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Transfer Learning / Active Learning – 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waarom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hungry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is, maar dat transfer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daar een mogelijke oplossing voor is. Geef hierbij ook aan welke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limitaties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Transfer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heeft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verschillende mogelijke strategieën  (en hun context) uit om transfer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toe te passen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Wat is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ImageNet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 waarom is dit zo belangrijk geweest voor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hoe de 1x1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identity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een optimalisatie is in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CNNs</a:t>
            </a: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verschillende innovatieve verbeteringen uit van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nl-NL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r>
              <a:rPr lang="nl-NL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VGG, </a:t>
            </a:r>
            <a:r>
              <a:rPr lang="nl-NL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Inception</a:t>
            </a:r>
            <a:r>
              <a:rPr lang="nl-NL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GoogLeNet</a:t>
            </a:r>
            <a:r>
              <a:rPr lang="nl-NL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nl-NL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ResNet</a:t>
            </a:r>
            <a:r>
              <a:rPr lang="nl-NL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DenseNet</a:t>
            </a:r>
            <a:endParaRPr lang="nl-NL"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teamwork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3996175"/>
          </a:xfrm>
        </p:spPr>
        <p:txBody>
          <a:bodyPr/>
          <a:lstStyle/>
          <a:p>
            <a:r>
              <a:rPr lang="nl-NL" sz="1200" dirty="0" err="1"/>
              <a:t>Colab</a:t>
            </a:r>
            <a:r>
              <a:rPr lang="nl-NL" sz="1200" dirty="0"/>
              <a:t> Notebooks: </a:t>
            </a:r>
            <a:r>
              <a:rPr lang="nl-NL" sz="1200" dirty="0">
                <a:sym typeface="Wingdings" panose="05000000000000000000" pitchFamily="2" charset="2"/>
              </a:rPr>
              <a:t> </a:t>
            </a:r>
            <a:r>
              <a:rPr lang="nl-NL" sz="1200" dirty="0" err="1">
                <a:sym typeface="Wingdings" panose="05000000000000000000" pitchFamily="2" charset="2"/>
              </a:rPr>
              <a:t>Github</a:t>
            </a:r>
            <a:r>
              <a:rPr lang="nl-NL" sz="1200" dirty="0">
                <a:sym typeface="Wingdings" panose="05000000000000000000" pitchFamily="2" charset="2"/>
              </a:rPr>
              <a:t>  search ‘</a:t>
            </a:r>
            <a:r>
              <a:rPr lang="nl-NL" sz="1200" dirty="0" err="1">
                <a:sym typeface="Wingdings" panose="05000000000000000000" pitchFamily="2" charset="2"/>
              </a:rPr>
              <a:t>fastai</a:t>
            </a:r>
            <a:r>
              <a:rPr lang="nl-NL" sz="1200" dirty="0">
                <a:sym typeface="Wingdings" panose="05000000000000000000" pitchFamily="2" charset="2"/>
              </a:rPr>
              <a:t>’  course-v3 </a:t>
            </a:r>
            <a:r>
              <a:rPr lang="nl-NL" sz="1200" dirty="0" err="1">
                <a:sym typeface="Wingdings" panose="05000000000000000000" pitchFamily="2" charset="2"/>
              </a:rPr>
              <a:t>repo</a:t>
            </a:r>
            <a:endParaRPr lang="nl-NL" sz="1200" dirty="0"/>
          </a:p>
          <a:p>
            <a:pPr lvl="1"/>
            <a:r>
              <a:rPr lang="nl-NL" sz="1100" dirty="0"/>
              <a:t>lesson-1-pets.ipynb (turn on GPU support, </a:t>
            </a:r>
            <a:r>
              <a:rPr lang="nl-NL" sz="1100" dirty="0" err="1"/>
              <a:t>and</a:t>
            </a:r>
            <a:r>
              <a:rPr lang="nl-NL" sz="1100" dirty="0"/>
              <a:t> </a:t>
            </a:r>
            <a:r>
              <a:rPr lang="nl-NL" sz="1100" dirty="0" err="1"/>
              <a:t>add</a:t>
            </a:r>
            <a:r>
              <a:rPr lang="nl-NL" sz="1100" dirty="0"/>
              <a:t> copy </a:t>
            </a:r>
            <a:r>
              <a:rPr lang="nl-NL" sz="1100" dirty="0" err="1"/>
              <a:t>to</a:t>
            </a:r>
            <a:r>
              <a:rPr lang="nl-NL" sz="1100" dirty="0"/>
              <a:t> drive </a:t>
            </a:r>
            <a:r>
              <a:rPr lang="nl-NL" sz="1100" dirty="0" err="1"/>
              <a:t>so</a:t>
            </a:r>
            <a:r>
              <a:rPr lang="nl-NL" sz="1100" dirty="0"/>
              <a:t> </a:t>
            </a:r>
            <a:r>
              <a:rPr lang="nl-NL" sz="1100" dirty="0" err="1"/>
              <a:t>you</a:t>
            </a:r>
            <a:r>
              <a:rPr lang="nl-NL" sz="1100" dirty="0"/>
              <a:t> </a:t>
            </a:r>
            <a:r>
              <a:rPr lang="nl-NL" sz="1100" dirty="0" err="1"/>
              <a:t>can</a:t>
            </a:r>
            <a:r>
              <a:rPr lang="nl-NL" sz="1100" dirty="0"/>
              <a:t> alter </a:t>
            </a:r>
            <a:r>
              <a:rPr lang="nl-NL" sz="1100" dirty="0" err="1"/>
              <a:t>things</a:t>
            </a:r>
            <a:r>
              <a:rPr lang="nl-NL" sz="1100" dirty="0"/>
              <a:t>)</a:t>
            </a:r>
          </a:p>
          <a:p>
            <a:pPr lvl="1"/>
            <a:r>
              <a:rPr lang="nl-NL" sz="1100" dirty="0"/>
              <a:t>(hint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exam</a:t>
            </a:r>
            <a:r>
              <a:rPr lang="nl-NL" sz="1100" dirty="0"/>
              <a:t> </a:t>
            </a:r>
            <a:r>
              <a:rPr lang="nl-NL" sz="1100" dirty="0" err="1"/>
              <a:t>challenge</a:t>
            </a:r>
            <a:r>
              <a:rPr lang="nl-NL" sz="1100" dirty="0"/>
              <a:t>: lesson-2-download.ipynb)</a:t>
            </a:r>
          </a:p>
          <a:p>
            <a:pPr marL="114300" indent="0">
              <a:buNone/>
            </a:pPr>
            <a:endParaRPr lang="nl-NL" sz="1600" dirty="0"/>
          </a:p>
          <a:p>
            <a:r>
              <a:rPr lang="nl-NL" sz="1600" dirty="0">
                <a:solidFill>
                  <a:schemeClr val="tx1"/>
                </a:solidFill>
              </a:rPr>
              <a:t>Challenge: </a:t>
            </a:r>
          </a:p>
          <a:p>
            <a:pPr lvl="1"/>
            <a:r>
              <a:rPr lang="nl-NL" sz="1200" dirty="0" err="1">
                <a:solidFill>
                  <a:schemeClr val="tx1"/>
                </a:solidFill>
              </a:rPr>
              <a:t>Add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heatmap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plot of top </a:t>
            </a:r>
            <a:r>
              <a:rPr lang="nl-NL" sz="1200" dirty="0" err="1">
                <a:solidFill>
                  <a:schemeClr val="tx1"/>
                </a:solidFill>
              </a:rPr>
              <a:t>losses</a:t>
            </a:r>
            <a:r>
              <a:rPr lang="nl-NL" sz="1200" dirty="0">
                <a:solidFill>
                  <a:schemeClr val="tx1"/>
                </a:solidFill>
              </a:rPr>
              <a:t> (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xplainable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AI)</a:t>
            </a:r>
          </a:p>
          <a:p>
            <a:pPr lvl="1"/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Add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momentum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fit_one_cycle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LR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scheme</a:t>
            </a:r>
            <a:endParaRPr lang="nl-NL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Change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default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settings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data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transforms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augmentations</a:t>
            </a:r>
            <a:endParaRPr lang="nl-NL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Use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another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architecture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instead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of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resnet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alexnet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vgg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nl-NL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densenet</a:t>
            </a:r>
            <a:r>
              <a:rPr lang="nl-NL" sz="1200" dirty="0">
                <a:solidFill>
                  <a:schemeClr val="tx1"/>
                </a:solidFill>
                <a:sym typeface="Wingdings" panose="05000000000000000000" pitchFamily="2" charset="2"/>
              </a:rPr>
              <a:t>,…)</a:t>
            </a:r>
          </a:p>
          <a:p>
            <a:r>
              <a:rPr lang="nl-NL" sz="1600" dirty="0" err="1">
                <a:solidFill>
                  <a:srgbClr val="0070C0"/>
                </a:solidFill>
              </a:rPr>
              <a:t>Exam</a:t>
            </a:r>
            <a:r>
              <a:rPr lang="nl-NL" sz="1600" dirty="0">
                <a:solidFill>
                  <a:srgbClr val="0070C0"/>
                </a:solidFill>
              </a:rPr>
              <a:t> </a:t>
            </a:r>
            <a:r>
              <a:rPr lang="nl-NL" sz="1600" dirty="0" err="1">
                <a:solidFill>
                  <a:srgbClr val="0070C0"/>
                </a:solidFill>
              </a:rPr>
              <a:t>challenge</a:t>
            </a:r>
            <a:r>
              <a:rPr lang="nl-NL" sz="16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nl-NL" sz="1200" dirty="0" err="1">
                <a:solidFill>
                  <a:srgbClr val="0070C0"/>
                </a:solidFill>
              </a:rPr>
              <a:t>Create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r>
              <a:rPr lang="nl-NL" sz="1200" dirty="0" err="1">
                <a:solidFill>
                  <a:srgbClr val="0070C0"/>
                </a:solidFill>
              </a:rPr>
              <a:t>your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r>
              <a:rPr lang="nl-NL" sz="1200" dirty="0" err="1">
                <a:solidFill>
                  <a:srgbClr val="0070C0"/>
                </a:solidFill>
              </a:rPr>
              <a:t>own</a:t>
            </a:r>
            <a:r>
              <a:rPr lang="nl-NL" sz="1200" dirty="0">
                <a:solidFill>
                  <a:srgbClr val="0070C0"/>
                </a:solidFill>
              </a:rPr>
              <a:t> dataset of (x+1) classes of images, </a:t>
            </a:r>
            <a:r>
              <a:rPr lang="nl-NL" sz="1200" dirty="0" err="1">
                <a:solidFill>
                  <a:srgbClr val="0070C0"/>
                </a:solidFill>
              </a:rPr>
              <a:t>use</a:t>
            </a:r>
            <a:r>
              <a:rPr lang="nl-NL" sz="1200" dirty="0">
                <a:solidFill>
                  <a:srgbClr val="0070C0"/>
                </a:solidFill>
              </a:rPr>
              <a:t> transfer </a:t>
            </a:r>
            <a:r>
              <a:rPr lang="nl-NL" sz="1200" dirty="0" err="1">
                <a:solidFill>
                  <a:srgbClr val="0070C0"/>
                </a:solidFill>
              </a:rPr>
              <a:t>learning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r>
              <a:rPr lang="nl-NL" sz="1200" dirty="0" err="1">
                <a:solidFill>
                  <a:srgbClr val="0070C0"/>
                </a:solidFill>
              </a:rPr>
              <a:t>from</a:t>
            </a:r>
            <a:r>
              <a:rPr lang="nl-NL" sz="1200" dirty="0">
                <a:solidFill>
                  <a:srgbClr val="0070C0"/>
                </a:solidFill>
              </a:rPr>
              <a:t> imagenet </a:t>
            </a:r>
            <a:r>
              <a:rPr lang="nl-NL" sz="1200" dirty="0" err="1">
                <a:solidFill>
                  <a:srgbClr val="0070C0"/>
                </a:solidFill>
              </a:rPr>
              <a:t>to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r>
              <a:rPr lang="nl-NL" sz="1200" dirty="0" err="1">
                <a:solidFill>
                  <a:srgbClr val="0070C0"/>
                </a:solidFill>
              </a:rPr>
              <a:t>create</a:t>
            </a:r>
            <a:r>
              <a:rPr lang="nl-NL" sz="1200" dirty="0">
                <a:solidFill>
                  <a:srgbClr val="0070C0"/>
                </a:solidFill>
              </a:rPr>
              <a:t> a </a:t>
            </a:r>
            <a:r>
              <a:rPr lang="nl-NL" sz="1200" dirty="0" err="1">
                <a:solidFill>
                  <a:srgbClr val="0070C0"/>
                </a:solidFill>
              </a:rPr>
              <a:t>good</a:t>
            </a:r>
            <a:r>
              <a:rPr lang="nl-NL" sz="1200" dirty="0">
                <a:solidFill>
                  <a:srgbClr val="0070C0"/>
                </a:solidFill>
              </a:rPr>
              <a:t> model, make a small webpage </a:t>
            </a:r>
            <a:r>
              <a:rPr lang="nl-NL" sz="1200" dirty="0" err="1">
                <a:solidFill>
                  <a:srgbClr val="0070C0"/>
                </a:solidFill>
              </a:rPr>
              <a:t>to</a:t>
            </a:r>
            <a:r>
              <a:rPr lang="nl-NL" sz="1200" dirty="0">
                <a:solidFill>
                  <a:srgbClr val="0070C0"/>
                </a:solidFill>
              </a:rPr>
              <a:t> upload new image </a:t>
            </a:r>
            <a:r>
              <a:rPr lang="nl-NL" sz="1200" dirty="0" err="1">
                <a:solidFill>
                  <a:srgbClr val="0070C0"/>
                </a:solidFill>
              </a:rPr>
              <a:t>to</a:t>
            </a:r>
            <a:r>
              <a:rPr lang="nl-NL" sz="1200" dirty="0">
                <a:solidFill>
                  <a:srgbClr val="0070C0"/>
                </a:solidFill>
              </a:rPr>
              <a:t> get </a:t>
            </a:r>
            <a:r>
              <a:rPr lang="nl-NL" sz="1200" dirty="0" err="1">
                <a:solidFill>
                  <a:srgbClr val="0070C0"/>
                </a:solidFill>
              </a:rPr>
              <a:t>inference</a:t>
            </a:r>
            <a:r>
              <a:rPr lang="nl-NL" sz="1200" dirty="0">
                <a:solidFill>
                  <a:srgbClr val="0070C0"/>
                </a:solidFill>
              </a:rPr>
              <a:t> (</a:t>
            </a:r>
            <a:r>
              <a:rPr lang="nl-NL" sz="1200" dirty="0" err="1">
                <a:solidFill>
                  <a:srgbClr val="0070C0"/>
                </a:solidFill>
              </a:rPr>
              <a:t>flask</a:t>
            </a:r>
            <a:r>
              <a:rPr lang="nl-NL" sz="1200" dirty="0">
                <a:solidFill>
                  <a:srgbClr val="0070C0"/>
                </a:solidFill>
              </a:rPr>
              <a:t>, </a:t>
            </a:r>
            <a:r>
              <a:rPr lang="nl-NL" sz="1200" dirty="0" err="1">
                <a:solidFill>
                  <a:srgbClr val="0070C0"/>
                </a:solidFill>
              </a:rPr>
              <a:t>starlette</a:t>
            </a:r>
            <a:r>
              <a:rPr lang="nl-NL" sz="1200" dirty="0">
                <a:solidFill>
                  <a:srgbClr val="0070C0"/>
                </a:solidFill>
              </a:rPr>
              <a:t>, </a:t>
            </a:r>
            <a:r>
              <a:rPr lang="nl-NL" sz="1200" dirty="0" err="1">
                <a:solidFill>
                  <a:srgbClr val="0070C0"/>
                </a:solidFill>
              </a:rPr>
              <a:t>bottle</a:t>
            </a:r>
            <a:r>
              <a:rPr lang="nl-NL" sz="1200" dirty="0">
                <a:solidFill>
                  <a:srgbClr val="0070C0"/>
                </a:solidFill>
              </a:rPr>
              <a:t>,…) (</a:t>
            </a:r>
            <a:r>
              <a:rPr lang="nl-NL" sz="1200" dirty="0" err="1">
                <a:solidFill>
                  <a:srgbClr val="0070C0"/>
                </a:solidFill>
              </a:rPr>
              <a:t>active</a:t>
            </a:r>
            <a:r>
              <a:rPr lang="nl-NL" sz="1200" dirty="0">
                <a:solidFill>
                  <a:srgbClr val="0070C0"/>
                </a:solidFill>
              </a:rPr>
              <a:t> </a:t>
            </a:r>
            <a:r>
              <a:rPr lang="nl-NL" sz="1200" dirty="0" err="1">
                <a:solidFill>
                  <a:srgbClr val="0070C0"/>
                </a:solidFill>
              </a:rPr>
              <a:t>learning</a:t>
            </a:r>
            <a:r>
              <a:rPr lang="nl-NL" sz="1200" dirty="0">
                <a:solidFill>
                  <a:srgbClr val="0070C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252</Words>
  <Application>Microsoft Office PowerPoint</Application>
  <PresentationFormat>Diavoorstelling (16:9)</PresentationFormat>
  <Paragraphs>21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Neural Networks</vt:lpstr>
      <vt:lpstr>Discussion Topics</vt:lpstr>
      <vt:lpstr>ToDo –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22</cp:revision>
  <dcterms:modified xsi:type="dcterms:W3CDTF">2019-10-15T06:23:53Z</dcterms:modified>
</cp:coreProperties>
</file>