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7" r:id="rId2"/>
    <p:sldId id="258" r:id="rId3"/>
    <p:sldId id="259" r:id="rId4"/>
    <p:sldId id="260" r:id="rId5"/>
    <p:sldId id="261" r:id="rId6"/>
    <p:sldId id="262" r:id="rId7"/>
    <p:sldId id="263" r:id="rId8"/>
    <p:sldId id="264"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448" autoAdjust="0"/>
  </p:normalViewPr>
  <p:slideViewPr>
    <p:cSldViewPr snapToGrid="0">
      <p:cViewPr varScale="1">
        <p:scale>
          <a:sx n="66" d="100"/>
          <a:sy n="66" d="100"/>
        </p:scale>
        <p:origin x="125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3F579A-12EC-40CC-82E2-A422D6CBD22E}" type="datetimeFigureOut">
              <a:rPr lang="zh-CN" altLang="en-US" smtClean="0"/>
              <a:t>2018/9/25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1341E4-887D-41C1-9DD9-3C6C65F9B8E4}" type="slidenum">
              <a:rPr lang="zh-CN" altLang="en-US" smtClean="0"/>
              <a:t>‹#›</a:t>
            </a:fld>
            <a:endParaRPr lang="zh-CN" altLang="en-US"/>
          </a:p>
        </p:txBody>
      </p:sp>
    </p:spTree>
    <p:extLst>
      <p:ext uri="{BB962C8B-B14F-4D97-AF65-F5344CB8AC3E}">
        <p14:creationId xmlns:p14="http://schemas.microsoft.com/office/powerpoint/2010/main" val="2904852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30681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96851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370642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422049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021229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192538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849462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45347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823139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798479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744168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pPr marR="56950"/>
            <a:r>
              <a:rPr lang="zh-CN" altLang="en-US" sz="1200" dirty="0">
                <a:solidFill>
                  <a:srgbClr val="630031"/>
                </a:solidFill>
                <a:ea typeface="仿宋_GB2312"/>
              </a:rPr>
              <a:t>解：</a:t>
            </a:r>
            <a:r>
              <a:rPr lang="zh-CN" altLang="en-US" sz="1200" dirty="0">
                <a:solidFill>
                  <a:srgbClr val="0000CC"/>
                </a:solidFill>
                <a:ea typeface="仿宋_GB2312"/>
              </a:rPr>
              <a:t>这里</a:t>
            </a:r>
            <a:r>
              <a:rPr lang="en-US" altLang="zh-CN" sz="1200" b="1" dirty="0">
                <a:solidFill>
                  <a:srgbClr val="0000CC"/>
                </a:solidFill>
                <a:latin typeface="Times New Roman" panose="02020603050405020304" pitchFamily="18" charset="0"/>
                <a:ea typeface="仿宋_GB2312"/>
              </a:rPr>
              <a:t>L</a:t>
            </a:r>
            <a:r>
              <a:rPr lang="en-US" altLang="zh-CN" sz="1000" b="1" dirty="0">
                <a:solidFill>
                  <a:srgbClr val="0000CC"/>
                </a:solidFill>
                <a:latin typeface="Times New Roman" panose="02020603050405020304" pitchFamily="18" charset="0"/>
                <a:ea typeface="仿宋_GB2312"/>
              </a:rPr>
              <a:t>1 </a:t>
            </a:r>
            <a:r>
              <a:rPr lang="en-US" altLang="zh-CN" sz="1200" b="1" dirty="0">
                <a:solidFill>
                  <a:srgbClr val="0000CC"/>
                </a:solidFill>
                <a:latin typeface="Times New Roman" panose="02020603050405020304" pitchFamily="18" charset="0"/>
                <a:ea typeface="仿宋_GB2312"/>
              </a:rPr>
              <a:t>=P</a:t>
            </a:r>
            <a:r>
              <a:rPr lang="zh-CN" altLang="en-US" sz="1200" dirty="0">
                <a:solidFill>
                  <a:srgbClr val="0000CC"/>
                </a:solidFill>
                <a:latin typeface="Times New Roman" panose="02020603050405020304" pitchFamily="18" charset="0"/>
                <a:ea typeface="仿宋_GB2312"/>
              </a:rPr>
              <a:t>，</a:t>
            </a:r>
            <a:r>
              <a:rPr lang="en-US" altLang="zh-CN" sz="1200" b="1" dirty="0">
                <a:solidFill>
                  <a:srgbClr val="0000CC"/>
                </a:solidFill>
                <a:latin typeface="Times New Roman" panose="02020603050405020304" pitchFamily="18" charset="0"/>
                <a:ea typeface="仿宋_GB2312"/>
              </a:rPr>
              <a:t>L</a:t>
            </a:r>
            <a:r>
              <a:rPr lang="en-US" altLang="zh-CN" sz="1000" b="1" dirty="0">
                <a:solidFill>
                  <a:srgbClr val="0000CC"/>
                </a:solidFill>
                <a:latin typeface="Times New Roman" panose="02020603050405020304" pitchFamily="18" charset="0"/>
                <a:ea typeface="仿宋_GB2312"/>
              </a:rPr>
              <a:t>2 </a:t>
            </a:r>
            <a:r>
              <a:rPr lang="en-US" altLang="zh-CN" sz="1200" b="1" dirty="0">
                <a:solidFill>
                  <a:srgbClr val="0000CC"/>
                </a:solidFill>
                <a:latin typeface="Times New Roman" panose="02020603050405020304" pitchFamily="18" charset="0"/>
                <a:ea typeface="仿宋_GB2312"/>
              </a:rPr>
              <a:t>=</a:t>
            </a:r>
            <a:r>
              <a:rPr lang="en-US" altLang="zh-CN" sz="1200" dirty="0">
                <a:solidFill>
                  <a:srgbClr val="0000CC"/>
                </a:solidFill>
                <a:latin typeface="宋体" panose="02010600030101010101" pitchFamily="2" charset="-122"/>
                <a:ea typeface="宋体" panose="02010600030101010101" pitchFamily="2" charset="-122"/>
              </a:rPr>
              <a:t>﹁</a:t>
            </a:r>
            <a:r>
              <a:rPr lang="en-US" altLang="zh-CN" sz="1200" b="1" dirty="0">
                <a:solidFill>
                  <a:srgbClr val="0000CC"/>
                </a:solidFill>
                <a:latin typeface="Times New Roman" panose="02020603050405020304" pitchFamily="18" charset="0"/>
                <a:ea typeface="宋体" panose="02010600030101010101" pitchFamily="2" charset="-122"/>
              </a:rPr>
              <a:t>P</a:t>
            </a:r>
            <a:r>
              <a:rPr lang="zh-CN" altLang="en-US" sz="1200" dirty="0">
                <a:solidFill>
                  <a:srgbClr val="0000CC"/>
                </a:solidFill>
                <a:latin typeface="Times New Roman" panose="02020603050405020304" pitchFamily="18" charset="0"/>
                <a:ea typeface="仿宋_GB2312"/>
              </a:rPr>
              <a:t>，通过归结可以得到</a:t>
            </a:r>
          </a:p>
          <a:p>
            <a:r>
              <a:rPr lang="en-US" altLang="zh-CN" sz="1200" b="1" dirty="0">
                <a:solidFill>
                  <a:srgbClr val="0000CC"/>
                </a:solidFill>
                <a:latin typeface="Times New Roman" panose="02020603050405020304" pitchFamily="18" charset="0"/>
                <a:ea typeface="仿宋_GB2312"/>
              </a:rPr>
              <a:t>	C</a:t>
            </a:r>
            <a:r>
              <a:rPr lang="en-US" altLang="zh-CN" sz="1000" b="1" dirty="0">
                <a:solidFill>
                  <a:srgbClr val="0000CC"/>
                </a:solidFill>
                <a:latin typeface="Times New Roman" panose="02020603050405020304" pitchFamily="18" charset="0"/>
                <a:ea typeface="仿宋_GB2312"/>
              </a:rPr>
              <a:t>12 </a:t>
            </a:r>
            <a:r>
              <a:rPr lang="en-US" altLang="zh-CN" sz="1200" b="1" dirty="0">
                <a:solidFill>
                  <a:srgbClr val="0000CC"/>
                </a:solidFill>
                <a:latin typeface="Times New Roman" panose="02020603050405020304" pitchFamily="18" charset="0"/>
                <a:ea typeface="仿宋_GB2312"/>
              </a:rPr>
              <a:t>= Q</a:t>
            </a:r>
            <a:r>
              <a:rPr lang="en-US" altLang="zh-CN" sz="1200" dirty="0">
                <a:solidFill>
                  <a:srgbClr val="0000CC"/>
                </a:solidFill>
                <a:latin typeface="Times New Roman" panose="02020603050405020304" pitchFamily="18" charset="0"/>
                <a:ea typeface="仿宋_GB2312"/>
              </a:rPr>
              <a:t>∨</a:t>
            </a:r>
            <a:r>
              <a:rPr lang="en-US" altLang="zh-CN" sz="1200" b="1" dirty="0">
                <a:solidFill>
                  <a:srgbClr val="0000CC"/>
                </a:solidFill>
                <a:latin typeface="Times New Roman" panose="02020603050405020304" pitchFamily="18" charset="0"/>
                <a:ea typeface="仿宋_GB2312"/>
              </a:rPr>
              <a:t>R</a:t>
            </a:r>
            <a:r>
              <a:rPr lang="en-US" altLang="zh-CN" sz="1200" dirty="0">
                <a:solidFill>
                  <a:srgbClr val="0000CC"/>
                </a:solidFill>
                <a:latin typeface="Times New Roman" panose="02020603050405020304" pitchFamily="18" charset="0"/>
                <a:ea typeface="仿宋_GB2312"/>
              </a:rPr>
              <a:t>∨</a:t>
            </a:r>
            <a:r>
              <a:rPr lang="en-US" altLang="zh-CN" sz="1200" b="1" dirty="0">
                <a:solidFill>
                  <a:srgbClr val="0000CC"/>
                </a:solidFill>
                <a:latin typeface="Times New Roman" panose="02020603050405020304" pitchFamily="18" charset="0"/>
                <a:ea typeface="仿宋_GB2312"/>
              </a:rPr>
              <a:t>S</a:t>
            </a:r>
          </a:p>
          <a:p>
            <a:endParaRPr lang="en-US" altLang="zh-CN" sz="1200" b="1" dirty="0">
              <a:solidFill>
                <a:srgbClr val="0000CC"/>
              </a:solidFill>
              <a:latin typeface="Times New Roman" panose="02020603050405020304" pitchFamily="18" charset="0"/>
              <a:ea typeface="仿宋_GB2312"/>
            </a:endParaRPr>
          </a:p>
          <a:p>
            <a:pPr marR="55650"/>
            <a:r>
              <a:rPr lang="zh-CN" altLang="en-US" sz="1200" dirty="0">
                <a:solidFill>
                  <a:srgbClr val="630031"/>
                </a:solidFill>
                <a:ea typeface="仿宋_GB2312"/>
              </a:rPr>
              <a:t> 解：</a:t>
            </a:r>
            <a:r>
              <a:rPr lang="zh-CN" altLang="en-US" sz="1200" dirty="0">
                <a:solidFill>
                  <a:srgbClr val="0000CC"/>
                </a:solidFill>
                <a:ea typeface="仿宋_GB2312"/>
              </a:rPr>
              <a:t>这里</a:t>
            </a:r>
            <a:r>
              <a:rPr lang="en-US" altLang="zh-CN" sz="1200" b="1" dirty="0">
                <a:solidFill>
                  <a:srgbClr val="0000CC"/>
                </a:solidFill>
                <a:latin typeface="Times New Roman" panose="02020603050405020304" pitchFamily="18" charset="0"/>
                <a:ea typeface="仿宋_GB2312"/>
              </a:rPr>
              <a:t>L</a:t>
            </a:r>
            <a:r>
              <a:rPr lang="en-US" altLang="zh-CN" sz="1000" b="1" dirty="0">
                <a:solidFill>
                  <a:srgbClr val="0000CC"/>
                </a:solidFill>
                <a:latin typeface="Times New Roman" panose="02020603050405020304" pitchFamily="18" charset="0"/>
                <a:ea typeface="仿宋_GB2312"/>
              </a:rPr>
              <a:t>1 </a:t>
            </a:r>
            <a:r>
              <a:rPr lang="en-US" altLang="zh-CN" sz="1200" b="1" dirty="0">
                <a:solidFill>
                  <a:srgbClr val="0000CC"/>
                </a:solidFill>
                <a:latin typeface="Times New Roman" panose="02020603050405020304" pitchFamily="18" charset="0"/>
                <a:ea typeface="仿宋_GB2312"/>
              </a:rPr>
              <a:t>=</a:t>
            </a:r>
            <a:r>
              <a:rPr lang="en-US" altLang="zh-CN" sz="1200" dirty="0">
                <a:solidFill>
                  <a:srgbClr val="0000CC"/>
                </a:solidFill>
                <a:latin typeface="宋体" panose="02010600030101010101" pitchFamily="2" charset="-122"/>
                <a:ea typeface="宋体" panose="02010600030101010101" pitchFamily="2" charset="-122"/>
              </a:rPr>
              <a:t>﹁</a:t>
            </a:r>
            <a:r>
              <a:rPr lang="en-US" altLang="zh-CN" sz="1200" b="1" dirty="0">
                <a:solidFill>
                  <a:srgbClr val="0000CC"/>
                </a:solidFill>
                <a:latin typeface="Times New Roman" panose="02020603050405020304" pitchFamily="18" charset="0"/>
                <a:ea typeface="宋体" panose="02010600030101010101" pitchFamily="2" charset="-122"/>
              </a:rPr>
              <a:t>Q</a:t>
            </a:r>
            <a:r>
              <a:rPr lang="zh-CN" altLang="en-US" sz="1200" dirty="0">
                <a:solidFill>
                  <a:srgbClr val="0000CC"/>
                </a:solidFill>
                <a:latin typeface="Times New Roman" panose="02020603050405020304" pitchFamily="18" charset="0"/>
                <a:ea typeface="仿宋_GB2312"/>
              </a:rPr>
              <a:t>，</a:t>
            </a:r>
            <a:r>
              <a:rPr lang="en-US" altLang="zh-CN" sz="1200" b="1" dirty="0">
                <a:solidFill>
                  <a:srgbClr val="0000CC"/>
                </a:solidFill>
                <a:latin typeface="Times New Roman" panose="02020603050405020304" pitchFamily="18" charset="0"/>
                <a:ea typeface="仿宋_GB2312"/>
              </a:rPr>
              <a:t>L</a:t>
            </a:r>
            <a:r>
              <a:rPr lang="en-US" altLang="zh-CN" sz="1000" b="1" dirty="0">
                <a:solidFill>
                  <a:srgbClr val="0000CC"/>
                </a:solidFill>
                <a:latin typeface="Times New Roman" panose="02020603050405020304" pitchFamily="18" charset="0"/>
                <a:ea typeface="仿宋_GB2312"/>
              </a:rPr>
              <a:t>2 </a:t>
            </a:r>
            <a:r>
              <a:rPr lang="en-US" altLang="zh-CN" sz="1200" b="1" dirty="0">
                <a:solidFill>
                  <a:srgbClr val="0000CC"/>
                </a:solidFill>
                <a:latin typeface="Times New Roman" panose="02020603050405020304" pitchFamily="18" charset="0"/>
                <a:ea typeface="仿宋_GB2312"/>
              </a:rPr>
              <a:t>=Q</a:t>
            </a:r>
            <a:r>
              <a:rPr lang="zh-CN" altLang="en-US" sz="1200" dirty="0">
                <a:solidFill>
                  <a:srgbClr val="0000CC"/>
                </a:solidFill>
                <a:latin typeface="Times New Roman" panose="02020603050405020304" pitchFamily="18" charset="0"/>
                <a:ea typeface="仿宋_GB2312"/>
              </a:rPr>
              <a:t>，通过归结可以得到</a:t>
            </a:r>
          </a:p>
          <a:p>
            <a:r>
              <a:rPr lang="en-US" altLang="zh-CN" sz="1200" b="1" dirty="0">
                <a:solidFill>
                  <a:srgbClr val="0000CC"/>
                </a:solidFill>
                <a:latin typeface="Times New Roman" panose="02020603050405020304" pitchFamily="18" charset="0"/>
                <a:ea typeface="仿宋_GB2312"/>
              </a:rPr>
              <a:t>	C</a:t>
            </a:r>
            <a:r>
              <a:rPr lang="en-US" altLang="zh-CN" sz="1000" b="1" dirty="0">
                <a:solidFill>
                  <a:srgbClr val="0000CC"/>
                </a:solidFill>
                <a:latin typeface="Times New Roman" panose="02020603050405020304" pitchFamily="18" charset="0"/>
                <a:ea typeface="仿宋_GB2312"/>
              </a:rPr>
              <a:t>12 </a:t>
            </a:r>
            <a:r>
              <a:rPr lang="en-US" altLang="zh-CN" sz="1200" b="1" dirty="0">
                <a:solidFill>
                  <a:srgbClr val="0000CC"/>
                </a:solidFill>
                <a:latin typeface="Times New Roman" panose="02020603050405020304" pitchFamily="18" charset="0"/>
                <a:ea typeface="仿宋_GB2312"/>
              </a:rPr>
              <a:t>= NIL </a:t>
            </a:r>
            <a:endParaRPr lang="en-US" altLang="zh-CN" sz="1200" dirty="0">
              <a:solidFill>
                <a:srgbClr val="0000CC"/>
              </a:solidFill>
              <a:latin typeface="Times New Roman" panose="02020603050405020304" pitchFamily="18" charset="0"/>
              <a:ea typeface="仿宋_GB2312"/>
            </a:endParaRPr>
          </a:p>
          <a:p>
            <a:endParaRPr lang="zh-CN" altLang="zh-CN" dirty="0"/>
          </a:p>
        </p:txBody>
      </p:sp>
    </p:spTree>
    <p:extLst>
      <p:ext uri="{BB962C8B-B14F-4D97-AF65-F5344CB8AC3E}">
        <p14:creationId xmlns:p14="http://schemas.microsoft.com/office/powerpoint/2010/main" val="28073459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967725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8702822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858343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321231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94341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0224011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9243865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123509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0445108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996902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448595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934541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8413910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9889047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3003562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4232931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6328349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6684356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138004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7726154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150316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472016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4078213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0583959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952817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462342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805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67408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38520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67212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274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431241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796972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692067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pPr>
                <a:defRPr/>
              </a:pPr>
              <a:t>‹#›</a:t>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pPr>
                <a:defRPr/>
              </a:pPr>
              <a:t>2018/9/25</a:t>
            </a:fld>
            <a:endParaRPr lang="en-US" altLang="zh-CN"/>
          </a:p>
        </p:txBody>
      </p:sp>
    </p:spTree>
    <p:extLst>
      <p:ext uri="{BB962C8B-B14F-4D97-AF65-F5344CB8AC3E}">
        <p14:creationId xmlns:p14="http://schemas.microsoft.com/office/powerpoint/2010/main" val="2819115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pPr/>
              <a:t>‹#›</a:t>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extLst>
      <p:ext uri="{BB962C8B-B14F-4D97-AF65-F5344CB8AC3E}">
        <p14:creationId xmlns:p14="http://schemas.microsoft.com/office/powerpoint/2010/main" val="2943086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017841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77400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2018/9/25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874452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2018/9/25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919845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2018/9/25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92673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2018/9/25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775301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2018/9/25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49383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2018/9/25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918987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2018/9/25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353771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693866"/>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基本思想</a:t>
            </a:r>
            <a:endParaRPr kumimoji="0" lang="en-US" altLang="zh-CN"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注意以下两个关键</a:t>
            </a:r>
          </a:p>
          <a:p>
            <a:pPr marL="0" marR="8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第一，</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子句集中的子句之间是合取关系。因此，子句集中只要有一个子句为不可满足，则整个子句集就是不可满足的；</a:t>
            </a:r>
          </a:p>
          <a:p>
            <a:pPr marL="0" marR="8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第二，</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空子句是不可满足的。因此，一个子句集中如果包含有空子句， 则此子句集就一定是不可满足的。</a:t>
            </a:r>
          </a:p>
          <a:p>
            <a:pPr marL="0" marR="893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a:cs typeface="+mn-cs"/>
            </a:endParaRPr>
          </a:p>
          <a:p>
            <a:pPr marL="0" marR="893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鲁滨逊归结原理基本思想</a:t>
            </a:r>
          </a:p>
          <a:p>
            <a:pPr marL="0" marR="78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首先把欲证明问题的结论否定，并加入子句集，得到一个扩充的子句集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。然后设法检验子句集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是否含有空子句，若含有空子句，则表明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是不可满足的；若不含有空子句，则继续使用归结法，在子句集中选择合适的子句进行归结，直至导出空子句或不能继续归结为止。</a:t>
            </a:r>
          </a:p>
          <a:p>
            <a:pPr marL="0" marR="96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鲁滨逊归结原理包括</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命题逻辑归结原理</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谓词逻辑归结原理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062429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谓词逻辑的归结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57085" y="1275933"/>
            <a:ext cx="10373032" cy="5262979"/>
          </a:xfrm>
          <a:prstGeom prst="rect">
            <a:avLst/>
          </a:prstGeom>
        </p:spPr>
        <p:txBody>
          <a:bodyPr wrap="square">
            <a:spAutoFit/>
          </a:bodyPr>
          <a:lstStyle/>
          <a:p>
            <a:pPr marL="0" marR="4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a:t>
            </a:r>
            <a:endParaRPr kumimoji="0" lang="en-US" altLang="zh-CN" sz="16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R="9500" lvl="0">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P(a), 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lang="en-US" altLang="zh-CN" sz="2400" dirty="0">
                <a:solidFill>
                  <a:srgbClr val="0000CC"/>
                </a:solidFill>
                <a:latin typeface="宋体" panose="02010600030101010101" pitchFamily="2" charset="-122"/>
                <a:ea typeface="宋体" panose="02010600030101010101" pitchFamily="2" charset="-122"/>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的合一是</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。根据定义可得</a:t>
            </a:r>
          </a:p>
          <a:p>
            <a:pPr marL="0" marR="633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2320" lvl="0" indent="0" algn="l" defTabSz="914400" rtl="0" eaLnBrk="1" fontAlgn="auto" latinLnBrk="0" hangingPunct="1">
              <a:lnSpc>
                <a:spcPct val="100000"/>
              </a:lnSpc>
              <a:spcBef>
                <a:spcPts val="0"/>
              </a:spcBef>
              <a:spcAft>
                <a:spcPts val="0"/>
              </a:spcAft>
              <a:buClrTx/>
              <a:buSzTx/>
              <a:buFontTx/>
              <a:buNone/>
              <a:tabLst/>
              <a:defRPr/>
            </a:pP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=({P(a), R(x)}-{P(a)})</a:t>
            </a:r>
            <a:r>
              <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t-BR"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 Q(b)}-{</a:t>
            </a:r>
            <a:r>
              <a:rPr kumimoji="0" lang="pt-BR"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a:t>
            </a:r>
            <a:endPar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67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=({R(x)})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({Q(b)})= {R(x), Q(b)}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=R(x)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Q(b)</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37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Q(a)</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a:t>
            </a:r>
            <a:endParaRPr kumimoji="0" lang="en-US" altLang="zh-CN" sz="16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R="7020" lvl="0">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由于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有相同的变元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，不符合谓词逻辑归结定义的要求。为了进行归结，需要修改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中变元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的名字为，令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。此时</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P(x), 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lang="en-US" altLang="zh-CN" sz="2400" dirty="0">
                <a:solidFill>
                  <a:srgbClr val="0000CC"/>
                </a:solidFill>
                <a:latin typeface="宋体" panose="02010600030101010101" pitchFamily="2" charset="-122"/>
                <a:ea typeface="宋体" panose="02010600030101010101" pitchFamily="2" charset="-122"/>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的合一是</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={b/x}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。则有</a:t>
            </a:r>
          </a:p>
          <a:p>
            <a:pPr marL="0" marR="663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16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=({P(b), Q(a)}-{P(b)})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 R(y)}-{</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6822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=({Q(a)}) </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({R(y)})= {Q(a), R(y)}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=Q(a)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R(y)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9440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谓词逻辑的归结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7" y="1089164"/>
            <a:ext cx="10373032" cy="5632311"/>
          </a:xfrm>
          <a:prstGeom prst="rect">
            <a:avLst/>
          </a:prstGeom>
        </p:spPr>
        <p:txBody>
          <a:bodyPr wrap="square">
            <a:spAutoFit/>
          </a:bodyPr>
          <a:lstStyle/>
          <a:p>
            <a:pPr marL="0" marR="447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R(z)</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226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通过合一</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{a/x, b/y}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的作用，可以得到两个互补对。</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注意：求归结式不能同时消去两个互补对，其结果不是二元归结式。如在</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={a/x, b/y}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下，若同时消去两个互补对所得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R(z)</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不是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a:t>
            </a:r>
          </a:p>
          <a:p>
            <a:pPr marL="0" marR="30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P(f(a))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a:t>
            </a:r>
            <a:endParaRPr kumimoji="0" lang="en-US" altLang="zh-CN" sz="16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对参加归结的某个子句，若其内部有可合一的文字，则在进行归结之前应先进行合一。本例</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P(f(a))</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，若它用们的合一</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进行代换，可得到</a:t>
            </a:r>
          </a:p>
          <a:p>
            <a:pPr marL="0" marR="89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P(f(a))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Q(f(a))</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R="12000" lvl="0">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此时可对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进行归结。选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P(f(a)), 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lang="en-US" altLang="zh-CN" sz="2400" dirty="0">
                <a:solidFill>
                  <a:srgbClr val="0000CC"/>
                </a:solidFill>
                <a:latin typeface="宋体" panose="02010600030101010101" pitchFamily="2" charset="-122"/>
                <a:ea typeface="宋体" panose="02010600030101010101" pitchFamily="2" charset="-122"/>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的合一是</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，则可得到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的二元归结式为</a:t>
            </a:r>
          </a:p>
          <a:p>
            <a:pPr marL="0" marR="95850" lvl="0" indent="0" algn="l" defTabSz="914400" rtl="0" eaLnBrk="1" fontAlgn="auto" latinLnBrk="0" hangingPunct="1">
              <a:lnSpc>
                <a:spcPct val="100000"/>
              </a:lnSpc>
              <a:spcBef>
                <a:spcPts val="0"/>
              </a:spcBef>
              <a:spcAft>
                <a:spcPts val="0"/>
              </a:spcAft>
              <a:buClrTx/>
              <a:buSzTx/>
              <a:buFontTx/>
              <a:buNone/>
              <a:tabLst/>
              <a:defRPr/>
            </a:pP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=R(b)</a:t>
            </a:r>
            <a:r>
              <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Q(f(a))</a:t>
            </a:r>
            <a:endPar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1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因子</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中有两个或两个以上的文字具有合一</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，则称</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2400" b="0"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因子</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。若</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2400" b="0"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是一个单文字，则称它为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单元因子</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p>
          <a:p>
            <a:pPr marL="0" marR="295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应用因子概念，可对</a:t>
            </a: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谓词逻辑中的归结原理给出如下定义：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44617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谓词逻辑的归结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7" y="1089164"/>
            <a:ext cx="10373032" cy="5693866"/>
          </a:xfrm>
          <a:prstGeom prst="rect">
            <a:avLst/>
          </a:prstGeom>
        </p:spPr>
        <p:txBody>
          <a:bodyPr wrap="square">
            <a:spAutoFit/>
          </a:bodyPr>
          <a:lstStyle/>
          <a:p>
            <a:pPr marL="0" marR="57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定义</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26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是无公共变元的子句，则</a:t>
            </a:r>
          </a:p>
          <a:p>
            <a:pPr marL="0" marR="902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①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659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②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的因子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a:t>
            </a:r>
          </a:p>
          <a:p>
            <a:pPr marL="0" marR="659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③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的因子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a:t>
            </a:r>
          </a:p>
          <a:p>
            <a:pPr marL="0" marR="443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④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的因子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的因子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a:t>
            </a:r>
          </a:p>
          <a:p>
            <a:pPr marL="0" marR="32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这四种二元归结式都是子句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的二元归结式，记为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p>
          <a:p>
            <a:pPr marL="0" marR="121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P(f(x))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Q(g(x))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P(f(g(a)))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p>
          <a:p>
            <a:pPr marL="0" marR="57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，取合一</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f(x)/y}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的因子</a:t>
            </a:r>
          </a:p>
          <a:p>
            <a:pPr marL="0" marR="871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=P(f(x))</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Q(g(x))</a:t>
            </a:r>
            <a:endPar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216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的因子和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归结（</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），可得到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a:t>
            </a:r>
          </a:p>
          <a:p>
            <a:pPr marL="0" marR="883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=Q(g(g(a)))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Q(b)</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说明：</a:t>
            </a:r>
          </a:p>
          <a:p>
            <a:pPr marL="0" marR="75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对谓词逻辑，</a:t>
            </a: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定理</a:t>
            </a:r>
            <a:r>
              <a:rPr kumimoji="0" lang="en-US" altLang="zh-CN" sz="20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3.7</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仍然适用，即归结式</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是其亲本子句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的逻辑结论。用归结式取代它在子句集</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中的亲本子句，所得到的子句集仍然保持着原子句集</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的不可满足性。</a:t>
            </a:r>
          </a:p>
          <a:p>
            <a:pPr marL="0" marR="84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此外，对谓词逻辑</a:t>
            </a: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定理</a:t>
            </a:r>
            <a:r>
              <a:rPr kumimoji="0" lang="en-US" altLang="zh-CN" sz="20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3.8</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也仍然适用，即从不可满足的意义上说，一阶谓词逻辑的归结原理也是完备的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22872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11392" y="705922"/>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命题逻辑的归结反演</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6" y="1089164"/>
            <a:ext cx="10589341" cy="526297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仿宋_GB2312" panose="02010609030101010101"/>
                <a:cs typeface="+mn-cs"/>
              </a:rPr>
              <a:t>归结原理</a:t>
            </a:r>
          </a:p>
          <a:p>
            <a:pPr marL="0" marR="67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假设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为已知前提，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为欲证明的结论，归结原理把证明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的逻辑结论转化为证明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为不可满足。</a:t>
            </a:r>
          </a:p>
          <a:p>
            <a:pPr marL="0" marR="83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再根据定理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，在不可满足的意义上，公式集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与其子句集是等价的，即把公式集上的不可满足转化为子句集上的不可满足。</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仿宋_GB2312" panose="02010609030101010101"/>
                <a:cs typeface="+mn-cs"/>
              </a:rPr>
              <a:t>归结反演</a:t>
            </a:r>
          </a:p>
          <a:p>
            <a:pPr marL="0" marR="551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应用归结原理证明定理的过程称为</a:t>
            </a:r>
            <a:r>
              <a:rPr kumimoji="0" lang="zh-CN" altLang="en-US" sz="2400" b="0" i="0" u="none" strike="noStrike" kern="1200" cap="none" spc="0" normalizeH="0" baseline="0" noProof="0" dirty="0">
                <a:ln>
                  <a:noFill/>
                </a:ln>
                <a:solidFill>
                  <a:srgbClr val="00009A"/>
                </a:solidFill>
                <a:effectLst/>
                <a:uLnTx/>
                <a:uFillTx/>
                <a:latin typeface="等线" panose="020F0502020204030204"/>
                <a:ea typeface="仿宋_GB2312" panose="02010609030101010101"/>
                <a:cs typeface="+mn-cs"/>
              </a:rPr>
              <a:t>归结反演</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仿宋_GB2312" panose="02010609030101010101"/>
                <a:cs typeface="+mn-cs"/>
              </a:rPr>
              <a:t>归结反演过程</a:t>
            </a:r>
          </a:p>
          <a:p>
            <a:pPr marL="0" marR="334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9A"/>
                </a:solidFill>
                <a:effectLst/>
                <a:uLnTx/>
                <a:uFillTx/>
                <a:latin typeface="等线" panose="020F0502020204030204"/>
                <a:ea typeface="仿宋_GB2312" panose="02010609030101010101"/>
                <a:cs typeface="+mn-cs"/>
              </a:rPr>
              <a:t>    在命题逻辑中，已知</a:t>
            </a:r>
            <a:r>
              <a:rPr kumimoji="0" lang="en-US" altLang="zh-CN" sz="2400" b="1" i="0" u="none" strike="noStrike" kern="1200" cap="none" spc="0" normalizeH="0" baseline="0" noProof="0" dirty="0">
                <a:ln>
                  <a:noFill/>
                </a:ln>
                <a:solidFill>
                  <a:srgbClr val="00009A"/>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9A"/>
                </a:solidFill>
                <a:effectLst/>
                <a:uLnTx/>
                <a:uFillTx/>
                <a:latin typeface="Times New Roman" panose="02020603050405020304" pitchFamily="18" charset="0"/>
                <a:ea typeface="仿宋_GB2312" panose="02010609030101010101"/>
                <a:cs typeface="+mn-cs"/>
              </a:rPr>
              <a:t>，证明</a:t>
            </a:r>
            <a:r>
              <a:rPr kumimoji="0" lang="en-US" altLang="zh-CN" sz="2400" b="1" i="0" u="none" strike="noStrike" kern="1200" cap="none" spc="0" normalizeH="0" baseline="0" noProof="0" dirty="0">
                <a:ln>
                  <a:noFill/>
                </a:ln>
                <a:solidFill>
                  <a:srgbClr val="00009A"/>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9A"/>
                </a:solidFill>
                <a:effectLst/>
                <a:uLnTx/>
                <a:uFillTx/>
                <a:latin typeface="Times New Roman" panose="02020603050405020304" pitchFamily="18" charset="0"/>
                <a:ea typeface="仿宋_GB2312" panose="02010609030101010101"/>
                <a:cs typeface="+mn-cs"/>
              </a:rPr>
              <a:t>为真的归结反演过程如下：</a:t>
            </a:r>
          </a:p>
          <a:p>
            <a:pPr marL="0" marR="87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①否定目标公式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，得</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569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②把</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并入到公式集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中，得到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p>
          <a:p>
            <a:pPr marL="0" marR="844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③把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化为子句集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p>
          <a:p>
            <a:pPr marL="0" marR="76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④应用归结原理对子句集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中的子句进行归结，并把每次得到的归结式并入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中。如此反复进行，若出现空子句，则停止归结，此时就证明了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为真。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993029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命题逻辑的归结反演</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6" y="1089164"/>
            <a:ext cx="6204155" cy="4524315"/>
          </a:xfrm>
          <a:prstGeom prst="rect">
            <a:avLst/>
          </a:prstGeom>
        </p:spPr>
        <p:txBody>
          <a:bodyPr wrap="square">
            <a:spAutoFit/>
          </a:bodyPr>
          <a:lstStyle/>
          <a:p>
            <a:pPr marL="0" marR="68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设已知的公式集为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 (P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 (S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 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，求证结论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688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假设结论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将</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加入公式集，并化为子句集</a:t>
            </a:r>
          </a:p>
          <a:p>
            <a:pPr marL="0" marR="65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S={P,</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 T,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736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其归结过程如右图的归结树所示。</a:t>
            </a:r>
          </a:p>
          <a:p>
            <a:pPr marL="0" marR="65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endParaRPr>
          </a:p>
          <a:p>
            <a:pPr marL="0" marR="655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其含义为：</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利用归结原理，对子句集进行归结， 并把所得的归结式并入子句集中；重复这 一过程，最后归结出了空子句。</a:t>
            </a:r>
          </a:p>
          <a:p>
            <a:pPr marL="0" marR="66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根据归结原理的完备性，可知子句集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是不可满足的，即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为假，这就证明了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为真。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pic>
        <p:nvPicPr>
          <p:cNvPr id="2" name="图片 1"/>
          <p:cNvPicPr>
            <a:picLocks noChangeAspect="1"/>
          </p:cNvPicPr>
          <p:nvPr/>
        </p:nvPicPr>
        <p:blipFill>
          <a:blip r:embed="rId3"/>
          <a:stretch>
            <a:fillRect/>
          </a:stretch>
        </p:blipFill>
        <p:spPr>
          <a:xfrm>
            <a:off x="7652262" y="1107510"/>
            <a:ext cx="3975777" cy="5515630"/>
          </a:xfrm>
          <a:prstGeom prst="rect">
            <a:avLst/>
          </a:prstGeom>
        </p:spPr>
      </p:pic>
    </p:spTree>
    <p:extLst>
      <p:ext uri="{BB962C8B-B14F-4D97-AF65-F5344CB8AC3E}">
        <p14:creationId xmlns:p14="http://schemas.microsoft.com/office/powerpoint/2010/main" val="423646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谓词逻辑的归结演绎推理</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6" y="1089164"/>
            <a:ext cx="10746658" cy="489364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谓词逻辑的归结反演</a:t>
            </a:r>
          </a:p>
          <a:p>
            <a:pPr marL="0" marR="5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谓词逻辑的归结反演过程与命题逻辑的归结反演过程相比，其步骤基本相同，但每步的处理对象不同。例如，在步骤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化简子句集时，谓词逻辑需要把由谓词构成的公式集化为子句集；在步骤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(4)</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按归结原理进行归结时，谓词逻辑的归结原理需要考虑两个亲本子句的合一。</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已知</a:t>
            </a:r>
          </a:p>
          <a:p>
            <a:pPr marL="0" marR="3935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F: (</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y)(A(x, 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B(y))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y)(C(y)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D(x, 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5252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G: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x)C(x)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y)(A(x, 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97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求证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的逻辑结论。</a:t>
            </a:r>
          </a:p>
          <a:p>
            <a:pPr marL="0" marR="444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证明：</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先把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否定，并放入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中，得到的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a:t>
            </a:r>
          </a:p>
          <a:p>
            <a:pPr marL="0" marR="4055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y)(A(x,y)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B(y))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y)(C(y)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D(x,y))),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370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x)C(x)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y)(A(x,y)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B(y)))}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96808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谓词逻辑的归结演绎推理</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6" y="1089164"/>
            <a:ext cx="10746658" cy="4893647"/>
          </a:xfrm>
          <a:prstGeom prst="rect">
            <a:avLst/>
          </a:prstGeom>
        </p:spPr>
        <p:txBody>
          <a:bodyPr wrap="square">
            <a:spAutoFit/>
          </a:bodyPr>
          <a:lstStyle/>
          <a:p>
            <a:pPr marL="0" marR="836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再把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化成子句集，得到</a:t>
            </a:r>
          </a:p>
          <a:p>
            <a:pPr marL="0" marR="8045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(1)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A(x,y)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B(y) </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C(f(x))</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5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A(u,v)</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B(v) </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D(u,f(u))</a:t>
            </a:r>
            <a:endPar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(3)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C(z)</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(4) A(</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m,n</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(5) B(k)</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102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化出的两个子句，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(4)</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(5)</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是由</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化出的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个子句。</a:t>
            </a:r>
          </a:p>
          <a:p>
            <a:pPr marL="0" marR="20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最后应用谓词逻辑的归结原理对上述子句集进行归结，其过程为</a:t>
            </a:r>
          </a:p>
          <a:p>
            <a:pPr marL="0" marR="382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(6)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x,y</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B(y)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归结，取</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f(x)/z}</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07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(7)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B(n)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(4)</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(6)</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归结，取</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m/</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x,n</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/y}</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523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(8) NIL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(5)</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(7)</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归结，取</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={n/k}</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918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因此，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的逻辑结论。</a:t>
            </a:r>
          </a:p>
          <a:p>
            <a:pPr marL="0" marR="722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    上述归结过程可用如下归结树来表示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272336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1" y="780763"/>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谓词逻辑的归结演绎推理</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pic>
        <p:nvPicPr>
          <p:cNvPr id="2" name="图片 1"/>
          <p:cNvPicPr>
            <a:picLocks noChangeAspect="1"/>
          </p:cNvPicPr>
          <p:nvPr/>
        </p:nvPicPr>
        <p:blipFill rotWithShape="1">
          <a:blip r:embed="rId3"/>
          <a:srcRect b="2696"/>
          <a:stretch/>
        </p:blipFill>
        <p:spPr>
          <a:xfrm>
            <a:off x="2553084" y="1441058"/>
            <a:ext cx="7168483" cy="4782762"/>
          </a:xfrm>
          <a:prstGeom prst="rect">
            <a:avLst/>
          </a:prstGeom>
        </p:spPr>
      </p:pic>
    </p:spTree>
    <p:extLst>
      <p:ext uri="{BB962C8B-B14F-4D97-AF65-F5344CB8AC3E}">
        <p14:creationId xmlns:p14="http://schemas.microsoft.com/office/powerpoint/2010/main" val="794132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759215"/>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3997" y="1374299"/>
            <a:ext cx="10746658" cy="4154984"/>
          </a:xfrm>
          <a:prstGeom prst="rect">
            <a:avLst/>
          </a:prstGeom>
        </p:spPr>
        <p:txBody>
          <a:bodyPr wrap="square">
            <a:spAutoFit/>
          </a:bodyPr>
          <a:lstStyle/>
          <a:p>
            <a:pPr marL="0" marR="94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快乐学生</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问题</a:t>
            </a:r>
          </a:p>
          <a:p>
            <a:pPr marL="0" marR="63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假设：任何通过计算机考试并获奖的人都是快乐的，任何肯学习或幸运的人都可以通过所有考试，张不肯学习但他是幸运的，任何幸运的人都能获奖。</a:t>
            </a:r>
          </a:p>
          <a:p>
            <a:pPr marL="0" marR="97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求证：张是快乐的。</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先定义谓词：</a:t>
            </a:r>
          </a:p>
          <a:p>
            <a:pPr marL="0" marR="788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Pass(x, y)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可以通过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考试</a:t>
            </a:r>
          </a:p>
          <a:p>
            <a:pPr marL="0" marR="854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Win(x, prize)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能获得奖励</a:t>
            </a:r>
          </a:p>
          <a:p>
            <a:pPr marL="0" marR="934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Study(x)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肯学习</a:t>
            </a:r>
          </a:p>
          <a:p>
            <a:pPr marL="0" marR="898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Happy(x)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是快乐的</a:t>
            </a:r>
          </a:p>
          <a:p>
            <a:pPr marL="0" marR="895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Lucky(x)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是幸运的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08407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631082"/>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6" y="1089164"/>
            <a:ext cx="10746658" cy="4524315"/>
          </a:xfrm>
          <a:prstGeom prst="rect">
            <a:avLst/>
          </a:prstGeom>
        </p:spPr>
        <p:txBody>
          <a:bodyPr wrap="square">
            <a:spAutoFit/>
          </a:bodyPr>
          <a:lstStyle/>
          <a:p>
            <a:pPr marL="0" marR="903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再将问题用谓词表示如下：</a:t>
            </a:r>
          </a:p>
          <a:p>
            <a:pPr marL="0" marR="571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任何通过计算机考试并获奖的人都是快乐的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2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x)(Pass(x, computer)</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Win(x, prize)</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Happy(x))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541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任何肯学习或幸运的人都可以通过所有考试</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541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 (Study(x)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Lucky(x)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Pass(x, y))</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63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张不肯学习但他是幸运的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69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Study(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Lucky(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903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任何幸运的人都能获奖</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7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(Lucky(x)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Win(x, prize))</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903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p>
          <a:p>
            <a:pPr marL="0" marR="903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结论</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张是快乐的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的否定</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Happy(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369909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4585871"/>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a:p>
            <a:pPr marL="0" marR="703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归结推理的核心是求两个子句的归结式</a:t>
            </a:r>
          </a:p>
          <a:p>
            <a:pPr marL="0" marR="928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    (1) </a:t>
            </a:r>
            <a:r>
              <a:rPr kumimoji="0" lang="zh-CN" altLang="en-US" sz="2400" b="0"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归结式的定义及性质</a:t>
            </a:r>
          </a:p>
          <a:p>
            <a:pPr marL="0" marR="358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定义</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23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是原子谓词公式，则称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与</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互补文字</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定义</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24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是子句集中的任意两个子句，如果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中的文字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中的文字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互补，那么可从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中分别消去</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，并将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中余下的部分按析取关系构成一个新的子句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，则称这一过程为</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归结</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归结式</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亲本子句</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p>
          <a:p>
            <a:pPr marL="0" marR="28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endParaRPr>
          </a:p>
          <a:p>
            <a:pPr marL="0" marR="283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p>
          <a:p>
            <a:pPr marL="0" marR="569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endParaRPr>
          </a:p>
          <a:p>
            <a:pPr marL="0" marR="569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p>
        </p:txBody>
      </p:sp>
    </p:spTree>
    <p:extLst>
      <p:ext uri="{BB962C8B-B14F-4D97-AF65-F5344CB8AC3E}">
        <p14:creationId xmlns:p14="http://schemas.microsoft.com/office/powerpoint/2010/main" val="608052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45806" y="1088477"/>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980306" y="2170713"/>
            <a:ext cx="10746658" cy="3046988"/>
          </a:xfrm>
          <a:prstGeom prst="rect">
            <a:avLst/>
          </a:prstGeom>
        </p:spPr>
        <p:txBody>
          <a:bodyPr wrap="square">
            <a:spAutoFit/>
          </a:bodyPr>
          <a:lstStyle/>
          <a:p>
            <a:pPr marL="0" marR="747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将上述谓词公式转化为子句集如下：</a:t>
            </a:r>
          </a:p>
          <a:p>
            <a:pPr marL="0" marR="439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(1)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Pass(x, computer)</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Win(x, prize)</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Happy(x)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9082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(2)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Study(y)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Pass(y, z)</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92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 </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Lucky(u)</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Pass(u, v)</a:t>
            </a:r>
            <a:endPar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(4)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Study(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(5) Lucky(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914400" marR="81470" lvl="2" indent="0" algn="l" defTabSz="914400" rtl="0" eaLnBrk="1" fontAlgn="auto" latinLnBrk="0" hangingPunct="1">
              <a:lnSpc>
                <a:spcPct val="100000"/>
              </a:lnSpc>
              <a:spcBef>
                <a:spcPts val="0"/>
              </a:spcBef>
              <a:spcAft>
                <a:spcPts val="0"/>
              </a:spcAft>
              <a:buClrTx/>
              <a:buSzTx/>
              <a:buFontTx/>
              <a:buNone/>
              <a:tabLst/>
              <a:defRPr/>
            </a:pP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(6) </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Lucky(w)</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Win(w, prize)</a:t>
            </a:r>
            <a:endPar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3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(7)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Happy(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结论的否定</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142409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76980" y="685355"/>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pic>
        <p:nvPicPr>
          <p:cNvPr id="5" name="图片 4"/>
          <p:cNvPicPr>
            <a:picLocks noChangeAspect="1"/>
          </p:cNvPicPr>
          <p:nvPr/>
        </p:nvPicPr>
        <p:blipFill rotWithShape="1">
          <a:blip r:embed="rId3"/>
          <a:srcRect t="1714"/>
          <a:stretch/>
        </p:blipFill>
        <p:spPr>
          <a:xfrm>
            <a:off x="1760421" y="1430676"/>
            <a:ext cx="8179991" cy="5290799"/>
          </a:xfrm>
          <a:prstGeom prst="rect">
            <a:avLst/>
          </a:prstGeom>
        </p:spPr>
      </p:pic>
    </p:spTree>
    <p:extLst>
      <p:ext uri="{BB962C8B-B14F-4D97-AF65-F5344CB8AC3E}">
        <p14:creationId xmlns:p14="http://schemas.microsoft.com/office/powerpoint/2010/main" val="1774408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759215"/>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3997" y="1374299"/>
            <a:ext cx="10746658" cy="4524315"/>
          </a:xfrm>
          <a:prstGeom prst="rect">
            <a:avLst/>
          </a:prstGeom>
        </p:spPr>
        <p:txBody>
          <a:bodyPr wrap="square">
            <a:spAutoFit/>
          </a:bodyPr>
          <a:lstStyle/>
          <a:p>
            <a:pPr marL="0" marR="788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    下面再给出一个经典的归结问题</a:t>
            </a:r>
          </a:p>
          <a:p>
            <a:pPr marL="0" marR="81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    例 </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等线" panose="02010600030101010101" pitchFamily="2" charset="-122"/>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激动人心的生活</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问题</a:t>
            </a:r>
          </a:p>
          <a:p>
            <a:pPr marL="0" marR="5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    假设：所有不贫穷并且聪明的人都是快乐的，那些看书的人是聪明的。李明能看书且不贫穷，快乐的人过着激动人心的生活。</a:t>
            </a:r>
          </a:p>
          <a:p>
            <a:pPr marL="0" marR="737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    求证：李明过着激动人心的生活。</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    </a:t>
            </a:r>
            <a:r>
              <a:rPr kumimoji="0" lang="zh-CN" altLang="en-US"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解：先定义谓词：</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Poor(x) x</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是贫穷的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Smart(x) x</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是聪明的</a:t>
            </a:r>
          </a:p>
          <a:p>
            <a:pPr marL="0" marR="948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Happy(x) x</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是快乐的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Read(x) x</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能看书</a:t>
            </a:r>
          </a:p>
          <a:p>
            <a:pPr marL="0" marR="70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Exciting(x) x</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过着激动人心的生活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419831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759215"/>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3997" y="1374299"/>
            <a:ext cx="10746658" cy="4154984"/>
          </a:xfrm>
          <a:prstGeom prst="rect">
            <a:avLst/>
          </a:prstGeom>
        </p:spPr>
        <p:txBody>
          <a:bodyPr wrap="square">
            <a:spAutoFit/>
          </a:bodyPr>
          <a:lstStyle/>
          <a:p>
            <a:pPr marL="0" marR="908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再将问题用谓词表示如下：</a:t>
            </a:r>
          </a:p>
          <a:p>
            <a:pPr marL="0" marR="65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所有不贫穷并且聪明的人都是快乐的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617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Poor(x)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Smart(x))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Happy(x))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909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那些看书的人是聪明的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495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 (Read(y) </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Smart(y))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949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李明能看书且不贫穷</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6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Read(Liming)</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Poor(Liming)</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78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快乐的人过着激动人心的生活</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14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z) (Happy(z)</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Exciting(z))</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66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目标</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李明过着激动人心的生活</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的否定</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Exciting(Liming)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320249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1085925"/>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3997" y="1914308"/>
            <a:ext cx="10746658" cy="2677656"/>
          </a:xfrm>
          <a:prstGeom prst="rect">
            <a:avLst/>
          </a:prstGeom>
        </p:spPr>
        <p:txBody>
          <a:bodyPr wrap="square">
            <a:spAutoFit/>
          </a:bodyPr>
          <a:lstStyle/>
          <a:p>
            <a:pPr marL="0" marR="71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将上述谓词公式转化为子句集如下：</a:t>
            </a:r>
          </a:p>
          <a:p>
            <a:pPr marL="0" marR="702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(1) Poor(x)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Smart(x)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Happy(x)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977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(2)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Read(y)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Smart(y)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(3) Read(Liming)</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(4)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Poor(Liming)</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840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(5) </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Happy(z)</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Exciting(z)</a:t>
            </a:r>
            <a:endPar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696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(6)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Exciting(Liming)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结论的否定</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795694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76980" y="685355"/>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pic>
        <p:nvPicPr>
          <p:cNvPr id="2" name="图片 1"/>
          <p:cNvPicPr>
            <a:picLocks noChangeAspect="1"/>
          </p:cNvPicPr>
          <p:nvPr/>
        </p:nvPicPr>
        <p:blipFill>
          <a:blip r:embed="rId3"/>
          <a:stretch>
            <a:fillRect/>
          </a:stretch>
        </p:blipFill>
        <p:spPr>
          <a:xfrm>
            <a:off x="2100032" y="1436636"/>
            <a:ext cx="8149250" cy="5284839"/>
          </a:xfrm>
          <a:prstGeom prst="rect">
            <a:avLst/>
          </a:prstGeom>
        </p:spPr>
      </p:pic>
    </p:spTree>
    <p:extLst>
      <p:ext uri="{BB962C8B-B14F-4D97-AF65-F5344CB8AC3E}">
        <p14:creationId xmlns:p14="http://schemas.microsoft.com/office/powerpoint/2010/main" val="2469162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1085925"/>
            <a:ext cx="11700387" cy="1569660"/>
          </a:xfrm>
          <a:prstGeom prst="rect">
            <a:avLst/>
          </a:prstGeom>
        </p:spPr>
        <p:txBody>
          <a:bodyPr wrap="square">
            <a:spAutoFit/>
          </a:bodyPr>
          <a:lstStyle/>
          <a:p>
            <a:pPr marL="0" marR="58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归结策略是指在归结演绎推理过程的每一步如何选择进行归结的子句对， 以尽快得到空子句的策略。</a:t>
            </a:r>
          </a:p>
          <a:p>
            <a:pPr marL="0" marR="33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不同的归结策略影响归结过程、归结推理效率和完备性。</a:t>
            </a:r>
          </a:p>
          <a:p>
            <a:pPr marL="0" marR="661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目前，常用的归结策略可分为三大类。</a:t>
            </a: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pic>
        <p:nvPicPr>
          <p:cNvPr id="3" name="图片 2"/>
          <p:cNvPicPr>
            <a:picLocks noChangeAspect="1"/>
          </p:cNvPicPr>
          <p:nvPr/>
        </p:nvPicPr>
        <p:blipFill>
          <a:blip r:embed="rId3"/>
          <a:stretch>
            <a:fillRect/>
          </a:stretch>
        </p:blipFill>
        <p:spPr>
          <a:xfrm>
            <a:off x="2767013" y="2764256"/>
            <a:ext cx="6200008" cy="4000291"/>
          </a:xfrm>
          <a:prstGeom prst="rect">
            <a:avLst/>
          </a:prstGeom>
        </p:spPr>
      </p:pic>
    </p:spTree>
    <p:extLst>
      <p:ext uri="{BB962C8B-B14F-4D97-AF65-F5344CB8AC3E}">
        <p14:creationId xmlns:p14="http://schemas.microsoft.com/office/powerpoint/2010/main" val="3198281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609600" y="1891716"/>
            <a:ext cx="10972800" cy="3785652"/>
          </a:xfrm>
          <a:prstGeom prst="rect">
            <a:avLst/>
          </a:prstGeom>
        </p:spPr>
        <p:txBody>
          <a:bodyPr wrap="square">
            <a:spAutoFit/>
          </a:bodyPr>
          <a:lstStyle/>
          <a:p>
            <a:pPr marL="0" marR="98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广度优先是一种穷尽子句比较的复杂搜索方法。设初始子句集为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，广度优先策略的归结过程可描述如下：</a:t>
            </a:r>
          </a:p>
          <a:p>
            <a:pPr marL="0" marR="11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p>
          <a:p>
            <a:pPr marL="0" marR="11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出发，对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中的全部子句作所有可能的归结，得到第一层归结式，把这些归结式的集合记为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11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中的子句与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中的子句进行所有可能的归结，得到第二层归结式，把这些归结式的集合记为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5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2400" b="1" i="0" u="none" strike="noStrike" kern="1200" cap="none" spc="0" normalizeH="0" baseline="-25000" noProof="0" dirty="0">
                <a:ln>
                  <a:noFill/>
                </a:ln>
                <a:solidFill>
                  <a:srgbClr val="0000CC"/>
                </a:solidFill>
                <a:effectLst/>
                <a:uLnTx/>
                <a:uFillTx/>
                <a:latin typeface="Times New Roman" panose="02020603050405020304" pitchFamily="18" charset="0"/>
                <a:ea typeface="仿宋_GB2312" panose="02010609030101010101"/>
                <a:cs typeface="+mn-cs"/>
              </a:rPr>
              <a:t>0</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中的子句与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中的子句进行所有可能的归结，得到第三层归结式，把这些归结式的集合记为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0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如此继续，知道得出空子句或不能再继续归结为止。</a:t>
            </a:r>
          </a:p>
        </p:txBody>
      </p:sp>
      <p:sp>
        <p:nvSpPr>
          <p:cNvPr id="5" name="矩形 4"/>
          <p:cNvSpPr/>
          <p:nvPr/>
        </p:nvSpPr>
        <p:spPr>
          <a:xfrm>
            <a:off x="609600" y="1105407"/>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1. </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仿宋_GB2312" panose="02010609030101010101"/>
                <a:cs typeface="+mn-cs"/>
              </a:rPr>
              <a:t>排序策略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37467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603653" y="1090610"/>
            <a:ext cx="10972800" cy="1323439"/>
          </a:xfrm>
          <a:prstGeom prst="rect">
            <a:avLst/>
          </a:prstGeom>
        </p:spPr>
        <p:txBody>
          <a:bodyPr wrap="square">
            <a:spAutoFit/>
          </a:bodyPr>
          <a:lstStyle/>
          <a:p>
            <a:pPr marL="0" marR="889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设有如下子句集：</a:t>
            </a:r>
          </a:p>
          <a:p>
            <a:pPr marL="0" marR="51220" lvl="0" indent="0" algn="l" defTabSz="914400" rtl="0" eaLnBrk="1" fontAlgn="auto" latinLnBrk="0" hangingPunct="1">
              <a:lnSpc>
                <a:spcPct val="100000"/>
              </a:lnSpc>
              <a:spcBef>
                <a:spcPts val="0"/>
              </a:spcBef>
              <a:spcAft>
                <a:spcPts val="0"/>
              </a:spcAft>
              <a:buClrTx/>
              <a:buSzTx/>
              <a:buFontTx/>
              <a:buNone/>
              <a:tabLst/>
              <a:defRPr/>
            </a:pP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a:t>
            </a:r>
            <a:r>
              <a:rPr kumimoji="0" lang="es-ES" altLang="zh-CN" sz="20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es-E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 I(a), </a:t>
            </a:r>
            <a:r>
              <a:rPr kumimoji="0" lang="es-ES" altLang="zh-CN" sz="20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R(y)</a:t>
            </a:r>
            <a:r>
              <a:rPr kumimoji="0" lang="es-E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L(y), </a:t>
            </a:r>
            <a:r>
              <a:rPr kumimoji="0" lang="es-ES" altLang="zh-CN" sz="20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 }</a:t>
            </a:r>
            <a:endParaRPr kumimoji="0" lang="es-E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765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用宽度优先策略证明</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为不可满足。</a:t>
            </a:r>
          </a:p>
          <a:p>
            <a:pPr marL="0" marR="82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解：</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宽度优先策略的归结树如下：  </a:t>
            </a:r>
            <a:endParaRPr kumimoji="0" lang="en-US" altLang="zh-CN" sz="20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5" name="矩形 4"/>
          <p:cNvSpPr/>
          <p:nvPr/>
        </p:nvSpPr>
        <p:spPr>
          <a:xfrm>
            <a:off x="603653" y="690500"/>
            <a:ext cx="1815082"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1. </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仿宋_GB2312" panose="02010609030101010101"/>
                <a:cs typeface="+mn-cs"/>
              </a:rPr>
              <a:t>排序策略</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2225004" y="2414049"/>
            <a:ext cx="7730098" cy="3057061"/>
          </a:xfrm>
          <a:prstGeom prst="rect">
            <a:avLst/>
          </a:prstGeom>
        </p:spPr>
      </p:pic>
      <p:sp>
        <p:nvSpPr>
          <p:cNvPr id="7" name="矩形 6"/>
          <p:cNvSpPr/>
          <p:nvPr/>
        </p:nvSpPr>
        <p:spPr>
          <a:xfrm>
            <a:off x="797810" y="5523249"/>
            <a:ext cx="10584485" cy="1015663"/>
          </a:xfrm>
          <a:prstGeom prst="rect">
            <a:avLst/>
          </a:prstGeom>
        </p:spPr>
        <p:txBody>
          <a:bodyPr wrap="square">
            <a:spAutoFit/>
          </a:bodyPr>
          <a:lstStyle/>
          <a:p>
            <a:pPr marL="0" marR="9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广度优先策略是一种穷尽法，其归结效率较低，当问题比较复杂时，还可能会出现组合爆炸。</a:t>
            </a:r>
          </a:p>
          <a:p>
            <a:pPr marL="0" marR="138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广度优先策略是完备的，并当问题有解时，它一定能找到最短归结路径。</a:t>
            </a:r>
          </a:p>
          <a:p>
            <a:pPr marL="0" marR="299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当问题较小时，广度优先策略仍然是一种较好的归结策略。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824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603653" y="1462703"/>
            <a:ext cx="10972800" cy="4893647"/>
          </a:xfrm>
          <a:prstGeom prst="rect">
            <a:avLst/>
          </a:prstGeom>
        </p:spPr>
        <p:txBody>
          <a:bodyPr wrap="square">
            <a:spAutoFit/>
          </a:bodyPr>
          <a:lstStyle/>
          <a:p>
            <a:pPr marL="0" marR="6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    基本思想：</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归结过程在寻找可归结子句时，子句集中的子句越多，需要付出的代价就会越大。如果在归结时能把子句集中无用的子句删除掉，这就会缩小搜索范围，减少比较次数，从而提高归结效率。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仿宋_GB2312" panose="02010609030101010101"/>
                <a:ea typeface="等线" panose="02010600030101010101" pitchFamily="2" charset="-122"/>
                <a:cs typeface="+mn-cs"/>
              </a:rPr>
              <a:t>纯文字删除法</a:t>
            </a:r>
          </a:p>
          <a:p>
            <a:pPr marL="0" marR="56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    纯文字：</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如果某文字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L</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在子句集中不存在可与其互补的文字</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，则称该文字为纯文字。</a:t>
            </a:r>
          </a:p>
          <a:p>
            <a:pPr marL="0" marR="6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    在归结过程中，纯文字不可能被消除，用包含纯文字的子句进行归结也不可能得到空子句，因此对包含纯文字的子句进行归结是没有意义的，应该把它从子句集中删除。</a:t>
            </a:r>
          </a:p>
          <a:p>
            <a:pPr marL="0" marR="109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    对子句集而言，删除包含纯文字的子句，是不影响其不可满足性的。例如，对子句集</a:t>
            </a:r>
          </a:p>
          <a:p>
            <a:pPr marL="0" marR="745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S={P</a:t>
            </a:r>
            <a:r>
              <a:rPr kumimoji="0" lang="en-US" altLang="zh-CN"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en-US" altLang="zh-CN"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en-US" altLang="zh-CN"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 Q,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300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是纯文字，因此可以将子句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从子句集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中删除。 </a:t>
            </a:r>
            <a:endPar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endParaRPr>
          </a:p>
        </p:txBody>
      </p:sp>
      <p:sp>
        <p:nvSpPr>
          <p:cNvPr id="5" name="矩形 4"/>
          <p:cNvSpPr/>
          <p:nvPr/>
        </p:nvSpPr>
        <p:spPr>
          <a:xfrm>
            <a:off x="603653" y="780763"/>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2. </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删除策略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05312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1263292" y="1758125"/>
            <a:ext cx="5004619" cy="4524315"/>
          </a:xfrm>
          <a:prstGeom prst="rect">
            <a:avLst/>
          </a:prstGeom>
        </p:spPr>
        <p:txBody>
          <a:bodyPr wrap="square">
            <a:spAutoFit/>
          </a:bodyPr>
          <a:lstStyle/>
          <a:p>
            <a:pPr marL="0" marR="802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    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p>
          <a:p>
            <a:pPr marL="0" marR="807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若先对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归结，可得到</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875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然后再对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归结，得到</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=NIL</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770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a:cs typeface="+mn-cs"/>
              </a:rPr>
              <a:t>    如果改变归结顺序</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，同样可以得到相同的结果，即其归结过程是不 唯一的。</a:t>
            </a:r>
          </a:p>
          <a:p>
            <a:pPr marL="0" marR="811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其归结归结过程可用右图来表示，该树称为</a:t>
            </a: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a:cs typeface="+mn-cs"/>
              </a:rPr>
              <a:t>归结树</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pic>
        <p:nvPicPr>
          <p:cNvPr id="5" name="图片 4"/>
          <p:cNvPicPr>
            <a:picLocks noChangeAspect="1"/>
          </p:cNvPicPr>
          <p:nvPr/>
        </p:nvPicPr>
        <p:blipFill>
          <a:blip r:embed="rId3"/>
          <a:stretch>
            <a:fillRect/>
          </a:stretch>
        </p:blipFill>
        <p:spPr>
          <a:xfrm>
            <a:off x="7293233" y="1402401"/>
            <a:ext cx="3935712" cy="5222224"/>
          </a:xfrm>
          <a:prstGeom prst="rect">
            <a:avLst/>
          </a:prstGeom>
        </p:spPr>
      </p:pic>
    </p:spTree>
    <p:extLst>
      <p:ext uri="{BB962C8B-B14F-4D97-AF65-F5344CB8AC3E}">
        <p14:creationId xmlns:p14="http://schemas.microsoft.com/office/powerpoint/2010/main" val="242721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99440" y="1089164"/>
            <a:ext cx="10972800" cy="563231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重言式删除法</a:t>
            </a:r>
            <a:endParaRPr kumimoji="0" lang="en-US" altLang="zh-CN" sz="2400" b="0"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endParaRPr>
          </a:p>
          <a:p>
            <a:pPr marL="0" marR="14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    重言式：</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如果一个子句中包含有互补的文字对，则称其为重言式。如</a:t>
            </a:r>
          </a:p>
          <a:p>
            <a:pPr marL="0" marR="714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P(x)∨﹁P(x), P(x)∨Q(x)∨﹁P(x)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都是重言式。</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5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重言式是真值为真的子句。对一个子句集来说，不管是增加还是删除一个真值为真的子句，都不会影响该子句集的不可满足性。因此，可删去。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包孕删除法 </a:t>
            </a:r>
            <a:endParaRPr kumimoji="0" lang="en-US" altLang="zh-CN" sz="2400" b="0"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    包孕：</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设有子句</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C1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和</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C2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，如果存在一个置换</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σ</a:t>
            </a:r>
            <a:r>
              <a:rPr kumimoji="0" lang="zh-CN" altLang="el-GR"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使得</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C1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C2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，则称</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C1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包 孕于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C2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。例如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包孕于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P(a)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a/x}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包孕于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P(a)∨Q(z)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a/x}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P(x) ∨Q(a)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包孕于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P(f(a))∨Q(a)∨R(y)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f(a)/x}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P(x) ∨Q(y)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包孕于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P(a)∨Q(u)∨R(w)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a/x, u/y}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对子句集来说，把其中包孕的子句删去后，不会影响该子句集的不可满足 性。因此，可从子句集中删除哪些包孕的子句。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99440" y="627499"/>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2. </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删除策略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4784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609600" y="1574296"/>
            <a:ext cx="10972800" cy="452431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支持集策略是沃斯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Wos</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等人在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1965</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年提出的一种归结策略。</a:t>
            </a:r>
          </a:p>
          <a:p>
            <a:pPr marL="0" marR="9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9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基本思想：</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要求每一次参加归结的两个亲本子句中，至少应该有一个是由目标公式的否定所得到的子句或它们的后裔。</a:t>
            </a:r>
          </a:p>
          <a:p>
            <a:pPr marL="0" marR="9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可以证明</a:t>
            </a: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支持集策略是完备的</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，即当子句集为不可满足时，则由支持集策略一定能够归结出一个空子句。</a:t>
            </a:r>
          </a:p>
          <a:p>
            <a:pPr marL="0" marR="9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也可以把支持集策略看成是在宽度优先策略中引入了某种限制条件，这种限制条件代表一种启发信息，因而有较高的效率</a:t>
            </a:r>
          </a:p>
          <a:p>
            <a:pPr marL="0" marR="90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903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例</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设有如下子句集：</a:t>
            </a:r>
          </a:p>
          <a:p>
            <a:pPr marL="0" marR="5067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 I(a),</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L(y),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 }</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9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其中，</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为目标公式的否定。用支持集策略证明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为不可满足。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 name="矩形 6"/>
          <p:cNvSpPr/>
          <p:nvPr/>
        </p:nvSpPr>
        <p:spPr>
          <a:xfrm>
            <a:off x="609600" y="1167735"/>
            <a:ext cx="1723549"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支持集策略</a:t>
            </a: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endParaRPr>
          </a:p>
        </p:txBody>
      </p:sp>
    </p:spTree>
    <p:extLst>
      <p:ext uri="{BB962C8B-B14F-4D97-AF65-F5344CB8AC3E}">
        <p14:creationId xmlns:p14="http://schemas.microsoft.com/office/powerpoint/2010/main" val="3648226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1625961" y="1576600"/>
            <a:ext cx="8337602" cy="3904553"/>
          </a:xfrm>
          <a:prstGeom prst="rect">
            <a:avLst/>
          </a:prstGeom>
        </p:spPr>
      </p:pic>
      <p:sp>
        <p:nvSpPr>
          <p:cNvPr id="7" name="矩形 6"/>
          <p:cNvSpPr/>
          <p:nvPr/>
        </p:nvSpPr>
        <p:spPr>
          <a:xfrm>
            <a:off x="823451" y="5527500"/>
            <a:ext cx="10326329"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可见，各级归结式数目要比宽度优先策略生成的少，但在第二级还没有空子句。即这种策略限制了子句集元素的剧增，但却增加了空子句的深度。</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 name="矩形 7"/>
          <p:cNvSpPr/>
          <p:nvPr/>
        </p:nvSpPr>
        <p:spPr>
          <a:xfrm>
            <a:off x="708834" y="1176490"/>
            <a:ext cx="146706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支持集策略</a:t>
            </a:r>
            <a:endParaRPr kumimoji="0" lang="en-US" altLang="zh-CN" sz="20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endParaRPr>
          </a:p>
        </p:txBody>
      </p:sp>
    </p:spTree>
    <p:extLst>
      <p:ext uri="{BB962C8B-B14F-4D97-AF65-F5344CB8AC3E}">
        <p14:creationId xmlns:p14="http://schemas.microsoft.com/office/powerpoint/2010/main" val="12123634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线形输入策略</a:t>
            </a: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基本思想：</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要求每次参加归结的两个亲本子句中，至少应该有一个是初始子句集中的子句。所谓初始子句集是指开始归结时所使用的子句集。</a:t>
            </a: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该策略可限制生成归结式的数目，简单高效，但</a:t>
            </a: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是一种不完备策略</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。如：</a:t>
            </a:r>
          </a:p>
          <a:p>
            <a:pPr marL="0" marR="214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P(x),  Q(y)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Q(w)</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P(w), Q(a)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P(a)</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8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出发可找到一棵归结反演树，但却不存在线性输入策略的归结反演树。</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70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50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用线性输入策略证明如下子句集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为不可满足</a:t>
            </a:r>
          </a:p>
          <a:p>
            <a:pPr marL="0" marR="5080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 I(a),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L(y),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35728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线形输入策略</a:t>
            </a: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6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1442368" y="2368064"/>
            <a:ext cx="8579413" cy="2947070"/>
          </a:xfrm>
          <a:prstGeom prst="rect">
            <a:avLst/>
          </a:prstGeom>
        </p:spPr>
      </p:pic>
    </p:spTree>
    <p:extLst>
      <p:ext uri="{BB962C8B-B14F-4D97-AF65-F5344CB8AC3E}">
        <p14:creationId xmlns:p14="http://schemas.microsoft.com/office/powerpoint/2010/main" val="1643268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452431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祖先过滤策略</a:t>
            </a: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184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这种策略与线性输入策略有点相似，但是，放宽了对子句的限制。</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基本思想：</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每次参加归结的两个亲本子句，只要满足以下两个条件中的任意一个就可进行归结：</a:t>
            </a:r>
          </a:p>
          <a:p>
            <a:pPr marL="0" marR="349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两个亲本子句中至少有一个是初始子句集中的子句。</a:t>
            </a:r>
          </a:p>
          <a:p>
            <a:pPr marL="0" marR="6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如果两个亲本子句都不是初始子句集中的子句，则一个子句应该是另一个子句的先辈子句。</a:t>
            </a:r>
          </a:p>
          <a:p>
            <a:pPr marL="0" marR="56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所谓一个子句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例如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是另一个子句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例如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的先辈子句是指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与别的子句归结后得到的归结式。</a:t>
            </a:r>
          </a:p>
          <a:p>
            <a:pPr marL="0" marR="707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endParaRPr>
          </a:p>
          <a:p>
            <a:pPr marL="0" marR="70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可以证明</a:t>
            </a: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祖先过滤策略也</a:t>
            </a:r>
            <a:r>
              <a:rPr kumimoji="0" lang="zh-CN" altLang="en-US" sz="2400" b="0" i="0" u="none" strike="noStrike" kern="1200" cap="none" spc="0" normalizeH="0" baseline="0" noProof="0" dirty="0">
                <a:ln>
                  <a:noFill/>
                </a:ln>
                <a:solidFill>
                  <a:srgbClr val="008000"/>
                </a:solidFill>
                <a:effectLst/>
                <a:uLnTx/>
                <a:uFillTx/>
                <a:latin typeface="等线" panose="020F0502020204030204"/>
                <a:ea typeface="仿宋_GB2312" panose="02010609030101010101"/>
                <a:cs typeface="+mn-cs"/>
              </a:rPr>
              <a:t>是完备的</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67028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祖先过滤策略</a:t>
            </a: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endParaRPr>
          </a:p>
          <a:p>
            <a:pPr marL="0" marR="88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设有如下子句集：</a:t>
            </a:r>
          </a:p>
          <a:p>
            <a:pPr marL="0" marR="18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P(x), Q(y)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Q(w)</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P(w) , Q(a)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P(a)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0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用祖先过滤策略证明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为不可满足</a:t>
            </a:r>
          </a:p>
          <a:p>
            <a:pPr marL="0" marR="486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其祖先过滤策略归结策略的归结过程如下图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3000221" y="3192880"/>
            <a:ext cx="5153179" cy="3528595"/>
          </a:xfrm>
          <a:prstGeom prst="rect">
            <a:avLst/>
          </a:prstGeom>
        </p:spPr>
      </p:pic>
    </p:spTree>
    <p:extLst>
      <p:ext uri="{BB962C8B-B14F-4D97-AF65-F5344CB8AC3E}">
        <p14:creationId xmlns:p14="http://schemas.microsoft.com/office/powerpoint/2010/main" val="375380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415498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单文字子句策略</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138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138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单文字：</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如果一个子句只包含一个文字，则称此子句为单文字子句。</a:t>
            </a:r>
          </a:p>
          <a:p>
            <a:pPr marL="0" marR="58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58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基本思想：</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要求每次参加归结的两个亲本子句中至少有一个子句是单文字子句。</a:t>
            </a:r>
          </a:p>
          <a:p>
            <a:pPr marL="0" marR="510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endParaRPr>
          </a:p>
          <a:p>
            <a:pPr marL="0" marR="51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单文字子句策略是对支持集策略的进一步改进，单文字子句策略是</a:t>
            </a:r>
            <a:r>
              <a:rPr kumimoji="0" lang="zh-CN" altLang="en-US" sz="2400" b="0" i="0" u="none" strike="noStrike" kern="1200" cap="none" spc="0" normalizeH="0" baseline="0" noProof="0" dirty="0">
                <a:ln>
                  <a:noFill/>
                </a:ln>
                <a:solidFill>
                  <a:srgbClr val="008000"/>
                </a:solidFill>
                <a:effectLst/>
                <a:uLnTx/>
                <a:uFillTx/>
                <a:latin typeface="等线" panose="020F0502020204030204"/>
                <a:ea typeface="仿宋_GB2312" panose="02010609030101010101"/>
                <a:cs typeface="+mn-cs"/>
              </a:rPr>
              <a:t>不完备的</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，即当子句集为不可满足时，用这种策略不一定能归结出空子句。</a:t>
            </a:r>
          </a:p>
          <a:p>
            <a:pPr marL="0" marR="9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endParaRPr>
          </a:p>
          <a:p>
            <a:pPr marL="0" marR="9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采用单文字子句策略，归结式包含的文字数将少于其亲本子句中的文字数，这将有利于向空子句的方向发展，因此会有较高的归结效率。</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987962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单文字子句策略</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90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设有如下子句集：</a:t>
            </a:r>
          </a:p>
          <a:p>
            <a:pPr marL="0" marR="5667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 I(a),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L(y),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 }</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67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用单文字子句策略证明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为不可满足。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2270023" y="2837286"/>
            <a:ext cx="6805151" cy="2852159"/>
          </a:xfrm>
          <a:prstGeom prst="rect">
            <a:avLst/>
          </a:prstGeom>
        </p:spPr>
      </p:pic>
      <p:sp>
        <p:nvSpPr>
          <p:cNvPr id="8" name="矩形 7"/>
          <p:cNvSpPr/>
          <p:nvPr/>
        </p:nvSpPr>
        <p:spPr>
          <a:xfrm>
            <a:off x="736190" y="5789336"/>
            <a:ext cx="10719619"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9A0031"/>
                </a:solidFill>
                <a:effectLst/>
                <a:uLnTx/>
                <a:uFillTx/>
                <a:latin typeface="等线" panose="020F0502020204030204"/>
                <a:ea typeface="仿宋_GB2312" panose="02010609030101010101"/>
                <a:cs typeface="+mn-cs"/>
              </a:rPr>
              <a:t>小结：</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上面分别讨论了几种基本的归结策略，但在实际应用中，还可以把几种策略结合起来使用。总之，在选择归结反演策略时，主要应考虑其完备性和效率问题。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2773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4623317"/>
          </a:xfrm>
          <a:prstGeom prst="rect">
            <a:avLst/>
          </a:prstGeom>
        </p:spPr>
        <p:txBody>
          <a:bodyPr wrap="square">
            <a:spAutoFit/>
          </a:bodyPr>
          <a:lstStyle/>
          <a:p>
            <a:pPr marL="0" marR="5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归结原理出了可用于定理证明外，还可用来求取问题答案，其思想与定理证明相似。</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一般步骤为：</a:t>
            </a: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把已知条件用谓词公式表示，并化成相应的子句集</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pitchFamily="49" charset="-12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t>
            </a: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把待求解的问题也用谓词公式表示，然后将其否定，并与谓词</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ANSWER</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构成析取式</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G</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pitchFamily="49" charset="-12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t>
            </a: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把</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G</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pitchFamily="49" charset="-12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化为子句集</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pitchFamily="49" charset="-12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，并把子句集</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pitchFamily="49" charset="-12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pitchFamily="49" charset="-12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合并构成新子句集</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S</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t>
            </a: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对子句集</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S</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应用谓词归结原理进行归结，在归结过程中通过合一置换，改变</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ANSWER</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中的变元；</a:t>
            </a: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如果得到归结式</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ANSWER</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，则问题的答案就在</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ANSWER</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谓词中。</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2323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1263292" y="1758125"/>
            <a:ext cx="9237560" cy="4154984"/>
          </a:xfrm>
          <a:prstGeom prst="rect">
            <a:avLst/>
          </a:prstGeom>
        </p:spPr>
        <p:txBody>
          <a:bodyPr wrap="square">
            <a:spAutoFit/>
          </a:bodyPr>
          <a:lstStyle/>
          <a:p>
            <a:pPr marL="0" marR="357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    定理</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3.7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是其亲本子句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的逻辑结论。</a:t>
            </a:r>
          </a:p>
          <a:p>
            <a:pPr marL="0" marR="68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    </a:t>
            </a:r>
            <a:endPar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a:cs typeface="+mn-cs"/>
            </a:endParaRPr>
          </a:p>
          <a:p>
            <a:pPr marL="0" marR="68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a:cs typeface="+mn-cs"/>
              </a:rPr>
              <a:t>    </a:t>
            </a: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证明：</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（按定义）设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关于解释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 则只需证明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关于解释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也为真。</a:t>
            </a:r>
          </a:p>
          <a:p>
            <a:pPr marL="0" marR="591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对于解释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中必有一个为假。</a:t>
            </a:r>
          </a:p>
          <a:p>
            <a:pPr marL="0" marR="8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endParaRPr>
          </a:p>
          <a:p>
            <a:pPr marL="0" marR="89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若</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L</a:t>
            </a:r>
            <a:r>
              <a:rPr kumimoji="0" lang="zh-CN" altLang="en-US" sz="2400" b="0"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为假，</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则必有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为真，不然就会使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为假，这将与前提假设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为真矛盾，因此只能有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a:t>
            </a:r>
          </a:p>
          <a:p>
            <a:pPr marL="0" marR="623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同理，</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若</a:t>
            </a:r>
            <a:r>
              <a:rPr kumimoji="0" lang="en-US" altLang="zh-CN" sz="2400" b="0" i="0" u="none" strike="noStrike" kern="1200" cap="none" spc="0" normalizeH="0" baseline="0" noProof="0" dirty="0">
                <a:ln>
                  <a:noFill/>
                </a:ln>
                <a:solidFill>
                  <a:srgbClr val="630031"/>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宋体" panose="02010600030101010101" pitchFamily="2" charset="-122"/>
                <a:cs typeface="+mn-cs"/>
              </a:rPr>
              <a:t>L</a:t>
            </a:r>
            <a:r>
              <a:rPr kumimoji="0" lang="zh-CN" altLang="en-US" sz="2400" b="0"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为假</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，则必有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a:t>
            </a:r>
          </a:p>
          <a:p>
            <a:pPr marL="0" marR="58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因此，必有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关于解释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也为真。即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的逻辑结论。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6973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24667" y="1401415"/>
            <a:ext cx="10972800" cy="3231654"/>
          </a:xfrm>
          <a:prstGeom prst="rect">
            <a:avLst/>
          </a:prstGeom>
        </p:spPr>
        <p:txBody>
          <a:bodyPr wrap="square">
            <a:spAutoFit/>
          </a:bodyPr>
          <a:lstStyle/>
          <a:p>
            <a:pPr marL="0" marR="44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  </a:t>
            </a:r>
            <a:r>
              <a:rPr kumimoji="0" lang="zh-CN" altLang="en-US" sz="2800" b="1"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 例 </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已知</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a:t>
            </a:r>
          </a:p>
          <a:p>
            <a:pPr marL="0" marR="4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(1)</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如果</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x</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和</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y</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是同班同学，则</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x</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的老师也是</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y</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的老师。</a:t>
            </a:r>
          </a:p>
          <a:p>
            <a:pPr marL="0" marR="445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(2)</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王先生是小李的老师。</a:t>
            </a:r>
          </a:p>
          <a:p>
            <a:pPr marL="0" marR="445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(3)</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小李和小张是同班同学。</a:t>
            </a:r>
          </a:p>
          <a:p>
            <a:pPr marL="0" marR="445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a:t>
            </a:r>
            <a:endPar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a:p>
            <a:pPr marL="0" marR="4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问：小张的老师是谁？ </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    </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Tree>
    <p:extLst>
      <p:ext uri="{BB962C8B-B14F-4D97-AF65-F5344CB8AC3E}">
        <p14:creationId xmlns:p14="http://schemas.microsoft.com/office/powerpoint/2010/main" val="40306923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4487382"/>
          </a:xfrm>
          <a:prstGeom prst="rect">
            <a:avLst/>
          </a:prstGeom>
        </p:spPr>
        <p:txBody>
          <a:bodyPr wrap="square">
            <a:spAutoFit/>
          </a:bodyPr>
          <a:lstStyle/>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解：</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表示</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x</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是</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y</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的老师，</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表示</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x</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y</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是同班同学，则</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 </a:t>
            </a:r>
            <a:r>
              <a:rPr kumimoji="0" lang="zh-CN" altLang="en-US" sz="24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① </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已知可表示成如下的谓词公式：</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F</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1</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0" i="0" u="none" strike="noStrike" kern="1200" cap="none" spc="0" normalizeH="0" baseline="0" noProof="0" dirty="0">
                <a:ln>
                  <a:noFill/>
                </a:ln>
                <a:solidFill>
                  <a:prstClr val="black"/>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x)(</a:t>
            </a:r>
            <a:r>
              <a:rPr kumimoji="0" lang="en-US" altLang="zh-CN" sz="2400" b="0" i="0" u="none" strike="noStrike" kern="1200" cap="none" spc="0" normalizeH="0" baseline="0" noProof="0" dirty="0">
                <a:ln>
                  <a:noFill/>
                </a:ln>
                <a:solidFill>
                  <a:prstClr val="black"/>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y)(</a:t>
            </a:r>
            <a:r>
              <a:rPr kumimoji="0" lang="en-US" altLang="zh-CN" sz="2400" b="0" i="0" u="none" strike="noStrike" kern="1200" cap="none" spc="0" normalizeH="0" baseline="0" noProof="0" dirty="0">
                <a:ln>
                  <a:noFill/>
                </a:ln>
                <a:solidFill>
                  <a:prstClr val="black"/>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z)(C(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z,x</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F</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2</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Wang,Li</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F</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3</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将它们化成子句集为</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S1={</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z,x</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Wang,Li</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Li,Zhang</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0"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    </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Tree>
    <p:extLst>
      <p:ext uri="{BB962C8B-B14F-4D97-AF65-F5344CB8AC3E}">
        <p14:creationId xmlns:p14="http://schemas.microsoft.com/office/powerpoint/2010/main" val="22033063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6111801"/>
          </a:xfrm>
          <a:prstGeom prst="rect">
            <a:avLst/>
          </a:prstGeom>
        </p:spPr>
        <p:txBody>
          <a:bodyPr wrap="square">
            <a:spAutoFit/>
          </a:bodyPr>
          <a:lstStyle/>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②</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把问题用谓词公式表示，</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并将其否定与谓词</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ANSWER</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作析取：</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设小张的老师是</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u</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，则有</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G1: ﹁ 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)∨ANSWER(u)</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③ </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将析取式</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G1</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化成子句集</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S2,</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并将</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S1</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S2</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合并为新子句集</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S</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S2={﹁T(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)∨ANSWER(u)}</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S=S1∪S2</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z,x</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srgbClr val="0563C1"/>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.(a)</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Wang,Li</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srgbClr val="0563C1"/>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.(b)</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srgbClr val="0563C1"/>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.(c)</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)∨ANSWER(u)} </a:t>
            </a:r>
            <a:r>
              <a:rPr kumimoji="0" lang="en-US" altLang="zh-CN" sz="2400" b="1" i="0" u="none" strike="noStrike" kern="1200" cap="none" spc="0" normalizeH="0" baseline="0" noProof="0" dirty="0">
                <a:ln>
                  <a:noFill/>
                </a:ln>
                <a:solidFill>
                  <a:srgbClr val="0563C1"/>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.(d)</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0"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    </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Tree>
    <p:extLst>
      <p:ext uri="{BB962C8B-B14F-4D97-AF65-F5344CB8AC3E}">
        <p14:creationId xmlns:p14="http://schemas.microsoft.com/office/powerpoint/2010/main" val="35484600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3828997"/>
          </a:xfrm>
          <a:prstGeom prst="rect">
            <a:avLst/>
          </a:prstGeom>
        </p:spPr>
        <p:txBody>
          <a:bodyPr wrap="square">
            <a:spAutoFit/>
          </a:bodyPr>
          <a:lstStyle/>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④ </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应用归结原理进行归结：</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Wang,y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b</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归结，（</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Li/</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x,Wang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/z)]</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(f)﹁ 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∨ANSWER(u)   [d</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e</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归结，（</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Wang/</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/y)]</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(g) ANSWER(Wang)                     [c</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f</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归结</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⑤ </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得到归结式</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ANSWER</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Wang</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），答案即在其中：</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u=Wang</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，即小张的老师是王先生。</a:t>
            </a:r>
          </a:p>
        </p:txBody>
      </p:sp>
    </p:spTree>
    <p:extLst>
      <p:ext uri="{BB962C8B-B14F-4D97-AF65-F5344CB8AC3E}">
        <p14:creationId xmlns:p14="http://schemas.microsoft.com/office/powerpoint/2010/main" val="3768038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1" y="537896"/>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647006" y="1187184"/>
            <a:ext cx="10980635" cy="5262979"/>
          </a:xfrm>
          <a:prstGeom prst="rect">
            <a:avLst/>
          </a:prstGeom>
        </p:spPr>
        <p:txBody>
          <a:bodyPr wrap="square">
            <a:spAutoFit/>
          </a:bodyPr>
          <a:lstStyle/>
          <a:p>
            <a:pPr marL="0" marR="17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上述定理是归结原理中的一个重要定理，由它可得到以下两个推论：</a:t>
            </a:r>
          </a:p>
          <a:p>
            <a:pPr marL="0" marR="60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推论</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中的两个子句，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的归结式，若用</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代替</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后得到新的子句集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的不可满足性可以推出原子句集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的不可满足性。即：</a:t>
            </a:r>
          </a:p>
          <a:p>
            <a:pPr marL="0" marR="646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	S</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的不可满足性</a:t>
            </a:r>
            <a:r>
              <a:rPr kumimoji="0" lang="zh-CN" altLang="en-US" sz="2400" b="0" i="0" u="none" strike="noStrike" kern="1200" cap="none" spc="0" normalizeH="0" baseline="0" noProof="0" dirty="0">
                <a:ln>
                  <a:noFill/>
                </a:ln>
                <a:solidFill>
                  <a:srgbClr val="006300"/>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MS Gothic" panose="020B0609070205080204" pitchFamily="49" charset="-128"/>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的不可满足性</a:t>
            </a:r>
          </a:p>
          <a:p>
            <a:pPr marL="0" marR="8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证明：</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的归结式，则用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代替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后可得到一个新的子句集</a:t>
            </a:r>
          </a:p>
          <a:p>
            <a:pPr marL="0" marR="866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10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是不可满足的，则对不满足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的任一解释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，都可能有以下两种情况：</a:t>
            </a:r>
          </a:p>
          <a:p>
            <a:pPr marL="0" marR="103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①解释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中必有一个为假，即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a:t>
            </a:r>
          </a:p>
          <a:p>
            <a:pPr marL="0" marR="65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②解释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为真，根据定理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有</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永真，即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永真，它说明解释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也是不可满足的。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因此可以得出</a:t>
            </a:r>
          </a:p>
          <a:p>
            <a:pPr marL="0" marR="776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00847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1" y="537896"/>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432620" y="1187184"/>
            <a:ext cx="11346426" cy="5262979"/>
          </a:xfrm>
          <a:prstGeom prst="rect">
            <a:avLst/>
          </a:prstGeom>
        </p:spPr>
        <p:txBody>
          <a:bodyPr wrap="square">
            <a:spAutoFit/>
          </a:bodyPr>
          <a:lstStyle/>
          <a:p>
            <a:pPr marL="0" marR="8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    推论</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2</a:t>
            </a:r>
            <a:r>
              <a:rPr kumimoji="0" lang="zh-CN" altLang="en-US" sz="2400" b="0"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中的两个子句，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的归结式，若把</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加入</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中</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得到新的子句集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的不可满足性是等价的。即：</a:t>
            </a:r>
          </a:p>
          <a:p>
            <a:pPr marL="0" marR="666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的不可满足性</a:t>
            </a:r>
            <a:r>
              <a:rPr kumimoji="0" lang="zh-CN" altLang="en-US" sz="2400" b="0" i="0" u="none" strike="noStrike" kern="1200" cap="none" spc="0" normalizeH="0" baseline="0" noProof="0" dirty="0">
                <a:ln>
                  <a:noFill/>
                </a:ln>
                <a:solidFill>
                  <a:srgbClr val="006300"/>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MS Gothic" panose="020B0609070205080204" pitchFamily="49" charset="-128"/>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的不可满足性</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先证明</a:t>
            </a:r>
            <a:r>
              <a:rPr kumimoji="0" lang="zh-CN" altLang="en-US" sz="2000" b="1" i="0" u="none" strike="noStrike" kern="1200" cap="none" spc="0" normalizeH="0" baseline="0" noProof="0" dirty="0">
                <a:ln>
                  <a:noFill/>
                </a:ln>
                <a:solidFill>
                  <a:srgbClr val="C00000"/>
                </a:solidFill>
                <a:effectLst/>
                <a:uLnTx/>
                <a:uFillTx/>
                <a:latin typeface="Symbol" panose="05050102010706020507" pitchFamily="18" charset="2"/>
                <a:ea typeface="等线" panose="02010600030101010101" pitchFamily="2" charset="-122"/>
                <a:cs typeface="+mn-cs"/>
              </a:rPr>
              <a:t></a:t>
            </a:r>
            <a:endParaRPr kumimoji="0" lang="zh-CN" altLang="en-US" sz="2400" b="0" i="0" u="none" strike="noStrike" kern="1200" cap="none" spc="0" normalizeH="0" baseline="0" noProof="0" dirty="0">
              <a:ln>
                <a:noFill/>
              </a:ln>
              <a:solidFill>
                <a:srgbClr val="C00000"/>
              </a:solidFill>
              <a:effectLst/>
              <a:uLnTx/>
              <a:uFillTx/>
              <a:latin typeface="等线" panose="020F0502020204030204"/>
              <a:ea typeface="仿宋_GB2312"/>
              <a:cs typeface="+mn-cs"/>
            </a:endParaRPr>
          </a:p>
          <a:p>
            <a:pPr marL="0" marR="7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中必有一子句为假，因而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必为不可满足。</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再证明</a:t>
            </a:r>
            <a:r>
              <a:rPr kumimoji="0" lang="zh-CN" altLang="en-US" sz="2400" b="0" i="0" u="none" strike="noStrike" kern="1200" cap="none" spc="0" normalizeH="0" baseline="0" noProof="0" dirty="0">
                <a:ln>
                  <a:noFill/>
                </a:ln>
                <a:solidFill>
                  <a:srgbClr val="630031"/>
                </a:solidFill>
                <a:effectLst/>
                <a:uLnTx/>
                <a:uFillTx/>
                <a:latin typeface="MS Gothic" panose="020B0609070205080204" pitchFamily="49" charset="-128"/>
                <a:ea typeface="MS Gothic" panose="020B0609070205080204" pitchFamily="49" charset="-128"/>
                <a:cs typeface="+mn-cs"/>
              </a:rPr>
              <a:t>⇒</a:t>
            </a:r>
          </a:p>
          <a:p>
            <a:pPr marL="0" marR="114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则对不满足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的任一解释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都可能有以下两种情况：</a:t>
            </a:r>
          </a:p>
          <a:p>
            <a:pPr marL="0" marR="6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①解释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中必有一个为假，即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a:t>
            </a:r>
          </a:p>
          <a:p>
            <a:pPr marL="0" marR="75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②解释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为真，根据定理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有</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永真，即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永真，它说明解释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也是不可满足的。</a:t>
            </a:r>
          </a:p>
          <a:p>
            <a:pPr marL="0" marR="605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由此可见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的不可满足性是等价的。即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65734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925574"/>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17756" y="1841736"/>
            <a:ext cx="10373032" cy="3785652"/>
          </a:xfrm>
          <a:prstGeom prst="rect">
            <a:avLst/>
          </a:prstGeom>
        </p:spPr>
        <p:txBody>
          <a:bodyPr wrap="square">
            <a:spAutoFit/>
          </a:bodyPr>
          <a:lstStyle/>
          <a:p>
            <a:pPr marL="0" marR="6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上述两个推论说明，为证明子句集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的不可满足性，只要对其中可进行归结得子句进行归结，并把归结式加入到子句集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中，或者用归结式代替他的亲本子句，然后对新的子句集证明其不可满足性就可 以了。</a:t>
            </a:r>
          </a:p>
          <a:p>
            <a:pPr marL="0" marR="91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如果经归结能得到空子句，根据空子句的不可满足性，即可得到原子句集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是不可满足的结论。</a:t>
            </a:r>
          </a:p>
          <a:p>
            <a:pPr marL="0" marR="111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endParaRPr>
          </a:p>
          <a:p>
            <a:pPr marL="0" marR="111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在命题逻辑中，对不可满足的子句集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，其归结原理是</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完备的</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p>
          <a:p>
            <a:pPr marL="0" marR="622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这种不可满足性可用如下定理描述：</a:t>
            </a:r>
          </a:p>
          <a:p>
            <a:pPr marL="0" marR="10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定理</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panose="02010609030101010101"/>
                <a:cs typeface="+mn-cs"/>
              </a:rPr>
              <a:t>3.8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子句集</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是不可满足的，当且仅当存在一个从</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到空子句的归结过程。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630410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722752"/>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950809" y="1207674"/>
            <a:ext cx="10713969" cy="830997"/>
          </a:xfrm>
          <a:prstGeom prst="rect">
            <a:avLst/>
          </a:prstGeom>
        </p:spPr>
        <p:txBody>
          <a:bodyPr wrap="square">
            <a:spAutoFit/>
          </a:bodyPr>
          <a:lstStyle/>
          <a:p>
            <a:pPr marL="0" marR="6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充分性：假设存在一个从</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到空子句的归结过程，归结得到的子句集</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S</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仿宋_GB2312" panose="02010609030101010101"/>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的不可满足性⇒</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的不可满足性，从而</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不可满足。</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
        <p:nvSpPr>
          <p:cNvPr id="7" name="矩形 6"/>
          <p:cNvSpPr/>
          <p:nvPr/>
        </p:nvSpPr>
        <p:spPr>
          <a:xfrm>
            <a:off x="950811" y="2038671"/>
            <a:ext cx="10713968"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必要性：由</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不可满足知，它一定有一棵封闭语义树，如果这棵树中只有一个节点。则空子句在</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中。否则有三个节点</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N</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使得</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是失败节点，</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N</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是它们的父节点。设</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I(N)={m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 · · ,</a:t>
            </a:r>
            <a:r>
              <a:rPr kumimoji="0" lang="en-US" altLang="zh-CN" sz="2400" b="0" i="0" u="none" strike="noStrike" kern="1200" cap="none" spc="0" normalizeH="0" baseline="0" noProof="0" dirty="0" err="1">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err="1">
                <a:ln>
                  <a:noFill/>
                </a:ln>
                <a:solidFill>
                  <a:srgbClr val="0000CC"/>
                </a:solidFill>
                <a:effectLst/>
                <a:uLnTx/>
                <a:uFillTx/>
                <a:latin typeface="等线" panose="020F0502020204030204"/>
                <a:ea typeface="等线" panose="02010600030101010101" pitchFamily="2" charset="-122"/>
                <a:cs typeface="+mn-cs"/>
              </a:rPr>
              <a:t>n</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I(N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 · · ,m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n</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n+1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I(N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 · · ,m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n</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n+1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I(N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和</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I(N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分别否定</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C1</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和</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C2</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n+1</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n+1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I(N)</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否定</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将</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12</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加入到</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中得到</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S</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于是</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S</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的封闭语义树比</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的封闭语义树的节点数目减少。这一过程持续下去，直到空子句出现在子句集中。</a:t>
            </a:r>
          </a:p>
        </p:txBody>
      </p:sp>
    </p:spTree>
    <p:extLst>
      <p:ext uri="{BB962C8B-B14F-4D97-AF65-F5344CB8AC3E}">
        <p14:creationId xmlns:p14="http://schemas.microsoft.com/office/powerpoint/2010/main" val="212744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45806" y="593359"/>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谓词逻辑的归结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40905" y="1116579"/>
            <a:ext cx="10373032" cy="3785652"/>
          </a:xfrm>
          <a:prstGeom prst="rect">
            <a:avLst/>
          </a:prstGeom>
        </p:spPr>
        <p:txBody>
          <a:bodyPr wrap="square">
            <a:spAutoFit/>
          </a:bodyPr>
          <a:lstStyle/>
          <a:p>
            <a:pPr marL="0" marR="92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在谓词逻辑中，由于子句集中的谓词一般都含有变元，因此不能象命题逻辑那样直接消去互补文字。而需要先用一个合一对变元进行代换，然后才能进行归结。可见，谓词逻辑的归结要比命题逻辑的归结麻烦一些。</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CC0000"/>
              </a:solidFill>
              <a:effectLst/>
              <a:uLnTx/>
              <a:uFillTx/>
              <a:latin typeface="等线" panose="020F0502020204030204"/>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仿宋_GB2312" panose="02010609030101010101"/>
                <a:cs typeface="+mn-cs"/>
              </a:rPr>
              <a:t>谓词逻辑的归结原理</a:t>
            </a:r>
          </a:p>
          <a:p>
            <a:pPr marL="0" marR="47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谓词逻辑中的归结式可用如下定义来描述：</a:t>
            </a:r>
          </a:p>
          <a:p>
            <a:pPr marL="0" marR="10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定义</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25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是两个</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没有公共变元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分别是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中的文字。如果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存在一个最一般合一</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，则称</a:t>
            </a:r>
          </a:p>
          <a:p>
            <a:pPr marL="0" marR="515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31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为归结式上的文字。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
        <p:nvSpPr>
          <p:cNvPr id="7" name="矩形 6"/>
          <p:cNvSpPr/>
          <p:nvPr/>
        </p:nvSpPr>
        <p:spPr>
          <a:xfrm>
            <a:off x="740905" y="4902231"/>
            <a:ext cx="11205288" cy="1938992"/>
          </a:xfrm>
          <a:prstGeom prst="rect">
            <a:avLst/>
          </a:prstGeom>
        </p:spPr>
        <p:txBody>
          <a:bodyPr wrap="square">
            <a:spAutoFit/>
          </a:bodyPr>
          <a:lstStyle/>
          <a:p>
            <a:pPr marR="86820" lvl="0">
              <a:defRPr/>
            </a:pPr>
            <a:r>
              <a:rPr lang="zh-CN" altLang="en-US" sz="2400" dirty="0">
                <a:solidFill>
                  <a:srgbClr val="A4001F"/>
                </a:solidFill>
                <a:ea typeface="仿宋_GB2312" panose="02010609030101010101"/>
              </a:rPr>
              <a:t>对以上讨论做以下两点说明</a:t>
            </a:r>
            <a:r>
              <a:rPr lang="en-US" altLang="zh-CN" sz="2400" b="1" dirty="0">
                <a:solidFill>
                  <a:srgbClr val="A4001F"/>
                </a:solidFill>
                <a:latin typeface="Times New Roman" panose="02020603050405020304" pitchFamily="18" charset="0"/>
                <a:ea typeface="仿宋_GB2312" panose="02010609030101010101"/>
              </a:rPr>
              <a:t>: </a:t>
            </a:r>
            <a:endParaRPr lang="zh-CN" altLang="en-US" sz="2400" dirty="0">
              <a:solidFill>
                <a:srgbClr val="A4001F"/>
              </a:solidFill>
              <a:latin typeface="Times New Roman" panose="02020603050405020304" pitchFamily="18" charset="0"/>
              <a:ea typeface="仿宋_GB2312" panose="02010609030101010101"/>
            </a:endParaRPr>
          </a:p>
          <a:p>
            <a:pPr marR="9070" lvl="0">
              <a:defRPr/>
            </a:pPr>
            <a:r>
              <a:rPr lang="en-US" altLang="zh-CN" sz="2400" b="1" dirty="0">
                <a:solidFill>
                  <a:srgbClr val="A4001F"/>
                </a:solidFill>
                <a:latin typeface="Times New Roman" panose="02020603050405020304" pitchFamily="18" charset="0"/>
                <a:ea typeface="仿宋_GB2312" panose="02010609030101010101"/>
              </a:rPr>
              <a:t>    (1) </a:t>
            </a:r>
            <a:r>
              <a:rPr lang="zh-CN" altLang="en-US" sz="2400" dirty="0">
                <a:solidFill>
                  <a:srgbClr val="0000CC"/>
                </a:solidFill>
                <a:latin typeface="Times New Roman" panose="02020603050405020304" pitchFamily="18" charset="0"/>
                <a:ea typeface="仿宋_GB2312" panose="02010609030101010101"/>
              </a:rPr>
              <a:t>这里之所以使用</a:t>
            </a:r>
            <a:r>
              <a:rPr lang="zh-CN" altLang="en-US" sz="2400" dirty="0">
                <a:solidFill>
                  <a:srgbClr val="008000"/>
                </a:solidFill>
                <a:latin typeface="Times New Roman" panose="02020603050405020304" pitchFamily="18" charset="0"/>
                <a:ea typeface="仿宋_GB2312" panose="02010609030101010101"/>
              </a:rPr>
              <a:t>集合符号和集合的运算</a:t>
            </a:r>
            <a:r>
              <a:rPr lang="zh-CN" altLang="en-US" sz="2400" dirty="0">
                <a:solidFill>
                  <a:srgbClr val="0000CC"/>
                </a:solidFill>
                <a:latin typeface="Times New Roman" panose="02020603050405020304" pitchFamily="18" charset="0"/>
                <a:ea typeface="仿宋_GB2312" panose="02010609030101010101"/>
              </a:rPr>
              <a:t>，目的是为了说明问题的方便。</a:t>
            </a:r>
          </a:p>
          <a:p>
            <a:pPr marR="6700" lvl="0">
              <a:defRPr/>
            </a:pPr>
            <a:r>
              <a:rPr lang="zh-CN" altLang="en-US" sz="2400" dirty="0">
                <a:solidFill>
                  <a:srgbClr val="0000CC"/>
                </a:solidFill>
                <a:ea typeface="仿宋_GB2312" panose="02010609030101010101"/>
              </a:rPr>
              <a:t>即先将子句</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i </a:t>
            </a:r>
            <a:r>
              <a:rPr lang="en-US" altLang="zh-CN" sz="2400" dirty="0">
                <a:solidFill>
                  <a:srgbClr val="0000CC"/>
                </a:solidFill>
                <a:latin typeface="Times New Roman" panose="02020603050405020304" pitchFamily="18" charset="0"/>
                <a:ea typeface="仿宋_GB2312" panose="02010609030101010101"/>
              </a:rPr>
              <a:t>σ</a:t>
            </a:r>
            <a:r>
              <a:rPr lang="zh-CN" altLang="en-US" sz="2400" dirty="0">
                <a:solidFill>
                  <a:srgbClr val="0000CC"/>
                </a:solidFill>
                <a:latin typeface="Times New Roman" panose="02020603050405020304" pitchFamily="18" charset="0"/>
                <a:ea typeface="仿宋_GB2312" panose="02010609030101010101"/>
              </a:rPr>
              <a:t>和</a:t>
            </a:r>
            <a:r>
              <a:rPr lang="en-US" altLang="zh-CN" sz="2400" b="1" dirty="0">
                <a:solidFill>
                  <a:srgbClr val="0000CC"/>
                </a:solidFill>
                <a:latin typeface="Times New Roman" panose="02020603050405020304" pitchFamily="18" charset="0"/>
                <a:ea typeface="仿宋_GB2312" panose="02010609030101010101"/>
              </a:rPr>
              <a:t>L</a:t>
            </a:r>
            <a:r>
              <a:rPr lang="en-US" altLang="zh-CN" sz="1600" b="1" dirty="0">
                <a:solidFill>
                  <a:srgbClr val="0000CC"/>
                </a:solidFill>
                <a:latin typeface="Times New Roman" panose="02020603050405020304" pitchFamily="18" charset="0"/>
                <a:ea typeface="仿宋_GB2312" panose="02010609030101010101"/>
              </a:rPr>
              <a:t>i </a:t>
            </a:r>
            <a:r>
              <a:rPr lang="en-US" altLang="zh-CN" sz="2400" dirty="0">
                <a:solidFill>
                  <a:srgbClr val="0000CC"/>
                </a:solidFill>
                <a:latin typeface="Times New Roman" panose="02020603050405020304" pitchFamily="18" charset="0"/>
                <a:ea typeface="仿宋_GB2312" panose="02010609030101010101"/>
              </a:rPr>
              <a:t>σ</a:t>
            </a:r>
            <a:r>
              <a:rPr lang="zh-CN" altLang="en-US" sz="2400" dirty="0">
                <a:solidFill>
                  <a:srgbClr val="0000CC"/>
                </a:solidFill>
                <a:latin typeface="Times New Roman" panose="02020603050405020304" pitchFamily="18" charset="0"/>
                <a:ea typeface="仿宋_GB2312" panose="02010609030101010101"/>
              </a:rPr>
              <a:t>写成集合的形式，在集合表示下做减法和并集运算，然后再写成子句集的形式。</a:t>
            </a:r>
          </a:p>
          <a:p>
            <a:pPr marR="35900" lvl="0">
              <a:defRPr/>
            </a:pPr>
            <a:r>
              <a:rPr lang="en-US" altLang="zh-CN" sz="2400" b="1" dirty="0">
                <a:solidFill>
                  <a:srgbClr val="A4001F"/>
                </a:solidFill>
                <a:latin typeface="Times New Roman" panose="02020603050405020304" pitchFamily="18" charset="0"/>
                <a:ea typeface="仿宋_GB2312" panose="02010609030101010101"/>
              </a:rPr>
              <a:t>    (2) </a:t>
            </a:r>
            <a:r>
              <a:rPr lang="zh-CN" altLang="en-US" sz="2400" dirty="0">
                <a:solidFill>
                  <a:srgbClr val="0000CC"/>
                </a:solidFill>
                <a:latin typeface="Times New Roman" panose="02020603050405020304" pitchFamily="18" charset="0"/>
                <a:ea typeface="仿宋_GB2312" panose="02010609030101010101"/>
              </a:rPr>
              <a:t>定义中还</a:t>
            </a:r>
            <a:r>
              <a:rPr lang="zh-CN" altLang="en-US" sz="2400" dirty="0">
                <a:solidFill>
                  <a:srgbClr val="008000"/>
                </a:solidFill>
                <a:latin typeface="Times New Roman" panose="02020603050405020304" pitchFamily="18" charset="0"/>
                <a:ea typeface="仿宋_GB2312" panose="02010609030101010101"/>
              </a:rPr>
              <a:t>要求</a:t>
            </a:r>
            <a:r>
              <a:rPr lang="en-US" altLang="zh-CN" sz="2400" b="1" dirty="0">
                <a:solidFill>
                  <a:srgbClr val="008000"/>
                </a:solidFill>
                <a:latin typeface="Times New Roman" panose="02020603050405020304" pitchFamily="18" charset="0"/>
                <a:ea typeface="仿宋_GB2312" panose="02010609030101010101"/>
              </a:rPr>
              <a:t>C</a:t>
            </a:r>
            <a:r>
              <a:rPr lang="en-US" altLang="zh-CN" sz="1600" b="1" dirty="0">
                <a:solidFill>
                  <a:srgbClr val="008000"/>
                </a:solidFill>
                <a:latin typeface="Times New Roman" panose="02020603050405020304" pitchFamily="18" charset="0"/>
                <a:ea typeface="仿宋_GB2312" panose="02010609030101010101"/>
              </a:rPr>
              <a:t>1 </a:t>
            </a:r>
            <a:r>
              <a:rPr lang="zh-CN" altLang="en-US" sz="2400" dirty="0">
                <a:solidFill>
                  <a:srgbClr val="008000"/>
                </a:solidFill>
                <a:latin typeface="Times New Roman" panose="02020603050405020304" pitchFamily="18" charset="0"/>
                <a:ea typeface="仿宋_GB2312" panose="02010609030101010101"/>
              </a:rPr>
              <a:t>和</a:t>
            </a:r>
            <a:r>
              <a:rPr lang="en-US" altLang="zh-CN" sz="2400" b="1" dirty="0">
                <a:solidFill>
                  <a:srgbClr val="008000"/>
                </a:solidFill>
                <a:latin typeface="Times New Roman" panose="02020603050405020304" pitchFamily="18" charset="0"/>
                <a:ea typeface="仿宋_GB2312" panose="02010609030101010101"/>
              </a:rPr>
              <a:t>C</a:t>
            </a:r>
            <a:r>
              <a:rPr lang="en-US" altLang="zh-CN" sz="1600" b="1" dirty="0">
                <a:solidFill>
                  <a:srgbClr val="008000"/>
                </a:solidFill>
                <a:latin typeface="Times New Roman" panose="02020603050405020304" pitchFamily="18" charset="0"/>
                <a:ea typeface="仿宋_GB2312" panose="02010609030101010101"/>
              </a:rPr>
              <a:t>2 </a:t>
            </a:r>
            <a:r>
              <a:rPr lang="zh-CN" altLang="en-US" sz="2400" dirty="0">
                <a:solidFill>
                  <a:srgbClr val="008000"/>
                </a:solidFill>
                <a:latin typeface="Times New Roman" panose="02020603050405020304" pitchFamily="18" charset="0"/>
                <a:ea typeface="仿宋_GB2312" panose="02010609030101010101"/>
              </a:rPr>
              <a:t>无公共变元</a:t>
            </a:r>
            <a:endParaRPr lang="zh-CN" altLang="en-US" dirty="0"/>
          </a:p>
        </p:txBody>
      </p:sp>
    </p:spTree>
    <p:extLst>
      <p:ext uri="{BB962C8B-B14F-4D97-AF65-F5344CB8AC3E}">
        <p14:creationId xmlns:p14="http://schemas.microsoft.com/office/powerpoint/2010/main" val="2466945327"/>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4343</Words>
  <Application>Microsoft Office PowerPoint</Application>
  <PresentationFormat>宽屏</PresentationFormat>
  <Paragraphs>509</Paragraphs>
  <Slides>43</Slides>
  <Notes>43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43</vt:i4>
      </vt:variant>
    </vt:vector>
  </HeadingPairs>
  <TitlesOfParts>
    <vt:vector size="55" baseType="lpstr">
      <vt:lpstr>MS Gothic</vt:lpstr>
      <vt:lpstr>等线</vt:lpstr>
      <vt:lpstr>等线 Light</vt:lpstr>
      <vt:lpstr>仿宋_GB2312</vt:lpstr>
      <vt:lpstr>黑体</vt:lpstr>
      <vt:lpstr>楷体_GB2312</vt:lpstr>
      <vt:lpstr>宋体</vt:lpstr>
      <vt:lpstr>Arial</vt:lpstr>
      <vt:lpstr>Symbol</vt:lpstr>
      <vt:lpstr>Times New Roman</vt:lpstr>
      <vt:lpstr>Wingdings</vt:lpstr>
      <vt:lpstr>1_Office 主题​​</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3.4.7用归结反演求取问题的答案</vt:lpstr>
      <vt:lpstr>3.4.7用归结反演求取问题的答案</vt:lpstr>
      <vt:lpstr>3.4.7用归结反演求取问题的答案</vt:lpstr>
      <vt:lpstr>3.4.7用归结反演求取问题的答案</vt:lpstr>
      <vt:lpstr>3.4.7用归结反演求取问题的答案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3.4.4 鲁滨逊归结原理</dc:title>
  <dc:creator>Qince Li</dc:creator>
  <cp:lastModifiedBy>Qince Li</cp:lastModifiedBy>
  <cp:revision>15</cp:revision>
  <dcterms:created xsi:type="dcterms:W3CDTF">2017-12-05T08:22:13Z</dcterms:created>
  <dcterms:modified xsi:type="dcterms:W3CDTF">2018-09-25T07:20:26Z</dcterms:modified>
</cp:coreProperties>
</file>