
<file path=[Content_Types].xml><?xml version="1.0" encoding="utf-8"?>
<Types xmlns="http://schemas.openxmlformats.org/package/2006/content-types">
  <Default Extension="emf" ContentType="image/x-emf"/>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4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71"/>
  </p:notesMasterIdLst>
  <p:sldIdLst>
    <p:sldId id="804" r:id="rId2"/>
    <p:sldId id="659" r:id="rId3"/>
    <p:sldId id="706" r:id="rId4"/>
    <p:sldId id="713" r:id="rId5"/>
    <p:sldId id="805" r:id="rId6"/>
    <p:sldId id="711" r:id="rId7"/>
    <p:sldId id="712" r:id="rId8"/>
    <p:sldId id="715" r:id="rId9"/>
    <p:sldId id="714" r:id="rId10"/>
    <p:sldId id="716" r:id="rId11"/>
    <p:sldId id="717" r:id="rId12"/>
    <p:sldId id="720" r:id="rId13"/>
    <p:sldId id="743" r:id="rId14"/>
    <p:sldId id="721" r:id="rId15"/>
    <p:sldId id="723" r:id="rId16"/>
    <p:sldId id="790" r:id="rId17"/>
    <p:sldId id="744" r:id="rId18"/>
    <p:sldId id="747" r:id="rId19"/>
    <p:sldId id="750" r:id="rId20"/>
    <p:sldId id="748" r:id="rId21"/>
    <p:sldId id="749" r:id="rId22"/>
    <p:sldId id="751" r:id="rId23"/>
    <p:sldId id="754" r:id="rId24"/>
    <p:sldId id="772" r:id="rId25"/>
    <p:sldId id="775" r:id="rId26"/>
    <p:sldId id="773" r:id="rId27"/>
    <p:sldId id="776" r:id="rId28"/>
    <p:sldId id="758" r:id="rId29"/>
    <p:sldId id="759" r:id="rId30"/>
    <p:sldId id="760" r:id="rId31"/>
    <p:sldId id="761" r:id="rId32"/>
    <p:sldId id="762" r:id="rId33"/>
    <p:sldId id="763" r:id="rId34"/>
    <p:sldId id="765" r:id="rId35"/>
    <p:sldId id="766" r:id="rId36"/>
    <p:sldId id="767" r:id="rId37"/>
    <p:sldId id="768" r:id="rId38"/>
    <p:sldId id="777" r:id="rId39"/>
    <p:sldId id="778" r:id="rId40"/>
    <p:sldId id="779" r:id="rId41"/>
    <p:sldId id="780" r:id="rId42"/>
    <p:sldId id="783" r:id="rId43"/>
    <p:sldId id="791" r:id="rId44"/>
    <p:sldId id="792" r:id="rId45"/>
    <p:sldId id="781" r:id="rId46"/>
    <p:sldId id="789" r:id="rId47"/>
    <p:sldId id="788" r:id="rId48"/>
    <p:sldId id="786" r:id="rId49"/>
    <p:sldId id="787" r:id="rId50"/>
    <p:sldId id="798" r:id="rId51"/>
    <p:sldId id="752" r:id="rId52"/>
    <p:sldId id="724" r:id="rId53"/>
    <p:sldId id="727" r:id="rId54"/>
    <p:sldId id="726" r:id="rId55"/>
    <p:sldId id="794" r:id="rId56"/>
    <p:sldId id="728" r:id="rId57"/>
    <p:sldId id="725" r:id="rId58"/>
    <p:sldId id="795" r:id="rId59"/>
    <p:sldId id="799" r:id="rId60"/>
    <p:sldId id="800" r:id="rId61"/>
    <p:sldId id="732" r:id="rId62"/>
    <p:sldId id="797" r:id="rId63"/>
    <p:sldId id="733" r:id="rId64"/>
    <p:sldId id="796" r:id="rId65"/>
    <p:sldId id="734" r:id="rId66"/>
    <p:sldId id="801" r:id="rId67"/>
    <p:sldId id="803" r:id="rId68"/>
    <p:sldId id="802" r:id="rId69"/>
    <p:sldId id="806" r:id="rId70"/>
  </p:sldIdLst>
  <p:sldSz cx="9144000" cy="6858000" type="screen4x3"/>
  <p:notesSz cx="6858000" cy="9144000"/>
  <p:defaultTextStyle>
    <a:defPPr>
      <a:defRPr lang="zh-CN"/>
    </a:defPPr>
    <a:lvl1pPr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CC33"/>
    <a:srgbClr val="F7FBFF"/>
    <a:srgbClr val="0000CC"/>
    <a:srgbClr val="C0C0C0"/>
    <a:srgbClr val="CC0000"/>
    <a:srgbClr val="EAEAEA"/>
    <a:srgbClr val="EF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52" autoAdjust="0"/>
    <p:restoredTop sz="94301" autoAdjust="0"/>
  </p:normalViewPr>
  <p:slideViewPr>
    <p:cSldViewPr>
      <p:cViewPr varScale="1">
        <p:scale>
          <a:sx n="86" d="100"/>
          <a:sy n="86" d="100"/>
        </p:scale>
        <p:origin x="1253"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2C98F3DE-8B79-4645-BF08-7A85FE79A2AC}" type="slidenum">
              <a:rPr lang="en-US" altLang="zh-CN"/>
              <a:pPr>
                <a:defRPr/>
              </a:pPr>
              <a:t>‹#›</a:t>
            </a:fld>
            <a:endParaRPr lang="en-US" altLang="zh-CN"/>
          </a:p>
        </p:txBody>
      </p:sp>
    </p:spTree>
    <p:extLst>
      <p:ext uri="{BB962C8B-B14F-4D97-AF65-F5344CB8AC3E}">
        <p14:creationId xmlns:p14="http://schemas.microsoft.com/office/powerpoint/2010/main" val="220783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err="1"/>
              <a:t>TSS</a:t>
            </a:r>
            <a:r>
              <a:rPr lang="en-US" altLang="zh-CN" dirty="0"/>
              <a:t> </a:t>
            </a:r>
            <a:r>
              <a:rPr lang="zh-CN" altLang="en-US" dirty="0"/>
              <a:t>全称为</a:t>
            </a:r>
            <a:r>
              <a:rPr lang="en-US" altLang="zh-CN" dirty="0"/>
              <a:t>task state segment</a:t>
            </a:r>
            <a:r>
              <a:rPr lang="zh-CN" altLang="en-US" dirty="0"/>
              <a:t>，是指在操作系统进程管理的过程中，进程切换时的任务现场信息。</a:t>
            </a:r>
            <a:endParaRPr lang="en-US" altLang="zh-CN" dirty="0"/>
          </a:p>
          <a:p>
            <a:r>
              <a:rPr lang="en-US" altLang="zh-CN" dirty="0" err="1"/>
              <a:t>X86</a:t>
            </a:r>
            <a:r>
              <a:rPr lang="zh-CN" altLang="en-US" dirty="0"/>
              <a:t>体系从硬件上支持任务间的切换。为此目的，它增设了一个新段：任务状态段</a:t>
            </a:r>
            <a:r>
              <a:rPr lang="en-US" altLang="zh-CN" dirty="0"/>
              <a:t>(</a:t>
            </a:r>
            <a:r>
              <a:rPr lang="en-US" altLang="zh-CN" dirty="0" err="1"/>
              <a:t>TSS</a:t>
            </a:r>
            <a:r>
              <a:rPr lang="en-US" altLang="zh-CN" dirty="0"/>
              <a:t>)</a:t>
            </a:r>
            <a:r>
              <a:rPr lang="zh-CN" altLang="en-US" dirty="0"/>
              <a:t>，它和数据段、代码段一样也是一种段，记录了任务的状态信息。　　      与其它段一样，</a:t>
            </a:r>
            <a:r>
              <a:rPr lang="en-US" altLang="zh-CN" dirty="0" err="1"/>
              <a:t>TSS</a:t>
            </a:r>
            <a:r>
              <a:rPr lang="zh-CN" altLang="en-US" dirty="0"/>
              <a:t>也有描述它的结构：</a:t>
            </a:r>
            <a:r>
              <a:rPr lang="en-US" altLang="zh-CN" dirty="0" err="1"/>
              <a:t>TSS</a:t>
            </a:r>
            <a:r>
              <a:rPr lang="zh-CN" altLang="en-US" dirty="0"/>
              <a:t>描述符表，它记录了一个</a:t>
            </a:r>
            <a:r>
              <a:rPr lang="en-US" altLang="zh-CN" dirty="0" err="1"/>
              <a:t>TSS</a:t>
            </a:r>
            <a:r>
              <a:rPr lang="zh-CN" altLang="en-US" dirty="0"/>
              <a:t>的信息，同时还有一个</a:t>
            </a:r>
            <a:r>
              <a:rPr lang="en-US" altLang="zh-CN" dirty="0" err="1"/>
              <a:t>TR</a:t>
            </a:r>
            <a:r>
              <a:rPr lang="zh-CN" altLang="en-US" dirty="0"/>
              <a:t>寄存器，它指向当前任务的</a:t>
            </a:r>
            <a:r>
              <a:rPr lang="en-US" altLang="zh-CN" dirty="0" err="1"/>
              <a:t>TSS</a:t>
            </a:r>
            <a:r>
              <a:rPr lang="zh-CN" altLang="en-US" dirty="0"/>
              <a:t>。任务切换的时候，</a:t>
            </a:r>
            <a:r>
              <a:rPr lang="en-US" altLang="zh-CN" dirty="0"/>
              <a:t>CPU</a:t>
            </a:r>
            <a:r>
              <a:rPr lang="zh-CN" altLang="en-US" dirty="0"/>
              <a:t>会将原寄存器的内容写出到相应的</a:t>
            </a:r>
            <a:r>
              <a:rPr lang="en-US" altLang="zh-CN" dirty="0" err="1"/>
              <a:t>TSS</a:t>
            </a:r>
            <a:r>
              <a:rPr lang="zh-CN" altLang="en-US" dirty="0"/>
              <a:t>，同时将新</a:t>
            </a:r>
            <a:r>
              <a:rPr lang="en-US" altLang="zh-CN" dirty="0" err="1"/>
              <a:t>TSS</a:t>
            </a:r>
            <a:r>
              <a:rPr lang="zh-CN" altLang="en-US" dirty="0"/>
              <a:t>的内容填到寄存器中，这样就实现了任务的切换。</a:t>
            </a:r>
            <a:endParaRPr lang="en-US" altLang="zh-CN" dirty="0"/>
          </a:p>
          <a:p>
            <a:endParaRPr lang="en-US" altLang="zh-CN" dirty="0"/>
          </a:p>
          <a:p>
            <a:endParaRPr lang="en-US" altLang="zh-CN" dirty="0"/>
          </a:p>
          <a:p>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和</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用于分页机制。</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含有存放页目录表页面的物理地址，因此</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也被称为</a:t>
            </a:r>
            <a:r>
              <a:rPr lang="en-US" altLang="zh-CN" sz="1200" b="0" i="0" u="none" strike="noStrike" kern="1200" dirty="0" err="1">
                <a:solidFill>
                  <a:schemeClr val="tx1"/>
                </a:solidFill>
                <a:effectLst/>
                <a:latin typeface="Arial" charset="0"/>
                <a:ea typeface="宋体" pitchFamily="2" charset="-122"/>
                <a:cs typeface="+mn-cs"/>
              </a:rPr>
              <a:t>PDBR</a:t>
            </a:r>
            <a:r>
              <a:rPr lang="zh-CN" altLang="en-US" sz="1200" b="0" i="0" u="none" strike="noStrike" kern="1200" dirty="0">
                <a:solidFill>
                  <a:schemeClr val="tx1"/>
                </a:solidFill>
                <a:effectLst/>
                <a:latin typeface="Arial" charset="0"/>
                <a:ea typeface="宋体" pitchFamily="2" charset="-122"/>
                <a:cs typeface="+mn-cs"/>
              </a:rPr>
              <a:t>。因为页目录表页面是页对齐的，所以该寄存器只有高</a:t>
            </a:r>
            <a:r>
              <a:rPr lang="en-US" altLang="zh-CN" sz="1200" b="0" i="0" u="none" strike="noStrike" kern="1200" dirty="0">
                <a:solidFill>
                  <a:schemeClr val="tx1"/>
                </a:solidFill>
                <a:effectLst/>
                <a:latin typeface="Arial" charset="0"/>
                <a:ea typeface="宋体" pitchFamily="2" charset="-122"/>
                <a:cs typeface="+mn-cs"/>
              </a:rPr>
              <a:t>20</a:t>
            </a:r>
            <a:r>
              <a:rPr lang="zh-CN" altLang="en-US" sz="1200" b="0" i="0" u="none" strike="noStrike" kern="1200" dirty="0">
                <a:solidFill>
                  <a:schemeClr val="tx1"/>
                </a:solidFill>
                <a:effectLst/>
                <a:latin typeface="Arial" charset="0"/>
                <a:ea typeface="宋体" pitchFamily="2" charset="-122"/>
                <a:cs typeface="+mn-cs"/>
              </a:rPr>
              <a:t>位是有效的。而低</a:t>
            </a:r>
            <a:r>
              <a:rPr lang="en-US" altLang="zh-CN" sz="1200" b="0" i="0" u="none" strike="noStrike" kern="1200" dirty="0">
                <a:solidFill>
                  <a:schemeClr val="tx1"/>
                </a:solidFill>
                <a:effectLst/>
                <a:latin typeface="Arial" charset="0"/>
                <a:ea typeface="宋体" pitchFamily="2" charset="-122"/>
                <a:cs typeface="+mn-cs"/>
              </a:rPr>
              <a:t>12</a:t>
            </a:r>
            <a:r>
              <a:rPr lang="zh-CN" altLang="en-US" sz="1200" b="0" i="0" u="none" strike="noStrike" kern="1200" dirty="0">
                <a:solidFill>
                  <a:schemeClr val="tx1"/>
                </a:solidFill>
                <a:effectLst/>
                <a:latin typeface="Arial" charset="0"/>
                <a:ea typeface="宋体" pitchFamily="2" charset="-122"/>
                <a:cs typeface="+mn-cs"/>
              </a:rPr>
              <a:t>位保留供更高级处理器使用，因此在往</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中加载一个新值时低</a:t>
            </a:r>
            <a:r>
              <a:rPr lang="en-US" altLang="zh-CN" sz="1200" b="0" i="0" u="none" strike="noStrike" kern="1200" dirty="0">
                <a:solidFill>
                  <a:schemeClr val="tx1"/>
                </a:solidFill>
                <a:effectLst/>
                <a:latin typeface="Arial" charset="0"/>
                <a:ea typeface="宋体" pitchFamily="2" charset="-122"/>
                <a:cs typeface="+mn-cs"/>
              </a:rPr>
              <a:t>12</a:t>
            </a:r>
            <a:r>
              <a:rPr lang="zh-CN" altLang="en-US" sz="1200" b="0" i="0" u="none" strike="noStrike" kern="1200" dirty="0">
                <a:solidFill>
                  <a:schemeClr val="tx1"/>
                </a:solidFill>
                <a:effectLst/>
                <a:latin typeface="Arial" charset="0"/>
                <a:ea typeface="宋体" pitchFamily="2" charset="-122"/>
                <a:cs typeface="+mn-cs"/>
              </a:rPr>
              <a:t>位必须设置为</a:t>
            </a:r>
            <a:r>
              <a:rPr lang="en-US" altLang="zh-CN" sz="1200" b="0" i="0" u="none" strike="noStrike" kern="1200" dirty="0">
                <a:solidFill>
                  <a:schemeClr val="tx1"/>
                </a:solidFill>
                <a:effectLst/>
                <a:latin typeface="Arial" charset="0"/>
                <a:ea typeface="宋体" pitchFamily="2" charset="-122"/>
                <a:cs typeface="+mn-cs"/>
              </a:rPr>
              <a:t>0</a:t>
            </a:r>
            <a:r>
              <a:rPr lang="zh-CN" altLang="en-US" sz="1200" b="0" i="0" u="none" strike="noStrike" kern="1200" dirty="0">
                <a:solidFill>
                  <a:schemeClr val="tx1"/>
                </a:solidFill>
                <a:effectLst/>
                <a:latin typeface="Arial" charset="0"/>
                <a:ea typeface="宋体" pitchFamily="2" charset="-122"/>
                <a:cs typeface="+mn-cs"/>
              </a:rPr>
              <a:t>。</a:t>
            </a:r>
            <a:endParaRPr lang="en-US" altLang="zh-CN" sz="1200" b="0" i="0" u="none" strike="noStrike" kern="1200" dirty="0">
              <a:solidFill>
                <a:schemeClr val="tx1"/>
              </a:solidFill>
              <a:effectLst/>
              <a:latin typeface="Arial" charset="0"/>
              <a:ea typeface="宋体" pitchFamily="2" charset="-122"/>
              <a:cs typeface="+mn-cs"/>
            </a:endParaRPr>
          </a:p>
          <a:p>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用于出现页异常时报告出错信息。在报告页异常时，处理器会把引起异常的线性地址存放在</a:t>
            </a:r>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中。因此操作系统中的页异常处理程序可以通过检查</a:t>
            </a:r>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的内容来确定线性地址空间中哪一个页面引发了异常。</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7</a:t>
            </a:fld>
            <a:endParaRPr lang="en-US" altLang="zh-CN"/>
          </a:p>
        </p:txBody>
      </p:sp>
    </p:spTree>
    <p:extLst>
      <p:ext uri="{BB962C8B-B14F-4D97-AF65-F5344CB8AC3E}">
        <p14:creationId xmlns:p14="http://schemas.microsoft.com/office/powerpoint/2010/main" val="113735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Fork</a:t>
            </a:r>
            <a:r>
              <a:rPr lang="zh-CN" altLang="en-US" dirty="0"/>
              <a:t>直接创建一个与父进程公用相同内存的页表，写时复制。执行</a:t>
            </a:r>
            <a:r>
              <a:rPr lang="en-US" altLang="zh-CN" b="0" dirty="0" err="1"/>
              <a:t>do_execve</a:t>
            </a:r>
            <a:r>
              <a:rPr lang="zh-CN" altLang="en-US" b="0" dirty="0"/>
              <a:t>后，页表需要独立指向新物理内存。</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35</a:t>
            </a:fld>
            <a:endParaRPr lang="en-US" altLang="zh-CN"/>
          </a:p>
        </p:txBody>
      </p:sp>
    </p:spTree>
    <p:extLst>
      <p:ext uri="{BB962C8B-B14F-4D97-AF65-F5344CB8AC3E}">
        <p14:creationId xmlns:p14="http://schemas.microsoft.com/office/powerpoint/2010/main" val="2379674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36</a:t>
            </a:fld>
            <a:endParaRPr lang="en-US" altLang="zh-CN"/>
          </a:p>
        </p:txBody>
      </p:sp>
    </p:spTree>
    <p:extLst>
      <p:ext uri="{BB962C8B-B14F-4D97-AF65-F5344CB8AC3E}">
        <p14:creationId xmlns:p14="http://schemas.microsoft.com/office/powerpoint/2010/main" val="287297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37</a:t>
            </a:fld>
            <a:endParaRPr lang="en-US" altLang="zh-CN"/>
          </a:p>
        </p:txBody>
      </p:sp>
    </p:spTree>
    <p:extLst>
      <p:ext uri="{BB962C8B-B14F-4D97-AF65-F5344CB8AC3E}">
        <p14:creationId xmlns:p14="http://schemas.microsoft.com/office/powerpoint/2010/main" val="3213077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43</a:t>
            </a:fld>
            <a:endParaRPr lang="en-US" altLang="zh-CN"/>
          </a:p>
        </p:txBody>
      </p:sp>
    </p:spTree>
    <p:extLst>
      <p:ext uri="{BB962C8B-B14F-4D97-AF65-F5344CB8AC3E}">
        <p14:creationId xmlns:p14="http://schemas.microsoft.com/office/powerpoint/2010/main" val="7516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44</a:t>
            </a:fld>
            <a:endParaRPr lang="en-US" altLang="zh-CN"/>
          </a:p>
        </p:txBody>
      </p:sp>
    </p:spTree>
    <p:extLst>
      <p:ext uri="{BB962C8B-B14F-4D97-AF65-F5344CB8AC3E}">
        <p14:creationId xmlns:p14="http://schemas.microsoft.com/office/powerpoint/2010/main" val="370778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延迟写，直接写（缓存和磁盘都写）</a:t>
            </a:r>
          </a:p>
        </p:txBody>
      </p:sp>
      <p:sp>
        <p:nvSpPr>
          <p:cNvPr id="4" name="灯片编号占位符 3"/>
          <p:cNvSpPr>
            <a:spLocks noGrp="1"/>
          </p:cNvSpPr>
          <p:nvPr>
            <p:ph type="sldNum" sz="quarter" idx="10"/>
          </p:nvPr>
        </p:nvSpPr>
        <p:spPr/>
        <p:txBody>
          <a:bodyPr/>
          <a:lstStyle/>
          <a:p>
            <a:pPr>
              <a:defRPr/>
            </a:pPr>
            <a:fld id="{0D627628-D2D8-49FF-81F7-576E04D8F445}" type="slidenum">
              <a:rPr lang="en-US" altLang="zh-CN" smtClean="0"/>
              <a:pPr>
                <a:defRPr/>
              </a:pPr>
              <a:t>51</a:t>
            </a:fld>
            <a:endParaRPr lang="en-US" altLang="zh-CN"/>
          </a:p>
        </p:txBody>
      </p:sp>
    </p:spTree>
    <p:extLst>
      <p:ext uri="{BB962C8B-B14F-4D97-AF65-F5344CB8AC3E}">
        <p14:creationId xmlns:p14="http://schemas.microsoft.com/office/powerpoint/2010/main" val="137122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57</a:t>
            </a:fld>
            <a:endParaRPr lang="en-US" altLang="zh-CN"/>
          </a:p>
        </p:txBody>
      </p:sp>
    </p:spTree>
    <p:extLst>
      <p:ext uri="{BB962C8B-B14F-4D97-AF65-F5344CB8AC3E}">
        <p14:creationId xmlns:p14="http://schemas.microsoft.com/office/powerpoint/2010/main" val="4113166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58</a:t>
            </a:fld>
            <a:endParaRPr lang="en-US" altLang="zh-CN"/>
          </a:p>
        </p:txBody>
      </p:sp>
    </p:spTree>
    <p:extLst>
      <p:ext uri="{BB962C8B-B14F-4D97-AF65-F5344CB8AC3E}">
        <p14:creationId xmlns:p14="http://schemas.microsoft.com/office/powerpoint/2010/main" val="3169691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r>
              <a:rPr lang="en-US" altLang="zh-CN">
                <a:latin typeface="Arial" pitchFamily="34" charset="0"/>
              </a:rPr>
              <a:t>C[i+1]&lt;X&lt;c[i],</a:t>
            </a:r>
            <a:r>
              <a:rPr lang="zh-CN" altLang="en-US">
                <a:latin typeface="Arial" pitchFamily="34" charset="0"/>
              </a:rPr>
              <a:t>或者</a:t>
            </a:r>
            <a:r>
              <a:rPr lang="en-US" altLang="zh-CN">
                <a:latin typeface="Arial" pitchFamily="34" charset="0"/>
              </a:rPr>
              <a:t>X&gt;C[i+1]&gt;c[i]</a:t>
            </a:r>
            <a:endParaRPr lang="zh-CN" altLang="en-US">
              <a:latin typeface="Arial" pitchFamily="34" charset="0"/>
            </a:endParaRPr>
          </a:p>
        </p:txBody>
      </p:sp>
      <p:sp>
        <p:nvSpPr>
          <p:cNvPr id="54276" name="灯片编号占位符 3"/>
          <p:cNvSpPr>
            <a:spLocks noGrp="1"/>
          </p:cNvSpPr>
          <p:nvPr>
            <p:ph type="sldNum" sz="quarter" idx="5"/>
          </p:nvPr>
        </p:nvSpPr>
        <p:spPr>
          <a:noFill/>
        </p:spPr>
        <p:txBody>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fld id="{B5109634-E609-4D96-8D00-9C6562060C1E}" type="slidenum">
              <a:rPr lang="en-US" altLang="zh-CN" sz="1200" b="0" smtClean="0"/>
              <a:pPr/>
              <a:t>62</a:t>
            </a:fld>
            <a:endParaRPr lang="en-US" altLang="zh-CN" sz="1200" b="0"/>
          </a:p>
        </p:txBody>
      </p:sp>
    </p:spTree>
    <p:extLst>
      <p:ext uri="{BB962C8B-B14F-4D97-AF65-F5344CB8AC3E}">
        <p14:creationId xmlns:p14="http://schemas.microsoft.com/office/powerpoint/2010/main" val="2735172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逻辑与</a:t>
            </a:r>
            <a:r>
              <a:rPr lang="en-US" altLang="zh-CN" sz="1200" b="0" i="0" kern="1200" dirty="0">
                <a:solidFill>
                  <a:schemeClr val="tx1"/>
                </a:solidFill>
                <a:effectLst/>
                <a:latin typeface="Arial" charset="0"/>
                <a:ea typeface="宋体" pitchFamily="2" charset="-122"/>
                <a:cs typeface="+mn-cs"/>
              </a:rPr>
              <a:t>&amp;&amp;</a:t>
            </a:r>
            <a:r>
              <a:rPr lang="zh-CN" altLang="en-US" sz="1200" b="0" i="0" kern="1200" dirty="0">
                <a:solidFill>
                  <a:schemeClr val="tx1"/>
                </a:solidFill>
                <a:effectLst/>
                <a:latin typeface="Arial" charset="0"/>
                <a:ea typeface="宋体" pitchFamily="2" charset="-122"/>
                <a:cs typeface="+mn-cs"/>
              </a:rPr>
              <a:t>优先级高于逻辑或</a:t>
            </a:r>
            <a:r>
              <a:rPr lang="en-US" altLang="zh-CN" sz="1200" b="0" i="0" kern="1200" dirty="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64</a:t>
            </a:fld>
            <a:endParaRPr lang="en-US" altLang="zh-CN"/>
          </a:p>
        </p:txBody>
      </p:sp>
    </p:spTree>
    <p:extLst>
      <p:ext uri="{BB962C8B-B14F-4D97-AF65-F5344CB8AC3E}">
        <p14:creationId xmlns:p14="http://schemas.microsoft.com/office/powerpoint/2010/main" val="415774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文件句柄是每个进程在</a:t>
            </a:r>
            <a:r>
              <a:rPr lang="en-US" altLang="zh-CN" dirty="0"/>
              <a:t>20</a:t>
            </a:r>
            <a:r>
              <a:rPr lang="zh-CN" altLang="en-US" dirty="0"/>
              <a:t>个项中搜索。</a:t>
            </a:r>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9</a:t>
            </a:fld>
            <a:endParaRPr lang="en-US" altLang="zh-CN"/>
          </a:p>
        </p:txBody>
      </p:sp>
    </p:spTree>
    <p:extLst>
      <p:ext uri="{BB962C8B-B14F-4D97-AF65-F5344CB8AC3E}">
        <p14:creationId xmlns:p14="http://schemas.microsoft.com/office/powerpoint/2010/main" val="4279874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由于任务</a:t>
            </a:r>
            <a:r>
              <a:rPr lang="en-US" altLang="zh-CN" dirty="0"/>
              <a:t>A</a:t>
            </a:r>
            <a:r>
              <a:rPr lang="zh-CN" altLang="en-US" dirty="0"/>
              <a:t>是第一个请求，因此，在插入队列后，直接执行</a:t>
            </a:r>
            <a:r>
              <a:rPr lang="en-US" altLang="zh-CN" dirty="0"/>
              <a:t>(</a:t>
            </a:r>
            <a:r>
              <a:rPr lang="en-US" altLang="zh-CN" dirty="0" err="1"/>
              <a:t>dev</a:t>
            </a:r>
            <a:r>
              <a:rPr lang="en-US" altLang="zh-CN" dirty="0"/>
              <a:t>-&gt;</a:t>
            </a:r>
            <a:r>
              <a:rPr lang="en-US" altLang="zh-CN" dirty="0" err="1"/>
              <a:t>current_request_fn</a:t>
            </a:r>
            <a:r>
              <a:rPr lang="en-US" altLang="zh-CN" dirty="0"/>
              <a:t>)()</a:t>
            </a:r>
            <a:r>
              <a:rPr lang="zh-CN" altLang="en-US" dirty="0"/>
              <a:t>，也就是</a:t>
            </a:r>
            <a:r>
              <a:rPr lang="en-US" altLang="zh-CN" dirty="0" err="1"/>
              <a:t>do_hd_request</a:t>
            </a:r>
            <a:r>
              <a:rPr lang="en-US" altLang="zh-CN" dirty="0"/>
              <a:t>()</a:t>
            </a:r>
            <a:r>
              <a:rPr lang="zh-CN" altLang="en-US"/>
              <a:t>。</a:t>
            </a:r>
            <a:r>
              <a:rPr lang="en-US" altLang="zh-CN"/>
              <a:t>do_hd_request</a:t>
            </a:r>
            <a:r>
              <a:rPr lang="en-US" altLang="zh-CN" dirty="0"/>
              <a:t>()</a:t>
            </a:r>
            <a:r>
              <a:rPr lang="zh-CN" altLang="en-US" dirty="0"/>
              <a:t>会先计算出要从硬盘中读取的位置，磁头号、柱面号和扇区号，然后调用</a:t>
            </a:r>
            <a:r>
              <a:rPr lang="en-US" altLang="zh-CN" dirty="0" err="1"/>
              <a:t>hd_out</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65</a:t>
            </a:fld>
            <a:endParaRPr lang="en-US" altLang="zh-CN"/>
          </a:p>
        </p:txBody>
      </p:sp>
    </p:spTree>
    <p:extLst>
      <p:ext uri="{BB962C8B-B14F-4D97-AF65-F5344CB8AC3E}">
        <p14:creationId xmlns:p14="http://schemas.microsoft.com/office/powerpoint/2010/main" val="16934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11</a:t>
            </a:fld>
            <a:endParaRPr lang="en-US" altLang="zh-CN"/>
          </a:p>
        </p:txBody>
      </p:sp>
    </p:spTree>
    <p:extLst>
      <p:ext uri="{BB962C8B-B14F-4D97-AF65-F5344CB8AC3E}">
        <p14:creationId xmlns:p14="http://schemas.microsoft.com/office/powerpoint/2010/main" val="73594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18</a:t>
            </a:fld>
            <a:endParaRPr lang="en-US" altLang="zh-CN"/>
          </a:p>
        </p:txBody>
      </p:sp>
    </p:spTree>
    <p:extLst>
      <p:ext uri="{BB962C8B-B14F-4D97-AF65-F5344CB8AC3E}">
        <p14:creationId xmlns:p14="http://schemas.microsoft.com/office/powerpoint/2010/main" val="396578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23</a:t>
            </a:fld>
            <a:endParaRPr lang="en-US" altLang="zh-CN"/>
          </a:p>
        </p:txBody>
      </p:sp>
    </p:spTree>
    <p:extLst>
      <p:ext uri="{BB962C8B-B14F-4D97-AF65-F5344CB8AC3E}">
        <p14:creationId xmlns:p14="http://schemas.microsoft.com/office/powerpoint/2010/main" val="45401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第一个冒号是输出，第二个冒号后边</a:t>
            </a:r>
            <a:r>
              <a:rPr lang="en-US" altLang="zh-CN" dirty="0"/>
              <a:t>0</a:t>
            </a:r>
            <a:r>
              <a:rPr lang="zh-CN" altLang="en-US" dirty="0"/>
              <a:t>代表上边出现的第一个额寄存器</a:t>
            </a:r>
            <a:r>
              <a:rPr lang="en-US" altLang="zh-CN" dirty="0" err="1"/>
              <a:t>eax</a:t>
            </a:r>
            <a:r>
              <a:rPr lang="zh-CN" altLang="en-US" dirty="0"/>
              <a:t>，系统调用号存入</a:t>
            </a:r>
            <a:r>
              <a:rPr lang="en-US" altLang="zh-CN" dirty="0" err="1"/>
              <a:t>eax</a:t>
            </a:r>
            <a:r>
              <a:rPr lang="zh-CN" altLang="en-US" dirty="0"/>
              <a:t>，第一个参数存入</a:t>
            </a:r>
            <a:r>
              <a:rPr lang="en-US" altLang="zh-CN" dirty="0" err="1"/>
              <a:t>ebx</a:t>
            </a:r>
            <a:r>
              <a:rPr lang="zh-CN" altLang="en-US" dirty="0"/>
              <a:t>，第二个</a:t>
            </a:r>
            <a:r>
              <a:rPr lang="en-US" altLang="zh-CN" dirty="0" err="1"/>
              <a:t>ecx</a:t>
            </a:r>
            <a:r>
              <a:rPr lang="zh-CN" altLang="en-US" dirty="0"/>
              <a:t>，第三个</a:t>
            </a:r>
            <a:r>
              <a:rPr lang="en-US" altLang="zh-CN" dirty="0" err="1"/>
              <a:t>edx</a:t>
            </a:r>
            <a:r>
              <a:rPr lang="zh-CN" altLang="en-US" dirty="0"/>
              <a:t>。</a:t>
            </a:r>
            <a:endParaRPr lang="en-US" altLang="zh-CN" dirty="0"/>
          </a:p>
          <a:p>
            <a:r>
              <a:rPr lang="zh-CN" altLang="en-US" dirty="0"/>
              <a:t>限制性</a:t>
            </a:r>
            <a:r>
              <a:rPr lang="en-US" altLang="zh-CN" dirty="0"/>
              <a:t>0</a:t>
            </a:r>
            <a:r>
              <a:rPr lang="zh-CN" altLang="en-US" dirty="0"/>
              <a:t>这一行。</a:t>
            </a:r>
            <a:endParaRPr lang="en-US" altLang="zh-CN" dirty="0"/>
          </a:p>
          <a:p>
            <a:r>
              <a:rPr lang="zh-CN" altLang="en-US" dirty="0"/>
              <a:t>然后产生中断，硬件自动保存</a:t>
            </a:r>
            <a:r>
              <a:rPr lang="en-US" altLang="zh-CN" dirty="0" err="1"/>
              <a:t>ss,esp,eflags,cs,eip</a:t>
            </a:r>
            <a:r>
              <a:rPr lang="zh-CN" altLang="en-US" dirty="0"/>
              <a:t>栈中。</a:t>
            </a:r>
            <a:endParaRPr lang="en-US" altLang="zh-CN" dirty="0"/>
          </a:p>
          <a:p>
            <a:r>
              <a:rPr lang="en-US" altLang="zh-CN" dirty="0"/>
              <a:t>0x80</a:t>
            </a:r>
            <a:r>
              <a:rPr lang="zh-CN" altLang="en-US" dirty="0"/>
              <a:t>为系统调用，根据</a:t>
            </a:r>
            <a:r>
              <a:rPr lang="en-US" altLang="zh-CN" dirty="0" err="1"/>
              <a:t>eax</a:t>
            </a:r>
            <a:r>
              <a:rPr lang="zh-CN" altLang="en-US" dirty="0"/>
              <a:t>系统调用号找到</a:t>
            </a:r>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24</a:t>
            </a:fld>
            <a:endParaRPr lang="en-US" altLang="zh-CN"/>
          </a:p>
        </p:txBody>
      </p:sp>
    </p:spTree>
    <p:extLst>
      <p:ext uri="{BB962C8B-B14F-4D97-AF65-F5344CB8AC3E}">
        <p14:creationId xmlns:p14="http://schemas.microsoft.com/office/powerpoint/2010/main" val="64647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第一个冒号是输出，第二个冒号后边</a:t>
            </a:r>
            <a:r>
              <a:rPr lang="en-US" altLang="zh-CN" dirty="0"/>
              <a:t>0</a:t>
            </a:r>
            <a:r>
              <a:rPr lang="zh-CN" altLang="en-US" dirty="0"/>
              <a:t>代表上边出现的第一个额寄存器</a:t>
            </a:r>
            <a:r>
              <a:rPr lang="en-US" altLang="zh-CN" dirty="0" err="1"/>
              <a:t>eax</a:t>
            </a:r>
            <a:r>
              <a:rPr lang="zh-CN" altLang="en-US" dirty="0"/>
              <a:t>，系统调用号存入</a:t>
            </a:r>
            <a:r>
              <a:rPr lang="en-US" altLang="zh-CN" dirty="0" err="1"/>
              <a:t>eax</a:t>
            </a:r>
            <a:r>
              <a:rPr lang="zh-CN" altLang="en-US" dirty="0"/>
              <a:t>，第一个参数存入</a:t>
            </a:r>
            <a:r>
              <a:rPr lang="en-US" altLang="zh-CN" dirty="0" err="1"/>
              <a:t>ebx</a:t>
            </a:r>
            <a:r>
              <a:rPr lang="zh-CN" altLang="en-US" dirty="0"/>
              <a:t>，第二个</a:t>
            </a:r>
            <a:r>
              <a:rPr lang="en-US" altLang="zh-CN" dirty="0" err="1"/>
              <a:t>ecx</a:t>
            </a:r>
            <a:r>
              <a:rPr lang="zh-CN" altLang="en-US" dirty="0"/>
              <a:t>，第三个</a:t>
            </a:r>
            <a:r>
              <a:rPr lang="en-US" altLang="zh-CN" dirty="0" err="1"/>
              <a:t>edx</a:t>
            </a:r>
            <a:r>
              <a:rPr lang="zh-CN" altLang="en-US" dirty="0"/>
              <a:t>。</a:t>
            </a:r>
            <a:endParaRPr lang="en-US" altLang="zh-CN" dirty="0"/>
          </a:p>
          <a:p>
            <a:r>
              <a:rPr lang="zh-CN" altLang="en-US" dirty="0"/>
              <a:t>限制性</a:t>
            </a:r>
            <a:r>
              <a:rPr lang="en-US" altLang="zh-CN" dirty="0"/>
              <a:t>0</a:t>
            </a:r>
            <a:r>
              <a:rPr lang="zh-CN" altLang="en-US" dirty="0"/>
              <a:t>这一行。</a:t>
            </a:r>
            <a:endParaRPr lang="en-US" altLang="zh-CN" dirty="0"/>
          </a:p>
          <a:p>
            <a:r>
              <a:rPr lang="zh-CN" altLang="en-US" dirty="0"/>
              <a:t>然后产生中断，硬件自动保存</a:t>
            </a:r>
            <a:r>
              <a:rPr lang="en-US" altLang="zh-CN" dirty="0" err="1"/>
              <a:t>ss,esp,eflags,cs,eip</a:t>
            </a:r>
            <a:r>
              <a:rPr lang="zh-CN" altLang="en-US" dirty="0"/>
              <a:t>栈中。</a:t>
            </a:r>
            <a:endParaRPr lang="en-US" altLang="zh-CN" dirty="0"/>
          </a:p>
          <a:p>
            <a:r>
              <a:rPr lang="en-US" altLang="zh-CN" dirty="0"/>
              <a:t>0x80</a:t>
            </a:r>
            <a:r>
              <a:rPr lang="zh-CN" altLang="en-US" dirty="0"/>
              <a:t>为系统调用，根据</a:t>
            </a:r>
            <a:r>
              <a:rPr lang="en-US" altLang="zh-CN" dirty="0" err="1"/>
              <a:t>eax</a:t>
            </a:r>
            <a:r>
              <a:rPr lang="zh-CN" altLang="en-US" dirty="0"/>
              <a:t>系统调用号找到</a:t>
            </a:r>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25</a:t>
            </a:fld>
            <a:endParaRPr lang="en-US" altLang="zh-CN"/>
          </a:p>
        </p:txBody>
      </p:sp>
    </p:spTree>
    <p:extLst>
      <p:ext uri="{BB962C8B-B14F-4D97-AF65-F5344CB8AC3E}">
        <p14:creationId xmlns:p14="http://schemas.microsoft.com/office/powerpoint/2010/main" val="64647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Syscall.s</a:t>
            </a:r>
            <a:endParaRPr lang="en-US" altLang="zh-CN" dirty="0"/>
          </a:p>
          <a:p>
            <a:r>
              <a:rPr lang="zh-CN" altLang="en-US" dirty="0"/>
              <a:t>入栈顺序：</a:t>
            </a:r>
            <a:r>
              <a:rPr lang="en-US" altLang="zh-CN" dirty="0" err="1"/>
              <a:t>ds,es,fs,edx,ecx,ebx,call</a:t>
            </a:r>
            <a:r>
              <a:rPr lang="zh-CN" altLang="en-US" dirty="0"/>
              <a:t>返回地址</a:t>
            </a:r>
            <a:r>
              <a:rPr lang="en-US" altLang="zh-CN" dirty="0"/>
              <a:t>,</a:t>
            </a:r>
            <a:r>
              <a:rPr lang="en-US" altLang="zh-CN" dirty="0" err="1"/>
              <a:t>eax</a:t>
            </a:r>
            <a:endParaRPr lang="en-US" altLang="zh-CN" dirty="0"/>
          </a:p>
          <a:p>
            <a:endParaRPr lang="en-US" altLang="zh-CN" dirty="0"/>
          </a:p>
          <a:p>
            <a:r>
              <a:rPr lang="en-US" altLang="zh-CN" dirty="0"/>
              <a:t>Call </a:t>
            </a:r>
            <a:r>
              <a:rPr lang="zh-CN" altLang="en-US" dirty="0"/>
              <a:t>语句又压入一条指令到栈中。</a:t>
            </a:r>
            <a:endParaRPr lang="en-US" altLang="zh-CN"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26</a:t>
            </a:fld>
            <a:endParaRPr lang="en-US" altLang="zh-CN"/>
          </a:p>
        </p:txBody>
      </p:sp>
    </p:spTree>
    <p:extLst>
      <p:ext uri="{BB962C8B-B14F-4D97-AF65-F5344CB8AC3E}">
        <p14:creationId xmlns:p14="http://schemas.microsoft.com/office/powerpoint/2010/main" val="148216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Syscall.s</a:t>
            </a:r>
            <a:endParaRPr lang="en-US" altLang="zh-CN" dirty="0"/>
          </a:p>
          <a:p>
            <a:r>
              <a:rPr lang="zh-CN" altLang="en-US" dirty="0"/>
              <a:t>入栈顺序：</a:t>
            </a:r>
            <a:r>
              <a:rPr lang="en-US" altLang="zh-CN" dirty="0" err="1"/>
              <a:t>ds,es,fs,edx,ecx,ebx,call</a:t>
            </a:r>
            <a:r>
              <a:rPr lang="zh-CN" altLang="en-US" dirty="0"/>
              <a:t>返回地址</a:t>
            </a:r>
            <a:r>
              <a:rPr lang="en-US" altLang="zh-CN" dirty="0"/>
              <a:t>,</a:t>
            </a:r>
            <a:r>
              <a:rPr lang="en-US" altLang="zh-CN" dirty="0" err="1"/>
              <a:t>eax</a:t>
            </a:r>
            <a:endParaRPr lang="en-US" altLang="zh-CN" dirty="0"/>
          </a:p>
          <a:p>
            <a:endParaRPr lang="en-US" altLang="zh-CN" dirty="0"/>
          </a:p>
          <a:p>
            <a:r>
              <a:rPr lang="en-US" altLang="zh-CN" dirty="0"/>
              <a:t>Call </a:t>
            </a:r>
            <a:r>
              <a:rPr lang="zh-CN" altLang="en-US" dirty="0"/>
              <a:t>语句又压入一条指令到栈中。</a:t>
            </a:r>
            <a:endParaRPr lang="en-US" altLang="zh-CN"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27</a:t>
            </a:fld>
            <a:endParaRPr lang="en-US" altLang="zh-CN"/>
          </a:p>
        </p:txBody>
      </p:sp>
    </p:spTree>
    <p:extLst>
      <p:ext uri="{BB962C8B-B14F-4D97-AF65-F5344CB8AC3E}">
        <p14:creationId xmlns:p14="http://schemas.microsoft.com/office/powerpoint/2010/main" val="148216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96360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2C33C0EA-9A67-48D5-BD7F-1FD205C00F09}" type="slidenum">
              <a:rPr lang="en-US" altLang="zh-CN" sz="1600" smtClean="0">
                <a:ea typeface="华文琥珀" panose="02010800040101010101" pitchFamily="2" charset="-122"/>
              </a:rPr>
              <a:pPr algn="ctr">
                <a:spcBef>
                  <a:spcPct val="50000"/>
                </a:spcBef>
                <a:defRPr/>
              </a:p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a:spcBef>
                <a:spcPct val="50000"/>
              </a:spcBef>
              <a:defRPr/>
            </a:pPr>
            <a:r>
              <a:rPr lang="zh-CN" altLang="en-US" sz="1000" dirty="0">
                <a:solidFill>
                  <a:srgbClr val="006699"/>
                </a:solidFill>
                <a:latin typeface="Helvetica" pitchFamily="34" charset="0"/>
                <a:ea typeface="ＭＳ Ｐゴシック" pitchFamily="34" charset="-128"/>
              </a:rPr>
              <a:t>航天软件中心</a:t>
            </a:r>
          </a:p>
        </p:txBody>
      </p:sp>
      <p:sp>
        <p:nvSpPr>
          <p:cNvPr id="146443" name="Text Box 11"/>
          <p:cNvSpPr txBox="1">
            <a:spLocks noChangeArrowheads="1"/>
          </p:cNvSpPr>
          <p:nvPr userDrawn="1"/>
        </p:nvSpPr>
        <p:spPr bwMode="auto">
          <a:xfrm>
            <a:off x="76200" y="6602413"/>
            <a:ext cx="1592263" cy="244475"/>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zh-CN" altLang="en-US" sz="1000" dirty="0">
                <a:solidFill>
                  <a:srgbClr val="006699"/>
                </a:solidFill>
                <a:latin typeface="Helvetica" pitchFamily="34" charset="0"/>
                <a:ea typeface="ＭＳ Ｐゴシック" pitchFamily="34" charset="-128"/>
              </a:rPr>
              <a:t>操作系统 </a:t>
            </a:r>
            <a:r>
              <a:rPr lang="en-US" altLang="zh-CN" sz="1000" dirty="0">
                <a:solidFill>
                  <a:srgbClr val="006699"/>
                </a:solidFill>
                <a:latin typeface="Helvetica" pitchFamily="34" charset="0"/>
                <a:ea typeface="ＭＳ Ｐゴシック" pitchFamily="34" charset="-128"/>
              </a:rPr>
              <a:t>for 2013</a:t>
            </a:r>
            <a:r>
              <a:rPr lang="zh-CN" altLang="en-US" sz="1000" dirty="0">
                <a:solidFill>
                  <a:srgbClr val="006699"/>
                </a:solidFill>
                <a:latin typeface="Helvetica" pitchFamily="34" charset="0"/>
                <a:ea typeface="ＭＳ Ｐゴシック" pitchFamily="34" charset="-128"/>
              </a:rPr>
              <a:t>级本科</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xml"/><Relationship Id="rId4" Type="http://schemas.openxmlformats.org/officeDocument/2006/relationships/image" Target="../media/image4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31532;13&#31456;%20&#25805;&#20316;&#31995;&#32479;&#32508;&#21512;&#23454;&#20363;&#20998;&#26512;.ppt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31532;&#20843;&#31456;-linux%200.11&#27573;&#39029;&#32467;&#21512;&#30340;&#23454;&#38469;&#20869;&#23384;&#31649;&#29702;.ppt" TargetMode="External"/><Relationship Id="rId4" Type="http://schemas.openxmlformats.org/officeDocument/2006/relationships/hyperlink" Target="&#31532;8&#31456;-&#20195;&#30721;&#20998;&#26512;%20linux%200.11&#27573;&#39029;&#32467;&#21512;&#30340;&#23454;&#38469;&#20869;&#23384;&#31649;&#29702;.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457200" y="152400"/>
            <a:ext cx="76962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buNone/>
              <a:defRPr/>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13</a:t>
            </a:r>
            <a:r>
              <a:rPr lang="zh-CN" altLang="en-US" sz="4400" dirty="0">
                <a:solidFill>
                  <a:srgbClr val="FF0000"/>
                </a:solidFill>
                <a:latin typeface="Arial Black" panose="020B0A04020102020204" pitchFamily="34" charset="0"/>
                <a:ea typeface="黑体" panose="02010609060101010101" pitchFamily="49" charset="-122"/>
              </a:rPr>
              <a:t>章 </a:t>
            </a:r>
            <a:r>
              <a:rPr lang="zh-CN" altLang="en-US" sz="4400" dirty="0">
                <a:solidFill>
                  <a:schemeClr val="tx1">
                    <a:lumMod val="95000"/>
                    <a:lumOff val="5000"/>
                  </a:schemeClr>
                </a:solidFill>
              </a:rPr>
              <a:t>操作系统实例分析</a:t>
            </a: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方向：</a:t>
            </a:r>
            <a:r>
              <a:rPr lang="en-US" altLang="zh-CN" sz="2400" kern="0" dirty="0">
                <a:latin typeface="宋体" panose="02010600030101010101" pitchFamily="2" charset="-122"/>
                <a:cs typeface="Times New Roman" panose="02020603050405020304" pitchFamily="18" charset="0"/>
              </a:rPr>
              <a:t>AI</a:t>
            </a:r>
            <a:r>
              <a:rPr lang="zh-CN" altLang="en-US" sz="2400" kern="0" dirty="0">
                <a:latin typeface="宋体" panose="02010600030101010101" pitchFamily="2" charset="-122"/>
                <a:cs typeface="Times New Roman" panose="02020603050405020304" pitchFamily="18" charset="0"/>
              </a:rPr>
              <a:t>云脑及自学习对话、物联网与大数据</a:t>
            </a:r>
            <a:endParaRPr lang="en-US" altLang="zh-CN" sz="2400" kern="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254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 y="304800"/>
            <a:ext cx="8763000" cy="676275"/>
          </a:xfrm>
        </p:spPr>
        <p:txBody>
          <a:bodyPr/>
          <a:lstStyle/>
          <a:p>
            <a:pPr eaLnBrk="1" hangingPunct="1"/>
            <a:r>
              <a:rPr lang="en-US" altLang="zh-CN" dirty="0" err="1"/>
              <a:t>MINIX</a:t>
            </a:r>
            <a:r>
              <a:rPr lang="zh-CN" altLang="en-US" dirty="0"/>
              <a:t>文件系统中针对</a:t>
            </a:r>
            <a:r>
              <a:rPr lang="en-US" altLang="zh-CN" dirty="0" err="1"/>
              <a:t>inode</a:t>
            </a:r>
            <a:r>
              <a:rPr lang="zh-CN" altLang="en-US" dirty="0"/>
              <a:t>的结构</a:t>
            </a:r>
          </a:p>
        </p:txBody>
      </p:sp>
      <p:pic>
        <p:nvPicPr>
          <p:cNvPr id="43011" name="Picture 27" descr="MINI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5531"/>
            <a:ext cx="6781800"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29"/>
          <p:cNvSpPr>
            <a:spLocks noChangeArrowheads="1"/>
          </p:cNvSpPr>
          <p:nvPr/>
        </p:nvSpPr>
        <p:spPr bwMode="auto">
          <a:xfrm>
            <a:off x="2438400" y="6476999"/>
            <a:ext cx="4800600" cy="304800"/>
          </a:xfrm>
          <a:prstGeom prst="rect">
            <a:avLst/>
          </a:prstGeom>
          <a:solidFill>
            <a:srgbClr val="FFFF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err="1"/>
              <a:t>MINIX</a:t>
            </a:r>
            <a:r>
              <a:rPr lang="zh-CN" altLang="en-US" sz="2000" dirty="0"/>
              <a:t>文件系统</a:t>
            </a:r>
            <a:r>
              <a:rPr lang="en-US" altLang="zh-CN" sz="2000" dirty="0"/>
              <a:t>1.0</a:t>
            </a:r>
            <a:r>
              <a:rPr lang="zh-CN" altLang="en-US" sz="2000" dirty="0"/>
              <a:t>的</a:t>
            </a:r>
            <a:r>
              <a:rPr lang="en-US" altLang="zh-CN" sz="2000" dirty="0" err="1"/>
              <a:t>m_node</a:t>
            </a:r>
            <a:r>
              <a:rPr lang="zh-CN" altLang="en-US" sz="2000" dirty="0"/>
              <a:t>数据结构</a:t>
            </a:r>
          </a:p>
        </p:txBody>
      </p:sp>
      <p:grpSp>
        <p:nvGrpSpPr>
          <p:cNvPr id="3" name="组合 2"/>
          <p:cNvGrpSpPr/>
          <p:nvPr/>
        </p:nvGrpSpPr>
        <p:grpSpPr>
          <a:xfrm>
            <a:off x="6172200" y="1075531"/>
            <a:ext cx="2819400" cy="3910631"/>
            <a:chOff x="6477000" y="1814910"/>
            <a:chExt cx="2819400" cy="3910631"/>
          </a:xfrm>
        </p:grpSpPr>
        <p:pic>
          <p:nvPicPr>
            <p:cNvPr id="2" name="图片 1"/>
            <p:cNvPicPr>
              <a:picLocks noChangeAspect="1"/>
            </p:cNvPicPr>
            <p:nvPr/>
          </p:nvPicPr>
          <p:blipFill>
            <a:blip r:embed="rId3"/>
            <a:stretch>
              <a:fillRect/>
            </a:stretch>
          </p:blipFill>
          <p:spPr>
            <a:xfrm>
              <a:off x="6477000" y="1981200"/>
              <a:ext cx="2819400" cy="3744341"/>
            </a:xfrm>
            <a:prstGeom prst="rect">
              <a:avLst/>
            </a:prstGeom>
          </p:spPr>
        </p:pic>
        <p:sp>
          <p:nvSpPr>
            <p:cNvPr id="6" name="Rectangle 29"/>
            <p:cNvSpPr>
              <a:spLocks noChangeArrowheads="1"/>
            </p:cNvSpPr>
            <p:nvPr/>
          </p:nvSpPr>
          <p:spPr bwMode="auto">
            <a:xfrm>
              <a:off x="7213600" y="1814910"/>
              <a:ext cx="1600200" cy="71834"/>
            </a:xfrm>
            <a:prstGeom prst="rect">
              <a:avLst/>
            </a:prstGeom>
            <a:solidFill>
              <a:srgbClr val="FFFF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Linux\</a:t>
              </a:r>
              <a:r>
                <a:rPr lang="en-US" altLang="zh-CN" sz="2000" dirty="0" err="1"/>
                <a:t>fs.h</a:t>
              </a:r>
              <a:endParaRPr lang="zh-CN" altLang="en-US" sz="2000" dirty="0"/>
            </a:p>
          </p:txBody>
        </p:sp>
      </p:grpSp>
      <p:sp>
        <p:nvSpPr>
          <p:cNvPr id="8" name="矩形 7"/>
          <p:cNvSpPr/>
          <p:nvPr/>
        </p:nvSpPr>
        <p:spPr bwMode="auto">
          <a:xfrm>
            <a:off x="914400" y="1321248"/>
            <a:ext cx="6172200" cy="1040952"/>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9" name="矩形 8"/>
          <p:cNvSpPr/>
          <p:nvPr/>
        </p:nvSpPr>
        <p:spPr bwMode="auto">
          <a:xfrm>
            <a:off x="917864" y="2633229"/>
            <a:ext cx="6168736" cy="1219808"/>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10" name="矩形 9"/>
          <p:cNvSpPr/>
          <p:nvPr/>
        </p:nvSpPr>
        <p:spPr bwMode="auto">
          <a:xfrm>
            <a:off x="935182" y="3924721"/>
            <a:ext cx="6168736" cy="199345"/>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11" name="矩形 10"/>
          <p:cNvSpPr/>
          <p:nvPr/>
        </p:nvSpPr>
        <p:spPr bwMode="auto">
          <a:xfrm>
            <a:off x="935182" y="4683259"/>
            <a:ext cx="6168736" cy="879342"/>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Tree>
    <p:extLst>
      <p:ext uri="{BB962C8B-B14F-4D97-AF65-F5344CB8AC3E}">
        <p14:creationId xmlns:p14="http://schemas.microsoft.com/office/powerpoint/2010/main" val="224986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dirty="0"/>
              <a:t>Linux0.11</a:t>
            </a:r>
            <a:r>
              <a:rPr lang="zh-CN" altLang="en-US" dirty="0"/>
              <a:t>进程与文件的连接</a:t>
            </a:r>
          </a:p>
        </p:txBody>
      </p:sp>
      <p:sp>
        <p:nvSpPr>
          <p:cNvPr id="3" name="内容占位符 2"/>
          <p:cNvSpPr>
            <a:spLocks noGrp="1"/>
          </p:cNvSpPr>
          <p:nvPr>
            <p:ph idx="1"/>
          </p:nvPr>
        </p:nvSpPr>
        <p:spPr>
          <a:xfrm>
            <a:off x="304800" y="3415197"/>
            <a:ext cx="7921625" cy="1156803"/>
          </a:xfrm>
        </p:spPr>
        <p:txBody>
          <a:bodyPr/>
          <a:lstStyle/>
          <a:p>
            <a:pPr marL="0" indent="0">
              <a:buNone/>
              <a:defRPr/>
            </a:pPr>
            <a:r>
              <a:rPr lang="nn-NO" altLang="zh-CN" sz="1800" kern="1200" dirty="0">
                <a:latin typeface="+mn-ea"/>
              </a:rPr>
              <a:t>#define NR_OPEN 20  //</a:t>
            </a:r>
            <a:r>
              <a:rPr lang="zh-CN" altLang="en-US" sz="1800" kern="1200" dirty="0">
                <a:latin typeface="+mn-ea"/>
              </a:rPr>
              <a:t>一个进程可以打开文件的最大数</a:t>
            </a:r>
            <a:r>
              <a:rPr lang="zh-CN" altLang="en-US" sz="1800" kern="1200" dirty="0">
                <a:solidFill>
                  <a:srgbClr val="FF0000"/>
                </a:solidFill>
                <a:latin typeface="+mn-ea"/>
              </a:rPr>
              <a:t>（包括相同的）</a:t>
            </a:r>
            <a:endParaRPr lang="nn-NO" altLang="zh-CN" sz="1800" kern="1200" dirty="0">
              <a:latin typeface="+mn-ea"/>
            </a:endParaRPr>
          </a:p>
          <a:p>
            <a:pPr marL="0" indent="0">
              <a:buNone/>
              <a:defRPr/>
            </a:pPr>
            <a:r>
              <a:rPr lang="nn-NO" altLang="zh-CN" sz="1800" kern="1200" dirty="0">
                <a:latin typeface="+mn-ea"/>
              </a:rPr>
              <a:t>#define NR_INODE 32  //</a:t>
            </a:r>
            <a:r>
              <a:rPr lang="zh-CN" altLang="en-US" sz="1800" kern="1200" dirty="0">
                <a:latin typeface="+mn-ea"/>
              </a:rPr>
              <a:t>操作系统中可以打开</a:t>
            </a:r>
            <a:r>
              <a:rPr lang="zh-CN" altLang="en-US" sz="1800" kern="1200" dirty="0">
                <a:solidFill>
                  <a:srgbClr val="FF0000"/>
                </a:solidFill>
                <a:latin typeface="+mn-ea"/>
              </a:rPr>
              <a:t>不同</a:t>
            </a:r>
            <a:r>
              <a:rPr lang="zh-CN" altLang="en-US" sz="1800" kern="1200" dirty="0">
                <a:latin typeface="+mn-ea"/>
              </a:rPr>
              <a:t>文件总数</a:t>
            </a:r>
            <a:endParaRPr lang="nn-NO" altLang="zh-CN" sz="1800" kern="1200" dirty="0">
              <a:latin typeface="+mn-ea"/>
            </a:endParaRPr>
          </a:p>
          <a:p>
            <a:pPr marL="0" indent="0">
              <a:buNone/>
              <a:defRPr/>
            </a:pPr>
            <a:r>
              <a:rPr lang="nn-NO" altLang="zh-CN" sz="1800" kern="1200" dirty="0">
                <a:latin typeface="+mn-ea"/>
              </a:rPr>
              <a:t>#define NR_FILE 64   //</a:t>
            </a:r>
            <a:r>
              <a:rPr lang="zh-CN" altLang="en-US" sz="1800" kern="1200" dirty="0">
                <a:latin typeface="+mn-ea"/>
              </a:rPr>
              <a:t>操作系统可以打开</a:t>
            </a:r>
            <a:r>
              <a:rPr lang="zh-CN" altLang="en-US" sz="1800" kern="1200" dirty="0">
                <a:solidFill>
                  <a:srgbClr val="FF0000"/>
                </a:solidFill>
                <a:latin typeface="+mn-ea"/>
              </a:rPr>
              <a:t>文件总数（包括相同的）</a:t>
            </a:r>
            <a:endParaRPr lang="nn-NO" altLang="zh-CN" sz="1800" kern="1200" dirty="0">
              <a:solidFill>
                <a:srgbClr val="FF0000"/>
              </a:solidFill>
              <a:latin typeface="+mn-ea"/>
            </a:endParaRPr>
          </a:p>
          <a:p>
            <a:pPr>
              <a:defRPr/>
            </a:pPr>
            <a:endParaRPr lang="zh-CN" altLang="en-US" sz="1800" dirty="0">
              <a:latin typeface="+mn-ea"/>
            </a:endParaRPr>
          </a:p>
        </p:txBody>
      </p:sp>
      <p:sp>
        <p:nvSpPr>
          <p:cNvPr id="5" name="矩形 4"/>
          <p:cNvSpPr/>
          <p:nvPr/>
        </p:nvSpPr>
        <p:spPr>
          <a:xfrm>
            <a:off x="342900" y="1222889"/>
            <a:ext cx="8648700" cy="2308324"/>
          </a:xfrm>
          <a:prstGeom prst="rect">
            <a:avLst/>
          </a:prstGeom>
        </p:spPr>
        <p:txBody>
          <a:bodyPr wrap="square">
            <a:spAutoFit/>
          </a:bodyPr>
          <a:lstStyle/>
          <a:p>
            <a:pPr eaLnBrk="1" hangingPunct="1">
              <a:defRPr/>
            </a:pPr>
            <a:r>
              <a:rPr lang="en-US" altLang="zh-CN" sz="1800" dirty="0">
                <a:solidFill>
                  <a:schemeClr val="bg1">
                    <a:lumMod val="50000"/>
                  </a:schemeClr>
                </a:solidFill>
                <a:latin typeface="+mn-ea"/>
              </a:rPr>
              <a:t>Linux/</a:t>
            </a:r>
            <a:r>
              <a:rPr lang="en-US" altLang="zh-CN" sz="1800" dirty="0" err="1">
                <a:solidFill>
                  <a:schemeClr val="bg1">
                    <a:lumMod val="50000"/>
                  </a:schemeClr>
                </a:solidFill>
                <a:latin typeface="+mn-ea"/>
              </a:rPr>
              <a:t>fs.h</a:t>
            </a:r>
            <a:endParaRPr lang="en-US" altLang="zh-CN" sz="1800" dirty="0">
              <a:latin typeface="+mn-ea"/>
              <a:ea typeface="+mn-ea"/>
            </a:endParaRPr>
          </a:p>
          <a:p>
            <a:pPr eaLnBrk="1" hangingPunct="1">
              <a:defRPr/>
            </a:pPr>
            <a:r>
              <a:rPr lang="zh-CN" altLang="en-US" sz="1800" dirty="0">
                <a:latin typeface="+mn-ea"/>
                <a:ea typeface="+mn-ea"/>
              </a:rPr>
              <a:t>struct file {	</a:t>
            </a:r>
            <a:endParaRPr lang="en-US" altLang="zh-CN" sz="1800" dirty="0">
              <a:latin typeface="+mn-ea"/>
              <a:ea typeface="+mn-ea"/>
            </a:endParaRPr>
          </a:p>
          <a:p>
            <a:pPr eaLnBrk="1" hangingPunct="1">
              <a:defRPr/>
            </a:pPr>
            <a:r>
              <a:rPr lang="zh-CN" altLang="en-US" sz="1800" dirty="0">
                <a:latin typeface="+mn-ea"/>
                <a:ea typeface="+mn-ea"/>
              </a:rPr>
              <a:t>  unsigned short f_mode;	</a:t>
            </a:r>
            <a:r>
              <a:rPr lang="en-US" altLang="zh-CN" sz="1800" dirty="0">
                <a:latin typeface="+mn-ea"/>
                <a:ea typeface="+mn-ea"/>
              </a:rPr>
              <a:t>//</a:t>
            </a:r>
            <a:r>
              <a:rPr lang="zh-CN" altLang="en-US" sz="1800" dirty="0">
                <a:latin typeface="+mn-ea"/>
                <a:ea typeface="+mn-ea"/>
              </a:rPr>
              <a:t>文件操作模式</a:t>
            </a:r>
            <a:endParaRPr lang="en-US" altLang="zh-CN" sz="1800" dirty="0">
              <a:latin typeface="+mn-ea"/>
              <a:ea typeface="+mn-ea"/>
            </a:endParaRPr>
          </a:p>
          <a:p>
            <a:pPr eaLnBrk="1" hangingPunct="1">
              <a:defRPr/>
            </a:pPr>
            <a:r>
              <a:rPr lang="zh-CN" altLang="en-US" sz="1800" dirty="0">
                <a:latin typeface="+mn-ea"/>
                <a:ea typeface="+mn-ea"/>
              </a:rPr>
              <a:t>  unsigned short f_flags;	</a:t>
            </a:r>
            <a:r>
              <a:rPr lang="en-US" altLang="zh-CN" sz="1800" dirty="0">
                <a:latin typeface="+mn-ea"/>
                <a:ea typeface="+mn-ea"/>
              </a:rPr>
              <a:t>//</a:t>
            </a:r>
            <a:r>
              <a:rPr lang="zh-CN" altLang="en-US" sz="1800" dirty="0">
                <a:latin typeface="+mn-ea"/>
                <a:ea typeface="+mn-ea"/>
              </a:rPr>
              <a:t>文件打开控制标志</a:t>
            </a:r>
            <a:endParaRPr lang="en-US" altLang="zh-CN" sz="1800" dirty="0">
              <a:latin typeface="+mn-ea"/>
              <a:ea typeface="+mn-ea"/>
            </a:endParaRPr>
          </a:p>
          <a:p>
            <a:pPr eaLnBrk="1" hangingPunct="1">
              <a:defRPr/>
            </a:pPr>
            <a:r>
              <a:rPr lang="zh-CN" altLang="en-US" sz="1800" dirty="0">
                <a:latin typeface="+mn-ea"/>
                <a:ea typeface="+mn-ea"/>
              </a:rPr>
              <a:t>  </a:t>
            </a:r>
            <a:r>
              <a:rPr lang="zh-CN" altLang="en-US" sz="1800" dirty="0">
                <a:solidFill>
                  <a:srgbClr val="C00000"/>
                </a:solidFill>
                <a:latin typeface="+mn-ea"/>
                <a:ea typeface="+mn-ea"/>
              </a:rPr>
              <a:t>unsigned short f_count;     </a:t>
            </a:r>
            <a:r>
              <a:rPr lang="en-US" altLang="zh-CN" sz="1800" dirty="0">
                <a:solidFill>
                  <a:srgbClr val="C00000"/>
                </a:solidFill>
                <a:latin typeface="+mn-ea"/>
                <a:ea typeface="+mn-ea"/>
              </a:rPr>
              <a:t>//</a:t>
            </a:r>
            <a:r>
              <a:rPr lang="zh-CN" altLang="en-US" sz="1800" dirty="0">
                <a:solidFill>
                  <a:srgbClr val="C00000"/>
                </a:solidFill>
                <a:latin typeface="+mn-ea"/>
                <a:ea typeface="+mn-ea"/>
              </a:rPr>
              <a:t>当前文件打开的次数</a:t>
            </a:r>
            <a:endParaRPr lang="en-US" altLang="zh-CN" sz="1800" dirty="0">
              <a:solidFill>
                <a:srgbClr val="C00000"/>
              </a:solidFill>
              <a:latin typeface="+mn-ea"/>
              <a:ea typeface="+mn-ea"/>
            </a:endParaRPr>
          </a:p>
          <a:p>
            <a:pPr eaLnBrk="1" hangingPunct="1">
              <a:defRPr/>
            </a:pPr>
            <a:r>
              <a:rPr lang="zh-CN" altLang="en-US" sz="1800" dirty="0">
                <a:latin typeface="+mn-ea"/>
                <a:ea typeface="+mn-ea"/>
              </a:rPr>
              <a:t>  </a:t>
            </a:r>
            <a:r>
              <a:rPr lang="zh-CN" altLang="en-US" sz="1800" dirty="0">
                <a:solidFill>
                  <a:srgbClr val="C00000"/>
                </a:solidFill>
                <a:latin typeface="+mn-ea"/>
                <a:ea typeface="+mn-ea"/>
              </a:rPr>
              <a:t>struct m_inode * f_inode;   </a:t>
            </a:r>
            <a:r>
              <a:rPr lang="en-US" altLang="zh-CN" sz="1800" dirty="0">
                <a:solidFill>
                  <a:srgbClr val="C00000"/>
                </a:solidFill>
                <a:latin typeface="+mn-ea"/>
                <a:ea typeface="+mn-ea"/>
              </a:rPr>
              <a:t>//</a:t>
            </a:r>
            <a:r>
              <a:rPr lang="zh-CN" altLang="en-US" sz="1800" dirty="0">
                <a:solidFill>
                  <a:srgbClr val="C00000"/>
                </a:solidFill>
                <a:latin typeface="+mn-ea"/>
                <a:ea typeface="+mn-ea"/>
              </a:rPr>
              <a:t>指向文件对应的</a:t>
            </a:r>
            <a:r>
              <a:rPr lang="en-US" altLang="zh-CN" sz="1800" dirty="0" err="1">
                <a:solidFill>
                  <a:srgbClr val="C00000"/>
                </a:solidFill>
                <a:latin typeface="+mn-ea"/>
                <a:ea typeface="+mn-ea"/>
              </a:rPr>
              <a:t>i</a:t>
            </a:r>
            <a:r>
              <a:rPr lang="zh-CN" altLang="en-US" sz="1800" dirty="0">
                <a:solidFill>
                  <a:srgbClr val="C00000"/>
                </a:solidFill>
                <a:latin typeface="+mn-ea"/>
                <a:ea typeface="+mn-ea"/>
              </a:rPr>
              <a:t>节点</a:t>
            </a:r>
            <a:r>
              <a:rPr lang="en-US" altLang="zh-CN" sz="1800" dirty="0">
                <a:solidFill>
                  <a:srgbClr val="C00000"/>
                </a:solidFill>
                <a:latin typeface="+mn-ea"/>
                <a:ea typeface="+mn-ea"/>
              </a:rPr>
              <a:t>(</a:t>
            </a:r>
            <a:r>
              <a:rPr lang="en-US" altLang="zh-CN" sz="1800" dirty="0" err="1">
                <a:solidFill>
                  <a:srgbClr val="C00000"/>
                </a:solidFill>
                <a:latin typeface="+mn-ea"/>
              </a:rPr>
              <a:t>inode_table</a:t>
            </a:r>
            <a:r>
              <a:rPr lang="zh-CN" altLang="en-US" sz="1800" dirty="0">
                <a:solidFill>
                  <a:srgbClr val="C00000"/>
                </a:solidFill>
                <a:latin typeface="+mn-ea"/>
              </a:rPr>
              <a:t>中）</a:t>
            </a:r>
            <a:r>
              <a:rPr lang="zh-CN" altLang="en-US" sz="1800" dirty="0">
                <a:latin typeface="+mn-ea"/>
                <a:ea typeface="+mn-ea"/>
              </a:rPr>
              <a:t>	</a:t>
            </a:r>
            <a:endParaRPr lang="en-US" altLang="zh-CN" sz="1800" dirty="0">
              <a:latin typeface="+mn-ea"/>
              <a:ea typeface="+mn-ea"/>
            </a:endParaRPr>
          </a:p>
          <a:p>
            <a:pPr eaLnBrk="1" hangingPunct="1">
              <a:defRPr/>
            </a:pPr>
            <a:r>
              <a:rPr lang="zh-CN" altLang="en-US" sz="1800" dirty="0">
                <a:latin typeface="+mn-ea"/>
                <a:ea typeface="+mn-ea"/>
              </a:rPr>
              <a:t>  off_t f_pos;                </a:t>
            </a:r>
            <a:r>
              <a:rPr lang="en-US" altLang="zh-CN" sz="1800" dirty="0">
                <a:latin typeface="+mn-ea"/>
                <a:ea typeface="+mn-ea"/>
              </a:rPr>
              <a:t>//</a:t>
            </a:r>
            <a:r>
              <a:rPr lang="zh-CN" altLang="en-US" sz="1800" dirty="0">
                <a:latin typeface="+mn-ea"/>
                <a:ea typeface="+mn-ea"/>
              </a:rPr>
              <a:t>文件位置（读写偏移位置）</a:t>
            </a:r>
            <a:endParaRPr lang="en-US" altLang="zh-CN" sz="1800" dirty="0">
              <a:latin typeface="+mn-ea"/>
              <a:ea typeface="+mn-ea"/>
            </a:endParaRPr>
          </a:p>
          <a:p>
            <a:pPr eaLnBrk="1" hangingPunct="1">
              <a:defRPr/>
            </a:pPr>
            <a:r>
              <a:rPr lang="zh-CN" altLang="en-US" sz="1800" dirty="0">
                <a:latin typeface="+mn-ea"/>
                <a:ea typeface="+mn-ea"/>
              </a:rPr>
              <a:t>};</a:t>
            </a:r>
            <a:endParaRPr lang="en-US" altLang="zh-CN" sz="1800" dirty="0">
              <a:latin typeface="+mn-ea"/>
              <a:ea typeface="+mn-ea"/>
            </a:endParaRPr>
          </a:p>
        </p:txBody>
      </p:sp>
      <p:sp>
        <p:nvSpPr>
          <p:cNvPr id="2" name="矩形 1"/>
          <p:cNvSpPr/>
          <p:nvPr/>
        </p:nvSpPr>
        <p:spPr>
          <a:xfrm>
            <a:off x="317502" y="5132387"/>
            <a:ext cx="8369300" cy="646331"/>
          </a:xfrm>
          <a:prstGeom prst="rect">
            <a:avLst/>
          </a:prstGeom>
        </p:spPr>
        <p:txBody>
          <a:bodyPr wrap="square">
            <a:spAutoFit/>
          </a:bodyPr>
          <a:lstStyle/>
          <a:p>
            <a:r>
              <a:rPr lang="en-US" altLang="zh-CN" sz="1800" dirty="0">
                <a:solidFill>
                  <a:schemeClr val="bg1">
                    <a:lumMod val="50000"/>
                  </a:schemeClr>
                </a:solidFill>
                <a:latin typeface="+mn-ea"/>
                <a:ea typeface="+mn-ea"/>
              </a:rPr>
              <a:t>Fs/</a:t>
            </a:r>
            <a:r>
              <a:rPr lang="en-US" altLang="zh-CN" sz="1800" dirty="0" err="1">
                <a:solidFill>
                  <a:schemeClr val="bg1">
                    <a:lumMod val="50000"/>
                  </a:schemeClr>
                </a:solidFill>
                <a:latin typeface="+mn-ea"/>
                <a:ea typeface="+mn-ea"/>
              </a:rPr>
              <a:t>file_table.c</a:t>
            </a:r>
            <a:endParaRPr lang="en-US" altLang="zh-CN" sz="1800" dirty="0">
              <a:solidFill>
                <a:schemeClr val="bg1">
                  <a:lumMod val="50000"/>
                </a:schemeClr>
              </a:solidFill>
              <a:latin typeface="+mn-ea"/>
              <a:ea typeface="+mn-ea"/>
            </a:endParaRPr>
          </a:p>
          <a:p>
            <a:r>
              <a:rPr lang="zh-CN" altLang="en-US" sz="1800" dirty="0">
                <a:latin typeface="+mn-ea"/>
                <a:ea typeface="+mn-ea"/>
              </a:rPr>
              <a:t>struct file file_table[NR_FILE];</a:t>
            </a:r>
            <a:r>
              <a:rPr lang="en-US" altLang="zh-CN" sz="1800" dirty="0">
                <a:latin typeface="+mn-ea"/>
                <a:ea typeface="+mn-ea"/>
              </a:rPr>
              <a:t>//file</a:t>
            </a:r>
            <a:r>
              <a:rPr lang="zh-CN" altLang="en-US" sz="1800" dirty="0">
                <a:latin typeface="+mn-ea"/>
                <a:ea typeface="+mn-ea"/>
              </a:rPr>
              <a:t>数组，记录操作系统打开文件信息</a:t>
            </a:r>
          </a:p>
        </p:txBody>
      </p:sp>
      <p:sp>
        <p:nvSpPr>
          <p:cNvPr id="4" name="矩形 3"/>
          <p:cNvSpPr/>
          <p:nvPr/>
        </p:nvSpPr>
        <p:spPr>
          <a:xfrm>
            <a:off x="304800" y="4465348"/>
            <a:ext cx="7162800" cy="646331"/>
          </a:xfrm>
          <a:prstGeom prst="rect">
            <a:avLst/>
          </a:prstGeom>
        </p:spPr>
        <p:txBody>
          <a:bodyPr wrap="square">
            <a:spAutoFit/>
          </a:bodyPr>
          <a:lstStyle/>
          <a:p>
            <a:pPr eaLnBrk="1" hangingPunct="1">
              <a:defRPr/>
            </a:pPr>
            <a:r>
              <a:rPr lang="en-US" altLang="zh-CN" sz="1800" dirty="0">
                <a:solidFill>
                  <a:schemeClr val="bg1">
                    <a:lumMod val="50000"/>
                  </a:schemeClr>
                </a:solidFill>
                <a:latin typeface="+mn-ea"/>
                <a:ea typeface="+mn-ea"/>
              </a:rPr>
              <a:t>Linux/</a:t>
            </a:r>
            <a:r>
              <a:rPr lang="en-US" altLang="zh-CN" sz="1800" dirty="0" err="1">
                <a:solidFill>
                  <a:schemeClr val="bg1">
                    <a:lumMod val="50000"/>
                  </a:schemeClr>
                </a:solidFill>
                <a:latin typeface="+mn-ea"/>
                <a:ea typeface="+mn-ea"/>
              </a:rPr>
              <a:t>sched.h</a:t>
            </a:r>
            <a:endParaRPr lang="en-US" altLang="zh-CN" sz="1800" dirty="0">
              <a:solidFill>
                <a:schemeClr val="bg1">
                  <a:lumMod val="50000"/>
                </a:schemeClr>
              </a:solidFill>
              <a:latin typeface="+mn-ea"/>
              <a:ea typeface="+mn-ea"/>
            </a:endParaRPr>
          </a:p>
          <a:p>
            <a:pPr eaLnBrk="1" hangingPunct="1">
              <a:defRPr/>
            </a:pPr>
            <a:r>
              <a:rPr lang="en-US" altLang="zh-CN" sz="1800" dirty="0" err="1">
                <a:latin typeface="+mn-ea"/>
                <a:ea typeface="+mn-ea"/>
              </a:rPr>
              <a:t>struct</a:t>
            </a:r>
            <a:r>
              <a:rPr lang="en-US" altLang="zh-CN" sz="1800" dirty="0">
                <a:latin typeface="+mn-ea"/>
                <a:ea typeface="+mn-ea"/>
              </a:rPr>
              <a:t> file * </a:t>
            </a:r>
            <a:r>
              <a:rPr lang="en-US" altLang="zh-CN" sz="1800" dirty="0" err="1">
                <a:latin typeface="+mn-ea"/>
                <a:ea typeface="+mn-ea"/>
              </a:rPr>
              <a:t>filp</a:t>
            </a:r>
            <a:r>
              <a:rPr lang="en-US" altLang="zh-CN" sz="1800" dirty="0">
                <a:latin typeface="+mn-ea"/>
                <a:ea typeface="+mn-ea"/>
              </a:rPr>
              <a:t>[</a:t>
            </a:r>
            <a:r>
              <a:rPr lang="en-US" altLang="zh-CN" sz="1800" dirty="0" err="1">
                <a:latin typeface="+mn-ea"/>
                <a:ea typeface="+mn-ea"/>
              </a:rPr>
              <a:t>NR_OPEN</a:t>
            </a:r>
            <a:r>
              <a:rPr lang="en-US" altLang="zh-CN" sz="1800" dirty="0">
                <a:latin typeface="+mn-ea"/>
                <a:ea typeface="+mn-ea"/>
              </a:rPr>
              <a:t>];  //</a:t>
            </a:r>
            <a:r>
              <a:rPr lang="zh-CN" altLang="en-US" sz="1800" dirty="0">
                <a:latin typeface="+mn-ea"/>
                <a:ea typeface="+mn-ea"/>
              </a:rPr>
              <a:t>管理进程使用文件的指针数组</a:t>
            </a:r>
            <a:endParaRPr lang="en-US" altLang="zh-CN" sz="1800" dirty="0">
              <a:latin typeface="+mn-ea"/>
              <a:ea typeface="+mn-ea"/>
            </a:endParaRPr>
          </a:p>
        </p:txBody>
      </p:sp>
      <p:sp>
        <p:nvSpPr>
          <p:cNvPr id="7" name="矩形 6"/>
          <p:cNvSpPr/>
          <p:nvPr/>
        </p:nvSpPr>
        <p:spPr>
          <a:xfrm>
            <a:off x="304801" y="5781456"/>
            <a:ext cx="6476999" cy="646331"/>
          </a:xfrm>
          <a:prstGeom prst="rect">
            <a:avLst/>
          </a:prstGeom>
        </p:spPr>
        <p:txBody>
          <a:bodyPr wrap="square">
            <a:spAutoFit/>
          </a:bodyPr>
          <a:lstStyle/>
          <a:p>
            <a:pPr marL="0" indent="0">
              <a:buNone/>
              <a:defRPr/>
            </a:pPr>
            <a:r>
              <a:rPr lang="en-US" altLang="zh-CN" sz="1800" dirty="0">
                <a:solidFill>
                  <a:schemeClr val="bg1">
                    <a:lumMod val="50000"/>
                  </a:schemeClr>
                </a:solidFill>
                <a:latin typeface="+mn-ea"/>
              </a:rPr>
              <a:t>fs/</a:t>
            </a:r>
            <a:r>
              <a:rPr lang="en-US" altLang="zh-CN" sz="1800" dirty="0" err="1">
                <a:solidFill>
                  <a:schemeClr val="bg1">
                    <a:lumMod val="50000"/>
                  </a:schemeClr>
                </a:solidFill>
                <a:latin typeface="+mn-ea"/>
              </a:rPr>
              <a:t>inode.c</a:t>
            </a:r>
            <a:endParaRPr lang="en-US" altLang="zh-CN" sz="1800" dirty="0">
              <a:solidFill>
                <a:schemeClr val="bg1">
                  <a:lumMod val="50000"/>
                </a:schemeClr>
              </a:solidFill>
              <a:latin typeface="+mn-ea"/>
            </a:endParaRPr>
          </a:p>
          <a:p>
            <a:pPr eaLnBrk="1" hangingPunct="1">
              <a:defRPr/>
            </a:pPr>
            <a:r>
              <a:rPr lang="en-US" altLang="zh-CN" sz="1800" dirty="0" err="1">
                <a:latin typeface="+mn-ea"/>
                <a:ea typeface="+mn-ea"/>
              </a:rPr>
              <a:t>struct</a:t>
            </a:r>
            <a:r>
              <a:rPr lang="en-US" altLang="zh-CN" sz="1800" dirty="0">
                <a:latin typeface="+mn-ea"/>
                <a:ea typeface="+mn-ea"/>
              </a:rPr>
              <a:t> </a:t>
            </a:r>
            <a:r>
              <a:rPr lang="en-US" altLang="zh-CN" sz="1800" dirty="0" err="1">
                <a:latin typeface="+mn-ea"/>
                <a:ea typeface="+mn-ea"/>
              </a:rPr>
              <a:t>m_inode</a:t>
            </a:r>
            <a:r>
              <a:rPr lang="en-US" altLang="zh-CN" sz="1800" dirty="0">
                <a:latin typeface="+mn-ea"/>
                <a:ea typeface="+mn-ea"/>
              </a:rPr>
              <a:t> </a:t>
            </a:r>
            <a:r>
              <a:rPr lang="en-US" altLang="zh-CN" sz="1800" dirty="0" err="1">
                <a:latin typeface="+mn-ea"/>
                <a:ea typeface="+mn-ea"/>
              </a:rPr>
              <a:t>inode_table</a:t>
            </a:r>
            <a:r>
              <a:rPr lang="en-US" altLang="zh-CN" sz="1800" dirty="0">
                <a:latin typeface="+mn-ea"/>
                <a:ea typeface="+mn-ea"/>
              </a:rPr>
              <a:t>[</a:t>
            </a:r>
            <a:r>
              <a:rPr lang="en-US" altLang="zh-CN" sz="1800" dirty="0" err="1">
                <a:latin typeface="+mn-ea"/>
                <a:ea typeface="+mn-ea"/>
              </a:rPr>
              <a:t>NR_INODE</a:t>
            </a:r>
            <a:r>
              <a:rPr lang="en-US" altLang="zh-CN" sz="1800" dirty="0">
                <a:latin typeface="+mn-ea"/>
                <a:ea typeface="+mn-ea"/>
              </a:rPr>
              <a:t>]={{0,},};</a:t>
            </a:r>
          </a:p>
        </p:txBody>
      </p:sp>
      <p:sp>
        <p:nvSpPr>
          <p:cNvPr id="6" name="下箭头 5"/>
          <p:cNvSpPr/>
          <p:nvPr/>
        </p:nvSpPr>
        <p:spPr bwMode="auto">
          <a:xfrm>
            <a:off x="8501384" y="4788513"/>
            <a:ext cx="198119" cy="16002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cxnSp>
        <p:nvCxnSpPr>
          <p:cNvPr id="9" name="直接连接符 8"/>
          <p:cNvCxnSpPr/>
          <p:nvPr/>
        </p:nvCxnSpPr>
        <p:spPr bwMode="auto">
          <a:xfrm>
            <a:off x="381000" y="4465348"/>
            <a:ext cx="821944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7043416" y="5937926"/>
            <a:ext cx="1719584" cy="646331"/>
          </a:xfrm>
          <a:prstGeom prst="rect">
            <a:avLst/>
          </a:prstGeom>
        </p:spPr>
        <p:txBody>
          <a:bodyPr wrap="square">
            <a:spAutoFit/>
          </a:bodyPr>
          <a:lstStyle/>
          <a:p>
            <a:pPr marL="0" indent="0">
              <a:buNone/>
              <a:defRPr/>
            </a:pPr>
            <a:r>
              <a:rPr lang="zh-CN" altLang="en-US" sz="1800" dirty="0">
                <a:solidFill>
                  <a:srgbClr val="FF0000"/>
                </a:solidFill>
                <a:latin typeface="+mn-ea"/>
                <a:ea typeface="+mn-ea"/>
              </a:rPr>
              <a:t>思考一下这个顺序的含义？</a:t>
            </a:r>
            <a:endParaRPr lang="en-US" altLang="zh-CN" sz="1800" dirty="0">
              <a:solidFill>
                <a:srgbClr val="FF0000"/>
              </a:solidFill>
              <a:latin typeface="+mn-ea"/>
              <a:ea typeface="+mn-ea"/>
            </a:endParaRPr>
          </a:p>
        </p:txBody>
      </p:sp>
    </p:spTree>
    <p:extLst>
      <p:ext uri="{BB962C8B-B14F-4D97-AF65-F5344CB8AC3E}">
        <p14:creationId xmlns:p14="http://schemas.microsoft.com/office/powerpoint/2010/main" val="148355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 grpId="0"/>
      <p:bldP spid="4" grpId="0"/>
      <p:bldP spid="7" grpId="0"/>
      <p:bldP spid="6"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进程打开文件时数据结构的建立</a:t>
            </a:r>
          </a:p>
        </p:txBody>
      </p:sp>
      <p:sp>
        <p:nvSpPr>
          <p:cNvPr id="107523" name="内容占位符 2"/>
          <p:cNvSpPr>
            <a:spLocks noGrp="1"/>
          </p:cNvSpPr>
          <p:nvPr>
            <p:ph idx="1"/>
          </p:nvPr>
        </p:nvSpPr>
        <p:spPr>
          <a:xfrm>
            <a:off x="0" y="1268413"/>
            <a:ext cx="9144000" cy="4525962"/>
          </a:xfrm>
        </p:spPr>
        <p:txBody>
          <a:bodyPr/>
          <a:lstStyle/>
          <a:p>
            <a:r>
              <a:rPr lang="zh-CN" altLang="en-US" dirty="0">
                <a:solidFill>
                  <a:srgbClr val="FF0000"/>
                </a:solidFill>
                <a:latin typeface="+mn-ea"/>
              </a:rPr>
              <a:t>打开文件</a:t>
            </a:r>
          </a:p>
          <a:p>
            <a:r>
              <a:rPr lang="en-US" altLang="zh-CN" sz="2400" dirty="0">
                <a:latin typeface="+mn-ea"/>
              </a:rPr>
              <a:t>1</a:t>
            </a:r>
            <a:r>
              <a:rPr lang="zh-CN" altLang="en-US" sz="2400" dirty="0">
                <a:latin typeface="+mn-ea"/>
              </a:rPr>
              <a:t>）将用户进程打开的文件（句柄</a:t>
            </a:r>
            <a:r>
              <a:rPr lang="en-US" altLang="zh-CN" sz="2400" dirty="0" err="1">
                <a:latin typeface="+mn-ea"/>
              </a:rPr>
              <a:t>fd</a:t>
            </a:r>
            <a:r>
              <a:rPr lang="zh-CN" altLang="en-US" sz="2400" dirty="0">
                <a:latin typeface="+mn-ea"/>
              </a:rPr>
              <a:t>）在</a:t>
            </a:r>
            <a:r>
              <a:rPr lang="en-US" altLang="zh-CN" sz="2400" dirty="0" err="1">
                <a:latin typeface="+mn-ea"/>
              </a:rPr>
              <a:t>filp</a:t>
            </a:r>
            <a:r>
              <a:rPr lang="en-US" altLang="zh-CN" sz="2400" dirty="0">
                <a:latin typeface="+mn-ea"/>
              </a:rPr>
              <a:t>[20]</a:t>
            </a:r>
            <a:r>
              <a:rPr lang="zh-CN" altLang="en-US" sz="2400" dirty="0">
                <a:latin typeface="+mn-ea"/>
              </a:rPr>
              <a:t>中进行登记</a:t>
            </a:r>
            <a:endParaRPr lang="en-US" altLang="zh-CN" sz="2400" dirty="0">
              <a:latin typeface="+mn-ea"/>
            </a:endParaRPr>
          </a:p>
          <a:p>
            <a:r>
              <a:rPr lang="en-US" altLang="zh-CN" sz="2400" dirty="0">
                <a:latin typeface="+mn-ea"/>
              </a:rPr>
              <a:t>2</a:t>
            </a:r>
            <a:r>
              <a:rPr lang="zh-CN" altLang="en-US" sz="2400" dirty="0">
                <a:latin typeface="+mn-ea"/>
              </a:rPr>
              <a:t>）建立</a:t>
            </a:r>
            <a:r>
              <a:rPr lang="en-US" altLang="zh-CN" sz="2400" dirty="0" err="1">
                <a:latin typeface="+mn-ea"/>
              </a:rPr>
              <a:t>filp</a:t>
            </a:r>
            <a:r>
              <a:rPr lang="en-US" altLang="zh-CN" sz="2400" dirty="0">
                <a:latin typeface="+mn-ea"/>
              </a:rPr>
              <a:t>[</a:t>
            </a:r>
            <a:r>
              <a:rPr lang="en-US" altLang="zh-CN" sz="2400" dirty="0" err="1">
                <a:latin typeface="+mn-ea"/>
              </a:rPr>
              <a:t>fd</a:t>
            </a:r>
            <a:r>
              <a:rPr lang="en-US" altLang="zh-CN" sz="2400" dirty="0">
                <a:latin typeface="+mn-ea"/>
              </a:rPr>
              <a:t>]</a:t>
            </a:r>
            <a:r>
              <a:rPr lang="zh-CN" altLang="en-US" sz="2400" dirty="0">
                <a:latin typeface="+mn-ea"/>
              </a:rPr>
              <a:t>与内核中的</a:t>
            </a:r>
            <a:r>
              <a:rPr lang="en-US" altLang="zh-CN" sz="2400" dirty="0" err="1">
                <a:latin typeface="+mn-ea"/>
              </a:rPr>
              <a:t>file_table</a:t>
            </a:r>
            <a:r>
              <a:rPr lang="en-US" altLang="zh-CN" sz="2400" dirty="0">
                <a:latin typeface="+mn-ea"/>
              </a:rPr>
              <a:t>[64]</a:t>
            </a:r>
            <a:r>
              <a:rPr lang="zh-CN" altLang="en-US" sz="2400" dirty="0">
                <a:latin typeface="+mn-ea"/>
              </a:rPr>
              <a:t>进行连接</a:t>
            </a:r>
          </a:p>
          <a:p>
            <a:r>
              <a:rPr lang="en-US" altLang="zh-CN" sz="2400" dirty="0">
                <a:latin typeface="+mn-ea"/>
              </a:rPr>
              <a:t>3</a:t>
            </a:r>
            <a:r>
              <a:rPr lang="zh-CN" altLang="en-US" sz="2400" dirty="0">
                <a:latin typeface="+mn-ea"/>
              </a:rPr>
              <a:t>）将要打开文件的</a:t>
            </a:r>
            <a:r>
              <a:rPr lang="en-US" altLang="zh-CN" sz="2400" dirty="0" err="1">
                <a:latin typeface="+mn-ea"/>
              </a:rPr>
              <a:t>i</a:t>
            </a:r>
            <a:r>
              <a:rPr lang="zh-CN" altLang="en-US" sz="2400" dirty="0">
                <a:latin typeface="+mn-ea"/>
              </a:rPr>
              <a:t>节点在</a:t>
            </a:r>
            <a:r>
              <a:rPr lang="en-US" altLang="zh-CN" sz="2400" dirty="0" err="1">
                <a:latin typeface="+mn-ea"/>
              </a:rPr>
              <a:t>file_table</a:t>
            </a:r>
            <a:r>
              <a:rPr lang="en-US" altLang="zh-CN" sz="2400" dirty="0">
                <a:latin typeface="+mn-ea"/>
              </a:rPr>
              <a:t>[64]</a:t>
            </a:r>
            <a:r>
              <a:rPr lang="zh-CN" altLang="en-US" sz="2400" dirty="0">
                <a:latin typeface="+mn-ea"/>
              </a:rPr>
              <a:t>中进行登记</a:t>
            </a:r>
            <a:endParaRPr lang="en-US" altLang="zh-CN" sz="2400" dirty="0">
              <a:latin typeface="+mn-ea"/>
            </a:endParaRPr>
          </a:p>
          <a:p>
            <a:r>
              <a:rPr lang="en-US" altLang="zh-CN" sz="2400" dirty="0">
                <a:latin typeface="+mn-ea"/>
              </a:rPr>
              <a:t>4</a:t>
            </a:r>
            <a:r>
              <a:rPr lang="zh-CN" altLang="en-US" sz="2400" dirty="0">
                <a:latin typeface="+mn-ea"/>
              </a:rPr>
              <a:t>）将</a:t>
            </a:r>
            <a:r>
              <a:rPr lang="zh-CN" altLang="en-US" sz="2400" dirty="0">
                <a:solidFill>
                  <a:srgbClr val="FF0000"/>
                </a:solidFill>
                <a:latin typeface="+mn-ea"/>
              </a:rPr>
              <a:t>新</a:t>
            </a:r>
            <a:r>
              <a:rPr lang="zh-CN" altLang="en-US" sz="2400" dirty="0">
                <a:latin typeface="+mn-ea"/>
              </a:rPr>
              <a:t>打开的</a:t>
            </a:r>
            <a:r>
              <a:rPr lang="en-US" altLang="zh-CN" sz="2400" dirty="0" err="1">
                <a:latin typeface="+mn-ea"/>
              </a:rPr>
              <a:t>i</a:t>
            </a:r>
            <a:r>
              <a:rPr lang="zh-CN" altLang="en-US" sz="2400" dirty="0">
                <a:latin typeface="+mn-ea"/>
              </a:rPr>
              <a:t>节点登记到</a:t>
            </a:r>
            <a:r>
              <a:rPr lang="en-US" altLang="zh-CN" sz="2400" dirty="0" err="1">
                <a:latin typeface="+mn-ea"/>
              </a:rPr>
              <a:t>inode_table</a:t>
            </a:r>
            <a:r>
              <a:rPr lang="en-US" altLang="zh-CN" sz="2400" dirty="0">
                <a:latin typeface="+mn-ea"/>
              </a:rPr>
              <a:t>[32]</a:t>
            </a:r>
          </a:p>
          <a:p>
            <a:endParaRPr lang="zh-CN" altLang="en-US" sz="2400" b="0" dirty="0">
              <a:latin typeface="+mn-ea"/>
            </a:endParaRPr>
          </a:p>
          <a:p>
            <a:r>
              <a:rPr lang="zh-CN" altLang="en-US" sz="2400" dirty="0">
                <a:latin typeface="+mn-ea"/>
              </a:rPr>
              <a:t>通过</a:t>
            </a:r>
            <a:r>
              <a:rPr lang="en-US" altLang="zh-CN" sz="2400" dirty="0" err="1">
                <a:latin typeface="+mn-ea"/>
              </a:rPr>
              <a:t>inode_table</a:t>
            </a:r>
            <a:r>
              <a:rPr lang="en-US" altLang="zh-CN" sz="2400" dirty="0">
                <a:latin typeface="+mn-ea"/>
              </a:rPr>
              <a:t>[32]</a:t>
            </a:r>
            <a:r>
              <a:rPr lang="zh-CN" altLang="en-US" sz="2400" dirty="0">
                <a:latin typeface="+mn-ea"/>
              </a:rPr>
              <a:t>掌控正在使用的文件</a:t>
            </a:r>
            <a:r>
              <a:rPr lang="en-US" altLang="zh-CN" sz="2400" dirty="0" err="1">
                <a:latin typeface="+mn-ea"/>
              </a:rPr>
              <a:t>i</a:t>
            </a:r>
            <a:r>
              <a:rPr lang="zh-CN" altLang="en-US" sz="2400" dirty="0">
                <a:latin typeface="+mn-ea"/>
              </a:rPr>
              <a:t>节点数</a:t>
            </a:r>
          </a:p>
          <a:p>
            <a:r>
              <a:rPr lang="zh-CN" altLang="en-US" sz="2400" dirty="0">
                <a:latin typeface="+mn-ea"/>
              </a:rPr>
              <a:t>打开文件的本质就是要建立*</a:t>
            </a:r>
            <a:r>
              <a:rPr lang="en-US" altLang="zh-CN" sz="2400" dirty="0" err="1">
                <a:latin typeface="+mn-ea"/>
              </a:rPr>
              <a:t>filp</a:t>
            </a:r>
            <a:r>
              <a:rPr lang="en-US" altLang="zh-CN" sz="2400" dirty="0">
                <a:latin typeface="+mn-ea"/>
              </a:rPr>
              <a:t>[20]</a:t>
            </a:r>
            <a:r>
              <a:rPr lang="zh-CN" altLang="en-US" sz="2400" dirty="0">
                <a:latin typeface="+mn-ea"/>
              </a:rPr>
              <a:t>、</a:t>
            </a:r>
            <a:r>
              <a:rPr lang="en-US" altLang="zh-CN" sz="2400" dirty="0" err="1">
                <a:latin typeface="+mn-ea"/>
              </a:rPr>
              <a:t>file_table</a:t>
            </a:r>
            <a:r>
              <a:rPr lang="en-US" altLang="zh-CN" sz="2400" dirty="0">
                <a:latin typeface="+mn-ea"/>
              </a:rPr>
              <a:t>[64]</a:t>
            </a:r>
            <a:r>
              <a:rPr lang="zh-CN" altLang="en-US" sz="2400" dirty="0">
                <a:latin typeface="+mn-ea"/>
              </a:rPr>
              <a:t>、</a:t>
            </a:r>
            <a:r>
              <a:rPr lang="en-US" altLang="zh-CN" sz="2400" dirty="0" err="1">
                <a:latin typeface="+mn-ea"/>
              </a:rPr>
              <a:t>inode_table</a:t>
            </a:r>
            <a:r>
              <a:rPr lang="en-US" altLang="zh-CN" sz="2400" dirty="0">
                <a:latin typeface="+mn-ea"/>
              </a:rPr>
              <a:t>[32]</a:t>
            </a:r>
            <a:r>
              <a:rPr lang="zh-CN" altLang="en-US" sz="2400" dirty="0">
                <a:latin typeface="+mn-ea"/>
              </a:rPr>
              <a:t>三者之间的关系</a:t>
            </a:r>
            <a:endParaRPr lang="zh-CN" altLang="en-US" sz="2400" b="0" dirty="0">
              <a:latin typeface="+mn-ea"/>
            </a:endParaRPr>
          </a:p>
          <a:p>
            <a:pPr marL="0" indent="0">
              <a:buNone/>
            </a:pPr>
            <a:endParaRPr lang="zh-CN" altLang="en-US" sz="2400" dirty="0">
              <a:latin typeface="+mn-ea"/>
            </a:endParaRPr>
          </a:p>
        </p:txBody>
      </p:sp>
    </p:spTree>
    <p:extLst>
      <p:ext uri="{BB962C8B-B14F-4D97-AF65-F5344CB8AC3E}">
        <p14:creationId xmlns:p14="http://schemas.microsoft.com/office/powerpoint/2010/main" val="11897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 calcmode="lin" valueType="num">
                                      <p:cBhvr additive="base">
                                        <p:cTn id="7" dur="5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 calcmode="lin" valueType="num">
                                      <p:cBhvr additive="base">
                                        <p:cTn id="13"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4" end="4"/>
                                            </p:txEl>
                                          </p:spTgt>
                                        </p:tgtEl>
                                        <p:attrNameLst>
                                          <p:attrName>style.visibility</p:attrName>
                                        </p:attrNameLst>
                                      </p:cBhvr>
                                      <p:to>
                                        <p:strVal val="visible"/>
                                      </p:to>
                                    </p:set>
                                    <p:anim calcmode="lin" valueType="num">
                                      <p:cBhvr additive="base">
                                        <p:cTn id="25"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pRg st="6" end="6"/>
                                            </p:txEl>
                                          </p:spTgt>
                                        </p:tgtEl>
                                        <p:attrNameLst>
                                          <p:attrName>style.visibility</p:attrName>
                                        </p:attrNameLst>
                                      </p:cBhvr>
                                      <p:to>
                                        <p:strVal val="visible"/>
                                      </p:to>
                                    </p:set>
                                    <p:anim calcmode="lin" valueType="num">
                                      <p:cBhvr additive="base">
                                        <p:cTn id="31" dur="500" fill="hold"/>
                                        <p:tgtEl>
                                          <p:spTgt spid="1075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523">
                                            <p:txEl>
                                              <p:pRg st="7" end="7"/>
                                            </p:txEl>
                                          </p:spTgt>
                                        </p:tgtEl>
                                        <p:attrNameLst>
                                          <p:attrName>style.visibility</p:attrName>
                                        </p:attrNameLst>
                                      </p:cBhvr>
                                      <p:to>
                                        <p:strVal val="visible"/>
                                      </p:to>
                                    </p:set>
                                    <p:anim calcmode="lin" valueType="num">
                                      <p:cBhvr additive="base">
                                        <p:cTn id="37" dur="500" fill="hold"/>
                                        <p:tgtEl>
                                          <p:spTgt spid="1075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75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74985" y="1136972"/>
            <a:ext cx="4648200" cy="5525442"/>
            <a:chOff x="5757256" y="144734"/>
            <a:chExt cx="4648200" cy="5525442"/>
          </a:xfrm>
        </p:grpSpPr>
        <p:pic>
          <p:nvPicPr>
            <p:cNvPr id="7" name="图片 6"/>
            <p:cNvPicPr>
              <a:picLocks noChangeAspect="1"/>
            </p:cNvPicPr>
            <p:nvPr/>
          </p:nvPicPr>
          <p:blipFill>
            <a:blip r:embed="rId2"/>
            <a:stretch>
              <a:fillRect/>
            </a:stretch>
          </p:blipFill>
          <p:spPr>
            <a:xfrm>
              <a:off x="5757256" y="144734"/>
              <a:ext cx="4648200" cy="5525442"/>
            </a:xfrm>
            <a:prstGeom prst="rect">
              <a:avLst/>
            </a:prstGeom>
          </p:spPr>
        </p:pic>
        <p:sp>
          <p:nvSpPr>
            <p:cNvPr id="3" name="矩形 2"/>
            <p:cNvSpPr/>
            <p:nvPr/>
          </p:nvSpPr>
          <p:spPr>
            <a:xfrm>
              <a:off x="8686800" y="1716333"/>
              <a:ext cx="1447800" cy="307777"/>
            </a:xfrm>
            <a:prstGeom prst="rect">
              <a:avLst/>
            </a:prstGeom>
            <a:solidFill>
              <a:schemeClr val="bg1">
                <a:lumMod val="95000"/>
              </a:schemeClr>
            </a:solidFill>
          </p:spPr>
          <p:txBody>
            <a:bodyPr wrap="square">
              <a:spAutoFit/>
            </a:bodyPr>
            <a:lstStyle/>
            <a:p>
              <a:r>
                <a:rPr lang="en-US" altLang="zh-CN" sz="1400" b="0" dirty="0" err="1"/>
                <a:t>inode_table</a:t>
              </a:r>
              <a:r>
                <a:rPr lang="en-US" altLang="zh-CN" sz="1400" b="0" dirty="0"/>
                <a:t>[32]</a:t>
              </a:r>
              <a:endParaRPr lang="zh-CN" altLang="en-US" sz="1400" dirty="0"/>
            </a:p>
          </p:txBody>
        </p:sp>
      </p:grpSp>
      <p:sp>
        <p:nvSpPr>
          <p:cNvPr id="2" name="标题 1"/>
          <p:cNvSpPr>
            <a:spLocks noGrp="1"/>
          </p:cNvSpPr>
          <p:nvPr>
            <p:ph type="title"/>
          </p:nvPr>
        </p:nvSpPr>
        <p:spPr/>
        <p:txBody>
          <a:bodyPr/>
          <a:lstStyle/>
          <a:p>
            <a:r>
              <a:rPr lang="zh-CN" altLang="en-US" dirty="0"/>
              <a:t>进程打开文件时数据结构的建立</a:t>
            </a:r>
          </a:p>
        </p:txBody>
      </p:sp>
      <p:sp>
        <p:nvSpPr>
          <p:cNvPr id="5" name="内容占位符 4"/>
          <p:cNvSpPr>
            <a:spLocks noGrp="1"/>
          </p:cNvSpPr>
          <p:nvPr>
            <p:ph idx="1"/>
          </p:nvPr>
        </p:nvSpPr>
        <p:spPr>
          <a:xfrm>
            <a:off x="304800" y="1361281"/>
            <a:ext cx="3425825" cy="2753519"/>
          </a:xfrm>
        </p:spPr>
        <p:txBody>
          <a:bodyPr/>
          <a:lstStyle/>
          <a:p>
            <a:r>
              <a:rPr lang="zh-CN" altLang="en-US" dirty="0">
                <a:latin typeface="+mn-ea"/>
              </a:rPr>
              <a:t>打开文件的本质就是要建立：</a:t>
            </a:r>
            <a:r>
              <a:rPr lang="en-US" altLang="zh-CN" dirty="0" err="1">
                <a:solidFill>
                  <a:srgbClr val="00B050"/>
                </a:solidFill>
                <a:latin typeface="+mn-ea"/>
              </a:rPr>
              <a:t>filp</a:t>
            </a:r>
            <a:r>
              <a:rPr lang="en-US" altLang="zh-CN" dirty="0">
                <a:solidFill>
                  <a:srgbClr val="00B050"/>
                </a:solidFill>
                <a:latin typeface="+mn-ea"/>
              </a:rPr>
              <a:t>[20]</a:t>
            </a:r>
            <a:r>
              <a:rPr lang="zh-CN" altLang="en-US" dirty="0">
                <a:solidFill>
                  <a:srgbClr val="00B050"/>
                </a:solidFill>
                <a:latin typeface="+mn-ea"/>
              </a:rPr>
              <a:t>、</a:t>
            </a:r>
            <a:r>
              <a:rPr lang="en-US" altLang="zh-CN" dirty="0" err="1">
                <a:solidFill>
                  <a:srgbClr val="00B050"/>
                </a:solidFill>
                <a:latin typeface="+mn-ea"/>
              </a:rPr>
              <a:t>file_table</a:t>
            </a:r>
            <a:r>
              <a:rPr lang="en-US" altLang="zh-CN" dirty="0">
                <a:solidFill>
                  <a:srgbClr val="00B050"/>
                </a:solidFill>
                <a:latin typeface="+mn-ea"/>
              </a:rPr>
              <a:t>[64]</a:t>
            </a:r>
            <a:r>
              <a:rPr lang="zh-CN" altLang="en-US" dirty="0">
                <a:solidFill>
                  <a:srgbClr val="00B050"/>
                </a:solidFill>
                <a:latin typeface="+mn-ea"/>
              </a:rPr>
              <a:t>、</a:t>
            </a:r>
            <a:r>
              <a:rPr lang="en-US" altLang="zh-CN" dirty="0" err="1">
                <a:solidFill>
                  <a:srgbClr val="00B050"/>
                </a:solidFill>
                <a:latin typeface="+mn-ea"/>
              </a:rPr>
              <a:t>inode_table</a:t>
            </a:r>
            <a:r>
              <a:rPr lang="en-US" altLang="zh-CN" dirty="0">
                <a:solidFill>
                  <a:srgbClr val="00B050"/>
                </a:solidFill>
                <a:latin typeface="+mn-ea"/>
              </a:rPr>
              <a:t>[32]</a:t>
            </a:r>
            <a:r>
              <a:rPr lang="zh-CN" altLang="en-US" dirty="0">
                <a:latin typeface="+mn-ea"/>
              </a:rPr>
              <a:t>三者之间的关系</a:t>
            </a:r>
            <a:endParaRPr lang="zh-CN" altLang="en-US" b="0" dirty="0">
              <a:latin typeface="+mn-ea"/>
            </a:endParaRPr>
          </a:p>
          <a:p>
            <a:endParaRPr lang="zh-CN" altLang="en-US" dirty="0"/>
          </a:p>
        </p:txBody>
      </p:sp>
      <p:sp>
        <p:nvSpPr>
          <p:cNvPr id="6" name="圆角矩形标注 5"/>
          <p:cNvSpPr/>
          <p:nvPr/>
        </p:nvSpPr>
        <p:spPr bwMode="auto">
          <a:xfrm>
            <a:off x="2057400" y="5048845"/>
            <a:ext cx="1676400" cy="891291"/>
          </a:xfrm>
          <a:prstGeom prst="wedgeRoundRectCallout">
            <a:avLst>
              <a:gd name="adj1" fmla="val 114783"/>
              <a:gd name="adj2" fmla="val 1040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rPr>
              <a:t>Process1</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err="1">
                <a:latin typeface="Arial" charset="0"/>
              </a:rPr>
              <a:t>task_struct</a:t>
            </a:r>
            <a:endParaRPr kumimoji="0" lang="zh-CN" altLang="en-US" sz="2000" b="1" i="0" u="none" strike="noStrike" cap="none" normalizeH="0" baseline="0" dirty="0">
              <a:ln>
                <a:noFill/>
              </a:ln>
              <a:solidFill>
                <a:schemeClr val="tx1"/>
              </a:solidFill>
              <a:effectLst/>
              <a:latin typeface="Arial" charset="0"/>
            </a:endParaRPr>
          </a:p>
        </p:txBody>
      </p:sp>
      <p:sp>
        <p:nvSpPr>
          <p:cNvPr id="10" name="圆角矩形标注 9"/>
          <p:cNvSpPr/>
          <p:nvPr/>
        </p:nvSpPr>
        <p:spPr bwMode="auto">
          <a:xfrm>
            <a:off x="7275022" y="4637240"/>
            <a:ext cx="1668087" cy="823209"/>
          </a:xfrm>
          <a:prstGeom prst="wedgeRoundRectCallout">
            <a:avLst>
              <a:gd name="adj1" fmla="val -85284"/>
              <a:gd name="adj2" fmla="val 1743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rPr>
              <a:t>Process2</a:t>
            </a:r>
          </a:p>
          <a:p>
            <a:pPr eaLnBrk="1" hangingPunct="1"/>
            <a:r>
              <a:rPr lang="en-US" altLang="zh-CN" sz="2000" dirty="0" err="1">
                <a:latin typeface="Arial" charset="0"/>
              </a:rPr>
              <a:t>task_struct</a:t>
            </a:r>
            <a:endParaRPr lang="zh-CN" altLang="en-US" sz="2000"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charset="0"/>
            </a:endParaRPr>
          </a:p>
        </p:txBody>
      </p:sp>
      <p:pic>
        <p:nvPicPr>
          <p:cNvPr id="8" name="图片 3"/>
          <p:cNvPicPr>
            <a:picLocks noChangeAspect="1" noChangeArrowheads="1"/>
          </p:cNvPicPr>
          <p:nvPr/>
        </p:nvPicPr>
        <p:blipFill>
          <a:blip r:embed="rId3">
            <a:extLst>
              <a:ext uri="{28A0092B-C50C-407E-A947-70E740481C1C}">
                <a14:useLocalDpi xmlns:a14="http://schemas.microsoft.com/office/drawing/2010/main" val="0"/>
              </a:ext>
            </a:extLst>
          </a:blip>
          <a:srcRect l="27251" t="36346" r="26665" b="14983"/>
          <a:stretch>
            <a:fillRect/>
          </a:stretch>
        </p:blipFill>
        <p:spPr bwMode="auto">
          <a:xfrm>
            <a:off x="381000" y="990600"/>
            <a:ext cx="8382000" cy="52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2438400" y="2658990"/>
            <a:ext cx="2819400" cy="3910631"/>
            <a:chOff x="6477000" y="1814910"/>
            <a:chExt cx="2819400" cy="3910631"/>
          </a:xfrm>
        </p:grpSpPr>
        <p:pic>
          <p:nvPicPr>
            <p:cNvPr id="12" name="图片 11"/>
            <p:cNvPicPr>
              <a:picLocks noChangeAspect="1"/>
            </p:cNvPicPr>
            <p:nvPr/>
          </p:nvPicPr>
          <p:blipFill>
            <a:blip r:embed="rId4"/>
            <a:stretch>
              <a:fillRect/>
            </a:stretch>
          </p:blipFill>
          <p:spPr>
            <a:xfrm>
              <a:off x="6477000" y="1981200"/>
              <a:ext cx="2819400" cy="3744341"/>
            </a:xfrm>
            <a:prstGeom prst="rect">
              <a:avLst/>
            </a:prstGeom>
          </p:spPr>
        </p:pic>
        <p:sp>
          <p:nvSpPr>
            <p:cNvPr id="13" name="Rectangle 29"/>
            <p:cNvSpPr>
              <a:spLocks noChangeArrowheads="1"/>
            </p:cNvSpPr>
            <p:nvPr/>
          </p:nvSpPr>
          <p:spPr bwMode="auto">
            <a:xfrm>
              <a:off x="7213600" y="1814910"/>
              <a:ext cx="1600200" cy="71834"/>
            </a:xfrm>
            <a:prstGeom prst="rect">
              <a:avLst/>
            </a:prstGeom>
            <a:solidFill>
              <a:srgbClr val="FFFF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Linux\</a:t>
              </a:r>
              <a:r>
                <a:rPr lang="en-US" altLang="zh-CN" sz="2000" dirty="0" err="1"/>
                <a:t>fs.h</a:t>
              </a:r>
              <a:endParaRPr lang="zh-CN" altLang="en-US" sz="2000" dirty="0"/>
            </a:p>
          </p:txBody>
        </p:sp>
      </p:grpSp>
      <p:sp>
        <p:nvSpPr>
          <p:cNvPr id="9" name="矩形 8"/>
          <p:cNvSpPr/>
          <p:nvPr/>
        </p:nvSpPr>
        <p:spPr>
          <a:xfrm>
            <a:off x="2252475" y="1828800"/>
            <a:ext cx="643125" cy="307777"/>
          </a:xfrm>
          <a:prstGeom prst="rect">
            <a:avLst/>
          </a:prstGeom>
        </p:spPr>
        <p:txBody>
          <a:bodyPr wrap="none">
            <a:spAutoFit/>
          </a:bodyPr>
          <a:lstStyle/>
          <a:p>
            <a:r>
              <a:rPr lang="zh-CN" altLang="en-US" sz="1400" i="1" dirty="0">
                <a:solidFill>
                  <a:srgbClr val="FF0000"/>
                </a:solidFill>
                <a:effectLst>
                  <a:outerShdw blurRad="38100" dist="38100" dir="2700000" algn="tl">
                    <a:srgbClr val="000000">
                      <a:alpha val="43137"/>
                    </a:srgbClr>
                  </a:outerShdw>
                </a:effectLst>
              </a:rPr>
              <a:t>链接</a:t>
            </a:r>
            <a:r>
              <a:rPr lang="en-US" altLang="zh-CN" sz="1400" i="1" dirty="0">
                <a:solidFill>
                  <a:srgbClr val="FF0000"/>
                </a:solidFill>
                <a:effectLst>
                  <a:outerShdw blurRad="38100" dist="38100" dir="2700000" algn="tl">
                    <a:srgbClr val="000000">
                      <a:alpha val="43137"/>
                    </a:srgbClr>
                  </a:outerShdw>
                </a:effectLst>
              </a:rPr>
              <a:t>1</a:t>
            </a:r>
            <a:endParaRPr lang="zh-CN" altLang="zh-CN" sz="1400" i="1" dirty="0">
              <a:solidFill>
                <a:srgbClr val="FF0000"/>
              </a:solidFill>
              <a:effectLst>
                <a:outerShdw blurRad="38100" dist="38100" dir="2700000" algn="tl">
                  <a:srgbClr val="000000">
                    <a:alpha val="43137"/>
                  </a:srgbClr>
                </a:outerShdw>
              </a:effectLst>
            </a:endParaRPr>
          </a:p>
        </p:txBody>
      </p:sp>
      <p:sp>
        <p:nvSpPr>
          <p:cNvPr id="14" name="矩形 13"/>
          <p:cNvSpPr/>
          <p:nvPr/>
        </p:nvSpPr>
        <p:spPr>
          <a:xfrm>
            <a:off x="4538475" y="1828800"/>
            <a:ext cx="643125" cy="307777"/>
          </a:xfrm>
          <a:prstGeom prst="rect">
            <a:avLst/>
          </a:prstGeom>
        </p:spPr>
        <p:txBody>
          <a:bodyPr wrap="none">
            <a:spAutoFit/>
          </a:bodyPr>
          <a:lstStyle/>
          <a:p>
            <a:r>
              <a:rPr lang="zh-CN" altLang="en-US" sz="1400" i="1" dirty="0">
                <a:solidFill>
                  <a:srgbClr val="FF0000"/>
                </a:solidFill>
                <a:effectLst>
                  <a:outerShdw blurRad="38100" dist="38100" dir="2700000" algn="tl">
                    <a:srgbClr val="000000">
                      <a:alpha val="43137"/>
                    </a:srgbClr>
                  </a:outerShdw>
                </a:effectLst>
              </a:rPr>
              <a:t>链接</a:t>
            </a:r>
            <a:r>
              <a:rPr lang="en-US" altLang="zh-CN" sz="1400" i="1" dirty="0">
                <a:solidFill>
                  <a:srgbClr val="FF0000"/>
                </a:solidFill>
                <a:effectLst>
                  <a:outerShdw blurRad="38100" dist="38100" dir="2700000" algn="tl">
                    <a:srgbClr val="000000">
                      <a:alpha val="43137"/>
                    </a:srgbClr>
                  </a:outerShdw>
                </a:effectLst>
              </a:rPr>
              <a:t>2</a:t>
            </a:r>
            <a:endParaRPr lang="zh-CN" altLang="zh-CN" sz="1400"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94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9"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进程打开文件时数据结构的建立</a:t>
            </a:r>
          </a:p>
        </p:txBody>
      </p:sp>
      <p:sp>
        <p:nvSpPr>
          <p:cNvPr id="5" name="矩形 4"/>
          <p:cNvSpPr/>
          <p:nvPr/>
        </p:nvSpPr>
        <p:spPr>
          <a:xfrm>
            <a:off x="177800" y="1143000"/>
            <a:ext cx="8661400" cy="5632311"/>
          </a:xfrm>
          <a:prstGeom prst="rect">
            <a:avLst/>
          </a:prstGeom>
        </p:spPr>
        <p:txBody>
          <a:bodyPr wrap="square">
            <a:spAutoFit/>
          </a:bodyPr>
          <a:lstStyle/>
          <a:p>
            <a:r>
              <a:rPr lang="en-US" altLang="zh-CN" sz="1800" dirty="0" err="1"/>
              <a:t>int</a:t>
            </a:r>
            <a:r>
              <a:rPr lang="en-US" altLang="zh-CN" sz="1800" dirty="0"/>
              <a:t> </a:t>
            </a:r>
            <a:r>
              <a:rPr lang="en-US" altLang="zh-CN" sz="1800" dirty="0" err="1"/>
              <a:t>sys_open</a:t>
            </a:r>
            <a:r>
              <a:rPr lang="en-US" altLang="zh-CN" sz="1800" dirty="0"/>
              <a:t>(</a:t>
            </a:r>
            <a:r>
              <a:rPr lang="en-US" altLang="zh-CN" sz="1800" dirty="0" err="1"/>
              <a:t>const</a:t>
            </a:r>
            <a:r>
              <a:rPr lang="en-US" altLang="zh-CN" sz="1800" dirty="0"/>
              <a:t> char * </a:t>
            </a:r>
            <a:r>
              <a:rPr lang="en-US" altLang="zh-CN" sz="1800" dirty="0" err="1"/>
              <a:t>filename,int</a:t>
            </a:r>
            <a:r>
              <a:rPr lang="en-US" altLang="zh-CN" sz="1800" dirty="0"/>
              <a:t> </a:t>
            </a:r>
            <a:r>
              <a:rPr lang="en-US" altLang="zh-CN" sz="1800" dirty="0" err="1"/>
              <a:t>flag,int</a:t>
            </a:r>
            <a:r>
              <a:rPr lang="en-US" altLang="zh-CN" sz="1800" dirty="0"/>
              <a:t> mode)</a:t>
            </a:r>
            <a:endParaRPr lang="zh-CN" altLang="zh-CN" sz="1800" dirty="0"/>
          </a:p>
          <a:p>
            <a:r>
              <a:rPr lang="en-US" altLang="zh-CN" sz="1800" dirty="0"/>
              <a:t>{</a:t>
            </a:r>
            <a:endParaRPr lang="zh-CN" altLang="zh-CN" sz="1800" dirty="0"/>
          </a:p>
          <a:p>
            <a:r>
              <a:rPr lang="en-US" altLang="zh-CN" sz="1800" dirty="0"/>
              <a:t>	</a:t>
            </a:r>
            <a:r>
              <a:rPr lang="en-US" altLang="zh-CN" sz="1800" dirty="0" err="1"/>
              <a:t>struct</a:t>
            </a:r>
            <a:r>
              <a:rPr lang="en-US" altLang="zh-CN" sz="1800" dirty="0"/>
              <a:t> </a:t>
            </a:r>
            <a:r>
              <a:rPr lang="en-US" altLang="zh-CN" sz="1800" dirty="0" err="1"/>
              <a:t>m_inode</a:t>
            </a:r>
            <a:r>
              <a:rPr lang="en-US" altLang="zh-CN" sz="1800" dirty="0"/>
              <a:t> * </a:t>
            </a:r>
            <a:r>
              <a:rPr lang="en-US" altLang="zh-CN" sz="1800" dirty="0" err="1"/>
              <a:t>inode</a:t>
            </a:r>
            <a:r>
              <a:rPr lang="en-US" altLang="zh-CN" sz="1800" dirty="0"/>
              <a:t>; </a:t>
            </a:r>
            <a:r>
              <a:rPr lang="en-US" altLang="zh-CN" sz="1800" dirty="0">
                <a:solidFill>
                  <a:srgbClr val="FF0000"/>
                </a:solidFill>
              </a:rPr>
              <a:t>//</a:t>
            </a:r>
            <a:r>
              <a:rPr lang="en-US" altLang="zh-CN" sz="1800" dirty="0"/>
              <a:t> </a:t>
            </a:r>
            <a:r>
              <a:rPr lang="en-US" altLang="zh-CN" sz="1800" dirty="0" err="1">
                <a:solidFill>
                  <a:srgbClr val="FF0000"/>
                </a:solidFill>
              </a:rPr>
              <a:t>inode</a:t>
            </a:r>
            <a:r>
              <a:rPr lang="en-US" altLang="zh-CN" sz="1800" dirty="0">
                <a:solidFill>
                  <a:srgbClr val="FF0000"/>
                </a:solidFill>
              </a:rPr>
              <a:t> </a:t>
            </a:r>
            <a:r>
              <a:rPr lang="zh-CN" altLang="en-US" sz="1800" dirty="0">
                <a:solidFill>
                  <a:srgbClr val="FF0000"/>
                </a:solidFill>
              </a:rPr>
              <a:t>？</a:t>
            </a:r>
            <a:endParaRPr lang="zh-CN" altLang="zh-CN" sz="1800" dirty="0"/>
          </a:p>
          <a:p>
            <a:r>
              <a:rPr lang="en-US" altLang="zh-CN" sz="1800" dirty="0"/>
              <a:t>	</a:t>
            </a:r>
            <a:r>
              <a:rPr lang="en-US" altLang="zh-CN" sz="1800" dirty="0" err="1"/>
              <a:t>struct</a:t>
            </a:r>
            <a:r>
              <a:rPr lang="en-US" altLang="zh-CN" sz="1800" dirty="0"/>
              <a:t> file * f;  </a:t>
            </a:r>
            <a:r>
              <a:rPr lang="en-US" altLang="zh-CN" sz="1800" dirty="0">
                <a:solidFill>
                  <a:srgbClr val="FF0000"/>
                </a:solidFill>
              </a:rPr>
              <a:t>//f</a:t>
            </a:r>
            <a:r>
              <a:rPr lang="zh-CN" altLang="en-US" sz="1800" dirty="0">
                <a:solidFill>
                  <a:srgbClr val="FF0000"/>
                </a:solidFill>
              </a:rPr>
              <a:t>是什么？</a:t>
            </a:r>
            <a:endParaRPr lang="zh-CN" altLang="zh-CN" sz="1800" dirty="0"/>
          </a:p>
          <a:p>
            <a:r>
              <a:rPr lang="en-US" altLang="zh-CN" sz="1800" dirty="0"/>
              <a:t>	</a:t>
            </a:r>
            <a:r>
              <a:rPr lang="en-US" altLang="zh-CN" sz="1800" dirty="0" err="1"/>
              <a:t>int</a:t>
            </a:r>
            <a:r>
              <a:rPr lang="en-US" altLang="zh-CN" sz="1800" dirty="0"/>
              <a:t> </a:t>
            </a:r>
            <a:r>
              <a:rPr lang="en-US" altLang="zh-CN" sz="1800" dirty="0" err="1"/>
              <a:t>i,fd</a:t>
            </a:r>
            <a:r>
              <a:rPr lang="en-US" altLang="zh-CN" sz="1800" dirty="0"/>
              <a:t>;  </a:t>
            </a:r>
            <a:r>
              <a:rPr lang="en-US" altLang="zh-CN" sz="1800" dirty="0">
                <a:solidFill>
                  <a:srgbClr val="FF0000"/>
                </a:solidFill>
              </a:rPr>
              <a:t>//</a:t>
            </a:r>
            <a:r>
              <a:rPr lang="en-US" altLang="zh-CN" sz="1800" dirty="0" err="1">
                <a:solidFill>
                  <a:srgbClr val="FF0000"/>
                </a:solidFill>
              </a:rPr>
              <a:t>fd</a:t>
            </a:r>
            <a:r>
              <a:rPr lang="zh-CN" altLang="en-US" sz="1800" dirty="0">
                <a:solidFill>
                  <a:srgbClr val="FF0000"/>
                </a:solidFill>
              </a:rPr>
              <a:t>是什么？</a:t>
            </a:r>
            <a:endParaRPr lang="zh-CN" altLang="zh-CN" sz="1800" dirty="0">
              <a:solidFill>
                <a:srgbClr val="FF0000"/>
              </a:solidFill>
            </a:endParaRPr>
          </a:p>
          <a:p>
            <a:r>
              <a:rPr lang="en-US" altLang="zh-CN" sz="1800" dirty="0"/>
              <a:t>……</a:t>
            </a:r>
            <a:endParaRPr lang="zh-CN" altLang="zh-CN" sz="1800" dirty="0"/>
          </a:p>
          <a:p>
            <a:r>
              <a:rPr lang="en-US" altLang="zh-CN" sz="1800" dirty="0"/>
              <a:t>	for(</a:t>
            </a:r>
            <a:r>
              <a:rPr lang="en-US" altLang="zh-CN" sz="1800" dirty="0" err="1">
                <a:solidFill>
                  <a:srgbClr val="FF0000"/>
                </a:solidFill>
              </a:rPr>
              <a:t>fd</a:t>
            </a:r>
            <a:r>
              <a:rPr lang="en-US" altLang="zh-CN" sz="1800" dirty="0"/>
              <a:t>=0 ; </a:t>
            </a:r>
            <a:r>
              <a:rPr lang="en-US" altLang="zh-CN" sz="1800" dirty="0" err="1"/>
              <a:t>fd</a:t>
            </a:r>
            <a:r>
              <a:rPr lang="en-US" altLang="zh-CN" sz="1800" dirty="0"/>
              <a:t>&lt;</a:t>
            </a:r>
            <a:r>
              <a:rPr lang="en-US" altLang="zh-CN" sz="1800" dirty="0" err="1"/>
              <a:t>NR_OPEN</a:t>
            </a:r>
            <a:r>
              <a:rPr lang="en-US" altLang="zh-CN" sz="1800" dirty="0"/>
              <a:t> ; </a:t>
            </a:r>
            <a:r>
              <a:rPr lang="en-US" altLang="zh-CN" sz="1800" dirty="0" err="1"/>
              <a:t>fd</a:t>
            </a:r>
            <a:r>
              <a:rPr lang="en-US" altLang="zh-CN" sz="1800" dirty="0"/>
              <a:t>++)   //</a:t>
            </a:r>
            <a:r>
              <a:rPr lang="en-US" altLang="zh-CN" sz="1800" dirty="0" err="1">
                <a:solidFill>
                  <a:srgbClr val="FF0000"/>
                </a:solidFill>
              </a:rPr>
              <a:t>fd</a:t>
            </a:r>
            <a:r>
              <a:rPr lang="zh-CN" altLang="zh-CN" sz="1800" dirty="0"/>
              <a:t>从当前进程</a:t>
            </a:r>
            <a:r>
              <a:rPr lang="en-US" altLang="zh-CN" sz="1800" dirty="0"/>
              <a:t>flip[20]</a:t>
            </a:r>
            <a:r>
              <a:rPr lang="zh-CN" altLang="zh-CN" sz="1800" dirty="0"/>
              <a:t>中寻找空闲项</a:t>
            </a:r>
          </a:p>
          <a:p>
            <a:r>
              <a:rPr lang="en-US" altLang="zh-CN" sz="1800" dirty="0"/>
              <a:t>		</a:t>
            </a:r>
            <a:r>
              <a:rPr lang="en-US" altLang="zh-CN" sz="1800" dirty="0">
                <a:solidFill>
                  <a:srgbClr val="C00000"/>
                </a:solidFill>
              </a:rPr>
              <a:t>if (!current-&gt;</a:t>
            </a:r>
            <a:r>
              <a:rPr lang="en-US" altLang="zh-CN" sz="1800" dirty="0" err="1">
                <a:solidFill>
                  <a:srgbClr val="C00000"/>
                </a:solidFill>
              </a:rPr>
              <a:t>filp</a:t>
            </a:r>
            <a:r>
              <a:rPr lang="en-US" altLang="zh-CN" sz="1800" dirty="0">
                <a:solidFill>
                  <a:srgbClr val="C00000"/>
                </a:solidFill>
              </a:rPr>
              <a:t>[</a:t>
            </a:r>
            <a:r>
              <a:rPr lang="en-US" altLang="zh-CN" sz="1800" dirty="0" err="1">
                <a:solidFill>
                  <a:srgbClr val="C00000"/>
                </a:solidFill>
              </a:rPr>
              <a:t>fd</a:t>
            </a:r>
            <a:r>
              <a:rPr lang="en-US" altLang="zh-CN" sz="1800" dirty="0">
                <a:solidFill>
                  <a:srgbClr val="C00000"/>
                </a:solidFill>
              </a:rPr>
              <a:t>])</a:t>
            </a:r>
            <a:endParaRPr lang="zh-CN" altLang="zh-CN" sz="1800" dirty="0">
              <a:solidFill>
                <a:srgbClr val="C00000"/>
              </a:solidFill>
            </a:endParaRPr>
          </a:p>
          <a:p>
            <a:r>
              <a:rPr lang="en-US" altLang="zh-CN" sz="1800" dirty="0"/>
              <a:t>			break;</a:t>
            </a:r>
            <a:endParaRPr lang="zh-CN" altLang="zh-CN" sz="1800" dirty="0"/>
          </a:p>
          <a:p>
            <a:r>
              <a:rPr lang="en-US" altLang="zh-CN" sz="1800" dirty="0"/>
              <a:t>……</a:t>
            </a:r>
            <a:endParaRPr lang="zh-CN" altLang="zh-CN" sz="1800" dirty="0"/>
          </a:p>
          <a:p>
            <a:r>
              <a:rPr lang="en-US" altLang="zh-CN" sz="1800" dirty="0"/>
              <a:t>	f=</a:t>
            </a:r>
            <a:r>
              <a:rPr lang="en-US" altLang="zh-CN" sz="1800" dirty="0" err="1"/>
              <a:t>0+file_table</a:t>
            </a:r>
            <a:r>
              <a:rPr lang="en-US" altLang="zh-CN" sz="1800" dirty="0"/>
              <a:t>;   //f</a:t>
            </a:r>
            <a:r>
              <a:rPr lang="zh-CN" altLang="zh-CN" sz="1800" dirty="0"/>
              <a:t>为文件指针，其指向了</a:t>
            </a:r>
            <a:r>
              <a:rPr lang="en-US" altLang="zh-CN" sz="1800" dirty="0" err="1"/>
              <a:t>filetable</a:t>
            </a:r>
            <a:r>
              <a:rPr lang="zh-CN" altLang="zh-CN" sz="1800" dirty="0"/>
              <a:t>文件数组起始地址</a:t>
            </a:r>
          </a:p>
          <a:p>
            <a:r>
              <a:rPr lang="en-US" altLang="zh-CN" sz="1800" dirty="0"/>
              <a:t>	for (</a:t>
            </a:r>
            <a:r>
              <a:rPr lang="en-US" altLang="zh-CN" sz="1800" dirty="0" err="1"/>
              <a:t>i</a:t>
            </a:r>
            <a:r>
              <a:rPr lang="en-US" altLang="zh-CN" sz="1800" dirty="0"/>
              <a:t>=0 ; </a:t>
            </a:r>
            <a:r>
              <a:rPr lang="en-US" altLang="zh-CN" sz="1800" dirty="0" err="1"/>
              <a:t>i</a:t>
            </a:r>
            <a:r>
              <a:rPr lang="en-US" altLang="zh-CN" sz="1800" dirty="0"/>
              <a:t>&lt;</a:t>
            </a:r>
            <a:r>
              <a:rPr lang="en-US" altLang="zh-CN" sz="1800" dirty="0" err="1"/>
              <a:t>NR_FILE</a:t>
            </a:r>
            <a:r>
              <a:rPr lang="en-US" altLang="zh-CN" sz="1800" dirty="0"/>
              <a:t> ; </a:t>
            </a:r>
            <a:r>
              <a:rPr lang="en-US" altLang="zh-CN" sz="1800" dirty="0" err="1"/>
              <a:t>i</a:t>
            </a:r>
            <a:r>
              <a:rPr lang="en-US" altLang="zh-CN" sz="1800" dirty="0"/>
              <a:t>++,f++)     //</a:t>
            </a:r>
            <a:r>
              <a:rPr lang="zh-CN" altLang="zh-CN" sz="1800" dirty="0"/>
              <a:t>从</a:t>
            </a:r>
            <a:r>
              <a:rPr lang="en-US" altLang="zh-CN" sz="1800" dirty="0" err="1"/>
              <a:t>file_table</a:t>
            </a:r>
            <a:r>
              <a:rPr lang="en-US" altLang="zh-CN" sz="1800" dirty="0"/>
              <a:t>[64]</a:t>
            </a:r>
            <a:r>
              <a:rPr lang="zh-CN" altLang="zh-CN" sz="1800" dirty="0"/>
              <a:t>中寻找空闲项</a:t>
            </a:r>
          </a:p>
          <a:p>
            <a:r>
              <a:rPr lang="en-US" altLang="zh-CN" sz="1800" dirty="0"/>
              <a:t>		if (!f-&gt;</a:t>
            </a:r>
            <a:r>
              <a:rPr lang="en-US" altLang="zh-CN" sz="1800" dirty="0" err="1"/>
              <a:t>f_count</a:t>
            </a:r>
            <a:r>
              <a:rPr lang="en-US" altLang="zh-CN" sz="1800" dirty="0"/>
              <a:t>) break;    // </a:t>
            </a:r>
            <a:r>
              <a:rPr lang="en-US" altLang="zh-CN" sz="1800" dirty="0" err="1"/>
              <a:t>f_count</a:t>
            </a:r>
            <a:r>
              <a:rPr lang="zh-CN" altLang="en-US" sz="1800" dirty="0"/>
              <a:t>等于</a:t>
            </a:r>
            <a:r>
              <a:rPr lang="en-US" altLang="zh-CN" sz="1800" dirty="0"/>
              <a:t>0</a:t>
            </a:r>
            <a:r>
              <a:rPr lang="zh-CN" altLang="en-US" sz="1800" dirty="0"/>
              <a:t>时找到</a:t>
            </a:r>
            <a:endParaRPr lang="zh-CN" altLang="zh-CN" sz="1800" dirty="0"/>
          </a:p>
          <a:p>
            <a:r>
              <a:rPr lang="en-US" altLang="zh-CN" sz="1800" dirty="0"/>
              <a:t>……</a:t>
            </a:r>
          </a:p>
          <a:p>
            <a:r>
              <a:rPr lang="en-US" altLang="zh-CN" sz="1800" dirty="0"/>
              <a:t>	</a:t>
            </a:r>
            <a:r>
              <a:rPr lang="en-US" altLang="zh-CN" sz="1800" i="1" dirty="0">
                <a:solidFill>
                  <a:schemeClr val="accent2">
                    <a:lumMod val="60000"/>
                    <a:lumOff val="40000"/>
                  </a:schemeClr>
                </a:solidFill>
                <a:effectLst>
                  <a:outerShdw blurRad="38100" dist="38100" dir="2700000" algn="tl">
                    <a:srgbClr val="000000">
                      <a:alpha val="43137"/>
                    </a:srgbClr>
                  </a:outerShdw>
                </a:effectLst>
              </a:rPr>
              <a:t>//</a:t>
            </a:r>
            <a:r>
              <a:rPr lang="zh-CN" altLang="zh-CN" sz="1800" i="1" dirty="0">
                <a:solidFill>
                  <a:schemeClr val="accent2">
                    <a:lumMod val="60000"/>
                    <a:lumOff val="40000"/>
                  </a:schemeClr>
                </a:solidFill>
                <a:effectLst>
                  <a:outerShdw blurRad="38100" dist="38100" dir="2700000" algn="tl">
                    <a:srgbClr val="000000">
                      <a:alpha val="43137"/>
                    </a:srgbClr>
                  </a:outerShdw>
                </a:effectLst>
              </a:rPr>
              <a:t>将进程</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filp</a:t>
            </a:r>
            <a:r>
              <a:rPr lang="zh-CN" altLang="zh-CN" sz="1800" i="1" dirty="0">
                <a:solidFill>
                  <a:schemeClr val="accent2">
                    <a:lumMod val="60000"/>
                    <a:lumOff val="40000"/>
                  </a:schemeClr>
                </a:solidFill>
                <a:effectLst>
                  <a:outerShdw blurRad="38100" dist="38100" dir="2700000" algn="tl">
                    <a:srgbClr val="000000">
                      <a:alpha val="43137"/>
                    </a:srgbClr>
                  </a:outerShdw>
                </a:effectLst>
              </a:rPr>
              <a:t>与</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file_table</a:t>
            </a:r>
            <a:r>
              <a:rPr lang="zh-CN" altLang="zh-CN" sz="1800" i="1" dirty="0">
                <a:solidFill>
                  <a:schemeClr val="accent2">
                    <a:lumMod val="60000"/>
                    <a:lumOff val="40000"/>
                  </a:schemeClr>
                </a:solidFill>
                <a:effectLst>
                  <a:outerShdw blurRad="38100" dist="38100" dir="2700000" algn="tl">
                    <a:srgbClr val="000000">
                      <a:alpha val="43137"/>
                    </a:srgbClr>
                  </a:outerShdw>
                </a:effectLst>
              </a:rPr>
              <a:t>对应项挂接，增加文件句柄计数</a:t>
            </a:r>
            <a:r>
              <a:rPr lang="zh-CN" altLang="en-US" sz="1800" i="1" dirty="0">
                <a:solidFill>
                  <a:schemeClr val="accent2">
                    <a:lumMod val="60000"/>
                    <a:lumOff val="40000"/>
                  </a:schemeClr>
                </a:solidFill>
                <a:effectLst>
                  <a:outerShdw blurRad="38100" dist="38100" dir="2700000" algn="tl">
                    <a:srgbClr val="000000">
                      <a:alpha val="43137"/>
                    </a:srgbClr>
                  </a:outerShdw>
                </a:effectLst>
              </a:rPr>
              <a:t>（链接</a:t>
            </a:r>
            <a:r>
              <a:rPr lang="en-US" altLang="zh-CN" sz="1800" i="1" dirty="0">
                <a:solidFill>
                  <a:schemeClr val="accent2">
                    <a:lumMod val="60000"/>
                    <a:lumOff val="40000"/>
                  </a:schemeClr>
                </a:solidFill>
                <a:effectLst>
                  <a:outerShdw blurRad="38100" dist="38100" dir="2700000" algn="tl">
                    <a:srgbClr val="000000">
                      <a:alpha val="43137"/>
                    </a:srgbClr>
                  </a:outerShdw>
                </a:effectLst>
              </a:rPr>
              <a:t>1</a:t>
            </a:r>
            <a:r>
              <a:rPr lang="zh-CN" altLang="en-US" sz="1800" i="1" dirty="0">
                <a:solidFill>
                  <a:schemeClr val="accent2">
                    <a:lumMod val="60000"/>
                    <a:lumOff val="40000"/>
                  </a:schemeClr>
                </a:solidFill>
                <a:effectLst>
                  <a:outerShdw blurRad="38100" dist="38100" dir="2700000" algn="tl">
                    <a:srgbClr val="000000">
                      <a:alpha val="43137"/>
                    </a:srgbClr>
                  </a:outerShdw>
                </a:effectLst>
              </a:rPr>
              <a:t>）</a:t>
            </a:r>
            <a:endParaRPr lang="zh-CN" altLang="zh-CN" sz="1800" i="1" dirty="0">
              <a:solidFill>
                <a:schemeClr val="accent2">
                  <a:lumMod val="60000"/>
                  <a:lumOff val="40000"/>
                </a:schemeClr>
              </a:solidFill>
              <a:effectLst>
                <a:outerShdw blurRad="38100" dist="38100" dir="2700000" algn="tl">
                  <a:srgbClr val="000000">
                    <a:alpha val="43137"/>
                  </a:srgbClr>
                </a:outerShdw>
              </a:effectLst>
            </a:endParaRPr>
          </a:p>
          <a:p>
            <a:r>
              <a:rPr lang="en-US" altLang="zh-CN" sz="1800" dirty="0"/>
              <a:t>               (current-&gt;</a:t>
            </a:r>
            <a:r>
              <a:rPr lang="en-US" altLang="zh-CN" sz="1800" dirty="0" err="1"/>
              <a:t>filp</a:t>
            </a:r>
            <a:r>
              <a:rPr lang="en-US" altLang="zh-CN" sz="1800" dirty="0"/>
              <a:t>[</a:t>
            </a:r>
            <a:r>
              <a:rPr lang="en-US" altLang="zh-CN" sz="1800" dirty="0" err="1"/>
              <a:t>fd</a:t>
            </a:r>
            <a:r>
              <a:rPr lang="en-US" altLang="zh-CN" sz="1800" dirty="0"/>
              <a:t>]=f)-&gt;</a:t>
            </a:r>
            <a:r>
              <a:rPr lang="en-US" altLang="zh-CN" sz="1800" dirty="0" err="1"/>
              <a:t>f_count</a:t>
            </a:r>
            <a:r>
              <a:rPr lang="en-US" altLang="zh-CN" sz="1800" dirty="0"/>
              <a:t>++;  </a:t>
            </a:r>
          </a:p>
          <a:p>
            <a:r>
              <a:rPr lang="en-US" altLang="zh-CN" sz="1800" dirty="0"/>
              <a:t>… …</a:t>
            </a:r>
          </a:p>
          <a:p>
            <a:r>
              <a:rPr lang="en-US" altLang="zh-CN" sz="1800" dirty="0"/>
              <a:t>}</a:t>
            </a:r>
          </a:p>
          <a:p>
            <a:endParaRPr lang="zh-CN" altLang="zh-CN" sz="1800" dirty="0"/>
          </a:p>
          <a:p>
            <a:r>
              <a:rPr lang="en-US" altLang="zh-CN" sz="1800" dirty="0"/>
              <a:t>	</a:t>
            </a:r>
            <a:endParaRPr lang="zh-CN" altLang="zh-CN" sz="1800" dirty="0"/>
          </a:p>
        </p:txBody>
      </p:sp>
      <p:sp>
        <p:nvSpPr>
          <p:cNvPr id="3" name="矩形 2"/>
          <p:cNvSpPr/>
          <p:nvPr/>
        </p:nvSpPr>
        <p:spPr bwMode="auto">
          <a:xfrm>
            <a:off x="152400" y="2819400"/>
            <a:ext cx="8763000" cy="8382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6" name="矩形 5"/>
          <p:cNvSpPr/>
          <p:nvPr/>
        </p:nvSpPr>
        <p:spPr bwMode="auto">
          <a:xfrm>
            <a:off x="152400" y="3918977"/>
            <a:ext cx="8763000" cy="881623"/>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7" name="矩形 6"/>
          <p:cNvSpPr/>
          <p:nvPr/>
        </p:nvSpPr>
        <p:spPr bwMode="auto">
          <a:xfrm>
            <a:off x="177800" y="4953000"/>
            <a:ext cx="8763000" cy="881623"/>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8" name="矩形 7"/>
          <p:cNvSpPr/>
          <p:nvPr/>
        </p:nvSpPr>
        <p:spPr bwMode="auto">
          <a:xfrm>
            <a:off x="152400" y="1752600"/>
            <a:ext cx="8763000" cy="8382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Tree>
    <p:extLst>
      <p:ext uri="{BB962C8B-B14F-4D97-AF65-F5344CB8AC3E}">
        <p14:creationId xmlns:p14="http://schemas.microsoft.com/office/powerpoint/2010/main" val="298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进程打开文件时数据结构的建立</a:t>
            </a:r>
          </a:p>
        </p:txBody>
      </p:sp>
      <p:sp>
        <p:nvSpPr>
          <p:cNvPr id="5" name="矩形 4"/>
          <p:cNvSpPr/>
          <p:nvPr/>
        </p:nvSpPr>
        <p:spPr>
          <a:xfrm>
            <a:off x="330200" y="1143000"/>
            <a:ext cx="8966200" cy="4893647"/>
          </a:xfrm>
          <a:prstGeom prst="rect">
            <a:avLst/>
          </a:prstGeom>
        </p:spPr>
        <p:txBody>
          <a:bodyPr wrap="square">
            <a:spAutoFit/>
          </a:bodyPr>
          <a:lstStyle/>
          <a:p>
            <a:r>
              <a:rPr lang="en-US" altLang="zh-CN" sz="1800" dirty="0" err="1"/>
              <a:t>int</a:t>
            </a:r>
            <a:r>
              <a:rPr lang="en-US" altLang="zh-CN" sz="1800" dirty="0"/>
              <a:t> </a:t>
            </a:r>
            <a:r>
              <a:rPr lang="en-US" altLang="zh-CN" sz="1800" dirty="0" err="1"/>
              <a:t>sys_open</a:t>
            </a:r>
            <a:r>
              <a:rPr lang="en-US" altLang="zh-CN" sz="1800" dirty="0"/>
              <a:t>(</a:t>
            </a:r>
            <a:r>
              <a:rPr lang="en-US" altLang="zh-CN" sz="1800" dirty="0" err="1"/>
              <a:t>const</a:t>
            </a:r>
            <a:r>
              <a:rPr lang="en-US" altLang="zh-CN" sz="1800" dirty="0"/>
              <a:t> char * </a:t>
            </a:r>
            <a:r>
              <a:rPr lang="en-US" altLang="zh-CN" sz="1800" dirty="0" err="1">
                <a:solidFill>
                  <a:srgbClr val="C00000"/>
                </a:solidFill>
              </a:rPr>
              <a:t>filename</a:t>
            </a:r>
            <a:r>
              <a:rPr lang="en-US" altLang="zh-CN" sz="1800" dirty="0" err="1"/>
              <a:t>,int</a:t>
            </a:r>
            <a:r>
              <a:rPr lang="en-US" altLang="zh-CN" sz="1800" dirty="0"/>
              <a:t> </a:t>
            </a:r>
            <a:r>
              <a:rPr lang="en-US" altLang="zh-CN" sz="1800" dirty="0" err="1"/>
              <a:t>flag,int</a:t>
            </a:r>
            <a:r>
              <a:rPr lang="en-US" altLang="zh-CN" sz="1800" dirty="0"/>
              <a:t> mode)</a:t>
            </a:r>
            <a:endParaRPr lang="zh-CN" altLang="zh-CN" sz="1800" dirty="0"/>
          </a:p>
          <a:p>
            <a:r>
              <a:rPr lang="en-US" altLang="zh-CN" sz="1800" dirty="0"/>
              <a:t>{</a:t>
            </a:r>
            <a:endParaRPr lang="zh-CN" altLang="zh-CN" sz="1800" dirty="0"/>
          </a:p>
          <a:p>
            <a:r>
              <a:rPr lang="en-US" altLang="zh-CN" sz="1800" dirty="0"/>
              <a:t>…… </a:t>
            </a:r>
            <a:endParaRPr lang="zh-CN" altLang="zh-CN" sz="1800" dirty="0"/>
          </a:p>
          <a:p>
            <a:r>
              <a:rPr lang="en-US" altLang="zh-CN" sz="1800" dirty="0"/>
              <a:t>	//</a:t>
            </a:r>
            <a:r>
              <a:rPr lang="zh-CN" altLang="en-US" sz="1800" dirty="0"/>
              <a:t>循环路径解析，找到</a:t>
            </a:r>
            <a:r>
              <a:rPr lang="en-US" altLang="zh-CN" sz="1800" dirty="0" err="1"/>
              <a:t>i</a:t>
            </a:r>
            <a:r>
              <a:rPr lang="zh-CN" altLang="en-US" sz="1800" dirty="0"/>
              <a:t>节点，存储到</a:t>
            </a:r>
            <a:r>
              <a:rPr lang="en-US" altLang="zh-CN" sz="1800" dirty="0" err="1"/>
              <a:t>inode_table</a:t>
            </a:r>
            <a:r>
              <a:rPr lang="zh-CN" altLang="en-US" sz="1800" dirty="0"/>
              <a:t>中</a:t>
            </a:r>
            <a:endParaRPr lang="en-US" altLang="zh-CN" sz="1800" dirty="0"/>
          </a:p>
          <a:p>
            <a:r>
              <a:rPr lang="en-US" altLang="zh-CN" sz="1800" dirty="0"/>
              <a:t>	if ((</a:t>
            </a:r>
            <a:r>
              <a:rPr lang="en-US" altLang="zh-CN" sz="1800" dirty="0" err="1"/>
              <a:t>i</a:t>
            </a:r>
            <a:r>
              <a:rPr lang="en-US" altLang="zh-CN" sz="1800" dirty="0"/>
              <a:t>=</a:t>
            </a:r>
            <a:r>
              <a:rPr lang="en-US" altLang="zh-CN" sz="1800" dirty="0" err="1"/>
              <a:t>open_namei</a:t>
            </a:r>
            <a:r>
              <a:rPr lang="en-US" altLang="zh-CN" sz="1800" dirty="0"/>
              <a:t>(</a:t>
            </a:r>
            <a:r>
              <a:rPr lang="en-US" altLang="zh-CN" sz="1800" dirty="0">
                <a:solidFill>
                  <a:srgbClr val="C00000"/>
                </a:solidFill>
              </a:rPr>
              <a:t>filename</a:t>
            </a:r>
            <a:r>
              <a:rPr lang="en-US" altLang="zh-CN" sz="1800" dirty="0"/>
              <a:t>,flag,mode</a:t>
            </a:r>
            <a:r>
              <a:rPr lang="en-US" altLang="zh-CN" sz="1800" dirty="0">
                <a:solidFill>
                  <a:srgbClr val="C00000"/>
                </a:solidFill>
              </a:rPr>
              <a:t>,&amp;</a:t>
            </a:r>
            <a:r>
              <a:rPr lang="en-US" altLang="zh-CN" sz="1800" dirty="0" err="1">
                <a:solidFill>
                  <a:srgbClr val="C00000"/>
                </a:solidFill>
              </a:rPr>
              <a:t>inode</a:t>
            </a:r>
            <a:r>
              <a:rPr lang="en-US" altLang="zh-CN" sz="1800" dirty="0"/>
              <a:t>))&lt;0) {</a:t>
            </a:r>
            <a:endParaRPr lang="zh-CN" altLang="zh-CN" sz="1800" dirty="0"/>
          </a:p>
          <a:p>
            <a:r>
              <a:rPr lang="en-US" altLang="zh-CN" sz="1800" dirty="0"/>
              <a:t>		current-&gt;</a:t>
            </a:r>
            <a:r>
              <a:rPr lang="en-US" altLang="zh-CN" sz="1800" dirty="0" err="1"/>
              <a:t>filp</a:t>
            </a:r>
            <a:r>
              <a:rPr lang="en-US" altLang="zh-CN" sz="1800" dirty="0"/>
              <a:t>[</a:t>
            </a:r>
            <a:r>
              <a:rPr lang="en-US" altLang="zh-CN" sz="1800" dirty="0" err="1"/>
              <a:t>fd</a:t>
            </a:r>
            <a:r>
              <a:rPr lang="en-US" altLang="zh-CN" sz="1800" dirty="0"/>
              <a:t>]=NULL;</a:t>
            </a:r>
            <a:endParaRPr lang="zh-CN" altLang="zh-CN" sz="1800" dirty="0"/>
          </a:p>
          <a:p>
            <a:r>
              <a:rPr lang="en-US" altLang="zh-CN" sz="1800" dirty="0"/>
              <a:t>		f-&gt;</a:t>
            </a:r>
            <a:r>
              <a:rPr lang="en-US" altLang="zh-CN" sz="1800" dirty="0" err="1"/>
              <a:t>f_count</a:t>
            </a:r>
            <a:r>
              <a:rPr lang="en-US" altLang="zh-CN" sz="1800" dirty="0"/>
              <a:t>=0;</a:t>
            </a:r>
            <a:endParaRPr lang="zh-CN" altLang="zh-CN" sz="1800" dirty="0"/>
          </a:p>
          <a:p>
            <a:r>
              <a:rPr lang="en-US" altLang="zh-CN" sz="1800" dirty="0"/>
              <a:t>		return </a:t>
            </a:r>
            <a:r>
              <a:rPr lang="en-US" altLang="zh-CN" sz="1800" dirty="0" err="1"/>
              <a:t>i</a:t>
            </a:r>
            <a:r>
              <a:rPr lang="en-US" altLang="zh-CN" sz="1800" dirty="0"/>
              <a:t>;</a:t>
            </a:r>
            <a:endParaRPr lang="zh-CN" altLang="zh-CN" sz="1800" dirty="0"/>
          </a:p>
          <a:p>
            <a:r>
              <a:rPr lang="en-US" altLang="zh-CN" sz="1800" dirty="0"/>
              <a:t>	}</a:t>
            </a:r>
            <a:endParaRPr lang="zh-CN" altLang="zh-CN" sz="1800" dirty="0"/>
          </a:p>
          <a:p>
            <a:r>
              <a:rPr lang="en-US" altLang="zh-CN" sz="1800" dirty="0"/>
              <a:t>……</a:t>
            </a:r>
            <a:endParaRPr lang="zh-CN" altLang="zh-CN" sz="1800" dirty="0"/>
          </a:p>
          <a:p>
            <a:r>
              <a:rPr lang="en-US" altLang="zh-CN" sz="1800" dirty="0"/>
              <a:t>	f-&gt;</a:t>
            </a:r>
            <a:r>
              <a:rPr lang="en-US" altLang="zh-CN" sz="1800" dirty="0" err="1"/>
              <a:t>f_mode</a:t>
            </a:r>
            <a:r>
              <a:rPr lang="en-US" altLang="zh-CN" sz="1800" dirty="0"/>
              <a:t> = </a:t>
            </a:r>
            <a:r>
              <a:rPr lang="en-US" altLang="zh-CN" sz="1800" dirty="0" err="1"/>
              <a:t>inode</a:t>
            </a:r>
            <a:r>
              <a:rPr lang="en-US" altLang="zh-CN" sz="1800" dirty="0"/>
              <a:t>-&gt;</a:t>
            </a:r>
            <a:r>
              <a:rPr lang="en-US" altLang="zh-CN" sz="1800" dirty="0" err="1"/>
              <a:t>i_mode</a:t>
            </a:r>
            <a:r>
              <a:rPr lang="en-US" altLang="zh-CN" sz="1800" dirty="0"/>
              <a:t>;  //</a:t>
            </a:r>
            <a:r>
              <a:rPr lang="zh-CN" altLang="zh-CN" sz="1800" dirty="0"/>
              <a:t>用</a:t>
            </a:r>
            <a:r>
              <a:rPr lang="en-US" altLang="zh-CN" sz="1800" dirty="0" err="1"/>
              <a:t>i</a:t>
            </a:r>
            <a:r>
              <a:rPr lang="zh-CN" altLang="zh-CN" sz="1800" dirty="0"/>
              <a:t>节点属性设置文件属性</a:t>
            </a:r>
          </a:p>
          <a:p>
            <a:r>
              <a:rPr lang="en-US" altLang="zh-CN" sz="1800" dirty="0"/>
              <a:t>	f-&gt;</a:t>
            </a:r>
            <a:r>
              <a:rPr lang="en-US" altLang="zh-CN" sz="1800" dirty="0" err="1"/>
              <a:t>f_flags</a:t>
            </a:r>
            <a:r>
              <a:rPr lang="en-US" altLang="zh-CN" sz="1800" dirty="0"/>
              <a:t> = flag;   //</a:t>
            </a:r>
            <a:r>
              <a:rPr lang="zh-CN" altLang="zh-CN" sz="1800" dirty="0"/>
              <a:t>设置文件操作方式</a:t>
            </a:r>
          </a:p>
          <a:p>
            <a:r>
              <a:rPr lang="en-US" altLang="zh-CN" sz="1800" dirty="0"/>
              <a:t>	f-&gt;</a:t>
            </a:r>
            <a:r>
              <a:rPr lang="en-US" altLang="zh-CN" sz="1800" dirty="0" err="1"/>
              <a:t>f_count</a:t>
            </a:r>
            <a:r>
              <a:rPr lang="en-US" altLang="zh-CN" sz="1800" dirty="0"/>
              <a:t> = 1;    //</a:t>
            </a:r>
            <a:r>
              <a:rPr lang="zh-CN" altLang="zh-CN" sz="1800" dirty="0"/>
              <a:t>将文件引用计数加</a:t>
            </a:r>
            <a:r>
              <a:rPr lang="en-US" altLang="zh-CN" sz="1800" dirty="0"/>
              <a:t>1</a:t>
            </a:r>
            <a:endParaRPr lang="zh-CN" altLang="zh-CN" sz="1800" dirty="0"/>
          </a:p>
          <a:p>
            <a:r>
              <a:rPr lang="en-US" altLang="zh-CN" sz="1800" dirty="0"/>
              <a:t>	</a:t>
            </a:r>
            <a:r>
              <a:rPr lang="en-US" altLang="zh-CN" sz="1800" i="1" dirty="0">
                <a:solidFill>
                  <a:schemeClr val="accent2">
                    <a:lumMod val="60000"/>
                    <a:lumOff val="40000"/>
                  </a:schemeClr>
                </a:solidFill>
                <a:effectLst>
                  <a:outerShdw blurRad="38100" dist="38100" dir="2700000" algn="tl">
                    <a:srgbClr val="000000">
                      <a:alpha val="43137"/>
                    </a:srgbClr>
                  </a:outerShdw>
                </a:effectLst>
              </a:rPr>
              <a:t>f-&gt;</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f_inode</a:t>
            </a:r>
            <a:r>
              <a:rPr lang="en-US" altLang="zh-CN" sz="1800" i="1" dirty="0">
                <a:solidFill>
                  <a:schemeClr val="accent2">
                    <a:lumMod val="60000"/>
                    <a:lumOff val="40000"/>
                  </a:schemeClr>
                </a:solidFill>
                <a:effectLst>
                  <a:outerShdw blurRad="38100" dist="38100" dir="2700000" algn="tl">
                    <a:srgbClr val="000000">
                      <a:alpha val="43137"/>
                    </a:srgbClr>
                  </a:outerShdw>
                </a:effectLst>
              </a:rPr>
              <a:t> = </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inode</a:t>
            </a:r>
            <a:r>
              <a:rPr lang="en-US" altLang="zh-CN" sz="1800" i="1" dirty="0">
                <a:solidFill>
                  <a:schemeClr val="accent2">
                    <a:lumMod val="60000"/>
                    <a:lumOff val="40000"/>
                  </a:schemeClr>
                </a:solidFill>
                <a:effectLst>
                  <a:outerShdw blurRad="38100" dist="38100" dir="2700000" algn="tl">
                    <a:srgbClr val="000000">
                      <a:alpha val="43137"/>
                    </a:srgbClr>
                  </a:outerShdw>
                </a:effectLst>
              </a:rPr>
              <a:t>;  //</a:t>
            </a:r>
            <a:r>
              <a:rPr lang="zh-CN" altLang="zh-CN" sz="1800" i="1" dirty="0">
                <a:solidFill>
                  <a:schemeClr val="accent2">
                    <a:lumMod val="60000"/>
                    <a:lumOff val="40000"/>
                  </a:schemeClr>
                </a:solidFill>
                <a:effectLst>
                  <a:outerShdw blurRad="38100" dist="38100" dir="2700000" algn="tl">
                    <a:srgbClr val="000000">
                      <a:alpha val="43137"/>
                    </a:srgbClr>
                  </a:outerShdw>
                </a:effectLst>
              </a:rPr>
              <a:t>将文件与</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inode_table</a:t>
            </a:r>
            <a:r>
              <a:rPr lang="en-US" altLang="zh-CN" sz="1800" i="1" dirty="0">
                <a:solidFill>
                  <a:schemeClr val="accent2">
                    <a:lumMod val="60000"/>
                    <a:lumOff val="40000"/>
                  </a:schemeClr>
                </a:solidFill>
                <a:effectLst>
                  <a:outerShdw blurRad="38100" dist="38100" dir="2700000" algn="tl">
                    <a:srgbClr val="000000">
                      <a:alpha val="43137"/>
                    </a:srgbClr>
                  </a:outerShdw>
                </a:effectLst>
              </a:rPr>
              <a:t> </a:t>
            </a:r>
            <a:r>
              <a:rPr lang="zh-CN" altLang="en-US" sz="1800" i="1" dirty="0">
                <a:solidFill>
                  <a:schemeClr val="accent2">
                    <a:lumMod val="60000"/>
                    <a:lumOff val="40000"/>
                  </a:schemeClr>
                </a:solidFill>
                <a:effectLst>
                  <a:outerShdw blurRad="38100" dist="38100" dir="2700000" algn="tl">
                    <a:srgbClr val="000000">
                      <a:alpha val="43137"/>
                    </a:srgbClr>
                  </a:outerShdw>
                </a:effectLst>
              </a:rPr>
              <a:t>中</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i</a:t>
            </a:r>
            <a:r>
              <a:rPr lang="zh-CN" altLang="zh-CN" sz="1800" i="1" dirty="0">
                <a:solidFill>
                  <a:schemeClr val="accent2">
                    <a:lumMod val="60000"/>
                    <a:lumOff val="40000"/>
                  </a:schemeClr>
                </a:solidFill>
                <a:effectLst>
                  <a:outerShdw blurRad="38100" dist="38100" dir="2700000" algn="tl">
                    <a:srgbClr val="000000">
                      <a:alpha val="43137"/>
                    </a:srgbClr>
                  </a:outerShdw>
                </a:effectLst>
              </a:rPr>
              <a:t>节点建立关系</a:t>
            </a:r>
            <a:r>
              <a:rPr lang="zh-CN" altLang="en-US" sz="1800" i="1" dirty="0">
                <a:solidFill>
                  <a:schemeClr val="accent2">
                    <a:lumMod val="60000"/>
                    <a:lumOff val="40000"/>
                  </a:schemeClr>
                </a:solidFill>
                <a:effectLst>
                  <a:outerShdw blurRad="38100" dist="38100" dir="2700000" algn="tl">
                    <a:srgbClr val="000000">
                      <a:alpha val="43137"/>
                    </a:srgbClr>
                  </a:outerShdw>
                </a:effectLst>
              </a:rPr>
              <a:t>（链接</a:t>
            </a:r>
            <a:r>
              <a:rPr lang="en-US" altLang="zh-CN" sz="1800" i="1" dirty="0">
                <a:solidFill>
                  <a:schemeClr val="accent2">
                    <a:lumMod val="60000"/>
                    <a:lumOff val="40000"/>
                  </a:schemeClr>
                </a:solidFill>
                <a:effectLst>
                  <a:outerShdw blurRad="38100" dist="38100" dir="2700000" algn="tl">
                    <a:srgbClr val="000000">
                      <a:alpha val="43137"/>
                    </a:srgbClr>
                  </a:outerShdw>
                </a:effectLst>
              </a:rPr>
              <a:t>2</a:t>
            </a:r>
            <a:r>
              <a:rPr lang="zh-CN" altLang="en-US" sz="1800" i="1" dirty="0">
                <a:solidFill>
                  <a:schemeClr val="accent2">
                    <a:lumMod val="60000"/>
                    <a:lumOff val="40000"/>
                  </a:schemeClr>
                </a:solidFill>
                <a:effectLst>
                  <a:outerShdw blurRad="38100" dist="38100" dir="2700000" algn="tl">
                    <a:srgbClr val="000000">
                      <a:alpha val="43137"/>
                    </a:srgbClr>
                  </a:outerShdw>
                </a:effectLst>
              </a:rPr>
              <a:t>）</a:t>
            </a:r>
            <a:endParaRPr lang="zh-CN" altLang="zh-CN" sz="1800" i="1" dirty="0">
              <a:solidFill>
                <a:schemeClr val="accent2">
                  <a:lumMod val="60000"/>
                  <a:lumOff val="40000"/>
                </a:schemeClr>
              </a:solidFill>
              <a:effectLst>
                <a:outerShdw blurRad="38100" dist="38100" dir="2700000" algn="tl">
                  <a:srgbClr val="000000">
                    <a:alpha val="43137"/>
                  </a:srgbClr>
                </a:outerShdw>
              </a:effectLst>
            </a:endParaRPr>
          </a:p>
          <a:p>
            <a:r>
              <a:rPr lang="en-US" altLang="zh-CN" sz="1800" dirty="0"/>
              <a:t>	f-&gt;</a:t>
            </a:r>
            <a:r>
              <a:rPr lang="en-US" altLang="zh-CN" sz="1800" dirty="0" err="1"/>
              <a:t>f_pos</a:t>
            </a:r>
            <a:r>
              <a:rPr lang="en-US" altLang="zh-CN" sz="1800" dirty="0"/>
              <a:t> = 0;      //</a:t>
            </a:r>
            <a:r>
              <a:rPr lang="zh-CN" altLang="zh-CN" sz="1800" dirty="0"/>
              <a:t>将文件读写指针设为</a:t>
            </a:r>
            <a:r>
              <a:rPr lang="en-US" altLang="zh-CN" sz="1800" dirty="0"/>
              <a:t>0</a:t>
            </a:r>
            <a:endParaRPr lang="zh-CN" altLang="zh-CN" sz="1800" dirty="0"/>
          </a:p>
          <a:p>
            <a:r>
              <a:rPr lang="en-US" altLang="zh-CN" sz="1800" dirty="0"/>
              <a:t>	return (</a:t>
            </a:r>
            <a:r>
              <a:rPr lang="en-US" altLang="zh-CN" sz="1800" dirty="0" err="1"/>
              <a:t>fd</a:t>
            </a:r>
            <a:r>
              <a:rPr lang="en-US" altLang="zh-CN" sz="1800" dirty="0"/>
              <a:t>);      //</a:t>
            </a:r>
            <a:r>
              <a:rPr lang="zh-CN" altLang="zh-CN" sz="1800" dirty="0"/>
              <a:t>把文件句柄返回用户空间</a:t>
            </a:r>
          </a:p>
          <a:p>
            <a:r>
              <a:rPr lang="en-US" altLang="zh-CN" sz="1800" dirty="0"/>
              <a:t>}</a:t>
            </a:r>
            <a:endParaRPr lang="zh-CN" altLang="zh-CN" sz="1800" dirty="0"/>
          </a:p>
        </p:txBody>
      </p:sp>
      <p:sp>
        <p:nvSpPr>
          <p:cNvPr id="4" name="矩形 3"/>
          <p:cNvSpPr/>
          <p:nvPr/>
        </p:nvSpPr>
        <p:spPr bwMode="auto">
          <a:xfrm>
            <a:off x="152400" y="1905000"/>
            <a:ext cx="8763000" cy="17526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6" name="矩形 5"/>
          <p:cNvSpPr/>
          <p:nvPr/>
        </p:nvSpPr>
        <p:spPr bwMode="auto">
          <a:xfrm>
            <a:off x="152400" y="3886200"/>
            <a:ext cx="8763000" cy="19050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9" name="圆角矩形标注 8"/>
          <p:cNvSpPr/>
          <p:nvPr/>
        </p:nvSpPr>
        <p:spPr bwMode="auto">
          <a:xfrm>
            <a:off x="5420590" y="277091"/>
            <a:ext cx="3429000" cy="1047928"/>
          </a:xfrm>
          <a:prstGeom prst="wedgeRoundRectCallout">
            <a:avLst>
              <a:gd name="adj1" fmla="val -90166"/>
              <a:gd name="adj2" fmla="val 14474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2400" dirty="0">
                <a:latin typeface="Arial" charset="0"/>
              </a:rPr>
              <a:t>文件存储的绝对路径</a:t>
            </a:r>
            <a:endParaRPr lang="en-US" altLang="zh-CN" sz="2400" dirty="0">
              <a:latin typeface="Arial" charset="0"/>
            </a:endParaRPr>
          </a:p>
          <a:p>
            <a:pPr eaLnBrk="1" hangingPunct="1"/>
            <a:r>
              <a:rPr lang="en-US" altLang="zh-CN" sz="2400" dirty="0">
                <a:latin typeface="Arial" charset="0"/>
              </a:rPr>
              <a:t>/</a:t>
            </a:r>
            <a:r>
              <a:rPr lang="en-US" altLang="zh-CN" sz="2400" dirty="0" err="1">
                <a:latin typeface="Arial" charset="0"/>
              </a:rPr>
              <a:t>mnt</a:t>
            </a:r>
            <a:r>
              <a:rPr lang="en-US" altLang="zh-CN" sz="2400" dirty="0">
                <a:latin typeface="Arial" charset="0"/>
              </a:rPr>
              <a:t>/test/</a:t>
            </a:r>
            <a:r>
              <a:rPr lang="en-US" altLang="zh-CN" sz="2400" dirty="0" err="1">
                <a:latin typeface="Arial" charset="0"/>
              </a:rPr>
              <a:t>my.c</a:t>
            </a:r>
            <a:endParaRPr lang="zh-CN" altLang="en-US" sz="2400" dirty="0">
              <a:latin typeface="Arial" charset="0"/>
            </a:endParaRPr>
          </a:p>
        </p:txBody>
      </p:sp>
      <p:sp>
        <p:nvSpPr>
          <p:cNvPr id="10" name="圆角矩形标注 9"/>
          <p:cNvSpPr/>
          <p:nvPr/>
        </p:nvSpPr>
        <p:spPr bwMode="auto">
          <a:xfrm>
            <a:off x="5334000" y="3133636"/>
            <a:ext cx="3810000" cy="1285964"/>
          </a:xfrm>
          <a:prstGeom prst="wedgeRoundRectCallout">
            <a:avLst>
              <a:gd name="adj1" fmla="val -35864"/>
              <a:gd name="adj2" fmla="val -9576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2400" dirty="0">
                <a:latin typeface="Arial" charset="0"/>
              </a:rPr>
              <a:t>传地址，找到后</a:t>
            </a:r>
            <a:r>
              <a:rPr lang="en-US" altLang="zh-CN" sz="2400" dirty="0" err="1">
                <a:latin typeface="Arial" charset="0"/>
              </a:rPr>
              <a:t>inode</a:t>
            </a:r>
            <a:r>
              <a:rPr lang="zh-CN" altLang="en-US" sz="2400" dirty="0">
                <a:latin typeface="Arial" charset="0"/>
              </a:rPr>
              <a:t>就变成</a:t>
            </a:r>
            <a:r>
              <a:rPr lang="en-US" altLang="zh-CN" sz="2400" dirty="0" err="1"/>
              <a:t>inode_table</a:t>
            </a:r>
            <a:r>
              <a:rPr lang="zh-CN" altLang="en-US" sz="2400" dirty="0"/>
              <a:t>中的项</a:t>
            </a:r>
            <a:endParaRPr lang="zh-CN" altLang="en-US" sz="2400" dirty="0">
              <a:latin typeface="Arial" charset="0"/>
            </a:endParaRPr>
          </a:p>
        </p:txBody>
      </p:sp>
    </p:spTree>
    <p:extLst>
      <p:ext uri="{BB962C8B-B14F-4D97-AF65-F5344CB8AC3E}">
        <p14:creationId xmlns:p14="http://schemas.microsoft.com/office/powerpoint/2010/main" val="113095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9" grpId="1" animBg="1"/>
      <p:bldP spid="10" grpId="0" animBg="1"/>
      <p:bldP spid="1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进程打开文件时数据结构的建立</a:t>
            </a:r>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39750" y="1255713"/>
            <a:ext cx="7689850" cy="5542538"/>
          </a:xfrm>
          <a:prstGeom prst="rect">
            <a:avLst/>
          </a:prstGeom>
        </p:spPr>
      </p:pic>
      <p:sp>
        <p:nvSpPr>
          <p:cNvPr id="8" name="矩形 7"/>
          <p:cNvSpPr/>
          <p:nvPr/>
        </p:nvSpPr>
        <p:spPr bwMode="auto">
          <a:xfrm>
            <a:off x="609600" y="4508500"/>
            <a:ext cx="7467600" cy="5969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圆角矩形标注 3"/>
          <p:cNvSpPr/>
          <p:nvPr/>
        </p:nvSpPr>
        <p:spPr bwMode="auto">
          <a:xfrm>
            <a:off x="6130925" y="3048000"/>
            <a:ext cx="2060575" cy="1019508"/>
          </a:xfrm>
          <a:prstGeom prst="wedgeRoundRectCallout">
            <a:avLst>
              <a:gd name="adj1" fmla="val -49708"/>
              <a:gd name="adj2" fmla="val 10872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均要查找和使用</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a:t>
            </a:r>
            <a:r>
              <a:rPr kumimoji="0" lang="zh-CN" altLang="en-US" sz="1800" b="1" i="0" u="none" strike="noStrike" cap="none" normalizeH="0" baseline="0" dirty="0">
                <a:ln>
                  <a:noFill/>
                </a:ln>
                <a:solidFill>
                  <a:srgbClr val="FF0000"/>
                </a:solidFill>
                <a:effectLst/>
                <a:latin typeface="Arial" charset="0"/>
                <a:ea typeface="宋体" pitchFamily="2" charset="-122"/>
              </a:rPr>
              <a:t>建立过程？</a:t>
            </a:r>
          </a:p>
        </p:txBody>
      </p:sp>
    </p:spTree>
    <p:extLst>
      <p:ext uri="{BB962C8B-B14F-4D97-AF65-F5344CB8AC3E}">
        <p14:creationId xmlns:p14="http://schemas.microsoft.com/office/powerpoint/2010/main" val="314790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75779" name="内容占位符 2"/>
          <p:cNvSpPr>
            <a:spLocks noGrp="1"/>
          </p:cNvSpPr>
          <p:nvPr>
            <p:ph idx="1"/>
          </p:nvPr>
        </p:nvSpPr>
        <p:spPr>
          <a:xfrm>
            <a:off x="152400" y="1341438"/>
            <a:ext cx="8610600" cy="4525962"/>
          </a:xfrm>
        </p:spPr>
        <p:txBody>
          <a:bodyPr/>
          <a:lstStyle/>
          <a:p>
            <a:r>
              <a:rPr lang="en-US" altLang="zh-CN" sz="2400" dirty="0">
                <a:solidFill>
                  <a:srgbClr val="C00000"/>
                </a:solidFill>
              </a:rPr>
              <a:t> UNIX/LINUX</a:t>
            </a:r>
            <a:r>
              <a:rPr lang="zh-CN" altLang="en-US" sz="2400" dirty="0">
                <a:solidFill>
                  <a:srgbClr val="C00000"/>
                </a:solidFill>
              </a:rPr>
              <a:t>平台下三种主要的可执行文件格式：</a:t>
            </a:r>
            <a:endParaRPr lang="en-US" altLang="zh-CN" sz="2400" dirty="0">
              <a:solidFill>
                <a:srgbClr val="C00000"/>
              </a:solidFill>
            </a:endParaRPr>
          </a:p>
          <a:p>
            <a:r>
              <a:rPr lang="en-US" altLang="zh-CN" sz="2400" dirty="0" err="1"/>
              <a:t>a.out</a:t>
            </a:r>
            <a:r>
              <a:rPr lang="zh-CN" altLang="en-US" sz="2400" b="0" dirty="0"/>
              <a:t>（</a:t>
            </a:r>
            <a:r>
              <a:rPr lang="en-US" altLang="zh-CN" sz="2400" b="0" dirty="0"/>
              <a:t>assembler and link editor output</a:t>
            </a:r>
            <a:r>
              <a:rPr lang="zh-CN" altLang="en-US" sz="2400" b="0" dirty="0"/>
              <a:t>汇编器和链接编辑器的输出）：</a:t>
            </a:r>
            <a:r>
              <a:rPr lang="en-US" altLang="zh-CN" sz="2400" dirty="0"/>
              <a:t>linux0.11</a:t>
            </a:r>
            <a:r>
              <a:rPr lang="zh-CN" altLang="en-US" sz="2400" dirty="0"/>
              <a:t>支持的</a:t>
            </a:r>
            <a:endParaRPr lang="en-US" altLang="zh-CN" sz="2400" dirty="0"/>
          </a:p>
          <a:p>
            <a:r>
              <a:rPr lang="en-US" altLang="zh-CN" sz="2400" b="0" dirty="0"/>
              <a:t>COFF</a:t>
            </a:r>
            <a:r>
              <a:rPr lang="zh-CN" altLang="en-US" sz="2400" b="0" dirty="0"/>
              <a:t>（</a:t>
            </a:r>
            <a:r>
              <a:rPr lang="en-US" altLang="zh-CN" sz="2400" b="0" dirty="0"/>
              <a:t>Common Object File Format </a:t>
            </a:r>
            <a:r>
              <a:rPr lang="zh-CN" altLang="en-US" sz="2400" b="0" dirty="0"/>
              <a:t>通用对象文件格式）</a:t>
            </a:r>
            <a:endParaRPr lang="en-US" altLang="zh-CN" sz="2400" b="0" dirty="0"/>
          </a:p>
          <a:p>
            <a:r>
              <a:rPr lang="en-US" altLang="zh-CN" sz="2400" b="0" dirty="0"/>
              <a:t>ELF</a:t>
            </a:r>
            <a:r>
              <a:rPr lang="zh-CN" altLang="en-US" sz="2400" b="0" dirty="0"/>
              <a:t>（</a:t>
            </a:r>
            <a:r>
              <a:rPr lang="en-US" altLang="zh-CN" sz="2400" b="0" dirty="0" err="1"/>
              <a:t>Executableand</a:t>
            </a:r>
            <a:r>
              <a:rPr lang="en-US" altLang="zh-CN" sz="2400" b="0" dirty="0"/>
              <a:t> Linking Format </a:t>
            </a:r>
            <a:r>
              <a:rPr lang="zh-CN" altLang="en-US" sz="2400" b="0" dirty="0"/>
              <a:t>可执行和链接格式）</a:t>
            </a:r>
            <a:endParaRPr lang="zh-CN" altLang="en-US" sz="2400" dirty="0"/>
          </a:p>
        </p:txBody>
      </p:sp>
      <p:pic>
        <p:nvPicPr>
          <p:cNvPr id="2" name="图片 1"/>
          <p:cNvPicPr>
            <a:picLocks noChangeAspect="1"/>
          </p:cNvPicPr>
          <p:nvPr/>
        </p:nvPicPr>
        <p:blipFill>
          <a:blip r:embed="rId2"/>
          <a:stretch>
            <a:fillRect/>
          </a:stretch>
        </p:blipFill>
        <p:spPr>
          <a:xfrm>
            <a:off x="5867400" y="1447800"/>
            <a:ext cx="2743200" cy="5047013"/>
          </a:xfrm>
          <a:prstGeom prst="rect">
            <a:avLst/>
          </a:prstGeom>
        </p:spPr>
      </p:pic>
    </p:spTree>
    <p:extLst>
      <p:ext uri="{BB962C8B-B14F-4D97-AF65-F5344CB8AC3E}">
        <p14:creationId xmlns:p14="http://schemas.microsoft.com/office/powerpoint/2010/main" val="202986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153400" cy="676275"/>
          </a:xfrm>
        </p:spPr>
        <p:txBody>
          <a:bodyPr/>
          <a:lstStyle/>
          <a:p>
            <a:r>
              <a:rPr lang="en-US" altLang="zh-CN" sz="2800" dirty="0" err="1"/>
              <a:t>Linux0.11</a:t>
            </a:r>
            <a:r>
              <a:rPr lang="zh-CN" altLang="en-US" sz="2800" dirty="0"/>
              <a:t>中</a:t>
            </a:r>
            <a:r>
              <a:rPr lang="en-US" altLang="zh-CN" sz="2800" dirty="0" err="1"/>
              <a:t>a.out</a:t>
            </a:r>
            <a:r>
              <a:rPr lang="zh-CN" altLang="en-US" sz="2800" dirty="0"/>
              <a:t>可执行文件及文件头分析</a:t>
            </a:r>
          </a:p>
        </p:txBody>
      </p:sp>
      <p:sp>
        <p:nvSpPr>
          <p:cNvPr id="3" name="内容占位符 2"/>
          <p:cNvSpPr>
            <a:spLocks noGrp="1"/>
          </p:cNvSpPr>
          <p:nvPr>
            <p:ph idx="1"/>
          </p:nvPr>
        </p:nvSpPr>
        <p:spPr>
          <a:xfrm>
            <a:off x="381000" y="1112838"/>
            <a:ext cx="7921625" cy="4525962"/>
          </a:xfrm>
        </p:spPr>
        <p:txBody>
          <a:bodyPr/>
          <a:lstStyle/>
          <a:p>
            <a:r>
              <a:rPr lang="en-US" altLang="zh-CN" b="0" dirty="0" err="1"/>
              <a:t>a.out</a:t>
            </a:r>
            <a:r>
              <a:rPr lang="en-US" altLang="zh-CN" b="0" dirty="0"/>
              <a:t> </a:t>
            </a:r>
            <a:r>
              <a:rPr lang="zh-CN" altLang="en-US" b="0" dirty="0"/>
              <a:t>文件包含 </a:t>
            </a:r>
            <a:r>
              <a:rPr lang="en-US" altLang="zh-CN" b="0" dirty="0"/>
              <a:t>7 </a:t>
            </a:r>
            <a:r>
              <a:rPr lang="zh-CN" altLang="en-US" b="0" dirty="0"/>
              <a:t>个 </a:t>
            </a:r>
            <a:r>
              <a:rPr lang="en-US" altLang="zh-CN" b="0" dirty="0"/>
              <a:t>section</a:t>
            </a:r>
            <a:r>
              <a:rPr lang="zh-CN" altLang="en-US" b="0" dirty="0"/>
              <a:t>，格式如下：</a:t>
            </a:r>
            <a:endParaRPr lang="en-US" altLang="zh-CN" b="0" dirty="0"/>
          </a:p>
          <a:p>
            <a:r>
              <a:rPr lang="en-US" altLang="zh-CN" dirty="0">
                <a:solidFill>
                  <a:srgbClr val="C00000"/>
                </a:solidFill>
              </a:rPr>
              <a:t>exec header</a:t>
            </a:r>
            <a:r>
              <a:rPr lang="zh-CN" altLang="en-US" dirty="0">
                <a:solidFill>
                  <a:srgbClr val="C00000"/>
                </a:solidFill>
              </a:rPr>
              <a:t>（文件头部）</a:t>
            </a:r>
            <a:endParaRPr lang="en-US" altLang="zh-CN" dirty="0">
              <a:solidFill>
                <a:srgbClr val="C00000"/>
              </a:solidFill>
            </a:endParaRPr>
          </a:p>
          <a:p>
            <a:r>
              <a:rPr lang="en-US" altLang="zh-CN" b="0" dirty="0"/>
              <a:t>text segment</a:t>
            </a:r>
            <a:r>
              <a:rPr lang="zh-CN" altLang="en-US" b="0" dirty="0"/>
              <a:t>（文本段）</a:t>
            </a:r>
            <a:br>
              <a:rPr lang="zh-CN" altLang="en-US" b="0" dirty="0"/>
            </a:br>
            <a:r>
              <a:rPr lang="en-US" altLang="zh-CN" b="0" dirty="0"/>
              <a:t>data segment(</a:t>
            </a:r>
            <a:r>
              <a:rPr lang="zh-CN" altLang="en-US" b="0" dirty="0"/>
              <a:t>数据段</a:t>
            </a:r>
            <a:r>
              <a:rPr lang="en-US" altLang="zh-CN" b="0" dirty="0"/>
              <a:t>)</a:t>
            </a:r>
          </a:p>
          <a:p>
            <a:r>
              <a:rPr lang="en-US" altLang="zh-CN" b="0" dirty="0">
                <a:solidFill>
                  <a:srgbClr val="92D050"/>
                </a:solidFill>
              </a:rPr>
              <a:t>text relocations(</a:t>
            </a:r>
            <a:r>
              <a:rPr lang="zh-CN" altLang="en-US" b="0" dirty="0">
                <a:solidFill>
                  <a:srgbClr val="92D050"/>
                </a:solidFill>
              </a:rPr>
              <a:t>文本重定位段（表）</a:t>
            </a:r>
            <a:r>
              <a:rPr lang="en-US" altLang="zh-CN" b="0" dirty="0">
                <a:solidFill>
                  <a:srgbClr val="92D050"/>
                </a:solidFill>
              </a:rPr>
              <a:t>)</a:t>
            </a:r>
            <a:br>
              <a:rPr lang="en-US" altLang="zh-CN" b="0" dirty="0">
                <a:solidFill>
                  <a:srgbClr val="92D050"/>
                </a:solidFill>
              </a:rPr>
            </a:br>
            <a:r>
              <a:rPr lang="en-US" altLang="zh-CN" b="0" dirty="0">
                <a:solidFill>
                  <a:srgbClr val="92D050"/>
                </a:solidFill>
              </a:rPr>
              <a:t>data relocations</a:t>
            </a:r>
            <a:r>
              <a:rPr lang="zh-CN" altLang="en-US" b="0" dirty="0">
                <a:solidFill>
                  <a:srgbClr val="92D050"/>
                </a:solidFill>
              </a:rPr>
              <a:t>（数据重定位段（表））</a:t>
            </a:r>
            <a:br>
              <a:rPr lang="zh-CN" altLang="en-US" b="0" dirty="0">
                <a:solidFill>
                  <a:srgbClr val="92D050"/>
                </a:solidFill>
              </a:rPr>
            </a:br>
            <a:r>
              <a:rPr lang="en-US" altLang="zh-CN" b="0" dirty="0">
                <a:solidFill>
                  <a:srgbClr val="92D050"/>
                </a:solidFill>
              </a:rPr>
              <a:t>symbol table</a:t>
            </a:r>
            <a:r>
              <a:rPr lang="zh-CN" altLang="en-US" b="0" dirty="0">
                <a:solidFill>
                  <a:srgbClr val="92D050"/>
                </a:solidFill>
              </a:rPr>
              <a:t>（符号表）</a:t>
            </a:r>
            <a:endParaRPr lang="en-US" altLang="zh-CN" b="0" dirty="0">
              <a:solidFill>
                <a:srgbClr val="92D050"/>
              </a:solidFill>
            </a:endParaRPr>
          </a:p>
          <a:p>
            <a:r>
              <a:rPr lang="en-US" altLang="zh-CN" b="0" dirty="0"/>
              <a:t>string table</a:t>
            </a:r>
            <a:r>
              <a:rPr lang="zh-CN" altLang="en-US" b="0" dirty="0"/>
              <a:t>（字符串表）</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3505200" y="2286000"/>
            <a:ext cx="5419725" cy="4162425"/>
          </a:xfrm>
          <a:prstGeom prst="rect">
            <a:avLst/>
          </a:prstGeom>
        </p:spPr>
      </p:pic>
    </p:spTree>
    <p:extLst>
      <p:ext uri="{BB962C8B-B14F-4D97-AF65-F5344CB8AC3E}">
        <p14:creationId xmlns:p14="http://schemas.microsoft.com/office/powerpoint/2010/main" val="129585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p:txBody>
          <a:bodyPr/>
          <a:lstStyle/>
          <a:p>
            <a:r>
              <a:rPr lang="en-US" altLang="zh-CN" dirty="0" err="1"/>
              <a:t>a.out</a:t>
            </a:r>
            <a:r>
              <a:rPr lang="en-US" altLang="zh-CN" dirty="0"/>
              <a:t> </a:t>
            </a:r>
            <a:r>
              <a:rPr lang="zh-CN" altLang="en-US" dirty="0"/>
              <a:t>文件中包含</a:t>
            </a:r>
            <a:r>
              <a:rPr lang="zh-CN" altLang="en-US" dirty="0">
                <a:solidFill>
                  <a:srgbClr val="C00000"/>
                </a:solidFill>
              </a:rPr>
              <a:t>符号表和两个重定位表</a:t>
            </a:r>
            <a:r>
              <a:rPr lang="zh-CN" altLang="en-US" dirty="0"/>
              <a:t>，这三部分的内容在连接目标文件以生成可执行文件时起作用</a:t>
            </a:r>
            <a:endParaRPr lang="en-US" altLang="zh-CN" dirty="0"/>
          </a:p>
          <a:p>
            <a:r>
              <a:rPr lang="zh-CN" altLang="en-US" dirty="0"/>
              <a:t>最终可执行的</a:t>
            </a:r>
            <a:r>
              <a:rPr lang="en-US" altLang="zh-CN" dirty="0" err="1"/>
              <a:t>a.out</a:t>
            </a:r>
            <a:r>
              <a:rPr lang="zh-CN" altLang="en-US" dirty="0"/>
              <a:t>文件中，这三个部分的长度都为</a:t>
            </a:r>
            <a:r>
              <a:rPr lang="en-US" altLang="zh-CN" dirty="0"/>
              <a:t>0</a:t>
            </a:r>
            <a:r>
              <a:rPr lang="zh-CN" altLang="en-US" dirty="0"/>
              <a:t>。</a:t>
            </a:r>
            <a:r>
              <a:rPr lang="en-US" altLang="zh-CN" dirty="0" err="1"/>
              <a:t>a.out</a:t>
            </a:r>
            <a:r>
              <a:rPr lang="zh-CN" altLang="en-US" dirty="0"/>
              <a:t>文件在连接时就把所有</a:t>
            </a:r>
            <a:r>
              <a:rPr lang="zh-CN" altLang="en-US" dirty="0">
                <a:solidFill>
                  <a:srgbClr val="C00000"/>
                </a:solidFill>
              </a:rPr>
              <a:t>外部定义静态链接</a:t>
            </a:r>
            <a:r>
              <a:rPr lang="zh-CN" altLang="en-US" dirty="0"/>
              <a:t>在可执行文件中。</a:t>
            </a:r>
            <a:r>
              <a:rPr lang="zh-CN" altLang="en-US" dirty="0">
                <a:solidFill>
                  <a:srgbClr val="C00000"/>
                </a:solidFill>
              </a:rPr>
              <a:t>不支持动态链接！</a:t>
            </a:r>
          </a:p>
        </p:txBody>
      </p:sp>
    </p:spTree>
    <p:extLst>
      <p:ext uri="{BB962C8B-B14F-4D97-AF65-F5344CB8AC3E}">
        <p14:creationId xmlns:p14="http://schemas.microsoft.com/office/powerpoint/2010/main" val="361698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ctr"/>
            <a:r>
              <a:rPr lang="zh-CN" altLang="en-US" dirty="0">
                <a:solidFill>
                  <a:srgbClr val="FF0000"/>
                </a:solidFill>
                <a:latin typeface="Arial Black" panose="020B0A04020102020204" pitchFamily="34" charset="0"/>
                <a:ea typeface="黑体" panose="02010609060101010101" pitchFamily="49" charset="-122"/>
              </a:rPr>
              <a:t>第</a:t>
            </a:r>
            <a:r>
              <a:rPr lang="en-US" altLang="zh-CN" dirty="0">
                <a:solidFill>
                  <a:srgbClr val="FF0000"/>
                </a:solidFill>
                <a:latin typeface="Arial Black" panose="020B0A04020102020204" pitchFamily="34" charset="0"/>
                <a:ea typeface="黑体" panose="02010609060101010101" pitchFamily="49" charset="-122"/>
              </a:rPr>
              <a:t>13</a:t>
            </a:r>
            <a:r>
              <a:rPr lang="zh-CN" altLang="en-US" dirty="0">
                <a:solidFill>
                  <a:srgbClr val="FF0000"/>
                </a:solidFill>
                <a:latin typeface="Arial Black" panose="020B0A04020102020204" pitchFamily="34" charset="0"/>
                <a:ea typeface="黑体" panose="02010609060101010101" pitchFamily="49" charset="-122"/>
              </a:rPr>
              <a:t>章 </a:t>
            </a:r>
            <a:r>
              <a:rPr lang="zh-CN" altLang="en-US" dirty="0">
                <a:solidFill>
                  <a:schemeClr val="tx1">
                    <a:lumMod val="95000"/>
                    <a:lumOff val="5000"/>
                  </a:schemeClr>
                </a:solidFill>
              </a:rPr>
              <a:t>操作系统实例分析</a:t>
            </a:r>
            <a:endParaRPr lang="zh-CN" altLang="en-US" dirty="0"/>
          </a:p>
        </p:txBody>
      </p:sp>
      <p:sp>
        <p:nvSpPr>
          <p:cNvPr id="3" name="内容占位符 2"/>
          <p:cNvSpPr>
            <a:spLocks noGrp="1"/>
          </p:cNvSpPr>
          <p:nvPr>
            <p:ph idx="1"/>
          </p:nvPr>
        </p:nvSpPr>
        <p:spPr/>
        <p:txBody>
          <a:bodyPr/>
          <a:lstStyle/>
          <a:p>
            <a:pPr marL="0" indent="0" algn="ctr">
              <a:buFont typeface="Wingdings" panose="05000000000000000000" pitchFamily="2" charset="2"/>
              <a:buNone/>
              <a:defRPr/>
            </a:pPr>
            <a:endParaRPr lang="en-US" altLang="zh-CN" sz="3200" dirty="0">
              <a:solidFill>
                <a:srgbClr val="FF0000"/>
              </a:solidFill>
              <a:latin typeface="黑体" pitchFamily="49" charset="-122"/>
              <a:ea typeface="黑体" pitchFamily="49" charset="-122"/>
            </a:endParaRPr>
          </a:p>
          <a:p>
            <a:pPr marL="0" indent="0" algn="ctr">
              <a:buFont typeface="Wingdings" panose="05000000000000000000" pitchFamily="2" charset="2"/>
              <a:buNone/>
              <a:defRPr/>
            </a:pPr>
            <a:r>
              <a:rPr lang="zh-CN" altLang="en-US" sz="3200" dirty="0">
                <a:solidFill>
                  <a:srgbClr val="FF0000"/>
                </a:solidFill>
                <a:latin typeface="黑体" pitchFamily="49" charset="-122"/>
                <a:ea typeface="黑体" pitchFamily="49" charset="-122"/>
              </a:rPr>
              <a:t>进程</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内存</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文件系统</a:t>
            </a:r>
            <a:r>
              <a:rPr lang="en-US" altLang="zh-CN" sz="3200" dirty="0">
                <a:solidFill>
                  <a:srgbClr val="FF0000"/>
                </a:solidFill>
                <a:latin typeface="黑体" pitchFamily="49" charset="-122"/>
                <a:ea typeface="黑体" pitchFamily="49" charset="-122"/>
              </a:rPr>
              <a:t>-IO</a:t>
            </a:r>
            <a:r>
              <a:rPr lang="zh-CN" altLang="en-US" sz="3200" dirty="0">
                <a:solidFill>
                  <a:srgbClr val="FF0000"/>
                </a:solidFill>
                <a:latin typeface="黑体" pitchFamily="49" charset="-122"/>
                <a:ea typeface="黑体" pitchFamily="49" charset="-122"/>
              </a:rPr>
              <a:t>系统</a:t>
            </a:r>
          </a:p>
          <a:p>
            <a:pPr>
              <a:defRPr/>
            </a:pPr>
            <a:endParaRPr lang="en-US" altLang="zh-CN" dirty="0"/>
          </a:p>
          <a:p>
            <a:pPr marL="0" indent="0" algn="ctr">
              <a:buFont typeface="Wingdings" panose="05000000000000000000" pitchFamily="2" charset="2"/>
              <a:buNone/>
              <a:defRPr/>
            </a:pPr>
            <a:r>
              <a:rPr lang="zh-CN" altLang="en-US" dirty="0">
                <a:solidFill>
                  <a:schemeClr val="tx1">
                    <a:lumMod val="95000"/>
                    <a:lumOff val="5000"/>
                  </a:schemeClr>
                </a:solidFill>
              </a:rPr>
              <a:t>基于一个简单</a:t>
            </a:r>
            <a:r>
              <a:rPr lang="en-US" altLang="zh-CN" dirty="0" err="1">
                <a:solidFill>
                  <a:schemeClr val="tx1">
                    <a:lumMod val="95000"/>
                    <a:lumOff val="5000"/>
                  </a:schemeClr>
                </a:solidFill>
              </a:rPr>
              <a:t>linux0.11</a:t>
            </a:r>
            <a:endParaRPr lang="en-US" altLang="zh-CN" dirty="0">
              <a:solidFill>
                <a:schemeClr val="tx1">
                  <a:lumMod val="95000"/>
                  <a:lumOff val="5000"/>
                </a:schemeClr>
              </a:solidFill>
            </a:endParaRPr>
          </a:p>
          <a:p>
            <a:pPr marL="0" indent="0" algn="ctr">
              <a:buFont typeface="Wingdings" panose="05000000000000000000" pitchFamily="2" charset="2"/>
              <a:buNone/>
              <a:defRPr/>
            </a:pPr>
            <a:r>
              <a:rPr lang="zh-CN" altLang="en-US" dirty="0">
                <a:solidFill>
                  <a:schemeClr val="tx1">
                    <a:lumMod val="95000"/>
                    <a:lumOff val="5000"/>
                  </a:schemeClr>
                </a:solidFill>
              </a:rPr>
              <a:t>分析操作系统核心模块间交互和结构设计</a:t>
            </a:r>
          </a:p>
        </p:txBody>
      </p:sp>
      <p:sp>
        <p:nvSpPr>
          <p:cNvPr id="2" name="矩形 1"/>
          <p:cNvSpPr/>
          <p:nvPr/>
        </p:nvSpPr>
        <p:spPr>
          <a:xfrm>
            <a:off x="1143000" y="4953000"/>
            <a:ext cx="7086600" cy="646331"/>
          </a:xfrm>
          <a:prstGeom prst="rect">
            <a:avLst/>
          </a:prstGeom>
        </p:spPr>
        <p:txBody>
          <a:bodyPr wrap="square">
            <a:spAutoFit/>
          </a:bodyPr>
          <a:lstStyle/>
          <a:p>
            <a:r>
              <a:rPr lang="zh-CN" altLang="en-US" sz="3600" dirty="0">
                <a:solidFill>
                  <a:srgbClr val="0070C0"/>
                </a:solidFill>
              </a:rPr>
              <a:t>纸上得来终觉浅，绝知此事要躬行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a:xfrm>
            <a:off x="304800" y="1268413"/>
            <a:ext cx="8458199" cy="4525962"/>
          </a:xfrm>
        </p:spPr>
        <p:txBody>
          <a:bodyPr/>
          <a:lstStyle/>
          <a:p>
            <a:r>
              <a:rPr lang="zh-CN" altLang="en-US" sz="2400" b="0" dirty="0"/>
              <a:t>执行头部的数据结构：</a:t>
            </a:r>
            <a:br>
              <a:rPr lang="zh-CN" altLang="en-US" sz="2400" b="0" dirty="0"/>
            </a:br>
            <a:r>
              <a:rPr lang="en-US" altLang="zh-CN" sz="2400" b="0" dirty="0" err="1"/>
              <a:t>struct</a:t>
            </a:r>
            <a:r>
              <a:rPr lang="en-US" altLang="zh-CN" sz="2400" b="0" dirty="0"/>
              <a:t> exec {</a:t>
            </a:r>
            <a:br>
              <a:rPr lang="en-US" altLang="zh-CN" sz="2400" b="0" dirty="0"/>
            </a:br>
            <a:r>
              <a:rPr lang="en-US" altLang="zh-CN" sz="2400" b="0" dirty="0"/>
              <a:t>        unsigned long   </a:t>
            </a:r>
            <a:r>
              <a:rPr lang="en-US" altLang="zh-CN" sz="2400" b="0" dirty="0" err="1"/>
              <a:t>a_magic</a:t>
            </a:r>
            <a:r>
              <a:rPr lang="en-US" altLang="zh-CN" sz="2400" b="0" dirty="0"/>
              <a:t>;    /* </a:t>
            </a:r>
            <a:r>
              <a:rPr lang="zh-CN" altLang="en-US" sz="2400" b="0" dirty="0"/>
              <a:t>魔数和其它信息 *</a:t>
            </a:r>
            <a:r>
              <a:rPr lang="en-US" altLang="zh-CN" sz="2400" b="0" dirty="0"/>
              <a:t>/</a:t>
            </a:r>
            <a:br>
              <a:rPr lang="en-US" altLang="zh-CN" sz="2400" b="0" dirty="0"/>
            </a:br>
            <a:r>
              <a:rPr lang="en-US" altLang="zh-CN" sz="2400" b="0" dirty="0"/>
              <a:t>        </a:t>
            </a:r>
            <a:r>
              <a:rPr lang="en-US" altLang="zh-CN" sz="2400" dirty="0">
                <a:solidFill>
                  <a:srgbClr val="C00000"/>
                </a:solidFill>
              </a:rPr>
              <a:t>unsigned long   </a:t>
            </a:r>
            <a:r>
              <a:rPr lang="en-US" altLang="zh-CN" sz="2400" dirty="0" err="1">
                <a:solidFill>
                  <a:srgbClr val="C00000"/>
                </a:solidFill>
              </a:rPr>
              <a:t>a_text</a:t>
            </a:r>
            <a:r>
              <a:rPr lang="en-US" altLang="zh-CN" sz="2400" dirty="0">
                <a:solidFill>
                  <a:srgbClr val="C00000"/>
                </a:solidFill>
              </a:rPr>
              <a:t>;      /* </a:t>
            </a:r>
            <a:r>
              <a:rPr lang="zh-CN" altLang="en-US" sz="2400" dirty="0">
                <a:solidFill>
                  <a:srgbClr val="C00000"/>
                </a:solidFill>
              </a:rPr>
              <a:t>文本段的长度 *</a:t>
            </a:r>
            <a:r>
              <a:rPr lang="en-US" altLang="zh-CN" sz="2400" dirty="0">
                <a:solidFill>
                  <a:srgbClr val="C00000"/>
                </a:solidFill>
              </a:rPr>
              <a:t>/</a:t>
            </a:r>
            <a:br>
              <a:rPr lang="en-US" altLang="zh-CN" sz="2400" dirty="0">
                <a:solidFill>
                  <a:srgbClr val="C00000"/>
                </a:solidFill>
              </a:rPr>
            </a:br>
            <a:r>
              <a:rPr lang="en-US" altLang="zh-CN" sz="2400" dirty="0">
                <a:solidFill>
                  <a:srgbClr val="C00000"/>
                </a:solidFill>
              </a:rPr>
              <a:t>        unsigned long   </a:t>
            </a:r>
            <a:r>
              <a:rPr lang="en-US" altLang="zh-CN" sz="2400" dirty="0" err="1">
                <a:solidFill>
                  <a:srgbClr val="C00000"/>
                </a:solidFill>
              </a:rPr>
              <a:t>a_data</a:t>
            </a:r>
            <a:r>
              <a:rPr lang="en-US" altLang="zh-CN" sz="2400" dirty="0">
                <a:solidFill>
                  <a:srgbClr val="C00000"/>
                </a:solidFill>
              </a:rPr>
              <a:t>;      /* </a:t>
            </a:r>
            <a:r>
              <a:rPr lang="zh-CN" altLang="en-US" sz="2400" dirty="0">
                <a:solidFill>
                  <a:srgbClr val="C00000"/>
                </a:solidFill>
              </a:rPr>
              <a:t>数据段的长度 *</a:t>
            </a:r>
            <a:r>
              <a:rPr lang="en-US" altLang="zh-CN" sz="2400" dirty="0">
                <a:solidFill>
                  <a:srgbClr val="C00000"/>
                </a:solidFill>
              </a:rPr>
              <a:t>/</a:t>
            </a:r>
            <a:br>
              <a:rPr lang="en-US" altLang="zh-CN" sz="2400" dirty="0">
                <a:solidFill>
                  <a:srgbClr val="C00000"/>
                </a:solidFill>
              </a:rPr>
            </a:br>
            <a:r>
              <a:rPr lang="en-US" altLang="zh-CN" sz="2400" dirty="0">
                <a:solidFill>
                  <a:srgbClr val="C00000"/>
                </a:solidFill>
              </a:rPr>
              <a:t>        unsigned long   </a:t>
            </a:r>
            <a:r>
              <a:rPr lang="en-US" altLang="zh-CN" sz="2400" dirty="0" err="1">
                <a:solidFill>
                  <a:srgbClr val="C00000"/>
                </a:solidFill>
              </a:rPr>
              <a:t>a_bss</a:t>
            </a:r>
            <a:r>
              <a:rPr lang="en-US" altLang="zh-CN" sz="2400" dirty="0">
                <a:solidFill>
                  <a:srgbClr val="C00000"/>
                </a:solidFill>
              </a:rPr>
              <a:t>;       /* BSS</a:t>
            </a:r>
            <a:r>
              <a:rPr lang="zh-CN" altLang="en-US" sz="2400" dirty="0">
                <a:solidFill>
                  <a:srgbClr val="C00000"/>
                </a:solidFill>
              </a:rPr>
              <a:t>段的长度 *</a:t>
            </a:r>
            <a:r>
              <a:rPr lang="en-US" altLang="zh-CN" sz="2400" dirty="0">
                <a:solidFill>
                  <a:srgbClr val="C00000"/>
                </a:solidFill>
              </a:rPr>
              <a:t>/</a:t>
            </a:r>
            <a:br>
              <a:rPr lang="en-US" altLang="zh-CN" sz="2400" b="0" dirty="0"/>
            </a:br>
            <a:r>
              <a:rPr lang="en-US" altLang="zh-CN" sz="2400" b="0" dirty="0"/>
              <a:t>        </a:t>
            </a:r>
            <a:r>
              <a:rPr lang="en-US" altLang="zh-CN" sz="2400" b="0" dirty="0">
                <a:solidFill>
                  <a:schemeClr val="bg1">
                    <a:lumMod val="50000"/>
                  </a:schemeClr>
                </a:solidFill>
              </a:rPr>
              <a:t>unsigned long   </a:t>
            </a:r>
            <a:r>
              <a:rPr lang="en-US" altLang="zh-CN" sz="2400" b="0" dirty="0" err="1">
                <a:solidFill>
                  <a:schemeClr val="bg1">
                    <a:lumMod val="50000"/>
                  </a:schemeClr>
                </a:solidFill>
              </a:rPr>
              <a:t>a_syms</a:t>
            </a:r>
            <a:r>
              <a:rPr lang="en-US" altLang="zh-CN" sz="2400" b="0" dirty="0">
                <a:solidFill>
                  <a:schemeClr val="bg1">
                    <a:lumMod val="50000"/>
                  </a:schemeClr>
                </a:solidFill>
              </a:rPr>
              <a:t>;      /* </a:t>
            </a:r>
            <a:r>
              <a:rPr lang="zh-CN" altLang="en-US" sz="2400" b="0" dirty="0">
                <a:solidFill>
                  <a:schemeClr val="bg1">
                    <a:lumMod val="50000"/>
                  </a:schemeClr>
                </a:solidFill>
              </a:rPr>
              <a:t>符号表的长度 *</a:t>
            </a:r>
            <a:r>
              <a:rPr lang="en-US" altLang="zh-CN" sz="2400" b="0" dirty="0">
                <a:solidFill>
                  <a:schemeClr val="bg1">
                    <a:lumMod val="50000"/>
                  </a:schemeClr>
                </a:solidFill>
              </a:rPr>
              <a:t>/</a:t>
            </a:r>
            <a:br>
              <a:rPr lang="en-US" altLang="zh-CN" sz="2400" b="0" dirty="0"/>
            </a:br>
            <a:r>
              <a:rPr lang="en-US" altLang="zh-CN" sz="2400" b="0" dirty="0"/>
              <a:t>        </a:t>
            </a:r>
            <a:r>
              <a:rPr lang="en-US" altLang="zh-CN" sz="2400" dirty="0">
                <a:solidFill>
                  <a:srgbClr val="C00000"/>
                </a:solidFill>
              </a:rPr>
              <a:t>unsigned long   </a:t>
            </a:r>
            <a:r>
              <a:rPr lang="en-US" altLang="zh-CN" sz="2400" dirty="0" err="1">
                <a:solidFill>
                  <a:srgbClr val="C00000"/>
                </a:solidFill>
              </a:rPr>
              <a:t>a_entry</a:t>
            </a:r>
            <a:r>
              <a:rPr lang="en-US" altLang="zh-CN" sz="2400" dirty="0">
                <a:solidFill>
                  <a:srgbClr val="C00000"/>
                </a:solidFill>
              </a:rPr>
              <a:t>;     /* </a:t>
            </a:r>
            <a:r>
              <a:rPr lang="zh-CN" altLang="en-US" sz="2400" dirty="0">
                <a:solidFill>
                  <a:srgbClr val="C00000"/>
                </a:solidFill>
              </a:rPr>
              <a:t>程序进入点 *</a:t>
            </a:r>
            <a:r>
              <a:rPr lang="en-US" altLang="zh-CN" sz="2400" dirty="0">
                <a:solidFill>
                  <a:srgbClr val="C00000"/>
                </a:solidFill>
              </a:rPr>
              <a:t>/</a:t>
            </a:r>
            <a:br>
              <a:rPr lang="en-US" altLang="zh-CN" sz="2400" b="0" dirty="0"/>
            </a:br>
            <a:r>
              <a:rPr lang="en-US" altLang="zh-CN" sz="2400" b="0" dirty="0"/>
              <a:t>        </a:t>
            </a:r>
            <a:r>
              <a:rPr lang="en-US" altLang="zh-CN" sz="2400" b="0" dirty="0">
                <a:solidFill>
                  <a:schemeClr val="bg1">
                    <a:lumMod val="50000"/>
                  </a:schemeClr>
                </a:solidFill>
              </a:rPr>
              <a:t>unsigned long   </a:t>
            </a:r>
            <a:r>
              <a:rPr lang="en-US" altLang="zh-CN" sz="2400" b="0" dirty="0" err="1">
                <a:solidFill>
                  <a:schemeClr val="bg1">
                    <a:lumMod val="50000"/>
                  </a:schemeClr>
                </a:solidFill>
              </a:rPr>
              <a:t>a_trsize</a:t>
            </a:r>
            <a:r>
              <a:rPr lang="en-US" altLang="zh-CN" sz="2400" b="0" dirty="0">
                <a:solidFill>
                  <a:schemeClr val="bg1">
                    <a:lumMod val="50000"/>
                  </a:schemeClr>
                </a:solidFill>
              </a:rPr>
              <a:t>;    /* </a:t>
            </a:r>
            <a:r>
              <a:rPr lang="zh-CN" altLang="en-US" sz="2400" b="0" dirty="0">
                <a:solidFill>
                  <a:schemeClr val="bg1">
                    <a:lumMod val="50000"/>
                  </a:schemeClr>
                </a:solidFill>
              </a:rPr>
              <a:t>文本重定位表的长度 *</a:t>
            </a:r>
            <a:r>
              <a:rPr lang="en-US" altLang="zh-CN" sz="2400" b="0" dirty="0">
                <a:solidFill>
                  <a:schemeClr val="bg1">
                    <a:lumMod val="50000"/>
                  </a:schemeClr>
                </a:solidFill>
              </a:rPr>
              <a:t>/</a:t>
            </a:r>
            <a:br>
              <a:rPr lang="en-US" altLang="zh-CN" sz="2400" b="0" dirty="0">
                <a:solidFill>
                  <a:schemeClr val="bg1">
                    <a:lumMod val="50000"/>
                  </a:schemeClr>
                </a:solidFill>
              </a:rPr>
            </a:br>
            <a:r>
              <a:rPr lang="en-US" altLang="zh-CN" sz="2400" b="0" dirty="0">
                <a:solidFill>
                  <a:schemeClr val="bg1">
                    <a:lumMod val="50000"/>
                  </a:schemeClr>
                </a:solidFill>
              </a:rPr>
              <a:t>        unsigned long   </a:t>
            </a:r>
            <a:r>
              <a:rPr lang="en-US" altLang="zh-CN" sz="2400" b="0" dirty="0" err="1">
                <a:solidFill>
                  <a:schemeClr val="bg1">
                    <a:lumMod val="50000"/>
                  </a:schemeClr>
                </a:solidFill>
              </a:rPr>
              <a:t>a_drsize</a:t>
            </a:r>
            <a:r>
              <a:rPr lang="en-US" altLang="zh-CN" sz="2400" b="0" dirty="0">
                <a:solidFill>
                  <a:schemeClr val="bg1">
                    <a:lumMod val="50000"/>
                  </a:schemeClr>
                </a:solidFill>
              </a:rPr>
              <a:t>;    /* </a:t>
            </a:r>
            <a:r>
              <a:rPr lang="zh-CN" altLang="en-US" sz="2400" b="0" dirty="0">
                <a:solidFill>
                  <a:schemeClr val="bg1">
                    <a:lumMod val="50000"/>
                  </a:schemeClr>
                </a:solidFill>
              </a:rPr>
              <a:t>数据重定位表的长度 *</a:t>
            </a:r>
            <a:r>
              <a:rPr lang="en-US" altLang="zh-CN" sz="2400" b="0" dirty="0">
                <a:solidFill>
                  <a:schemeClr val="bg1">
                    <a:lumMod val="50000"/>
                  </a:schemeClr>
                </a:solidFill>
              </a:rPr>
              <a:t>/</a:t>
            </a:r>
            <a:br>
              <a:rPr lang="en-US" altLang="zh-CN" sz="2400" b="0" dirty="0"/>
            </a:br>
            <a:r>
              <a:rPr lang="en-US" altLang="zh-CN" sz="2400" b="0" dirty="0"/>
              <a:t>};</a:t>
            </a:r>
          </a:p>
          <a:p>
            <a:endParaRPr lang="zh-CN" altLang="en-US" sz="2400" dirty="0"/>
          </a:p>
        </p:txBody>
      </p:sp>
      <p:sp>
        <p:nvSpPr>
          <p:cNvPr id="4" name="矩形 3"/>
          <p:cNvSpPr/>
          <p:nvPr/>
        </p:nvSpPr>
        <p:spPr bwMode="auto">
          <a:xfrm>
            <a:off x="914400" y="2438400"/>
            <a:ext cx="74676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5" name="矩形 4"/>
          <p:cNvSpPr/>
          <p:nvPr/>
        </p:nvSpPr>
        <p:spPr bwMode="auto">
          <a:xfrm>
            <a:off x="914400" y="3852696"/>
            <a:ext cx="7467600" cy="41450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4724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a:xfrm>
            <a:off x="457200" y="1268413"/>
            <a:ext cx="7921625" cy="4525962"/>
          </a:xfrm>
        </p:spPr>
        <p:txBody>
          <a:bodyPr/>
          <a:lstStyle/>
          <a:p>
            <a:r>
              <a:rPr lang="zh-CN" altLang="en-US" sz="2400" dirty="0"/>
              <a:t>文件头部主要描述了各个 </a:t>
            </a:r>
            <a:r>
              <a:rPr lang="en-US" altLang="zh-CN" sz="2400" dirty="0"/>
              <a:t>section </a:t>
            </a:r>
            <a:r>
              <a:rPr lang="zh-CN" altLang="en-US" sz="2400" dirty="0"/>
              <a:t>的长度，</a:t>
            </a:r>
            <a:r>
              <a:rPr lang="en-US" altLang="zh-CN" sz="2400" dirty="0" err="1"/>
              <a:t>a_entry</a:t>
            </a:r>
            <a:r>
              <a:rPr lang="zh-CN" altLang="en-US" sz="2400" dirty="0"/>
              <a:t>（程序进入点），代表了系统在加载程序并初试化各种环境后开始执行程序代码的入口</a:t>
            </a:r>
            <a:endParaRPr lang="en-US" altLang="zh-CN" sz="2400" dirty="0"/>
          </a:p>
          <a:p>
            <a:r>
              <a:rPr lang="zh-CN" altLang="en-US" sz="2400" dirty="0"/>
              <a:t>由 </a:t>
            </a:r>
            <a:r>
              <a:rPr lang="en-US" altLang="zh-CN" sz="2400" dirty="0" err="1"/>
              <a:t>a.out</a:t>
            </a:r>
            <a:r>
              <a:rPr lang="en-US" altLang="zh-CN" sz="2400" dirty="0"/>
              <a:t> </a:t>
            </a:r>
            <a:r>
              <a:rPr lang="zh-CN" altLang="en-US" sz="2400" dirty="0"/>
              <a:t>格式和头部数据结构我们可以看出，</a:t>
            </a:r>
            <a:r>
              <a:rPr lang="en-US" altLang="zh-CN" sz="2400" dirty="0" err="1"/>
              <a:t>a.out</a:t>
            </a:r>
            <a:r>
              <a:rPr lang="zh-CN" altLang="en-US" sz="2400" dirty="0"/>
              <a:t>的格式非常紧凑，只包含了程序运行所必须的信息（文本、数据、</a:t>
            </a:r>
            <a:r>
              <a:rPr lang="en-US" altLang="zh-CN" sz="2400" dirty="0"/>
              <a:t>BSS</a:t>
            </a:r>
            <a:r>
              <a:rPr lang="zh-CN" altLang="en-US" sz="2400" dirty="0"/>
              <a:t>），而且每个 </a:t>
            </a:r>
            <a:r>
              <a:rPr lang="en-US" altLang="zh-CN" sz="2400" dirty="0"/>
              <a:t>section</a:t>
            </a:r>
            <a:r>
              <a:rPr lang="zh-CN" altLang="en-US" sz="2400" dirty="0"/>
              <a:t>的顺序是固定的</a:t>
            </a:r>
            <a:endParaRPr lang="en-US" altLang="zh-CN" sz="2400" dirty="0"/>
          </a:p>
          <a:p>
            <a:r>
              <a:rPr lang="zh-CN" altLang="en-US" sz="2400" dirty="0"/>
              <a:t>这种结构缺乏扩展性，如不能包含</a:t>
            </a:r>
            <a:r>
              <a:rPr lang="en-US" altLang="zh-CN" sz="2400" dirty="0"/>
              <a:t>"</a:t>
            </a:r>
            <a:r>
              <a:rPr lang="zh-CN" altLang="en-US" sz="2400" dirty="0"/>
              <a:t>现代</a:t>
            </a:r>
            <a:r>
              <a:rPr lang="en-US" altLang="zh-CN" sz="2400" dirty="0"/>
              <a:t>"</a:t>
            </a:r>
            <a:r>
              <a:rPr lang="zh-CN" altLang="en-US" sz="2400" dirty="0"/>
              <a:t>可执行文件中常见的调试信息</a:t>
            </a:r>
          </a:p>
        </p:txBody>
      </p:sp>
    </p:spTree>
    <p:extLst>
      <p:ext uri="{BB962C8B-B14F-4D97-AF65-F5344CB8AC3E}">
        <p14:creationId xmlns:p14="http://schemas.microsoft.com/office/powerpoint/2010/main" val="412528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a:xfrm>
            <a:off x="457200" y="1268413"/>
            <a:ext cx="7921625" cy="4525962"/>
          </a:xfrm>
        </p:spPr>
        <p:txBody>
          <a:bodyPr/>
          <a:lstStyle/>
          <a:p>
            <a:r>
              <a:rPr lang="en-US" altLang="zh-CN" sz="2400" dirty="0" err="1">
                <a:solidFill>
                  <a:srgbClr val="C00000"/>
                </a:solidFill>
              </a:rPr>
              <a:t>linux0.11</a:t>
            </a:r>
            <a:r>
              <a:rPr lang="zh-CN" altLang="en-US" sz="2400" dirty="0">
                <a:solidFill>
                  <a:srgbClr val="C00000"/>
                </a:solidFill>
              </a:rPr>
              <a:t>中，</a:t>
            </a:r>
            <a:r>
              <a:rPr lang="en-US" altLang="zh-CN" sz="2400" dirty="0" err="1">
                <a:solidFill>
                  <a:srgbClr val="C00000"/>
                </a:solidFill>
              </a:rPr>
              <a:t>a.out</a:t>
            </a:r>
            <a:r>
              <a:rPr lang="zh-CN" altLang="en-US" sz="2400" dirty="0">
                <a:solidFill>
                  <a:srgbClr val="C00000"/>
                </a:solidFill>
              </a:rPr>
              <a:t>的文件头单独存放在一个</a:t>
            </a:r>
            <a:r>
              <a:rPr lang="en-US" altLang="zh-CN" sz="2400" dirty="0">
                <a:solidFill>
                  <a:srgbClr val="C00000"/>
                </a:solidFill>
              </a:rPr>
              <a:t>block</a:t>
            </a:r>
            <a:r>
              <a:rPr lang="zh-CN" altLang="en-US" sz="2400" dirty="0">
                <a:solidFill>
                  <a:srgbClr val="C00000"/>
                </a:solidFill>
              </a:rPr>
              <a:t>（盘块）中</a:t>
            </a:r>
            <a:endParaRPr lang="en-US" altLang="zh-CN" sz="2400" dirty="0">
              <a:solidFill>
                <a:srgbClr val="C00000"/>
              </a:solidFill>
            </a:endParaRPr>
          </a:p>
          <a:p>
            <a:r>
              <a:rPr lang="zh-CN" altLang="en-US" sz="2400" dirty="0">
                <a:solidFill>
                  <a:srgbClr val="C00000"/>
                </a:solidFill>
              </a:rPr>
              <a:t>因此创建一个进程并执行一个新程序？</a:t>
            </a:r>
            <a:endParaRPr lang="en-US" altLang="zh-CN" sz="2400" dirty="0">
              <a:solidFill>
                <a:srgbClr val="C00000"/>
              </a:solidFill>
            </a:endParaRPr>
          </a:p>
          <a:p>
            <a:r>
              <a:rPr lang="zh-CN" altLang="en-US" sz="2400" dirty="0">
                <a:solidFill>
                  <a:srgbClr val="C00000"/>
                </a:solidFill>
              </a:rPr>
              <a:t>首先需要加载可执行文件的</a:t>
            </a:r>
            <a:r>
              <a:rPr lang="en-US" altLang="zh-CN" sz="2400" dirty="0" err="1">
                <a:solidFill>
                  <a:srgbClr val="C00000"/>
                </a:solidFill>
              </a:rPr>
              <a:t>inode</a:t>
            </a:r>
            <a:r>
              <a:rPr lang="zh-CN" altLang="en-US" sz="2400" dirty="0">
                <a:solidFill>
                  <a:srgbClr val="C00000"/>
                </a:solidFill>
              </a:rPr>
              <a:t>中的</a:t>
            </a:r>
            <a:r>
              <a:rPr lang="en-US" altLang="zh-CN" sz="2400" dirty="0" err="1">
                <a:solidFill>
                  <a:srgbClr val="C00000"/>
                </a:solidFill>
              </a:rPr>
              <a:t>i_zone</a:t>
            </a:r>
            <a:r>
              <a:rPr lang="en-US" altLang="zh-CN" sz="2400" dirty="0">
                <a:solidFill>
                  <a:srgbClr val="C00000"/>
                </a:solidFill>
              </a:rPr>
              <a:t>[0]</a:t>
            </a:r>
            <a:r>
              <a:rPr lang="zh-CN" altLang="en-US" sz="2400" dirty="0">
                <a:solidFill>
                  <a:srgbClr val="C00000"/>
                </a:solidFill>
              </a:rPr>
              <a:t>指向的盘块中的内容（文件头）</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18" y="3337353"/>
            <a:ext cx="86090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7" descr="MINIX1"/>
          <p:cNvPicPr>
            <a:picLocks noChangeAspect="1" noChangeArrowheads="1"/>
          </p:cNvPicPr>
          <p:nvPr/>
        </p:nvPicPr>
        <p:blipFill rotWithShape="1">
          <a:blip r:embed="rId3">
            <a:extLst>
              <a:ext uri="{28A0092B-C50C-407E-A947-70E740481C1C}">
                <a14:useLocalDpi xmlns:a14="http://schemas.microsoft.com/office/drawing/2010/main" val="0"/>
              </a:ext>
            </a:extLst>
          </a:blip>
          <a:srcRect b="46021"/>
          <a:stretch/>
        </p:blipFill>
        <p:spPr bwMode="auto">
          <a:xfrm>
            <a:off x="533400" y="3200400"/>
            <a:ext cx="7316585" cy="30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4191692" y="5013753"/>
            <a:ext cx="4190308" cy="228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2123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a:t>创建一个与父进程不同的子进程</a:t>
            </a:r>
          </a:p>
        </p:txBody>
      </p:sp>
      <p:sp>
        <p:nvSpPr>
          <p:cNvPr id="72707" name="内容占位符 2"/>
          <p:cNvSpPr>
            <a:spLocks noGrp="1"/>
          </p:cNvSpPr>
          <p:nvPr>
            <p:ph idx="1"/>
          </p:nvPr>
        </p:nvSpPr>
        <p:spPr>
          <a:xfrm>
            <a:off x="1" y="1219200"/>
            <a:ext cx="4476750" cy="3810000"/>
          </a:xfrm>
        </p:spPr>
        <p:txBody>
          <a:bodyPr/>
          <a:lstStyle/>
          <a:p>
            <a:r>
              <a:rPr lang="en-US" altLang="zh-CN" sz="1800" b="0" dirty="0"/>
              <a:t>Fork</a:t>
            </a:r>
            <a:r>
              <a:rPr lang="zh-CN" altLang="en-US" sz="1800" b="0" dirty="0"/>
              <a:t>创建一个子进程，返回</a:t>
            </a:r>
            <a:r>
              <a:rPr lang="en-US" altLang="zh-CN" sz="1800" b="0" dirty="0" err="1"/>
              <a:t>pid</a:t>
            </a:r>
            <a:r>
              <a:rPr lang="en-US" altLang="zh-CN" sz="1800" b="0" dirty="0"/>
              <a:t>(=0</a:t>
            </a:r>
            <a:r>
              <a:rPr lang="zh-CN" altLang="en-US" sz="1800" b="0" dirty="0"/>
              <a:t>子进程中）</a:t>
            </a:r>
            <a:endParaRPr lang="en-US" altLang="zh-CN" sz="1800" b="0" dirty="0"/>
          </a:p>
          <a:p>
            <a:r>
              <a:rPr lang="zh-CN" altLang="en-US" sz="1800" b="0" dirty="0"/>
              <a:t>在子进程中执行</a:t>
            </a:r>
            <a:r>
              <a:rPr lang="en-US" altLang="zh-CN" sz="1800" b="0" dirty="0"/>
              <a:t>shell</a:t>
            </a:r>
            <a:r>
              <a:rPr lang="zh-CN" altLang="en-US" sz="1800" b="0" dirty="0"/>
              <a:t>终端程序</a:t>
            </a:r>
            <a:r>
              <a:rPr lang="en-US" altLang="zh-CN" sz="1800" b="0" dirty="0"/>
              <a:t>(/bin/</a:t>
            </a:r>
            <a:r>
              <a:rPr lang="en-US" altLang="zh-CN" sz="1800" b="0" dirty="0" err="1"/>
              <a:t>sh</a:t>
            </a:r>
            <a:r>
              <a:rPr lang="en-US" altLang="zh-CN" sz="1800" b="0" dirty="0"/>
              <a:t>)</a:t>
            </a:r>
          </a:p>
          <a:p>
            <a:r>
              <a:rPr lang="en-US" altLang="zh-CN" sz="1800" b="0" dirty="0" err="1"/>
              <a:t>sh</a:t>
            </a:r>
            <a:r>
              <a:rPr lang="zh-CN" altLang="en-US" sz="1800" b="0" dirty="0"/>
              <a:t>也只是一个正常的具有</a:t>
            </a:r>
            <a:r>
              <a:rPr lang="en-US" altLang="zh-CN" sz="1800" b="0" dirty="0"/>
              <a:t>main</a:t>
            </a:r>
            <a:r>
              <a:rPr lang="zh-CN" altLang="en-US" sz="1800" b="0" dirty="0"/>
              <a:t>函数的可执行程序，其读取用户在命令行输入的程序名以及相应参数，然后</a:t>
            </a:r>
            <a:r>
              <a:rPr lang="en-US" altLang="zh-CN" sz="1800" b="0" dirty="0"/>
              <a:t>fork</a:t>
            </a:r>
            <a:r>
              <a:rPr lang="zh-CN" altLang="en-US" sz="1800" b="0" dirty="0"/>
              <a:t>出一个子进程去</a:t>
            </a:r>
            <a:r>
              <a:rPr lang="en-US" altLang="zh-CN" sz="1800" b="0" dirty="0" err="1"/>
              <a:t>execve</a:t>
            </a:r>
            <a:r>
              <a:rPr lang="zh-CN" altLang="en-US" sz="1800" b="0" dirty="0"/>
              <a:t>这个程序，子程序执行完成后又回到命令行等待输入，</a:t>
            </a:r>
            <a:endParaRPr lang="en-US" altLang="zh-CN" sz="1800" b="0" dirty="0"/>
          </a:p>
          <a:p>
            <a:r>
              <a:rPr lang="en-US" altLang="zh-CN" sz="1800" b="0" dirty="0" err="1"/>
              <a:t>execve</a:t>
            </a:r>
            <a:r>
              <a:rPr lang="en-US" altLang="zh-CN" sz="1800" b="0" dirty="0"/>
              <a:t>(“/bin/</a:t>
            </a:r>
            <a:r>
              <a:rPr lang="en-US" altLang="zh-CN" sz="1800" b="0" dirty="0" err="1"/>
              <a:t>sh</a:t>
            </a:r>
            <a:r>
              <a:rPr lang="en-US" altLang="zh-CN" sz="1800" b="0" dirty="0"/>
              <a:t>”,</a:t>
            </a:r>
            <a:r>
              <a:rPr lang="en-US" altLang="zh-CN" sz="1800" b="0" dirty="0" err="1"/>
              <a:t>argv,envp</a:t>
            </a:r>
            <a:r>
              <a:rPr lang="en-US" altLang="zh-CN" sz="1800" b="0" dirty="0"/>
              <a:t>)</a:t>
            </a:r>
            <a:r>
              <a:rPr lang="zh-CN" altLang="en-US" sz="1800" b="0" dirty="0"/>
              <a:t>函数是关键</a:t>
            </a:r>
            <a:endParaRPr lang="en-US" altLang="zh-CN" sz="1800" b="0" dirty="0"/>
          </a:p>
          <a:p>
            <a:r>
              <a:rPr lang="en-US" altLang="zh-CN" sz="1800" b="0" dirty="0" err="1"/>
              <a:t>execve</a:t>
            </a:r>
            <a:r>
              <a:rPr lang="en-US" altLang="zh-CN" sz="1800" b="0" dirty="0"/>
              <a:t>→ </a:t>
            </a:r>
            <a:r>
              <a:rPr lang="en-US" altLang="zh-CN" sz="1800" b="0" dirty="0" err="1"/>
              <a:t>sys_execve</a:t>
            </a:r>
            <a:r>
              <a:rPr lang="en-US" altLang="zh-CN" sz="1800" b="0" dirty="0"/>
              <a:t> → </a:t>
            </a:r>
            <a:r>
              <a:rPr lang="en-US" altLang="zh-CN" sz="1800" b="0" dirty="0" err="1"/>
              <a:t>do_execve</a:t>
            </a:r>
            <a:r>
              <a:rPr lang="en-US" altLang="zh-CN" sz="1800" b="0" dirty="0"/>
              <a:t> (</a:t>
            </a:r>
            <a:r>
              <a:rPr lang="en-US" altLang="zh-CN" sz="1800" b="0" dirty="0" err="1"/>
              <a:t>exec.c</a:t>
            </a:r>
            <a:r>
              <a:rPr lang="en-US" altLang="zh-CN" sz="1800" b="0" dirty="0"/>
              <a:t>)</a:t>
            </a:r>
          </a:p>
          <a:p>
            <a:endParaRPr lang="en-US" altLang="zh-CN" sz="1800" b="0" dirty="0"/>
          </a:p>
          <a:p>
            <a:endParaRPr lang="en-US" altLang="zh-CN" sz="1800" b="0" dirty="0"/>
          </a:p>
          <a:p>
            <a:endParaRPr lang="zh-CN" altLang="en-US" sz="1800" dirty="0"/>
          </a:p>
        </p:txBody>
      </p:sp>
      <p:pic>
        <p:nvPicPr>
          <p:cNvPr id="727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1205345"/>
            <a:ext cx="466725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4476750" y="2640106"/>
            <a:ext cx="4644838" cy="25549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solidFill>
                  <a:srgbClr val="C00000"/>
                </a:solidFill>
              </a:ln>
              <a:noFill/>
              <a:effectLst/>
              <a:latin typeface="Arial" charset="0"/>
              <a:ea typeface="宋体" pitchFamily="2" charset="-122"/>
            </a:endParaRPr>
          </a:p>
        </p:txBody>
      </p:sp>
      <p:sp>
        <p:nvSpPr>
          <p:cNvPr id="6" name="矩形 5"/>
          <p:cNvSpPr/>
          <p:nvPr/>
        </p:nvSpPr>
        <p:spPr bwMode="auto">
          <a:xfrm>
            <a:off x="4476750" y="4468906"/>
            <a:ext cx="4610100" cy="25549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solidFill>
                  <a:srgbClr val="C00000"/>
                </a:solidFill>
              </a:ln>
              <a:noFill/>
              <a:effectLst/>
              <a:latin typeface="Arial" charset="0"/>
              <a:ea typeface="宋体" pitchFamily="2" charset="-122"/>
            </a:endParaRPr>
          </a:p>
        </p:txBody>
      </p:sp>
      <p:sp>
        <p:nvSpPr>
          <p:cNvPr id="3" name="Rectangle 1"/>
          <p:cNvSpPr>
            <a:spLocks noChangeArrowheads="1"/>
          </p:cNvSpPr>
          <p:nvPr/>
        </p:nvSpPr>
        <p:spPr bwMode="auto">
          <a:xfrm>
            <a:off x="228600" y="4875312"/>
            <a:ext cx="40132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591"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FF0000"/>
                </a:solidFill>
                <a:effectLst/>
                <a:latin typeface="+mn-lt"/>
                <a:ea typeface="宋体" pitchFamily="2" charset="-122"/>
                <a:cs typeface="宋体" pitchFamily="2" charset="-122"/>
              </a:rPr>
              <a:t>函数的参数是通过堆栈传递的，返回地址是在</a:t>
            </a:r>
            <a:r>
              <a:rPr kumimoji="0" lang="zh-CN" altLang="zh-CN" sz="2000" b="0" i="0" u="none" strike="noStrike" cap="none" normalizeH="0" baseline="0" dirty="0">
                <a:ln>
                  <a:noFill/>
                </a:ln>
                <a:solidFill>
                  <a:srgbClr val="FF0000"/>
                </a:solidFill>
                <a:effectLst/>
                <a:latin typeface="+mn-lt"/>
                <a:ea typeface="宋体" pitchFamily="2" charset="-122"/>
                <a:cs typeface="宋体" pitchFamily="2" charset="-122"/>
              </a:rPr>
              <a:t>call</a:t>
            </a:r>
            <a:r>
              <a:rPr kumimoji="0" lang="zh-CN" sz="2000" b="0" i="0" u="none" strike="noStrike" cap="none" normalizeH="0" baseline="0" dirty="0">
                <a:ln>
                  <a:noFill/>
                </a:ln>
                <a:solidFill>
                  <a:srgbClr val="FF0000"/>
                </a:solidFill>
                <a:effectLst/>
                <a:latin typeface="+mn-lt"/>
                <a:ea typeface="宋体" pitchFamily="2" charset="-122"/>
                <a:cs typeface="宋体" pitchFamily="2" charset="-122"/>
              </a:rPr>
              <a:t>语句时被压入堆栈的，返回值通过</a:t>
            </a:r>
            <a:r>
              <a:rPr kumimoji="0" lang="zh-CN" altLang="zh-CN" sz="2000" b="0" i="0" u="none" strike="noStrike" cap="none" normalizeH="0" baseline="0" dirty="0">
                <a:ln>
                  <a:noFill/>
                </a:ln>
                <a:solidFill>
                  <a:srgbClr val="FF0000"/>
                </a:solidFill>
                <a:effectLst/>
                <a:latin typeface="+mn-lt"/>
                <a:ea typeface="宋体" pitchFamily="2" charset="-122"/>
                <a:cs typeface="宋体" pitchFamily="2" charset="-122"/>
              </a:rPr>
              <a:t>eax</a:t>
            </a:r>
            <a:r>
              <a:rPr kumimoji="0" lang="zh-CN" sz="2000" b="0" i="0" u="none" strike="noStrike" cap="none" normalizeH="0" baseline="0" dirty="0">
                <a:ln>
                  <a:noFill/>
                </a:ln>
                <a:solidFill>
                  <a:srgbClr val="FF0000"/>
                </a:solidFill>
                <a:effectLst/>
                <a:latin typeface="+mn-lt"/>
                <a:ea typeface="宋体" pitchFamily="2" charset="-122"/>
                <a:cs typeface="宋体" pitchFamily="2" charset="-122"/>
              </a:rPr>
              <a:t>传递</a:t>
            </a:r>
            <a:r>
              <a:rPr kumimoji="0" lang="zh-CN" altLang="en-US" sz="2000" b="0" i="0" u="none" strike="noStrike" cap="none" normalizeH="0" baseline="0" dirty="0">
                <a:ln>
                  <a:noFill/>
                </a:ln>
                <a:solidFill>
                  <a:srgbClr val="FF0000"/>
                </a:solidFill>
                <a:effectLst/>
                <a:latin typeface="+mn-lt"/>
                <a:ea typeface="宋体" pitchFamily="2" charset="-122"/>
                <a:cs typeface="宋体" pitchFamily="2" charset="-122"/>
              </a:rPr>
              <a:t>。</a:t>
            </a:r>
            <a:endParaRPr kumimoji="0" lang="en-US" altLang="zh-CN" sz="2000" b="0" i="0" u="none" strike="noStrike" cap="none" normalizeH="0" baseline="0" dirty="0">
              <a:ln>
                <a:noFill/>
              </a:ln>
              <a:solidFill>
                <a:srgbClr val="FF0000"/>
              </a:solidFill>
              <a:effectLst/>
              <a:latin typeface="+mn-lt"/>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0" dirty="0">
                <a:solidFill>
                  <a:srgbClr val="FF0000"/>
                </a:solidFill>
                <a:latin typeface="+mn-lt"/>
                <a:cs typeface="宋体" pitchFamily="2" charset="-122"/>
              </a:rPr>
              <a:t>copy_process</a:t>
            </a:r>
            <a:r>
              <a:rPr lang="zh-CN" altLang="en-US" sz="2000" b="0" dirty="0">
                <a:solidFill>
                  <a:srgbClr val="FF0000"/>
                </a:solidFill>
                <a:latin typeface="+mn-lt"/>
                <a:cs typeface="宋体" pitchFamily="2" charset="-122"/>
              </a:rPr>
              <a:t>过程？</a:t>
            </a:r>
            <a:endParaRPr kumimoji="0" lang="zh-CN" sz="2000" b="0" i="0" u="none" strike="noStrike" cap="none" normalizeH="0" baseline="0" dirty="0">
              <a:ln>
                <a:noFill/>
              </a:ln>
              <a:solidFill>
                <a:srgbClr val="FF0000"/>
              </a:solidFill>
              <a:effectLst/>
              <a:latin typeface="+mn-lt"/>
              <a:ea typeface="宋体" pitchFamily="2" charset="-122"/>
              <a:cs typeface="宋体" pitchFamily="2" charset="-122"/>
            </a:endParaRPr>
          </a:p>
        </p:txBody>
      </p:sp>
      <p:sp>
        <p:nvSpPr>
          <p:cNvPr id="8" name="矩形 7"/>
          <p:cNvSpPr/>
          <p:nvPr/>
        </p:nvSpPr>
        <p:spPr bwMode="auto">
          <a:xfrm>
            <a:off x="4495800" y="3352800"/>
            <a:ext cx="4610100" cy="25549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solidFill>
                  <a:srgbClr val="C00000"/>
                </a:solidFill>
              </a:ln>
              <a:noFill/>
              <a:effectLst/>
              <a:latin typeface="Arial" charset="0"/>
              <a:ea typeface="宋体" pitchFamily="2" charset="-122"/>
            </a:endParaRPr>
          </a:p>
        </p:txBody>
      </p:sp>
    </p:spTree>
    <p:extLst>
      <p:ext uri="{BB962C8B-B14F-4D97-AF65-F5344CB8AC3E}">
        <p14:creationId xmlns:p14="http://schemas.microsoft.com/office/powerpoint/2010/main" val="29456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7">
                                            <p:txEl>
                                              <p:pRg st="1" end="1"/>
                                            </p:txEl>
                                          </p:spTgt>
                                        </p:tgtEl>
                                        <p:attrNameLst>
                                          <p:attrName>style.visibility</p:attrName>
                                        </p:attrNameLst>
                                      </p:cBhvr>
                                      <p:to>
                                        <p:strVal val="visible"/>
                                      </p:to>
                                    </p:set>
                                    <p:anim calcmode="lin" valueType="num">
                                      <p:cBhvr additive="base">
                                        <p:cTn id="25"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707">
                                            <p:txEl>
                                              <p:pRg st="2" end="2"/>
                                            </p:txEl>
                                          </p:spTgt>
                                        </p:tgtEl>
                                        <p:attrNameLst>
                                          <p:attrName>style.visibility</p:attrName>
                                        </p:attrNameLst>
                                      </p:cBhvr>
                                      <p:to>
                                        <p:strVal val="visible"/>
                                      </p:to>
                                    </p:set>
                                    <p:anim calcmode="lin" valueType="num">
                                      <p:cBhvr additive="base">
                                        <p:cTn id="37"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707">
                                            <p:txEl>
                                              <p:pRg st="3" end="3"/>
                                            </p:txEl>
                                          </p:spTgt>
                                        </p:tgtEl>
                                        <p:attrNameLst>
                                          <p:attrName>style.visibility</p:attrName>
                                        </p:attrNameLst>
                                      </p:cBhvr>
                                      <p:to>
                                        <p:strVal val="visible"/>
                                      </p:to>
                                    </p:set>
                                    <p:anim calcmode="lin" valueType="num">
                                      <p:cBhvr additive="base">
                                        <p:cTn id="43"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707">
                                            <p:txEl>
                                              <p:pRg st="4" end="4"/>
                                            </p:txEl>
                                          </p:spTgt>
                                        </p:tgtEl>
                                        <p:attrNameLst>
                                          <p:attrName>style.visibility</p:attrName>
                                        </p:attrNameLst>
                                      </p:cBhvr>
                                      <p:to>
                                        <p:strVal val="visible"/>
                                      </p:to>
                                    </p:set>
                                    <p:anim calcmode="lin" valueType="num">
                                      <p:cBhvr additive="base">
                                        <p:cTn id="49"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endParaRPr lang="zh-CN" altLang="en-US" dirty="0"/>
          </a:p>
        </p:txBody>
      </p:sp>
      <p:sp>
        <p:nvSpPr>
          <p:cNvPr id="3" name="内容占位符 2"/>
          <p:cNvSpPr>
            <a:spLocks noGrp="1"/>
          </p:cNvSpPr>
          <p:nvPr>
            <p:ph idx="1"/>
          </p:nvPr>
        </p:nvSpPr>
        <p:spPr>
          <a:xfrm>
            <a:off x="-76200" y="1268412"/>
            <a:ext cx="9220200" cy="5437187"/>
          </a:xfrm>
        </p:spPr>
        <p:txBody>
          <a:bodyPr/>
          <a:lstStyle/>
          <a:p>
            <a:r>
              <a:rPr lang="en-US" altLang="zh-CN" sz="1800" dirty="0" err="1"/>
              <a:t>execve</a:t>
            </a:r>
            <a:r>
              <a:rPr lang="en-US" altLang="zh-CN" sz="1800" dirty="0"/>
              <a:t>(“/bin/</a:t>
            </a:r>
            <a:r>
              <a:rPr lang="en-US" altLang="zh-CN" sz="1800" dirty="0" err="1"/>
              <a:t>sh</a:t>
            </a:r>
            <a:r>
              <a:rPr lang="en-US" altLang="zh-CN" sz="1800" dirty="0"/>
              <a:t>”,</a:t>
            </a:r>
            <a:r>
              <a:rPr lang="en-US" altLang="zh-CN" sz="1800" dirty="0" err="1"/>
              <a:t>argv,envp</a:t>
            </a:r>
            <a:r>
              <a:rPr lang="en-US" altLang="zh-CN" sz="1800" dirty="0"/>
              <a:t>)</a:t>
            </a:r>
          </a:p>
          <a:p>
            <a:r>
              <a:rPr lang="en-US" altLang="zh-CN" sz="1800" dirty="0" err="1">
                <a:solidFill>
                  <a:schemeClr val="bg1">
                    <a:lumMod val="65000"/>
                  </a:schemeClr>
                </a:solidFill>
              </a:rPr>
              <a:t>linux</a:t>
            </a:r>
            <a:r>
              <a:rPr lang="en-US" altLang="zh-CN" sz="1800" dirty="0">
                <a:solidFill>
                  <a:schemeClr val="bg1">
                    <a:lumMod val="65000"/>
                  </a:schemeClr>
                </a:solidFill>
              </a:rPr>
              <a:t>/lib/</a:t>
            </a:r>
            <a:r>
              <a:rPr lang="en-US" altLang="zh-CN" sz="1800" dirty="0" err="1">
                <a:solidFill>
                  <a:schemeClr val="bg1">
                    <a:lumMod val="65000"/>
                  </a:schemeClr>
                </a:solidFill>
              </a:rPr>
              <a:t>execve.c</a:t>
            </a:r>
            <a:endParaRPr lang="en-US" altLang="zh-CN" sz="1800" dirty="0"/>
          </a:p>
          <a:p>
            <a:r>
              <a:rPr lang="en-US" altLang="zh-CN" sz="1800" dirty="0"/>
              <a:t>_syscall3(</a:t>
            </a:r>
            <a:r>
              <a:rPr lang="en-US" altLang="zh-CN" sz="1800" dirty="0" err="1"/>
              <a:t>int,execve,</a:t>
            </a:r>
            <a:r>
              <a:rPr lang="en-US" altLang="zh-CN" sz="1800" dirty="0" err="1">
                <a:solidFill>
                  <a:srgbClr val="C00000"/>
                </a:solidFill>
              </a:rPr>
              <a:t>const</a:t>
            </a:r>
            <a:r>
              <a:rPr lang="en-US" altLang="zh-CN" sz="1800" dirty="0">
                <a:solidFill>
                  <a:srgbClr val="C00000"/>
                </a:solidFill>
              </a:rPr>
              <a:t> char *,</a:t>
            </a:r>
            <a:r>
              <a:rPr lang="en-US" altLang="zh-CN" sz="1800" dirty="0" err="1">
                <a:solidFill>
                  <a:srgbClr val="C00000"/>
                </a:solidFill>
              </a:rPr>
              <a:t>file,char</a:t>
            </a:r>
            <a:r>
              <a:rPr lang="en-US" altLang="zh-CN" sz="1800" dirty="0">
                <a:solidFill>
                  <a:srgbClr val="C00000"/>
                </a:solidFill>
              </a:rPr>
              <a:t> **,</a:t>
            </a:r>
            <a:r>
              <a:rPr lang="en-US" altLang="zh-CN" sz="1800" dirty="0" err="1">
                <a:solidFill>
                  <a:srgbClr val="C00000"/>
                </a:solidFill>
              </a:rPr>
              <a:t>argv,char</a:t>
            </a:r>
            <a:r>
              <a:rPr lang="en-US" altLang="zh-CN" sz="1800" dirty="0">
                <a:solidFill>
                  <a:srgbClr val="C00000"/>
                </a:solidFill>
              </a:rPr>
              <a:t> **,</a:t>
            </a:r>
            <a:r>
              <a:rPr lang="en-US" altLang="zh-CN" sz="1800" dirty="0" err="1">
                <a:solidFill>
                  <a:srgbClr val="C00000"/>
                </a:solidFill>
              </a:rPr>
              <a:t>envp</a:t>
            </a:r>
            <a:r>
              <a:rPr lang="en-US" altLang="zh-CN" sz="1800" dirty="0"/>
              <a:t>) </a:t>
            </a:r>
          </a:p>
          <a:p>
            <a:r>
              <a:rPr lang="en-US" altLang="zh-CN" sz="1800" dirty="0">
                <a:solidFill>
                  <a:schemeClr val="bg1">
                    <a:lumMod val="65000"/>
                  </a:schemeClr>
                </a:solidFill>
              </a:rPr>
              <a:t>include/</a:t>
            </a:r>
            <a:r>
              <a:rPr lang="en-US" altLang="zh-CN" sz="1800" dirty="0" err="1">
                <a:solidFill>
                  <a:schemeClr val="bg1">
                    <a:lumMod val="65000"/>
                  </a:schemeClr>
                </a:solidFill>
              </a:rPr>
              <a:t>unistd.h</a:t>
            </a:r>
            <a:endParaRPr lang="en-US" altLang="zh-CN" sz="1800" dirty="0"/>
          </a:p>
          <a:p>
            <a:r>
              <a:rPr lang="en-US" altLang="zh-CN" sz="1800" dirty="0"/>
              <a:t>#define _syscall3(</a:t>
            </a:r>
            <a:r>
              <a:rPr lang="en-US" altLang="zh-CN" sz="1800" dirty="0" err="1"/>
              <a:t>type,name,atype,a,btype,b,ctype,c</a:t>
            </a:r>
            <a:r>
              <a:rPr lang="en-US" altLang="zh-CN" sz="1800" dirty="0"/>
              <a:t>)    \ </a:t>
            </a:r>
            <a:endParaRPr lang="en-US" altLang="zh-CN" sz="1800" dirty="0">
              <a:solidFill>
                <a:schemeClr val="bg1">
                  <a:lumMod val="65000"/>
                </a:schemeClr>
              </a:solidFill>
            </a:endParaRPr>
          </a:p>
          <a:p>
            <a:r>
              <a:rPr lang="en-US" altLang="zh-CN" sz="1800" dirty="0"/>
              <a:t>type name(</a:t>
            </a:r>
            <a:r>
              <a:rPr lang="en-US" altLang="zh-CN" sz="1800" dirty="0" err="1"/>
              <a:t>atype</a:t>
            </a:r>
            <a:r>
              <a:rPr lang="en-US" altLang="zh-CN" sz="1800" dirty="0"/>
              <a:t> </a:t>
            </a:r>
            <a:r>
              <a:rPr lang="en-US" altLang="zh-CN" sz="1800" dirty="0" err="1"/>
              <a:t>a,btype</a:t>
            </a:r>
            <a:r>
              <a:rPr lang="en-US" altLang="zh-CN" sz="1800" dirty="0"/>
              <a:t> </a:t>
            </a:r>
            <a:r>
              <a:rPr lang="en-US" altLang="zh-CN" sz="1800" dirty="0" err="1"/>
              <a:t>b,ctype</a:t>
            </a:r>
            <a:r>
              <a:rPr lang="en-US" altLang="zh-CN" sz="1800" dirty="0"/>
              <a:t> c)   \     </a:t>
            </a:r>
          </a:p>
          <a:p>
            <a:r>
              <a:rPr lang="en-US" altLang="zh-CN" sz="1800" dirty="0"/>
              <a:t>{ \</a:t>
            </a:r>
          </a:p>
          <a:p>
            <a:r>
              <a:rPr lang="en-US" altLang="zh-CN" sz="1800" dirty="0"/>
              <a:t>long __res; \</a:t>
            </a:r>
          </a:p>
          <a:p>
            <a:r>
              <a:rPr lang="en-US" altLang="zh-CN" sz="1800" dirty="0"/>
              <a:t>__</a:t>
            </a:r>
            <a:r>
              <a:rPr lang="en-US" altLang="zh-CN" sz="1800" dirty="0" err="1"/>
              <a:t>asm</a:t>
            </a:r>
            <a:r>
              <a:rPr lang="en-US" altLang="zh-CN" sz="1800" dirty="0"/>
              <a:t>__ volatile ("</a:t>
            </a:r>
            <a:r>
              <a:rPr lang="en-US" altLang="zh-CN" sz="1800" dirty="0" err="1"/>
              <a:t>int</a:t>
            </a:r>
            <a:r>
              <a:rPr lang="en-US" altLang="zh-CN" sz="1800" dirty="0"/>
              <a:t> $0x80" \</a:t>
            </a:r>
          </a:p>
          <a:p>
            <a:r>
              <a:rPr lang="en-US" altLang="zh-CN" sz="1800" dirty="0"/>
              <a:t>	: "=a" (__res) \</a:t>
            </a:r>
          </a:p>
          <a:p>
            <a:r>
              <a:rPr lang="en-US" altLang="zh-CN" sz="1800" dirty="0"/>
              <a:t>	: "0" (__NR_##name</a:t>
            </a:r>
            <a:r>
              <a:rPr lang="en-US" altLang="zh-CN" sz="1800" dirty="0">
                <a:solidFill>
                  <a:srgbClr val="C00000"/>
                </a:solidFill>
              </a:rPr>
              <a:t>),"b" ((long)(a)),"c" ((long)(b)),"d" ((long)(c))); </a:t>
            </a:r>
            <a:r>
              <a:rPr lang="en-US" altLang="zh-CN" sz="1800" dirty="0"/>
              <a:t>\</a:t>
            </a:r>
          </a:p>
          <a:p>
            <a:r>
              <a:rPr lang="en-US" altLang="zh-CN" sz="1800" dirty="0"/>
              <a:t>if (__res&gt;=0) \</a:t>
            </a:r>
          </a:p>
          <a:p>
            <a:r>
              <a:rPr lang="en-US" altLang="zh-CN" sz="1800" dirty="0"/>
              <a:t>	return (type) __res; \</a:t>
            </a:r>
          </a:p>
          <a:p>
            <a:r>
              <a:rPr lang="en-US" altLang="zh-CN" sz="1800" dirty="0" err="1"/>
              <a:t>errno</a:t>
            </a:r>
            <a:r>
              <a:rPr lang="en-US" altLang="zh-CN" sz="1800" dirty="0"/>
              <a:t>=-__res; \</a:t>
            </a:r>
          </a:p>
          <a:p>
            <a:r>
              <a:rPr lang="en-US" altLang="zh-CN" sz="1800" dirty="0"/>
              <a:t>return -1; \</a:t>
            </a:r>
          </a:p>
          <a:p>
            <a:r>
              <a:rPr lang="en-US" altLang="zh-CN" sz="1800" dirty="0"/>
              <a:t>}</a:t>
            </a:r>
          </a:p>
          <a:p>
            <a:endParaRPr lang="en-US" altLang="zh-CN" sz="1800" dirty="0"/>
          </a:p>
          <a:p>
            <a:endParaRPr lang="zh-CN" altLang="en-US" sz="1800" dirty="0"/>
          </a:p>
        </p:txBody>
      </p:sp>
      <p:sp>
        <p:nvSpPr>
          <p:cNvPr id="4" name="圆角矩形标注 3"/>
          <p:cNvSpPr/>
          <p:nvPr/>
        </p:nvSpPr>
        <p:spPr bwMode="auto">
          <a:xfrm>
            <a:off x="2895600" y="3352800"/>
            <a:ext cx="1828800" cy="381000"/>
          </a:xfrm>
          <a:prstGeom prst="wedgeRoundRectCallout">
            <a:avLst>
              <a:gd name="adj1" fmla="val -68055"/>
              <a:gd name="adj2" fmla="val 30464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rPr>
              <a:t>_</a:t>
            </a:r>
            <a:r>
              <a:rPr kumimoji="0" lang="en-US" altLang="zh-CN" sz="1600" b="1" i="0" u="none" strike="noStrike" cap="none" normalizeH="0" baseline="0" dirty="0" err="1">
                <a:ln>
                  <a:noFill/>
                </a:ln>
                <a:solidFill>
                  <a:schemeClr val="tx1"/>
                </a:solidFill>
                <a:effectLst/>
                <a:latin typeface="Arial" charset="0"/>
                <a:ea typeface="宋体" pitchFamily="2" charset="-122"/>
              </a:rPr>
              <a:t>NR_execve</a:t>
            </a:r>
            <a:endParaRPr kumimoji="0" lang="zh-CN" altLang="en-US" sz="1600" b="1" i="0" u="none" strike="noStrike" cap="none" normalizeH="0" baseline="0" dirty="0">
              <a:ln>
                <a:noFill/>
              </a:ln>
              <a:solidFill>
                <a:schemeClr val="tx1"/>
              </a:solidFill>
              <a:effectLst/>
              <a:latin typeface="Arial" charset="0"/>
              <a:ea typeface="宋体" pitchFamily="2" charset="-122"/>
            </a:endParaRPr>
          </a:p>
        </p:txBody>
      </p:sp>
      <p:cxnSp>
        <p:nvCxnSpPr>
          <p:cNvPr id="6" name="直接连接符 5"/>
          <p:cNvCxnSpPr/>
          <p:nvPr/>
        </p:nvCxnSpPr>
        <p:spPr bwMode="auto">
          <a:xfrm>
            <a:off x="2743200" y="2362200"/>
            <a:ext cx="44196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429000" y="4953000"/>
            <a:ext cx="44196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曲线连接符 8"/>
          <p:cNvCxnSpPr/>
          <p:nvPr/>
        </p:nvCxnSpPr>
        <p:spPr bwMode="auto">
          <a:xfrm rot="5400000">
            <a:off x="5486400" y="3314700"/>
            <a:ext cx="2133600" cy="4572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5435600" y="4962555"/>
            <a:ext cx="3022600" cy="707886"/>
          </a:xfrm>
          <a:prstGeom prst="rect">
            <a:avLst/>
          </a:prstGeom>
          <a:noFill/>
        </p:spPr>
        <p:txBody>
          <a:bodyPr wrap="square" rtlCol="0">
            <a:spAutoFit/>
          </a:bodyPr>
          <a:lstStyle/>
          <a:p>
            <a:r>
              <a:rPr lang="en-US" altLang="zh-CN" sz="2000" dirty="0"/>
              <a:t>“b”-%</a:t>
            </a:r>
            <a:r>
              <a:rPr lang="en-US" altLang="zh-CN" sz="2000" dirty="0" err="1"/>
              <a:t>ebx</a:t>
            </a:r>
            <a:r>
              <a:rPr lang="en-US" altLang="zh-CN" sz="2000" dirty="0"/>
              <a:t>, </a:t>
            </a:r>
            <a:r>
              <a:rPr lang="zh-CN" altLang="en-US" sz="2000" dirty="0"/>
              <a:t>保存</a:t>
            </a:r>
            <a:r>
              <a:rPr lang="en-US" altLang="zh-CN" sz="2000" dirty="0"/>
              <a:t>filename</a:t>
            </a:r>
          </a:p>
          <a:p>
            <a:r>
              <a:rPr lang="en-US" altLang="zh-CN" sz="2000" dirty="0"/>
              <a:t>“c”-%</a:t>
            </a:r>
            <a:r>
              <a:rPr lang="en-US" altLang="zh-CN" sz="2000" dirty="0" err="1"/>
              <a:t>ecx</a:t>
            </a:r>
            <a:r>
              <a:rPr lang="en-US" altLang="zh-CN" sz="2000" dirty="0"/>
              <a:t>,“d”-%</a:t>
            </a:r>
            <a:r>
              <a:rPr lang="en-US" altLang="zh-CN" sz="2000" dirty="0" err="1"/>
              <a:t>edx</a:t>
            </a:r>
            <a:endParaRPr lang="zh-CN" altLang="en-US" sz="2000" dirty="0"/>
          </a:p>
        </p:txBody>
      </p:sp>
      <p:sp>
        <p:nvSpPr>
          <p:cNvPr id="15" name="TextBox 14"/>
          <p:cNvSpPr txBox="1"/>
          <p:nvPr/>
        </p:nvSpPr>
        <p:spPr>
          <a:xfrm>
            <a:off x="2590800" y="6054755"/>
            <a:ext cx="2819400" cy="400110"/>
          </a:xfrm>
          <a:prstGeom prst="rect">
            <a:avLst/>
          </a:prstGeom>
          <a:noFill/>
        </p:spPr>
        <p:txBody>
          <a:bodyPr wrap="square" rtlCol="0">
            <a:spAutoFit/>
          </a:bodyPr>
          <a:lstStyle/>
          <a:p>
            <a:r>
              <a:rPr lang="zh-CN" altLang="en-US" sz="2000" dirty="0"/>
              <a:t>系统调用号存入</a:t>
            </a:r>
            <a:r>
              <a:rPr lang="en-US" altLang="zh-CN" sz="2000" dirty="0"/>
              <a:t>%</a:t>
            </a:r>
            <a:r>
              <a:rPr lang="en-US" altLang="zh-CN" sz="2000" dirty="0" err="1"/>
              <a:t>eax</a:t>
            </a:r>
            <a:endParaRPr lang="zh-CN" altLang="en-US" sz="2000" dirty="0"/>
          </a:p>
        </p:txBody>
      </p:sp>
    </p:spTree>
    <p:extLst>
      <p:ext uri="{BB962C8B-B14F-4D97-AF65-F5344CB8AC3E}">
        <p14:creationId xmlns:p14="http://schemas.microsoft.com/office/powerpoint/2010/main" val="180538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ppt_x"/>
                                          </p:val>
                                        </p:tav>
                                        <p:tav tm="100000">
                                          <p:val>
                                            <p:strVal val="#ppt_x"/>
                                          </p:val>
                                        </p:tav>
                                      </p:tavLst>
                                    </p:anim>
                                    <p:anim calcmode="lin" valueType="num">
                                      <p:cBhvr additive="base">
                                        <p:cTn id="7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ppt_x"/>
                                          </p:val>
                                        </p:tav>
                                        <p:tav tm="100000">
                                          <p:val>
                                            <p:strVal val="#ppt_x"/>
                                          </p:val>
                                        </p:tav>
                                      </p:tavLst>
                                    </p:anim>
                                    <p:anim calcmode="lin" valueType="num">
                                      <p:cBhvr additive="base">
                                        <p:cTn id="88" dur="500" fill="hold"/>
                                        <p:tgtEl>
                                          <p:spTgt spid="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endParaRPr lang="zh-CN" altLang="en-US" dirty="0"/>
          </a:p>
        </p:txBody>
      </p:sp>
      <p:sp>
        <p:nvSpPr>
          <p:cNvPr id="3" name="内容占位符 2"/>
          <p:cNvSpPr>
            <a:spLocks noGrp="1"/>
          </p:cNvSpPr>
          <p:nvPr>
            <p:ph idx="1"/>
          </p:nvPr>
        </p:nvSpPr>
        <p:spPr>
          <a:xfrm>
            <a:off x="-76200" y="1268413"/>
            <a:ext cx="9220200" cy="2722604"/>
          </a:xfrm>
        </p:spPr>
        <p:txBody>
          <a:bodyPr/>
          <a:lstStyle/>
          <a:p>
            <a:r>
              <a:rPr lang="en-US" altLang="zh-CN" sz="1800" dirty="0"/>
              <a:t>__</a:t>
            </a:r>
            <a:r>
              <a:rPr lang="en-US" altLang="zh-CN" sz="1800" dirty="0" err="1"/>
              <a:t>asm</a:t>
            </a:r>
            <a:r>
              <a:rPr lang="en-US" altLang="zh-CN" sz="1800" dirty="0"/>
              <a:t>__ volatile ("</a:t>
            </a:r>
            <a:r>
              <a:rPr lang="en-US" altLang="zh-CN" sz="1800" dirty="0" err="1"/>
              <a:t>int</a:t>
            </a:r>
            <a:r>
              <a:rPr lang="en-US" altLang="zh-CN" sz="1800" dirty="0"/>
              <a:t> $0x80" \</a:t>
            </a:r>
          </a:p>
          <a:p>
            <a:r>
              <a:rPr lang="en-US" altLang="zh-CN" sz="1800" dirty="0"/>
              <a:t>	: "=a" (__res) \</a:t>
            </a:r>
          </a:p>
          <a:p>
            <a:r>
              <a:rPr lang="en-US" altLang="zh-CN" sz="1800" dirty="0"/>
              <a:t>	: "0" (__NR_##name</a:t>
            </a:r>
            <a:r>
              <a:rPr lang="en-US" altLang="zh-CN" sz="1800" dirty="0">
                <a:solidFill>
                  <a:srgbClr val="C00000"/>
                </a:solidFill>
              </a:rPr>
              <a:t>),"b" ((long)(a)),"c" ((long)(b)),"d" ((long)(c))); </a:t>
            </a:r>
            <a:r>
              <a:rPr lang="en-US" altLang="zh-CN" sz="1800" dirty="0"/>
              <a:t>\</a:t>
            </a:r>
          </a:p>
          <a:p>
            <a:r>
              <a:rPr lang="en-US" altLang="zh-CN" sz="1800" dirty="0"/>
              <a:t>if (__res&gt;=0) \</a:t>
            </a:r>
          </a:p>
          <a:p>
            <a:r>
              <a:rPr lang="en-US" altLang="zh-CN" sz="1800" dirty="0"/>
              <a:t>	return (type) __res; \</a:t>
            </a:r>
          </a:p>
          <a:p>
            <a:r>
              <a:rPr lang="en-US" altLang="zh-CN" sz="1800" dirty="0" err="1"/>
              <a:t>errno</a:t>
            </a:r>
            <a:r>
              <a:rPr lang="en-US" altLang="zh-CN" sz="1800" dirty="0"/>
              <a:t>=-__res; \</a:t>
            </a:r>
          </a:p>
          <a:p>
            <a:r>
              <a:rPr lang="en-US" altLang="zh-CN" sz="1800" dirty="0"/>
              <a:t>return -1; \</a:t>
            </a:r>
          </a:p>
          <a:p>
            <a:r>
              <a:rPr lang="en-US" altLang="zh-CN" sz="1800" dirty="0"/>
              <a:t>}</a:t>
            </a:r>
          </a:p>
          <a:p>
            <a:endParaRPr lang="en-US" altLang="zh-CN" sz="1800" dirty="0"/>
          </a:p>
          <a:p>
            <a:endParaRPr lang="zh-CN" altLang="en-US" sz="1800" dirty="0"/>
          </a:p>
        </p:txBody>
      </p:sp>
      <p:sp>
        <p:nvSpPr>
          <p:cNvPr id="14" name="TextBox 13"/>
          <p:cNvSpPr txBox="1"/>
          <p:nvPr/>
        </p:nvSpPr>
        <p:spPr>
          <a:xfrm>
            <a:off x="152400" y="4078300"/>
            <a:ext cx="7467600" cy="400110"/>
          </a:xfrm>
          <a:prstGeom prst="rect">
            <a:avLst/>
          </a:prstGeom>
          <a:noFill/>
        </p:spPr>
        <p:txBody>
          <a:bodyPr wrap="square" rtlCol="0">
            <a:spAutoFit/>
          </a:bodyPr>
          <a:lstStyle/>
          <a:p>
            <a:r>
              <a:rPr lang="zh-CN" altLang="en-US" sz="2000" dirty="0"/>
              <a:t>然后产生中断，硬件会做什么？？</a:t>
            </a:r>
            <a:endParaRPr lang="en-US" altLang="zh-CN" sz="2000" dirty="0"/>
          </a:p>
        </p:txBody>
      </p:sp>
      <p:sp>
        <p:nvSpPr>
          <p:cNvPr id="4" name="矩形 3"/>
          <p:cNvSpPr/>
          <p:nvPr/>
        </p:nvSpPr>
        <p:spPr>
          <a:xfrm>
            <a:off x="172452" y="4572000"/>
            <a:ext cx="6075947" cy="400110"/>
          </a:xfrm>
          <a:prstGeom prst="rect">
            <a:avLst/>
          </a:prstGeom>
        </p:spPr>
        <p:txBody>
          <a:bodyPr wrap="square">
            <a:spAutoFit/>
          </a:bodyPr>
          <a:lstStyle/>
          <a:p>
            <a:r>
              <a:rPr lang="zh-CN" altLang="en-US" sz="2000" dirty="0">
                <a:solidFill>
                  <a:srgbClr val="C00000"/>
                </a:solidFill>
              </a:rPr>
              <a:t>硬件自动保存</a:t>
            </a:r>
            <a:r>
              <a:rPr lang="en-US" altLang="zh-CN" sz="2000" dirty="0" err="1">
                <a:solidFill>
                  <a:srgbClr val="C00000"/>
                </a:solidFill>
              </a:rPr>
              <a:t>ss,esp,eflags,cs,eip</a:t>
            </a:r>
            <a:r>
              <a:rPr lang="zh-CN" altLang="en-US" sz="2000" dirty="0">
                <a:solidFill>
                  <a:srgbClr val="C00000"/>
                </a:solidFill>
              </a:rPr>
              <a:t>到内核栈中。</a:t>
            </a:r>
            <a:endParaRPr lang="en-US" altLang="zh-CN" sz="2000" dirty="0">
              <a:solidFill>
                <a:srgbClr val="C00000"/>
              </a:solidFill>
            </a:endParaRPr>
          </a:p>
        </p:txBody>
      </p:sp>
    </p:spTree>
    <p:extLst>
      <p:ext uri="{BB962C8B-B14F-4D97-AF65-F5344CB8AC3E}">
        <p14:creationId xmlns:p14="http://schemas.microsoft.com/office/powerpoint/2010/main" val="225879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分析</a:t>
            </a:r>
            <a:endParaRPr lang="zh-CN" altLang="en-US" dirty="0"/>
          </a:p>
        </p:txBody>
      </p:sp>
      <p:sp>
        <p:nvSpPr>
          <p:cNvPr id="3" name="内容占位符 2"/>
          <p:cNvSpPr>
            <a:spLocks noGrp="1"/>
          </p:cNvSpPr>
          <p:nvPr>
            <p:ph idx="1"/>
          </p:nvPr>
        </p:nvSpPr>
        <p:spPr>
          <a:xfrm>
            <a:off x="533400" y="1066800"/>
            <a:ext cx="7921625" cy="4525962"/>
          </a:xfrm>
        </p:spPr>
        <p:txBody>
          <a:bodyPr/>
          <a:lstStyle/>
          <a:p>
            <a:r>
              <a:rPr lang="en-US" altLang="zh-CN" sz="2000" dirty="0" err="1"/>
              <a:t>int</a:t>
            </a:r>
            <a:r>
              <a:rPr lang="en-US" altLang="zh-CN" sz="2000" dirty="0"/>
              <a:t> $0x80 </a:t>
            </a:r>
            <a:r>
              <a:rPr lang="zh-CN" altLang="en-US" sz="2000" dirty="0"/>
              <a:t>导致进入系统调用过程</a:t>
            </a:r>
            <a:endParaRPr lang="en-US" altLang="zh-CN" sz="2000" dirty="0"/>
          </a:p>
          <a:p>
            <a:r>
              <a:rPr lang="zh-CN" altLang="en-US" sz="2000" dirty="0"/>
              <a:t>入栈顺序（内核栈）：</a:t>
            </a:r>
            <a:r>
              <a:rPr lang="en-US" altLang="zh-CN" sz="2000" dirty="0" err="1"/>
              <a:t>ds,es,fs,edx,ecx,ebx</a:t>
            </a:r>
            <a:endParaRPr lang="en-US" altLang="zh-CN" sz="2000" dirty="0"/>
          </a:p>
          <a:p>
            <a:r>
              <a:rPr lang="zh-CN" altLang="en-US" sz="2000" dirty="0"/>
              <a:t>入栈顺序（内核栈）：</a:t>
            </a:r>
            <a:r>
              <a:rPr lang="en-US" altLang="zh-CN" sz="2000" dirty="0" err="1"/>
              <a:t>ds,es,fs,edx,ecx,ebx,call</a:t>
            </a:r>
            <a:r>
              <a:rPr lang="zh-CN" altLang="en-US" sz="2000" dirty="0"/>
              <a:t>返回地址</a:t>
            </a:r>
            <a:endParaRPr lang="en-US" altLang="zh-CN" sz="2000" dirty="0"/>
          </a:p>
          <a:p>
            <a:endParaRPr lang="en-US" altLang="zh-CN" sz="20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832"/>
          <a:stretch/>
        </p:blipFill>
        <p:spPr bwMode="auto">
          <a:xfrm>
            <a:off x="0" y="2286000"/>
            <a:ext cx="61722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13930"/>
          <a:stretch/>
        </p:blipFill>
        <p:spPr bwMode="auto">
          <a:xfrm>
            <a:off x="6083300" y="2527300"/>
            <a:ext cx="3022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bwMode="auto">
          <a:xfrm>
            <a:off x="381000" y="3048000"/>
            <a:ext cx="5702300" cy="1371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381000" y="5562600"/>
            <a:ext cx="4724400" cy="381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dirty="0">
              <a:ln>
                <a:noFill/>
              </a:ln>
              <a:solidFill>
                <a:schemeClr val="tx1"/>
              </a:solidFill>
              <a:effectLst/>
              <a:latin typeface="Arial" charset="0"/>
              <a:ea typeface="宋体" pitchFamily="2" charset="-122"/>
            </a:endParaRPr>
          </a:p>
        </p:txBody>
      </p:sp>
      <p:sp>
        <p:nvSpPr>
          <p:cNvPr id="5" name="线形标注 1 4"/>
          <p:cNvSpPr/>
          <p:nvPr/>
        </p:nvSpPr>
        <p:spPr bwMode="auto">
          <a:xfrm>
            <a:off x="5257800" y="5943600"/>
            <a:ext cx="3581400" cy="762000"/>
          </a:xfrm>
          <a:prstGeom prst="borderCallout1">
            <a:avLst>
              <a:gd name="adj1" fmla="val 52083"/>
              <a:gd name="adj2" fmla="val 0"/>
              <a:gd name="adj3" fmla="val -26894"/>
              <a:gd name="adj4" fmla="val -3064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800" dirty="0">
                <a:solidFill>
                  <a:srgbClr val="C00000"/>
                </a:solidFill>
                <a:latin typeface="Arial" charset="0"/>
              </a:rPr>
              <a:t>call (_</a:t>
            </a:r>
            <a:r>
              <a:rPr lang="en-US" altLang="zh-CN" sz="1800" dirty="0" err="1">
                <a:solidFill>
                  <a:srgbClr val="C00000"/>
                </a:solidFill>
                <a:latin typeface="Arial" charset="0"/>
              </a:rPr>
              <a:t>sys_call_table</a:t>
            </a:r>
            <a:r>
              <a:rPr lang="en-US" altLang="zh-CN" sz="1800" dirty="0">
                <a:solidFill>
                  <a:srgbClr val="C00000"/>
                </a:solidFill>
                <a:latin typeface="Arial" charset="0"/>
              </a:rPr>
              <a:t>+%</a:t>
            </a:r>
            <a:r>
              <a:rPr lang="en-US" altLang="zh-CN" sz="1800" dirty="0" err="1">
                <a:solidFill>
                  <a:srgbClr val="C00000"/>
                </a:solidFill>
                <a:latin typeface="Arial" charset="0"/>
              </a:rPr>
              <a:t>eax</a:t>
            </a:r>
            <a:r>
              <a:rPr lang="en-US" altLang="zh-CN" sz="1800" dirty="0">
                <a:solidFill>
                  <a:srgbClr val="C00000"/>
                </a:solidFill>
                <a:latin typeface="Arial" charset="0"/>
              </a:rPr>
              <a:t>*4)</a:t>
            </a:r>
          </a:p>
          <a:p>
            <a:pPr eaLnBrk="1" hangingPunct="1"/>
            <a:r>
              <a:rPr lang="zh-CN" altLang="en-US" sz="1800" dirty="0">
                <a:solidFill>
                  <a:srgbClr val="C00000"/>
                </a:solidFill>
                <a:latin typeface="Arial" charset="0"/>
              </a:rPr>
              <a:t>同时：</a:t>
            </a:r>
            <a:r>
              <a:rPr lang="en-US" altLang="zh-CN" sz="1800" dirty="0" err="1">
                <a:solidFill>
                  <a:srgbClr val="C00000"/>
                </a:solidFill>
                <a:latin typeface="Arial" charset="0"/>
              </a:rPr>
              <a:t>pushl</a:t>
            </a:r>
            <a:r>
              <a:rPr lang="en-US" altLang="zh-CN" sz="1800" dirty="0">
                <a:solidFill>
                  <a:srgbClr val="C00000"/>
                </a:solidFill>
                <a:latin typeface="Arial" charset="0"/>
              </a:rPr>
              <a:t>  call</a:t>
            </a:r>
            <a:r>
              <a:rPr lang="zh-CN" altLang="en-US" sz="1800" dirty="0">
                <a:solidFill>
                  <a:srgbClr val="C00000"/>
                </a:solidFill>
                <a:latin typeface="Arial" charset="0"/>
              </a:rPr>
              <a:t>下条指令地址</a:t>
            </a:r>
          </a:p>
        </p:txBody>
      </p:sp>
    </p:spTree>
    <p:extLst>
      <p:ext uri="{BB962C8B-B14F-4D97-AF65-F5344CB8AC3E}">
        <p14:creationId xmlns:p14="http://schemas.microsoft.com/office/powerpoint/2010/main" val="406550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anim calcmode="lin" valueType="num">
                                      <p:cBhvr additive="base">
                                        <p:cTn id="43" dur="500" fill="hold"/>
                                        <p:tgtEl>
                                          <p:spTgt spid="1028"/>
                                        </p:tgtEl>
                                        <p:attrNameLst>
                                          <p:attrName>ppt_x</p:attrName>
                                        </p:attrNameLst>
                                      </p:cBhvr>
                                      <p:tavLst>
                                        <p:tav tm="0">
                                          <p:val>
                                            <p:strVal val="#ppt_x"/>
                                          </p:val>
                                        </p:tav>
                                        <p:tav tm="100000">
                                          <p:val>
                                            <p:strVal val="#ppt_x"/>
                                          </p:val>
                                        </p:tav>
                                      </p:tavLst>
                                    </p:anim>
                                    <p:anim calcmode="lin" valueType="num">
                                      <p:cBhvr additive="base">
                                        <p:cTn id="4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dirty="0"/>
              <a:t>参数传递</a:t>
            </a:r>
          </a:p>
        </p:txBody>
      </p:sp>
      <p:sp>
        <p:nvSpPr>
          <p:cNvPr id="3" name="内容占位符 2"/>
          <p:cNvSpPr>
            <a:spLocks noGrp="1"/>
          </p:cNvSpPr>
          <p:nvPr>
            <p:ph idx="1"/>
          </p:nvPr>
        </p:nvSpPr>
        <p:spPr>
          <a:xfrm>
            <a:off x="533400" y="1066800"/>
            <a:ext cx="7921625" cy="927100"/>
          </a:xfrm>
        </p:spPr>
        <p:txBody>
          <a:bodyPr/>
          <a:lstStyle/>
          <a:p>
            <a:r>
              <a:rPr lang="zh-CN" altLang="en-US" sz="2000" dirty="0"/>
              <a:t>入栈顺序（内核栈）：</a:t>
            </a:r>
            <a:endParaRPr lang="en-US" altLang="zh-CN" sz="2000" dirty="0"/>
          </a:p>
          <a:p>
            <a:r>
              <a:rPr lang="en-US" altLang="zh-CN" sz="2000" dirty="0" err="1"/>
              <a:t>ds,es,fs,edx,ecx,ebx</a:t>
            </a:r>
            <a:r>
              <a:rPr lang="en-US" altLang="zh-CN" sz="2000" dirty="0"/>
              <a:t>, call</a:t>
            </a:r>
            <a:r>
              <a:rPr lang="zh-CN" altLang="en-US" sz="2000" dirty="0"/>
              <a:t>返回地址</a:t>
            </a:r>
            <a:r>
              <a:rPr lang="en-US" altLang="zh-CN" sz="2000" dirty="0"/>
              <a:t>,</a:t>
            </a:r>
            <a:r>
              <a:rPr lang="en-US" altLang="zh-CN" sz="2000" dirty="0" err="1"/>
              <a:t>eax</a:t>
            </a:r>
            <a:r>
              <a:rPr lang="en-US" altLang="zh-CN" sz="2000" dirty="0"/>
              <a:t>(</a:t>
            </a:r>
            <a:r>
              <a:rPr lang="en-US" altLang="zh-CN" sz="2000" dirty="0" err="1"/>
              <a:t>eip</a:t>
            </a:r>
            <a:r>
              <a:rPr lang="zh-CN" altLang="en-US" sz="2000" dirty="0"/>
              <a:t>地址）</a:t>
            </a:r>
            <a:r>
              <a:rPr lang="en-US" altLang="zh-CN" sz="2000" dirty="0"/>
              <a:t>, </a:t>
            </a:r>
            <a:r>
              <a:rPr lang="en-US" altLang="zh-CN" sz="2000" dirty="0">
                <a:solidFill>
                  <a:srgbClr val="C0C0C0"/>
                </a:solidFill>
              </a:rPr>
              <a:t>call</a:t>
            </a:r>
            <a:r>
              <a:rPr lang="zh-CN" altLang="en-US" sz="2000" dirty="0">
                <a:solidFill>
                  <a:srgbClr val="C0C0C0"/>
                </a:solidFill>
              </a:rPr>
              <a:t>返回地址</a:t>
            </a:r>
            <a:endParaRPr lang="en-US" altLang="zh-CN" sz="2000" dirty="0">
              <a:solidFill>
                <a:srgbClr val="C0C0C0"/>
              </a:solidFill>
            </a:endParaRPr>
          </a:p>
          <a:p>
            <a:endParaRPr lang="en-US" altLang="zh-CN" sz="2000"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3930"/>
          <a:stretch/>
        </p:blipFill>
        <p:spPr bwMode="auto">
          <a:xfrm>
            <a:off x="152400" y="2286000"/>
            <a:ext cx="3022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1 4"/>
          <p:cNvSpPr/>
          <p:nvPr/>
        </p:nvSpPr>
        <p:spPr bwMode="auto">
          <a:xfrm>
            <a:off x="3384550" y="3211646"/>
            <a:ext cx="1136650" cy="979354"/>
          </a:xfrm>
          <a:prstGeom prst="borderCallout1">
            <a:avLst>
              <a:gd name="adj1" fmla="val 52083"/>
              <a:gd name="adj2" fmla="val -3352"/>
              <a:gd name="adj3" fmla="val -47055"/>
              <a:gd name="adj4" fmla="val -8203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800" dirty="0">
                <a:solidFill>
                  <a:srgbClr val="C00000"/>
                </a:solidFill>
                <a:latin typeface="Arial" charset="0"/>
              </a:rPr>
              <a:t>栈中</a:t>
            </a:r>
            <a:r>
              <a:rPr lang="en-US" altLang="zh-CN" sz="1800" dirty="0">
                <a:solidFill>
                  <a:srgbClr val="C00000"/>
                </a:solidFill>
                <a:latin typeface="Arial" charset="0"/>
              </a:rPr>
              <a:t>%</a:t>
            </a:r>
            <a:r>
              <a:rPr lang="en-US" altLang="zh-CN" sz="1800" dirty="0" err="1">
                <a:solidFill>
                  <a:srgbClr val="C00000"/>
                </a:solidFill>
                <a:latin typeface="Arial" charset="0"/>
              </a:rPr>
              <a:t>eip</a:t>
            </a:r>
            <a:r>
              <a:rPr lang="zh-CN" altLang="en-US" sz="1800" dirty="0">
                <a:solidFill>
                  <a:srgbClr val="C00000"/>
                </a:solidFill>
                <a:latin typeface="Arial" charset="0"/>
              </a:rPr>
              <a:t>所在地址</a:t>
            </a: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546" t="10997" r="41242" b="6529"/>
          <a:stretch/>
        </p:blipFill>
        <p:spPr bwMode="auto">
          <a:xfrm>
            <a:off x="5918200" y="2337197"/>
            <a:ext cx="2311400" cy="325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bwMode="auto">
          <a:xfrm>
            <a:off x="5956300" y="4229100"/>
            <a:ext cx="1981200" cy="279400"/>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cxnSp>
        <p:nvCxnSpPr>
          <p:cNvPr id="13" name="直接箭头连接符 12"/>
          <p:cNvCxnSpPr/>
          <p:nvPr/>
        </p:nvCxnSpPr>
        <p:spPr bwMode="auto">
          <a:xfrm flipV="1">
            <a:off x="5689600" y="2730500"/>
            <a:ext cx="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5270500" y="3319730"/>
            <a:ext cx="419100" cy="1323439"/>
          </a:xfrm>
          <a:prstGeom prst="rect">
            <a:avLst/>
          </a:prstGeom>
          <a:noFill/>
        </p:spPr>
        <p:txBody>
          <a:bodyPr wrap="square" rtlCol="0">
            <a:spAutoFit/>
          </a:bodyPr>
          <a:lstStyle/>
          <a:p>
            <a:r>
              <a:rPr lang="zh-CN" altLang="en-US" sz="1600" dirty="0"/>
              <a:t>栈增长方向</a:t>
            </a:r>
          </a:p>
        </p:txBody>
      </p:sp>
      <p:sp>
        <p:nvSpPr>
          <p:cNvPr id="17" name="TextBox 16"/>
          <p:cNvSpPr txBox="1"/>
          <p:nvPr/>
        </p:nvSpPr>
        <p:spPr>
          <a:xfrm>
            <a:off x="5308600" y="5274846"/>
            <a:ext cx="990600" cy="338554"/>
          </a:xfrm>
          <a:prstGeom prst="rect">
            <a:avLst/>
          </a:prstGeom>
          <a:noFill/>
        </p:spPr>
        <p:txBody>
          <a:bodyPr wrap="square" rtlCol="0">
            <a:spAutoFit/>
          </a:bodyPr>
          <a:lstStyle/>
          <a:p>
            <a:r>
              <a:rPr lang="zh-CN" altLang="en-US" sz="1600" dirty="0"/>
              <a:t>高地址</a:t>
            </a:r>
          </a:p>
        </p:txBody>
      </p:sp>
      <p:sp>
        <p:nvSpPr>
          <p:cNvPr id="18" name="TextBox 17"/>
          <p:cNvSpPr txBox="1"/>
          <p:nvPr/>
        </p:nvSpPr>
        <p:spPr>
          <a:xfrm>
            <a:off x="5270500" y="2408823"/>
            <a:ext cx="800100" cy="338554"/>
          </a:xfrm>
          <a:prstGeom prst="rect">
            <a:avLst/>
          </a:prstGeom>
          <a:noFill/>
        </p:spPr>
        <p:txBody>
          <a:bodyPr wrap="square" rtlCol="0">
            <a:spAutoFit/>
          </a:bodyPr>
          <a:lstStyle/>
          <a:p>
            <a:r>
              <a:rPr lang="zh-CN" altLang="en-US" sz="1600" dirty="0"/>
              <a:t>高地址</a:t>
            </a:r>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025900"/>
            <a:ext cx="1898650" cy="27107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bwMode="auto">
          <a:xfrm>
            <a:off x="838200" y="2552700"/>
            <a:ext cx="2743200" cy="533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sp>
        <p:nvSpPr>
          <p:cNvPr id="22" name="矩形 21"/>
          <p:cNvSpPr/>
          <p:nvPr/>
        </p:nvSpPr>
        <p:spPr bwMode="auto">
          <a:xfrm>
            <a:off x="996950" y="5511800"/>
            <a:ext cx="1981200" cy="279400"/>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cxnSp>
        <p:nvCxnSpPr>
          <p:cNvPr id="16" name="直接箭头连接符 15"/>
          <p:cNvCxnSpPr/>
          <p:nvPr/>
        </p:nvCxnSpPr>
        <p:spPr bwMode="auto">
          <a:xfrm flipH="1" flipV="1">
            <a:off x="5956300" y="1841500"/>
            <a:ext cx="57150" cy="23495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00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7" grpId="0"/>
      <p:bldP spid="18" grpId="0"/>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参数传递</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3210"/>
          <a:stretch/>
        </p:blipFill>
        <p:spPr bwMode="auto">
          <a:xfrm>
            <a:off x="165100" y="2667000"/>
            <a:ext cx="8763000" cy="257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a:spLocks noGrp="1"/>
          </p:cNvSpPr>
          <p:nvPr>
            <p:ph idx="1"/>
          </p:nvPr>
        </p:nvSpPr>
        <p:spPr>
          <a:xfrm>
            <a:off x="381000" y="1371600"/>
            <a:ext cx="7921625" cy="838200"/>
          </a:xfrm>
        </p:spPr>
        <p:txBody>
          <a:bodyPr/>
          <a:lstStyle/>
          <a:p>
            <a:r>
              <a:rPr lang="zh-CN" altLang="en-US" sz="2000" dirty="0"/>
              <a:t>入栈顺序（内核栈）：</a:t>
            </a:r>
            <a:endParaRPr lang="en-US" altLang="zh-CN" sz="2000" dirty="0"/>
          </a:p>
          <a:p>
            <a:r>
              <a:rPr lang="en-US" altLang="zh-CN" sz="2000" dirty="0" err="1"/>
              <a:t>ds,es,fs,edx,ecx,ebx</a:t>
            </a:r>
            <a:r>
              <a:rPr lang="en-US" altLang="zh-CN" sz="2000" dirty="0"/>
              <a:t>, call</a:t>
            </a:r>
            <a:r>
              <a:rPr lang="zh-CN" altLang="en-US" sz="2000" dirty="0"/>
              <a:t>返回地址</a:t>
            </a:r>
            <a:r>
              <a:rPr lang="en-US" altLang="zh-CN" sz="2000" dirty="0"/>
              <a:t>,</a:t>
            </a:r>
            <a:r>
              <a:rPr lang="en-US" altLang="zh-CN" sz="2000" dirty="0" err="1"/>
              <a:t>eax</a:t>
            </a:r>
            <a:r>
              <a:rPr lang="en-US" altLang="zh-CN" sz="2000" dirty="0"/>
              <a:t>(</a:t>
            </a:r>
            <a:r>
              <a:rPr lang="en-US" altLang="zh-CN" sz="2000" dirty="0" err="1"/>
              <a:t>eip</a:t>
            </a:r>
            <a:r>
              <a:rPr lang="zh-CN" altLang="en-US" sz="2000" dirty="0"/>
              <a:t>地址）</a:t>
            </a:r>
            <a:r>
              <a:rPr lang="en-US" altLang="zh-CN" sz="2000" dirty="0"/>
              <a:t>, </a:t>
            </a:r>
            <a:r>
              <a:rPr lang="en-US" altLang="zh-CN" sz="2000" dirty="0">
                <a:solidFill>
                  <a:srgbClr val="C0C0C0"/>
                </a:solidFill>
              </a:rPr>
              <a:t>call</a:t>
            </a:r>
            <a:r>
              <a:rPr lang="zh-CN" altLang="en-US" sz="2000" dirty="0">
                <a:solidFill>
                  <a:srgbClr val="C0C0C0"/>
                </a:solidFill>
              </a:rPr>
              <a:t>返回地址</a:t>
            </a:r>
            <a:endParaRPr lang="en-US" altLang="zh-CN" sz="2000" dirty="0">
              <a:solidFill>
                <a:srgbClr val="C0C0C0"/>
              </a:solidFill>
            </a:endParaRPr>
          </a:p>
          <a:p>
            <a:endParaRPr lang="en-US" altLang="zh-CN" sz="2000" dirty="0"/>
          </a:p>
        </p:txBody>
      </p:sp>
      <p:cxnSp>
        <p:nvCxnSpPr>
          <p:cNvPr id="6" name="直接箭头连接符 5"/>
          <p:cNvCxnSpPr/>
          <p:nvPr/>
        </p:nvCxnSpPr>
        <p:spPr bwMode="auto">
          <a:xfrm flipV="1">
            <a:off x="3505200" y="2133600"/>
            <a:ext cx="190500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H="1" flipV="1">
            <a:off x="4038600" y="2057400"/>
            <a:ext cx="228600" cy="2667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flipV="1">
            <a:off x="3124200" y="2057400"/>
            <a:ext cx="2514600" cy="2667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V="1">
            <a:off x="2057400" y="2057400"/>
            <a:ext cx="457200" cy="3048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flipH="1" flipV="1">
            <a:off x="2057400" y="2057400"/>
            <a:ext cx="1295400" cy="3048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409700" y="5692696"/>
            <a:ext cx="3022600" cy="400110"/>
          </a:xfrm>
          <a:prstGeom prst="rect">
            <a:avLst/>
          </a:prstGeom>
          <a:noFill/>
        </p:spPr>
        <p:txBody>
          <a:bodyPr wrap="square" rtlCol="0">
            <a:spAutoFit/>
          </a:bodyPr>
          <a:lstStyle/>
          <a:p>
            <a:r>
              <a:rPr lang="en-US" altLang="zh-CN" sz="2000" dirty="0"/>
              <a:t>“b”-%</a:t>
            </a:r>
            <a:r>
              <a:rPr lang="en-US" altLang="zh-CN" sz="2000" dirty="0" err="1"/>
              <a:t>ebx</a:t>
            </a:r>
            <a:r>
              <a:rPr lang="en-US" altLang="zh-CN" sz="2000" dirty="0"/>
              <a:t>, </a:t>
            </a:r>
            <a:r>
              <a:rPr lang="zh-CN" altLang="en-US" sz="2000" dirty="0"/>
              <a:t>保存</a:t>
            </a:r>
            <a:r>
              <a:rPr lang="en-US" altLang="zh-CN" sz="2000" dirty="0"/>
              <a:t>filename</a:t>
            </a:r>
          </a:p>
        </p:txBody>
      </p:sp>
      <p:sp>
        <p:nvSpPr>
          <p:cNvPr id="11" name="TextBox 10"/>
          <p:cNvSpPr txBox="1"/>
          <p:nvPr/>
        </p:nvSpPr>
        <p:spPr>
          <a:xfrm>
            <a:off x="5410200" y="5338753"/>
            <a:ext cx="2971800" cy="400110"/>
          </a:xfrm>
          <a:prstGeom prst="rect">
            <a:avLst/>
          </a:prstGeom>
          <a:noFill/>
        </p:spPr>
        <p:txBody>
          <a:bodyPr wrap="square" rtlCol="0">
            <a:spAutoFit/>
          </a:bodyPr>
          <a:lstStyle/>
          <a:p>
            <a:r>
              <a:rPr lang="en-US" altLang="zh-CN" sz="2000" dirty="0" err="1"/>
              <a:t>eip</a:t>
            </a:r>
            <a:r>
              <a:rPr lang="en-US" altLang="zh-CN" sz="2000" dirty="0"/>
              <a:t>[0],</a:t>
            </a:r>
            <a:r>
              <a:rPr lang="en-US" altLang="zh-CN" sz="2000" dirty="0" err="1"/>
              <a:t>eip</a:t>
            </a:r>
            <a:r>
              <a:rPr lang="en-US" altLang="zh-CN" sz="2000" dirty="0"/>
              <a:t>[3]?</a:t>
            </a:r>
            <a:r>
              <a:rPr lang="zh-CN" altLang="en-US" sz="2000" dirty="0"/>
              <a:t>表示什么</a:t>
            </a:r>
          </a:p>
        </p:txBody>
      </p:sp>
      <p:sp>
        <p:nvSpPr>
          <p:cNvPr id="13" name="圆角矩形标注 12"/>
          <p:cNvSpPr/>
          <p:nvPr/>
        </p:nvSpPr>
        <p:spPr bwMode="auto">
          <a:xfrm>
            <a:off x="6159500" y="457200"/>
            <a:ext cx="2984500" cy="914400"/>
          </a:xfrm>
          <a:prstGeom prst="wedgeRoundRectCallout">
            <a:avLst>
              <a:gd name="adj1" fmla="val -60592"/>
              <a:gd name="adj2" fmla="val 9031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a:latin typeface="Arial" charset="0"/>
              </a:rPr>
              <a:t>中断返回后的</a:t>
            </a:r>
            <a:r>
              <a:rPr lang="en-US" altLang="zh-CN" sz="1800" dirty="0" err="1">
                <a:latin typeface="Arial" charset="0"/>
              </a:rPr>
              <a:t>eip</a:t>
            </a:r>
            <a:r>
              <a:rPr lang="zh-CN" altLang="en-US" sz="1800" dirty="0">
                <a:latin typeface="Arial" charset="0"/>
              </a:rPr>
              <a:t>，如果该值不变，返回到调用</a:t>
            </a:r>
            <a:r>
              <a:rPr lang="en-US" altLang="zh-CN" sz="1800" dirty="0">
                <a:latin typeface="Arial" charset="0"/>
              </a:rPr>
              <a:t>fork</a:t>
            </a:r>
            <a:r>
              <a:rPr lang="zh-CN" altLang="en-US" sz="1800" dirty="0">
                <a:latin typeface="Arial" charset="0"/>
              </a:rPr>
              <a:t>的进程</a:t>
            </a: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93719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en-US" altLang="zh-CN" b="0" dirty="0" err="1"/>
              <a:t>i</a:t>
            </a:r>
            <a:r>
              <a:rPr lang="zh-CN" altLang="en-US" b="0" dirty="0"/>
              <a:t>节点</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597"/>
          <a:stretch/>
        </p:blipFill>
        <p:spPr bwMode="auto">
          <a:xfrm>
            <a:off x="457200" y="1066800"/>
            <a:ext cx="7620000" cy="575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81000" y="1066800"/>
            <a:ext cx="83820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矩形 5"/>
          <p:cNvSpPr/>
          <p:nvPr/>
        </p:nvSpPr>
        <p:spPr bwMode="auto">
          <a:xfrm>
            <a:off x="381000" y="5911764"/>
            <a:ext cx="83820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圆角矩形标注 3"/>
          <p:cNvSpPr/>
          <p:nvPr/>
        </p:nvSpPr>
        <p:spPr bwMode="auto">
          <a:xfrm>
            <a:off x="6553200" y="4800600"/>
            <a:ext cx="2590800" cy="685800"/>
          </a:xfrm>
          <a:prstGeom prst="wedgeRoundRectCallout">
            <a:avLst>
              <a:gd name="adj1" fmla="val -57250"/>
              <a:gd name="adj2" fmla="val 1157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1)</a:t>
            </a:r>
            <a:r>
              <a:rPr kumimoji="0" lang="zh-CN" altLang="en-US" sz="1800" b="1" i="0" u="none" strike="noStrike" cap="none" normalizeH="0" baseline="0" dirty="0">
                <a:ln>
                  <a:noFill/>
                </a:ln>
                <a:solidFill>
                  <a:schemeClr val="tx1"/>
                </a:solidFill>
                <a:effectLst/>
                <a:latin typeface="Arial" charset="0"/>
                <a:ea typeface="宋体" pitchFamily="2" charset="-122"/>
              </a:rPr>
              <a:t>找</a:t>
            </a:r>
            <a:r>
              <a:rPr lang="zh-CN" altLang="en-US" sz="1800" dirty="0">
                <a:latin typeface="Arial" charset="0"/>
              </a:rPr>
              <a:t>可执行程序文件</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节点，与</a:t>
            </a:r>
            <a:r>
              <a:rPr kumimoji="0" lang="en-US" altLang="zh-CN" sz="1800" b="1" i="0" u="none" strike="noStrike" cap="none" normalizeH="0" baseline="0" dirty="0" err="1">
                <a:ln>
                  <a:noFill/>
                </a:ln>
                <a:solidFill>
                  <a:schemeClr val="tx1"/>
                </a:solidFill>
                <a:effectLst/>
                <a:latin typeface="Arial" charset="0"/>
                <a:ea typeface="宋体" pitchFamily="2" charset="-122"/>
              </a:rPr>
              <a:t>open_namei</a:t>
            </a:r>
            <a:r>
              <a:rPr kumimoji="0" lang="zh-CN" altLang="en-US" sz="1800" b="1" i="0" u="none" strike="noStrike" cap="none" normalizeH="0" baseline="0" dirty="0">
                <a:ln>
                  <a:noFill/>
                </a:ln>
                <a:solidFill>
                  <a:schemeClr val="tx1"/>
                </a:solidFill>
                <a:effectLst/>
                <a:latin typeface="Arial" charset="0"/>
                <a:ea typeface="宋体" pitchFamily="2" charset="-122"/>
              </a:rPr>
              <a:t>比？</a:t>
            </a:r>
          </a:p>
        </p:txBody>
      </p:sp>
    </p:spTree>
    <p:extLst>
      <p:ext uri="{BB962C8B-B14F-4D97-AF65-F5344CB8AC3E}">
        <p14:creationId xmlns:p14="http://schemas.microsoft.com/office/powerpoint/2010/main" val="2029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思考几个小问题</a:t>
            </a:r>
          </a:p>
        </p:txBody>
      </p:sp>
      <p:sp>
        <p:nvSpPr>
          <p:cNvPr id="58371" name="内容占位符 2"/>
          <p:cNvSpPr>
            <a:spLocks noGrp="1"/>
          </p:cNvSpPr>
          <p:nvPr>
            <p:ph idx="1"/>
          </p:nvPr>
        </p:nvSpPr>
        <p:spPr/>
        <p:txBody>
          <a:bodyPr/>
          <a:lstStyle/>
          <a:p>
            <a:r>
              <a:rPr lang="zh-CN" altLang="en-US" dirty="0"/>
              <a:t>使用</a:t>
            </a:r>
            <a:r>
              <a:rPr lang="en-US" altLang="zh-CN" dirty="0"/>
              <a:t>fork</a:t>
            </a:r>
            <a:r>
              <a:rPr lang="zh-CN" altLang="en-US" dirty="0"/>
              <a:t>创建一个进程的过程？</a:t>
            </a:r>
            <a:endParaRPr lang="en-US" altLang="zh-CN" dirty="0"/>
          </a:p>
          <a:p>
            <a:r>
              <a:rPr lang="zh-CN" altLang="en-US" dirty="0"/>
              <a:t>如何将一个可执行文件变成进程？</a:t>
            </a:r>
            <a:endParaRPr lang="en-US" altLang="zh-CN" dirty="0"/>
          </a:p>
          <a:p>
            <a:r>
              <a:rPr lang="zh-CN" altLang="en-US" dirty="0"/>
              <a:t>基于虚拟内存部分加载、按需调页？</a:t>
            </a:r>
            <a:endParaRPr lang="en-US" altLang="zh-CN" dirty="0"/>
          </a:p>
          <a:p>
            <a:r>
              <a:rPr lang="zh-CN" altLang="en-US" dirty="0"/>
              <a:t>进程如何操作文件？</a:t>
            </a:r>
            <a:endParaRPr lang="en-US" altLang="zh-CN" dirty="0"/>
          </a:p>
          <a:p>
            <a:r>
              <a:rPr lang="zh-CN" altLang="en-US" dirty="0"/>
              <a:t>磁盘操作很慢，</a:t>
            </a:r>
            <a:r>
              <a:rPr lang="en-US" altLang="zh-CN" dirty="0"/>
              <a:t>IO</a:t>
            </a:r>
            <a:r>
              <a:rPr lang="zh-CN" altLang="en-US" dirty="0"/>
              <a:t>子系统如何解决？</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权限检测</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0044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04800" y="4724400"/>
            <a:ext cx="83820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715000" y="3657600"/>
            <a:ext cx="2590800" cy="685800"/>
          </a:xfrm>
          <a:prstGeom prst="wedgeRoundRectCallout">
            <a:avLst>
              <a:gd name="adj1" fmla="val -57250"/>
              <a:gd name="adj2" fmla="val 1157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2)</a:t>
            </a:r>
            <a:r>
              <a:rPr kumimoji="0" lang="zh-CN" altLang="en-US" sz="1800" b="1" i="0" u="none" strike="noStrike" cap="none" normalizeH="0" baseline="0" dirty="0">
                <a:ln>
                  <a:noFill/>
                </a:ln>
                <a:solidFill>
                  <a:schemeClr val="tx1"/>
                </a:solidFill>
                <a:effectLst/>
                <a:latin typeface="Arial" charset="0"/>
                <a:ea typeface="宋体" pitchFamily="2" charset="-122"/>
              </a:rPr>
              <a:t>从</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节点中取文件属性信息，权限检测</a:t>
            </a:r>
          </a:p>
        </p:txBody>
      </p:sp>
      <p:pic>
        <p:nvPicPr>
          <p:cNvPr id="7" name="Picture 27" descr="MINIX1"/>
          <p:cNvPicPr>
            <a:picLocks noChangeAspect="1" noChangeArrowheads="1"/>
          </p:cNvPicPr>
          <p:nvPr/>
        </p:nvPicPr>
        <p:blipFill rotWithShape="1">
          <a:blip r:embed="rId3">
            <a:extLst>
              <a:ext uri="{28A0092B-C50C-407E-A947-70E740481C1C}">
                <a14:useLocalDpi xmlns:a14="http://schemas.microsoft.com/office/drawing/2010/main" val="0"/>
              </a:ext>
            </a:extLst>
          </a:blip>
          <a:srcRect b="46021"/>
          <a:stretch/>
        </p:blipFill>
        <p:spPr bwMode="auto">
          <a:xfrm>
            <a:off x="2768600" y="941426"/>
            <a:ext cx="6249785" cy="263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63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权限检测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2999"/>
            <a:ext cx="7772400" cy="551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bwMode="auto">
          <a:xfrm>
            <a:off x="5715000" y="3657600"/>
            <a:ext cx="2590800" cy="685800"/>
          </a:xfrm>
          <a:prstGeom prst="wedgeRoundRectCallout">
            <a:avLst>
              <a:gd name="adj1" fmla="val -119995"/>
              <a:gd name="adj2" fmla="val -8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2)</a:t>
            </a:r>
            <a:r>
              <a:rPr kumimoji="0" lang="zh-CN" altLang="en-US" sz="1800" b="1" i="0" u="none" strike="noStrike" cap="none" normalizeH="0" baseline="0" dirty="0">
                <a:ln>
                  <a:noFill/>
                </a:ln>
                <a:solidFill>
                  <a:schemeClr val="tx1"/>
                </a:solidFill>
                <a:effectLst/>
                <a:latin typeface="Arial" charset="0"/>
                <a:ea typeface="宋体" pitchFamily="2" charset="-122"/>
              </a:rPr>
              <a:t>从</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节点中取文件属性信息，权限检测</a:t>
            </a:r>
          </a:p>
        </p:txBody>
      </p:sp>
    </p:spTree>
    <p:extLst>
      <p:ext uri="{BB962C8B-B14F-4D97-AF65-F5344CB8AC3E}">
        <p14:creationId xmlns:p14="http://schemas.microsoft.com/office/powerpoint/2010/main" val="25358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文件头</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625600"/>
            <a:ext cx="844517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50800" y="16002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029200" y="2743200"/>
            <a:ext cx="2590800" cy="685800"/>
          </a:xfrm>
          <a:prstGeom prst="wedgeRoundRectCallout">
            <a:avLst>
              <a:gd name="adj1" fmla="val -144995"/>
              <a:gd name="adj2" fmla="val -12682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3</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根据</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节点读取文件头信息，放入缓冲区</a:t>
            </a:r>
          </a:p>
        </p:txBody>
      </p:sp>
      <p:sp>
        <p:nvSpPr>
          <p:cNvPr id="8" name="圆角矩形标注 7"/>
          <p:cNvSpPr/>
          <p:nvPr/>
        </p:nvSpPr>
        <p:spPr bwMode="auto">
          <a:xfrm>
            <a:off x="5003800" y="4724400"/>
            <a:ext cx="2590800" cy="685800"/>
          </a:xfrm>
          <a:prstGeom prst="wedgeRoundRectCallout">
            <a:avLst>
              <a:gd name="adj1" fmla="val -99897"/>
              <a:gd name="adj2" fmla="val -1508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4</a:t>
            </a:r>
            <a:r>
              <a:rPr kumimoji="0" lang="en-US" altLang="zh-CN" sz="1800" b="1" i="0" u="none" strike="noStrike" cap="none" normalizeH="0" baseline="0" dirty="0">
                <a:ln>
                  <a:noFill/>
                </a:ln>
                <a:solidFill>
                  <a:schemeClr val="tx1"/>
                </a:solidFill>
                <a:effectLst/>
                <a:latin typeface="Arial" charset="0"/>
                <a:ea typeface="宋体" pitchFamily="2" charset="-122"/>
              </a:rPr>
              <a:t>)</a:t>
            </a:r>
            <a:r>
              <a:rPr lang="zh-CN" altLang="en-US" sz="1800" dirty="0">
                <a:latin typeface="Arial" charset="0"/>
              </a:rPr>
              <a:t>将缓冲区内容转化为</a:t>
            </a:r>
            <a:r>
              <a:rPr lang="en-US" altLang="zh-CN" sz="1800" dirty="0">
                <a:latin typeface="Arial" charset="0"/>
              </a:rPr>
              <a:t>ex</a:t>
            </a:r>
            <a:r>
              <a:rPr lang="zh-CN" altLang="en-US" sz="1800" dirty="0">
                <a:latin typeface="Arial" charset="0"/>
              </a:rPr>
              <a:t>程序头结构体指针</a:t>
            </a:r>
            <a:r>
              <a:rPr lang="zh-CN" altLang="en-US" sz="1800" dirty="0">
                <a:solidFill>
                  <a:srgbClr val="FF0000"/>
                </a:solidFill>
                <a:latin typeface="Arial" charset="0"/>
              </a:rPr>
              <a:t>？</a:t>
            </a:r>
            <a:endParaRPr kumimoji="0" lang="zh-CN" altLang="en-US" sz="1800" b="1" i="0" u="none" strike="noStrike" cap="none" normalizeH="0" baseline="0" dirty="0">
              <a:ln>
                <a:noFill/>
              </a:ln>
              <a:solidFill>
                <a:srgbClr val="FF0000"/>
              </a:solidFill>
              <a:effectLst/>
              <a:latin typeface="Arial" charset="0"/>
            </a:endParaRPr>
          </a:p>
        </p:txBody>
      </p:sp>
      <p:sp>
        <p:nvSpPr>
          <p:cNvPr id="9" name="矩形 8"/>
          <p:cNvSpPr/>
          <p:nvPr/>
        </p:nvSpPr>
        <p:spPr bwMode="auto">
          <a:xfrm>
            <a:off x="50800" y="34290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矩形 3"/>
          <p:cNvSpPr/>
          <p:nvPr/>
        </p:nvSpPr>
        <p:spPr>
          <a:xfrm>
            <a:off x="3810000" y="5588000"/>
            <a:ext cx="4939972" cy="707886"/>
          </a:xfrm>
          <a:prstGeom prst="rect">
            <a:avLst/>
          </a:prstGeom>
        </p:spPr>
        <p:txBody>
          <a:bodyPr wrap="square">
            <a:spAutoFit/>
          </a:bodyPr>
          <a:lstStyle/>
          <a:p>
            <a:r>
              <a:rPr lang="zh-CN" altLang="en-US" sz="2000" dirty="0">
                <a:solidFill>
                  <a:srgbClr val="C00000"/>
                </a:solidFill>
              </a:rPr>
              <a:t>把</a:t>
            </a:r>
            <a:r>
              <a:rPr lang="en-US" altLang="zh-CN" sz="2000" dirty="0" err="1">
                <a:solidFill>
                  <a:srgbClr val="C00000"/>
                </a:solidFill>
              </a:rPr>
              <a:t>b_data</a:t>
            </a:r>
            <a:r>
              <a:rPr lang="zh-CN" altLang="en-US" sz="2000" dirty="0">
                <a:solidFill>
                  <a:srgbClr val="C00000"/>
                </a:solidFill>
              </a:rPr>
              <a:t>数据复制到</a:t>
            </a:r>
            <a:r>
              <a:rPr lang="en-US" altLang="zh-CN" sz="2000" dirty="0">
                <a:solidFill>
                  <a:srgbClr val="C00000"/>
                </a:solidFill>
              </a:rPr>
              <a:t>ex</a:t>
            </a:r>
            <a:r>
              <a:rPr lang="zh-CN" altLang="en-US" sz="2000" dirty="0">
                <a:solidFill>
                  <a:srgbClr val="C00000"/>
                </a:solidFill>
              </a:rPr>
              <a:t>中，这说明文件的</a:t>
            </a:r>
            <a:r>
              <a:rPr lang="en-US" altLang="zh-CN" sz="2000" dirty="0" err="1">
                <a:solidFill>
                  <a:srgbClr val="C00000"/>
                </a:solidFill>
              </a:rPr>
              <a:t>b_data</a:t>
            </a:r>
            <a:r>
              <a:rPr lang="zh-CN" altLang="en-US" sz="2000" dirty="0">
                <a:solidFill>
                  <a:srgbClr val="C00000"/>
                </a:solidFill>
              </a:rPr>
              <a:t>存储内容的结构就是</a:t>
            </a:r>
            <a:r>
              <a:rPr lang="en-US" altLang="zh-CN" sz="2000" dirty="0">
                <a:solidFill>
                  <a:srgbClr val="C00000"/>
                </a:solidFill>
              </a:rPr>
              <a:t>exec</a:t>
            </a:r>
            <a:r>
              <a:rPr lang="zh-CN" altLang="en-US" sz="2000" dirty="0">
                <a:solidFill>
                  <a:srgbClr val="C00000"/>
                </a:solidFill>
              </a:rPr>
              <a:t>结构。</a:t>
            </a:r>
          </a:p>
        </p:txBody>
      </p:sp>
    </p:spTree>
    <p:extLst>
      <p:ext uri="{BB962C8B-B14F-4D97-AF65-F5344CB8AC3E}">
        <p14:creationId xmlns:p14="http://schemas.microsoft.com/office/powerpoint/2010/main" val="189392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合法性检测</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161213"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bwMode="auto">
          <a:xfrm>
            <a:off x="5562600" y="3581400"/>
            <a:ext cx="2590800" cy="685800"/>
          </a:xfrm>
          <a:prstGeom prst="wedgeRoundRectCallout">
            <a:avLst>
              <a:gd name="adj1" fmla="val 5005"/>
              <a:gd name="adj2" fmla="val -15645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5</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对可执行程序合法性检测</a:t>
            </a:r>
          </a:p>
        </p:txBody>
      </p:sp>
      <p:sp>
        <p:nvSpPr>
          <p:cNvPr id="6" name="矩形 5"/>
          <p:cNvSpPr/>
          <p:nvPr/>
        </p:nvSpPr>
        <p:spPr bwMode="auto">
          <a:xfrm>
            <a:off x="50800" y="23622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6124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挂接与复位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05800" cy="412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50800" y="23368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7" name="矩形 6"/>
          <p:cNvSpPr/>
          <p:nvPr/>
        </p:nvSpPr>
        <p:spPr bwMode="auto">
          <a:xfrm>
            <a:off x="50800" y="3813316"/>
            <a:ext cx="8991600" cy="206071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8" name="圆角矩形标注 7"/>
          <p:cNvSpPr/>
          <p:nvPr/>
        </p:nvSpPr>
        <p:spPr bwMode="auto">
          <a:xfrm>
            <a:off x="5562600" y="3581400"/>
            <a:ext cx="2590800" cy="685800"/>
          </a:xfrm>
          <a:prstGeom prst="wedgeRoundRectCallout">
            <a:avLst>
              <a:gd name="adj1" fmla="val 5005"/>
              <a:gd name="adj2" fmla="val -15645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6</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将当前进程可执行文件</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节点更新</a:t>
            </a:r>
          </a:p>
        </p:txBody>
      </p:sp>
      <p:sp>
        <p:nvSpPr>
          <p:cNvPr id="9" name="圆角矩形标注 8"/>
          <p:cNvSpPr/>
          <p:nvPr/>
        </p:nvSpPr>
        <p:spPr bwMode="auto">
          <a:xfrm>
            <a:off x="5105400" y="5930900"/>
            <a:ext cx="2590800" cy="685800"/>
          </a:xfrm>
          <a:prstGeom prst="wedgeRoundRectCallout">
            <a:avLst>
              <a:gd name="adj1" fmla="val -56269"/>
              <a:gd name="adj2" fmla="val -17497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7</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对文件和信号进行复位（归零）</a:t>
            </a:r>
          </a:p>
        </p:txBody>
      </p:sp>
    </p:spTree>
    <p:extLst>
      <p:ext uri="{BB962C8B-B14F-4D97-AF65-F5344CB8AC3E}">
        <p14:creationId xmlns:p14="http://schemas.microsoft.com/office/powerpoint/2010/main" val="346972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旧页表操作</a:t>
            </a:r>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076325"/>
            <a:ext cx="828725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743325"/>
            <a:ext cx="48291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932" y="3705225"/>
            <a:ext cx="33623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7"/>
          <p:cNvSpPr/>
          <p:nvPr/>
        </p:nvSpPr>
        <p:spPr bwMode="auto">
          <a:xfrm>
            <a:off x="6400800" y="2819399"/>
            <a:ext cx="2743200" cy="1219201"/>
          </a:xfrm>
          <a:prstGeom prst="wedgeRoundRectCallout">
            <a:avLst>
              <a:gd name="adj1" fmla="val -41428"/>
              <a:gd name="adj2" fmla="val -9533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solidFill>
                  <a:srgbClr val="FF0000"/>
                </a:solidFill>
                <a:latin typeface="Arial" charset="0"/>
              </a:rPr>
              <a:t>7</a:t>
            </a:r>
            <a:r>
              <a:rPr kumimoji="0" lang="en-US" altLang="zh-CN" sz="1800" b="1" i="0" u="none" strike="noStrike" cap="none" normalizeH="0" baseline="0" dirty="0">
                <a:ln>
                  <a:noFill/>
                </a:ln>
                <a:solidFill>
                  <a:srgbClr val="FF0000"/>
                </a:solidFill>
                <a:effectLst/>
                <a:latin typeface="Arial" charset="0"/>
                <a:ea typeface="宋体" pitchFamily="2" charset="-122"/>
              </a:rPr>
              <a:t>)</a:t>
            </a:r>
            <a:r>
              <a:rPr lang="zh-CN" altLang="en-US" sz="1800" dirty="0">
                <a:solidFill>
                  <a:srgbClr val="FF0000"/>
                </a:solidFill>
                <a:latin typeface="Arial" charset="0"/>
              </a:rPr>
              <a:t>释放代码段和数据段页表，代码和数据段未在内存。想一想</a:t>
            </a:r>
            <a:r>
              <a:rPr lang="en-US" altLang="zh-CN" sz="1800" dirty="0" err="1">
                <a:solidFill>
                  <a:srgbClr val="FF0000"/>
                </a:solidFill>
                <a:latin typeface="Arial" charset="0"/>
              </a:rPr>
              <a:t>copy_process</a:t>
            </a:r>
            <a:r>
              <a:rPr lang="zh-CN" altLang="en-US" sz="1800" dirty="0">
                <a:solidFill>
                  <a:srgbClr val="FF0000"/>
                </a:solidFill>
                <a:latin typeface="Arial" charset="0"/>
              </a:rPr>
              <a:t>函数？</a:t>
            </a:r>
            <a:endParaRPr kumimoji="0" lang="zh-CN" altLang="en-US" sz="1800" b="1" i="0" u="none" strike="noStrike" cap="none" normalizeH="0" baseline="0" dirty="0">
              <a:ln>
                <a:noFill/>
              </a:ln>
              <a:solidFill>
                <a:srgbClr val="FF0000"/>
              </a:solidFill>
              <a:effectLst/>
              <a:latin typeface="Arial" charset="0"/>
            </a:endParaRPr>
          </a:p>
        </p:txBody>
      </p:sp>
      <p:sp>
        <p:nvSpPr>
          <p:cNvPr id="9" name="矩形 8"/>
          <p:cNvSpPr/>
          <p:nvPr/>
        </p:nvSpPr>
        <p:spPr bwMode="auto">
          <a:xfrm>
            <a:off x="50800" y="1076325"/>
            <a:ext cx="8991600" cy="14763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15069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534400" cy="676275"/>
          </a:xfrm>
        </p:spPr>
        <p:txBody>
          <a:bodyPr/>
          <a:lstStyle/>
          <a:p>
            <a:r>
              <a:rPr lang="en-US" altLang="zh-CN" b="0" dirty="0" err="1"/>
              <a:t>do_execve</a:t>
            </a:r>
            <a:r>
              <a:rPr lang="zh-CN" altLang="en-US" b="0" dirty="0"/>
              <a:t>过程分析</a:t>
            </a:r>
            <a:r>
              <a:rPr lang="en-US" altLang="zh-CN" b="0" dirty="0"/>
              <a:t>—</a:t>
            </a:r>
            <a:r>
              <a:rPr lang="zh-CN" altLang="en-US" b="0" dirty="0"/>
              <a:t>段设置（限长）</a:t>
            </a:r>
            <a:endParaRPr lang="zh-CN" altLang="en-US"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305800" cy="530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63500" y="3009900"/>
            <a:ext cx="8991600" cy="2362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715000" y="5181600"/>
            <a:ext cx="2055306" cy="1219201"/>
          </a:xfrm>
          <a:prstGeom prst="wedgeRoundRectCallout">
            <a:avLst>
              <a:gd name="adj1" fmla="val -78258"/>
              <a:gd name="adj2" fmla="val -1095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8</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设置新代码段数据段和栈地址信息</a:t>
            </a:r>
          </a:p>
        </p:txBody>
      </p:sp>
      <p:pic>
        <p:nvPicPr>
          <p:cNvPr id="7" name="Picture 4" descr="http://img.blog.csdn.net/201501041813567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096587"/>
            <a:ext cx="80676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63500" y="1219200"/>
            <a:ext cx="8991600" cy="17145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696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入口地址</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921"/>
          <a:stretch/>
        </p:blipFill>
        <p:spPr bwMode="auto">
          <a:xfrm>
            <a:off x="457200" y="1524000"/>
            <a:ext cx="8229601" cy="15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546" t="10997" r="41242" b="6529"/>
          <a:stretch/>
        </p:blipFill>
        <p:spPr bwMode="auto">
          <a:xfrm>
            <a:off x="5638800" y="3307030"/>
            <a:ext cx="2311400" cy="325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bwMode="auto">
          <a:xfrm>
            <a:off x="5676900" y="5198933"/>
            <a:ext cx="1981200" cy="279400"/>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cxnSp>
        <p:nvCxnSpPr>
          <p:cNvPr id="7" name="直接箭头连接符 6"/>
          <p:cNvCxnSpPr/>
          <p:nvPr/>
        </p:nvCxnSpPr>
        <p:spPr bwMode="auto">
          <a:xfrm flipV="1">
            <a:off x="5410200" y="3700333"/>
            <a:ext cx="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4991100" y="4289563"/>
            <a:ext cx="419100" cy="1323439"/>
          </a:xfrm>
          <a:prstGeom prst="rect">
            <a:avLst/>
          </a:prstGeom>
          <a:noFill/>
        </p:spPr>
        <p:txBody>
          <a:bodyPr wrap="square" rtlCol="0">
            <a:spAutoFit/>
          </a:bodyPr>
          <a:lstStyle/>
          <a:p>
            <a:r>
              <a:rPr lang="zh-CN" altLang="en-US" sz="1600" dirty="0"/>
              <a:t>栈增长方向</a:t>
            </a:r>
          </a:p>
        </p:txBody>
      </p:sp>
      <p:sp>
        <p:nvSpPr>
          <p:cNvPr id="9" name="TextBox 8"/>
          <p:cNvSpPr txBox="1"/>
          <p:nvPr/>
        </p:nvSpPr>
        <p:spPr>
          <a:xfrm>
            <a:off x="5029200" y="6244679"/>
            <a:ext cx="990600" cy="338554"/>
          </a:xfrm>
          <a:prstGeom prst="rect">
            <a:avLst/>
          </a:prstGeom>
          <a:noFill/>
        </p:spPr>
        <p:txBody>
          <a:bodyPr wrap="square" rtlCol="0">
            <a:spAutoFit/>
          </a:bodyPr>
          <a:lstStyle/>
          <a:p>
            <a:r>
              <a:rPr lang="zh-CN" altLang="en-US" sz="1600" dirty="0"/>
              <a:t>低</a:t>
            </a:r>
            <a:r>
              <a:rPr lang="zh-CN" altLang="en-US" sz="1600"/>
              <a:t>地址</a:t>
            </a:r>
            <a:endParaRPr lang="zh-CN" altLang="en-US" sz="1600" dirty="0"/>
          </a:p>
        </p:txBody>
      </p:sp>
      <p:sp>
        <p:nvSpPr>
          <p:cNvPr id="10" name="TextBox 9"/>
          <p:cNvSpPr txBox="1"/>
          <p:nvPr/>
        </p:nvSpPr>
        <p:spPr>
          <a:xfrm>
            <a:off x="4991100" y="3378656"/>
            <a:ext cx="800100" cy="338554"/>
          </a:xfrm>
          <a:prstGeom prst="rect">
            <a:avLst/>
          </a:prstGeom>
          <a:noFill/>
        </p:spPr>
        <p:txBody>
          <a:bodyPr wrap="square" rtlCol="0">
            <a:spAutoFit/>
          </a:bodyPr>
          <a:lstStyle/>
          <a:p>
            <a:r>
              <a:rPr lang="zh-CN" altLang="en-US" sz="1600" dirty="0"/>
              <a:t>高地址</a:t>
            </a:r>
          </a:p>
        </p:txBody>
      </p:sp>
      <p:sp>
        <p:nvSpPr>
          <p:cNvPr id="11" name="圆角矩形标注 10"/>
          <p:cNvSpPr/>
          <p:nvPr/>
        </p:nvSpPr>
        <p:spPr bwMode="auto">
          <a:xfrm>
            <a:off x="990600" y="4393802"/>
            <a:ext cx="2895600" cy="1702198"/>
          </a:xfrm>
          <a:prstGeom prst="wedgeRoundRectCallout">
            <a:avLst>
              <a:gd name="adj1" fmla="val 523"/>
              <a:gd name="adj2" fmla="val -14672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800" dirty="0">
                <a:latin typeface="Arial" charset="0"/>
              </a:rPr>
              <a:t>9</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修改</a:t>
            </a:r>
            <a:r>
              <a:rPr lang="en-US" altLang="zh-CN" sz="1800" b="0" dirty="0" err="1"/>
              <a:t>do_execve</a:t>
            </a:r>
            <a:r>
              <a:rPr kumimoji="0" lang="zh-CN" altLang="en-US" sz="1800" b="1" i="0" u="none" strike="noStrike" cap="none" normalizeH="0" baseline="0" dirty="0">
                <a:ln>
                  <a:noFill/>
                </a:ln>
                <a:solidFill>
                  <a:schemeClr val="tx1"/>
                </a:solidFill>
                <a:effectLst/>
                <a:latin typeface="Arial" charset="0"/>
                <a:ea typeface="宋体" pitchFamily="2" charset="-122"/>
              </a:rPr>
              <a:t>返回时的</a:t>
            </a:r>
            <a:r>
              <a:rPr kumimoji="0" lang="en-US" altLang="zh-CN" sz="1800" b="1" i="0" u="none" strike="noStrike" cap="none" normalizeH="0" baseline="0" dirty="0" err="1">
                <a:ln>
                  <a:noFill/>
                </a:ln>
                <a:solidFill>
                  <a:schemeClr val="tx1"/>
                </a:solidFill>
                <a:effectLst/>
                <a:latin typeface="Arial" charset="0"/>
                <a:ea typeface="宋体" pitchFamily="2" charset="-122"/>
              </a:rPr>
              <a:t>eip</a:t>
            </a:r>
            <a:r>
              <a:rPr kumimoji="0" lang="zh-CN" altLang="en-US" sz="1800" b="1" i="0" u="none" strike="noStrike" cap="none" normalizeH="0" baseline="0" dirty="0">
                <a:ln>
                  <a:noFill/>
                </a:ln>
                <a:solidFill>
                  <a:schemeClr val="tx1"/>
                </a:solidFill>
                <a:effectLst/>
                <a:latin typeface="Arial" charset="0"/>
                <a:ea typeface="宋体" pitchFamily="2" charset="-122"/>
              </a:rPr>
              <a:t>和</a:t>
            </a:r>
            <a:r>
              <a:rPr kumimoji="0" lang="en-US" altLang="zh-CN" sz="1800" b="1" i="0" u="none" strike="noStrike" cap="none" normalizeH="0" baseline="0" dirty="0" err="1">
                <a:ln>
                  <a:noFill/>
                </a:ln>
                <a:solidFill>
                  <a:schemeClr val="tx1"/>
                </a:solidFill>
                <a:effectLst/>
                <a:latin typeface="Arial" charset="0"/>
                <a:ea typeface="宋体" pitchFamily="2" charset="-122"/>
              </a:rPr>
              <a:t>esp</a:t>
            </a:r>
            <a:r>
              <a:rPr lang="zh-CN" altLang="en-US" sz="1800" dirty="0">
                <a:latin typeface="Arial" charset="0"/>
              </a:rPr>
              <a:t>为新</a:t>
            </a:r>
            <a:r>
              <a:rPr lang="zh-CN" altLang="en-US" sz="1800">
                <a:latin typeface="Arial" charset="0"/>
              </a:rPr>
              <a:t>进程的入口和栈，</a:t>
            </a:r>
            <a:r>
              <a:rPr lang="zh-CN" altLang="en-US" sz="1800" dirty="0">
                <a:latin typeface="Arial" charset="0"/>
              </a:rPr>
              <a:t>则返回后后进入新进程。</a:t>
            </a:r>
            <a:r>
              <a:rPr kumimoji="0" lang="zh-CN" altLang="en-US" sz="1800" b="1" i="0" u="none" strike="noStrike" cap="none" normalizeH="0" baseline="0" dirty="0">
                <a:ln>
                  <a:noFill/>
                </a:ln>
                <a:solidFill>
                  <a:srgbClr val="FF0000"/>
                </a:solidFill>
                <a:effectLst/>
                <a:latin typeface="Arial" charset="0"/>
                <a:ea typeface="宋体" pitchFamily="2" charset="-122"/>
              </a:rPr>
              <a:t>都在新进程的地址空间。但代码和数据还未拷入！！</a:t>
            </a:r>
          </a:p>
        </p:txBody>
      </p:sp>
    </p:spTree>
    <p:extLst>
      <p:ext uri="{BB962C8B-B14F-4D97-AF65-F5344CB8AC3E}">
        <p14:creationId xmlns:p14="http://schemas.microsoft.com/office/powerpoint/2010/main" val="8836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6"/>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回顾：如何记录页是否在内存？</a:t>
            </a:r>
            <a:endParaRPr lang="zh-CN" altLang="zh-CN" dirty="0">
              <a:sym typeface="Symbol" panose="05050102010706020507" pitchFamily="18" charset="2"/>
            </a:endParaRPr>
          </a:p>
        </p:txBody>
      </p:sp>
      <p:sp>
        <p:nvSpPr>
          <p:cNvPr id="470069" name="Rectangle 53"/>
          <p:cNvSpPr>
            <a:spLocks noChangeArrowheads="1"/>
          </p:cNvSpPr>
          <p:nvPr/>
        </p:nvSpPr>
        <p:spPr bwMode="auto">
          <a:xfrm>
            <a:off x="79375" y="5791200"/>
            <a:ext cx="6931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600"/>
              <a:t>改造页表，页表项增加“</a:t>
            </a:r>
            <a:r>
              <a:rPr lang="zh-CN" altLang="en-US" sz="2600">
                <a:solidFill>
                  <a:srgbClr val="FF0000"/>
                </a:solidFill>
              </a:rPr>
              <a:t>有效</a:t>
            </a:r>
            <a:r>
              <a:rPr lang="en-US" altLang="zh-CN" sz="2600">
                <a:solidFill>
                  <a:srgbClr val="FF0000"/>
                </a:solidFill>
              </a:rPr>
              <a:t>/</a:t>
            </a:r>
            <a:r>
              <a:rPr lang="zh-CN" altLang="en-US" sz="2600">
                <a:solidFill>
                  <a:srgbClr val="FF0000"/>
                </a:solidFill>
              </a:rPr>
              <a:t>无效位</a:t>
            </a:r>
            <a:r>
              <a:rPr lang="zh-CN" altLang="en-US" sz="2600"/>
              <a:t>”</a:t>
            </a:r>
            <a:endParaRPr lang="zh-CN" altLang="en-US" sz="2600">
              <a:solidFill>
                <a:srgbClr val="FF0000"/>
              </a:solidFill>
            </a:endParaRPr>
          </a:p>
        </p:txBody>
      </p:sp>
      <p:grpSp>
        <p:nvGrpSpPr>
          <p:cNvPr id="470096" name="Group 80"/>
          <p:cNvGrpSpPr>
            <a:grpSpLocks/>
          </p:cNvGrpSpPr>
          <p:nvPr/>
        </p:nvGrpSpPr>
        <p:grpSpPr bwMode="auto">
          <a:xfrm>
            <a:off x="473075" y="1822450"/>
            <a:ext cx="2498725" cy="3511550"/>
            <a:chOff x="3535" y="1440"/>
            <a:chExt cx="1574" cy="2212"/>
          </a:xfrm>
        </p:grpSpPr>
        <p:sp>
          <p:nvSpPr>
            <p:cNvPr id="66576" name="Rectangle 4"/>
            <p:cNvSpPr>
              <a:spLocks noChangeArrowheads="1"/>
            </p:cNvSpPr>
            <p:nvPr/>
          </p:nvSpPr>
          <p:spPr bwMode="auto">
            <a:xfrm>
              <a:off x="3535" y="1716"/>
              <a:ext cx="1183" cy="1680"/>
            </a:xfrm>
            <a:prstGeom prst="rect">
              <a:avLst/>
            </a:prstGeom>
            <a:solidFill>
              <a:schemeClr val="bg1"/>
            </a:solidFill>
            <a:ln w="57150" cmpd="thickThin">
              <a:solidFill>
                <a:schemeClr val="tx1"/>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Verdana" panose="020B0604030504040204" pitchFamily="34" charset="0"/>
                <a:ea typeface="ＭＳ Ｐゴシック" panose="020B0600070205080204" pitchFamily="34" charset="-128"/>
              </a:endParaRPr>
            </a:p>
          </p:txBody>
        </p:sp>
        <p:sp>
          <p:nvSpPr>
            <p:cNvPr id="66577" name="Line 5"/>
            <p:cNvSpPr>
              <a:spLocks noChangeShapeType="1"/>
            </p:cNvSpPr>
            <p:nvPr/>
          </p:nvSpPr>
          <p:spPr bwMode="auto">
            <a:xfrm flipV="1">
              <a:off x="3552" y="1920"/>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6"/>
            <p:cNvSpPr>
              <a:spLocks noChangeShapeType="1"/>
            </p:cNvSpPr>
            <p:nvPr/>
          </p:nvSpPr>
          <p:spPr bwMode="auto">
            <a:xfrm flipV="1">
              <a:off x="3552" y="2112"/>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7"/>
            <p:cNvSpPr>
              <a:spLocks noChangeShapeType="1"/>
            </p:cNvSpPr>
            <p:nvPr/>
          </p:nvSpPr>
          <p:spPr bwMode="auto">
            <a:xfrm>
              <a:off x="3552" y="2304"/>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13"/>
            <p:cNvSpPr>
              <a:spLocks noChangeShapeType="1"/>
            </p:cNvSpPr>
            <p:nvPr/>
          </p:nvSpPr>
          <p:spPr bwMode="auto">
            <a:xfrm>
              <a:off x="4416" y="1728"/>
              <a:ext cx="0" cy="16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Text Box 14"/>
            <p:cNvSpPr txBox="1">
              <a:spLocks noChangeArrowheads="1"/>
            </p:cNvSpPr>
            <p:nvPr/>
          </p:nvSpPr>
          <p:spPr bwMode="auto">
            <a:xfrm>
              <a:off x="4461" y="1676"/>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2" name="Text Box 15"/>
            <p:cNvSpPr txBox="1">
              <a:spLocks noChangeArrowheads="1"/>
            </p:cNvSpPr>
            <p:nvPr/>
          </p:nvSpPr>
          <p:spPr bwMode="auto">
            <a:xfrm>
              <a:off x="4462" y="1865"/>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3" name="Text Box 16"/>
            <p:cNvSpPr txBox="1">
              <a:spLocks noChangeArrowheads="1"/>
            </p:cNvSpPr>
            <p:nvPr/>
          </p:nvSpPr>
          <p:spPr bwMode="auto">
            <a:xfrm>
              <a:off x="4461" y="2054"/>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4" name="Text Box 17"/>
            <p:cNvSpPr txBox="1">
              <a:spLocks noChangeArrowheads="1"/>
            </p:cNvSpPr>
            <p:nvPr/>
          </p:nvSpPr>
          <p:spPr bwMode="auto">
            <a:xfrm>
              <a:off x="4462" y="2261"/>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5" name="Text Box 18"/>
            <p:cNvSpPr txBox="1">
              <a:spLocks noChangeArrowheads="1"/>
            </p:cNvSpPr>
            <p:nvPr/>
          </p:nvSpPr>
          <p:spPr bwMode="auto">
            <a:xfrm>
              <a:off x="4482" y="246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i</a:t>
              </a:r>
            </a:p>
          </p:txBody>
        </p:sp>
        <p:sp>
          <p:nvSpPr>
            <p:cNvPr id="66586" name="Text Box 19"/>
            <p:cNvSpPr txBox="1">
              <a:spLocks noChangeArrowheads="1"/>
            </p:cNvSpPr>
            <p:nvPr/>
          </p:nvSpPr>
          <p:spPr bwMode="auto">
            <a:xfrm>
              <a:off x="4482" y="299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i</a:t>
              </a:r>
            </a:p>
          </p:txBody>
        </p:sp>
        <p:sp>
          <p:nvSpPr>
            <p:cNvPr id="66587" name="Text Box 20"/>
            <p:cNvSpPr txBox="1">
              <a:spLocks noChangeArrowheads="1"/>
            </p:cNvSpPr>
            <p:nvPr/>
          </p:nvSpPr>
          <p:spPr bwMode="auto">
            <a:xfrm>
              <a:off x="4482" y="318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i</a:t>
              </a:r>
            </a:p>
          </p:txBody>
        </p:sp>
        <p:sp>
          <p:nvSpPr>
            <p:cNvPr id="66588" name="Text Box 21"/>
            <p:cNvSpPr txBox="1">
              <a:spLocks noChangeArrowheads="1"/>
            </p:cNvSpPr>
            <p:nvPr/>
          </p:nvSpPr>
          <p:spPr bwMode="auto">
            <a:xfrm>
              <a:off x="3810" y="2702"/>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latin typeface="Helvetica" panose="020B0604020202020204" pitchFamily="34" charset="0"/>
                  <a:ea typeface="ＭＳ Ｐゴシック" panose="020B0600070205080204" pitchFamily="34" charset="-128"/>
                </a:rPr>
                <a:t>….</a:t>
              </a:r>
            </a:p>
          </p:txBody>
        </p:sp>
        <p:sp>
          <p:nvSpPr>
            <p:cNvPr id="66589" name="Text Box 22"/>
            <p:cNvSpPr txBox="1">
              <a:spLocks noChangeArrowheads="1"/>
            </p:cNvSpPr>
            <p:nvPr/>
          </p:nvSpPr>
          <p:spPr bwMode="auto">
            <a:xfrm>
              <a:off x="3648" y="144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latin typeface="Helvetica" panose="020B0604020202020204" pitchFamily="34" charset="0"/>
                </a:rPr>
                <a:t>帧号</a:t>
              </a:r>
            </a:p>
          </p:txBody>
        </p:sp>
        <p:sp>
          <p:nvSpPr>
            <p:cNvPr id="66590" name="Text Box 23"/>
            <p:cNvSpPr txBox="1">
              <a:spLocks noChangeArrowheads="1"/>
            </p:cNvSpPr>
            <p:nvPr/>
          </p:nvSpPr>
          <p:spPr bwMode="auto">
            <a:xfrm>
              <a:off x="4144" y="1456"/>
              <a:ext cx="9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solidFill>
                    <a:srgbClr val="000099"/>
                  </a:solidFill>
                  <a:latin typeface="Helvetica" panose="020B0604020202020204" pitchFamily="34" charset="0"/>
                </a:rPr>
                <a:t>有效</a:t>
              </a:r>
              <a:r>
                <a:rPr lang="en-US" altLang="zh-CN" sz="2000">
                  <a:solidFill>
                    <a:srgbClr val="000099"/>
                  </a:solidFill>
                  <a:latin typeface="Helvetica" panose="020B0604020202020204" pitchFamily="34" charset="0"/>
                </a:rPr>
                <a:t>/</a:t>
              </a:r>
              <a:r>
                <a:rPr lang="zh-CN" altLang="en-US" sz="2000">
                  <a:solidFill>
                    <a:srgbClr val="000099"/>
                  </a:solidFill>
                  <a:latin typeface="Helvetica" panose="020B0604020202020204" pitchFamily="34" charset="0"/>
                </a:rPr>
                <a:t>无效位</a:t>
              </a:r>
            </a:p>
          </p:txBody>
        </p:sp>
        <p:sp>
          <p:nvSpPr>
            <p:cNvPr id="66591" name="Text Box 24"/>
            <p:cNvSpPr txBox="1">
              <a:spLocks noChangeArrowheads="1"/>
            </p:cNvSpPr>
            <p:nvPr/>
          </p:nvSpPr>
          <p:spPr bwMode="auto">
            <a:xfrm>
              <a:off x="3629" y="3402"/>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latin typeface="Helvetica" panose="020B0604020202020204" pitchFamily="34" charset="0"/>
                </a:rPr>
                <a:t>改造后的页表</a:t>
              </a:r>
            </a:p>
          </p:txBody>
        </p:sp>
        <p:sp>
          <p:nvSpPr>
            <p:cNvPr id="66592" name="Line 5"/>
            <p:cNvSpPr>
              <a:spLocks noChangeShapeType="1"/>
            </p:cNvSpPr>
            <p:nvPr/>
          </p:nvSpPr>
          <p:spPr bwMode="auto">
            <a:xfrm flipV="1">
              <a:off x="3552" y="2496"/>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3" name="Line 6"/>
            <p:cNvSpPr>
              <a:spLocks noChangeShapeType="1"/>
            </p:cNvSpPr>
            <p:nvPr/>
          </p:nvSpPr>
          <p:spPr bwMode="auto">
            <a:xfrm flipV="1">
              <a:off x="3552" y="2688"/>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Line 7"/>
            <p:cNvSpPr>
              <a:spLocks noChangeShapeType="1"/>
            </p:cNvSpPr>
            <p:nvPr/>
          </p:nvSpPr>
          <p:spPr bwMode="auto">
            <a:xfrm>
              <a:off x="3552" y="3024"/>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5" name="Line 7"/>
            <p:cNvSpPr>
              <a:spLocks noChangeShapeType="1"/>
            </p:cNvSpPr>
            <p:nvPr/>
          </p:nvSpPr>
          <p:spPr bwMode="auto">
            <a:xfrm>
              <a:off x="3552" y="3216"/>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70109" name="Group 93"/>
          <p:cNvGrpSpPr>
            <a:grpSpLocks/>
          </p:cNvGrpSpPr>
          <p:nvPr/>
        </p:nvGrpSpPr>
        <p:grpSpPr bwMode="auto">
          <a:xfrm>
            <a:off x="3657600" y="1752600"/>
            <a:ext cx="5356225" cy="4495800"/>
            <a:chOff x="2304" y="1104"/>
            <a:chExt cx="3374" cy="2832"/>
          </a:xfrm>
        </p:grpSpPr>
        <p:pic>
          <p:nvPicPr>
            <p:cNvPr id="66569" name="Picture 79" descr="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5872"/>
            <a:stretch>
              <a:fillRect/>
            </a:stretch>
          </p:blipFill>
          <p:spPr bwMode="auto">
            <a:xfrm>
              <a:off x="2304" y="1104"/>
              <a:ext cx="3374"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Rectangle 81"/>
            <p:cNvSpPr>
              <a:spLocks noChangeArrowheads="1"/>
            </p:cNvSpPr>
            <p:nvPr/>
          </p:nvSpPr>
          <p:spPr bwMode="auto">
            <a:xfrm>
              <a:off x="2352" y="2976"/>
              <a:ext cx="480" cy="240"/>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逻辑内存</a:t>
              </a:r>
            </a:p>
          </p:txBody>
        </p:sp>
        <p:sp>
          <p:nvSpPr>
            <p:cNvPr id="66571" name="Rectangle 82"/>
            <p:cNvSpPr>
              <a:spLocks noChangeArrowheads="1"/>
            </p:cNvSpPr>
            <p:nvPr/>
          </p:nvSpPr>
          <p:spPr bwMode="auto">
            <a:xfrm>
              <a:off x="3184" y="2920"/>
              <a:ext cx="480" cy="144"/>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页表</a:t>
              </a:r>
            </a:p>
          </p:txBody>
        </p:sp>
        <p:sp>
          <p:nvSpPr>
            <p:cNvPr id="66572" name="Rectangle 83"/>
            <p:cNvSpPr>
              <a:spLocks noChangeArrowheads="1"/>
            </p:cNvSpPr>
            <p:nvPr/>
          </p:nvSpPr>
          <p:spPr bwMode="auto">
            <a:xfrm>
              <a:off x="3936" y="3696"/>
              <a:ext cx="768" cy="240"/>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物理内存</a:t>
              </a:r>
            </a:p>
          </p:txBody>
        </p:sp>
        <p:sp>
          <p:nvSpPr>
            <p:cNvPr id="66573" name="Rectangle 84"/>
            <p:cNvSpPr>
              <a:spLocks noChangeArrowheads="1"/>
            </p:cNvSpPr>
            <p:nvPr/>
          </p:nvSpPr>
          <p:spPr bwMode="auto">
            <a:xfrm>
              <a:off x="4848" y="3392"/>
              <a:ext cx="768" cy="240"/>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辅存（磁盘）</a:t>
              </a:r>
            </a:p>
          </p:txBody>
        </p:sp>
        <p:sp>
          <p:nvSpPr>
            <p:cNvPr id="66574" name="Rectangle 85"/>
            <p:cNvSpPr>
              <a:spLocks noChangeArrowheads="1"/>
            </p:cNvSpPr>
            <p:nvPr/>
          </p:nvSpPr>
          <p:spPr bwMode="auto">
            <a:xfrm>
              <a:off x="2976" y="1728"/>
              <a:ext cx="288" cy="96"/>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t>帧号</a:t>
              </a:r>
            </a:p>
          </p:txBody>
        </p:sp>
        <p:sp>
          <p:nvSpPr>
            <p:cNvPr id="66575" name="Rectangle 86"/>
            <p:cNvSpPr>
              <a:spLocks noChangeArrowheads="1"/>
            </p:cNvSpPr>
            <p:nvPr/>
          </p:nvSpPr>
          <p:spPr bwMode="auto">
            <a:xfrm>
              <a:off x="3264" y="1488"/>
              <a:ext cx="576" cy="96"/>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t>有效</a:t>
              </a:r>
              <a:r>
                <a:rPr lang="en-US" altLang="zh-CN" sz="1200"/>
                <a:t>-</a:t>
              </a:r>
              <a:r>
                <a:rPr lang="zh-CN" altLang="en-US" sz="1200"/>
                <a:t>无效位</a:t>
              </a:r>
            </a:p>
          </p:txBody>
        </p:sp>
      </p:grpSp>
      <p:grpSp>
        <p:nvGrpSpPr>
          <p:cNvPr id="470108" name="Group 92"/>
          <p:cNvGrpSpPr>
            <a:grpSpLocks/>
          </p:cNvGrpSpPr>
          <p:nvPr/>
        </p:nvGrpSpPr>
        <p:grpSpPr bwMode="auto">
          <a:xfrm>
            <a:off x="4419600" y="1219200"/>
            <a:ext cx="4038600" cy="1828800"/>
            <a:chOff x="2784" y="768"/>
            <a:chExt cx="2544" cy="1152"/>
          </a:xfrm>
        </p:grpSpPr>
        <p:sp>
          <p:nvSpPr>
            <p:cNvPr id="66567" name="Rectangle 88"/>
            <p:cNvSpPr>
              <a:spLocks noChangeArrowheads="1"/>
            </p:cNvSpPr>
            <p:nvPr/>
          </p:nvSpPr>
          <p:spPr bwMode="auto">
            <a:xfrm>
              <a:off x="2784" y="768"/>
              <a:ext cx="2544" cy="288"/>
            </a:xfrm>
            <a:prstGeom prst="rect">
              <a:avLst/>
            </a:prstGeom>
            <a:noFill/>
            <a:ln w="1905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solidFill>
                    <a:srgbClr val="CC0000"/>
                  </a:solidFill>
                  <a:ea typeface="楷体_GB2312"/>
                  <a:cs typeface="楷体_GB2312"/>
                </a:rPr>
                <a:t>某些页不在内存中时的页表</a:t>
              </a:r>
            </a:p>
          </p:txBody>
        </p:sp>
        <p:sp>
          <p:nvSpPr>
            <p:cNvPr id="66568" name="Line 91"/>
            <p:cNvSpPr>
              <a:spLocks noChangeShapeType="1"/>
            </p:cNvSpPr>
            <p:nvPr/>
          </p:nvSpPr>
          <p:spPr bwMode="auto">
            <a:xfrm flipH="1">
              <a:off x="3600" y="1056"/>
              <a:ext cx="288" cy="86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21153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0069"/>
                                        </p:tgtEl>
                                        <p:attrNameLst>
                                          <p:attrName>style.visibility</p:attrName>
                                        </p:attrNameLst>
                                      </p:cBhvr>
                                      <p:to>
                                        <p:strVal val="visible"/>
                                      </p:to>
                                    </p:set>
                                    <p:animEffect transition="in" filter="dissolve">
                                      <p:cBhvr>
                                        <p:cTn id="7" dur="500"/>
                                        <p:tgtEl>
                                          <p:spTgt spid="47006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70096"/>
                                        </p:tgtEl>
                                        <p:attrNameLst>
                                          <p:attrName>style.visibility</p:attrName>
                                        </p:attrNameLst>
                                      </p:cBhvr>
                                      <p:to>
                                        <p:strVal val="visible"/>
                                      </p:to>
                                    </p:set>
                                    <p:animEffect transition="in" filter="blinds(horizontal)">
                                      <p:cBhvr>
                                        <p:cTn id="11" dur="500"/>
                                        <p:tgtEl>
                                          <p:spTgt spid="4700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470109"/>
                                        </p:tgtEl>
                                        <p:attrNameLst>
                                          <p:attrName>style.visibility</p:attrName>
                                        </p:attrNameLst>
                                      </p:cBhvr>
                                      <p:to>
                                        <p:strVal val="visible"/>
                                      </p:to>
                                    </p:set>
                                    <p:animEffect transition="in" filter="fade">
                                      <p:cBhvr>
                                        <p:cTn id="16" dur="1000"/>
                                        <p:tgtEl>
                                          <p:spTgt spid="470109"/>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470108"/>
                                        </p:tgtEl>
                                        <p:attrNameLst>
                                          <p:attrName>style.visibility</p:attrName>
                                        </p:attrNameLst>
                                      </p:cBhvr>
                                      <p:to>
                                        <p:strVal val="visible"/>
                                      </p:to>
                                    </p:set>
                                    <p:animEffect transition="in" filter="wipe(up)">
                                      <p:cBhvr>
                                        <p:cTn id="20" dur="500"/>
                                        <p:tgtEl>
                                          <p:spTgt spid="47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0" name="Group 2"/>
          <p:cNvGrpSpPr>
            <a:grpSpLocks/>
          </p:cNvGrpSpPr>
          <p:nvPr/>
        </p:nvGrpSpPr>
        <p:grpSpPr bwMode="auto">
          <a:xfrm>
            <a:off x="3016250" y="1981200"/>
            <a:ext cx="5594350" cy="4024313"/>
            <a:chOff x="1900" y="1248"/>
            <a:chExt cx="3524" cy="2535"/>
          </a:xfrm>
        </p:grpSpPr>
        <p:sp>
          <p:nvSpPr>
            <p:cNvPr id="67615" name="Rectangle 3"/>
            <p:cNvSpPr>
              <a:spLocks noChangeArrowheads="1"/>
            </p:cNvSpPr>
            <p:nvPr/>
          </p:nvSpPr>
          <p:spPr bwMode="auto">
            <a:xfrm>
              <a:off x="1920" y="2064"/>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6" name="Oval 4"/>
            <p:cNvSpPr>
              <a:spLocks noChangeArrowheads="1"/>
            </p:cNvSpPr>
            <p:nvPr/>
          </p:nvSpPr>
          <p:spPr bwMode="auto">
            <a:xfrm>
              <a:off x="4128" y="1613"/>
              <a:ext cx="1296" cy="2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7" name="Oval 5"/>
            <p:cNvSpPr>
              <a:spLocks noChangeArrowheads="1"/>
            </p:cNvSpPr>
            <p:nvPr/>
          </p:nvSpPr>
          <p:spPr bwMode="auto">
            <a:xfrm>
              <a:off x="4128" y="2716"/>
              <a:ext cx="1296" cy="2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8" name="Line 6"/>
            <p:cNvSpPr>
              <a:spLocks noChangeShapeType="1"/>
            </p:cNvSpPr>
            <p:nvPr/>
          </p:nvSpPr>
          <p:spPr bwMode="auto">
            <a:xfrm flipH="1">
              <a:off x="4128" y="1771"/>
              <a:ext cx="0" cy="110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19" name="Line 7"/>
            <p:cNvSpPr>
              <a:spLocks noChangeShapeType="1"/>
            </p:cNvSpPr>
            <p:nvPr/>
          </p:nvSpPr>
          <p:spPr bwMode="auto">
            <a:xfrm flipH="1">
              <a:off x="5424" y="1728"/>
              <a:ext cx="0" cy="110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20" name="Rectangle 8"/>
            <p:cNvSpPr>
              <a:spLocks noChangeArrowheads="1"/>
            </p:cNvSpPr>
            <p:nvPr/>
          </p:nvSpPr>
          <p:spPr bwMode="auto">
            <a:xfrm>
              <a:off x="4272" y="2165"/>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1" name="Rectangle 9"/>
            <p:cNvSpPr>
              <a:spLocks noChangeArrowheads="1"/>
            </p:cNvSpPr>
            <p:nvPr/>
          </p:nvSpPr>
          <p:spPr bwMode="auto">
            <a:xfrm>
              <a:off x="4368" y="2244"/>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2" name="Rectangle 10"/>
            <p:cNvSpPr>
              <a:spLocks noChangeArrowheads="1"/>
            </p:cNvSpPr>
            <p:nvPr/>
          </p:nvSpPr>
          <p:spPr bwMode="auto">
            <a:xfrm>
              <a:off x="4464" y="232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3" name="Rectangle 11"/>
            <p:cNvSpPr>
              <a:spLocks noChangeArrowheads="1"/>
            </p:cNvSpPr>
            <p:nvPr/>
          </p:nvSpPr>
          <p:spPr bwMode="auto">
            <a:xfrm>
              <a:off x="4656" y="1968"/>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4" name="Rectangle 12"/>
            <p:cNvSpPr>
              <a:spLocks noChangeArrowheads="1"/>
            </p:cNvSpPr>
            <p:nvPr/>
          </p:nvSpPr>
          <p:spPr bwMode="auto">
            <a:xfrm>
              <a:off x="4656" y="2480"/>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5" name="Rectangle 13"/>
            <p:cNvSpPr>
              <a:spLocks noChangeArrowheads="1"/>
            </p:cNvSpPr>
            <p:nvPr/>
          </p:nvSpPr>
          <p:spPr bwMode="auto">
            <a:xfrm>
              <a:off x="4752" y="2047"/>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6" name="Rectangle 14"/>
            <p:cNvSpPr>
              <a:spLocks noChangeArrowheads="1"/>
            </p:cNvSpPr>
            <p:nvPr/>
          </p:nvSpPr>
          <p:spPr bwMode="auto">
            <a:xfrm>
              <a:off x="4848" y="2125"/>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7" name="Rectangle 15"/>
            <p:cNvSpPr>
              <a:spLocks noChangeArrowheads="1"/>
            </p:cNvSpPr>
            <p:nvPr/>
          </p:nvSpPr>
          <p:spPr bwMode="auto">
            <a:xfrm>
              <a:off x="4944" y="2204"/>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8" name="Rectangle 16"/>
            <p:cNvSpPr>
              <a:spLocks noChangeArrowheads="1"/>
            </p:cNvSpPr>
            <p:nvPr/>
          </p:nvSpPr>
          <p:spPr bwMode="auto">
            <a:xfrm>
              <a:off x="5040" y="2283"/>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9" name="Rectangle 17"/>
            <p:cNvSpPr>
              <a:spLocks noChangeArrowheads="1"/>
            </p:cNvSpPr>
            <p:nvPr/>
          </p:nvSpPr>
          <p:spPr bwMode="auto">
            <a:xfrm>
              <a:off x="5136" y="236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0" name="Rectangle 18"/>
            <p:cNvSpPr>
              <a:spLocks noChangeArrowheads="1"/>
            </p:cNvSpPr>
            <p:nvPr/>
          </p:nvSpPr>
          <p:spPr bwMode="auto">
            <a:xfrm>
              <a:off x="4560" y="2400"/>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1" name="Text Box 19"/>
            <p:cNvSpPr txBox="1">
              <a:spLocks noChangeArrowheads="1"/>
            </p:cNvSpPr>
            <p:nvPr/>
          </p:nvSpPr>
          <p:spPr bwMode="auto">
            <a:xfrm>
              <a:off x="4512" y="124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磁盘</a:t>
              </a:r>
            </a:p>
          </p:txBody>
        </p:sp>
        <p:sp>
          <p:nvSpPr>
            <p:cNvPr id="67632" name="Text Box 20"/>
            <p:cNvSpPr txBox="1">
              <a:spLocks noChangeArrowheads="1"/>
            </p:cNvSpPr>
            <p:nvPr/>
          </p:nvSpPr>
          <p:spPr bwMode="auto">
            <a:xfrm>
              <a:off x="1900" y="148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页表</a:t>
              </a:r>
            </a:p>
          </p:txBody>
        </p:sp>
        <p:sp>
          <p:nvSpPr>
            <p:cNvPr id="67633" name="Rectangle 21"/>
            <p:cNvSpPr>
              <a:spLocks noChangeArrowheads="1"/>
            </p:cNvSpPr>
            <p:nvPr/>
          </p:nvSpPr>
          <p:spPr bwMode="auto">
            <a:xfrm>
              <a:off x="1920" y="1815"/>
              <a:ext cx="480" cy="25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4" name="Rectangle 22"/>
            <p:cNvSpPr>
              <a:spLocks noChangeArrowheads="1"/>
            </p:cNvSpPr>
            <p:nvPr/>
          </p:nvSpPr>
          <p:spPr bwMode="auto">
            <a:xfrm>
              <a:off x="1920" y="2553"/>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5" name="Rectangle 23"/>
            <p:cNvSpPr>
              <a:spLocks noChangeArrowheads="1"/>
            </p:cNvSpPr>
            <p:nvPr/>
          </p:nvSpPr>
          <p:spPr bwMode="auto">
            <a:xfrm>
              <a:off x="1920" y="2304"/>
              <a:ext cx="480" cy="254"/>
            </a:xfrm>
            <a:prstGeom prst="rect">
              <a:avLst/>
            </a:prstGeom>
            <a:solidFill>
              <a:srgbClr val="CCFF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6" name="Rectangle 24"/>
            <p:cNvSpPr>
              <a:spLocks noChangeArrowheads="1"/>
            </p:cNvSpPr>
            <p:nvPr/>
          </p:nvSpPr>
          <p:spPr bwMode="auto">
            <a:xfrm>
              <a:off x="1920" y="3045"/>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7" name="Rectangle 25"/>
            <p:cNvSpPr>
              <a:spLocks noChangeArrowheads="1"/>
            </p:cNvSpPr>
            <p:nvPr/>
          </p:nvSpPr>
          <p:spPr bwMode="auto">
            <a:xfrm>
              <a:off x="1920" y="2796"/>
              <a:ext cx="480" cy="254"/>
            </a:xfrm>
            <a:prstGeom prst="rect">
              <a:avLst/>
            </a:prstGeom>
            <a:solidFill>
              <a:srgbClr val="FF66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8" name="Rectangle 26"/>
            <p:cNvSpPr>
              <a:spLocks noChangeArrowheads="1"/>
            </p:cNvSpPr>
            <p:nvPr/>
          </p:nvSpPr>
          <p:spPr bwMode="auto">
            <a:xfrm>
              <a:off x="1920" y="3543"/>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9" name="Rectangle 27"/>
            <p:cNvSpPr>
              <a:spLocks noChangeArrowheads="1"/>
            </p:cNvSpPr>
            <p:nvPr/>
          </p:nvSpPr>
          <p:spPr bwMode="auto">
            <a:xfrm>
              <a:off x="1920" y="3285"/>
              <a:ext cx="480" cy="25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0" name="Line 28"/>
            <p:cNvSpPr>
              <a:spLocks noChangeShapeType="1"/>
            </p:cNvSpPr>
            <p:nvPr/>
          </p:nvSpPr>
          <p:spPr bwMode="auto">
            <a:xfrm flipV="1">
              <a:off x="2256" y="2544"/>
              <a:ext cx="748" cy="336"/>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41" name="Line 29"/>
            <p:cNvSpPr>
              <a:spLocks noChangeShapeType="1"/>
            </p:cNvSpPr>
            <p:nvPr/>
          </p:nvSpPr>
          <p:spPr bwMode="auto">
            <a:xfrm>
              <a:off x="2256" y="2448"/>
              <a:ext cx="748" cy="624"/>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42" name="Text Box 30"/>
            <p:cNvSpPr txBox="1">
              <a:spLocks noChangeArrowheads="1"/>
            </p:cNvSpPr>
            <p:nvPr/>
          </p:nvSpPr>
          <p:spPr bwMode="auto">
            <a:xfrm>
              <a:off x="2764" y="34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物理内存</a:t>
              </a:r>
            </a:p>
          </p:txBody>
        </p:sp>
        <p:sp>
          <p:nvSpPr>
            <p:cNvPr id="67643" name="Rectangle 31"/>
            <p:cNvSpPr>
              <a:spLocks noChangeArrowheads="1"/>
            </p:cNvSpPr>
            <p:nvPr/>
          </p:nvSpPr>
          <p:spPr bwMode="auto">
            <a:xfrm>
              <a:off x="3004" y="3168"/>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4" name="Rectangle 32"/>
            <p:cNvSpPr>
              <a:spLocks noChangeArrowheads="1"/>
            </p:cNvSpPr>
            <p:nvPr/>
          </p:nvSpPr>
          <p:spPr bwMode="auto">
            <a:xfrm>
              <a:off x="3004" y="2919"/>
              <a:ext cx="480" cy="254"/>
            </a:xfrm>
            <a:prstGeom prst="rect">
              <a:avLst/>
            </a:prstGeom>
            <a:solidFill>
              <a:srgbClr val="CCFF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5" name="Rectangle 33"/>
            <p:cNvSpPr>
              <a:spLocks noChangeArrowheads="1"/>
            </p:cNvSpPr>
            <p:nvPr/>
          </p:nvSpPr>
          <p:spPr bwMode="auto">
            <a:xfrm>
              <a:off x="3004" y="2679"/>
              <a:ext cx="480" cy="24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6" name="Rectangle 34"/>
            <p:cNvSpPr>
              <a:spLocks noChangeArrowheads="1"/>
            </p:cNvSpPr>
            <p:nvPr/>
          </p:nvSpPr>
          <p:spPr bwMode="auto">
            <a:xfrm>
              <a:off x="3004" y="2430"/>
              <a:ext cx="480" cy="254"/>
            </a:xfrm>
            <a:prstGeom prst="rect">
              <a:avLst/>
            </a:prstGeom>
            <a:solidFill>
              <a:srgbClr val="FF66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67587" name="Rectangle 35"/>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请求调页过程</a:t>
            </a:r>
            <a:endParaRPr lang="zh-CN" altLang="zh-CN" dirty="0">
              <a:sym typeface="Symbol" panose="05050102010706020507" pitchFamily="18" charset="2"/>
            </a:endParaRPr>
          </a:p>
        </p:txBody>
      </p:sp>
      <p:grpSp>
        <p:nvGrpSpPr>
          <p:cNvPr id="67588" name="Group 36"/>
          <p:cNvGrpSpPr>
            <a:grpSpLocks/>
          </p:cNvGrpSpPr>
          <p:nvPr/>
        </p:nvGrpSpPr>
        <p:grpSpPr bwMode="auto">
          <a:xfrm>
            <a:off x="7620000" y="66675"/>
            <a:ext cx="1470025" cy="1152525"/>
            <a:chOff x="3756" y="1018"/>
            <a:chExt cx="1070" cy="870"/>
          </a:xfrm>
        </p:grpSpPr>
        <p:sp>
          <p:nvSpPr>
            <p:cNvPr id="67611" name="Rectangle 37"/>
            <p:cNvSpPr>
              <a:spLocks noChangeArrowheads="1"/>
            </p:cNvSpPr>
            <p:nvPr/>
          </p:nvSpPr>
          <p:spPr bwMode="auto">
            <a:xfrm>
              <a:off x="4577" y="1192"/>
              <a:ext cx="249" cy="398"/>
            </a:xfrm>
            <a:prstGeom prst="rect">
              <a:avLst/>
            </a:prstGeom>
            <a:solidFill>
              <a:srgbClr val="CC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2" name="Rectangle 38"/>
            <p:cNvSpPr>
              <a:spLocks noChangeArrowheads="1"/>
            </p:cNvSpPr>
            <p:nvPr/>
          </p:nvSpPr>
          <p:spPr bwMode="auto">
            <a:xfrm>
              <a:off x="3756" y="1018"/>
              <a:ext cx="448" cy="870"/>
            </a:xfrm>
            <a:prstGeom prst="rect">
              <a:avLst/>
            </a:prstGeom>
            <a:solidFill>
              <a:srgbClr val="FF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3" name="Line 39"/>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4" name="Line 40"/>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7049" name="Rectangle 41"/>
          <p:cNvSpPr>
            <a:spLocks noChangeArrowheads="1"/>
          </p:cNvSpPr>
          <p:nvPr/>
        </p:nvSpPr>
        <p:spPr bwMode="auto">
          <a:xfrm>
            <a:off x="765175"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当访问没有映射的线性地址时</a:t>
            </a:r>
            <a:r>
              <a:rPr lang="en-US" altLang="zh-CN"/>
              <a:t>…</a:t>
            </a:r>
            <a:endParaRPr lang="en-US" altLang="zh-CN">
              <a:solidFill>
                <a:srgbClr val="FF0000"/>
              </a:solidFill>
            </a:endParaRPr>
          </a:p>
        </p:txBody>
      </p:sp>
      <p:sp>
        <p:nvSpPr>
          <p:cNvPr id="427050" name="Text Box 42"/>
          <p:cNvSpPr txBox="1">
            <a:spLocks noChangeArrowheads="1"/>
          </p:cNvSpPr>
          <p:nvPr/>
        </p:nvSpPr>
        <p:spPr bwMode="auto">
          <a:xfrm>
            <a:off x="457200" y="3248025"/>
            <a:ext cx="1676400" cy="466725"/>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load [addr]</a:t>
            </a:r>
          </a:p>
        </p:txBody>
      </p:sp>
      <p:sp>
        <p:nvSpPr>
          <p:cNvPr id="427051" name="Line 43"/>
          <p:cNvSpPr>
            <a:spLocks noChangeShapeType="1"/>
          </p:cNvSpPr>
          <p:nvPr/>
        </p:nvSpPr>
        <p:spPr bwMode="auto">
          <a:xfrm>
            <a:off x="2133600" y="3476625"/>
            <a:ext cx="1066800" cy="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7052" name="Group 44"/>
          <p:cNvGrpSpPr>
            <a:grpSpLocks/>
          </p:cNvGrpSpPr>
          <p:nvPr/>
        </p:nvGrpSpPr>
        <p:grpSpPr bwMode="auto">
          <a:xfrm>
            <a:off x="3429000" y="3213100"/>
            <a:ext cx="381000" cy="457200"/>
            <a:chOff x="2160" y="2016"/>
            <a:chExt cx="240" cy="297"/>
          </a:xfrm>
        </p:grpSpPr>
        <p:sp>
          <p:nvSpPr>
            <p:cNvPr id="67609" name="Rectangle 45"/>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0" name="Text Box 46"/>
            <p:cNvSpPr txBox="1">
              <a:spLocks noChangeArrowheads="1"/>
            </p:cNvSpPr>
            <p:nvPr/>
          </p:nvSpPr>
          <p:spPr bwMode="auto">
            <a:xfrm>
              <a:off x="2208" y="2016"/>
              <a:ext cx="192"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i</a:t>
              </a:r>
            </a:p>
          </p:txBody>
        </p:sp>
      </p:grpSp>
      <p:sp>
        <p:nvSpPr>
          <p:cNvPr id="427055" name="Text Box 47"/>
          <p:cNvSpPr txBox="1">
            <a:spLocks noChangeArrowheads="1"/>
          </p:cNvSpPr>
          <p:nvPr/>
        </p:nvSpPr>
        <p:spPr bwMode="auto">
          <a:xfrm>
            <a:off x="4191000" y="2133600"/>
            <a:ext cx="1600200" cy="83185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页错误处理程序</a:t>
            </a:r>
          </a:p>
        </p:txBody>
      </p:sp>
      <p:sp>
        <p:nvSpPr>
          <p:cNvPr id="427056" name="Freeform 48"/>
          <p:cNvSpPr>
            <a:spLocks/>
          </p:cNvSpPr>
          <p:nvPr/>
        </p:nvSpPr>
        <p:spPr bwMode="auto">
          <a:xfrm>
            <a:off x="3733800" y="2971800"/>
            <a:ext cx="609600" cy="457200"/>
          </a:xfrm>
          <a:custGeom>
            <a:avLst/>
            <a:gdLst>
              <a:gd name="T0" fmla="*/ 0 w 384"/>
              <a:gd name="T1" fmla="*/ 2147483646 h 288"/>
              <a:gd name="T2" fmla="*/ 2147483646 w 384"/>
              <a:gd name="T3" fmla="*/ 2147483646 h 288"/>
              <a:gd name="T4" fmla="*/ 2147483646 w 384"/>
              <a:gd name="T5" fmla="*/ 0 h 288"/>
              <a:gd name="T6" fmla="*/ 0 60000 65536"/>
              <a:gd name="T7" fmla="*/ 0 60000 65536"/>
              <a:gd name="T8" fmla="*/ 0 60000 65536"/>
            </a:gdLst>
            <a:ahLst/>
            <a:cxnLst>
              <a:cxn ang="T6">
                <a:pos x="T0" y="T1"/>
              </a:cxn>
              <a:cxn ang="T7">
                <a:pos x="T2" y="T3"/>
              </a:cxn>
              <a:cxn ang="T8">
                <a:pos x="T4" y="T5"/>
              </a:cxn>
            </a:cxnLst>
            <a:rect l="0" t="0" r="r" b="b"/>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7" name="Freeform 49"/>
          <p:cNvSpPr>
            <a:spLocks/>
          </p:cNvSpPr>
          <p:nvPr/>
        </p:nvSpPr>
        <p:spPr bwMode="auto">
          <a:xfrm>
            <a:off x="5638800" y="2743200"/>
            <a:ext cx="2057400" cy="685800"/>
          </a:xfrm>
          <a:custGeom>
            <a:avLst/>
            <a:gdLst>
              <a:gd name="T0" fmla="*/ 0 w 816"/>
              <a:gd name="T1" fmla="*/ 0 h 576"/>
              <a:gd name="T2" fmla="*/ 2147483646 w 816"/>
              <a:gd name="T3" fmla="*/ 2147483646 h 576"/>
              <a:gd name="T4" fmla="*/ 2147483646 w 816"/>
              <a:gd name="T5" fmla="*/ 2147483646 h 576"/>
              <a:gd name="T6" fmla="*/ 0 60000 65536"/>
              <a:gd name="T7" fmla="*/ 0 60000 65536"/>
              <a:gd name="T8" fmla="*/ 0 60000 65536"/>
            </a:gdLst>
            <a:ahLst/>
            <a:cxnLst>
              <a:cxn ang="T6">
                <a:pos x="T0" y="T1"/>
              </a:cxn>
              <a:cxn ang="T7">
                <a:pos x="T2" y="T3"/>
              </a:cxn>
              <a:cxn ang="T8">
                <a:pos x="T4" y="T5"/>
              </a:cxn>
            </a:cxnLst>
            <a:rect l="0" t="0" r="r" b="b"/>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8" name="Rectangle 50"/>
          <p:cNvSpPr>
            <a:spLocks noChangeArrowheads="1"/>
          </p:cNvSpPr>
          <p:nvPr/>
        </p:nvSpPr>
        <p:spPr bwMode="auto">
          <a:xfrm>
            <a:off x="4767263" y="5029200"/>
            <a:ext cx="762000" cy="38100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7059" name="Freeform 51"/>
          <p:cNvSpPr>
            <a:spLocks/>
          </p:cNvSpPr>
          <p:nvPr/>
        </p:nvSpPr>
        <p:spPr bwMode="auto">
          <a:xfrm>
            <a:off x="5410200" y="3429000"/>
            <a:ext cx="2286000" cy="1828800"/>
          </a:xfrm>
          <a:custGeom>
            <a:avLst/>
            <a:gdLst>
              <a:gd name="T0" fmla="*/ 2147483646 w 1392"/>
              <a:gd name="T1" fmla="*/ 0 h 1152"/>
              <a:gd name="T2" fmla="*/ 2147483646 w 1392"/>
              <a:gd name="T3" fmla="*/ 2147483646 h 1152"/>
              <a:gd name="T4" fmla="*/ 0 w 1392"/>
              <a:gd name="T5" fmla="*/ 2147483646 h 1152"/>
              <a:gd name="T6" fmla="*/ 0 60000 65536"/>
              <a:gd name="T7" fmla="*/ 0 60000 65536"/>
              <a:gd name="T8" fmla="*/ 0 60000 65536"/>
            </a:gdLst>
            <a:ahLst/>
            <a:cxnLst>
              <a:cxn ang="T6">
                <a:pos x="T0" y="T1"/>
              </a:cxn>
              <a:cxn ang="T7">
                <a:pos x="T2" y="T3"/>
              </a:cxn>
              <a:cxn ang="T8">
                <a:pos x="T4" y="T5"/>
              </a:cxn>
            </a:cxnLst>
            <a:rect l="0" t="0" r="r" b="b"/>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0" name="Rectangle 52"/>
          <p:cNvSpPr>
            <a:spLocks noChangeArrowheads="1"/>
          </p:cNvSpPr>
          <p:nvPr/>
        </p:nvSpPr>
        <p:spPr bwMode="auto">
          <a:xfrm>
            <a:off x="3048000" y="3276600"/>
            <a:ext cx="762000" cy="39052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7061" name="Freeform 53"/>
          <p:cNvSpPr>
            <a:spLocks/>
          </p:cNvSpPr>
          <p:nvPr/>
        </p:nvSpPr>
        <p:spPr bwMode="auto">
          <a:xfrm>
            <a:off x="2057400" y="3581400"/>
            <a:ext cx="1066800" cy="266700"/>
          </a:xfrm>
          <a:custGeom>
            <a:avLst/>
            <a:gdLst>
              <a:gd name="T0" fmla="*/ 2147483646 w 624"/>
              <a:gd name="T1" fmla="*/ 0 h 168"/>
              <a:gd name="T2" fmla="*/ 2147483646 w 624"/>
              <a:gd name="T3" fmla="*/ 2147483646 h 168"/>
              <a:gd name="T4" fmla="*/ 2147483646 w 624"/>
              <a:gd name="T5" fmla="*/ 2147483646 h 168"/>
              <a:gd name="T6" fmla="*/ 0 w 624"/>
              <a:gd name="T7" fmla="*/ 2147483646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2" name="Line 54"/>
          <p:cNvSpPr>
            <a:spLocks noChangeShapeType="1"/>
          </p:cNvSpPr>
          <p:nvPr/>
        </p:nvSpPr>
        <p:spPr bwMode="auto">
          <a:xfrm>
            <a:off x="3581400" y="3429000"/>
            <a:ext cx="1219200" cy="18288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4" name="Text Box 56"/>
          <p:cNvSpPr txBox="1">
            <a:spLocks noChangeArrowheads="1"/>
          </p:cNvSpPr>
          <p:nvPr/>
        </p:nvSpPr>
        <p:spPr bwMode="auto">
          <a:xfrm>
            <a:off x="2286000" y="3108325"/>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(1)</a:t>
            </a:r>
          </a:p>
        </p:txBody>
      </p:sp>
      <p:sp>
        <p:nvSpPr>
          <p:cNvPr id="427065" name="Text Box 57"/>
          <p:cNvSpPr txBox="1">
            <a:spLocks noChangeArrowheads="1"/>
          </p:cNvSpPr>
          <p:nvPr/>
        </p:nvSpPr>
        <p:spPr bwMode="auto">
          <a:xfrm>
            <a:off x="3733800" y="2895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(2)</a:t>
            </a:r>
          </a:p>
        </p:txBody>
      </p:sp>
      <p:sp>
        <p:nvSpPr>
          <p:cNvPr id="427066" name="Text Box 58"/>
          <p:cNvSpPr txBox="1">
            <a:spLocks noChangeArrowheads="1"/>
          </p:cNvSpPr>
          <p:nvPr/>
        </p:nvSpPr>
        <p:spPr bwMode="auto">
          <a:xfrm>
            <a:off x="5943600" y="2667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(3)</a:t>
            </a:r>
          </a:p>
        </p:txBody>
      </p:sp>
      <p:sp>
        <p:nvSpPr>
          <p:cNvPr id="427067" name="Text Box 59"/>
          <p:cNvSpPr txBox="1">
            <a:spLocks noChangeArrowheads="1"/>
          </p:cNvSpPr>
          <p:nvPr/>
        </p:nvSpPr>
        <p:spPr bwMode="auto">
          <a:xfrm>
            <a:off x="5867400" y="4572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(4)</a:t>
            </a:r>
          </a:p>
        </p:txBody>
      </p:sp>
      <p:sp>
        <p:nvSpPr>
          <p:cNvPr id="427068" name="Text Box 60"/>
          <p:cNvSpPr txBox="1">
            <a:spLocks noChangeArrowheads="1"/>
          </p:cNvSpPr>
          <p:nvPr/>
        </p:nvSpPr>
        <p:spPr bwMode="auto">
          <a:xfrm>
            <a:off x="39624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(5)</a:t>
            </a:r>
          </a:p>
        </p:txBody>
      </p:sp>
      <p:sp>
        <p:nvSpPr>
          <p:cNvPr id="427069" name="Text Box 61"/>
          <p:cNvSpPr txBox="1">
            <a:spLocks noChangeArrowheads="1"/>
          </p:cNvSpPr>
          <p:nvPr/>
        </p:nvSpPr>
        <p:spPr bwMode="auto">
          <a:xfrm>
            <a:off x="2286000" y="3810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(6)</a:t>
            </a:r>
          </a:p>
        </p:txBody>
      </p:sp>
      <p:sp>
        <p:nvSpPr>
          <p:cNvPr id="427070" name="AutoShape 62"/>
          <p:cNvSpPr>
            <a:spLocks noChangeArrowheads="1"/>
          </p:cNvSpPr>
          <p:nvPr/>
        </p:nvSpPr>
        <p:spPr bwMode="auto">
          <a:xfrm rot="10800000">
            <a:off x="228600" y="4419600"/>
            <a:ext cx="2743200" cy="1600200"/>
          </a:xfrm>
          <a:prstGeom prst="wedgeRoundRectCallout">
            <a:avLst>
              <a:gd name="adj1" fmla="val -31486"/>
              <a:gd name="adj2" fmla="val 6855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但完成这个过程很费时间</a:t>
            </a:r>
            <a:r>
              <a:rPr lang="en-US" altLang="zh-CN" sz="2400"/>
              <a:t>(</a:t>
            </a:r>
            <a:r>
              <a:rPr lang="zh-CN" altLang="en-US" sz="2400"/>
              <a:t>有时候一条指令会引起几次调页</a:t>
            </a:r>
            <a:r>
              <a:rPr lang="en-US" altLang="zh-CN" sz="2400"/>
              <a:t>)!</a:t>
            </a:r>
          </a:p>
        </p:txBody>
      </p:sp>
      <p:sp>
        <p:nvSpPr>
          <p:cNvPr id="427071" name="AutoShape 63"/>
          <p:cNvSpPr>
            <a:spLocks noChangeArrowheads="1"/>
          </p:cNvSpPr>
          <p:nvPr/>
        </p:nvSpPr>
        <p:spPr bwMode="auto">
          <a:xfrm rot="10800000">
            <a:off x="228600" y="2057400"/>
            <a:ext cx="2743200" cy="914400"/>
          </a:xfrm>
          <a:prstGeom prst="wedgeRoundRectCallout">
            <a:avLst>
              <a:gd name="adj1" fmla="val -26389"/>
              <a:gd name="adj2" fmla="val -7587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显然是一个很好理解的过程</a:t>
            </a:r>
          </a:p>
        </p:txBody>
      </p:sp>
    </p:spTree>
    <p:extLst>
      <p:ext uri="{BB962C8B-B14F-4D97-AF65-F5344CB8AC3E}">
        <p14:creationId xmlns:p14="http://schemas.microsoft.com/office/powerpoint/2010/main" val="288650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7049"/>
                                        </p:tgtEl>
                                        <p:attrNameLst>
                                          <p:attrName>style.visibility</p:attrName>
                                        </p:attrNameLst>
                                      </p:cBhvr>
                                      <p:to>
                                        <p:strVal val="visible"/>
                                      </p:to>
                                    </p:set>
                                    <p:animEffect transition="in" filter="dissolve">
                                      <p:cBhvr>
                                        <p:cTn id="7" dur="500"/>
                                        <p:tgtEl>
                                          <p:spTgt spid="42704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27010"/>
                                        </p:tgtEl>
                                        <p:attrNameLst>
                                          <p:attrName>style.visibility</p:attrName>
                                        </p:attrNameLst>
                                      </p:cBhvr>
                                      <p:to>
                                        <p:strVal val="visible"/>
                                      </p:to>
                                    </p:set>
                                    <p:animEffect transition="in" filter="dissolve">
                                      <p:cBhvr>
                                        <p:cTn id="11" dur="500"/>
                                        <p:tgtEl>
                                          <p:spTgt spid="4270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7050"/>
                                        </p:tgtEl>
                                        <p:attrNameLst>
                                          <p:attrName>style.visibility</p:attrName>
                                        </p:attrNameLst>
                                      </p:cBhvr>
                                      <p:to>
                                        <p:strVal val="visible"/>
                                      </p:to>
                                    </p:set>
                                    <p:animEffect transition="in" filter="dissolve">
                                      <p:cBhvr>
                                        <p:cTn id="16" dur="500"/>
                                        <p:tgtEl>
                                          <p:spTgt spid="427050"/>
                                        </p:tgtEl>
                                      </p:cBhvr>
                                    </p:animEffect>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427051"/>
                                        </p:tgtEl>
                                        <p:attrNameLst>
                                          <p:attrName>style.visibility</p:attrName>
                                        </p:attrNameLst>
                                      </p:cBhvr>
                                      <p:to>
                                        <p:strVal val="visible"/>
                                      </p:to>
                                    </p:set>
                                    <p:anim calcmode="lin" valueType="num">
                                      <p:cBhvr>
                                        <p:cTn id="20" dur="500" fill="hold"/>
                                        <p:tgtEl>
                                          <p:spTgt spid="427051"/>
                                        </p:tgtEl>
                                        <p:attrNameLst>
                                          <p:attrName>ppt_x</p:attrName>
                                        </p:attrNameLst>
                                      </p:cBhvr>
                                      <p:tavLst>
                                        <p:tav tm="0">
                                          <p:val>
                                            <p:strVal val="#ppt_x-#ppt_w/2"/>
                                          </p:val>
                                        </p:tav>
                                        <p:tav tm="100000">
                                          <p:val>
                                            <p:strVal val="#ppt_x"/>
                                          </p:val>
                                        </p:tav>
                                      </p:tavLst>
                                    </p:anim>
                                    <p:anim calcmode="lin" valueType="num">
                                      <p:cBhvr>
                                        <p:cTn id="21" dur="500" fill="hold"/>
                                        <p:tgtEl>
                                          <p:spTgt spid="427051"/>
                                        </p:tgtEl>
                                        <p:attrNameLst>
                                          <p:attrName>ppt_y</p:attrName>
                                        </p:attrNameLst>
                                      </p:cBhvr>
                                      <p:tavLst>
                                        <p:tav tm="0">
                                          <p:val>
                                            <p:strVal val="#ppt_y"/>
                                          </p:val>
                                        </p:tav>
                                        <p:tav tm="100000">
                                          <p:val>
                                            <p:strVal val="#ppt_y"/>
                                          </p:val>
                                        </p:tav>
                                      </p:tavLst>
                                    </p:anim>
                                    <p:anim calcmode="lin" valueType="num">
                                      <p:cBhvr>
                                        <p:cTn id="22" dur="500" fill="hold"/>
                                        <p:tgtEl>
                                          <p:spTgt spid="427051"/>
                                        </p:tgtEl>
                                        <p:attrNameLst>
                                          <p:attrName>ppt_w</p:attrName>
                                        </p:attrNameLst>
                                      </p:cBhvr>
                                      <p:tavLst>
                                        <p:tav tm="0">
                                          <p:val>
                                            <p:fltVal val="0"/>
                                          </p:val>
                                        </p:tav>
                                        <p:tav tm="100000">
                                          <p:val>
                                            <p:strVal val="#ppt_w"/>
                                          </p:val>
                                        </p:tav>
                                      </p:tavLst>
                                    </p:anim>
                                    <p:anim calcmode="lin" valueType="num">
                                      <p:cBhvr>
                                        <p:cTn id="23" dur="500" fill="hold"/>
                                        <p:tgtEl>
                                          <p:spTgt spid="427051"/>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27064"/>
                                        </p:tgtEl>
                                        <p:attrNameLst>
                                          <p:attrName>style.visibility</p:attrName>
                                        </p:attrNameLst>
                                      </p:cBhvr>
                                      <p:to>
                                        <p:strVal val="visible"/>
                                      </p:to>
                                    </p:se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427052"/>
                                        </p:tgtEl>
                                        <p:attrNameLst>
                                          <p:attrName>style.visibility</p:attrName>
                                        </p:attrNameLst>
                                      </p:cBhvr>
                                      <p:to>
                                        <p:strVal val="visible"/>
                                      </p:to>
                                    </p:set>
                                    <p:animEffect transition="in" filter="dissolve">
                                      <p:cBhvr>
                                        <p:cTn id="30" dur="500"/>
                                        <p:tgtEl>
                                          <p:spTgt spid="4270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7056"/>
                                        </p:tgtEl>
                                        <p:attrNameLst>
                                          <p:attrName>style.visibility</p:attrName>
                                        </p:attrNameLst>
                                      </p:cBhvr>
                                      <p:to>
                                        <p:strVal val="visible"/>
                                      </p:to>
                                    </p:set>
                                    <p:animEffect transition="in" filter="wipe(left)">
                                      <p:cBhvr>
                                        <p:cTn id="35" dur="500"/>
                                        <p:tgtEl>
                                          <p:spTgt spid="427056"/>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27065"/>
                                        </p:tgtEl>
                                        <p:attrNameLst>
                                          <p:attrName>style.visibility</p:attrName>
                                        </p:attrNameLst>
                                      </p:cBhvr>
                                      <p:to>
                                        <p:strVal val="visible"/>
                                      </p:to>
                                    </p:set>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27055"/>
                                        </p:tgtEl>
                                        <p:attrNameLst>
                                          <p:attrName>style.visibility</p:attrName>
                                        </p:attrNameLst>
                                      </p:cBhvr>
                                      <p:to>
                                        <p:strVal val="visible"/>
                                      </p:to>
                                    </p:set>
                                    <p:animEffect transition="in" filter="dissolve">
                                      <p:cBhvr>
                                        <p:cTn id="42" dur="500"/>
                                        <p:tgtEl>
                                          <p:spTgt spid="4270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7057"/>
                                        </p:tgtEl>
                                        <p:attrNameLst>
                                          <p:attrName>style.visibility</p:attrName>
                                        </p:attrNameLst>
                                      </p:cBhvr>
                                      <p:to>
                                        <p:strVal val="visible"/>
                                      </p:to>
                                    </p:set>
                                    <p:animEffect transition="in" filter="wipe(left)">
                                      <p:cBhvr>
                                        <p:cTn id="47" dur="500"/>
                                        <p:tgtEl>
                                          <p:spTgt spid="427057"/>
                                        </p:tgtEl>
                                      </p:cBhvr>
                                    </p:animEffect>
                                  </p:child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270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27059"/>
                                        </p:tgtEl>
                                        <p:attrNameLst>
                                          <p:attrName>style.visibility</p:attrName>
                                        </p:attrNameLst>
                                      </p:cBhvr>
                                      <p:to>
                                        <p:strVal val="visible"/>
                                      </p:to>
                                    </p:set>
                                    <p:animEffect transition="in" filter="wipe(right)">
                                      <p:cBhvr>
                                        <p:cTn id="55" dur="500"/>
                                        <p:tgtEl>
                                          <p:spTgt spid="427059"/>
                                        </p:tgtEl>
                                      </p:cBhvr>
                                    </p:animEffec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27067"/>
                                        </p:tgtEl>
                                        <p:attrNameLst>
                                          <p:attrName>style.visibility</p:attrName>
                                        </p:attrNameLst>
                                      </p:cBhvr>
                                      <p:to>
                                        <p:strVal val="visible"/>
                                      </p:to>
                                    </p:se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427058"/>
                                        </p:tgtEl>
                                        <p:attrNameLst>
                                          <p:attrName>style.visibility</p:attrName>
                                        </p:attrNameLst>
                                      </p:cBhvr>
                                      <p:to>
                                        <p:strVal val="visible"/>
                                      </p:to>
                                    </p:set>
                                    <p:animEffect transition="in" filter="dissolve">
                                      <p:cBhvr>
                                        <p:cTn id="62" dur="1000"/>
                                        <p:tgtEl>
                                          <p:spTgt spid="4270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27060"/>
                                        </p:tgtEl>
                                        <p:attrNameLst>
                                          <p:attrName>style.visibility</p:attrName>
                                        </p:attrNameLst>
                                      </p:cBhvr>
                                      <p:to>
                                        <p:strVal val="visible"/>
                                      </p:to>
                                    </p:set>
                                    <p:animEffect transition="in" filter="dissolve">
                                      <p:cBhvr>
                                        <p:cTn id="67" dur="500"/>
                                        <p:tgtEl>
                                          <p:spTgt spid="427060"/>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27062"/>
                                        </p:tgtEl>
                                        <p:attrNameLst>
                                          <p:attrName>style.visibility</p:attrName>
                                        </p:attrNameLst>
                                      </p:cBhvr>
                                      <p:to>
                                        <p:strVal val="visible"/>
                                      </p:to>
                                    </p:set>
                                    <p:animEffect transition="in" filter="wipe(left)">
                                      <p:cBhvr>
                                        <p:cTn id="71" dur="500"/>
                                        <p:tgtEl>
                                          <p:spTgt spid="427062"/>
                                        </p:tgtEl>
                                      </p:cBhvr>
                                    </p:animEffect>
                                  </p:childTnLst>
                                </p:cTn>
                              </p:par>
                            </p:childTnLst>
                          </p:cTn>
                        </p:par>
                        <p:par>
                          <p:cTn id="72" fill="hold" nodeType="afterGroup">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2706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427061"/>
                                        </p:tgtEl>
                                        <p:attrNameLst>
                                          <p:attrName>style.visibility</p:attrName>
                                        </p:attrNameLst>
                                      </p:cBhvr>
                                      <p:to>
                                        <p:strVal val="visible"/>
                                      </p:to>
                                    </p:set>
                                    <p:animEffect transition="in" filter="wipe(right)">
                                      <p:cBhvr>
                                        <p:cTn id="79" dur="500"/>
                                        <p:tgtEl>
                                          <p:spTgt spid="427061"/>
                                        </p:tgtEl>
                                      </p:cBhvr>
                                    </p:animEffect>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270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27071"/>
                                        </p:tgtEl>
                                        <p:attrNameLst>
                                          <p:attrName>style.visibility</p:attrName>
                                        </p:attrNameLst>
                                      </p:cBhvr>
                                      <p:to>
                                        <p:strVal val="visible"/>
                                      </p:to>
                                    </p:set>
                                    <p:animEffect transition="in" filter="dissolve">
                                      <p:cBhvr>
                                        <p:cTn id="87" dur="500"/>
                                        <p:tgtEl>
                                          <p:spTgt spid="427071"/>
                                        </p:tgtEl>
                                      </p:cBhvr>
                                    </p:animEffect>
                                  </p:childTnLst>
                                </p:cTn>
                              </p:par>
                            </p:childTnLst>
                          </p:cTn>
                        </p:par>
                        <p:par>
                          <p:cTn id="88" fill="hold" nodeType="afterGroup">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427070"/>
                                        </p:tgtEl>
                                        <p:attrNameLst>
                                          <p:attrName>style.visibility</p:attrName>
                                        </p:attrNameLst>
                                      </p:cBhvr>
                                      <p:to>
                                        <p:strVal val="visible"/>
                                      </p:to>
                                    </p:set>
                                    <p:animEffect transition="in" filter="dissolve">
                                      <p:cBhvr>
                                        <p:cTn id="91" dur="500"/>
                                        <p:tgtEl>
                                          <p:spTgt spid="427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49" grpId="0"/>
      <p:bldP spid="427050" grpId="0" animBg="1"/>
      <p:bldP spid="427051" grpId="0" animBg="1"/>
      <p:bldP spid="427055" grpId="0" animBg="1"/>
      <p:bldP spid="427056" grpId="0" animBg="1"/>
      <p:bldP spid="427057" grpId="0" animBg="1"/>
      <p:bldP spid="427058" grpId="0" animBg="1"/>
      <p:bldP spid="427059" grpId="0" animBg="1"/>
      <p:bldP spid="427060" grpId="0" animBg="1"/>
      <p:bldP spid="427061" grpId="0" animBg="1"/>
      <p:bldP spid="427062" grpId="0" animBg="1"/>
      <p:bldP spid="427064" grpId="0"/>
      <p:bldP spid="427065" grpId="0"/>
      <p:bldP spid="427066" grpId="0"/>
      <p:bldP spid="427067" grpId="0"/>
      <p:bldP spid="427068" grpId="0"/>
      <p:bldP spid="427069" grpId="0"/>
      <p:bldP spid="427070" grpId="0" animBg="1"/>
      <p:bldP spid="4270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大纲</a:t>
            </a:r>
          </a:p>
        </p:txBody>
      </p:sp>
      <p:sp>
        <p:nvSpPr>
          <p:cNvPr id="3" name="内容占位符 2"/>
          <p:cNvSpPr>
            <a:spLocks noGrp="1"/>
          </p:cNvSpPr>
          <p:nvPr>
            <p:ph idx="1"/>
          </p:nvPr>
        </p:nvSpPr>
        <p:spPr/>
        <p:txBody>
          <a:bodyPr/>
          <a:lstStyle/>
          <a:p>
            <a:r>
              <a:rPr lang="zh-CN" altLang="en-US" dirty="0"/>
              <a:t>进程控制块结构分析</a:t>
            </a:r>
            <a:endParaRPr lang="en-US" altLang="zh-CN" dirty="0"/>
          </a:p>
          <a:p>
            <a:r>
              <a:rPr lang="zh-CN" altLang="en-US" dirty="0"/>
              <a:t>父进程创建子进程的过程（</a:t>
            </a:r>
            <a:r>
              <a:rPr lang="en-US" altLang="zh-CN" dirty="0"/>
              <a:t>fork</a:t>
            </a:r>
            <a:r>
              <a:rPr lang="zh-CN" altLang="en-US" dirty="0"/>
              <a:t>）</a:t>
            </a:r>
            <a:endParaRPr lang="en-US" altLang="zh-CN" dirty="0"/>
          </a:p>
          <a:p>
            <a:r>
              <a:rPr lang="zh-CN" altLang="en-US" dirty="0"/>
              <a:t>进程与文件的连接</a:t>
            </a:r>
            <a:endParaRPr lang="en-US" altLang="zh-CN" dirty="0"/>
          </a:p>
          <a:p>
            <a:r>
              <a:rPr lang="zh-CN" altLang="en-US" dirty="0"/>
              <a:t>进程操作文件时内存中数据结构</a:t>
            </a:r>
            <a:endParaRPr lang="en-US" altLang="zh-CN" dirty="0"/>
          </a:p>
          <a:p>
            <a:r>
              <a:rPr lang="zh-CN" altLang="en-US" dirty="0"/>
              <a:t>文件的操作的核心过程</a:t>
            </a:r>
            <a:endParaRPr lang="en-US" altLang="zh-CN" dirty="0"/>
          </a:p>
          <a:p>
            <a:r>
              <a:rPr lang="en-US" altLang="zh-CN" dirty="0" err="1"/>
              <a:t>a.out</a:t>
            </a:r>
            <a:r>
              <a:rPr lang="zh-CN" altLang="en-US" dirty="0"/>
              <a:t>可执行文件头</a:t>
            </a:r>
            <a:endParaRPr lang="en-US" altLang="zh-CN" dirty="0"/>
          </a:p>
          <a:p>
            <a:r>
              <a:rPr lang="zh-CN" altLang="en-US" dirty="0"/>
              <a:t>创建一个与父进程不同的子进程</a:t>
            </a:r>
            <a:endParaRPr lang="en-US" altLang="zh-CN" dirty="0"/>
          </a:p>
          <a:p>
            <a:r>
              <a:rPr lang="zh-CN" altLang="en-US" dirty="0"/>
              <a:t>虚拟内存的缺页调页过程</a:t>
            </a:r>
            <a:endParaRPr lang="en-US" altLang="zh-CN" dirty="0"/>
          </a:p>
          <a:p>
            <a:r>
              <a:rPr lang="zh-CN" altLang="en-US" dirty="0"/>
              <a:t>基于缓冲区的磁盘访问（</a:t>
            </a:r>
            <a:r>
              <a:rPr lang="en-US" altLang="zh-CN" dirty="0"/>
              <a:t>IO</a:t>
            </a:r>
            <a:r>
              <a:rPr lang="zh-CN" altLang="en-US" dirty="0"/>
              <a:t>缓冲区和调度）</a:t>
            </a:r>
            <a:endParaRPr lang="en-US" altLang="zh-CN" dirty="0"/>
          </a:p>
          <a:p>
            <a:endParaRPr lang="zh-CN" altLang="en-US" dirty="0"/>
          </a:p>
        </p:txBody>
      </p:sp>
    </p:spTree>
    <p:extLst>
      <p:ext uri="{BB962C8B-B14F-4D97-AF65-F5344CB8AC3E}">
        <p14:creationId xmlns:p14="http://schemas.microsoft.com/office/powerpoint/2010/main" val="3101755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3" name="内容占位符 2"/>
          <p:cNvSpPr>
            <a:spLocks noGrp="1"/>
          </p:cNvSpPr>
          <p:nvPr>
            <p:ph idx="1"/>
          </p:nvPr>
        </p:nvSpPr>
        <p:spPr>
          <a:xfrm>
            <a:off x="152400" y="1066800"/>
            <a:ext cx="8839200" cy="5562600"/>
          </a:xfrm>
        </p:spPr>
        <p:txBody>
          <a:bodyPr/>
          <a:lstStyle/>
          <a:p>
            <a:pPr marL="0" indent="0">
              <a:buNone/>
              <a:defRPr/>
            </a:pPr>
            <a:r>
              <a:rPr lang="en-US" altLang="zh-CN" sz="1600" dirty="0"/>
              <a:t>// </a:t>
            </a:r>
            <a:r>
              <a:rPr lang="zh-CN" altLang="en-US" sz="1600" dirty="0"/>
              <a:t>处理缺页异常的函数体。</a:t>
            </a:r>
            <a:r>
              <a:rPr lang="en-US" altLang="zh-CN" sz="1600" dirty="0"/>
              <a:t>address</a:t>
            </a:r>
            <a:r>
              <a:rPr lang="zh-CN" altLang="en-US" sz="1600" dirty="0"/>
              <a:t>是事发地点线性地址。</a:t>
            </a:r>
            <a:endParaRPr lang="en-US" altLang="zh-CN" sz="1600" dirty="0"/>
          </a:p>
          <a:p>
            <a:pPr marL="0" indent="0">
              <a:buNone/>
              <a:defRPr/>
            </a:pPr>
            <a:r>
              <a:rPr lang="en-US" altLang="zh-CN" sz="1600" dirty="0"/>
              <a:t>void </a:t>
            </a:r>
            <a:r>
              <a:rPr lang="en-US" altLang="zh-CN" sz="1600" dirty="0" err="1"/>
              <a:t>do_no_page</a:t>
            </a:r>
            <a:r>
              <a:rPr lang="en-US" altLang="zh-CN" sz="1600" dirty="0"/>
              <a:t> (unsigned long </a:t>
            </a:r>
            <a:r>
              <a:rPr lang="en-US" altLang="zh-CN" sz="1600" dirty="0" err="1"/>
              <a:t>error_code,unsigned</a:t>
            </a:r>
            <a:r>
              <a:rPr lang="en-US" altLang="zh-CN" sz="1600" dirty="0"/>
              <a:t> long address)</a:t>
            </a:r>
            <a:br>
              <a:rPr lang="en-US" altLang="zh-CN" sz="1600" dirty="0"/>
            </a:br>
            <a:r>
              <a:rPr lang="en-US" altLang="zh-CN" sz="1600" dirty="0"/>
              <a:t>{</a:t>
            </a:r>
            <a:br>
              <a:rPr lang="en-US" altLang="zh-CN" sz="1600" dirty="0"/>
            </a:br>
            <a:r>
              <a:rPr lang="en-US" altLang="zh-CN" sz="1600" dirty="0" err="1"/>
              <a:t>int</a:t>
            </a:r>
            <a:r>
              <a:rPr lang="en-US" altLang="zh-CN" sz="1600" dirty="0"/>
              <a:t> nr[4]; unsigned long </a:t>
            </a:r>
            <a:r>
              <a:rPr lang="en-US" altLang="zh-CN" sz="1600" dirty="0" err="1"/>
              <a:t>tmp</a:t>
            </a:r>
            <a:r>
              <a:rPr lang="en-US" altLang="zh-CN" sz="1600" dirty="0"/>
              <a:t>; unsigned long page; </a:t>
            </a:r>
            <a:r>
              <a:rPr lang="en-US" altLang="zh-CN" sz="1600" dirty="0" err="1"/>
              <a:t>int</a:t>
            </a:r>
            <a:r>
              <a:rPr lang="en-US" altLang="zh-CN" sz="1600" dirty="0"/>
              <a:t> </a:t>
            </a:r>
            <a:r>
              <a:rPr lang="en-US" altLang="zh-CN" sz="1600" dirty="0" err="1"/>
              <a:t>block,i</a:t>
            </a:r>
            <a:r>
              <a:rPr lang="en-US" altLang="zh-CN" sz="1600" dirty="0"/>
              <a:t>;</a:t>
            </a:r>
            <a:br>
              <a:rPr lang="en-US" altLang="zh-CN" sz="1600" dirty="0"/>
            </a:br>
            <a:r>
              <a:rPr lang="en-US" altLang="zh-CN" sz="1600" dirty="0">
                <a:solidFill>
                  <a:srgbClr val="C00000"/>
                </a:solidFill>
              </a:rPr>
              <a:t>address &amp;= 0xfffff000;  //4k</a:t>
            </a:r>
            <a:r>
              <a:rPr lang="zh-CN" altLang="en-US" sz="1600" dirty="0">
                <a:solidFill>
                  <a:srgbClr val="C00000"/>
                </a:solidFill>
              </a:rPr>
              <a:t>对其</a:t>
            </a:r>
            <a:endParaRPr lang="en-US" altLang="zh-CN" sz="1600" dirty="0">
              <a:solidFill>
                <a:srgbClr val="C00000"/>
              </a:solidFill>
            </a:endParaRPr>
          </a:p>
          <a:p>
            <a:pPr marL="0" indent="0">
              <a:buNone/>
              <a:defRPr/>
            </a:pPr>
            <a:r>
              <a:rPr lang="en-US" altLang="zh-CN" sz="1600" dirty="0">
                <a:solidFill>
                  <a:srgbClr val="33CC33"/>
                </a:solidFill>
              </a:rPr>
              <a:t>/*  address</a:t>
            </a:r>
            <a:r>
              <a:rPr lang="zh-CN" altLang="en-US" sz="1600" dirty="0">
                <a:solidFill>
                  <a:srgbClr val="33CC33"/>
                </a:solidFill>
              </a:rPr>
              <a:t>是线性页面地址，</a:t>
            </a:r>
            <a:r>
              <a:rPr lang="en-US" altLang="zh-CN" sz="1600" dirty="0">
                <a:solidFill>
                  <a:srgbClr val="33CC33"/>
                </a:solidFill>
              </a:rPr>
              <a:t>current-&gt;</a:t>
            </a:r>
            <a:r>
              <a:rPr lang="en-US" altLang="zh-CN" sz="1600" dirty="0" err="1">
                <a:solidFill>
                  <a:srgbClr val="33CC33"/>
                </a:solidFill>
              </a:rPr>
              <a:t>start_code</a:t>
            </a:r>
            <a:r>
              <a:rPr lang="zh-CN" altLang="en-US" sz="1600" dirty="0">
                <a:solidFill>
                  <a:srgbClr val="33CC33"/>
                </a:solidFill>
              </a:rPr>
              <a:t>是进程在线性地址空间的起始地址，</a:t>
            </a:r>
            <a:r>
              <a:rPr lang="en-US" altLang="zh-CN" sz="1600" dirty="0">
                <a:solidFill>
                  <a:srgbClr val="33CC33"/>
                </a:solidFill>
              </a:rPr>
              <a:t> </a:t>
            </a:r>
            <a:r>
              <a:rPr lang="zh-CN" altLang="en-US" sz="1600" dirty="0">
                <a:solidFill>
                  <a:srgbClr val="33CC33"/>
                </a:solidFill>
              </a:rPr>
              <a:t>两个相减</a:t>
            </a:r>
            <a:r>
              <a:rPr lang="en-US" altLang="zh-CN" sz="1600" dirty="0" err="1">
                <a:solidFill>
                  <a:srgbClr val="33CC33"/>
                </a:solidFill>
              </a:rPr>
              <a:t>tmp</a:t>
            </a:r>
            <a:r>
              <a:rPr lang="zh-CN" altLang="en-US" sz="1600" dirty="0">
                <a:solidFill>
                  <a:srgbClr val="33CC33"/>
                </a:solidFill>
              </a:rPr>
              <a:t>是发生缺页时的相对于代码段起始地址的偏移</a:t>
            </a:r>
            <a:r>
              <a:rPr lang="en-US" altLang="zh-CN" sz="1600" dirty="0">
                <a:solidFill>
                  <a:srgbClr val="33CC33"/>
                </a:solidFill>
              </a:rPr>
              <a:t>*/</a:t>
            </a:r>
          </a:p>
          <a:p>
            <a:pPr marL="0" indent="0">
              <a:buNone/>
              <a:defRPr/>
            </a:pPr>
            <a:r>
              <a:rPr lang="en-US" altLang="zh-CN" sz="1600" dirty="0" err="1">
                <a:solidFill>
                  <a:srgbClr val="C00000"/>
                </a:solidFill>
              </a:rPr>
              <a:t>tmp</a:t>
            </a:r>
            <a:r>
              <a:rPr lang="en-US" altLang="zh-CN" sz="1600" dirty="0">
                <a:solidFill>
                  <a:srgbClr val="C00000"/>
                </a:solidFill>
              </a:rPr>
              <a:t> = address - current-&gt;</a:t>
            </a:r>
            <a:r>
              <a:rPr lang="en-US" altLang="zh-CN" sz="1600" dirty="0" err="1">
                <a:solidFill>
                  <a:srgbClr val="C00000"/>
                </a:solidFill>
              </a:rPr>
              <a:t>start_code</a:t>
            </a:r>
            <a:r>
              <a:rPr lang="en-US" altLang="zh-CN" sz="1600" dirty="0">
                <a:solidFill>
                  <a:srgbClr val="C00000"/>
                </a:solidFill>
              </a:rPr>
              <a:t>;</a:t>
            </a:r>
            <a:br>
              <a:rPr lang="en-US" altLang="zh-CN" sz="1600" dirty="0"/>
            </a:br>
            <a:r>
              <a:rPr lang="en-US" altLang="zh-CN" sz="1600" dirty="0">
                <a:solidFill>
                  <a:srgbClr val="33CC33"/>
                </a:solidFill>
              </a:rPr>
              <a:t>// </a:t>
            </a:r>
            <a:r>
              <a:rPr lang="zh-CN" altLang="en-US" sz="1600" dirty="0">
                <a:solidFill>
                  <a:srgbClr val="33CC33"/>
                </a:solidFill>
              </a:rPr>
              <a:t>缺页中断有多种情况，第一种如下：</a:t>
            </a:r>
            <a:br>
              <a:rPr lang="zh-CN" altLang="en-US" sz="1600" dirty="0">
                <a:solidFill>
                  <a:srgbClr val="33CC33"/>
                </a:solidFill>
              </a:rPr>
            </a:br>
            <a:r>
              <a:rPr lang="en-US" altLang="zh-CN" sz="1600" dirty="0">
                <a:solidFill>
                  <a:srgbClr val="33CC33"/>
                </a:solidFill>
              </a:rPr>
              <a:t>// current-&gt;executable == 0 </a:t>
            </a:r>
            <a:r>
              <a:rPr lang="zh-CN" altLang="en-US" sz="1600" dirty="0">
                <a:solidFill>
                  <a:srgbClr val="33CC33"/>
                </a:solidFill>
              </a:rPr>
              <a:t>表明当前进程没有可执行文件。</a:t>
            </a:r>
            <a:endParaRPr lang="en-US" altLang="zh-CN" sz="1600" dirty="0">
              <a:solidFill>
                <a:srgbClr val="33CC33"/>
              </a:solidFill>
            </a:endParaRPr>
          </a:p>
          <a:p>
            <a:pPr marL="0" indent="0">
              <a:buNone/>
              <a:defRPr/>
            </a:pPr>
            <a:r>
              <a:rPr lang="en-US" altLang="zh-CN" sz="1600" dirty="0">
                <a:solidFill>
                  <a:srgbClr val="7030A0"/>
                </a:solidFill>
                <a:effectLst>
                  <a:outerShdw blurRad="38100" dist="38100" dir="2700000" algn="tl">
                    <a:srgbClr val="000000">
                      <a:alpha val="43137"/>
                    </a:srgbClr>
                  </a:outerShdw>
                </a:effectLst>
              </a:rPr>
              <a:t>// </a:t>
            </a:r>
            <a:r>
              <a:rPr lang="en-US" altLang="zh-CN" sz="1600" dirty="0" err="1">
                <a:solidFill>
                  <a:srgbClr val="7030A0"/>
                </a:solidFill>
                <a:effectLst>
                  <a:outerShdw blurRad="38100" dist="38100" dir="2700000" algn="tl">
                    <a:srgbClr val="000000">
                      <a:alpha val="43137"/>
                    </a:srgbClr>
                  </a:outerShdw>
                </a:effectLst>
              </a:rPr>
              <a:t>tmp</a:t>
            </a:r>
            <a:r>
              <a:rPr lang="en-US" altLang="zh-CN" sz="1600" dirty="0">
                <a:solidFill>
                  <a:srgbClr val="7030A0"/>
                </a:solidFill>
                <a:effectLst>
                  <a:outerShdw blurRad="38100" dist="38100" dir="2700000" algn="tl">
                    <a:srgbClr val="000000">
                      <a:alpha val="43137"/>
                    </a:srgbClr>
                  </a:outerShdw>
                </a:effectLst>
              </a:rPr>
              <a:t>&gt;=</a:t>
            </a:r>
            <a:r>
              <a:rPr lang="en-US" altLang="zh-CN" sz="1600" dirty="0" err="1">
                <a:solidFill>
                  <a:srgbClr val="7030A0"/>
                </a:solidFill>
                <a:effectLst>
                  <a:outerShdw blurRad="38100" dist="38100" dir="2700000" algn="tl">
                    <a:srgbClr val="000000">
                      <a:alpha val="43137"/>
                    </a:srgbClr>
                  </a:outerShdw>
                </a:effectLst>
              </a:rPr>
              <a:t>current_end_data</a:t>
            </a:r>
            <a:r>
              <a:rPr lang="zh-CN" altLang="en-US" sz="1600" dirty="0">
                <a:solidFill>
                  <a:srgbClr val="7030A0"/>
                </a:solidFill>
                <a:effectLst>
                  <a:outerShdw blurRad="38100" dist="38100" dir="2700000" algn="tl">
                    <a:srgbClr val="000000">
                      <a:alpha val="43137"/>
                    </a:srgbClr>
                  </a:outerShdw>
                </a:effectLst>
              </a:rPr>
              <a:t>，表示缺页的逻辑地址大于进程的代码段和数据段之和。这两种情况都对应着第一种缺页</a:t>
            </a:r>
            <a:br>
              <a:rPr lang="zh-CN" altLang="en-US" sz="1600" dirty="0">
                <a:solidFill>
                  <a:srgbClr val="7030A0"/>
                </a:solidFill>
                <a:effectLst>
                  <a:outerShdw blurRad="38100" dist="38100" dir="2700000" algn="tl">
                    <a:srgbClr val="000000">
                      <a:alpha val="43137"/>
                    </a:srgbClr>
                  </a:outerShdw>
                </a:effectLst>
              </a:rPr>
            </a:br>
            <a:r>
              <a:rPr lang="en-US" altLang="zh-CN" sz="1600" dirty="0">
                <a:solidFill>
                  <a:srgbClr val="7030A0"/>
                </a:solidFill>
                <a:effectLst>
                  <a:outerShdw blurRad="38100" dist="38100" dir="2700000" algn="tl">
                    <a:srgbClr val="000000">
                      <a:alpha val="43137"/>
                    </a:srgbClr>
                  </a:outerShdw>
                </a:effectLst>
              </a:rPr>
              <a:t>// </a:t>
            </a:r>
            <a:r>
              <a:rPr lang="zh-CN" altLang="en-US" sz="1600" dirty="0">
                <a:solidFill>
                  <a:srgbClr val="7030A0"/>
                </a:solidFill>
                <a:effectLst>
                  <a:outerShdw blurRad="38100" dist="38100" dir="2700000" algn="tl">
                    <a:srgbClr val="000000">
                      <a:alpha val="43137"/>
                    </a:srgbClr>
                  </a:outerShdw>
                </a:effectLst>
              </a:rPr>
              <a:t>即当前缺页是由于进程压栈（为堆或栈中数据寻找新的页面）造成的，因此</a:t>
            </a:r>
            <a:r>
              <a:rPr lang="en-US" altLang="zh-CN" sz="1600" dirty="0">
                <a:solidFill>
                  <a:srgbClr val="7030A0"/>
                </a:solidFill>
                <a:effectLst>
                  <a:outerShdw blurRad="38100" dist="38100" dir="2700000" algn="tl">
                    <a:srgbClr val="000000">
                      <a:alpha val="43137"/>
                    </a:srgbClr>
                  </a:outerShdw>
                </a:effectLst>
              </a:rPr>
              <a:t> </a:t>
            </a:r>
            <a:r>
              <a:rPr lang="zh-CN" altLang="en-US" sz="1600" dirty="0">
                <a:solidFill>
                  <a:srgbClr val="7030A0"/>
                </a:solidFill>
                <a:effectLst>
                  <a:outerShdw blurRad="38100" dist="38100" dir="2700000" algn="tl">
                    <a:srgbClr val="000000">
                      <a:alpha val="43137"/>
                    </a:srgbClr>
                  </a:outerShdw>
                </a:effectLst>
              </a:rPr>
              <a:t>直接调用</a:t>
            </a:r>
            <a:r>
              <a:rPr lang="en-US" altLang="zh-CN" sz="1600" dirty="0" err="1">
                <a:solidFill>
                  <a:srgbClr val="7030A0"/>
                </a:solidFill>
                <a:effectLst>
                  <a:outerShdw blurRad="38100" dist="38100" dir="2700000" algn="tl">
                    <a:srgbClr val="000000">
                      <a:alpha val="43137"/>
                    </a:srgbClr>
                  </a:outerShdw>
                </a:effectLst>
              </a:rPr>
              <a:t>get_empty_page</a:t>
            </a:r>
            <a:r>
              <a:rPr lang="zh-CN" altLang="en-US" sz="1600" dirty="0">
                <a:solidFill>
                  <a:srgbClr val="7030A0"/>
                </a:solidFill>
                <a:effectLst>
                  <a:outerShdw blurRad="38100" dist="38100" dir="2700000" algn="tl">
                    <a:srgbClr val="000000">
                      <a:alpha val="43137"/>
                    </a:srgbClr>
                  </a:outerShdw>
                </a:effectLst>
              </a:rPr>
              <a:t>为进程申请一页新物理内存即可。</a:t>
            </a:r>
            <a:br>
              <a:rPr lang="zh-CN" altLang="en-US" sz="1600" dirty="0">
                <a:solidFill>
                  <a:schemeClr val="bg1">
                    <a:lumMod val="50000"/>
                  </a:schemeClr>
                </a:solidFill>
                <a:effectLst>
                  <a:outerShdw blurRad="38100" dist="38100" dir="2700000" algn="tl">
                    <a:srgbClr val="000000">
                      <a:alpha val="43137"/>
                    </a:srgbClr>
                  </a:outerShdw>
                </a:effectLst>
              </a:rPr>
            </a:br>
            <a:r>
              <a:rPr lang="en-US" altLang="zh-CN" sz="1600" dirty="0">
                <a:solidFill>
                  <a:srgbClr val="C00000"/>
                </a:solidFill>
                <a:effectLst>
                  <a:outerShdw blurRad="38100" dist="38100" dir="2700000" algn="tl">
                    <a:srgbClr val="000000">
                      <a:alpha val="43137"/>
                    </a:srgbClr>
                  </a:outerShdw>
                </a:effectLst>
              </a:rPr>
              <a:t>if (!current-&gt;executable || </a:t>
            </a:r>
            <a:r>
              <a:rPr lang="en-US" altLang="zh-CN" sz="1600" dirty="0" err="1">
                <a:solidFill>
                  <a:srgbClr val="C00000"/>
                </a:solidFill>
                <a:effectLst>
                  <a:outerShdw blurRad="38100" dist="38100" dir="2700000" algn="tl">
                    <a:srgbClr val="000000">
                      <a:alpha val="43137"/>
                    </a:srgbClr>
                  </a:outerShdw>
                </a:effectLst>
              </a:rPr>
              <a:t>tmp</a:t>
            </a:r>
            <a:r>
              <a:rPr lang="en-US" altLang="zh-CN" sz="1600" dirty="0">
                <a:solidFill>
                  <a:srgbClr val="C00000"/>
                </a:solidFill>
                <a:effectLst>
                  <a:outerShdw blurRad="38100" dist="38100" dir="2700000" algn="tl">
                    <a:srgbClr val="000000">
                      <a:alpha val="43137"/>
                    </a:srgbClr>
                  </a:outerShdw>
                </a:effectLst>
              </a:rPr>
              <a:t> &gt;= current-&gt;</a:t>
            </a:r>
            <a:r>
              <a:rPr lang="en-US" altLang="zh-CN" sz="1600" dirty="0" err="1">
                <a:solidFill>
                  <a:srgbClr val="C00000"/>
                </a:solidFill>
                <a:effectLst>
                  <a:outerShdw blurRad="38100" dist="38100" dir="2700000" algn="tl">
                    <a:srgbClr val="000000">
                      <a:alpha val="43137"/>
                    </a:srgbClr>
                  </a:outerShdw>
                </a:effectLst>
              </a:rPr>
              <a:t>end_data</a:t>
            </a:r>
            <a:r>
              <a:rPr lang="en-US" altLang="zh-CN" sz="1600" dirty="0">
                <a:solidFill>
                  <a:srgbClr val="C00000"/>
                </a:solidFill>
                <a:effectLst>
                  <a:outerShdw blurRad="38100" dist="38100" dir="2700000" algn="tl">
                    <a:srgbClr val="000000">
                      <a:alpha val="43137"/>
                    </a:srgbClr>
                  </a:outerShdw>
                </a:effectLst>
              </a:rPr>
              <a:t>) {</a:t>
            </a:r>
            <a:br>
              <a:rPr lang="en-US" altLang="zh-CN" sz="1600" dirty="0">
                <a:solidFill>
                  <a:srgbClr val="C00000"/>
                </a:solidFill>
                <a:effectLst>
                  <a:outerShdw blurRad="38100" dist="38100" dir="2700000" algn="tl">
                    <a:srgbClr val="000000">
                      <a:alpha val="43137"/>
                    </a:srgbClr>
                  </a:outerShdw>
                </a:effectLst>
              </a:rPr>
            </a:br>
            <a:r>
              <a:rPr lang="en-US" altLang="zh-CN" sz="1600" dirty="0">
                <a:effectLst>
                  <a:outerShdw blurRad="38100" dist="38100" dir="2700000" algn="tl">
                    <a:srgbClr val="000000">
                      <a:alpha val="43137"/>
                    </a:srgbClr>
                  </a:outerShdw>
                </a:effectLst>
              </a:rPr>
              <a:t>	</a:t>
            </a:r>
            <a:r>
              <a:rPr lang="en-US" altLang="zh-CN" sz="1600" dirty="0" err="1">
                <a:solidFill>
                  <a:srgbClr val="C00000"/>
                </a:solidFill>
                <a:effectLst>
                  <a:outerShdw blurRad="38100" dist="38100" dir="2700000" algn="tl">
                    <a:srgbClr val="000000">
                      <a:alpha val="43137"/>
                    </a:srgbClr>
                  </a:outerShdw>
                </a:effectLst>
              </a:rPr>
              <a:t>get_empty_page</a:t>
            </a:r>
            <a:r>
              <a:rPr lang="en-US" altLang="zh-CN" sz="1600" dirty="0">
                <a:solidFill>
                  <a:srgbClr val="C00000"/>
                </a:solidFill>
                <a:effectLst>
                  <a:outerShdw blurRad="38100" dist="38100" dir="2700000" algn="tl">
                    <a:srgbClr val="000000">
                      <a:alpha val="43137"/>
                    </a:srgbClr>
                  </a:outerShdw>
                </a:effectLst>
              </a:rPr>
              <a:t>(address);</a:t>
            </a:r>
            <a:br>
              <a:rPr lang="en-US" altLang="zh-CN" sz="1600" dirty="0">
                <a:solidFill>
                  <a:srgbClr val="C00000"/>
                </a:solidFill>
                <a:effectLst>
                  <a:outerShdw blurRad="38100" dist="38100" dir="2700000" algn="tl">
                    <a:srgbClr val="000000">
                      <a:alpha val="43137"/>
                    </a:srgbClr>
                  </a:outerShdw>
                </a:effectLst>
              </a:rPr>
            </a:br>
            <a:r>
              <a:rPr lang="en-US" altLang="zh-CN" sz="1600" dirty="0">
                <a:effectLst>
                  <a:outerShdw blurRad="38100" dist="38100" dir="2700000" algn="tl">
                    <a:srgbClr val="000000">
                      <a:alpha val="43137"/>
                    </a:srgbClr>
                  </a:outerShdw>
                </a:effectLst>
              </a:rPr>
              <a:t>	return;</a:t>
            </a:r>
            <a:br>
              <a:rPr lang="en-US" altLang="zh-CN" sz="1600" dirty="0">
                <a:effectLst>
                  <a:outerShdw blurRad="38100" dist="38100" dir="2700000" algn="tl">
                    <a:srgbClr val="000000">
                      <a:alpha val="43137"/>
                    </a:srgbClr>
                  </a:outerShdw>
                </a:effectLst>
              </a:rPr>
            </a:br>
            <a:r>
              <a:rPr lang="en-US" altLang="zh-CN" sz="1600" dirty="0">
                <a:effectLst>
                  <a:outerShdw blurRad="38100" dist="38100" dir="2700000" algn="tl">
                    <a:srgbClr val="000000">
                      <a:alpha val="43137"/>
                    </a:srgbClr>
                  </a:outerShdw>
                </a:effectLst>
              </a:rPr>
              <a:t>}</a:t>
            </a:r>
            <a:br>
              <a:rPr lang="en-US" altLang="zh-CN" sz="1600" dirty="0"/>
            </a:br>
            <a:r>
              <a:rPr lang="en-US" altLang="zh-CN" sz="1600" dirty="0">
                <a:solidFill>
                  <a:srgbClr val="33CC33"/>
                </a:solidFill>
              </a:rPr>
              <a:t>//</a:t>
            </a:r>
            <a:r>
              <a:rPr lang="zh-CN" altLang="en-US" sz="1600" dirty="0">
                <a:solidFill>
                  <a:srgbClr val="33CC33"/>
                </a:solidFill>
              </a:rPr>
              <a:t>*若走到这里，则说明缺页异常不是由于进程压栈造成，那肯定就是执行</a:t>
            </a:r>
            <a:r>
              <a:rPr lang="en-US" altLang="zh-CN" sz="1600" dirty="0" err="1">
                <a:solidFill>
                  <a:srgbClr val="33CC33"/>
                </a:solidFill>
              </a:rPr>
              <a:t>exevce</a:t>
            </a:r>
            <a:r>
              <a:rPr lang="zh-CN" altLang="en-US" sz="1600" dirty="0">
                <a:solidFill>
                  <a:srgbClr val="33CC33"/>
                </a:solidFill>
              </a:rPr>
              <a:t>导致。先尝试</a:t>
            </a:r>
            <a:r>
              <a:rPr lang="en-US" altLang="zh-CN" sz="1600" dirty="0" err="1">
                <a:solidFill>
                  <a:srgbClr val="33CC33"/>
                </a:solidFill>
              </a:rPr>
              <a:t>share_page</a:t>
            </a:r>
            <a:r>
              <a:rPr lang="zh-CN" altLang="en-US" sz="1600" dirty="0">
                <a:solidFill>
                  <a:srgbClr val="33CC33"/>
                </a:solidFill>
              </a:rPr>
              <a:t>。即先看当前进程的</a:t>
            </a:r>
            <a:r>
              <a:rPr lang="en-US" altLang="zh-CN" sz="1600" dirty="0">
                <a:solidFill>
                  <a:srgbClr val="33CC33"/>
                </a:solidFill>
              </a:rPr>
              <a:t>executable</a:t>
            </a:r>
            <a:r>
              <a:rPr lang="zh-CN" altLang="en-US" sz="1600" dirty="0">
                <a:solidFill>
                  <a:srgbClr val="33CC33"/>
                </a:solidFill>
              </a:rPr>
              <a:t>是否被其他进程同样引用*</a:t>
            </a:r>
            <a:r>
              <a:rPr lang="en-US" altLang="zh-CN" sz="1600" dirty="0">
                <a:solidFill>
                  <a:srgbClr val="33CC33"/>
                </a:solidFill>
              </a:rPr>
              <a:t>/</a:t>
            </a:r>
            <a:br>
              <a:rPr lang="zh-CN" altLang="en-US" sz="1600" dirty="0"/>
            </a:br>
            <a:r>
              <a:rPr lang="en-US" altLang="zh-CN" sz="1600" dirty="0"/>
              <a:t>if (</a:t>
            </a:r>
            <a:r>
              <a:rPr lang="en-US" altLang="zh-CN" sz="1600" dirty="0" err="1"/>
              <a:t>share_page</a:t>
            </a:r>
            <a:r>
              <a:rPr lang="en-US" altLang="zh-CN" sz="1600" dirty="0"/>
              <a:t>(</a:t>
            </a:r>
            <a:r>
              <a:rPr lang="en-US" altLang="zh-CN" sz="1600" dirty="0" err="1"/>
              <a:t>tmp</a:t>
            </a:r>
            <a:r>
              <a:rPr lang="en-US" altLang="zh-CN" sz="1600" dirty="0"/>
              <a:t>))</a:t>
            </a:r>
            <a:br>
              <a:rPr lang="en-US" altLang="zh-CN" sz="1600" dirty="0"/>
            </a:br>
            <a:endParaRPr lang="zh-CN" altLang="en-US" sz="1600" dirty="0"/>
          </a:p>
        </p:txBody>
      </p:sp>
    </p:spTree>
    <p:extLst>
      <p:ext uri="{BB962C8B-B14F-4D97-AF65-F5344CB8AC3E}">
        <p14:creationId xmlns:p14="http://schemas.microsoft.com/office/powerpoint/2010/main" val="283174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60419" name="内容占位符 2"/>
          <p:cNvSpPr>
            <a:spLocks noGrp="1"/>
          </p:cNvSpPr>
          <p:nvPr>
            <p:ph idx="1"/>
          </p:nvPr>
        </p:nvSpPr>
        <p:spPr>
          <a:xfrm>
            <a:off x="152400" y="1268413"/>
            <a:ext cx="8839200" cy="2084387"/>
          </a:xfrm>
        </p:spPr>
        <p:txBody>
          <a:bodyPr/>
          <a:lstStyle/>
          <a:p>
            <a:pPr marL="0" indent="0">
              <a:buNone/>
            </a:pPr>
            <a:r>
              <a:rPr lang="en-US" altLang="zh-CN" sz="1800" dirty="0"/>
              <a:t>if (share_page(</a:t>
            </a:r>
            <a:r>
              <a:rPr lang="en-US" altLang="zh-CN" sz="1800" dirty="0" err="1"/>
              <a:t>tmp</a:t>
            </a:r>
            <a:r>
              <a:rPr lang="en-US" altLang="zh-CN" sz="1800" dirty="0"/>
              <a:t>)) 	return;</a:t>
            </a:r>
            <a:br>
              <a:rPr lang="en-US" altLang="zh-CN" sz="1800" dirty="0"/>
            </a:br>
            <a:r>
              <a:rPr lang="en-US" altLang="zh-CN" sz="1800" dirty="0">
                <a:solidFill>
                  <a:srgbClr val="33CC33"/>
                </a:solidFill>
              </a:rPr>
              <a:t>// </a:t>
            </a:r>
            <a:r>
              <a:rPr lang="zh-CN" altLang="en-US" sz="1800" dirty="0">
                <a:solidFill>
                  <a:srgbClr val="33CC33"/>
                </a:solidFill>
              </a:rPr>
              <a:t>要是没能</a:t>
            </a:r>
            <a:r>
              <a:rPr lang="en-US" altLang="zh-CN" sz="1800" dirty="0">
                <a:solidFill>
                  <a:srgbClr val="33CC33"/>
                </a:solidFill>
              </a:rPr>
              <a:t>share</a:t>
            </a:r>
            <a:r>
              <a:rPr lang="zh-CN" altLang="en-US" sz="1800" dirty="0">
                <a:solidFill>
                  <a:srgbClr val="33CC33"/>
                </a:solidFill>
              </a:rPr>
              <a:t>成功，退而求其次吧。只能为该进程注册一页新的物理内存，并且读取</a:t>
            </a:r>
            <a:r>
              <a:rPr lang="en-US" altLang="zh-CN" sz="1800" dirty="0">
                <a:solidFill>
                  <a:srgbClr val="33CC33"/>
                </a:solidFill>
              </a:rPr>
              <a:t> </a:t>
            </a:r>
            <a:r>
              <a:rPr lang="zh-CN" altLang="en-US" sz="1800" dirty="0">
                <a:solidFill>
                  <a:srgbClr val="33CC33"/>
                </a:solidFill>
              </a:rPr>
              <a:t>相应内容到这页物理内存中了。</a:t>
            </a:r>
            <a:endParaRPr lang="en-US" altLang="zh-CN" sz="1800" dirty="0">
              <a:solidFill>
                <a:srgbClr val="33CC33"/>
              </a:solidFill>
            </a:endParaRPr>
          </a:p>
          <a:p>
            <a:pPr marL="0" indent="0">
              <a:buNone/>
            </a:pPr>
            <a:br>
              <a:rPr lang="zh-CN" altLang="en-US" sz="1800" dirty="0"/>
            </a:br>
            <a:r>
              <a:rPr lang="en-US" altLang="zh-CN" sz="1800" dirty="0"/>
              <a:t>if (!(</a:t>
            </a:r>
            <a:r>
              <a:rPr lang="en-US" altLang="zh-CN" sz="1800" dirty="0">
                <a:solidFill>
                  <a:srgbClr val="0033CC"/>
                </a:solidFill>
              </a:rPr>
              <a:t>page = </a:t>
            </a:r>
            <a:r>
              <a:rPr lang="en-US" altLang="zh-CN" sz="1800" dirty="0" err="1">
                <a:solidFill>
                  <a:srgbClr val="0033CC"/>
                </a:solidFill>
              </a:rPr>
              <a:t>get_free_page</a:t>
            </a:r>
            <a:r>
              <a:rPr lang="en-US" altLang="zh-CN" sz="1800" dirty="0">
                <a:solidFill>
                  <a:srgbClr val="0033CC"/>
                </a:solidFill>
              </a:rPr>
              <a:t>()</a:t>
            </a:r>
            <a:r>
              <a:rPr lang="en-US" altLang="zh-CN" sz="1800" dirty="0"/>
              <a:t>))  </a:t>
            </a:r>
            <a:r>
              <a:rPr lang="en-US" altLang="zh-CN" sz="1800" dirty="0" err="1"/>
              <a:t>oom</a:t>
            </a:r>
            <a:r>
              <a:rPr lang="en-US" altLang="zh-CN" sz="1800" dirty="0"/>
              <a:t>(); //</a:t>
            </a:r>
            <a:r>
              <a:rPr lang="zh-CN" altLang="en-US" sz="1800" dirty="0"/>
              <a:t>申请一个页框（帧）</a:t>
            </a:r>
            <a:br>
              <a:rPr lang="zh-CN" altLang="en-US" sz="1800" dirty="0"/>
            </a:br>
            <a:r>
              <a:rPr lang="en-US" altLang="zh-CN" sz="1800" dirty="0">
                <a:solidFill>
                  <a:srgbClr val="C00000"/>
                </a:solidFill>
              </a:rPr>
              <a:t>block = 1 + </a:t>
            </a:r>
            <a:r>
              <a:rPr lang="en-US" altLang="zh-CN" sz="1800" dirty="0" err="1">
                <a:solidFill>
                  <a:srgbClr val="C00000"/>
                </a:solidFill>
              </a:rPr>
              <a:t>tmp</a:t>
            </a:r>
            <a:r>
              <a:rPr lang="en-US" altLang="zh-CN" sz="1800" dirty="0">
                <a:solidFill>
                  <a:srgbClr val="C00000"/>
                </a:solidFill>
              </a:rPr>
              <a:t>/BLOCK_SIZE;</a:t>
            </a:r>
            <a:r>
              <a:rPr lang="en-US" altLang="zh-CN" sz="1800" dirty="0"/>
              <a:t>     /* </a:t>
            </a:r>
            <a:r>
              <a:rPr lang="zh-CN" altLang="en-US" sz="1800" dirty="0"/>
              <a:t>第一块文件头</a:t>
            </a:r>
            <a:r>
              <a:rPr lang="en-US" altLang="zh-CN" sz="1800" dirty="0"/>
              <a:t>*/</a:t>
            </a:r>
          </a:p>
          <a:p>
            <a:pPr marL="0" indent="0">
              <a:buNone/>
            </a:pPr>
            <a:r>
              <a:rPr lang="en-US" altLang="zh-CN" sz="1800" dirty="0">
                <a:solidFill>
                  <a:srgbClr val="C00000"/>
                </a:solidFill>
              </a:rPr>
              <a:t>for (</a:t>
            </a:r>
            <a:r>
              <a:rPr lang="en-US" altLang="zh-CN" sz="1800" dirty="0" err="1">
                <a:solidFill>
                  <a:srgbClr val="C00000"/>
                </a:solidFill>
              </a:rPr>
              <a:t>i</a:t>
            </a:r>
            <a:r>
              <a:rPr lang="en-US" altLang="zh-CN" sz="1800" dirty="0">
                <a:solidFill>
                  <a:srgbClr val="C00000"/>
                </a:solidFill>
              </a:rPr>
              <a:t>=0 ; </a:t>
            </a:r>
            <a:r>
              <a:rPr lang="en-US" altLang="zh-CN" sz="1800" dirty="0" err="1">
                <a:solidFill>
                  <a:srgbClr val="C00000"/>
                </a:solidFill>
              </a:rPr>
              <a:t>i</a:t>
            </a:r>
            <a:r>
              <a:rPr lang="en-US" altLang="zh-CN" sz="1800" dirty="0">
                <a:solidFill>
                  <a:srgbClr val="C00000"/>
                </a:solidFill>
              </a:rPr>
              <a:t>&lt;4 ; block++,</a:t>
            </a:r>
            <a:r>
              <a:rPr lang="en-US" altLang="zh-CN" sz="1800" dirty="0" err="1">
                <a:solidFill>
                  <a:srgbClr val="C00000"/>
                </a:solidFill>
              </a:rPr>
              <a:t>i</a:t>
            </a:r>
            <a:r>
              <a:rPr lang="en-US" altLang="zh-CN" sz="1800" dirty="0">
                <a:solidFill>
                  <a:srgbClr val="C00000"/>
                </a:solidFill>
              </a:rPr>
              <a:t>++)  nr[</a:t>
            </a:r>
            <a:r>
              <a:rPr lang="en-US" altLang="zh-CN" sz="1800" dirty="0" err="1">
                <a:solidFill>
                  <a:srgbClr val="C00000"/>
                </a:solidFill>
              </a:rPr>
              <a:t>i</a:t>
            </a:r>
            <a:r>
              <a:rPr lang="en-US" altLang="zh-CN" sz="1800" dirty="0">
                <a:solidFill>
                  <a:srgbClr val="C00000"/>
                </a:solidFill>
              </a:rPr>
              <a:t>] = </a:t>
            </a:r>
            <a:r>
              <a:rPr lang="en-US" altLang="zh-CN" sz="1800" dirty="0" err="1">
                <a:solidFill>
                  <a:srgbClr val="33CC33"/>
                </a:solidFill>
              </a:rPr>
              <a:t>bmap</a:t>
            </a:r>
            <a:r>
              <a:rPr lang="en-US" altLang="zh-CN" sz="1800" dirty="0">
                <a:solidFill>
                  <a:srgbClr val="C00000"/>
                </a:solidFill>
              </a:rPr>
              <a:t>(current-&gt;</a:t>
            </a:r>
            <a:r>
              <a:rPr lang="en-US" altLang="zh-CN" sz="1800" dirty="0" err="1">
                <a:solidFill>
                  <a:srgbClr val="C00000"/>
                </a:solidFill>
              </a:rPr>
              <a:t>executable,block</a:t>
            </a:r>
            <a:r>
              <a:rPr lang="en-US" altLang="zh-CN" sz="1800" dirty="0">
                <a:solidFill>
                  <a:srgbClr val="C00000"/>
                </a:solidFill>
              </a:rPr>
              <a:t>);</a:t>
            </a:r>
            <a:endParaRPr lang="zh-CN" altLang="en-US" sz="1800" dirty="0"/>
          </a:p>
        </p:txBody>
      </p:sp>
      <p:sp>
        <p:nvSpPr>
          <p:cNvPr id="2" name="矩形 1"/>
          <p:cNvSpPr/>
          <p:nvPr/>
        </p:nvSpPr>
        <p:spPr>
          <a:xfrm>
            <a:off x="217714" y="3505200"/>
            <a:ext cx="8686800" cy="2246769"/>
          </a:xfrm>
          <a:prstGeom prst="rect">
            <a:avLst/>
          </a:prstGeom>
        </p:spPr>
        <p:txBody>
          <a:bodyPr wrap="square">
            <a:spAutoFit/>
          </a:bodyPr>
          <a:lstStyle/>
          <a:p>
            <a:r>
              <a:rPr lang="en-US" altLang="zh-CN" sz="2000" dirty="0"/>
              <a:t>1)</a:t>
            </a:r>
            <a:r>
              <a:rPr lang="zh-CN" altLang="en-US" sz="2000" dirty="0"/>
              <a:t>首先申请一个页框（帧）</a:t>
            </a:r>
            <a:endParaRPr lang="en-US" altLang="zh-CN" sz="2000" dirty="0">
              <a:latin typeface="+mn-lt"/>
            </a:endParaRPr>
          </a:p>
          <a:p>
            <a:r>
              <a:rPr lang="en-US" altLang="zh-CN" sz="2000" dirty="0">
                <a:latin typeface="+mn-lt"/>
              </a:rPr>
              <a:t>2)</a:t>
            </a:r>
            <a:r>
              <a:rPr lang="zh-CN" altLang="en-US" sz="2000" dirty="0">
                <a:latin typeface="+mn-lt"/>
              </a:rPr>
              <a:t>计算</a:t>
            </a:r>
            <a:r>
              <a:rPr lang="en-US" altLang="zh-CN" sz="2000" dirty="0">
                <a:latin typeface="+mn-lt"/>
              </a:rPr>
              <a:t>address</a:t>
            </a:r>
            <a:r>
              <a:rPr lang="zh-CN" altLang="en-US" sz="2000" dirty="0">
                <a:latin typeface="+mn-lt"/>
              </a:rPr>
              <a:t>地址处内存在可执行文件中的块序号</a:t>
            </a:r>
            <a:endParaRPr lang="en-US" altLang="zh-CN" sz="2000" dirty="0">
              <a:latin typeface="+mn-lt"/>
            </a:endParaRPr>
          </a:p>
          <a:p>
            <a:r>
              <a:rPr lang="en-US" altLang="zh-CN" sz="2000" dirty="0">
                <a:latin typeface="+mn-lt"/>
              </a:rPr>
              <a:t>3)</a:t>
            </a:r>
            <a:r>
              <a:rPr lang="zh-CN" altLang="en-US" sz="2000" dirty="0">
                <a:latin typeface="+mn-lt"/>
              </a:rPr>
              <a:t>由</a:t>
            </a:r>
            <a:r>
              <a:rPr lang="en-US" altLang="zh-CN" sz="2000" dirty="0">
                <a:latin typeface="+mn-lt"/>
              </a:rPr>
              <a:t>address</a:t>
            </a:r>
            <a:r>
              <a:rPr lang="zh-CN" altLang="en-US" sz="2000" dirty="0">
                <a:latin typeface="+mn-lt"/>
              </a:rPr>
              <a:t>得到缺页逻辑地址</a:t>
            </a:r>
            <a:r>
              <a:rPr lang="en-US" altLang="zh-CN" sz="2000" dirty="0" err="1">
                <a:latin typeface="+mn-lt"/>
              </a:rPr>
              <a:t>tmp</a:t>
            </a:r>
            <a:r>
              <a:rPr lang="zh-CN" altLang="en-US" sz="2000" dirty="0">
                <a:latin typeface="+mn-lt"/>
              </a:rPr>
              <a:t>，然后由</a:t>
            </a:r>
            <a:r>
              <a:rPr lang="en-US" altLang="zh-CN" sz="2000" dirty="0" err="1">
                <a:latin typeface="+mn-lt"/>
              </a:rPr>
              <a:t>tmp</a:t>
            </a:r>
            <a:r>
              <a:rPr lang="en-US" altLang="zh-CN" sz="2000" dirty="0">
                <a:latin typeface="+mn-lt"/>
              </a:rPr>
              <a:t>/BLOCK_SIZE</a:t>
            </a:r>
            <a:r>
              <a:rPr lang="zh-CN" altLang="en-US" sz="2000" dirty="0">
                <a:latin typeface="+mn-lt"/>
              </a:rPr>
              <a:t>即得到</a:t>
            </a:r>
            <a:r>
              <a:rPr lang="en-US" altLang="zh-CN" sz="2000" dirty="0" err="1">
                <a:latin typeface="+mn-lt"/>
              </a:rPr>
              <a:t>tmp</a:t>
            </a:r>
            <a:r>
              <a:rPr lang="zh-CN" altLang="en-US" sz="2000" dirty="0">
                <a:latin typeface="+mn-lt"/>
              </a:rPr>
              <a:t>逻辑地址在可执行文件中的块序号</a:t>
            </a:r>
            <a:endParaRPr lang="en-US" altLang="zh-CN" sz="2000" dirty="0">
              <a:latin typeface="+mn-lt"/>
            </a:endParaRPr>
          </a:p>
          <a:p>
            <a:r>
              <a:rPr lang="en-US" altLang="zh-CN" sz="2000" dirty="0">
                <a:latin typeface="+mn-lt"/>
              </a:rPr>
              <a:t>4)+1</a:t>
            </a:r>
            <a:r>
              <a:rPr lang="zh-CN" altLang="en-US" sz="2000" dirty="0">
                <a:latin typeface="+mn-lt"/>
              </a:rPr>
              <a:t>是考虑到文件头占用的开头一个</a:t>
            </a:r>
            <a:r>
              <a:rPr lang="en-US" altLang="zh-CN" sz="2000" dirty="0">
                <a:latin typeface="+mn-lt"/>
              </a:rPr>
              <a:t>block</a:t>
            </a:r>
          </a:p>
          <a:p>
            <a:r>
              <a:rPr lang="en-US" altLang="zh-CN" sz="2000" dirty="0">
                <a:solidFill>
                  <a:schemeClr val="bg1">
                    <a:lumMod val="50000"/>
                  </a:schemeClr>
                </a:solidFill>
                <a:latin typeface="+mn-lt"/>
              </a:rPr>
              <a:t>5)</a:t>
            </a:r>
            <a:r>
              <a:rPr lang="zh-CN" altLang="en-US" sz="2000" dirty="0">
                <a:solidFill>
                  <a:srgbClr val="C00000"/>
                </a:solidFill>
                <a:latin typeface="+mn-lt"/>
              </a:rPr>
              <a:t>接下去？</a:t>
            </a:r>
            <a:r>
              <a:rPr lang="zh-CN" altLang="en-US" sz="2000" dirty="0">
                <a:solidFill>
                  <a:schemeClr val="bg1">
                    <a:lumMod val="50000"/>
                  </a:schemeClr>
                </a:solidFill>
                <a:latin typeface="+mn-lt"/>
              </a:rPr>
              <a:t>读取</a:t>
            </a:r>
            <a:r>
              <a:rPr lang="en-US" altLang="zh-CN" sz="2000" dirty="0">
                <a:solidFill>
                  <a:schemeClr val="bg1">
                    <a:lumMod val="50000"/>
                  </a:schemeClr>
                </a:solidFill>
                <a:latin typeface="+mn-lt"/>
              </a:rPr>
              <a:t>address</a:t>
            </a:r>
            <a:r>
              <a:rPr lang="zh-CN" altLang="en-US" sz="2000" dirty="0">
                <a:solidFill>
                  <a:schemeClr val="bg1">
                    <a:lumMod val="50000"/>
                  </a:schemeClr>
                </a:solidFill>
                <a:latin typeface="+mn-lt"/>
              </a:rPr>
              <a:t>地址处</a:t>
            </a:r>
            <a:r>
              <a:rPr lang="en-US" altLang="zh-CN" sz="2000" dirty="0">
                <a:solidFill>
                  <a:schemeClr val="bg1">
                    <a:lumMod val="50000"/>
                  </a:schemeClr>
                </a:solidFill>
                <a:latin typeface="+mn-lt"/>
              </a:rPr>
              <a:t>4096</a:t>
            </a:r>
            <a:r>
              <a:rPr lang="zh-CN" altLang="en-US" sz="2000" dirty="0">
                <a:solidFill>
                  <a:schemeClr val="bg1">
                    <a:lumMod val="50000"/>
                  </a:schemeClr>
                </a:solidFill>
                <a:latin typeface="+mn-lt"/>
              </a:rPr>
              <a:t>字节内容到内存中刚申请的</a:t>
            </a:r>
            <a:r>
              <a:rPr lang="en-US" altLang="zh-CN" sz="2000" dirty="0">
                <a:solidFill>
                  <a:schemeClr val="bg1">
                    <a:lumMod val="50000"/>
                  </a:schemeClr>
                </a:solidFill>
                <a:latin typeface="+mn-lt"/>
              </a:rPr>
              <a:t>page</a:t>
            </a:r>
            <a:r>
              <a:rPr lang="zh-CN" altLang="en-US" sz="2000" dirty="0">
                <a:solidFill>
                  <a:schemeClr val="bg1">
                    <a:lumMod val="50000"/>
                  </a:schemeClr>
                </a:solidFill>
                <a:latin typeface="+mn-lt"/>
              </a:rPr>
              <a:t>物理页面中</a:t>
            </a:r>
          </a:p>
        </p:txBody>
      </p:sp>
    </p:spTree>
    <p:extLst>
      <p:ext uri="{BB962C8B-B14F-4D97-AF65-F5344CB8AC3E}">
        <p14:creationId xmlns:p14="http://schemas.microsoft.com/office/powerpoint/2010/main" val="345116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60419" name="内容占位符 2"/>
          <p:cNvSpPr>
            <a:spLocks noGrp="1"/>
          </p:cNvSpPr>
          <p:nvPr>
            <p:ph idx="1"/>
          </p:nvPr>
        </p:nvSpPr>
        <p:spPr>
          <a:xfrm>
            <a:off x="152400" y="1066800"/>
            <a:ext cx="8839200" cy="1752600"/>
          </a:xfrm>
        </p:spPr>
        <p:txBody>
          <a:bodyPr/>
          <a:lstStyle/>
          <a:p>
            <a:pPr marL="0" indent="0">
              <a:buNone/>
            </a:pPr>
            <a:r>
              <a:rPr lang="en-US" altLang="zh-CN" sz="2400" dirty="0">
                <a:solidFill>
                  <a:schemeClr val="tx1">
                    <a:lumMod val="95000"/>
                    <a:lumOff val="5000"/>
                  </a:schemeClr>
                </a:solidFill>
              </a:rPr>
              <a:t>for (</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=0 ; </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&lt;4 ; block++,</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  nr[</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 = </a:t>
            </a:r>
            <a:r>
              <a:rPr lang="en-US" altLang="zh-CN" sz="2400" dirty="0" err="1">
                <a:solidFill>
                  <a:srgbClr val="C00000"/>
                </a:solidFill>
              </a:rPr>
              <a:t>bmap</a:t>
            </a:r>
            <a:r>
              <a:rPr lang="en-US" altLang="zh-CN" sz="2400" dirty="0">
                <a:solidFill>
                  <a:schemeClr val="tx1">
                    <a:lumMod val="95000"/>
                    <a:lumOff val="5000"/>
                  </a:schemeClr>
                </a:solidFill>
              </a:rPr>
              <a:t>(current-&gt;</a:t>
            </a:r>
            <a:r>
              <a:rPr lang="en-US" altLang="zh-CN" sz="2400" dirty="0" err="1">
                <a:solidFill>
                  <a:schemeClr val="tx1">
                    <a:lumMod val="95000"/>
                    <a:lumOff val="5000"/>
                  </a:schemeClr>
                </a:solidFill>
              </a:rPr>
              <a:t>executable,block</a:t>
            </a:r>
            <a:r>
              <a:rPr lang="en-US" altLang="zh-CN" sz="2400" dirty="0">
                <a:solidFill>
                  <a:schemeClr val="tx1">
                    <a:lumMod val="95000"/>
                    <a:lumOff val="5000"/>
                  </a:schemeClr>
                </a:solidFill>
              </a:rPr>
              <a:t>);</a:t>
            </a:r>
          </a:p>
          <a:p>
            <a:pPr marL="0" indent="0">
              <a:buNone/>
            </a:pPr>
            <a:r>
              <a:rPr lang="zh-CN" altLang="en-US" sz="2000" dirty="0">
                <a:solidFill>
                  <a:schemeClr val="tx1">
                    <a:lumMod val="95000"/>
                    <a:lumOff val="5000"/>
                  </a:schemeClr>
                </a:solidFill>
              </a:rPr>
              <a:t>磁盘块号采用两个字节存储；一个间接块占一个磁盘块</a:t>
            </a:r>
            <a:r>
              <a:rPr lang="en-US" altLang="zh-CN" sz="2000" dirty="0">
                <a:solidFill>
                  <a:schemeClr val="tx1">
                    <a:lumMod val="95000"/>
                    <a:lumOff val="5000"/>
                  </a:schemeClr>
                </a:solidFill>
              </a:rPr>
              <a:t>1k</a:t>
            </a:r>
            <a:r>
              <a:rPr lang="zh-CN" altLang="en-US" sz="2000" dirty="0">
                <a:solidFill>
                  <a:schemeClr val="tx1">
                    <a:lumMod val="95000"/>
                    <a:lumOff val="5000"/>
                  </a:schemeClr>
                </a:solidFill>
              </a:rPr>
              <a:t>（两个扇区）。</a:t>
            </a:r>
            <a:endParaRPr lang="en-US" altLang="zh-CN" sz="2000" dirty="0">
              <a:solidFill>
                <a:schemeClr val="tx1">
                  <a:lumMod val="95000"/>
                  <a:lumOff val="5000"/>
                </a:schemeClr>
              </a:solidFill>
            </a:endParaRPr>
          </a:p>
          <a:p>
            <a:pPr marL="0" indent="0">
              <a:buNone/>
            </a:pPr>
            <a:r>
              <a:rPr lang="en-US" altLang="zh-CN" sz="2000" dirty="0" err="1">
                <a:solidFill>
                  <a:schemeClr val="tx1">
                    <a:lumMod val="95000"/>
                    <a:lumOff val="5000"/>
                  </a:schemeClr>
                </a:solidFill>
              </a:rPr>
              <a:t>i</a:t>
            </a:r>
            <a:r>
              <a:rPr lang="zh-CN" altLang="en-US" sz="2000" dirty="0">
                <a:solidFill>
                  <a:schemeClr val="tx1">
                    <a:lumMod val="95000"/>
                    <a:lumOff val="5000"/>
                  </a:schemeClr>
                </a:solidFill>
              </a:rPr>
              <a:t>节点中可以访问的总块数：直接块</a:t>
            </a:r>
            <a:r>
              <a:rPr lang="en-US" altLang="zh-CN" sz="2000" dirty="0">
                <a:solidFill>
                  <a:schemeClr val="tx1">
                    <a:lumMod val="95000"/>
                    <a:lumOff val="5000"/>
                  </a:schemeClr>
                </a:solidFill>
              </a:rPr>
              <a:t>7+</a:t>
            </a:r>
            <a:r>
              <a:rPr lang="zh-CN" altLang="en-US" sz="2000" dirty="0">
                <a:solidFill>
                  <a:schemeClr val="tx1">
                    <a:lumMod val="95000"/>
                    <a:lumOff val="5000"/>
                  </a:schemeClr>
                </a:solidFill>
              </a:rPr>
              <a:t>一次间接</a:t>
            </a:r>
            <a:r>
              <a:rPr lang="en-US" altLang="zh-CN" sz="2000" dirty="0">
                <a:solidFill>
                  <a:schemeClr val="tx1">
                    <a:lumMod val="95000"/>
                    <a:lumOff val="5000"/>
                  </a:schemeClr>
                </a:solidFill>
              </a:rPr>
              <a:t>512+</a:t>
            </a:r>
            <a:r>
              <a:rPr lang="zh-CN" altLang="en-US" sz="2000" dirty="0">
                <a:solidFill>
                  <a:schemeClr val="tx1">
                    <a:lumMod val="95000"/>
                    <a:lumOff val="5000"/>
                  </a:schemeClr>
                </a:solidFill>
              </a:rPr>
              <a:t>二次间接</a:t>
            </a:r>
            <a:r>
              <a:rPr lang="en-US" altLang="zh-CN" sz="2000" dirty="0">
                <a:solidFill>
                  <a:schemeClr val="tx1">
                    <a:lumMod val="95000"/>
                    <a:lumOff val="5000"/>
                  </a:schemeClr>
                </a:solidFill>
              </a:rPr>
              <a:t>512</a:t>
            </a:r>
            <a:r>
              <a:rPr lang="zh-CN" altLang="en-US" sz="2000" dirty="0">
                <a:solidFill>
                  <a:schemeClr val="tx1">
                    <a:lumMod val="95000"/>
                    <a:lumOff val="5000"/>
                  </a:schemeClr>
                </a:solidFill>
              </a:rPr>
              <a:t>*</a:t>
            </a:r>
            <a:r>
              <a:rPr lang="en-US" altLang="zh-CN" sz="2000" dirty="0">
                <a:solidFill>
                  <a:schemeClr val="tx1">
                    <a:lumMod val="95000"/>
                    <a:lumOff val="5000"/>
                  </a:schemeClr>
                </a:solidFill>
              </a:rPr>
              <a:t>512</a:t>
            </a:r>
          </a:p>
          <a:p>
            <a:pPr marL="0" indent="0">
              <a:buNone/>
            </a:pPr>
            <a:r>
              <a:rPr lang="en-US" altLang="zh-CN" sz="2000" dirty="0" err="1">
                <a:solidFill>
                  <a:schemeClr val="tx1">
                    <a:lumMod val="95000"/>
                    <a:lumOff val="5000"/>
                  </a:schemeClr>
                </a:solidFill>
              </a:rPr>
              <a:t>bmap</a:t>
            </a:r>
            <a:r>
              <a:rPr lang="zh-CN" altLang="en-US" sz="2000" dirty="0">
                <a:solidFill>
                  <a:schemeClr val="tx1">
                    <a:lumMod val="95000"/>
                    <a:lumOff val="5000"/>
                  </a:schemeClr>
                </a:solidFill>
              </a:rPr>
              <a:t>找到</a:t>
            </a:r>
            <a:r>
              <a:rPr lang="en-US" altLang="zh-CN" sz="2000" dirty="0">
                <a:solidFill>
                  <a:schemeClr val="tx1">
                    <a:lumMod val="95000"/>
                    <a:lumOff val="5000"/>
                  </a:schemeClr>
                </a:solidFill>
              </a:rPr>
              <a:t>block</a:t>
            </a:r>
            <a:r>
              <a:rPr lang="zh-CN" altLang="en-US" sz="2000" dirty="0">
                <a:solidFill>
                  <a:schemeClr val="tx1">
                    <a:lumMod val="95000"/>
                    <a:lumOff val="5000"/>
                  </a:schemeClr>
                </a:solidFill>
              </a:rPr>
              <a:t>对应的磁盘快号！放到数组</a:t>
            </a:r>
            <a:r>
              <a:rPr lang="en-US" altLang="zh-CN" sz="2000" dirty="0">
                <a:solidFill>
                  <a:schemeClr val="tx1">
                    <a:lumMod val="95000"/>
                    <a:lumOff val="5000"/>
                  </a:schemeClr>
                </a:solidFill>
              </a:rPr>
              <a:t>nr[</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a:t>
            </a:r>
            <a:r>
              <a:rPr lang="zh-CN" altLang="en-US" sz="2000" dirty="0">
                <a:solidFill>
                  <a:schemeClr val="tx1">
                    <a:lumMod val="95000"/>
                    <a:lumOff val="5000"/>
                  </a:schemeClr>
                </a:solidFill>
              </a:rPr>
              <a:t>中</a:t>
            </a:r>
          </a:p>
        </p:txBody>
      </p:sp>
      <p:pic>
        <p:nvPicPr>
          <p:cNvPr id="5" name="Picture 25" descr="MINI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308" y="3124200"/>
            <a:ext cx="5334000" cy="319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2400" y="3429000"/>
            <a:ext cx="2111208" cy="1631216"/>
          </a:xfrm>
          <a:prstGeom prst="rect">
            <a:avLst/>
          </a:prstGeom>
        </p:spPr>
        <p:txBody>
          <a:bodyPr wrap="square">
            <a:spAutoFit/>
          </a:bodyPr>
          <a:lstStyle/>
          <a:p>
            <a:r>
              <a:rPr lang="zh-CN" altLang="en-US" sz="2000" b="0" dirty="0">
                <a:solidFill>
                  <a:srgbClr val="FF0000"/>
                </a:solidFill>
              </a:rPr>
              <a:t>一个</a:t>
            </a:r>
            <a:r>
              <a:rPr lang="en-US" altLang="zh-CN" sz="2000" b="0" dirty="0">
                <a:solidFill>
                  <a:srgbClr val="FF0000"/>
                </a:solidFill>
              </a:rPr>
              <a:t>page</a:t>
            </a:r>
            <a:r>
              <a:rPr lang="zh-CN" altLang="en-US" sz="2000" b="0" dirty="0">
                <a:solidFill>
                  <a:srgbClr val="FF0000"/>
                </a:solidFill>
              </a:rPr>
              <a:t>有</a:t>
            </a:r>
            <a:r>
              <a:rPr lang="en-US" altLang="zh-CN" sz="2000" b="0" dirty="0">
                <a:solidFill>
                  <a:srgbClr val="FF0000"/>
                </a:solidFill>
              </a:rPr>
              <a:t>4k</a:t>
            </a:r>
            <a:r>
              <a:rPr lang="zh-CN" altLang="en-US" sz="2000" b="0" dirty="0">
                <a:solidFill>
                  <a:srgbClr val="FF0000"/>
                </a:solidFill>
              </a:rPr>
              <a:t>，而一个</a:t>
            </a:r>
            <a:r>
              <a:rPr lang="en-US" altLang="zh-CN" sz="2000" b="0" dirty="0">
                <a:solidFill>
                  <a:srgbClr val="FF0000"/>
                </a:solidFill>
              </a:rPr>
              <a:t>block</a:t>
            </a:r>
            <a:r>
              <a:rPr lang="zh-CN" altLang="en-US" sz="2000" b="0" dirty="0">
                <a:solidFill>
                  <a:srgbClr val="FF0000"/>
                </a:solidFill>
              </a:rPr>
              <a:t>为</a:t>
            </a:r>
            <a:r>
              <a:rPr lang="en-US" altLang="zh-CN" sz="2000" b="0" dirty="0">
                <a:solidFill>
                  <a:srgbClr val="FF0000"/>
                </a:solidFill>
              </a:rPr>
              <a:t>1k</a:t>
            </a:r>
            <a:r>
              <a:rPr lang="zh-CN" altLang="en-US" sz="2000" b="0" dirty="0">
                <a:solidFill>
                  <a:srgbClr val="FF0000"/>
                </a:solidFill>
              </a:rPr>
              <a:t>，因此要读取从</a:t>
            </a:r>
            <a:r>
              <a:rPr lang="en-US" altLang="zh-CN" sz="2000" b="0" dirty="0">
                <a:solidFill>
                  <a:srgbClr val="FF0000"/>
                </a:solidFill>
              </a:rPr>
              <a:t>block</a:t>
            </a:r>
            <a:r>
              <a:rPr lang="zh-CN" altLang="en-US" sz="2000" b="0" dirty="0">
                <a:solidFill>
                  <a:srgbClr val="FF0000"/>
                </a:solidFill>
              </a:rPr>
              <a:t>开始的</a:t>
            </a:r>
            <a:r>
              <a:rPr lang="en-US" altLang="zh-CN" sz="2000" b="0" dirty="0">
                <a:solidFill>
                  <a:srgbClr val="FF0000"/>
                </a:solidFill>
              </a:rPr>
              <a:t>4</a:t>
            </a:r>
            <a:r>
              <a:rPr lang="zh-CN" altLang="en-US" sz="2000" b="0" dirty="0">
                <a:solidFill>
                  <a:srgbClr val="FF0000"/>
                </a:solidFill>
              </a:rPr>
              <a:t>个连续数据块。</a:t>
            </a:r>
            <a:endParaRPr lang="zh-CN" altLang="en-US" sz="2000" dirty="0">
              <a:solidFill>
                <a:srgbClr val="FF0000"/>
              </a:solidFill>
            </a:endParaRPr>
          </a:p>
        </p:txBody>
      </p:sp>
      <p:sp>
        <p:nvSpPr>
          <p:cNvPr id="2" name="文本框 1"/>
          <p:cNvSpPr txBox="1"/>
          <p:nvPr/>
        </p:nvSpPr>
        <p:spPr>
          <a:xfrm>
            <a:off x="5994400" y="2602468"/>
            <a:ext cx="787400" cy="738664"/>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个磁盘块</a:t>
            </a:r>
          </a:p>
        </p:txBody>
      </p:sp>
      <p:sp>
        <p:nvSpPr>
          <p:cNvPr id="8" name="文本框 7"/>
          <p:cNvSpPr txBox="1"/>
          <p:nvPr/>
        </p:nvSpPr>
        <p:spPr>
          <a:xfrm>
            <a:off x="7369008" y="3124200"/>
            <a:ext cx="939800" cy="523220"/>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个磁盘块</a:t>
            </a:r>
          </a:p>
        </p:txBody>
      </p:sp>
      <p:sp>
        <p:nvSpPr>
          <p:cNvPr id="9" name="文本框 8"/>
          <p:cNvSpPr txBox="1"/>
          <p:nvPr/>
        </p:nvSpPr>
        <p:spPr>
          <a:xfrm>
            <a:off x="7273758" y="6206021"/>
            <a:ext cx="939800" cy="523220"/>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个磁盘块</a:t>
            </a:r>
          </a:p>
        </p:txBody>
      </p:sp>
      <p:sp>
        <p:nvSpPr>
          <p:cNvPr id="10" name="文本框 9"/>
          <p:cNvSpPr txBox="1"/>
          <p:nvPr/>
        </p:nvSpPr>
        <p:spPr>
          <a:xfrm>
            <a:off x="5616408" y="6206021"/>
            <a:ext cx="939800" cy="738664"/>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个二次间接二级块</a:t>
            </a:r>
          </a:p>
        </p:txBody>
      </p:sp>
      <p:sp>
        <p:nvSpPr>
          <p:cNvPr id="11" name="文本框 10"/>
          <p:cNvSpPr txBox="1"/>
          <p:nvPr/>
        </p:nvSpPr>
        <p:spPr>
          <a:xfrm>
            <a:off x="5086016" y="3167390"/>
            <a:ext cx="698500" cy="523220"/>
          </a:xfrm>
          <a:prstGeom prst="rect">
            <a:avLst/>
          </a:prstGeom>
          <a:noFill/>
        </p:spPr>
        <p:txBody>
          <a:bodyPr wrap="square" rtlCol="0">
            <a:spAutoFit/>
          </a:bodyPr>
          <a:lstStyle/>
          <a:p>
            <a:r>
              <a:rPr lang="en-US" altLang="zh-CN" sz="1400" dirty="0"/>
              <a:t>7</a:t>
            </a:r>
            <a:r>
              <a:rPr lang="zh-CN" altLang="en-US" sz="1400" dirty="0"/>
              <a:t>个直接块</a:t>
            </a:r>
          </a:p>
        </p:txBody>
      </p:sp>
      <p:sp>
        <p:nvSpPr>
          <p:cNvPr id="12" name="文本框 11"/>
          <p:cNvSpPr txBox="1"/>
          <p:nvPr/>
        </p:nvSpPr>
        <p:spPr>
          <a:xfrm>
            <a:off x="7889708" y="3505200"/>
            <a:ext cx="873292" cy="307777"/>
          </a:xfrm>
          <a:prstGeom prst="rect">
            <a:avLst/>
          </a:prstGeom>
          <a:noFill/>
        </p:spPr>
        <p:txBody>
          <a:bodyPr wrap="square" rtlCol="0">
            <a:spAutoFit/>
          </a:bodyPr>
          <a:lstStyle/>
          <a:p>
            <a:r>
              <a:rPr lang="en-US" altLang="zh-CN" sz="1400" dirty="0">
                <a:solidFill>
                  <a:srgbClr val="FF0000"/>
                </a:solidFill>
              </a:rPr>
              <a:t>520</a:t>
            </a:r>
            <a:r>
              <a:rPr lang="zh-CN" altLang="en-US" sz="1400" dirty="0">
                <a:solidFill>
                  <a:srgbClr val="FF0000"/>
                </a:solidFill>
              </a:rPr>
              <a:t>块</a:t>
            </a:r>
          </a:p>
        </p:txBody>
      </p:sp>
      <p:sp>
        <p:nvSpPr>
          <p:cNvPr id="13" name="文本框 12"/>
          <p:cNvSpPr txBox="1"/>
          <p:nvPr/>
        </p:nvSpPr>
        <p:spPr>
          <a:xfrm>
            <a:off x="7889708" y="3694727"/>
            <a:ext cx="749300" cy="307777"/>
          </a:xfrm>
          <a:prstGeom prst="rect">
            <a:avLst/>
          </a:prstGeom>
          <a:noFill/>
        </p:spPr>
        <p:txBody>
          <a:bodyPr wrap="square" rtlCol="0">
            <a:spAutoFit/>
          </a:bodyPr>
          <a:lstStyle/>
          <a:p>
            <a:r>
              <a:rPr lang="en-US" altLang="zh-CN" sz="1400" dirty="0">
                <a:solidFill>
                  <a:srgbClr val="FF0000"/>
                </a:solidFill>
              </a:rPr>
              <a:t>521</a:t>
            </a:r>
            <a:r>
              <a:rPr lang="zh-CN" altLang="en-US" sz="1400" dirty="0">
                <a:solidFill>
                  <a:srgbClr val="FF0000"/>
                </a:solidFill>
              </a:rPr>
              <a:t>块</a:t>
            </a:r>
          </a:p>
        </p:txBody>
      </p:sp>
      <p:sp>
        <p:nvSpPr>
          <p:cNvPr id="14" name="文本框 13"/>
          <p:cNvSpPr txBox="1"/>
          <p:nvPr/>
        </p:nvSpPr>
        <p:spPr>
          <a:xfrm>
            <a:off x="7889708" y="3883223"/>
            <a:ext cx="749300" cy="307777"/>
          </a:xfrm>
          <a:prstGeom prst="rect">
            <a:avLst/>
          </a:prstGeom>
          <a:noFill/>
        </p:spPr>
        <p:txBody>
          <a:bodyPr wrap="square" rtlCol="0">
            <a:spAutoFit/>
          </a:bodyPr>
          <a:lstStyle/>
          <a:p>
            <a:r>
              <a:rPr lang="en-US" altLang="zh-CN" sz="1400" dirty="0">
                <a:solidFill>
                  <a:srgbClr val="FF0000"/>
                </a:solidFill>
              </a:rPr>
              <a:t>522</a:t>
            </a:r>
            <a:r>
              <a:rPr lang="zh-CN" altLang="en-US" sz="1400" dirty="0">
                <a:solidFill>
                  <a:srgbClr val="FF0000"/>
                </a:solidFill>
              </a:rPr>
              <a:t>块</a:t>
            </a:r>
          </a:p>
        </p:txBody>
      </p:sp>
    </p:spTree>
    <p:extLst>
      <p:ext uri="{BB962C8B-B14F-4D97-AF65-F5344CB8AC3E}">
        <p14:creationId xmlns:p14="http://schemas.microsoft.com/office/powerpoint/2010/main" val="42458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p:bldP spid="9" grpId="0"/>
      <p:bldP spid="10" grpId="0"/>
      <p:bldP spid="11" grpId="0"/>
      <p:bldP spid="12" grpId="0"/>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953000" y="532292"/>
            <a:ext cx="4191000" cy="2668108"/>
          </a:xfrm>
          <a:prstGeom prst="rect">
            <a:avLst/>
          </a:prstGeom>
        </p:spPr>
      </p:pic>
      <p:sp>
        <p:nvSpPr>
          <p:cNvPr id="5" name="矩形 4"/>
          <p:cNvSpPr/>
          <p:nvPr/>
        </p:nvSpPr>
        <p:spPr>
          <a:xfrm>
            <a:off x="0" y="1191681"/>
            <a:ext cx="9003632" cy="5632311"/>
          </a:xfrm>
          <a:prstGeom prst="rect">
            <a:avLst/>
          </a:prstGeom>
        </p:spPr>
        <p:txBody>
          <a:bodyPr wrap="square">
            <a:spAutoFit/>
          </a:bodyPr>
          <a:lstStyle/>
          <a:p>
            <a:pPr algn="just">
              <a:lnSpc>
                <a:spcPts val="1800"/>
              </a:lnSpc>
              <a:spcAft>
                <a:spcPts val="0"/>
              </a:spcAft>
            </a:pPr>
            <a:r>
              <a:rPr lang="en-US" altLang="zh-CN" sz="1600" kern="1800" dirty="0">
                <a:solidFill>
                  <a:srgbClr val="00B050"/>
                </a:solidFill>
                <a:latin typeface="微软雅黑" panose="020B0503020204020204" pitchFamily="34" charset="-122"/>
                <a:cs typeface="Arial" panose="020B0604020202020204" pitchFamily="34" charset="0"/>
              </a:rPr>
              <a:t>// create</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是否创建新块，</a:t>
            </a:r>
            <a:r>
              <a:rPr lang="en-US"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1</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创建，</a:t>
            </a:r>
            <a:r>
              <a:rPr lang="en-US"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0</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不创建；</a:t>
            </a:r>
            <a:r>
              <a:rPr lang="en-US"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block</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文件</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static </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_</a:t>
            </a:r>
            <a:r>
              <a:rPr lang="en-US" altLang="zh-CN" sz="1600" kern="1800" dirty="0" err="1">
                <a:solidFill>
                  <a:srgbClr val="333333"/>
                </a:solidFill>
                <a:latin typeface="微软雅黑" panose="020B0503020204020204" pitchFamily="34" charset="-122"/>
                <a:cs typeface="Arial" panose="020B0604020202020204" pitchFamily="34" charset="0"/>
              </a:rPr>
              <a:t>bmap</a:t>
            </a:r>
            <a:r>
              <a:rPr lang="en-US" altLang="zh-CN" sz="1600" kern="1800" dirty="0">
                <a:solidFill>
                  <a:srgbClr val="333333"/>
                </a:solidFill>
                <a:latin typeface="微软雅黑" panose="020B0503020204020204" pitchFamily="34" charset="-122"/>
                <a:cs typeface="Arial" panose="020B0604020202020204" pitchFamily="34" charset="0"/>
              </a:rPr>
              <a:t>(</a:t>
            </a:r>
            <a:r>
              <a:rPr lang="en-US" altLang="zh-CN" sz="1600" kern="1800" dirty="0" err="1">
                <a:solidFill>
                  <a:srgbClr val="333333"/>
                </a:solidFill>
                <a:latin typeface="微软雅黑" panose="020B0503020204020204" pitchFamily="34" charset="-122"/>
                <a:cs typeface="Arial" panose="020B0604020202020204" pitchFamily="34" charset="0"/>
              </a:rPr>
              <a:t>struct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m_inode</a:t>
            </a:r>
            <a:r>
              <a:rPr lang="en-US" altLang="zh-CN" sz="1600" kern="1800" dirty="0">
                <a:solidFill>
                  <a:srgbClr val="333333"/>
                </a:solidFill>
                <a:latin typeface="微软雅黑" panose="020B0503020204020204" pitchFamily="34" charset="-122"/>
                <a:cs typeface="Arial" panose="020B0604020202020204" pitchFamily="34" charset="0"/>
              </a:rPr>
              <a:t> * </a:t>
            </a:r>
            <a:r>
              <a:rPr lang="en-US" altLang="zh-CN" sz="1600" kern="1800" dirty="0" err="1">
                <a:solidFill>
                  <a:srgbClr val="C00000"/>
                </a:solidFill>
                <a:latin typeface="微软雅黑" panose="020B0503020204020204" pitchFamily="34" charset="-122"/>
                <a:cs typeface="Arial" panose="020B0604020202020204" pitchFamily="34" charset="0"/>
              </a:rPr>
              <a:t>inode</a:t>
            </a:r>
            <a:r>
              <a:rPr lang="en-US" altLang="zh-CN" sz="1600" kern="1800" dirty="0">
                <a:solidFill>
                  <a:srgbClr val="333333"/>
                </a:solidFill>
                <a:latin typeface="微软雅黑" panose="020B0503020204020204" pitchFamily="34" charset="-122"/>
                <a:cs typeface="Arial" panose="020B0604020202020204" pitchFamily="34" charset="0"/>
              </a:rPr>
              <a:t>,</a:t>
            </a: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C00000"/>
                </a:solidFill>
                <a:latin typeface="微软雅黑" panose="020B0503020204020204" pitchFamily="34" charset="-122"/>
                <a:cs typeface="Arial" panose="020B0604020202020204" pitchFamily="34" charset="0"/>
              </a:rPr>
              <a:t>block</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C00000"/>
                </a:solidFill>
                <a:latin typeface="微软雅黑" panose="020B0503020204020204" pitchFamily="34" charset="-122"/>
                <a:cs typeface="Arial" panose="020B0604020202020204" pitchFamily="34" charset="0"/>
              </a:rPr>
              <a:t>create</a:t>
            </a: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a:t>
            </a:r>
            <a:r>
              <a:rPr lang="en-US" altLang="zh-CN" sz="1600" kern="1800" dirty="0" err="1">
                <a:solidFill>
                  <a:srgbClr val="FF0000"/>
                </a:solidFill>
                <a:latin typeface="微软雅黑" panose="020B0503020204020204" pitchFamily="34" charset="-122"/>
                <a:cs typeface="Arial" panose="020B0604020202020204" pitchFamily="34" charset="0"/>
              </a:rPr>
              <a:t>struct</a:t>
            </a:r>
            <a:r>
              <a:rPr lang="en-US" altLang="zh-CN" sz="1600" kern="1800" dirty="0">
                <a:solidFill>
                  <a:srgbClr val="FF0000"/>
                </a:solidFill>
                <a:latin typeface="微软雅黑" panose="020B0503020204020204" pitchFamily="34" charset="-122"/>
                <a:cs typeface="Arial" panose="020B0604020202020204" pitchFamily="34" charset="0"/>
              </a:rPr>
              <a:t> </a:t>
            </a:r>
            <a:r>
              <a:rPr lang="en-US" altLang="zh-CN" sz="1600" kern="1800" dirty="0" err="1">
                <a:solidFill>
                  <a:srgbClr val="FF0000"/>
                </a:solidFill>
                <a:latin typeface="微软雅黑" panose="020B0503020204020204" pitchFamily="34" charset="-122"/>
                <a:cs typeface="Arial" panose="020B0604020202020204" pitchFamily="34" charset="0"/>
              </a:rPr>
              <a:t>buffer_head</a:t>
            </a:r>
            <a:r>
              <a:rPr lang="en-US" altLang="zh-CN" sz="1600" kern="1800" dirty="0">
                <a:solidFill>
                  <a:srgbClr val="FF0000"/>
                </a:solidFill>
                <a:latin typeface="微软雅黑" panose="020B0503020204020204" pitchFamily="34" charset="-122"/>
                <a:cs typeface="Arial" panose="020B0604020202020204" pitchFamily="34" charset="0"/>
              </a:rPr>
              <a:t> * </a:t>
            </a:r>
            <a:r>
              <a:rPr lang="en-US" altLang="zh-CN" sz="1600" kern="1800" dirty="0" err="1">
                <a:solidFill>
                  <a:srgbClr val="FF0000"/>
                </a:solidFill>
                <a:latin typeface="微软雅黑" panose="020B0503020204020204" pitchFamily="34" charset="-122"/>
                <a:cs typeface="Arial" panose="020B0604020202020204" pitchFamily="34" charset="0"/>
              </a:rPr>
              <a:t>bh</a:t>
            </a:r>
            <a:r>
              <a:rPr lang="en-US" altLang="zh-CN" sz="1600" kern="1800" dirty="0">
                <a:solidFill>
                  <a:srgbClr val="FF0000"/>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i</a:t>
            </a: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if (block&lt;0) panic("_</a:t>
            </a:r>
            <a:r>
              <a:rPr lang="en-US" altLang="zh-CN" sz="1600" kern="1800" dirty="0" err="1">
                <a:solidFill>
                  <a:srgbClr val="FF0000"/>
                </a:solidFill>
                <a:latin typeface="微软雅黑" panose="020B0503020204020204" pitchFamily="34" charset="-122"/>
                <a:cs typeface="Arial" panose="020B0604020202020204" pitchFamily="34" charset="0"/>
              </a:rPr>
              <a:t>bmap</a:t>
            </a:r>
            <a:r>
              <a:rPr lang="en-US" altLang="zh-CN" sz="1600" kern="1800" dirty="0">
                <a:solidFill>
                  <a:srgbClr val="FF0000"/>
                </a:solidFill>
                <a:latin typeface="微软雅黑" panose="020B0503020204020204" pitchFamily="34" charset="-122"/>
                <a:cs typeface="Arial" panose="020B0604020202020204" pitchFamily="34" charset="0"/>
              </a:rPr>
              <a:t>: block&lt;0");</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FF0000"/>
                </a:solidFill>
                <a:latin typeface="微软雅黑" panose="020B0503020204020204" pitchFamily="34" charset="-122"/>
                <a:cs typeface="Arial" panose="020B0604020202020204" pitchFamily="34" charset="0"/>
              </a:rPr>
              <a:t>if (block &gt;= 7+512+512*512)</a:t>
            </a:r>
            <a:r>
              <a:rPr lang="en-US" altLang="zh-CN" sz="1600" kern="1800" dirty="0">
                <a:solidFill>
                  <a:srgbClr val="333333"/>
                </a:solidFill>
                <a:latin typeface="微软雅黑" panose="020B0503020204020204" pitchFamily="34" charset="-122"/>
                <a:cs typeface="Arial" panose="020B0604020202020204" pitchFamily="34" charset="0"/>
              </a:rPr>
              <a:t> panic("_</a:t>
            </a:r>
            <a:r>
              <a:rPr lang="en-US" altLang="zh-CN" sz="1600" kern="1800" dirty="0" err="1">
                <a:solidFill>
                  <a:srgbClr val="333333"/>
                </a:solidFill>
                <a:latin typeface="微软雅黑" panose="020B0503020204020204" pitchFamily="34" charset="-122"/>
                <a:cs typeface="Arial" panose="020B0604020202020204" pitchFamily="34" charset="0"/>
              </a:rPr>
              <a:t>bmap</a:t>
            </a:r>
            <a:r>
              <a:rPr lang="en-US" altLang="zh-CN" sz="1600" kern="1800" dirty="0">
                <a:solidFill>
                  <a:srgbClr val="333333"/>
                </a:solidFill>
                <a:latin typeface="微软雅黑" panose="020B0503020204020204" pitchFamily="34" charset="-122"/>
                <a:cs typeface="Arial" panose="020B0604020202020204" pitchFamily="34" charset="0"/>
              </a:rPr>
              <a:t>: block&gt;big");</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FF0000"/>
                </a:solidFill>
                <a:latin typeface="微软雅黑" panose="020B0503020204020204" pitchFamily="34" charset="-122"/>
                <a:cs typeface="Arial" panose="020B0604020202020204" pitchFamily="34" charset="0"/>
              </a:rPr>
              <a:t>if (block&lt;7) </a:t>
            </a:r>
            <a:r>
              <a:rPr lang="en-US" altLang="zh-CN" sz="1600" kern="1800" dirty="0">
                <a:latin typeface="微软雅黑" panose="020B0503020204020204" pitchFamily="34" charset="-122"/>
                <a:cs typeface="Arial" panose="020B0604020202020204" pitchFamily="34" charset="0"/>
              </a:rPr>
              <a:t>{ </a:t>
            </a:r>
            <a:r>
              <a:rPr lang="en-US" altLang="zh-CN" sz="1600" kern="1800" dirty="0">
                <a:solidFill>
                  <a:srgbClr val="333333"/>
                </a:solidFill>
                <a:latin typeface="微软雅黑" panose="020B0503020204020204" pitchFamily="34" charset="-122"/>
                <a:cs typeface="Arial" panose="020B0604020202020204" pitchFamily="34" charset="0"/>
              </a:rPr>
              <a:t>… …  //</a:t>
            </a:r>
            <a:r>
              <a:rPr lang="zh-CN" altLang="en-US" sz="1600" kern="1800" dirty="0">
                <a:solidFill>
                  <a:srgbClr val="333333"/>
                </a:solidFill>
                <a:latin typeface="微软雅黑" panose="020B0503020204020204" pitchFamily="34" charset="-122"/>
                <a:cs typeface="Arial" panose="020B0604020202020204" pitchFamily="34" charset="0"/>
              </a:rPr>
              <a:t>说明</a:t>
            </a:r>
            <a:r>
              <a:rPr lang="en-US" altLang="zh-CN" sz="1600" kern="1800" dirty="0">
                <a:solidFill>
                  <a:srgbClr val="333333"/>
                </a:solidFill>
                <a:latin typeface="微软雅黑" panose="020B0503020204020204" pitchFamily="34" charset="-122"/>
                <a:cs typeface="Arial" panose="020B0604020202020204" pitchFamily="34" charset="0"/>
              </a:rPr>
              <a:t>block</a:t>
            </a:r>
            <a:r>
              <a:rPr lang="zh-CN" altLang="en-US" sz="1600" kern="1800" dirty="0">
                <a:solidFill>
                  <a:srgbClr val="333333"/>
                </a:solidFill>
                <a:latin typeface="微软雅黑" panose="020B0503020204020204" pitchFamily="34" charset="-122"/>
                <a:cs typeface="Arial" panose="020B0604020202020204" pitchFamily="34" charset="0"/>
              </a:rPr>
              <a:t>序号</a:t>
            </a:r>
            <a:r>
              <a:rPr lang="en-US" altLang="zh-CN" sz="1600" kern="1800" dirty="0">
                <a:solidFill>
                  <a:srgbClr val="333333"/>
                </a:solidFill>
                <a:latin typeface="微软雅黑" panose="020B0503020204020204" pitchFamily="34" charset="-122"/>
                <a:cs typeface="Arial" panose="020B0604020202020204" pitchFamily="34" charset="0"/>
              </a:rPr>
              <a:t>0-6</a:t>
            </a:r>
            <a:r>
              <a:rPr lang="zh-CN" altLang="en-US" sz="1600" kern="1800" dirty="0">
                <a:solidFill>
                  <a:srgbClr val="333333"/>
                </a:solidFill>
                <a:latin typeface="微软雅黑" panose="020B0503020204020204" pitchFamily="34" charset="-122"/>
                <a:cs typeface="Arial" panose="020B0604020202020204" pitchFamily="34" charset="0"/>
              </a:rPr>
              <a:t>直接快</a:t>
            </a:r>
            <a:endParaRPr lang="en-US" altLang="zh-CN" sz="1600" kern="1800" dirty="0">
              <a:solidFill>
                <a:srgbClr val="333333"/>
              </a:solidFill>
              <a:latin typeface="微软雅黑" panose="020B0503020204020204" pitchFamily="34" charset="-122"/>
              <a:cs typeface="Arial" panose="020B0604020202020204" pitchFamily="34" charset="0"/>
            </a:endParaRPr>
          </a:p>
          <a:p>
            <a:pPr algn="just">
              <a:lnSpc>
                <a:spcPts val="1800"/>
              </a:lnSpc>
              <a:spcAft>
                <a:spcPts val="0"/>
              </a:spcAft>
            </a:pPr>
            <a:r>
              <a:rPr lang="en-US" altLang="zh-CN" sz="1600" kern="1800" dirty="0">
                <a:solidFill>
                  <a:srgbClr val="00B0F0"/>
                </a:solidFill>
                <a:latin typeface="微软雅黑" panose="020B0503020204020204" pitchFamily="34" charset="-122"/>
                <a:cs typeface="Arial" panose="020B0604020202020204" pitchFamily="34" charset="0"/>
              </a:rPr>
              <a:t>		return </a:t>
            </a:r>
            <a:r>
              <a:rPr lang="en-US" altLang="zh-CN" sz="1600" kern="1800" dirty="0" err="1">
                <a:solidFill>
                  <a:srgbClr val="00B0F0"/>
                </a:solidFill>
                <a:latin typeface="微软雅黑" panose="020B0503020204020204" pitchFamily="34" charset="-122"/>
                <a:cs typeface="Arial" panose="020B0604020202020204" pitchFamily="34" charset="0"/>
              </a:rPr>
              <a:t>inode</a:t>
            </a:r>
            <a:r>
              <a:rPr lang="en-US" altLang="zh-CN" sz="1600" kern="1800" dirty="0">
                <a:solidFill>
                  <a:srgbClr val="00B0F0"/>
                </a:solidFill>
                <a:latin typeface="微软雅黑" panose="020B0503020204020204" pitchFamily="34" charset="-122"/>
                <a:cs typeface="Arial" panose="020B0604020202020204" pitchFamily="34" charset="0"/>
              </a:rPr>
              <a:t>-&gt;</a:t>
            </a:r>
            <a:r>
              <a:rPr lang="en-US" altLang="zh-CN" sz="1600" kern="1800" dirty="0" err="1">
                <a:solidFill>
                  <a:srgbClr val="00B0F0"/>
                </a:solidFill>
                <a:latin typeface="微软雅黑" panose="020B0503020204020204" pitchFamily="34" charset="-122"/>
                <a:cs typeface="Arial" panose="020B0604020202020204" pitchFamily="34" charset="0"/>
              </a:rPr>
              <a:t>i_zone</a:t>
            </a:r>
            <a:r>
              <a:rPr lang="en-US" altLang="zh-CN" sz="1600" kern="1800" dirty="0">
                <a:solidFill>
                  <a:srgbClr val="00B0F0"/>
                </a:solidFill>
                <a:latin typeface="微软雅黑" panose="020B0503020204020204" pitchFamily="34" charset="-122"/>
                <a:cs typeface="Arial" panose="020B0604020202020204" pitchFamily="34" charset="0"/>
              </a:rPr>
              <a:t>[block]; </a:t>
            </a:r>
            <a:r>
              <a:rPr lang="en-US" altLang="zh-CN" sz="1600" kern="1800" dirty="0">
                <a:solidFill>
                  <a:srgbClr val="333333"/>
                </a:solidFill>
                <a:latin typeface="微软雅黑" panose="020B0503020204020204" pitchFamily="34" charset="-122"/>
                <a:cs typeface="Arial" panose="020B0604020202020204" pitchFamily="34" charset="0"/>
              </a:rPr>
              <a:t>} </a:t>
            </a:r>
          </a:p>
          <a:p>
            <a:pPr algn="just">
              <a:lnSpc>
                <a:spcPts val="1800"/>
              </a:lnSpc>
              <a:spcAft>
                <a:spcPts val="0"/>
              </a:spcAft>
            </a:pP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block -= 7;    </a:t>
            </a:r>
            <a:r>
              <a:rPr lang="en-US" altLang="zh-CN" sz="1600" kern="1800" dirty="0">
                <a:solidFill>
                  <a:srgbClr val="00B050"/>
                </a:solidFill>
                <a:latin typeface="微软雅黑" panose="020B0503020204020204" pitchFamily="34" charset="-122"/>
                <a:cs typeface="Arial" panose="020B0604020202020204" pitchFamily="34" charset="0"/>
              </a:rPr>
              <a:t>//</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减掉直接块</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if (block&lt;512) {</a:t>
            </a: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FF0000"/>
                </a:solidFill>
                <a:latin typeface="微软雅黑" panose="020B0503020204020204" pitchFamily="34" charset="-122"/>
                <a:cs typeface="Arial" panose="020B0604020202020204" pitchFamily="34" charset="0"/>
              </a:rPr>
              <a:t>if (!(</a:t>
            </a:r>
            <a:r>
              <a:rPr lang="en-US" altLang="zh-CN" sz="1600" kern="1800" dirty="0" err="1">
                <a:solidFill>
                  <a:srgbClr val="FF0000"/>
                </a:solidFill>
                <a:latin typeface="微软雅黑" panose="020B0503020204020204" pitchFamily="34" charset="-122"/>
                <a:cs typeface="Arial" panose="020B0604020202020204" pitchFamily="34" charset="0"/>
              </a:rPr>
              <a:t>bh</a:t>
            </a:r>
            <a:r>
              <a:rPr lang="en-US" altLang="zh-CN" sz="1600" kern="1800" dirty="0">
                <a:solidFill>
                  <a:srgbClr val="FF0000"/>
                </a:solidFill>
                <a:latin typeface="微软雅黑" panose="020B0503020204020204" pitchFamily="34" charset="-122"/>
                <a:cs typeface="Arial" panose="020B0604020202020204" pitchFamily="34" charset="0"/>
              </a:rPr>
              <a:t> = </a:t>
            </a:r>
            <a:r>
              <a:rPr lang="en-US" altLang="zh-CN" sz="1600" kern="1800" dirty="0">
                <a:solidFill>
                  <a:srgbClr val="00B050"/>
                </a:solidFill>
                <a:latin typeface="微软雅黑" panose="020B0503020204020204" pitchFamily="34" charset="-122"/>
                <a:cs typeface="Arial" panose="020B0604020202020204" pitchFamily="34" charset="0"/>
              </a:rPr>
              <a:t>bread</a:t>
            </a:r>
            <a:r>
              <a:rPr lang="en-US" altLang="zh-CN" sz="1600" kern="1800" dirty="0">
                <a:solidFill>
                  <a:srgbClr val="FF0000"/>
                </a:solidFill>
                <a:latin typeface="微软雅黑" panose="020B0503020204020204" pitchFamily="34" charset="-122"/>
                <a:cs typeface="Arial" panose="020B0604020202020204" pitchFamily="34" charset="0"/>
              </a:rPr>
              <a:t>(</a:t>
            </a:r>
            <a:r>
              <a:rPr lang="en-US" altLang="zh-CN" sz="1600" kern="1800" dirty="0" err="1">
                <a:solidFill>
                  <a:srgbClr val="FF0000"/>
                </a:solidFill>
                <a:latin typeface="微软雅黑" panose="020B0503020204020204" pitchFamily="34" charset="-122"/>
                <a:cs typeface="Arial" panose="020B0604020202020204" pitchFamily="34" charset="0"/>
              </a:rPr>
              <a:t>inode</a:t>
            </a:r>
            <a:r>
              <a:rPr lang="en-US" altLang="zh-CN" sz="1600" kern="1800" dirty="0">
                <a:solidFill>
                  <a:srgbClr val="FF0000"/>
                </a:solidFill>
                <a:latin typeface="微软雅黑" panose="020B0503020204020204" pitchFamily="34" charset="-122"/>
                <a:cs typeface="Arial" panose="020B0604020202020204" pitchFamily="34" charset="0"/>
              </a:rPr>
              <a:t>-&gt;</a:t>
            </a:r>
            <a:r>
              <a:rPr lang="en-US" altLang="zh-CN" sz="1600" kern="1800" dirty="0" err="1">
                <a:solidFill>
                  <a:srgbClr val="FF0000"/>
                </a:solidFill>
                <a:latin typeface="微软雅黑" panose="020B0503020204020204" pitchFamily="34" charset="-122"/>
                <a:cs typeface="Arial" panose="020B0604020202020204" pitchFamily="34" charset="0"/>
              </a:rPr>
              <a:t>i_dev,inode</a:t>
            </a:r>
            <a:r>
              <a:rPr lang="en-US" altLang="zh-CN" sz="1600" kern="1800" dirty="0">
                <a:solidFill>
                  <a:srgbClr val="FF0000"/>
                </a:solidFill>
                <a:latin typeface="微软雅黑" panose="020B0503020204020204" pitchFamily="34" charset="-122"/>
                <a:cs typeface="Arial" panose="020B0604020202020204" pitchFamily="34" charset="0"/>
              </a:rPr>
              <a:t>-&gt;</a:t>
            </a:r>
            <a:r>
              <a:rPr lang="en-US" altLang="zh-CN" sz="1600" kern="1800" dirty="0" err="1">
                <a:solidFill>
                  <a:srgbClr val="FF0000"/>
                </a:solidFill>
                <a:latin typeface="微软雅黑" panose="020B0503020204020204" pitchFamily="34" charset="-122"/>
                <a:cs typeface="Arial" panose="020B0604020202020204" pitchFamily="34" charset="0"/>
              </a:rPr>
              <a:t>i_zone</a:t>
            </a:r>
            <a:r>
              <a:rPr lang="en-US" altLang="zh-CN" sz="1600" kern="1800" dirty="0">
                <a:solidFill>
                  <a:srgbClr val="FF0000"/>
                </a:solidFill>
                <a:latin typeface="微软雅黑" panose="020B0503020204020204" pitchFamily="34" charset="-122"/>
                <a:cs typeface="Arial" panose="020B0604020202020204" pitchFamily="34" charset="0"/>
              </a:rPr>
              <a:t>[7])))</a:t>
            </a:r>
            <a:r>
              <a:rPr lang="en-US" altLang="zh-CN" sz="1600" kern="1800" dirty="0">
                <a:solidFill>
                  <a:srgbClr val="333333"/>
                </a:solidFill>
                <a:latin typeface="微软雅黑" panose="020B0503020204020204" pitchFamily="34" charset="-122"/>
                <a:cs typeface="Arial" panose="020B0604020202020204" pitchFamily="34" charset="0"/>
              </a:rPr>
              <a:t> return 0;</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00B050"/>
                </a:solidFill>
                <a:latin typeface="微软雅黑" panose="020B0503020204020204" pitchFamily="34" charset="-122"/>
                <a:cs typeface="Arial" panose="020B0604020202020204" pitchFamily="34" charset="0"/>
              </a:rPr>
              <a:t>//</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一次间接存储的物理盘块号</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a:t>
            </a:r>
            <a:r>
              <a:rPr lang="en-US" altLang="zh-CN" sz="1600" kern="1800" dirty="0" err="1">
                <a:solidFill>
                  <a:srgbClr val="FF0000"/>
                </a:solidFill>
                <a:latin typeface="微软雅黑" panose="020B0503020204020204" pitchFamily="34" charset="-122"/>
                <a:cs typeface="Arial" panose="020B0604020202020204" pitchFamily="34" charset="0"/>
              </a:rPr>
              <a:t>i</a:t>
            </a:r>
            <a:r>
              <a:rPr lang="en-US" altLang="zh-CN" sz="1600" kern="1800" dirty="0">
                <a:solidFill>
                  <a:srgbClr val="FF0000"/>
                </a:solidFill>
                <a:latin typeface="微软雅黑" panose="020B0503020204020204" pitchFamily="34" charset="-122"/>
                <a:cs typeface="Arial" panose="020B0604020202020204" pitchFamily="34" charset="0"/>
              </a:rPr>
              <a:t> = ((unsigned short *) (</a:t>
            </a:r>
            <a:r>
              <a:rPr lang="en-US" altLang="zh-CN" sz="1600" kern="1800" dirty="0" err="1">
                <a:solidFill>
                  <a:srgbClr val="FF0000"/>
                </a:solidFill>
                <a:latin typeface="微软雅黑" panose="020B0503020204020204" pitchFamily="34" charset="-122"/>
                <a:cs typeface="Arial" panose="020B0604020202020204" pitchFamily="34" charset="0"/>
              </a:rPr>
              <a:t>bh</a:t>
            </a:r>
            <a:r>
              <a:rPr lang="en-US" altLang="zh-CN" sz="1600" kern="1800" dirty="0">
                <a:solidFill>
                  <a:srgbClr val="FF0000"/>
                </a:solidFill>
                <a:latin typeface="微软雅黑" panose="020B0503020204020204" pitchFamily="34" charset="-122"/>
                <a:cs typeface="Arial" panose="020B0604020202020204" pitchFamily="34" charset="0"/>
              </a:rPr>
              <a:t>-&gt;</a:t>
            </a:r>
            <a:r>
              <a:rPr lang="en-US" altLang="zh-CN" sz="1600" kern="1800" dirty="0" err="1">
                <a:solidFill>
                  <a:srgbClr val="FF0000"/>
                </a:solidFill>
                <a:latin typeface="微软雅黑" panose="020B0503020204020204" pitchFamily="34" charset="-122"/>
                <a:cs typeface="Arial" panose="020B0604020202020204" pitchFamily="34" charset="0"/>
              </a:rPr>
              <a:t>b_data</a:t>
            </a:r>
            <a:r>
              <a:rPr lang="en-US" altLang="zh-CN" sz="1600" kern="1800" dirty="0">
                <a:solidFill>
                  <a:srgbClr val="FF0000"/>
                </a:solidFill>
                <a:latin typeface="微软雅黑" panose="020B0503020204020204" pitchFamily="34" charset="-122"/>
                <a:cs typeface="Arial" panose="020B0604020202020204" pitchFamily="34" charset="0"/>
              </a:rPr>
              <a:t>))[block];</a:t>
            </a:r>
            <a:endParaRPr lang="zh-CN" altLang="zh-CN" sz="1600" kern="100" dirty="0">
              <a:latin typeface="Calibri" panose="020F0502020204030204" pitchFamily="34" charset="0"/>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00B0F0"/>
                </a:solidFill>
                <a:latin typeface="微软雅黑" panose="020B0503020204020204" pitchFamily="34" charset="-122"/>
                <a:cs typeface="Arial" panose="020B0604020202020204" pitchFamily="34" charset="0"/>
              </a:rPr>
              <a:t>		return </a:t>
            </a:r>
            <a:r>
              <a:rPr lang="en-US" altLang="zh-CN" sz="1600" kern="1800" dirty="0" err="1">
                <a:solidFill>
                  <a:srgbClr val="00B0F0"/>
                </a:solidFill>
                <a:latin typeface="微软雅黑" panose="020B0503020204020204" pitchFamily="34" charset="-122"/>
                <a:cs typeface="Arial" panose="020B0604020202020204" pitchFamily="34" charset="0"/>
              </a:rPr>
              <a:t>i</a:t>
            </a:r>
            <a:r>
              <a:rPr lang="en-US" altLang="zh-CN" sz="1600" kern="1800" dirty="0">
                <a:solidFill>
                  <a:srgbClr val="00B0F0"/>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 …</a:t>
            </a: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p:txBody>
      </p:sp>
      <p:sp>
        <p:nvSpPr>
          <p:cNvPr id="6" name="圆角矩形标注 5"/>
          <p:cNvSpPr/>
          <p:nvPr/>
        </p:nvSpPr>
        <p:spPr bwMode="auto">
          <a:xfrm>
            <a:off x="2971800" y="5943600"/>
            <a:ext cx="2133600" cy="685800"/>
          </a:xfrm>
          <a:prstGeom prst="wedgeRoundRectCallout">
            <a:avLst>
              <a:gd name="adj1" fmla="val 37848"/>
              <a:gd name="adj2" fmla="val -10633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800">
                <a:solidFill>
                  <a:srgbClr val="FF0000"/>
                </a:solidFill>
              </a:rPr>
              <a:t>char *b_data;   // </a:t>
            </a:r>
            <a:r>
              <a:rPr lang="zh-CN" altLang="en-US" sz="1800">
                <a:solidFill>
                  <a:srgbClr val="FF0000"/>
                </a:solidFill>
              </a:rPr>
              <a:t>指向缓冲块数据区</a:t>
            </a:r>
            <a:endParaRPr lang="zh-CN" altLang="en-US" sz="1800" dirty="0"/>
          </a:p>
        </p:txBody>
      </p:sp>
      <p:sp>
        <p:nvSpPr>
          <p:cNvPr id="7" name="矩形 6"/>
          <p:cNvSpPr/>
          <p:nvPr/>
        </p:nvSpPr>
        <p:spPr>
          <a:xfrm>
            <a:off x="5257800" y="5809934"/>
            <a:ext cx="3886200" cy="784830"/>
          </a:xfrm>
          <a:prstGeom prst="rect">
            <a:avLst/>
          </a:prstGeom>
        </p:spPr>
        <p:txBody>
          <a:bodyPr wrap="square">
            <a:spAutoFit/>
          </a:bodyPr>
          <a:lstStyle/>
          <a:p>
            <a:pPr algn="just">
              <a:lnSpc>
                <a:spcPts val="1800"/>
              </a:lnSpc>
              <a:spcAft>
                <a:spcPts val="0"/>
              </a:spcAft>
            </a:pPr>
            <a:r>
              <a:rPr lang="en-US" altLang="zh-CN" sz="1800" kern="1800" dirty="0" err="1">
                <a:solidFill>
                  <a:srgbClr val="0033CC"/>
                </a:solidFill>
                <a:latin typeface="微软雅黑" panose="020B0503020204020204" pitchFamily="34" charset="-122"/>
                <a:cs typeface="Arial" panose="020B0604020202020204" pitchFamily="34" charset="0"/>
              </a:rPr>
              <a:t>bh</a:t>
            </a:r>
            <a:r>
              <a:rPr lang="en-US" altLang="zh-CN" sz="1800" kern="1800" dirty="0">
                <a:solidFill>
                  <a:srgbClr val="0033CC"/>
                </a:solidFill>
                <a:latin typeface="微软雅黑" panose="020B0503020204020204" pitchFamily="34" charset="-122"/>
                <a:cs typeface="Arial" panose="020B0604020202020204" pitchFamily="34" charset="0"/>
              </a:rPr>
              <a:t>-&gt;</a:t>
            </a:r>
            <a:r>
              <a:rPr lang="en-US" altLang="zh-CN" sz="1800" kern="1800" dirty="0" err="1">
                <a:solidFill>
                  <a:srgbClr val="0033CC"/>
                </a:solidFill>
                <a:latin typeface="微软雅黑" panose="020B0503020204020204" pitchFamily="34" charset="-122"/>
                <a:cs typeface="Arial" panose="020B0604020202020204" pitchFamily="34" charset="0"/>
              </a:rPr>
              <a:t>b_data</a:t>
            </a:r>
            <a:endParaRPr lang="en-US" altLang="zh-CN" sz="1800" kern="1800" dirty="0">
              <a:solidFill>
                <a:srgbClr val="0033CC"/>
              </a:solidFill>
              <a:latin typeface="微软雅黑" panose="020B0503020204020204" pitchFamily="34" charset="-122"/>
              <a:cs typeface="Arial" panose="020B0604020202020204" pitchFamily="34" charset="0"/>
            </a:endParaRPr>
          </a:p>
          <a:p>
            <a:pPr algn="just">
              <a:lnSpc>
                <a:spcPts val="1800"/>
              </a:lnSpc>
              <a:spcAft>
                <a:spcPts val="0"/>
              </a:spcAft>
            </a:pPr>
            <a:r>
              <a:rPr lang="en-US" altLang="zh-CN" sz="1800" kern="1800" dirty="0">
                <a:solidFill>
                  <a:srgbClr val="0033CC"/>
                </a:solidFill>
                <a:latin typeface="微软雅黑" panose="020B0503020204020204" pitchFamily="34" charset="-122"/>
                <a:cs typeface="Arial" panose="020B0604020202020204" pitchFamily="34" charset="0"/>
              </a:rPr>
              <a:t>(unsigned short *) (</a:t>
            </a:r>
            <a:r>
              <a:rPr lang="en-US" altLang="zh-CN" sz="1800" kern="1800" dirty="0" err="1">
                <a:solidFill>
                  <a:srgbClr val="0033CC"/>
                </a:solidFill>
                <a:latin typeface="微软雅黑" panose="020B0503020204020204" pitchFamily="34" charset="-122"/>
                <a:cs typeface="Arial" panose="020B0604020202020204" pitchFamily="34" charset="0"/>
              </a:rPr>
              <a:t>bh</a:t>
            </a:r>
            <a:r>
              <a:rPr lang="en-US" altLang="zh-CN" sz="1800" kern="1800" dirty="0">
                <a:solidFill>
                  <a:srgbClr val="0033CC"/>
                </a:solidFill>
                <a:latin typeface="微软雅黑" panose="020B0503020204020204" pitchFamily="34" charset="-122"/>
                <a:cs typeface="Arial" panose="020B0604020202020204" pitchFamily="34" charset="0"/>
              </a:rPr>
              <a:t>-&gt;</a:t>
            </a:r>
            <a:r>
              <a:rPr lang="en-US" altLang="zh-CN" sz="1800" kern="1800" dirty="0" err="1">
                <a:solidFill>
                  <a:srgbClr val="0033CC"/>
                </a:solidFill>
                <a:latin typeface="微软雅黑" panose="020B0503020204020204" pitchFamily="34" charset="-122"/>
                <a:cs typeface="Arial" panose="020B0604020202020204" pitchFamily="34" charset="0"/>
              </a:rPr>
              <a:t>b_data</a:t>
            </a:r>
            <a:r>
              <a:rPr lang="en-US" altLang="zh-CN" sz="1800" kern="1800" dirty="0">
                <a:solidFill>
                  <a:srgbClr val="0033CC"/>
                </a:solidFill>
                <a:latin typeface="微软雅黑" panose="020B0503020204020204" pitchFamily="34" charset="-122"/>
                <a:cs typeface="Arial" panose="020B0604020202020204" pitchFamily="34" charset="0"/>
              </a:rPr>
              <a:t>)</a:t>
            </a:r>
          </a:p>
          <a:p>
            <a:pPr algn="just">
              <a:lnSpc>
                <a:spcPts val="1800"/>
              </a:lnSpc>
              <a:spcAft>
                <a:spcPts val="0"/>
              </a:spcAft>
            </a:pPr>
            <a:r>
              <a:rPr lang="en-US" altLang="zh-CN" sz="1800" kern="1800" dirty="0">
                <a:solidFill>
                  <a:srgbClr val="0033CC"/>
                </a:solidFill>
                <a:latin typeface="微软雅黑" panose="020B0503020204020204" pitchFamily="34" charset="-122"/>
                <a:cs typeface="Arial" panose="020B0604020202020204" pitchFamily="34" charset="0"/>
              </a:rPr>
              <a:t>[block];</a:t>
            </a:r>
            <a:endParaRPr lang="zh-CN" altLang="zh-CN" sz="1800" kern="100" dirty="0">
              <a:solidFill>
                <a:srgbClr val="0033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55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 calcmode="lin" valueType="num">
                                      <p:cBhvr additive="base">
                                        <p:cTn id="4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 calcmode="lin" valueType="num">
                                      <p:cBhvr additive="base">
                                        <p:cTn id="5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 calcmode="lin" valueType="num">
                                      <p:cBhvr additive="base">
                                        <p:cTn id="5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15" end="15"/>
                                            </p:txEl>
                                          </p:spTgt>
                                        </p:tgtEl>
                                        <p:attrNameLst>
                                          <p:attrName>style.visibility</p:attrName>
                                        </p:attrNameLst>
                                      </p:cBhvr>
                                      <p:to>
                                        <p:strVal val="visible"/>
                                      </p:to>
                                    </p:set>
                                    <p:anim calcmode="lin" valueType="num">
                                      <p:cBhvr additive="base">
                                        <p:cTn id="6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
                                            <p:txEl>
                                              <p:pRg st="16" end="16"/>
                                            </p:txEl>
                                          </p:spTgt>
                                        </p:tgtEl>
                                        <p:attrNameLst>
                                          <p:attrName>style.visibility</p:attrName>
                                        </p:attrNameLst>
                                      </p:cBhvr>
                                      <p:to>
                                        <p:strVal val="visible"/>
                                      </p:to>
                                    </p:set>
                                    <p:anim calcmode="lin" valueType="num">
                                      <p:cBhvr additive="base">
                                        <p:cTn id="6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anim calcmode="lin" valueType="num">
                                      <p:cBhvr additive="base">
                                        <p:cTn id="75"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 calcmode="lin" valueType="num">
                                      <p:cBhvr additive="base">
                                        <p:cTn id="8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7">
                                            <p:txEl>
                                              <p:pRg st="1" end="1"/>
                                            </p:txEl>
                                          </p:spTgt>
                                        </p:tgtEl>
                                        <p:attrNameLst>
                                          <p:attrName>style.visibility</p:attrName>
                                        </p:attrNameLst>
                                      </p:cBhvr>
                                      <p:to>
                                        <p:strVal val="visible"/>
                                      </p:to>
                                    </p:set>
                                    <p:anim calcmode="lin" valueType="num">
                                      <p:cBhvr additive="base">
                                        <p:cTn id="9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
                                            <p:txEl>
                                              <p:pRg st="2" end="2"/>
                                            </p:txEl>
                                          </p:spTgt>
                                        </p:tgtEl>
                                        <p:attrNameLst>
                                          <p:attrName>style.visibility</p:attrName>
                                        </p:attrNameLst>
                                      </p:cBhvr>
                                      <p:to>
                                        <p:strVal val="visible"/>
                                      </p:to>
                                    </p:set>
                                    <p:anim calcmode="lin" valueType="num">
                                      <p:cBhvr additive="base">
                                        <p:cTn id="9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
                                            <p:txEl>
                                              <p:pRg st="17" end="17"/>
                                            </p:txEl>
                                          </p:spTgt>
                                        </p:tgtEl>
                                        <p:attrNameLst>
                                          <p:attrName>style.visibility</p:attrName>
                                        </p:attrNameLst>
                                      </p:cBhvr>
                                      <p:to>
                                        <p:strVal val="visible"/>
                                      </p:to>
                                    </p:set>
                                    <p:anim calcmode="lin" valueType="num">
                                      <p:cBhvr additive="base">
                                        <p:cTn id="105"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
                                            <p:txEl>
                                              <p:pRg st="20" end="20"/>
                                            </p:txEl>
                                          </p:spTgt>
                                        </p:tgtEl>
                                        <p:attrNameLst>
                                          <p:attrName>style.visibility</p:attrName>
                                        </p:attrNameLst>
                                      </p:cBhvr>
                                      <p:to>
                                        <p:strVal val="visible"/>
                                      </p:to>
                                    </p:set>
                                    <p:anim calcmode="lin" valueType="num">
                                      <p:cBhvr additive="base">
                                        <p:cTn id="111"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rotWithShape="1">
          <a:blip r:embed="rId3"/>
          <a:srcRect t="3331"/>
          <a:stretch/>
        </p:blipFill>
        <p:spPr>
          <a:xfrm>
            <a:off x="5105400" y="0"/>
            <a:ext cx="3974432" cy="2445956"/>
          </a:xfrm>
          <a:prstGeom prst="rect">
            <a:avLst/>
          </a:prstGeom>
        </p:spPr>
      </p:pic>
      <p:sp>
        <p:nvSpPr>
          <p:cNvPr id="5" name="矩形 4"/>
          <p:cNvSpPr/>
          <p:nvPr/>
        </p:nvSpPr>
        <p:spPr>
          <a:xfrm>
            <a:off x="76200" y="1295400"/>
            <a:ext cx="9003632" cy="4632037"/>
          </a:xfrm>
          <a:prstGeom prst="rect">
            <a:avLst/>
          </a:prstGeom>
        </p:spPr>
        <p:txBody>
          <a:bodyPr wrap="square">
            <a:spAutoFit/>
          </a:bodyPr>
          <a:lstStyle/>
          <a:p>
            <a:pPr algn="just">
              <a:lnSpc>
                <a:spcPts val="1800"/>
              </a:lnSpc>
              <a:spcAft>
                <a:spcPts val="0"/>
              </a:spcAft>
            </a:pPr>
            <a:r>
              <a:rPr lang="en-US" altLang="zh-CN" sz="1600" kern="1800" dirty="0">
                <a:solidFill>
                  <a:srgbClr val="00B050"/>
                </a:solidFill>
                <a:latin typeface="+mn-lt"/>
                <a:ea typeface="+mn-ea"/>
                <a:cs typeface="Arial" panose="020B0604020202020204" pitchFamily="34" charset="0"/>
              </a:rPr>
              <a:t>// create</a:t>
            </a:r>
            <a:r>
              <a:rPr lang="zh-CN" altLang="zh-CN" sz="1600" kern="1800" dirty="0">
                <a:solidFill>
                  <a:srgbClr val="00B050"/>
                </a:solidFill>
                <a:latin typeface="+mn-lt"/>
                <a:ea typeface="+mn-ea"/>
                <a:cs typeface="Arial" panose="020B0604020202020204" pitchFamily="34" charset="0"/>
              </a:rPr>
              <a:t>是否创建新块，</a:t>
            </a:r>
            <a:r>
              <a:rPr lang="en-US" altLang="zh-CN" sz="1600" kern="1800" dirty="0">
                <a:solidFill>
                  <a:srgbClr val="00B050"/>
                </a:solidFill>
                <a:latin typeface="+mn-lt"/>
                <a:ea typeface="+mn-ea"/>
                <a:cs typeface="Arial" panose="020B0604020202020204" pitchFamily="34" charset="0"/>
              </a:rPr>
              <a:t>1</a:t>
            </a:r>
            <a:r>
              <a:rPr lang="zh-CN" altLang="zh-CN" sz="1600" kern="1800" dirty="0">
                <a:solidFill>
                  <a:srgbClr val="00B050"/>
                </a:solidFill>
                <a:latin typeface="+mn-lt"/>
                <a:ea typeface="+mn-ea"/>
                <a:cs typeface="Arial" panose="020B0604020202020204" pitchFamily="34" charset="0"/>
              </a:rPr>
              <a:t>创建，</a:t>
            </a:r>
            <a:r>
              <a:rPr lang="en-US" altLang="zh-CN" sz="1600" kern="1800" dirty="0">
                <a:solidFill>
                  <a:srgbClr val="00B050"/>
                </a:solidFill>
                <a:latin typeface="+mn-lt"/>
                <a:ea typeface="+mn-ea"/>
                <a:cs typeface="Arial" panose="020B0604020202020204" pitchFamily="34" charset="0"/>
              </a:rPr>
              <a:t>0</a:t>
            </a:r>
            <a:r>
              <a:rPr lang="zh-CN" altLang="zh-CN" sz="1600" kern="1800" dirty="0">
                <a:solidFill>
                  <a:srgbClr val="00B050"/>
                </a:solidFill>
                <a:latin typeface="+mn-lt"/>
                <a:ea typeface="+mn-ea"/>
                <a:cs typeface="Arial" panose="020B0604020202020204" pitchFamily="34" charset="0"/>
              </a:rPr>
              <a:t>不创建；</a:t>
            </a:r>
            <a:r>
              <a:rPr lang="en-US" altLang="zh-CN" sz="1600" kern="1800" dirty="0">
                <a:solidFill>
                  <a:srgbClr val="00B050"/>
                </a:solidFill>
                <a:latin typeface="+mn-lt"/>
                <a:ea typeface="+mn-ea"/>
                <a:cs typeface="Arial" panose="020B0604020202020204" pitchFamily="34" charset="0"/>
              </a:rPr>
              <a:t>block</a:t>
            </a:r>
            <a:r>
              <a:rPr lang="zh-CN" altLang="zh-CN" sz="1600" kern="1800" dirty="0">
                <a:solidFill>
                  <a:srgbClr val="00B050"/>
                </a:solidFill>
                <a:latin typeface="+mn-lt"/>
                <a:ea typeface="+mn-ea"/>
                <a:cs typeface="Arial" panose="020B0604020202020204" pitchFamily="34" charset="0"/>
              </a:rPr>
              <a:t>文件</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static </a:t>
            </a:r>
            <a:r>
              <a:rPr lang="en-US" altLang="zh-CN" sz="1600" kern="1800" dirty="0" err="1">
                <a:solidFill>
                  <a:srgbClr val="333333"/>
                </a:solidFill>
                <a:latin typeface="+mn-lt"/>
                <a:ea typeface="+mn-ea"/>
                <a:cs typeface="Arial" panose="020B0604020202020204" pitchFamily="34" charset="0"/>
              </a:rPr>
              <a:t>int</a:t>
            </a:r>
            <a:r>
              <a:rPr lang="en-US" altLang="zh-CN" sz="1600" kern="1800" dirty="0">
                <a:solidFill>
                  <a:srgbClr val="333333"/>
                </a:solidFill>
                <a:latin typeface="+mn-lt"/>
                <a:ea typeface="+mn-ea"/>
                <a:cs typeface="Arial" panose="020B0604020202020204" pitchFamily="34" charset="0"/>
              </a:rPr>
              <a:t> _</a:t>
            </a:r>
            <a:r>
              <a:rPr lang="en-US" altLang="zh-CN" sz="1600" kern="1800" dirty="0" err="1">
                <a:solidFill>
                  <a:srgbClr val="333333"/>
                </a:solidFill>
                <a:latin typeface="+mn-lt"/>
                <a:ea typeface="+mn-ea"/>
                <a:cs typeface="Arial" panose="020B0604020202020204" pitchFamily="34" charset="0"/>
              </a:rPr>
              <a:t>bmap</a:t>
            </a:r>
            <a:r>
              <a:rPr lang="en-US" altLang="zh-CN" sz="1600" kern="1800" dirty="0">
                <a:solidFill>
                  <a:srgbClr val="333333"/>
                </a:solidFill>
                <a:latin typeface="+mn-lt"/>
                <a:ea typeface="+mn-ea"/>
                <a:cs typeface="Arial" panose="020B0604020202020204" pitchFamily="34" charset="0"/>
              </a:rPr>
              <a:t>(</a:t>
            </a:r>
            <a:r>
              <a:rPr lang="en-US" altLang="zh-CN" sz="1600" kern="1800" dirty="0" err="1">
                <a:solidFill>
                  <a:srgbClr val="333333"/>
                </a:solidFill>
                <a:latin typeface="+mn-lt"/>
                <a:ea typeface="+mn-ea"/>
                <a:cs typeface="Arial" panose="020B0604020202020204" pitchFamily="34" charset="0"/>
              </a:rPr>
              <a:t>struct</a:t>
            </a: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m_inode</a:t>
            </a:r>
            <a:r>
              <a:rPr lang="en-US" altLang="zh-CN" sz="1600" kern="1800" dirty="0">
                <a:solidFill>
                  <a:srgbClr val="333333"/>
                </a:solidFill>
                <a:latin typeface="+mn-lt"/>
                <a:ea typeface="+mn-ea"/>
                <a:cs typeface="Arial" panose="020B0604020202020204" pitchFamily="34" charset="0"/>
              </a:rPr>
              <a:t> * </a:t>
            </a:r>
            <a:r>
              <a:rPr lang="en-US" altLang="zh-CN" sz="1600" kern="1800" dirty="0" err="1">
                <a:solidFill>
                  <a:srgbClr val="C00000"/>
                </a:solidFill>
                <a:latin typeface="+mn-lt"/>
                <a:ea typeface="+mn-ea"/>
                <a:cs typeface="Arial" panose="020B0604020202020204" pitchFamily="34" charset="0"/>
              </a:rPr>
              <a:t>inode</a:t>
            </a:r>
            <a:r>
              <a:rPr lang="en-US" altLang="zh-CN" sz="1600" kern="1800" dirty="0">
                <a:solidFill>
                  <a:srgbClr val="333333"/>
                </a:solidFill>
                <a:latin typeface="+mn-lt"/>
                <a:ea typeface="+mn-ea"/>
                <a:cs typeface="Arial" panose="020B0604020202020204" pitchFamily="34" charset="0"/>
              </a:rPr>
              <a:t>,</a:t>
            </a: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int</a:t>
            </a: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C00000"/>
                </a:solidFill>
                <a:latin typeface="+mn-lt"/>
                <a:ea typeface="+mn-ea"/>
                <a:cs typeface="Arial" panose="020B0604020202020204" pitchFamily="34" charset="0"/>
              </a:rPr>
              <a:t>block</a:t>
            </a:r>
            <a:r>
              <a:rPr lang="en-US" altLang="zh-CN" sz="1600" kern="1800" dirty="0" err="1">
                <a:solidFill>
                  <a:srgbClr val="333333"/>
                </a:solidFill>
                <a:latin typeface="+mn-lt"/>
                <a:ea typeface="+mn-ea"/>
                <a:cs typeface="Arial" panose="020B0604020202020204" pitchFamily="34" charset="0"/>
              </a:rPr>
              <a:t>,int</a:t>
            </a:r>
            <a:r>
              <a:rPr lang="en-US" altLang="zh-CN" sz="1600" kern="1800" dirty="0">
                <a:solidFill>
                  <a:srgbClr val="333333"/>
                </a:solidFill>
                <a:latin typeface="+mn-lt"/>
                <a:ea typeface="+mn-ea"/>
                <a:cs typeface="Arial" panose="020B0604020202020204" pitchFamily="34" charset="0"/>
              </a:rPr>
              <a:t> </a:t>
            </a:r>
            <a:r>
              <a:rPr lang="en-US" altLang="zh-CN" sz="1600" kern="1800" dirty="0">
                <a:solidFill>
                  <a:srgbClr val="C00000"/>
                </a:solidFill>
                <a:latin typeface="+mn-lt"/>
                <a:ea typeface="+mn-ea"/>
                <a:cs typeface="Arial" panose="020B0604020202020204" pitchFamily="34" charset="0"/>
              </a:rPr>
              <a:t>create</a:t>
            </a: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latin typeface="+mn-lt"/>
                <a:ea typeface="+mn-ea"/>
                <a:cs typeface="Arial" panose="020B0604020202020204" pitchFamily="34" charset="0"/>
              </a:rPr>
              <a:t>         … …</a:t>
            </a:r>
          </a:p>
          <a:p>
            <a:pPr algn="just">
              <a:lnSpc>
                <a:spcPts val="1800"/>
              </a:lnSpc>
              <a:spcAft>
                <a:spcPts val="0"/>
              </a:spcAft>
            </a:pPr>
            <a:r>
              <a:rPr lang="en-US" altLang="zh-CN" sz="1600" kern="1800" dirty="0">
                <a:solidFill>
                  <a:srgbClr val="FF0000"/>
                </a:solidFill>
                <a:latin typeface="+mn-lt"/>
                <a:ea typeface="+mn-ea"/>
                <a:cs typeface="Arial" panose="020B0604020202020204" pitchFamily="34" charset="0"/>
              </a:rPr>
              <a:t>	block -= 512;  </a:t>
            </a:r>
            <a:r>
              <a:rPr lang="en-US" altLang="zh-CN" sz="1600" kern="1800" dirty="0">
                <a:solidFill>
                  <a:srgbClr val="00B050"/>
                </a:solidFill>
                <a:latin typeface="+mn-lt"/>
                <a:ea typeface="+mn-ea"/>
                <a:cs typeface="Arial" panose="020B0604020202020204" pitchFamily="34" charset="0"/>
              </a:rPr>
              <a:t>//</a:t>
            </a:r>
            <a:r>
              <a:rPr lang="zh-CN" altLang="zh-CN" sz="1600" kern="1800" dirty="0">
                <a:solidFill>
                  <a:srgbClr val="00B050"/>
                </a:solidFill>
                <a:latin typeface="+mn-lt"/>
                <a:ea typeface="+mn-ea"/>
                <a:cs typeface="Arial" panose="020B0604020202020204" pitchFamily="34" charset="0"/>
              </a:rPr>
              <a:t>减掉一次间接块，之前已将直接块</a:t>
            </a:r>
            <a:r>
              <a:rPr lang="en-US" altLang="zh-CN" sz="1600" kern="1800" dirty="0">
                <a:solidFill>
                  <a:srgbClr val="00B050"/>
                </a:solidFill>
                <a:latin typeface="+mn-lt"/>
                <a:ea typeface="+mn-ea"/>
                <a:cs typeface="Arial" panose="020B0604020202020204" pitchFamily="34" charset="0"/>
              </a:rPr>
              <a:t>7</a:t>
            </a:r>
            <a:r>
              <a:rPr lang="zh-CN" altLang="zh-CN" sz="1600" kern="1800" dirty="0">
                <a:solidFill>
                  <a:srgbClr val="00B050"/>
                </a:solidFill>
                <a:latin typeface="+mn-lt"/>
                <a:ea typeface="+mn-ea"/>
                <a:cs typeface="Arial" panose="020B0604020202020204" pitchFamily="34" charset="0"/>
              </a:rPr>
              <a:t>减掉</a:t>
            </a:r>
            <a:endParaRPr lang="zh-CN" altLang="zh-CN" sz="1600" kern="100" dirty="0">
              <a:latin typeface="+mn-lt"/>
              <a:ea typeface="+mn-ea"/>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a:solidFill>
                  <a:srgbClr val="FF0000"/>
                </a:solidFill>
                <a:latin typeface="+mn-lt"/>
                <a:ea typeface="+mn-ea"/>
                <a:cs typeface="Arial" panose="020B0604020202020204" pitchFamily="34" charset="0"/>
              </a:rPr>
              <a:t>if (!(</a:t>
            </a:r>
            <a:r>
              <a:rPr lang="en-US" altLang="zh-CN" sz="1600" kern="1800" dirty="0" err="1">
                <a:solidFill>
                  <a:srgbClr val="FF0000"/>
                </a:solidFill>
                <a:latin typeface="+mn-lt"/>
                <a:ea typeface="+mn-ea"/>
                <a:cs typeface="Arial" panose="020B0604020202020204" pitchFamily="34" charset="0"/>
              </a:rPr>
              <a:t>bh</a:t>
            </a:r>
            <a:r>
              <a:rPr lang="en-US" altLang="zh-CN" sz="1600" kern="1800" dirty="0">
                <a:solidFill>
                  <a:srgbClr val="FF0000"/>
                </a:solidFill>
                <a:latin typeface="+mn-lt"/>
                <a:ea typeface="+mn-ea"/>
                <a:cs typeface="Arial" panose="020B0604020202020204" pitchFamily="34" charset="0"/>
              </a:rPr>
              <a:t>=bread(</a:t>
            </a:r>
            <a:r>
              <a:rPr lang="en-US" altLang="zh-CN" sz="1600" kern="1800" dirty="0" err="1">
                <a:solidFill>
                  <a:srgbClr val="FF0000"/>
                </a:solidFill>
                <a:latin typeface="+mn-lt"/>
                <a:ea typeface="+mn-ea"/>
                <a:cs typeface="Arial" panose="020B0604020202020204" pitchFamily="34" charset="0"/>
              </a:rPr>
              <a:t>inode</a:t>
            </a:r>
            <a:r>
              <a:rPr lang="en-US" altLang="zh-CN" sz="1600" kern="1800" dirty="0">
                <a:solidFill>
                  <a:srgbClr val="FF0000"/>
                </a:solidFill>
                <a:latin typeface="+mn-lt"/>
                <a:ea typeface="+mn-ea"/>
                <a:cs typeface="Arial" panose="020B0604020202020204" pitchFamily="34" charset="0"/>
              </a:rPr>
              <a:t>-&gt;</a:t>
            </a:r>
            <a:r>
              <a:rPr lang="en-US" altLang="zh-CN" sz="1600" kern="1800" dirty="0" err="1">
                <a:solidFill>
                  <a:srgbClr val="FF0000"/>
                </a:solidFill>
                <a:latin typeface="+mn-lt"/>
                <a:ea typeface="+mn-ea"/>
                <a:cs typeface="Arial" panose="020B0604020202020204" pitchFamily="34" charset="0"/>
              </a:rPr>
              <a:t>i_dev</a:t>
            </a:r>
            <a:r>
              <a:rPr lang="en-US" altLang="zh-CN" sz="1600" kern="1800" dirty="0">
                <a:solidFill>
                  <a:srgbClr val="FF0000"/>
                </a:solidFill>
                <a:latin typeface="+mn-lt"/>
                <a:ea typeface="+mn-ea"/>
                <a:cs typeface="Arial" panose="020B0604020202020204" pitchFamily="34" charset="0"/>
              </a:rPr>
              <a:t>, </a:t>
            </a:r>
            <a:r>
              <a:rPr lang="en-US" altLang="zh-CN" sz="1600" kern="1800" dirty="0" err="1">
                <a:solidFill>
                  <a:srgbClr val="0000CC"/>
                </a:solidFill>
                <a:latin typeface="+mn-lt"/>
                <a:ea typeface="+mn-ea"/>
                <a:cs typeface="Arial" panose="020B0604020202020204" pitchFamily="34" charset="0"/>
              </a:rPr>
              <a:t>inode</a:t>
            </a:r>
            <a:r>
              <a:rPr lang="en-US" altLang="zh-CN" sz="1600" kern="1800" dirty="0">
                <a:solidFill>
                  <a:srgbClr val="0000CC"/>
                </a:solidFill>
                <a:latin typeface="+mn-lt"/>
                <a:ea typeface="+mn-ea"/>
                <a:cs typeface="Arial" panose="020B0604020202020204" pitchFamily="34" charset="0"/>
              </a:rPr>
              <a:t>-&gt;</a:t>
            </a:r>
            <a:r>
              <a:rPr lang="en-US" altLang="zh-CN" sz="1600" kern="1800" dirty="0" err="1">
                <a:solidFill>
                  <a:srgbClr val="0000CC"/>
                </a:solidFill>
                <a:latin typeface="+mn-lt"/>
                <a:ea typeface="+mn-ea"/>
                <a:cs typeface="Arial" panose="020B0604020202020204" pitchFamily="34" charset="0"/>
              </a:rPr>
              <a:t>i_zone</a:t>
            </a:r>
            <a:r>
              <a:rPr lang="en-US" altLang="zh-CN" sz="1600" kern="1800" dirty="0">
                <a:solidFill>
                  <a:srgbClr val="0000CC"/>
                </a:solidFill>
                <a:latin typeface="+mn-lt"/>
                <a:ea typeface="+mn-ea"/>
                <a:cs typeface="Arial" panose="020B0604020202020204" pitchFamily="34" charset="0"/>
              </a:rPr>
              <a:t>[8] </a:t>
            </a:r>
            <a:r>
              <a:rPr lang="en-US" altLang="zh-CN" sz="1600" kern="1800" dirty="0">
                <a:solidFill>
                  <a:srgbClr val="FF0000"/>
                </a:solidFill>
                <a:latin typeface="+mn-lt"/>
                <a:ea typeface="+mn-ea"/>
                <a:cs typeface="Arial" panose="020B0604020202020204" pitchFamily="34" charset="0"/>
              </a:rPr>
              <a:t>))) </a:t>
            </a:r>
            <a:r>
              <a:rPr lang="en-US" altLang="zh-CN" sz="1600" kern="1800" dirty="0">
                <a:solidFill>
                  <a:srgbClr val="333333"/>
                </a:solidFill>
                <a:latin typeface="+mn-lt"/>
                <a:ea typeface="+mn-ea"/>
                <a:cs typeface="Arial" panose="020B0604020202020204" pitchFamily="34" charset="0"/>
              </a:rPr>
              <a:t>return 0;</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indent="266700" algn="just">
              <a:lnSpc>
                <a:spcPts val="1800"/>
              </a:lnSpc>
              <a:spcAft>
                <a:spcPts val="0"/>
              </a:spcAft>
            </a:pPr>
            <a:r>
              <a:rPr lang="en-US" altLang="zh-CN" sz="1600" kern="1800" dirty="0">
                <a:solidFill>
                  <a:srgbClr val="00B050"/>
                </a:solidFill>
                <a:latin typeface="+mn-lt"/>
                <a:ea typeface="+mn-ea"/>
                <a:cs typeface="Arial" panose="020B0604020202020204" pitchFamily="34" charset="0"/>
              </a:rPr>
              <a:t>	// block&gt;&gt;9</a:t>
            </a:r>
            <a:r>
              <a:rPr lang="zh-CN" altLang="zh-CN" sz="1600" kern="1800" dirty="0">
                <a:solidFill>
                  <a:srgbClr val="00B050"/>
                </a:solidFill>
                <a:latin typeface="+mn-lt"/>
                <a:ea typeface="+mn-ea"/>
                <a:cs typeface="Arial" panose="020B0604020202020204" pitchFamily="34" charset="0"/>
              </a:rPr>
              <a:t>右移</a:t>
            </a:r>
            <a:r>
              <a:rPr lang="en-US" altLang="zh-CN" sz="1600" kern="1800" dirty="0">
                <a:solidFill>
                  <a:srgbClr val="00B050"/>
                </a:solidFill>
                <a:latin typeface="+mn-lt"/>
                <a:ea typeface="+mn-ea"/>
                <a:cs typeface="Arial" panose="020B0604020202020204" pitchFamily="34" charset="0"/>
              </a:rPr>
              <a:t>9</a:t>
            </a:r>
            <a:r>
              <a:rPr lang="zh-CN" altLang="zh-CN" sz="1600" kern="1800" dirty="0">
                <a:solidFill>
                  <a:srgbClr val="00B050"/>
                </a:solidFill>
                <a:latin typeface="+mn-lt"/>
                <a:ea typeface="+mn-ea"/>
                <a:cs typeface="Arial" panose="020B0604020202020204" pitchFamily="34" charset="0"/>
              </a:rPr>
              <a:t>位，除</a:t>
            </a:r>
            <a:r>
              <a:rPr lang="en-US" altLang="zh-CN" sz="1600" kern="1800" dirty="0">
                <a:solidFill>
                  <a:srgbClr val="00B050"/>
                </a:solidFill>
                <a:latin typeface="+mn-lt"/>
                <a:ea typeface="+mn-ea"/>
                <a:cs typeface="Arial" panose="020B0604020202020204" pitchFamily="34" charset="0"/>
              </a:rPr>
              <a:t>512(</a:t>
            </a:r>
            <a:r>
              <a:rPr lang="en-US" altLang="zh-CN" sz="1600" kern="1800" dirty="0" err="1">
                <a:solidFill>
                  <a:srgbClr val="00B050"/>
                </a:solidFill>
                <a:latin typeface="+mn-lt"/>
                <a:ea typeface="+mn-ea"/>
                <a:cs typeface="Arial" panose="020B0604020202020204" pitchFamily="34" charset="0"/>
              </a:rPr>
              <a:t>0x0100</a:t>
            </a:r>
            <a:r>
              <a:rPr lang="en-US" altLang="zh-CN" sz="1600" kern="1800" dirty="0">
                <a:solidFill>
                  <a:srgbClr val="00B050"/>
                </a:solidFill>
                <a:latin typeface="+mn-lt"/>
                <a:ea typeface="+mn-ea"/>
                <a:cs typeface="Arial" panose="020B0604020202020204" pitchFamily="34" charset="0"/>
              </a:rPr>
              <a:t>)</a:t>
            </a:r>
            <a:r>
              <a:rPr lang="zh-CN" altLang="zh-CN" sz="1600" kern="1800" dirty="0">
                <a:solidFill>
                  <a:srgbClr val="00B050"/>
                </a:solidFill>
                <a:latin typeface="+mn-lt"/>
                <a:ea typeface="+mn-ea"/>
                <a:cs typeface="Arial" panose="020B0604020202020204" pitchFamily="34" charset="0"/>
              </a:rPr>
              <a:t>，找到二次间接二级块号</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mn-lt"/>
                <a:ea typeface="+mn-ea"/>
                <a:cs typeface="Arial" panose="020B0604020202020204" pitchFamily="34" charset="0"/>
              </a:rPr>
              <a:t>	</a:t>
            </a:r>
            <a:r>
              <a:rPr lang="en-US" altLang="zh-CN" sz="1600" kern="1800" dirty="0" err="1">
                <a:latin typeface="+mn-lt"/>
                <a:ea typeface="+mn-ea"/>
                <a:cs typeface="Arial" panose="020B0604020202020204" pitchFamily="34" charset="0"/>
              </a:rPr>
              <a:t>i</a:t>
            </a:r>
            <a:r>
              <a:rPr lang="en-US" altLang="zh-CN" sz="1600" kern="1800" dirty="0">
                <a:latin typeface="+mn-lt"/>
                <a:ea typeface="+mn-ea"/>
                <a:cs typeface="Arial" panose="020B0604020202020204" pitchFamily="34" charset="0"/>
              </a:rPr>
              <a:t> = </a:t>
            </a:r>
            <a:r>
              <a:rPr lang="en-US" altLang="zh-CN" sz="1600" kern="1800" dirty="0">
                <a:solidFill>
                  <a:srgbClr val="FF0000"/>
                </a:solidFill>
                <a:latin typeface="+mn-lt"/>
                <a:ea typeface="+mn-ea"/>
                <a:cs typeface="Arial" panose="020B0604020202020204" pitchFamily="34" charset="0"/>
              </a:rPr>
              <a:t>((unsigned short *)</a:t>
            </a:r>
            <a:r>
              <a:rPr lang="en-US" altLang="zh-CN" sz="1600" kern="1800" dirty="0" err="1">
                <a:solidFill>
                  <a:srgbClr val="FF0000"/>
                </a:solidFill>
                <a:latin typeface="+mn-lt"/>
                <a:ea typeface="+mn-ea"/>
                <a:cs typeface="Arial" panose="020B0604020202020204" pitchFamily="34" charset="0"/>
              </a:rPr>
              <a:t>bh</a:t>
            </a:r>
            <a:r>
              <a:rPr lang="en-US" altLang="zh-CN" sz="1600" kern="1800" dirty="0">
                <a:solidFill>
                  <a:srgbClr val="FF0000"/>
                </a:solidFill>
                <a:latin typeface="+mn-lt"/>
                <a:ea typeface="+mn-ea"/>
                <a:cs typeface="Arial" panose="020B0604020202020204" pitchFamily="34" charset="0"/>
              </a:rPr>
              <a:t>-&gt;</a:t>
            </a:r>
            <a:r>
              <a:rPr lang="en-US" altLang="zh-CN" sz="1600" kern="1800" dirty="0" err="1">
                <a:solidFill>
                  <a:srgbClr val="FF0000"/>
                </a:solidFill>
                <a:latin typeface="+mn-lt"/>
                <a:ea typeface="+mn-ea"/>
                <a:cs typeface="Arial" panose="020B0604020202020204" pitchFamily="34" charset="0"/>
              </a:rPr>
              <a:t>b_data</a:t>
            </a:r>
            <a:r>
              <a:rPr lang="en-US" altLang="zh-CN" sz="1600" kern="1800" dirty="0">
                <a:solidFill>
                  <a:srgbClr val="FF0000"/>
                </a:solidFill>
                <a:latin typeface="+mn-lt"/>
                <a:ea typeface="+mn-ea"/>
                <a:cs typeface="Arial" panose="020B0604020202020204" pitchFamily="34" charset="0"/>
              </a:rPr>
              <a:t>) </a:t>
            </a:r>
            <a:r>
              <a:rPr lang="en-US" altLang="zh-CN" sz="1600" kern="1800" dirty="0">
                <a:solidFill>
                  <a:srgbClr val="0000CC"/>
                </a:solidFill>
                <a:latin typeface="+mn-lt"/>
                <a:ea typeface="+mn-ea"/>
                <a:cs typeface="Arial" panose="020B0604020202020204" pitchFamily="34" charset="0"/>
              </a:rPr>
              <a:t>[block&gt;&gt;9] </a:t>
            </a:r>
            <a:r>
              <a:rPr lang="en-US" altLang="zh-CN" sz="1600" kern="1800" dirty="0">
                <a:solidFill>
                  <a:srgbClr val="FF0000"/>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i</a:t>
            </a:r>
            <a:r>
              <a:rPr lang="zh-CN" altLang="en-US" sz="1600" kern="1800" dirty="0">
                <a:solidFill>
                  <a:srgbClr val="333333"/>
                </a:solidFill>
                <a:latin typeface="+mn-lt"/>
                <a:ea typeface="+mn-ea"/>
                <a:cs typeface="Arial" panose="020B0604020202020204" pitchFamily="34" charset="0"/>
              </a:rPr>
              <a:t>是二次间接二级块的磁盘块号</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if (!(</a:t>
            </a:r>
            <a:r>
              <a:rPr lang="en-US" altLang="zh-CN" sz="1600" kern="1800" dirty="0" err="1">
                <a:solidFill>
                  <a:srgbClr val="333333"/>
                </a:solidFill>
                <a:latin typeface="+mn-lt"/>
                <a:ea typeface="+mn-ea"/>
                <a:cs typeface="Arial" panose="020B0604020202020204" pitchFamily="34" charset="0"/>
              </a:rPr>
              <a:t>bh</a:t>
            </a:r>
            <a:r>
              <a:rPr lang="en-US" altLang="zh-CN" sz="1600" kern="1800" dirty="0">
                <a:solidFill>
                  <a:srgbClr val="333333"/>
                </a:solidFill>
                <a:latin typeface="+mn-lt"/>
                <a:ea typeface="+mn-ea"/>
                <a:cs typeface="Arial" panose="020B0604020202020204" pitchFamily="34" charset="0"/>
              </a:rPr>
              <a:t>=bread(</a:t>
            </a:r>
            <a:r>
              <a:rPr lang="en-US" altLang="zh-CN" sz="1600" kern="1800" dirty="0" err="1">
                <a:solidFill>
                  <a:srgbClr val="333333"/>
                </a:solidFill>
                <a:latin typeface="+mn-lt"/>
                <a:ea typeface="+mn-ea"/>
                <a:cs typeface="Arial" panose="020B0604020202020204" pitchFamily="34" charset="0"/>
              </a:rPr>
              <a:t>inode</a:t>
            </a:r>
            <a:r>
              <a:rPr lang="en-US" altLang="zh-CN" sz="1600" kern="1800" dirty="0">
                <a:solidFill>
                  <a:srgbClr val="333333"/>
                </a:solidFill>
                <a:latin typeface="+mn-lt"/>
                <a:ea typeface="+mn-ea"/>
                <a:cs typeface="Arial" panose="020B0604020202020204" pitchFamily="34" charset="0"/>
              </a:rPr>
              <a:t>-&gt;</a:t>
            </a:r>
            <a:r>
              <a:rPr lang="en-US" altLang="zh-CN" sz="1600" kern="1800" dirty="0" err="1">
                <a:solidFill>
                  <a:srgbClr val="333333"/>
                </a:solidFill>
                <a:latin typeface="+mn-lt"/>
                <a:ea typeface="+mn-ea"/>
                <a:cs typeface="Arial" panose="020B0604020202020204" pitchFamily="34" charset="0"/>
              </a:rPr>
              <a:t>i_dev,i</a:t>
            </a:r>
            <a:r>
              <a:rPr lang="en-US" altLang="zh-CN" sz="1600" kern="1800" dirty="0">
                <a:solidFill>
                  <a:srgbClr val="333333"/>
                </a:solidFill>
                <a:latin typeface="+mn-lt"/>
                <a:ea typeface="+mn-ea"/>
                <a:cs typeface="Arial" panose="020B0604020202020204" pitchFamily="34" charset="0"/>
              </a:rPr>
              <a:t>)))  return 0;  </a:t>
            </a:r>
            <a:r>
              <a:rPr lang="en-US" altLang="zh-CN" sz="1600" kern="1800" dirty="0">
                <a:solidFill>
                  <a:srgbClr val="00B050"/>
                </a:solidFill>
                <a:latin typeface="+mn-lt"/>
                <a:ea typeface="+mn-ea"/>
                <a:cs typeface="Arial" panose="020B0604020202020204" pitchFamily="34" charset="0"/>
              </a:rPr>
              <a:t>//</a:t>
            </a:r>
            <a:r>
              <a:rPr lang="zh-CN" altLang="en-US" sz="1600" kern="1800" dirty="0">
                <a:solidFill>
                  <a:srgbClr val="00B050"/>
                </a:solidFill>
                <a:latin typeface="+mn-lt"/>
                <a:ea typeface="+mn-ea"/>
                <a:cs typeface="Arial" panose="020B0604020202020204" pitchFamily="34" charset="0"/>
              </a:rPr>
              <a:t>读取</a:t>
            </a:r>
            <a:r>
              <a:rPr lang="zh-CN" altLang="zh-CN" sz="1600" kern="1800" dirty="0">
                <a:solidFill>
                  <a:srgbClr val="00B050"/>
                </a:solidFill>
                <a:latin typeface="+mn-lt"/>
                <a:ea typeface="+mn-ea"/>
                <a:cs typeface="Arial" panose="020B0604020202020204" pitchFamily="34" charset="0"/>
              </a:rPr>
              <a:t>二次间接二级</a:t>
            </a:r>
            <a:r>
              <a:rPr lang="zh-CN" altLang="en-US" sz="1600" kern="1800" dirty="0">
                <a:solidFill>
                  <a:srgbClr val="00B050"/>
                </a:solidFill>
                <a:latin typeface="+mn-lt"/>
                <a:ea typeface="+mn-ea"/>
                <a:cs typeface="Arial" panose="020B0604020202020204" pitchFamily="34" charset="0"/>
              </a:rPr>
              <a:t>块存入</a:t>
            </a:r>
            <a:r>
              <a:rPr lang="en-US" altLang="zh-CN" sz="1600" kern="1800" dirty="0" err="1">
                <a:solidFill>
                  <a:srgbClr val="00B050"/>
                </a:solidFill>
                <a:latin typeface="+mn-lt"/>
                <a:ea typeface="+mn-ea"/>
                <a:cs typeface="Arial" panose="020B0604020202020204" pitchFamily="34" charset="0"/>
              </a:rPr>
              <a:t>bh</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indent="266700" algn="just">
              <a:lnSpc>
                <a:spcPts val="1800"/>
              </a:lnSpc>
              <a:spcAft>
                <a:spcPts val="0"/>
              </a:spcAft>
            </a:pPr>
            <a:r>
              <a:rPr lang="en-US" altLang="zh-CN" sz="1600" kern="1800" dirty="0">
                <a:solidFill>
                  <a:srgbClr val="00B050"/>
                </a:solidFill>
                <a:latin typeface="+mn-lt"/>
                <a:ea typeface="+mn-ea"/>
                <a:cs typeface="Arial" panose="020B0604020202020204" pitchFamily="34" charset="0"/>
              </a:rPr>
              <a:t>	// </a:t>
            </a:r>
            <a:r>
              <a:rPr lang="en-US" altLang="zh-CN" sz="1600" kern="1800" dirty="0" err="1">
                <a:solidFill>
                  <a:srgbClr val="00B050"/>
                </a:solidFill>
                <a:latin typeface="+mn-lt"/>
                <a:ea typeface="+mn-ea"/>
                <a:cs typeface="Arial" panose="020B0604020202020204" pitchFamily="34" charset="0"/>
              </a:rPr>
              <a:t>block&amp;511</a:t>
            </a:r>
            <a:r>
              <a:rPr lang="en-US" altLang="zh-CN" sz="1600" kern="1800" dirty="0">
                <a:solidFill>
                  <a:srgbClr val="00B050"/>
                </a:solidFill>
                <a:latin typeface="+mn-lt"/>
                <a:ea typeface="+mn-ea"/>
                <a:cs typeface="Arial" panose="020B0604020202020204" pitchFamily="34" charset="0"/>
              </a:rPr>
              <a:t> (</a:t>
            </a:r>
            <a:r>
              <a:rPr lang="en-US" altLang="zh-CN" sz="1600" kern="1800" dirty="0" err="1">
                <a:solidFill>
                  <a:srgbClr val="00B050"/>
                </a:solidFill>
                <a:latin typeface="+mn-lt"/>
                <a:ea typeface="+mn-ea"/>
                <a:cs typeface="Arial" panose="020B0604020202020204" pitchFamily="34" charset="0"/>
              </a:rPr>
              <a:t>0xff</a:t>
            </a:r>
            <a:r>
              <a:rPr lang="en-US" altLang="zh-CN" sz="1600" kern="1800" dirty="0">
                <a:solidFill>
                  <a:srgbClr val="00B050"/>
                </a:solidFill>
                <a:latin typeface="+mn-lt"/>
                <a:ea typeface="+mn-ea"/>
                <a:cs typeface="Arial" panose="020B0604020202020204" pitchFamily="34" charset="0"/>
              </a:rPr>
              <a:t>)</a:t>
            </a:r>
            <a:r>
              <a:rPr lang="zh-CN" altLang="zh-CN" sz="1600" kern="1800" dirty="0">
                <a:solidFill>
                  <a:srgbClr val="00B050"/>
                </a:solidFill>
                <a:latin typeface="+mn-lt"/>
                <a:ea typeface="+mn-ea"/>
                <a:cs typeface="Arial" panose="020B0604020202020204" pitchFamily="34" charset="0"/>
              </a:rPr>
              <a:t>，二次间接二级块内偏移，读出物理盘块号</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i</a:t>
            </a:r>
            <a:r>
              <a:rPr lang="en-US" altLang="zh-CN" sz="1600" kern="1800" dirty="0">
                <a:solidFill>
                  <a:srgbClr val="333333"/>
                </a:solidFill>
                <a:latin typeface="+mn-lt"/>
                <a:ea typeface="+mn-ea"/>
                <a:cs typeface="Arial" panose="020B0604020202020204" pitchFamily="34" charset="0"/>
              </a:rPr>
              <a:t> = ((unsigned short *)</a:t>
            </a:r>
            <a:r>
              <a:rPr lang="en-US" altLang="zh-CN" sz="1600" kern="1800" dirty="0" err="1">
                <a:solidFill>
                  <a:srgbClr val="333333"/>
                </a:solidFill>
                <a:latin typeface="+mn-lt"/>
                <a:ea typeface="+mn-ea"/>
                <a:cs typeface="Arial" panose="020B0604020202020204" pitchFamily="34" charset="0"/>
              </a:rPr>
              <a:t>bh</a:t>
            </a:r>
            <a:r>
              <a:rPr lang="en-US" altLang="zh-CN" sz="1600" kern="1800" dirty="0">
                <a:solidFill>
                  <a:srgbClr val="333333"/>
                </a:solidFill>
                <a:latin typeface="+mn-lt"/>
                <a:ea typeface="+mn-ea"/>
                <a:cs typeface="Arial" panose="020B0604020202020204" pitchFamily="34" charset="0"/>
              </a:rPr>
              <a:t>-&gt;</a:t>
            </a:r>
            <a:r>
              <a:rPr lang="en-US" altLang="zh-CN" sz="1600" kern="1800" dirty="0" err="1">
                <a:solidFill>
                  <a:srgbClr val="333333"/>
                </a:solidFill>
                <a:latin typeface="+mn-lt"/>
                <a:ea typeface="+mn-ea"/>
                <a:cs typeface="Arial" panose="020B0604020202020204" pitchFamily="34" charset="0"/>
              </a:rPr>
              <a:t>b_data</a:t>
            </a:r>
            <a:r>
              <a:rPr lang="en-US" altLang="zh-CN" sz="1600" kern="1800" dirty="0">
                <a:solidFill>
                  <a:srgbClr val="333333"/>
                </a:solidFill>
                <a:latin typeface="+mn-lt"/>
                <a:ea typeface="+mn-ea"/>
                <a:cs typeface="Arial" panose="020B0604020202020204" pitchFamily="34" charset="0"/>
              </a:rPr>
              <a:t>)[</a:t>
            </a:r>
            <a:r>
              <a:rPr lang="en-US" altLang="zh-CN" sz="1600" kern="1800" dirty="0" err="1">
                <a:solidFill>
                  <a:srgbClr val="333333"/>
                </a:solidFill>
                <a:latin typeface="+mn-lt"/>
                <a:ea typeface="+mn-ea"/>
                <a:cs typeface="Arial" panose="020B0604020202020204" pitchFamily="34" charset="0"/>
              </a:rPr>
              <a:t>block&amp;511</a:t>
            </a: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00B0F0"/>
                </a:solidFill>
                <a:latin typeface="+mn-lt"/>
                <a:ea typeface="+mn-ea"/>
                <a:cs typeface="Arial" panose="020B0604020202020204" pitchFamily="34" charset="0"/>
              </a:rPr>
              <a:t>	return </a:t>
            </a:r>
            <a:r>
              <a:rPr lang="en-US" altLang="zh-CN" sz="1600" kern="1800" dirty="0" err="1">
                <a:solidFill>
                  <a:srgbClr val="00B0F0"/>
                </a:solidFill>
                <a:latin typeface="+mn-lt"/>
                <a:ea typeface="+mn-ea"/>
                <a:cs typeface="Arial" panose="020B0604020202020204" pitchFamily="34" charset="0"/>
              </a:rPr>
              <a:t>i</a:t>
            </a:r>
            <a:r>
              <a:rPr lang="en-US" altLang="zh-CN" sz="1600" kern="1800" dirty="0">
                <a:solidFill>
                  <a:srgbClr val="00B0F0"/>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200"/>
              </a:lnSpc>
              <a:spcAft>
                <a:spcPts val="0"/>
              </a:spcAft>
            </a:pP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p:txBody>
      </p:sp>
      <p:sp>
        <p:nvSpPr>
          <p:cNvPr id="6" name="文本框 5"/>
          <p:cNvSpPr txBox="1"/>
          <p:nvPr/>
        </p:nvSpPr>
        <p:spPr>
          <a:xfrm>
            <a:off x="8217568" y="30242"/>
            <a:ext cx="838200" cy="1169551"/>
          </a:xfrm>
          <a:prstGeom prst="rect">
            <a:avLst/>
          </a:prstGeom>
          <a:noFill/>
          <a:ln>
            <a:solidFill>
              <a:srgbClr val="FF0000"/>
            </a:solidFill>
          </a:ln>
        </p:spPr>
        <p:txBody>
          <a:bodyPr wrap="square" rtlCol="0">
            <a:spAutoFit/>
          </a:bodyPr>
          <a:lstStyle/>
          <a:p>
            <a:r>
              <a:rPr lang="en-US" altLang="zh-CN" sz="1400" dirty="0"/>
              <a:t>512</a:t>
            </a:r>
            <a:r>
              <a:rPr lang="zh-CN" altLang="en-US" sz="1400" dirty="0"/>
              <a:t>块</a:t>
            </a:r>
            <a:endParaRPr lang="en-US" altLang="zh-CN" sz="1400" dirty="0"/>
          </a:p>
          <a:p>
            <a:endParaRPr lang="en-US" altLang="zh-CN" sz="1400" dirty="0"/>
          </a:p>
          <a:p>
            <a:endParaRPr lang="en-US" altLang="zh-CN" sz="1400" dirty="0"/>
          </a:p>
          <a:p>
            <a:endParaRPr lang="en-US" altLang="zh-CN" sz="1400" dirty="0"/>
          </a:p>
          <a:p>
            <a:endParaRPr lang="zh-CN" altLang="en-US" sz="1400" dirty="0"/>
          </a:p>
        </p:txBody>
      </p:sp>
      <p:sp>
        <p:nvSpPr>
          <p:cNvPr id="7" name="文本框 6"/>
          <p:cNvSpPr txBox="1"/>
          <p:nvPr/>
        </p:nvSpPr>
        <p:spPr>
          <a:xfrm>
            <a:off x="8229600" y="1259074"/>
            <a:ext cx="838200" cy="1384995"/>
          </a:xfrm>
          <a:prstGeom prst="rect">
            <a:avLst/>
          </a:prstGeom>
          <a:noFill/>
          <a:ln>
            <a:solidFill>
              <a:srgbClr val="FF0000"/>
            </a:solidFill>
          </a:ln>
        </p:spPr>
        <p:txBody>
          <a:bodyPr wrap="square" rtlCol="0">
            <a:spAutoFit/>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512</a:t>
            </a:r>
            <a:r>
              <a:rPr lang="zh-CN" altLang="en-US" sz="1400" dirty="0"/>
              <a:t>块</a:t>
            </a:r>
          </a:p>
        </p:txBody>
      </p:sp>
      <p:sp>
        <p:nvSpPr>
          <p:cNvPr id="8" name="文本框 7"/>
          <p:cNvSpPr txBox="1"/>
          <p:nvPr/>
        </p:nvSpPr>
        <p:spPr>
          <a:xfrm>
            <a:off x="7239000" y="1239679"/>
            <a:ext cx="228600" cy="246221"/>
          </a:xfrm>
          <a:prstGeom prst="rect">
            <a:avLst/>
          </a:prstGeom>
          <a:noFill/>
        </p:spPr>
        <p:txBody>
          <a:bodyPr wrap="square" rtlCol="0">
            <a:spAutoFit/>
          </a:bodyPr>
          <a:lstStyle/>
          <a:p>
            <a:r>
              <a:rPr lang="en-US" altLang="zh-CN" sz="1000" dirty="0"/>
              <a:t>0</a:t>
            </a:r>
            <a:endParaRPr lang="zh-CN" altLang="en-US" sz="1000" dirty="0"/>
          </a:p>
        </p:txBody>
      </p:sp>
      <p:sp>
        <p:nvSpPr>
          <p:cNvPr id="9" name="文本框 8"/>
          <p:cNvSpPr txBox="1"/>
          <p:nvPr/>
        </p:nvSpPr>
        <p:spPr>
          <a:xfrm>
            <a:off x="7277100" y="1354707"/>
            <a:ext cx="228600" cy="246221"/>
          </a:xfrm>
          <a:prstGeom prst="rect">
            <a:avLst/>
          </a:prstGeom>
          <a:noFill/>
        </p:spPr>
        <p:txBody>
          <a:bodyPr wrap="square" rtlCol="0">
            <a:spAutoFit/>
          </a:bodyPr>
          <a:lstStyle/>
          <a:p>
            <a:r>
              <a:rPr lang="en-US" altLang="zh-CN" sz="1000" dirty="0"/>
              <a:t>1</a:t>
            </a:r>
            <a:endParaRPr lang="zh-CN" altLang="en-US" sz="1000" dirty="0"/>
          </a:p>
        </p:txBody>
      </p:sp>
      <p:sp>
        <p:nvSpPr>
          <p:cNvPr id="10" name="文本框 9"/>
          <p:cNvSpPr txBox="1"/>
          <p:nvPr/>
        </p:nvSpPr>
        <p:spPr>
          <a:xfrm>
            <a:off x="7378700" y="1443384"/>
            <a:ext cx="228600" cy="246221"/>
          </a:xfrm>
          <a:prstGeom prst="rect">
            <a:avLst/>
          </a:prstGeom>
          <a:noFill/>
        </p:spPr>
        <p:txBody>
          <a:bodyPr wrap="square" rtlCol="0">
            <a:spAutoFit/>
          </a:bodyPr>
          <a:lstStyle/>
          <a:p>
            <a:r>
              <a:rPr lang="en-US" altLang="zh-CN" sz="1000" dirty="0"/>
              <a:t>2</a:t>
            </a:r>
            <a:endParaRPr lang="zh-CN" altLang="en-US" sz="1000" dirty="0"/>
          </a:p>
        </p:txBody>
      </p:sp>
      <p:sp>
        <p:nvSpPr>
          <p:cNvPr id="11" name="文本框 10"/>
          <p:cNvSpPr txBox="1"/>
          <p:nvPr/>
        </p:nvSpPr>
        <p:spPr>
          <a:xfrm>
            <a:off x="7505700" y="1541206"/>
            <a:ext cx="228600" cy="246221"/>
          </a:xfrm>
          <a:prstGeom prst="rect">
            <a:avLst/>
          </a:prstGeom>
          <a:noFill/>
        </p:spPr>
        <p:txBody>
          <a:bodyPr wrap="square" rtlCol="0">
            <a:spAutoFit/>
          </a:bodyPr>
          <a:lstStyle/>
          <a:p>
            <a:r>
              <a:rPr lang="en-US" altLang="zh-CN" sz="1000" dirty="0"/>
              <a:t>3</a:t>
            </a:r>
            <a:endParaRPr lang="zh-CN" altLang="en-US" sz="1000" dirty="0"/>
          </a:p>
        </p:txBody>
      </p:sp>
      <p:sp>
        <p:nvSpPr>
          <p:cNvPr id="12" name="文本框 11"/>
          <p:cNvSpPr txBox="1"/>
          <p:nvPr/>
        </p:nvSpPr>
        <p:spPr>
          <a:xfrm>
            <a:off x="7109159" y="1226273"/>
            <a:ext cx="838200" cy="1600438"/>
          </a:xfrm>
          <a:prstGeom prst="rect">
            <a:avLst/>
          </a:prstGeom>
          <a:noFill/>
          <a:ln>
            <a:solidFill>
              <a:srgbClr val="FF0000"/>
            </a:solidFill>
          </a:ln>
        </p:spPr>
        <p:txBody>
          <a:bodyPr wrap="square" rtlCol="0">
            <a:spAutoFit/>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pPr algn="ctr"/>
            <a:r>
              <a:rPr lang="en-US" altLang="zh-CN" sz="1400" dirty="0"/>
              <a:t>512</a:t>
            </a:r>
            <a:r>
              <a:rPr lang="zh-CN" altLang="en-US" sz="1400" dirty="0"/>
              <a:t>个二级间接</a:t>
            </a:r>
          </a:p>
        </p:txBody>
      </p:sp>
    </p:spTree>
    <p:extLst>
      <p:ext uri="{BB962C8B-B14F-4D97-AF65-F5344CB8AC3E}">
        <p14:creationId xmlns:p14="http://schemas.microsoft.com/office/powerpoint/2010/main" val="276565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 calcmode="lin" valueType="num">
                                      <p:cBhvr additive="base">
                                        <p:cTn id="2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15" end="15"/>
                                            </p:txEl>
                                          </p:spTgt>
                                        </p:tgtEl>
                                        <p:attrNameLst>
                                          <p:attrName>style.visibility</p:attrName>
                                        </p:attrNameLst>
                                      </p:cBhvr>
                                      <p:to>
                                        <p:strVal val="visible"/>
                                      </p:to>
                                    </p:set>
                                    <p:anim calcmode="lin" valueType="num">
                                      <p:cBhvr additive="base">
                                        <p:cTn id="8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3" name="内容占位符 2"/>
          <p:cNvSpPr>
            <a:spLocks noGrp="1"/>
          </p:cNvSpPr>
          <p:nvPr>
            <p:ph idx="1"/>
          </p:nvPr>
        </p:nvSpPr>
        <p:spPr>
          <a:xfrm>
            <a:off x="152400" y="1295400"/>
            <a:ext cx="8839200" cy="5132387"/>
          </a:xfrm>
        </p:spPr>
        <p:txBody>
          <a:bodyPr/>
          <a:lstStyle/>
          <a:p>
            <a:pPr marL="0" indent="0">
              <a:buNone/>
              <a:defRPr/>
            </a:pPr>
            <a:r>
              <a:rPr lang="en-US" altLang="zh-CN" sz="2000" b="0" dirty="0">
                <a:solidFill>
                  <a:schemeClr val="bg1">
                    <a:lumMod val="50000"/>
                  </a:schemeClr>
                </a:solidFill>
              </a:rPr>
              <a:t>/* </a:t>
            </a:r>
            <a:r>
              <a:rPr lang="zh-CN" altLang="en-US" sz="2000" b="0" dirty="0">
                <a:solidFill>
                  <a:schemeClr val="bg1">
                    <a:lumMod val="50000"/>
                  </a:schemeClr>
                </a:solidFill>
              </a:rPr>
              <a:t>调用</a:t>
            </a:r>
            <a:r>
              <a:rPr lang="en-US" altLang="zh-CN" sz="2000" b="0" dirty="0" err="1">
                <a:solidFill>
                  <a:schemeClr val="bg1">
                    <a:lumMod val="50000"/>
                  </a:schemeClr>
                </a:solidFill>
              </a:rPr>
              <a:t>bread_page</a:t>
            </a:r>
            <a:r>
              <a:rPr lang="zh-CN" altLang="en-US" sz="2000" b="0" dirty="0">
                <a:solidFill>
                  <a:schemeClr val="bg1">
                    <a:lumMod val="50000"/>
                  </a:schemeClr>
                </a:solidFill>
              </a:rPr>
              <a:t>函数读取这</a:t>
            </a:r>
            <a:r>
              <a:rPr lang="en-US" altLang="zh-CN" sz="2000" b="0" dirty="0">
                <a:solidFill>
                  <a:schemeClr val="bg1">
                    <a:lumMod val="50000"/>
                  </a:schemeClr>
                </a:solidFill>
              </a:rPr>
              <a:t>4</a:t>
            </a:r>
            <a:r>
              <a:rPr lang="zh-CN" altLang="en-US" sz="2000" b="0" dirty="0">
                <a:solidFill>
                  <a:schemeClr val="bg1">
                    <a:lumMod val="50000"/>
                  </a:schemeClr>
                </a:solidFill>
              </a:rPr>
              <a:t>个连续</a:t>
            </a:r>
            <a:r>
              <a:rPr lang="en-US" altLang="zh-CN" sz="2000" b="0" dirty="0">
                <a:solidFill>
                  <a:schemeClr val="bg1">
                    <a:lumMod val="50000"/>
                  </a:schemeClr>
                </a:solidFill>
              </a:rPr>
              <a:t>block</a:t>
            </a:r>
            <a:r>
              <a:rPr lang="zh-CN" altLang="en-US" sz="2000" b="0" dirty="0">
                <a:solidFill>
                  <a:schemeClr val="bg1">
                    <a:lumMod val="50000"/>
                  </a:schemeClr>
                </a:solidFill>
              </a:rPr>
              <a:t>的数据，放入</a:t>
            </a:r>
            <a:r>
              <a:rPr lang="en-US" altLang="zh-CN" sz="2000" b="0" dirty="0">
                <a:solidFill>
                  <a:schemeClr val="bg1">
                    <a:lumMod val="50000"/>
                  </a:schemeClr>
                </a:solidFill>
              </a:rPr>
              <a:t>page</a:t>
            </a:r>
            <a:r>
              <a:rPr lang="zh-CN" altLang="en-US" sz="2000" b="0" dirty="0">
                <a:solidFill>
                  <a:schemeClr val="bg1">
                    <a:lumMod val="50000"/>
                  </a:schemeClr>
                </a:solidFill>
              </a:rPr>
              <a:t>中</a:t>
            </a:r>
            <a:r>
              <a:rPr lang="en-US" altLang="zh-CN" sz="2000" b="0" dirty="0">
                <a:solidFill>
                  <a:schemeClr val="bg1">
                    <a:lumMod val="50000"/>
                  </a:schemeClr>
                </a:solidFill>
              </a:rPr>
              <a:t>*/</a:t>
            </a:r>
            <a:endParaRPr lang="en-US" altLang="zh-CN" sz="2000" dirty="0"/>
          </a:p>
          <a:p>
            <a:pPr marL="0" indent="0">
              <a:buNone/>
              <a:defRPr/>
            </a:pPr>
            <a:r>
              <a:rPr lang="en-US" altLang="zh-CN" sz="2000" dirty="0" err="1">
                <a:solidFill>
                  <a:srgbClr val="C00000"/>
                </a:solidFill>
              </a:rPr>
              <a:t>bread_page</a:t>
            </a:r>
            <a:r>
              <a:rPr lang="en-US" altLang="zh-CN" sz="2000" dirty="0">
                <a:solidFill>
                  <a:srgbClr val="C00000"/>
                </a:solidFill>
              </a:rPr>
              <a:t>(</a:t>
            </a:r>
            <a:r>
              <a:rPr lang="en-US" altLang="zh-CN" sz="2000" dirty="0" err="1">
                <a:solidFill>
                  <a:srgbClr val="C00000"/>
                </a:solidFill>
              </a:rPr>
              <a:t>page,current</a:t>
            </a:r>
            <a:r>
              <a:rPr lang="en-US" altLang="zh-CN" sz="2000" dirty="0">
                <a:solidFill>
                  <a:srgbClr val="C00000"/>
                </a:solidFill>
              </a:rPr>
              <a:t>-&gt;executable-&gt;</a:t>
            </a:r>
            <a:r>
              <a:rPr lang="en-US" altLang="zh-CN" sz="2000" dirty="0" err="1">
                <a:solidFill>
                  <a:srgbClr val="C00000"/>
                </a:solidFill>
              </a:rPr>
              <a:t>i_dev,nr</a:t>
            </a:r>
            <a:r>
              <a:rPr lang="en-US" altLang="zh-CN" sz="2000" dirty="0">
                <a:solidFill>
                  <a:srgbClr val="C00000"/>
                </a:solidFill>
              </a:rPr>
              <a:t>);</a:t>
            </a:r>
          </a:p>
          <a:p>
            <a:pPr marL="0" indent="0">
              <a:buNone/>
              <a:defRPr/>
            </a:pPr>
            <a:br>
              <a:rPr lang="en-US" altLang="zh-CN" sz="2000" dirty="0"/>
            </a:br>
            <a:r>
              <a:rPr lang="en-US" altLang="zh-CN" sz="2000" b="0" dirty="0">
                <a:solidFill>
                  <a:schemeClr val="bg1">
                    <a:lumMod val="50000"/>
                  </a:schemeClr>
                </a:solidFill>
              </a:rPr>
              <a:t>// </a:t>
            </a:r>
            <a:r>
              <a:rPr lang="zh-CN" altLang="en-US" sz="2000" b="0" dirty="0">
                <a:solidFill>
                  <a:schemeClr val="bg1">
                    <a:lumMod val="50000"/>
                  </a:schemeClr>
                </a:solidFill>
              </a:rPr>
              <a:t>以下代码用来完成对多于读出来的无用字节清零。这主要是针对可执行文件中</a:t>
            </a:r>
            <a:r>
              <a:rPr lang="en-US" altLang="zh-CN" sz="2000" b="0" dirty="0">
                <a:solidFill>
                  <a:schemeClr val="bg1">
                    <a:lumMod val="50000"/>
                  </a:schemeClr>
                </a:solidFill>
              </a:rPr>
              <a:t> </a:t>
            </a:r>
            <a:r>
              <a:rPr lang="en-US" altLang="zh-CN" sz="2000" b="0" dirty="0" err="1">
                <a:solidFill>
                  <a:schemeClr val="bg1">
                    <a:lumMod val="50000"/>
                  </a:schemeClr>
                </a:solidFill>
              </a:rPr>
              <a:t>tmp</a:t>
            </a:r>
            <a:r>
              <a:rPr lang="zh-CN" altLang="en-US" sz="2000" b="0" dirty="0">
                <a:solidFill>
                  <a:schemeClr val="bg1">
                    <a:lumMod val="50000"/>
                  </a:schemeClr>
                </a:solidFill>
              </a:rPr>
              <a:t>后面的内容不足一页的情况下，读出的一页内容就有很多字节是无用的，</a:t>
            </a:r>
            <a:r>
              <a:rPr lang="en-US" altLang="zh-CN" sz="2000" b="0" dirty="0">
                <a:solidFill>
                  <a:schemeClr val="bg1">
                    <a:lumMod val="50000"/>
                  </a:schemeClr>
                </a:solidFill>
              </a:rPr>
              <a:t> </a:t>
            </a:r>
            <a:r>
              <a:rPr lang="zh-CN" altLang="en-US" sz="2000" b="0" dirty="0">
                <a:solidFill>
                  <a:schemeClr val="bg1">
                    <a:lumMod val="50000"/>
                  </a:schemeClr>
                </a:solidFill>
              </a:rPr>
              <a:t>这种情况下就要把这些内容给清零。</a:t>
            </a:r>
            <a:br>
              <a:rPr lang="zh-CN" altLang="en-US" sz="2000" dirty="0">
                <a:solidFill>
                  <a:schemeClr val="bg1">
                    <a:lumMod val="50000"/>
                  </a:schemeClr>
                </a:solidFill>
              </a:rPr>
            </a:br>
            <a:r>
              <a:rPr lang="en-US" altLang="zh-CN" sz="2000" b="0" dirty="0" err="1"/>
              <a:t>i</a:t>
            </a:r>
            <a:r>
              <a:rPr lang="en-US" altLang="zh-CN" sz="2000" b="0" dirty="0"/>
              <a:t> = </a:t>
            </a:r>
            <a:r>
              <a:rPr lang="en-US" altLang="zh-CN" sz="2000" b="0" dirty="0" err="1"/>
              <a:t>tmp</a:t>
            </a:r>
            <a:r>
              <a:rPr lang="en-US" altLang="zh-CN" sz="2000" b="0" dirty="0"/>
              <a:t> + 4096 - current-&gt;</a:t>
            </a:r>
            <a:r>
              <a:rPr lang="en-US" altLang="zh-CN" sz="2000" b="0" dirty="0" err="1"/>
              <a:t>end_data</a:t>
            </a:r>
            <a:r>
              <a:rPr lang="en-US" altLang="zh-CN" sz="2000" b="0" dirty="0"/>
              <a:t>;</a:t>
            </a:r>
            <a:br>
              <a:rPr lang="en-US" altLang="zh-CN" sz="2000" dirty="0"/>
            </a:br>
            <a:r>
              <a:rPr lang="en-US" altLang="zh-CN" sz="2000" dirty="0"/>
              <a:t>	</a:t>
            </a:r>
            <a:r>
              <a:rPr lang="en-US" altLang="zh-CN" sz="2000" b="0" dirty="0">
                <a:solidFill>
                  <a:schemeClr val="bg1">
                    <a:lumMod val="50000"/>
                  </a:schemeClr>
                </a:solidFill>
              </a:rPr>
              <a:t>// </a:t>
            </a:r>
            <a:r>
              <a:rPr lang="zh-CN" altLang="en-US" sz="2000" b="0" dirty="0">
                <a:solidFill>
                  <a:schemeClr val="bg1">
                    <a:lumMod val="50000"/>
                  </a:schemeClr>
                </a:solidFill>
              </a:rPr>
              <a:t>将</a:t>
            </a:r>
            <a:r>
              <a:rPr lang="en-US" altLang="zh-CN" sz="2000" b="0" dirty="0" err="1">
                <a:solidFill>
                  <a:schemeClr val="bg1">
                    <a:lumMod val="50000"/>
                  </a:schemeClr>
                </a:solidFill>
              </a:rPr>
              <a:t>tmp</a:t>
            </a:r>
            <a:r>
              <a:rPr lang="zh-CN" altLang="en-US" sz="2000" b="0" dirty="0">
                <a:solidFill>
                  <a:schemeClr val="bg1">
                    <a:lumMod val="50000"/>
                  </a:schemeClr>
                </a:solidFill>
              </a:rPr>
              <a:t>指向</a:t>
            </a:r>
            <a:r>
              <a:rPr lang="en-US" altLang="zh-CN" sz="2000" b="0" dirty="0">
                <a:solidFill>
                  <a:schemeClr val="bg1">
                    <a:lumMod val="50000"/>
                  </a:schemeClr>
                </a:solidFill>
              </a:rPr>
              <a:t>page</a:t>
            </a:r>
            <a:r>
              <a:rPr lang="zh-CN" altLang="en-US" sz="2000" b="0" dirty="0">
                <a:solidFill>
                  <a:schemeClr val="bg1">
                    <a:lumMod val="50000"/>
                  </a:schemeClr>
                </a:solidFill>
              </a:rPr>
              <a:t>物理页面的尾端，这里是要清除位置的最后面。</a:t>
            </a:r>
            <a:br>
              <a:rPr lang="zh-CN" altLang="en-US" sz="2000" dirty="0"/>
            </a:br>
            <a:r>
              <a:rPr lang="en-US" altLang="zh-CN" sz="2000" b="0" dirty="0" err="1"/>
              <a:t>tmp</a:t>
            </a:r>
            <a:r>
              <a:rPr lang="en-US" altLang="zh-CN" sz="2000" b="0" dirty="0"/>
              <a:t> = page + 4096;</a:t>
            </a:r>
            <a:br>
              <a:rPr lang="en-US" altLang="zh-CN" sz="2000" dirty="0"/>
            </a:br>
            <a:r>
              <a:rPr lang="en-US" altLang="zh-CN" sz="2000" dirty="0"/>
              <a:t>	</a:t>
            </a:r>
            <a:r>
              <a:rPr lang="en-US" altLang="zh-CN" sz="2000" b="0" dirty="0">
                <a:solidFill>
                  <a:schemeClr val="bg1">
                    <a:lumMod val="50000"/>
                  </a:schemeClr>
                </a:solidFill>
              </a:rPr>
              <a:t>// </a:t>
            </a:r>
            <a:r>
              <a:rPr lang="zh-CN" altLang="en-US" sz="2000" b="0" dirty="0">
                <a:solidFill>
                  <a:schemeClr val="bg1">
                    <a:lumMod val="50000"/>
                  </a:schemeClr>
                </a:solidFill>
              </a:rPr>
              <a:t>当上面计算的</a:t>
            </a:r>
            <a:r>
              <a:rPr lang="en-US" altLang="zh-CN" sz="2000" b="0" dirty="0" err="1">
                <a:solidFill>
                  <a:schemeClr val="bg1">
                    <a:lumMod val="50000"/>
                  </a:schemeClr>
                </a:solidFill>
              </a:rPr>
              <a:t>i</a:t>
            </a:r>
            <a:r>
              <a:rPr lang="zh-CN" altLang="en-US" sz="2000" b="0" dirty="0">
                <a:solidFill>
                  <a:schemeClr val="bg1">
                    <a:lumMod val="50000"/>
                  </a:schemeClr>
                </a:solidFill>
              </a:rPr>
              <a:t>为负值时清除代码是直接跳过的，</a:t>
            </a:r>
            <a:r>
              <a:rPr lang="en-US" altLang="zh-CN" sz="2000" b="0" dirty="0">
                <a:solidFill>
                  <a:schemeClr val="bg1">
                    <a:lumMod val="50000"/>
                  </a:schemeClr>
                </a:solidFill>
              </a:rPr>
              <a:t>ok</a:t>
            </a:r>
            <a:r>
              <a:rPr lang="zh-CN" altLang="en-US" sz="2000" b="0" dirty="0">
                <a:solidFill>
                  <a:schemeClr val="bg1">
                    <a:lumMod val="50000"/>
                  </a:schemeClr>
                </a:solidFill>
              </a:rPr>
              <a:t>，很有技巧</a:t>
            </a:r>
            <a:r>
              <a:rPr lang="en-US" altLang="zh-CN" sz="2000" b="0" dirty="0">
                <a:solidFill>
                  <a:schemeClr val="bg1">
                    <a:lumMod val="50000"/>
                  </a:schemeClr>
                </a:solidFill>
              </a:rPr>
              <a:t>···</a:t>
            </a:r>
            <a:br>
              <a:rPr lang="zh-CN" altLang="en-US" sz="2000" dirty="0">
                <a:solidFill>
                  <a:schemeClr val="bg1">
                    <a:lumMod val="50000"/>
                  </a:schemeClr>
                </a:solidFill>
              </a:rPr>
            </a:br>
            <a:r>
              <a:rPr lang="en-US" altLang="zh-CN" sz="2000" dirty="0">
                <a:solidFill>
                  <a:schemeClr val="bg1">
                    <a:lumMod val="50000"/>
                  </a:schemeClr>
                </a:solidFill>
              </a:rPr>
              <a:t>	</a:t>
            </a:r>
            <a:r>
              <a:rPr lang="en-US" altLang="zh-CN" sz="2000" b="0" dirty="0">
                <a:solidFill>
                  <a:schemeClr val="bg1">
                    <a:lumMod val="50000"/>
                  </a:schemeClr>
                </a:solidFill>
              </a:rPr>
              <a:t>// </a:t>
            </a:r>
            <a:r>
              <a:rPr lang="zh-CN" altLang="en-US" sz="2000" b="0" dirty="0">
                <a:solidFill>
                  <a:schemeClr val="bg1">
                    <a:lumMod val="50000"/>
                  </a:schemeClr>
                </a:solidFill>
              </a:rPr>
              <a:t>若</a:t>
            </a:r>
            <a:r>
              <a:rPr lang="en-US" altLang="zh-CN" sz="2000" b="0" dirty="0" err="1">
                <a:solidFill>
                  <a:schemeClr val="bg1">
                    <a:lumMod val="50000"/>
                  </a:schemeClr>
                </a:solidFill>
              </a:rPr>
              <a:t>i</a:t>
            </a:r>
            <a:r>
              <a:rPr lang="zh-CN" altLang="en-US" sz="2000" b="0" dirty="0">
                <a:solidFill>
                  <a:schemeClr val="bg1">
                    <a:lumMod val="50000"/>
                  </a:schemeClr>
                </a:solidFill>
              </a:rPr>
              <a:t>为正值，则用</a:t>
            </a:r>
            <a:r>
              <a:rPr lang="en-US" altLang="zh-CN" sz="2000" b="0" dirty="0" err="1">
                <a:solidFill>
                  <a:schemeClr val="bg1">
                    <a:lumMod val="50000"/>
                  </a:schemeClr>
                </a:solidFill>
              </a:rPr>
              <a:t>i</a:t>
            </a:r>
            <a:r>
              <a:rPr lang="zh-CN" altLang="en-US" sz="2000" b="0" dirty="0">
                <a:solidFill>
                  <a:schemeClr val="bg1">
                    <a:lumMod val="50000"/>
                  </a:schemeClr>
                </a:solidFill>
              </a:rPr>
              <a:t>来计数开始从</a:t>
            </a:r>
            <a:r>
              <a:rPr lang="en-US" altLang="zh-CN" sz="2000" b="0" dirty="0">
                <a:solidFill>
                  <a:schemeClr val="bg1">
                    <a:lumMod val="50000"/>
                  </a:schemeClr>
                </a:solidFill>
              </a:rPr>
              <a:t>page</a:t>
            </a:r>
            <a:r>
              <a:rPr lang="zh-CN" altLang="en-US" sz="2000" b="0" dirty="0">
                <a:solidFill>
                  <a:schemeClr val="bg1">
                    <a:lumMod val="50000"/>
                  </a:schemeClr>
                </a:solidFill>
              </a:rPr>
              <a:t>页面的尾端开始逐个字节清除。</a:t>
            </a:r>
            <a:br>
              <a:rPr lang="zh-CN" altLang="en-US" sz="2000" dirty="0"/>
            </a:br>
            <a:r>
              <a:rPr lang="en-US" altLang="zh-CN" sz="2000" b="0" dirty="0"/>
              <a:t>while (</a:t>
            </a:r>
            <a:r>
              <a:rPr lang="en-US" altLang="zh-CN" sz="2000" b="0" dirty="0" err="1"/>
              <a:t>i</a:t>
            </a:r>
            <a:r>
              <a:rPr lang="en-US" altLang="zh-CN" sz="2000" b="0" dirty="0"/>
              <a:t>-- &gt; 0) {</a:t>
            </a:r>
            <a:br>
              <a:rPr lang="en-US" altLang="zh-CN" sz="2000" dirty="0"/>
            </a:br>
            <a:r>
              <a:rPr lang="en-US" altLang="zh-CN" sz="2000" dirty="0"/>
              <a:t>	</a:t>
            </a:r>
            <a:r>
              <a:rPr lang="en-US" altLang="zh-CN" sz="2000" b="0" dirty="0" err="1"/>
              <a:t>tmp</a:t>
            </a:r>
            <a:r>
              <a:rPr lang="en-US" altLang="zh-CN" sz="2000" b="0" dirty="0"/>
              <a:t>--;</a:t>
            </a:r>
            <a:br>
              <a:rPr lang="en-US" altLang="zh-CN" sz="2000" dirty="0"/>
            </a:br>
            <a:r>
              <a:rPr lang="en-US" altLang="zh-CN" sz="2000" dirty="0"/>
              <a:t>	</a:t>
            </a:r>
            <a:r>
              <a:rPr lang="en-US" altLang="zh-CN" sz="2000" b="0" dirty="0"/>
              <a:t>*(char *)</a:t>
            </a:r>
            <a:r>
              <a:rPr lang="en-US" altLang="zh-CN" sz="2000" b="0" dirty="0" err="1"/>
              <a:t>tmp</a:t>
            </a:r>
            <a:r>
              <a:rPr lang="en-US" altLang="zh-CN" sz="2000" b="0" dirty="0"/>
              <a:t> = 0;</a:t>
            </a:r>
            <a:br>
              <a:rPr lang="en-US" altLang="zh-CN" sz="2000" dirty="0"/>
            </a:br>
            <a:r>
              <a:rPr lang="en-US" altLang="zh-CN" sz="2000" b="0" dirty="0"/>
              <a:t>}</a:t>
            </a:r>
            <a:br>
              <a:rPr lang="en-US" altLang="zh-CN" sz="2000" dirty="0"/>
            </a:br>
            <a:endParaRPr lang="zh-CN" altLang="en-US" sz="2000" dirty="0"/>
          </a:p>
        </p:txBody>
      </p:sp>
    </p:spTree>
    <p:extLst>
      <p:ext uri="{BB962C8B-B14F-4D97-AF65-F5344CB8AC3E}">
        <p14:creationId xmlns:p14="http://schemas.microsoft.com/office/powerpoint/2010/main" val="205678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dirty="0" err="1"/>
              <a:t>bread_page</a:t>
            </a:r>
            <a:endParaRPr lang="zh-CN" altLang="en-US" dirty="0"/>
          </a:p>
        </p:txBody>
      </p:sp>
      <p:sp>
        <p:nvSpPr>
          <p:cNvPr id="5" name="矩形 4"/>
          <p:cNvSpPr/>
          <p:nvPr/>
        </p:nvSpPr>
        <p:spPr>
          <a:xfrm>
            <a:off x="0" y="1219200"/>
            <a:ext cx="9067800" cy="5016758"/>
          </a:xfrm>
          <a:prstGeom prst="rect">
            <a:avLst/>
          </a:prstGeom>
        </p:spPr>
        <p:txBody>
          <a:bodyPr wrap="square">
            <a:spAutoFit/>
          </a:bodyPr>
          <a:lstStyle/>
          <a:p>
            <a:r>
              <a:rPr lang="en-US" altLang="zh-CN" sz="1600" dirty="0"/>
              <a:t>void </a:t>
            </a:r>
            <a:r>
              <a:rPr lang="en-US" altLang="zh-CN" sz="1600" dirty="0" err="1"/>
              <a:t>bread_page</a:t>
            </a:r>
            <a:r>
              <a:rPr lang="en-US" altLang="zh-CN" sz="1600" dirty="0"/>
              <a:t>(unsigned long </a:t>
            </a:r>
            <a:r>
              <a:rPr lang="en-US" altLang="zh-CN" sz="1600" dirty="0" err="1"/>
              <a:t>address,int</a:t>
            </a:r>
            <a:r>
              <a:rPr lang="en-US" altLang="zh-CN" sz="1600" dirty="0"/>
              <a:t> </a:t>
            </a:r>
            <a:r>
              <a:rPr lang="en-US" altLang="zh-CN" sz="1600" dirty="0" err="1"/>
              <a:t>dev,int</a:t>
            </a:r>
            <a:r>
              <a:rPr lang="en-US" altLang="zh-CN" sz="1600" dirty="0"/>
              <a:t> b[4])</a:t>
            </a:r>
          </a:p>
          <a:p>
            <a:r>
              <a:rPr lang="en-US" altLang="zh-CN" sz="1600" dirty="0"/>
              <a:t>{</a:t>
            </a:r>
          </a:p>
          <a:p>
            <a:r>
              <a:rPr lang="en-US" altLang="zh-CN" sz="1600" dirty="0"/>
              <a:t>	</a:t>
            </a:r>
            <a:r>
              <a:rPr lang="en-US" altLang="zh-CN" sz="1600" dirty="0" err="1"/>
              <a:t>struct</a:t>
            </a:r>
            <a:r>
              <a:rPr lang="en-US" altLang="zh-CN" sz="1600" dirty="0"/>
              <a:t> </a:t>
            </a:r>
            <a:r>
              <a:rPr lang="en-US" altLang="zh-CN" sz="1600" dirty="0" err="1"/>
              <a:t>buffer_head</a:t>
            </a:r>
            <a:r>
              <a:rPr lang="en-US" altLang="zh-CN" sz="1600" dirty="0"/>
              <a:t> * </a:t>
            </a:r>
            <a:r>
              <a:rPr lang="en-US" altLang="zh-CN" sz="1600" dirty="0" err="1"/>
              <a:t>bh</a:t>
            </a:r>
            <a:r>
              <a:rPr lang="en-US" altLang="zh-CN" sz="1600" dirty="0"/>
              <a:t>[4];</a:t>
            </a:r>
          </a:p>
          <a:p>
            <a:r>
              <a:rPr lang="en-US" altLang="zh-CN" sz="1600" dirty="0"/>
              <a:t>	</a:t>
            </a:r>
            <a:r>
              <a:rPr lang="en-US" altLang="zh-CN" sz="1600" dirty="0" err="1"/>
              <a:t>int</a:t>
            </a:r>
            <a:r>
              <a:rPr lang="en-US" altLang="zh-CN" sz="1600" dirty="0"/>
              <a:t> </a:t>
            </a:r>
            <a:r>
              <a:rPr lang="en-US" altLang="zh-CN" sz="1600" dirty="0" err="1"/>
              <a:t>i</a:t>
            </a:r>
            <a:r>
              <a:rPr lang="en-US" altLang="zh-CN" sz="1600" dirty="0"/>
              <a:t>;</a:t>
            </a:r>
          </a:p>
          <a:p>
            <a:endParaRPr lang="zh-CN" altLang="en-US" sz="1600" dirty="0"/>
          </a:p>
          <a:p>
            <a:r>
              <a:rPr lang="en-US" altLang="zh-CN" sz="1600" dirty="0"/>
              <a:t>	</a:t>
            </a:r>
            <a:r>
              <a:rPr lang="en-US" altLang="zh-CN" sz="1600" dirty="0">
                <a:solidFill>
                  <a:srgbClr val="FF0000"/>
                </a:solidFill>
              </a:rPr>
              <a:t>for (</a:t>
            </a:r>
            <a:r>
              <a:rPr lang="en-US" altLang="zh-CN" sz="1600" dirty="0" err="1">
                <a:solidFill>
                  <a:srgbClr val="FF0000"/>
                </a:solidFill>
              </a:rPr>
              <a:t>i</a:t>
            </a:r>
            <a:r>
              <a:rPr lang="en-US" altLang="zh-CN" sz="1600" dirty="0">
                <a:solidFill>
                  <a:srgbClr val="FF0000"/>
                </a:solidFill>
              </a:rPr>
              <a:t>=0 ; </a:t>
            </a:r>
            <a:r>
              <a:rPr lang="en-US" altLang="zh-CN" sz="1600" dirty="0" err="1">
                <a:solidFill>
                  <a:srgbClr val="FF0000"/>
                </a:solidFill>
              </a:rPr>
              <a:t>i</a:t>
            </a:r>
            <a:r>
              <a:rPr lang="en-US" altLang="zh-CN" sz="1600" dirty="0">
                <a:solidFill>
                  <a:srgbClr val="FF0000"/>
                </a:solidFill>
              </a:rPr>
              <a:t>&lt;4 ; </a:t>
            </a:r>
            <a:r>
              <a:rPr lang="en-US" altLang="zh-CN" sz="1600" dirty="0" err="1">
                <a:solidFill>
                  <a:srgbClr val="FF0000"/>
                </a:solidFill>
              </a:rPr>
              <a:t>i</a:t>
            </a:r>
            <a:r>
              <a:rPr lang="en-US" altLang="zh-CN" sz="1600" dirty="0">
                <a:solidFill>
                  <a:srgbClr val="FF0000"/>
                </a:solidFill>
              </a:rPr>
              <a:t>++)</a:t>
            </a:r>
          </a:p>
          <a:p>
            <a:r>
              <a:rPr lang="en-US" altLang="zh-CN" sz="1600" dirty="0"/>
              <a:t>		if (b[</a:t>
            </a:r>
            <a:r>
              <a:rPr lang="en-US" altLang="zh-CN" sz="1600" dirty="0" err="1"/>
              <a:t>i</a:t>
            </a:r>
            <a:r>
              <a:rPr lang="en-US" altLang="zh-CN" sz="1600" dirty="0"/>
              <a:t>]) {</a:t>
            </a:r>
          </a:p>
          <a:p>
            <a:r>
              <a:rPr lang="en-US" altLang="zh-CN" sz="1600" dirty="0"/>
              <a:t>			if ((</a:t>
            </a:r>
            <a:r>
              <a:rPr lang="en-US" altLang="zh-CN" sz="1600" dirty="0" err="1"/>
              <a:t>bh</a:t>
            </a:r>
            <a:r>
              <a:rPr lang="en-US" altLang="zh-CN" sz="1600" dirty="0"/>
              <a:t>[</a:t>
            </a:r>
            <a:r>
              <a:rPr lang="en-US" altLang="zh-CN" sz="1600" dirty="0" err="1"/>
              <a:t>i</a:t>
            </a:r>
            <a:r>
              <a:rPr lang="en-US" altLang="zh-CN" sz="1600" dirty="0"/>
              <a:t>] = </a:t>
            </a:r>
            <a:r>
              <a:rPr lang="en-US" altLang="zh-CN" sz="1600" dirty="0" err="1">
                <a:solidFill>
                  <a:srgbClr val="FF0000"/>
                </a:solidFill>
              </a:rPr>
              <a:t>getblk</a:t>
            </a:r>
            <a:r>
              <a:rPr lang="en-US" altLang="zh-CN" sz="1600" dirty="0">
                <a:solidFill>
                  <a:srgbClr val="FF0000"/>
                </a:solidFill>
              </a:rPr>
              <a:t>(</a:t>
            </a:r>
            <a:r>
              <a:rPr lang="en-US" altLang="zh-CN" sz="1600" dirty="0" err="1">
                <a:solidFill>
                  <a:srgbClr val="FF0000"/>
                </a:solidFill>
              </a:rPr>
              <a:t>dev,b</a:t>
            </a:r>
            <a:r>
              <a:rPr lang="en-US" altLang="zh-CN" sz="1600" dirty="0">
                <a:solidFill>
                  <a:srgbClr val="FF0000"/>
                </a:solidFill>
              </a:rPr>
              <a:t>[</a:t>
            </a:r>
            <a:r>
              <a:rPr lang="en-US" altLang="zh-CN" sz="1600" dirty="0" err="1">
                <a:solidFill>
                  <a:srgbClr val="FF0000"/>
                </a:solidFill>
              </a:rPr>
              <a:t>i</a:t>
            </a:r>
            <a:r>
              <a:rPr lang="en-US" altLang="zh-CN" sz="1600" dirty="0"/>
              <a:t>])))</a:t>
            </a:r>
          </a:p>
          <a:p>
            <a:r>
              <a:rPr lang="en-US" altLang="zh-CN" sz="1600" dirty="0"/>
              <a:t>				if (!</a:t>
            </a:r>
            <a:r>
              <a:rPr lang="en-US" altLang="zh-CN" sz="1600" dirty="0" err="1"/>
              <a:t>bh</a:t>
            </a:r>
            <a:r>
              <a:rPr lang="en-US" altLang="zh-CN" sz="1600" dirty="0"/>
              <a:t>[</a:t>
            </a:r>
            <a:r>
              <a:rPr lang="en-US" altLang="zh-CN" sz="1600" dirty="0" err="1"/>
              <a:t>i</a:t>
            </a:r>
            <a:r>
              <a:rPr lang="en-US" altLang="zh-CN" sz="1600" dirty="0"/>
              <a:t>]-&gt;</a:t>
            </a:r>
            <a:r>
              <a:rPr lang="en-US" altLang="zh-CN" sz="1600" dirty="0" err="1"/>
              <a:t>b_uptodate</a:t>
            </a:r>
            <a:r>
              <a:rPr lang="en-US" altLang="zh-CN" sz="1600" dirty="0"/>
              <a:t>)</a:t>
            </a:r>
          </a:p>
          <a:p>
            <a:r>
              <a:rPr lang="en-US" altLang="zh-CN" sz="1600" dirty="0"/>
              <a:t>					</a:t>
            </a:r>
            <a:r>
              <a:rPr lang="en-US" altLang="zh-CN" sz="1600" dirty="0" err="1">
                <a:solidFill>
                  <a:srgbClr val="FF0000"/>
                </a:solidFill>
              </a:rPr>
              <a:t>ll_rw_block</a:t>
            </a:r>
            <a:r>
              <a:rPr lang="en-US" altLang="zh-CN" sz="1600" dirty="0">
                <a:solidFill>
                  <a:srgbClr val="FF0000"/>
                </a:solidFill>
              </a:rPr>
              <a:t>(</a:t>
            </a:r>
            <a:r>
              <a:rPr lang="en-US" altLang="zh-CN" sz="1600" dirty="0" err="1">
                <a:solidFill>
                  <a:srgbClr val="FF0000"/>
                </a:solidFill>
              </a:rPr>
              <a:t>READ,bh</a:t>
            </a:r>
            <a:r>
              <a:rPr lang="en-US" altLang="zh-CN" sz="1600" dirty="0">
                <a:solidFill>
                  <a:srgbClr val="FF0000"/>
                </a:solidFill>
              </a:rPr>
              <a:t>[</a:t>
            </a:r>
            <a:r>
              <a:rPr lang="en-US" altLang="zh-CN" sz="1600" dirty="0" err="1">
                <a:solidFill>
                  <a:srgbClr val="FF0000"/>
                </a:solidFill>
              </a:rPr>
              <a:t>i</a:t>
            </a:r>
            <a:r>
              <a:rPr lang="en-US" altLang="zh-CN" sz="1600" dirty="0">
                <a:solidFill>
                  <a:srgbClr val="FF0000"/>
                </a:solidFill>
              </a:rPr>
              <a:t>]);</a:t>
            </a:r>
          </a:p>
          <a:p>
            <a:r>
              <a:rPr lang="en-US" altLang="zh-CN" sz="1600" dirty="0"/>
              <a:t>		} else</a:t>
            </a:r>
          </a:p>
          <a:p>
            <a:r>
              <a:rPr lang="en-US" altLang="zh-CN" sz="1600" dirty="0"/>
              <a:t>			</a:t>
            </a:r>
            <a:r>
              <a:rPr lang="en-US" altLang="zh-CN" sz="1600" dirty="0" err="1"/>
              <a:t>bh</a:t>
            </a:r>
            <a:r>
              <a:rPr lang="en-US" altLang="zh-CN" sz="1600" dirty="0"/>
              <a:t>[</a:t>
            </a:r>
            <a:r>
              <a:rPr lang="en-US" altLang="zh-CN" sz="1600" dirty="0" err="1"/>
              <a:t>i</a:t>
            </a:r>
            <a:r>
              <a:rPr lang="en-US" altLang="zh-CN" sz="1600" dirty="0"/>
              <a:t>] = NULL;</a:t>
            </a:r>
          </a:p>
          <a:p>
            <a:r>
              <a:rPr lang="en-US" altLang="zh-CN" sz="1600" dirty="0"/>
              <a:t>	for (</a:t>
            </a:r>
            <a:r>
              <a:rPr lang="en-US" altLang="zh-CN" sz="1600" dirty="0" err="1"/>
              <a:t>i</a:t>
            </a:r>
            <a:r>
              <a:rPr lang="en-US" altLang="zh-CN" sz="1600" dirty="0"/>
              <a:t>=0 ; </a:t>
            </a:r>
            <a:r>
              <a:rPr lang="en-US" altLang="zh-CN" sz="1600" dirty="0" err="1"/>
              <a:t>i</a:t>
            </a:r>
            <a:r>
              <a:rPr lang="en-US" altLang="zh-CN" sz="1600" dirty="0"/>
              <a:t>&lt;4 ; </a:t>
            </a:r>
            <a:r>
              <a:rPr lang="en-US" altLang="zh-CN" sz="1600" dirty="0" err="1"/>
              <a:t>i</a:t>
            </a:r>
            <a:r>
              <a:rPr lang="en-US" altLang="zh-CN" sz="1600" dirty="0"/>
              <a:t>++,address += BLOCK_SIZE)</a:t>
            </a:r>
          </a:p>
          <a:p>
            <a:r>
              <a:rPr lang="en-US" altLang="zh-CN" sz="1600" dirty="0"/>
              <a:t>		if (</a:t>
            </a:r>
            <a:r>
              <a:rPr lang="en-US" altLang="zh-CN" sz="1600" dirty="0" err="1"/>
              <a:t>bh</a:t>
            </a:r>
            <a:r>
              <a:rPr lang="en-US" altLang="zh-CN" sz="1600" dirty="0"/>
              <a:t>[</a:t>
            </a:r>
            <a:r>
              <a:rPr lang="en-US" altLang="zh-CN" sz="1600" dirty="0" err="1"/>
              <a:t>i</a:t>
            </a:r>
            <a:r>
              <a:rPr lang="en-US" altLang="zh-CN" sz="1600" dirty="0"/>
              <a:t>]) {</a:t>
            </a:r>
          </a:p>
          <a:p>
            <a:r>
              <a:rPr lang="en-US" altLang="zh-CN" sz="1600" dirty="0"/>
              <a:t>			</a:t>
            </a:r>
            <a:r>
              <a:rPr lang="en-US" altLang="zh-CN" sz="1600" dirty="0" err="1"/>
              <a:t>wait_on_buffer</a:t>
            </a:r>
            <a:r>
              <a:rPr lang="en-US" altLang="zh-CN" sz="1600" dirty="0"/>
              <a:t>(</a:t>
            </a:r>
            <a:r>
              <a:rPr lang="en-US" altLang="zh-CN" sz="1600" dirty="0" err="1"/>
              <a:t>bh</a:t>
            </a:r>
            <a:r>
              <a:rPr lang="en-US" altLang="zh-CN" sz="1600" dirty="0"/>
              <a:t>[</a:t>
            </a:r>
            <a:r>
              <a:rPr lang="en-US" altLang="zh-CN" sz="1600" dirty="0" err="1"/>
              <a:t>i</a:t>
            </a:r>
            <a:r>
              <a:rPr lang="en-US" altLang="zh-CN" sz="1600" dirty="0"/>
              <a:t>]);</a:t>
            </a:r>
          </a:p>
          <a:p>
            <a:r>
              <a:rPr lang="en-US" altLang="zh-CN" sz="1600" dirty="0"/>
              <a:t>			if (</a:t>
            </a:r>
            <a:r>
              <a:rPr lang="en-US" altLang="zh-CN" sz="1600" dirty="0" err="1"/>
              <a:t>bh</a:t>
            </a:r>
            <a:r>
              <a:rPr lang="en-US" altLang="zh-CN" sz="1600" dirty="0"/>
              <a:t>[</a:t>
            </a:r>
            <a:r>
              <a:rPr lang="en-US" altLang="zh-CN" sz="1600" dirty="0" err="1"/>
              <a:t>i</a:t>
            </a:r>
            <a:r>
              <a:rPr lang="en-US" altLang="zh-CN" sz="1600" dirty="0"/>
              <a:t>]-&gt;</a:t>
            </a:r>
            <a:r>
              <a:rPr lang="en-US" altLang="zh-CN" sz="1600" dirty="0" err="1"/>
              <a:t>b_uptodate</a:t>
            </a:r>
            <a:r>
              <a:rPr lang="en-US" altLang="zh-CN" sz="1600" dirty="0"/>
              <a:t>)</a:t>
            </a:r>
          </a:p>
          <a:p>
            <a:r>
              <a:rPr lang="en-US" altLang="zh-CN" sz="1600" dirty="0"/>
              <a:t>				</a:t>
            </a:r>
            <a:r>
              <a:rPr lang="en-US" altLang="zh-CN" sz="1600" dirty="0">
                <a:solidFill>
                  <a:srgbClr val="FF0000"/>
                </a:solidFill>
              </a:rPr>
              <a:t>COPYBLK((unsigned long) </a:t>
            </a:r>
            <a:r>
              <a:rPr lang="en-US" altLang="zh-CN" sz="1600" dirty="0" err="1">
                <a:solidFill>
                  <a:srgbClr val="FF0000"/>
                </a:solidFill>
              </a:rPr>
              <a:t>bh</a:t>
            </a:r>
            <a:r>
              <a:rPr lang="en-US" altLang="zh-CN" sz="1600" dirty="0">
                <a:solidFill>
                  <a:srgbClr val="FF0000"/>
                </a:solidFill>
              </a:rPr>
              <a:t>[</a:t>
            </a:r>
            <a:r>
              <a:rPr lang="en-US" altLang="zh-CN" sz="1600" dirty="0" err="1">
                <a:solidFill>
                  <a:srgbClr val="FF0000"/>
                </a:solidFill>
              </a:rPr>
              <a:t>i</a:t>
            </a:r>
            <a:r>
              <a:rPr lang="en-US" altLang="zh-CN" sz="1600" dirty="0">
                <a:solidFill>
                  <a:srgbClr val="FF0000"/>
                </a:solidFill>
              </a:rPr>
              <a:t>]-&gt;</a:t>
            </a:r>
            <a:r>
              <a:rPr lang="en-US" altLang="zh-CN" sz="1600" dirty="0" err="1">
                <a:solidFill>
                  <a:srgbClr val="FF0000"/>
                </a:solidFill>
              </a:rPr>
              <a:t>b_data,address</a:t>
            </a:r>
            <a:r>
              <a:rPr lang="en-US" altLang="zh-CN" sz="1600" dirty="0"/>
              <a:t>);</a:t>
            </a:r>
          </a:p>
          <a:p>
            <a:r>
              <a:rPr lang="en-US" altLang="zh-CN" sz="1600" dirty="0"/>
              <a:t>			</a:t>
            </a:r>
            <a:r>
              <a:rPr lang="en-US" altLang="zh-CN" sz="1600" dirty="0" err="1"/>
              <a:t>brelse</a:t>
            </a:r>
            <a:r>
              <a:rPr lang="en-US" altLang="zh-CN" sz="1600" dirty="0"/>
              <a:t>(</a:t>
            </a:r>
            <a:r>
              <a:rPr lang="en-US" altLang="zh-CN" sz="1600" dirty="0" err="1"/>
              <a:t>bh</a:t>
            </a:r>
            <a:r>
              <a:rPr lang="en-US" altLang="zh-CN" sz="1600" dirty="0"/>
              <a:t>[</a:t>
            </a:r>
            <a:r>
              <a:rPr lang="en-US" altLang="zh-CN" sz="1600" dirty="0" err="1"/>
              <a:t>i</a:t>
            </a:r>
            <a:r>
              <a:rPr lang="en-US" altLang="zh-CN" sz="1600" dirty="0"/>
              <a:t>]);</a:t>
            </a:r>
          </a:p>
          <a:p>
            <a:r>
              <a:rPr lang="zh-CN" altLang="en-US" sz="1600" dirty="0"/>
              <a:t>		</a:t>
            </a:r>
            <a:r>
              <a:rPr lang="en-US" altLang="zh-CN" sz="1600" dirty="0"/>
              <a:t>}</a:t>
            </a:r>
          </a:p>
          <a:p>
            <a:r>
              <a:rPr lang="en-US" altLang="zh-CN" sz="1600" dirty="0"/>
              <a:t>}</a:t>
            </a:r>
          </a:p>
        </p:txBody>
      </p:sp>
      <p:sp>
        <p:nvSpPr>
          <p:cNvPr id="4" name="矩形 3"/>
          <p:cNvSpPr/>
          <p:nvPr/>
        </p:nvSpPr>
        <p:spPr bwMode="auto">
          <a:xfrm>
            <a:off x="63500" y="1752600"/>
            <a:ext cx="8991600" cy="2438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562600" y="4330699"/>
            <a:ext cx="3274506" cy="838201"/>
          </a:xfrm>
          <a:prstGeom prst="wedgeRoundRectCallout">
            <a:avLst>
              <a:gd name="adj1" fmla="val 2689"/>
              <a:gd name="adj2" fmla="val -1595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a:latin typeface="Arial" charset="0"/>
              </a:rPr>
              <a:t>定义四个</a:t>
            </a:r>
            <a:r>
              <a:rPr lang="en-US" altLang="zh-CN" sz="1800" dirty="0" err="1">
                <a:latin typeface="Arial" charset="0"/>
              </a:rPr>
              <a:t>bh</a:t>
            </a:r>
            <a:r>
              <a:rPr lang="zh-CN" altLang="en-US" sz="1800" dirty="0">
                <a:latin typeface="Arial" charset="0"/>
              </a:rPr>
              <a:t>缓冲块，先查缓冲，缓冲没有再读盘</a:t>
            </a: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pic>
        <p:nvPicPr>
          <p:cNvPr id="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43" y="-10886"/>
            <a:ext cx="9043988" cy="1638156"/>
          </a:xfrm>
        </p:spPr>
      </p:pic>
    </p:spTree>
    <p:extLst>
      <p:ext uri="{BB962C8B-B14F-4D97-AF65-F5344CB8AC3E}">
        <p14:creationId xmlns:p14="http://schemas.microsoft.com/office/powerpoint/2010/main" val="368478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bread_page</a:t>
            </a:r>
            <a:r>
              <a:rPr lang="zh-CN" altLang="en-US" dirty="0"/>
              <a:t>与</a:t>
            </a:r>
            <a:r>
              <a:rPr lang="en-US" altLang="zh-CN" dirty="0"/>
              <a:t>bread</a:t>
            </a:r>
            <a:endParaRPr lang="zh-CN" altLang="en-US" dirty="0"/>
          </a:p>
        </p:txBody>
      </p:sp>
      <p:sp>
        <p:nvSpPr>
          <p:cNvPr id="4" name="矩形 3"/>
          <p:cNvSpPr/>
          <p:nvPr/>
        </p:nvSpPr>
        <p:spPr>
          <a:xfrm>
            <a:off x="381000" y="1382285"/>
            <a:ext cx="6629400" cy="3785652"/>
          </a:xfrm>
          <a:prstGeom prst="rect">
            <a:avLst/>
          </a:prstGeom>
        </p:spPr>
        <p:txBody>
          <a:bodyPr wrap="square">
            <a:spAutoFit/>
          </a:bodyPr>
          <a:lstStyle/>
          <a:p>
            <a:r>
              <a:rPr lang="en-US" altLang="zh-CN" sz="1600" dirty="0" err="1"/>
              <a:t>struct</a:t>
            </a:r>
            <a:r>
              <a:rPr lang="en-US" altLang="zh-CN" sz="1600" dirty="0"/>
              <a:t> </a:t>
            </a:r>
            <a:r>
              <a:rPr lang="en-US" altLang="zh-CN" sz="1600" dirty="0" err="1"/>
              <a:t>buffer_head</a:t>
            </a:r>
            <a:r>
              <a:rPr lang="en-US" altLang="zh-CN" sz="1600" dirty="0"/>
              <a:t> * bread(</a:t>
            </a:r>
            <a:r>
              <a:rPr lang="en-US" altLang="zh-CN" sz="1600" dirty="0" err="1"/>
              <a:t>int</a:t>
            </a:r>
            <a:r>
              <a:rPr lang="en-US" altLang="zh-CN" sz="1600" dirty="0"/>
              <a:t> </a:t>
            </a:r>
            <a:r>
              <a:rPr lang="en-US" altLang="zh-CN" sz="1600" dirty="0" err="1"/>
              <a:t>dev,int</a:t>
            </a:r>
            <a:r>
              <a:rPr lang="en-US" altLang="zh-CN" sz="1600" dirty="0"/>
              <a:t> block)</a:t>
            </a:r>
          </a:p>
          <a:p>
            <a:r>
              <a:rPr lang="en-US" altLang="zh-CN" sz="1600" dirty="0"/>
              <a:t>{</a:t>
            </a:r>
          </a:p>
          <a:p>
            <a:r>
              <a:rPr lang="en-US" altLang="zh-CN" sz="1600" dirty="0"/>
              <a:t>	</a:t>
            </a:r>
            <a:r>
              <a:rPr lang="en-US" altLang="zh-CN" sz="1600" dirty="0" err="1"/>
              <a:t>struct</a:t>
            </a:r>
            <a:r>
              <a:rPr lang="en-US" altLang="zh-CN" sz="1600" dirty="0"/>
              <a:t> </a:t>
            </a:r>
            <a:r>
              <a:rPr lang="en-US" altLang="zh-CN" sz="1600" dirty="0" err="1"/>
              <a:t>buffer_head</a:t>
            </a:r>
            <a:r>
              <a:rPr lang="en-US" altLang="zh-CN" sz="1600" dirty="0"/>
              <a:t> * </a:t>
            </a:r>
            <a:r>
              <a:rPr lang="en-US" altLang="zh-CN" sz="1600" dirty="0" err="1"/>
              <a:t>bh</a:t>
            </a:r>
            <a:r>
              <a:rPr lang="en-US" altLang="zh-CN" sz="1600" dirty="0"/>
              <a:t>;</a:t>
            </a:r>
          </a:p>
          <a:p>
            <a:endParaRPr lang="zh-CN" altLang="en-US" sz="1600" dirty="0"/>
          </a:p>
          <a:p>
            <a:r>
              <a:rPr lang="en-US" altLang="zh-CN" sz="1600" dirty="0"/>
              <a:t>	if (!(</a:t>
            </a:r>
            <a:r>
              <a:rPr lang="en-US" altLang="zh-CN" sz="1600" dirty="0" err="1">
                <a:solidFill>
                  <a:srgbClr val="FF0000"/>
                </a:solidFill>
              </a:rPr>
              <a:t>bh</a:t>
            </a:r>
            <a:r>
              <a:rPr lang="en-US" altLang="zh-CN" sz="1600" dirty="0">
                <a:solidFill>
                  <a:srgbClr val="FF0000"/>
                </a:solidFill>
              </a:rPr>
              <a:t>=</a:t>
            </a:r>
            <a:r>
              <a:rPr lang="en-US" altLang="zh-CN" sz="1600" dirty="0" err="1">
                <a:solidFill>
                  <a:srgbClr val="FF0000"/>
                </a:solidFill>
              </a:rPr>
              <a:t>getblk</a:t>
            </a:r>
            <a:r>
              <a:rPr lang="en-US" altLang="zh-CN" sz="1600" dirty="0">
                <a:solidFill>
                  <a:srgbClr val="FF0000"/>
                </a:solidFill>
              </a:rPr>
              <a:t>(</a:t>
            </a:r>
            <a:r>
              <a:rPr lang="en-US" altLang="zh-CN" sz="1600" dirty="0" err="1">
                <a:solidFill>
                  <a:srgbClr val="FF0000"/>
                </a:solidFill>
              </a:rPr>
              <a:t>dev,block</a:t>
            </a:r>
            <a:r>
              <a:rPr lang="en-US" altLang="zh-CN" sz="1600" dirty="0"/>
              <a:t>)))</a:t>
            </a:r>
          </a:p>
          <a:p>
            <a:r>
              <a:rPr lang="en-US" altLang="zh-CN" sz="1600" dirty="0"/>
              <a:t>		panic("bread: </a:t>
            </a:r>
            <a:r>
              <a:rPr lang="en-US" altLang="zh-CN" sz="1600" dirty="0" err="1"/>
              <a:t>getblk</a:t>
            </a:r>
            <a:r>
              <a:rPr lang="en-US" altLang="zh-CN" sz="1600" dirty="0"/>
              <a:t> returned NULL\n");</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a:t>
            </a:r>
          </a:p>
          <a:p>
            <a:r>
              <a:rPr lang="en-US" altLang="zh-CN" sz="1600" dirty="0"/>
              <a:t>		return </a:t>
            </a:r>
            <a:r>
              <a:rPr lang="en-US" altLang="zh-CN" sz="1600" dirty="0" err="1"/>
              <a:t>bh</a:t>
            </a:r>
            <a:r>
              <a:rPr lang="en-US" altLang="zh-CN" sz="1600" dirty="0"/>
              <a:t>;</a:t>
            </a:r>
          </a:p>
          <a:p>
            <a:r>
              <a:rPr lang="en-US" altLang="zh-CN" sz="1600" dirty="0"/>
              <a:t>	</a:t>
            </a:r>
            <a:r>
              <a:rPr lang="en-US" altLang="zh-CN" sz="1600" dirty="0" err="1">
                <a:solidFill>
                  <a:srgbClr val="FF0000"/>
                </a:solidFill>
              </a:rPr>
              <a:t>ll_rw_block</a:t>
            </a:r>
            <a:r>
              <a:rPr lang="en-US" altLang="zh-CN" sz="1600" dirty="0">
                <a:solidFill>
                  <a:srgbClr val="FF0000"/>
                </a:solidFill>
              </a:rPr>
              <a:t>(</a:t>
            </a:r>
            <a:r>
              <a:rPr lang="en-US" altLang="zh-CN" sz="1600" dirty="0" err="1">
                <a:solidFill>
                  <a:srgbClr val="FF0000"/>
                </a:solidFill>
              </a:rPr>
              <a:t>READ,bh</a:t>
            </a:r>
            <a:r>
              <a:rPr lang="en-US" altLang="zh-CN" sz="1600" dirty="0">
                <a:solidFill>
                  <a:srgbClr val="FF0000"/>
                </a:solidFill>
              </a:rPr>
              <a:t>);</a:t>
            </a:r>
          </a:p>
          <a:p>
            <a:r>
              <a:rPr lang="en-US" altLang="zh-CN" sz="1600" dirty="0"/>
              <a:t>	</a:t>
            </a:r>
            <a:r>
              <a:rPr lang="en-US" altLang="zh-CN" sz="1600" dirty="0" err="1"/>
              <a:t>wait_on_buffer</a:t>
            </a:r>
            <a:r>
              <a:rPr lang="en-US" altLang="zh-CN" sz="1600" dirty="0"/>
              <a:t>(</a:t>
            </a:r>
            <a:r>
              <a:rPr lang="en-US" altLang="zh-CN" sz="1600" dirty="0" err="1"/>
              <a:t>bh</a:t>
            </a:r>
            <a:r>
              <a:rPr lang="en-US" altLang="zh-CN" sz="1600" dirty="0"/>
              <a:t>);</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a:t>
            </a:r>
          </a:p>
          <a:p>
            <a:r>
              <a:rPr lang="en-US" altLang="zh-CN" sz="1600" dirty="0"/>
              <a:t>		return </a:t>
            </a:r>
            <a:r>
              <a:rPr lang="en-US" altLang="zh-CN" sz="1600" dirty="0" err="1"/>
              <a:t>bh</a:t>
            </a:r>
            <a:r>
              <a:rPr lang="en-US" altLang="zh-CN" sz="1600" dirty="0"/>
              <a:t>;</a:t>
            </a:r>
          </a:p>
          <a:p>
            <a:r>
              <a:rPr lang="en-US" altLang="zh-CN" sz="1600" dirty="0"/>
              <a:t>	</a:t>
            </a:r>
            <a:r>
              <a:rPr lang="en-US" altLang="zh-CN" sz="1600" dirty="0" err="1"/>
              <a:t>brelse</a:t>
            </a:r>
            <a:r>
              <a:rPr lang="en-US" altLang="zh-CN" sz="1600" dirty="0"/>
              <a:t>(</a:t>
            </a:r>
            <a:r>
              <a:rPr lang="en-US" altLang="zh-CN" sz="1600" dirty="0" err="1"/>
              <a:t>bh</a:t>
            </a:r>
            <a:r>
              <a:rPr lang="en-US" altLang="zh-CN" sz="1600" dirty="0"/>
              <a:t>);</a:t>
            </a:r>
          </a:p>
          <a:p>
            <a:r>
              <a:rPr lang="en-US" altLang="zh-CN" sz="1600" dirty="0"/>
              <a:t>	return NULL;</a:t>
            </a:r>
          </a:p>
          <a:p>
            <a:r>
              <a:rPr lang="en-US" altLang="zh-CN" sz="1600" dirty="0"/>
              <a:t>}</a:t>
            </a:r>
          </a:p>
        </p:txBody>
      </p:sp>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 y="4953000"/>
            <a:ext cx="9043988" cy="1638156"/>
          </a:xfrm>
        </p:spPr>
      </p:pic>
    </p:spTree>
    <p:extLst>
      <p:ext uri="{BB962C8B-B14F-4D97-AF65-F5344CB8AC3E}">
        <p14:creationId xmlns:p14="http://schemas.microsoft.com/office/powerpoint/2010/main" val="1322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62467" name="内容占位符 2"/>
          <p:cNvSpPr>
            <a:spLocks noGrp="1"/>
          </p:cNvSpPr>
          <p:nvPr>
            <p:ph idx="1"/>
          </p:nvPr>
        </p:nvSpPr>
        <p:spPr>
          <a:xfrm>
            <a:off x="228600" y="1219200"/>
            <a:ext cx="8839200" cy="4525962"/>
          </a:xfrm>
        </p:spPr>
        <p:txBody>
          <a:bodyPr/>
          <a:lstStyle/>
          <a:p>
            <a:r>
              <a:rPr lang="en-US" altLang="zh-CN" sz="2000" b="0" dirty="0"/>
              <a:t> /* </a:t>
            </a:r>
            <a:r>
              <a:rPr lang="zh-CN" altLang="en-US" sz="2000" b="0" dirty="0"/>
              <a:t>最后调用</a:t>
            </a:r>
            <a:r>
              <a:rPr lang="en-US" altLang="zh-CN" sz="2000" b="0" dirty="0" err="1"/>
              <a:t>put_page</a:t>
            </a:r>
            <a:r>
              <a:rPr lang="zh-CN" altLang="en-US" sz="2000" b="0" dirty="0"/>
              <a:t>来将当前进程</a:t>
            </a:r>
            <a:r>
              <a:rPr lang="en-US" altLang="zh-CN" sz="2000" b="0" dirty="0"/>
              <a:t>address</a:t>
            </a:r>
            <a:r>
              <a:rPr lang="zh-CN" altLang="en-US" sz="2000" b="0" dirty="0"/>
              <a:t>线性地址空间页面与</a:t>
            </a:r>
            <a:r>
              <a:rPr lang="en-US" altLang="zh-CN" sz="2000" b="0" dirty="0"/>
              <a:t>page</a:t>
            </a:r>
            <a:r>
              <a:rPr lang="zh-CN" altLang="en-US" sz="2000" b="0" dirty="0"/>
              <a:t>处物理页面挂接起来，建立页表填充页框。（返回后会重新执行刚才导致缺页异常的那句代码</a:t>
            </a:r>
            <a:r>
              <a:rPr lang="en-US" altLang="zh-CN" sz="2000" b="0" dirty="0"/>
              <a:t>*/</a:t>
            </a:r>
          </a:p>
          <a:p>
            <a:r>
              <a:rPr lang="en-US" altLang="zh-CN" sz="2000" dirty="0"/>
              <a:t>if (</a:t>
            </a:r>
            <a:r>
              <a:rPr lang="en-US" altLang="zh-CN" sz="2000" dirty="0" err="1"/>
              <a:t>put_page</a:t>
            </a:r>
            <a:r>
              <a:rPr lang="en-US" altLang="zh-CN" sz="2000" dirty="0"/>
              <a:t>(</a:t>
            </a:r>
            <a:r>
              <a:rPr lang="en-US" altLang="zh-CN" sz="2000" dirty="0" err="1"/>
              <a:t>page,address</a:t>
            </a:r>
            <a:r>
              <a:rPr lang="en-US" altLang="zh-CN" sz="2000" dirty="0"/>
              <a:t>))  return;</a:t>
            </a:r>
          </a:p>
          <a:p>
            <a:r>
              <a:rPr lang="en-US" altLang="zh-CN" sz="2000" b="0" dirty="0"/>
              <a:t>// </a:t>
            </a:r>
            <a:r>
              <a:rPr lang="zh-CN" altLang="en-US" sz="2000" b="0" dirty="0"/>
              <a:t>执行到这表示</a:t>
            </a:r>
            <a:r>
              <a:rPr lang="en-US" altLang="zh-CN" sz="2000" b="0" dirty="0" err="1"/>
              <a:t>put_page</a:t>
            </a:r>
            <a:r>
              <a:rPr lang="zh-CN" altLang="en-US" sz="2000" b="0" dirty="0"/>
              <a:t>失败，这表示此次</a:t>
            </a:r>
            <a:r>
              <a:rPr lang="en-US" altLang="zh-CN" sz="2000" b="0" dirty="0"/>
              <a:t>load on demand</a:t>
            </a:r>
            <a:r>
              <a:rPr lang="zh-CN" altLang="en-US" sz="2000" b="0" dirty="0"/>
              <a:t>失败了。善后时要</a:t>
            </a:r>
            <a:r>
              <a:rPr lang="en-US" altLang="zh-CN" sz="2000" b="0" dirty="0"/>
              <a:t> free</a:t>
            </a:r>
            <a:r>
              <a:rPr lang="zh-CN" altLang="en-US" sz="2000" b="0" dirty="0"/>
              <a:t>刚才本函数申请的一页物理内存。并且提示</a:t>
            </a:r>
            <a:r>
              <a:rPr lang="en-US" altLang="zh-CN" sz="2000" b="0" dirty="0"/>
              <a:t>out of memory</a:t>
            </a:r>
            <a:r>
              <a:rPr lang="zh-CN" altLang="en-US" sz="2000" b="0" dirty="0"/>
              <a:t>。</a:t>
            </a:r>
            <a:br>
              <a:rPr lang="en-US" altLang="zh-CN" sz="2000" dirty="0"/>
            </a:br>
            <a:r>
              <a:rPr lang="en-US" altLang="zh-CN" sz="2000" b="0" dirty="0" err="1"/>
              <a:t>free_page</a:t>
            </a:r>
            <a:r>
              <a:rPr lang="en-US" altLang="zh-CN" sz="2000" b="0" dirty="0"/>
              <a:t>(page);</a:t>
            </a:r>
            <a:br>
              <a:rPr lang="en-US" altLang="zh-CN" sz="2000" dirty="0"/>
            </a:br>
            <a:r>
              <a:rPr lang="en-US" altLang="zh-CN" sz="2000" b="0" dirty="0" err="1"/>
              <a:t>oom</a:t>
            </a:r>
            <a:r>
              <a:rPr lang="en-US" altLang="zh-CN" sz="2000" b="0" dirty="0"/>
              <a:t>();</a:t>
            </a:r>
            <a:br>
              <a:rPr lang="en-US" altLang="zh-CN" sz="2000" dirty="0"/>
            </a:br>
            <a:r>
              <a:rPr lang="en-US" altLang="zh-CN" sz="2000" b="0" dirty="0"/>
              <a:t>}</a:t>
            </a:r>
            <a:endParaRPr lang="zh-CN" alt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3352800"/>
            <a:ext cx="53054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6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0" end="0"/>
                                            </p:txEl>
                                          </p:spTgt>
                                        </p:tgtEl>
                                        <p:attrNameLst>
                                          <p:attrName>style.visibility</p:attrName>
                                        </p:attrNameLst>
                                      </p:cBhvr>
                                      <p:to>
                                        <p:strVal val="visible"/>
                                      </p:to>
                                    </p:set>
                                    <p:anim calcmode="lin" valueType="num">
                                      <p:cBhvr additive="base">
                                        <p:cTn id="13"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7">
                                            <p:txEl>
                                              <p:pRg st="2" end="2"/>
                                            </p:txEl>
                                          </p:spTgt>
                                        </p:tgtEl>
                                        <p:attrNameLst>
                                          <p:attrName>style.visibility</p:attrName>
                                        </p:attrNameLst>
                                      </p:cBhvr>
                                      <p:to>
                                        <p:strVal val="visible"/>
                                      </p:to>
                                    </p:set>
                                    <p:anim calcmode="lin" valueType="num">
                                      <p:cBhvr additive="base">
                                        <p:cTn id="25"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dirty="0" err="1"/>
              <a:t>put_page</a:t>
            </a:r>
            <a:endParaRPr lang="zh-CN" altLang="en-US" dirty="0"/>
          </a:p>
        </p:txBody>
      </p:sp>
      <p:sp>
        <p:nvSpPr>
          <p:cNvPr id="4" name="矩形 3"/>
          <p:cNvSpPr/>
          <p:nvPr/>
        </p:nvSpPr>
        <p:spPr>
          <a:xfrm>
            <a:off x="-457200" y="990600"/>
            <a:ext cx="8991600" cy="5632311"/>
          </a:xfrm>
          <a:prstGeom prst="rect">
            <a:avLst/>
          </a:prstGeom>
        </p:spPr>
        <p:txBody>
          <a:bodyPr wrap="square">
            <a:spAutoFit/>
          </a:bodyPr>
          <a:lstStyle/>
          <a:p>
            <a:r>
              <a:rPr lang="en-US" altLang="zh-CN" sz="1800" dirty="0"/>
              <a:t>      unsigned long </a:t>
            </a:r>
            <a:r>
              <a:rPr lang="en-US" altLang="zh-CN" sz="1800" dirty="0" err="1"/>
              <a:t>put_page</a:t>
            </a:r>
            <a:r>
              <a:rPr lang="en-US" altLang="zh-CN" sz="1800" dirty="0"/>
              <a:t>(unsigned long page, unsigned long address)</a:t>
            </a:r>
          </a:p>
          <a:p>
            <a:r>
              <a:rPr lang="en-US" altLang="zh-CN" sz="1800" dirty="0"/>
              <a:t>      {</a:t>
            </a:r>
          </a:p>
          <a:p>
            <a:r>
              <a:rPr lang="en-US" altLang="zh-CN" sz="1800" dirty="0"/>
              <a:t>	unsigned long </a:t>
            </a:r>
            <a:r>
              <a:rPr lang="en-US" altLang="zh-CN" sz="1800" dirty="0" err="1"/>
              <a:t>tmp</a:t>
            </a:r>
            <a:r>
              <a:rPr lang="en-US" altLang="zh-CN" sz="1800" dirty="0"/>
              <a:t>, *</a:t>
            </a:r>
            <a:r>
              <a:rPr lang="en-US" altLang="zh-CN" sz="1800" dirty="0" err="1"/>
              <a:t>page_table</a:t>
            </a:r>
            <a:r>
              <a:rPr lang="en-US" altLang="zh-CN" sz="1800" dirty="0"/>
              <a:t>;</a:t>
            </a:r>
          </a:p>
          <a:p>
            <a:r>
              <a:rPr lang="en-US" altLang="zh-CN" sz="1800" dirty="0"/>
              <a:t>	… …</a:t>
            </a:r>
          </a:p>
          <a:p>
            <a:r>
              <a:rPr lang="en-US" altLang="zh-CN" sz="1800" dirty="0"/>
              <a:t>	//</a:t>
            </a:r>
            <a:r>
              <a:rPr lang="zh-CN" altLang="en-US" sz="1800" dirty="0"/>
              <a:t>在页目录项中的位置，*</a:t>
            </a:r>
            <a:r>
              <a:rPr lang="en-US" altLang="zh-CN" sz="1800" dirty="0" err="1"/>
              <a:t>page_table</a:t>
            </a:r>
            <a:r>
              <a:rPr lang="zh-CN" altLang="en-US" sz="1800" dirty="0"/>
              <a:t>存储页表地址</a:t>
            </a:r>
            <a:endParaRPr lang="en-US" altLang="zh-CN" sz="1800" dirty="0"/>
          </a:p>
          <a:p>
            <a:r>
              <a:rPr lang="en-US" altLang="zh-CN" sz="1800" dirty="0"/>
              <a:t>	</a:t>
            </a:r>
            <a:r>
              <a:rPr lang="en-US" altLang="zh-CN" sz="1800" dirty="0" err="1"/>
              <a:t>page_table</a:t>
            </a:r>
            <a:r>
              <a:rPr lang="en-US" altLang="zh-CN" sz="1800" dirty="0"/>
              <a:t> = (unsigned long *) ((address&gt;&gt;20) &amp; 0xffc); //</a:t>
            </a:r>
            <a:r>
              <a:rPr lang="zh-CN" altLang="en-US" sz="1800" dirty="0"/>
              <a:t>转为指针，</a:t>
            </a:r>
            <a:r>
              <a:rPr lang="zh-CN" altLang="en-US" sz="1800" dirty="0">
                <a:solidFill>
                  <a:srgbClr val="FF0000"/>
                </a:solidFill>
              </a:rPr>
              <a:t>页目    </a:t>
            </a:r>
            <a:r>
              <a:rPr lang="en-US" altLang="zh-CN" sz="1800" dirty="0">
                <a:solidFill>
                  <a:srgbClr val="FF0000"/>
                </a:solidFill>
              </a:rPr>
              <a:t>	</a:t>
            </a:r>
            <a:r>
              <a:rPr lang="zh-CN" altLang="en-US" sz="1800" dirty="0">
                <a:solidFill>
                  <a:srgbClr val="FF0000"/>
                </a:solidFill>
              </a:rPr>
              <a:t>录在哪？</a:t>
            </a:r>
            <a:r>
              <a:rPr lang="en-US" altLang="zh-CN" sz="1800" dirty="0">
                <a:solidFill>
                  <a:srgbClr val="FF0000"/>
                </a:solidFill>
              </a:rPr>
              <a:t>0</a:t>
            </a:r>
            <a:r>
              <a:rPr lang="zh-CN" altLang="en-US" sz="1800" dirty="0">
                <a:solidFill>
                  <a:srgbClr val="FF0000"/>
                </a:solidFill>
              </a:rPr>
              <a:t>地址</a:t>
            </a:r>
            <a:endParaRPr lang="en-US" altLang="zh-CN" sz="1800" dirty="0">
              <a:solidFill>
                <a:srgbClr val="FF0000"/>
              </a:solidFill>
            </a:endParaRPr>
          </a:p>
          <a:p>
            <a:r>
              <a:rPr lang="en-US" altLang="zh-CN" sz="1800" dirty="0"/>
              <a:t>	//</a:t>
            </a:r>
            <a:r>
              <a:rPr lang="zh-CN" altLang="en-US" sz="1800" dirty="0"/>
              <a:t>该页表已经存在</a:t>
            </a:r>
            <a:endParaRPr lang="en-US" altLang="zh-CN" sz="1800" dirty="0"/>
          </a:p>
          <a:p>
            <a:r>
              <a:rPr lang="en-US" altLang="zh-CN" sz="1800" dirty="0"/>
              <a:t>	if ( </a:t>
            </a:r>
            <a:r>
              <a:rPr lang="en-US" altLang="zh-CN" sz="1800" dirty="0">
                <a:solidFill>
                  <a:srgbClr val="FF0000"/>
                </a:solidFill>
              </a:rPr>
              <a:t>(*</a:t>
            </a:r>
            <a:r>
              <a:rPr lang="en-US" altLang="zh-CN" sz="1800" dirty="0" err="1">
                <a:solidFill>
                  <a:srgbClr val="FF0000"/>
                </a:solidFill>
              </a:rPr>
              <a:t>page_table</a:t>
            </a:r>
            <a:r>
              <a:rPr lang="en-US" altLang="zh-CN" sz="1800" dirty="0">
                <a:solidFill>
                  <a:srgbClr val="FF0000"/>
                </a:solidFill>
              </a:rPr>
              <a:t>) </a:t>
            </a:r>
            <a:r>
              <a:rPr lang="en-US" altLang="zh-CN" sz="1800" dirty="0"/>
              <a:t>&amp;1)  </a:t>
            </a:r>
          </a:p>
          <a:p>
            <a:r>
              <a:rPr lang="en-US" altLang="zh-CN" sz="1800" dirty="0"/>
              <a:t>		</a:t>
            </a:r>
            <a:r>
              <a:rPr lang="en-US" altLang="zh-CN" sz="1800" dirty="0" err="1"/>
              <a:t>page_table</a:t>
            </a:r>
            <a:r>
              <a:rPr lang="en-US" altLang="zh-CN" sz="1800" dirty="0"/>
              <a:t> = (unsigned long *) (0xfffff000 &amp; *</a:t>
            </a:r>
            <a:r>
              <a:rPr lang="en-US" altLang="zh-CN" sz="1800" dirty="0" err="1"/>
              <a:t>page_table</a:t>
            </a:r>
            <a:r>
              <a:rPr lang="en-US" altLang="zh-CN" sz="1800" dirty="0"/>
              <a:t>);</a:t>
            </a:r>
          </a:p>
          <a:p>
            <a:r>
              <a:rPr lang="en-US" altLang="zh-CN" sz="1800" dirty="0"/>
              <a:t>	else {	//</a:t>
            </a:r>
            <a:r>
              <a:rPr lang="zh-CN" altLang="en-US" sz="1800" dirty="0"/>
              <a:t>该页表不存在，申请新页表</a:t>
            </a:r>
            <a:endParaRPr lang="en-US" altLang="zh-CN" sz="1800" dirty="0"/>
          </a:p>
          <a:p>
            <a:r>
              <a:rPr lang="en-US" altLang="zh-CN" sz="1800" dirty="0"/>
              <a:t>		if (!(</a:t>
            </a:r>
            <a:r>
              <a:rPr lang="en-US" altLang="zh-CN" sz="1800" dirty="0" err="1"/>
              <a:t>tmp</a:t>
            </a:r>
            <a:r>
              <a:rPr lang="en-US" altLang="zh-CN" sz="1800" dirty="0"/>
              <a:t>=</a:t>
            </a:r>
            <a:r>
              <a:rPr lang="en-US" altLang="zh-CN" sz="1800" dirty="0" err="1"/>
              <a:t>get_free_page</a:t>
            </a:r>
            <a:r>
              <a:rPr lang="en-US" altLang="zh-CN" sz="1800" dirty="0"/>
              <a:t>()))</a:t>
            </a:r>
          </a:p>
          <a:p>
            <a:r>
              <a:rPr lang="en-US" altLang="zh-CN" sz="1800" dirty="0"/>
              <a:t>			return 0;</a:t>
            </a:r>
          </a:p>
          <a:p>
            <a:r>
              <a:rPr lang="en-US" altLang="zh-CN" sz="1800" dirty="0"/>
              <a:t>		*</a:t>
            </a:r>
            <a:r>
              <a:rPr lang="en-US" altLang="zh-CN" sz="1800" dirty="0" err="1"/>
              <a:t>page_table</a:t>
            </a:r>
            <a:r>
              <a:rPr lang="en-US" altLang="zh-CN" sz="1800" dirty="0"/>
              <a:t> = tmp|7;//</a:t>
            </a:r>
            <a:r>
              <a:rPr lang="zh-CN" altLang="en-US" sz="1800" dirty="0">
                <a:solidFill>
                  <a:srgbClr val="FF0000"/>
                </a:solidFill>
              </a:rPr>
              <a:t>目录项指向新页表</a:t>
            </a:r>
            <a:endParaRPr lang="en-US" altLang="zh-CN" sz="1800" dirty="0">
              <a:solidFill>
                <a:srgbClr val="FF0000"/>
              </a:solidFill>
            </a:endParaRPr>
          </a:p>
          <a:p>
            <a:r>
              <a:rPr lang="en-US" altLang="zh-CN" sz="1800" dirty="0"/>
              <a:t>		//</a:t>
            </a:r>
            <a:r>
              <a:rPr lang="zh-CN" altLang="en-US" sz="1800" dirty="0"/>
              <a:t>重新设置指</a:t>
            </a:r>
            <a:r>
              <a:rPr lang="en-US" altLang="zh-CN" sz="1800" dirty="0" err="1"/>
              <a:t>page_table</a:t>
            </a:r>
            <a:r>
              <a:rPr lang="zh-CN" altLang="en-US" sz="1800" dirty="0"/>
              <a:t>向新页表</a:t>
            </a:r>
            <a:endParaRPr lang="en-US" altLang="zh-CN" sz="1800" dirty="0"/>
          </a:p>
          <a:p>
            <a:r>
              <a:rPr lang="en-US" altLang="zh-CN" sz="1800" dirty="0"/>
              <a:t>		</a:t>
            </a:r>
            <a:r>
              <a:rPr lang="en-US" altLang="zh-CN" sz="1800" dirty="0" err="1"/>
              <a:t>page_table</a:t>
            </a:r>
            <a:r>
              <a:rPr lang="en-US" altLang="zh-CN" sz="1800" dirty="0"/>
              <a:t> = (unsigned long *) </a:t>
            </a:r>
            <a:r>
              <a:rPr lang="en-US" altLang="zh-CN" sz="1800" dirty="0" err="1"/>
              <a:t>tmp</a:t>
            </a:r>
            <a:r>
              <a:rPr lang="en-US" altLang="zh-CN" sz="1800" dirty="0"/>
              <a:t>;</a:t>
            </a:r>
          </a:p>
          <a:p>
            <a:r>
              <a:rPr lang="zh-CN" altLang="en-US" sz="1800" dirty="0"/>
              <a:t>	</a:t>
            </a:r>
            <a:r>
              <a:rPr lang="en-US" altLang="zh-CN" sz="1800" dirty="0"/>
              <a:t>}</a:t>
            </a:r>
          </a:p>
          <a:p>
            <a:r>
              <a:rPr lang="en-US" altLang="zh-CN" sz="1800" dirty="0"/>
              <a:t>	</a:t>
            </a:r>
            <a:r>
              <a:rPr lang="en-US" altLang="zh-CN" sz="1800" dirty="0" err="1"/>
              <a:t>page_table</a:t>
            </a:r>
            <a:r>
              <a:rPr lang="en-US" altLang="zh-CN" sz="1800" dirty="0"/>
              <a:t>[(address&gt;&gt;12) &amp; 0x3ff] = page | 7;</a:t>
            </a:r>
          </a:p>
          <a:p>
            <a:r>
              <a:rPr lang="en-US" altLang="zh-CN" sz="1800" dirty="0"/>
              <a:t>	return page;</a:t>
            </a:r>
          </a:p>
          <a:p>
            <a:r>
              <a:rPr lang="en-US" altLang="zh-CN" sz="18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267200"/>
            <a:ext cx="3429000" cy="2268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bwMode="auto">
          <a:xfrm>
            <a:off x="5638800" y="1295400"/>
            <a:ext cx="2667000" cy="896035"/>
          </a:xfrm>
          <a:prstGeom prst="wedgeRoundRectCallout">
            <a:avLst>
              <a:gd name="adj1" fmla="val -45459"/>
              <a:gd name="adj2" fmla="val 8031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800" dirty="0"/>
              <a:t>(address&gt;&gt;22)&lt;&lt;2</a:t>
            </a:r>
            <a:r>
              <a:rPr lang="zh-CN" altLang="en-US" sz="1800" dirty="0"/>
              <a:t>，先得到目录项，每项四个字节，转化为地址</a:t>
            </a:r>
          </a:p>
        </p:txBody>
      </p:sp>
      <p:sp>
        <p:nvSpPr>
          <p:cNvPr id="7" name="矩形 6"/>
          <p:cNvSpPr/>
          <p:nvPr/>
        </p:nvSpPr>
        <p:spPr>
          <a:xfrm>
            <a:off x="1905000" y="5943600"/>
            <a:ext cx="4427492" cy="830997"/>
          </a:xfrm>
          <a:prstGeom prst="rect">
            <a:avLst/>
          </a:prstGeom>
          <a:solidFill>
            <a:schemeClr val="accent2">
              <a:lumMod val="20000"/>
              <a:lumOff val="80000"/>
            </a:schemeClr>
          </a:solidFill>
        </p:spPr>
        <p:txBody>
          <a:bodyPr wrap="square">
            <a:spAutoFit/>
          </a:bodyPr>
          <a:lstStyle/>
          <a:p>
            <a:r>
              <a:rPr lang="en-US" altLang="zh-CN" sz="1600" dirty="0" err="1"/>
              <a:t>page_table</a:t>
            </a:r>
            <a:r>
              <a:rPr lang="zh-CN" altLang="en-US" sz="1600" dirty="0"/>
              <a:t>先作为页目录项，后又作为页表项</a:t>
            </a:r>
            <a:endParaRPr lang="en-US" altLang="zh-CN" sz="1600" dirty="0">
              <a:solidFill>
                <a:srgbClr val="C00000"/>
              </a:solidFill>
            </a:endParaRPr>
          </a:p>
          <a:p>
            <a:r>
              <a:rPr lang="en-US" altLang="zh-CN" sz="1600" dirty="0">
                <a:solidFill>
                  <a:srgbClr val="C00000"/>
                </a:solidFill>
              </a:rPr>
              <a:t>[(address&gt;&gt;12) &amp; 0x3ff]</a:t>
            </a:r>
          </a:p>
          <a:p>
            <a:r>
              <a:rPr lang="zh-CN" altLang="en-US" sz="1600" dirty="0">
                <a:solidFill>
                  <a:srgbClr val="C00000"/>
                </a:solidFill>
              </a:rPr>
              <a:t>页表项</a:t>
            </a:r>
            <a:r>
              <a:rPr lang="en-US" altLang="zh-CN" sz="1600" dirty="0">
                <a:solidFill>
                  <a:srgbClr val="C00000"/>
                </a:solidFill>
              </a:rPr>
              <a:t>4k</a:t>
            </a:r>
            <a:r>
              <a:rPr lang="zh-CN" altLang="en-US" sz="1600" dirty="0">
                <a:solidFill>
                  <a:srgbClr val="C00000"/>
                </a:solidFill>
              </a:rPr>
              <a:t>对其，一个页表只能有</a:t>
            </a:r>
            <a:r>
              <a:rPr lang="en-US" altLang="zh-CN" sz="1600" dirty="0">
                <a:solidFill>
                  <a:srgbClr val="C00000"/>
                </a:solidFill>
              </a:rPr>
              <a:t>1k</a:t>
            </a:r>
            <a:r>
              <a:rPr lang="zh-CN" altLang="en-US" sz="1600" dirty="0">
                <a:solidFill>
                  <a:srgbClr val="C00000"/>
                </a:solidFill>
              </a:rPr>
              <a:t>个项</a:t>
            </a:r>
            <a:r>
              <a:rPr lang="en-US" altLang="zh-CN" sz="1600" dirty="0">
                <a:solidFill>
                  <a:srgbClr val="C00000"/>
                </a:solidFill>
              </a:rPr>
              <a:t> </a:t>
            </a:r>
            <a:endParaRPr lang="zh-CN" altLang="en-US" sz="1600" dirty="0">
              <a:solidFill>
                <a:srgbClr val="C00000"/>
              </a:solidFill>
            </a:endParaRPr>
          </a:p>
        </p:txBody>
      </p:sp>
    </p:spTree>
    <p:extLst>
      <p:ext uri="{BB962C8B-B14F-4D97-AF65-F5344CB8AC3E}">
        <p14:creationId xmlns:p14="http://schemas.microsoft.com/office/powerpoint/2010/main" val="3482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anim calcmode="lin" valueType="num">
                                      <p:cBhvr additive="base">
                                        <p:cTn id="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anim calcmode="lin" valueType="num">
                                      <p:cBhvr additive="base">
                                        <p:cTn id="6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 calcmode="lin" valueType="num">
                                      <p:cBhvr additive="base">
                                        <p:cTn id="7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500" fill="hold"/>
                                        <p:tgtEl>
                                          <p:spTgt spid="7"/>
                                        </p:tgtEl>
                                        <p:attrNameLst>
                                          <p:attrName>ppt_x</p:attrName>
                                        </p:attrNameLst>
                                      </p:cBhvr>
                                      <p:tavLst>
                                        <p:tav tm="0">
                                          <p:val>
                                            <p:strVal val="#ppt_x"/>
                                          </p:val>
                                        </p:tav>
                                        <p:tav tm="100000">
                                          <p:val>
                                            <p:strVal val="#ppt_x"/>
                                          </p:val>
                                        </p:tav>
                                      </p:tavLst>
                                    </p:anim>
                                    <p:anim calcmode="lin" valueType="num">
                                      <p:cBhvr additive="base">
                                        <p:cTn id="7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PCB</a:t>
            </a:r>
            <a:r>
              <a:rPr lang="zh-CN" altLang="en-US" dirty="0"/>
              <a:t>中的关键元素</a:t>
            </a:r>
          </a:p>
        </p:txBody>
      </p:sp>
      <p:sp>
        <p:nvSpPr>
          <p:cNvPr id="3" name="内容占位符 2"/>
          <p:cNvSpPr>
            <a:spLocks noGrp="1"/>
          </p:cNvSpPr>
          <p:nvPr>
            <p:ph idx="1"/>
          </p:nvPr>
        </p:nvSpPr>
        <p:spPr/>
        <p:txBody>
          <a:bodyPr/>
          <a:lstStyle/>
          <a:p>
            <a:r>
              <a:rPr lang="zh-CN" altLang="en-US" dirty="0"/>
              <a:t>操作系统感知和管理进程通过</a:t>
            </a:r>
            <a:r>
              <a:rPr lang="en-US" altLang="zh-CN" dirty="0">
                <a:solidFill>
                  <a:srgbClr val="FF0000"/>
                </a:solidFill>
              </a:rPr>
              <a:t>PCB</a:t>
            </a:r>
          </a:p>
          <a:p>
            <a:r>
              <a:rPr lang="zh-CN" altLang="en-US" dirty="0">
                <a:solidFill>
                  <a:srgbClr val="FF0000"/>
                </a:solidFill>
              </a:rPr>
              <a:t>进程</a:t>
            </a:r>
            <a:r>
              <a:rPr lang="zh-CN" altLang="en-US" dirty="0"/>
              <a:t>运行在</a:t>
            </a:r>
            <a:r>
              <a:rPr lang="zh-CN" altLang="en-US" dirty="0">
                <a:solidFill>
                  <a:srgbClr val="FF0000"/>
                </a:solidFill>
              </a:rPr>
              <a:t>内存</a:t>
            </a:r>
            <a:r>
              <a:rPr lang="zh-CN" altLang="en-US" dirty="0"/>
              <a:t>中，是直接关系</a:t>
            </a:r>
            <a:endParaRPr lang="en-US" altLang="zh-CN" dirty="0"/>
          </a:p>
          <a:p>
            <a:r>
              <a:rPr lang="zh-CN" altLang="en-US" dirty="0"/>
              <a:t>进程与</a:t>
            </a:r>
            <a:r>
              <a:rPr lang="zh-CN" altLang="en-US" dirty="0">
                <a:solidFill>
                  <a:srgbClr val="FF0000"/>
                </a:solidFill>
              </a:rPr>
              <a:t>文件系统</a:t>
            </a:r>
            <a:r>
              <a:rPr lang="zh-CN" altLang="en-US" dirty="0"/>
              <a:t>的关系如何建立？</a:t>
            </a:r>
            <a:endParaRPr lang="en-US" altLang="zh-CN" dirty="0"/>
          </a:p>
          <a:p>
            <a:r>
              <a:rPr lang="en-US" altLang="zh-CN" sz="2000" dirty="0"/>
              <a:t>——</a:t>
            </a:r>
            <a:r>
              <a:rPr lang="zh-CN" altLang="en-US" sz="2000" dirty="0"/>
              <a:t>进程的可执行映像是文件；</a:t>
            </a:r>
            <a:endParaRPr lang="en-US" altLang="zh-CN" sz="2000" dirty="0"/>
          </a:p>
          <a:p>
            <a:r>
              <a:rPr lang="en-US" altLang="zh-CN" sz="2000" dirty="0"/>
              <a:t>——</a:t>
            </a:r>
            <a:r>
              <a:rPr lang="zh-CN" altLang="en-US" sz="2000" dirty="0"/>
              <a:t>进程读写辅存内存也主要基于文件</a:t>
            </a:r>
            <a:endParaRPr lang="en-US" altLang="zh-CN" sz="2000" dirty="0"/>
          </a:p>
          <a:p>
            <a:r>
              <a:rPr lang="zh-CN" altLang="en-US" dirty="0"/>
              <a:t>内存与辅存间交换信息需要建立</a:t>
            </a:r>
            <a:r>
              <a:rPr lang="zh-CN" altLang="en-US" dirty="0">
                <a:solidFill>
                  <a:srgbClr val="FF0000"/>
                </a:solidFill>
              </a:rPr>
              <a:t>内存缓冲区（</a:t>
            </a:r>
            <a:r>
              <a:rPr lang="en-US" altLang="zh-CN" dirty="0">
                <a:solidFill>
                  <a:srgbClr val="FF0000"/>
                </a:solidFill>
              </a:rPr>
              <a:t>IO</a:t>
            </a:r>
            <a:r>
              <a:rPr lang="zh-CN" altLang="en-US" dirty="0">
                <a:solidFill>
                  <a:srgbClr val="FF0000"/>
                </a:solidFill>
              </a:rPr>
              <a:t>内核子系统）</a:t>
            </a:r>
            <a:endParaRPr lang="en-US" altLang="zh-CN" dirty="0">
              <a:solidFill>
                <a:srgbClr val="FF0000"/>
              </a:solidFill>
            </a:endParaRPr>
          </a:p>
          <a:p>
            <a:endParaRPr lang="en-US" altLang="zh-CN" dirty="0">
              <a:solidFill>
                <a:srgbClr val="FF0000"/>
              </a:solidFill>
            </a:endParaRPr>
          </a:p>
          <a:p>
            <a:pPr marL="0" indent="0" algn="ctr">
              <a:buNone/>
            </a:pPr>
            <a:r>
              <a:rPr lang="zh-CN" altLang="en-US" sz="3200" dirty="0">
                <a:solidFill>
                  <a:srgbClr val="FF0000"/>
                </a:solidFill>
              </a:rPr>
              <a:t>几大核心模块能够有机的建立联系</a:t>
            </a:r>
          </a:p>
        </p:txBody>
      </p:sp>
    </p:spTree>
    <p:extLst>
      <p:ext uri="{BB962C8B-B14F-4D97-AF65-F5344CB8AC3E}">
        <p14:creationId xmlns:p14="http://schemas.microsoft.com/office/powerpoint/2010/main" val="75240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将一个可执行文件变成进程？</a:t>
            </a:r>
            <a:endParaRPr lang="en-US" altLang="zh-CN" dirty="0"/>
          </a:p>
        </p:txBody>
      </p:sp>
      <p:sp>
        <p:nvSpPr>
          <p:cNvPr id="3" name="内容占位符 2"/>
          <p:cNvSpPr>
            <a:spLocks noGrp="1"/>
          </p:cNvSpPr>
          <p:nvPr>
            <p:ph idx="1"/>
          </p:nvPr>
        </p:nvSpPr>
        <p:spPr/>
        <p:txBody>
          <a:bodyPr/>
          <a:lstStyle/>
          <a:p>
            <a:r>
              <a:rPr lang="en-US" altLang="zh-CN" dirty="0"/>
              <a:t>fork</a:t>
            </a:r>
            <a:r>
              <a:rPr lang="zh-CN" altLang="en-US" dirty="0"/>
              <a:t>一个子进程（</a:t>
            </a:r>
            <a:r>
              <a:rPr lang="en-US" altLang="zh-CN" dirty="0"/>
              <a:t>PCB</a:t>
            </a:r>
            <a:r>
              <a:rPr lang="zh-CN" altLang="en-US" dirty="0"/>
              <a:t>、内存）</a:t>
            </a:r>
            <a:endParaRPr lang="en-US" altLang="zh-CN" dirty="0"/>
          </a:p>
          <a:p>
            <a:r>
              <a:rPr lang="en-US" altLang="zh-CN" dirty="0" err="1"/>
              <a:t>do_execve</a:t>
            </a:r>
            <a:r>
              <a:rPr lang="zh-CN" altLang="en-US" dirty="0"/>
              <a:t>让子进程执行新的程序（找到文件</a:t>
            </a:r>
            <a:r>
              <a:rPr lang="en-US" altLang="zh-CN" dirty="0" err="1"/>
              <a:t>inode</a:t>
            </a:r>
            <a:r>
              <a:rPr lang="zh-CN" altLang="en-US" dirty="0"/>
              <a:t>，读文件头，更新进程控制块中的代码段、数据段、栈段地址，释放原页表）</a:t>
            </a:r>
            <a:endParaRPr lang="en-US" altLang="zh-CN" dirty="0"/>
          </a:p>
          <a:p>
            <a:r>
              <a:rPr lang="en-US" altLang="zh-CN" dirty="0" err="1"/>
              <a:t>do_no_page</a:t>
            </a:r>
            <a:r>
              <a:rPr lang="zh-CN" altLang="en-US" dirty="0"/>
              <a:t>根据缺页地址</a:t>
            </a:r>
            <a:r>
              <a:rPr lang="en-US" altLang="zh-CN" dirty="0"/>
              <a:t>address</a:t>
            </a:r>
            <a:r>
              <a:rPr lang="zh-CN" altLang="en-US" dirty="0"/>
              <a:t>按需调页，</a:t>
            </a:r>
            <a:r>
              <a:rPr lang="en-US" altLang="zh-CN" dirty="0" err="1"/>
              <a:t>put_page</a:t>
            </a:r>
            <a:r>
              <a:rPr lang="zh-CN" altLang="en-US" dirty="0"/>
              <a:t>建立页表</a:t>
            </a:r>
            <a:endParaRPr lang="en-US" altLang="zh-CN" dirty="0"/>
          </a:p>
          <a:p>
            <a:endParaRPr lang="zh-CN" altLang="en-US" dirty="0"/>
          </a:p>
        </p:txBody>
      </p:sp>
    </p:spTree>
    <p:extLst>
      <p:ext uri="{BB962C8B-B14F-4D97-AF65-F5344CB8AC3E}">
        <p14:creationId xmlns:p14="http://schemas.microsoft.com/office/powerpoint/2010/main" val="329429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基于缓冲区的磁盘访问</a:t>
            </a:r>
          </a:p>
        </p:txBody>
      </p:sp>
      <p:sp>
        <p:nvSpPr>
          <p:cNvPr id="563203" name="Rectangle 3"/>
          <p:cNvSpPr>
            <a:spLocks noChangeArrowheads="1"/>
          </p:cNvSpPr>
          <p:nvPr/>
        </p:nvSpPr>
        <p:spPr bwMode="auto">
          <a:xfrm>
            <a:off x="612775" y="10398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在</a:t>
            </a:r>
            <a:r>
              <a:rPr lang="zh-CN" altLang="en-US">
                <a:solidFill>
                  <a:srgbClr val="FF0000"/>
                </a:solidFill>
              </a:rPr>
              <a:t>内存中缓存</a:t>
            </a:r>
            <a:r>
              <a:rPr lang="zh-CN" altLang="en-US"/>
              <a:t>磁盘上的部分</a:t>
            </a:r>
            <a:r>
              <a:rPr lang="en-US" altLang="zh-CN"/>
              <a:t>(</a:t>
            </a:r>
            <a:r>
              <a:rPr lang="zh-CN" altLang="en-US"/>
              <a:t>很少部分</a:t>
            </a:r>
            <a:r>
              <a:rPr lang="en-US" altLang="zh-CN"/>
              <a:t>)</a:t>
            </a:r>
            <a:r>
              <a:rPr lang="zh-CN" altLang="en-US"/>
              <a:t>盘块</a:t>
            </a:r>
          </a:p>
        </p:txBody>
      </p:sp>
      <p:grpSp>
        <p:nvGrpSpPr>
          <p:cNvPr id="563204" name="Group 4"/>
          <p:cNvGrpSpPr>
            <a:grpSpLocks/>
          </p:cNvGrpSpPr>
          <p:nvPr/>
        </p:nvGrpSpPr>
        <p:grpSpPr bwMode="auto">
          <a:xfrm>
            <a:off x="1371600" y="1828800"/>
            <a:ext cx="2895600" cy="609600"/>
            <a:chOff x="864" y="1344"/>
            <a:chExt cx="1824" cy="384"/>
          </a:xfrm>
        </p:grpSpPr>
        <p:sp>
          <p:nvSpPr>
            <p:cNvPr id="21534" name="Rectangle 5"/>
            <p:cNvSpPr>
              <a:spLocks noChangeArrowheads="1"/>
            </p:cNvSpPr>
            <p:nvPr/>
          </p:nvSpPr>
          <p:spPr bwMode="auto">
            <a:xfrm>
              <a:off x="864" y="1344"/>
              <a:ext cx="1776"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35" name="Text Box 6"/>
            <p:cNvSpPr txBox="1">
              <a:spLocks noChangeArrowheads="1"/>
            </p:cNvSpPr>
            <p:nvPr/>
          </p:nvSpPr>
          <p:spPr bwMode="auto">
            <a:xfrm>
              <a:off x="1008" y="1392"/>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Read()</a:t>
              </a:r>
              <a:r>
                <a:rPr lang="zh-CN" altLang="en-US" sz="2400"/>
                <a:t>和</a:t>
              </a:r>
              <a:r>
                <a:rPr lang="en-US" altLang="zh-CN" sz="2400"/>
                <a:t>Write()</a:t>
              </a:r>
            </a:p>
          </p:txBody>
        </p:sp>
      </p:grpSp>
      <p:grpSp>
        <p:nvGrpSpPr>
          <p:cNvPr id="563207" name="Group 7"/>
          <p:cNvGrpSpPr>
            <a:grpSpLocks/>
          </p:cNvGrpSpPr>
          <p:nvPr/>
        </p:nvGrpSpPr>
        <p:grpSpPr bwMode="auto">
          <a:xfrm>
            <a:off x="1676400" y="2971800"/>
            <a:ext cx="2093913" cy="609600"/>
            <a:chOff x="1056" y="2064"/>
            <a:chExt cx="1319" cy="384"/>
          </a:xfrm>
        </p:grpSpPr>
        <p:sp>
          <p:nvSpPr>
            <p:cNvPr id="21532" name="Rectangle 8"/>
            <p:cNvSpPr>
              <a:spLocks noChangeArrowheads="1"/>
            </p:cNvSpPr>
            <p:nvPr/>
          </p:nvSpPr>
          <p:spPr bwMode="auto">
            <a:xfrm>
              <a:off x="1056" y="2064"/>
              <a:ext cx="1319"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33" name="Text Box 9"/>
            <p:cNvSpPr txBox="1">
              <a:spLocks noChangeArrowheads="1"/>
            </p:cNvSpPr>
            <p:nvPr/>
          </p:nvSpPr>
          <p:spPr bwMode="auto">
            <a:xfrm>
              <a:off x="1104" y="2112"/>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solidFill>
                    <a:srgbClr val="FF0000"/>
                  </a:solidFill>
                </a:rPr>
                <a:t>磁盘缓存</a:t>
              </a:r>
            </a:p>
          </p:txBody>
        </p:sp>
      </p:grpSp>
      <p:sp>
        <p:nvSpPr>
          <p:cNvPr id="563210" name="Line 10"/>
          <p:cNvSpPr>
            <a:spLocks noChangeShapeType="1"/>
          </p:cNvSpPr>
          <p:nvPr/>
        </p:nvSpPr>
        <p:spPr bwMode="auto">
          <a:xfrm>
            <a:off x="2743200" y="2438400"/>
            <a:ext cx="0" cy="5334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1" name="Text Box 11"/>
          <p:cNvSpPr txBox="1">
            <a:spLocks noChangeArrowheads="1"/>
          </p:cNvSpPr>
          <p:nvPr/>
        </p:nvSpPr>
        <p:spPr bwMode="auto">
          <a:xfrm>
            <a:off x="2806700" y="2463800"/>
            <a:ext cx="214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r>
              <a:rPr lang="zh-CN" altLang="en-US" sz="2000"/>
              <a:t>首先访问缓存</a:t>
            </a:r>
          </a:p>
        </p:txBody>
      </p:sp>
      <p:grpSp>
        <p:nvGrpSpPr>
          <p:cNvPr id="563212" name="Group 12"/>
          <p:cNvGrpSpPr>
            <a:grpSpLocks/>
          </p:cNvGrpSpPr>
          <p:nvPr/>
        </p:nvGrpSpPr>
        <p:grpSpPr bwMode="auto">
          <a:xfrm>
            <a:off x="1676400" y="4038600"/>
            <a:ext cx="2095500" cy="1219200"/>
            <a:chOff x="1056" y="2736"/>
            <a:chExt cx="1320" cy="768"/>
          </a:xfrm>
        </p:grpSpPr>
        <p:sp>
          <p:nvSpPr>
            <p:cNvPr id="21528" name="Rectangle 13"/>
            <p:cNvSpPr>
              <a:spLocks noChangeArrowheads="1"/>
            </p:cNvSpPr>
            <p:nvPr/>
          </p:nvSpPr>
          <p:spPr bwMode="auto">
            <a:xfrm>
              <a:off x="1057" y="2736"/>
              <a:ext cx="1319"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29" name="Text Box 14"/>
            <p:cNvSpPr txBox="1">
              <a:spLocks noChangeArrowheads="1"/>
            </p:cNvSpPr>
            <p:nvPr/>
          </p:nvSpPr>
          <p:spPr bwMode="auto">
            <a:xfrm>
              <a:off x="1105" y="2784"/>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文件系统</a:t>
              </a:r>
            </a:p>
          </p:txBody>
        </p:sp>
        <p:sp>
          <p:nvSpPr>
            <p:cNvPr id="21530" name="Rectangle 15"/>
            <p:cNvSpPr>
              <a:spLocks noChangeArrowheads="1"/>
            </p:cNvSpPr>
            <p:nvPr/>
          </p:nvSpPr>
          <p:spPr bwMode="auto">
            <a:xfrm>
              <a:off x="1056" y="3120"/>
              <a:ext cx="1320"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31" name="Text Box 16"/>
            <p:cNvSpPr txBox="1">
              <a:spLocks noChangeArrowheads="1"/>
            </p:cNvSpPr>
            <p:nvPr/>
          </p:nvSpPr>
          <p:spPr bwMode="auto">
            <a:xfrm>
              <a:off x="1136" y="3160"/>
              <a:ext cx="1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a:t>
              </a:r>
            </a:p>
          </p:txBody>
        </p:sp>
      </p:grpSp>
      <p:sp>
        <p:nvSpPr>
          <p:cNvPr id="563217" name="Freeform 17"/>
          <p:cNvSpPr>
            <a:spLocks/>
          </p:cNvSpPr>
          <p:nvPr/>
        </p:nvSpPr>
        <p:spPr bwMode="auto">
          <a:xfrm>
            <a:off x="1168400" y="2438400"/>
            <a:ext cx="1638300" cy="1600200"/>
          </a:xfrm>
          <a:custGeom>
            <a:avLst/>
            <a:gdLst>
              <a:gd name="T0" fmla="*/ 2147483647 w 1032"/>
              <a:gd name="T1" fmla="*/ 0 h 1008"/>
              <a:gd name="T2" fmla="*/ 2147483647 w 1032"/>
              <a:gd name="T3" fmla="*/ 2147483647 h 1008"/>
              <a:gd name="T4" fmla="*/ 2147483647 w 1032"/>
              <a:gd name="T5" fmla="*/ 2147483647 h 1008"/>
              <a:gd name="T6" fmla="*/ 2147483647 w 1032"/>
              <a:gd name="T7" fmla="*/ 2147483647 h 1008"/>
              <a:gd name="T8" fmla="*/ 2147483647 w 1032"/>
              <a:gd name="T9" fmla="*/ 2147483647 h 1008"/>
              <a:gd name="T10" fmla="*/ 2147483647 w 1032"/>
              <a:gd name="T11" fmla="*/ 2147483647 h 1008"/>
              <a:gd name="T12" fmla="*/ 2147483647 w 1032"/>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2" h="1008">
                <a:moveTo>
                  <a:pt x="704" y="0"/>
                </a:moveTo>
                <a:cubicBezTo>
                  <a:pt x="708" y="52"/>
                  <a:pt x="712" y="104"/>
                  <a:pt x="704" y="144"/>
                </a:cubicBezTo>
                <a:cubicBezTo>
                  <a:pt x="696" y="184"/>
                  <a:pt x="760" y="208"/>
                  <a:pt x="656" y="240"/>
                </a:cubicBezTo>
                <a:cubicBezTo>
                  <a:pt x="552" y="272"/>
                  <a:pt x="160" y="240"/>
                  <a:pt x="80" y="336"/>
                </a:cubicBezTo>
                <a:cubicBezTo>
                  <a:pt x="0" y="432"/>
                  <a:pt x="40" y="728"/>
                  <a:pt x="176" y="816"/>
                </a:cubicBezTo>
                <a:cubicBezTo>
                  <a:pt x="312" y="904"/>
                  <a:pt x="760" y="832"/>
                  <a:pt x="896" y="864"/>
                </a:cubicBezTo>
                <a:cubicBezTo>
                  <a:pt x="1032" y="896"/>
                  <a:pt x="1012" y="952"/>
                  <a:pt x="992" y="1008"/>
                </a:cubicBezTo>
              </a:path>
            </a:pathLst>
          </a:custGeom>
          <a:noFill/>
          <a:ln w="571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8" name="Text Box 18"/>
          <p:cNvSpPr txBox="1">
            <a:spLocks noChangeArrowheads="1"/>
          </p:cNvSpPr>
          <p:nvPr/>
        </p:nvSpPr>
        <p:spPr bwMode="auto">
          <a:xfrm>
            <a:off x="0" y="38100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r>
              <a:rPr lang="zh-CN" altLang="en-US" sz="2000"/>
              <a:t>不在缓存就访问文件系统</a:t>
            </a:r>
          </a:p>
        </p:txBody>
      </p:sp>
      <p:sp>
        <p:nvSpPr>
          <p:cNvPr id="563219" name="Line 19"/>
          <p:cNvSpPr>
            <a:spLocks noChangeShapeType="1"/>
          </p:cNvSpPr>
          <p:nvPr/>
        </p:nvSpPr>
        <p:spPr bwMode="auto">
          <a:xfrm>
            <a:off x="3581400" y="3581400"/>
            <a:ext cx="0" cy="457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20" name="Text Box 20"/>
          <p:cNvSpPr txBox="1">
            <a:spLocks noChangeArrowheads="1"/>
          </p:cNvSpPr>
          <p:nvPr/>
        </p:nvSpPr>
        <p:spPr bwMode="auto">
          <a:xfrm>
            <a:off x="3733800" y="3581400"/>
            <a:ext cx="214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r>
              <a:rPr lang="zh-CN" altLang="en-US" sz="2000"/>
              <a:t>同时将这些盘块放入缓存，加速将来访问</a:t>
            </a:r>
          </a:p>
        </p:txBody>
      </p:sp>
      <p:sp>
        <p:nvSpPr>
          <p:cNvPr id="563221" name="AutoShape 21"/>
          <p:cNvSpPr>
            <a:spLocks noChangeArrowheads="1"/>
          </p:cNvSpPr>
          <p:nvPr/>
        </p:nvSpPr>
        <p:spPr bwMode="auto">
          <a:xfrm rot="10800000">
            <a:off x="5105400" y="1676400"/>
            <a:ext cx="3048000" cy="1676400"/>
          </a:xfrm>
          <a:prstGeom prst="wedgeRoundRectCallout">
            <a:avLst>
              <a:gd name="adj1" fmla="val 43750"/>
              <a:gd name="adj2" fmla="val -67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非常熟悉的过程</a:t>
            </a:r>
            <a:r>
              <a:rPr lang="en-US" altLang="zh-CN" sz="2400">
                <a:sym typeface="Symbol" pitchFamily="18" charset="2"/>
              </a:rPr>
              <a:t>?</a:t>
            </a:r>
          </a:p>
          <a:p>
            <a:pPr algn="ctr" eaLnBrk="1" hangingPunct="1">
              <a:spcBef>
                <a:spcPct val="0"/>
              </a:spcBef>
              <a:buClrTx/>
              <a:buSzTx/>
              <a:buFontTx/>
              <a:buNone/>
            </a:pPr>
            <a:r>
              <a:rPr lang="en-US" altLang="zh-CN" sz="2400">
                <a:sym typeface="Symbol" pitchFamily="18" charset="2"/>
              </a:rPr>
              <a:t>TLB</a:t>
            </a:r>
            <a:r>
              <a:rPr lang="zh-CN" altLang="en-US" sz="2400">
                <a:sym typeface="Symbol" pitchFamily="18" charset="2"/>
              </a:rPr>
              <a:t>、虚拟内存</a:t>
            </a:r>
            <a:r>
              <a:rPr lang="en-US" altLang="zh-CN" sz="2400">
                <a:sym typeface="Symbol" pitchFamily="18" charset="2"/>
              </a:rPr>
              <a:t>!</a:t>
            </a:r>
          </a:p>
          <a:p>
            <a:pPr algn="ctr" eaLnBrk="1" hangingPunct="1">
              <a:spcBef>
                <a:spcPct val="0"/>
              </a:spcBef>
              <a:buClrTx/>
              <a:buSzTx/>
              <a:buFontTx/>
              <a:buNone/>
            </a:pPr>
            <a:r>
              <a:rPr lang="zh-CN" altLang="en-US" sz="2400">
                <a:sym typeface="Symbol" pitchFamily="18" charset="2"/>
              </a:rPr>
              <a:t>具有局部性性质才有意义</a:t>
            </a:r>
            <a:r>
              <a:rPr lang="en-US" altLang="zh-CN" sz="2400">
                <a:sym typeface="Symbol" pitchFamily="18" charset="2"/>
              </a:rPr>
              <a:t>!</a:t>
            </a:r>
            <a:endParaRPr lang="zh-CN" altLang="zh-CN" sz="2400">
              <a:sym typeface="Symbol" pitchFamily="18" charset="2"/>
            </a:endParaRPr>
          </a:p>
        </p:txBody>
      </p:sp>
      <p:grpSp>
        <p:nvGrpSpPr>
          <p:cNvPr id="563222" name="Group 22"/>
          <p:cNvGrpSpPr>
            <a:grpSpLocks/>
          </p:cNvGrpSpPr>
          <p:nvPr/>
        </p:nvGrpSpPr>
        <p:grpSpPr bwMode="auto">
          <a:xfrm>
            <a:off x="3886200" y="4975225"/>
            <a:ext cx="5181600" cy="603250"/>
            <a:chOff x="2448" y="3072"/>
            <a:chExt cx="3264" cy="380"/>
          </a:xfrm>
        </p:grpSpPr>
        <p:sp>
          <p:nvSpPr>
            <p:cNvPr id="21526" name="Rectangle 23"/>
            <p:cNvSpPr>
              <a:spLocks noChangeArrowheads="1"/>
            </p:cNvSpPr>
            <p:nvPr/>
          </p:nvSpPr>
          <p:spPr bwMode="auto">
            <a:xfrm>
              <a:off x="2448" y="3072"/>
              <a:ext cx="326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空闲磁盘缓存用完怎么办</a:t>
              </a:r>
              <a:r>
                <a:rPr lang="en-US" altLang="zh-CN" sz="2400"/>
                <a:t>?</a:t>
              </a:r>
              <a:r>
                <a:rPr lang="en-US" altLang="zh-CN" sz="2400">
                  <a:solidFill>
                    <a:srgbClr val="FF0000"/>
                  </a:solidFill>
                </a:rPr>
                <a:t> LRU</a:t>
              </a:r>
            </a:p>
          </p:txBody>
        </p:sp>
        <p:pic>
          <p:nvPicPr>
            <p:cNvPr id="21527" name="Picture 24"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32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3225" name="Group 25"/>
          <p:cNvGrpSpPr>
            <a:grpSpLocks/>
          </p:cNvGrpSpPr>
          <p:nvPr/>
        </p:nvGrpSpPr>
        <p:grpSpPr bwMode="auto">
          <a:xfrm>
            <a:off x="3886200" y="5514975"/>
            <a:ext cx="5257800" cy="1114425"/>
            <a:chOff x="2448" y="3072"/>
            <a:chExt cx="3264" cy="702"/>
          </a:xfrm>
        </p:grpSpPr>
        <p:sp>
          <p:nvSpPr>
            <p:cNvPr id="21524" name="Rectangle 26"/>
            <p:cNvSpPr>
              <a:spLocks noChangeArrowheads="1"/>
            </p:cNvSpPr>
            <p:nvPr/>
          </p:nvSpPr>
          <p:spPr bwMode="auto">
            <a:xfrm>
              <a:off x="2448" y="3072"/>
              <a:ext cx="3264" cy="7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改写后的文件盘块怎么办</a:t>
              </a:r>
              <a:r>
                <a:rPr lang="en-US" altLang="zh-CN" sz="2400" dirty="0"/>
                <a:t>?</a:t>
              </a:r>
              <a:r>
                <a:rPr lang="en-US" altLang="zh-CN" sz="2400" dirty="0">
                  <a:solidFill>
                    <a:srgbClr val="FF0000"/>
                  </a:solidFill>
                </a:rPr>
                <a:t> Delayed Write or Write Through</a:t>
              </a:r>
            </a:p>
          </p:txBody>
        </p:sp>
        <p:pic>
          <p:nvPicPr>
            <p:cNvPr id="21525" name="Picture 2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32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228" name="AutoShape 28"/>
          <p:cNvSpPr>
            <a:spLocks noChangeArrowheads="1"/>
          </p:cNvSpPr>
          <p:nvPr/>
        </p:nvSpPr>
        <p:spPr bwMode="auto">
          <a:xfrm rot="10800000">
            <a:off x="1676400" y="5638800"/>
            <a:ext cx="2133600" cy="914400"/>
          </a:xfrm>
          <a:prstGeom prst="wedgeRoundRectCallout">
            <a:avLst>
              <a:gd name="adj1" fmla="val -63171"/>
              <a:gd name="adj2" fmla="val 7603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等等</a:t>
            </a:r>
            <a:r>
              <a:rPr lang="en-US" altLang="zh-CN" sz="2400">
                <a:sym typeface="Symbol" pitchFamily="18" charset="2"/>
              </a:rPr>
              <a:t>…</a:t>
            </a:r>
            <a:r>
              <a:rPr lang="zh-CN" altLang="en-US" sz="2400">
                <a:sym typeface="Symbol" pitchFamily="18" charset="2"/>
              </a:rPr>
              <a:t>还有许多细节</a:t>
            </a:r>
            <a:endParaRPr lang="zh-CN" altLang="zh-CN" sz="2400">
              <a:sym typeface="Symbol" pitchFamily="18" charset="2"/>
            </a:endParaRPr>
          </a:p>
        </p:txBody>
      </p:sp>
      <p:grpSp>
        <p:nvGrpSpPr>
          <p:cNvPr id="563229" name="Group 29"/>
          <p:cNvGrpSpPr>
            <a:grpSpLocks/>
          </p:cNvGrpSpPr>
          <p:nvPr/>
        </p:nvGrpSpPr>
        <p:grpSpPr bwMode="auto">
          <a:xfrm>
            <a:off x="3886200" y="4448175"/>
            <a:ext cx="5181600" cy="603250"/>
            <a:chOff x="2448" y="3072"/>
            <a:chExt cx="3264" cy="380"/>
          </a:xfrm>
        </p:grpSpPr>
        <p:sp>
          <p:nvSpPr>
            <p:cNvPr id="21522" name="Rectangle 30"/>
            <p:cNvSpPr>
              <a:spLocks noChangeArrowheads="1"/>
            </p:cNvSpPr>
            <p:nvPr/>
          </p:nvSpPr>
          <p:spPr bwMode="auto">
            <a:xfrm>
              <a:off x="2448" y="3072"/>
              <a:ext cx="326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缓存池怎么组织</a:t>
              </a:r>
              <a:r>
                <a:rPr lang="en-US" altLang="zh-CN" sz="2400"/>
                <a:t>?</a:t>
              </a:r>
              <a:r>
                <a:rPr lang="en-US" altLang="zh-CN" sz="2400">
                  <a:solidFill>
                    <a:srgbClr val="FF0000"/>
                  </a:solidFill>
                </a:rPr>
                <a:t>  Hashing</a:t>
              </a:r>
            </a:p>
          </p:txBody>
        </p:sp>
        <p:pic>
          <p:nvPicPr>
            <p:cNvPr id="21523" name="Picture 3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32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内容占位符 3"/>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76200" y="4606117"/>
            <a:ext cx="9043988" cy="1638156"/>
          </a:xfrm>
        </p:spPr>
      </p:pic>
    </p:spTree>
    <p:extLst>
      <p:ext uri="{BB962C8B-B14F-4D97-AF65-F5344CB8AC3E}">
        <p14:creationId xmlns:p14="http://schemas.microsoft.com/office/powerpoint/2010/main" val="83471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dissolve">
                                      <p:cBhvr>
                                        <p:cTn id="7" dur="500"/>
                                        <p:tgtEl>
                                          <p:spTgt spid="563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04"/>
                                        </p:tgtEl>
                                        <p:attrNameLst>
                                          <p:attrName>style.visibility</p:attrName>
                                        </p:attrNameLst>
                                      </p:cBhvr>
                                      <p:to>
                                        <p:strVal val="visible"/>
                                      </p:to>
                                    </p:set>
                                    <p:animEffect transition="in" filter="dissolve">
                                      <p:cBhvr>
                                        <p:cTn id="12" dur="500"/>
                                        <p:tgtEl>
                                          <p:spTgt spid="563204"/>
                                        </p:tgtEl>
                                      </p:cBhvr>
                                    </p:animEffect>
                                  </p:childTnLst>
                                </p:cTn>
                              </p:par>
                            </p:childTnLst>
                          </p:cTn>
                        </p:par>
                        <p:par>
                          <p:cTn id="13" fill="hold" nodeType="afterGroup">
                            <p:stCondLst>
                              <p:cond delay="500"/>
                            </p:stCondLst>
                            <p:childTnLst>
                              <p:par>
                                <p:cTn id="14" presetID="17" presetClass="entr" presetSubtype="1" fill="hold" grpId="0" nodeType="afterEffect">
                                  <p:stCondLst>
                                    <p:cond delay="0"/>
                                  </p:stCondLst>
                                  <p:childTnLst>
                                    <p:set>
                                      <p:cBhvr>
                                        <p:cTn id="15" dur="1" fill="hold">
                                          <p:stCondLst>
                                            <p:cond delay="0"/>
                                          </p:stCondLst>
                                        </p:cTn>
                                        <p:tgtEl>
                                          <p:spTgt spid="563210"/>
                                        </p:tgtEl>
                                        <p:attrNameLst>
                                          <p:attrName>style.visibility</p:attrName>
                                        </p:attrNameLst>
                                      </p:cBhvr>
                                      <p:to>
                                        <p:strVal val="visible"/>
                                      </p:to>
                                    </p:set>
                                    <p:anim calcmode="lin" valueType="num">
                                      <p:cBhvr>
                                        <p:cTn id="16" dur="500" fill="hold"/>
                                        <p:tgtEl>
                                          <p:spTgt spid="563210"/>
                                        </p:tgtEl>
                                        <p:attrNameLst>
                                          <p:attrName>ppt_x</p:attrName>
                                        </p:attrNameLst>
                                      </p:cBhvr>
                                      <p:tavLst>
                                        <p:tav tm="0">
                                          <p:val>
                                            <p:strVal val="#ppt_x"/>
                                          </p:val>
                                        </p:tav>
                                        <p:tav tm="100000">
                                          <p:val>
                                            <p:strVal val="#ppt_x"/>
                                          </p:val>
                                        </p:tav>
                                      </p:tavLst>
                                    </p:anim>
                                    <p:anim calcmode="lin" valueType="num">
                                      <p:cBhvr>
                                        <p:cTn id="17" dur="500" fill="hold"/>
                                        <p:tgtEl>
                                          <p:spTgt spid="563210"/>
                                        </p:tgtEl>
                                        <p:attrNameLst>
                                          <p:attrName>ppt_y</p:attrName>
                                        </p:attrNameLst>
                                      </p:cBhvr>
                                      <p:tavLst>
                                        <p:tav tm="0">
                                          <p:val>
                                            <p:strVal val="#ppt_y-#ppt_h/2"/>
                                          </p:val>
                                        </p:tav>
                                        <p:tav tm="100000">
                                          <p:val>
                                            <p:strVal val="#ppt_y"/>
                                          </p:val>
                                        </p:tav>
                                      </p:tavLst>
                                    </p:anim>
                                    <p:anim calcmode="lin" valueType="num">
                                      <p:cBhvr>
                                        <p:cTn id="18" dur="500" fill="hold"/>
                                        <p:tgtEl>
                                          <p:spTgt spid="563210"/>
                                        </p:tgtEl>
                                        <p:attrNameLst>
                                          <p:attrName>ppt_w</p:attrName>
                                        </p:attrNameLst>
                                      </p:cBhvr>
                                      <p:tavLst>
                                        <p:tav tm="0">
                                          <p:val>
                                            <p:strVal val="#ppt_w"/>
                                          </p:val>
                                        </p:tav>
                                        <p:tav tm="100000">
                                          <p:val>
                                            <p:strVal val="#ppt_w"/>
                                          </p:val>
                                        </p:tav>
                                      </p:tavLst>
                                    </p:anim>
                                    <p:anim calcmode="lin" valueType="num">
                                      <p:cBhvr>
                                        <p:cTn id="19" dur="500" fill="hold"/>
                                        <p:tgtEl>
                                          <p:spTgt spid="563210"/>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63207"/>
                                        </p:tgtEl>
                                        <p:attrNameLst>
                                          <p:attrName>style.visibility</p:attrName>
                                        </p:attrNameLst>
                                      </p:cBhvr>
                                      <p:to>
                                        <p:strVal val="visible"/>
                                      </p:to>
                                    </p:set>
                                    <p:animEffect transition="in" filter="dissolve">
                                      <p:cBhvr>
                                        <p:cTn id="24" dur="500"/>
                                        <p:tgtEl>
                                          <p:spTgt spid="563207"/>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63211"/>
                                        </p:tgtEl>
                                        <p:attrNameLst>
                                          <p:attrName>style.visibility</p:attrName>
                                        </p:attrNameLst>
                                      </p:cBhvr>
                                      <p:to>
                                        <p:strVal val="visible"/>
                                      </p:to>
                                    </p:set>
                                    <p:animEffect transition="in" filter="dissolve">
                                      <p:cBhvr>
                                        <p:cTn id="28" dur="500"/>
                                        <p:tgtEl>
                                          <p:spTgt spid="563211"/>
                                        </p:tgtEl>
                                      </p:cBhvr>
                                    </p:animEffect>
                                  </p:childTnLst>
                                </p:cTn>
                              </p:par>
                            </p:childTnLst>
                          </p:cTn>
                        </p:par>
                        <p:par>
                          <p:cTn id="29" fill="hold" nodeType="afterGroup">
                            <p:stCondLst>
                              <p:cond delay="1000"/>
                            </p:stCondLst>
                            <p:childTnLst>
                              <p:par>
                                <p:cTn id="30" presetID="17" presetClass="entr" presetSubtype="1" fill="hold" grpId="0" nodeType="afterEffect">
                                  <p:stCondLst>
                                    <p:cond delay="0"/>
                                  </p:stCondLst>
                                  <p:childTnLst>
                                    <p:set>
                                      <p:cBhvr>
                                        <p:cTn id="31" dur="1" fill="hold">
                                          <p:stCondLst>
                                            <p:cond delay="0"/>
                                          </p:stCondLst>
                                        </p:cTn>
                                        <p:tgtEl>
                                          <p:spTgt spid="563217"/>
                                        </p:tgtEl>
                                        <p:attrNameLst>
                                          <p:attrName>style.visibility</p:attrName>
                                        </p:attrNameLst>
                                      </p:cBhvr>
                                      <p:to>
                                        <p:strVal val="visible"/>
                                      </p:to>
                                    </p:set>
                                    <p:anim calcmode="lin" valueType="num">
                                      <p:cBhvr>
                                        <p:cTn id="32" dur="500" fill="hold"/>
                                        <p:tgtEl>
                                          <p:spTgt spid="563217"/>
                                        </p:tgtEl>
                                        <p:attrNameLst>
                                          <p:attrName>ppt_x</p:attrName>
                                        </p:attrNameLst>
                                      </p:cBhvr>
                                      <p:tavLst>
                                        <p:tav tm="0">
                                          <p:val>
                                            <p:strVal val="#ppt_x"/>
                                          </p:val>
                                        </p:tav>
                                        <p:tav tm="100000">
                                          <p:val>
                                            <p:strVal val="#ppt_x"/>
                                          </p:val>
                                        </p:tav>
                                      </p:tavLst>
                                    </p:anim>
                                    <p:anim calcmode="lin" valueType="num">
                                      <p:cBhvr>
                                        <p:cTn id="33" dur="500" fill="hold"/>
                                        <p:tgtEl>
                                          <p:spTgt spid="563217"/>
                                        </p:tgtEl>
                                        <p:attrNameLst>
                                          <p:attrName>ppt_y</p:attrName>
                                        </p:attrNameLst>
                                      </p:cBhvr>
                                      <p:tavLst>
                                        <p:tav tm="0">
                                          <p:val>
                                            <p:strVal val="#ppt_y-#ppt_h/2"/>
                                          </p:val>
                                        </p:tav>
                                        <p:tav tm="100000">
                                          <p:val>
                                            <p:strVal val="#ppt_y"/>
                                          </p:val>
                                        </p:tav>
                                      </p:tavLst>
                                    </p:anim>
                                    <p:anim calcmode="lin" valueType="num">
                                      <p:cBhvr>
                                        <p:cTn id="34" dur="500" fill="hold"/>
                                        <p:tgtEl>
                                          <p:spTgt spid="563217"/>
                                        </p:tgtEl>
                                        <p:attrNameLst>
                                          <p:attrName>ppt_w</p:attrName>
                                        </p:attrNameLst>
                                      </p:cBhvr>
                                      <p:tavLst>
                                        <p:tav tm="0">
                                          <p:val>
                                            <p:strVal val="#ppt_w"/>
                                          </p:val>
                                        </p:tav>
                                        <p:tav tm="100000">
                                          <p:val>
                                            <p:strVal val="#ppt_w"/>
                                          </p:val>
                                        </p:tav>
                                      </p:tavLst>
                                    </p:anim>
                                    <p:anim calcmode="lin" valueType="num">
                                      <p:cBhvr>
                                        <p:cTn id="35" dur="500" fill="hold"/>
                                        <p:tgtEl>
                                          <p:spTgt spid="563217"/>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63212"/>
                                        </p:tgtEl>
                                        <p:attrNameLst>
                                          <p:attrName>style.visibility</p:attrName>
                                        </p:attrNameLst>
                                      </p:cBhvr>
                                      <p:to>
                                        <p:strVal val="visible"/>
                                      </p:to>
                                    </p:set>
                                    <p:animEffect transition="in" filter="dissolve">
                                      <p:cBhvr>
                                        <p:cTn id="40" dur="500"/>
                                        <p:tgtEl>
                                          <p:spTgt spid="563212"/>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563218"/>
                                        </p:tgtEl>
                                        <p:attrNameLst>
                                          <p:attrName>style.visibility</p:attrName>
                                        </p:attrNameLst>
                                      </p:cBhvr>
                                      <p:to>
                                        <p:strVal val="visible"/>
                                      </p:to>
                                    </p:set>
                                    <p:animEffect transition="in" filter="dissolve">
                                      <p:cBhvr>
                                        <p:cTn id="44" dur="500"/>
                                        <p:tgtEl>
                                          <p:spTgt spid="563218"/>
                                        </p:tgtEl>
                                      </p:cBhvr>
                                    </p:animEffect>
                                  </p:childTnLst>
                                </p:cTn>
                              </p:par>
                            </p:childTnLst>
                          </p:cTn>
                        </p:par>
                        <p:par>
                          <p:cTn id="45" fill="hold" nodeType="afterGroup">
                            <p:stCondLst>
                              <p:cond delay="1000"/>
                            </p:stCondLst>
                            <p:childTnLst>
                              <p:par>
                                <p:cTn id="46" presetID="17" presetClass="entr" presetSubtype="4" fill="hold" grpId="0" nodeType="afterEffect">
                                  <p:stCondLst>
                                    <p:cond delay="0"/>
                                  </p:stCondLst>
                                  <p:childTnLst>
                                    <p:set>
                                      <p:cBhvr>
                                        <p:cTn id="47" dur="1" fill="hold">
                                          <p:stCondLst>
                                            <p:cond delay="0"/>
                                          </p:stCondLst>
                                        </p:cTn>
                                        <p:tgtEl>
                                          <p:spTgt spid="563219"/>
                                        </p:tgtEl>
                                        <p:attrNameLst>
                                          <p:attrName>style.visibility</p:attrName>
                                        </p:attrNameLst>
                                      </p:cBhvr>
                                      <p:to>
                                        <p:strVal val="visible"/>
                                      </p:to>
                                    </p:set>
                                    <p:anim calcmode="lin" valueType="num">
                                      <p:cBhvr>
                                        <p:cTn id="48" dur="500" fill="hold"/>
                                        <p:tgtEl>
                                          <p:spTgt spid="563219"/>
                                        </p:tgtEl>
                                        <p:attrNameLst>
                                          <p:attrName>ppt_x</p:attrName>
                                        </p:attrNameLst>
                                      </p:cBhvr>
                                      <p:tavLst>
                                        <p:tav tm="0">
                                          <p:val>
                                            <p:strVal val="#ppt_x"/>
                                          </p:val>
                                        </p:tav>
                                        <p:tav tm="100000">
                                          <p:val>
                                            <p:strVal val="#ppt_x"/>
                                          </p:val>
                                        </p:tav>
                                      </p:tavLst>
                                    </p:anim>
                                    <p:anim calcmode="lin" valueType="num">
                                      <p:cBhvr>
                                        <p:cTn id="49" dur="500" fill="hold"/>
                                        <p:tgtEl>
                                          <p:spTgt spid="563219"/>
                                        </p:tgtEl>
                                        <p:attrNameLst>
                                          <p:attrName>ppt_y</p:attrName>
                                        </p:attrNameLst>
                                      </p:cBhvr>
                                      <p:tavLst>
                                        <p:tav tm="0">
                                          <p:val>
                                            <p:strVal val="#ppt_y+#ppt_h/2"/>
                                          </p:val>
                                        </p:tav>
                                        <p:tav tm="100000">
                                          <p:val>
                                            <p:strVal val="#ppt_y"/>
                                          </p:val>
                                        </p:tav>
                                      </p:tavLst>
                                    </p:anim>
                                    <p:anim calcmode="lin" valueType="num">
                                      <p:cBhvr>
                                        <p:cTn id="50" dur="500" fill="hold"/>
                                        <p:tgtEl>
                                          <p:spTgt spid="563219"/>
                                        </p:tgtEl>
                                        <p:attrNameLst>
                                          <p:attrName>ppt_w</p:attrName>
                                        </p:attrNameLst>
                                      </p:cBhvr>
                                      <p:tavLst>
                                        <p:tav tm="0">
                                          <p:val>
                                            <p:strVal val="#ppt_w"/>
                                          </p:val>
                                        </p:tav>
                                        <p:tav tm="100000">
                                          <p:val>
                                            <p:strVal val="#ppt_w"/>
                                          </p:val>
                                        </p:tav>
                                      </p:tavLst>
                                    </p:anim>
                                    <p:anim calcmode="lin" valueType="num">
                                      <p:cBhvr>
                                        <p:cTn id="51" dur="500" fill="hold"/>
                                        <p:tgtEl>
                                          <p:spTgt spid="563219"/>
                                        </p:tgtEl>
                                        <p:attrNameLst>
                                          <p:attrName>ppt_h</p:attrName>
                                        </p:attrNameLst>
                                      </p:cBhvr>
                                      <p:tavLst>
                                        <p:tav tm="0">
                                          <p:val>
                                            <p:fltVal val="0"/>
                                          </p:val>
                                        </p:tav>
                                        <p:tav tm="100000">
                                          <p:val>
                                            <p:strVal val="#ppt_h"/>
                                          </p:val>
                                        </p:tav>
                                      </p:tavLst>
                                    </p:anim>
                                  </p:childTnLst>
                                </p:cTn>
                              </p:par>
                            </p:childTnLst>
                          </p:cTn>
                        </p:par>
                        <p:par>
                          <p:cTn id="52" fill="hold" nodeType="afterGroup">
                            <p:stCondLst>
                              <p:cond delay="1500"/>
                            </p:stCondLst>
                            <p:childTnLst>
                              <p:par>
                                <p:cTn id="53" presetID="9" presetClass="entr" presetSubtype="0" fill="hold" grpId="0" nodeType="afterEffect">
                                  <p:stCondLst>
                                    <p:cond delay="0"/>
                                  </p:stCondLst>
                                  <p:childTnLst>
                                    <p:set>
                                      <p:cBhvr>
                                        <p:cTn id="54" dur="1" fill="hold">
                                          <p:stCondLst>
                                            <p:cond delay="0"/>
                                          </p:stCondLst>
                                        </p:cTn>
                                        <p:tgtEl>
                                          <p:spTgt spid="563220"/>
                                        </p:tgtEl>
                                        <p:attrNameLst>
                                          <p:attrName>style.visibility</p:attrName>
                                        </p:attrNameLst>
                                      </p:cBhvr>
                                      <p:to>
                                        <p:strVal val="visible"/>
                                      </p:to>
                                    </p:set>
                                    <p:animEffect transition="in" filter="dissolve">
                                      <p:cBhvr>
                                        <p:cTn id="55" dur="500"/>
                                        <p:tgtEl>
                                          <p:spTgt spid="5632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63221"/>
                                        </p:tgtEl>
                                        <p:attrNameLst>
                                          <p:attrName>style.visibility</p:attrName>
                                        </p:attrNameLst>
                                      </p:cBhvr>
                                      <p:to>
                                        <p:strVal val="visible"/>
                                      </p:to>
                                    </p:set>
                                    <p:animEffect transition="in" filter="dissolve">
                                      <p:cBhvr>
                                        <p:cTn id="60" dur="500"/>
                                        <p:tgtEl>
                                          <p:spTgt spid="56322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563229"/>
                                        </p:tgtEl>
                                        <p:attrNameLst>
                                          <p:attrName>style.visibility</p:attrName>
                                        </p:attrNameLst>
                                      </p:cBhvr>
                                      <p:to>
                                        <p:strVal val="visible"/>
                                      </p:to>
                                    </p:set>
                                    <p:animEffect transition="in" filter="dissolve">
                                      <p:cBhvr>
                                        <p:cTn id="65" dur="500"/>
                                        <p:tgtEl>
                                          <p:spTgt spid="563229"/>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563222"/>
                                        </p:tgtEl>
                                        <p:attrNameLst>
                                          <p:attrName>style.visibility</p:attrName>
                                        </p:attrNameLst>
                                      </p:cBhvr>
                                      <p:to>
                                        <p:strVal val="visible"/>
                                      </p:to>
                                    </p:set>
                                    <p:animEffect transition="in" filter="dissolve">
                                      <p:cBhvr>
                                        <p:cTn id="69" dur="500"/>
                                        <p:tgtEl>
                                          <p:spTgt spid="563222"/>
                                        </p:tgtEl>
                                      </p:cBhvr>
                                    </p:animEffect>
                                  </p:childTnLst>
                                </p:cTn>
                              </p:par>
                            </p:childTnLst>
                          </p:cTn>
                        </p:par>
                        <p:par>
                          <p:cTn id="70" fill="hold" nodeType="afterGroup">
                            <p:stCondLst>
                              <p:cond delay="1000"/>
                            </p:stCondLst>
                            <p:childTnLst>
                              <p:par>
                                <p:cTn id="71" presetID="9" presetClass="entr" presetSubtype="0" fill="hold" nodeType="afterEffect">
                                  <p:stCondLst>
                                    <p:cond delay="0"/>
                                  </p:stCondLst>
                                  <p:childTnLst>
                                    <p:set>
                                      <p:cBhvr>
                                        <p:cTn id="72" dur="1" fill="hold">
                                          <p:stCondLst>
                                            <p:cond delay="0"/>
                                          </p:stCondLst>
                                        </p:cTn>
                                        <p:tgtEl>
                                          <p:spTgt spid="563225"/>
                                        </p:tgtEl>
                                        <p:attrNameLst>
                                          <p:attrName>style.visibility</p:attrName>
                                        </p:attrNameLst>
                                      </p:cBhvr>
                                      <p:to>
                                        <p:strVal val="visible"/>
                                      </p:to>
                                    </p:set>
                                    <p:animEffect transition="in" filter="dissolve">
                                      <p:cBhvr>
                                        <p:cTn id="73" dur="500"/>
                                        <p:tgtEl>
                                          <p:spTgt spid="563225"/>
                                        </p:tgtEl>
                                      </p:cBhvr>
                                    </p:animEffect>
                                  </p:childTnLst>
                                </p:cTn>
                              </p:par>
                            </p:childTnLst>
                          </p:cTn>
                        </p:par>
                        <p:par>
                          <p:cTn id="74" fill="hold" nodeType="afterGroup">
                            <p:stCondLst>
                              <p:cond delay="1500"/>
                            </p:stCondLst>
                            <p:childTnLst>
                              <p:par>
                                <p:cTn id="75" presetID="9" presetClass="entr" presetSubtype="0" fill="hold" grpId="0" nodeType="afterEffect">
                                  <p:stCondLst>
                                    <p:cond delay="0"/>
                                  </p:stCondLst>
                                  <p:childTnLst>
                                    <p:set>
                                      <p:cBhvr>
                                        <p:cTn id="76" dur="1" fill="hold">
                                          <p:stCondLst>
                                            <p:cond delay="0"/>
                                          </p:stCondLst>
                                        </p:cTn>
                                        <p:tgtEl>
                                          <p:spTgt spid="563228"/>
                                        </p:tgtEl>
                                        <p:attrNameLst>
                                          <p:attrName>style.visibility</p:attrName>
                                        </p:attrNameLst>
                                      </p:cBhvr>
                                      <p:to>
                                        <p:strVal val="visible"/>
                                      </p:to>
                                    </p:set>
                                    <p:animEffect transition="in" filter="dissolve">
                                      <p:cBhvr>
                                        <p:cTn id="77" dur="500"/>
                                        <p:tgtEl>
                                          <p:spTgt spid="56322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1" nodeType="clickEffect">
                                  <p:stCondLst>
                                    <p:cond delay="0"/>
                                  </p:stCondLst>
                                  <p:childTnLst>
                                    <p:set>
                                      <p:cBhvr>
                                        <p:cTn id="81" dur="1" fill="hold">
                                          <p:stCondLst>
                                            <p:cond delay="0"/>
                                          </p:stCondLst>
                                        </p:cTn>
                                        <p:tgtEl>
                                          <p:spTgt spid="563217"/>
                                        </p:tgtEl>
                                        <p:attrNameLst>
                                          <p:attrName>style.visibility</p:attrName>
                                        </p:attrNameLst>
                                      </p:cBhvr>
                                      <p:to>
                                        <p:strVal val="visible"/>
                                      </p:to>
                                    </p:set>
                                    <p:animEffect transition="in" filter="wipe(down)">
                                      <p:cBhvr>
                                        <p:cTn id="82" dur="500"/>
                                        <p:tgtEl>
                                          <p:spTgt spid="563217"/>
                                        </p:tgtEl>
                                      </p:cBhvr>
                                    </p:animEffect>
                                  </p:childTnLst>
                                </p:cTn>
                              </p:par>
                            </p:childTnLst>
                          </p:cTn>
                        </p:par>
                        <p:par>
                          <p:cTn id="83" fill="hold" nodeType="afterGroup">
                            <p:stCondLst>
                              <p:cond delay="500"/>
                            </p:stCondLst>
                            <p:childTnLst>
                              <p:par>
                                <p:cTn id="84" presetID="55" presetClass="entr" presetSubtype="0" fill="hold" grpId="2" nodeType="afterEffect">
                                  <p:stCondLst>
                                    <p:cond delay="0"/>
                                  </p:stCondLst>
                                  <p:childTnLst>
                                    <p:set>
                                      <p:cBhvr>
                                        <p:cTn id="85" dur="1" fill="hold">
                                          <p:stCondLst>
                                            <p:cond delay="0"/>
                                          </p:stCondLst>
                                        </p:cTn>
                                        <p:tgtEl>
                                          <p:spTgt spid="563217"/>
                                        </p:tgtEl>
                                        <p:attrNameLst>
                                          <p:attrName>style.visibility</p:attrName>
                                        </p:attrNameLst>
                                      </p:cBhvr>
                                      <p:to>
                                        <p:strVal val="visible"/>
                                      </p:to>
                                    </p:set>
                                    <p:anim calcmode="lin" valueType="num">
                                      <p:cBhvr>
                                        <p:cTn id="86" dur="1000" fill="hold"/>
                                        <p:tgtEl>
                                          <p:spTgt spid="563217"/>
                                        </p:tgtEl>
                                        <p:attrNameLst>
                                          <p:attrName>ppt_w</p:attrName>
                                        </p:attrNameLst>
                                      </p:cBhvr>
                                      <p:tavLst>
                                        <p:tav tm="0">
                                          <p:val>
                                            <p:strVal val="#ppt_w*0.70"/>
                                          </p:val>
                                        </p:tav>
                                        <p:tav tm="100000">
                                          <p:val>
                                            <p:strVal val="#ppt_w"/>
                                          </p:val>
                                        </p:tav>
                                      </p:tavLst>
                                    </p:anim>
                                    <p:anim calcmode="lin" valueType="num">
                                      <p:cBhvr>
                                        <p:cTn id="87" dur="1000" fill="hold"/>
                                        <p:tgtEl>
                                          <p:spTgt spid="563217"/>
                                        </p:tgtEl>
                                        <p:attrNameLst>
                                          <p:attrName>ppt_h</p:attrName>
                                        </p:attrNameLst>
                                      </p:cBhvr>
                                      <p:tavLst>
                                        <p:tav tm="0">
                                          <p:val>
                                            <p:strVal val="#ppt_h"/>
                                          </p:val>
                                        </p:tav>
                                        <p:tav tm="100000">
                                          <p:val>
                                            <p:strVal val="#ppt_h"/>
                                          </p:val>
                                        </p:tav>
                                      </p:tavLst>
                                    </p:anim>
                                    <p:animEffect transition="in" filter="fade">
                                      <p:cBhvr>
                                        <p:cTn id="88" dur="1000"/>
                                        <p:tgtEl>
                                          <p:spTgt spid="563217"/>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ppt_x"/>
                                          </p:val>
                                        </p:tav>
                                        <p:tav tm="100000">
                                          <p:val>
                                            <p:strVal val="#ppt_x"/>
                                          </p:val>
                                        </p:tav>
                                      </p:tavLst>
                                    </p:anim>
                                    <p:anim calcmode="lin" valueType="num">
                                      <p:cBhvr additive="base">
                                        <p:cTn id="9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p:bldP spid="563210" grpId="0" animBg="1"/>
      <p:bldP spid="563211" grpId="0"/>
      <p:bldP spid="563217" grpId="0" animBg="1"/>
      <p:bldP spid="563217" grpId="1" animBg="1"/>
      <p:bldP spid="563217" grpId="2" animBg="1"/>
      <p:bldP spid="563218" grpId="0"/>
      <p:bldP spid="563219" grpId="0" animBg="1"/>
      <p:bldP spid="563220" grpId="0"/>
      <p:bldP spid="563221" grpId="0" animBg="1"/>
      <p:bldP spid="5632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dirty="0"/>
              <a:t>基于缓冲区的磁盘访问</a:t>
            </a:r>
          </a:p>
        </p:txBody>
      </p:sp>
      <p:sp>
        <p:nvSpPr>
          <p:cNvPr id="94211" name="内容占位符 2"/>
          <p:cNvSpPr>
            <a:spLocks noGrp="1"/>
          </p:cNvSpPr>
          <p:nvPr>
            <p:ph idx="1"/>
          </p:nvPr>
        </p:nvSpPr>
        <p:spPr/>
        <p:txBody>
          <a:bodyPr/>
          <a:lstStyle/>
          <a:p>
            <a:r>
              <a:rPr lang="zh-CN" altLang="en-US" sz="2000" dirty="0"/>
              <a:t>在</a:t>
            </a:r>
            <a:r>
              <a:rPr lang="en-US" altLang="zh-CN" sz="2000" dirty="0" err="1"/>
              <a:t>Linux0.11</a:t>
            </a:r>
            <a:r>
              <a:rPr lang="zh-CN" altLang="en-US" sz="2000" dirty="0"/>
              <a:t>初始化时，会根据内存大小来初始化高速缓冲区大小</a:t>
            </a:r>
            <a:endParaRPr lang="en-US" altLang="zh-CN" sz="2000" dirty="0"/>
          </a:p>
          <a:p>
            <a:r>
              <a:rPr lang="zh-CN" altLang="en-US" sz="2000" dirty="0"/>
              <a:t>缓冲区位于内核</a:t>
            </a:r>
            <a:r>
              <a:rPr lang="en-US" altLang="zh-CN" sz="2000" dirty="0"/>
              <a:t>end</a:t>
            </a:r>
            <a:r>
              <a:rPr lang="zh-CN" altLang="en-US" sz="2000" dirty="0"/>
              <a:t>之后，</a:t>
            </a:r>
            <a:r>
              <a:rPr lang="en-US" altLang="zh-CN" sz="2000" dirty="0" err="1"/>
              <a:t>buffer_memory_end</a:t>
            </a:r>
            <a:r>
              <a:rPr lang="zh-CN" altLang="en-US" sz="2000" dirty="0"/>
              <a:t>值之前</a:t>
            </a:r>
            <a:r>
              <a:rPr lang="en-US" altLang="zh-CN" sz="2000" dirty="0"/>
              <a:t> 4M</a:t>
            </a:r>
            <a:r>
              <a:rPr lang="zh-CN" altLang="en-US" sz="2000" dirty="0"/>
              <a:t>内存处，一共可以划出</a:t>
            </a:r>
            <a:r>
              <a:rPr lang="en-US" altLang="zh-CN" sz="2000" dirty="0"/>
              <a:t>3</a:t>
            </a:r>
            <a:r>
              <a:rPr lang="zh-CN" altLang="en-US" sz="2000" dirty="0"/>
              <a:t>千多个逻辑块</a:t>
            </a:r>
            <a:endParaRPr lang="en-US" altLang="zh-CN" sz="2000" dirty="0"/>
          </a:p>
          <a:p>
            <a:r>
              <a:rPr lang="zh-CN" altLang="en-US" sz="2000" dirty="0"/>
              <a:t>缓冲区被分成一些缓冲块，每个缓冲块大小为</a:t>
            </a:r>
            <a:r>
              <a:rPr lang="en-US" altLang="zh-CN" sz="2000" dirty="0"/>
              <a:t>1024</a:t>
            </a:r>
            <a:r>
              <a:rPr lang="zh-CN" altLang="en-US" sz="2000" dirty="0"/>
              <a:t>字节，即两个扇区</a:t>
            </a:r>
            <a:endParaRPr lang="en-US" altLang="zh-CN" sz="2000" dirty="0"/>
          </a:p>
          <a:p>
            <a:r>
              <a:rPr lang="zh-CN" altLang="en-US" sz="2000" dirty="0"/>
              <a:t>在缓冲区中包含</a:t>
            </a:r>
            <a:r>
              <a:rPr lang="en-US" altLang="zh-CN" sz="2000" dirty="0" err="1"/>
              <a:t>struct</a:t>
            </a:r>
            <a:r>
              <a:rPr lang="en-US" altLang="zh-CN" sz="2000" dirty="0"/>
              <a:t> </a:t>
            </a:r>
            <a:r>
              <a:rPr lang="en-US" altLang="zh-CN" sz="2000" dirty="0" err="1"/>
              <a:t>buffer_head</a:t>
            </a:r>
            <a:r>
              <a:rPr lang="zh-CN" altLang="en-US" sz="2000" dirty="0"/>
              <a:t>结构体（缓冲头结构）</a:t>
            </a:r>
            <a:endParaRPr lang="en-US" altLang="zh-CN" sz="2000" dirty="0"/>
          </a:p>
          <a:p>
            <a:r>
              <a:rPr lang="en-US" altLang="zh-CN" sz="2000" dirty="0" err="1"/>
              <a:t>struct</a:t>
            </a:r>
            <a:r>
              <a:rPr lang="en-US" altLang="zh-CN" sz="2000" dirty="0"/>
              <a:t> </a:t>
            </a:r>
            <a:r>
              <a:rPr lang="en-US" altLang="zh-CN" sz="2000" dirty="0" err="1"/>
              <a:t>buffer_head</a:t>
            </a:r>
            <a:r>
              <a:rPr lang="en-US" altLang="zh-CN" sz="2000" dirty="0"/>
              <a:t> *</a:t>
            </a:r>
            <a:r>
              <a:rPr lang="en-US" altLang="zh-CN" sz="2000" dirty="0" err="1"/>
              <a:t>start_buffer</a:t>
            </a:r>
            <a:r>
              <a:rPr lang="en-US" altLang="zh-CN" sz="2000" dirty="0"/>
              <a:t> = (</a:t>
            </a:r>
            <a:r>
              <a:rPr lang="en-US" altLang="zh-CN" sz="2000" dirty="0" err="1"/>
              <a:t>struct</a:t>
            </a:r>
            <a:r>
              <a:rPr lang="en-US" altLang="zh-CN" sz="2000" dirty="0"/>
              <a:t> </a:t>
            </a:r>
            <a:r>
              <a:rPr lang="en-US" altLang="zh-CN" sz="2000" dirty="0" err="1"/>
              <a:t>buffer_head</a:t>
            </a:r>
            <a:r>
              <a:rPr lang="en-US" altLang="zh-CN" sz="2000" dirty="0"/>
              <a:t> *) &amp;end</a:t>
            </a:r>
            <a:r>
              <a:rPr lang="zh-CN" altLang="en-US" sz="2000" dirty="0"/>
              <a:t> </a:t>
            </a:r>
            <a:r>
              <a:rPr lang="en-US" altLang="zh-CN" sz="2000" dirty="0"/>
              <a:t>// </a:t>
            </a:r>
            <a:r>
              <a:rPr lang="zh-CN" altLang="en-US" sz="2000" dirty="0"/>
              <a:t>可见</a:t>
            </a:r>
            <a:r>
              <a:rPr lang="en-US" altLang="zh-CN" sz="2000" dirty="0" err="1"/>
              <a:t>struct</a:t>
            </a:r>
            <a:r>
              <a:rPr lang="en-US" altLang="zh-CN" sz="2000" dirty="0"/>
              <a:t> </a:t>
            </a:r>
            <a:r>
              <a:rPr lang="en-US" altLang="zh-CN" sz="2000" dirty="0" err="1"/>
              <a:t>buffer_head</a:t>
            </a:r>
            <a:r>
              <a:rPr lang="zh-CN" altLang="en-US" sz="2000" dirty="0"/>
              <a:t>结构体起始于缓冲区的低地址（类似于</a:t>
            </a:r>
            <a:r>
              <a:rPr lang="en-US" altLang="zh-CN" sz="2000" dirty="0" err="1"/>
              <a:t>inode</a:t>
            </a:r>
            <a:r>
              <a:rPr lang="zh-CN" altLang="en-US" sz="2000" dirty="0"/>
              <a:t>头集中存储）</a:t>
            </a:r>
            <a:endParaRPr lang="en-US" altLang="zh-CN" sz="2000" dirty="0"/>
          </a:p>
          <a:p>
            <a:r>
              <a:rPr lang="zh-CN" altLang="en-US" sz="2000" dirty="0"/>
              <a:t>在</a:t>
            </a:r>
            <a:r>
              <a:rPr lang="en-US" altLang="zh-CN" sz="2000" dirty="0" err="1"/>
              <a:t>buffer_init</a:t>
            </a:r>
            <a:r>
              <a:rPr lang="zh-CN" altLang="en-US" sz="2000" dirty="0"/>
              <a:t>函数里会对</a:t>
            </a:r>
            <a:r>
              <a:rPr lang="en-US" altLang="zh-CN" sz="2000" dirty="0" err="1"/>
              <a:t>start_buffer</a:t>
            </a:r>
            <a:r>
              <a:rPr lang="zh-CN" altLang="en-US" sz="2000" dirty="0"/>
              <a:t>之后的一些</a:t>
            </a:r>
            <a:r>
              <a:rPr lang="en-US" altLang="zh-CN" sz="2000" dirty="0" err="1"/>
              <a:t>buffer_head</a:t>
            </a:r>
            <a:r>
              <a:rPr lang="zh-CN" altLang="en-US" sz="2000" dirty="0"/>
              <a:t>结构体进行初始化。最后的结果如下图：</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008224"/>
            <a:ext cx="6629400" cy="184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30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 calcmode="lin" valueType="num">
                                      <p:cBhvr additive="base">
                                        <p:cTn id="25"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4211">
                                            <p:txEl>
                                              <p:pRg st="4" end="4"/>
                                            </p:txEl>
                                          </p:spTgt>
                                        </p:tgtEl>
                                        <p:attrNameLst>
                                          <p:attrName>style.visibility</p:attrName>
                                        </p:attrNameLst>
                                      </p:cBhvr>
                                      <p:to>
                                        <p:strVal val="visible"/>
                                      </p:to>
                                    </p:set>
                                    <p:anim calcmode="lin" valueType="num">
                                      <p:cBhvr additive="base">
                                        <p:cTn id="31"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4211">
                                            <p:txEl>
                                              <p:pRg st="5" end="5"/>
                                            </p:txEl>
                                          </p:spTgt>
                                        </p:tgtEl>
                                        <p:attrNameLst>
                                          <p:attrName>style.visibility</p:attrName>
                                        </p:attrNameLst>
                                      </p:cBhvr>
                                      <p:to>
                                        <p:strVal val="visible"/>
                                      </p:to>
                                    </p:set>
                                    <p:anim calcmode="lin" valueType="num">
                                      <p:cBhvr additive="base">
                                        <p:cTn id="37"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42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dirty="0"/>
              <a:t>基于缓冲区的磁盘访问</a:t>
            </a:r>
          </a:p>
        </p:txBody>
      </p:sp>
      <p:sp>
        <p:nvSpPr>
          <p:cNvPr id="95235" name="内容占位符 2"/>
          <p:cNvSpPr>
            <a:spLocks noGrp="1"/>
          </p:cNvSpPr>
          <p:nvPr>
            <p:ph idx="1"/>
          </p:nvPr>
        </p:nvSpPr>
        <p:spPr>
          <a:xfrm>
            <a:off x="381000" y="1066800"/>
            <a:ext cx="7921625" cy="4525962"/>
          </a:xfrm>
        </p:spPr>
        <p:txBody>
          <a:bodyPr/>
          <a:lstStyle/>
          <a:p>
            <a:r>
              <a:rPr lang="zh-CN" altLang="en-US" sz="1800" dirty="0"/>
              <a:t>缓冲块管理</a:t>
            </a:r>
            <a:r>
              <a:rPr lang="en-US" altLang="zh-CN" sz="1800" dirty="0" err="1"/>
              <a:t>buffer_head</a:t>
            </a:r>
            <a:r>
              <a:rPr lang="zh-CN" altLang="en-US" sz="1800" dirty="0"/>
              <a:t>结构体：</a:t>
            </a:r>
            <a:br>
              <a:rPr lang="zh-CN" altLang="en-US" sz="1800" dirty="0"/>
            </a:br>
            <a:r>
              <a:rPr lang="en-US" altLang="zh-CN" sz="1800" dirty="0" err="1"/>
              <a:t>struct</a:t>
            </a:r>
            <a:r>
              <a:rPr lang="en-US" altLang="zh-CN" sz="1800" dirty="0"/>
              <a:t> </a:t>
            </a:r>
            <a:r>
              <a:rPr lang="en-US" altLang="zh-CN" sz="1800" dirty="0" err="1"/>
              <a:t>buffer_head</a:t>
            </a:r>
            <a:r>
              <a:rPr lang="en-US" altLang="zh-CN" sz="1800" dirty="0"/>
              <a:t> {</a:t>
            </a:r>
            <a:br>
              <a:rPr lang="en-US" altLang="zh-CN" sz="1800" dirty="0"/>
            </a:br>
            <a:r>
              <a:rPr lang="en-US" altLang="zh-CN" sz="1800" dirty="0"/>
              <a:t>      </a:t>
            </a:r>
            <a:r>
              <a:rPr lang="en-US" altLang="zh-CN" sz="1800" dirty="0">
                <a:solidFill>
                  <a:srgbClr val="FF0000"/>
                </a:solidFill>
              </a:rPr>
              <a:t> char *</a:t>
            </a:r>
            <a:r>
              <a:rPr lang="en-US" altLang="zh-CN" sz="1800" dirty="0" err="1">
                <a:solidFill>
                  <a:srgbClr val="FF0000"/>
                </a:solidFill>
              </a:rPr>
              <a:t>b_data</a:t>
            </a:r>
            <a:r>
              <a:rPr lang="en-US" altLang="zh-CN" sz="1800" dirty="0">
                <a:solidFill>
                  <a:srgbClr val="FF0000"/>
                </a:solidFill>
              </a:rPr>
              <a:t>;                         // </a:t>
            </a:r>
            <a:r>
              <a:rPr lang="zh-CN" altLang="en-US" sz="1800" dirty="0">
                <a:solidFill>
                  <a:srgbClr val="FF0000"/>
                </a:solidFill>
              </a:rPr>
              <a:t>指向缓冲块数据区</a:t>
            </a:r>
            <a:br>
              <a:rPr lang="zh-CN" altLang="en-US" sz="1800" dirty="0">
                <a:solidFill>
                  <a:srgbClr val="FF0000"/>
                </a:solidFill>
              </a:rPr>
            </a:br>
            <a:r>
              <a:rPr lang="zh-CN" altLang="en-US" sz="1800" dirty="0"/>
              <a:t>       </a:t>
            </a:r>
            <a:r>
              <a:rPr lang="en-US" altLang="zh-CN" sz="1800" dirty="0">
                <a:solidFill>
                  <a:srgbClr val="FF0000"/>
                </a:solidFill>
              </a:rPr>
              <a:t>unsigned long </a:t>
            </a:r>
            <a:r>
              <a:rPr lang="en-US" altLang="zh-CN" sz="1800" dirty="0" err="1">
                <a:solidFill>
                  <a:srgbClr val="FF0000"/>
                </a:solidFill>
              </a:rPr>
              <a:t>b_blocknr</a:t>
            </a:r>
            <a:r>
              <a:rPr lang="en-US" altLang="zh-CN" sz="1800" dirty="0">
                <a:solidFill>
                  <a:srgbClr val="FF0000"/>
                </a:solidFill>
              </a:rPr>
              <a:t>;          // </a:t>
            </a:r>
            <a:r>
              <a:rPr lang="zh-CN" altLang="en-US" sz="1800" dirty="0">
                <a:solidFill>
                  <a:srgbClr val="FF0000"/>
                </a:solidFill>
              </a:rPr>
              <a:t>块号</a:t>
            </a:r>
            <a:br>
              <a:rPr lang="zh-CN" altLang="en-US" sz="1800" dirty="0">
                <a:solidFill>
                  <a:srgbClr val="FF0000"/>
                </a:solidFill>
              </a:rPr>
            </a:br>
            <a:r>
              <a:rPr lang="zh-CN" altLang="en-US" sz="1800" dirty="0">
                <a:solidFill>
                  <a:srgbClr val="FF0000"/>
                </a:solidFill>
              </a:rPr>
              <a:t>       </a:t>
            </a:r>
            <a:r>
              <a:rPr lang="en-US" altLang="zh-CN" sz="1800" dirty="0">
                <a:solidFill>
                  <a:srgbClr val="FF0000"/>
                </a:solidFill>
              </a:rPr>
              <a:t>unsigned short </a:t>
            </a:r>
            <a:r>
              <a:rPr lang="en-US" altLang="zh-CN" sz="1800" dirty="0" err="1">
                <a:solidFill>
                  <a:srgbClr val="FF0000"/>
                </a:solidFill>
              </a:rPr>
              <a:t>b_dev</a:t>
            </a:r>
            <a:r>
              <a:rPr lang="en-US" altLang="zh-CN" sz="1800" dirty="0">
                <a:solidFill>
                  <a:srgbClr val="FF0000"/>
                </a:solidFill>
              </a:rPr>
              <a:t>;              // </a:t>
            </a:r>
            <a:r>
              <a:rPr lang="zh-CN" altLang="en-US" sz="1800" dirty="0">
                <a:solidFill>
                  <a:srgbClr val="FF0000"/>
                </a:solidFill>
              </a:rPr>
              <a:t>设备号</a:t>
            </a:r>
            <a:br>
              <a:rPr lang="zh-CN" altLang="en-US" sz="1800" dirty="0"/>
            </a:br>
            <a:r>
              <a:rPr lang="zh-CN" altLang="en-US" sz="1800" dirty="0"/>
              <a:t>       </a:t>
            </a:r>
            <a:r>
              <a:rPr lang="en-US" altLang="zh-CN" sz="1800" dirty="0"/>
              <a:t>unsigned char </a:t>
            </a:r>
            <a:r>
              <a:rPr lang="en-US" altLang="zh-CN" sz="1800" dirty="0" err="1"/>
              <a:t>b_uptodate</a:t>
            </a:r>
            <a:r>
              <a:rPr lang="en-US" altLang="zh-CN" sz="1800" dirty="0"/>
              <a:t>;        // </a:t>
            </a:r>
            <a:r>
              <a:rPr lang="zh-CN" altLang="en-US" sz="1800" dirty="0"/>
              <a:t>更新标示：表示数据是否已更新</a:t>
            </a:r>
            <a:br>
              <a:rPr lang="zh-CN" altLang="en-US" sz="1800" dirty="0"/>
            </a:br>
            <a:r>
              <a:rPr lang="zh-CN" altLang="en-US" sz="1800" dirty="0"/>
              <a:t>       </a:t>
            </a:r>
            <a:r>
              <a:rPr lang="en-US" altLang="zh-CN" sz="1800" dirty="0"/>
              <a:t>unsigned char </a:t>
            </a:r>
            <a:r>
              <a:rPr lang="en-US" altLang="zh-CN" sz="1800" dirty="0" err="1"/>
              <a:t>b_dirt</a:t>
            </a:r>
            <a:r>
              <a:rPr lang="en-US" altLang="zh-CN" sz="1800" dirty="0"/>
              <a:t>;                // </a:t>
            </a:r>
            <a:r>
              <a:rPr lang="zh-CN" altLang="en-US" sz="1800" dirty="0"/>
              <a:t>修改标志：</a:t>
            </a:r>
            <a:r>
              <a:rPr lang="en-US" altLang="zh-CN" sz="1800" dirty="0"/>
              <a:t>0--</a:t>
            </a:r>
            <a:r>
              <a:rPr lang="zh-CN" altLang="en-US" sz="1800" dirty="0"/>
              <a:t>未修改， </a:t>
            </a:r>
            <a:r>
              <a:rPr lang="en-US" altLang="zh-CN" sz="1800" dirty="0"/>
              <a:t>1--</a:t>
            </a:r>
            <a:r>
              <a:rPr lang="zh-CN" altLang="en-US" sz="1800" dirty="0"/>
              <a:t>已修改</a:t>
            </a:r>
            <a:br>
              <a:rPr lang="zh-CN" altLang="en-US" sz="1800" dirty="0"/>
            </a:br>
            <a:r>
              <a:rPr lang="zh-CN" altLang="en-US" sz="1800" dirty="0"/>
              <a:t>       </a:t>
            </a:r>
            <a:r>
              <a:rPr lang="en-US" altLang="zh-CN" sz="1800" dirty="0"/>
              <a:t>unsigned char </a:t>
            </a:r>
            <a:r>
              <a:rPr lang="en-US" altLang="zh-CN" sz="1800" dirty="0" err="1"/>
              <a:t>b_count</a:t>
            </a:r>
            <a:r>
              <a:rPr lang="en-US" altLang="zh-CN" sz="1800" dirty="0"/>
              <a:t>;             // </a:t>
            </a:r>
            <a:r>
              <a:rPr lang="zh-CN" altLang="en-US" sz="1800" dirty="0"/>
              <a:t>使用该块的进程数（在</a:t>
            </a:r>
            <a:br>
              <a:rPr lang="zh-CN" altLang="en-US" sz="1800" dirty="0"/>
            </a:br>
            <a:r>
              <a:rPr lang="zh-CN" altLang="en-US" sz="1800" dirty="0"/>
              <a:t>       </a:t>
            </a:r>
            <a:r>
              <a:rPr lang="en-US" altLang="zh-CN" sz="1800" dirty="0"/>
              <a:t>unsigned char </a:t>
            </a:r>
            <a:r>
              <a:rPr lang="en-US" altLang="zh-CN" sz="1800" dirty="0" err="1"/>
              <a:t>b_lock</a:t>
            </a:r>
            <a:r>
              <a:rPr lang="en-US" altLang="zh-CN" sz="1800" dirty="0"/>
              <a:t>;               // </a:t>
            </a:r>
            <a:r>
              <a:rPr lang="zh-CN" altLang="en-US" sz="1800" dirty="0"/>
              <a:t>缓冲区是否被锁定，</a:t>
            </a:r>
            <a:r>
              <a:rPr lang="en-US" altLang="zh-CN" sz="1800" dirty="0"/>
              <a:t>0--unlocked</a:t>
            </a:r>
            <a:r>
              <a:rPr lang="zh-CN" altLang="en-US" sz="1800" dirty="0"/>
              <a:t>，</a:t>
            </a:r>
            <a:r>
              <a:rPr lang="en-US" altLang="zh-CN" sz="1800" dirty="0"/>
              <a:t>1--locked</a:t>
            </a:r>
            <a:br>
              <a:rPr lang="en-US" altLang="zh-CN" sz="1800" dirty="0"/>
            </a:br>
            <a:r>
              <a:rPr lang="en-US" altLang="zh-CN" sz="1800" dirty="0"/>
              <a:t>       </a:t>
            </a:r>
            <a:r>
              <a:rPr lang="en-US" altLang="zh-CN" sz="1800" dirty="0" err="1"/>
              <a:t>struct</a:t>
            </a:r>
            <a:r>
              <a:rPr lang="en-US" altLang="zh-CN" sz="1800" dirty="0"/>
              <a:t> </a:t>
            </a:r>
            <a:r>
              <a:rPr lang="en-US" altLang="zh-CN" sz="1800" dirty="0" err="1"/>
              <a:t>task_struct</a:t>
            </a:r>
            <a:r>
              <a:rPr lang="en-US" altLang="zh-CN" sz="1800" dirty="0"/>
              <a:t> *</a:t>
            </a:r>
            <a:r>
              <a:rPr lang="en-US" altLang="zh-CN" sz="1800" dirty="0" err="1"/>
              <a:t>b_wait</a:t>
            </a:r>
            <a:r>
              <a:rPr lang="en-US" altLang="zh-CN" sz="1800" dirty="0"/>
              <a:t>;       // </a:t>
            </a:r>
            <a:r>
              <a:rPr lang="zh-CN" altLang="en-US" sz="1800" dirty="0"/>
              <a:t>等待缓冲区解锁的进程</a:t>
            </a:r>
            <a:br>
              <a:rPr lang="zh-CN" altLang="en-US" sz="1800" dirty="0"/>
            </a:br>
            <a:r>
              <a:rPr lang="zh-CN" altLang="en-US" sz="1800" dirty="0"/>
              <a:t>       </a:t>
            </a:r>
            <a:r>
              <a:rPr lang="en-US" altLang="zh-CN" sz="1800" dirty="0" err="1">
                <a:solidFill>
                  <a:srgbClr val="00B050"/>
                </a:solidFill>
              </a:rPr>
              <a:t>struct</a:t>
            </a:r>
            <a:r>
              <a:rPr lang="en-US" altLang="zh-CN" sz="1800" dirty="0">
                <a:solidFill>
                  <a:srgbClr val="00B050"/>
                </a:solidFill>
              </a:rPr>
              <a:t> </a:t>
            </a:r>
            <a:r>
              <a:rPr lang="en-US" altLang="zh-CN" sz="1800" dirty="0" err="1">
                <a:solidFill>
                  <a:srgbClr val="00B050"/>
                </a:solidFill>
              </a:rPr>
              <a:t>buffer_head</a:t>
            </a:r>
            <a:r>
              <a:rPr lang="en-US" altLang="zh-CN" sz="1800" dirty="0">
                <a:solidFill>
                  <a:srgbClr val="00B050"/>
                </a:solidFill>
              </a:rPr>
              <a:t> *</a:t>
            </a:r>
            <a:r>
              <a:rPr lang="en-US" altLang="zh-CN" sz="1800" dirty="0" err="1">
                <a:solidFill>
                  <a:srgbClr val="00B050"/>
                </a:solidFill>
              </a:rPr>
              <a:t>b_prev</a:t>
            </a:r>
            <a:r>
              <a:rPr lang="en-US" altLang="zh-CN" sz="1800" dirty="0">
                <a:solidFill>
                  <a:srgbClr val="00B050"/>
                </a:solidFill>
              </a:rPr>
              <a:t>;     // hash</a:t>
            </a:r>
            <a:r>
              <a:rPr lang="zh-CN" altLang="en-US" sz="1800" dirty="0">
                <a:solidFill>
                  <a:srgbClr val="00B050"/>
                </a:solidFill>
              </a:rPr>
              <a:t>表的前一个</a:t>
            </a:r>
            <a:br>
              <a:rPr lang="zh-CN" altLang="en-US" sz="1800" dirty="0">
                <a:solidFill>
                  <a:srgbClr val="00B050"/>
                </a:solidFill>
              </a:rPr>
            </a:br>
            <a:r>
              <a:rPr lang="zh-CN" altLang="en-US" sz="1800" dirty="0">
                <a:solidFill>
                  <a:srgbClr val="00B050"/>
                </a:solidFill>
              </a:rPr>
              <a:t>       </a:t>
            </a:r>
            <a:r>
              <a:rPr lang="en-US" altLang="zh-CN" sz="1800" dirty="0" err="1">
                <a:solidFill>
                  <a:srgbClr val="00B050"/>
                </a:solidFill>
              </a:rPr>
              <a:t>struct</a:t>
            </a:r>
            <a:r>
              <a:rPr lang="en-US" altLang="zh-CN" sz="1800" dirty="0">
                <a:solidFill>
                  <a:srgbClr val="00B050"/>
                </a:solidFill>
              </a:rPr>
              <a:t> </a:t>
            </a:r>
            <a:r>
              <a:rPr lang="en-US" altLang="zh-CN" sz="1800" dirty="0" err="1">
                <a:solidFill>
                  <a:srgbClr val="00B050"/>
                </a:solidFill>
              </a:rPr>
              <a:t>buffer_head</a:t>
            </a:r>
            <a:r>
              <a:rPr lang="en-US" altLang="zh-CN" sz="1800" dirty="0">
                <a:solidFill>
                  <a:srgbClr val="00B050"/>
                </a:solidFill>
              </a:rPr>
              <a:t> *</a:t>
            </a:r>
            <a:r>
              <a:rPr lang="en-US" altLang="zh-CN" sz="1800" dirty="0" err="1">
                <a:solidFill>
                  <a:srgbClr val="00B050"/>
                </a:solidFill>
              </a:rPr>
              <a:t>b_next</a:t>
            </a:r>
            <a:r>
              <a:rPr lang="en-US" altLang="zh-CN" sz="1800" dirty="0">
                <a:solidFill>
                  <a:srgbClr val="00B050"/>
                </a:solidFill>
              </a:rPr>
              <a:t>;     // hash</a:t>
            </a:r>
            <a:r>
              <a:rPr lang="zh-CN" altLang="en-US" sz="1800" dirty="0">
                <a:solidFill>
                  <a:srgbClr val="00B050"/>
                </a:solidFill>
              </a:rPr>
              <a:t>表的后一个</a:t>
            </a:r>
            <a:br>
              <a:rPr lang="zh-CN" altLang="en-US" sz="1800" dirty="0"/>
            </a:br>
            <a:r>
              <a:rPr lang="zh-CN" altLang="en-US" sz="1800" dirty="0"/>
              <a:t>      </a:t>
            </a:r>
            <a:r>
              <a:rPr lang="zh-CN" altLang="en-US"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buffer_head</a:t>
            </a:r>
            <a:r>
              <a:rPr lang="en-US" altLang="zh-CN" sz="1800" dirty="0">
                <a:solidFill>
                  <a:srgbClr val="C00000"/>
                </a:solidFill>
              </a:rPr>
              <a:t> *</a:t>
            </a:r>
            <a:r>
              <a:rPr lang="en-US" altLang="zh-CN" sz="1800" dirty="0" err="1">
                <a:solidFill>
                  <a:srgbClr val="C00000"/>
                </a:solidFill>
              </a:rPr>
              <a:t>b_prev_free</a:t>
            </a:r>
            <a:r>
              <a:rPr lang="en-US" altLang="zh-CN" sz="1800" dirty="0">
                <a:solidFill>
                  <a:srgbClr val="C00000"/>
                </a:solidFill>
              </a:rPr>
              <a:t>;   // free</a:t>
            </a:r>
            <a:r>
              <a:rPr lang="zh-CN" altLang="en-US" sz="1800" dirty="0">
                <a:solidFill>
                  <a:srgbClr val="C00000"/>
                </a:solidFill>
              </a:rPr>
              <a:t>表的前一个</a:t>
            </a:r>
            <a:br>
              <a:rPr lang="zh-CN" altLang="en-US" sz="1800" dirty="0">
                <a:solidFill>
                  <a:srgbClr val="C00000"/>
                </a:solidFill>
              </a:rPr>
            </a:br>
            <a:r>
              <a:rPr lang="zh-CN" altLang="en-US"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buffer_head</a:t>
            </a:r>
            <a:r>
              <a:rPr lang="en-US" altLang="zh-CN" sz="1800" dirty="0">
                <a:solidFill>
                  <a:srgbClr val="C00000"/>
                </a:solidFill>
              </a:rPr>
              <a:t> *</a:t>
            </a:r>
            <a:r>
              <a:rPr lang="en-US" altLang="zh-CN" sz="1800" dirty="0" err="1">
                <a:solidFill>
                  <a:srgbClr val="C00000"/>
                </a:solidFill>
              </a:rPr>
              <a:t>b_next_free</a:t>
            </a:r>
            <a:r>
              <a:rPr lang="en-US" altLang="zh-CN" sz="1800" dirty="0">
                <a:solidFill>
                  <a:srgbClr val="C00000"/>
                </a:solidFill>
              </a:rPr>
              <a:t>;   // free</a:t>
            </a:r>
            <a:r>
              <a:rPr lang="zh-CN" altLang="en-US" sz="1800" dirty="0">
                <a:solidFill>
                  <a:srgbClr val="C00000"/>
                </a:solidFill>
              </a:rPr>
              <a:t>表的后一个</a:t>
            </a:r>
            <a:br>
              <a:rPr lang="zh-CN" altLang="en-US" sz="1800" dirty="0"/>
            </a:br>
            <a:r>
              <a:rPr lang="en-US" altLang="zh-CN" sz="1800" dirty="0"/>
              <a:t>}</a:t>
            </a:r>
          </a:p>
          <a:p>
            <a:r>
              <a:rPr lang="zh-CN" altLang="en-US" sz="1800" dirty="0"/>
              <a:t>管理方式：</a:t>
            </a:r>
            <a:r>
              <a:rPr lang="en-US" altLang="zh-CN" sz="1800" dirty="0"/>
              <a:t>hash</a:t>
            </a:r>
            <a:r>
              <a:rPr lang="zh-CN" altLang="en-US" sz="1800" dirty="0"/>
              <a:t>表（设备号</a:t>
            </a:r>
            <a:r>
              <a:rPr lang="en-US" altLang="zh-CN" sz="1800" dirty="0"/>
              <a:t>^</a:t>
            </a:r>
            <a:r>
              <a:rPr lang="zh-CN" altLang="en-US" sz="1800" dirty="0"/>
              <a:t>逻辑块号） </a:t>
            </a:r>
            <a:r>
              <a:rPr lang="en-US" altLang="zh-CN" sz="1800" dirty="0"/>
              <a:t>+ </a:t>
            </a:r>
            <a:r>
              <a:rPr lang="zh-CN" altLang="en-US" sz="1800" dirty="0"/>
              <a:t>双向链表（所有的</a:t>
            </a:r>
            <a:r>
              <a:rPr lang="en-US" altLang="zh-CN" sz="1800" dirty="0" err="1"/>
              <a:t>buffer_head</a:t>
            </a:r>
            <a:r>
              <a:rPr lang="zh-CN" altLang="en-US" sz="1800" dirty="0"/>
              <a:t>）</a:t>
            </a:r>
            <a:endParaRPr lang="en-US" altLang="zh-CN" sz="1800" dirty="0"/>
          </a:p>
          <a:p>
            <a:endParaRPr lang="zh-CN" altLang="en-US" sz="1800" dirty="0"/>
          </a:p>
        </p:txBody>
      </p:sp>
      <p:sp>
        <p:nvSpPr>
          <p:cNvPr id="4" name="矩形 3"/>
          <p:cNvSpPr/>
          <p:nvPr/>
        </p:nvSpPr>
        <p:spPr bwMode="auto">
          <a:xfrm>
            <a:off x="63500" y="1600200"/>
            <a:ext cx="8991600" cy="990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5" name="矩形 4"/>
          <p:cNvSpPr/>
          <p:nvPr/>
        </p:nvSpPr>
        <p:spPr bwMode="auto">
          <a:xfrm>
            <a:off x="76200" y="4038600"/>
            <a:ext cx="8991600" cy="1219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2" name="矩形 1"/>
          <p:cNvSpPr/>
          <p:nvPr/>
        </p:nvSpPr>
        <p:spPr>
          <a:xfrm>
            <a:off x="108857" y="6211669"/>
            <a:ext cx="7391400" cy="646331"/>
          </a:xfrm>
          <a:prstGeom prst="rect">
            <a:avLst/>
          </a:prstGeom>
          <a:solidFill>
            <a:srgbClr val="F7FBFF"/>
          </a:solidFill>
        </p:spPr>
        <p:txBody>
          <a:bodyPr wrap="square">
            <a:spAutoFit/>
          </a:bodyPr>
          <a:lstStyle/>
          <a:p>
            <a:r>
              <a:rPr lang="zh-CN" altLang="en-US" sz="1800" dirty="0">
                <a:solidFill>
                  <a:srgbClr val="FF0000"/>
                </a:solidFill>
              </a:rPr>
              <a:t>struct buffer_head * hash_table[NR_HASH];</a:t>
            </a:r>
            <a:endParaRPr lang="en-US" altLang="zh-CN" sz="1800" dirty="0">
              <a:solidFill>
                <a:srgbClr val="FF0000"/>
              </a:solidFill>
            </a:endParaRPr>
          </a:p>
          <a:p>
            <a:r>
              <a:rPr lang="zh-CN" altLang="en-US" sz="1800" dirty="0">
                <a:solidFill>
                  <a:srgbClr val="FF0000"/>
                </a:solidFill>
              </a:rPr>
              <a:t>static struct buffer_head * free_list;</a:t>
            </a:r>
          </a:p>
        </p:txBody>
      </p:sp>
      <p:sp>
        <p:nvSpPr>
          <p:cNvPr id="3" name="矩形 2"/>
          <p:cNvSpPr/>
          <p:nvPr/>
        </p:nvSpPr>
        <p:spPr>
          <a:xfrm>
            <a:off x="5680334" y="304800"/>
            <a:ext cx="3387466" cy="1015663"/>
          </a:xfrm>
          <a:prstGeom prst="rect">
            <a:avLst/>
          </a:prstGeom>
          <a:solidFill>
            <a:srgbClr val="F7FBFF"/>
          </a:solidFill>
          <a:ln>
            <a:solidFill>
              <a:srgbClr val="0033CC"/>
            </a:solidFill>
          </a:ln>
        </p:spPr>
        <p:txBody>
          <a:bodyPr wrap="none">
            <a:spAutoFit/>
          </a:bodyPr>
          <a:lstStyle/>
          <a:p>
            <a:r>
              <a:rPr lang="zh-CN" altLang="en-US" sz="2000" dirty="0"/>
              <a:t>还记得下面的操作吗？</a:t>
            </a:r>
            <a:endParaRPr lang="en-US" altLang="zh-CN" sz="2000" dirty="0"/>
          </a:p>
          <a:p>
            <a:r>
              <a:rPr lang="en-US" altLang="zh-CN" sz="2000" dirty="0" err="1"/>
              <a:t>struct</a:t>
            </a:r>
            <a:r>
              <a:rPr lang="en-US" altLang="zh-CN" sz="2000" dirty="0"/>
              <a:t> </a:t>
            </a:r>
            <a:r>
              <a:rPr lang="en-US" altLang="zh-CN" sz="2000" dirty="0" err="1"/>
              <a:t>buffer_head</a:t>
            </a:r>
            <a:r>
              <a:rPr lang="en-US" altLang="zh-CN" sz="2000" dirty="0"/>
              <a:t> * </a:t>
            </a:r>
            <a:r>
              <a:rPr lang="en-US" altLang="zh-CN" sz="2000" dirty="0" err="1"/>
              <a:t>bh</a:t>
            </a:r>
            <a:r>
              <a:rPr lang="en-US" altLang="zh-CN" sz="2000" dirty="0"/>
              <a:t>[4];</a:t>
            </a:r>
          </a:p>
          <a:p>
            <a:r>
              <a:rPr lang="en-US" altLang="zh-CN" sz="2000" dirty="0" err="1">
                <a:solidFill>
                  <a:srgbClr val="FF0000"/>
                </a:solidFill>
              </a:rPr>
              <a:t>bh</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]-&gt;</a:t>
            </a:r>
            <a:r>
              <a:rPr lang="en-US" altLang="zh-CN" sz="2000" dirty="0" err="1">
                <a:solidFill>
                  <a:srgbClr val="FF0000"/>
                </a:solidFill>
              </a:rPr>
              <a:t>b_data</a:t>
            </a:r>
            <a:endParaRPr lang="zh-CN" altLang="en-US" sz="2000" dirty="0"/>
          </a:p>
        </p:txBody>
      </p:sp>
    </p:spTree>
    <p:extLst>
      <p:ext uri="{BB962C8B-B14F-4D97-AF65-F5344CB8AC3E}">
        <p14:creationId xmlns:p14="http://schemas.microsoft.com/office/powerpoint/2010/main" val="340702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235">
                                            <p:txEl>
                                              <p:pRg st="1" end="1"/>
                                            </p:txEl>
                                          </p:spTgt>
                                        </p:tgtEl>
                                        <p:attrNameLst>
                                          <p:attrName>style.visibility</p:attrName>
                                        </p:attrNameLst>
                                      </p:cBhvr>
                                      <p:to>
                                        <p:strVal val="visible"/>
                                      </p:to>
                                    </p:set>
                                    <p:anim calcmode="lin" valueType="num">
                                      <p:cBhvr additive="base">
                                        <p:cTn id="19"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dirty="0"/>
              <a:t>基于缓冲区的磁盘访问</a:t>
            </a:r>
          </a:p>
        </p:txBody>
      </p:sp>
      <p:sp>
        <p:nvSpPr>
          <p:cNvPr id="87043" name="内容占位符 2"/>
          <p:cNvSpPr>
            <a:spLocks noGrp="1"/>
          </p:cNvSpPr>
          <p:nvPr>
            <p:ph idx="1"/>
          </p:nvPr>
        </p:nvSpPr>
        <p:spPr>
          <a:xfrm>
            <a:off x="381000" y="1137444"/>
            <a:ext cx="7921625" cy="4525962"/>
          </a:xfrm>
        </p:spPr>
        <p:txBody>
          <a:bodyPr/>
          <a:lstStyle/>
          <a:p>
            <a:r>
              <a:rPr lang="zh-CN" altLang="en-US" sz="2400" dirty="0"/>
              <a:t>刚初始化的时候所有的缓存块依次连接成一个双向的循环链表</a:t>
            </a:r>
          </a:p>
        </p:txBody>
      </p:sp>
      <p:pic>
        <p:nvPicPr>
          <p:cNvPr id="87045" name="Picture 4"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005331" cy="477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img.blog.csdn.net/201412231710085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426" y="3122061"/>
            <a:ext cx="6080886" cy="2590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科研工作\工作\教学\操作系统课件-曲明成\2016上课\操作系统\进程与文件\（good）linux0_11 块设备驱动与高速缓冲区-zengxg14-ChinaUnix博客_files\24631445_1369751757KB0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464" y="2362200"/>
            <a:ext cx="638269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29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026"/>
                                        </p:tgtEl>
                                      </p:cBhvr>
                                    </p:animEffect>
                                    <p:set>
                                      <p:cBhvr>
                                        <p:cTn id="24" dur="1" fill="hold">
                                          <p:stCondLst>
                                            <p:cond delay="499"/>
                                          </p:stCondLst>
                                        </p:cTn>
                                        <p:tgtEl>
                                          <p:spTgt spid="10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7045"/>
                                        </p:tgtEl>
                                        <p:attrNameLst>
                                          <p:attrName>style.visibility</p:attrName>
                                        </p:attrNameLst>
                                      </p:cBhvr>
                                      <p:to>
                                        <p:strVal val="visible"/>
                                      </p:to>
                                    </p:set>
                                    <p:anim calcmode="lin" valueType="num">
                                      <p:cBhvr additive="base">
                                        <p:cTn id="29" dur="500" fill="hold"/>
                                        <p:tgtEl>
                                          <p:spTgt spid="87045"/>
                                        </p:tgtEl>
                                        <p:attrNameLst>
                                          <p:attrName>ppt_x</p:attrName>
                                        </p:attrNameLst>
                                      </p:cBhvr>
                                      <p:tavLst>
                                        <p:tav tm="0">
                                          <p:val>
                                            <p:strVal val="#ppt_x"/>
                                          </p:val>
                                        </p:tav>
                                        <p:tav tm="100000">
                                          <p:val>
                                            <p:strVal val="#ppt_x"/>
                                          </p:val>
                                        </p:tav>
                                      </p:tavLst>
                                    </p:anim>
                                    <p:anim calcmode="lin" valueType="num">
                                      <p:cBhvr additive="base">
                                        <p:cTn id="30"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bread_page</a:t>
            </a:r>
            <a:r>
              <a:rPr lang="zh-CN" altLang="en-US" dirty="0"/>
              <a:t>与</a:t>
            </a:r>
            <a:r>
              <a:rPr lang="en-US" altLang="zh-CN" dirty="0"/>
              <a:t>bread</a:t>
            </a:r>
            <a:endParaRPr lang="zh-CN" altLang="en-US" dirty="0"/>
          </a:p>
        </p:txBody>
      </p:sp>
      <p:sp>
        <p:nvSpPr>
          <p:cNvPr id="4" name="矩形 3"/>
          <p:cNvSpPr/>
          <p:nvPr/>
        </p:nvSpPr>
        <p:spPr>
          <a:xfrm>
            <a:off x="381000" y="1382285"/>
            <a:ext cx="7162800" cy="3539430"/>
          </a:xfrm>
          <a:prstGeom prst="rect">
            <a:avLst/>
          </a:prstGeom>
        </p:spPr>
        <p:txBody>
          <a:bodyPr wrap="square">
            <a:spAutoFit/>
          </a:bodyPr>
          <a:lstStyle/>
          <a:p>
            <a:r>
              <a:rPr lang="en-US" altLang="zh-CN" sz="1600" dirty="0" err="1"/>
              <a:t>struct</a:t>
            </a:r>
            <a:r>
              <a:rPr lang="en-US" altLang="zh-CN" sz="1600" dirty="0"/>
              <a:t> </a:t>
            </a:r>
            <a:r>
              <a:rPr lang="en-US" altLang="zh-CN" sz="1600" dirty="0" err="1"/>
              <a:t>buffer_head</a:t>
            </a:r>
            <a:r>
              <a:rPr lang="en-US" altLang="zh-CN" sz="1600" dirty="0"/>
              <a:t> * bread(</a:t>
            </a:r>
            <a:r>
              <a:rPr lang="en-US" altLang="zh-CN" sz="1600" dirty="0" err="1"/>
              <a:t>int</a:t>
            </a:r>
            <a:r>
              <a:rPr lang="en-US" altLang="zh-CN" sz="1600" dirty="0"/>
              <a:t> </a:t>
            </a:r>
            <a:r>
              <a:rPr lang="en-US" altLang="zh-CN" sz="1600" dirty="0" err="1"/>
              <a:t>dev,int</a:t>
            </a:r>
            <a:r>
              <a:rPr lang="en-US" altLang="zh-CN" sz="1600" dirty="0"/>
              <a:t> block)</a:t>
            </a:r>
          </a:p>
          <a:p>
            <a:r>
              <a:rPr lang="en-US" altLang="zh-CN" sz="1600" dirty="0"/>
              <a:t>{</a:t>
            </a:r>
          </a:p>
          <a:p>
            <a:r>
              <a:rPr lang="en-US" altLang="zh-CN" sz="1600" dirty="0"/>
              <a:t>	</a:t>
            </a:r>
            <a:r>
              <a:rPr lang="en-US" altLang="zh-CN" sz="1600" dirty="0" err="1"/>
              <a:t>struct</a:t>
            </a:r>
            <a:r>
              <a:rPr lang="en-US" altLang="zh-CN" sz="1600" dirty="0"/>
              <a:t> </a:t>
            </a:r>
            <a:r>
              <a:rPr lang="en-US" altLang="zh-CN" sz="1600" dirty="0" err="1"/>
              <a:t>buffer_head</a:t>
            </a:r>
            <a:r>
              <a:rPr lang="en-US" altLang="zh-CN" sz="1600" dirty="0"/>
              <a:t> * </a:t>
            </a:r>
            <a:r>
              <a:rPr lang="en-US" altLang="zh-CN" sz="1600" dirty="0" err="1"/>
              <a:t>bh</a:t>
            </a:r>
            <a:r>
              <a:rPr lang="en-US" altLang="zh-CN" sz="1600" dirty="0"/>
              <a:t>;</a:t>
            </a:r>
          </a:p>
          <a:p>
            <a:endParaRPr lang="zh-CN" altLang="en-US" sz="1600" dirty="0"/>
          </a:p>
          <a:p>
            <a:r>
              <a:rPr lang="en-US" altLang="zh-CN" sz="1600" dirty="0"/>
              <a:t>	if (!(</a:t>
            </a:r>
            <a:r>
              <a:rPr lang="en-US" altLang="zh-CN" sz="1600" dirty="0" err="1">
                <a:solidFill>
                  <a:srgbClr val="FF0000"/>
                </a:solidFill>
              </a:rPr>
              <a:t>bh</a:t>
            </a:r>
            <a:r>
              <a:rPr lang="en-US" altLang="zh-CN" sz="1600" dirty="0">
                <a:solidFill>
                  <a:srgbClr val="FF0000"/>
                </a:solidFill>
              </a:rPr>
              <a:t>=</a:t>
            </a:r>
            <a:r>
              <a:rPr lang="en-US" altLang="zh-CN" sz="1600" dirty="0" err="1">
                <a:solidFill>
                  <a:srgbClr val="FF0000"/>
                </a:solidFill>
              </a:rPr>
              <a:t>getblk</a:t>
            </a:r>
            <a:r>
              <a:rPr lang="en-US" altLang="zh-CN" sz="1600" dirty="0">
                <a:solidFill>
                  <a:srgbClr val="FF0000"/>
                </a:solidFill>
              </a:rPr>
              <a:t>(</a:t>
            </a:r>
            <a:r>
              <a:rPr lang="en-US" altLang="zh-CN" sz="1600" dirty="0" err="1">
                <a:solidFill>
                  <a:srgbClr val="FF0000"/>
                </a:solidFill>
              </a:rPr>
              <a:t>dev,block</a:t>
            </a:r>
            <a:r>
              <a:rPr lang="en-US" altLang="zh-CN" sz="1600" dirty="0"/>
              <a:t>)))   //</a:t>
            </a:r>
            <a:r>
              <a:rPr lang="zh-CN" altLang="en-US" sz="1600" dirty="0"/>
              <a:t>先从缓冲区找一个缓冲块</a:t>
            </a:r>
            <a:endParaRPr lang="en-US" altLang="zh-CN" sz="1600" dirty="0"/>
          </a:p>
          <a:p>
            <a:r>
              <a:rPr lang="en-US" altLang="zh-CN" sz="1600" dirty="0"/>
              <a:t>		panic("bread: </a:t>
            </a:r>
            <a:r>
              <a:rPr lang="en-US" altLang="zh-CN" sz="1600" dirty="0" err="1"/>
              <a:t>getblk</a:t>
            </a:r>
            <a:r>
              <a:rPr lang="en-US" altLang="zh-CN" sz="1600" dirty="0"/>
              <a:t> returned NULL\n");</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  return </a:t>
            </a:r>
            <a:r>
              <a:rPr lang="en-US" altLang="zh-CN" sz="1600" dirty="0" err="1"/>
              <a:t>bh</a:t>
            </a:r>
            <a:r>
              <a:rPr lang="en-US" altLang="zh-CN" sz="1600" dirty="0"/>
              <a:t>;    //</a:t>
            </a:r>
            <a:r>
              <a:rPr lang="zh-CN" altLang="en-US" sz="1600" dirty="0"/>
              <a:t>缓冲块数据有效，已更新</a:t>
            </a:r>
            <a:endParaRPr lang="en-US" altLang="zh-CN" sz="1600" dirty="0"/>
          </a:p>
          <a:p>
            <a:r>
              <a:rPr lang="en-US" altLang="zh-CN" sz="1600" dirty="0"/>
              <a:t>	</a:t>
            </a:r>
            <a:r>
              <a:rPr lang="en-US" altLang="zh-CN" sz="1600" dirty="0" err="1">
                <a:solidFill>
                  <a:srgbClr val="FF0000"/>
                </a:solidFill>
              </a:rPr>
              <a:t>ll_rw_block</a:t>
            </a:r>
            <a:r>
              <a:rPr lang="en-US" altLang="zh-CN" sz="1600" dirty="0">
                <a:solidFill>
                  <a:srgbClr val="FF0000"/>
                </a:solidFill>
              </a:rPr>
              <a:t>(</a:t>
            </a:r>
            <a:r>
              <a:rPr lang="en-US" altLang="zh-CN" sz="1600" dirty="0" err="1">
                <a:solidFill>
                  <a:srgbClr val="FF0000"/>
                </a:solidFill>
              </a:rPr>
              <a:t>READ,bh</a:t>
            </a:r>
            <a:r>
              <a:rPr lang="en-US" altLang="zh-CN" sz="1600" dirty="0">
                <a:solidFill>
                  <a:srgbClr val="FF0000"/>
                </a:solidFill>
              </a:rPr>
              <a:t>);</a:t>
            </a:r>
            <a:r>
              <a:rPr lang="en-US" altLang="zh-CN" sz="1600" dirty="0"/>
              <a:t>   //</a:t>
            </a:r>
            <a:r>
              <a:rPr lang="zh-CN" altLang="en-US" sz="1600" dirty="0"/>
              <a:t>从块设备读取数据</a:t>
            </a:r>
            <a:endParaRPr lang="en-US" altLang="zh-CN" sz="1600" dirty="0">
              <a:solidFill>
                <a:srgbClr val="FF0000"/>
              </a:solidFill>
            </a:endParaRPr>
          </a:p>
          <a:p>
            <a:r>
              <a:rPr lang="en-US" altLang="zh-CN" sz="1600" dirty="0"/>
              <a:t>	</a:t>
            </a:r>
            <a:r>
              <a:rPr lang="en-US" altLang="zh-CN" sz="1600" dirty="0" err="1"/>
              <a:t>wait_on_buffer</a:t>
            </a:r>
            <a:r>
              <a:rPr lang="en-US" altLang="zh-CN" sz="1600" dirty="0"/>
              <a:t>(</a:t>
            </a:r>
            <a:r>
              <a:rPr lang="en-US" altLang="zh-CN" sz="1600" dirty="0" err="1"/>
              <a:t>bh</a:t>
            </a:r>
            <a:r>
              <a:rPr lang="en-US" altLang="zh-CN" sz="1600" dirty="0"/>
              <a:t>);</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a:t>
            </a:r>
          </a:p>
          <a:p>
            <a:r>
              <a:rPr lang="en-US" altLang="zh-CN" sz="1600" dirty="0"/>
              <a:t>		return </a:t>
            </a:r>
            <a:r>
              <a:rPr lang="en-US" altLang="zh-CN" sz="1600" dirty="0" err="1"/>
              <a:t>bh</a:t>
            </a:r>
            <a:r>
              <a:rPr lang="en-US" altLang="zh-CN" sz="1600" dirty="0"/>
              <a:t>;</a:t>
            </a:r>
          </a:p>
          <a:p>
            <a:r>
              <a:rPr lang="en-US" altLang="zh-CN" sz="1600" dirty="0"/>
              <a:t>	</a:t>
            </a:r>
            <a:r>
              <a:rPr lang="en-US" altLang="zh-CN" sz="1600" dirty="0" err="1"/>
              <a:t>brelse</a:t>
            </a:r>
            <a:r>
              <a:rPr lang="en-US" altLang="zh-CN" sz="1600" dirty="0"/>
              <a:t>(</a:t>
            </a:r>
            <a:r>
              <a:rPr lang="en-US" altLang="zh-CN" sz="1600" dirty="0" err="1"/>
              <a:t>bh</a:t>
            </a:r>
            <a:r>
              <a:rPr lang="en-US" altLang="zh-CN" sz="1600" dirty="0"/>
              <a:t>);</a:t>
            </a:r>
          </a:p>
          <a:p>
            <a:r>
              <a:rPr lang="en-US" altLang="zh-CN" sz="1600" dirty="0"/>
              <a:t>	return NULL;</a:t>
            </a:r>
          </a:p>
          <a:p>
            <a:r>
              <a:rPr lang="en-US" altLang="zh-CN" sz="1600" dirty="0"/>
              <a:t>}</a:t>
            </a:r>
          </a:p>
        </p:txBody>
      </p:sp>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 y="4953000"/>
            <a:ext cx="8967788" cy="1624354"/>
          </a:xfrm>
        </p:spPr>
      </p:pic>
    </p:spTree>
    <p:extLst>
      <p:ext uri="{BB962C8B-B14F-4D97-AF65-F5344CB8AC3E}">
        <p14:creationId xmlns:p14="http://schemas.microsoft.com/office/powerpoint/2010/main" val="248728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3" name="内容占位符 2"/>
          <p:cNvSpPr>
            <a:spLocks noGrp="1"/>
          </p:cNvSpPr>
          <p:nvPr>
            <p:ph idx="1"/>
          </p:nvPr>
        </p:nvSpPr>
        <p:spPr>
          <a:xfrm>
            <a:off x="76200" y="1268413"/>
            <a:ext cx="8991599" cy="4525962"/>
          </a:xfrm>
        </p:spPr>
        <p:txBody>
          <a:bodyPr/>
          <a:lstStyle/>
          <a:p>
            <a:r>
              <a:rPr lang="zh-CN" altLang="en-US" sz="2000" dirty="0"/>
              <a:t>这个结构体的最后四个指针，表示了对</a:t>
            </a:r>
            <a:r>
              <a:rPr lang="en-US" altLang="zh-CN" sz="2000" dirty="0" err="1"/>
              <a:t>buffer_head</a:t>
            </a:r>
            <a:r>
              <a:rPr lang="zh-CN" altLang="en-US" sz="2000" dirty="0"/>
              <a:t>的管理。</a:t>
            </a:r>
            <a:endParaRPr lang="en-US" altLang="zh-CN" sz="2000" dirty="0"/>
          </a:p>
          <a:p>
            <a:r>
              <a:rPr lang="zh-CN" altLang="en-US" sz="2000" dirty="0"/>
              <a:t>通过两种方式对</a:t>
            </a:r>
            <a:r>
              <a:rPr lang="en-US" altLang="zh-CN" sz="2000" dirty="0" err="1"/>
              <a:t>buffer_head</a:t>
            </a:r>
            <a:r>
              <a:rPr lang="zh-CN" altLang="en-US" sz="2000" dirty="0"/>
              <a:t>进行管理</a:t>
            </a:r>
            <a:endParaRPr lang="en-US" altLang="zh-CN" sz="2000" dirty="0"/>
          </a:p>
          <a:p>
            <a:r>
              <a:rPr lang="en-US" altLang="zh-CN" sz="2000" dirty="0">
                <a:solidFill>
                  <a:srgbClr val="C00000"/>
                </a:solidFill>
              </a:rPr>
              <a:t>1</a:t>
            </a:r>
            <a:r>
              <a:rPr lang="zh-CN" altLang="en-US" sz="2000" dirty="0">
                <a:solidFill>
                  <a:srgbClr val="C00000"/>
                </a:solidFill>
              </a:rPr>
              <a:t>）</a:t>
            </a:r>
            <a:r>
              <a:rPr lang="en-US" altLang="zh-CN" sz="2000" dirty="0" err="1">
                <a:solidFill>
                  <a:srgbClr val="C00000"/>
                </a:solidFill>
              </a:rPr>
              <a:t>free_list</a:t>
            </a:r>
            <a:r>
              <a:rPr lang="zh-CN" altLang="en-US" sz="2000" dirty="0">
                <a:solidFill>
                  <a:srgbClr val="C00000"/>
                </a:solidFill>
              </a:rPr>
              <a:t>指针</a:t>
            </a:r>
            <a:endParaRPr lang="en-US" altLang="zh-CN" sz="2000" dirty="0">
              <a:solidFill>
                <a:srgbClr val="C00000"/>
              </a:solidFill>
            </a:endParaRPr>
          </a:p>
          <a:p>
            <a:r>
              <a:rPr lang="en-US" altLang="zh-CN" sz="2000" dirty="0" err="1">
                <a:solidFill>
                  <a:srgbClr val="C00000"/>
                </a:solidFill>
              </a:rPr>
              <a:t>free_list</a:t>
            </a:r>
            <a:r>
              <a:rPr lang="zh-CN" altLang="en-US" sz="2000" dirty="0">
                <a:solidFill>
                  <a:srgbClr val="C00000"/>
                </a:solidFill>
              </a:rPr>
              <a:t>指针</a:t>
            </a:r>
            <a:r>
              <a:rPr lang="zh-CN" altLang="en-US" sz="2000" dirty="0"/>
              <a:t>指向第一个空闲的缓冲头（</a:t>
            </a:r>
            <a:r>
              <a:rPr lang="en-US" altLang="zh-CN" sz="2000" dirty="0" err="1"/>
              <a:t>buffer_head</a:t>
            </a:r>
            <a:r>
              <a:rPr lang="zh-CN" altLang="en-US" sz="2000" dirty="0"/>
              <a:t>），全部的空闲</a:t>
            </a:r>
            <a:r>
              <a:rPr lang="en-US" altLang="zh-CN" sz="2000" dirty="0" err="1"/>
              <a:t>buffer_head</a:t>
            </a:r>
            <a:r>
              <a:rPr lang="zh-CN" altLang="en-US" sz="2000" dirty="0"/>
              <a:t>通过</a:t>
            </a:r>
            <a:r>
              <a:rPr lang="en-US" altLang="zh-CN" sz="2000" dirty="0" err="1">
                <a:solidFill>
                  <a:srgbClr val="C00000"/>
                </a:solidFill>
              </a:rPr>
              <a:t>b_prev_free</a:t>
            </a:r>
            <a:r>
              <a:rPr lang="zh-CN" altLang="en-US" sz="2000" dirty="0"/>
              <a:t>和</a:t>
            </a:r>
            <a:r>
              <a:rPr lang="en-US" altLang="zh-CN" sz="2000" dirty="0" err="1">
                <a:solidFill>
                  <a:srgbClr val="C00000"/>
                </a:solidFill>
              </a:rPr>
              <a:t>b_next_free</a:t>
            </a:r>
            <a:r>
              <a:rPr lang="zh-CN" altLang="en-US" sz="2000" dirty="0"/>
              <a:t>构成一个双向循环链表。</a:t>
            </a:r>
            <a:r>
              <a:rPr lang="en-US" altLang="zh-CN" sz="2000" dirty="0" err="1"/>
              <a:t>free_list</a:t>
            </a:r>
            <a:r>
              <a:rPr lang="zh-CN" altLang="en-US" sz="2000" dirty="0"/>
              <a:t>指针会在每次</a:t>
            </a:r>
            <a:r>
              <a:rPr lang="en-US" altLang="zh-CN" sz="2000" dirty="0" err="1"/>
              <a:t>insert_into_queues</a:t>
            </a:r>
            <a:r>
              <a:rPr lang="zh-CN" altLang="en-US" sz="2000" dirty="0"/>
              <a:t>和</a:t>
            </a:r>
            <a:r>
              <a:rPr lang="en-US" altLang="zh-CN" sz="2000" dirty="0" err="1"/>
              <a:t>remove_from_queues</a:t>
            </a:r>
            <a:r>
              <a:rPr lang="zh-CN" altLang="en-US" sz="2000" dirty="0"/>
              <a:t>两个函数中改变。</a:t>
            </a:r>
          </a:p>
          <a:p>
            <a:r>
              <a:rPr lang="en-US" altLang="zh-CN" sz="2000" dirty="0">
                <a:solidFill>
                  <a:srgbClr val="C00000"/>
                </a:solidFill>
              </a:rPr>
              <a:t>2</a:t>
            </a:r>
            <a:r>
              <a:rPr lang="zh-CN" altLang="en-US" sz="2000" dirty="0">
                <a:solidFill>
                  <a:srgbClr val="C00000"/>
                </a:solidFill>
              </a:rPr>
              <a:t>）</a:t>
            </a:r>
            <a:r>
              <a:rPr lang="en-US" altLang="zh-CN" sz="2000" dirty="0">
                <a:solidFill>
                  <a:srgbClr val="C00000"/>
                </a:solidFill>
              </a:rPr>
              <a:t>hash</a:t>
            </a:r>
            <a:r>
              <a:rPr lang="zh-CN" altLang="en-US" sz="2000" dirty="0">
                <a:solidFill>
                  <a:srgbClr val="C00000"/>
                </a:solidFill>
              </a:rPr>
              <a:t>数组</a:t>
            </a:r>
            <a:endParaRPr lang="en-US" altLang="zh-CN" sz="2000" dirty="0">
              <a:solidFill>
                <a:srgbClr val="C00000"/>
              </a:solidFill>
            </a:endParaRPr>
          </a:p>
          <a:p>
            <a:r>
              <a:rPr lang="en-US" altLang="zh-CN" sz="2000" dirty="0" err="1"/>
              <a:t>struct</a:t>
            </a:r>
            <a:r>
              <a:rPr lang="en-US" altLang="zh-CN" sz="2000" dirty="0"/>
              <a:t> </a:t>
            </a:r>
            <a:r>
              <a:rPr lang="en-US" altLang="zh-CN" sz="2000" dirty="0" err="1"/>
              <a:t>buffer_head</a:t>
            </a:r>
            <a:r>
              <a:rPr lang="en-US" altLang="zh-CN" sz="2000" dirty="0"/>
              <a:t> *</a:t>
            </a:r>
            <a:r>
              <a:rPr lang="en-US" altLang="zh-CN" sz="2000" dirty="0">
                <a:solidFill>
                  <a:srgbClr val="C00000"/>
                </a:solidFill>
              </a:rPr>
              <a:t>hash</a:t>
            </a:r>
            <a:r>
              <a:rPr lang="en-US" altLang="zh-CN" sz="2000" dirty="0"/>
              <a:t>[NR_HASH], NR_HASH</a:t>
            </a:r>
            <a:r>
              <a:rPr lang="zh-CN" altLang="en-US" sz="2000" dirty="0"/>
              <a:t>的值为</a:t>
            </a:r>
            <a:r>
              <a:rPr lang="en-US" altLang="zh-CN" sz="2000" dirty="0"/>
              <a:t>307</a:t>
            </a:r>
            <a:r>
              <a:rPr lang="zh-CN" altLang="en-US" sz="2000" dirty="0"/>
              <a:t>，对一个正在使用的</a:t>
            </a:r>
            <a:r>
              <a:rPr lang="en-US" altLang="zh-CN" sz="2000" dirty="0" err="1"/>
              <a:t>buffer_head</a:t>
            </a:r>
            <a:r>
              <a:rPr lang="zh-CN" altLang="en-US" sz="2000" dirty="0"/>
              <a:t>，根据其中的</a:t>
            </a:r>
            <a:r>
              <a:rPr lang="zh-CN" altLang="en-US" sz="2000" dirty="0">
                <a:solidFill>
                  <a:srgbClr val="C00000"/>
                </a:solidFill>
              </a:rPr>
              <a:t>设备号和逻辑块号异或</a:t>
            </a:r>
            <a:r>
              <a:rPr lang="zh-CN" altLang="en-US" sz="2000" dirty="0"/>
              <a:t>计算出该</a:t>
            </a:r>
            <a:r>
              <a:rPr lang="en-US" altLang="zh-CN" sz="2000" dirty="0" err="1"/>
              <a:t>buffer_head</a:t>
            </a:r>
            <a:r>
              <a:rPr lang="zh-CN" altLang="en-US" sz="2000" dirty="0"/>
              <a:t>的</a:t>
            </a:r>
            <a:r>
              <a:rPr lang="en-US" altLang="zh-CN" sz="2000" dirty="0"/>
              <a:t>hash</a:t>
            </a:r>
            <a:r>
              <a:rPr lang="zh-CN" altLang="en-US" sz="2000" dirty="0"/>
              <a:t>值，并把该</a:t>
            </a:r>
            <a:r>
              <a:rPr lang="en-US" altLang="zh-CN" sz="2000" dirty="0" err="1"/>
              <a:t>buffer_head</a:t>
            </a:r>
            <a:r>
              <a:rPr lang="zh-CN" altLang="en-US" sz="2000" dirty="0"/>
              <a:t>放入</a:t>
            </a:r>
            <a:r>
              <a:rPr lang="en-US" altLang="zh-CN" sz="2000" dirty="0"/>
              <a:t>hash</a:t>
            </a:r>
            <a:r>
              <a:rPr lang="zh-CN" altLang="en-US" sz="2000" dirty="0"/>
              <a:t>数组中去。</a:t>
            </a:r>
            <a:br>
              <a:rPr lang="zh-CN" altLang="en-US" sz="2000" dirty="0"/>
            </a:br>
            <a:br>
              <a:rPr lang="zh-CN" altLang="en-US" sz="2000" dirty="0"/>
            </a:br>
            <a:br>
              <a:rPr lang="en-US" altLang="zh-CN" sz="2000" dirty="0"/>
            </a:br>
            <a:br>
              <a:rPr lang="zh-CN" altLang="en-US" sz="2000" dirty="0"/>
            </a:br>
            <a:endParaRPr lang="zh-CN" altLang="en-US" sz="2000" dirty="0"/>
          </a:p>
        </p:txBody>
      </p:sp>
    </p:spTree>
    <p:extLst>
      <p:ext uri="{BB962C8B-B14F-4D97-AF65-F5344CB8AC3E}">
        <p14:creationId xmlns:p14="http://schemas.microsoft.com/office/powerpoint/2010/main" val="130298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3" name="内容占位符 2"/>
          <p:cNvSpPr>
            <a:spLocks noGrp="1"/>
          </p:cNvSpPr>
          <p:nvPr>
            <p:ph idx="1"/>
          </p:nvPr>
        </p:nvSpPr>
        <p:spPr>
          <a:xfrm>
            <a:off x="76201" y="1143000"/>
            <a:ext cx="4114800" cy="4876800"/>
          </a:xfrm>
        </p:spPr>
        <p:txBody>
          <a:bodyPr/>
          <a:lstStyle/>
          <a:p>
            <a:pPr algn="just"/>
            <a:r>
              <a:rPr lang="en-US" altLang="zh-CN" sz="2000" dirty="0" err="1"/>
              <a:t>getblk</a:t>
            </a:r>
            <a:r>
              <a:rPr lang="zh-CN" altLang="en-US" sz="2000" dirty="0"/>
              <a:t>函数首先将根据设备号和逻辑块号按照</a:t>
            </a:r>
            <a:r>
              <a:rPr lang="en-US" altLang="zh-CN" sz="2000" dirty="0"/>
              <a:t>hash</a:t>
            </a:r>
            <a:r>
              <a:rPr lang="zh-CN" altLang="en-US" sz="2000" dirty="0"/>
              <a:t>函数得到</a:t>
            </a:r>
            <a:r>
              <a:rPr lang="en-US" altLang="zh-CN" sz="2000" dirty="0"/>
              <a:t>hash</a:t>
            </a:r>
            <a:r>
              <a:rPr lang="zh-CN" altLang="en-US" sz="2000" dirty="0"/>
              <a:t>值</a:t>
            </a:r>
            <a:r>
              <a:rPr lang="en-US" altLang="zh-CN" sz="2000" dirty="0"/>
              <a:t>key</a:t>
            </a:r>
            <a:r>
              <a:rPr lang="zh-CN" altLang="en-US" sz="2000" dirty="0"/>
              <a:t>（假定设备号为</a:t>
            </a:r>
            <a:r>
              <a:rPr lang="en-US" altLang="zh-CN" sz="2000" dirty="0" err="1"/>
              <a:t>0x0201</a:t>
            </a:r>
            <a:r>
              <a:rPr lang="zh-CN" altLang="en-US" sz="2000" dirty="0"/>
              <a:t>，逻辑块号为</a:t>
            </a:r>
            <a:r>
              <a:rPr lang="en-US" altLang="zh-CN" sz="2000" dirty="0"/>
              <a:t>1500</a:t>
            </a:r>
            <a:r>
              <a:rPr lang="zh-CN" altLang="en-US" sz="2000" dirty="0"/>
              <a:t>，</a:t>
            </a:r>
            <a:r>
              <a:rPr lang="en-US" altLang="zh-CN" sz="2000" dirty="0"/>
              <a:t>key=171</a:t>
            </a:r>
            <a:r>
              <a:rPr lang="zh-CN" altLang="en-US" sz="2000" dirty="0"/>
              <a:t>），其实该</a:t>
            </a:r>
            <a:r>
              <a:rPr lang="en-US" altLang="zh-CN" sz="2000" dirty="0"/>
              <a:t>key</a:t>
            </a:r>
            <a:r>
              <a:rPr lang="zh-CN" altLang="en-US" sz="2000" dirty="0"/>
              <a:t>值即为</a:t>
            </a:r>
            <a:r>
              <a:rPr lang="en-US" altLang="zh-CN" sz="2000" dirty="0" err="1"/>
              <a:t>hash_table</a:t>
            </a:r>
            <a:r>
              <a:rPr lang="zh-CN" altLang="en-US" sz="2000" dirty="0"/>
              <a:t>指针数组的索引号</a:t>
            </a:r>
            <a:endParaRPr lang="en-US" altLang="zh-CN" sz="2000" dirty="0"/>
          </a:p>
          <a:p>
            <a:pPr algn="just"/>
            <a:r>
              <a:rPr lang="zh-CN" altLang="en-US" sz="2000" dirty="0"/>
              <a:t>然后检索</a:t>
            </a:r>
            <a:r>
              <a:rPr lang="en-US" altLang="zh-CN" sz="2000" dirty="0" err="1"/>
              <a:t>hash_table</a:t>
            </a:r>
            <a:r>
              <a:rPr lang="zh-CN" altLang="en-US" sz="2000" dirty="0"/>
              <a:t>，看</a:t>
            </a:r>
            <a:r>
              <a:rPr lang="en-US" altLang="zh-CN" sz="2000" dirty="0" err="1"/>
              <a:t>hash_table</a:t>
            </a:r>
            <a:r>
              <a:rPr lang="en-US" altLang="zh-CN" sz="2000" dirty="0"/>
              <a:t> [171]</a:t>
            </a:r>
            <a:r>
              <a:rPr lang="zh-CN" altLang="en-US" sz="2000" dirty="0"/>
              <a:t>中是否指向一个有效的缓冲块，如果存在则直接返回，如果不存在，则首先会扫描可能因</a:t>
            </a:r>
            <a:r>
              <a:rPr lang="en-US" altLang="zh-CN" sz="2000" dirty="0"/>
              <a:t>hash</a:t>
            </a:r>
            <a:r>
              <a:rPr lang="zh-CN" altLang="en-US" sz="2000" dirty="0"/>
              <a:t>冲突被移到后面的缓存块（</a:t>
            </a:r>
            <a:r>
              <a:rPr lang="en-US" altLang="zh-CN" sz="2000" dirty="0" err="1"/>
              <a:t>find_buffer</a:t>
            </a:r>
            <a:r>
              <a:rPr lang="zh-CN" altLang="en-US" sz="2000" dirty="0"/>
              <a:t>，</a:t>
            </a:r>
            <a:r>
              <a:rPr lang="en-US" altLang="zh-CN" sz="2000" dirty="0" err="1"/>
              <a:t>tmp</a:t>
            </a:r>
            <a:r>
              <a:rPr lang="en-US" altLang="zh-CN" sz="2000" dirty="0"/>
              <a:t>-&gt;</a:t>
            </a:r>
            <a:r>
              <a:rPr lang="en-US" altLang="zh-CN" sz="2000" dirty="0" err="1"/>
              <a:t>b_next</a:t>
            </a:r>
            <a:r>
              <a:rPr lang="zh-CN" altLang="en-US" sz="2000" dirty="0"/>
              <a:t>）</a:t>
            </a:r>
            <a:endParaRPr lang="en-US" altLang="zh-CN" sz="2000" dirty="0"/>
          </a:p>
        </p:txBody>
      </p:sp>
      <p:pic>
        <p:nvPicPr>
          <p:cNvPr id="5" name="Picture 2" descr="http://img.blog.csdn.net/201412231710085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53" y="4186625"/>
            <a:ext cx="4581525" cy="195198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4257675" y="1104900"/>
            <a:ext cx="4867275" cy="3081725"/>
          </a:xfrm>
          <a:prstGeom prst="rect">
            <a:avLst/>
          </a:prstGeom>
        </p:spPr>
      </p:pic>
      <p:sp>
        <p:nvSpPr>
          <p:cNvPr id="7" name="文本框 6"/>
          <p:cNvSpPr txBox="1"/>
          <p:nvPr/>
        </p:nvSpPr>
        <p:spPr>
          <a:xfrm>
            <a:off x="6691312" y="3941651"/>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sp>
        <p:nvSpPr>
          <p:cNvPr id="8" name="文本框 7"/>
          <p:cNvSpPr txBox="1"/>
          <p:nvPr/>
        </p:nvSpPr>
        <p:spPr>
          <a:xfrm>
            <a:off x="4786312" y="3564456"/>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spTree>
    <p:extLst>
      <p:ext uri="{BB962C8B-B14F-4D97-AF65-F5344CB8AC3E}">
        <p14:creationId xmlns:p14="http://schemas.microsoft.com/office/powerpoint/2010/main" val="69688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3" name="内容占位符 2"/>
          <p:cNvSpPr>
            <a:spLocks noGrp="1"/>
          </p:cNvSpPr>
          <p:nvPr>
            <p:ph idx="1"/>
          </p:nvPr>
        </p:nvSpPr>
        <p:spPr>
          <a:xfrm>
            <a:off x="76201" y="1143000"/>
            <a:ext cx="4114800" cy="5181600"/>
          </a:xfrm>
        </p:spPr>
        <p:txBody>
          <a:bodyPr/>
          <a:lstStyle/>
          <a:p>
            <a:pPr algn="just"/>
            <a:r>
              <a:rPr lang="zh-CN" altLang="en-US" sz="2000" dirty="0"/>
              <a:t>如果没找到，从</a:t>
            </a:r>
            <a:r>
              <a:rPr lang="en-US" altLang="zh-CN" sz="2000" dirty="0"/>
              <a:t>3</a:t>
            </a:r>
            <a:r>
              <a:rPr lang="zh-CN" altLang="en-US" sz="2000" dirty="0"/>
              <a:t>千多个缓冲区中找到一个空闲的缓冲块，并将该缓冲块的指针赋值给</a:t>
            </a:r>
            <a:r>
              <a:rPr lang="en-US" altLang="zh-CN" sz="2000" dirty="0" err="1"/>
              <a:t>hash_table</a:t>
            </a:r>
            <a:r>
              <a:rPr lang="en-US" altLang="zh-CN" sz="2000" dirty="0"/>
              <a:t> [171]</a:t>
            </a:r>
          </a:p>
          <a:p>
            <a:r>
              <a:rPr lang="en-US" altLang="zh-CN" sz="2000" dirty="0" err="1"/>
              <a:t>remove_from_queues</a:t>
            </a:r>
            <a:r>
              <a:rPr lang="en-US" altLang="zh-CN" sz="2000" dirty="0"/>
              <a:t>(</a:t>
            </a:r>
            <a:r>
              <a:rPr lang="en-US" altLang="zh-CN" sz="2000" dirty="0" err="1"/>
              <a:t>bh</a:t>
            </a:r>
            <a:r>
              <a:rPr lang="en-US" altLang="zh-CN" sz="2000" dirty="0"/>
              <a:t>)</a:t>
            </a:r>
            <a:br>
              <a:rPr lang="en-US" altLang="zh-CN" sz="2000" dirty="0"/>
            </a:br>
            <a:r>
              <a:rPr lang="en-US" altLang="zh-CN" sz="2000" dirty="0" err="1"/>
              <a:t>bh</a:t>
            </a:r>
            <a:r>
              <a:rPr lang="en-US" altLang="zh-CN" sz="2000" dirty="0"/>
              <a:t>-&gt;</a:t>
            </a:r>
            <a:r>
              <a:rPr lang="en-US" altLang="zh-CN" sz="2000" dirty="0" err="1"/>
              <a:t>b_dev</a:t>
            </a:r>
            <a:r>
              <a:rPr lang="en-US" altLang="zh-CN" sz="2000" dirty="0"/>
              <a:t>=</a:t>
            </a:r>
            <a:r>
              <a:rPr lang="en-US" altLang="zh-CN" sz="2000" dirty="0" err="1"/>
              <a:t>dev</a:t>
            </a:r>
            <a:r>
              <a:rPr lang="en-US" altLang="zh-CN" sz="2000" dirty="0"/>
              <a:t>;</a:t>
            </a:r>
            <a:br>
              <a:rPr lang="en-US" altLang="zh-CN" sz="2000" dirty="0"/>
            </a:br>
            <a:r>
              <a:rPr lang="en-US" altLang="zh-CN" sz="2000" dirty="0" err="1"/>
              <a:t>bh</a:t>
            </a:r>
            <a:r>
              <a:rPr lang="en-US" altLang="zh-CN" sz="2000" dirty="0"/>
              <a:t>-&gt;</a:t>
            </a:r>
            <a:r>
              <a:rPr lang="en-US" altLang="zh-CN" sz="2000" dirty="0" err="1"/>
              <a:t>b_blocknr</a:t>
            </a:r>
            <a:r>
              <a:rPr lang="en-US" altLang="zh-CN" sz="2000" dirty="0"/>
              <a:t>=block;</a:t>
            </a:r>
            <a:br>
              <a:rPr lang="en-US" altLang="zh-CN" sz="2000" dirty="0"/>
            </a:br>
            <a:r>
              <a:rPr lang="en-US" altLang="zh-CN" sz="2000" dirty="0" err="1"/>
              <a:t>insert_into_queues</a:t>
            </a:r>
            <a:r>
              <a:rPr lang="en-US" altLang="zh-CN" sz="2000" dirty="0"/>
              <a:t>(</a:t>
            </a:r>
            <a:r>
              <a:rPr lang="en-US" altLang="zh-CN" sz="2000" dirty="0" err="1"/>
              <a:t>bh</a:t>
            </a:r>
            <a:r>
              <a:rPr lang="en-US" altLang="zh-CN" sz="2000" dirty="0"/>
              <a:t>);</a:t>
            </a:r>
          </a:p>
          <a:p>
            <a:r>
              <a:rPr lang="zh-CN" altLang="en-US" sz="2000" dirty="0"/>
              <a:t>如果没有空闲块，置换。将缓冲块一道</a:t>
            </a:r>
            <a:r>
              <a:rPr lang="en-US" altLang="zh-CN" sz="2000" dirty="0" err="1"/>
              <a:t>free_list</a:t>
            </a:r>
            <a:r>
              <a:rPr lang="zh-CN" altLang="en-US" sz="2000" dirty="0"/>
              <a:t>链表的最后去（最近最少使用算法）</a:t>
            </a:r>
            <a:endParaRPr lang="en-US" altLang="zh-CN" sz="2000" dirty="0"/>
          </a:p>
          <a:p>
            <a:pPr algn="just"/>
            <a:r>
              <a:rPr lang="zh-CN" altLang="en-US" sz="2000" dirty="0"/>
              <a:t>当下次再对该设备块进行操作时，就可以根据</a:t>
            </a:r>
            <a:r>
              <a:rPr lang="en-US" altLang="zh-CN" sz="2000" dirty="0"/>
              <a:t>hash</a:t>
            </a:r>
            <a:r>
              <a:rPr lang="zh-CN" altLang="en-US" sz="2000" dirty="0"/>
              <a:t>值直接找到该块。</a:t>
            </a:r>
          </a:p>
        </p:txBody>
      </p:sp>
      <p:pic>
        <p:nvPicPr>
          <p:cNvPr id="4" name="图片 3"/>
          <p:cNvPicPr>
            <a:picLocks noChangeAspect="1"/>
          </p:cNvPicPr>
          <p:nvPr/>
        </p:nvPicPr>
        <p:blipFill>
          <a:blip r:embed="rId3"/>
          <a:stretch>
            <a:fillRect/>
          </a:stretch>
        </p:blipFill>
        <p:spPr>
          <a:xfrm>
            <a:off x="4257675" y="1104900"/>
            <a:ext cx="4867275" cy="3081725"/>
          </a:xfrm>
          <a:prstGeom prst="rect">
            <a:avLst/>
          </a:prstGeom>
        </p:spPr>
      </p:pic>
      <p:pic>
        <p:nvPicPr>
          <p:cNvPr id="5" name="Picture 2" descr="http://img.blog.csdn.net/201412231710085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353" y="4372612"/>
            <a:ext cx="4581525" cy="195198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691312" y="3941651"/>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sp>
        <p:nvSpPr>
          <p:cNvPr id="10" name="文本框 9"/>
          <p:cNvSpPr txBox="1"/>
          <p:nvPr/>
        </p:nvSpPr>
        <p:spPr>
          <a:xfrm>
            <a:off x="4786312" y="3564456"/>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cxnSp>
        <p:nvCxnSpPr>
          <p:cNvPr id="11" name="直接箭头连接符 10"/>
          <p:cNvCxnSpPr/>
          <p:nvPr/>
        </p:nvCxnSpPr>
        <p:spPr bwMode="auto">
          <a:xfrm>
            <a:off x="5717484" y="4478028"/>
            <a:ext cx="0" cy="3225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5562600" y="4215758"/>
            <a:ext cx="2452916" cy="338554"/>
          </a:xfrm>
          <a:prstGeom prst="rect">
            <a:avLst/>
          </a:prstGeom>
        </p:spPr>
        <p:txBody>
          <a:bodyPr wrap="none">
            <a:spAutoFit/>
          </a:bodyPr>
          <a:lstStyle/>
          <a:p>
            <a:r>
              <a:rPr lang="en-US" altLang="zh-CN" sz="1600" dirty="0" err="1"/>
              <a:t>insert_into_queues</a:t>
            </a:r>
            <a:r>
              <a:rPr lang="en-US" altLang="zh-CN" sz="1600" dirty="0"/>
              <a:t>(</a:t>
            </a:r>
            <a:r>
              <a:rPr lang="en-US" altLang="zh-CN" sz="1600" dirty="0" err="1"/>
              <a:t>bh</a:t>
            </a:r>
            <a:r>
              <a:rPr lang="en-US" altLang="zh-CN" sz="1600" dirty="0"/>
              <a:t>)</a:t>
            </a:r>
            <a:endParaRPr lang="zh-CN" altLang="en-US" sz="1600" dirty="0"/>
          </a:p>
        </p:txBody>
      </p:sp>
      <p:sp>
        <p:nvSpPr>
          <p:cNvPr id="13" name="文本框 12"/>
          <p:cNvSpPr txBox="1"/>
          <p:nvPr/>
        </p:nvSpPr>
        <p:spPr>
          <a:xfrm>
            <a:off x="6074696" y="5102211"/>
            <a:ext cx="304800" cy="307777"/>
          </a:xfrm>
          <a:prstGeom prst="rect">
            <a:avLst/>
          </a:prstGeom>
          <a:noFill/>
        </p:spPr>
        <p:txBody>
          <a:bodyPr wrap="square" rtlCol="0">
            <a:spAutoFit/>
          </a:bodyPr>
          <a:lstStyle/>
          <a:p>
            <a:r>
              <a:rPr lang="en-US" altLang="zh-CN" sz="1400" dirty="0"/>
              <a:t>2</a:t>
            </a:r>
            <a:endParaRPr lang="zh-CN" altLang="en-US" sz="1400" dirty="0"/>
          </a:p>
        </p:txBody>
      </p:sp>
      <p:sp>
        <p:nvSpPr>
          <p:cNvPr id="14" name="文本框 13"/>
          <p:cNvSpPr txBox="1"/>
          <p:nvPr/>
        </p:nvSpPr>
        <p:spPr>
          <a:xfrm>
            <a:off x="5509461" y="5068491"/>
            <a:ext cx="304800" cy="307777"/>
          </a:xfrm>
          <a:prstGeom prst="rect">
            <a:avLst/>
          </a:prstGeom>
          <a:noFill/>
        </p:spPr>
        <p:txBody>
          <a:bodyPr wrap="square" rtlCol="0">
            <a:spAutoFit/>
          </a:bodyPr>
          <a:lstStyle/>
          <a:p>
            <a:r>
              <a:rPr lang="en-US" altLang="zh-CN" sz="1400" dirty="0"/>
              <a:t>1</a:t>
            </a:r>
            <a:endParaRPr lang="zh-CN" altLang="en-US" sz="1400" dirty="0"/>
          </a:p>
        </p:txBody>
      </p:sp>
      <p:sp>
        <p:nvSpPr>
          <p:cNvPr id="15" name="文本框 14"/>
          <p:cNvSpPr txBox="1"/>
          <p:nvPr/>
        </p:nvSpPr>
        <p:spPr>
          <a:xfrm>
            <a:off x="6673516" y="5068491"/>
            <a:ext cx="304800" cy="307777"/>
          </a:xfrm>
          <a:prstGeom prst="rect">
            <a:avLst/>
          </a:prstGeom>
          <a:noFill/>
        </p:spPr>
        <p:txBody>
          <a:bodyPr wrap="square" rtlCol="0">
            <a:spAutoFit/>
          </a:bodyPr>
          <a:lstStyle/>
          <a:p>
            <a:r>
              <a:rPr lang="en-US" altLang="zh-CN" sz="1400" dirty="0"/>
              <a:t>3</a:t>
            </a:r>
            <a:endParaRPr lang="zh-CN" altLang="en-US" sz="1400" dirty="0"/>
          </a:p>
        </p:txBody>
      </p:sp>
      <p:sp>
        <p:nvSpPr>
          <p:cNvPr id="16" name="文本框 15"/>
          <p:cNvSpPr txBox="1"/>
          <p:nvPr/>
        </p:nvSpPr>
        <p:spPr>
          <a:xfrm>
            <a:off x="7637797" y="5100589"/>
            <a:ext cx="304800" cy="307777"/>
          </a:xfrm>
          <a:prstGeom prst="rect">
            <a:avLst/>
          </a:prstGeom>
          <a:noFill/>
        </p:spPr>
        <p:txBody>
          <a:bodyPr wrap="square" rtlCol="0">
            <a:spAutoFit/>
          </a:bodyPr>
          <a:lstStyle/>
          <a:p>
            <a:r>
              <a:rPr lang="en-US" altLang="zh-CN" sz="1400" dirty="0"/>
              <a:t>4</a:t>
            </a:r>
            <a:endParaRPr lang="zh-CN" altLang="en-US" sz="1400" dirty="0"/>
          </a:p>
        </p:txBody>
      </p:sp>
      <p:sp>
        <p:nvSpPr>
          <p:cNvPr id="17" name="文本框 16"/>
          <p:cNvSpPr txBox="1"/>
          <p:nvPr/>
        </p:nvSpPr>
        <p:spPr>
          <a:xfrm>
            <a:off x="8239125" y="5140474"/>
            <a:ext cx="304800" cy="307777"/>
          </a:xfrm>
          <a:prstGeom prst="rect">
            <a:avLst/>
          </a:prstGeom>
          <a:noFill/>
        </p:spPr>
        <p:txBody>
          <a:bodyPr wrap="square" rtlCol="0">
            <a:spAutoFit/>
          </a:bodyPr>
          <a:lstStyle/>
          <a:p>
            <a:r>
              <a:rPr lang="en-US" altLang="zh-CN" sz="1400" dirty="0"/>
              <a:t>5</a:t>
            </a:r>
            <a:endParaRPr lang="zh-CN" altLang="en-US" sz="1400" dirty="0"/>
          </a:p>
        </p:txBody>
      </p:sp>
      <p:sp>
        <p:nvSpPr>
          <p:cNvPr id="18" name="文本框 17"/>
          <p:cNvSpPr txBox="1"/>
          <p:nvPr/>
        </p:nvSpPr>
        <p:spPr>
          <a:xfrm>
            <a:off x="8209297" y="4754270"/>
            <a:ext cx="304800" cy="307777"/>
          </a:xfrm>
          <a:prstGeom prst="rect">
            <a:avLst/>
          </a:prstGeom>
          <a:noFill/>
        </p:spPr>
        <p:txBody>
          <a:bodyPr wrap="square" rtlCol="0">
            <a:spAutoFit/>
          </a:bodyPr>
          <a:lstStyle/>
          <a:p>
            <a:r>
              <a:rPr lang="en-US" altLang="zh-CN" sz="1400" dirty="0"/>
              <a:t>6</a:t>
            </a:r>
            <a:endParaRPr lang="zh-CN" altLang="en-US" sz="1400" dirty="0"/>
          </a:p>
        </p:txBody>
      </p:sp>
      <p:sp>
        <p:nvSpPr>
          <p:cNvPr id="19" name="文本框 18"/>
          <p:cNvSpPr txBox="1"/>
          <p:nvPr/>
        </p:nvSpPr>
        <p:spPr>
          <a:xfrm>
            <a:off x="6629400" y="4763991"/>
            <a:ext cx="304800" cy="307777"/>
          </a:xfrm>
          <a:prstGeom prst="rect">
            <a:avLst/>
          </a:prstGeom>
          <a:noFill/>
        </p:spPr>
        <p:txBody>
          <a:bodyPr wrap="square" rtlCol="0">
            <a:spAutoFit/>
          </a:bodyPr>
          <a:lstStyle/>
          <a:p>
            <a:r>
              <a:rPr lang="en-US" altLang="zh-CN" sz="1400" dirty="0"/>
              <a:t>8</a:t>
            </a:r>
            <a:endParaRPr lang="zh-CN" altLang="en-US" sz="1400" dirty="0"/>
          </a:p>
        </p:txBody>
      </p:sp>
      <p:sp>
        <p:nvSpPr>
          <p:cNvPr id="20" name="文本框 19"/>
          <p:cNvSpPr txBox="1"/>
          <p:nvPr/>
        </p:nvSpPr>
        <p:spPr>
          <a:xfrm>
            <a:off x="6074696" y="4781550"/>
            <a:ext cx="304800" cy="307777"/>
          </a:xfrm>
          <a:prstGeom prst="rect">
            <a:avLst/>
          </a:prstGeom>
          <a:noFill/>
        </p:spPr>
        <p:txBody>
          <a:bodyPr wrap="square" rtlCol="0">
            <a:spAutoFit/>
          </a:bodyPr>
          <a:lstStyle/>
          <a:p>
            <a:r>
              <a:rPr lang="en-US" altLang="zh-CN" sz="1400" dirty="0"/>
              <a:t>9</a:t>
            </a:r>
            <a:endParaRPr lang="zh-CN" altLang="en-US" sz="1400" dirty="0"/>
          </a:p>
        </p:txBody>
      </p:sp>
      <p:sp>
        <p:nvSpPr>
          <p:cNvPr id="21" name="文本框 20"/>
          <p:cNvSpPr txBox="1"/>
          <p:nvPr/>
        </p:nvSpPr>
        <p:spPr>
          <a:xfrm>
            <a:off x="7664116" y="4782741"/>
            <a:ext cx="304800" cy="307777"/>
          </a:xfrm>
          <a:prstGeom prst="rect">
            <a:avLst/>
          </a:prstGeom>
          <a:noFill/>
        </p:spPr>
        <p:txBody>
          <a:bodyPr wrap="square" rtlCol="0">
            <a:spAutoFit/>
          </a:bodyPr>
          <a:lstStyle/>
          <a:p>
            <a:r>
              <a:rPr lang="en-US" altLang="zh-CN" sz="1400" dirty="0"/>
              <a:t>7</a:t>
            </a:r>
            <a:endParaRPr lang="zh-CN" altLang="en-US" sz="1400" dirty="0"/>
          </a:p>
        </p:txBody>
      </p:sp>
    </p:spTree>
    <p:extLst>
      <p:ext uri="{BB962C8B-B14F-4D97-AF65-F5344CB8AC3E}">
        <p14:creationId xmlns:p14="http://schemas.microsoft.com/office/powerpoint/2010/main" val="14968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 calcmode="lin" valueType="num">
                                      <p:cBhvr additive="base">
                                        <p:cTn id="7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4" name="矩形 3"/>
          <p:cNvSpPr/>
          <p:nvPr/>
        </p:nvSpPr>
        <p:spPr>
          <a:xfrm>
            <a:off x="457200" y="1295400"/>
            <a:ext cx="8382000" cy="4801314"/>
          </a:xfrm>
          <a:prstGeom prst="rect">
            <a:avLst/>
          </a:prstGeom>
        </p:spPr>
        <p:txBody>
          <a:bodyPr wrap="square">
            <a:spAutoFit/>
          </a:bodyPr>
          <a:lstStyle/>
          <a:p>
            <a:r>
              <a:rPr lang="en-US" altLang="zh-CN" sz="1800" dirty="0"/>
              <a:t>static inline void </a:t>
            </a:r>
            <a:r>
              <a:rPr lang="en-US" altLang="zh-CN" sz="1800" dirty="0" err="1"/>
              <a:t>remove_from_queues</a:t>
            </a:r>
            <a:r>
              <a:rPr lang="en-US" altLang="zh-CN" sz="1800" dirty="0"/>
              <a:t>(</a:t>
            </a:r>
            <a:r>
              <a:rPr lang="en-US" altLang="zh-CN" sz="1800" dirty="0" err="1"/>
              <a:t>struct</a:t>
            </a:r>
            <a:r>
              <a:rPr lang="en-US" altLang="zh-CN" sz="1800" dirty="0"/>
              <a:t> </a:t>
            </a:r>
            <a:r>
              <a:rPr lang="en-US" altLang="zh-CN" sz="1800" dirty="0" err="1"/>
              <a:t>buffer_head</a:t>
            </a:r>
            <a:r>
              <a:rPr lang="en-US" altLang="zh-CN" sz="1800" dirty="0"/>
              <a:t> * </a:t>
            </a:r>
            <a:r>
              <a:rPr lang="en-US" altLang="zh-CN" sz="1800" dirty="0" err="1"/>
              <a:t>bh</a:t>
            </a:r>
            <a:r>
              <a:rPr lang="en-US" altLang="zh-CN" sz="1800" dirty="0"/>
              <a:t>)</a:t>
            </a:r>
          </a:p>
          <a:p>
            <a:r>
              <a:rPr lang="en-US" altLang="zh-CN" sz="1800" dirty="0"/>
              <a:t>{</a:t>
            </a:r>
          </a:p>
          <a:p>
            <a:r>
              <a:rPr lang="en-US" altLang="zh-CN" sz="1800" dirty="0">
                <a:solidFill>
                  <a:srgbClr val="FF0000"/>
                </a:solidFill>
              </a:rPr>
              <a:t>/* remove from hash-queue */</a:t>
            </a:r>
          </a:p>
          <a:p>
            <a:r>
              <a:rPr lang="en-US" altLang="zh-CN" sz="1800" dirty="0"/>
              <a:t>	if (</a:t>
            </a:r>
            <a:r>
              <a:rPr lang="en-US" altLang="zh-CN" sz="1800" dirty="0" err="1"/>
              <a:t>bh</a:t>
            </a:r>
            <a:r>
              <a:rPr lang="en-US" altLang="zh-CN" sz="1800" dirty="0"/>
              <a:t>-&gt;</a:t>
            </a:r>
            <a:r>
              <a:rPr lang="en-US" altLang="zh-CN" sz="1800" dirty="0" err="1"/>
              <a:t>b_next</a:t>
            </a:r>
            <a:r>
              <a:rPr lang="en-US" altLang="zh-CN" sz="1800" dirty="0"/>
              <a:t>)</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-&gt;</a:t>
            </a:r>
            <a:r>
              <a:rPr lang="en-US" altLang="zh-CN" sz="1800" dirty="0" err="1"/>
              <a:t>b_prev</a:t>
            </a:r>
            <a:r>
              <a:rPr lang="en-US" altLang="zh-CN" sz="1800" dirty="0"/>
              <a:t> = </a:t>
            </a:r>
            <a:r>
              <a:rPr lang="en-US" altLang="zh-CN" sz="1800" dirty="0" err="1"/>
              <a:t>bh</a:t>
            </a:r>
            <a:r>
              <a:rPr lang="en-US" altLang="zh-CN" sz="1800" dirty="0"/>
              <a:t>-&gt;</a:t>
            </a:r>
            <a:r>
              <a:rPr lang="en-US" altLang="zh-CN" sz="1800" dirty="0" err="1"/>
              <a:t>b_prev</a:t>
            </a:r>
            <a:r>
              <a:rPr lang="en-US" altLang="zh-CN" sz="1800" dirty="0"/>
              <a:t>;</a:t>
            </a:r>
          </a:p>
          <a:p>
            <a:r>
              <a:rPr lang="en-US" altLang="zh-CN" sz="1800" dirty="0"/>
              <a:t>	if (</a:t>
            </a:r>
            <a:r>
              <a:rPr lang="en-US" altLang="zh-CN" sz="1800" dirty="0" err="1"/>
              <a:t>bh</a:t>
            </a:r>
            <a:r>
              <a:rPr lang="en-US" altLang="zh-CN" sz="1800" dirty="0"/>
              <a:t>-&gt;</a:t>
            </a:r>
            <a:r>
              <a:rPr lang="en-US" altLang="zh-CN" sz="1800" dirty="0" err="1"/>
              <a:t>b_prev</a:t>
            </a:r>
            <a:r>
              <a:rPr lang="en-US" altLang="zh-CN" sz="1800" dirty="0"/>
              <a:t>)</a:t>
            </a:r>
          </a:p>
          <a:p>
            <a:r>
              <a:rPr lang="en-US" altLang="zh-CN" sz="1800" dirty="0"/>
              <a:t>		</a:t>
            </a:r>
            <a:r>
              <a:rPr lang="en-US" altLang="zh-CN" sz="1800" dirty="0" err="1"/>
              <a:t>bh</a:t>
            </a:r>
            <a:r>
              <a:rPr lang="en-US" altLang="zh-CN" sz="1800" dirty="0"/>
              <a:t>-&gt;</a:t>
            </a:r>
            <a:r>
              <a:rPr lang="en-US" altLang="zh-CN" sz="1800" dirty="0" err="1"/>
              <a:t>b_prev</a:t>
            </a:r>
            <a:r>
              <a:rPr lang="en-US" altLang="zh-CN" sz="1800" dirty="0"/>
              <a:t>-&gt;</a:t>
            </a:r>
            <a:r>
              <a:rPr lang="en-US" altLang="zh-CN" sz="1800" dirty="0" err="1"/>
              <a:t>b_next</a:t>
            </a:r>
            <a:r>
              <a:rPr lang="en-US" altLang="zh-CN" sz="1800" dirty="0"/>
              <a:t> = </a:t>
            </a:r>
            <a:r>
              <a:rPr lang="en-US" altLang="zh-CN" sz="1800" dirty="0" err="1"/>
              <a:t>bh</a:t>
            </a:r>
            <a:r>
              <a:rPr lang="en-US" altLang="zh-CN" sz="1800" dirty="0"/>
              <a:t>-&gt;</a:t>
            </a:r>
            <a:r>
              <a:rPr lang="en-US" altLang="zh-CN" sz="1800" dirty="0" err="1"/>
              <a:t>b_next</a:t>
            </a:r>
            <a:r>
              <a:rPr lang="en-US" altLang="zh-CN" sz="1800" dirty="0"/>
              <a:t>;</a:t>
            </a:r>
          </a:p>
          <a:p>
            <a:r>
              <a:rPr lang="en-US" altLang="zh-CN" sz="1800" dirty="0"/>
              <a:t>	if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 == </a:t>
            </a:r>
            <a:r>
              <a:rPr lang="en-US" altLang="zh-CN" sz="1800" dirty="0" err="1"/>
              <a:t>bh</a:t>
            </a:r>
            <a:r>
              <a:rPr lang="en-US" altLang="zh-CN" sz="1800" dirty="0"/>
              <a:t>)</a:t>
            </a:r>
          </a:p>
          <a:p>
            <a:r>
              <a:rPr lang="en-US" altLang="zh-CN" sz="1800" dirty="0"/>
              <a:t>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 = </a:t>
            </a:r>
            <a:r>
              <a:rPr lang="en-US" altLang="zh-CN" sz="1800" dirty="0" err="1"/>
              <a:t>bh</a:t>
            </a:r>
            <a:r>
              <a:rPr lang="en-US" altLang="zh-CN" sz="1800" dirty="0"/>
              <a:t>-&gt;</a:t>
            </a:r>
            <a:r>
              <a:rPr lang="en-US" altLang="zh-CN" sz="1800" dirty="0" err="1"/>
              <a:t>b_next</a:t>
            </a:r>
            <a:r>
              <a:rPr lang="en-US" altLang="zh-CN" sz="1800" dirty="0"/>
              <a:t>;</a:t>
            </a:r>
          </a:p>
          <a:p>
            <a:r>
              <a:rPr lang="en-US" altLang="zh-CN" sz="1800" dirty="0">
                <a:solidFill>
                  <a:srgbClr val="FF0000"/>
                </a:solidFill>
              </a:rPr>
              <a:t>/* remove from free list */</a:t>
            </a:r>
          </a:p>
          <a:p>
            <a:r>
              <a:rPr lang="en-US" altLang="zh-CN" sz="1800" dirty="0"/>
              <a:t>	if (!(</a:t>
            </a:r>
            <a:r>
              <a:rPr lang="en-US" altLang="zh-CN" sz="1800" dirty="0" err="1"/>
              <a:t>bh</a:t>
            </a:r>
            <a:r>
              <a:rPr lang="en-US" altLang="zh-CN" sz="1800" dirty="0"/>
              <a:t>-&gt;</a:t>
            </a:r>
            <a:r>
              <a:rPr lang="en-US" altLang="zh-CN" sz="1800" dirty="0" err="1"/>
              <a:t>b_prev_free</a:t>
            </a:r>
            <a:r>
              <a:rPr lang="en-US" altLang="zh-CN" sz="1800" dirty="0"/>
              <a:t>) || !(</a:t>
            </a:r>
            <a:r>
              <a:rPr lang="en-US" altLang="zh-CN" sz="1800" dirty="0" err="1"/>
              <a:t>bh</a:t>
            </a:r>
            <a:r>
              <a:rPr lang="en-US" altLang="zh-CN" sz="1800" dirty="0"/>
              <a:t>-&gt;</a:t>
            </a:r>
            <a:r>
              <a:rPr lang="en-US" altLang="zh-CN" sz="1800" dirty="0" err="1"/>
              <a:t>b_next_free</a:t>
            </a:r>
            <a:r>
              <a:rPr lang="en-US" altLang="zh-CN" sz="1800" dirty="0"/>
              <a:t>))</a:t>
            </a:r>
          </a:p>
          <a:p>
            <a:r>
              <a:rPr lang="en-US" altLang="zh-CN" sz="1800" dirty="0"/>
              <a:t>		panic("Free block list corrupted");</a:t>
            </a:r>
          </a:p>
          <a:p>
            <a:r>
              <a:rPr lang="en-US" altLang="zh-CN" sz="1800" dirty="0"/>
              <a:t>	</a:t>
            </a:r>
            <a:r>
              <a:rPr lang="en-US" altLang="zh-CN" sz="1800" dirty="0" err="1"/>
              <a:t>bh</a:t>
            </a:r>
            <a:r>
              <a:rPr lang="en-US" altLang="zh-CN" sz="1800" dirty="0"/>
              <a:t>-&gt;</a:t>
            </a:r>
            <a:r>
              <a:rPr lang="en-US" altLang="zh-CN" sz="1800" dirty="0" err="1"/>
              <a:t>b_prev_free</a:t>
            </a:r>
            <a:r>
              <a:rPr lang="en-US" altLang="zh-CN" sz="1800" dirty="0"/>
              <a:t>-&gt;</a:t>
            </a:r>
            <a:r>
              <a:rPr lang="en-US" altLang="zh-CN" sz="1800" dirty="0" err="1"/>
              <a:t>b_next_free</a:t>
            </a:r>
            <a:r>
              <a:rPr lang="en-US" altLang="zh-CN" sz="1800" dirty="0"/>
              <a:t> = </a:t>
            </a:r>
            <a:r>
              <a:rPr lang="en-US" altLang="zh-CN" sz="1800" dirty="0" err="1"/>
              <a:t>bh</a:t>
            </a:r>
            <a:r>
              <a:rPr lang="en-US" altLang="zh-CN" sz="1800" dirty="0"/>
              <a:t>-&gt;</a:t>
            </a:r>
            <a:r>
              <a:rPr lang="en-US" altLang="zh-CN" sz="1800" dirty="0" err="1"/>
              <a:t>b_next_free</a:t>
            </a:r>
            <a:r>
              <a:rPr lang="en-US" altLang="zh-CN" sz="1800" dirty="0"/>
              <a:t>;</a:t>
            </a:r>
          </a:p>
          <a:p>
            <a:r>
              <a:rPr lang="en-US" altLang="zh-CN" sz="1800" dirty="0"/>
              <a:t>	</a:t>
            </a:r>
            <a:r>
              <a:rPr lang="en-US" altLang="zh-CN" sz="1800" dirty="0" err="1"/>
              <a:t>bh</a:t>
            </a:r>
            <a:r>
              <a:rPr lang="en-US" altLang="zh-CN" sz="1800" dirty="0"/>
              <a:t>-&gt;</a:t>
            </a:r>
            <a:r>
              <a:rPr lang="en-US" altLang="zh-CN" sz="1800" dirty="0" err="1"/>
              <a:t>b_next_free</a:t>
            </a:r>
            <a:r>
              <a:rPr lang="en-US" altLang="zh-CN" sz="1800" dirty="0"/>
              <a:t>-&gt;</a:t>
            </a:r>
            <a:r>
              <a:rPr lang="en-US" altLang="zh-CN" sz="1800" dirty="0" err="1"/>
              <a:t>b_prev_free</a:t>
            </a:r>
            <a:r>
              <a:rPr lang="en-US" altLang="zh-CN" sz="1800" dirty="0"/>
              <a:t> = </a:t>
            </a:r>
            <a:r>
              <a:rPr lang="en-US" altLang="zh-CN" sz="1800" dirty="0" err="1"/>
              <a:t>bh</a:t>
            </a:r>
            <a:r>
              <a:rPr lang="en-US" altLang="zh-CN" sz="1800" dirty="0"/>
              <a:t>-&gt;</a:t>
            </a:r>
            <a:r>
              <a:rPr lang="en-US" altLang="zh-CN" sz="1800" dirty="0" err="1"/>
              <a:t>b_prev_free</a:t>
            </a:r>
            <a:r>
              <a:rPr lang="en-US" altLang="zh-CN" sz="1800" dirty="0"/>
              <a:t>;</a:t>
            </a:r>
          </a:p>
          <a:p>
            <a:r>
              <a:rPr lang="en-US" altLang="zh-CN" sz="1800" dirty="0"/>
              <a:t>	if (</a:t>
            </a:r>
            <a:r>
              <a:rPr lang="en-US" altLang="zh-CN" sz="1800" dirty="0" err="1"/>
              <a:t>free_list</a:t>
            </a:r>
            <a:r>
              <a:rPr lang="en-US" altLang="zh-CN" sz="1800" dirty="0"/>
              <a:t> == </a:t>
            </a:r>
            <a:r>
              <a:rPr lang="en-US" altLang="zh-CN" sz="1800" dirty="0" err="1"/>
              <a:t>bh</a:t>
            </a:r>
            <a:r>
              <a:rPr lang="en-US" altLang="zh-CN" sz="1800" dirty="0"/>
              <a:t>)</a:t>
            </a:r>
          </a:p>
          <a:p>
            <a:r>
              <a:rPr lang="en-US" altLang="zh-CN" sz="1800" dirty="0"/>
              <a:t>		</a:t>
            </a:r>
            <a:r>
              <a:rPr lang="en-US" altLang="zh-CN" sz="1800" dirty="0" err="1"/>
              <a:t>free_list</a:t>
            </a:r>
            <a:r>
              <a:rPr lang="en-US" altLang="zh-CN" sz="1800" dirty="0"/>
              <a:t> = </a:t>
            </a:r>
            <a:r>
              <a:rPr lang="en-US" altLang="zh-CN" sz="1800" dirty="0" err="1"/>
              <a:t>bh</a:t>
            </a:r>
            <a:r>
              <a:rPr lang="en-US" altLang="zh-CN" sz="1800" dirty="0"/>
              <a:t>-&gt;</a:t>
            </a:r>
            <a:r>
              <a:rPr lang="en-US" altLang="zh-CN" sz="1800" dirty="0" err="1"/>
              <a:t>b_next_free</a:t>
            </a:r>
            <a:r>
              <a:rPr lang="en-US" altLang="zh-CN" sz="1800" dirty="0"/>
              <a:t>;</a:t>
            </a:r>
          </a:p>
          <a:p>
            <a:r>
              <a:rPr lang="en-US" altLang="zh-CN" sz="1800" dirty="0"/>
              <a:t>}</a:t>
            </a:r>
          </a:p>
        </p:txBody>
      </p:sp>
    </p:spTree>
    <p:extLst>
      <p:ext uri="{BB962C8B-B14F-4D97-AF65-F5344CB8AC3E}">
        <p14:creationId xmlns:p14="http://schemas.microsoft.com/office/powerpoint/2010/main" val="289253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重新分析进程控制块</a:t>
            </a:r>
            <a:r>
              <a:rPr lang="en-US" altLang="zh-CN" dirty="0"/>
              <a:t>PCB</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28600" y="1066800"/>
            <a:ext cx="8686800" cy="5791200"/>
          </a:xfrm>
          <a:prstGeom prst="rect">
            <a:avLst/>
          </a:prstGeom>
        </p:spPr>
      </p:pic>
      <p:sp>
        <p:nvSpPr>
          <p:cNvPr id="5" name="矩形 4"/>
          <p:cNvSpPr/>
          <p:nvPr/>
        </p:nvSpPr>
        <p:spPr bwMode="auto">
          <a:xfrm>
            <a:off x="381000" y="3581400"/>
            <a:ext cx="7848600" cy="1524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lang="en-US" altLang="zh-CN" dirty="0">
              <a:latin typeface="Arial" charset="0"/>
            </a:endParaRPr>
          </a:p>
          <a:p>
            <a:pPr marL="0" marR="0" indent="0" algn="r" defTabSz="914400" rtl="0" eaLnBrk="1" fontAlgn="base" latinLnBrk="0" hangingPunct="1">
              <a:lnSpc>
                <a:spcPct val="100000"/>
              </a:lnSpc>
              <a:spcBef>
                <a:spcPct val="0"/>
              </a:spcBef>
              <a:spcAft>
                <a:spcPct val="0"/>
              </a:spcAft>
              <a:buClrTx/>
              <a:buSzTx/>
              <a:buFontTx/>
              <a:buNone/>
              <a:tabLst/>
            </a:pPr>
            <a:r>
              <a:rPr lang="zh-CN" altLang="en-US" dirty="0">
                <a:solidFill>
                  <a:schemeClr val="accent2">
                    <a:lumMod val="60000"/>
                    <a:lumOff val="40000"/>
                  </a:schemeClr>
                </a:solidFill>
                <a:latin typeface="Arial" charset="0"/>
              </a:rPr>
              <a:t>创建进程时设置</a:t>
            </a:r>
            <a:endParaRPr kumimoji="0" lang="zh-CN" altLang="en-US" sz="2600" b="1" i="0" u="none" strike="noStrike" cap="none" normalizeH="0" baseline="0" dirty="0">
              <a:ln>
                <a:noFill/>
              </a:ln>
              <a:solidFill>
                <a:schemeClr val="accent2">
                  <a:lumMod val="60000"/>
                  <a:lumOff val="40000"/>
                </a:schemeClr>
              </a:solidFill>
              <a:effectLst/>
              <a:latin typeface="Arial" charset="0"/>
            </a:endParaRPr>
          </a:p>
        </p:txBody>
      </p:sp>
      <p:sp>
        <p:nvSpPr>
          <p:cNvPr id="6" name="矩形 5"/>
          <p:cNvSpPr/>
          <p:nvPr/>
        </p:nvSpPr>
        <p:spPr bwMode="auto">
          <a:xfrm>
            <a:off x="381000" y="5334000"/>
            <a:ext cx="7848600" cy="1295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607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4" name="矩形 3"/>
          <p:cNvSpPr/>
          <p:nvPr/>
        </p:nvSpPr>
        <p:spPr>
          <a:xfrm>
            <a:off x="457200" y="1301200"/>
            <a:ext cx="8153400" cy="4801314"/>
          </a:xfrm>
          <a:prstGeom prst="rect">
            <a:avLst/>
          </a:prstGeom>
        </p:spPr>
        <p:txBody>
          <a:bodyPr wrap="square">
            <a:spAutoFit/>
          </a:bodyPr>
          <a:lstStyle/>
          <a:p>
            <a:r>
              <a:rPr lang="en-US" altLang="zh-CN" sz="1800" dirty="0"/>
              <a:t>static inline void </a:t>
            </a:r>
            <a:r>
              <a:rPr lang="en-US" altLang="zh-CN" sz="1800" dirty="0" err="1"/>
              <a:t>insert_into_queues</a:t>
            </a:r>
            <a:r>
              <a:rPr lang="en-US" altLang="zh-CN" sz="1800" dirty="0"/>
              <a:t>(</a:t>
            </a:r>
            <a:r>
              <a:rPr lang="en-US" altLang="zh-CN" sz="1800" dirty="0" err="1"/>
              <a:t>struct</a:t>
            </a:r>
            <a:r>
              <a:rPr lang="en-US" altLang="zh-CN" sz="1800" dirty="0"/>
              <a:t> </a:t>
            </a:r>
            <a:r>
              <a:rPr lang="en-US" altLang="zh-CN" sz="1800" dirty="0" err="1"/>
              <a:t>buffer_head</a:t>
            </a:r>
            <a:r>
              <a:rPr lang="en-US" altLang="zh-CN" sz="1800" dirty="0"/>
              <a:t> * </a:t>
            </a:r>
            <a:r>
              <a:rPr lang="en-US" altLang="zh-CN" sz="1800" dirty="0" err="1"/>
              <a:t>bh</a:t>
            </a:r>
            <a:r>
              <a:rPr lang="en-US" altLang="zh-CN" sz="1800" dirty="0"/>
              <a:t>)</a:t>
            </a:r>
          </a:p>
          <a:p>
            <a:r>
              <a:rPr lang="en-US" altLang="zh-CN" sz="1800" dirty="0"/>
              <a:t>{</a:t>
            </a:r>
          </a:p>
          <a:p>
            <a:r>
              <a:rPr lang="en-US" altLang="zh-CN" sz="1800" dirty="0">
                <a:solidFill>
                  <a:srgbClr val="FF0000"/>
                </a:solidFill>
              </a:rPr>
              <a:t>/* put at end of free list */</a:t>
            </a:r>
          </a:p>
          <a:p>
            <a:r>
              <a:rPr lang="en-US" altLang="zh-CN" sz="1800" dirty="0"/>
              <a:t>	</a:t>
            </a:r>
            <a:r>
              <a:rPr lang="en-US" altLang="zh-CN" sz="1800" dirty="0" err="1"/>
              <a:t>bh</a:t>
            </a:r>
            <a:r>
              <a:rPr lang="en-US" altLang="zh-CN" sz="1800" dirty="0"/>
              <a:t>-&gt;</a:t>
            </a:r>
            <a:r>
              <a:rPr lang="en-US" altLang="zh-CN" sz="1800" dirty="0" err="1"/>
              <a:t>b_next_free</a:t>
            </a:r>
            <a:r>
              <a:rPr lang="en-US" altLang="zh-CN" sz="1800" dirty="0"/>
              <a:t> = </a:t>
            </a:r>
            <a:r>
              <a:rPr lang="en-US" altLang="zh-CN" sz="1800" dirty="0" err="1"/>
              <a:t>free_list</a:t>
            </a:r>
            <a:r>
              <a:rPr lang="en-US" altLang="zh-CN" sz="1800" dirty="0"/>
              <a:t>;</a:t>
            </a:r>
          </a:p>
          <a:p>
            <a:r>
              <a:rPr lang="en-US" altLang="zh-CN" sz="1800" dirty="0"/>
              <a:t>	</a:t>
            </a:r>
            <a:r>
              <a:rPr lang="en-US" altLang="zh-CN" sz="1800" dirty="0" err="1"/>
              <a:t>bh</a:t>
            </a:r>
            <a:r>
              <a:rPr lang="en-US" altLang="zh-CN" sz="1800" dirty="0"/>
              <a:t>-&gt;</a:t>
            </a:r>
            <a:r>
              <a:rPr lang="en-US" altLang="zh-CN" sz="1800" dirty="0" err="1"/>
              <a:t>b_prev_free</a:t>
            </a:r>
            <a:r>
              <a:rPr lang="en-US" altLang="zh-CN" sz="1800" dirty="0"/>
              <a:t> = </a:t>
            </a:r>
            <a:r>
              <a:rPr lang="en-US" altLang="zh-CN" sz="1800" dirty="0" err="1"/>
              <a:t>free_list</a:t>
            </a:r>
            <a:r>
              <a:rPr lang="en-US" altLang="zh-CN" sz="1800" dirty="0"/>
              <a:t>-&gt;</a:t>
            </a:r>
            <a:r>
              <a:rPr lang="en-US" altLang="zh-CN" sz="1800" dirty="0" err="1"/>
              <a:t>b_prev_free</a:t>
            </a:r>
            <a:r>
              <a:rPr lang="en-US" altLang="zh-CN" sz="1800" dirty="0"/>
              <a:t>;</a:t>
            </a:r>
          </a:p>
          <a:p>
            <a:r>
              <a:rPr lang="en-US" altLang="zh-CN" sz="1800" dirty="0"/>
              <a:t>	</a:t>
            </a:r>
            <a:r>
              <a:rPr lang="en-US" altLang="zh-CN" sz="1800" dirty="0" err="1"/>
              <a:t>free_list</a:t>
            </a:r>
            <a:r>
              <a:rPr lang="en-US" altLang="zh-CN" sz="1800" dirty="0"/>
              <a:t>-&gt;</a:t>
            </a:r>
            <a:r>
              <a:rPr lang="en-US" altLang="zh-CN" sz="1800" dirty="0" err="1"/>
              <a:t>b_prev_free</a:t>
            </a:r>
            <a:r>
              <a:rPr lang="en-US" altLang="zh-CN" sz="1800" dirty="0"/>
              <a:t>-&gt;</a:t>
            </a:r>
            <a:r>
              <a:rPr lang="en-US" altLang="zh-CN" sz="1800" dirty="0" err="1"/>
              <a:t>b_next_free</a:t>
            </a:r>
            <a:r>
              <a:rPr lang="en-US" altLang="zh-CN" sz="1800" dirty="0"/>
              <a:t> = </a:t>
            </a:r>
            <a:r>
              <a:rPr lang="en-US" altLang="zh-CN" sz="1800" dirty="0" err="1"/>
              <a:t>bh</a:t>
            </a:r>
            <a:r>
              <a:rPr lang="en-US" altLang="zh-CN" sz="1800" dirty="0"/>
              <a:t>;</a:t>
            </a:r>
          </a:p>
          <a:p>
            <a:r>
              <a:rPr lang="en-US" altLang="zh-CN" sz="1800" dirty="0"/>
              <a:t>	</a:t>
            </a:r>
            <a:r>
              <a:rPr lang="en-US" altLang="zh-CN" sz="1800" dirty="0" err="1"/>
              <a:t>free_list</a:t>
            </a:r>
            <a:r>
              <a:rPr lang="en-US" altLang="zh-CN" sz="1800" dirty="0"/>
              <a:t>-&gt;</a:t>
            </a:r>
            <a:r>
              <a:rPr lang="en-US" altLang="zh-CN" sz="1800" dirty="0" err="1"/>
              <a:t>b_prev_free</a:t>
            </a:r>
            <a:r>
              <a:rPr lang="en-US" altLang="zh-CN" sz="1800" dirty="0"/>
              <a:t> = </a:t>
            </a:r>
            <a:r>
              <a:rPr lang="en-US" altLang="zh-CN" sz="1800" dirty="0" err="1"/>
              <a:t>bh</a:t>
            </a:r>
            <a:r>
              <a:rPr lang="en-US" altLang="zh-CN" sz="1800" dirty="0"/>
              <a:t>;</a:t>
            </a:r>
          </a:p>
          <a:p>
            <a:r>
              <a:rPr lang="en-US" altLang="zh-CN" sz="1800" dirty="0">
                <a:solidFill>
                  <a:srgbClr val="FF0000"/>
                </a:solidFill>
              </a:rPr>
              <a:t>/* put the buffer in new hash-queue if it has a device */</a:t>
            </a:r>
          </a:p>
          <a:p>
            <a:r>
              <a:rPr lang="en-US" altLang="zh-CN" sz="1800" dirty="0"/>
              <a:t>	</a:t>
            </a:r>
            <a:r>
              <a:rPr lang="en-US" altLang="zh-CN" sz="1800" dirty="0" err="1"/>
              <a:t>bh</a:t>
            </a:r>
            <a:r>
              <a:rPr lang="en-US" altLang="zh-CN" sz="1800" dirty="0"/>
              <a:t>-&gt;</a:t>
            </a:r>
            <a:r>
              <a:rPr lang="en-US" altLang="zh-CN" sz="1800" dirty="0" err="1"/>
              <a:t>b_prev</a:t>
            </a:r>
            <a:r>
              <a:rPr lang="en-US" altLang="zh-CN" sz="1800" dirty="0"/>
              <a:t> = NULL;</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 = NULL;</a:t>
            </a:r>
          </a:p>
          <a:p>
            <a:r>
              <a:rPr lang="en-US" altLang="zh-CN" sz="1800" dirty="0"/>
              <a:t>	if (!</a:t>
            </a:r>
            <a:r>
              <a:rPr lang="en-US" altLang="zh-CN" sz="1800" dirty="0" err="1"/>
              <a:t>bh</a:t>
            </a:r>
            <a:r>
              <a:rPr lang="en-US" altLang="zh-CN" sz="1800" dirty="0"/>
              <a:t>-&gt;</a:t>
            </a:r>
            <a:r>
              <a:rPr lang="en-US" altLang="zh-CN" sz="1800" dirty="0" err="1"/>
              <a:t>b_dev</a:t>
            </a:r>
            <a:r>
              <a:rPr lang="en-US" altLang="zh-CN" sz="1800" dirty="0"/>
              <a:t>)</a:t>
            </a:r>
          </a:p>
          <a:p>
            <a:r>
              <a:rPr lang="en-US" altLang="zh-CN" sz="1800" dirty="0"/>
              <a:t>		return;</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 =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a:t>
            </a:r>
          </a:p>
          <a:p>
            <a:r>
              <a:rPr lang="en-US" altLang="zh-CN" sz="1800" dirty="0"/>
              <a:t>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 = </a:t>
            </a:r>
            <a:r>
              <a:rPr lang="en-US" altLang="zh-CN" sz="1800" dirty="0" err="1"/>
              <a:t>bh</a:t>
            </a:r>
            <a:r>
              <a:rPr lang="en-US" altLang="zh-CN" sz="1800" dirty="0"/>
              <a:t>;</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-&gt;</a:t>
            </a:r>
            <a:r>
              <a:rPr lang="en-US" altLang="zh-CN" sz="1800" dirty="0" err="1"/>
              <a:t>b_prev</a:t>
            </a:r>
            <a:r>
              <a:rPr lang="en-US" altLang="zh-CN" sz="1800" dirty="0"/>
              <a:t> = </a:t>
            </a:r>
            <a:r>
              <a:rPr lang="en-US" altLang="zh-CN" sz="1800" dirty="0" err="1"/>
              <a:t>bh</a:t>
            </a:r>
            <a:r>
              <a:rPr lang="en-US" altLang="zh-CN" sz="1800" dirty="0"/>
              <a:t>;</a:t>
            </a:r>
          </a:p>
          <a:p>
            <a:r>
              <a:rPr lang="en-US" altLang="zh-CN" sz="1800" dirty="0"/>
              <a:t>}</a:t>
            </a:r>
          </a:p>
          <a:p>
            <a:endParaRPr lang="zh-CN" altLang="en-US" sz="1800" dirty="0"/>
          </a:p>
        </p:txBody>
      </p:sp>
    </p:spTree>
    <p:extLst>
      <p:ext uri="{BB962C8B-B14F-4D97-AF65-F5344CB8AC3E}">
        <p14:creationId xmlns:p14="http://schemas.microsoft.com/office/powerpoint/2010/main" val="913936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a:t>基于缓冲区的磁盘访问</a:t>
            </a:r>
          </a:p>
        </p:txBody>
      </p:sp>
      <p:sp>
        <p:nvSpPr>
          <p:cNvPr id="100355" name="内容占位符 2"/>
          <p:cNvSpPr>
            <a:spLocks noGrp="1"/>
          </p:cNvSpPr>
          <p:nvPr>
            <p:ph idx="1"/>
          </p:nvPr>
        </p:nvSpPr>
        <p:spPr>
          <a:xfrm>
            <a:off x="381000" y="1219200"/>
            <a:ext cx="7921625" cy="1524000"/>
          </a:xfrm>
        </p:spPr>
        <p:txBody>
          <a:bodyPr/>
          <a:lstStyle/>
          <a:p>
            <a:r>
              <a:rPr lang="en-US" altLang="zh-CN" sz="2000" dirty="0" err="1"/>
              <a:t>ll_rw_block</a:t>
            </a:r>
            <a:r>
              <a:rPr lang="en-US" altLang="zh-CN" sz="2000" dirty="0"/>
              <a:t>()</a:t>
            </a:r>
            <a:r>
              <a:rPr lang="zh-CN" altLang="en-US" sz="2000" dirty="0"/>
              <a:t>函数</a:t>
            </a:r>
            <a:br>
              <a:rPr lang="zh-CN" altLang="en-US" sz="2000" dirty="0"/>
            </a:br>
            <a:r>
              <a:rPr lang="zh-CN" altLang="en-US" sz="2000" dirty="0"/>
              <a:t>在实际要读取块设备时，最终都会执行到</a:t>
            </a:r>
            <a:r>
              <a:rPr lang="en-US" altLang="zh-CN" sz="2000" dirty="0" err="1"/>
              <a:t>ll_rw_block</a:t>
            </a:r>
            <a:r>
              <a:rPr lang="zh-CN" altLang="en-US" sz="2000" dirty="0"/>
              <a:t>函数，该函数根据</a:t>
            </a:r>
            <a:r>
              <a:rPr lang="en-US" altLang="zh-CN" sz="2000" dirty="0" err="1"/>
              <a:t>buffer_head</a:t>
            </a:r>
            <a:r>
              <a:rPr lang="zh-CN" altLang="en-US" sz="2000" dirty="0"/>
              <a:t>生成一个</a:t>
            </a:r>
            <a:r>
              <a:rPr lang="en-US" altLang="zh-CN" sz="2000" dirty="0"/>
              <a:t>request</a:t>
            </a:r>
            <a:r>
              <a:rPr lang="zh-CN" altLang="en-US" sz="2000" dirty="0"/>
              <a:t>，并将请求加入设备的请求队列中去。</a:t>
            </a:r>
            <a:br>
              <a:rPr lang="zh-CN" altLang="en-US" sz="2000" dirty="0"/>
            </a:br>
            <a:endParaRPr lang="zh-CN" altLang="en-US" sz="2000" dirty="0"/>
          </a:p>
        </p:txBody>
      </p:sp>
      <p:pic>
        <p:nvPicPr>
          <p:cNvPr id="1003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71800"/>
            <a:ext cx="858394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188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回顾：</a:t>
            </a:r>
            <a:r>
              <a:rPr lang="en-US" altLang="zh-CN" dirty="0"/>
              <a:t>C-LOOK</a:t>
            </a:r>
            <a:r>
              <a:rPr lang="zh-CN" altLang="en-US" dirty="0"/>
              <a:t>磁盘调度</a:t>
            </a:r>
          </a:p>
        </p:txBody>
      </p:sp>
      <p:grpSp>
        <p:nvGrpSpPr>
          <p:cNvPr id="517124" name="Group 4"/>
          <p:cNvGrpSpPr>
            <a:grpSpLocks/>
          </p:cNvGrpSpPr>
          <p:nvPr/>
        </p:nvGrpSpPr>
        <p:grpSpPr bwMode="auto">
          <a:xfrm>
            <a:off x="152400" y="990600"/>
            <a:ext cx="6858000" cy="868363"/>
            <a:chOff x="672" y="2160"/>
            <a:chExt cx="4320" cy="547"/>
          </a:xfrm>
        </p:grpSpPr>
        <p:sp>
          <p:nvSpPr>
            <p:cNvPr id="18507" name="Rectangle 5"/>
            <p:cNvSpPr>
              <a:spLocks noChangeArrowheads="1"/>
            </p:cNvSpPr>
            <p:nvPr/>
          </p:nvSpPr>
          <p:spPr bwMode="auto">
            <a:xfrm>
              <a:off x="672" y="2160"/>
              <a:ext cx="4320" cy="5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lnSpc>
                  <a:spcPct val="140000"/>
                </a:lnSpc>
              </a:pPr>
              <a:r>
                <a:rPr lang="zh-CN" altLang="en-US" sz="1800"/>
                <a:t>继续该实例</a:t>
              </a:r>
              <a:r>
                <a:rPr lang="en-US" altLang="zh-CN" sz="1800"/>
                <a:t>: </a:t>
              </a:r>
              <a:r>
                <a:rPr lang="zh-CN" altLang="en-US" sz="1800"/>
                <a:t>磁头开始位置</a:t>
              </a:r>
              <a:r>
                <a:rPr lang="en-US" altLang="zh-CN" sz="1800"/>
                <a:t>=53</a:t>
              </a:r>
              <a:r>
                <a:rPr lang="zh-CN" altLang="en-US" sz="1800"/>
                <a:t>；</a:t>
              </a:r>
            </a:p>
            <a:p>
              <a:pPr lvl="1" eaLnBrk="1" hangingPunct="1">
                <a:lnSpc>
                  <a:spcPct val="140000"/>
                </a:lnSpc>
              </a:pPr>
              <a:r>
                <a:rPr lang="zh-CN" altLang="en-US" sz="1800"/>
                <a:t>请求队列</a:t>
              </a:r>
              <a:r>
                <a:rPr lang="en-US" altLang="zh-CN" sz="1800"/>
                <a:t>=98, 183, 37, 122, 14, 124, 65, 67</a:t>
              </a:r>
            </a:p>
          </p:txBody>
        </p:sp>
        <p:pic>
          <p:nvPicPr>
            <p:cNvPr id="18508"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 y="231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7127" name="Group 7"/>
          <p:cNvGrpSpPr>
            <a:grpSpLocks/>
          </p:cNvGrpSpPr>
          <p:nvPr/>
        </p:nvGrpSpPr>
        <p:grpSpPr bwMode="auto">
          <a:xfrm>
            <a:off x="552450" y="1752600"/>
            <a:ext cx="7372350" cy="1019175"/>
            <a:chOff x="816" y="1806"/>
            <a:chExt cx="4644" cy="642"/>
          </a:xfrm>
        </p:grpSpPr>
        <p:sp>
          <p:nvSpPr>
            <p:cNvPr id="18484"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85" name="Line 9"/>
            <p:cNvSpPr>
              <a:spLocks noChangeShapeType="1"/>
            </p:cNvSpPr>
            <p:nvPr/>
          </p:nvSpPr>
          <p:spPr bwMode="auto">
            <a:xfrm>
              <a:off x="912"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6" name="Text Box 10"/>
            <p:cNvSpPr txBox="1">
              <a:spLocks noChangeArrowheads="1"/>
            </p:cNvSpPr>
            <p:nvPr/>
          </p:nvSpPr>
          <p:spPr bwMode="auto">
            <a:xfrm>
              <a:off x="816"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0</a:t>
              </a:r>
            </a:p>
          </p:txBody>
        </p:sp>
        <p:sp>
          <p:nvSpPr>
            <p:cNvPr id="18487" name="Line 11"/>
            <p:cNvSpPr>
              <a:spLocks noChangeShapeType="1"/>
            </p:cNvSpPr>
            <p:nvPr/>
          </p:nvSpPr>
          <p:spPr bwMode="auto">
            <a:xfrm>
              <a:off x="1134" y="201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8" name="Text Box 12"/>
            <p:cNvSpPr txBox="1">
              <a:spLocks noChangeArrowheads="1"/>
            </p:cNvSpPr>
            <p:nvPr/>
          </p:nvSpPr>
          <p:spPr bwMode="auto">
            <a:xfrm>
              <a:off x="978" y="180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14</a:t>
              </a:r>
            </a:p>
          </p:txBody>
        </p:sp>
        <p:sp>
          <p:nvSpPr>
            <p:cNvPr id="18489" name="Line 13"/>
            <p:cNvSpPr>
              <a:spLocks noChangeShapeType="1"/>
            </p:cNvSpPr>
            <p:nvPr/>
          </p:nvSpPr>
          <p:spPr bwMode="auto">
            <a:xfrm>
              <a:off x="1452"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0" name="Text Box 14"/>
            <p:cNvSpPr txBox="1">
              <a:spLocks noChangeArrowheads="1"/>
            </p:cNvSpPr>
            <p:nvPr/>
          </p:nvSpPr>
          <p:spPr bwMode="auto">
            <a:xfrm>
              <a:off x="1296"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37</a:t>
              </a:r>
            </a:p>
          </p:txBody>
        </p:sp>
        <p:sp>
          <p:nvSpPr>
            <p:cNvPr id="18491" name="Line 15"/>
            <p:cNvSpPr>
              <a:spLocks noChangeShapeType="1"/>
            </p:cNvSpPr>
            <p:nvPr/>
          </p:nvSpPr>
          <p:spPr bwMode="auto">
            <a:xfrm>
              <a:off x="1836"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2" name="Text Box 16"/>
            <p:cNvSpPr txBox="1">
              <a:spLocks noChangeArrowheads="1"/>
            </p:cNvSpPr>
            <p:nvPr/>
          </p:nvSpPr>
          <p:spPr bwMode="auto">
            <a:xfrm>
              <a:off x="1680"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53</a:t>
              </a:r>
            </a:p>
          </p:txBody>
        </p:sp>
        <p:sp>
          <p:nvSpPr>
            <p:cNvPr id="18493" name="Line 17"/>
            <p:cNvSpPr>
              <a:spLocks noChangeShapeType="1"/>
            </p:cNvSpPr>
            <p:nvPr/>
          </p:nvSpPr>
          <p:spPr bwMode="auto">
            <a:xfrm>
              <a:off x="2028"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4" name="Text Box 18"/>
            <p:cNvSpPr txBox="1">
              <a:spLocks noChangeArrowheads="1"/>
            </p:cNvSpPr>
            <p:nvPr/>
          </p:nvSpPr>
          <p:spPr bwMode="auto">
            <a:xfrm>
              <a:off x="1872"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65</a:t>
              </a:r>
            </a:p>
          </p:txBody>
        </p:sp>
        <p:sp>
          <p:nvSpPr>
            <p:cNvPr id="18495" name="Line 19"/>
            <p:cNvSpPr>
              <a:spLocks noChangeShapeType="1"/>
            </p:cNvSpPr>
            <p:nvPr/>
          </p:nvSpPr>
          <p:spPr bwMode="auto">
            <a:xfrm>
              <a:off x="2220"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6" name="Text Box 20"/>
            <p:cNvSpPr txBox="1">
              <a:spLocks noChangeArrowheads="1"/>
            </p:cNvSpPr>
            <p:nvPr/>
          </p:nvSpPr>
          <p:spPr bwMode="auto">
            <a:xfrm>
              <a:off x="2064"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67</a:t>
              </a:r>
            </a:p>
          </p:txBody>
        </p:sp>
        <p:sp>
          <p:nvSpPr>
            <p:cNvPr id="18497" name="Line 21"/>
            <p:cNvSpPr>
              <a:spLocks noChangeShapeType="1"/>
            </p:cNvSpPr>
            <p:nvPr/>
          </p:nvSpPr>
          <p:spPr bwMode="auto">
            <a:xfrm>
              <a:off x="2988"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8" name="Text Box 22"/>
            <p:cNvSpPr txBox="1">
              <a:spLocks noChangeArrowheads="1"/>
            </p:cNvSpPr>
            <p:nvPr/>
          </p:nvSpPr>
          <p:spPr bwMode="auto">
            <a:xfrm>
              <a:off x="2832"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98</a:t>
              </a:r>
            </a:p>
          </p:txBody>
        </p:sp>
        <p:sp>
          <p:nvSpPr>
            <p:cNvPr id="18499" name="Line 23"/>
            <p:cNvSpPr>
              <a:spLocks noChangeShapeType="1"/>
            </p:cNvSpPr>
            <p:nvPr/>
          </p:nvSpPr>
          <p:spPr bwMode="auto">
            <a:xfrm>
              <a:off x="356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0" name="Text Box 24"/>
            <p:cNvSpPr txBox="1">
              <a:spLocks noChangeArrowheads="1"/>
            </p:cNvSpPr>
            <p:nvPr/>
          </p:nvSpPr>
          <p:spPr bwMode="auto">
            <a:xfrm>
              <a:off x="3360" y="18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122</a:t>
              </a:r>
            </a:p>
          </p:txBody>
        </p:sp>
        <p:sp>
          <p:nvSpPr>
            <p:cNvPr id="18501" name="Line 25"/>
            <p:cNvSpPr>
              <a:spLocks noChangeShapeType="1"/>
            </p:cNvSpPr>
            <p:nvPr/>
          </p:nvSpPr>
          <p:spPr bwMode="auto">
            <a:xfrm>
              <a:off x="3852"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2" name="Text Box 26"/>
            <p:cNvSpPr txBox="1">
              <a:spLocks noChangeArrowheads="1"/>
            </p:cNvSpPr>
            <p:nvPr/>
          </p:nvSpPr>
          <p:spPr bwMode="auto">
            <a:xfrm>
              <a:off x="3648" y="1812"/>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124</a:t>
              </a:r>
            </a:p>
          </p:txBody>
        </p:sp>
        <p:sp>
          <p:nvSpPr>
            <p:cNvPr id="18503" name="Line 27"/>
            <p:cNvSpPr>
              <a:spLocks noChangeShapeType="1"/>
            </p:cNvSpPr>
            <p:nvPr/>
          </p:nvSpPr>
          <p:spPr bwMode="auto">
            <a:xfrm>
              <a:off x="476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4" name="Text Box 28"/>
            <p:cNvSpPr txBox="1">
              <a:spLocks noChangeArrowheads="1"/>
            </p:cNvSpPr>
            <p:nvPr/>
          </p:nvSpPr>
          <p:spPr bwMode="auto">
            <a:xfrm>
              <a:off x="4560" y="18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183</a:t>
              </a:r>
            </a:p>
          </p:txBody>
        </p:sp>
        <p:sp>
          <p:nvSpPr>
            <p:cNvPr id="18505" name="Line 29"/>
            <p:cNvSpPr>
              <a:spLocks noChangeShapeType="1"/>
            </p:cNvSpPr>
            <p:nvPr/>
          </p:nvSpPr>
          <p:spPr bwMode="auto">
            <a:xfrm>
              <a:off x="5280"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6" name="Text Box 30"/>
            <p:cNvSpPr txBox="1">
              <a:spLocks noChangeArrowheads="1"/>
            </p:cNvSpPr>
            <p:nvPr/>
          </p:nvSpPr>
          <p:spPr bwMode="auto">
            <a:xfrm>
              <a:off x="5040" y="1812"/>
              <a:ext cx="4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199</a:t>
              </a:r>
            </a:p>
          </p:txBody>
        </p:sp>
      </p:grpSp>
      <p:grpSp>
        <p:nvGrpSpPr>
          <p:cNvPr id="517151" name="Group 31"/>
          <p:cNvGrpSpPr>
            <a:grpSpLocks/>
          </p:cNvGrpSpPr>
          <p:nvPr/>
        </p:nvGrpSpPr>
        <p:grpSpPr bwMode="auto">
          <a:xfrm>
            <a:off x="1543050" y="2847975"/>
            <a:ext cx="685800" cy="304800"/>
            <a:chOff x="1440" y="2640"/>
            <a:chExt cx="432" cy="192"/>
          </a:xfrm>
        </p:grpSpPr>
        <p:sp>
          <p:nvSpPr>
            <p:cNvPr id="18481"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2"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83"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55" name="Group 35"/>
          <p:cNvGrpSpPr>
            <a:grpSpLocks/>
          </p:cNvGrpSpPr>
          <p:nvPr/>
        </p:nvGrpSpPr>
        <p:grpSpPr bwMode="auto">
          <a:xfrm>
            <a:off x="5276850" y="3533775"/>
            <a:ext cx="1600200" cy="457200"/>
            <a:chOff x="3888" y="3552"/>
            <a:chExt cx="1008" cy="288"/>
          </a:xfrm>
        </p:grpSpPr>
        <p:sp>
          <p:nvSpPr>
            <p:cNvPr id="18478"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9"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80"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59" name="Group 39"/>
          <p:cNvGrpSpPr>
            <a:grpSpLocks/>
          </p:cNvGrpSpPr>
          <p:nvPr/>
        </p:nvGrpSpPr>
        <p:grpSpPr bwMode="auto">
          <a:xfrm>
            <a:off x="1162050" y="3076575"/>
            <a:ext cx="457200" cy="228600"/>
            <a:chOff x="1152" y="2976"/>
            <a:chExt cx="288" cy="144"/>
          </a:xfrm>
        </p:grpSpPr>
        <p:sp>
          <p:nvSpPr>
            <p:cNvPr id="18475"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6"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77"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63" name="Group 43"/>
          <p:cNvGrpSpPr>
            <a:grpSpLocks/>
          </p:cNvGrpSpPr>
          <p:nvPr/>
        </p:nvGrpSpPr>
        <p:grpSpPr bwMode="auto">
          <a:xfrm>
            <a:off x="1162050" y="3228975"/>
            <a:ext cx="5715000" cy="457200"/>
            <a:chOff x="1200" y="2736"/>
            <a:chExt cx="3600" cy="288"/>
          </a:xfrm>
        </p:grpSpPr>
        <p:sp>
          <p:nvSpPr>
            <p:cNvPr id="18472" name="Line 44"/>
            <p:cNvSpPr>
              <a:spLocks noChangeShapeType="1"/>
            </p:cNvSpPr>
            <p:nvPr/>
          </p:nvSpPr>
          <p:spPr bwMode="auto">
            <a:xfrm>
              <a:off x="1248" y="2784"/>
              <a:ext cx="350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3"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74"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67" name="Group 47"/>
          <p:cNvGrpSpPr>
            <a:grpSpLocks/>
          </p:cNvGrpSpPr>
          <p:nvPr/>
        </p:nvGrpSpPr>
        <p:grpSpPr bwMode="auto">
          <a:xfrm>
            <a:off x="4819650" y="3914775"/>
            <a:ext cx="533400" cy="381000"/>
            <a:chOff x="3600" y="3744"/>
            <a:chExt cx="336" cy="240"/>
          </a:xfrm>
        </p:grpSpPr>
        <p:sp>
          <p:nvSpPr>
            <p:cNvPr id="18469" name="Line 48"/>
            <p:cNvSpPr>
              <a:spLocks noChangeShapeType="1"/>
            </p:cNvSpPr>
            <p:nvPr/>
          </p:nvSpPr>
          <p:spPr bwMode="auto">
            <a:xfrm flipH="1">
              <a:off x="3648" y="3792"/>
              <a:ext cx="24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0"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71"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71" name="Group 51"/>
          <p:cNvGrpSpPr>
            <a:grpSpLocks/>
          </p:cNvGrpSpPr>
          <p:nvPr/>
        </p:nvGrpSpPr>
        <p:grpSpPr bwMode="auto">
          <a:xfrm>
            <a:off x="3829050" y="4219575"/>
            <a:ext cx="990600" cy="304800"/>
            <a:chOff x="2976" y="3792"/>
            <a:chExt cx="624" cy="192"/>
          </a:xfrm>
        </p:grpSpPr>
        <p:sp>
          <p:nvSpPr>
            <p:cNvPr id="18466" name="Line 52"/>
            <p:cNvSpPr>
              <a:spLocks noChangeShapeType="1"/>
            </p:cNvSpPr>
            <p:nvPr/>
          </p:nvSpPr>
          <p:spPr bwMode="auto">
            <a:xfrm flipH="1">
              <a:off x="3024" y="3840"/>
              <a:ext cx="52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7"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68"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75" name="Group 55"/>
          <p:cNvGrpSpPr>
            <a:grpSpLocks/>
          </p:cNvGrpSpPr>
          <p:nvPr/>
        </p:nvGrpSpPr>
        <p:grpSpPr bwMode="auto">
          <a:xfrm>
            <a:off x="2762250" y="4448175"/>
            <a:ext cx="1143000" cy="304800"/>
            <a:chOff x="2304" y="3936"/>
            <a:chExt cx="720" cy="192"/>
          </a:xfrm>
        </p:grpSpPr>
        <p:sp>
          <p:nvSpPr>
            <p:cNvPr id="18463" name="Line 56"/>
            <p:cNvSpPr>
              <a:spLocks noChangeShapeType="1"/>
            </p:cNvSpPr>
            <p:nvPr/>
          </p:nvSpPr>
          <p:spPr bwMode="auto">
            <a:xfrm flipH="1">
              <a:off x="2352" y="398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4"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65"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79" name="Group 59"/>
          <p:cNvGrpSpPr>
            <a:grpSpLocks/>
          </p:cNvGrpSpPr>
          <p:nvPr/>
        </p:nvGrpSpPr>
        <p:grpSpPr bwMode="auto">
          <a:xfrm>
            <a:off x="2381250" y="4676775"/>
            <a:ext cx="457200" cy="228600"/>
            <a:chOff x="2064" y="4080"/>
            <a:chExt cx="288" cy="144"/>
          </a:xfrm>
        </p:grpSpPr>
        <p:sp>
          <p:nvSpPr>
            <p:cNvPr id="18460" name="Line 60"/>
            <p:cNvSpPr>
              <a:spLocks noChangeShapeType="1"/>
            </p:cNvSpPr>
            <p:nvPr/>
          </p:nvSpPr>
          <p:spPr bwMode="auto">
            <a:xfrm flipH="1">
              <a:off x="2112" y="4128"/>
              <a:ext cx="24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1"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62"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2" name="组合 1"/>
          <p:cNvGrpSpPr>
            <a:grpSpLocks/>
          </p:cNvGrpSpPr>
          <p:nvPr/>
        </p:nvGrpSpPr>
        <p:grpSpPr bwMode="auto">
          <a:xfrm>
            <a:off x="5408613" y="4105275"/>
            <a:ext cx="3846512" cy="2095500"/>
            <a:chOff x="5048250" y="4371975"/>
            <a:chExt cx="3705102" cy="2199523"/>
          </a:xfrm>
        </p:grpSpPr>
        <p:cxnSp>
          <p:nvCxnSpPr>
            <p:cNvPr id="18450"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直接连接符 6"/>
            <p:cNvCxnSpPr>
              <a:cxnSpLocks noChangeShapeType="1"/>
            </p:cNvCxnSpPr>
            <p:nvPr/>
          </p:nvCxnSpPr>
          <p:spPr bwMode="auto">
            <a:xfrm>
              <a:off x="6572250" y="4437063"/>
              <a:ext cx="1504951" cy="9604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2" name="TextBox 7"/>
            <p:cNvSpPr txBox="1">
              <a:spLocks noChangeArrowheads="1"/>
            </p:cNvSpPr>
            <p:nvPr/>
          </p:nvSpPr>
          <p:spPr bwMode="auto">
            <a:xfrm>
              <a:off x="8229600" y="5997575"/>
              <a:ext cx="523752"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zh-CN" altLang="en-US" sz="1400"/>
                <a:t>时间</a:t>
              </a:r>
            </a:p>
          </p:txBody>
        </p:sp>
        <p:cxnSp>
          <p:nvCxnSpPr>
            <p:cNvPr id="18453" name="直接箭头连接符 9"/>
            <p:cNvCxnSpPr>
              <a:cxnSpLocks noChangeShapeType="1"/>
              <a:endCxn id="18452" idx="1"/>
            </p:cNvCxnSpPr>
            <p:nvPr/>
          </p:nvCxnSpPr>
          <p:spPr bwMode="auto">
            <a:xfrm flipV="1">
              <a:off x="5429250" y="6159124"/>
              <a:ext cx="2800350" cy="3847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4"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6552922" y="4448625"/>
              <a:ext cx="0" cy="1749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09761" y="5396753"/>
              <a:ext cx="226771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457" name="TextBox 85"/>
            <p:cNvSpPr txBox="1">
              <a:spLocks noChangeArrowheads="1"/>
            </p:cNvSpPr>
            <p:nvPr/>
          </p:nvSpPr>
          <p:spPr bwMode="auto">
            <a:xfrm>
              <a:off x="5048250" y="4400550"/>
              <a:ext cx="523752"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zh-CN" altLang="en-US" sz="1400"/>
                <a:t>柱面</a:t>
              </a:r>
            </a:p>
          </p:txBody>
        </p:sp>
        <p:sp>
          <p:nvSpPr>
            <p:cNvPr id="18458" name="TextBox 86"/>
            <p:cNvSpPr txBox="1">
              <a:spLocks noChangeArrowheads="1"/>
            </p:cNvSpPr>
            <p:nvPr/>
          </p:nvSpPr>
          <p:spPr bwMode="auto">
            <a:xfrm>
              <a:off x="5410200" y="6248400"/>
              <a:ext cx="599412"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en-US" altLang="zh-CN" sz="1400"/>
                <a:t>Head</a:t>
              </a:r>
              <a:endParaRPr lang="zh-CN" altLang="en-US" sz="1400"/>
            </a:p>
          </p:txBody>
        </p:sp>
        <p:sp>
          <p:nvSpPr>
            <p:cNvPr id="18459" name="TextBox 87"/>
            <p:cNvSpPr txBox="1">
              <a:spLocks noChangeArrowheads="1"/>
            </p:cNvSpPr>
            <p:nvPr/>
          </p:nvSpPr>
          <p:spPr bwMode="auto">
            <a:xfrm>
              <a:off x="7499350" y="6248400"/>
              <a:ext cx="562354"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en-US" altLang="zh-CN" sz="1400"/>
                <a:t>Rear</a:t>
              </a:r>
              <a:endParaRPr lang="zh-CN" altLang="en-US" sz="1400"/>
            </a:p>
          </p:txBody>
        </p:sp>
      </p:grpSp>
      <p:sp>
        <p:nvSpPr>
          <p:cNvPr id="3" name="文本框 2"/>
          <p:cNvSpPr txBox="1">
            <a:spLocks noChangeArrowheads="1"/>
          </p:cNvSpPr>
          <p:nvPr/>
        </p:nvSpPr>
        <p:spPr bwMode="auto">
          <a:xfrm>
            <a:off x="6032500" y="6273800"/>
            <a:ext cx="318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r>
              <a:rPr lang="en-US" altLang="zh-CN" sz="1400">
                <a:solidFill>
                  <a:srgbClr val="FF0000"/>
                </a:solidFill>
              </a:rPr>
              <a:t>53-37-14</a:t>
            </a:r>
            <a:r>
              <a:rPr lang="en-US" altLang="zh-CN" sz="1400"/>
              <a:t>- </a:t>
            </a:r>
            <a:r>
              <a:rPr lang="en-US" altLang="zh-CN" sz="1400">
                <a:solidFill>
                  <a:srgbClr val="33CC33"/>
                </a:solidFill>
              </a:rPr>
              <a:t>183-124-122-98-67-65</a:t>
            </a:r>
            <a:endParaRPr lang="zh-CN" altLang="en-US" sz="1400">
              <a:solidFill>
                <a:srgbClr val="33CC33"/>
              </a:solidFill>
            </a:endParaRPr>
          </a:p>
        </p:txBody>
      </p:sp>
      <p:sp>
        <p:nvSpPr>
          <p:cNvPr id="5" name="文本框 4"/>
          <p:cNvSpPr txBox="1">
            <a:spLocks noChangeArrowheads="1"/>
          </p:cNvSpPr>
          <p:nvPr/>
        </p:nvSpPr>
        <p:spPr bwMode="auto">
          <a:xfrm>
            <a:off x="603250" y="5207000"/>
            <a:ext cx="429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r>
              <a:rPr lang="en-US" altLang="zh-CN" sz="2400"/>
              <a:t>1</a:t>
            </a:r>
            <a:r>
              <a:rPr lang="zh-CN" altLang="en-US" sz="2400"/>
              <a:t>）磁道请求队列的的形式</a:t>
            </a:r>
          </a:p>
        </p:txBody>
      </p:sp>
      <p:sp>
        <p:nvSpPr>
          <p:cNvPr id="76" name="文本框 75"/>
          <p:cNvSpPr txBox="1">
            <a:spLocks noChangeArrowheads="1"/>
          </p:cNvSpPr>
          <p:nvPr/>
        </p:nvSpPr>
        <p:spPr bwMode="auto">
          <a:xfrm>
            <a:off x="603250" y="5705475"/>
            <a:ext cx="429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r>
              <a:rPr lang="en-US" altLang="zh-CN" sz="2400"/>
              <a:t>2</a:t>
            </a:r>
            <a:r>
              <a:rPr lang="zh-CN" altLang="en-US" sz="2400"/>
              <a:t>）新磁道请求如何入队列</a:t>
            </a:r>
          </a:p>
        </p:txBody>
      </p:sp>
      <p:sp>
        <p:nvSpPr>
          <p:cNvPr id="6" name="矩形 5"/>
          <p:cNvSpPr>
            <a:spLocks noChangeArrowheads="1"/>
          </p:cNvSpPr>
          <p:nvPr/>
        </p:nvSpPr>
        <p:spPr bwMode="auto">
          <a:xfrm>
            <a:off x="1076325" y="6178550"/>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0"/>
              <a:t>C[i+1]&lt;X&lt;c[i]</a:t>
            </a:r>
            <a:r>
              <a:rPr lang="zh-CN" altLang="en-US" sz="1800" b="0"/>
              <a:t>或者</a:t>
            </a:r>
            <a:r>
              <a:rPr lang="en-US" altLang="zh-CN" sz="1800" b="0"/>
              <a:t>X&gt;C[i+1]&gt;c[i]</a:t>
            </a:r>
            <a:endParaRPr lang="zh-CN" altLang="en-US" sz="1800" b="0"/>
          </a:p>
        </p:txBody>
      </p:sp>
    </p:spTree>
    <p:extLst>
      <p:ext uri="{BB962C8B-B14F-4D97-AF65-F5344CB8AC3E}">
        <p14:creationId xmlns:p14="http://schemas.microsoft.com/office/powerpoint/2010/main" val="388319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dissolve">
                                      <p:cBhvr>
                                        <p:cTn id="7" dur="500"/>
                                        <p:tgtEl>
                                          <p:spTgt spid="517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7127"/>
                                        </p:tgtEl>
                                        <p:attrNameLst>
                                          <p:attrName>style.visibility</p:attrName>
                                        </p:attrNameLst>
                                      </p:cBhvr>
                                      <p:to>
                                        <p:strVal val="visible"/>
                                      </p:to>
                                    </p:set>
                                    <p:animEffect transition="in" filter="dissolve">
                                      <p:cBhvr>
                                        <p:cTn id="12" dur="500"/>
                                        <p:tgtEl>
                                          <p:spTgt spid="517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17151"/>
                                        </p:tgtEl>
                                        <p:attrNameLst>
                                          <p:attrName>style.visibility</p:attrName>
                                        </p:attrNameLst>
                                      </p:cBhvr>
                                      <p:to>
                                        <p:strVal val="visible"/>
                                      </p:to>
                                    </p:set>
                                    <p:animEffect transition="in" filter="wipe(right)">
                                      <p:cBhvr>
                                        <p:cTn id="17" dur="500"/>
                                        <p:tgtEl>
                                          <p:spTgt spid="517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17159"/>
                                        </p:tgtEl>
                                        <p:attrNameLst>
                                          <p:attrName>style.visibility</p:attrName>
                                        </p:attrNameLst>
                                      </p:cBhvr>
                                      <p:to>
                                        <p:strVal val="visible"/>
                                      </p:to>
                                    </p:set>
                                    <p:animEffect transition="in" filter="wipe(right)">
                                      <p:cBhvr>
                                        <p:cTn id="22" dur="500"/>
                                        <p:tgtEl>
                                          <p:spTgt spid="5171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7163"/>
                                        </p:tgtEl>
                                        <p:attrNameLst>
                                          <p:attrName>style.visibility</p:attrName>
                                        </p:attrNameLst>
                                      </p:cBhvr>
                                      <p:to>
                                        <p:strVal val="visible"/>
                                      </p:to>
                                    </p:set>
                                    <p:animEffect transition="in" filter="wipe(left)">
                                      <p:cBhvr>
                                        <p:cTn id="27" dur="500"/>
                                        <p:tgtEl>
                                          <p:spTgt spid="5171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17155"/>
                                        </p:tgtEl>
                                        <p:attrNameLst>
                                          <p:attrName>style.visibility</p:attrName>
                                        </p:attrNameLst>
                                      </p:cBhvr>
                                      <p:to>
                                        <p:strVal val="visible"/>
                                      </p:to>
                                    </p:set>
                                    <p:animEffect transition="in" filter="wipe(right)">
                                      <p:cBhvr>
                                        <p:cTn id="32" dur="500"/>
                                        <p:tgtEl>
                                          <p:spTgt spid="5171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17167"/>
                                        </p:tgtEl>
                                        <p:attrNameLst>
                                          <p:attrName>style.visibility</p:attrName>
                                        </p:attrNameLst>
                                      </p:cBhvr>
                                      <p:to>
                                        <p:strVal val="visible"/>
                                      </p:to>
                                    </p:set>
                                    <p:animEffect transition="in" filter="wipe(right)">
                                      <p:cBhvr>
                                        <p:cTn id="37" dur="500"/>
                                        <p:tgtEl>
                                          <p:spTgt spid="5171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517171"/>
                                        </p:tgtEl>
                                        <p:attrNameLst>
                                          <p:attrName>style.visibility</p:attrName>
                                        </p:attrNameLst>
                                      </p:cBhvr>
                                      <p:to>
                                        <p:strVal val="visible"/>
                                      </p:to>
                                    </p:set>
                                    <p:animEffect transition="in" filter="wipe(right)">
                                      <p:cBhvr>
                                        <p:cTn id="42" dur="500"/>
                                        <p:tgtEl>
                                          <p:spTgt spid="5171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17175"/>
                                        </p:tgtEl>
                                        <p:attrNameLst>
                                          <p:attrName>style.visibility</p:attrName>
                                        </p:attrNameLst>
                                      </p:cBhvr>
                                      <p:to>
                                        <p:strVal val="visible"/>
                                      </p:to>
                                    </p:set>
                                    <p:animEffect transition="in" filter="wipe(right)">
                                      <p:cBhvr>
                                        <p:cTn id="47" dur="500"/>
                                        <p:tgtEl>
                                          <p:spTgt spid="517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517179"/>
                                        </p:tgtEl>
                                        <p:attrNameLst>
                                          <p:attrName>style.visibility</p:attrName>
                                        </p:attrNameLst>
                                      </p:cBhvr>
                                      <p:to>
                                        <p:strVal val="visible"/>
                                      </p:to>
                                    </p:set>
                                    <p:animEffect transition="in" filter="wipe(right)">
                                      <p:cBhvr>
                                        <p:cTn id="52" dur="500"/>
                                        <p:tgtEl>
                                          <p:spTgt spid="5171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6"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a:t>磁盘访问调度</a:t>
            </a:r>
          </a:p>
        </p:txBody>
      </p:sp>
      <p:sp>
        <p:nvSpPr>
          <p:cNvPr id="101379" name="矩形 3"/>
          <p:cNvSpPr>
            <a:spLocks noChangeArrowheads="1"/>
          </p:cNvSpPr>
          <p:nvPr/>
        </p:nvSpPr>
        <p:spPr bwMode="auto">
          <a:xfrm>
            <a:off x="304800" y="1336675"/>
            <a:ext cx="8534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lumMod val="50000"/>
                  </a:schemeClr>
                </a:solidFill>
              </a:rPr>
              <a:t>// kernel\</a:t>
            </a:r>
            <a:r>
              <a:rPr lang="en-US" altLang="zh-CN" sz="2000" dirty="0" err="1">
                <a:solidFill>
                  <a:schemeClr val="bg1">
                    <a:lumMod val="50000"/>
                  </a:schemeClr>
                </a:solidFill>
              </a:rPr>
              <a:t>blk_drv</a:t>
            </a:r>
            <a:r>
              <a:rPr lang="en-US" altLang="zh-CN" sz="2000" dirty="0">
                <a:solidFill>
                  <a:schemeClr val="bg1">
                    <a:lumMod val="50000"/>
                  </a:schemeClr>
                </a:solidFill>
              </a:rPr>
              <a:t>\</a:t>
            </a:r>
            <a:r>
              <a:rPr lang="en-US" altLang="zh-CN" sz="2000" dirty="0" err="1">
                <a:solidFill>
                  <a:schemeClr val="bg1">
                    <a:lumMod val="50000"/>
                  </a:schemeClr>
                </a:solidFill>
              </a:rPr>
              <a:t>ll_rw_blk.c</a:t>
            </a:r>
            <a:endParaRPr lang="en-US" altLang="zh-CN" sz="2000" dirty="0">
              <a:solidFill>
                <a:schemeClr val="bg1">
                  <a:lumMod val="50000"/>
                </a:schemeClr>
              </a:solidFill>
            </a:endParaRPr>
          </a:p>
          <a:p>
            <a:pPr eaLnBrk="1" hangingPunct="1">
              <a:spcBef>
                <a:spcPct val="0"/>
              </a:spcBef>
              <a:buClrTx/>
              <a:buSzTx/>
              <a:buFontTx/>
              <a:buNone/>
            </a:pPr>
            <a:r>
              <a:rPr lang="en-US" altLang="zh-CN" sz="2000" dirty="0"/>
              <a:t>static void </a:t>
            </a:r>
            <a:r>
              <a:rPr lang="en-US" altLang="zh-CN" sz="2000" dirty="0" err="1"/>
              <a:t>make_request</a:t>
            </a:r>
            <a:r>
              <a:rPr lang="en-US" altLang="zh-CN" sz="2000" dirty="0"/>
              <a:t>(</a:t>
            </a:r>
            <a:r>
              <a:rPr lang="en-US" altLang="zh-CN" sz="2000" dirty="0" err="1"/>
              <a:t>int</a:t>
            </a:r>
            <a:r>
              <a:rPr lang="en-US" altLang="zh-CN" sz="2000" dirty="0"/>
              <a:t> </a:t>
            </a:r>
            <a:r>
              <a:rPr lang="en-US" altLang="zh-CN" sz="2000" dirty="0" err="1"/>
              <a:t>major,int</a:t>
            </a:r>
            <a:r>
              <a:rPr lang="en-US" altLang="zh-CN" sz="2000" dirty="0"/>
              <a:t> </a:t>
            </a:r>
            <a:r>
              <a:rPr lang="en-US" altLang="zh-CN" sz="2000" dirty="0" err="1"/>
              <a:t>rw</a:t>
            </a:r>
            <a:r>
              <a:rPr lang="en-US" altLang="zh-CN" sz="2000" dirty="0"/>
              <a:t>, </a:t>
            </a:r>
            <a:r>
              <a:rPr lang="en-US" altLang="zh-CN" sz="2000" dirty="0" err="1"/>
              <a:t>struct</a:t>
            </a:r>
            <a:r>
              <a:rPr lang="en-US" altLang="zh-CN" sz="2000" dirty="0"/>
              <a:t> </a:t>
            </a:r>
            <a:r>
              <a:rPr lang="en-US" altLang="zh-CN" sz="2000" dirty="0" err="1"/>
              <a:t>buffer_head</a:t>
            </a:r>
            <a:r>
              <a:rPr lang="en-US" altLang="zh-CN" sz="2000" dirty="0"/>
              <a:t> * </a:t>
            </a:r>
            <a:r>
              <a:rPr lang="en-US" altLang="zh-CN" sz="2000" dirty="0" err="1"/>
              <a:t>bh</a:t>
            </a:r>
            <a:r>
              <a:rPr lang="en-US" altLang="zh-CN" sz="2000" dirty="0"/>
              <a:t>)</a:t>
            </a:r>
            <a:br>
              <a:rPr lang="en-US" altLang="zh-CN" sz="2000" dirty="0"/>
            </a:br>
            <a:r>
              <a:rPr lang="en-US" altLang="zh-CN" sz="2000" dirty="0"/>
              <a:t>{</a:t>
            </a:r>
          </a:p>
          <a:p>
            <a:pPr eaLnBrk="1" hangingPunct="1">
              <a:spcBef>
                <a:spcPct val="0"/>
              </a:spcBef>
              <a:buClrTx/>
              <a:buSzTx/>
              <a:buFontTx/>
              <a:buNone/>
            </a:pPr>
            <a:r>
              <a:rPr lang="en-US" altLang="zh-CN" sz="2000" dirty="0"/>
              <a:t>/*</a:t>
            </a:r>
            <a:r>
              <a:rPr lang="zh-CN" altLang="en-US" sz="2000" dirty="0"/>
              <a:t> 初始化请求项的值 *</a:t>
            </a:r>
            <a:r>
              <a:rPr lang="en-US" altLang="zh-CN" sz="2000" dirty="0"/>
              <a:t>/</a:t>
            </a:r>
            <a:endParaRPr lang="zh-CN" altLang="en-US" sz="2000" dirty="0"/>
          </a:p>
          <a:p>
            <a:pPr eaLnBrk="1" hangingPunct="1">
              <a:spcBef>
                <a:spcPct val="0"/>
              </a:spcBef>
              <a:buClrTx/>
              <a:buSzTx/>
              <a:buFontTx/>
              <a:buNone/>
            </a:pPr>
            <a:r>
              <a:rPr lang="zh-CN" altLang="en-US" sz="2000" dirty="0"/>
              <a:t>    </a:t>
            </a:r>
            <a:r>
              <a:rPr lang="en-US" altLang="zh-CN" sz="2000" dirty="0" err="1"/>
              <a:t>req</a:t>
            </a:r>
            <a:r>
              <a:rPr lang="en-US" altLang="zh-CN" sz="2000" dirty="0"/>
              <a:t>-&gt;</a:t>
            </a:r>
            <a:r>
              <a:rPr lang="en-US" altLang="zh-CN" sz="2000" dirty="0" err="1"/>
              <a:t>dev</a:t>
            </a:r>
            <a:r>
              <a:rPr lang="en-US" altLang="zh-CN" sz="2000" dirty="0"/>
              <a:t> = </a:t>
            </a:r>
            <a:r>
              <a:rPr lang="en-US" altLang="zh-CN" sz="2000" dirty="0" err="1"/>
              <a:t>bh</a:t>
            </a:r>
            <a:r>
              <a:rPr lang="en-US" altLang="zh-CN" sz="2000" dirty="0"/>
              <a:t>-&gt;</a:t>
            </a:r>
            <a:r>
              <a:rPr lang="en-US" altLang="zh-CN" sz="2000" dirty="0" err="1"/>
              <a:t>b_dev</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a:t>
            </a:r>
            <a:r>
              <a:rPr lang="en-US" altLang="zh-CN" sz="2000" dirty="0" err="1"/>
              <a:t>cmd</a:t>
            </a:r>
            <a:r>
              <a:rPr lang="en-US" altLang="zh-CN" sz="2000" dirty="0"/>
              <a:t> = </a:t>
            </a:r>
            <a:r>
              <a:rPr lang="en-US" altLang="zh-CN" sz="2000" dirty="0" err="1"/>
              <a:t>rw</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-&gt;errors=0;</a:t>
            </a:r>
          </a:p>
          <a:p>
            <a:pPr eaLnBrk="1" hangingPunct="1">
              <a:spcBef>
                <a:spcPct val="0"/>
              </a:spcBef>
              <a:buClrTx/>
              <a:buSzTx/>
              <a:buFontTx/>
              <a:buNone/>
            </a:pPr>
            <a:r>
              <a:rPr lang="en-US" altLang="zh-CN" sz="2000" dirty="0"/>
              <a:t>    </a:t>
            </a:r>
            <a:r>
              <a:rPr lang="en-US" altLang="zh-CN" sz="2000" dirty="0" err="1"/>
              <a:t>req</a:t>
            </a:r>
            <a:r>
              <a:rPr lang="en-US" altLang="zh-CN" sz="2000" dirty="0"/>
              <a:t>-&gt;sector = </a:t>
            </a:r>
            <a:r>
              <a:rPr lang="en-US" altLang="zh-CN" sz="2000" dirty="0" err="1"/>
              <a:t>bh</a:t>
            </a:r>
            <a:r>
              <a:rPr lang="en-US" altLang="zh-CN" sz="2000" dirty="0"/>
              <a:t>-&gt;</a:t>
            </a:r>
            <a:r>
              <a:rPr lang="en-US" altLang="zh-CN" sz="2000" dirty="0" err="1"/>
              <a:t>b_blocknr</a:t>
            </a:r>
            <a:r>
              <a:rPr lang="en-US" altLang="zh-CN" sz="2000" dirty="0"/>
              <a:t>&lt;&lt;1;</a:t>
            </a:r>
          </a:p>
          <a:p>
            <a:pPr eaLnBrk="1" hangingPunct="1">
              <a:spcBef>
                <a:spcPct val="0"/>
              </a:spcBef>
              <a:buClrTx/>
              <a:buSzTx/>
              <a:buFontTx/>
              <a:buNone/>
            </a:pPr>
            <a:r>
              <a:rPr lang="en-US" altLang="zh-CN" sz="2000" dirty="0"/>
              <a:t>    </a:t>
            </a:r>
            <a:r>
              <a:rPr lang="en-US" altLang="zh-CN" sz="2000" dirty="0" err="1"/>
              <a:t>req</a:t>
            </a:r>
            <a:r>
              <a:rPr lang="en-US" altLang="zh-CN" sz="2000" dirty="0"/>
              <a:t>-&gt;</a:t>
            </a:r>
            <a:r>
              <a:rPr lang="en-US" altLang="zh-CN" sz="2000" dirty="0" err="1"/>
              <a:t>nr_sectors</a:t>
            </a:r>
            <a:r>
              <a:rPr lang="en-US" altLang="zh-CN" sz="2000" dirty="0"/>
              <a:t> = 2;</a:t>
            </a:r>
          </a:p>
          <a:p>
            <a:pPr eaLnBrk="1" hangingPunct="1">
              <a:spcBef>
                <a:spcPct val="0"/>
              </a:spcBef>
              <a:buClrTx/>
              <a:buSzTx/>
              <a:buFontTx/>
              <a:buNone/>
            </a:pPr>
            <a:r>
              <a:rPr lang="en-US" altLang="zh-CN" sz="2000" dirty="0"/>
              <a:t>    </a:t>
            </a:r>
            <a:r>
              <a:rPr lang="en-US" altLang="zh-CN" sz="2000" dirty="0" err="1"/>
              <a:t>req</a:t>
            </a:r>
            <a:r>
              <a:rPr lang="en-US" altLang="zh-CN" sz="2000" dirty="0"/>
              <a:t>-&gt;buffer = </a:t>
            </a:r>
            <a:r>
              <a:rPr lang="en-US" altLang="zh-CN" sz="2000" dirty="0" err="1"/>
              <a:t>bh</a:t>
            </a:r>
            <a:r>
              <a:rPr lang="en-US" altLang="zh-CN" sz="2000" dirty="0"/>
              <a:t>-&gt;</a:t>
            </a:r>
            <a:r>
              <a:rPr lang="en-US" altLang="zh-CN" sz="2000" dirty="0" err="1"/>
              <a:t>b_data</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-&gt;waiting = NULL;</a:t>
            </a:r>
          </a:p>
          <a:p>
            <a:pPr eaLnBrk="1" hangingPunct="1">
              <a:spcBef>
                <a:spcPct val="0"/>
              </a:spcBef>
              <a:buClrTx/>
              <a:buSzTx/>
              <a:buFontTx/>
              <a:buNone/>
            </a:pPr>
            <a:r>
              <a:rPr lang="en-US" altLang="zh-CN" sz="2000" dirty="0"/>
              <a:t>    </a:t>
            </a:r>
            <a:r>
              <a:rPr lang="en-US" altLang="zh-CN" sz="2000" dirty="0" err="1"/>
              <a:t>req</a:t>
            </a:r>
            <a:r>
              <a:rPr lang="en-US" altLang="zh-CN" sz="2000" dirty="0"/>
              <a:t>-&gt;</a:t>
            </a:r>
            <a:r>
              <a:rPr lang="en-US" altLang="zh-CN" sz="2000" dirty="0" err="1"/>
              <a:t>bh</a:t>
            </a:r>
            <a:r>
              <a:rPr lang="en-US" altLang="zh-CN" sz="2000" dirty="0"/>
              <a:t> = </a:t>
            </a:r>
            <a:r>
              <a:rPr lang="en-US" altLang="zh-CN" sz="2000" dirty="0" err="1"/>
              <a:t>bh</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-&gt;next = NULL;</a:t>
            </a:r>
          </a:p>
          <a:p>
            <a:pPr eaLnBrk="1" hangingPunct="1">
              <a:spcBef>
                <a:spcPct val="0"/>
              </a:spcBef>
              <a:buClrTx/>
              <a:buSzTx/>
              <a:buFontTx/>
              <a:buNone/>
            </a:pPr>
            <a:r>
              <a:rPr lang="en-US" altLang="zh-CN" sz="2000" dirty="0"/>
              <a:t>    </a:t>
            </a:r>
            <a:r>
              <a:rPr lang="en-US" altLang="zh-CN" sz="2000" dirty="0" err="1">
                <a:solidFill>
                  <a:srgbClr val="C00000"/>
                </a:solidFill>
              </a:rPr>
              <a:t>add_request</a:t>
            </a:r>
            <a:r>
              <a:rPr lang="en-US" altLang="zh-CN" sz="2000" dirty="0">
                <a:solidFill>
                  <a:srgbClr val="C00000"/>
                </a:solidFill>
              </a:rPr>
              <a:t>(</a:t>
            </a:r>
            <a:r>
              <a:rPr lang="en-US" altLang="zh-CN" sz="2000" dirty="0" err="1">
                <a:solidFill>
                  <a:srgbClr val="C00000"/>
                </a:solidFill>
              </a:rPr>
              <a:t>major+blk_dev,req</a:t>
            </a:r>
            <a:r>
              <a:rPr lang="en-US" altLang="zh-CN" sz="2000" dirty="0">
                <a:solidFill>
                  <a:srgbClr val="C00000"/>
                </a:solidFill>
              </a:rPr>
              <a:t>);    // </a:t>
            </a:r>
            <a:r>
              <a:rPr lang="zh-CN" altLang="en-US" sz="2000" dirty="0">
                <a:solidFill>
                  <a:srgbClr val="C00000"/>
                </a:solidFill>
              </a:rPr>
              <a:t>将请求项放入设备的请求队列中</a:t>
            </a:r>
          </a:p>
          <a:p>
            <a:pPr eaLnBrk="1" hangingPunct="1">
              <a:spcBef>
                <a:spcPct val="0"/>
              </a:spcBef>
              <a:buClrTx/>
              <a:buSzTx/>
              <a:buFontTx/>
              <a:buNone/>
            </a:pPr>
            <a:r>
              <a:rPr lang="en-US" altLang="zh-CN" sz="2000" dirty="0"/>
              <a:t>}</a:t>
            </a:r>
            <a:r>
              <a:rPr lang="zh-CN" altLang="en-US" sz="2000" dirty="0"/>
              <a:t> </a:t>
            </a:r>
          </a:p>
          <a:p>
            <a:pPr eaLnBrk="1" hangingPunct="1">
              <a:spcBef>
                <a:spcPct val="0"/>
              </a:spcBef>
              <a:buClrTx/>
              <a:buSzTx/>
              <a:buFontTx/>
              <a:buNone/>
            </a:pPr>
            <a:endParaRPr lang="en-US" altLang="zh-CN" sz="2000" dirty="0"/>
          </a:p>
        </p:txBody>
      </p:sp>
    </p:spTree>
    <p:extLst>
      <p:ext uri="{BB962C8B-B14F-4D97-AF65-F5344CB8AC3E}">
        <p14:creationId xmlns:p14="http://schemas.microsoft.com/office/powerpoint/2010/main" val="4131381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磁盘访问调度</a:t>
            </a:r>
          </a:p>
        </p:txBody>
      </p:sp>
      <p:sp>
        <p:nvSpPr>
          <p:cNvPr id="4" name="矩形 3"/>
          <p:cNvSpPr/>
          <p:nvPr/>
        </p:nvSpPr>
        <p:spPr>
          <a:xfrm>
            <a:off x="457200" y="2766298"/>
            <a:ext cx="7757886" cy="2339102"/>
          </a:xfrm>
          <a:prstGeom prst="rect">
            <a:avLst/>
          </a:prstGeom>
          <a:ln>
            <a:solidFill>
              <a:srgbClr val="FF0000"/>
            </a:solidFill>
          </a:ln>
        </p:spPr>
        <p:txBody>
          <a:bodyPr wrap="square">
            <a:spAutoFit/>
          </a:bodyPr>
          <a:lstStyle/>
          <a:p>
            <a:r>
              <a:rPr lang="en-US" altLang="zh-CN" sz="1800" dirty="0"/>
              <a:t>#define IN_ORDER(s1,s2) \</a:t>
            </a:r>
          </a:p>
          <a:p>
            <a:r>
              <a:rPr lang="en-US" altLang="zh-CN" sz="1800" dirty="0"/>
              <a:t>(s1)-&gt;</a:t>
            </a:r>
            <a:r>
              <a:rPr lang="en-US" altLang="zh-CN" sz="1800" dirty="0" err="1"/>
              <a:t>cmd</a:t>
            </a:r>
            <a:r>
              <a:rPr lang="en-US" altLang="zh-CN" sz="1800" dirty="0"/>
              <a:t>&lt;(s2)-&gt;</a:t>
            </a:r>
            <a:r>
              <a:rPr lang="en-US" altLang="zh-CN" sz="1800" dirty="0" err="1"/>
              <a:t>cmd</a:t>
            </a:r>
            <a:r>
              <a:rPr lang="en-US" altLang="zh-CN" sz="1800" dirty="0"/>
              <a:t> || </a:t>
            </a:r>
          </a:p>
          <a:p>
            <a:endParaRPr lang="en-US" altLang="zh-CN" sz="1800" dirty="0"/>
          </a:p>
          <a:p>
            <a:r>
              <a:rPr lang="en-US" altLang="zh-CN" sz="1800" dirty="0">
                <a:solidFill>
                  <a:srgbClr val="C00000"/>
                </a:solidFill>
              </a:rPr>
              <a:t>(s1)-&gt;</a:t>
            </a:r>
            <a:r>
              <a:rPr lang="en-US" altLang="zh-CN" sz="1800" dirty="0" err="1">
                <a:solidFill>
                  <a:srgbClr val="C00000"/>
                </a:solidFill>
              </a:rPr>
              <a:t>cmd</a:t>
            </a:r>
            <a:r>
              <a:rPr lang="en-US" altLang="zh-CN" sz="1800" dirty="0">
                <a:solidFill>
                  <a:srgbClr val="C00000"/>
                </a:solidFill>
              </a:rPr>
              <a:t>==(s2)-&gt;</a:t>
            </a:r>
            <a:r>
              <a:rPr lang="en-US" altLang="zh-CN" sz="1800" dirty="0" err="1">
                <a:solidFill>
                  <a:srgbClr val="C00000"/>
                </a:solidFill>
              </a:rPr>
              <a:t>cmd</a:t>
            </a:r>
            <a:r>
              <a:rPr lang="en-US" altLang="zh-CN" sz="1800" dirty="0"/>
              <a:t> &amp;&amp; </a:t>
            </a:r>
          </a:p>
          <a:p>
            <a:r>
              <a:rPr lang="en-US" altLang="zh-CN" sz="1800" dirty="0">
                <a:solidFill>
                  <a:srgbClr val="0070C0"/>
                </a:solidFill>
              </a:rPr>
              <a:t>( </a:t>
            </a:r>
          </a:p>
          <a:p>
            <a:r>
              <a:rPr lang="en-US" altLang="zh-CN" sz="1800" dirty="0">
                <a:solidFill>
                  <a:srgbClr val="0070C0"/>
                </a:solidFill>
              </a:rPr>
              <a:t>	</a:t>
            </a:r>
            <a:r>
              <a:rPr lang="en-US" altLang="zh-CN" sz="1800" dirty="0"/>
              <a:t>(s1)-&gt;</a:t>
            </a:r>
            <a:r>
              <a:rPr lang="en-US" altLang="zh-CN" sz="1800" dirty="0" err="1"/>
              <a:t>dev</a:t>
            </a:r>
            <a:r>
              <a:rPr lang="en-US" altLang="zh-CN" sz="1800" dirty="0"/>
              <a:t> &lt; (s2)-&gt;</a:t>
            </a:r>
            <a:r>
              <a:rPr lang="en-US" altLang="zh-CN" sz="1800" dirty="0" err="1"/>
              <a:t>dev</a:t>
            </a:r>
            <a:r>
              <a:rPr lang="en-US" altLang="zh-CN" sz="1800" dirty="0"/>
              <a:t> ||  </a:t>
            </a:r>
          </a:p>
          <a:p>
            <a:r>
              <a:rPr lang="en-US" altLang="zh-CN" sz="1800" dirty="0">
                <a:solidFill>
                  <a:srgbClr val="FF0000"/>
                </a:solidFill>
              </a:rPr>
              <a:t>	</a:t>
            </a:r>
            <a:r>
              <a:rPr lang="en-US" altLang="zh-CN" sz="2000" dirty="0">
                <a:solidFill>
                  <a:srgbClr val="00B050"/>
                </a:solidFill>
              </a:rPr>
              <a:t>(</a:t>
            </a:r>
            <a:r>
              <a:rPr lang="en-US" altLang="zh-CN" sz="1800" dirty="0">
                <a:solidFill>
                  <a:srgbClr val="FF0000"/>
                </a:solidFill>
              </a:rPr>
              <a:t> </a:t>
            </a:r>
            <a:r>
              <a:rPr lang="en-US" altLang="zh-CN" sz="1800" dirty="0">
                <a:solidFill>
                  <a:srgbClr val="0070C0"/>
                </a:solidFill>
              </a:rPr>
              <a:t>(s1)-&gt;</a:t>
            </a:r>
            <a:r>
              <a:rPr lang="en-US" altLang="zh-CN" sz="1800" dirty="0" err="1">
                <a:solidFill>
                  <a:srgbClr val="0070C0"/>
                </a:solidFill>
              </a:rPr>
              <a:t>dev</a:t>
            </a:r>
            <a:r>
              <a:rPr lang="en-US" altLang="zh-CN" sz="1800" dirty="0">
                <a:solidFill>
                  <a:srgbClr val="0070C0"/>
                </a:solidFill>
              </a:rPr>
              <a:t> == (s2)-&gt;</a:t>
            </a:r>
            <a:r>
              <a:rPr lang="en-US" altLang="zh-CN" sz="1800" dirty="0" err="1">
                <a:solidFill>
                  <a:srgbClr val="0070C0"/>
                </a:solidFill>
              </a:rPr>
              <a:t>dev</a:t>
            </a:r>
            <a:r>
              <a:rPr lang="en-US" altLang="zh-CN" sz="1800" dirty="0">
                <a:solidFill>
                  <a:srgbClr val="0070C0"/>
                </a:solidFill>
              </a:rPr>
              <a:t> </a:t>
            </a:r>
            <a:r>
              <a:rPr lang="en-US" altLang="zh-CN" sz="1800" dirty="0"/>
              <a:t>&amp;&amp; (s1)-&gt;sector &lt; (s2)-&gt;sector </a:t>
            </a:r>
            <a:r>
              <a:rPr lang="en-US" altLang="zh-CN" sz="2000" dirty="0">
                <a:solidFill>
                  <a:srgbClr val="00B050"/>
                </a:solidFill>
              </a:rPr>
              <a:t>)</a:t>
            </a:r>
            <a:r>
              <a:rPr lang="en-US" altLang="zh-CN" sz="1800" dirty="0">
                <a:solidFill>
                  <a:srgbClr val="FF0000"/>
                </a:solidFill>
              </a:rPr>
              <a:t> </a:t>
            </a:r>
          </a:p>
          <a:p>
            <a:r>
              <a:rPr lang="en-US" altLang="zh-CN" sz="1800" dirty="0">
                <a:solidFill>
                  <a:srgbClr val="0070C0"/>
                </a:solidFill>
              </a:rPr>
              <a:t>)</a:t>
            </a:r>
            <a:endParaRPr lang="en-US" altLang="zh-CN" sz="1800" dirty="0"/>
          </a:p>
        </p:txBody>
      </p:sp>
      <p:sp>
        <p:nvSpPr>
          <p:cNvPr id="6" name="矩形 5"/>
          <p:cNvSpPr/>
          <p:nvPr/>
        </p:nvSpPr>
        <p:spPr>
          <a:xfrm>
            <a:off x="457200" y="1143000"/>
            <a:ext cx="7757886" cy="1477328"/>
          </a:xfrm>
          <a:prstGeom prst="rect">
            <a:avLst/>
          </a:prstGeom>
          <a:ln>
            <a:solidFill>
              <a:srgbClr val="FF0000"/>
            </a:solidFill>
          </a:ln>
        </p:spPr>
        <p:txBody>
          <a:bodyPr wrap="square">
            <a:spAutoFit/>
          </a:bodyPr>
          <a:lstStyle/>
          <a:p>
            <a:r>
              <a:rPr lang="en-US" altLang="zh-CN" sz="1800" dirty="0">
                <a:solidFill>
                  <a:schemeClr val="bg1">
                    <a:lumMod val="50000"/>
                  </a:schemeClr>
                </a:solidFill>
              </a:rPr>
              <a:t>// kernel\</a:t>
            </a:r>
            <a:r>
              <a:rPr lang="en-US" altLang="zh-CN" sz="1800" dirty="0" err="1">
                <a:solidFill>
                  <a:schemeClr val="bg1">
                    <a:lumMod val="50000"/>
                  </a:schemeClr>
                </a:solidFill>
              </a:rPr>
              <a:t>blk_drv</a:t>
            </a:r>
            <a:r>
              <a:rPr lang="en-US" altLang="zh-CN" sz="1800" dirty="0">
                <a:solidFill>
                  <a:schemeClr val="bg1">
                    <a:lumMod val="50000"/>
                  </a:schemeClr>
                </a:solidFill>
              </a:rPr>
              <a:t>\</a:t>
            </a:r>
            <a:r>
              <a:rPr lang="en-US" altLang="zh-CN" sz="1800" dirty="0" err="1">
                <a:solidFill>
                  <a:schemeClr val="bg1">
                    <a:lumMod val="50000"/>
                  </a:schemeClr>
                </a:solidFill>
              </a:rPr>
              <a:t>blk.h</a:t>
            </a:r>
            <a:r>
              <a:rPr lang="en-US" altLang="zh-CN" sz="1800" dirty="0">
                <a:solidFill>
                  <a:schemeClr val="bg1">
                    <a:lumMod val="50000"/>
                  </a:schemeClr>
                </a:solidFill>
              </a:rPr>
              <a:t> </a:t>
            </a:r>
            <a:r>
              <a:rPr lang="zh-CN" altLang="en-US" sz="1800" dirty="0">
                <a:solidFill>
                  <a:schemeClr val="bg1">
                    <a:lumMod val="50000"/>
                  </a:schemeClr>
                </a:solidFill>
              </a:rPr>
              <a:t>中的宏定义函数</a:t>
            </a:r>
            <a:endParaRPr lang="en-US" altLang="zh-CN" sz="1800" dirty="0">
              <a:solidFill>
                <a:schemeClr val="bg1">
                  <a:lumMod val="50000"/>
                </a:schemeClr>
              </a:solidFill>
            </a:endParaRPr>
          </a:p>
          <a:p>
            <a:r>
              <a:rPr lang="en-US" altLang="zh-CN" sz="1800" dirty="0">
                <a:latin typeface="+mn-lt"/>
              </a:rPr>
              <a:t>#define IN_ORDER(s1,s2) \</a:t>
            </a:r>
          </a:p>
          <a:p>
            <a:r>
              <a:rPr lang="en-US" altLang="zh-CN" sz="1800" dirty="0">
                <a:latin typeface="+mn-lt"/>
              </a:rPr>
              <a:t>((s1)-&gt;</a:t>
            </a:r>
            <a:r>
              <a:rPr lang="en-US" altLang="zh-CN" sz="1800" dirty="0" err="1">
                <a:latin typeface="+mn-lt"/>
              </a:rPr>
              <a:t>cmd</a:t>
            </a:r>
            <a:r>
              <a:rPr lang="en-US" altLang="zh-CN" sz="1800" dirty="0">
                <a:latin typeface="+mn-lt"/>
              </a:rPr>
              <a:t>&lt;(s2)-&gt;</a:t>
            </a:r>
            <a:r>
              <a:rPr lang="en-US" altLang="zh-CN" sz="1800" dirty="0" err="1">
                <a:latin typeface="+mn-lt"/>
              </a:rPr>
              <a:t>cmd</a:t>
            </a:r>
            <a:r>
              <a:rPr lang="en-US" altLang="zh-CN" sz="1800" dirty="0">
                <a:latin typeface="+mn-lt"/>
              </a:rPr>
              <a:t> || (s1)-&gt;</a:t>
            </a:r>
            <a:r>
              <a:rPr lang="en-US" altLang="zh-CN" sz="1800" dirty="0" err="1">
                <a:latin typeface="+mn-lt"/>
              </a:rPr>
              <a:t>cmd</a:t>
            </a:r>
            <a:r>
              <a:rPr lang="en-US" altLang="zh-CN" sz="1800" dirty="0">
                <a:latin typeface="+mn-lt"/>
              </a:rPr>
              <a:t>==(s2)-&gt;</a:t>
            </a:r>
            <a:r>
              <a:rPr lang="en-US" altLang="zh-CN" sz="1800" dirty="0" err="1">
                <a:latin typeface="+mn-lt"/>
              </a:rPr>
              <a:t>cmd</a:t>
            </a:r>
            <a:r>
              <a:rPr lang="en-US" altLang="zh-CN" sz="1800" dirty="0">
                <a:latin typeface="+mn-lt"/>
              </a:rPr>
              <a:t> &amp;&amp; \</a:t>
            </a:r>
          </a:p>
          <a:p>
            <a:r>
              <a:rPr lang="en-US" altLang="zh-CN" sz="1800" dirty="0">
                <a:latin typeface="+mn-lt"/>
              </a:rPr>
              <a:t>((s1)-&gt;</a:t>
            </a:r>
            <a:r>
              <a:rPr lang="en-US" altLang="zh-CN" sz="1800" dirty="0" err="1">
                <a:latin typeface="+mn-lt"/>
              </a:rPr>
              <a:t>dev</a:t>
            </a:r>
            <a:r>
              <a:rPr lang="en-US" altLang="zh-CN" sz="1800" dirty="0">
                <a:latin typeface="+mn-lt"/>
              </a:rPr>
              <a:t> &lt; (s2)-&gt;</a:t>
            </a:r>
            <a:r>
              <a:rPr lang="en-US" altLang="zh-CN" sz="1800" dirty="0" err="1">
                <a:latin typeface="+mn-lt"/>
              </a:rPr>
              <a:t>dev</a:t>
            </a:r>
            <a:r>
              <a:rPr lang="en-US" altLang="zh-CN" sz="1800" dirty="0">
                <a:latin typeface="+mn-lt"/>
              </a:rPr>
              <a:t> || ((s1)-&gt;</a:t>
            </a:r>
            <a:r>
              <a:rPr lang="en-US" altLang="zh-CN" sz="1800" dirty="0" err="1">
                <a:latin typeface="+mn-lt"/>
              </a:rPr>
              <a:t>dev</a:t>
            </a:r>
            <a:r>
              <a:rPr lang="en-US" altLang="zh-CN" sz="1800" dirty="0">
                <a:latin typeface="+mn-lt"/>
              </a:rPr>
              <a:t> == (s2)-&gt;</a:t>
            </a:r>
            <a:r>
              <a:rPr lang="en-US" altLang="zh-CN" sz="1800" dirty="0" err="1">
                <a:latin typeface="+mn-lt"/>
              </a:rPr>
              <a:t>dev</a:t>
            </a:r>
            <a:r>
              <a:rPr lang="en-US" altLang="zh-CN" sz="1800" dirty="0">
                <a:latin typeface="+mn-lt"/>
              </a:rPr>
              <a:t> &amp;&amp; \</a:t>
            </a:r>
          </a:p>
          <a:p>
            <a:r>
              <a:rPr lang="en-US" altLang="zh-CN" sz="1800" dirty="0">
                <a:latin typeface="+mn-lt"/>
              </a:rPr>
              <a:t>(s1)-&gt;sector &lt; (s2)-&gt;sector)))</a:t>
            </a:r>
          </a:p>
        </p:txBody>
      </p:sp>
      <p:sp>
        <p:nvSpPr>
          <p:cNvPr id="7" name="矩形 6"/>
          <p:cNvSpPr/>
          <p:nvPr/>
        </p:nvSpPr>
        <p:spPr>
          <a:xfrm>
            <a:off x="381000" y="5248870"/>
            <a:ext cx="7885339" cy="923330"/>
          </a:xfrm>
          <a:prstGeom prst="rect">
            <a:avLst/>
          </a:prstGeom>
        </p:spPr>
        <p:txBody>
          <a:bodyPr wrap="square">
            <a:spAutoFit/>
          </a:bodyPr>
          <a:lstStyle/>
          <a:p>
            <a:r>
              <a:rPr lang="zh-CN" altLang="en-US" sz="1800" dirty="0">
                <a:latin typeface="+mn-lt"/>
                <a:ea typeface="+mn-ea"/>
              </a:rPr>
              <a:t>（</a:t>
            </a:r>
            <a:r>
              <a:rPr lang="en-US" altLang="zh-CN" sz="1800" dirty="0">
                <a:latin typeface="+mn-lt"/>
                <a:ea typeface="+mn-ea"/>
              </a:rPr>
              <a:t>1</a:t>
            </a:r>
            <a:r>
              <a:rPr lang="zh-CN" altLang="en-US" sz="1800" dirty="0">
                <a:latin typeface="+mn-lt"/>
                <a:ea typeface="+mn-ea"/>
              </a:rPr>
              <a:t>）写请求小于读请求。</a:t>
            </a:r>
            <a:br>
              <a:rPr lang="zh-CN" altLang="en-US" sz="1800" dirty="0">
                <a:latin typeface="+mn-lt"/>
                <a:ea typeface="+mn-ea"/>
              </a:rPr>
            </a:br>
            <a:r>
              <a:rPr lang="zh-CN" altLang="en-US" sz="1800" dirty="0">
                <a:latin typeface="+mn-lt"/>
                <a:ea typeface="+mn-ea"/>
              </a:rPr>
              <a:t>（</a:t>
            </a:r>
            <a:r>
              <a:rPr lang="en-US" altLang="zh-CN" sz="1800" dirty="0">
                <a:latin typeface="+mn-lt"/>
                <a:ea typeface="+mn-ea"/>
              </a:rPr>
              <a:t>2</a:t>
            </a:r>
            <a:r>
              <a:rPr lang="zh-CN" altLang="en-US" sz="1800" dirty="0">
                <a:latin typeface="+mn-lt"/>
                <a:ea typeface="+mn-ea"/>
              </a:rPr>
              <a:t>）若请求类型相同，低设备号小于高设备号。</a:t>
            </a:r>
            <a:br>
              <a:rPr lang="zh-CN" altLang="en-US" sz="1800" dirty="0">
                <a:latin typeface="+mn-lt"/>
                <a:ea typeface="+mn-ea"/>
              </a:rPr>
            </a:br>
            <a:r>
              <a:rPr lang="zh-CN" altLang="en-US" sz="1800" dirty="0">
                <a:latin typeface="+mn-lt"/>
                <a:ea typeface="+mn-ea"/>
              </a:rPr>
              <a:t>（</a:t>
            </a:r>
            <a:r>
              <a:rPr lang="en-US" altLang="zh-CN" sz="1800" dirty="0">
                <a:latin typeface="+mn-lt"/>
                <a:ea typeface="+mn-ea"/>
              </a:rPr>
              <a:t>3</a:t>
            </a:r>
            <a:r>
              <a:rPr lang="zh-CN" altLang="en-US" sz="1800" dirty="0">
                <a:latin typeface="+mn-lt"/>
                <a:ea typeface="+mn-ea"/>
              </a:rPr>
              <a:t>）若请求同一设备，低扇区号小于高扇区号。</a:t>
            </a:r>
          </a:p>
        </p:txBody>
      </p:sp>
    </p:spTree>
    <p:extLst>
      <p:ext uri="{BB962C8B-B14F-4D97-AF65-F5344CB8AC3E}">
        <p14:creationId xmlns:p14="http://schemas.microsoft.com/office/powerpoint/2010/main" val="3766414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a:t>磁盘访问调度</a:t>
            </a:r>
          </a:p>
        </p:txBody>
      </p:sp>
      <p:sp>
        <p:nvSpPr>
          <p:cNvPr id="102403" name="矩形 3"/>
          <p:cNvSpPr>
            <a:spLocks noChangeArrowheads="1"/>
          </p:cNvSpPr>
          <p:nvPr/>
        </p:nvSpPr>
        <p:spPr bwMode="auto">
          <a:xfrm>
            <a:off x="152400" y="1143000"/>
            <a:ext cx="8839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pPr>
            <a:r>
              <a:rPr lang="en-US" altLang="zh-CN" sz="1800" dirty="0">
                <a:solidFill>
                  <a:schemeClr val="bg1">
                    <a:lumMod val="50000"/>
                  </a:schemeClr>
                </a:solidFill>
              </a:rPr>
              <a:t>// kernel\</a:t>
            </a:r>
            <a:r>
              <a:rPr lang="en-US" altLang="zh-CN" sz="1800" dirty="0" err="1">
                <a:solidFill>
                  <a:schemeClr val="bg1">
                    <a:lumMod val="50000"/>
                  </a:schemeClr>
                </a:solidFill>
              </a:rPr>
              <a:t>blk_drv</a:t>
            </a:r>
            <a:r>
              <a:rPr lang="en-US" altLang="zh-CN" sz="1800" dirty="0">
                <a:solidFill>
                  <a:schemeClr val="bg1">
                    <a:lumMod val="50000"/>
                  </a:schemeClr>
                </a:solidFill>
              </a:rPr>
              <a:t>\</a:t>
            </a:r>
            <a:r>
              <a:rPr lang="en-US" altLang="zh-CN" sz="1800" dirty="0" err="1">
                <a:solidFill>
                  <a:schemeClr val="bg1">
                    <a:lumMod val="50000"/>
                  </a:schemeClr>
                </a:solidFill>
              </a:rPr>
              <a:t>ll_rw_blk.c</a:t>
            </a:r>
            <a:endParaRPr lang="en-US" altLang="zh-CN" sz="1800" dirty="0">
              <a:latin typeface="+mn-lt"/>
            </a:endParaRPr>
          </a:p>
          <a:p>
            <a:pPr eaLnBrk="1" hangingPunct="1">
              <a:spcBef>
                <a:spcPct val="0"/>
              </a:spcBef>
              <a:buClrTx/>
              <a:buSzTx/>
              <a:buFontTx/>
              <a:buNone/>
            </a:pPr>
            <a:r>
              <a:rPr lang="en-US" altLang="zh-CN" sz="1800" dirty="0">
                <a:latin typeface="+mn-lt"/>
              </a:rPr>
              <a:t>static void </a:t>
            </a:r>
            <a:r>
              <a:rPr lang="en-US" altLang="zh-CN" sz="1800" dirty="0" err="1">
                <a:latin typeface="+mn-lt"/>
              </a:rPr>
              <a:t>add_request</a:t>
            </a:r>
            <a:r>
              <a:rPr lang="en-US" altLang="zh-CN" sz="1800" dirty="0">
                <a:latin typeface="+mn-lt"/>
              </a:rPr>
              <a:t>(</a:t>
            </a:r>
            <a:r>
              <a:rPr lang="en-US" altLang="zh-CN" sz="1800" dirty="0" err="1">
                <a:latin typeface="+mn-lt"/>
              </a:rPr>
              <a:t>struct</a:t>
            </a:r>
            <a:r>
              <a:rPr lang="en-US" altLang="zh-CN" sz="1800" dirty="0">
                <a:latin typeface="+mn-lt"/>
              </a:rPr>
              <a:t> </a:t>
            </a:r>
            <a:r>
              <a:rPr lang="en-US" altLang="zh-CN" sz="1800" dirty="0" err="1">
                <a:latin typeface="+mn-lt"/>
              </a:rPr>
              <a:t>blk_dev_struct</a:t>
            </a:r>
            <a:r>
              <a:rPr lang="en-US" altLang="zh-CN" sz="1800" dirty="0">
                <a:latin typeface="+mn-lt"/>
              </a:rPr>
              <a:t> * </a:t>
            </a:r>
            <a:r>
              <a:rPr lang="en-US" altLang="zh-CN" sz="1800" dirty="0" err="1">
                <a:latin typeface="+mn-lt"/>
              </a:rPr>
              <a:t>dev</a:t>
            </a:r>
            <a:r>
              <a:rPr lang="en-US" altLang="zh-CN" sz="1800" dirty="0">
                <a:latin typeface="+mn-lt"/>
              </a:rPr>
              <a:t>, </a:t>
            </a:r>
            <a:r>
              <a:rPr lang="en-US" altLang="zh-CN" sz="1800" dirty="0" err="1">
                <a:latin typeface="+mn-lt"/>
              </a:rPr>
              <a:t>struct</a:t>
            </a:r>
            <a:r>
              <a:rPr lang="en-US" altLang="zh-CN" sz="1800" dirty="0">
                <a:latin typeface="+mn-lt"/>
              </a:rPr>
              <a:t> request * </a:t>
            </a:r>
            <a:r>
              <a:rPr lang="en-US" altLang="zh-CN" sz="1800" dirty="0" err="1">
                <a:latin typeface="+mn-lt"/>
              </a:rPr>
              <a:t>req</a:t>
            </a:r>
            <a:r>
              <a:rPr lang="en-US" altLang="zh-CN" sz="1800" dirty="0">
                <a:latin typeface="+mn-lt"/>
              </a:rPr>
              <a:t>)</a:t>
            </a:r>
            <a:br>
              <a:rPr lang="en-US" altLang="zh-CN" sz="1800" dirty="0">
                <a:latin typeface="+mn-lt"/>
              </a:rPr>
            </a:br>
            <a:r>
              <a:rPr lang="en-US" altLang="zh-CN" sz="1800" dirty="0">
                <a:latin typeface="+mn-lt"/>
              </a:rPr>
              <a:t>{   …… </a:t>
            </a:r>
          </a:p>
          <a:p>
            <a:pPr eaLnBrk="1" hangingPunct="1">
              <a:spcBef>
                <a:spcPct val="0"/>
              </a:spcBef>
              <a:buClrTx/>
              <a:buSzTx/>
              <a:buFontTx/>
              <a:buNone/>
            </a:pPr>
            <a:r>
              <a:rPr lang="en-US" altLang="zh-CN" sz="1800" dirty="0">
                <a:solidFill>
                  <a:srgbClr val="C00000"/>
                </a:solidFill>
                <a:latin typeface="+mn-lt"/>
              </a:rPr>
              <a:t>    //</a:t>
            </a:r>
            <a:r>
              <a:rPr lang="zh-CN" altLang="en-US" sz="1800" dirty="0">
                <a:solidFill>
                  <a:srgbClr val="C00000"/>
                </a:solidFill>
                <a:latin typeface="+mn-lt"/>
              </a:rPr>
              <a:t>只有一个请求，</a:t>
            </a:r>
            <a:r>
              <a:rPr lang="en-US" altLang="zh-CN" sz="1800" dirty="0">
                <a:solidFill>
                  <a:srgbClr val="C00000"/>
                </a:solidFill>
                <a:latin typeface="+mn-lt"/>
              </a:rPr>
              <a:t> </a:t>
            </a:r>
            <a:r>
              <a:rPr lang="en-US" altLang="zh-CN" sz="1800" dirty="0" err="1">
                <a:solidFill>
                  <a:srgbClr val="C00000"/>
                </a:solidFill>
                <a:latin typeface="+mn-lt"/>
              </a:rPr>
              <a:t>tmp</a:t>
            </a:r>
            <a:r>
              <a:rPr lang="en-US" altLang="zh-CN" sz="1800" dirty="0">
                <a:solidFill>
                  <a:srgbClr val="C00000"/>
                </a:solidFill>
                <a:latin typeface="+mn-lt"/>
              </a:rPr>
              <a:t>-&gt;next </a:t>
            </a:r>
            <a:r>
              <a:rPr lang="zh-CN" altLang="en-US" sz="1800" dirty="0">
                <a:solidFill>
                  <a:srgbClr val="C00000"/>
                </a:solidFill>
                <a:latin typeface="+mn-lt"/>
              </a:rPr>
              <a:t>空，直接放到</a:t>
            </a:r>
            <a:r>
              <a:rPr lang="en-US" altLang="zh-CN" sz="1800" dirty="0" err="1">
                <a:solidFill>
                  <a:srgbClr val="C00000"/>
                </a:solidFill>
                <a:latin typeface="+mn-lt"/>
              </a:rPr>
              <a:t>tmp</a:t>
            </a:r>
            <a:r>
              <a:rPr lang="zh-CN" altLang="en-US" sz="1800" dirty="0">
                <a:solidFill>
                  <a:srgbClr val="C00000"/>
                </a:solidFill>
                <a:latin typeface="+mn-lt"/>
              </a:rPr>
              <a:t>后，存在至少两个请求执行</a:t>
            </a:r>
            <a:r>
              <a:rPr lang="en-US" altLang="zh-CN" sz="1800" dirty="0">
                <a:solidFill>
                  <a:srgbClr val="C00000"/>
                </a:solidFill>
                <a:latin typeface="+mn-lt"/>
              </a:rPr>
              <a:t>for</a:t>
            </a:r>
            <a:r>
              <a:rPr lang="zh-CN" altLang="en-US" sz="1800" dirty="0">
                <a:solidFill>
                  <a:srgbClr val="C00000"/>
                </a:solidFill>
                <a:latin typeface="+mn-lt"/>
              </a:rPr>
              <a:t>内部</a:t>
            </a:r>
            <a:endParaRPr lang="zh-CN" altLang="en-US" sz="1800" dirty="0">
              <a:latin typeface="+mn-lt"/>
            </a:endParaRPr>
          </a:p>
          <a:p>
            <a:pPr eaLnBrk="1" hangingPunct="1">
              <a:spcBef>
                <a:spcPct val="0"/>
              </a:spcBef>
              <a:buClrTx/>
              <a:buSzTx/>
              <a:buFontTx/>
              <a:buNone/>
            </a:pPr>
            <a:r>
              <a:rPr lang="zh-CN" altLang="en-US" sz="1800" dirty="0">
                <a:latin typeface="+mn-lt"/>
              </a:rPr>
              <a:t>    </a:t>
            </a:r>
            <a:r>
              <a:rPr lang="en-US" altLang="zh-CN" sz="1800" dirty="0">
                <a:latin typeface="+mn-lt"/>
              </a:rPr>
              <a:t>for ( ; </a:t>
            </a:r>
            <a:r>
              <a:rPr lang="en-US" altLang="zh-CN" sz="1800" dirty="0" err="1">
                <a:solidFill>
                  <a:srgbClr val="C00000"/>
                </a:solidFill>
                <a:latin typeface="+mn-lt"/>
              </a:rPr>
              <a:t>tmp</a:t>
            </a:r>
            <a:r>
              <a:rPr lang="en-US" altLang="zh-CN" sz="1800" dirty="0">
                <a:solidFill>
                  <a:srgbClr val="C00000"/>
                </a:solidFill>
                <a:latin typeface="+mn-lt"/>
              </a:rPr>
              <a:t>-&gt;next </a:t>
            </a:r>
            <a:r>
              <a:rPr lang="en-US" altLang="zh-CN" sz="1800" dirty="0">
                <a:latin typeface="+mn-lt"/>
              </a:rPr>
              <a:t>; </a:t>
            </a:r>
            <a:r>
              <a:rPr lang="en-US" altLang="zh-CN" sz="1800" dirty="0" err="1">
                <a:latin typeface="+mn-lt"/>
              </a:rPr>
              <a:t>tmp</a:t>
            </a:r>
            <a:r>
              <a:rPr lang="en-US" altLang="zh-CN" sz="1800" dirty="0">
                <a:latin typeface="+mn-lt"/>
              </a:rPr>
              <a:t>=</a:t>
            </a:r>
            <a:r>
              <a:rPr lang="en-US" altLang="zh-CN" sz="1800" dirty="0" err="1">
                <a:latin typeface="+mn-lt"/>
              </a:rPr>
              <a:t>tmp</a:t>
            </a:r>
            <a:r>
              <a:rPr lang="en-US" altLang="zh-CN" sz="1800" dirty="0">
                <a:latin typeface="+mn-lt"/>
              </a:rPr>
              <a:t>-&gt;next)   </a:t>
            </a:r>
          </a:p>
          <a:p>
            <a:pPr eaLnBrk="1" hangingPunct="1">
              <a:spcBef>
                <a:spcPct val="0"/>
              </a:spcBef>
              <a:buClrTx/>
              <a:buSzTx/>
              <a:buFontTx/>
              <a:buNone/>
            </a:pPr>
            <a:r>
              <a:rPr lang="en-US" altLang="zh-CN" sz="1800" dirty="0">
                <a:latin typeface="+mn-lt"/>
              </a:rPr>
              <a:t>        if (   (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tmp,req</a:t>
            </a:r>
            <a:r>
              <a:rPr lang="en-US" altLang="zh-CN" sz="1800" dirty="0">
                <a:latin typeface="+mn-lt"/>
              </a:rPr>
              <a:t>)   ||  </a:t>
            </a:r>
            <a:r>
              <a:rPr lang="en-US" altLang="zh-CN" sz="1800" dirty="0">
                <a:solidFill>
                  <a:srgbClr val="C00000"/>
                </a:solidFill>
                <a:latin typeface="+mn-lt"/>
              </a:rPr>
              <a:t>! </a:t>
            </a:r>
            <a:r>
              <a:rPr lang="en-US" altLang="zh-CN" sz="1800" dirty="0">
                <a:latin typeface="+mn-lt"/>
              </a:rPr>
              <a:t>IN_ORDER(</a:t>
            </a:r>
            <a:r>
              <a:rPr lang="en-US" altLang="zh-CN" sz="1800" dirty="0" err="1">
                <a:latin typeface="+mn-lt"/>
              </a:rPr>
              <a:t>tmp,tmp</a:t>
            </a:r>
            <a:r>
              <a:rPr lang="en-US" altLang="zh-CN" sz="1800" dirty="0">
                <a:latin typeface="+mn-lt"/>
              </a:rPr>
              <a:t>-&gt;next) ) &amp;&amp;</a:t>
            </a:r>
          </a:p>
          <a:p>
            <a:pPr eaLnBrk="1" hangingPunct="1">
              <a:spcBef>
                <a:spcPct val="0"/>
              </a:spcBef>
              <a:buClrTx/>
              <a:buSzTx/>
              <a:buFontTx/>
              <a:buNone/>
            </a:pPr>
            <a:r>
              <a:rPr lang="en-US" altLang="zh-CN" sz="1800" dirty="0">
                <a:latin typeface="+mn-lt"/>
              </a:rPr>
              <a:t>         IN_ORDER(</a:t>
            </a:r>
            <a:r>
              <a:rPr lang="en-US" altLang="zh-CN" sz="1800" dirty="0" err="1">
                <a:latin typeface="+mn-lt"/>
              </a:rPr>
              <a:t>req,tmp</a:t>
            </a:r>
            <a:r>
              <a:rPr lang="en-US" altLang="zh-CN" sz="1800" dirty="0">
                <a:latin typeface="+mn-lt"/>
              </a:rPr>
              <a:t>-&gt;next)    )</a:t>
            </a:r>
          </a:p>
          <a:p>
            <a:pPr eaLnBrk="1" hangingPunct="1">
              <a:spcBef>
                <a:spcPct val="0"/>
              </a:spcBef>
              <a:buClrTx/>
              <a:buSzTx/>
              <a:buFontTx/>
              <a:buNone/>
            </a:pPr>
            <a:r>
              <a:rPr lang="en-US" altLang="zh-CN" sz="1800" dirty="0">
                <a:latin typeface="+mn-lt"/>
              </a:rPr>
              <a:t>            break;      </a:t>
            </a:r>
          </a:p>
          <a:p>
            <a:pPr eaLnBrk="1" hangingPunct="1">
              <a:spcBef>
                <a:spcPct val="0"/>
              </a:spcBef>
              <a:buClrTx/>
              <a:buSzTx/>
              <a:buFontTx/>
              <a:buNone/>
            </a:pPr>
            <a:endParaRPr lang="en-US" altLang="zh-CN" sz="1800" dirty="0">
              <a:latin typeface="+mn-lt"/>
            </a:endParaRPr>
          </a:p>
          <a:p>
            <a:pPr eaLnBrk="1" hangingPunct="1">
              <a:spcBef>
                <a:spcPct val="0"/>
              </a:spcBef>
              <a:buClrTx/>
              <a:buSzTx/>
              <a:buFontTx/>
              <a:buNone/>
            </a:pPr>
            <a:r>
              <a:rPr lang="en-US" altLang="zh-CN" sz="1800" dirty="0">
                <a:latin typeface="+mn-lt"/>
              </a:rPr>
              <a:t>    // </a:t>
            </a:r>
            <a:r>
              <a:rPr lang="zh-CN" altLang="en-US" sz="1800" dirty="0">
                <a:latin typeface="+mn-lt"/>
              </a:rPr>
              <a:t>将请求插入</a:t>
            </a:r>
            <a:r>
              <a:rPr lang="en-US" altLang="zh-CN" sz="1800" dirty="0" err="1">
                <a:latin typeface="+mn-lt"/>
              </a:rPr>
              <a:t>tmp</a:t>
            </a:r>
            <a:r>
              <a:rPr lang="zh-CN" altLang="en-US" sz="1800" dirty="0">
                <a:latin typeface="+mn-lt"/>
              </a:rPr>
              <a:t>之后。 </a:t>
            </a:r>
          </a:p>
          <a:p>
            <a:pPr eaLnBrk="1" hangingPunct="1">
              <a:spcBef>
                <a:spcPct val="0"/>
              </a:spcBef>
              <a:buClrTx/>
              <a:buSzTx/>
              <a:buFontTx/>
              <a:buNone/>
            </a:pPr>
            <a:r>
              <a:rPr lang="zh-CN" altLang="en-US" sz="1800" dirty="0">
                <a:latin typeface="+mn-lt"/>
              </a:rPr>
              <a:t>    </a:t>
            </a:r>
            <a:r>
              <a:rPr lang="en-US" altLang="zh-CN" sz="1800" dirty="0" err="1">
                <a:latin typeface="+mn-lt"/>
              </a:rPr>
              <a:t>req</a:t>
            </a:r>
            <a:r>
              <a:rPr lang="en-US" altLang="zh-CN" sz="1800" dirty="0">
                <a:latin typeface="+mn-lt"/>
              </a:rPr>
              <a:t>-&gt;next=</a:t>
            </a:r>
            <a:r>
              <a:rPr lang="en-US" altLang="zh-CN" sz="1800" dirty="0" err="1">
                <a:latin typeface="+mn-lt"/>
              </a:rPr>
              <a:t>tmp</a:t>
            </a:r>
            <a:r>
              <a:rPr lang="en-US" altLang="zh-CN" sz="1800" dirty="0">
                <a:latin typeface="+mn-lt"/>
              </a:rPr>
              <a:t>-&gt;next;</a:t>
            </a:r>
          </a:p>
          <a:p>
            <a:pPr eaLnBrk="1" hangingPunct="1">
              <a:spcBef>
                <a:spcPct val="0"/>
              </a:spcBef>
              <a:buClrTx/>
              <a:buSzTx/>
              <a:buFontTx/>
              <a:buNone/>
            </a:pPr>
            <a:r>
              <a:rPr lang="en-US" altLang="zh-CN" sz="1800" dirty="0">
                <a:latin typeface="+mn-lt"/>
              </a:rPr>
              <a:t>    </a:t>
            </a:r>
            <a:r>
              <a:rPr lang="en-US" altLang="zh-CN" sz="1800" dirty="0" err="1">
                <a:latin typeface="+mn-lt"/>
              </a:rPr>
              <a:t>tmp</a:t>
            </a:r>
            <a:r>
              <a:rPr lang="en-US" altLang="zh-CN" sz="1800" dirty="0">
                <a:latin typeface="+mn-lt"/>
              </a:rPr>
              <a:t>-&gt;next=</a:t>
            </a:r>
            <a:r>
              <a:rPr lang="en-US" altLang="zh-CN" sz="1800" dirty="0" err="1">
                <a:latin typeface="+mn-lt"/>
              </a:rPr>
              <a:t>req</a:t>
            </a:r>
            <a:r>
              <a:rPr lang="en-US" altLang="zh-CN" sz="1800" dirty="0">
                <a:latin typeface="+mn-lt"/>
              </a:rPr>
              <a:t>;</a:t>
            </a:r>
          </a:p>
          <a:p>
            <a:pPr eaLnBrk="1" hangingPunct="1">
              <a:spcBef>
                <a:spcPct val="0"/>
              </a:spcBef>
              <a:buClrTx/>
              <a:buSzTx/>
              <a:buFontTx/>
              <a:buNone/>
            </a:pPr>
            <a:r>
              <a:rPr lang="en-US" altLang="zh-CN" sz="1800" dirty="0">
                <a:latin typeface="+mn-lt"/>
              </a:rPr>
              <a:t>    </a:t>
            </a:r>
            <a:r>
              <a:rPr lang="en-US" altLang="zh-CN" sz="1800" dirty="0" err="1">
                <a:latin typeface="+mn-lt"/>
              </a:rPr>
              <a:t>sti</a:t>
            </a:r>
            <a:r>
              <a:rPr lang="en-US" altLang="zh-CN" sz="1800" dirty="0">
                <a:latin typeface="+mn-lt"/>
              </a:rPr>
              <a:t>();</a:t>
            </a:r>
          </a:p>
          <a:p>
            <a:pPr eaLnBrk="1" hangingPunct="1">
              <a:spcBef>
                <a:spcPct val="0"/>
              </a:spcBef>
              <a:buClrTx/>
              <a:buSzTx/>
              <a:buFontTx/>
              <a:buNone/>
            </a:pPr>
            <a:r>
              <a:rPr lang="en-US" altLang="zh-CN" sz="1800" dirty="0">
                <a:latin typeface="+mn-lt"/>
              </a:rPr>
              <a:t>}</a:t>
            </a:r>
          </a:p>
        </p:txBody>
      </p:sp>
      <p:sp>
        <p:nvSpPr>
          <p:cNvPr id="3" name="矩形 2"/>
          <p:cNvSpPr/>
          <p:nvPr/>
        </p:nvSpPr>
        <p:spPr>
          <a:xfrm>
            <a:off x="0" y="5181600"/>
            <a:ext cx="9372600" cy="923330"/>
          </a:xfrm>
          <a:prstGeom prst="rect">
            <a:avLst/>
          </a:prstGeom>
        </p:spPr>
        <p:txBody>
          <a:bodyPr wrap="square">
            <a:spAutoFit/>
          </a:bodyPr>
          <a:lstStyle/>
          <a:p>
            <a:pPr eaLnBrk="1" hangingPunct="1"/>
            <a:r>
              <a:rPr lang="en-US" altLang="zh-CN" sz="1800" dirty="0">
                <a:latin typeface="+mn-lt"/>
              </a:rPr>
              <a:t>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tmp,req</a:t>
            </a:r>
            <a:r>
              <a:rPr lang="en-US" altLang="zh-CN" sz="1800" dirty="0">
                <a:latin typeface="+mn-lt"/>
              </a:rPr>
              <a:t>) &amp;&amp;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req</a:t>
            </a:r>
            <a:r>
              <a:rPr lang="en-US" altLang="zh-CN" sz="1800" dirty="0">
                <a:latin typeface="+mn-lt"/>
              </a:rPr>
              <a:t>, </a:t>
            </a:r>
            <a:r>
              <a:rPr lang="en-US" altLang="zh-CN" sz="1800" dirty="0" err="1">
                <a:latin typeface="+mn-lt"/>
              </a:rPr>
              <a:t>tmp</a:t>
            </a:r>
            <a:r>
              <a:rPr lang="en-US" altLang="zh-CN" sz="1800" dirty="0">
                <a:latin typeface="+mn-lt"/>
              </a:rPr>
              <a:t>-&gt;next )   </a:t>
            </a:r>
            <a:r>
              <a:rPr lang="en-US" altLang="zh-CN" sz="1800" dirty="0">
                <a:solidFill>
                  <a:srgbClr val="00B050"/>
                </a:solidFill>
                <a:latin typeface="+mn-lt"/>
                <a:cs typeface="Times New Roman" panose="02020603050405020304" pitchFamily="18" charset="0"/>
              </a:rPr>
              <a:t>→</a:t>
            </a:r>
            <a:r>
              <a:rPr lang="en-US" altLang="zh-CN" sz="1800" dirty="0">
                <a:solidFill>
                  <a:srgbClr val="00B050"/>
                </a:solidFill>
                <a:latin typeface="+mn-lt"/>
              </a:rPr>
              <a:t> </a:t>
            </a:r>
            <a:r>
              <a:rPr lang="en-US" altLang="zh-CN" sz="1800" dirty="0" err="1">
                <a:solidFill>
                  <a:srgbClr val="C00000"/>
                </a:solidFill>
                <a:latin typeface="+mn-lt"/>
              </a:rPr>
              <a:t>tmp</a:t>
            </a:r>
            <a:r>
              <a:rPr lang="en-US" altLang="zh-CN" sz="1800" dirty="0">
                <a:solidFill>
                  <a:srgbClr val="00B050"/>
                </a:solidFill>
                <a:latin typeface="+mn-lt"/>
              </a:rPr>
              <a:t>&lt;</a:t>
            </a:r>
            <a:r>
              <a:rPr lang="en-US" altLang="zh-CN" sz="1800" dirty="0" err="1">
                <a:solidFill>
                  <a:srgbClr val="00B050"/>
                </a:solidFill>
                <a:latin typeface="+mn-lt"/>
              </a:rPr>
              <a:t>req</a:t>
            </a:r>
            <a:r>
              <a:rPr lang="en-US" altLang="zh-CN" sz="1800" dirty="0">
                <a:solidFill>
                  <a:srgbClr val="C00000"/>
                </a:solidFill>
                <a:latin typeface="+mn-lt"/>
              </a:rPr>
              <a:t>&lt; </a:t>
            </a:r>
            <a:r>
              <a:rPr lang="en-US" altLang="zh-CN" sz="1800" dirty="0" err="1">
                <a:solidFill>
                  <a:srgbClr val="C00000"/>
                </a:solidFill>
                <a:latin typeface="+mn-lt"/>
              </a:rPr>
              <a:t>tmp</a:t>
            </a:r>
            <a:r>
              <a:rPr lang="en-US" altLang="zh-CN" sz="1800" dirty="0">
                <a:solidFill>
                  <a:srgbClr val="C00000"/>
                </a:solidFill>
                <a:latin typeface="+mn-lt"/>
              </a:rPr>
              <a:t>-&gt;next </a:t>
            </a:r>
          </a:p>
          <a:p>
            <a:pPr eaLnBrk="1" hangingPunct="1"/>
            <a:r>
              <a:rPr lang="en-US" altLang="zh-CN" sz="1800" dirty="0">
                <a:solidFill>
                  <a:srgbClr val="00B050"/>
                </a:solidFill>
                <a:latin typeface="+mn-lt"/>
              </a:rPr>
              <a:t> || </a:t>
            </a:r>
          </a:p>
          <a:p>
            <a:pPr eaLnBrk="1" hangingPunct="1"/>
            <a:r>
              <a:rPr lang="en-US" altLang="zh-CN" sz="1800" dirty="0">
                <a:latin typeface="+mn-lt"/>
              </a:rPr>
              <a:t>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tmp</a:t>
            </a:r>
            <a:r>
              <a:rPr lang="en-US" altLang="zh-CN" sz="1800" dirty="0">
                <a:latin typeface="+mn-lt"/>
              </a:rPr>
              <a:t>-&gt;</a:t>
            </a:r>
            <a:r>
              <a:rPr lang="en-US" altLang="zh-CN" sz="1800" dirty="0" err="1">
                <a:latin typeface="+mn-lt"/>
              </a:rPr>
              <a:t>next,tmp</a:t>
            </a:r>
            <a:r>
              <a:rPr lang="en-US" altLang="zh-CN" sz="1800" dirty="0">
                <a:latin typeface="+mn-lt"/>
              </a:rPr>
              <a:t>) ) &amp;&amp;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req,tmp</a:t>
            </a:r>
            <a:r>
              <a:rPr lang="en-US" altLang="zh-CN" sz="1800" dirty="0">
                <a:latin typeface="+mn-lt"/>
              </a:rPr>
              <a:t>-&gt;next) </a:t>
            </a:r>
            <a:r>
              <a:rPr lang="en-US" altLang="zh-CN" sz="1800" dirty="0">
                <a:solidFill>
                  <a:srgbClr val="00B050"/>
                </a:solidFill>
                <a:latin typeface="+mn-lt"/>
                <a:cs typeface="Times New Roman" panose="02020603050405020304" pitchFamily="18" charset="0"/>
              </a:rPr>
              <a:t>→</a:t>
            </a:r>
            <a:r>
              <a:rPr lang="en-US" altLang="zh-CN" sz="1800" dirty="0">
                <a:solidFill>
                  <a:srgbClr val="00B050"/>
                </a:solidFill>
                <a:latin typeface="+mn-lt"/>
              </a:rPr>
              <a:t> </a:t>
            </a:r>
            <a:r>
              <a:rPr lang="en-US" altLang="zh-CN" sz="1800" dirty="0" err="1">
                <a:solidFill>
                  <a:srgbClr val="00B050"/>
                </a:solidFill>
                <a:latin typeface="+mn-lt"/>
              </a:rPr>
              <a:t>req</a:t>
            </a:r>
            <a:r>
              <a:rPr lang="en-US" altLang="zh-CN" sz="1800" dirty="0">
                <a:solidFill>
                  <a:srgbClr val="00B050"/>
                </a:solidFill>
                <a:latin typeface="+mn-lt"/>
              </a:rPr>
              <a:t>&lt; </a:t>
            </a:r>
            <a:r>
              <a:rPr lang="en-US" altLang="zh-CN" sz="1800" dirty="0" err="1">
                <a:solidFill>
                  <a:srgbClr val="C00000"/>
                </a:solidFill>
                <a:latin typeface="+mn-lt"/>
              </a:rPr>
              <a:t>tmp</a:t>
            </a:r>
            <a:r>
              <a:rPr lang="en-US" altLang="zh-CN" sz="1800" dirty="0">
                <a:solidFill>
                  <a:srgbClr val="C00000"/>
                </a:solidFill>
                <a:latin typeface="+mn-lt"/>
              </a:rPr>
              <a:t>-&gt;next</a:t>
            </a:r>
            <a:r>
              <a:rPr lang="en-US" altLang="zh-CN" sz="1800" dirty="0">
                <a:solidFill>
                  <a:srgbClr val="00B050"/>
                </a:solidFill>
                <a:latin typeface="+mn-lt"/>
              </a:rPr>
              <a:t>&lt;</a:t>
            </a:r>
            <a:r>
              <a:rPr lang="en-US" altLang="zh-CN" sz="1800" dirty="0" err="1">
                <a:solidFill>
                  <a:srgbClr val="C00000"/>
                </a:solidFill>
                <a:latin typeface="+mn-lt"/>
              </a:rPr>
              <a:t>tmp</a:t>
            </a:r>
            <a:r>
              <a:rPr lang="en-US" altLang="zh-CN" sz="1800" dirty="0">
                <a:latin typeface="+mn-lt"/>
              </a:rPr>
              <a:t> </a:t>
            </a:r>
          </a:p>
        </p:txBody>
      </p:sp>
      <p:grpSp>
        <p:nvGrpSpPr>
          <p:cNvPr id="7" name="组合 6"/>
          <p:cNvGrpSpPr>
            <a:grpSpLocks/>
          </p:cNvGrpSpPr>
          <p:nvPr/>
        </p:nvGrpSpPr>
        <p:grpSpPr bwMode="auto">
          <a:xfrm>
            <a:off x="5052812" y="3015116"/>
            <a:ext cx="2907229" cy="1739900"/>
            <a:chOff x="5429250" y="4371975"/>
            <a:chExt cx="2800350" cy="1826271"/>
          </a:xfrm>
        </p:grpSpPr>
        <p:cxnSp>
          <p:nvCxnSpPr>
            <p:cNvPr id="8" name="直接连接符 4"/>
            <p:cNvCxnSpPr>
              <a:cxnSpLocks noChangeShapeType="1"/>
            </p:cNvCxnSpPr>
            <p:nvPr/>
          </p:nvCxnSpPr>
          <p:spPr bwMode="auto">
            <a:xfrm flipV="1">
              <a:off x="7017016" y="5446266"/>
              <a:ext cx="664848" cy="656551"/>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6"/>
            <p:cNvCxnSpPr>
              <a:cxnSpLocks noChangeShapeType="1"/>
            </p:cNvCxnSpPr>
            <p:nvPr/>
          </p:nvCxnSpPr>
          <p:spPr bwMode="auto">
            <a:xfrm flipH="1">
              <a:off x="5626702" y="4437063"/>
              <a:ext cx="945548" cy="95969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9"/>
            <p:cNvCxnSpPr>
              <a:cxnSpLocks noChangeShapeType="1"/>
            </p:cNvCxnSpPr>
            <p:nvPr/>
          </p:nvCxnSpPr>
          <p:spPr bwMode="auto">
            <a:xfrm flipV="1">
              <a:off x="5429250" y="6159124"/>
              <a:ext cx="2800350" cy="38476"/>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p:cNvCxnSpPr>
            <p:nvPr/>
          </p:nvCxnSpPr>
          <p:spPr bwMode="auto">
            <a:xfrm flipV="1">
              <a:off x="5429250" y="4371975"/>
              <a:ext cx="0" cy="1825625"/>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6552922" y="4448625"/>
              <a:ext cx="0" cy="174962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auto">
            <a:xfrm>
              <a:off x="5479905" y="5396754"/>
              <a:ext cx="2267712"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754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anim calcmode="lin" valueType="num">
                                      <p:cBhvr additive="base">
                                        <p:cTn id="11"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03">
                                            <p:txEl>
                                              <p:pRg st="12" end="12"/>
                                            </p:txEl>
                                          </p:spTgt>
                                        </p:tgtEl>
                                        <p:attrNameLst>
                                          <p:attrName>style.visibility</p:attrName>
                                        </p:attrNameLst>
                                      </p:cBhvr>
                                      <p:to>
                                        <p:strVal val="visible"/>
                                      </p:to>
                                    </p:set>
                                    <p:anim calcmode="lin" valueType="num">
                                      <p:cBhvr additive="base">
                                        <p:cTn id="17" dur="500" fill="hold"/>
                                        <p:tgtEl>
                                          <p:spTgt spid="10240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403">
                                            <p:txEl>
                                              <p:pRg st="2" end="2"/>
                                            </p:txEl>
                                          </p:spTgt>
                                        </p:tgtEl>
                                        <p:attrNameLst>
                                          <p:attrName>style.visibility</p:attrName>
                                        </p:attrNameLst>
                                      </p:cBhvr>
                                      <p:to>
                                        <p:strVal val="visible"/>
                                      </p:to>
                                    </p:set>
                                    <p:anim calcmode="lin" valueType="num">
                                      <p:cBhvr additive="base">
                                        <p:cTn id="2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403">
                                            <p:txEl>
                                              <p:pRg st="3" end="3"/>
                                            </p:txEl>
                                          </p:spTgt>
                                        </p:tgtEl>
                                        <p:attrNameLst>
                                          <p:attrName>style.visibility</p:attrName>
                                        </p:attrNameLst>
                                      </p:cBhvr>
                                      <p:to>
                                        <p:strVal val="visible"/>
                                      </p:to>
                                    </p:set>
                                    <p:anim calcmode="lin" valueType="num">
                                      <p:cBhvr additive="base">
                                        <p:cTn id="29"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2403">
                                            <p:txEl>
                                              <p:pRg st="4" end="4"/>
                                            </p:txEl>
                                          </p:spTgt>
                                        </p:tgtEl>
                                        <p:attrNameLst>
                                          <p:attrName>style.visibility</p:attrName>
                                        </p:attrNameLst>
                                      </p:cBhvr>
                                      <p:to>
                                        <p:strVal val="visible"/>
                                      </p:to>
                                    </p:set>
                                    <p:anim calcmode="lin" valueType="num">
                                      <p:cBhvr additive="base">
                                        <p:cTn id="35"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0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03">
                                            <p:txEl>
                                              <p:pRg st="5" end="5"/>
                                            </p:txEl>
                                          </p:spTgt>
                                        </p:tgtEl>
                                        <p:attrNameLst>
                                          <p:attrName>style.visibility</p:attrName>
                                        </p:attrNameLst>
                                      </p:cBhvr>
                                      <p:to>
                                        <p:strVal val="visible"/>
                                      </p:to>
                                    </p:set>
                                    <p:anim calcmode="lin" valueType="num">
                                      <p:cBhvr additive="base">
                                        <p:cTn id="39"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2403">
                                            <p:txEl>
                                              <p:pRg st="6" end="6"/>
                                            </p:txEl>
                                          </p:spTgt>
                                        </p:tgtEl>
                                        <p:attrNameLst>
                                          <p:attrName>style.visibility</p:attrName>
                                        </p:attrNameLst>
                                      </p:cBhvr>
                                      <p:to>
                                        <p:strVal val="visible"/>
                                      </p:to>
                                    </p:set>
                                    <p:anim calcmode="lin" valueType="num">
                                      <p:cBhvr additive="base">
                                        <p:cTn id="43"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403">
                                            <p:txEl>
                                              <p:pRg st="8" end="8"/>
                                            </p:txEl>
                                          </p:spTgt>
                                        </p:tgtEl>
                                        <p:attrNameLst>
                                          <p:attrName>style.visibility</p:attrName>
                                        </p:attrNameLst>
                                      </p:cBhvr>
                                      <p:to>
                                        <p:strVal val="visible"/>
                                      </p:to>
                                    </p:set>
                                    <p:anim calcmode="lin" valueType="num">
                                      <p:cBhvr additive="base">
                                        <p:cTn id="61" dur="500" fill="hold"/>
                                        <p:tgtEl>
                                          <p:spTgt spid="10240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40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2403">
                                            <p:txEl>
                                              <p:pRg st="9" end="9"/>
                                            </p:txEl>
                                          </p:spTgt>
                                        </p:tgtEl>
                                        <p:attrNameLst>
                                          <p:attrName>style.visibility</p:attrName>
                                        </p:attrNameLst>
                                      </p:cBhvr>
                                      <p:to>
                                        <p:strVal val="visible"/>
                                      </p:to>
                                    </p:set>
                                    <p:anim calcmode="lin" valueType="num">
                                      <p:cBhvr additive="base">
                                        <p:cTn id="65" dur="5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240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2403">
                                            <p:txEl>
                                              <p:pRg st="10" end="10"/>
                                            </p:txEl>
                                          </p:spTgt>
                                        </p:tgtEl>
                                        <p:attrNameLst>
                                          <p:attrName>style.visibility</p:attrName>
                                        </p:attrNameLst>
                                      </p:cBhvr>
                                      <p:to>
                                        <p:strVal val="visible"/>
                                      </p:to>
                                    </p:set>
                                    <p:anim calcmode="lin" valueType="num">
                                      <p:cBhvr additive="base">
                                        <p:cTn id="69" dur="500" fill="hold"/>
                                        <p:tgtEl>
                                          <p:spTgt spid="10240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2403">
                                            <p:txEl>
                                              <p:pRg st="10" end="10"/>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2403">
                                            <p:txEl>
                                              <p:pRg st="11" end="11"/>
                                            </p:txEl>
                                          </p:spTgt>
                                        </p:tgtEl>
                                        <p:attrNameLst>
                                          <p:attrName>style.visibility</p:attrName>
                                        </p:attrNameLst>
                                      </p:cBhvr>
                                      <p:to>
                                        <p:strVal val="visible"/>
                                      </p:to>
                                    </p:set>
                                    <p:anim calcmode="lin" valueType="num">
                                      <p:cBhvr additive="base">
                                        <p:cTn id="73" dur="500" fill="hold"/>
                                        <p:tgtEl>
                                          <p:spTgt spid="10240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240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操作系统中的进程、内存、文件系统</a:t>
            </a:r>
          </a:p>
        </p:txBody>
      </p:sp>
      <p:sp>
        <p:nvSpPr>
          <p:cNvPr id="3" name="内容占位符 2"/>
          <p:cNvSpPr>
            <a:spLocks noGrp="1"/>
          </p:cNvSpPr>
          <p:nvPr>
            <p:ph idx="1"/>
          </p:nvPr>
        </p:nvSpPr>
        <p:spPr>
          <a:xfrm>
            <a:off x="688975" y="1493838"/>
            <a:ext cx="7921625" cy="4525962"/>
          </a:xfrm>
        </p:spPr>
        <p:txBody>
          <a:bodyPr/>
          <a:lstStyle/>
          <a:p>
            <a:r>
              <a:rPr lang="zh-CN" altLang="en-US" dirty="0"/>
              <a:t>进程带动内存的使用与管理，进程的段页内存使用、部分加载、按需调页、换入换出。</a:t>
            </a:r>
            <a:endParaRPr lang="en-US" altLang="zh-CN" dirty="0"/>
          </a:p>
          <a:p>
            <a:r>
              <a:rPr lang="zh-CN" altLang="en-US" dirty="0"/>
              <a:t>文件系统支撑进程本身的创建、按需调页、换入换出以，以及进程对各类文件的使用。</a:t>
            </a:r>
            <a:endParaRPr lang="en-US" altLang="zh-CN" dirty="0"/>
          </a:p>
          <a:p>
            <a:endParaRPr lang="zh-CN" altLang="en-US" dirty="0"/>
          </a:p>
        </p:txBody>
      </p:sp>
    </p:spTree>
    <p:extLst>
      <p:ext uri="{BB962C8B-B14F-4D97-AF65-F5344CB8AC3E}">
        <p14:creationId xmlns:p14="http://schemas.microsoft.com/office/powerpoint/2010/main" val="34194226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操作系统的地位</a:t>
            </a:r>
          </a:p>
        </p:txBody>
      </p:sp>
      <p:sp>
        <p:nvSpPr>
          <p:cNvPr id="3" name="内容占位符 2"/>
          <p:cNvSpPr>
            <a:spLocks noGrp="1"/>
          </p:cNvSpPr>
          <p:nvPr>
            <p:ph idx="1"/>
          </p:nvPr>
        </p:nvSpPr>
        <p:spPr>
          <a:effectLst>
            <a:glow rad="228600">
              <a:schemeClr val="accent2">
                <a:satMod val="175000"/>
                <a:alpha val="40000"/>
              </a:schemeClr>
            </a:glow>
          </a:effectLst>
        </p:spPr>
        <p:txBody>
          <a:bodyPr/>
          <a:lstStyle/>
          <a:p>
            <a:pPr marL="0" indent="0" algn="ctr">
              <a:buNone/>
            </a:pPr>
            <a:endParaRPr lang="en-US" altLang="zh-CN" dirty="0"/>
          </a:p>
          <a:p>
            <a:pPr marL="0" indent="0" algn="ctr">
              <a:buNone/>
            </a:pPr>
            <a:r>
              <a:rPr lang="zh-CN" altLang="en-US" sz="4000" dirty="0">
                <a:solidFill>
                  <a:srgbClr val="0033CC"/>
                </a:solidFill>
              </a:rPr>
              <a:t>操作系统</a:t>
            </a:r>
            <a:r>
              <a:rPr lang="zh-CN" altLang="en-US" sz="4000" dirty="0">
                <a:solidFill>
                  <a:srgbClr val="FF0000"/>
                </a:solidFill>
              </a:rPr>
              <a:t>让你对</a:t>
            </a:r>
            <a:r>
              <a:rPr lang="zh-CN" altLang="en-US" sz="4000" dirty="0">
                <a:solidFill>
                  <a:srgbClr val="0033CC"/>
                </a:solidFill>
              </a:rPr>
              <a:t>组成原理、汇编语言、</a:t>
            </a:r>
            <a:r>
              <a:rPr lang="en-US" altLang="zh-CN" sz="4000" dirty="0">
                <a:solidFill>
                  <a:srgbClr val="0033CC"/>
                </a:solidFill>
              </a:rPr>
              <a:t>C</a:t>
            </a:r>
            <a:r>
              <a:rPr lang="zh-CN" altLang="en-US" sz="4000" dirty="0">
                <a:solidFill>
                  <a:srgbClr val="0033CC"/>
                </a:solidFill>
              </a:rPr>
              <a:t>语言、数据结构与算法、编译原理</a:t>
            </a:r>
            <a:r>
              <a:rPr lang="zh-CN" altLang="en-US" sz="4000" dirty="0">
                <a:solidFill>
                  <a:srgbClr val="FF0000"/>
                </a:solidFill>
              </a:rPr>
              <a:t>有一个综合运用的机会</a:t>
            </a:r>
            <a:endParaRPr lang="en-US" altLang="zh-CN" sz="4000" dirty="0">
              <a:solidFill>
                <a:srgbClr val="FF0000"/>
              </a:solidFill>
            </a:endParaRPr>
          </a:p>
        </p:txBody>
      </p:sp>
    </p:spTree>
    <p:extLst>
      <p:ext uri="{BB962C8B-B14F-4D97-AF65-F5344CB8AC3E}">
        <p14:creationId xmlns:p14="http://schemas.microsoft.com/office/powerpoint/2010/main" val="3258492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致谢</a:t>
            </a:r>
          </a:p>
        </p:txBody>
      </p:sp>
      <p:sp>
        <p:nvSpPr>
          <p:cNvPr id="3" name="内容占位符 2"/>
          <p:cNvSpPr>
            <a:spLocks noGrp="1"/>
          </p:cNvSpPr>
          <p:nvPr>
            <p:ph idx="1"/>
          </p:nvPr>
        </p:nvSpPr>
        <p:spPr>
          <a:xfrm>
            <a:off x="612775" y="1268413"/>
            <a:ext cx="7921625" cy="2998787"/>
          </a:xfrm>
        </p:spPr>
        <p:txBody>
          <a:bodyPr/>
          <a:lstStyle/>
          <a:p>
            <a:pPr marL="0" indent="0" algn="ctr">
              <a:buNone/>
            </a:pPr>
            <a:endParaRPr lang="en-US" altLang="zh-CN" dirty="0"/>
          </a:p>
          <a:p>
            <a:pPr marL="0" indent="0" algn="ctr">
              <a:buNone/>
            </a:pPr>
            <a:r>
              <a:rPr lang="zh-CN" altLang="en-US" sz="3200" dirty="0">
                <a:solidFill>
                  <a:srgbClr val="FF0000"/>
                </a:solidFill>
              </a:rPr>
              <a:t>感谢那么多认真上课的同学</a:t>
            </a:r>
            <a:endParaRPr lang="en-US" altLang="zh-CN" sz="3200" dirty="0">
              <a:solidFill>
                <a:srgbClr val="FF0000"/>
              </a:solidFill>
            </a:endParaRPr>
          </a:p>
          <a:p>
            <a:pPr marL="0" indent="0" algn="ctr">
              <a:buNone/>
            </a:pPr>
            <a:r>
              <a:rPr lang="zh-CN" altLang="en-US" sz="3200" dirty="0">
                <a:solidFill>
                  <a:srgbClr val="FF0000"/>
                </a:solidFill>
              </a:rPr>
              <a:t>你们一定能取得好成绩</a:t>
            </a:r>
            <a:endParaRPr lang="en-US" altLang="zh-CN" sz="3200" dirty="0">
              <a:solidFill>
                <a:srgbClr val="FF0000"/>
              </a:solidFill>
            </a:endParaRPr>
          </a:p>
          <a:p>
            <a:pPr marL="0" indent="0" algn="ctr">
              <a:buNone/>
            </a:pPr>
            <a:r>
              <a:rPr lang="zh-CN" altLang="en-US" sz="3200" dirty="0">
                <a:solidFill>
                  <a:srgbClr val="FF0000"/>
                </a:solidFill>
              </a:rPr>
              <a:t>认真学习认真做事，前途无量</a:t>
            </a:r>
            <a:endParaRPr lang="en-US" altLang="zh-CN" sz="3200" dirty="0">
              <a:solidFill>
                <a:srgbClr val="FF0000"/>
              </a:solidFill>
            </a:endParaRPr>
          </a:p>
          <a:p>
            <a:pPr marL="0" indent="0" algn="ctr">
              <a:buNone/>
            </a:pPr>
            <a:r>
              <a:rPr lang="en-US" altLang="zh-CN" sz="3200" dirty="0">
                <a:solidFill>
                  <a:srgbClr val="FF0000"/>
                </a:solidFill>
              </a:rPr>
              <a:t>OS</a:t>
            </a:r>
            <a:r>
              <a:rPr lang="zh-CN" altLang="en-US" sz="3200" dirty="0">
                <a:solidFill>
                  <a:srgbClr val="FF0000"/>
                </a:solidFill>
              </a:rPr>
              <a:t>很有用：知操作系统者，知计算机系统</a:t>
            </a:r>
            <a:endParaRPr lang="en-US" altLang="zh-CN" sz="3200" dirty="0">
              <a:solidFill>
                <a:srgbClr val="FF0000"/>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505325"/>
            <a:ext cx="1895475" cy="17430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3886" y="4419599"/>
            <a:ext cx="5370513" cy="181436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276170"/>
            <a:ext cx="4419600" cy="3067230"/>
          </a:xfrm>
          <a:prstGeom prst="rect">
            <a:avLst/>
          </a:prstGeom>
        </p:spPr>
      </p:pic>
    </p:spTree>
    <p:extLst>
      <p:ext uri="{BB962C8B-B14F-4D97-AF65-F5344CB8AC3E}">
        <p14:creationId xmlns:p14="http://schemas.microsoft.com/office/powerpoint/2010/main" val="23647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a:extLst>
              <a:ext uri="{FF2B5EF4-FFF2-40B4-BE49-F238E27FC236}">
                <a16:creationId xmlns:a16="http://schemas.microsoft.com/office/drawing/2014/main" id="{6EA2B802-BADE-4869-807F-BFEF91BD49D1}"/>
              </a:ext>
            </a:extLst>
          </p:cNvPr>
          <p:cNvSpPr/>
          <p:nvPr/>
        </p:nvSpPr>
        <p:spPr bwMode="auto">
          <a:xfrm>
            <a:off x="3556000" y="1041400"/>
            <a:ext cx="914400" cy="61264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Arial" charset="0"/>
                <a:ea typeface="宋体" pitchFamily="2" charset="-122"/>
              </a:rPr>
              <a:t>开始</a:t>
            </a:r>
          </a:p>
        </p:txBody>
      </p:sp>
      <p:sp>
        <p:nvSpPr>
          <p:cNvPr id="5" name="矩形 4">
            <a:extLst>
              <a:ext uri="{FF2B5EF4-FFF2-40B4-BE49-F238E27FC236}">
                <a16:creationId xmlns:a16="http://schemas.microsoft.com/office/drawing/2014/main" id="{CC62420D-CDB6-4A4D-AB4E-682E107B01A0}"/>
              </a:ext>
            </a:extLst>
          </p:cNvPr>
          <p:cNvSpPr/>
          <p:nvPr/>
        </p:nvSpPr>
        <p:spPr bwMode="auto">
          <a:xfrm>
            <a:off x="3390900" y="1805590"/>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Arial" charset="0"/>
                <a:ea typeface="宋体" pitchFamily="2" charset="-122"/>
              </a:rPr>
              <a:t>输入用户名</a:t>
            </a:r>
          </a:p>
        </p:txBody>
      </p:sp>
      <p:sp>
        <p:nvSpPr>
          <p:cNvPr id="6" name="矩形 5">
            <a:extLst>
              <a:ext uri="{FF2B5EF4-FFF2-40B4-BE49-F238E27FC236}">
                <a16:creationId xmlns:a16="http://schemas.microsoft.com/office/drawing/2014/main" id="{973429EA-751E-4BCE-ADD9-F31E0526AA04}"/>
              </a:ext>
            </a:extLst>
          </p:cNvPr>
          <p:cNvSpPr/>
          <p:nvPr/>
        </p:nvSpPr>
        <p:spPr bwMode="auto">
          <a:xfrm>
            <a:off x="2895600" y="3037014"/>
            <a:ext cx="2362200" cy="36004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charset="0"/>
                <a:ea typeface="宋体" pitchFamily="2" charset="-122"/>
              </a:rPr>
              <a:t>显示该用户目录表</a:t>
            </a:r>
            <a:r>
              <a:rPr kumimoji="0" lang="en-US" altLang="zh-CN" sz="1200" b="1" i="0" u="none" strike="noStrike" cap="none" normalizeH="0" baseline="0" dirty="0">
                <a:ln>
                  <a:noFill/>
                </a:ln>
                <a:solidFill>
                  <a:schemeClr val="tx1"/>
                </a:solidFill>
                <a:effectLst/>
                <a:latin typeface="Arial" charset="0"/>
                <a:ea typeface="宋体" pitchFamily="2" charset="-122"/>
              </a:rPr>
              <a:t>UFD</a:t>
            </a:r>
            <a:r>
              <a:rPr kumimoji="0" lang="zh-CN" altLang="en-US" sz="1200" b="1" i="0" u="none" strike="noStrike" cap="none" normalizeH="0" baseline="0" dirty="0">
                <a:ln>
                  <a:noFill/>
                </a:ln>
                <a:solidFill>
                  <a:schemeClr val="tx1"/>
                </a:solidFill>
                <a:effectLst/>
                <a:latin typeface="Arial" charset="0"/>
                <a:ea typeface="宋体" pitchFamily="2" charset="-122"/>
              </a:rPr>
              <a:t>所有文件</a:t>
            </a:r>
          </a:p>
        </p:txBody>
      </p:sp>
      <p:sp>
        <p:nvSpPr>
          <p:cNvPr id="11" name="矩形 10">
            <a:extLst>
              <a:ext uri="{FF2B5EF4-FFF2-40B4-BE49-F238E27FC236}">
                <a16:creationId xmlns:a16="http://schemas.microsoft.com/office/drawing/2014/main" id="{99D76AAB-22EC-4283-9D96-B2F9E872BE8D}"/>
              </a:ext>
            </a:extLst>
          </p:cNvPr>
          <p:cNvSpPr/>
          <p:nvPr/>
        </p:nvSpPr>
        <p:spPr bwMode="auto">
          <a:xfrm>
            <a:off x="5486400" y="2400077"/>
            <a:ext cx="1524000" cy="4079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charset="0"/>
                <a:ea typeface="宋体" pitchFamily="2" charset="-122"/>
              </a:rPr>
              <a:t>报告无此用户文件</a:t>
            </a:r>
          </a:p>
        </p:txBody>
      </p:sp>
      <p:sp>
        <p:nvSpPr>
          <p:cNvPr id="12" name="矩形 11">
            <a:extLst>
              <a:ext uri="{FF2B5EF4-FFF2-40B4-BE49-F238E27FC236}">
                <a16:creationId xmlns:a16="http://schemas.microsoft.com/office/drawing/2014/main" id="{29A9771C-EA79-4A22-9BDF-AFE3141D027F}"/>
              </a:ext>
            </a:extLst>
          </p:cNvPr>
          <p:cNvSpPr/>
          <p:nvPr/>
        </p:nvSpPr>
        <p:spPr bwMode="auto">
          <a:xfrm>
            <a:off x="3136900" y="3632073"/>
            <a:ext cx="1803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charset="0"/>
                <a:ea typeface="宋体" pitchFamily="2" charset="-122"/>
              </a:rPr>
              <a:t>初始化运行所有文件夹</a:t>
            </a:r>
          </a:p>
        </p:txBody>
      </p:sp>
      <p:sp>
        <p:nvSpPr>
          <p:cNvPr id="13" name="矩形 12">
            <a:extLst>
              <a:ext uri="{FF2B5EF4-FFF2-40B4-BE49-F238E27FC236}">
                <a16:creationId xmlns:a16="http://schemas.microsoft.com/office/drawing/2014/main" id="{E32EB721-7868-43B7-A4E3-6A05D7BF0ED1}"/>
              </a:ext>
            </a:extLst>
          </p:cNvPr>
          <p:cNvSpPr/>
          <p:nvPr/>
        </p:nvSpPr>
        <p:spPr bwMode="auto">
          <a:xfrm>
            <a:off x="3365500" y="4248086"/>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charset="0"/>
                <a:ea typeface="宋体" pitchFamily="2" charset="-122"/>
              </a:rPr>
              <a:t>输入操作命令</a:t>
            </a:r>
          </a:p>
        </p:txBody>
      </p:sp>
      <p:sp>
        <p:nvSpPr>
          <p:cNvPr id="15" name="矩形 14">
            <a:extLst>
              <a:ext uri="{FF2B5EF4-FFF2-40B4-BE49-F238E27FC236}">
                <a16:creationId xmlns:a16="http://schemas.microsoft.com/office/drawing/2014/main" id="{4B40C60C-2CFE-49D0-A2CC-62BFA5430104}"/>
              </a:ext>
            </a:extLst>
          </p:cNvPr>
          <p:cNvSpPr/>
          <p:nvPr/>
        </p:nvSpPr>
        <p:spPr bwMode="auto">
          <a:xfrm>
            <a:off x="539750" y="5651500"/>
            <a:ext cx="7620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charset="0"/>
                <a:ea typeface="宋体" pitchFamily="2" charset="-122"/>
              </a:rPr>
              <a:t>建立文件处理程序</a:t>
            </a:r>
          </a:p>
        </p:txBody>
      </p:sp>
      <p:sp>
        <p:nvSpPr>
          <p:cNvPr id="16" name="矩形 15">
            <a:extLst>
              <a:ext uri="{FF2B5EF4-FFF2-40B4-BE49-F238E27FC236}">
                <a16:creationId xmlns:a16="http://schemas.microsoft.com/office/drawing/2014/main" id="{E6048286-49B4-4A94-A72D-DBD09C25B6EF}"/>
              </a:ext>
            </a:extLst>
          </p:cNvPr>
          <p:cNvSpPr/>
          <p:nvPr/>
        </p:nvSpPr>
        <p:spPr bwMode="auto">
          <a:xfrm>
            <a:off x="1752600" y="5651500"/>
            <a:ext cx="7620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200" dirty="0">
                <a:latin typeface="Arial" charset="0"/>
              </a:rPr>
              <a:t>删除文件处理程序</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dirty="0">
              <a:ln>
                <a:noFill/>
              </a:ln>
              <a:solidFill>
                <a:schemeClr val="tx1"/>
              </a:solidFill>
              <a:effectLst/>
              <a:latin typeface="Arial" charset="0"/>
              <a:ea typeface="宋体" pitchFamily="2" charset="-122"/>
            </a:endParaRPr>
          </a:p>
        </p:txBody>
      </p:sp>
      <p:sp>
        <p:nvSpPr>
          <p:cNvPr id="17" name="矩形 16">
            <a:extLst>
              <a:ext uri="{FF2B5EF4-FFF2-40B4-BE49-F238E27FC236}">
                <a16:creationId xmlns:a16="http://schemas.microsoft.com/office/drawing/2014/main" id="{BA65E762-B11F-47B0-8C83-3A90B2C5CC6B}"/>
              </a:ext>
            </a:extLst>
          </p:cNvPr>
          <p:cNvSpPr/>
          <p:nvPr/>
        </p:nvSpPr>
        <p:spPr bwMode="auto">
          <a:xfrm>
            <a:off x="3060700" y="5651500"/>
            <a:ext cx="7620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200" dirty="0">
                <a:latin typeface="Arial" charset="0"/>
              </a:rPr>
              <a:t>打开文件处理程序</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dirty="0">
              <a:ln>
                <a:noFill/>
              </a:ln>
              <a:solidFill>
                <a:schemeClr val="tx1"/>
              </a:solidFill>
              <a:effectLst/>
              <a:latin typeface="Arial" charset="0"/>
              <a:ea typeface="宋体" pitchFamily="2" charset="-122"/>
            </a:endParaRPr>
          </a:p>
        </p:txBody>
      </p:sp>
      <p:sp>
        <p:nvSpPr>
          <p:cNvPr id="18" name="矩形 17">
            <a:extLst>
              <a:ext uri="{FF2B5EF4-FFF2-40B4-BE49-F238E27FC236}">
                <a16:creationId xmlns:a16="http://schemas.microsoft.com/office/drawing/2014/main" id="{8C8BA180-0FC3-41F6-9B8E-9A9B485C7D2A}"/>
              </a:ext>
            </a:extLst>
          </p:cNvPr>
          <p:cNvSpPr/>
          <p:nvPr/>
        </p:nvSpPr>
        <p:spPr bwMode="auto">
          <a:xfrm>
            <a:off x="4724400" y="5664200"/>
            <a:ext cx="7620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200" dirty="0">
                <a:latin typeface="Arial" charset="0"/>
              </a:rPr>
              <a:t>关闭文件处理程序</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dirty="0">
              <a:ln>
                <a:noFill/>
              </a:ln>
              <a:solidFill>
                <a:schemeClr val="tx1"/>
              </a:solidFill>
              <a:effectLst/>
              <a:latin typeface="Arial" charset="0"/>
              <a:ea typeface="宋体" pitchFamily="2" charset="-122"/>
            </a:endParaRPr>
          </a:p>
        </p:txBody>
      </p:sp>
      <p:sp>
        <p:nvSpPr>
          <p:cNvPr id="19" name="矩形 18">
            <a:extLst>
              <a:ext uri="{FF2B5EF4-FFF2-40B4-BE49-F238E27FC236}">
                <a16:creationId xmlns:a16="http://schemas.microsoft.com/office/drawing/2014/main" id="{FC21B6E2-6A88-4744-B5D0-03DA89529837}"/>
              </a:ext>
            </a:extLst>
          </p:cNvPr>
          <p:cNvSpPr/>
          <p:nvPr/>
        </p:nvSpPr>
        <p:spPr bwMode="auto">
          <a:xfrm>
            <a:off x="5994400" y="5651500"/>
            <a:ext cx="7620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200" dirty="0">
                <a:latin typeface="Arial" charset="0"/>
              </a:rPr>
              <a:t>读出文件处理程序</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dirty="0">
              <a:ln>
                <a:noFill/>
              </a:ln>
              <a:solidFill>
                <a:schemeClr val="tx1"/>
              </a:solidFill>
              <a:effectLst/>
              <a:latin typeface="Arial" charset="0"/>
              <a:ea typeface="宋体" pitchFamily="2" charset="-122"/>
            </a:endParaRPr>
          </a:p>
        </p:txBody>
      </p:sp>
      <p:sp>
        <p:nvSpPr>
          <p:cNvPr id="20" name="矩形 19">
            <a:extLst>
              <a:ext uri="{FF2B5EF4-FFF2-40B4-BE49-F238E27FC236}">
                <a16:creationId xmlns:a16="http://schemas.microsoft.com/office/drawing/2014/main" id="{DE42E92E-5C65-4442-A6AC-C42C893DA53C}"/>
              </a:ext>
            </a:extLst>
          </p:cNvPr>
          <p:cNvSpPr/>
          <p:nvPr/>
        </p:nvSpPr>
        <p:spPr bwMode="auto">
          <a:xfrm>
            <a:off x="7264400" y="5651500"/>
            <a:ext cx="7620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200" dirty="0">
                <a:latin typeface="Arial" charset="0"/>
              </a:rPr>
              <a:t>写入文件处理程序</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dirty="0">
              <a:ln>
                <a:noFill/>
              </a:ln>
              <a:solidFill>
                <a:schemeClr val="tx1"/>
              </a:solidFill>
              <a:effectLst/>
              <a:latin typeface="Arial" charset="0"/>
              <a:ea typeface="宋体" pitchFamily="2" charset="-122"/>
            </a:endParaRPr>
          </a:p>
        </p:txBody>
      </p:sp>
      <p:sp>
        <p:nvSpPr>
          <p:cNvPr id="21" name="流程图: 决策 20">
            <a:extLst>
              <a:ext uri="{FF2B5EF4-FFF2-40B4-BE49-F238E27FC236}">
                <a16:creationId xmlns:a16="http://schemas.microsoft.com/office/drawing/2014/main" id="{5E952770-8FDC-416D-809B-BB6D95B7B4A7}"/>
              </a:ext>
            </a:extLst>
          </p:cNvPr>
          <p:cNvSpPr/>
          <p:nvPr/>
        </p:nvSpPr>
        <p:spPr bwMode="auto">
          <a:xfrm>
            <a:off x="3136900" y="2373090"/>
            <a:ext cx="1803400" cy="434975"/>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Arial" charset="0"/>
                <a:ea typeface="宋体" pitchFamily="2" charset="-122"/>
              </a:rPr>
              <a:t>找到该用户</a:t>
            </a:r>
          </a:p>
        </p:txBody>
      </p:sp>
      <p:sp>
        <p:nvSpPr>
          <p:cNvPr id="22" name="流程图: 决策 21">
            <a:extLst>
              <a:ext uri="{FF2B5EF4-FFF2-40B4-BE49-F238E27FC236}">
                <a16:creationId xmlns:a16="http://schemas.microsoft.com/office/drawing/2014/main" id="{F6EBA6B6-37F3-43C7-AE45-89F3A37672A9}"/>
              </a:ext>
            </a:extLst>
          </p:cNvPr>
          <p:cNvSpPr/>
          <p:nvPr/>
        </p:nvSpPr>
        <p:spPr bwMode="auto">
          <a:xfrm>
            <a:off x="3136900" y="4864099"/>
            <a:ext cx="1892300" cy="469901"/>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charset="0"/>
                <a:ea typeface="宋体" pitchFamily="2" charset="-122"/>
              </a:rPr>
              <a:t>是什么命令</a:t>
            </a:r>
          </a:p>
        </p:txBody>
      </p:sp>
      <p:cxnSp>
        <p:nvCxnSpPr>
          <p:cNvPr id="24" name="直接箭头连接符 23">
            <a:extLst>
              <a:ext uri="{FF2B5EF4-FFF2-40B4-BE49-F238E27FC236}">
                <a16:creationId xmlns:a16="http://schemas.microsoft.com/office/drawing/2014/main" id="{4747E93B-6E09-431D-B8DB-3ECD47B9470B}"/>
              </a:ext>
            </a:extLst>
          </p:cNvPr>
          <p:cNvCxnSpPr>
            <a:stCxn id="4" idx="2"/>
          </p:cNvCxnSpPr>
          <p:nvPr/>
        </p:nvCxnSpPr>
        <p:spPr bwMode="auto">
          <a:xfrm>
            <a:off x="4013200" y="1654048"/>
            <a:ext cx="0" cy="2035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68B41518-25E6-4CDD-9F08-1EBEF68B7DE4}"/>
              </a:ext>
            </a:extLst>
          </p:cNvPr>
          <p:cNvCxnSpPr>
            <a:stCxn id="5" idx="2"/>
          </p:cNvCxnSpPr>
          <p:nvPr/>
        </p:nvCxnSpPr>
        <p:spPr bwMode="auto">
          <a:xfrm flipH="1">
            <a:off x="4013200" y="2186590"/>
            <a:ext cx="25400" cy="21348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FB809FD6-1878-4636-84C9-FDDC42779B65}"/>
              </a:ext>
            </a:extLst>
          </p:cNvPr>
          <p:cNvCxnSpPr/>
          <p:nvPr/>
        </p:nvCxnSpPr>
        <p:spPr bwMode="auto">
          <a:xfrm>
            <a:off x="4038600" y="2808065"/>
            <a:ext cx="0" cy="2918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BFE9C44A-7F29-4E4D-AA07-5C8A99457107}"/>
              </a:ext>
            </a:extLst>
          </p:cNvPr>
          <p:cNvCxnSpPr>
            <a:stCxn id="6" idx="2"/>
          </p:cNvCxnSpPr>
          <p:nvPr/>
        </p:nvCxnSpPr>
        <p:spPr bwMode="auto">
          <a:xfrm>
            <a:off x="4076700" y="3397060"/>
            <a:ext cx="6350" cy="2350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963C0DAD-3989-4330-93F9-E60CCC0D21FD}"/>
              </a:ext>
            </a:extLst>
          </p:cNvPr>
          <p:cNvCxnSpPr>
            <a:stCxn id="12" idx="2"/>
            <a:endCxn id="13" idx="0"/>
          </p:cNvCxnSpPr>
          <p:nvPr/>
        </p:nvCxnSpPr>
        <p:spPr bwMode="auto">
          <a:xfrm flipH="1">
            <a:off x="4013200" y="4013073"/>
            <a:ext cx="25400" cy="2350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A7F4B072-C636-4039-A4A1-296BD2E4238A}"/>
              </a:ext>
            </a:extLst>
          </p:cNvPr>
          <p:cNvCxnSpPr>
            <a:stCxn id="13" idx="2"/>
          </p:cNvCxnSpPr>
          <p:nvPr/>
        </p:nvCxnSpPr>
        <p:spPr bwMode="auto">
          <a:xfrm>
            <a:off x="4013200" y="4629086"/>
            <a:ext cx="0" cy="2350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a:extLst>
              <a:ext uri="{FF2B5EF4-FFF2-40B4-BE49-F238E27FC236}">
                <a16:creationId xmlns:a16="http://schemas.microsoft.com/office/drawing/2014/main" id="{0A6BFBFD-AC3B-4A61-A74F-7350796CFDA9}"/>
              </a:ext>
            </a:extLst>
          </p:cNvPr>
          <p:cNvCxnSpPr>
            <a:stCxn id="22" idx="2"/>
          </p:cNvCxnSpPr>
          <p:nvPr/>
        </p:nvCxnSpPr>
        <p:spPr bwMode="auto">
          <a:xfrm flipH="1">
            <a:off x="4076700" y="5334000"/>
            <a:ext cx="6350" cy="152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a:extLst>
              <a:ext uri="{FF2B5EF4-FFF2-40B4-BE49-F238E27FC236}">
                <a16:creationId xmlns:a16="http://schemas.microsoft.com/office/drawing/2014/main" id="{62B3B0E5-EC4C-4C92-81F9-6C2B2C5D5F7E}"/>
              </a:ext>
            </a:extLst>
          </p:cNvPr>
          <p:cNvCxnSpPr>
            <a:stCxn id="21" idx="3"/>
            <a:endCxn id="11" idx="1"/>
          </p:cNvCxnSpPr>
          <p:nvPr/>
        </p:nvCxnSpPr>
        <p:spPr bwMode="auto">
          <a:xfrm>
            <a:off x="4940300" y="2590578"/>
            <a:ext cx="546100" cy="134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2DB90DC2-0CB1-4794-B1EE-61475296F1B3}"/>
              </a:ext>
            </a:extLst>
          </p:cNvPr>
          <p:cNvCxnSpPr>
            <a:stCxn id="15" idx="2"/>
          </p:cNvCxnSpPr>
          <p:nvPr/>
        </p:nvCxnSpPr>
        <p:spPr bwMode="auto">
          <a:xfrm>
            <a:off x="920750" y="62611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EF5422F3-93D0-4488-8BD5-4CC5FA541869}"/>
              </a:ext>
            </a:extLst>
          </p:cNvPr>
          <p:cNvCxnSpPr/>
          <p:nvPr/>
        </p:nvCxnSpPr>
        <p:spPr bwMode="auto">
          <a:xfrm>
            <a:off x="2127250" y="62738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925354D9-07D6-4357-8024-DBC207B76FC8}"/>
              </a:ext>
            </a:extLst>
          </p:cNvPr>
          <p:cNvCxnSpPr/>
          <p:nvPr/>
        </p:nvCxnSpPr>
        <p:spPr bwMode="auto">
          <a:xfrm>
            <a:off x="3390900" y="630555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DAB2E558-B44C-43C4-9F8F-EDE5E7F8CF82}"/>
              </a:ext>
            </a:extLst>
          </p:cNvPr>
          <p:cNvCxnSpPr/>
          <p:nvPr/>
        </p:nvCxnSpPr>
        <p:spPr bwMode="auto">
          <a:xfrm>
            <a:off x="5105400" y="62738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a:extLst>
              <a:ext uri="{FF2B5EF4-FFF2-40B4-BE49-F238E27FC236}">
                <a16:creationId xmlns:a16="http://schemas.microsoft.com/office/drawing/2014/main" id="{F6D7D65D-1328-4C9B-AC36-E2947CB97696}"/>
              </a:ext>
            </a:extLst>
          </p:cNvPr>
          <p:cNvCxnSpPr/>
          <p:nvPr/>
        </p:nvCxnSpPr>
        <p:spPr bwMode="auto">
          <a:xfrm>
            <a:off x="6343650" y="630555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a:extLst>
              <a:ext uri="{FF2B5EF4-FFF2-40B4-BE49-F238E27FC236}">
                <a16:creationId xmlns:a16="http://schemas.microsoft.com/office/drawing/2014/main" id="{1522D5A3-5D28-4783-B3F2-BC08E3B00234}"/>
              </a:ext>
            </a:extLst>
          </p:cNvPr>
          <p:cNvCxnSpPr/>
          <p:nvPr/>
        </p:nvCxnSpPr>
        <p:spPr bwMode="auto">
          <a:xfrm>
            <a:off x="7645400" y="62738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a:extLst>
              <a:ext uri="{FF2B5EF4-FFF2-40B4-BE49-F238E27FC236}">
                <a16:creationId xmlns:a16="http://schemas.microsoft.com/office/drawing/2014/main" id="{C178FAF8-2C72-4510-91EC-B9E3933A9679}"/>
              </a:ext>
            </a:extLst>
          </p:cNvPr>
          <p:cNvCxnSpPr/>
          <p:nvPr/>
        </p:nvCxnSpPr>
        <p:spPr bwMode="auto">
          <a:xfrm>
            <a:off x="920750" y="5410200"/>
            <a:ext cx="6724650" cy="76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ED2F2B6C-BC67-4F37-8E6F-2EE28FD95693}"/>
              </a:ext>
            </a:extLst>
          </p:cNvPr>
          <p:cNvCxnSpPr/>
          <p:nvPr/>
        </p:nvCxnSpPr>
        <p:spPr bwMode="auto">
          <a:xfrm>
            <a:off x="228600" y="6553200"/>
            <a:ext cx="8077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a:extLst>
              <a:ext uri="{FF2B5EF4-FFF2-40B4-BE49-F238E27FC236}">
                <a16:creationId xmlns:a16="http://schemas.microsoft.com/office/drawing/2014/main" id="{077999F1-1023-4739-B8D5-64443345FDEC}"/>
              </a:ext>
            </a:extLst>
          </p:cNvPr>
          <p:cNvCxnSpPr/>
          <p:nvPr/>
        </p:nvCxnSpPr>
        <p:spPr bwMode="auto">
          <a:xfrm flipV="1">
            <a:off x="228600" y="4248086"/>
            <a:ext cx="0" cy="23051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a:extLst>
              <a:ext uri="{FF2B5EF4-FFF2-40B4-BE49-F238E27FC236}">
                <a16:creationId xmlns:a16="http://schemas.microsoft.com/office/drawing/2014/main" id="{5FFD053B-D0B6-4E28-A094-1B2DF42756CA}"/>
              </a:ext>
            </a:extLst>
          </p:cNvPr>
          <p:cNvCxnSpPr/>
          <p:nvPr/>
        </p:nvCxnSpPr>
        <p:spPr bwMode="auto">
          <a:xfrm flipV="1">
            <a:off x="8305800" y="4248086"/>
            <a:ext cx="0" cy="23051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a:extLst>
              <a:ext uri="{FF2B5EF4-FFF2-40B4-BE49-F238E27FC236}">
                <a16:creationId xmlns:a16="http://schemas.microsoft.com/office/drawing/2014/main" id="{08CECA6A-0D31-4D31-ACAD-D904597AF1A0}"/>
              </a:ext>
            </a:extLst>
          </p:cNvPr>
          <p:cNvCxnSpPr/>
          <p:nvPr/>
        </p:nvCxnSpPr>
        <p:spPr bwMode="auto">
          <a:xfrm flipV="1">
            <a:off x="228600" y="4130579"/>
            <a:ext cx="3784600" cy="1175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a:extLst>
              <a:ext uri="{FF2B5EF4-FFF2-40B4-BE49-F238E27FC236}">
                <a16:creationId xmlns:a16="http://schemas.microsoft.com/office/drawing/2014/main" id="{A8521246-BE9C-4A81-B876-61A1BDAAD04A}"/>
              </a:ext>
            </a:extLst>
          </p:cNvPr>
          <p:cNvCxnSpPr/>
          <p:nvPr/>
        </p:nvCxnSpPr>
        <p:spPr bwMode="auto">
          <a:xfrm flipH="1" flipV="1">
            <a:off x="4083050" y="4130579"/>
            <a:ext cx="4222750" cy="1349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a:extLst>
              <a:ext uri="{FF2B5EF4-FFF2-40B4-BE49-F238E27FC236}">
                <a16:creationId xmlns:a16="http://schemas.microsoft.com/office/drawing/2014/main" id="{6C33EC91-1333-4F62-9C5D-D4E8FECA436B}"/>
              </a:ext>
            </a:extLst>
          </p:cNvPr>
          <p:cNvCxnSpPr/>
          <p:nvPr/>
        </p:nvCxnSpPr>
        <p:spPr bwMode="auto">
          <a:xfrm>
            <a:off x="920750" y="54102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C2A8ACE1-7F1B-45B5-81DE-5EC50C276101}"/>
              </a:ext>
            </a:extLst>
          </p:cNvPr>
          <p:cNvCxnSpPr/>
          <p:nvPr/>
        </p:nvCxnSpPr>
        <p:spPr bwMode="auto">
          <a:xfrm>
            <a:off x="7645400" y="54483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D45D9011-590D-4824-9548-D6F4FED806FD}"/>
              </a:ext>
            </a:extLst>
          </p:cNvPr>
          <p:cNvCxnSpPr/>
          <p:nvPr/>
        </p:nvCxnSpPr>
        <p:spPr bwMode="auto">
          <a:xfrm>
            <a:off x="6407150" y="54483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a:extLst>
              <a:ext uri="{FF2B5EF4-FFF2-40B4-BE49-F238E27FC236}">
                <a16:creationId xmlns:a16="http://schemas.microsoft.com/office/drawing/2014/main" id="{A6DC7FB2-024B-4A12-B621-EEB88EBDA089}"/>
              </a:ext>
            </a:extLst>
          </p:cNvPr>
          <p:cNvCxnSpPr/>
          <p:nvPr/>
        </p:nvCxnSpPr>
        <p:spPr bwMode="auto">
          <a:xfrm>
            <a:off x="5105400" y="54610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A35E880D-52D7-4556-A56E-75663282C8B1}"/>
              </a:ext>
            </a:extLst>
          </p:cNvPr>
          <p:cNvCxnSpPr/>
          <p:nvPr/>
        </p:nvCxnSpPr>
        <p:spPr bwMode="auto">
          <a:xfrm>
            <a:off x="3441700" y="54102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a:extLst>
              <a:ext uri="{FF2B5EF4-FFF2-40B4-BE49-F238E27FC236}">
                <a16:creationId xmlns:a16="http://schemas.microsoft.com/office/drawing/2014/main" id="{A2D66560-1A75-490A-B412-CE7B585638C6}"/>
              </a:ext>
            </a:extLst>
          </p:cNvPr>
          <p:cNvCxnSpPr/>
          <p:nvPr/>
        </p:nvCxnSpPr>
        <p:spPr bwMode="auto">
          <a:xfrm>
            <a:off x="2127250" y="5372100"/>
            <a:ext cx="0" cy="292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72">
            <a:extLst>
              <a:ext uri="{FF2B5EF4-FFF2-40B4-BE49-F238E27FC236}">
                <a16:creationId xmlns:a16="http://schemas.microsoft.com/office/drawing/2014/main" id="{8FB6B636-A7E5-4B0E-9374-9EAD7C8E11D3}"/>
              </a:ext>
            </a:extLst>
          </p:cNvPr>
          <p:cNvCxnSpPr/>
          <p:nvPr/>
        </p:nvCxnSpPr>
        <p:spPr bwMode="auto">
          <a:xfrm>
            <a:off x="4076700" y="5518150"/>
            <a:ext cx="6350" cy="10350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文本框 75">
            <a:extLst>
              <a:ext uri="{FF2B5EF4-FFF2-40B4-BE49-F238E27FC236}">
                <a16:creationId xmlns:a16="http://schemas.microsoft.com/office/drawing/2014/main" id="{B719B27C-FF95-4035-8CBF-C89773823F7E}"/>
              </a:ext>
            </a:extLst>
          </p:cNvPr>
          <p:cNvSpPr txBox="1"/>
          <p:nvPr/>
        </p:nvSpPr>
        <p:spPr>
          <a:xfrm>
            <a:off x="4965700" y="2224679"/>
            <a:ext cx="863600" cy="276999"/>
          </a:xfrm>
          <a:prstGeom prst="rect">
            <a:avLst/>
          </a:prstGeom>
          <a:noFill/>
        </p:spPr>
        <p:txBody>
          <a:bodyPr wrap="square" rtlCol="0">
            <a:spAutoFit/>
          </a:bodyPr>
          <a:lstStyle/>
          <a:p>
            <a:r>
              <a:rPr lang="en-US" altLang="zh-CN" sz="1200" dirty="0"/>
              <a:t>No</a:t>
            </a:r>
            <a:endParaRPr lang="zh-CN" altLang="en-US" sz="1200" dirty="0"/>
          </a:p>
        </p:txBody>
      </p:sp>
      <p:sp>
        <p:nvSpPr>
          <p:cNvPr id="77" name="文本框 76">
            <a:extLst>
              <a:ext uri="{FF2B5EF4-FFF2-40B4-BE49-F238E27FC236}">
                <a16:creationId xmlns:a16="http://schemas.microsoft.com/office/drawing/2014/main" id="{B5D102CE-4A37-474C-8ACE-4D44767CE061}"/>
              </a:ext>
            </a:extLst>
          </p:cNvPr>
          <p:cNvSpPr txBox="1"/>
          <p:nvPr/>
        </p:nvSpPr>
        <p:spPr>
          <a:xfrm>
            <a:off x="927100" y="5400643"/>
            <a:ext cx="863600" cy="276999"/>
          </a:xfrm>
          <a:prstGeom prst="rect">
            <a:avLst/>
          </a:prstGeom>
          <a:noFill/>
        </p:spPr>
        <p:txBody>
          <a:bodyPr wrap="square" rtlCol="0">
            <a:spAutoFit/>
          </a:bodyPr>
          <a:lstStyle/>
          <a:p>
            <a:r>
              <a:rPr lang="en-US" altLang="zh-CN" sz="1200" dirty="0" err="1"/>
              <a:t>Creat</a:t>
            </a:r>
            <a:endParaRPr lang="zh-CN" altLang="en-US" sz="1200" dirty="0"/>
          </a:p>
        </p:txBody>
      </p:sp>
      <p:sp>
        <p:nvSpPr>
          <p:cNvPr id="78" name="文本框 77">
            <a:extLst>
              <a:ext uri="{FF2B5EF4-FFF2-40B4-BE49-F238E27FC236}">
                <a16:creationId xmlns:a16="http://schemas.microsoft.com/office/drawing/2014/main" id="{09E3F808-976A-4969-8D01-3D1919C6655A}"/>
              </a:ext>
            </a:extLst>
          </p:cNvPr>
          <p:cNvSpPr txBox="1"/>
          <p:nvPr/>
        </p:nvSpPr>
        <p:spPr>
          <a:xfrm>
            <a:off x="2095500" y="5424100"/>
            <a:ext cx="863600" cy="276999"/>
          </a:xfrm>
          <a:prstGeom prst="rect">
            <a:avLst/>
          </a:prstGeom>
          <a:noFill/>
        </p:spPr>
        <p:txBody>
          <a:bodyPr wrap="square" rtlCol="0">
            <a:spAutoFit/>
          </a:bodyPr>
          <a:lstStyle/>
          <a:p>
            <a:r>
              <a:rPr lang="en-US" altLang="zh-CN" sz="1200" dirty="0"/>
              <a:t>delete</a:t>
            </a:r>
            <a:endParaRPr lang="zh-CN" altLang="en-US" sz="1200" dirty="0"/>
          </a:p>
        </p:txBody>
      </p:sp>
      <p:sp>
        <p:nvSpPr>
          <p:cNvPr id="79" name="文本框 78">
            <a:extLst>
              <a:ext uri="{FF2B5EF4-FFF2-40B4-BE49-F238E27FC236}">
                <a16:creationId xmlns:a16="http://schemas.microsoft.com/office/drawing/2014/main" id="{7E154ED6-86AF-4AA7-BEAC-B3427A74B023}"/>
              </a:ext>
            </a:extLst>
          </p:cNvPr>
          <p:cNvSpPr txBox="1"/>
          <p:nvPr/>
        </p:nvSpPr>
        <p:spPr>
          <a:xfrm>
            <a:off x="3416300" y="5412390"/>
            <a:ext cx="863600" cy="276999"/>
          </a:xfrm>
          <a:prstGeom prst="rect">
            <a:avLst/>
          </a:prstGeom>
          <a:noFill/>
        </p:spPr>
        <p:txBody>
          <a:bodyPr wrap="square" rtlCol="0">
            <a:spAutoFit/>
          </a:bodyPr>
          <a:lstStyle/>
          <a:p>
            <a:r>
              <a:rPr lang="en-US" altLang="zh-CN" sz="1200" dirty="0"/>
              <a:t>open</a:t>
            </a:r>
            <a:endParaRPr lang="zh-CN" altLang="en-US" sz="1200" dirty="0"/>
          </a:p>
        </p:txBody>
      </p:sp>
      <p:sp>
        <p:nvSpPr>
          <p:cNvPr id="80" name="文本框 79">
            <a:extLst>
              <a:ext uri="{FF2B5EF4-FFF2-40B4-BE49-F238E27FC236}">
                <a16:creationId xmlns:a16="http://schemas.microsoft.com/office/drawing/2014/main" id="{A85EF63B-533C-4E91-9324-89110C5303A1}"/>
              </a:ext>
            </a:extLst>
          </p:cNvPr>
          <p:cNvSpPr txBox="1"/>
          <p:nvPr/>
        </p:nvSpPr>
        <p:spPr>
          <a:xfrm>
            <a:off x="4064000" y="5476101"/>
            <a:ext cx="863600" cy="276999"/>
          </a:xfrm>
          <a:prstGeom prst="rect">
            <a:avLst/>
          </a:prstGeom>
          <a:noFill/>
        </p:spPr>
        <p:txBody>
          <a:bodyPr wrap="square" rtlCol="0">
            <a:spAutoFit/>
          </a:bodyPr>
          <a:lstStyle/>
          <a:p>
            <a:r>
              <a:rPr lang="en-US" altLang="zh-CN" sz="1200" dirty="0"/>
              <a:t>bye</a:t>
            </a:r>
            <a:endParaRPr lang="zh-CN" altLang="en-US" sz="1200" dirty="0"/>
          </a:p>
        </p:txBody>
      </p:sp>
      <p:sp>
        <p:nvSpPr>
          <p:cNvPr id="81" name="文本框 80">
            <a:extLst>
              <a:ext uri="{FF2B5EF4-FFF2-40B4-BE49-F238E27FC236}">
                <a16:creationId xmlns:a16="http://schemas.microsoft.com/office/drawing/2014/main" id="{608CC3ED-79DD-46BE-9B83-3A62C76339CC}"/>
              </a:ext>
            </a:extLst>
          </p:cNvPr>
          <p:cNvSpPr txBox="1"/>
          <p:nvPr/>
        </p:nvSpPr>
        <p:spPr>
          <a:xfrm>
            <a:off x="5092700" y="5424100"/>
            <a:ext cx="863600" cy="276999"/>
          </a:xfrm>
          <a:prstGeom prst="rect">
            <a:avLst/>
          </a:prstGeom>
          <a:noFill/>
        </p:spPr>
        <p:txBody>
          <a:bodyPr wrap="square" rtlCol="0">
            <a:spAutoFit/>
          </a:bodyPr>
          <a:lstStyle/>
          <a:p>
            <a:r>
              <a:rPr lang="en-US" altLang="zh-CN" sz="1200" dirty="0"/>
              <a:t>lose</a:t>
            </a:r>
            <a:endParaRPr lang="zh-CN" altLang="en-US" sz="1200" dirty="0"/>
          </a:p>
        </p:txBody>
      </p:sp>
      <p:sp>
        <p:nvSpPr>
          <p:cNvPr id="82" name="文本框 81">
            <a:extLst>
              <a:ext uri="{FF2B5EF4-FFF2-40B4-BE49-F238E27FC236}">
                <a16:creationId xmlns:a16="http://schemas.microsoft.com/office/drawing/2014/main" id="{E2F95E8E-13B6-41F3-8A77-4E0794080921}"/>
              </a:ext>
            </a:extLst>
          </p:cNvPr>
          <p:cNvSpPr txBox="1"/>
          <p:nvPr/>
        </p:nvSpPr>
        <p:spPr>
          <a:xfrm>
            <a:off x="6388100" y="5436801"/>
            <a:ext cx="863600" cy="276999"/>
          </a:xfrm>
          <a:prstGeom prst="rect">
            <a:avLst/>
          </a:prstGeom>
          <a:noFill/>
        </p:spPr>
        <p:txBody>
          <a:bodyPr wrap="square" rtlCol="0">
            <a:spAutoFit/>
          </a:bodyPr>
          <a:lstStyle/>
          <a:p>
            <a:r>
              <a:rPr lang="en-US" altLang="zh-CN" sz="1200" dirty="0"/>
              <a:t>read</a:t>
            </a:r>
            <a:endParaRPr lang="zh-CN" altLang="en-US" sz="1200" dirty="0"/>
          </a:p>
        </p:txBody>
      </p:sp>
      <p:sp>
        <p:nvSpPr>
          <p:cNvPr id="83" name="文本框 82">
            <a:extLst>
              <a:ext uri="{FF2B5EF4-FFF2-40B4-BE49-F238E27FC236}">
                <a16:creationId xmlns:a16="http://schemas.microsoft.com/office/drawing/2014/main" id="{6A0F62FC-D9A8-45E9-991E-D174A4983E5D}"/>
              </a:ext>
            </a:extLst>
          </p:cNvPr>
          <p:cNvSpPr txBox="1"/>
          <p:nvPr/>
        </p:nvSpPr>
        <p:spPr>
          <a:xfrm>
            <a:off x="7581900" y="5399689"/>
            <a:ext cx="863600" cy="276999"/>
          </a:xfrm>
          <a:prstGeom prst="rect">
            <a:avLst/>
          </a:prstGeom>
          <a:noFill/>
        </p:spPr>
        <p:txBody>
          <a:bodyPr wrap="square" rtlCol="0">
            <a:spAutoFit/>
          </a:bodyPr>
          <a:lstStyle/>
          <a:p>
            <a:r>
              <a:rPr lang="en-US" altLang="zh-CN" sz="1200" dirty="0"/>
              <a:t>write</a:t>
            </a:r>
            <a:endParaRPr lang="zh-CN" altLang="en-US" sz="1200" dirty="0"/>
          </a:p>
        </p:txBody>
      </p:sp>
    </p:spTree>
    <p:extLst>
      <p:ext uri="{BB962C8B-B14F-4D97-AF65-F5344CB8AC3E}">
        <p14:creationId xmlns:p14="http://schemas.microsoft.com/office/powerpoint/2010/main" val="213233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重新分析进程控制块</a:t>
            </a:r>
            <a:r>
              <a:rPr lang="en-US" altLang="zh-CN" dirty="0"/>
              <a:t>PCB</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539750" y="1255713"/>
            <a:ext cx="7689850" cy="5542538"/>
          </a:xfrm>
          <a:prstGeom prst="rect">
            <a:avLst/>
          </a:prstGeom>
        </p:spPr>
      </p:pic>
      <p:sp>
        <p:nvSpPr>
          <p:cNvPr id="7" name="矩形 6"/>
          <p:cNvSpPr/>
          <p:nvPr/>
        </p:nvSpPr>
        <p:spPr bwMode="auto">
          <a:xfrm>
            <a:off x="609600" y="3962400"/>
            <a:ext cx="74676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609600" y="4508500"/>
            <a:ext cx="7467600" cy="2921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矩形 3"/>
          <p:cNvSpPr/>
          <p:nvPr/>
        </p:nvSpPr>
        <p:spPr>
          <a:xfrm>
            <a:off x="3276600" y="4067850"/>
            <a:ext cx="5487987" cy="2031325"/>
          </a:xfrm>
          <a:prstGeom prst="rect">
            <a:avLst/>
          </a:prstGeom>
          <a:solidFill>
            <a:schemeClr val="bg1">
              <a:lumMod val="85000"/>
            </a:schemeClr>
          </a:solidFill>
        </p:spPr>
        <p:txBody>
          <a:bodyPr wrap="square">
            <a:spAutoFit/>
          </a:bodyPr>
          <a:lstStyle/>
          <a:p>
            <a:pPr marL="342900" indent="-342900">
              <a:buFont typeface="Arial" panose="020B0604020202020204" pitchFamily="34" charset="0"/>
              <a:buChar char="•"/>
            </a:pPr>
            <a:r>
              <a:rPr lang="en-US" altLang="zh-CN" sz="1800" dirty="0" err="1"/>
              <a:t>TSS</a:t>
            </a:r>
            <a:r>
              <a:rPr lang="en-US" altLang="zh-CN" sz="1800" dirty="0"/>
              <a:t> </a:t>
            </a:r>
            <a:r>
              <a:rPr lang="zh-CN" altLang="en-US" sz="1800" dirty="0"/>
              <a:t>全称为</a:t>
            </a:r>
            <a:r>
              <a:rPr lang="en-US" altLang="zh-CN" sz="1800" dirty="0"/>
              <a:t>task state segment</a:t>
            </a:r>
            <a:r>
              <a:rPr lang="zh-CN" altLang="en-US" sz="1800" dirty="0"/>
              <a:t>。</a:t>
            </a:r>
            <a:endParaRPr lang="en-US" altLang="zh-CN" sz="1800" dirty="0"/>
          </a:p>
          <a:p>
            <a:pPr marL="342900" indent="-342900">
              <a:buFont typeface="Arial" panose="020B0604020202020204" pitchFamily="34" charset="0"/>
              <a:buChar char="•"/>
            </a:pPr>
            <a:r>
              <a:rPr lang="en-US" altLang="zh-CN" sz="1800" dirty="0" err="1"/>
              <a:t>X86</a:t>
            </a:r>
            <a:r>
              <a:rPr lang="zh-CN" altLang="en-US" sz="1800" dirty="0"/>
              <a:t>体系从硬件上支持任务间的切换。</a:t>
            </a:r>
            <a:endParaRPr lang="en-US" altLang="zh-CN" sz="1800" dirty="0"/>
          </a:p>
          <a:p>
            <a:pPr marL="342900" indent="-342900">
              <a:buFont typeface="Arial" panose="020B0604020202020204" pitchFamily="34" charset="0"/>
              <a:buChar char="•"/>
            </a:pPr>
            <a:r>
              <a:rPr lang="zh-CN" altLang="en-US" sz="1800" dirty="0"/>
              <a:t>任务状态段</a:t>
            </a:r>
            <a:r>
              <a:rPr lang="en-US" altLang="zh-CN" sz="1800" dirty="0"/>
              <a:t>(</a:t>
            </a:r>
            <a:r>
              <a:rPr lang="en-US" altLang="zh-CN" sz="1800" dirty="0" err="1"/>
              <a:t>TSS</a:t>
            </a:r>
            <a:r>
              <a:rPr lang="en-US" altLang="zh-CN" sz="1800" dirty="0"/>
              <a:t>)</a:t>
            </a:r>
            <a:r>
              <a:rPr lang="zh-CN" altLang="en-US" sz="1800" dirty="0"/>
              <a:t>，它和数据段、代码段一样也是一种段。</a:t>
            </a:r>
            <a:endParaRPr lang="en-US" altLang="zh-CN" sz="1800" dirty="0"/>
          </a:p>
          <a:p>
            <a:pPr marL="342900" indent="-342900">
              <a:buFont typeface="Arial" panose="020B0604020202020204" pitchFamily="34" charset="0"/>
              <a:buChar char="•"/>
            </a:pPr>
            <a:r>
              <a:rPr lang="zh-CN" altLang="en-US" sz="1800" dirty="0"/>
              <a:t>任务切换的时候，</a:t>
            </a:r>
            <a:r>
              <a:rPr lang="en-US" altLang="zh-CN" sz="1800" dirty="0"/>
              <a:t>CPU</a:t>
            </a:r>
            <a:r>
              <a:rPr lang="zh-CN" altLang="en-US" sz="1800" dirty="0"/>
              <a:t>会将原寄存器的内容写出到相应的</a:t>
            </a:r>
            <a:r>
              <a:rPr lang="en-US" altLang="zh-CN" sz="1800" dirty="0" err="1"/>
              <a:t>TSS</a:t>
            </a:r>
            <a:r>
              <a:rPr lang="zh-CN" altLang="en-US" sz="1800" dirty="0"/>
              <a:t>，同时将新</a:t>
            </a:r>
            <a:r>
              <a:rPr lang="en-US" altLang="zh-CN" sz="1800" dirty="0" err="1"/>
              <a:t>TSS</a:t>
            </a:r>
            <a:r>
              <a:rPr lang="zh-CN" altLang="en-US" sz="1800" dirty="0"/>
              <a:t>的内容填到寄存器中，这样就实现了任务的切换。</a:t>
            </a:r>
          </a:p>
        </p:txBody>
      </p:sp>
      <p:sp>
        <p:nvSpPr>
          <p:cNvPr id="9" name="矩形 8"/>
          <p:cNvSpPr/>
          <p:nvPr/>
        </p:nvSpPr>
        <p:spPr bwMode="auto">
          <a:xfrm>
            <a:off x="613611" y="5807075"/>
            <a:ext cx="7467600" cy="2921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10" name="矩形 9"/>
          <p:cNvSpPr/>
          <p:nvPr/>
        </p:nvSpPr>
        <p:spPr bwMode="auto">
          <a:xfrm>
            <a:off x="609600" y="6286454"/>
            <a:ext cx="7467600" cy="2921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31658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4"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重新分析进程控制块</a:t>
            </a:r>
            <a:r>
              <a:rPr lang="en-US" altLang="zh-CN" dirty="0"/>
              <a:t>PCB</a:t>
            </a:r>
            <a:endParaRPr lang="zh-CN" altLang="en-US" dirty="0"/>
          </a:p>
        </p:txBody>
      </p:sp>
      <p:sp>
        <p:nvSpPr>
          <p:cNvPr id="5" name="矩形 4"/>
          <p:cNvSpPr/>
          <p:nvPr/>
        </p:nvSpPr>
        <p:spPr>
          <a:xfrm>
            <a:off x="762000" y="2133600"/>
            <a:ext cx="7848600" cy="2893100"/>
          </a:xfrm>
          <a:prstGeom prst="rect">
            <a:avLst/>
          </a:prstGeom>
        </p:spPr>
        <p:txBody>
          <a:bodyPr wrap="square">
            <a:spAutoFit/>
          </a:bodyPr>
          <a:lstStyle/>
          <a:p>
            <a:r>
              <a:rPr lang="zh-CN" altLang="en-US" dirty="0"/>
              <a:t>struct </a:t>
            </a:r>
            <a:r>
              <a:rPr lang="zh-CN" altLang="en-US" dirty="0">
                <a:solidFill>
                  <a:srgbClr val="00B050"/>
                </a:solidFill>
              </a:rPr>
              <a:t>m_inode </a:t>
            </a:r>
            <a:r>
              <a:rPr lang="zh-CN" altLang="en-US" dirty="0"/>
              <a:t>* pwd;</a:t>
            </a:r>
            <a:endParaRPr lang="en-US" altLang="zh-CN" dirty="0"/>
          </a:p>
          <a:p>
            <a:r>
              <a:rPr lang="zh-CN" altLang="en-US" dirty="0"/>
              <a:t>struct </a:t>
            </a:r>
            <a:r>
              <a:rPr lang="zh-CN" altLang="en-US" dirty="0">
                <a:solidFill>
                  <a:srgbClr val="00B050"/>
                </a:solidFill>
              </a:rPr>
              <a:t>m_inode </a:t>
            </a:r>
            <a:r>
              <a:rPr lang="zh-CN" altLang="en-US" dirty="0"/>
              <a:t>* root;	</a:t>
            </a:r>
            <a:endParaRPr lang="en-US" altLang="zh-CN" dirty="0"/>
          </a:p>
          <a:p>
            <a:r>
              <a:rPr lang="zh-CN" altLang="en-US" dirty="0">
                <a:solidFill>
                  <a:srgbClr val="C00000"/>
                </a:solidFill>
              </a:rPr>
              <a:t>struct</a:t>
            </a:r>
            <a:r>
              <a:rPr lang="zh-CN" altLang="en-US" dirty="0">
                <a:solidFill>
                  <a:srgbClr val="00B050"/>
                </a:solidFill>
              </a:rPr>
              <a:t> m_inode </a:t>
            </a:r>
            <a:r>
              <a:rPr lang="zh-CN" altLang="en-US" dirty="0">
                <a:solidFill>
                  <a:srgbClr val="C00000"/>
                </a:solidFill>
              </a:rPr>
              <a:t>* executable;	</a:t>
            </a:r>
            <a:r>
              <a:rPr lang="en-US" altLang="zh-CN" dirty="0">
                <a:solidFill>
                  <a:srgbClr val="C00000"/>
                </a:solidFill>
              </a:rPr>
              <a:t>//</a:t>
            </a:r>
            <a:r>
              <a:rPr lang="zh-CN" altLang="en-US" dirty="0">
                <a:solidFill>
                  <a:srgbClr val="C00000"/>
                </a:solidFill>
              </a:rPr>
              <a:t>进程可执行文件</a:t>
            </a:r>
            <a:endParaRPr lang="en-US" altLang="zh-CN" dirty="0">
              <a:solidFill>
                <a:srgbClr val="C00000"/>
              </a:solidFill>
            </a:endParaRPr>
          </a:p>
          <a:p>
            <a:r>
              <a:rPr lang="zh-CN" altLang="en-US" dirty="0">
                <a:solidFill>
                  <a:srgbClr val="C00000"/>
                </a:solidFill>
              </a:rPr>
              <a:t>struct </a:t>
            </a:r>
            <a:r>
              <a:rPr lang="zh-CN" altLang="en-US" dirty="0">
                <a:solidFill>
                  <a:srgbClr val="00B050"/>
                </a:solidFill>
              </a:rPr>
              <a:t>file</a:t>
            </a:r>
            <a:r>
              <a:rPr lang="zh-CN" altLang="en-US" dirty="0">
                <a:solidFill>
                  <a:srgbClr val="C00000"/>
                </a:solidFill>
              </a:rPr>
              <a:t> * filp[NR_OPEN]; </a:t>
            </a:r>
            <a:r>
              <a:rPr lang="en-US" altLang="zh-CN" dirty="0">
                <a:solidFill>
                  <a:srgbClr val="C00000"/>
                </a:solidFill>
              </a:rPr>
              <a:t>//</a:t>
            </a:r>
            <a:r>
              <a:rPr lang="zh-CN" altLang="en-US" dirty="0">
                <a:solidFill>
                  <a:srgbClr val="C00000"/>
                </a:solidFill>
              </a:rPr>
              <a:t>进程操作的其他文件</a:t>
            </a:r>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en-US" dirty="0">
                <a:solidFill>
                  <a:srgbClr val="00B050"/>
                </a:solidFill>
              </a:rPr>
              <a:t>m_inode、file这两个数据结构是关键！</a:t>
            </a:r>
            <a:r>
              <a:rPr lang="zh-CN" altLang="en-US" dirty="0">
                <a:solidFill>
                  <a:srgbClr val="C00000"/>
                </a:solidFill>
              </a:rPr>
              <a:t> </a:t>
            </a:r>
          </a:p>
        </p:txBody>
      </p:sp>
      <p:sp>
        <p:nvSpPr>
          <p:cNvPr id="6" name="矩形 5"/>
          <p:cNvSpPr/>
          <p:nvPr/>
        </p:nvSpPr>
        <p:spPr>
          <a:xfrm>
            <a:off x="685800" y="1371600"/>
            <a:ext cx="6858000" cy="523220"/>
          </a:xfrm>
          <a:prstGeom prst="rect">
            <a:avLst/>
          </a:prstGeom>
        </p:spPr>
        <p:txBody>
          <a:bodyPr wrap="square">
            <a:spAutoFit/>
          </a:bodyPr>
          <a:lstStyle/>
          <a:p>
            <a:r>
              <a:rPr lang="zh-CN" altLang="en-US" sz="2800" dirty="0"/>
              <a:t>进程与文件连接的关键结构？</a:t>
            </a:r>
          </a:p>
        </p:txBody>
      </p:sp>
    </p:spTree>
    <p:extLst>
      <p:ext uri="{BB962C8B-B14F-4D97-AF65-F5344CB8AC3E}">
        <p14:creationId xmlns:p14="http://schemas.microsoft.com/office/powerpoint/2010/main" val="11809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a:t>
            </a:r>
            <a:r>
              <a:rPr lang="zh-CN" altLang="en-US" dirty="0"/>
              <a:t>创建一个进程的过程</a:t>
            </a:r>
          </a:p>
        </p:txBody>
      </p:sp>
      <p:sp>
        <p:nvSpPr>
          <p:cNvPr id="3" name="内容占位符 2"/>
          <p:cNvSpPr>
            <a:spLocks noGrp="1"/>
          </p:cNvSpPr>
          <p:nvPr>
            <p:ph idx="1"/>
          </p:nvPr>
        </p:nvSpPr>
        <p:spPr/>
        <p:txBody>
          <a:bodyPr/>
          <a:lstStyle/>
          <a:p>
            <a:r>
              <a:rPr lang="zh-CN" altLang="en-US" dirty="0"/>
              <a:t>使用</a:t>
            </a:r>
            <a:r>
              <a:rPr lang="en-US" altLang="zh-CN" dirty="0"/>
              <a:t>fork</a:t>
            </a:r>
            <a:r>
              <a:rPr lang="zh-CN" altLang="en-US" dirty="0"/>
              <a:t>创建一个子进程核心过程包括：创建进程控制块、分配内存、</a:t>
            </a:r>
            <a:r>
              <a:rPr lang="en-US" altLang="zh-CN" dirty="0"/>
              <a:t>IO</a:t>
            </a:r>
            <a:r>
              <a:rPr lang="zh-CN" altLang="en-US" dirty="0"/>
              <a:t>系统、文件访问。</a:t>
            </a:r>
            <a:endParaRPr lang="en-US" altLang="zh-CN" dirty="0">
              <a:hlinkClick r:id="rId3" action="ppaction://hlinkpres?slideindex=1&amp;slidetitle="/>
            </a:endParaRPr>
          </a:p>
          <a:p>
            <a:r>
              <a:rPr lang="zh-CN" altLang="en-US" dirty="0">
                <a:hlinkClick r:id="rId4" action="ppaction://hlinkpres?slideindex=1&amp;slidetitle="/>
              </a:rPr>
              <a:t>回顾用</a:t>
            </a:r>
            <a:r>
              <a:rPr lang="en-US" altLang="zh-CN" dirty="0">
                <a:hlinkClick r:id="rId4" action="ppaction://hlinkpres?slideindex=1&amp;slidetitle="/>
              </a:rPr>
              <a:t>fork</a:t>
            </a:r>
            <a:r>
              <a:rPr lang="zh-CN" altLang="en-US" dirty="0">
                <a:hlinkClick r:id="rId4" action="ppaction://hlinkpres?slideindex=1&amp;slidetitle="/>
              </a:rPr>
              <a:t>创建子进程的情形</a:t>
            </a:r>
            <a:endParaRPr lang="en-US" altLang="zh-CN" dirty="0"/>
          </a:p>
          <a:p>
            <a:endParaRPr lang="en-US" altLang="zh-CN" dirty="0"/>
          </a:p>
          <a:p>
            <a:r>
              <a:rPr lang="zh-CN" altLang="en-US" sz="3200" dirty="0">
                <a:solidFill>
                  <a:srgbClr val="FF0000"/>
                </a:solidFill>
                <a:effectLst>
                  <a:outerShdw blurRad="38100" dist="38100" dir="2700000" algn="tl">
                    <a:srgbClr val="000000">
                      <a:alpha val="43137"/>
                    </a:srgbClr>
                  </a:outerShdw>
                </a:effectLst>
              </a:rPr>
              <a:t>这个过程没有通过文件系统访问块设备！</a:t>
            </a:r>
            <a:r>
              <a:rPr lang="en-US" altLang="zh-CN" sz="3200" dirty="0">
                <a:solidFill>
                  <a:srgbClr val="FF0000"/>
                </a:solidFill>
                <a:effectLst>
                  <a:outerShdw blurRad="38100" dist="38100" dir="2700000" algn="tl">
                    <a:srgbClr val="000000">
                      <a:alpha val="43137"/>
                    </a:srgbClr>
                  </a:outerShdw>
                </a:effectLst>
              </a:rPr>
              <a:t>fork</a:t>
            </a:r>
            <a:r>
              <a:rPr lang="zh-CN" altLang="en-US" sz="3200" dirty="0">
                <a:solidFill>
                  <a:srgbClr val="FF0000"/>
                </a:solidFill>
                <a:effectLst>
                  <a:outerShdw blurRad="38100" dist="38100" dir="2700000" algn="tl">
                    <a:srgbClr val="000000">
                      <a:alpha val="43137"/>
                    </a:srgbClr>
                  </a:outerShdw>
                </a:effectLst>
              </a:rPr>
              <a:t>创造子进程与父进程完全相同</a:t>
            </a:r>
            <a:endParaRPr lang="en-US" altLang="zh-CN" sz="3200" dirty="0">
              <a:solidFill>
                <a:srgbClr val="FF0000"/>
              </a:solidFill>
              <a:effectLst>
                <a:outerShdw blurRad="38100" dist="38100" dir="2700000" algn="tl">
                  <a:srgbClr val="000000">
                    <a:alpha val="43137"/>
                  </a:srgbClr>
                </a:outerShdw>
              </a:effectLst>
              <a:hlinkClick r:id="rId5" action="ppaction://hlinkpres?slideindex=1&amp;slidetitle="/>
            </a:endParaRPr>
          </a:p>
          <a:p>
            <a:endParaRPr lang="zh-CN" altLang="en-US" dirty="0"/>
          </a:p>
        </p:txBody>
      </p:sp>
    </p:spTree>
    <p:extLst>
      <p:ext uri="{BB962C8B-B14F-4D97-AF65-F5344CB8AC3E}">
        <p14:creationId xmlns:p14="http://schemas.microsoft.com/office/powerpoint/2010/main" val="5038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11657</TotalTime>
  <Words>8372</Words>
  <Application>Microsoft Office PowerPoint</Application>
  <PresentationFormat>全屏显示(4:3)</PresentationFormat>
  <Paragraphs>726</Paragraphs>
  <Slides>69</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69</vt:i4>
      </vt:variant>
    </vt:vector>
  </HeadingPairs>
  <TitlesOfParts>
    <vt:vector size="82" baseType="lpstr">
      <vt:lpstr>黑体</vt:lpstr>
      <vt:lpstr>宋体</vt:lpstr>
      <vt:lpstr>微软雅黑</vt:lpstr>
      <vt:lpstr>Arial</vt:lpstr>
      <vt:lpstr>Arial Black</vt:lpstr>
      <vt:lpstr>Calibri</vt:lpstr>
      <vt:lpstr>Comic Sans MS</vt:lpstr>
      <vt:lpstr>Helvetica</vt:lpstr>
      <vt:lpstr>Times New Roman</vt:lpstr>
      <vt:lpstr>Verdana</vt:lpstr>
      <vt:lpstr>Webdings</vt:lpstr>
      <vt:lpstr>Wingdings</vt:lpstr>
      <vt:lpstr>qumingcheng</vt:lpstr>
      <vt:lpstr>PowerPoint 演示文稿</vt:lpstr>
      <vt:lpstr>第13章 操作系统实例分析</vt:lpstr>
      <vt:lpstr>思考几个小问题</vt:lpstr>
      <vt:lpstr>大纲</vt:lpstr>
      <vt:lpstr>PCB中的关键元素</vt:lpstr>
      <vt:lpstr>重新分析进程控制块PCB</vt:lpstr>
      <vt:lpstr>重新分析进程控制块PCB</vt:lpstr>
      <vt:lpstr>重新分析进程控制块PCB</vt:lpstr>
      <vt:lpstr>fork创建一个进程的过程</vt:lpstr>
      <vt:lpstr>MINIX文件系统中针对inode的结构</vt:lpstr>
      <vt:lpstr>Linux0.11进程与文件的连接</vt:lpstr>
      <vt:lpstr>进程打开文件时数据结构的建立</vt:lpstr>
      <vt:lpstr>进程打开文件时数据结构的建立</vt:lpstr>
      <vt:lpstr>进程打开文件时数据结构的建立</vt:lpstr>
      <vt:lpstr>进程打开文件时数据结构的建立</vt:lpstr>
      <vt:lpstr>进程打开文件时数据结构的建立</vt:lpstr>
      <vt:lpstr>a.out可执行文件及文件头分析</vt:lpstr>
      <vt:lpstr>Linux0.11中a.out可执行文件及文件头分析</vt:lpstr>
      <vt:lpstr>a.out可执行文件及文件头分析</vt:lpstr>
      <vt:lpstr>a.out可执行文件及文件头分析</vt:lpstr>
      <vt:lpstr>a.out可执行文件及文件头分析</vt:lpstr>
      <vt:lpstr>a.out可执行文件及文件头分析</vt:lpstr>
      <vt:lpstr>创建一个与父进程不同的子进程</vt:lpstr>
      <vt:lpstr>do_execve过程分析</vt:lpstr>
      <vt:lpstr>do_execve过程分析</vt:lpstr>
      <vt:lpstr>do_execve分析</vt:lpstr>
      <vt:lpstr>do_execve过程分析--参数传递</vt:lpstr>
      <vt:lpstr>do_execve过程分析--参数传递</vt:lpstr>
      <vt:lpstr>do_execve过程分析—i节点</vt:lpstr>
      <vt:lpstr>do_execve过程分析—权限检测</vt:lpstr>
      <vt:lpstr>do_execve过程分析—权限检测</vt:lpstr>
      <vt:lpstr>do_execve过程分析—文件头</vt:lpstr>
      <vt:lpstr>do_execve过程分析—合法性检测</vt:lpstr>
      <vt:lpstr>do_execve过程分析—挂接与复位</vt:lpstr>
      <vt:lpstr>do_execve过程分析—旧页表操作</vt:lpstr>
      <vt:lpstr>do_execve过程分析—段设置（限长）</vt:lpstr>
      <vt:lpstr>do_execve过程分析—入口地址</vt:lpstr>
      <vt:lpstr>回顾：如何记录页是否在内存？</vt:lpstr>
      <vt:lpstr>请求调页过程</vt:lpstr>
      <vt:lpstr>请求调页过程-- do_no_page</vt:lpstr>
      <vt:lpstr>请求调页过程-- do_no_page</vt:lpstr>
      <vt:lpstr>请求调页过程-- do_no_page</vt:lpstr>
      <vt:lpstr>PowerPoint 演示文稿</vt:lpstr>
      <vt:lpstr>PowerPoint 演示文稿</vt:lpstr>
      <vt:lpstr>请求调页过程-- do_no_page</vt:lpstr>
      <vt:lpstr>请求调页过程--bread_page</vt:lpstr>
      <vt:lpstr>bread_page与bread</vt:lpstr>
      <vt:lpstr>请求调页过程-- do_no_page</vt:lpstr>
      <vt:lpstr>请求调页过程-- put_page</vt:lpstr>
      <vt:lpstr>将一个可执行文件变成进程？</vt:lpstr>
      <vt:lpstr>基于缓冲区的磁盘访问</vt:lpstr>
      <vt:lpstr>基于缓冲区的磁盘访问</vt:lpstr>
      <vt:lpstr>基于缓冲区的磁盘访问</vt:lpstr>
      <vt:lpstr>基于缓冲区的磁盘访问</vt:lpstr>
      <vt:lpstr>bread_page与bread</vt:lpstr>
      <vt:lpstr>基于缓冲区的磁盘访问</vt:lpstr>
      <vt:lpstr>基于缓冲区的磁盘访问</vt:lpstr>
      <vt:lpstr>基于缓冲区的磁盘访问</vt:lpstr>
      <vt:lpstr>基于缓冲区的磁盘访问</vt:lpstr>
      <vt:lpstr>基于缓冲区的磁盘访问</vt:lpstr>
      <vt:lpstr>基于缓冲区的磁盘访问</vt:lpstr>
      <vt:lpstr>回顾：C-LOOK磁盘调度</vt:lpstr>
      <vt:lpstr>磁盘访问调度</vt:lpstr>
      <vt:lpstr>磁盘访问调度</vt:lpstr>
      <vt:lpstr>磁盘访问调度</vt:lpstr>
      <vt:lpstr>操作系统中的进程、内存、文件系统</vt:lpstr>
      <vt:lpstr>操作系统的地位</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贺 宗磊</cp:lastModifiedBy>
  <cp:revision>2248</cp:revision>
  <cp:lastPrinted>1601-01-01T00:00:00Z</cp:lastPrinted>
  <dcterms:created xsi:type="dcterms:W3CDTF">1601-01-01T00:00:00Z</dcterms:created>
  <dcterms:modified xsi:type="dcterms:W3CDTF">2020-06-23T15:51:16Z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