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68"/>
  </p:notesMasterIdLst>
  <p:sldIdLst>
    <p:sldId id="394" r:id="rId2"/>
    <p:sldId id="447" r:id="rId3"/>
    <p:sldId id="427" r:id="rId4"/>
    <p:sldId id="434" r:id="rId5"/>
    <p:sldId id="437" r:id="rId6"/>
    <p:sldId id="429" r:id="rId7"/>
    <p:sldId id="430" r:id="rId8"/>
    <p:sldId id="431" r:id="rId9"/>
    <p:sldId id="438" r:id="rId10"/>
    <p:sldId id="432" r:id="rId11"/>
    <p:sldId id="398" r:id="rId12"/>
    <p:sldId id="374" r:id="rId13"/>
    <p:sldId id="377" r:id="rId14"/>
    <p:sldId id="379" r:id="rId15"/>
    <p:sldId id="294" r:id="rId16"/>
    <p:sldId id="401" r:id="rId17"/>
    <p:sldId id="403" r:id="rId18"/>
    <p:sldId id="375" r:id="rId19"/>
    <p:sldId id="405" r:id="rId20"/>
    <p:sldId id="441" r:id="rId21"/>
    <p:sldId id="406" r:id="rId22"/>
    <p:sldId id="442" r:id="rId23"/>
    <p:sldId id="407" r:id="rId24"/>
    <p:sldId id="408" r:id="rId25"/>
    <p:sldId id="409" r:id="rId26"/>
    <p:sldId id="443" r:id="rId27"/>
    <p:sldId id="413" r:id="rId28"/>
    <p:sldId id="411" r:id="rId29"/>
    <p:sldId id="417" r:id="rId30"/>
    <p:sldId id="410" r:id="rId31"/>
    <p:sldId id="412" r:id="rId32"/>
    <p:sldId id="444" r:id="rId33"/>
    <p:sldId id="416" r:id="rId34"/>
    <p:sldId id="418" r:id="rId35"/>
    <p:sldId id="440" r:id="rId36"/>
    <p:sldId id="414" r:id="rId37"/>
    <p:sldId id="415" r:id="rId38"/>
    <p:sldId id="478" r:id="rId39"/>
    <p:sldId id="448" r:id="rId40"/>
    <p:sldId id="453" r:id="rId41"/>
    <p:sldId id="484" r:id="rId42"/>
    <p:sldId id="479" r:id="rId43"/>
    <p:sldId id="480" r:id="rId44"/>
    <p:sldId id="454" r:id="rId45"/>
    <p:sldId id="465" r:id="rId46"/>
    <p:sldId id="481" r:id="rId47"/>
    <p:sldId id="467" r:id="rId48"/>
    <p:sldId id="466" r:id="rId49"/>
    <p:sldId id="459" r:id="rId50"/>
    <p:sldId id="460" r:id="rId51"/>
    <p:sldId id="461" r:id="rId52"/>
    <p:sldId id="457" r:id="rId53"/>
    <p:sldId id="449" r:id="rId54"/>
    <p:sldId id="468" r:id="rId55"/>
    <p:sldId id="482" r:id="rId56"/>
    <p:sldId id="483" r:id="rId57"/>
    <p:sldId id="404" r:id="rId58"/>
    <p:sldId id="462" r:id="rId59"/>
    <p:sldId id="463" r:id="rId60"/>
    <p:sldId id="471" r:id="rId61"/>
    <p:sldId id="472" r:id="rId62"/>
    <p:sldId id="473" r:id="rId63"/>
    <p:sldId id="475" r:id="rId64"/>
    <p:sldId id="476" r:id="rId65"/>
    <p:sldId id="389" r:id="rId66"/>
    <p:sldId id="445" r:id="rId67"/>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C0C0C0"/>
    <a:srgbClr val="EAEAEA"/>
    <a:srgbClr val="FFFFCC"/>
    <a:srgbClr val="F8F8F8"/>
    <a:srgbClr val="FF0000"/>
    <a:srgbClr val="99336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09" autoAdjust="0"/>
    <p:restoredTop sz="94301" autoAdjust="0"/>
  </p:normalViewPr>
  <p:slideViewPr>
    <p:cSldViewPr>
      <p:cViewPr varScale="1">
        <p:scale>
          <a:sx n="73" d="100"/>
          <a:sy n="73" d="100"/>
        </p:scale>
        <p:origin x="978"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5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50DCCF22-28CD-4E22-97F5-A06FB81BDA8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noFill/>
        </p:spPr>
        <p:txBody>
          <a:bodyPr/>
          <a:lstStyle/>
          <a:p>
            <a:r>
              <a:rPr lang="zh-CN" altLang="en-US" smtClean="0">
                <a:latin typeface="Arial" panose="020B0604020202020204" pitchFamily="34" charset="0"/>
              </a:rPr>
              <a:t>单位时间完成运算的数量</a:t>
            </a:r>
            <a:endParaRPr lang="en-US" altLang="zh-CN" smtClean="0">
              <a:latin typeface="Arial" panose="020B0604020202020204" pitchFamily="34" charset="0"/>
            </a:endParaRPr>
          </a:p>
          <a:p>
            <a:r>
              <a:rPr lang="zh-CN" altLang="en-US" smtClean="0">
                <a:latin typeface="Arial" panose="020B0604020202020204" pitchFamily="34" charset="0"/>
              </a:rPr>
              <a:t>响应时间针对需要交互的进程，从外部输入产生到进程对输入做出处理的时间。</a:t>
            </a:r>
            <a:br>
              <a:rPr lang="zh-CN" altLang="en-US" smtClean="0">
                <a:latin typeface="Arial" panose="020B0604020202020204" pitchFamily="34" charset="0"/>
              </a:rPr>
            </a:br>
            <a:r>
              <a:rPr lang="zh-CN" altLang="en-US" smtClean="0">
                <a:latin typeface="Arial" panose="020B0604020202020204" pitchFamily="34" charset="0"/>
              </a:rPr>
              <a:t>周转时间是指进程提交给（创建）操作系统，到执行完毕的时间。</a:t>
            </a:r>
            <a:br>
              <a:rPr lang="zh-CN" altLang="en-US" smtClean="0">
                <a:latin typeface="Arial" panose="020B0604020202020204" pitchFamily="34" charset="0"/>
              </a:rPr>
            </a:br>
            <a:r>
              <a:rPr lang="zh-CN" altLang="en-US" smtClean="0">
                <a:latin typeface="Arial" panose="020B0604020202020204" pitchFamily="34" charset="0"/>
              </a:rPr>
              <a:t>等待时间是进程从开始到结束在就绪队列中的时间 </a:t>
            </a:r>
          </a:p>
          <a:p>
            <a:endParaRPr lang="zh-CN" altLang="en-US" smtClean="0">
              <a:latin typeface="Arial" panose="020B0604020202020204" pitchFamily="34" charset="0"/>
            </a:endParaRPr>
          </a:p>
        </p:txBody>
      </p:sp>
      <p:sp>
        <p:nvSpPr>
          <p:cNvPr id="8196"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02951B8-2AE8-443B-AC90-9ECA9E5CF505}" type="slidenum">
              <a:rPr lang="en-US" altLang="zh-CN" sz="1200" b="0" smtClean="0"/>
              <a:pPr/>
              <a:t>3</a:t>
            </a:fld>
            <a:endParaRPr lang="en-US" altLang="zh-CN" sz="1200" b="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58372"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ADA6634-7B32-4143-BDEE-25C146B01430}" type="slidenum">
              <a:rPr lang="zh-CN" altLang="en-US" sz="1200" b="0" smtClean="0"/>
              <a:pPr/>
              <a:t>43</a:t>
            </a:fld>
            <a:endParaRPr lang="en-US" altLang="zh-CN" sz="1200" b="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60420"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C223B52-BDFB-47AC-9586-7E8D37F05CA6}" type="slidenum">
              <a:rPr lang="zh-CN" altLang="en-US" sz="1200" b="0" smtClean="0"/>
              <a:pPr/>
              <a:t>44</a:t>
            </a:fld>
            <a:endParaRPr lang="en-US" altLang="zh-CN" sz="1200" b="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62468"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47ECC68-F6CC-459F-8C0B-56EF653074AC}" type="slidenum">
              <a:rPr lang="zh-CN" altLang="en-US" sz="1200" b="0" smtClean="0"/>
              <a:pPr/>
              <a:t>45</a:t>
            </a:fld>
            <a:endParaRPr lang="en-US" altLang="zh-CN" sz="1200" b="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ln/>
        </p:spPr>
      </p:sp>
      <p:sp>
        <p:nvSpPr>
          <p:cNvPr id="64515"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64516"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71F540C-32EF-444A-8219-3D308E72F413}" type="slidenum">
              <a:rPr lang="zh-CN" altLang="en-US" sz="1200" b="0" smtClean="0"/>
              <a:pPr/>
              <a:t>46</a:t>
            </a:fld>
            <a:endParaRPr lang="en-US" altLang="zh-CN" sz="1200" b="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66564"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B6BDAD4-49C3-4119-BCF3-A8D210952EE3}" type="slidenum">
              <a:rPr lang="zh-CN" altLang="en-US" sz="1200" b="0" smtClean="0"/>
              <a:pPr/>
              <a:t>47</a:t>
            </a:fld>
            <a:endParaRPr lang="en-US" altLang="zh-CN" sz="1200" b="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68612"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F10E0EB-DC71-4365-8B91-AD2F761206B8}" type="slidenum">
              <a:rPr lang="zh-CN" altLang="en-US" sz="1200" b="0" smtClean="0"/>
              <a:pPr/>
              <a:t>48</a:t>
            </a:fld>
            <a:endParaRPr lang="en-US" altLang="zh-CN" sz="1200" b="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70660"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CA84036-D698-4464-A9E4-1F3D384C7325}" type="slidenum">
              <a:rPr lang="zh-CN" altLang="en-US" sz="1200" b="0" smtClean="0"/>
              <a:pPr/>
              <a:t>49</a:t>
            </a:fld>
            <a:endParaRPr lang="en-US" altLang="zh-CN" sz="1200" b="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p:spPr>
        <p:txBody>
          <a:bodyPr/>
          <a:lstStyle/>
          <a:p>
            <a:r>
              <a:rPr lang="en-US" altLang="zh-CN" b="1" smtClean="0">
                <a:latin typeface="Arial" panose="020B0604020202020204" pitchFamily="34" charset="0"/>
              </a:rPr>
              <a:t>(6) </a:t>
            </a:r>
            <a:r>
              <a:rPr lang="zh-CN" altLang="en-US" b="1" smtClean="0">
                <a:latin typeface="Arial" panose="020B0604020202020204" pitchFamily="34" charset="0"/>
              </a:rPr>
              <a:t>位操作指令</a:t>
            </a:r>
            <a:endParaRPr lang="zh-CN" altLang="en-US" smtClean="0">
              <a:latin typeface="Arial" panose="020B0604020202020204" pitchFamily="34" charset="0"/>
            </a:endParaRPr>
          </a:p>
          <a:p>
            <a:r>
              <a:rPr lang="en-US" altLang="zh-CN" b="1" smtClean="0">
                <a:latin typeface="Arial" panose="020B0604020202020204" pitchFamily="34" charset="0"/>
              </a:rPr>
              <a:t>1</a:t>
            </a:r>
            <a:r>
              <a:rPr lang="zh-CN" altLang="en-US" b="1" smtClean="0">
                <a:latin typeface="Arial" panose="020B0604020202020204" pitchFamily="34" charset="0"/>
              </a:rPr>
              <a:t>、位扫描指令</a:t>
            </a:r>
            <a:r>
              <a:rPr lang="en-US" altLang="zh-CN" b="1" smtClean="0">
                <a:latin typeface="Arial" panose="020B0604020202020204" pitchFamily="34" charset="0"/>
              </a:rPr>
              <a:t>(Bit Scan Instruction)</a:t>
            </a:r>
            <a:endParaRPr lang="en-US" altLang="zh-CN" smtClean="0">
              <a:latin typeface="Arial" panose="020B0604020202020204" pitchFamily="34" charset="0"/>
            </a:endParaRPr>
          </a:p>
          <a:p>
            <a:r>
              <a:rPr lang="zh-CN" altLang="en-US" smtClean="0">
                <a:latin typeface="Arial" panose="020B0604020202020204" pitchFamily="34" charset="0"/>
              </a:rPr>
              <a:t>指令的格式：</a:t>
            </a:r>
            <a:r>
              <a:rPr lang="en-US" altLang="zh-CN" smtClean="0">
                <a:latin typeface="Arial" panose="020B0604020202020204" pitchFamily="34" charset="0"/>
              </a:rPr>
              <a:t>BSF/BSR Reg, Reg/Mem ;80386+</a:t>
            </a:r>
          </a:p>
          <a:p>
            <a:r>
              <a:rPr lang="zh-CN" altLang="en-US" smtClean="0">
                <a:latin typeface="Arial" panose="020B0604020202020204" pitchFamily="34" charset="0"/>
              </a:rPr>
              <a:t>受影响的标志位：</a:t>
            </a:r>
            <a:r>
              <a:rPr lang="en-US" altLang="zh-CN" smtClean="0">
                <a:latin typeface="Arial" panose="020B0604020202020204" pitchFamily="34" charset="0"/>
              </a:rPr>
              <a:t>ZF</a:t>
            </a:r>
          </a:p>
          <a:p>
            <a:r>
              <a:rPr lang="zh-CN" altLang="en-US" smtClean="0">
                <a:latin typeface="Arial" panose="020B0604020202020204" pitchFamily="34" charset="0"/>
              </a:rPr>
              <a:t>位扫描指令是在第二个操作数中找第一个“</a:t>
            </a:r>
            <a:r>
              <a:rPr lang="en-US" altLang="zh-CN" smtClean="0">
                <a:latin typeface="Arial" panose="020B0604020202020204" pitchFamily="34" charset="0"/>
              </a:rPr>
              <a:t>1”</a:t>
            </a:r>
            <a:r>
              <a:rPr lang="zh-CN" altLang="en-US" smtClean="0">
                <a:latin typeface="Arial" panose="020B0604020202020204" pitchFamily="34" charset="0"/>
              </a:rPr>
              <a:t>的位置。如果找到，则该“</a:t>
            </a:r>
            <a:r>
              <a:rPr lang="en-US" altLang="zh-CN" smtClean="0">
                <a:latin typeface="Arial" panose="020B0604020202020204" pitchFamily="34" charset="0"/>
              </a:rPr>
              <a:t>1”</a:t>
            </a:r>
            <a:r>
              <a:rPr lang="zh-CN" altLang="en-US" smtClean="0">
                <a:latin typeface="Arial" panose="020B0604020202020204" pitchFamily="34" charset="0"/>
              </a:rPr>
              <a:t>的位置保存在第一操作数中，并置标志位</a:t>
            </a:r>
            <a:r>
              <a:rPr lang="en-US" altLang="zh-CN" smtClean="0">
                <a:latin typeface="Arial" panose="020B0604020202020204" pitchFamily="34" charset="0"/>
              </a:rPr>
              <a:t>ZF</a:t>
            </a:r>
            <a:r>
              <a:rPr lang="zh-CN" altLang="en-US" smtClean="0">
                <a:latin typeface="Arial" panose="020B0604020202020204" pitchFamily="34" charset="0"/>
              </a:rPr>
              <a:t>为</a:t>
            </a:r>
            <a:r>
              <a:rPr lang="en-US" altLang="zh-CN" smtClean="0">
                <a:latin typeface="Arial" panose="020B0604020202020204" pitchFamily="34" charset="0"/>
              </a:rPr>
              <a:t>1</a:t>
            </a:r>
            <a:r>
              <a:rPr lang="zh-CN" altLang="en-US" smtClean="0">
                <a:latin typeface="Arial" panose="020B0604020202020204" pitchFamily="34" charset="0"/>
              </a:rPr>
              <a:t>，否则，置标志位</a:t>
            </a:r>
            <a:r>
              <a:rPr lang="en-US" altLang="zh-CN" smtClean="0">
                <a:latin typeface="Arial" panose="020B0604020202020204" pitchFamily="34" charset="0"/>
              </a:rPr>
              <a:t>ZF</a:t>
            </a:r>
            <a:r>
              <a:rPr lang="zh-CN" altLang="en-US" smtClean="0">
                <a:latin typeface="Arial" panose="020B0604020202020204" pitchFamily="34" charset="0"/>
              </a:rPr>
              <a:t>为</a:t>
            </a:r>
            <a:r>
              <a:rPr lang="en-US" altLang="zh-CN" smtClean="0">
                <a:latin typeface="Arial" panose="020B0604020202020204" pitchFamily="34" charset="0"/>
              </a:rPr>
              <a:t>0</a:t>
            </a:r>
            <a:r>
              <a:rPr lang="zh-CN" altLang="en-US" smtClean="0">
                <a:latin typeface="Arial" panose="020B0604020202020204" pitchFamily="34" charset="0"/>
              </a:rPr>
              <a:t>。</a:t>
            </a:r>
          </a:p>
          <a:p>
            <a:r>
              <a:rPr lang="zh-CN" altLang="en-US" smtClean="0">
                <a:latin typeface="Arial" panose="020B0604020202020204" pitchFamily="34" charset="0"/>
              </a:rPr>
              <a:t>根据位扫描的方向不同，指令分二种：正向扫描指令和逆向扫描指令。</a:t>
            </a:r>
          </a:p>
          <a:p>
            <a:r>
              <a:rPr lang="en-US" altLang="zh-CN" smtClean="0">
                <a:latin typeface="Arial" panose="020B0604020202020204" pitchFamily="34" charset="0"/>
              </a:rPr>
              <a:t>a) </a:t>
            </a:r>
            <a:r>
              <a:rPr lang="zh-CN" altLang="en-US" smtClean="0">
                <a:latin typeface="Arial" panose="020B0604020202020204" pitchFamily="34" charset="0"/>
              </a:rPr>
              <a:t>正向扫描指令</a:t>
            </a:r>
            <a:r>
              <a:rPr lang="en-US" altLang="zh-CN" smtClean="0">
                <a:latin typeface="Arial" panose="020B0604020202020204" pitchFamily="34" charset="0"/>
              </a:rPr>
              <a:t>BSF(Bit Scan Forward)</a:t>
            </a:r>
            <a:r>
              <a:rPr lang="zh-CN" altLang="en-US" smtClean="0">
                <a:latin typeface="Arial" panose="020B0604020202020204" pitchFamily="34" charset="0"/>
              </a:rPr>
              <a:t>从右向左扫描，即：从低位向高位扫描；</a:t>
            </a:r>
          </a:p>
          <a:p>
            <a:r>
              <a:rPr lang="en-US" altLang="zh-CN" smtClean="0">
                <a:latin typeface="Arial" panose="020B0604020202020204" pitchFamily="34" charset="0"/>
              </a:rPr>
              <a:t>b) </a:t>
            </a:r>
            <a:r>
              <a:rPr lang="zh-CN" altLang="en-US" smtClean="0">
                <a:latin typeface="Arial" panose="020B0604020202020204" pitchFamily="34" charset="0"/>
              </a:rPr>
              <a:t>逆向扫描指令</a:t>
            </a:r>
            <a:r>
              <a:rPr lang="en-US" altLang="zh-CN" smtClean="0">
                <a:latin typeface="Arial" panose="020B0604020202020204" pitchFamily="34" charset="0"/>
              </a:rPr>
              <a:t>BSR(Bit Scan Reverse)</a:t>
            </a:r>
            <a:r>
              <a:rPr lang="zh-CN" altLang="en-US" smtClean="0">
                <a:latin typeface="Arial" panose="020B0604020202020204" pitchFamily="34" charset="0"/>
              </a:rPr>
              <a:t>从左向右扫描，即：从高位向低位扫描。</a:t>
            </a:r>
          </a:p>
          <a:p>
            <a:endParaRPr lang="zh-CN" altLang="en-US" smtClean="0">
              <a:latin typeface="Arial" panose="020B0604020202020204" pitchFamily="34" charset="0"/>
            </a:endParaRPr>
          </a:p>
        </p:txBody>
      </p:sp>
      <p:sp>
        <p:nvSpPr>
          <p:cNvPr id="72708"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1B90AB5-D88D-4E1D-A4E1-028CD961783C}" type="slidenum">
              <a:rPr lang="zh-CN" altLang="en-US" sz="1200" b="0" smtClean="0"/>
              <a:pPr/>
              <a:t>50</a:t>
            </a:fld>
            <a:endParaRPr lang="en-US" altLang="zh-CN" sz="1200" b="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74756"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CD3C6BD-C18D-4BB2-830F-AEC28288169F}" type="slidenum">
              <a:rPr lang="zh-CN" altLang="en-US" sz="1200" b="0" smtClean="0"/>
              <a:pPr/>
              <a:t>51</a:t>
            </a:fld>
            <a:endParaRPr lang="en-US" altLang="zh-CN" sz="1200" b="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76804"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64BCC3A-6ED3-481C-B68A-69D56EE39CE6}" type="slidenum">
              <a:rPr lang="zh-CN" altLang="en-US" sz="1200" b="0" smtClean="0"/>
              <a:pPr/>
              <a:t>52</a:t>
            </a:fld>
            <a:endParaRPr lang="en-US" altLang="zh-CN" sz="1200" b="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ln/>
        </p:spPr>
      </p:sp>
      <p:sp>
        <p:nvSpPr>
          <p:cNvPr id="17411" name="备注占位符 2"/>
          <p:cNvSpPr>
            <a:spLocks noGrp="1"/>
          </p:cNvSpPr>
          <p:nvPr>
            <p:ph type="body" idx="1"/>
          </p:nvPr>
        </p:nvSpPr>
        <p:spPr>
          <a:noFill/>
        </p:spPr>
        <p:txBody>
          <a:bodyPr/>
          <a:lstStyle/>
          <a:p>
            <a:r>
              <a:rPr lang="zh-CN" altLang="en-US" smtClean="0">
                <a:latin typeface="Arial" panose="020B0604020202020204" pitchFamily="34" charset="0"/>
              </a:rPr>
              <a:t>购票、车要开了；银行业务、挂失；</a:t>
            </a:r>
            <a:endParaRPr lang="en-US" altLang="zh-CN" smtClean="0">
              <a:latin typeface="Arial" panose="020B0604020202020204" pitchFamily="34" charset="0"/>
            </a:endParaRPr>
          </a:p>
          <a:p>
            <a:r>
              <a:rPr lang="zh-CN" altLang="en-US" smtClean="0">
                <a:latin typeface="Arial" panose="020B0604020202020204" pitchFamily="34" charset="0"/>
              </a:rPr>
              <a:t>银行业务，</a:t>
            </a:r>
            <a:r>
              <a:rPr lang="en-US" altLang="zh-CN" smtClean="0">
                <a:latin typeface="Arial" panose="020B0604020202020204" pitchFamily="34" charset="0"/>
              </a:rPr>
              <a:t>VIP</a:t>
            </a:r>
          </a:p>
          <a:p>
            <a:r>
              <a:rPr lang="zh-CN" altLang="en-US" smtClean="0">
                <a:latin typeface="Arial" panose="020B0604020202020204" pitchFamily="34" charset="0"/>
              </a:rPr>
              <a:t>车站：紧急通道、军人优先，银行</a:t>
            </a:r>
            <a:r>
              <a:rPr lang="en-US" altLang="zh-CN" smtClean="0">
                <a:latin typeface="Arial" panose="020B0604020202020204" pitchFamily="34" charset="0"/>
              </a:rPr>
              <a:t>VIP</a:t>
            </a:r>
            <a:r>
              <a:rPr lang="zh-CN" altLang="en-US" smtClean="0">
                <a:latin typeface="Arial" panose="020B0604020202020204" pitchFamily="34" charset="0"/>
              </a:rPr>
              <a:t>，业务分类</a:t>
            </a:r>
          </a:p>
        </p:txBody>
      </p:sp>
      <p:sp>
        <p:nvSpPr>
          <p:cNvPr id="17412"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889288C-6F2B-46EF-933D-6429B5C0BE64}" type="slidenum">
              <a:rPr lang="en-US" altLang="zh-CN" sz="1200" b="0" smtClean="0"/>
              <a:pPr/>
              <a:t>11</a:t>
            </a:fld>
            <a:endParaRPr lang="en-US" altLang="zh-CN" sz="1200" b="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ln/>
        </p:spPr>
      </p:sp>
      <p:sp>
        <p:nvSpPr>
          <p:cNvPr id="78851" name="备注占位符 2"/>
          <p:cNvSpPr>
            <a:spLocks noGrp="1"/>
          </p:cNvSpPr>
          <p:nvPr>
            <p:ph type="body" idx="1"/>
          </p:nvPr>
        </p:nvSpPr>
        <p:spPr>
          <a:noFill/>
        </p:spPr>
        <p:txBody>
          <a:bodyPr/>
          <a:lstStyle/>
          <a:p>
            <a:r>
              <a:rPr lang="zh-CN" altLang="en-US" smtClean="0">
                <a:latin typeface="Arial" panose="020B0604020202020204" pitchFamily="34" charset="0"/>
              </a:rPr>
              <a:t>分类，分组，排队。</a:t>
            </a:r>
          </a:p>
        </p:txBody>
      </p:sp>
      <p:sp>
        <p:nvSpPr>
          <p:cNvPr id="78852"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FC93086-C1ED-49A5-B081-93937876E08E}" type="slidenum">
              <a:rPr lang="zh-CN" altLang="en-US" sz="1200" b="0" smtClean="0"/>
              <a:pPr/>
              <a:t>53</a:t>
            </a:fld>
            <a:endParaRPr lang="en-US" altLang="zh-CN" sz="1200" b="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noFill/>
        </p:spPr>
        <p:txBody>
          <a:bodyPr/>
          <a:lstStyle/>
          <a:p>
            <a:r>
              <a:rPr lang="zh-CN" altLang="en-US" smtClean="0">
                <a:latin typeface="Arial" panose="020B0604020202020204" pitchFamily="34" charset="0"/>
              </a:rPr>
              <a:t>分类，分组，排队。</a:t>
            </a:r>
          </a:p>
        </p:txBody>
      </p:sp>
      <p:sp>
        <p:nvSpPr>
          <p:cNvPr id="80900"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832414E-BAEC-463D-9E24-25C2E2891C40}" type="slidenum">
              <a:rPr lang="zh-CN" altLang="en-US" sz="1200" b="0" smtClean="0"/>
              <a:pPr/>
              <a:t>54</a:t>
            </a:fld>
            <a:endParaRPr lang="en-US" altLang="zh-CN" sz="1200" b="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82948"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BEE74E1-25F7-45A7-B8BD-9924E5813DE3}" type="slidenum">
              <a:rPr lang="en-US" altLang="zh-CN" sz="1200" b="0" smtClean="0"/>
              <a:pPr/>
              <a:t>55</a:t>
            </a:fld>
            <a:endParaRPr lang="en-US" altLang="zh-CN" sz="1200" b="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D389414-4C82-4D20-8F9E-869B7901E67D}" type="slidenum">
              <a:rPr lang="en-US" altLang="zh-CN" sz="1200" b="0" smtClean="0"/>
              <a:pPr/>
              <a:t>14</a:t>
            </a:fld>
            <a:endParaRPr lang="en-US" altLang="zh-CN" sz="1200" b="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r>
              <a:rPr lang="en-US" altLang="zh-CN" smtClean="0">
                <a:latin typeface="Arial" panose="020B0604020202020204" pitchFamily="34" charset="0"/>
              </a:rPr>
              <a:t>]]]</a:t>
            </a: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p:spPr>
        <p:txBody>
          <a:bodyPr/>
          <a:lstStyle/>
          <a:p>
            <a:r>
              <a:rPr lang="zh-CN" altLang="en-US" smtClean="0">
                <a:latin typeface="Arial" panose="020B0604020202020204" pitchFamily="34" charset="0"/>
              </a:rPr>
              <a:t>很多时候不知道任务的</a:t>
            </a:r>
            <a:r>
              <a:rPr lang="en-US" altLang="zh-CN" smtClean="0">
                <a:latin typeface="Arial" panose="020B0604020202020204" pitchFamily="34" charset="0"/>
              </a:rPr>
              <a:t>CPU</a:t>
            </a:r>
            <a:r>
              <a:rPr lang="zh-CN" altLang="en-US" smtClean="0">
                <a:latin typeface="Arial" panose="020B0604020202020204" pitchFamily="34" charset="0"/>
              </a:rPr>
              <a:t>区间</a:t>
            </a:r>
          </a:p>
        </p:txBody>
      </p:sp>
      <p:sp>
        <p:nvSpPr>
          <p:cNvPr id="36868"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056601E-D43F-435E-9FD7-5C12EDFF8A64}" type="slidenum">
              <a:rPr lang="en-US" altLang="zh-CN" sz="1200" b="0" smtClean="0"/>
              <a:pPr/>
              <a:t>28</a:t>
            </a:fld>
            <a:endParaRPr lang="en-US" altLang="zh-CN" sz="1200" b="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p:spPr>
        <p:txBody>
          <a:bodyPr/>
          <a:lstStyle/>
          <a:p>
            <a:r>
              <a:rPr lang="zh-CN" altLang="en-US" smtClean="0">
                <a:latin typeface="Arial" panose="020B0604020202020204" pitchFamily="34" charset="0"/>
              </a:rPr>
              <a:t>实时系统：中断响应时间、任务调度时间、上下文切换时间。</a:t>
            </a:r>
            <a:endParaRPr lang="en-US" altLang="zh-CN" smtClean="0">
              <a:latin typeface="Arial" panose="020B0604020202020204" pitchFamily="34" charset="0"/>
            </a:endParaRPr>
          </a:p>
          <a:p>
            <a:r>
              <a:rPr lang="zh-CN" altLang="en-US" smtClean="0">
                <a:latin typeface="Arial" panose="020B0604020202020204" pitchFamily="34" charset="0"/>
              </a:rPr>
              <a:t>实时：</a:t>
            </a:r>
            <a:r>
              <a:rPr lang="en-US" altLang="zh-CN" smtClean="0">
                <a:latin typeface="Arial" panose="020B0604020202020204" pitchFamily="34" charset="0"/>
              </a:rPr>
              <a:t>1/1000/1/60,</a:t>
            </a:r>
            <a:r>
              <a:rPr lang="zh-CN" altLang="en-US" smtClean="0">
                <a:latin typeface="Arial" panose="020B0604020202020204" pitchFamily="34" charset="0"/>
              </a:rPr>
              <a:t>切换代价</a:t>
            </a:r>
          </a:p>
        </p:txBody>
      </p:sp>
      <p:sp>
        <p:nvSpPr>
          <p:cNvPr id="44036"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2C18EF7-52F2-414C-AAF6-1660CD747BD6}" type="slidenum">
              <a:rPr lang="en-US" altLang="zh-CN" sz="1200" b="0" smtClean="0"/>
              <a:pPr/>
              <a:t>34</a:t>
            </a:fld>
            <a:endParaRPr lang="en-US" altLang="zh-CN" sz="1200" b="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073150" y="688975"/>
            <a:ext cx="4678363" cy="3508375"/>
          </a:xfrm>
          <a:ln/>
        </p:spPr>
      </p:sp>
      <p:sp>
        <p:nvSpPr>
          <p:cNvPr id="491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图形处理器（英语：</a:t>
            </a:r>
            <a:r>
              <a:rPr lang="en-US" altLang="zh-CN" smtClean="0">
                <a:latin typeface="Arial" panose="020B0604020202020204" pitchFamily="34" charset="0"/>
              </a:rPr>
              <a:t>Graphics Processing Unit</a:t>
            </a:r>
            <a:r>
              <a:rPr lang="zh-CN" altLang="en-US" smtClean="0">
                <a:latin typeface="Arial" panose="020B0604020202020204" pitchFamily="34" charset="0"/>
              </a:rPr>
              <a:t>，缩写：</a:t>
            </a:r>
            <a:r>
              <a:rPr lang="en-US" altLang="zh-CN" smtClean="0">
                <a:latin typeface="Arial" panose="020B0604020202020204" pitchFamily="34" charset="0"/>
              </a:rPr>
              <a:t>GPU</a:t>
            </a:r>
            <a:r>
              <a:rPr lang="zh-CN" altLang="en-US" smtClean="0">
                <a:latin typeface="Arial" panose="020B0604020202020204" pitchFamily="34" charset="0"/>
              </a:rPr>
              <a:t>）</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zh-CN" altLang="en-US" smtClean="0">
                <a:latin typeface="Arial" panose="020B0604020202020204" pitchFamily="34" charset="0"/>
              </a:rPr>
              <a:t>现在</a:t>
            </a:r>
            <a:r>
              <a:rPr lang="en-US" altLang="zh-CN" smtClean="0">
                <a:latin typeface="Arial" panose="020B0604020202020204" pitchFamily="34" charset="0"/>
              </a:rPr>
              <a:t>CPU</a:t>
            </a:r>
            <a:r>
              <a:rPr lang="zh-CN" altLang="en-US" smtClean="0">
                <a:latin typeface="Arial" panose="020B0604020202020204" pitchFamily="34" charset="0"/>
              </a:rPr>
              <a:t>已经达到物理极限，被</a:t>
            </a:r>
            <a:r>
              <a:rPr lang="en-US" altLang="zh-CN" smtClean="0">
                <a:latin typeface="Arial" panose="020B0604020202020204" pitchFamily="34" charset="0"/>
              </a:rPr>
              <a:t>4GHz</a:t>
            </a:r>
            <a:r>
              <a:rPr lang="zh-CN" altLang="en-US" smtClean="0">
                <a:latin typeface="Arial" panose="020B0604020202020204" pitchFamily="34" charset="0"/>
              </a:rPr>
              <a:t>所限制，于是开始通过增加</a:t>
            </a:r>
            <a:r>
              <a:rPr lang="en-US" altLang="zh-CN" smtClean="0">
                <a:latin typeface="Arial" panose="020B0604020202020204" pitchFamily="34" charset="0"/>
              </a:rPr>
              <a:t>CPU</a:t>
            </a:r>
            <a:r>
              <a:rPr lang="zh-CN" altLang="en-US" smtClean="0">
                <a:latin typeface="Arial" panose="020B0604020202020204" pitchFamily="34" charset="0"/>
              </a:rPr>
              <a:t>数量来提高计算机速度。</a:t>
            </a:r>
            <a:br>
              <a:rPr lang="zh-CN" altLang="en-US" smtClean="0">
                <a:latin typeface="Arial" panose="020B0604020202020204" pitchFamily="34" charset="0"/>
              </a:rPr>
            </a:br>
            <a:r>
              <a:rPr lang="zh-CN" altLang="en-US" smtClean="0">
                <a:latin typeface="Arial" panose="020B0604020202020204" pitchFamily="34" charset="0"/>
              </a:rPr>
              <a:t>对称多处理器（</a:t>
            </a:r>
            <a:r>
              <a:rPr lang="en-US" altLang="zh-CN" smtClean="0">
                <a:latin typeface="Arial" panose="020B0604020202020204" pitchFamily="34" charset="0"/>
              </a:rPr>
              <a:t>SMP</a:t>
            </a:r>
            <a:r>
              <a:rPr lang="zh-CN" altLang="en-US" smtClean="0">
                <a:latin typeface="Arial" panose="020B0604020202020204" pitchFamily="34" charset="0"/>
              </a:rPr>
              <a:t>）：</a:t>
            </a:r>
            <a:br>
              <a:rPr lang="zh-CN" altLang="en-US" smtClean="0">
                <a:latin typeface="Arial" panose="020B0604020202020204" pitchFamily="34" charset="0"/>
              </a:rPr>
            </a:br>
            <a:r>
              <a:rPr lang="zh-CN" altLang="en-US" smtClean="0">
                <a:latin typeface="Arial" panose="020B0604020202020204" pitchFamily="34" charset="0"/>
              </a:rPr>
              <a:t>每个</a:t>
            </a:r>
            <a:r>
              <a:rPr lang="en-US" altLang="zh-CN" smtClean="0">
                <a:latin typeface="Arial" panose="020B0604020202020204" pitchFamily="34" charset="0"/>
              </a:rPr>
              <a:t>CPU</a:t>
            </a:r>
            <a:r>
              <a:rPr lang="zh-CN" altLang="en-US" smtClean="0">
                <a:latin typeface="Arial" panose="020B0604020202020204" pitchFamily="34" charset="0"/>
              </a:rPr>
              <a:t>在系统中所处的地位和所发挥的功能是一样，是相互对称的。但在处理程序时，我们并不能把他们分成若干个不相干的子问题，所以，使得多处理器速度实际提高得并没有理论上那么高。当对于相互独立的问题，多处理器就能最大效能的发挥威力了（比如：大型数据库</a:t>
            </a:r>
            <a:r>
              <a:rPr lang="en-US" altLang="zh-CN" smtClean="0">
                <a:latin typeface="Arial" panose="020B0604020202020204" pitchFamily="34" charset="0"/>
              </a:rPr>
              <a:t>,</a:t>
            </a:r>
            <a:r>
              <a:rPr lang="zh-CN" altLang="en-US" smtClean="0">
                <a:latin typeface="Arial" panose="020B0604020202020204" pitchFamily="34" charset="0"/>
              </a:rPr>
              <a:t>网络服务等）。</a:t>
            </a:r>
          </a:p>
          <a:p>
            <a:r>
              <a:rPr lang="zh-CN" altLang="en-US" smtClean="0">
                <a:latin typeface="Arial" panose="020B0604020202020204" pitchFamily="34" charset="0"/>
              </a:rPr>
              <a:t>多核处理器：</a:t>
            </a:r>
            <a:br>
              <a:rPr lang="zh-CN" altLang="en-US" smtClean="0">
                <a:latin typeface="Arial" panose="020B0604020202020204" pitchFamily="34" charset="0"/>
              </a:rPr>
            </a:br>
            <a:r>
              <a:rPr lang="zh-CN" altLang="en-US" smtClean="0">
                <a:latin typeface="Arial" panose="020B0604020202020204" pitchFamily="34" charset="0"/>
              </a:rPr>
              <a:t>其实际上是</a:t>
            </a:r>
            <a:r>
              <a:rPr lang="en-US" altLang="zh-CN" smtClean="0">
                <a:latin typeface="Arial" panose="020B0604020202020204" pitchFamily="34" charset="0"/>
              </a:rPr>
              <a:t>(SMP)</a:t>
            </a:r>
            <a:r>
              <a:rPr lang="zh-CN" altLang="en-US" smtClean="0">
                <a:latin typeface="Arial" panose="020B0604020202020204" pitchFamily="34" charset="0"/>
              </a:rPr>
              <a:t>的简化版，思想是将多个处理器合并在一起打包出售，它们之间共享比较昂贵的缓存部件，只保留了多个核心。在逻辑上看，它们和</a:t>
            </a:r>
            <a:r>
              <a:rPr lang="en-US" altLang="zh-CN" smtClean="0">
                <a:latin typeface="Arial" panose="020B0604020202020204" pitchFamily="34" charset="0"/>
              </a:rPr>
              <a:t>SMP</a:t>
            </a:r>
            <a:r>
              <a:rPr lang="zh-CN" altLang="en-US" smtClean="0">
                <a:latin typeface="Arial" panose="020B0604020202020204" pitchFamily="34" charset="0"/>
              </a:rPr>
              <a:t>完全相同。</a:t>
            </a:r>
          </a:p>
          <a:p>
            <a:r>
              <a:rPr lang="zh-CN" altLang="en-US" smtClean="0">
                <a:latin typeface="Arial" panose="020B0604020202020204" pitchFamily="34" charset="0"/>
              </a:rPr>
              <a:t>对称处理器由于造价比较高昂，主要用在商用电脑上，对于个人电脑，主要是多核处理器。</a:t>
            </a:r>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51204"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A5DE873-4137-4C31-AF0B-15EB521525F9}" type="slidenum">
              <a:rPr lang="zh-CN" altLang="en-US" sz="1200" b="0" smtClean="0"/>
              <a:pPr/>
              <a:t>39</a:t>
            </a:fld>
            <a:endParaRPr lang="en-US" altLang="zh-CN" sz="1200" b="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53252"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262D9EF-7FAA-4391-843E-DE9A52EC4F51}" type="slidenum">
              <a:rPr lang="zh-CN" altLang="en-US" sz="1200" b="0" smtClean="0"/>
              <a:pPr/>
              <a:t>40</a:t>
            </a:fld>
            <a:endParaRPr lang="en-US" altLang="zh-CN" sz="1200" b="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56324" name="灯片编号占位符 3"/>
          <p:cNvSpPr>
            <a:spLocks noGrp="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1EDC25B-5A9A-404C-819A-1AB101C61778}" type="slidenum">
              <a:rPr lang="zh-CN" altLang="en-US" sz="1200" b="0" smtClean="0"/>
              <a:pPr/>
              <a:t>42</a:t>
            </a:fld>
            <a:endParaRPr lang="en-US" altLang="zh-CN" sz="1200" b="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11"/>
          <p:cNvSpPr txBox="1">
            <a:spLocks noChangeArrowheads="1"/>
          </p:cNvSpPr>
          <p:nvPr userDrawn="1"/>
        </p:nvSpPr>
        <p:spPr bwMode="auto">
          <a:xfrm>
            <a:off x="381000" y="609600"/>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spcBef>
                <a:spcPct val="50000"/>
              </a:spcBef>
              <a:defRPr/>
            </a:pPr>
            <a:r>
              <a:rPr lang="zh-CN" altLang="en-US" smtClean="0">
                <a:solidFill>
                  <a:srgbClr val="0000FF"/>
                </a:solidFill>
                <a:ea typeface="华文隶书" pitchFamily="2" charset="-122"/>
              </a:rPr>
              <a:t>哈工大计算机科学与技术学院</a:t>
            </a:r>
          </a:p>
        </p:txBody>
      </p:sp>
      <p:sp>
        <p:nvSpPr>
          <p:cNvPr id="5" name="Text Box 12"/>
          <p:cNvSpPr txBox="1">
            <a:spLocks noChangeArrowheads="1"/>
          </p:cNvSpPr>
          <p:nvPr userDrawn="1"/>
        </p:nvSpPr>
        <p:spPr bwMode="auto">
          <a:xfrm>
            <a:off x="5735638" y="609600"/>
            <a:ext cx="3179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charset="0"/>
                <a:ea typeface="宋体" pitchFamily="2" charset="-122"/>
              </a:defRPr>
            </a:lvl1pPr>
            <a:lvl2pPr marL="742950" indent="-285750" eaLnBrk="0" hangingPunct="0">
              <a:defRPr sz="2400" b="1">
                <a:solidFill>
                  <a:schemeClr val="tx1"/>
                </a:solidFill>
                <a:latin typeface="Arial" charset="0"/>
                <a:ea typeface="宋体" pitchFamily="2" charset="-122"/>
              </a:defRPr>
            </a:lvl2pPr>
            <a:lvl3pPr marL="1143000" indent="-228600" eaLnBrk="0" hangingPunct="0">
              <a:defRPr sz="2400" b="1">
                <a:solidFill>
                  <a:schemeClr val="tx1"/>
                </a:solidFill>
                <a:latin typeface="Arial" charset="0"/>
                <a:ea typeface="宋体" pitchFamily="2" charset="-122"/>
              </a:defRPr>
            </a:lvl3pPr>
            <a:lvl4pPr marL="1600200" indent="-228600" eaLnBrk="0" hangingPunct="0">
              <a:defRPr sz="2400" b="1">
                <a:solidFill>
                  <a:schemeClr val="tx1"/>
                </a:solidFill>
                <a:latin typeface="Arial" charset="0"/>
                <a:ea typeface="宋体" pitchFamily="2" charset="-122"/>
              </a:defRPr>
            </a:lvl4pPr>
            <a:lvl5pPr marL="2057400" indent="-228600"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r" eaLnBrk="1" hangingPunct="1">
              <a:spcBef>
                <a:spcPct val="50000"/>
              </a:spcBef>
              <a:defRPr/>
            </a:pPr>
            <a:r>
              <a:rPr lang="zh-CN" altLang="en-US" smtClean="0">
                <a:solidFill>
                  <a:srgbClr val="0000FF"/>
                </a:solidFill>
                <a:ea typeface="华文隶书" pitchFamily="2" charset="-122"/>
              </a:rPr>
              <a:t>软件基础教研室</a:t>
            </a:r>
          </a:p>
        </p:txBody>
      </p:sp>
      <p:sp>
        <p:nvSpPr>
          <p:cNvPr id="6" name="Line 13"/>
          <p:cNvSpPr>
            <a:spLocks noChangeShapeType="1"/>
          </p:cNvSpPr>
          <p:nvPr userDrawn="1"/>
        </p:nvSpPr>
        <p:spPr bwMode="auto">
          <a:xfrm flipV="1">
            <a:off x="228600" y="1066800"/>
            <a:ext cx="228600" cy="304800"/>
          </a:xfrm>
          <a:prstGeom prst="line">
            <a:avLst/>
          </a:prstGeom>
          <a:noFill/>
          <a:ln w="76200" cmpd="tri">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14"/>
          <p:cNvSpPr>
            <a:spLocks noChangeShapeType="1"/>
          </p:cNvSpPr>
          <p:nvPr userDrawn="1"/>
        </p:nvSpPr>
        <p:spPr bwMode="auto">
          <a:xfrm>
            <a:off x="457200" y="1066800"/>
            <a:ext cx="8382000" cy="0"/>
          </a:xfrm>
          <a:prstGeom prst="line">
            <a:avLst/>
          </a:prstGeom>
          <a:noFill/>
          <a:ln w="76200" cmpd="tri">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46" name="Rectangle 2"/>
          <p:cNvSpPr>
            <a:spLocks noGrp="1" noChangeArrowheads="1"/>
          </p:cNvSpPr>
          <p:nvPr>
            <p:ph type="ctrTitle"/>
          </p:nvPr>
        </p:nvSpPr>
        <p:spPr>
          <a:xfrm>
            <a:off x="914400" y="2130425"/>
            <a:ext cx="7772400" cy="1470025"/>
          </a:xfrm>
          <a:extLst>
            <a:ext uri="{91240B29-F687-4F45-9708-019B960494DF}">
              <a14:hiddenLine xmlns:a14="http://schemas.microsoft.com/office/drawing/2010/main" w="9525">
                <a:solidFill>
                  <a:schemeClr val="tx1"/>
                </a:solidFill>
                <a:miter lim="800000"/>
                <a:headEnd/>
                <a:tailEnd/>
              </a14:hiddenLine>
            </a:ext>
          </a:extLst>
        </p:spPr>
        <p:txBody>
          <a:bodyPr/>
          <a:lstStyle>
            <a:lvl1pPr>
              <a:defRPr sz="5400"/>
            </a:lvl1pPr>
          </a:lstStyle>
          <a:p>
            <a:pPr lvl="0"/>
            <a:r>
              <a:rPr lang="zh-CN" altLang="en-US" noProof="0" smtClean="0"/>
              <a:t>单击此处编辑母版标题样式</a:t>
            </a:r>
          </a:p>
        </p:txBody>
      </p:sp>
      <p:sp>
        <p:nvSpPr>
          <p:cNvPr id="31747" name="Rectangle 3"/>
          <p:cNvSpPr>
            <a:spLocks noGrp="1" noChangeArrowheads="1"/>
          </p:cNvSpPr>
          <p:nvPr>
            <p:ph type="subTitle" idx="1"/>
          </p:nvPr>
        </p:nvSpPr>
        <p:spPr>
          <a:xfrm>
            <a:off x="5029200" y="5257800"/>
            <a:ext cx="3581400" cy="671513"/>
          </a:xfrm>
        </p:spPr>
        <p:txBody>
          <a:bodyPr/>
          <a:lstStyle>
            <a:lvl1pPr marL="0" indent="0" algn="ctr">
              <a:buFont typeface="Wingdings" pitchFamily="2" charset="2"/>
              <a:buNone/>
              <a:defRPr>
                <a:solidFill>
                  <a:srgbClr val="993300"/>
                </a:solidFill>
              </a:defRPr>
            </a:lvl1pPr>
          </a:lstStyle>
          <a:p>
            <a:pPr lvl="0"/>
            <a:r>
              <a:rPr lang="zh-CN" altLang="en-US" noProof="0" smtClean="0"/>
              <a:t>单击此处编辑母版副标题样式</a:t>
            </a:r>
          </a:p>
        </p:txBody>
      </p:sp>
      <p:sp>
        <p:nvSpPr>
          <p:cNvPr id="8" name="Rectangle 4"/>
          <p:cNvSpPr>
            <a:spLocks noGrp="1" noChangeArrowheads="1"/>
          </p:cNvSpPr>
          <p:nvPr>
            <p:ph type="dt" sz="half" idx="10"/>
          </p:nvPr>
        </p:nvSpPr>
        <p:spPr bwMode="auto">
          <a:xfrm>
            <a:off x="457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solidFill>
                  <a:srgbClr val="009900"/>
                </a:solidFill>
                <a:latin typeface="Arial" charset="0"/>
              </a:defRPr>
            </a:lvl1pPr>
          </a:lstStyle>
          <a:p>
            <a:pPr>
              <a:defRPr/>
            </a:pPr>
            <a:r>
              <a:rPr lang="zh-CN" altLang="en-US"/>
              <a:t>曲明成</a:t>
            </a:r>
            <a:endParaRPr lang="en-US" altLang="zh-CN"/>
          </a:p>
        </p:txBody>
      </p:sp>
      <p:sp>
        <p:nvSpPr>
          <p:cNvPr id="9" name="Rectangle 5"/>
          <p:cNvSpPr>
            <a:spLocks noGrp="1" noChangeArrowheads="1"/>
          </p:cNvSpPr>
          <p:nvPr>
            <p:ph type="ftr" sz="quarter" idx="11"/>
          </p:nvPr>
        </p:nvSpPr>
        <p:spPr bwMode="auto">
          <a:xfrm>
            <a:off x="3124200" y="6245225"/>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solidFill>
                  <a:srgbClr val="009900"/>
                </a:solidFill>
                <a:latin typeface="Arial" charset="0"/>
              </a:defRPr>
            </a:lvl1pPr>
          </a:lstStyle>
          <a:p>
            <a:pPr>
              <a:defRPr/>
            </a:pPr>
            <a:endParaRPr lang="en-US" altLang="zh-CN"/>
          </a:p>
        </p:txBody>
      </p:sp>
    </p:spTree>
    <p:extLst>
      <p:ext uri="{BB962C8B-B14F-4D97-AF65-F5344CB8AC3E}">
        <p14:creationId xmlns:p14="http://schemas.microsoft.com/office/powerpoint/2010/main" val="278840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43967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96050" y="304800"/>
            <a:ext cx="2038350"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304800"/>
            <a:ext cx="5962650"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95593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标题 3"/>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04221381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55794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024335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2775" y="1268413"/>
            <a:ext cx="3884613"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9788" y="1268413"/>
            <a:ext cx="3884612"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11119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05211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6951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063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972382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670732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04800"/>
            <a:ext cx="7848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12775" y="1268413"/>
            <a:ext cx="7921625"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Text Box 9"/>
          <p:cNvSpPr txBox="1">
            <a:spLocks noChangeArrowheads="1"/>
          </p:cNvSpPr>
          <p:nvPr userDrawn="1"/>
        </p:nvSpPr>
        <p:spPr bwMode="auto">
          <a:xfrm>
            <a:off x="4114800" y="652145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600" smtClean="0">
                <a:ea typeface="华文琥珀" panose="02010800040101010101" pitchFamily="2" charset="-122"/>
              </a:rPr>
              <a:t>- </a:t>
            </a:r>
            <a:fld id="{F62298F1-3310-4833-88D9-CA88E9C13D9D}" type="slidenum">
              <a:rPr lang="en-US" altLang="zh-CN" sz="1600" smtClean="0">
                <a:ea typeface="华文琥珀" panose="02010800040101010101" pitchFamily="2" charset="-122"/>
              </a:rPr>
              <a:pPr algn="ctr">
                <a:spcBef>
                  <a:spcPct val="50000"/>
                </a:spcBef>
                <a:defRPr/>
              </a:pPr>
              <a:t>‹#›</a:t>
            </a:fld>
            <a:r>
              <a:rPr lang="en-US" altLang="zh-CN" sz="1600" smtClean="0">
                <a:ea typeface="华文琥珀" panose="02010800040101010101" pitchFamily="2" charset="-122"/>
              </a:rPr>
              <a:t> -</a:t>
            </a:r>
          </a:p>
        </p:txBody>
      </p:sp>
      <p:sp>
        <p:nvSpPr>
          <p:cNvPr id="1029" name="Line 32"/>
          <p:cNvSpPr>
            <a:spLocks noChangeShapeType="1"/>
          </p:cNvSpPr>
          <p:nvPr userDrawn="1"/>
        </p:nvSpPr>
        <p:spPr bwMode="auto">
          <a:xfrm>
            <a:off x="0" y="1066800"/>
            <a:ext cx="8024813" cy="0"/>
          </a:xfrm>
          <a:prstGeom prst="line">
            <a:avLst/>
          </a:prstGeom>
          <a:noFill/>
          <a:ln w="50800">
            <a:solidFill>
              <a:srgbClr val="C1C43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2" name="Text Box 10"/>
          <p:cNvSpPr txBox="1">
            <a:spLocks noChangeArrowheads="1"/>
          </p:cNvSpPr>
          <p:nvPr userDrawn="1"/>
        </p:nvSpPr>
        <p:spPr bwMode="auto">
          <a:xfrm>
            <a:off x="7810500" y="6630988"/>
            <a:ext cx="1447800" cy="246062"/>
          </a:xfrm>
          <a:prstGeom prst="rect">
            <a:avLst/>
          </a:prstGeom>
          <a:noFill/>
          <a:ln w="9525">
            <a:noFill/>
            <a:miter lim="800000"/>
            <a:headEnd/>
            <a:tailEnd/>
          </a:ln>
          <a:effectLst/>
        </p:spPr>
        <p:txBody>
          <a:bodyPr>
            <a:spAutoFit/>
          </a:bodyPr>
          <a:lstStyle>
            <a:lvl1pPr>
              <a:defRPr>
                <a:solidFill>
                  <a:schemeClr val="tx1"/>
                </a:solidFill>
                <a:latin typeface="Arial" charset="0"/>
                <a:ea typeface="宋体" pitchFamily="2" charset="-122"/>
              </a:defRPr>
            </a:lvl1pPr>
            <a:lvl2pPr marL="37931725" indent="-37474525">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marL="457200" fontAlgn="base">
              <a:spcBef>
                <a:spcPct val="0"/>
              </a:spcBef>
              <a:spcAft>
                <a:spcPct val="0"/>
              </a:spcAft>
              <a:defRPr>
                <a:solidFill>
                  <a:schemeClr val="tx1"/>
                </a:solidFill>
                <a:latin typeface="Arial" charset="0"/>
                <a:ea typeface="宋体" pitchFamily="2" charset="-122"/>
              </a:defRPr>
            </a:lvl6pPr>
            <a:lvl7pPr marL="914400" fontAlgn="base">
              <a:spcBef>
                <a:spcPct val="0"/>
              </a:spcBef>
              <a:spcAft>
                <a:spcPct val="0"/>
              </a:spcAft>
              <a:defRPr>
                <a:solidFill>
                  <a:schemeClr val="tx1"/>
                </a:solidFill>
                <a:latin typeface="Arial" charset="0"/>
                <a:ea typeface="宋体" pitchFamily="2" charset="-122"/>
              </a:defRPr>
            </a:lvl7pPr>
            <a:lvl8pPr marL="1371600" fontAlgn="base">
              <a:spcBef>
                <a:spcPct val="0"/>
              </a:spcBef>
              <a:spcAft>
                <a:spcPct val="0"/>
              </a:spcAft>
              <a:defRPr>
                <a:solidFill>
                  <a:schemeClr val="tx1"/>
                </a:solidFill>
                <a:latin typeface="Arial" charset="0"/>
                <a:ea typeface="宋体" pitchFamily="2" charset="-122"/>
              </a:defRPr>
            </a:lvl8pPr>
            <a:lvl9pPr marL="1828800" fontAlgn="base">
              <a:spcBef>
                <a:spcPct val="0"/>
              </a:spcBef>
              <a:spcAft>
                <a:spcPct val="0"/>
              </a:spcAft>
              <a:defRPr>
                <a:solidFill>
                  <a:schemeClr val="tx1"/>
                </a:solidFill>
                <a:latin typeface="Arial" charset="0"/>
                <a:ea typeface="宋体" pitchFamily="2" charset="-122"/>
              </a:defRPr>
            </a:lvl9pPr>
          </a:lstStyle>
          <a:p>
            <a:pPr algn="ctr">
              <a:spcBef>
                <a:spcPct val="50000"/>
              </a:spcBef>
              <a:defRPr/>
            </a:pPr>
            <a:r>
              <a:rPr lang="zh-CN" altLang="en-US" sz="1000" dirty="0" smtClean="0">
                <a:solidFill>
                  <a:srgbClr val="006699"/>
                </a:solidFill>
                <a:latin typeface="Helvetica" pitchFamily="34" charset="0"/>
                <a:ea typeface="ＭＳ Ｐゴシック" pitchFamily="34" charset="-128"/>
              </a:rPr>
              <a:t>智能软件中心</a:t>
            </a:r>
            <a:r>
              <a:rPr lang="en-US" altLang="zh-CN" sz="1000" dirty="0" smtClean="0">
                <a:solidFill>
                  <a:srgbClr val="006699"/>
                </a:solidFill>
                <a:latin typeface="Helvetica" pitchFamily="34" charset="0"/>
                <a:ea typeface="ＭＳ Ｐゴシック" pitchFamily="34" charset="-128"/>
              </a:rPr>
              <a:t>-</a:t>
            </a:r>
            <a:r>
              <a:rPr lang="zh-CN" altLang="en-US" sz="1000" dirty="0" smtClean="0">
                <a:solidFill>
                  <a:srgbClr val="006699"/>
                </a:solidFill>
                <a:latin typeface="Helvetica" pitchFamily="34" charset="0"/>
                <a:ea typeface="ＭＳ Ｐゴシック" pitchFamily="34" charset="-128"/>
              </a:rPr>
              <a:t>曲明成</a:t>
            </a:r>
          </a:p>
        </p:txBody>
      </p:sp>
      <p:sp>
        <p:nvSpPr>
          <p:cNvPr id="146443" name="Text Box 11"/>
          <p:cNvSpPr txBox="1">
            <a:spLocks noChangeArrowheads="1"/>
          </p:cNvSpPr>
          <p:nvPr userDrawn="1"/>
        </p:nvSpPr>
        <p:spPr bwMode="auto">
          <a:xfrm>
            <a:off x="-4763" y="6594475"/>
            <a:ext cx="1338263" cy="246063"/>
          </a:xfrm>
          <a:prstGeom prst="rect">
            <a:avLst/>
          </a:prstGeom>
          <a:noFill/>
          <a:ln w="9525">
            <a:noFill/>
            <a:miter lim="800000"/>
            <a:headEnd/>
            <a:tailEnd/>
          </a:ln>
          <a:effectLst/>
        </p:spPr>
        <p:txBody>
          <a:bodyPr wrap="none">
            <a:spAutoFit/>
          </a:bodyPr>
          <a:lstStyle>
            <a:lvl1pPr>
              <a:defRPr>
                <a:solidFill>
                  <a:schemeClr val="tx1"/>
                </a:solidFill>
                <a:latin typeface="Arial" charset="0"/>
                <a:ea typeface="宋体" pitchFamily="2" charset="-122"/>
              </a:defRPr>
            </a:lvl1pPr>
            <a:lvl2pPr marL="37931725" indent="-37474525">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marL="457200" fontAlgn="base">
              <a:spcBef>
                <a:spcPct val="0"/>
              </a:spcBef>
              <a:spcAft>
                <a:spcPct val="0"/>
              </a:spcAft>
              <a:defRPr>
                <a:solidFill>
                  <a:schemeClr val="tx1"/>
                </a:solidFill>
                <a:latin typeface="Arial" charset="0"/>
                <a:ea typeface="宋体" pitchFamily="2" charset="-122"/>
              </a:defRPr>
            </a:lvl6pPr>
            <a:lvl7pPr marL="914400" fontAlgn="base">
              <a:spcBef>
                <a:spcPct val="0"/>
              </a:spcBef>
              <a:spcAft>
                <a:spcPct val="0"/>
              </a:spcAft>
              <a:defRPr>
                <a:solidFill>
                  <a:schemeClr val="tx1"/>
                </a:solidFill>
                <a:latin typeface="Arial" charset="0"/>
                <a:ea typeface="宋体" pitchFamily="2" charset="-122"/>
              </a:defRPr>
            </a:lvl7pPr>
            <a:lvl8pPr marL="1371600" fontAlgn="base">
              <a:spcBef>
                <a:spcPct val="0"/>
              </a:spcBef>
              <a:spcAft>
                <a:spcPct val="0"/>
              </a:spcAft>
              <a:defRPr>
                <a:solidFill>
                  <a:schemeClr val="tx1"/>
                </a:solidFill>
                <a:latin typeface="Arial" charset="0"/>
                <a:ea typeface="宋体" pitchFamily="2" charset="-122"/>
              </a:defRPr>
            </a:lvl8pPr>
            <a:lvl9pPr marL="1828800" fontAlgn="base">
              <a:spcBef>
                <a:spcPct val="0"/>
              </a:spcBef>
              <a:spcAft>
                <a:spcPct val="0"/>
              </a:spcAft>
              <a:defRPr>
                <a:solidFill>
                  <a:schemeClr val="tx1"/>
                </a:solidFill>
                <a:latin typeface="Arial" charset="0"/>
                <a:ea typeface="宋体" pitchFamily="2" charset="-122"/>
              </a:defRPr>
            </a:lvl9pPr>
          </a:lstStyle>
          <a:p>
            <a:pPr>
              <a:spcBef>
                <a:spcPct val="50000"/>
              </a:spcBef>
              <a:defRPr/>
            </a:pPr>
            <a:r>
              <a:rPr lang="zh-CN" altLang="en-US" sz="1000" dirty="0" smtClean="0">
                <a:solidFill>
                  <a:srgbClr val="006699"/>
                </a:solidFill>
                <a:latin typeface="Helvetica" pitchFamily="34" charset="0"/>
                <a:ea typeface="ＭＳ Ｐゴシック" pitchFamily="34" charset="-128"/>
              </a:rPr>
              <a:t>操作系统设计与实现</a:t>
            </a:r>
          </a:p>
        </p:txBody>
      </p:sp>
    </p:spTree>
  </p:cSld>
  <p:clrMap bg1="lt1" tx1="dk1" bg2="lt2" tx2="dk2" accent1="accent1" accent2="accent2" accent3="accent3" accent4="accent4" accent5="accent5" accent6="accent6" hlink="hlink" folHlink="folHlink"/>
  <p:sldLayoutIdLst>
    <p:sldLayoutId id="2147483865"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6" r:id="rId12"/>
  </p:sldLayoutIdLst>
  <p:timing>
    <p:tnLst>
      <p:par>
        <p:cTn id="1" dur="indefinite" restart="never" nodeType="tmRoot"/>
      </p:par>
    </p:tnLst>
  </p:timing>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宋体" pitchFamily="2" charset="-122"/>
        </a:defRPr>
      </a:lvl2pPr>
      <a:lvl3pPr algn="l" rtl="0" eaLnBrk="0" fontAlgn="base" hangingPunct="0">
        <a:spcBef>
          <a:spcPct val="0"/>
        </a:spcBef>
        <a:spcAft>
          <a:spcPct val="0"/>
        </a:spcAft>
        <a:defRPr sz="3600" b="1">
          <a:solidFill>
            <a:schemeClr val="tx1"/>
          </a:solidFill>
          <a:latin typeface="Arial" charset="0"/>
          <a:ea typeface="宋体" pitchFamily="2" charset="-122"/>
        </a:defRPr>
      </a:lvl3pPr>
      <a:lvl4pPr algn="l" rtl="0" eaLnBrk="0" fontAlgn="base" hangingPunct="0">
        <a:spcBef>
          <a:spcPct val="0"/>
        </a:spcBef>
        <a:spcAft>
          <a:spcPct val="0"/>
        </a:spcAft>
        <a:defRPr sz="3600" b="1">
          <a:solidFill>
            <a:schemeClr val="tx1"/>
          </a:solidFill>
          <a:latin typeface="Arial" charset="0"/>
          <a:ea typeface="宋体" pitchFamily="2" charset="-122"/>
        </a:defRPr>
      </a:lvl4pPr>
      <a:lvl5pPr algn="l" rtl="0" eaLnBrk="0" fontAlgn="base" hangingPunct="0">
        <a:spcBef>
          <a:spcPct val="0"/>
        </a:spcBef>
        <a:spcAft>
          <a:spcPct val="0"/>
        </a:spcAft>
        <a:defRPr sz="3600" b="1">
          <a:solidFill>
            <a:schemeClr val="tx1"/>
          </a:solidFill>
          <a:latin typeface="Arial" charset="0"/>
          <a:ea typeface="宋体" pitchFamily="2" charset="-122"/>
        </a:defRPr>
      </a:lvl5pPr>
      <a:lvl6pPr marL="457200" algn="l" rtl="0" fontAlgn="base">
        <a:spcBef>
          <a:spcPct val="0"/>
        </a:spcBef>
        <a:spcAft>
          <a:spcPct val="0"/>
        </a:spcAft>
        <a:defRPr sz="3600" b="1">
          <a:solidFill>
            <a:schemeClr val="tx1"/>
          </a:solidFill>
          <a:latin typeface="Arial" charset="0"/>
          <a:ea typeface="宋体" pitchFamily="2" charset="-122"/>
        </a:defRPr>
      </a:lvl6pPr>
      <a:lvl7pPr marL="914400" algn="l" rtl="0" fontAlgn="base">
        <a:spcBef>
          <a:spcPct val="0"/>
        </a:spcBef>
        <a:spcAft>
          <a:spcPct val="0"/>
        </a:spcAft>
        <a:defRPr sz="3600" b="1">
          <a:solidFill>
            <a:schemeClr val="tx1"/>
          </a:solidFill>
          <a:latin typeface="Arial" charset="0"/>
          <a:ea typeface="宋体" pitchFamily="2" charset="-122"/>
        </a:defRPr>
      </a:lvl7pPr>
      <a:lvl8pPr marL="1371600" algn="l" rtl="0" fontAlgn="base">
        <a:spcBef>
          <a:spcPct val="0"/>
        </a:spcBef>
        <a:spcAft>
          <a:spcPct val="0"/>
        </a:spcAft>
        <a:defRPr sz="3600" b="1">
          <a:solidFill>
            <a:schemeClr val="tx1"/>
          </a:solidFill>
          <a:latin typeface="Arial" charset="0"/>
          <a:ea typeface="宋体" pitchFamily="2" charset="-122"/>
        </a:defRPr>
      </a:lvl8pPr>
      <a:lvl9pPr marL="1828800" algn="l" rtl="0" fontAlgn="base">
        <a:spcBef>
          <a:spcPct val="0"/>
        </a:spcBef>
        <a:spcAft>
          <a:spcPct val="0"/>
        </a:spcAft>
        <a:defRPr sz="3600" b="1">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3.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9.jpeg"/></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5"/>
          <p:cNvSpPr>
            <a:spLocks noChangeArrowheads="1"/>
          </p:cNvSpPr>
          <p:nvPr/>
        </p:nvSpPr>
        <p:spPr bwMode="auto">
          <a:xfrm>
            <a:off x="990600" y="152400"/>
            <a:ext cx="6629400" cy="84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4400">
                <a:solidFill>
                  <a:srgbClr val="FF0000"/>
                </a:solidFill>
                <a:latin typeface="Arial Black" panose="020B0A04020102020204" pitchFamily="34" charset="0"/>
                <a:ea typeface="黑体" panose="02010609060101010101" pitchFamily="49" charset="-122"/>
              </a:rPr>
              <a:t>第</a:t>
            </a:r>
            <a:r>
              <a:rPr lang="en-US" altLang="zh-CN" sz="4400">
                <a:solidFill>
                  <a:srgbClr val="FF0000"/>
                </a:solidFill>
                <a:latin typeface="Arial Black" panose="020B0A04020102020204" pitchFamily="34" charset="0"/>
                <a:ea typeface="黑体" panose="02010609060101010101" pitchFamily="49" charset="-122"/>
              </a:rPr>
              <a:t>5</a:t>
            </a:r>
            <a:r>
              <a:rPr lang="zh-CN" altLang="en-US" sz="4400">
                <a:solidFill>
                  <a:srgbClr val="FF0000"/>
                </a:solidFill>
                <a:latin typeface="Arial Black" panose="020B0A04020102020204" pitchFamily="34" charset="0"/>
                <a:ea typeface="黑体" panose="02010609060101010101" pitchFamily="49" charset="-122"/>
              </a:rPr>
              <a:t>章 </a:t>
            </a:r>
            <a:r>
              <a:rPr lang="en-US" altLang="zh-CN" sz="4400">
                <a:solidFill>
                  <a:srgbClr val="FF0000"/>
                </a:solidFill>
                <a:latin typeface="Arial Black" panose="020B0A04020102020204" pitchFamily="34" charset="0"/>
                <a:ea typeface="黑体" panose="02010609060101010101" pitchFamily="49" charset="-122"/>
              </a:rPr>
              <a:t>CPU</a:t>
            </a:r>
            <a:r>
              <a:rPr lang="zh-CN" altLang="en-US" sz="4400">
                <a:solidFill>
                  <a:srgbClr val="FF0000"/>
                </a:solidFill>
                <a:latin typeface="Arial Black" panose="020B0A04020102020204" pitchFamily="34" charset="0"/>
                <a:ea typeface="黑体" panose="02010609060101010101" pitchFamily="49" charset="-122"/>
              </a:rPr>
              <a:t>调度</a:t>
            </a:r>
          </a:p>
        </p:txBody>
      </p:sp>
      <p:sp>
        <p:nvSpPr>
          <p:cNvPr id="4" name="Rectangle 3"/>
          <p:cNvSpPr txBox="1">
            <a:spLocks noChangeArrowheads="1"/>
          </p:cNvSpPr>
          <p:nvPr/>
        </p:nvSpPr>
        <p:spPr bwMode="auto">
          <a:xfrm>
            <a:off x="533400" y="1811338"/>
            <a:ext cx="8305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9pPr>
          </a:lstStyle>
          <a:p>
            <a:pPr algn="ctr" eaLnBrk="1" hangingPunct="1">
              <a:lnSpc>
                <a:spcPct val="90000"/>
              </a:lnSpc>
              <a:buFontTx/>
              <a:buNone/>
              <a:defRPr/>
            </a:pPr>
            <a:r>
              <a:rPr lang="zh-CN" altLang="en-US" kern="0" dirty="0" smtClean="0">
                <a:latin typeface="宋体" panose="02010600030101010101" pitchFamily="2" charset="-122"/>
                <a:cs typeface="Times New Roman" panose="02020603050405020304" pitchFamily="18" charset="0"/>
              </a:rPr>
              <a:t>主讲教师：曲明成</a:t>
            </a:r>
            <a:endParaRPr lang="zh-CN" altLang="en-US" sz="2000" kern="0" dirty="0" smtClean="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sz="2400" kern="0" dirty="0" smtClean="0">
                <a:latin typeface="宋体" panose="02010600030101010101" pitchFamily="2" charset="-122"/>
                <a:cs typeface="Times New Roman" panose="02020603050405020304" pitchFamily="18" charset="0"/>
              </a:rPr>
              <a:t>电   话：</a:t>
            </a:r>
            <a:r>
              <a:rPr lang="zh-CN" altLang="en-US" sz="2400" kern="0" dirty="0" smtClean="0">
                <a:solidFill>
                  <a:srgbClr val="A50021"/>
                </a:solidFill>
                <a:latin typeface="宋体" panose="02010600030101010101" pitchFamily="2" charset="-122"/>
                <a:cs typeface="Times New Roman" panose="02020603050405020304" pitchFamily="18" charset="0"/>
              </a:rPr>
              <a:t> </a:t>
            </a:r>
            <a:r>
              <a:rPr lang="en-US" altLang="zh-CN" sz="2400" kern="0" dirty="0" smtClean="0">
                <a:solidFill>
                  <a:srgbClr val="A50021"/>
                </a:solidFill>
                <a:latin typeface="宋体" panose="02010600030101010101" pitchFamily="2" charset="-122"/>
                <a:cs typeface="Times New Roman" panose="02020603050405020304" pitchFamily="18" charset="0"/>
              </a:rPr>
              <a:t>15645102418</a:t>
            </a:r>
          </a:p>
          <a:p>
            <a:pPr algn="ctr" eaLnBrk="1" hangingPunct="1">
              <a:lnSpc>
                <a:spcPct val="90000"/>
              </a:lnSpc>
              <a:buFontTx/>
              <a:buNone/>
              <a:defRPr/>
            </a:pPr>
            <a:r>
              <a:rPr lang="en-US" altLang="zh-CN" sz="2400" kern="0" dirty="0" smtClean="0">
                <a:latin typeface="宋体" panose="02010600030101010101" pitchFamily="2" charset="-122"/>
                <a:cs typeface="Times New Roman" panose="02020603050405020304" pitchFamily="18" charset="0"/>
              </a:rPr>
              <a:t>E-mail</a:t>
            </a:r>
            <a:r>
              <a:rPr lang="zh-CN" altLang="en-US" sz="2400" kern="0" dirty="0" smtClean="0">
                <a:latin typeface="宋体" panose="02010600030101010101" pitchFamily="2" charset="-122"/>
                <a:cs typeface="Times New Roman" panose="02020603050405020304" pitchFamily="18" charset="0"/>
              </a:rPr>
              <a:t>： </a:t>
            </a:r>
            <a:r>
              <a:rPr lang="en-US" altLang="zh-CN" sz="2400" kern="0" dirty="0" err="1" smtClean="0">
                <a:latin typeface="宋体" panose="02010600030101010101" pitchFamily="2" charset="-122"/>
                <a:cs typeface="Times New Roman" panose="02020603050405020304" pitchFamily="18" charset="0"/>
              </a:rPr>
              <a:t>qumingcheng@126.com</a:t>
            </a:r>
            <a:endParaRPr lang="en-US" altLang="zh-CN" sz="2400" kern="0" dirty="0" smtClean="0">
              <a:latin typeface="宋体" panose="02010600030101010101" pitchFamily="2" charset="-122"/>
              <a:cs typeface="Times New Roman" panose="02020603050405020304" pitchFamily="18" charset="0"/>
            </a:endParaRPr>
          </a:p>
          <a:p>
            <a:pPr algn="ctr" eaLnBrk="1" hangingPunct="1">
              <a:lnSpc>
                <a:spcPct val="90000"/>
              </a:lnSpc>
              <a:buFontTx/>
              <a:buNone/>
              <a:defRPr/>
            </a:pPr>
            <a:endParaRPr lang="en-US" altLang="zh-CN" sz="2400" kern="0" dirty="0" smtClean="0">
              <a:latin typeface="宋体" panose="02010600030101010101" pitchFamily="2" charset="-122"/>
              <a:cs typeface="Times New Roman" panose="02020603050405020304" pitchFamily="18" charset="0"/>
            </a:endParaRPr>
          </a:p>
          <a:p>
            <a:pPr algn="ctr" eaLnBrk="1" hangingPunct="1">
              <a:lnSpc>
                <a:spcPct val="90000"/>
              </a:lnSpc>
              <a:buFontTx/>
              <a:buNone/>
              <a:defRPr/>
            </a:pPr>
            <a:endParaRPr lang="en-US" altLang="zh-CN" sz="2400" kern="0" dirty="0" smtClean="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kern="0" dirty="0" smtClean="0">
                <a:solidFill>
                  <a:srgbClr val="993300"/>
                </a:solidFill>
                <a:latin typeface="宋体" panose="02010600030101010101" pitchFamily="2" charset="-122"/>
                <a:cs typeface="Times New Roman" panose="02020603050405020304" pitchFamily="18" charset="0"/>
              </a:rPr>
              <a:t>哈工大计算学部</a:t>
            </a:r>
            <a:r>
              <a:rPr lang="en-US" altLang="zh-CN" kern="0" dirty="0" smtClean="0">
                <a:solidFill>
                  <a:srgbClr val="993300"/>
                </a:solidFill>
                <a:latin typeface="宋体" panose="02010600030101010101" pitchFamily="2" charset="-122"/>
                <a:cs typeface="Times New Roman" panose="02020603050405020304" pitchFamily="18" charset="0"/>
              </a:rPr>
              <a:t>-</a:t>
            </a:r>
            <a:r>
              <a:rPr lang="zh-CN" altLang="en-US" kern="0" dirty="0" smtClean="0">
                <a:solidFill>
                  <a:srgbClr val="993300"/>
                </a:solidFill>
                <a:latin typeface="宋体" panose="02010600030101010101" pitchFamily="2" charset="-122"/>
                <a:cs typeface="Times New Roman" panose="02020603050405020304" pitchFamily="18" charset="0"/>
              </a:rPr>
              <a:t>智能软件中心</a:t>
            </a:r>
            <a:endParaRPr lang="zh-CN" altLang="en-US" sz="2000" kern="0" dirty="0" smtClean="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en-US" altLang="zh-CN" kern="0" dirty="0" smtClean="0">
                <a:latin typeface="宋体" panose="02010600030101010101" pitchFamily="2" charset="-122"/>
                <a:cs typeface="Times New Roman" panose="02020603050405020304" pitchFamily="18" charset="0"/>
              </a:rPr>
              <a:t>2020/5/6</a:t>
            </a:r>
          </a:p>
          <a:p>
            <a:pPr algn="ctr" eaLnBrk="1" hangingPunct="1">
              <a:lnSpc>
                <a:spcPct val="90000"/>
              </a:lnSpc>
              <a:buFontTx/>
              <a:buNone/>
              <a:defRPr/>
            </a:pPr>
            <a:endParaRPr lang="en-US" altLang="zh-CN"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sz="2400" kern="0" dirty="0" smtClean="0">
                <a:latin typeface="宋体" panose="02010600030101010101" pitchFamily="2" charset="-122"/>
                <a:cs typeface="Times New Roman" panose="02020603050405020304" pitchFamily="18" charset="0"/>
              </a:rPr>
              <a:t>方向：</a:t>
            </a:r>
            <a:r>
              <a:rPr lang="en-US" altLang="zh-CN" sz="2400" kern="0" dirty="0" smtClean="0">
                <a:latin typeface="宋体" panose="02010600030101010101" pitchFamily="2" charset="-122"/>
                <a:cs typeface="Times New Roman" panose="02020603050405020304" pitchFamily="18" charset="0"/>
              </a:rPr>
              <a:t>AI</a:t>
            </a:r>
            <a:r>
              <a:rPr lang="zh-CN" altLang="en-US" sz="2400" kern="0" dirty="0">
                <a:latin typeface="宋体" panose="02010600030101010101" pitchFamily="2" charset="-122"/>
                <a:cs typeface="Times New Roman" panose="02020603050405020304" pitchFamily="18" charset="0"/>
              </a:rPr>
              <a:t>云</a:t>
            </a:r>
            <a:r>
              <a:rPr lang="zh-CN" altLang="en-US" sz="2400" kern="0" dirty="0" smtClean="0">
                <a:latin typeface="宋体" panose="02010600030101010101" pitchFamily="2" charset="-122"/>
                <a:cs typeface="Times New Roman" panose="02020603050405020304" pitchFamily="18" charset="0"/>
              </a:rPr>
              <a:t>脑及自学习对话、</a:t>
            </a:r>
            <a:r>
              <a:rPr lang="zh-CN" altLang="en-US" sz="2400" kern="0" dirty="0">
                <a:latin typeface="宋体" panose="02010600030101010101" pitchFamily="2" charset="-122"/>
                <a:cs typeface="Times New Roman" panose="02020603050405020304" pitchFamily="18" charset="0"/>
              </a:rPr>
              <a:t>物</a:t>
            </a:r>
            <a:r>
              <a:rPr lang="zh-CN" altLang="en-US" sz="2400" kern="0" dirty="0" smtClean="0">
                <a:latin typeface="宋体" panose="02010600030101010101" pitchFamily="2" charset="-122"/>
                <a:cs typeface="Times New Roman" panose="02020603050405020304" pitchFamily="18" charset="0"/>
              </a:rPr>
              <a:t>联网与大数据</a:t>
            </a:r>
            <a:endParaRPr lang="en-US" altLang="zh-CN" sz="2400" kern="0" dirty="0" smtClean="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让出</a:t>
            </a:r>
            <a:r>
              <a:rPr lang="en-US" altLang="zh-CN" smtClean="0"/>
              <a:t>CPU</a:t>
            </a:r>
            <a:r>
              <a:rPr lang="zh-CN" altLang="en-US" smtClean="0"/>
              <a:t>的具体实现</a:t>
            </a:r>
          </a:p>
        </p:txBody>
      </p:sp>
      <p:graphicFrame>
        <p:nvGraphicFramePr>
          <p:cNvPr id="15363"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spid="_x0000_s15443" name="剪辑" r:id="rId3" imgW="2166845" imgH="2287575" progId="MS_ClipArt_Gallery.2">
                  <p:embed/>
                </p:oleObj>
              </mc:Choice>
              <mc:Fallback>
                <p:oleObj name="剪辑" r:id="rId3" imgW="2166845" imgH="2287575"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Rectangle 4"/>
          <p:cNvSpPr>
            <a:spLocks noChangeArrowheads="1"/>
          </p:cNvSpPr>
          <p:nvPr/>
        </p:nvSpPr>
        <p:spPr bwMode="auto">
          <a:xfrm>
            <a:off x="609600" y="1219200"/>
            <a:ext cx="8534400" cy="5334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buFont typeface="Wingdings" panose="05000000000000000000" pitchFamily="2" charset="2"/>
              <a:buNone/>
            </a:pPr>
            <a:r>
              <a:rPr lang="en-US" altLang="zh-CN">
                <a:latin typeface="Courier New" panose="02070309020205020404" pitchFamily="49" charset="0"/>
              </a:rPr>
              <a:t>extern Queue ReadyQueue;</a:t>
            </a:r>
          </a:p>
          <a:p>
            <a:pPr eaLnBrk="1" hangingPunct="1">
              <a:lnSpc>
                <a:spcPct val="90000"/>
              </a:lnSpc>
              <a:buFont typeface="Wingdings" panose="05000000000000000000" pitchFamily="2" charset="2"/>
              <a:buNone/>
            </a:pPr>
            <a:r>
              <a:rPr lang="en-US" altLang="zh-CN">
                <a:latin typeface="Courier New" panose="02070309020205020404" pitchFamily="49" charset="0"/>
              </a:rPr>
              <a:t>extern Queue DiskWaitQueue;</a:t>
            </a:r>
          </a:p>
          <a:p>
            <a:pPr eaLnBrk="1" hangingPunct="1">
              <a:lnSpc>
                <a:spcPct val="90000"/>
              </a:lnSpc>
              <a:buFont typeface="Wingdings" panose="05000000000000000000" pitchFamily="2" charset="2"/>
              <a:buNone/>
            </a:pPr>
            <a:r>
              <a:rPr lang="en-US" altLang="zh-CN">
                <a:latin typeface="Courier New" panose="02070309020205020404" pitchFamily="49" charset="0"/>
              </a:rPr>
              <a:t>...</a:t>
            </a:r>
          </a:p>
          <a:p>
            <a:pPr eaLnBrk="1" hangingPunct="1">
              <a:lnSpc>
                <a:spcPct val="90000"/>
              </a:lnSpc>
              <a:buFont typeface="Wingdings" panose="05000000000000000000" pitchFamily="2" charset="2"/>
              <a:buNone/>
            </a:pPr>
            <a:r>
              <a:rPr lang="en-US" altLang="zh-CN">
                <a:latin typeface="Courier New" panose="02070309020205020404" pitchFamily="49" charset="0"/>
              </a:rPr>
              <a:t>DiskWaitQueue.EnQueue(pCur);</a:t>
            </a:r>
          </a:p>
          <a:p>
            <a:pPr eaLnBrk="1" hangingPunct="1">
              <a:lnSpc>
                <a:spcPct val="90000"/>
              </a:lnSpc>
              <a:buFont typeface="Wingdings" panose="05000000000000000000" pitchFamily="2" charset="2"/>
              <a:buNone/>
            </a:pPr>
            <a:r>
              <a:rPr lang="en-US" altLang="zh-CN">
                <a:latin typeface="Courier New" panose="02070309020205020404" pitchFamily="49" charset="0"/>
              </a:rPr>
              <a:t>Dispatch();</a:t>
            </a:r>
          </a:p>
          <a:p>
            <a:pPr eaLnBrk="1" hangingPunct="1">
              <a:lnSpc>
                <a:spcPct val="90000"/>
              </a:lnSpc>
              <a:buFont typeface="Wingdings" panose="05000000000000000000" pitchFamily="2" charset="2"/>
              <a:buNone/>
            </a:pPr>
            <a:r>
              <a:rPr lang="en-US" altLang="zh-CN">
                <a:latin typeface="Courier New" panose="02070309020205020404" pitchFamily="49" charset="0"/>
              </a:rPr>
              <a:t>...</a:t>
            </a:r>
          </a:p>
          <a:p>
            <a:pPr eaLnBrk="1" hangingPunct="1">
              <a:lnSpc>
                <a:spcPct val="90000"/>
              </a:lnSpc>
              <a:buFont typeface="Wingdings" panose="05000000000000000000" pitchFamily="2" charset="2"/>
              <a:buNone/>
            </a:pPr>
            <a:r>
              <a:rPr lang="en-US" altLang="zh-CN">
                <a:latin typeface="Courier New" panose="02070309020205020404" pitchFamily="49" charset="0"/>
              </a:rPr>
              <a:t>Dispatch()</a:t>
            </a:r>
          </a:p>
          <a:p>
            <a:pPr eaLnBrk="1" hangingPunct="1">
              <a:lnSpc>
                <a:spcPct val="90000"/>
              </a:lnSpc>
              <a:buFont typeface="Wingdings" panose="05000000000000000000" pitchFamily="2" charset="2"/>
              <a:buNone/>
            </a:pPr>
            <a:r>
              <a:rPr lang="en-US" altLang="zh-CN">
                <a:latin typeface="Courier New" panose="02070309020205020404" pitchFamily="49" charset="0"/>
              </a:rPr>
              <a:t>{</a:t>
            </a:r>
          </a:p>
          <a:p>
            <a:pPr eaLnBrk="1" hangingPunct="1">
              <a:lnSpc>
                <a:spcPct val="90000"/>
              </a:lnSpc>
              <a:buFont typeface="Wingdings" panose="05000000000000000000" pitchFamily="2" charset="2"/>
              <a:buNone/>
            </a:pPr>
            <a:r>
              <a:rPr lang="en-US" altLang="zh-CN">
                <a:latin typeface="Courier New" panose="02070309020205020404" pitchFamily="49" charset="0"/>
              </a:rPr>
              <a:t>   pNew = </a:t>
            </a:r>
            <a:r>
              <a:rPr lang="en-US" altLang="zh-CN">
                <a:solidFill>
                  <a:srgbClr val="FF0000"/>
                </a:solidFill>
                <a:latin typeface="Courier New" panose="02070309020205020404" pitchFamily="49" charset="0"/>
              </a:rPr>
              <a:t>PickNext</a:t>
            </a:r>
            <a:r>
              <a:rPr lang="en-US" altLang="zh-CN">
                <a:latin typeface="Courier New" panose="02070309020205020404" pitchFamily="49" charset="0"/>
              </a:rPr>
              <a:t>(ReadyQueue); </a:t>
            </a:r>
          </a:p>
          <a:p>
            <a:pPr eaLnBrk="1" hangingPunct="1">
              <a:lnSpc>
                <a:spcPct val="90000"/>
              </a:lnSpc>
              <a:buFont typeface="Wingdings" panose="05000000000000000000" pitchFamily="2" charset="2"/>
              <a:buNone/>
            </a:pPr>
            <a:r>
              <a:rPr lang="en-US" altLang="zh-CN">
                <a:latin typeface="Courier New" panose="02070309020205020404" pitchFamily="49" charset="0"/>
              </a:rPr>
              <a:t>   Switch(pCur,pNew);</a:t>
            </a:r>
          </a:p>
          <a:p>
            <a:pPr eaLnBrk="1" hangingPunct="1">
              <a:lnSpc>
                <a:spcPct val="90000"/>
              </a:lnSpc>
              <a:buFont typeface="Wingdings" panose="05000000000000000000" pitchFamily="2" charset="2"/>
              <a:buNone/>
            </a:pPr>
            <a:r>
              <a:rPr lang="en-US" altLang="zh-CN">
                <a:latin typeface="Courier New" panose="02070309020205020404" pitchFamily="49" charset="0"/>
              </a:rPr>
              <a:t>}</a:t>
            </a:r>
          </a:p>
        </p:txBody>
      </p:sp>
      <p:sp>
        <p:nvSpPr>
          <p:cNvPr id="221191" name="AutoShape 7"/>
          <p:cNvSpPr>
            <a:spLocks noChangeArrowheads="1"/>
          </p:cNvSpPr>
          <p:nvPr/>
        </p:nvSpPr>
        <p:spPr bwMode="auto">
          <a:xfrm>
            <a:off x="2743200" y="2133600"/>
            <a:ext cx="6172200" cy="609600"/>
          </a:xfrm>
          <a:prstGeom prst="wedgeRoundRectCallout">
            <a:avLst>
              <a:gd name="adj1" fmla="val -52880"/>
              <a:gd name="adj2" fmla="val 146356"/>
              <a:gd name="adj3" fmla="val 16667"/>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rPr>
              <a:t>分派程序调用“进程选择函数”完成调度</a:t>
            </a:r>
          </a:p>
        </p:txBody>
      </p:sp>
      <p:sp>
        <p:nvSpPr>
          <p:cNvPr id="221189" name="AutoShape 5"/>
          <p:cNvSpPr>
            <a:spLocks noChangeArrowheads="1"/>
          </p:cNvSpPr>
          <p:nvPr/>
        </p:nvSpPr>
        <p:spPr bwMode="auto">
          <a:xfrm>
            <a:off x="3124200" y="3048000"/>
            <a:ext cx="4038600" cy="1676400"/>
          </a:xfrm>
          <a:prstGeom prst="wedgeRoundRectCallout">
            <a:avLst>
              <a:gd name="adj1" fmla="val -45519"/>
              <a:gd name="adj2" fmla="val 68181"/>
              <a:gd name="adj3" fmla="val 16667"/>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rPr>
              <a:t>该函数就是</a:t>
            </a:r>
            <a:r>
              <a:rPr lang="en-US" altLang="zh-CN" sz="2400">
                <a:solidFill>
                  <a:srgbClr val="FF0000"/>
                </a:solidFill>
              </a:rPr>
              <a:t>CPU</a:t>
            </a:r>
            <a:r>
              <a:rPr lang="zh-CN" altLang="en-US" sz="2400">
                <a:solidFill>
                  <a:srgbClr val="FF0000"/>
                </a:solidFill>
              </a:rPr>
              <a:t>调度，调度就是下一步该选择哪一个进程或线程来执行</a:t>
            </a:r>
            <a:r>
              <a:rPr lang="en-US" altLang="zh-CN" sz="2400">
                <a:solidFill>
                  <a:srgbClr val="FF0000"/>
                </a:solidFill>
              </a:rPr>
              <a:t>(</a:t>
            </a:r>
            <a:r>
              <a:rPr lang="zh-CN" altLang="en-US" sz="2400">
                <a:solidFill>
                  <a:srgbClr val="FF0000"/>
                </a:solidFill>
              </a:rPr>
              <a:t>分配</a:t>
            </a:r>
            <a:r>
              <a:rPr lang="en-US" altLang="zh-CN" sz="2400">
                <a:solidFill>
                  <a:srgbClr val="FF0000"/>
                </a:solidFill>
              </a:rPr>
              <a:t>CPU</a:t>
            </a:r>
            <a:r>
              <a:rPr lang="zh-CN" altLang="en-US" sz="2400">
                <a:solidFill>
                  <a:srgbClr val="FF0000"/>
                </a:solidFill>
              </a:rPr>
              <a:t>资源</a:t>
            </a:r>
            <a:r>
              <a:rPr lang="en-US" altLang="zh-CN" sz="2400">
                <a:solidFill>
                  <a:srgbClr val="FF0000"/>
                </a:solidFill>
              </a:rPr>
              <a:t>)!</a:t>
            </a:r>
          </a:p>
        </p:txBody>
      </p:sp>
      <p:sp>
        <p:nvSpPr>
          <p:cNvPr id="221190" name="AutoShape 6"/>
          <p:cNvSpPr>
            <a:spLocks/>
          </p:cNvSpPr>
          <p:nvPr/>
        </p:nvSpPr>
        <p:spPr bwMode="auto">
          <a:xfrm>
            <a:off x="5334000" y="5600700"/>
            <a:ext cx="3429000" cy="876300"/>
          </a:xfrm>
          <a:prstGeom prst="borderCallout1">
            <a:avLst>
              <a:gd name="adj1" fmla="val 13042"/>
              <a:gd name="adj2" fmla="val -2222"/>
              <a:gd name="adj3" fmla="val -163042"/>
              <a:gd name="adj4" fmla="val -22917"/>
            </a:avLst>
          </a:prstGeom>
          <a:solidFill>
            <a:schemeClr val="bg1"/>
          </a:solidFill>
          <a:ln w="28575">
            <a:solidFill>
              <a:schemeClr val="accent2"/>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99"/>
                </a:solidFill>
              </a:rPr>
              <a:t>进程和线程都可能是调度单位，统称为任务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1191"/>
                                        </p:tgtEl>
                                        <p:attrNameLst>
                                          <p:attrName>style.visibility</p:attrName>
                                        </p:attrNameLst>
                                      </p:cBhvr>
                                      <p:to>
                                        <p:strVal val="visible"/>
                                      </p:to>
                                    </p:set>
                                    <p:animEffect transition="in" filter="dissolve">
                                      <p:cBhvr>
                                        <p:cTn id="7" dur="500"/>
                                        <p:tgtEl>
                                          <p:spTgt spid="2211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1189"/>
                                        </p:tgtEl>
                                        <p:attrNameLst>
                                          <p:attrName>style.visibility</p:attrName>
                                        </p:attrNameLst>
                                      </p:cBhvr>
                                      <p:to>
                                        <p:strVal val="visible"/>
                                      </p:to>
                                    </p:set>
                                    <p:animEffect transition="in" filter="dissolve">
                                      <p:cBhvr>
                                        <p:cTn id="12" dur="500"/>
                                        <p:tgtEl>
                                          <p:spTgt spid="221189"/>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21190"/>
                                        </p:tgtEl>
                                        <p:attrNameLst>
                                          <p:attrName>style.visibility</p:attrName>
                                        </p:attrNameLst>
                                      </p:cBhvr>
                                      <p:to>
                                        <p:strVal val="visible"/>
                                      </p:to>
                                    </p:set>
                                    <p:animEffect transition="in" filter="dissolve">
                                      <p:cBhvr>
                                        <p:cTn id="16" dur="500"/>
                                        <p:tgtEl>
                                          <p:spTgt spid="221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1" grpId="0" animBg="1"/>
      <p:bldP spid="221189" grpId="0" animBg="1"/>
      <p:bldP spid="22119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t>PickNext()</a:t>
            </a:r>
            <a:r>
              <a:rPr lang="zh-CN" altLang="en-US" smtClean="0"/>
              <a:t>的直观思考</a:t>
            </a:r>
          </a:p>
        </p:txBody>
      </p:sp>
      <p:graphicFrame>
        <p:nvGraphicFramePr>
          <p:cNvPr id="16387"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spid="_x0000_s16477" name="剪辑" r:id="rId4" imgW="2166845" imgH="2287575" progId="MS_ClipArt_Gallery.2">
                  <p:embed/>
                </p:oleObj>
              </mc:Choice>
              <mc:Fallback>
                <p:oleObj name="剪辑" r:id="rId4" imgW="2166845" imgH="2287575" progId="MS_ClipArt_Gallery.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8" name="Rectangle 6"/>
          <p:cNvSpPr>
            <a:spLocks noChangeArrowheads="1"/>
          </p:cNvSpPr>
          <p:nvPr/>
        </p:nvSpPr>
        <p:spPr bwMode="auto">
          <a:xfrm>
            <a:off x="685800" y="12954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简单想一想</a:t>
            </a:r>
            <a:r>
              <a:rPr lang="en-US" altLang="zh-CN">
                <a:solidFill>
                  <a:srgbClr val="FF0000"/>
                </a:solidFill>
              </a:rPr>
              <a:t>! </a:t>
            </a:r>
            <a:r>
              <a:rPr lang="zh-CN" altLang="en-US">
                <a:solidFill>
                  <a:srgbClr val="FF0000"/>
                </a:solidFill>
              </a:rPr>
              <a:t>应该有很多种策略</a:t>
            </a:r>
          </a:p>
        </p:txBody>
      </p:sp>
      <p:grpSp>
        <p:nvGrpSpPr>
          <p:cNvPr id="182279" name="Group 7"/>
          <p:cNvGrpSpPr>
            <a:grpSpLocks/>
          </p:cNvGrpSpPr>
          <p:nvPr/>
        </p:nvGrpSpPr>
        <p:grpSpPr bwMode="auto">
          <a:xfrm>
            <a:off x="685800" y="4545013"/>
            <a:ext cx="7921625" cy="1246187"/>
            <a:chOff x="432" y="2767"/>
            <a:chExt cx="4990" cy="785"/>
          </a:xfrm>
        </p:grpSpPr>
        <p:grpSp>
          <p:nvGrpSpPr>
            <p:cNvPr id="16398" name="Group 8"/>
            <p:cNvGrpSpPr>
              <a:grpSpLocks/>
            </p:cNvGrpSpPr>
            <p:nvPr/>
          </p:nvGrpSpPr>
          <p:grpSpPr bwMode="auto">
            <a:xfrm>
              <a:off x="619" y="3172"/>
              <a:ext cx="4517" cy="380"/>
              <a:chOff x="619" y="3460"/>
              <a:chExt cx="4517" cy="380"/>
            </a:xfrm>
          </p:grpSpPr>
          <p:sp>
            <p:nvSpPr>
              <p:cNvPr id="16400" name="Rectangle 9"/>
              <p:cNvSpPr>
                <a:spLocks noChangeArrowheads="1"/>
              </p:cNvSpPr>
              <p:nvPr/>
            </p:nvSpPr>
            <p:spPr bwMode="auto">
              <a:xfrm>
                <a:off x="619" y="3460"/>
                <a:ext cx="4517"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优先级该怎么设定</a:t>
                </a:r>
                <a:r>
                  <a:rPr lang="en-US" altLang="zh-CN" sz="2400"/>
                  <a:t>?</a:t>
                </a:r>
                <a:endParaRPr lang="en-US" altLang="zh-CN" sz="2400">
                  <a:solidFill>
                    <a:srgbClr val="FF0000"/>
                  </a:solidFill>
                </a:endParaRPr>
              </a:p>
            </p:txBody>
          </p:sp>
          <p:pic>
            <p:nvPicPr>
              <p:cNvPr id="16401" name="Picture 10" descr="j01158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 y="362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99" name="Rectangle 11"/>
            <p:cNvSpPr>
              <a:spLocks noChangeArrowheads="1"/>
            </p:cNvSpPr>
            <p:nvPr/>
          </p:nvSpPr>
          <p:spPr bwMode="auto">
            <a:xfrm>
              <a:off x="432" y="2767"/>
              <a:ext cx="4990"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a:solidFill>
                    <a:srgbClr val="FF0000"/>
                  </a:solidFill>
                </a:rPr>
                <a:t>Priority?</a:t>
              </a:r>
            </a:p>
          </p:txBody>
        </p:sp>
      </p:grpSp>
      <p:grpSp>
        <p:nvGrpSpPr>
          <p:cNvPr id="182293" name="Group 21"/>
          <p:cNvGrpSpPr>
            <a:grpSpLocks/>
          </p:cNvGrpSpPr>
          <p:nvPr/>
        </p:nvGrpSpPr>
        <p:grpSpPr bwMode="auto">
          <a:xfrm>
            <a:off x="685800" y="2209800"/>
            <a:ext cx="7921625" cy="1752600"/>
            <a:chOff x="432" y="1392"/>
            <a:chExt cx="4990" cy="1104"/>
          </a:xfrm>
        </p:grpSpPr>
        <p:sp>
          <p:nvSpPr>
            <p:cNvPr id="16391" name="Rectangle 16"/>
            <p:cNvSpPr>
              <a:spLocks noChangeArrowheads="1"/>
            </p:cNvSpPr>
            <p:nvPr/>
          </p:nvSpPr>
          <p:spPr bwMode="auto">
            <a:xfrm>
              <a:off x="432" y="1392"/>
              <a:ext cx="4990"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a:solidFill>
                    <a:srgbClr val="FF0000"/>
                  </a:solidFill>
                </a:rPr>
                <a:t>FIFO?</a:t>
              </a:r>
            </a:p>
          </p:txBody>
        </p:sp>
        <p:grpSp>
          <p:nvGrpSpPr>
            <p:cNvPr id="16392" name="Group 20"/>
            <p:cNvGrpSpPr>
              <a:grpSpLocks/>
            </p:cNvGrpSpPr>
            <p:nvPr/>
          </p:nvGrpSpPr>
          <p:grpSpPr bwMode="auto">
            <a:xfrm>
              <a:off x="624" y="1776"/>
              <a:ext cx="4464" cy="720"/>
              <a:chOff x="624" y="1776"/>
              <a:chExt cx="4464" cy="720"/>
            </a:xfrm>
          </p:grpSpPr>
          <p:grpSp>
            <p:nvGrpSpPr>
              <p:cNvPr id="16393" name="Group 13"/>
              <p:cNvGrpSpPr>
                <a:grpSpLocks/>
              </p:cNvGrpSpPr>
              <p:nvPr/>
            </p:nvGrpSpPr>
            <p:grpSpPr bwMode="auto">
              <a:xfrm>
                <a:off x="624" y="1776"/>
                <a:ext cx="3941" cy="380"/>
                <a:chOff x="523" y="1876"/>
                <a:chExt cx="3941" cy="380"/>
              </a:xfrm>
            </p:grpSpPr>
            <p:sp>
              <p:nvSpPr>
                <p:cNvPr id="16396" name="Rectangle 14"/>
                <p:cNvSpPr>
                  <a:spLocks noChangeArrowheads="1"/>
                </p:cNvSpPr>
                <p:nvPr/>
              </p:nvSpPr>
              <p:spPr bwMode="auto">
                <a:xfrm>
                  <a:off x="523" y="1876"/>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400"/>
                    <a:t>FIFO</a:t>
                  </a:r>
                  <a:r>
                    <a:rPr lang="zh-CN" altLang="en-US" sz="2400"/>
                    <a:t>显然是公平的策略</a:t>
                  </a:r>
                  <a:endParaRPr lang="zh-CN" altLang="en-US" sz="2400">
                    <a:solidFill>
                      <a:srgbClr val="FF0000"/>
                    </a:solidFill>
                  </a:endParaRPr>
                </a:p>
              </p:txBody>
            </p:sp>
            <p:pic>
              <p:nvPicPr>
                <p:cNvPr id="16397" name="Picture 15" descr="j01158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 y="202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94" name="Rectangle 18"/>
              <p:cNvSpPr>
                <a:spLocks noChangeArrowheads="1"/>
              </p:cNvSpPr>
              <p:nvPr/>
            </p:nvSpPr>
            <p:spPr bwMode="auto">
              <a:xfrm>
                <a:off x="624" y="2116"/>
                <a:ext cx="446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400"/>
                  <a:t>FIFO</a:t>
                </a:r>
                <a:r>
                  <a:rPr lang="zh-CN" altLang="en-US" sz="2400"/>
                  <a:t>显然没有考虑进程</a:t>
                </a:r>
                <a:r>
                  <a:rPr lang="en-US" altLang="zh-CN" sz="2400"/>
                  <a:t>(</a:t>
                </a:r>
                <a:r>
                  <a:rPr lang="zh-CN" altLang="en-US" sz="2400"/>
                  <a:t>线程</a:t>
                </a:r>
                <a:r>
                  <a:rPr lang="en-US" altLang="zh-CN" sz="2400"/>
                  <a:t>)</a:t>
                </a:r>
                <a:r>
                  <a:rPr lang="zh-CN" altLang="en-US" sz="2400"/>
                  <a:t>执行的任务的区别</a:t>
                </a:r>
                <a:endParaRPr lang="zh-CN" altLang="en-US" sz="2400">
                  <a:solidFill>
                    <a:srgbClr val="FF0000"/>
                  </a:solidFill>
                </a:endParaRPr>
              </a:p>
            </p:txBody>
          </p:sp>
          <p:pic>
            <p:nvPicPr>
              <p:cNvPr id="16395" name="Picture 19" descr="j01158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9" y="226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2293"/>
                                        </p:tgtEl>
                                        <p:attrNameLst>
                                          <p:attrName>style.visibility</p:attrName>
                                        </p:attrNameLst>
                                      </p:cBhvr>
                                      <p:to>
                                        <p:strVal val="visible"/>
                                      </p:to>
                                    </p:set>
                                    <p:animEffect transition="in" filter="dissolve">
                                      <p:cBhvr>
                                        <p:cTn id="7" dur="500"/>
                                        <p:tgtEl>
                                          <p:spTgt spid="182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2279"/>
                                        </p:tgtEl>
                                        <p:attrNameLst>
                                          <p:attrName>style.visibility</p:attrName>
                                        </p:attrNameLst>
                                      </p:cBhvr>
                                      <p:to>
                                        <p:strVal val="visible"/>
                                      </p:to>
                                    </p:set>
                                    <p:animEffect transition="in" filter="dissolve">
                                      <p:cBhvr>
                                        <p:cTn id="12" dur="500"/>
                                        <p:tgtEl>
                                          <p:spTgt spid="182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304800" y="2492375"/>
            <a:ext cx="86106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4800">
                <a:solidFill>
                  <a:srgbClr val="FF0000"/>
                </a:solidFill>
                <a:latin typeface="Arial Black" panose="020B0A04020102020204" pitchFamily="34" charset="0"/>
                <a:ea typeface="黑体" panose="02010609060101010101" pitchFamily="49" charset="-122"/>
              </a:rPr>
              <a:t>许多算法：评价准则是什么</a:t>
            </a:r>
            <a:r>
              <a:rPr lang="en-US" altLang="zh-CN" sz="4800">
                <a:solidFill>
                  <a:srgbClr val="FF0000"/>
                </a:solidFill>
                <a:latin typeface="Arial Black" panose="020B0A04020102020204" pitchFamily="34" charset="0"/>
                <a:ea typeface="黑体" panose="02010609060101010101" pitchFamily="49" charset="-122"/>
              </a:rPr>
              <a:t>?</a:t>
            </a:r>
          </a:p>
        </p:txBody>
      </p:sp>
      <p:sp>
        <p:nvSpPr>
          <p:cNvPr id="18435" name="Rectangle 2"/>
          <p:cNvSpPr>
            <a:spLocks noChangeArrowheads="1"/>
          </p:cNvSpPr>
          <p:nvPr/>
        </p:nvSpPr>
        <p:spPr bwMode="auto">
          <a:xfrm>
            <a:off x="3124200" y="381000"/>
            <a:ext cx="3232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5.2 </a:t>
            </a:r>
            <a:r>
              <a:rPr lang="zh-CN" altLang="en-US" sz="3200">
                <a:latin typeface="黑体" panose="02010609060101010101" pitchFamily="49" charset="-122"/>
                <a:ea typeface="黑体" panose="02010609060101010101" pitchFamily="49" charset="-122"/>
              </a:rPr>
              <a:t>调度准则</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304800"/>
            <a:ext cx="8077200" cy="676275"/>
          </a:xfrm>
        </p:spPr>
        <p:txBody>
          <a:bodyPr/>
          <a:lstStyle/>
          <a:p>
            <a:pPr eaLnBrk="1" hangingPunct="1"/>
            <a:r>
              <a:rPr lang="en-US" altLang="zh-CN" smtClean="0"/>
              <a:t>CPU</a:t>
            </a:r>
            <a:r>
              <a:rPr lang="zh-CN" altLang="en-US" smtClean="0"/>
              <a:t>调度策略的设计准则</a:t>
            </a:r>
          </a:p>
        </p:txBody>
      </p:sp>
      <p:sp>
        <p:nvSpPr>
          <p:cNvPr id="157733" name="Rectangle 37"/>
          <p:cNvSpPr>
            <a:spLocks noChangeArrowheads="1"/>
          </p:cNvSpPr>
          <p:nvPr/>
        </p:nvSpPr>
        <p:spPr bwMode="auto">
          <a:xfrm>
            <a:off x="685800" y="12192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公平性：“合理”的分配</a:t>
            </a:r>
            <a:r>
              <a:rPr lang="en-US" altLang="zh-CN">
                <a:solidFill>
                  <a:srgbClr val="FF0000"/>
                </a:solidFill>
              </a:rPr>
              <a:t>CPU</a:t>
            </a:r>
          </a:p>
        </p:txBody>
      </p:sp>
      <p:sp>
        <p:nvSpPr>
          <p:cNvPr id="157734" name="Rectangle 38"/>
          <p:cNvSpPr>
            <a:spLocks noChangeArrowheads="1"/>
          </p:cNvSpPr>
          <p:nvPr/>
        </p:nvSpPr>
        <p:spPr bwMode="auto">
          <a:xfrm>
            <a:off x="685800" y="19542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响应时间短</a:t>
            </a:r>
            <a:r>
              <a:rPr lang="en-US" altLang="zh-CN">
                <a:solidFill>
                  <a:srgbClr val="FF0000"/>
                </a:solidFill>
              </a:rPr>
              <a:t>(</a:t>
            </a:r>
            <a:r>
              <a:rPr lang="zh-CN" altLang="en-US">
                <a:solidFill>
                  <a:srgbClr val="FF0000"/>
                </a:solidFill>
              </a:rPr>
              <a:t>交互式</a:t>
            </a:r>
            <a:r>
              <a:rPr lang="en-US" altLang="zh-CN">
                <a:solidFill>
                  <a:srgbClr val="FF0000"/>
                </a:solidFill>
              </a:rPr>
              <a:t>)</a:t>
            </a:r>
            <a:r>
              <a:rPr lang="zh-CN" altLang="en-US">
                <a:solidFill>
                  <a:srgbClr val="FF0000"/>
                </a:solidFill>
              </a:rPr>
              <a:t>，周转时间短</a:t>
            </a:r>
            <a:r>
              <a:rPr lang="en-US" altLang="zh-CN">
                <a:solidFill>
                  <a:srgbClr val="FF0000"/>
                </a:solidFill>
              </a:rPr>
              <a:t>(</a:t>
            </a:r>
            <a:r>
              <a:rPr lang="zh-CN" altLang="en-US">
                <a:solidFill>
                  <a:srgbClr val="FF0000"/>
                </a:solidFill>
              </a:rPr>
              <a:t>批处理</a:t>
            </a:r>
            <a:r>
              <a:rPr lang="en-US" altLang="zh-CN">
                <a:solidFill>
                  <a:srgbClr val="FF0000"/>
                </a:solidFill>
              </a:rPr>
              <a:t>)</a:t>
            </a:r>
          </a:p>
        </p:txBody>
      </p:sp>
      <p:grpSp>
        <p:nvGrpSpPr>
          <p:cNvPr id="157750" name="Group 54"/>
          <p:cNvGrpSpPr>
            <a:grpSpLocks/>
          </p:cNvGrpSpPr>
          <p:nvPr/>
        </p:nvGrpSpPr>
        <p:grpSpPr bwMode="auto">
          <a:xfrm>
            <a:off x="906463" y="2590800"/>
            <a:ext cx="6256337" cy="603250"/>
            <a:chOff x="571" y="1684"/>
            <a:chExt cx="3941" cy="380"/>
          </a:xfrm>
        </p:grpSpPr>
        <p:sp>
          <p:nvSpPr>
            <p:cNvPr id="19475" name="Rectangle 40"/>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响应时间</a:t>
              </a:r>
              <a:r>
                <a:rPr lang="en-US" altLang="zh-CN" sz="2400"/>
                <a:t>: </a:t>
              </a:r>
              <a:r>
                <a:rPr lang="zh-CN" altLang="en-US" sz="2400"/>
                <a:t>从用户输入到产生反应的时间</a:t>
              </a:r>
              <a:endParaRPr lang="zh-CN" altLang="en-US" sz="2400">
                <a:solidFill>
                  <a:srgbClr val="FF0000"/>
                </a:solidFill>
              </a:endParaRPr>
            </a:p>
          </p:txBody>
        </p:sp>
        <p:pic>
          <p:nvPicPr>
            <p:cNvPr id="19476" name="Picture 41"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7738" name="Group 42"/>
          <p:cNvGrpSpPr>
            <a:grpSpLocks/>
          </p:cNvGrpSpPr>
          <p:nvPr/>
        </p:nvGrpSpPr>
        <p:grpSpPr bwMode="auto">
          <a:xfrm>
            <a:off x="906463" y="3124200"/>
            <a:ext cx="6256337" cy="609600"/>
            <a:chOff x="523" y="1876"/>
            <a:chExt cx="3941" cy="384"/>
          </a:xfrm>
        </p:grpSpPr>
        <p:sp>
          <p:nvSpPr>
            <p:cNvPr id="19473" name="Rectangle 43"/>
            <p:cNvSpPr>
              <a:spLocks noChangeArrowheads="1"/>
            </p:cNvSpPr>
            <p:nvPr/>
          </p:nvSpPr>
          <p:spPr bwMode="auto">
            <a:xfrm>
              <a:off x="523" y="1876"/>
              <a:ext cx="394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周转时间</a:t>
              </a:r>
              <a:r>
                <a:rPr lang="en-US" altLang="zh-CN" sz="2400"/>
                <a:t>: </a:t>
              </a:r>
              <a:r>
                <a:rPr lang="zh-CN" altLang="en-US" sz="2400"/>
                <a:t>从任务提交到任务结束的时间</a:t>
              </a:r>
              <a:endParaRPr lang="zh-CN" altLang="en-US" sz="2400">
                <a:solidFill>
                  <a:srgbClr val="FF0000"/>
                </a:solidFill>
              </a:endParaRPr>
            </a:p>
          </p:txBody>
        </p:sp>
        <p:pic>
          <p:nvPicPr>
            <p:cNvPr id="19474" name="Picture 44"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 y="202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7741" name="Rectangle 45"/>
          <p:cNvSpPr>
            <a:spLocks noChangeArrowheads="1"/>
          </p:cNvSpPr>
          <p:nvPr/>
        </p:nvSpPr>
        <p:spPr bwMode="auto">
          <a:xfrm>
            <a:off x="685800" y="44196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吞吐量大</a:t>
            </a:r>
          </a:p>
        </p:txBody>
      </p:sp>
      <p:grpSp>
        <p:nvGrpSpPr>
          <p:cNvPr id="157748" name="Group 52"/>
          <p:cNvGrpSpPr>
            <a:grpSpLocks/>
          </p:cNvGrpSpPr>
          <p:nvPr/>
        </p:nvGrpSpPr>
        <p:grpSpPr bwMode="auto">
          <a:xfrm>
            <a:off x="914400" y="5056188"/>
            <a:ext cx="6256338" cy="603250"/>
            <a:chOff x="576" y="2932"/>
            <a:chExt cx="3941" cy="380"/>
          </a:xfrm>
        </p:grpSpPr>
        <p:sp>
          <p:nvSpPr>
            <p:cNvPr id="19471" name="Rectangle 47"/>
            <p:cNvSpPr>
              <a:spLocks noChangeArrowheads="1"/>
            </p:cNvSpPr>
            <p:nvPr/>
          </p:nvSpPr>
          <p:spPr bwMode="auto">
            <a:xfrm>
              <a:off x="576" y="2932"/>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吞吐量</a:t>
              </a:r>
              <a:r>
                <a:rPr lang="en-US" altLang="zh-CN" sz="2400"/>
                <a:t>: </a:t>
              </a:r>
              <a:r>
                <a:rPr lang="zh-CN" altLang="en-US" sz="2400"/>
                <a:t>单位时间完成的任务数量</a:t>
              </a:r>
              <a:endParaRPr lang="zh-CN" altLang="en-US" sz="2400">
                <a:solidFill>
                  <a:srgbClr val="FF0000"/>
                </a:solidFill>
              </a:endParaRPr>
            </a:p>
          </p:txBody>
        </p:sp>
        <p:pic>
          <p:nvPicPr>
            <p:cNvPr id="19472" name="Picture 48"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309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7749" name="Group 53"/>
          <p:cNvGrpSpPr>
            <a:grpSpLocks/>
          </p:cNvGrpSpPr>
          <p:nvPr/>
        </p:nvGrpSpPr>
        <p:grpSpPr bwMode="auto">
          <a:xfrm>
            <a:off x="914400" y="5595938"/>
            <a:ext cx="7162800" cy="603250"/>
            <a:chOff x="576" y="3312"/>
            <a:chExt cx="4512" cy="380"/>
          </a:xfrm>
        </p:grpSpPr>
        <p:sp>
          <p:nvSpPr>
            <p:cNvPr id="19469" name="Rectangle 50"/>
            <p:cNvSpPr>
              <a:spLocks noChangeArrowheads="1"/>
            </p:cNvSpPr>
            <p:nvPr/>
          </p:nvSpPr>
          <p:spPr bwMode="auto">
            <a:xfrm>
              <a:off x="576" y="3312"/>
              <a:ext cx="4512"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吞吐量大 </a:t>
              </a:r>
              <a:r>
                <a:rPr lang="zh-CN" altLang="en-US" sz="2400">
                  <a:sym typeface="Symbol" panose="05050102010706020507" pitchFamily="18" charset="2"/>
                </a:rPr>
                <a:t> </a:t>
              </a:r>
              <a:r>
                <a:rPr lang="en-US" altLang="zh-CN" sz="2400">
                  <a:sym typeface="Symbol" panose="05050102010706020507" pitchFamily="18" charset="2"/>
                </a:rPr>
                <a:t>CPU</a:t>
              </a:r>
              <a:r>
                <a:rPr lang="zh-CN" altLang="en-US" sz="2400">
                  <a:sym typeface="Symbol" panose="05050102010706020507" pitchFamily="18" charset="2"/>
                </a:rPr>
                <a:t>使用率高 </a:t>
              </a:r>
              <a:r>
                <a:rPr lang="en-US" altLang="zh-CN" sz="2400">
                  <a:sym typeface="Symbol" panose="05050102010706020507" pitchFamily="18" charset="2"/>
                </a:rPr>
                <a:t>+ </a:t>
              </a:r>
              <a:r>
                <a:rPr lang="zh-CN" altLang="en-US" sz="2400">
                  <a:sym typeface="Symbol" panose="05050102010706020507" pitchFamily="18" charset="2"/>
                </a:rPr>
                <a:t>上下文切换代价小</a:t>
              </a:r>
              <a:endParaRPr lang="zh-CN" altLang="en-US" sz="2400">
                <a:solidFill>
                  <a:srgbClr val="FF0000"/>
                </a:solidFill>
                <a:sym typeface="Symbol" panose="05050102010706020507" pitchFamily="18" charset="2"/>
              </a:endParaRPr>
            </a:p>
          </p:txBody>
        </p:sp>
        <p:pic>
          <p:nvPicPr>
            <p:cNvPr id="19470" name="Picture 51"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347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7754" name="Group 58"/>
          <p:cNvGrpSpPr>
            <a:grpSpLocks/>
          </p:cNvGrpSpPr>
          <p:nvPr/>
        </p:nvGrpSpPr>
        <p:grpSpPr bwMode="auto">
          <a:xfrm>
            <a:off x="914400" y="3719513"/>
            <a:ext cx="8001000" cy="603250"/>
            <a:chOff x="576" y="2400"/>
            <a:chExt cx="5040" cy="380"/>
          </a:xfrm>
        </p:grpSpPr>
        <p:sp>
          <p:nvSpPr>
            <p:cNvPr id="19467" name="Rectangle 56"/>
            <p:cNvSpPr>
              <a:spLocks noChangeArrowheads="1"/>
            </p:cNvSpPr>
            <p:nvPr/>
          </p:nvSpPr>
          <p:spPr bwMode="auto">
            <a:xfrm>
              <a:off x="576" y="2400"/>
              <a:ext cx="5040"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周转</a:t>
              </a:r>
              <a:r>
                <a:rPr lang="en-US" altLang="zh-CN" sz="2400"/>
                <a:t>(</a:t>
              </a:r>
              <a:r>
                <a:rPr lang="zh-CN" altLang="en-US" sz="2400"/>
                <a:t>响应</a:t>
              </a:r>
              <a:r>
                <a:rPr lang="en-US" altLang="zh-CN" sz="2400"/>
                <a:t>)</a:t>
              </a:r>
              <a:r>
                <a:rPr lang="zh-CN" altLang="en-US" sz="2400"/>
                <a:t>时间短 </a:t>
              </a:r>
              <a:r>
                <a:rPr lang="zh-CN" altLang="en-US" sz="2400">
                  <a:sym typeface="Symbol" panose="05050102010706020507" pitchFamily="18" charset="2"/>
                </a:rPr>
                <a:t> 等待时间</a:t>
              </a:r>
              <a:r>
                <a:rPr lang="en-US" altLang="zh-CN" sz="2400">
                  <a:sym typeface="Symbol" panose="05050102010706020507" pitchFamily="18" charset="2"/>
                </a:rPr>
                <a:t>(</a:t>
              </a:r>
              <a:r>
                <a:rPr lang="zh-CN" altLang="en-US" sz="2400">
                  <a:sym typeface="Symbol" panose="05050102010706020507" pitchFamily="18" charset="2"/>
                </a:rPr>
                <a:t>在就绪队列中的时间</a:t>
              </a:r>
              <a:r>
                <a:rPr lang="en-US" altLang="zh-CN" sz="2400">
                  <a:sym typeface="Symbol" panose="05050102010706020507" pitchFamily="18" charset="2"/>
                </a:rPr>
                <a:t>)</a:t>
              </a:r>
              <a:r>
                <a:rPr lang="zh-CN" altLang="en-US" sz="2400">
                  <a:sym typeface="Symbol" panose="05050102010706020507" pitchFamily="18" charset="2"/>
                </a:rPr>
                <a:t>短  </a:t>
              </a:r>
              <a:endParaRPr lang="zh-CN" altLang="en-US" sz="2400">
                <a:solidFill>
                  <a:srgbClr val="FF0000"/>
                </a:solidFill>
              </a:endParaRPr>
            </a:p>
          </p:txBody>
        </p:sp>
        <p:pic>
          <p:nvPicPr>
            <p:cNvPr id="19468" name="Picture 5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254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7733"/>
                                        </p:tgtEl>
                                        <p:attrNameLst>
                                          <p:attrName>style.visibility</p:attrName>
                                        </p:attrNameLst>
                                      </p:cBhvr>
                                      <p:to>
                                        <p:strVal val="visible"/>
                                      </p:to>
                                    </p:set>
                                    <p:animEffect transition="in" filter="dissolve">
                                      <p:cBhvr>
                                        <p:cTn id="7" dur="500"/>
                                        <p:tgtEl>
                                          <p:spTgt spid="1577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7734"/>
                                        </p:tgtEl>
                                        <p:attrNameLst>
                                          <p:attrName>style.visibility</p:attrName>
                                        </p:attrNameLst>
                                      </p:cBhvr>
                                      <p:to>
                                        <p:strVal val="visible"/>
                                      </p:to>
                                    </p:set>
                                    <p:animEffect transition="in" filter="dissolve">
                                      <p:cBhvr>
                                        <p:cTn id="12" dur="500"/>
                                        <p:tgtEl>
                                          <p:spTgt spid="1577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57750"/>
                                        </p:tgtEl>
                                        <p:attrNameLst>
                                          <p:attrName>style.visibility</p:attrName>
                                        </p:attrNameLst>
                                      </p:cBhvr>
                                      <p:to>
                                        <p:strVal val="visible"/>
                                      </p:to>
                                    </p:set>
                                    <p:animEffect transition="in" filter="dissolve">
                                      <p:cBhvr>
                                        <p:cTn id="17" dur="500"/>
                                        <p:tgtEl>
                                          <p:spTgt spid="1577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57738"/>
                                        </p:tgtEl>
                                        <p:attrNameLst>
                                          <p:attrName>style.visibility</p:attrName>
                                        </p:attrNameLst>
                                      </p:cBhvr>
                                      <p:to>
                                        <p:strVal val="visible"/>
                                      </p:to>
                                    </p:set>
                                    <p:animEffect transition="in" filter="dissolve">
                                      <p:cBhvr>
                                        <p:cTn id="22" dur="500"/>
                                        <p:tgtEl>
                                          <p:spTgt spid="1577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57754"/>
                                        </p:tgtEl>
                                        <p:attrNameLst>
                                          <p:attrName>style.visibility</p:attrName>
                                        </p:attrNameLst>
                                      </p:cBhvr>
                                      <p:to>
                                        <p:strVal val="visible"/>
                                      </p:to>
                                    </p:set>
                                    <p:animEffect transition="in" filter="dissolve">
                                      <p:cBhvr>
                                        <p:cTn id="27" dur="500"/>
                                        <p:tgtEl>
                                          <p:spTgt spid="1577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7741"/>
                                        </p:tgtEl>
                                        <p:attrNameLst>
                                          <p:attrName>style.visibility</p:attrName>
                                        </p:attrNameLst>
                                      </p:cBhvr>
                                      <p:to>
                                        <p:strVal val="visible"/>
                                      </p:to>
                                    </p:set>
                                    <p:animEffect transition="in" filter="dissolve">
                                      <p:cBhvr>
                                        <p:cTn id="32" dur="500"/>
                                        <p:tgtEl>
                                          <p:spTgt spid="1577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57748"/>
                                        </p:tgtEl>
                                        <p:attrNameLst>
                                          <p:attrName>style.visibility</p:attrName>
                                        </p:attrNameLst>
                                      </p:cBhvr>
                                      <p:to>
                                        <p:strVal val="visible"/>
                                      </p:to>
                                    </p:set>
                                    <p:animEffect transition="in" filter="dissolve">
                                      <p:cBhvr>
                                        <p:cTn id="37" dur="500"/>
                                        <p:tgtEl>
                                          <p:spTgt spid="15774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57749"/>
                                        </p:tgtEl>
                                        <p:attrNameLst>
                                          <p:attrName>style.visibility</p:attrName>
                                        </p:attrNameLst>
                                      </p:cBhvr>
                                      <p:to>
                                        <p:strVal val="visible"/>
                                      </p:to>
                                    </p:set>
                                    <p:animEffect transition="in" filter="dissolve">
                                      <p:cBhvr>
                                        <p:cTn id="42" dur="500"/>
                                        <p:tgtEl>
                                          <p:spTgt spid="157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33" grpId="0"/>
      <p:bldP spid="157734" grpId="0"/>
      <p:bldP spid="1577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304800"/>
            <a:ext cx="8077200" cy="676275"/>
          </a:xfrm>
        </p:spPr>
        <p:txBody>
          <a:bodyPr/>
          <a:lstStyle/>
          <a:p>
            <a:pPr eaLnBrk="1" hangingPunct="1"/>
            <a:r>
              <a:rPr lang="zh-CN" altLang="en-US" smtClean="0"/>
              <a:t>存在矛盾的目标集合</a:t>
            </a:r>
          </a:p>
        </p:txBody>
      </p:sp>
      <p:sp>
        <p:nvSpPr>
          <p:cNvPr id="160773" name="Rectangle 5"/>
          <p:cNvSpPr>
            <a:spLocks noChangeArrowheads="1"/>
          </p:cNvSpPr>
          <p:nvPr/>
        </p:nvSpPr>
        <p:spPr bwMode="auto">
          <a:xfrm>
            <a:off x="685800" y="12192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响应时间短与公平性之间的矛盾</a:t>
            </a:r>
          </a:p>
        </p:txBody>
      </p:sp>
      <p:grpSp>
        <p:nvGrpSpPr>
          <p:cNvPr id="160774" name="Group 6"/>
          <p:cNvGrpSpPr>
            <a:grpSpLocks/>
          </p:cNvGrpSpPr>
          <p:nvPr/>
        </p:nvGrpSpPr>
        <p:grpSpPr bwMode="auto">
          <a:xfrm>
            <a:off x="906463" y="1878013"/>
            <a:ext cx="6256337" cy="603250"/>
            <a:chOff x="571" y="1684"/>
            <a:chExt cx="3941" cy="380"/>
          </a:xfrm>
        </p:grpSpPr>
        <p:sp>
          <p:nvSpPr>
            <p:cNvPr id="20500" name="Rectangle 7"/>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响应时间短 </a:t>
              </a:r>
              <a:r>
                <a:rPr lang="zh-CN" altLang="en-US" sz="2400">
                  <a:sym typeface="Symbol" panose="05050102010706020507" pitchFamily="18" charset="2"/>
                </a:rPr>
                <a:t> 前台任务的优先级高</a:t>
              </a:r>
              <a:endParaRPr lang="zh-CN" altLang="en-US" sz="2400">
                <a:solidFill>
                  <a:srgbClr val="FF0000"/>
                </a:solidFill>
                <a:sym typeface="Symbol" panose="05050102010706020507" pitchFamily="18" charset="2"/>
              </a:endParaRPr>
            </a:p>
          </p:txBody>
        </p:sp>
        <p:pic>
          <p:nvPicPr>
            <p:cNvPr id="20501" name="Picture 8"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0780" name="Group 12"/>
          <p:cNvGrpSpPr>
            <a:grpSpLocks/>
          </p:cNvGrpSpPr>
          <p:nvPr/>
        </p:nvGrpSpPr>
        <p:grpSpPr bwMode="auto">
          <a:xfrm>
            <a:off x="906463" y="2438400"/>
            <a:ext cx="6865937" cy="603250"/>
            <a:chOff x="571" y="1588"/>
            <a:chExt cx="4325" cy="380"/>
          </a:xfrm>
        </p:grpSpPr>
        <p:sp>
          <p:nvSpPr>
            <p:cNvPr id="20498" name="Rectangle 10"/>
            <p:cNvSpPr>
              <a:spLocks noChangeArrowheads="1"/>
            </p:cNvSpPr>
            <p:nvPr/>
          </p:nvSpPr>
          <p:spPr bwMode="auto">
            <a:xfrm>
              <a:off x="571" y="1588"/>
              <a:ext cx="4325"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ym typeface="Symbol" panose="05050102010706020507" pitchFamily="18" charset="2"/>
                </a:rPr>
                <a:t>前台任务优先调度  后台任务得不到</a:t>
              </a:r>
              <a:r>
                <a:rPr lang="en-US" altLang="zh-CN" sz="2400">
                  <a:sym typeface="Symbol" panose="05050102010706020507" pitchFamily="18" charset="2"/>
                </a:rPr>
                <a:t>CPU</a:t>
              </a:r>
            </a:p>
          </p:txBody>
        </p:sp>
        <p:pic>
          <p:nvPicPr>
            <p:cNvPr id="20499" name="Picture 11"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 y="175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0781" name="Rectangle 13"/>
          <p:cNvSpPr>
            <a:spLocks noChangeArrowheads="1"/>
          </p:cNvSpPr>
          <p:nvPr/>
        </p:nvSpPr>
        <p:spPr bwMode="auto">
          <a:xfrm>
            <a:off x="685800" y="31242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吞吐量和响应时间之间的矛盾</a:t>
            </a:r>
          </a:p>
        </p:txBody>
      </p:sp>
      <p:grpSp>
        <p:nvGrpSpPr>
          <p:cNvPr id="160789" name="Group 21"/>
          <p:cNvGrpSpPr>
            <a:grpSpLocks/>
          </p:cNvGrpSpPr>
          <p:nvPr/>
        </p:nvGrpSpPr>
        <p:grpSpPr bwMode="auto">
          <a:xfrm>
            <a:off x="906463" y="3810000"/>
            <a:ext cx="7551737" cy="603250"/>
            <a:chOff x="571" y="2431"/>
            <a:chExt cx="4757" cy="380"/>
          </a:xfrm>
        </p:grpSpPr>
        <p:sp>
          <p:nvSpPr>
            <p:cNvPr id="20496" name="Rectangle 15"/>
            <p:cNvSpPr>
              <a:spLocks noChangeArrowheads="1"/>
            </p:cNvSpPr>
            <p:nvPr/>
          </p:nvSpPr>
          <p:spPr bwMode="auto">
            <a:xfrm>
              <a:off x="571" y="2431"/>
              <a:ext cx="4757"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吞吐量大 </a:t>
              </a:r>
              <a:r>
                <a:rPr lang="zh-CN" altLang="en-US" sz="2400">
                  <a:sym typeface="Symbol" panose="05050102010706020507" pitchFamily="18" charset="2"/>
                </a:rPr>
                <a:t> 上下文切换代价小  时间片大</a:t>
              </a:r>
              <a:endParaRPr lang="zh-CN" altLang="en-US" sz="1800">
                <a:sym typeface="Symbol" panose="05050102010706020507" pitchFamily="18" charset="2"/>
              </a:endParaRPr>
            </a:p>
          </p:txBody>
        </p:sp>
        <p:pic>
          <p:nvPicPr>
            <p:cNvPr id="20497" name="Picture 16"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 y="2587"/>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0790" name="Group 22"/>
          <p:cNvGrpSpPr>
            <a:grpSpLocks/>
          </p:cNvGrpSpPr>
          <p:nvPr/>
        </p:nvGrpSpPr>
        <p:grpSpPr bwMode="auto">
          <a:xfrm>
            <a:off x="906463" y="4370388"/>
            <a:ext cx="8237537" cy="609600"/>
            <a:chOff x="571" y="2788"/>
            <a:chExt cx="5189" cy="384"/>
          </a:xfrm>
        </p:grpSpPr>
        <p:sp>
          <p:nvSpPr>
            <p:cNvPr id="20494" name="Rectangle 18"/>
            <p:cNvSpPr>
              <a:spLocks noChangeArrowheads="1"/>
            </p:cNvSpPr>
            <p:nvPr/>
          </p:nvSpPr>
          <p:spPr bwMode="auto">
            <a:xfrm>
              <a:off x="571" y="2788"/>
              <a:ext cx="518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ym typeface="Symbol" panose="05050102010706020507" pitchFamily="18" charset="2"/>
                </a:rPr>
                <a:t>时间片大  响应时间长</a:t>
              </a:r>
              <a:r>
                <a:rPr lang="en-US" altLang="zh-CN" sz="2400">
                  <a:sym typeface="Symbol" panose="05050102010706020507" pitchFamily="18" charset="2"/>
                </a:rPr>
                <a:t>(100  10ms vs. 2  500ms)</a:t>
              </a:r>
              <a:endParaRPr lang="en-US" altLang="zh-CN" sz="1800">
                <a:sym typeface="Symbol" panose="05050102010706020507" pitchFamily="18" charset="2"/>
              </a:endParaRPr>
            </a:p>
          </p:txBody>
        </p:sp>
        <p:pic>
          <p:nvPicPr>
            <p:cNvPr id="20495" name="Picture 19"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 y="295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0791" name="Rectangle 23"/>
          <p:cNvSpPr>
            <a:spLocks noChangeArrowheads="1"/>
          </p:cNvSpPr>
          <p:nvPr/>
        </p:nvSpPr>
        <p:spPr bwMode="auto">
          <a:xfrm>
            <a:off x="685800" y="50022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a:solidFill>
                  <a:srgbClr val="FF0000"/>
                </a:solidFill>
              </a:rPr>
              <a:t>……</a:t>
            </a:r>
          </a:p>
        </p:txBody>
      </p:sp>
      <p:grpSp>
        <p:nvGrpSpPr>
          <p:cNvPr id="160795" name="Group 27"/>
          <p:cNvGrpSpPr>
            <a:grpSpLocks/>
          </p:cNvGrpSpPr>
          <p:nvPr/>
        </p:nvGrpSpPr>
        <p:grpSpPr bwMode="auto">
          <a:xfrm>
            <a:off x="914400" y="5121275"/>
            <a:ext cx="7543800" cy="1355725"/>
            <a:chOff x="576" y="3226"/>
            <a:chExt cx="4752" cy="854"/>
          </a:xfrm>
        </p:grpSpPr>
        <p:sp>
          <p:nvSpPr>
            <p:cNvPr id="20492" name="Text Box 25"/>
            <p:cNvSpPr txBox="1">
              <a:spLocks noChangeArrowheads="1"/>
            </p:cNvSpPr>
            <p:nvPr/>
          </p:nvSpPr>
          <p:spPr bwMode="auto">
            <a:xfrm>
              <a:off x="576" y="3562"/>
              <a:ext cx="4416" cy="51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000099"/>
                  </a:solidFill>
                </a:rPr>
                <a:t>协调多个目标是操作系统之所以复杂的</a:t>
              </a:r>
            </a:p>
            <a:p>
              <a:pPr algn="ctr" eaLnBrk="1" hangingPunct="1">
                <a:spcBef>
                  <a:spcPct val="0"/>
                </a:spcBef>
                <a:buClrTx/>
                <a:buSzTx/>
                <a:buFontTx/>
                <a:buNone/>
              </a:pPr>
              <a:r>
                <a:rPr lang="zh-CN" altLang="en-US" sz="2400">
                  <a:solidFill>
                    <a:srgbClr val="000099"/>
                  </a:solidFill>
                </a:rPr>
                <a:t>一个重要原因，也是复杂系统的一个基本特点</a:t>
              </a:r>
            </a:p>
          </p:txBody>
        </p:sp>
        <p:pic>
          <p:nvPicPr>
            <p:cNvPr id="20493" name="Picture 26" descr="j03012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 y="3226"/>
              <a:ext cx="912"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矩形 1"/>
          <p:cNvSpPr>
            <a:spLocks noChangeArrowheads="1"/>
          </p:cNvSpPr>
          <p:nvPr/>
        </p:nvSpPr>
        <p:spPr bwMode="auto">
          <a:xfrm>
            <a:off x="5715000" y="146050"/>
            <a:ext cx="31559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a:solidFill>
                  <a:srgbClr val="FF0000"/>
                </a:solidFill>
                <a:sym typeface="Symbol" panose="05050102010706020507" pitchFamily="18" charset="2"/>
              </a:rPr>
              <a:t>通过进程浏览器看看上下文切换代价</a:t>
            </a:r>
            <a:endParaRPr lang="zh-CN" altLang="en-US" sz="24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0773"/>
                                        </p:tgtEl>
                                        <p:attrNameLst>
                                          <p:attrName>style.visibility</p:attrName>
                                        </p:attrNameLst>
                                      </p:cBhvr>
                                      <p:to>
                                        <p:strVal val="visible"/>
                                      </p:to>
                                    </p:set>
                                    <p:animEffect transition="in" filter="dissolve">
                                      <p:cBhvr>
                                        <p:cTn id="7" dur="500"/>
                                        <p:tgtEl>
                                          <p:spTgt spid="1607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0774"/>
                                        </p:tgtEl>
                                        <p:attrNameLst>
                                          <p:attrName>style.visibility</p:attrName>
                                        </p:attrNameLst>
                                      </p:cBhvr>
                                      <p:to>
                                        <p:strVal val="visible"/>
                                      </p:to>
                                    </p:set>
                                    <p:animEffect transition="in" filter="dissolve">
                                      <p:cBhvr>
                                        <p:cTn id="12" dur="500"/>
                                        <p:tgtEl>
                                          <p:spTgt spid="1607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60780"/>
                                        </p:tgtEl>
                                        <p:attrNameLst>
                                          <p:attrName>style.visibility</p:attrName>
                                        </p:attrNameLst>
                                      </p:cBhvr>
                                      <p:to>
                                        <p:strVal val="visible"/>
                                      </p:to>
                                    </p:set>
                                    <p:animEffect transition="in" filter="dissolve">
                                      <p:cBhvr>
                                        <p:cTn id="17" dur="500"/>
                                        <p:tgtEl>
                                          <p:spTgt spid="1607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0781"/>
                                        </p:tgtEl>
                                        <p:attrNameLst>
                                          <p:attrName>style.visibility</p:attrName>
                                        </p:attrNameLst>
                                      </p:cBhvr>
                                      <p:to>
                                        <p:strVal val="visible"/>
                                      </p:to>
                                    </p:set>
                                    <p:animEffect transition="in" filter="dissolve">
                                      <p:cBhvr>
                                        <p:cTn id="22" dur="500"/>
                                        <p:tgtEl>
                                          <p:spTgt spid="1607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60789"/>
                                        </p:tgtEl>
                                        <p:attrNameLst>
                                          <p:attrName>style.visibility</p:attrName>
                                        </p:attrNameLst>
                                      </p:cBhvr>
                                      <p:to>
                                        <p:strVal val="visible"/>
                                      </p:to>
                                    </p:set>
                                    <p:animEffect transition="in" filter="dissolve">
                                      <p:cBhvr>
                                        <p:cTn id="27" dur="500"/>
                                        <p:tgtEl>
                                          <p:spTgt spid="1607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60790"/>
                                        </p:tgtEl>
                                        <p:attrNameLst>
                                          <p:attrName>style.visibility</p:attrName>
                                        </p:attrNameLst>
                                      </p:cBhvr>
                                      <p:to>
                                        <p:strVal val="visible"/>
                                      </p:to>
                                    </p:set>
                                    <p:animEffect transition="in" filter="dissolve">
                                      <p:cBhvr>
                                        <p:cTn id="32" dur="500"/>
                                        <p:tgtEl>
                                          <p:spTgt spid="1607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60791"/>
                                        </p:tgtEl>
                                        <p:attrNameLst>
                                          <p:attrName>style.visibility</p:attrName>
                                        </p:attrNameLst>
                                      </p:cBhvr>
                                      <p:to>
                                        <p:strVal val="visible"/>
                                      </p:to>
                                    </p:set>
                                    <p:animEffect transition="in" filter="dissolve">
                                      <p:cBhvr>
                                        <p:cTn id="37" dur="500"/>
                                        <p:tgtEl>
                                          <p:spTgt spid="1607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60795"/>
                                        </p:tgtEl>
                                        <p:attrNameLst>
                                          <p:attrName>style.visibility</p:attrName>
                                        </p:attrNameLst>
                                      </p:cBhvr>
                                      <p:to>
                                        <p:strVal val="visible"/>
                                      </p:to>
                                    </p:set>
                                    <p:animEffect transition="in" filter="dissolve">
                                      <p:cBhvr>
                                        <p:cTn id="42" dur="500"/>
                                        <p:tgtEl>
                                          <p:spTgt spid="16079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3" grpId="0"/>
      <p:bldP spid="160781" grpId="0"/>
      <p:bldP spid="160791"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mtClean="0"/>
              <a:t>CPU</a:t>
            </a:r>
            <a:r>
              <a:rPr lang="zh-CN" altLang="en-US" smtClean="0"/>
              <a:t>调度应综合考虑 </a:t>
            </a:r>
            <a:r>
              <a:rPr lang="zh-CN" altLang="en-US" smtClean="0">
                <a:sym typeface="Symbol" panose="05050102010706020507" pitchFamily="18" charset="2"/>
              </a:rPr>
              <a:t> 任务特点</a:t>
            </a:r>
            <a:endParaRPr lang="zh-CN" altLang="zh-CN" smtClean="0">
              <a:sym typeface="Symbol" panose="05050102010706020507" pitchFamily="18" charset="2"/>
            </a:endParaRPr>
          </a:p>
        </p:txBody>
      </p:sp>
      <p:sp>
        <p:nvSpPr>
          <p:cNvPr id="72730" name="Rectangle 26"/>
          <p:cNvSpPr>
            <a:spLocks noChangeArrowheads="1"/>
          </p:cNvSpPr>
          <p:nvPr/>
        </p:nvSpPr>
        <p:spPr bwMode="auto">
          <a:xfrm>
            <a:off x="685800" y="12684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任务可以分为交互式任务和批处理任务</a:t>
            </a:r>
          </a:p>
        </p:txBody>
      </p:sp>
      <p:grpSp>
        <p:nvGrpSpPr>
          <p:cNvPr id="72731" name="Group 27"/>
          <p:cNvGrpSpPr>
            <a:grpSpLocks/>
          </p:cNvGrpSpPr>
          <p:nvPr/>
        </p:nvGrpSpPr>
        <p:grpSpPr bwMode="auto">
          <a:xfrm>
            <a:off x="906463" y="1981200"/>
            <a:ext cx="6256337" cy="603250"/>
            <a:chOff x="571" y="1684"/>
            <a:chExt cx="3941" cy="380"/>
          </a:xfrm>
        </p:grpSpPr>
        <p:sp>
          <p:nvSpPr>
            <p:cNvPr id="22540" name="Rectangle 28"/>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交互式任务注重对用户的响应：如</a:t>
              </a:r>
              <a:r>
                <a:rPr lang="en-US" altLang="zh-CN" sz="2400"/>
                <a:t>WORD</a:t>
              </a:r>
              <a:endParaRPr lang="en-US" altLang="zh-CN" sz="2400">
                <a:solidFill>
                  <a:srgbClr val="FF0000"/>
                </a:solidFill>
              </a:endParaRPr>
            </a:p>
          </p:txBody>
        </p:sp>
        <p:pic>
          <p:nvPicPr>
            <p:cNvPr id="22541" name="Picture 29"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2734" name="Group 30"/>
          <p:cNvGrpSpPr>
            <a:grpSpLocks/>
          </p:cNvGrpSpPr>
          <p:nvPr/>
        </p:nvGrpSpPr>
        <p:grpSpPr bwMode="auto">
          <a:xfrm>
            <a:off x="914400" y="2590800"/>
            <a:ext cx="6256338" cy="603250"/>
            <a:chOff x="571" y="1684"/>
            <a:chExt cx="3941" cy="380"/>
          </a:xfrm>
        </p:grpSpPr>
        <p:sp>
          <p:nvSpPr>
            <p:cNvPr id="22538" name="Rectangle 31"/>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批处理任务注重对任务吞吐量：如</a:t>
              </a:r>
              <a:r>
                <a:rPr lang="en-US" altLang="zh-CN" sz="2400"/>
                <a:t>gcc</a:t>
              </a:r>
              <a:endParaRPr lang="en-US" altLang="zh-CN" sz="2400">
                <a:solidFill>
                  <a:srgbClr val="FF0000"/>
                </a:solidFill>
              </a:endParaRPr>
            </a:p>
          </p:txBody>
        </p:sp>
        <p:pic>
          <p:nvPicPr>
            <p:cNvPr id="22539" name="Picture 32"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2737" name="Rectangle 33"/>
          <p:cNvSpPr>
            <a:spLocks noChangeArrowheads="1"/>
          </p:cNvSpPr>
          <p:nvPr/>
        </p:nvSpPr>
        <p:spPr bwMode="auto">
          <a:xfrm>
            <a:off x="685800" y="34782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有趣的问题是许多系统中既有交互式任务，又有批处理任务</a:t>
            </a:r>
          </a:p>
        </p:txBody>
      </p:sp>
      <p:grpSp>
        <p:nvGrpSpPr>
          <p:cNvPr id="72738" name="Group 34"/>
          <p:cNvGrpSpPr>
            <a:grpSpLocks/>
          </p:cNvGrpSpPr>
          <p:nvPr/>
        </p:nvGrpSpPr>
        <p:grpSpPr bwMode="auto">
          <a:xfrm>
            <a:off x="914400" y="4730750"/>
            <a:ext cx="6256338" cy="603250"/>
            <a:chOff x="571" y="1684"/>
            <a:chExt cx="3941" cy="380"/>
          </a:xfrm>
        </p:grpSpPr>
        <p:sp>
          <p:nvSpPr>
            <p:cNvPr id="22536" name="Rectangle 35"/>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前台任务 </a:t>
              </a:r>
              <a:r>
                <a:rPr lang="en-US" altLang="zh-CN" sz="2400"/>
                <a:t>+ </a:t>
              </a:r>
              <a:r>
                <a:rPr lang="zh-CN" altLang="en-US" sz="2400"/>
                <a:t>后台任务</a:t>
              </a:r>
            </a:p>
          </p:txBody>
        </p:sp>
        <p:pic>
          <p:nvPicPr>
            <p:cNvPr id="22537" name="Picture 3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730">
                                            <p:txEl>
                                              <p:pRg st="0" end="0"/>
                                            </p:txEl>
                                          </p:spTgt>
                                        </p:tgtEl>
                                        <p:attrNameLst>
                                          <p:attrName>style.visibility</p:attrName>
                                        </p:attrNameLst>
                                      </p:cBhvr>
                                      <p:to>
                                        <p:strVal val="visible"/>
                                      </p:to>
                                    </p:set>
                                    <p:animEffect transition="in" filter="dissolve">
                                      <p:cBhvr>
                                        <p:cTn id="7" dur="500"/>
                                        <p:tgtEl>
                                          <p:spTgt spid="727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2731"/>
                                        </p:tgtEl>
                                        <p:attrNameLst>
                                          <p:attrName>style.visibility</p:attrName>
                                        </p:attrNameLst>
                                      </p:cBhvr>
                                      <p:to>
                                        <p:strVal val="visible"/>
                                      </p:to>
                                    </p:set>
                                    <p:animEffect transition="in" filter="dissolve">
                                      <p:cBhvr>
                                        <p:cTn id="12" dur="500"/>
                                        <p:tgtEl>
                                          <p:spTgt spid="727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2734"/>
                                        </p:tgtEl>
                                        <p:attrNameLst>
                                          <p:attrName>style.visibility</p:attrName>
                                        </p:attrNameLst>
                                      </p:cBhvr>
                                      <p:to>
                                        <p:strVal val="visible"/>
                                      </p:to>
                                    </p:set>
                                    <p:animEffect transition="in" filter="dissolve">
                                      <p:cBhvr>
                                        <p:cTn id="17" dur="500"/>
                                        <p:tgtEl>
                                          <p:spTgt spid="727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2737">
                                            <p:txEl>
                                              <p:pRg st="0" end="0"/>
                                            </p:txEl>
                                          </p:spTgt>
                                        </p:tgtEl>
                                        <p:attrNameLst>
                                          <p:attrName>style.visibility</p:attrName>
                                        </p:attrNameLst>
                                      </p:cBhvr>
                                      <p:to>
                                        <p:strVal val="visible"/>
                                      </p:to>
                                    </p:set>
                                    <p:animEffect transition="in" filter="dissolve">
                                      <p:cBhvr>
                                        <p:cTn id="22" dur="500"/>
                                        <p:tgtEl>
                                          <p:spTgt spid="7273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2738"/>
                                        </p:tgtEl>
                                        <p:attrNameLst>
                                          <p:attrName>style.visibility</p:attrName>
                                        </p:attrNameLst>
                                      </p:cBhvr>
                                      <p:to>
                                        <p:strVal val="visible"/>
                                      </p:to>
                                    </p:set>
                                    <p:animEffect transition="in" filter="dissolve">
                                      <p:cBhvr>
                                        <p:cTn id="27" dur="500"/>
                                        <p:tgtEl>
                                          <p:spTgt spid="72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30" grpId="0" build="p"/>
      <p:bldP spid="7273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304800"/>
            <a:ext cx="8458200" cy="676275"/>
          </a:xfrm>
        </p:spPr>
        <p:txBody>
          <a:bodyPr/>
          <a:lstStyle/>
          <a:p>
            <a:pPr eaLnBrk="1" hangingPunct="1"/>
            <a:r>
              <a:rPr lang="en-US" altLang="zh-CN" smtClean="0"/>
              <a:t>CPU</a:t>
            </a:r>
            <a:r>
              <a:rPr lang="zh-CN" altLang="en-US" smtClean="0"/>
              <a:t>调度应综合考虑 </a:t>
            </a:r>
            <a:r>
              <a:rPr lang="zh-CN" altLang="en-US" smtClean="0">
                <a:sym typeface="Symbol" panose="05050102010706020507" pitchFamily="18" charset="2"/>
              </a:rPr>
              <a:t> 任务特点</a:t>
            </a:r>
            <a:r>
              <a:rPr lang="en-US" altLang="zh-CN" smtClean="0">
                <a:sym typeface="Symbol" panose="05050102010706020507" pitchFamily="18" charset="2"/>
              </a:rPr>
              <a:t>(</a:t>
            </a:r>
            <a:r>
              <a:rPr lang="zh-CN" altLang="en-US" smtClean="0">
                <a:sym typeface="Symbol" panose="05050102010706020507" pitchFamily="18" charset="2"/>
              </a:rPr>
              <a:t>续</a:t>
            </a:r>
            <a:r>
              <a:rPr lang="en-US" altLang="zh-CN" smtClean="0">
                <a:sym typeface="Symbol" panose="05050102010706020507" pitchFamily="18" charset="2"/>
              </a:rPr>
              <a:t>)</a:t>
            </a:r>
            <a:endParaRPr lang="zh-CN" altLang="zh-CN" smtClean="0">
              <a:sym typeface="Symbol" panose="05050102010706020507" pitchFamily="18" charset="2"/>
            </a:endParaRPr>
          </a:p>
        </p:txBody>
      </p:sp>
      <p:sp>
        <p:nvSpPr>
          <p:cNvPr id="23555" name="Rectangle 3"/>
          <p:cNvSpPr>
            <a:spLocks noGrp="1" noChangeArrowheads="1"/>
          </p:cNvSpPr>
          <p:nvPr>
            <p:ph type="body" idx="1"/>
          </p:nvPr>
        </p:nvSpPr>
        <p:spPr>
          <a:xfrm>
            <a:off x="685800" y="1192213"/>
            <a:ext cx="7921625" cy="865187"/>
          </a:xfrm>
          <a:noFill/>
        </p:spPr>
        <p:txBody>
          <a:bodyPr/>
          <a:lstStyle/>
          <a:p>
            <a:pPr eaLnBrk="1" hangingPunct="1">
              <a:lnSpc>
                <a:spcPct val="130000"/>
              </a:lnSpc>
            </a:pPr>
            <a:r>
              <a:rPr lang="zh-CN" altLang="en-US" smtClean="0"/>
              <a:t>任务的</a:t>
            </a:r>
            <a:r>
              <a:rPr lang="en-US" altLang="zh-CN" smtClean="0"/>
              <a:t>CPU-IO</a:t>
            </a:r>
            <a:r>
              <a:rPr lang="zh-CN" altLang="en-US" smtClean="0"/>
              <a:t>区间的周期特性</a:t>
            </a:r>
          </a:p>
        </p:txBody>
      </p:sp>
      <p:grpSp>
        <p:nvGrpSpPr>
          <p:cNvPr id="186377" name="Group 9"/>
          <p:cNvGrpSpPr>
            <a:grpSpLocks/>
          </p:cNvGrpSpPr>
          <p:nvPr/>
        </p:nvGrpSpPr>
        <p:grpSpPr bwMode="auto">
          <a:xfrm>
            <a:off x="906463" y="1835150"/>
            <a:ext cx="8237537" cy="546100"/>
            <a:chOff x="571" y="1632"/>
            <a:chExt cx="5189" cy="344"/>
          </a:xfrm>
        </p:grpSpPr>
        <p:sp>
          <p:nvSpPr>
            <p:cNvPr id="23606" name="Rectangle 7"/>
            <p:cNvSpPr>
              <a:spLocks noChangeArrowheads="1"/>
            </p:cNvSpPr>
            <p:nvPr/>
          </p:nvSpPr>
          <p:spPr bwMode="auto">
            <a:xfrm>
              <a:off x="571" y="1632"/>
              <a:ext cx="5189"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一般任务生存期</a:t>
              </a:r>
              <a:r>
                <a:rPr lang="en-US" altLang="zh-CN" sz="2400"/>
                <a:t>: I/O(</a:t>
              </a:r>
              <a:r>
                <a:rPr lang="zh-CN" altLang="en-US" sz="2400"/>
                <a:t>载入</a:t>
              </a:r>
              <a:r>
                <a:rPr lang="en-US" altLang="zh-CN" sz="2400"/>
                <a:t>), CPU, I/O, .., CPU (exit())</a:t>
              </a:r>
            </a:p>
          </p:txBody>
        </p:sp>
        <p:pic>
          <p:nvPicPr>
            <p:cNvPr id="23607" name="Picture 8"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788"/>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6400" name="Group 32"/>
          <p:cNvGrpSpPr>
            <a:grpSpLocks/>
          </p:cNvGrpSpPr>
          <p:nvPr/>
        </p:nvGrpSpPr>
        <p:grpSpPr bwMode="auto">
          <a:xfrm>
            <a:off x="1143000" y="2514600"/>
            <a:ext cx="7258050" cy="1895475"/>
            <a:chOff x="1132" y="1584"/>
            <a:chExt cx="4572" cy="1194"/>
          </a:xfrm>
        </p:grpSpPr>
        <p:sp>
          <p:nvSpPr>
            <p:cNvPr id="23589" name="Line 11"/>
            <p:cNvSpPr>
              <a:spLocks noChangeShapeType="1"/>
            </p:cNvSpPr>
            <p:nvPr/>
          </p:nvSpPr>
          <p:spPr bwMode="auto">
            <a:xfrm>
              <a:off x="1248" y="2496"/>
              <a:ext cx="408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0" name="Line 12"/>
            <p:cNvSpPr>
              <a:spLocks noChangeShapeType="1"/>
            </p:cNvSpPr>
            <p:nvPr/>
          </p:nvSpPr>
          <p:spPr bwMode="auto">
            <a:xfrm flipV="1">
              <a:off x="1440" y="1584"/>
              <a:ext cx="0" cy="105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1" name="Rectangle 13"/>
            <p:cNvSpPr>
              <a:spLocks noChangeArrowheads="1"/>
            </p:cNvSpPr>
            <p:nvPr/>
          </p:nvSpPr>
          <p:spPr bwMode="auto">
            <a:xfrm>
              <a:off x="4272" y="2528"/>
              <a:ext cx="1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CPU</a:t>
              </a:r>
              <a:r>
                <a:rPr lang="zh-CN" altLang="en-US" sz="2000">
                  <a:solidFill>
                    <a:srgbClr val="FF0000"/>
                  </a:solidFill>
                </a:rPr>
                <a:t>区间长度</a:t>
              </a:r>
              <a:r>
                <a:rPr lang="en-US" altLang="zh-CN" sz="2000">
                  <a:solidFill>
                    <a:srgbClr val="FF0000"/>
                  </a:solidFill>
                </a:rPr>
                <a:t>(ms)</a:t>
              </a:r>
            </a:p>
          </p:txBody>
        </p:sp>
        <p:sp>
          <p:nvSpPr>
            <p:cNvPr id="23592" name="Line 14"/>
            <p:cNvSpPr>
              <a:spLocks noChangeShapeType="1"/>
            </p:cNvSpPr>
            <p:nvPr/>
          </p:nvSpPr>
          <p:spPr bwMode="auto">
            <a:xfrm flipV="1">
              <a:off x="1968" y="2448"/>
              <a:ext cx="0"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3" name="Line 15"/>
            <p:cNvSpPr>
              <a:spLocks noChangeShapeType="1"/>
            </p:cNvSpPr>
            <p:nvPr/>
          </p:nvSpPr>
          <p:spPr bwMode="auto">
            <a:xfrm flipV="1">
              <a:off x="2544" y="2448"/>
              <a:ext cx="0"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4" name="Line 16"/>
            <p:cNvSpPr>
              <a:spLocks noChangeShapeType="1"/>
            </p:cNvSpPr>
            <p:nvPr/>
          </p:nvSpPr>
          <p:spPr bwMode="auto">
            <a:xfrm flipV="1">
              <a:off x="3072" y="2448"/>
              <a:ext cx="0"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5" name="Line 17"/>
            <p:cNvSpPr>
              <a:spLocks noChangeShapeType="1"/>
            </p:cNvSpPr>
            <p:nvPr/>
          </p:nvSpPr>
          <p:spPr bwMode="auto">
            <a:xfrm flipV="1">
              <a:off x="3600" y="2448"/>
              <a:ext cx="0"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6" name="Line 18"/>
            <p:cNvSpPr>
              <a:spLocks noChangeShapeType="1"/>
            </p:cNvSpPr>
            <p:nvPr/>
          </p:nvSpPr>
          <p:spPr bwMode="auto">
            <a:xfrm flipV="1">
              <a:off x="4128" y="2448"/>
              <a:ext cx="0"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7" name="Line 19"/>
            <p:cNvSpPr>
              <a:spLocks noChangeShapeType="1"/>
            </p:cNvSpPr>
            <p:nvPr/>
          </p:nvSpPr>
          <p:spPr bwMode="auto">
            <a:xfrm flipV="1">
              <a:off x="4704" y="2448"/>
              <a:ext cx="0"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8" name="Text Box 22"/>
            <p:cNvSpPr txBox="1">
              <a:spLocks noChangeArrowheads="1"/>
            </p:cNvSpPr>
            <p:nvPr/>
          </p:nvSpPr>
          <p:spPr bwMode="auto">
            <a:xfrm>
              <a:off x="1132" y="1584"/>
              <a:ext cx="308"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solidFill>
                    <a:srgbClr val="FF0000"/>
                  </a:solidFill>
                </a:rPr>
                <a:t>频率</a:t>
              </a:r>
            </a:p>
          </p:txBody>
        </p:sp>
        <p:sp>
          <p:nvSpPr>
            <p:cNvPr id="23599" name="Rectangle 23"/>
            <p:cNvSpPr>
              <a:spLocks noChangeArrowheads="1"/>
            </p:cNvSpPr>
            <p:nvPr/>
          </p:nvSpPr>
          <p:spPr bwMode="auto">
            <a:xfrm>
              <a:off x="2112" y="1584"/>
              <a:ext cx="288" cy="912"/>
            </a:xfrm>
            <a:prstGeom prst="rect">
              <a:avLst/>
            </a:prstGeom>
            <a:solidFill>
              <a:srgbClr val="3399FF"/>
            </a:solidFill>
            <a:ln w="9525">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600" name="Rectangle 24"/>
            <p:cNvSpPr>
              <a:spLocks noChangeArrowheads="1"/>
            </p:cNvSpPr>
            <p:nvPr/>
          </p:nvSpPr>
          <p:spPr bwMode="auto">
            <a:xfrm>
              <a:off x="1554" y="2400"/>
              <a:ext cx="288" cy="96"/>
            </a:xfrm>
            <a:prstGeom prst="rect">
              <a:avLst/>
            </a:prstGeom>
            <a:solidFill>
              <a:srgbClr val="3399FF"/>
            </a:solidFill>
            <a:ln w="9525">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601" name="Rectangle 25"/>
            <p:cNvSpPr>
              <a:spLocks noChangeArrowheads="1"/>
            </p:cNvSpPr>
            <p:nvPr/>
          </p:nvSpPr>
          <p:spPr bwMode="auto">
            <a:xfrm>
              <a:off x="2670" y="2112"/>
              <a:ext cx="288" cy="384"/>
            </a:xfrm>
            <a:prstGeom prst="rect">
              <a:avLst/>
            </a:prstGeom>
            <a:solidFill>
              <a:srgbClr val="3399FF"/>
            </a:solidFill>
            <a:ln w="9525">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602" name="Rectangle 26"/>
            <p:cNvSpPr>
              <a:spLocks noChangeArrowheads="1"/>
            </p:cNvSpPr>
            <p:nvPr/>
          </p:nvSpPr>
          <p:spPr bwMode="auto">
            <a:xfrm>
              <a:off x="3186" y="2304"/>
              <a:ext cx="288" cy="192"/>
            </a:xfrm>
            <a:prstGeom prst="rect">
              <a:avLst/>
            </a:prstGeom>
            <a:solidFill>
              <a:srgbClr val="3399FF"/>
            </a:solidFill>
            <a:ln w="9525">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603" name="Rectangle 27"/>
            <p:cNvSpPr>
              <a:spLocks noChangeArrowheads="1"/>
            </p:cNvSpPr>
            <p:nvPr/>
          </p:nvSpPr>
          <p:spPr bwMode="auto">
            <a:xfrm>
              <a:off x="3723" y="2400"/>
              <a:ext cx="288" cy="96"/>
            </a:xfrm>
            <a:prstGeom prst="rect">
              <a:avLst/>
            </a:prstGeom>
            <a:solidFill>
              <a:srgbClr val="3399FF"/>
            </a:solidFill>
            <a:ln w="9525">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604" name="Rectangle 28"/>
            <p:cNvSpPr>
              <a:spLocks noChangeArrowheads="1"/>
            </p:cNvSpPr>
            <p:nvPr/>
          </p:nvSpPr>
          <p:spPr bwMode="auto">
            <a:xfrm>
              <a:off x="4272" y="2448"/>
              <a:ext cx="288" cy="48"/>
            </a:xfrm>
            <a:prstGeom prst="rect">
              <a:avLst/>
            </a:prstGeom>
            <a:solidFill>
              <a:srgbClr val="3399FF"/>
            </a:solidFill>
            <a:ln w="9525">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605" name="Line 31"/>
            <p:cNvSpPr>
              <a:spLocks noChangeShapeType="1"/>
            </p:cNvSpPr>
            <p:nvPr/>
          </p:nvSpPr>
          <p:spPr bwMode="auto">
            <a:xfrm>
              <a:off x="4848" y="2496"/>
              <a:ext cx="288" cy="0"/>
            </a:xfrm>
            <a:prstGeom prst="line">
              <a:avLst/>
            </a:prstGeom>
            <a:noFill/>
            <a:ln w="28575">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6406" name="Group 38"/>
          <p:cNvGrpSpPr>
            <a:grpSpLocks/>
          </p:cNvGrpSpPr>
          <p:nvPr/>
        </p:nvGrpSpPr>
        <p:grpSpPr bwMode="auto">
          <a:xfrm>
            <a:off x="990600" y="4191000"/>
            <a:ext cx="2446338" cy="546100"/>
            <a:chOff x="528" y="2688"/>
            <a:chExt cx="1541" cy="344"/>
          </a:xfrm>
        </p:grpSpPr>
        <p:sp>
          <p:nvSpPr>
            <p:cNvPr id="23587" name="Rectangle 34"/>
            <p:cNvSpPr>
              <a:spLocks noChangeArrowheads="1"/>
            </p:cNvSpPr>
            <p:nvPr/>
          </p:nvSpPr>
          <p:spPr bwMode="auto">
            <a:xfrm>
              <a:off x="528" y="2688"/>
              <a:ext cx="1541"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400"/>
                <a:t>CPU-</a:t>
              </a:r>
              <a:r>
                <a:rPr lang="zh-CN" altLang="en-US" sz="2400"/>
                <a:t>约束型</a:t>
              </a:r>
            </a:p>
          </p:txBody>
        </p:sp>
        <p:pic>
          <p:nvPicPr>
            <p:cNvPr id="23588" name="Picture 35"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 y="2844"/>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6407" name="Group 39"/>
          <p:cNvGrpSpPr>
            <a:grpSpLocks/>
          </p:cNvGrpSpPr>
          <p:nvPr/>
        </p:nvGrpSpPr>
        <p:grpSpPr bwMode="auto">
          <a:xfrm>
            <a:off x="5068888" y="4191000"/>
            <a:ext cx="2446337" cy="546100"/>
            <a:chOff x="3787" y="2736"/>
            <a:chExt cx="1541" cy="344"/>
          </a:xfrm>
        </p:grpSpPr>
        <p:sp>
          <p:nvSpPr>
            <p:cNvPr id="23585" name="Rectangle 36"/>
            <p:cNvSpPr>
              <a:spLocks noChangeArrowheads="1"/>
            </p:cNvSpPr>
            <p:nvPr/>
          </p:nvSpPr>
          <p:spPr bwMode="auto">
            <a:xfrm>
              <a:off x="3787" y="2736"/>
              <a:ext cx="1541"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400"/>
                <a:t>I/O-</a:t>
              </a:r>
              <a:r>
                <a:rPr lang="zh-CN" altLang="en-US" sz="2400"/>
                <a:t>约束型</a:t>
              </a:r>
            </a:p>
          </p:txBody>
        </p:sp>
        <p:pic>
          <p:nvPicPr>
            <p:cNvPr id="23586" name="Picture 3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 y="289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6438" name="AutoShape 70"/>
          <p:cNvSpPr>
            <a:spLocks/>
          </p:cNvSpPr>
          <p:nvPr/>
        </p:nvSpPr>
        <p:spPr bwMode="auto">
          <a:xfrm>
            <a:off x="6248400" y="2628900"/>
            <a:ext cx="1905000" cy="495300"/>
          </a:xfrm>
          <a:prstGeom prst="borderCallout2">
            <a:avLst>
              <a:gd name="adj1" fmla="val 23079"/>
              <a:gd name="adj2" fmla="val -4000"/>
              <a:gd name="adj3" fmla="val 23079"/>
              <a:gd name="adj4" fmla="val -39333"/>
              <a:gd name="adj5" fmla="val 146153"/>
              <a:gd name="adj6" fmla="val -76000"/>
            </a:avLst>
          </a:prstGeom>
          <a:solidFill>
            <a:schemeClr val="bg1"/>
          </a:solidFill>
          <a:ln w="9525">
            <a:solidFill>
              <a:srgbClr val="FF00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FF0000"/>
                </a:solidFill>
              </a:rPr>
              <a:t>指数衰减</a:t>
            </a:r>
            <a:r>
              <a:rPr lang="en-US" altLang="zh-CN" sz="2400">
                <a:solidFill>
                  <a:srgbClr val="FF0000"/>
                </a:solidFill>
              </a:rPr>
              <a:t>!</a:t>
            </a:r>
          </a:p>
        </p:txBody>
      </p:sp>
      <p:grpSp>
        <p:nvGrpSpPr>
          <p:cNvPr id="186442" name="Group 74"/>
          <p:cNvGrpSpPr>
            <a:grpSpLocks/>
          </p:cNvGrpSpPr>
          <p:nvPr/>
        </p:nvGrpSpPr>
        <p:grpSpPr bwMode="auto">
          <a:xfrm>
            <a:off x="5137150" y="4800600"/>
            <a:ext cx="3930650" cy="1905000"/>
            <a:chOff x="2900" y="3072"/>
            <a:chExt cx="2476" cy="1200"/>
          </a:xfrm>
        </p:grpSpPr>
        <p:grpSp>
          <p:nvGrpSpPr>
            <p:cNvPr id="23575" name="Group 69"/>
            <p:cNvGrpSpPr>
              <a:grpSpLocks/>
            </p:cNvGrpSpPr>
            <p:nvPr/>
          </p:nvGrpSpPr>
          <p:grpSpPr bwMode="auto">
            <a:xfrm>
              <a:off x="2900" y="3072"/>
              <a:ext cx="2476" cy="1056"/>
              <a:chOff x="3024" y="3072"/>
              <a:chExt cx="2476" cy="1056"/>
            </a:xfrm>
          </p:grpSpPr>
          <p:sp>
            <p:nvSpPr>
              <p:cNvPr id="23577" name="Line 59"/>
              <p:cNvSpPr>
                <a:spLocks noChangeShapeType="1"/>
              </p:cNvSpPr>
              <p:nvPr/>
            </p:nvSpPr>
            <p:spPr bwMode="auto">
              <a:xfrm flipV="1">
                <a:off x="3024" y="3978"/>
                <a:ext cx="2476" cy="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8" name="Line 60"/>
              <p:cNvSpPr>
                <a:spLocks noChangeShapeType="1"/>
              </p:cNvSpPr>
              <p:nvPr/>
            </p:nvSpPr>
            <p:spPr bwMode="auto">
              <a:xfrm flipV="1">
                <a:off x="3216" y="3072"/>
                <a:ext cx="1" cy="105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9" name="Line 61"/>
              <p:cNvSpPr>
                <a:spLocks noChangeShapeType="1"/>
              </p:cNvSpPr>
              <p:nvPr/>
            </p:nvSpPr>
            <p:spPr bwMode="auto">
              <a:xfrm flipV="1">
                <a:off x="3744" y="3936"/>
                <a:ext cx="1"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0" name="Line 62"/>
              <p:cNvSpPr>
                <a:spLocks noChangeShapeType="1"/>
              </p:cNvSpPr>
              <p:nvPr/>
            </p:nvSpPr>
            <p:spPr bwMode="auto">
              <a:xfrm flipV="1">
                <a:off x="4320" y="3936"/>
                <a:ext cx="1"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1" name="Line 63"/>
              <p:cNvSpPr>
                <a:spLocks noChangeShapeType="1"/>
              </p:cNvSpPr>
              <p:nvPr/>
            </p:nvSpPr>
            <p:spPr bwMode="auto">
              <a:xfrm flipV="1">
                <a:off x="4848" y="3936"/>
                <a:ext cx="1"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2" name="Line 64"/>
              <p:cNvSpPr>
                <a:spLocks noChangeShapeType="1"/>
              </p:cNvSpPr>
              <p:nvPr/>
            </p:nvSpPr>
            <p:spPr bwMode="auto">
              <a:xfrm flipV="1">
                <a:off x="5376" y="3936"/>
                <a:ext cx="1"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3" name="Rectangle 65"/>
              <p:cNvSpPr>
                <a:spLocks noChangeArrowheads="1"/>
              </p:cNvSpPr>
              <p:nvPr/>
            </p:nvSpPr>
            <p:spPr bwMode="auto">
              <a:xfrm>
                <a:off x="3360" y="3072"/>
                <a:ext cx="288" cy="912"/>
              </a:xfrm>
              <a:prstGeom prst="rect">
                <a:avLst/>
              </a:prstGeom>
              <a:solidFill>
                <a:srgbClr val="3399FF"/>
              </a:solidFill>
              <a:ln w="9525">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584" name="Rectangle 66"/>
              <p:cNvSpPr>
                <a:spLocks noChangeArrowheads="1"/>
              </p:cNvSpPr>
              <p:nvPr/>
            </p:nvSpPr>
            <p:spPr bwMode="auto">
              <a:xfrm>
                <a:off x="3888" y="3936"/>
                <a:ext cx="288" cy="48"/>
              </a:xfrm>
              <a:prstGeom prst="rect">
                <a:avLst/>
              </a:prstGeom>
              <a:solidFill>
                <a:srgbClr val="3399FF"/>
              </a:solidFill>
              <a:ln w="9525">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23576" name="Rectangle 71"/>
            <p:cNvSpPr>
              <a:spLocks noChangeArrowheads="1"/>
            </p:cNvSpPr>
            <p:nvPr/>
          </p:nvSpPr>
          <p:spPr bwMode="auto">
            <a:xfrm>
              <a:off x="4608" y="4041"/>
              <a:ext cx="59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FF0000"/>
                  </a:solidFill>
                </a:rPr>
                <a:t>CPU</a:t>
              </a:r>
              <a:r>
                <a:rPr lang="zh-CN" altLang="en-US" sz="1800">
                  <a:solidFill>
                    <a:srgbClr val="FF0000"/>
                  </a:solidFill>
                </a:rPr>
                <a:t>区间</a:t>
              </a:r>
            </a:p>
          </p:txBody>
        </p:sp>
      </p:grpSp>
      <p:grpSp>
        <p:nvGrpSpPr>
          <p:cNvPr id="186443" name="Group 75"/>
          <p:cNvGrpSpPr>
            <a:grpSpLocks/>
          </p:cNvGrpSpPr>
          <p:nvPr/>
        </p:nvGrpSpPr>
        <p:grpSpPr bwMode="auto">
          <a:xfrm>
            <a:off x="1066800" y="4800600"/>
            <a:ext cx="3930650" cy="1905000"/>
            <a:chOff x="336" y="3072"/>
            <a:chExt cx="2476" cy="1200"/>
          </a:xfrm>
        </p:grpSpPr>
        <p:grpSp>
          <p:nvGrpSpPr>
            <p:cNvPr id="23563" name="Group 58"/>
            <p:cNvGrpSpPr>
              <a:grpSpLocks/>
            </p:cNvGrpSpPr>
            <p:nvPr/>
          </p:nvGrpSpPr>
          <p:grpSpPr bwMode="auto">
            <a:xfrm>
              <a:off x="336" y="3072"/>
              <a:ext cx="2476" cy="1062"/>
              <a:chOff x="788" y="3120"/>
              <a:chExt cx="2476" cy="1062"/>
            </a:xfrm>
          </p:grpSpPr>
          <p:sp>
            <p:nvSpPr>
              <p:cNvPr id="23565" name="Line 41"/>
              <p:cNvSpPr>
                <a:spLocks noChangeShapeType="1"/>
              </p:cNvSpPr>
              <p:nvPr/>
            </p:nvSpPr>
            <p:spPr bwMode="auto">
              <a:xfrm flipV="1">
                <a:off x="788" y="4032"/>
                <a:ext cx="2476" cy="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6" name="Line 42"/>
              <p:cNvSpPr>
                <a:spLocks noChangeShapeType="1"/>
              </p:cNvSpPr>
              <p:nvPr/>
            </p:nvSpPr>
            <p:spPr bwMode="auto">
              <a:xfrm flipV="1">
                <a:off x="980" y="3126"/>
                <a:ext cx="0" cy="105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7" name="Line 44"/>
              <p:cNvSpPr>
                <a:spLocks noChangeShapeType="1"/>
              </p:cNvSpPr>
              <p:nvPr/>
            </p:nvSpPr>
            <p:spPr bwMode="auto">
              <a:xfrm flipV="1">
                <a:off x="1508" y="3990"/>
                <a:ext cx="0"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8" name="Line 45"/>
              <p:cNvSpPr>
                <a:spLocks noChangeShapeType="1"/>
              </p:cNvSpPr>
              <p:nvPr/>
            </p:nvSpPr>
            <p:spPr bwMode="auto">
              <a:xfrm flipV="1">
                <a:off x="2084" y="3990"/>
                <a:ext cx="0"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9" name="Line 46"/>
              <p:cNvSpPr>
                <a:spLocks noChangeShapeType="1"/>
              </p:cNvSpPr>
              <p:nvPr/>
            </p:nvSpPr>
            <p:spPr bwMode="auto">
              <a:xfrm flipV="1">
                <a:off x="2612" y="3990"/>
                <a:ext cx="0"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0" name="Line 47"/>
              <p:cNvSpPr>
                <a:spLocks noChangeShapeType="1"/>
              </p:cNvSpPr>
              <p:nvPr/>
            </p:nvSpPr>
            <p:spPr bwMode="auto">
              <a:xfrm flipV="1">
                <a:off x="3140" y="3990"/>
                <a:ext cx="0"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1" name="Rectangle 51"/>
              <p:cNvSpPr>
                <a:spLocks noChangeArrowheads="1"/>
              </p:cNvSpPr>
              <p:nvPr/>
            </p:nvSpPr>
            <p:spPr bwMode="auto">
              <a:xfrm>
                <a:off x="2736" y="3120"/>
                <a:ext cx="288" cy="912"/>
              </a:xfrm>
              <a:prstGeom prst="rect">
                <a:avLst/>
              </a:prstGeom>
              <a:solidFill>
                <a:srgbClr val="3399FF"/>
              </a:solidFill>
              <a:ln w="9525">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572" name="Rectangle 52"/>
              <p:cNvSpPr>
                <a:spLocks noChangeArrowheads="1"/>
              </p:cNvSpPr>
              <p:nvPr/>
            </p:nvSpPr>
            <p:spPr bwMode="auto">
              <a:xfrm>
                <a:off x="1094" y="3942"/>
                <a:ext cx="288" cy="96"/>
              </a:xfrm>
              <a:prstGeom prst="rect">
                <a:avLst/>
              </a:prstGeom>
              <a:solidFill>
                <a:srgbClr val="3399FF"/>
              </a:solidFill>
              <a:ln w="9525">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573" name="Rectangle 54"/>
              <p:cNvSpPr>
                <a:spLocks noChangeArrowheads="1"/>
              </p:cNvSpPr>
              <p:nvPr/>
            </p:nvSpPr>
            <p:spPr bwMode="auto">
              <a:xfrm>
                <a:off x="2208" y="3846"/>
                <a:ext cx="288" cy="192"/>
              </a:xfrm>
              <a:prstGeom prst="rect">
                <a:avLst/>
              </a:prstGeom>
              <a:solidFill>
                <a:srgbClr val="3399FF"/>
              </a:solidFill>
              <a:ln w="9525">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574" name="Rectangle 55"/>
              <p:cNvSpPr>
                <a:spLocks noChangeArrowheads="1"/>
              </p:cNvSpPr>
              <p:nvPr/>
            </p:nvSpPr>
            <p:spPr bwMode="auto">
              <a:xfrm>
                <a:off x="1584" y="3936"/>
                <a:ext cx="288" cy="96"/>
              </a:xfrm>
              <a:prstGeom prst="rect">
                <a:avLst/>
              </a:prstGeom>
              <a:solidFill>
                <a:srgbClr val="3399FF"/>
              </a:solidFill>
              <a:ln w="9525">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23564" name="Rectangle 73"/>
            <p:cNvSpPr>
              <a:spLocks noChangeArrowheads="1"/>
            </p:cNvSpPr>
            <p:nvPr/>
          </p:nvSpPr>
          <p:spPr bwMode="auto">
            <a:xfrm>
              <a:off x="2016" y="4041"/>
              <a:ext cx="59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FF0000"/>
                  </a:solidFill>
                </a:rPr>
                <a:t>CPU</a:t>
              </a:r>
              <a:r>
                <a:rPr lang="zh-CN" altLang="en-US" sz="1800">
                  <a:solidFill>
                    <a:srgbClr val="FF0000"/>
                  </a:solidFill>
                </a:rPr>
                <a:t>区间</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6377"/>
                                        </p:tgtEl>
                                        <p:attrNameLst>
                                          <p:attrName>style.visibility</p:attrName>
                                        </p:attrNameLst>
                                      </p:cBhvr>
                                      <p:to>
                                        <p:strVal val="visible"/>
                                      </p:to>
                                    </p:set>
                                    <p:animEffect transition="in" filter="dissolve">
                                      <p:cBhvr>
                                        <p:cTn id="7" dur="500"/>
                                        <p:tgtEl>
                                          <p:spTgt spid="1863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6400"/>
                                        </p:tgtEl>
                                        <p:attrNameLst>
                                          <p:attrName>style.visibility</p:attrName>
                                        </p:attrNameLst>
                                      </p:cBhvr>
                                      <p:to>
                                        <p:strVal val="visible"/>
                                      </p:to>
                                    </p:set>
                                    <p:animEffect transition="in" filter="dissolve">
                                      <p:cBhvr>
                                        <p:cTn id="12" dur="500"/>
                                        <p:tgtEl>
                                          <p:spTgt spid="1864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6438"/>
                                        </p:tgtEl>
                                        <p:attrNameLst>
                                          <p:attrName>style.visibility</p:attrName>
                                        </p:attrNameLst>
                                      </p:cBhvr>
                                      <p:to>
                                        <p:strVal val="visible"/>
                                      </p:to>
                                    </p:set>
                                    <p:animEffect transition="in" filter="dissolve">
                                      <p:cBhvr>
                                        <p:cTn id="17" dur="500"/>
                                        <p:tgtEl>
                                          <p:spTgt spid="1864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86406"/>
                                        </p:tgtEl>
                                        <p:attrNameLst>
                                          <p:attrName>style.visibility</p:attrName>
                                        </p:attrNameLst>
                                      </p:cBhvr>
                                      <p:to>
                                        <p:strVal val="visible"/>
                                      </p:to>
                                    </p:set>
                                    <p:animEffect transition="in" filter="dissolve">
                                      <p:cBhvr>
                                        <p:cTn id="22" dur="500"/>
                                        <p:tgtEl>
                                          <p:spTgt spid="1864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86443"/>
                                        </p:tgtEl>
                                        <p:attrNameLst>
                                          <p:attrName>style.visibility</p:attrName>
                                        </p:attrNameLst>
                                      </p:cBhvr>
                                      <p:to>
                                        <p:strVal val="visible"/>
                                      </p:to>
                                    </p:set>
                                    <p:animEffect transition="in" filter="dissolve">
                                      <p:cBhvr>
                                        <p:cTn id="27" dur="500"/>
                                        <p:tgtEl>
                                          <p:spTgt spid="1864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86407"/>
                                        </p:tgtEl>
                                        <p:attrNameLst>
                                          <p:attrName>style.visibility</p:attrName>
                                        </p:attrNameLst>
                                      </p:cBhvr>
                                      <p:to>
                                        <p:strVal val="visible"/>
                                      </p:to>
                                    </p:set>
                                    <p:animEffect transition="in" filter="dissolve">
                                      <p:cBhvr>
                                        <p:cTn id="32" dur="500"/>
                                        <p:tgtEl>
                                          <p:spTgt spid="1864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86442"/>
                                        </p:tgtEl>
                                        <p:attrNameLst>
                                          <p:attrName>style.visibility</p:attrName>
                                        </p:attrNameLst>
                                      </p:cBhvr>
                                      <p:to>
                                        <p:strVal val="visible"/>
                                      </p:to>
                                    </p:set>
                                    <p:animEffect transition="in" filter="dissolve">
                                      <p:cBhvr>
                                        <p:cTn id="37" dur="500"/>
                                        <p:tgtEl>
                                          <p:spTgt spid="186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4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304800"/>
            <a:ext cx="8382000" cy="676275"/>
          </a:xfrm>
        </p:spPr>
        <p:txBody>
          <a:bodyPr/>
          <a:lstStyle/>
          <a:p>
            <a:pPr eaLnBrk="1" hangingPunct="1"/>
            <a:r>
              <a:rPr lang="en-US" altLang="zh-CN" smtClean="0"/>
              <a:t>CPU</a:t>
            </a:r>
            <a:r>
              <a:rPr lang="zh-CN" altLang="en-US" smtClean="0"/>
              <a:t>调度应综合考虑 </a:t>
            </a:r>
            <a:r>
              <a:rPr lang="zh-CN" altLang="en-US" smtClean="0">
                <a:sym typeface="Symbol" panose="05050102010706020507" pitchFamily="18" charset="2"/>
              </a:rPr>
              <a:t> 调度算法的实现</a:t>
            </a:r>
            <a:endParaRPr lang="zh-CN" altLang="zh-CN" smtClean="0">
              <a:sym typeface="Symbol" panose="05050102010706020507" pitchFamily="18" charset="2"/>
            </a:endParaRPr>
          </a:p>
        </p:txBody>
      </p:sp>
      <p:sp>
        <p:nvSpPr>
          <p:cNvPr id="188419" name="Rectangle 3"/>
          <p:cNvSpPr>
            <a:spLocks noGrp="1" noChangeArrowheads="1"/>
          </p:cNvSpPr>
          <p:nvPr>
            <p:ph type="body" idx="1"/>
          </p:nvPr>
        </p:nvSpPr>
        <p:spPr>
          <a:xfrm>
            <a:off x="685800" y="1295400"/>
            <a:ext cx="7921625" cy="865188"/>
          </a:xfrm>
          <a:noFill/>
        </p:spPr>
        <p:txBody>
          <a:bodyPr/>
          <a:lstStyle/>
          <a:p>
            <a:pPr eaLnBrk="1" hangingPunct="1">
              <a:lnSpc>
                <a:spcPct val="130000"/>
              </a:lnSpc>
            </a:pPr>
            <a:r>
              <a:rPr lang="zh-CN" altLang="en-US" smtClean="0">
                <a:solidFill>
                  <a:srgbClr val="FF0000"/>
                </a:solidFill>
              </a:rPr>
              <a:t>复杂调度算法 </a:t>
            </a:r>
            <a:r>
              <a:rPr lang="en-US" altLang="zh-CN" smtClean="0">
                <a:solidFill>
                  <a:srgbClr val="FF0000"/>
                </a:solidFill>
              </a:rPr>
              <a:t>vs. </a:t>
            </a:r>
            <a:r>
              <a:rPr lang="zh-CN" altLang="en-US" smtClean="0">
                <a:solidFill>
                  <a:srgbClr val="FF0000"/>
                </a:solidFill>
              </a:rPr>
              <a:t>调度程序执行时间</a:t>
            </a:r>
          </a:p>
        </p:txBody>
      </p:sp>
      <p:grpSp>
        <p:nvGrpSpPr>
          <p:cNvPr id="188421" name="Group 5"/>
          <p:cNvGrpSpPr>
            <a:grpSpLocks/>
          </p:cNvGrpSpPr>
          <p:nvPr/>
        </p:nvGrpSpPr>
        <p:grpSpPr bwMode="auto">
          <a:xfrm>
            <a:off x="906463" y="1981200"/>
            <a:ext cx="6256337" cy="603250"/>
            <a:chOff x="571" y="1684"/>
            <a:chExt cx="3941" cy="380"/>
          </a:xfrm>
        </p:grpSpPr>
        <p:sp>
          <p:nvSpPr>
            <p:cNvPr id="24591" name="Rectangle 6"/>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兼顾许多特点会造成复杂的调度算法</a:t>
              </a:r>
            </a:p>
          </p:txBody>
        </p:sp>
        <p:pic>
          <p:nvPicPr>
            <p:cNvPr id="24592" name="Picture 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8424" name="Group 8"/>
          <p:cNvGrpSpPr>
            <a:grpSpLocks/>
          </p:cNvGrpSpPr>
          <p:nvPr/>
        </p:nvGrpSpPr>
        <p:grpSpPr bwMode="auto">
          <a:xfrm>
            <a:off x="914400" y="2520950"/>
            <a:ext cx="6256338" cy="603250"/>
            <a:chOff x="576" y="1588"/>
            <a:chExt cx="3941" cy="380"/>
          </a:xfrm>
        </p:grpSpPr>
        <p:sp>
          <p:nvSpPr>
            <p:cNvPr id="24589" name="Rectangle 9"/>
            <p:cNvSpPr>
              <a:spLocks noChangeArrowheads="1"/>
            </p:cNvSpPr>
            <p:nvPr/>
          </p:nvSpPr>
          <p:spPr bwMode="auto">
            <a:xfrm>
              <a:off x="576" y="1588"/>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调度程序执行时间应尽量短</a:t>
              </a:r>
            </a:p>
          </p:txBody>
        </p:sp>
        <p:pic>
          <p:nvPicPr>
            <p:cNvPr id="24590" name="Picture 10"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1758"/>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8442" name="Group 26"/>
          <p:cNvGrpSpPr>
            <a:grpSpLocks/>
          </p:cNvGrpSpPr>
          <p:nvPr/>
        </p:nvGrpSpPr>
        <p:grpSpPr bwMode="auto">
          <a:xfrm>
            <a:off x="914400" y="3124200"/>
            <a:ext cx="7924800" cy="603250"/>
            <a:chOff x="576" y="1968"/>
            <a:chExt cx="4992" cy="380"/>
          </a:xfrm>
        </p:grpSpPr>
        <p:sp>
          <p:nvSpPr>
            <p:cNvPr id="24587" name="Rectangle 12"/>
            <p:cNvSpPr>
              <a:spLocks noChangeArrowheads="1"/>
            </p:cNvSpPr>
            <p:nvPr/>
          </p:nvSpPr>
          <p:spPr bwMode="auto">
            <a:xfrm>
              <a:off x="576" y="1968"/>
              <a:ext cx="4992"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就绪队列的数据结构</a:t>
              </a:r>
              <a:r>
                <a:rPr lang="en-US" altLang="zh-CN" sz="2400"/>
                <a:t>: </a:t>
              </a:r>
              <a:r>
                <a:rPr lang="zh-CN" altLang="en-US" sz="2400"/>
                <a:t>队列、多级队列、树、无序链表</a:t>
              </a:r>
              <a:endParaRPr lang="zh-CN" altLang="en-US" sz="2400">
                <a:solidFill>
                  <a:srgbClr val="FF0000"/>
                </a:solidFill>
              </a:endParaRPr>
            </a:p>
          </p:txBody>
        </p:sp>
        <p:pic>
          <p:nvPicPr>
            <p:cNvPr id="24588" name="Picture 13"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213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8447" name="Group 31"/>
          <p:cNvGrpSpPr>
            <a:grpSpLocks/>
          </p:cNvGrpSpPr>
          <p:nvPr/>
        </p:nvGrpSpPr>
        <p:grpSpPr bwMode="auto">
          <a:xfrm>
            <a:off x="304800" y="4800600"/>
            <a:ext cx="8686800" cy="1355725"/>
            <a:chOff x="144" y="2928"/>
            <a:chExt cx="5472" cy="854"/>
          </a:xfrm>
        </p:grpSpPr>
        <p:sp>
          <p:nvSpPr>
            <p:cNvPr id="24585" name="Text Box 28"/>
            <p:cNvSpPr txBox="1">
              <a:spLocks noChangeArrowheads="1"/>
            </p:cNvSpPr>
            <p:nvPr/>
          </p:nvSpPr>
          <p:spPr bwMode="auto">
            <a:xfrm>
              <a:off x="144" y="3264"/>
              <a:ext cx="4848" cy="51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000099"/>
                  </a:solidFill>
                </a:rPr>
                <a:t>不可能设计完美的调度算法，只能根据应用的特征</a:t>
              </a:r>
            </a:p>
            <a:p>
              <a:pPr algn="ctr" eaLnBrk="1" hangingPunct="1">
                <a:spcBef>
                  <a:spcPct val="0"/>
                </a:spcBef>
                <a:buClrTx/>
                <a:buSzTx/>
                <a:buFontTx/>
                <a:buNone/>
              </a:pPr>
              <a:r>
                <a:rPr lang="zh-CN" altLang="en-US" sz="2400">
                  <a:solidFill>
                    <a:srgbClr val="000099"/>
                  </a:solidFill>
                </a:rPr>
                <a:t>进行折中权衡。这是操作系统等复杂系统的设计精髓</a:t>
              </a:r>
              <a:r>
                <a:rPr lang="en-US" altLang="zh-CN" sz="2400">
                  <a:solidFill>
                    <a:srgbClr val="000099"/>
                  </a:solidFill>
                </a:rPr>
                <a:t>!</a:t>
              </a:r>
            </a:p>
          </p:txBody>
        </p:sp>
        <p:pic>
          <p:nvPicPr>
            <p:cNvPr id="24586" name="Picture 29" descr="j03012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4" y="2928"/>
              <a:ext cx="912"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8446" name="Rectangle 30"/>
          <p:cNvSpPr>
            <a:spLocks noChangeArrowheads="1"/>
          </p:cNvSpPr>
          <p:nvPr/>
        </p:nvSpPr>
        <p:spPr bwMode="auto">
          <a:xfrm>
            <a:off x="685800" y="42402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a:solidFill>
                  <a:srgbClr val="FF0000"/>
                </a:solidFill>
              </a:rPr>
              <a:t>CPU</a:t>
            </a:r>
            <a:r>
              <a:rPr lang="zh-CN" altLang="en-US">
                <a:solidFill>
                  <a:srgbClr val="FF0000"/>
                </a:solidFill>
              </a:rPr>
              <a:t>调度应综合考虑</a:t>
            </a:r>
            <a:r>
              <a:rPr lang="en-US" altLang="zh-CN">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dissolve">
                                      <p:cBhvr>
                                        <p:cTn id="7" dur="500"/>
                                        <p:tgtEl>
                                          <p:spTgt spid="188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8421"/>
                                        </p:tgtEl>
                                        <p:attrNameLst>
                                          <p:attrName>style.visibility</p:attrName>
                                        </p:attrNameLst>
                                      </p:cBhvr>
                                      <p:to>
                                        <p:strVal val="visible"/>
                                      </p:to>
                                    </p:set>
                                    <p:animEffect transition="in" filter="dissolve">
                                      <p:cBhvr>
                                        <p:cTn id="12" dur="500"/>
                                        <p:tgtEl>
                                          <p:spTgt spid="1884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88424"/>
                                        </p:tgtEl>
                                        <p:attrNameLst>
                                          <p:attrName>style.visibility</p:attrName>
                                        </p:attrNameLst>
                                      </p:cBhvr>
                                      <p:to>
                                        <p:strVal val="visible"/>
                                      </p:to>
                                    </p:set>
                                    <p:animEffect transition="in" filter="dissolve">
                                      <p:cBhvr>
                                        <p:cTn id="17" dur="500"/>
                                        <p:tgtEl>
                                          <p:spTgt spid="1884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88442"/>
                                        </p:tgtEl>
                                        <p:attrNameLst>
                                          <p:attrName>style.visibility</p:attrName>
                                        </p:attrNameLst>
                                      </p:cBhvr>
                                      <p:to>
                                        <p:strVal val="visible"/>
                                      </p:to>
                                    </p:set>
                                    <p:animEffect transition="in" filter="dissolve">
                                      <p:cBhvr>
                                        <p:cTn id="22" dur="500"/>
                                        <p:tgtEl>
                                          <p:spTgt spid="1884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8446">
                                            <p:txEl>
                                              <p:pRg st="0" end="0"/>
                                            </p:txEl>
                                          </p:spTgt>
                                        </p:tgtEl>
                                        <p:attrNameLst>
                                          <p:attrName>style.visibility</p:attrName>
                                        </p:attrNameLst>
                                      </p:cBhvr>
                                      <p:to>
                                        <p:strVal val="visible"/>
                                      </p:to>
                                    </p:set>
                                    <p:animEffect transition="in" filter="dissolve">
                                      <p:cBhvr>
                                        <p:cTn id="27" dur="500"/>
                                        <p:tgtEl>
                                          <p:spTgt spid="18844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88447"/>
                                        </p:tgtEl>
                                        <p:attrNameLst>
                                          <p:attrName>style.visibility</p:attrName>
                                        </p:attrNameLst>
                                      </p:cBhvr>
                                      <p:to>
                                        <p:strVal val="visible"/>
                                      </p:to>
                                    </p:set>
                                    <p:animEffect transition="in" filter="dissolve">
                                      <p:cBhvr>
                                        <p:cTn id="32" dur="500"/>
                                        <p:tgtEl>
                                          <p:spTgt spid="188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p:bldP spid="18844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1371600" y="1371600"/>
            <a:ext cx="6705600" cy="41910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en-US" altLang="zh-CN">
                <a:solidFill>
                  <a:srgbClr val="FF0000"/>
                </a:solidFill>
                <a:latin typeface="Arial Black" panose="020B0A04020102020204" pitchFamily="34" charset="0"/>
                <a:ea typeface="黑体" panose="02010609060101010101" pitchFamily="49" charset="-122"/>
              </a:rPr>
              <a:t>CPU</a:t>
            </a:r>
            <a:r>
              <a:rPr lang="zh-CN" altLang="en-US">
                <a:solidFill>
                  <a:srgbClr val="FF0000"/>
                </a:solidFill>
                <a:latin typeface="Arial Black" panose="020B0A04020102020204" pitchFamily="34" charset="0"/>
                <a:ea typeface="黑体" panose="02010609060101010101" pitchFamily="49" charset="-122"/>
              </a:rPr>
              <a:t>调度算法</a:t>
            </a:r>
            <a:r>
              <a:rPr lang="zh-CN" altLang="en-US">
                <a:latin typeface="Arial Black" panose="020B0A04020102020204" pitchFamily="34" charset="0"/>
                <a:ea typeface="黑体" panose="02010609060101010101" pitchFamily="49" charset="-122"/>
              </a:rPr>
              <a:t/>
            </a:r>
            <a:br>
              <a:rPr lang="zh-CN" altLang="en-US">
                <a:latin typeface="Arial Black" panose="020B0A04020102020204" pitchFamily="34" charset="0"/>
                <a:ea typeface="黑体" panose="02010609060101010101" pitchFamily="49" charset="-122"/>
              </a:rPr>
            </a:br>
            <a:r>
              <a:rPr lang="zh-CN" altLang="en-US">
                <a:latin typeface="Arial Black" panose="020B0A04020102020204" pitchFamily="34" charset="0"/>
                <a:ea typeface="黑体" panose="02010609060101010101" pitchFamily="49" charset="-122"/>
              </a:rPr>
              <a:t>    </a:t>
            </a:r>
            <a:r>
              <a:rPr lang="zh-CN" altLang="en-US" sz="2400">
                <a:latin typeface="Arial Black" panose="020B0A04020102020204" pitchFamily="34" charset="0"/>
                <a:ea typeface="黑体" panose="02010609060101010101" pitchFamily="49" charset="-122"/>
              </a:rPr>
              <a:t>（</a:t>
            </a:r>
            <a:r>
              <a:rPr lang="en-US" altLang="zh-CN" sz="2400">
                <a:latin typeface="Arial Black" panose="020B0A04020102020204" pitchFamily="34" charset="0"/>
                <a:ea typeface="黑体" panose="02010609060101010101" pitchFamily="49" charset="-122"/>
              </a:rPr>
              <a:t>1</a:t>
            </a:r>
            <a:r>
              <a:rPr lang="zh-CN" altLang="en-US" sz="2400">
                <a:latin typeface="Arial Black" panose="020B0A04020102020204" pitchFamily="34" charset="0"/>
                <a:ea typeface="黑体" panose="02010609060101010101" pitchFamily="49" charset="-122"/>
              </a:rPr>
              <a:t>）先到先服务调度 </a:t>
            </a:r>
            <a:r>
              <a:rPr lang="en-US" altLang="zh-CN" sz="2400">
                <a:latin typeface="Arial Black" panose="020B0A04020102020204" pitchFamily="34" charset="0"/>
                <a:ea typeface="黑体" panose="02010609060101010101" pitchFamily="49" charset="-122"/>
              </a:rPr>
              <a:t>FCFS</a:t>
            </a:r>
            <a:br>
              <a:rPr lang="en-US" altLang="zh-CN" sz="2400">
                <a:latin typeface="Arial Black" panose="020B0A04020102020204" pitchFamily="34" charset="0"/>
                <a:ea typeface="黑体" panose="02010609060101010101" pitchFamily="49" charset="-122"/>
              </a:rPr>
            </a:br>
            <a:r>
              <a:rPr lang="en-US" altLang="zh-CN" sz="2400">
                <a:latin typeface="Arial Black" panose="020B0A04020102020204" pitchFamily="34" charset="0"/>
                <a:ea typeface="黑体" panose="02010609060101010101" pitchFamily="49" charset="-122"/>
              </a:rPr>
              <a:t>     </a:t>
            </a:r>
            <a:r>
              <a:rPr lang="zh-CN" altLang="en-US" sz="2400">
                <a:latin typeface="Arial Black" panose="020B0A04020102020204" pitchFamily="34" charset="0"/>
                <a:ea typeface="黑体" panose="02010609060101010101" pitchFamily="49" charset="-122"/>
              </a:rPr>
              <a:t>（</a:t>
            </a:r>
            <a:r>
              <a:rPr lang="en-US" altLang="zh-CN" sz="2400">
                <a:latin typeface="Arial Black" panose="020B0A04020102020204" pitchFamily="34" charset="0"/>
                <a:ea typeface="黑体" panose="02010609060101010101" pitchFamily="49" charset="-122"/>
              </a:rPr>
              <a:t>2</a:t>
            </a:r>
            <a:r>
              <a:rPr lang="zh-CN" altLang="en-US" sz="2400">
                <a:latin typeface="Arial Black" panose="020B0A04020102020204" pitchFamily="34" charset="0"/>
                <a:ea typeface="黑体" panose="02010609060101010101" pitchFamily="49" charset="-122"/>
              </a:rPr>
              <a:t>）最短作业优先调度 </a:t>
            </a:r>
            <a:r>
              <a:rPr lang="en-US" altLang="zh-CN" sz="2400">
                <a:latin typeface="Arial Black" panose="020B0A04020102020204" pitchFamily="34" charset="0"/>
                <a:ea typeface="黑体" panose="02010609060101010101" pitchFamily="49" charset="-122"/>
              </a:rPr>
              <a:t>SJF</a:t>
            </a:r>
            <a:br>
              <a:rPr lang="en-US" altLang="zh-CN" sz="2400">
                <a:latin typeface="Arial Black" panose="020B0A04020102020204" pitchFamily="34" charset="0"/>
                <a:ea typeface="黑体" panose="02010609060101010101" pitchFamily="49" charset="-122"/>
              </a:rPr>
            </a:br>
            <a:r>
              <a:rPr lang="en-US" altLang="zh-CN" sz="2400">
                <a:latin typeface="Arial Black" panose="020B0A04020102020204" pitchFamily="34" charset="0"/>
                <a:ea typeface="黑体" panose="02010609060101010101" pitchFamily="49" charset="-122"/>
              </a:rPr>
              <a:t>     </a:t>
            </a:r>
            <a:r>
              <a:rPr lang="zh-CN" altLang="en-US" sz="2400">
                <a:latin typeface="Arial Black" panose="020B0A04020102020204" pitchFamily="34" charset="0"/>
                <a:ea typeface="黑体" panose="02010609060101010101" pitchFamily="49" charset="-122"/>
              </a:rPr>
              <a:t>（</a:t>
            </a:r>
            <a:r>
              <a:rPr lang="en-US" altLang="zh-CN" sz="2400">
                <a:latin typeface="Arial Black" panose="020B0A04020102020204" pitchFamily="34" charset="0"/>
                <a:ea typeface="黑体" panose="02010609060101010101" pitchFamily="49" charset="-122"/>
              </a:rPr>
              <a:t>3</a:t>
            </a:r>
            <a:r>
              <a:rPr lang="zh-CN" altLang="en-US" sz="2400">
                <a:latin typeface="Arial Black" panose="020B0A04020102020204" pitchFamily="34" charset="0"/>
                <a:ea typeface="黑体" panose="02010609060101010101" pitchFamily="49" charset="-122"/>
              </a:rPr>
              <a:t>）优先级调度 </a:t>
            </a:r>
            <a:br>
              <a:rPr lang="zh-CN" altLang="en-US" sz="2400">
                <a:latin typeface="Arial Black" panose="020B0A04020102020204" pitchFamily="34" charset="0"/>
                <a:ea typeface="黑体" panose="02010609060101010101" pitchFamily="49" charset="-122"/>
              </a:rPr>
            </a:br>
            <a:r>
              <a:rPr lang="zh-CN" altLang="en-US" sz="2400">
                <a:latin typeface="Arial Black" panose="020B0A04020102020204" pitchFamily="34" charset="0"/>
                <a:ea typeface="黑体" panose="02010609060101010101" pitchFamily="49" charset="-122"/>
              </a:rPr>
              <a:t>     （</a:t>
            </a:r>
            <a:r>
              <a:rPr lang="en-US" altLang="zh-CN" sz="2400">
                <a:latin typeface="Arial Black" panose="020B0A04020102020204" pitchFamily="34" charset="0"/>
                <a:ea typeface="黑体" panose="02010609060101010101" pitchFamily="49" charset="-122"/>
              </a:rPr>
              <a:t>4</a:t>
            </a:r>
            <a:r>
              <a:rPr lang="zh-CN" altLang="en-US" sz="2400">
                <a:latin typeface="Arial Black" panose="020B0A04020102020204" pitchFamily="34" charset="0"/>
                <a:ea typeface="黑体" panose="02010609060101010101" pitchFamily="49" charset="-122"/>
              </a:rPr>
              <a:t>）转轮法调度 </a:t>
            </a:r>
            <a:r>
              <a:rPr lang="en-US" altLang="zh-CN" sz="2400">
                <a:latin typeface="Arial Black" panose="020B0A04020102020204" pitchFamily="34" charset="0"/>
                <a:ea typeface="黑体" panose="02010609060101010101" pitchFamily="49" charset="-122"/>
              </a:rPr>
              <a:t>RR</a:t>
            </a:r>
            <a:br>
              <a:rPr lang="en-US" altLang="zh-CN" sz="2400">
                <a:latin typeface="Arial Black" panose="020B0A04020102020204" pitchFamily="34" charset="0"/>
                <a:ea typeface="黑体" panose="02010609060101010101" pitchFamily="49" charset="-122"/>
              </a:rPr>
            </a:br>
            <a:r>
              <a:rPr lang="en-US" altLang="zh-CN" sz="2400">
                <a:latin typeface="Arial Black" panose="020B0A04020102020204" pitchFamily="34" charset="0"/>
                <a:ea typeface="黑体" panose="02010609060101010101" pitchFamily="49" charset="-122"/>
              </a:rPr>
              <a:t>     </a:t>
            </a:r>
            <a:r>
              <a:rPr lang="zh-CN" altLang="en-US" sz="2400">
                <a:latin typeface="Arial Black" panose="020B0A04020102020204" pitchFamily="34" charset="0"/>
                <a:ea typeface="黑体" panose="02010609060101010101" pitchFamily="49" charset="-122"/>
              </a:rPr>
              <a:t>（</a:t>
            </a:r>
            <a:r>
              <a:rPr lang="en-US" altLang="zh-CN" sz="2400">
                <a:latin typeface="Arial Black" panose="020B0A04020102020204" pitchFamily="34" charset="0"/>
                <a:ea typeface="黑体" panose="02010609060101010101" pitchFamily="49" charset="-122"/>
              </a:rPr>
              <a:t>5</a:t>
            </a:r>
            <a:r>
              <a:rPr lang="zh-CN" altLang="en-US" sz="2400">
                <a:latin typeface="Arial Black" panose="020B0A04020102020204" pitchFamily="34" charset="0"/>
                <a:ea typeface="黑体" panose="02010609060101010101" pitchFamily="49" charset="-122"/>
              </a:rPr>
              <a:t>）多级队列调度</a:t>
            </a:r>
            <a:br>
              <a:rPr lang="zh-CN" altLang="en-US" sz="2400">
                <a:latin typeface="Arial Black" panose="020B0A04020102020204" pitchFamily="34" charset="0"/>
                <a:ea typeface="黑体" panose="02010609060101010101" pitchFamily="49" charset="-122"/>
              </a:rPr>
            </a:br>
            <a:r>
              <a:rPr lang="zh-CN" altLang="en-US" sz="2400">
                <a:latin typeface="Arial Black" panose="020B0A04020102020204" pitchFamily="34" charset="0"/>
                <a:ea typeface="黑体" panose="02010609060101010101" pitchFamily="49" charset="-122"/>
              </a:rPr>
              <a:t>     （</a:t>
            </a:r>
            <a:r>
              <a:rPr lang="en-US" altLang="zh-CN" sz="2400">
                <a:latin typeface="Arial Black" panose="020B0A04020102020204" pitchFamily="34" charset="0"/>
                <a:ea typeface="黑体" panose="02010609060101010101" pitchFamily="49" charset="-122"/>
              </a:rPr>
              <a:t>6</a:t>
            </a:r>
            <a:r>
              <a:rPr lang="zh-CN" altLang="en-US" sz="2400">
                <a:latin typeface="Arial Black" panose="020B0A04020102020204" pitchFamily="34" charset="0"/>
                <a:ea typeface="黑体" panose="02010609060101010101" pitchFamily="49" charset="-122"/>
              </a:rPr>
              <a:t>）多级反馈队列调度</a:t>
            </a:r>
            <a:endParaRPr lang="en-US" altLang="zh-CN" sz="2400">
              <a:latin typeface="Arial Black" panose="020B0A04020102020204" pitchFamily="34" charset="0"/>
              <a:ea typeface="黑体" panose="02010609060101010101" pitchFamily="49" charset="-122"/>
            </a:endParaRPr>
          </a:p>
          <a:p>
            <a:pPr eaLnBrk="1" hangingPunct="1">
              <a:lnSpc>
                <a:spcPct val="120000"/>
              </a:lnSpc>
              <a:spcBef>
                <a:spcPct val="0"/>
              </a:spcBef>
              <a:buClrTx/>
              <a:buSzTx/>
              <a:buFont typeface="Wingdings" panose="05000000000000000000" pitchFamily="2" charset="2"/>
              <a:buNone/>
            </a:pPr>
            <a:r>
              <a:rPr lang="zh-CN" altLang="en-US" sz="2400">
                <a:latin typeface="Arial Black" panose="020B0A04020102020204" pitchFamily="34" charset="0"/>
                <a:ea typeface="黑体" panose="02010609060101010101" pitchFamily="49" charset="-122"/>
              </a:rPr>
              <a:t>     （</a:t>
            </a:r>
            <a:r>
              <a:rPr lang="en-US" altLang="zh-CN" sz="2400">
                <a:latin typeface="Arial Black" panose="020B0A04020102020204" pitchFamily="34" charset="0"/>
                <a:ea typeface="黑体" panose="02010609060101010101" pitchFamily="49" charset="-122"/>
              </a:rPr>
              <a:t>7</a:t>
            </a:r>
            <a:r>
              <a:rPr lang="zh-CN" altLang="en-US" sz="2400">
                <a:latin typeface="Arial Black" panose="020B0A04020102020204" pitchFamily="34" charset="0"/>
                <a:ea typeface="黑体" panose="02010609060101010101" pitchFamily="49" charset="-122"/>
              </a:rPr>
              <a:t>）多核</a:t>
            </a:r>
            <a:r>
              <a:rPr lang="en-US" altLang="zh-CN" sz="2400">
                <a:latin typeface="Arial Black" panose="020B0A04020102020204" pitchFamily="34" charset="0"/>
                <a:ea typeface="黑体" panose="02010609060101010101" pitchFamily="49" charset="-122"/>
              </a:rPr>
              <a:t>/</a:t>
            </a:r>
            <a:r>
              <a:rPr lang="zh-CN" altLang="en-US" sz="2400">
                <a:latin typeface="Arial Black" panose="020B0A04020102020204" pitchFamily="34" charset="0"/>
                <a:ea typeface="黑体" panose="02010609060101010101" pitchFamily="49" charset="-122"/>
              </a:rPr>
              <a:t>多处理器调度</a:t>
            </a:r>
          </a:p>
          <a:p>
            <a:pPr eaLnBrk="1" hangingPunct="1">
              <a:lnSpc>
                <a:spcPct val="120000"/>
              </a:lnSpc>
              <a:spcBef>
                <a:spcPct val="0"/>
              </a:spcBef>
              <a:buClrTx/>
              <a:buSzTx/>
              <a:buFontTx/>
              <a:buNone/>
            </a:pPr>
            <a:endParaRPr lang="zh-CN" altLang="en-US" sz="2400">
              <a:latin typeface="Arial Black" panose="020B0A04020102020204" pitchFamily="34" charset="0"/>
              <a:ea typeface="黑体" panose="02010609060101010101" pitchFamily="49" charset="-122"/>
            </a:endParaRPr>
          </a:p>
        </p:txBody>
      </p:sp>
      <p:sp>
        <p:nvSpPr>
          <p:cNvPr id="25603" name="Rectangle 2"/>
          <p:cNvSpPr>
            <a:spLocks noChangeArrowheads="1"/>
          </p:cNvSpPr>
          <p:nvPr/>
        </p:nvSpPr>
        <p:spPr bwMode="auto">
          <a:xfrm>
            <a:off x="3124200" y="381000"/>
            <a:ext cx="3232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5.3 </a:t>
            </a:r>
            <a:r>
              <a:rPr lang="zh-CN" altLang="en-US" sz="3200">
                <a:latin typeface="黑体" panose="02010609060101010101" pitchFamily="49" charset="-122"/>
                <a:ea typeface="黑体" panose="02010609060101010101" pitchFamily="49" charset="-122"/>
              </a:rPr>
              <a:t>调度算法</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304800"/>
            <a:ext cx="9144000" cy="676275"/>
          </a:xfrm>
        </p:spPr>
        <p:txBody>
          <a:bodyPr/>
          <a:lstStyle/>
          <a:p>
            <a:pPr eaLnBrk="1" hangingPunct="1"/>
            <a:r>
              <a:rPr lang="zh-CN" altLang="en-US" sz="3200" smtClean="0"/>
              <a:t>（</a:t>
            </a:r>
            <a:r>
              <a:rPr lang="en-US" altLang="zh-CN" sz="3200" smtClean="0"/>
              <a:t>1</a:t>
            </a:r>
            <a:r>
              <a:rPr lang="zh-CN" altLang="en-US" sz="3200" smtClean="0"/>
              <a:t>）</a:t>
            </a:r>
            <a:r>
              <a:rPr lang="en-US" altLang="zh-CN" sz="3200" smtClean="0"/>
              <a:t>FIFO</a:t>
            </a:r>
            <a:r>
              <a:rPr lang="zh-CN" altLang="en-US" sz="3200" smtClean="0"/>
              <a:t>或</a:t>
            </a:r>
            <a:r>
              <a:rPr lang="en-US" altLang="zh-CN" sz="3200" smtClean="0">
                <a:sym typeface="Symbol" panose="05050102010706020507" pitchFamily="18" charset="2"/>
              </a:rPr>
              <a:t>First Come, First Served (FCFS)</a:t>
            </a:r>
          </a:p>
        </p:txBody>
      </p:sp>
      <p:sp>
        <p:nvSpPr>
          <p:cNvPr id="190467" name="Rectangle 3"/>
          <p:cNvSpPr>
            <a:spLocks noGrp="1" noChangeArrowheads="1"/>
          </p:cNvSpPr>
          <p:nvPr>
            <p:ph type="body" idx="1"/>
          </p:nvPr>
        </p:nvSpPr>
        <p:spPr>
          <a:xfrm>
            <a:off x="685800" y="1295400"/>
            <a:ext cx="7921625" cy="865188"/>
          </a:xfrm>
          <a:noFill/>
        </p:spPr>
        <p:txBody>
          <a:bodyPr/>
          <a:lstStyle/>
          <a:p>
            <a:pPr eaLnBrk="1" hangingPunct="1">
              <a:lnSpc>
                <a:spcPct val="130000"/>
              </a:lnSpc>
            </a:pPr>
            <a:r>
              <a:rPr lang="zh-CN" altLang="en-US" smtClean="0">
                <a:solidFill>
                  <a:srgbClr val="FF0000"/>
                </a:solidFill>
              </a:rPr>
              <a:t>调度的顺序就是任务到达就绪队列的顺序</a:t>
            </a:r>
          </a:p>
        </p:txBody>
      </p:sp>
      <p:grpSp>
        <p:nvGrpSpPr>
          <p:cNvPr id="190532" name="Group 68"/>
          <p:cNvGrpSpPr>
            <a:grpSpLocks/>
          </p:cNvGrpSpPr>
          <p:nvPr/>
        </p:nvGrpSpPr>
        <p:grpSpPr bwMode="auto">
          <a:xfrm>
            <a:off x="685800" y="4572000"/>
            <a:ext cx="7086600" cy="1981200"/>
            <a:chOff x="432" y="2880"/>
            <a:chExt cx="4464" cy="1248"/>
          </a:xfrm>
        </p:grpSpPr>
        <p:sp>
          <p:nvSpPr>
            <p:cNvPr id="26664" name="Rectangle 54"/>
            <p:cNvSpPr>
              <a:spLocks noChangeArrowheads="1"/>
            </p:cNvSpPr>
            <p:nvPr/>
          </p:nvSpPr>
          <p:spPr bwMode="auto">
            <a:xfrm>
              <a:off x="432" y="2880"/>
              <a:ext cx="2304"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调度结果</a:t>
              </a:r>
            </a:p>
          </p:txBody>
        </p:sp>
        <p:grpSp>
          <p:nvGrpSpPr>
            <p:cNvPr id="26665" name="Group 67"/>
            <p:cNvGrpSpPr>
              <a:grpSpLocks/>
            </p:cNvGrpSpPr>
            <p:nvPr/>
          </p:nvGrpSpPr>
          <p:grpSpPr bwMode="auto">
            <a:xfrm>
              <a:off x="816" y="3360"/>
              <a:ext cx="4080" cy="768"/>
              <a:chOff x="816" y="3360"/>
              <a:chExt cx="4080" cy="768"/>
            </a:xfrm>
          </p:grpSpPr>
          <p:sp>
            <p:nvSpPr>
              <p:cNvPr id="26666" name="Rectangle 40"/>
              <p:cNvSpPr>
                <a:spLocks noChangeArrowheads="1"/>
              </p:cNvSpPr>
              <p:nvPr/>
            </p:nvSpPr>
            <p:spPr bwMode="auto">
              <a:xfrm>
                <a:off x="920" y="3360"/>
                <a:ext cx="3832" cy="384"/>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6667" name="Text Box 41"/>
              <p:cNvSpPr txBox="1">
                <a:spLocks noChangeArrowheads="1"/>
              </p:cNvSpPr>
              <p:nvPr/>
            </p:nvSpPr>
            <p:spPr bwMode="auto">
              <a:xfrm>
                <a:off x="1152"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1</a:t>
                </a:r>
                <a:endParaRPr lang="en-US" altLang="zh-CN" sz="2400">
                  <a:solidFill>
                    <a:srgbClr val="FF0000"/>
                  </a:solidFill>
                  <a:latin typeface="Helvetica" panose="020B0604020202020204" pitchFamily="34" charset="0"/>
                </a:endParaRPr>
              </a:p>
            </p:txBody>
          </p:sp>
          <p:sp>
            <p:nvSpPr>
              <p:cNvPr id="26668" name="Text Box 42"/>
              <p:cNvSpPr txBox="1">
                <a:spLocks noChangeArrowheads="1"/>
              </p:cNvSpPr>
              <p:nvPr/>
            </p:nvSpPr>
            <p:spPr bwMode="auto">
              <a:xfrm>
                <a:off x="2085"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2</a:t>
                </a:r>
                <a:endParaRPr lang="en-US" altLang="zh-CN" sz="2400">
                  <a:solidFill>
                    <a:srgbClr val="FF0000"/>
                  </a:solidFill>
                  <a:latin typeface="Helvetica" panose="020B0604020202020204" pitchFamily="34" charset="0"/>
                </a:endParaRPr>
              </a:p>
            </p:txBody>
          </p:sp>
          <p:sp>
            <p:nvSpPr>
              <p:cNvPr id="26669" name="Text Box 43"/>
              <p:cNvSpPr txBox="1">
                <a:spLocks noChangeArrowheads="1"/>
              </p:cNvSpPr>
              <p:nvPr/>
            </p:nvSpPr>
            <p:spPr bwMode="auto">
              <a:xfrm>
                <a:off x="2880"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3</a:t>
                </a:r>
                <a:endParaRPr lang="en-US" altLang="zh-CN" sz="2400">
                  <a:solidFill>
                    <a:srgbClr val="FF0000"/>
                  </a:solidFill>
                  <a:latin typeface="Helvetica" panose="020B0604020202020204" pitchFamily="34" charset="0"/>
                </a:endParaRPr>
              </a:p>
            </p:txBody>
          </p:sp>
          <p:sp>
            <p:nvSpPr>
              <p:cNvPr id="26670" name="Line 44"/>
              <p:cNvSpPr>
                <a:spLocks noChangeShapeType="1"/>
              </p:cNvSpPr>
              <p:nvPr/>
            </p:nvSpPr>
            <p:spPr bwMode="auto">
              <a:xfrm>
                <a:off x="920"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71" name="Line 46"/>
              <p:cNvSpPr>
                <a:spLocks noChangeShapeType="1"/>
              </p:cNvSpPr>
              <p:nvPr/>
            </p:nvSpPr>
            <p:spPr bwMode="auto">
              <a:xfrm>
                <a:off x="1686"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72" name="Line 48"/>
              <p:cNvSpPr>
                <a:spLocks noChangeShapeType="1"/>
              </p:cNvSpPr>
              <p:nvPr/>
            </p:nvSpPr>
            <p:spPr bwMode="auto">
              <a:xfrm>
                <a:off x="1686"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73" name="Text Box 50"/>
              <p:cNvSpPr txBox="1">
                <a:spLocks noChangeArrowheads="1"/>
              </p:cNvSpPr>
              <p:nvPr/>
            </p:nvSpPr>
            <p:spPr bwMode="auto">
              <a:xfrm>
                <a:off x="149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10</a:t>
                </a:r>
              </a:p>
            </p:txBody>
          </p:sp>
          <p:sp>
            <p:nvSpPr>
              <p:cNvPr id="26674" name="Text Box 52"/>
              <p:cNvSpPr txBox="1">
                <a:spLocks noChangeArrowheads="1"/>
              </p:cNvSpPr>
              <p:nvPr/>
            </p:nvSpPr>
            <p:spPr bwMode="auto">
              <a:xfrm>
                <a:off x="456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61</a:t>
                </a:r>
              </a:p>
            </p:txBody>
          </p:sp>
          <p:sp>
            <p:nvSpPr>
              <p:cNvPr id="26675" name="Text Box 53"/>
              <p:cNvSpPr txBox="1">
                <a:spLocks noChangeArrowheads="1"/>
              </p:cNvSpPr>
              <p:nvPr/>
            </p:nvSpPr>
            <p:spPr bwMode="auto">
              <a:xfrm>
                <a:off x="816"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0</a:t>
                </a:r>
              </a:p>
            </p:txBody>
          </p:sp>
          <p:sp>
            <p:nvSpPr>
              <p:cNvPr id="26676" name="Line 55"/>
              <p:cNvSpPr>
                <a:spLocks noChangeShapeType="1"/>
              </p:cNvSpPr>
              <p:nvPr/>
            </p:nvSpPr>
            <p:spPr bwMode="auto">
              <a:xfrm>
                <a:off x="2838"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77" name="Line 56"/>
              <p:cNvSpPr>
                <a:spLocks noChangeShapeType="1"/>
              </p:cNvSpPr>
              <p:nvPr/>
            </p:nvSpPr>
            <p:spPr bwMode="auto">
              <a:xfrm>
                <a:off x="2838"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78" name="Text Box 57"/>
              <p:cNvSpPr txBox="1">
                <a:spLocks noChangeArrowheads="1"/>
              </p:cNvSpPr>
              <p:nvPr/>
            </p:nvSpPr>
            <p:spPr bwMode="auto">
              <a:xfrm>
                <a:off x="264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39</a:t>
                </a:r>
              </a:p>
            </p:txBody>
          </p:sp>
          <p:sp>
            <p:nvSpPr>
              <p:cNvPr id="26679" name="Line 58"/>
              <p:cNvSpPr>
                <a:spLocks noChangeShapeType="1"/>
              </p:cNvSpPr>
              <p:nvPr/>
            </p:nvSpPr>
            <p:spPr bwMode="auto">
              <a:xfrm>
                <a:off x="3222"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0" name="Line 59"/>
              <p:cNvSpPr>
                <a:spLocks noChangeShapeType="1"/>
              </p:cNvSpPr>
              <p:nvPr/>
            </p:nvSpPr>
            <p:spPr bwMode="auto">
              <a:xfrm>
                <a:off x="322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1" name="Text Box 60"/>
              <p:cNvSpPr txBox="1">
                <a:spLocks noChangeArrowheads="1"/>
              </p:cNvSpPr>
              <p:nvPr/>
            </p:nvSpPr>
            <p:spPr bwMode="auto">
              <a:xfrm>
                <a:off x="3030"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42</a:t>
                </a:r>
              </a:p>
            </p:txBody>
          </p:sp>
          <p:sp>
            <p:nvSpPr>
              <p:cNvPr id="26682" name="Text Box 61"/>
              <p:cNvSpPr txBox="1">
                <a:spLocks noChangeArrowheads="1"/>
              </p:cNvSpPr>
              <p:nvPr/>
            </p:nvSpPr>
            <p:spPr bwMode="auto">
              <a:xfrm>
                <a:off x="3381"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4</a:t>
                </a:r>
                <a:endParaRPr lang="en-US" altLang="zh-CN" sz="2400">
                  <a:solidFill>
                    <a:srgbClr val="FF0000"/>
                  </a:solidFill>
                  <a:latin typeface="Helvetica" panose="020B0604020202020204" pitchFamily="34" charset="0"/>
                </a:endParaRPr>
              </a:p>
            </p:txBody>
          </p:sp>
          <p:sp>
            <p:nvSpPr>
              <p:cNvPr id="26683" name="Line 62"/>
              <p:cNvSpPr>
                <a:spLocks noChangeShapeType="1"/>
              </p:cNvSpPr>
              <p:nvPr/>
            </p:nvSpPr>
            <p:spPr bwMode="auto">
              <a:xfrm>
                <a:off x="3846"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4" name="Line 63"/>
              <p:cNvSpPr>
                <a:spLocks noChangeShapeType="1"/>
              </p:cNvSpPr>
              <p:nvPr/>
            </p:nvSpPr>
            <p:spPr bwMode="auto">
              <a:xfrm>
                <a:off x="3846"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5" name="Text Box 64"/>
              <p:cNvSpPr txBox="1">
                <a:spLocks noChangeArrowheads="1"/>
              </p:cNvSpPr>
              <p:nvPr/>
            </p:nvSpPr>
            <p:spPr bwMode="auto">
              <a:xfrm>
                <a:off x="365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49</a:t>
                </a:r>
              </a:p>
            </p:txBody>
          </p:sp>
          <p:sp>
            <p:nvSpPr>
              <p:cNvPr id="26686" name="Line 65"/>
              <p:cNvSpPr>
                <a:spLocks noChangeShapeType="1"/>
              </p:cNvSpPr>
              <p:nvPr/>
            </p:nvSpPr>
            <p:spPr bwMode="auto">
              <a:xfrm>
                <a:off x="475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7" name="Text Box 66"/>
              <p:cNvSpPr txBox="1">
                <a:spLocks noChangeArrowheads="1"/>
              </p:cNvSpPr>
              <p:nvPr/>
            </p:nvSpPr>
            <p:spPr bwMode="auto">
              <a:xfrm>
                <a:off x="419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5</a:t>
                </a:r>
                <a:endParaRPr lang="en-US" altLang="zh-CN" sz="2400">
                  <a:solidFill>
                    <a:srgbClr val="FF0000"/>
                  </a:solidFill>
                  <a:latin typeface="Helvetica" panose="020B0604020202020204" pitchFamily="34" charset="0"/>
                </a:endParaRPr>
              </a:p>
            </p:txBody>
          </p:sp>
        </p:grpSp>
      </p:grpSp>
      <p:grpSp>
        <p:nvGrpSpPr>
          <p:cNvPr id="190537" name="Group 73"/>
          <p:cNvGrpSpPr>
            <a:grpSpLocks/>
          </p:cNvGrpSpPr>
          <p:nvPr/>
        </p:nvGrpSpPr>
        <p:grpSpPr bwMode="auto">
          <a:xfrm>
            <a:off x="685800" y="2133600"/>
            <a:ext cx="8153400" cy="2895600"/>
            <a:chOff x="432" y="1344"/>
            <a:chExt cx="5136" cy="1824"/>
          </a:xfrm>
        </p:grpSpPr>
        <p:sp>
          <p:nvSpPr>
            <p:cNvPr id="26642" name="Rectangle 16"/>
            <p:cNvSpPr>
              <a:spLocks noChangeArrowheads="1"/>
            </p:cNvSpPr>
            <p:nvPr/>
          </p:nvSpPr>
          <p:spPr bwMode="auto">
            <a:xfrm>
              <a:off x="432" y="1344"/>
              <a:ext cx="4990"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一个实例</a:t>
              </a:r>
            </a:p>
          </p:txBody>
        </p:sp>
        <p:sp>
          <p:nvSpPr>
            <p:cNvPr id="26643" name="Line 17"/>
            <p:cNvSpPr>
              <a:spLocks noChangeShapeType="1"/>
            </p:cNvSpPr>
            <p:nvPr/>
          </p:nvSpPr>
          <p:spPr bwMode="auto">
            <a:xfrm>
              <a:off x="3216" y="1632"/>
              <a:ext cx="23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4" name="Line 18"/>
            <p:cNvSpPr>
              <a:spLocks noChangeShapeType="1"/>
            </p:cNvSpPr>
            <p:nvPr/>
          </p:nvSpPr>
          <p:spPr bwMode="auto">
            <a:xfrm>
              <a:off x="3216" y="1344"/>
              <a:ext cx="0"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6645" name="Group 23"/>
            <p:cNvGrpSpPr>
              <a:grpSpLocks/>
            </p:cNvGrpSpPr>
            <p:nvPr/>
          </p:nvGrpSpPr>
          <p:grpSpPr bwMode="auto">
            <a:xfrm>
              <a:off x="768" y="1796"/>
              <a:ext cx="2256" cy="886"/>
              <a:chOff x="768" y="1796"/>
              <a:chExt cx="2256" cy="886"/>
            </a:xfrm>
          </p:grpSpPr>
          <p:sp>
            <p:nvSpPr>
              <p:cNvPr id="26662" name="Rectangle 21"/>
              <p:cNvSpPr>
                <a:spLocks noChangeArrowheads="1"/>
              </p:cNvSpPr>
              <p:nvPr/>
            </p:nvSpPr>
            <p:spPr bwMode="auto">
              <a:xfrm>
                <a:off x="912" y="1796"/>
                <a:ext cx="2112" cy="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Tx/>
                  <a:buSzTx/>
                  <a:buFontTx/>
                  <a:buNone/>
                </a:pPr>
                <a:r>
                  <a:rPr lang="zh-CN" altLang="en-US" sz="2400"/>
                  <a:t>假定任务的到达顺序为</a:t>
                </a:r>
                <a:r>
                  <a:rPr lang="en-US" altLang="zh-CN" sz="2400"/>
                  <a:t>: P</a:t>
                </a:r>
                <a:r>
                  <a:rPr lang="en-US" altLang="zh-CN" sz="2400" baseline="-25000"/>
                  <a:t>1</a:t>
                </a:r>
                <a:r>
                  <a:rPr lang="zh-CN" altLang="en-US" sz="2400"/>
                  <a:t>，</a:t>
                </a:r>
                <a:r>
                  <a:rPr lang="en-US" altLang="zh-CN" sz="2400"/>
                  <a:t>P</a:t>
                </a:r>
                <a:r>
                  <a:rPr lang="en-US" altLang="zh-CN" sz="2400" baseline="-25000"/>
                  <a:t>2</a:t>
                </a:r>
                <a:r>
                  <a:rPr lang="zh-CN" altLang="en-US" sz="2400"/>
                  <a:t>，</a:t>
                </a:r>
                <a:r>
                  <a:rPr lang="en-US" altLang="zh-CN" sz="2400"/>
                  <a:t>P</a:t>
                </a:r>
                <a:r>
                  <a:rPr lang="en-US" altLang="zh-CN" sz="2400" baseline="-25000"/>
                  <a:t>3</a:t>
                </a:r>
                <a:r>
                  <a:rPr lang="zh-CN" altLang="en-US" sz="2400"/>
                  <a:t>，</a:t>
                </a:r>
                <a:r>
                  <a:rPr lang="en-US" altLang="zh-CN" sz="2400"/>
                  <a:t>P</a:t>
                </a:r>
                <a:r>
                  <a:rPr lang="en-US" altLang="zh-CN" sz="2400" baseline="-25000"/>
                  <a:t>4</a:t>
                </a:r>
                <a:r>
                  <a:rPr lang="zh-CN" altLang="en-US" sz="2400"/>
                  <a:t>，</a:t>
                </a:r>
                <a:r>
                  <a:rPr lang="en-US" altLang="zh-CN" sz="2400"/>
                  <a:t>P</a:t>
                </a:r>
                <a:r>
                  <a:rPr lang="en-US" altLang="zh-CN" sz="2400" baseline="-25000"/>
                  <a:t>5</a:t>
                </a:r>
                <a:r>
                  <a:rPr lang="zh-CN" altLang="en-US" sz="2400"/>
                  <a:t>；到达时刻都为</a:t>
                </a:r>
                <a:r>
                  <a:rPr lang="en-US" altLang="zh-CN" sz="2400"/>
                  <a:t>0</a:t>
                </a:r>
                <a:r>
                  <a:rPr lang="zh-CN" altLang="en-US" sz="2400"/>
                  <a:t>。</a:t>
                </a:r>
              </a:p>
            </p:txBody>
          </p:sp>
          <p:pic>
            <p:nvPicPr>
              <p:cNvPr id="26663" name="Picture 22"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 y="187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46" name="Line 24"/>
            <p:cNvSpPr>
              <a:spLocks noChangeShapeType="1"/>
            </p:cNvSpPr>
            <p:nvPr/>
          </p:nvSpPr>
          <p:spPr bwMode="auto">
            <a:xfrm>
              <a:off x="4080" y="1344"/>
              <a:ext cx="0"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7" name="Rectangle 25"/>
            <p:cNvSpPr>
              <a:spLocks noChangeArrowheads="1"/>
            </p:cNvSpPr>
            <p:nvPr/>
          </p:nvSpPr>
          <p:spPr bwMode="auto">
            <a:xfrm>
              <a:off x="3386" y="1344"/>
              <a:ext cx="6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任务</a:t>
              </a:r>
            </a:p>
          </p:txBody>
        </p:sp>
        <p:sp>
          <p:nvSpPr>
            <p:cNvPr id="26648" name="Rectangle 26"/>
            <p:cNvSpPr>
              <a:spLocks noChangeArrowheads="1"/>
            </p:cNvSpPr>
            <p:nvPr/>
          </p:nvSpPr>
          <p:spPr bwMode="auto">
            <a:xfrm>
              <a:off x="4208" y="1356"/>
              <a:ext cx="13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t>CPU</a:t>
              </a:r>
              <a:r>
                <a:rPr lang="zh-CN" altLang="en-US" sz="2400"/>
                <a:t>区间</a:t>
              </a:r>
              <a:r>
                <a:rPr lang="en-US" altLang="zh-CN" sz="2400"/>
                <a:t>(ms)</a:t>
              </a:r>
            </a:p>
          </p:txBody>
        </p:sp>
        <p:sp>
          <p:nvSpPr>
            <p:cNvPr id="26649" name="Rectangle 27"/>
            <p:cNvSpPr>
              <a:spLocks noChangeArrowheads="1"/>
            </p:cNvSpPr>
            <p:nvPr/>
          </p:nvSpPr>
          <p:spPr bwMode="auto">
            <a:xfrm>
              <a:off x="3504" y="1692"/>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1</a:t>
              </a:r>
            </a:p>
          </p:txBody>
        </p:sp>
        <p:sp>
          <p:nvSpPr>
            <p:cNvPr id="26650" name="Rectangle 28"/>
            <p:cNvSpPr>
              <a:spLocks noChangeArrowheads="1"/>
            </p:cNvSpPr>
            <p:nvPr/>
          </p:nvSpPr>
          <p:spPr bwMode="auto">
            <a:xfrm>
              <a:off x="4629" y="168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10</a:t>
              </a:r>
              <a:endParaRPr lang="en-US" altLang="zh-CN" sz="2400" baseline="-25000">
                <a:solidFill>
                  <a:srgbClr val="FF0000"/>
                </a:solidFill>
              </a:endParaRPr>
            </a:p>
          </p:txBody>
        </p:sp>
        <p:sp>
          <p:nvSpPr>
            <p:cNvPr id="26651" name="Rectangle 29"/>
            <p:cNvSpPr>
              <a:spLocks noChangeArrowheads="1"/>
            </p:cNvSpPr>
            <p:nvPr/>
          </p:nvSpPr>
          <p:spPr bwMode="auto">
            <a:xfrm>
              <a:off x="3504" y="1968"/>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2</a:t>
              </a:r>
            </a:p>
          </p:txBody>
        </p:sp>
        <p:sp>
          <p:nvSpPr>
            <p:cNvPr id="26652" name="Rectangle 30"/>
            <p:cNvSpPr>
              <a:spLocks noChangeArrowheads="1"/>
            </p:cNvSpPr>
            <p:nvPr/>
          </p:nvSpPr>
          <p:spPr bwMode="auto">
            <a:xfrm>
              <a:off x="4629" y="196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29</a:t>
              </a:r>
              <a:endParaRPr lang="en-US" altLang="zh-CN" sz="2400" baseline="-25000">
                <a:solidFill>
                  <a:srgbClr val="FF0000"/>
                </a:solidFill>
              </a:endParaRPr>
            </a:p>
          </p:txBody>
        </p:sp>
        <p:sp>
          <p:nvSpPr>
            <p:cNvPr id="26653" name="Rectangle 31"/>
            <p:cNvSpPr>
              <a:spLocks noChangeArrowheads="1"/>
            </p:cNvSpPr>
            <p:nvPr/>
          </p:nvSpPr>
          <p:spPr bwMode="auto">
            <a:xfrm>
              <a:off x="3504" y="2256"/>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3</a:t>
              </a:r>
            </a:p>
          </p:txBody>
        </p:sp>
        <p:sp>
          <p:nvSpPr>
            <p:cNvPr id="26654" name="Rectangle 32"/>
            <p:cNvSpPr>
              <a:spLocks noChangeArrowheads="1"/>
            </p:cNvSpPr>
            <p:nvPr/>
          </p:nvSpPr>
          <p:spPr bwMode="auto">
            <a:xfrm>
              <a:off x="4674" y="2277"/>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3</a:t>
              </a:r>
              <a:endParaRPr lang="en-US" altLang="zh-CN" sz="2400" baseline="-25000">
                <a:solidFill>
                  <a:srgbClr val="FF0000"/>
                </a:solidFill>
              </a:endParaRPr>
            </a:p>
          </p:txBody>
        </p:sp>
        <p:sp>
          <p:nvSpPr>
            <p:cNvPr id="26655" name="Line 33"/>
            <p:cNvSpPr>
              <a:spLocks noChangeShapeType="1"/>
            </p:cNvSpPr>
            <p:nvPr/>
          </p:nvSpPr>
          <p:spPr bwMode="auto">
            <a:xfrm>
              <a:off x="3216" y="3168"/>
              <a:ext cx="23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56" name="Rectangle 34"/>
            <p:cNvSpPr>
              <a:spLocks noChangeArrowheads="1"/>
            </p:cNvSpPr>
            <p:nvPr/>
          </p:nvSpPr>
          <p:spPr bwMode="auto">
            <a:xfrm>
              <a:off x="3504" y="2562"/>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4</a:t>
              </a:r>
            </a:p>
          </p:txBody>
        </p:sp>
        <p:sp>
          <p:nvSpPr>
            <p:cNvPr id="26657" name="Rectangle 35"/>
            <p:cNvSpPr>
              <a:spLocks noChangeArrowheads="1"/>
            </p:cNvSpPr>
            <p:nvPr/>
          </p:nvSpPr>
          <p:spPr bwMode="auto">
            <a:xfrm>
              <a:off x="4674" y="256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7</a:t>
              </a:r>
              <a:endParaRPr lang="en-US" altLang="zh-CN" sz="2400" baseline="-25000">
                <a:solidFill>
                  <a:srgbClr val="FF0000"/>
                </a:solidFill>
              </a:endParaRPr>
            </a:p>
          </p:txBody>
        </p:sp>
        <p:sp>
          <p:nvSpPr>
            <p:cNvPr id="26658" name="Rectangle 36"/>
            <p:cNvSpPr>
              <a:spLocks noChangeArrowheads="1"/>
            </p:cNvSpPr>
            <p:nvPr/>
          </p:nvSpPr>
          <p:spPr bwMode="auto">
            <a:xfrm>
              <a:off x="3504" y="2850"/>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5</a:t>
              </a:r>
            </a:p>
          </p:txBody>
        </p:sp>
        <p:sp>
          <p:nvSpPr>
            <p:cNvPr id="26659" name="Rectangle 37"/>
            <p:cNvSpPr>
              <a:spLocks noChangeArrowheads="1"/>
            </p:cNvSpPr>
            <p:nvPr/>
          </p:nvSpPr>
          <p:spPr bwMode="auto">
            <a:xfrm>
              <a:off x="4629" y="288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12</a:t>
              </a:r>
              <a:endParaRPr lang="en-US" altLang="zh-CN" sz="2400" baseline="-25000">
                <a:solidFill>
                  <a:srgbClr val="FF0000"/>
                </a:solidFill>
              </a:endParaRPr>
            </a:p>
          </p:txBody>
        </p:sp>
        <p:sp>
          <p:nvSpPr>
            <p:cNvPr id="26660" name="Line 69"/>
            <p:cNvSpPr>
              <a:spLocks noChangeShapeType="1"/>
            </p:cNvSpPr>
            <p:nvPr/>
          </p:nvSpPr>
          <p:spPr bwMode="auto">
            <a:xfrm>
              <a:off x="5568" y="1344"/>
              <a:ext cx="0"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61" name="Line 71"/>
            <p:cNvSpPr>
              <a:spLocks noChangeShapeType="1"/>
            </p:cNvSpPr>
            <p:nvPr/>
          </p:nvSpPr>
          <p:spPr bwMode="auto">
            <a:xfrm>
              <a:off x="3216" y="1344"/>
              <a:ext cx="23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0550" name="Group 86"/>
          <p:cNvGrpSpPr>
            <a:grpSpLocks/>
          </p:cNvGrpSpPr>
          <p:nvPr/>
        </p:nvGrpSpPr>
        <p:grpSpPr bwMode="auto">
          <a:xfrm>
            <a:off x="6138863" y="5257800"/>
            <a:ext cx="2482850" cy="1219200"/>
            <a:chOff x="1680" y="3312"/>
            <a:chExt cx="3202" cy="768"/>
          </a:xfrm>
        </p:grpSpPr>
        <p:sp>
          <p:nvSpPr>
            <p:cNvPr id="26640" name="Rectangle 87"/>
            <p:cNvSpPr>
              <a:spLocks noChangeArrowheads="1"/>
            </p:cNvSpPr>
            <p:nvPr/>
          </p:nvSpPr>
          <p:spPr bwMode="auto">
            <a:xfrm>
              <a:off x="1968" y="3312"/>
              <a:ext cx="2914" cy="768"/>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6641" name="Rectangle 88"/>
            <p:cNvSpPr>
              <a:spLocks noChangeArrowheads="1"/>
            </p:cNvSpPr>
            <p:nvPr/>
          </p:nvSpPr>
          <p:spPr bwMode="auto">
            <a:xfrm>
              <a:off x="1680" y="3312"/>
              <a:ext cx="370" cy="48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90547" name="Group 83"/>
          <p:cNvGrpSpPr>
            <a:grpSpLocks/>
          </p:cNvGrpSpPr>
          <p:nvPr/>
        </p:nvGrpSpPr>
        <p:grpSpPr bwMode="auto">
          <a:xfrm>
            <a:off x="5138738" y="5257800"/>
            <a:ext cx="3352800" cy="1219200"/>
            <a:chOff x="1680" y="3312"/>
            <a:chExt cx="3202" cy="768"/>
          </a:xfrm>
        </p:grpSpPr>
        <p:sp>
          <p:nvSpPr>
            <p:cNvPr id="26638" name="Rectangle 84"/>
            <p:cNvSpPr>
              <a:spLocks noChangeArrowheads="1"/>
            </p:cNvSpPr>
            <p:nvPr/>
          </p:nvSpPr>
          <p:spPr bwMode="auto">
            <a:xfrm>
              <a:off x="1968" y="3312"/>
              <a:ext cx="2914" cy="768"/>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6639" name="Rectangle 85"/>
            <p:cNvSpPr>
              <a:spLocks noChangeArrowheads="1"/>
            </p:cNvSpPr>
            <p:nvPr/>
          </p:nvSpPr>
          <p:spPr bwMode="auto">
            <a:xfrm>
              <a:off x="1680" y="3312"/>
              <a:ext cx="370" cy="48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90544" name="Group 80"/>
          <p:cNvGrpSpPr>
            <a:grpSpLocks/>
          </p:cNvGrpSpPr>
          <p:nvPr/>
        </p:nvGrpSpPr>
        <p:grpSpPr bwMode="auto">
          <a:xfrm>
            <a:off x="4529138" y="5257800"/>
            <a:ext cx="4168775" cy="1219200"/>
            <a:chOff x="1680" y="3312"/>
            <a:chExt cx="3202" cy="768"/>
          </a:xfrm>
        </p:grpSpPr>
        <p:sp>
          <p:nvSpPr>
            <p:cNvPr id="26636" name="Rectangle 81"/>
            <p:cNvSpPr>
              <a:spLocks noChangeArrowheads="1"/>
            </p:cNvSpPr>
            <p:nvPr/>
          </p:nvSpPr>
          <p:spPr bwMode="auto">
            <a:xfrm>
              <a:off x="1968" y="3312"/>
              <a:ext cx="2914" cy="768"/>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6637" name="Rectangle 82"/>
            <p:cNvSpPr>
              <a:spLocks noChangeArrowheads="1"/>
            </p:cNvSpPr>
            <p:nvPr/>
          </p:nvSpPr>
          <p:spPr bwMode="auto">
            <a:xfrm>
              <a:off x="1680" y="3312"/>
              <a:ext cx="370" cy="48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90540" name="Group 76"/>
          <p:cNvGrpSpPr>
            <a:grpSpLocks/>
          </p:cNvGrpSpPr>
          <p:nvPr/>
        </p:nvGrpSpPr>
        <p:grpSpPr bwMode="auto">
          <a:xfrm>
            <a:off x="2700338" y="5246688"/>
            <a:ext cx="5083175" cy="1219200"/>
            <a:chOff x="1680" y="3312"/>
            <a:chExt cx="3202" cy="768"/>
          </a:xfrm>
        </p:grpSpPr>
        <p:sp>
          <p:nvSpPr>
            <p:cNvPr id="26634" name="Rectangle 74"/>
            <p:cNvSpPr>
              <a:spLocks noChangeArrowheads="1"/>
            </p:cNvSpPr>
            <p:nvPr/>
          </p:nvSpPr>
          <p:spPr bwMode="auto">
            <a:xfrm>
              <a:off x="1968" y="3312"/>
              <a:ext cx="2914" cy="768"/>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6635" name="Rectangle 75"/>
            <p:cNvSpPr>
              <a:spLocks noChangeArrowheads="1"/>
            </p:cNvSpPr>
            <p:nvPr/>
          </p:nvSpPr>
          <p:spPr bwMode="auto">
            <a:xfrm>
              <a:off x="1680" y="3312"/>
              <a:ext cx="370" cy="48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dissolve">
                                      <p:cBhvr>
                                        <p:cTn id="7" dur="500"/>
                                        <p:tgtEl>
                                          <p:spTgt spid="190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0537"/>
                                        </p:tgtEl>
                                        <p:attrNameLst>
                                          <p:attrName>style.visibility</p:attrName>
                                        </p:attrNameLst>
                                      </p:cBhvr>
                                      <p:to>
                                        <p:strVal val="visible"/>
                                      </p:to>
                                    </p:set>
                                    <p:animEffect transition="in" filter="dissolve">
                                      <p:cBhvr>
                                        <p:cTn id="12" dur="500"/>
                                        <p:tgtEl>
                                          <p:spTgt spid="1905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0532"/>
                                        </p:tgtEl>
                                        <p:attrNameLst>
                                          <p:attrName>style.visibility</p:attrName>
                                        </p:attrNameLst>
                                      </p:cBhvr>
                                      <p:to>
                                        <p:strVal val="visible"/>
                                      </p:to>
                                    </p:set>
                                    <p:animEffect transition="in" filter="dissolve">
                                      <p:cBhvr>
                                        <p:cTn id="17" dur="500"/>
                                        <p:tgtEl>
                                          <p:spTgt spid="190532"/>
                                        </p:tgtEl>
                                      </p:cBhvr>
                                    </p:animEffect>
                                  </p:childTnLst>
                                </p:cTn>
                              </p:par>
                              <p:par>
                                <p:cTn id="18" presetID="1" presetClass="entr" presetSubtype="0" fill="hold" nodeType="withEffect">
                                  <p:stCondLst>
                                    <p:cond delay="0"/>
                                  </p:stCondLst>
                                  <p:childTnLst>
                                    <p:set>
                                      <p:cBhvr>
                                        <p:cTn id="19" dur="1" fill="hold">
                                          <p:stCondLst>
                                            <p:cond delay="0"/>
                                          </p:stCondLst>
                                        </p:cTn>
                                        <p:tgtEl>
                                          <p:spTgt spid="190540"/>
                                        </p:tgtEl>
                                        <p:attrNameLst>
                                          <p:attrName>style.visibility</p:attrName>
                                        </p:attrNameLst>
                                      </p:cBhvr>
                                      <p:to>
                                        <p:strVal val="visible"/>
                                      </p:to>
                                    </p:set>
                                  </p:childTnLst>
                                  <p:subTnLst>
                                    <p:set>
                                      <p:cBhvr override="childStyle">
                                        <p:cTn dur="1" fill="hold" display="0" masterRel="nextClick" afterEffect="1"/>
                                        <p:tgtEl>
                                          <p:spTgt spid="190540"/>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190544"/>
                                        </p:tgtEl>
                                        <p:attrNameLst>
                                          <p:attrName>style.visibility</p:attrName>
                                        </p:attrNameLst>
                                      </p:cBhvr>
                                      <p:to>
                                        <p:strVal val="visible"/>
                                      </p:to>
                                    </p:set>
                                  </p:childTnLst>
                                  <p:subTnLst>
                                    <p:set>
                                      <p:cBhvr override="childStyle">
                                        <p:cTn dur="1" fill="hold" display="0" masterRel="nextClick" afterEffect="1"/>
                                        <p:tgtEl>
                                          <p:spTgt spid="190544"/>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90547"/>
                                        </p:tgtEl>
                                        <p:attrNameLst>
                                          <p:attrName>style.visibility</p:attrName>
                                        </p:attrNameLst>
                                      </p:cBhvr>
                                      <p:to>
                                        <p:strVal val="visible"/>
                                      </p:to>
                                    </p:set>
                                  </p:childTnLst>
                                  <p:subTnLst>
                                    <p:set>
                                      <p:cBhvr override="childStyle">
                                        <p:cTn dur="1" fill="hold" display="0" masterRel="nextClick" afterEffect="1"/>
                                        <p:tgtEl>
                                          <p:spTgt spid="190547"/>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90550"/>
                                        </p:tgtEl>
                                        <p:attrNameLst>
                                          <p:attrName>style.visibility</p:attrName>
                                        </p:attrNameLst>
                                      </p:cBhvr>
                                      <p:to>
                                        <p:strVal val="visible"/>
                                      </p:to>
                                    </p:set>
                                  </p:childTnLst>
                                  <p:subTnLst>
                                    <p:set>
                                      <p:cBhvr override="childStyle">
                                        <p:cTn dur="1" fill="hold" display="0" masterRel="nextClick" afterEffect="1"/>
                                        <p:tgtEl>
                                          <p:spTgt spid="19055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大纲</a:t>
            </a:r>
          </a:p>
        </p:txBody>
      </p:sp>
      <p:sp>
        <p:nvSpPr>
          <p:cNvPr id="6147" name="内容占位符 2"/>
          <p:cNvSpPr>
            <a:spLocks noGrp="1"/>
          </p:cNvSpPr>
          <p:nvPr>
            <p:ph idx="1"/>
          </p:nvPr>
        </p:nvSpPr>
        <p:spPr/>
        <p:txBody>
          <a:bodyPr/>
          <a:lstStyle/>
          <a:p>
            <a:r>
              <a:rPr lang="zh-CN" altLang="en-US" dirty="0" smtClean="0"/>
              <a:t>调度基本概念</a:t>
            </a:r>
            <a:endParaRPr lang="en-US" altLang="zh-CN" dirty="0" smtClean="0"/>
          </a:p>
          <a:p>
            <a:r>
              <a:rPr lang="zh-CN" altLang="en-US" dirty="0" smtClean="0"/>
              <a:t>调度准则</a:t>
            </a:r>
            <a:endParaRPr lang="en-US" altLang="zh-CN" dirty="0" smtClean="0"/>
          </a:p>
          <a:p>
            <a:r>
              <a:rPr lang="zh-CN" altLang="en-US" dirty="0" smtClean="0"/>
              <a:t>调度算法</a:t>
            </a:r>
            <a:endParaRPr lang="en-US" altLang="zh-CN" dirty="0" smtClean="0"/>
          </a:p>
          <a:p>
            <a:r>
              <a:rPr lang="zh-CN" altLang="en-US" dirty="0" smtClean="0"/>
              <a:t>案例分析</a:t>
            </a:r>
            <a:endParaRPr lang="en-US" altLang="zh-CN" dirty="0" smtClean="0"/>
          </a:p>
          <a:p>
            <a:endParaRPr lang="zh-CN" alt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304800"/>
            <a:ext cx="9144000" cy="676275"/>
          </a:xfrm>
        </p:spPr>
        <p:txBody>
          <a:bodyPr/>
          <a:lstStyle/>
          <a:p>
            <a:pPr eaLnBrk="1" hangingPunct="1"/>
            <a:r>
              <a:rPr lang="zh-CN" altLang="en-US" sz="3200" smtClean="0"/>
              <a:t>（</a:t>
            </a:r>
            <a:r>
              <a:rPr lang="en-US" altLang="zh-CN" sz="3200" smtClean="0"/>
              <a:t>1</a:t>
            </a:r>
            <a:r>
              <a:rPr lang="zh-CN" altLang="en-US" sz="3200" smtClean="0"/>
              <a:t>）</a:t>
            </a:r>
            <a:r>
              <a:rPr lang="en-US" altLang="zh-CN" sz="3200" smtClean="0"/>
              <a:t>FIFO</a:t>
            </a:r>
            <a:r>
              <a:rPr lang="zh-CN" altLang="en-US" sz="3200" smtClean="0"/>
              <a:t>或</a:t>
            </a:r>
            <a:r>
              <a:rPr lang="en-US" altLang="zh-CN" sz="3200" smtClean="0">
                <a:sym typeface="Symbol" panose="05050102010706020507" pitchFamily="18" charset="2"/>
              </a:rPr>
              <a:t>First Come, First Served (FCFS)</a:t>
            </a:r>
          </a:p>
        </p:txBody>
      </p:sp>
      <p:sp>
        <p:nvSpPr>
          <p:cNvPr id="27651" name="Rectangle 3"/>
          <p:cNvSpPr>
            <a:spLocks noGrp="1" noChangeArrowheads="1"/>
          </p:cNvSpPr>
          <p:nvPr>
            <p:ph type="body" idx="1"/>
          </p:nvPr>
        </p:nvSpPr>
        <p:spPr>
          <a:xfrm>
            <a:off x="685800" y="1295400"/>
            <a:ext cx="7921625" cy="865188"/>
          </a:xfrm>
          <a:noFill/>
        </p:spPr>
        <p:txBody>
          <a:bodyPr/>
          <a:lstStyle/>
          <a:p>
            <a:pPr eaLnBrk="1" hangingPunct="1">
              <a:lnSpc>
                <a:spcPct val="130000"/>
              </a:lnSpc>
            </a:pPr>
            <a:r>
              <a:rPr lang="zh-CN" altLang="en-US" smtClean="0">
                <a:solidFill>
                  <a:srgbClr val="FF0000"/>
                </a:solidFill>
              </a:rPr>
              <a:t>调度的顺序就是任务到达就绪队列的顺序</a:t>
            </a:r>
          </a:p>
        </p:txBody>
      </p:sp>
      <p:grpSp>
        <p:nvGrpSpPr>
          <p:cNvPr id="27652" name="Group 4"/>
          <p:cNvGrpSpPr>
            <a:grpSpLocks/>
          </p:cNvGrpSpPr>
          <p:nvPr/>
        </p:nvGrpSpPr>
        <p:grpSpPr bwMode="auto">
          <a:xfrm>
            <a:off x="685800" y="4572000"/>
            <a:ext cx="7086600" cy="1981200"/>
            <a:chOff x="432" y="2880"/>
            <a:chExt cx="4464" cy="1248"/>
          </a:xfrm>
        </p:grpSpPr>
        <p:sp>
          <p:nvSpPr>
            <p:cNvPr id="27676" name="Rectangle 5"/>
            <p:cNvSpPr>
              <a:spLocks noChangeArrowheads="1"/>
            </p:cNvSpPr>
            <p:nvPr/>
          </p:nvSpPr>
          <p:spPr bwMode="auto">
            <a:xfrm>
              <a:off x="432" y="2880"/>
              <a:ext cx="2304"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调度结果</a:t>
              </a:r>
            </a:p>
          </p:txBody>
        </p:sp>
        <p:grpSp>
          <p:nvGrpSpPr>
            <p:cNvPr id="27677" name="Group 6"/>
            <p:cNvGrpSpPr>
              <a:grpSpLocks/>
            </p:cNvGrpSpPr>
            <p:nvPr/>
          </p:nvGrpSpPr>
          <p:grpSpPr bwMode="auto">
            <a:xfrm>
              <a:off x="816" y="3360"/>
              <a:ext cx="4080" cy="768"/>
              <a:chOff x="816" y="3360"/>
              <a:chExt cx="4080" cy="768"/>
            </a:xfrm>
          </p:grpSpPr>
          <p:sp>
            <p:nvSpPr>
              <p:cNvPr id="27678" name="Rectangle 7"/>
              <p:cNvSpPr>
                <a:spLocks noChangeArrowheads="1"/>
              </p:cNvSpPr>
              <p:nvPr/>
            </p:nvSpPr>
            <p:spPr bwMode="auto">
              <a:xfrm>
                <a:off x="920" y="3360"/>
                <a:ext cx="3832" cy="384"/>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7679" name="Text Box 8"/>
              <p:cNvSpPr txBox="1">
                <a:spLocks noChangeArrowheads="1"/>
              </p:cNvSpPr>
              <p:nvPr/>
            </p:nvSpPr>
            <p:spPr bwMode="auto">
              <a:xfrm>
                <a:off x="1152"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1</a:t>
                </a:r>
                <a:endParaRPr lang="en-US" altLang="zh-CN" sz="2400">
                  <a:solidFill>
                    <a:srgbClr val="FF0000"/>
                  </a:solidFill>
                  <a:latin typeface="Helvetica" panose="020B0604020202020204" pitchFamily="34" charset="0"/>
                </a:endParaRPr>
              </a:p>
            </p:txBody>
          </p:sp>
          <p:sp>
            <p:nvSpPr>
              <p:cNvPr id="27680" name="Text Box 9"/>
              <p:cNvSpPr txBox="1">
                <a:spLocks noChangeArrowheads="1"/>
              </p:cNvSpPr>
              <p:nvPr/>
            </p:nvSpPr>
            <p:spPr bwMode="auto">
              <a:xfrm>
                <a:off x="2085"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2</a:t>
                </a:r>
                <a:endParaRPr lang="en-US" altLang="zh-CN" sz="2400">
                  <a:solidFill>
                    <a:srgbClr val="FF0000"/>
                  </a:solidFill>
                  <a:latin typeface="Helvetica" panose="020B0604020202020204" pitchFamily="34" charset="0"/>
                </a:endParaRPr>
              </a:p>
            </p:txBody>
          </p:sp>
          <p:sp>
            <p:nvSpPr>
              <p:cNvPr id="27681" name="Text Box 10"/>
              <p:cNvSpPr txBox="1">
                <a:spLocks noChangeArrowheads="1"/>
              </p:cNvSpPr>
              <p:nvPr/>
            </p:nvSpPr>
            <p:spPr bwMode="auto">
              <a:xfrm>
                <a:off x="2880"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3</a:t>
                </a:r>
                <a:endParaRPr lang="en-US" altLang="zh-CN" sz="2400">
                  <a:solidFill>
                    <a:srgbClr val="FF0000"/>
                  </a:solidFill>
                  <a:latin typeface="Helvetica" panose="020B0604020202020204" pitchFamily="34" charset="0"/>
                </a:endParaRPr>
              </a:p>
            </p:txBody>
          </p:sp>
          <p:sp>
            <p:nvSpPr>
              <p:cNvPr id="27682" name="Line 11"/>
              <p:cNvSpPr>
                <a:spLocks noChangeShapeType="1"/>
              </p:cNvSpPr>
              <p:nvPr/>
            </p:nvSpPr>
            <p:spPr bwMode="auto">
              <a:xfrm>
                <a:off x="920"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3" name="Line 12"/>
              <p:cNvSpPr>
                <a:spLocks noChangeShapeType="1"/>
              </p:cNvSpPr>
              <p:nvPr/>
            </p:nvSpPr>
            <p:spPr bwMode="auto">
              <a:xfrm>
                <a:off x="1686"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4" name="Line 13"/>
              <p:cNvSpPr>
                <a:spLocks noChangeShapeType="1"/>
              </p:cNvSpPr>
              <p:nvPr/>
            </p:nvSpPr>
            <p:spPr bwMode="auto">
              <a:xfrm>
                <a:off x="1686"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5" name="Text Box 14"/>
              <p:cNvSpPr txBox="1">
                <a:spLocks noChangeArrowheads="1"/>
              </p:cNvSpPr>
              <p:nvPr/>
            </p:nvSpPr>
            <p:spPr bwMode="auto">
              <a:xfrm>
                <a:off x="149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10</a:t>
                </a:r>
              </a:p>
            </p:txBody>
          </p:sp>
          <p:sp>
            <p:nvSpPr>
              <p:cNvPr id="27686" name="Text Box 15"/>
              <p:cNvSpPr txBox="1">
                <a:spLocks noChangeArrowheads="1"/>
              </p:cNvSpPr>
              <p:nvPr/>
            </p:nvSpPr>
            <p:spPr bwMode="auto">
              <a:xfrm>
                <a:off x="456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61</a:t>
                </a:r>
              </a:p>
            </p:txBody>
          </p:sp>
          <p:sp>
            <p:nvSpPr>
              <p:cNvPr id="27687" name="Text Box 16"/>
              <p:cNvSpPr txBox="1">
                <a:spLocks noChangeArrowheads="1"/>
              </p:cNvSpPr>
              <p:nvPr/>
            </p:nvSpPr>
            <p:spPr bwMode="auto">
              <a:xfrm>
                <a:off x="816"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0</a:t>
                </a:r>
              </a:p>
            </p:txBody>
          </p:sp>
          <p:sp>
            <p:nvSpPr>
              <p:cNvPr id="27688" name="Line 17"/>
              <p:cNvSpPr>
                <a:spLocks noChangeShapeType="1"/>
              </p:cNvSpPr>
              <p:nvPr/>
            </p:nvSpPr>
            <p:spPr bwMode="auto">
              <a:xfrm>
                <a:off x="2838"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9" name="Line 18"/>
              <p:cNvSpPr>
                <a:spLocks noChangeShapeType="1"/>
              </p:cNvSpPr>
              <p:nvPr/>
            </p:nvSpPr>
            <p:spPr bwMode="auto">
              <a:xfrm>
                <a:off x="2838"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90" name="Text Box 19"/>
              <p:cNvSpPr txBox="1">
                <a:spLocks noChangeArrowheads="1"/>
              </p:cNvSpPr>
              <p:nvPr/>
            </p:nvSpPr>
            <p:spPr bwMode="auto">
              <a:xfrm>
                <a:off x="264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39</a:t>
                </a:r>
              </a:p>
            </p:txBody>
          </p:sp>
          <p:sp>
            <p:nvSpPr>
              <p:cNvPr id="27691" name="Line 20"/>
              <p:cNvSpPr>
                <a:spLocks noChangeShapeType="1"/>
              </p:cNvSpPr>
              <p:nvPr/>
            </p:nvSpPr>
            <p:spPr bwMode="auto">
              <a:xfrm>
                <a:off x="3222"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92" name="Line 21"/>
              <p:cNvSpPr>
                <a:spLocks noChangeShapeType="1"/>
              </p:cNvSpPr>
              <p:nvPr/>
            </p:nvSpPr>
            <p:spPr bwMode="auto">
              <a:xfrm>
                <a:off x="322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93" name="Text Box 22"/>
              <p:cNvSpPr txBox="1">
                <a:spLocks noChangeArrowheads="1"/>
              </p:cNvSpPr>
              <p:nvPr/>
            </p:nvSpPr>
            <p:spPr bwMode="auto">
              <a:xfrm>
                <a:off x="3030"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42</a:t>
                </a:r>
              </a:p>
            </p:txBody>
          </p:sp>
          <p:sp>
            <p:nvSpPr>
              <p:cNvPr id="27694" name="Text Box 23"/>
              <p:cNvSpPr txBox="1">
                <a:spLocks noChangeArrowheads="1"/>
              </p:cNvSpPr>
              <p:nvPr/>
            </p:nvSpPr>
            <p:spPr bwMode="auto">
              <a:xfrm>
                <a:off x="3381"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4</a:t>
                </a:r>
                <a:endParaRPr lang="en-US" altLang="zh-CN" sz="2400">
                  <a:solidFill>
                    <a:srgbClr val="FF0000"/>
                  </a:solidFill>
                  <a:latin typeface="Helvetica" panose="020B0604020202020204" pitchFamily="34" charset="0"/>
                </a:endParaRPr>
              </a:p>
            </p:txBody>
          </p:sp>
          <p:sp>
            <p:nvSpPr>
              <p:cNvPr id="27695" name="Line 24"/>
              <p:cNvSpPr>
                <a:spLocks noChangeShapeType="1"/>
              </p:cNvSpPr>
              <p:nvPr/>
            </p:nvSpPr>
            <p:spPr bwMode="auto">
              <a:xfrm>
                <a:off x="3846"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96" name="Line 25"/>
              <p:cNvSpPr>
                <a:spLocks noChangeShapeType="1"/>
              </p:cNvSpPr>
              <p:nvPr/>
            </p:nvSpPr>
            <p:spPr bwMode="auto">
              <a:xfrm>
                <a:off x="3846"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97" name="Text Box 26"/>
              <p:cNvSpPr txBox="1">
                <a:spLocks noChangeArrowheads="1"/>
              </p:cNvSpPr>
              <p:nvPr/>
            </p:nvSpPr>
            <p:spPr bwMode="auto">
              <a:xfrm>
                <a:off x="365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49</a:t>
                </a:r>
              </a:p>
            </p:txBody>
          </p:sp>
          <p:sp>
            <p:nvSpPr>
              <p:cNvPr id="27698" name="Line 27"/>
              <p:cNvSpPr>
                <a:spLocks noChangeShapeType="1"/>
              </p:cNvSpPr>
              <p:nvPr/>
            </p:nvSpPr>
            <p:spPr bwMode="auto">
              <a:xfrm>
                <a:off x="475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99" name="Text Box 28"/>
              <p:cNvSpPr txBox="1">
                <a:spLocks noChangeArrowheads="1"/>
              </p:cNvSpPr>
              <p:nvPr/>
            </p:nvSpPr>
            <p:spPr bwMode="auto">
              <a:xfrm>
                <a:off x="419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5</a:t>
                </a:r>
                <a:endParaRPr lang="en-US" altLang="zh-CN" sz="2400">
                  <a:solidFill>
                    <a:srgbClr val="FF0000"/>
                  </a:solidFill>
                  <a:latin typeface="Helvetica" panose="020B0604020202020204" pitchFamily="34" charset="0"/>
                </a:endParaRPr>
              </a:p>
            </p:txBody>
          </p:sp>
        </p:grpSp>
      </p:grpSp>
      <p:grpSp>
        <p:nvGrpSpPr>
          <p:cNvPr id="27653" name="Group 29"/>
          <p:cNvGrpSpPr>
            <a:grpSpLocks/>
          </p:cNvGrpSpPr>
          <p:nvPr/>
        </p:nvGrpSpPr>
        <p:grpSpPr bwMode="auto">
          <a:xfrm>
            <a:off x="685800" y="2133600"/>
            <a:ext cx="8153400" cy="2895600"/>
            <a:chOff x="432" y="1344"/>
            <a:chExt cx="5136" cy="1824"/>
          </a:xfrm>
        </p:grpSpPr>
        <p:sp>
          <p:nvSpPr>
            <p:cNvPr id="27654" name="Rectangle 30"/>
            <p:cNvSpPr>
              <a:spLocks noChangeArrowheads="1"/>
            </p:cNvSpPr>
            <p:nvPr/>
          </p:nvSpPr>
          <p:spPr bwMode="auto">
            <a:xfrm>
              <a:off x="432" y="1344"/>
              <a:ext cx="4990"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一个实例</a:t>
              </a:r>
            </a:p>
          </p:txBody>
        </p:sp>
        <p:sp>
          <p:nvSpPr>
            <p:cNvPr id="27655" name="Line 31"/>
            <p:cNvSpPr>
              <a:spLocks noChangeShapeType="1"/>
            </p:cNvSpPr>
            <p:nvPr/>
          </p:nvSpPr>
          <p:spPr bwMode="auto">
            <a:xfrm>
              <a:off x="3216" y="1632"/>
              <a:ext cx="23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6" name="Line 32"/>
            <p:cNvSpPr>
              <a:spLocks noChangeShapeType="1"/>
            </p:cNvSpPr>
            <p:nvPr/>
          </p:nvSpPr>
          <p:spPr bwMode="auto">
            <a:xfrm>
              <a:off x="3216" y="1344"/>
              <a:ext cx="0"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7657" name="Group 33"/>
            <p:cNvGrpSpPr>
              <a:grpSpLocks/>
            </p:cNvGrpSpPr>
            <p:nvPr/>
          </p:nvGrpSpPr>
          <p:grpSpPr bwMode="auto">
            <a:xfrm>
              <a:off x="768" y="1796"/>
              <a:ext cx="2256" cy="886"/>
              <a:chOff x="768" y="1796"/>
              <a:chExt cx="2256" cy="886"/>
            </a:xfrm>
          </p:grpSpPr>
          <p:sp>
            <p:nvSpPr>
              <p:cNvPr id="27674" name="Rectangle 34"/>
              <p:cNvSpPr>
                <a:spLocks noChangeArrowheads="1"/>
              </p:cNvSpPr>
              <p:nvPr/>
            </p:nvSpPr>
            <p:spPr bwMode="auto">
              <a:xfrm>
                <a:off x="912" y="1796"/>
                <a:ext cx="2112" cy="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Tx/>
                  <a:buSzTx/>
                  <a:buFontTx/>
                  <a:buNone/>
                </a:pPr>
                <a:r>
                  <a:rPr lang="zh-CN" altLang="en-US" sz="2400"/>
                  <a:t>假定任务的到达顺序为</a:t>
                </a:r>
                <a:r>
                  <a:rPr lang="en-US" altLang="zh-CN" sz="2400"/>
                  <a:t>: P</a:t>
                </a:r>
                <a:r>
                  <a:rPr lang="en-US" altLang="zh-CN" sz="2400" baseline="-25000"/>
                  <a:t>1</a:t>
                </a:r>
                <a:r>
                  <a:rPr lang="zh-CN" altLang="en-US" sz="2400"/>
                  <a:t>，</a:t>
                </a:r>
                <a:r>
                  <a:rPr lang="en-US" altLang="zh-CN" sz="2400"/>
                  <a:t>P</a:t>
                </a:r>
                <a:r>
                  <a:rPr lang="en-US" altLang="zh-CN" sz="2400" baseline="-25000"/>
                  <a:t>2</a:t>
                </a:r>
                <a:r>
                  <a:rPr lang="zh-CN" altLang="en-US" sz="2400"/>
                  <a:t>，</a:t>
                </a:r>
                <a:r>
                  <a:rPr lang="en-US" altLang="zh-CN" sz="2400"/>
                  <a:t>P</a:t>
                </a:r>
                <a:r>
                  <a:rPr lang="en-US" altLang="zh-CN" sz="2400" baseline="-25000"/>
                  <a:t>3</a:t>
                </a:r>
                <a:r>
                  <a:rPr lang="zh-CN" altLang="en-US" sz="2400"/>
                  <a:t>，</a:t>
                </a:r>
                <a:r>
                  <a:rPr lang="en-US" altLang="zh-CN" sz="2400"/>
                  <a:t>P</a:t>
                </a:r>
                <a:r>
                  <a:rPr lang="en-US" altLang="zh-CN" sz="2400" baseline="-25000"/>
                  <a:t>4</a:t>
                </a:r>
                <a:r>
                  <a:rPr lang="zh-CN" altLang="en-US" sz="2400"/>
                  <a:t>，</a:t>
                </a:r>
                <a:r>
                  <a:rPr lang="en-US" altLang="zh-CN" sz="2400"/>
                  <a:t>P</a:t>
                </a:r>
                <a:r>
                  <a:rPr lang="en-US" altLang="zh-CN" sz="2400" baseline="-25000"/>
                  <a:t>5</a:t>
                </a:r>
                <a:r>
                  <a:rPr lang="zh-CN" altLang="en-US" sz="2400"/>
                  <a:t>；到达时刻都为</a:t>
                </a:r>
                <a:r>
                  <a:rPr lang="en-US" altLang="zh-CN" sz="2400"/>
                  <a:t>0</a:t>
                </a:r>
                <a:r>
                  <a:rPr lang="zh-CN" altLang="en-US" sz="2400"/>
                  <a:t>。</a:t>
                </a:r>
              </a:p>
            </p:txBody>
          </p:sp>
          <p:pic>
            <p:nvPicPr>
              <p:cNvPr id="27675" name="Picture 35"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 y="187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58" name="Line 36"/>
            <p:cNvSpPr>
              <a:spLocks noChangeShapeType="1"/>
            </p:cNvSpPr>
            <p:nvPr/>
          </p:nvSpPr>
          <p:spPr bwMode="auto">
            <a:xfrm>
              <a:off x="4080" y="1344"/>
              <a:ext cx="0"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9" name="Rectangle 37"/>
            <p:cNvSpPr>
              <a:spLocks noChangeArrowheads="1"/>
            </p:cNvSpPr>
            <p:nvPr/>
          </p:nvSpPr>
          <p:spPr bwMode="auto">
            <a:xfrm>
              <a:off x="3386" y="1344"/>
              <a:ext cx="6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任务</a:t>
              </a:r>
            </a:p>
          </p:txBody>
        </p:sp>
        <p:sp>
          <p:nvSpPr>
            <p:cNvPr id="27660" name="Rectangle 38"/>
            <p:cNvSpPr>
              <a:spLocks noChangeArrowheads="1"/>
            </p:cNvSpPr>
            <p:nvPr/>
          </p:nvSpPr>
          <p:spPr bwMode="auto">
            <a:xfrm>
              <a:off x="4208" y="1356"/>
              <a:ext cx="13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t>CPU</a:t>
              </a:r>
              <a:r>
                <a:rPr lang="zh-CN" altLang="en-US" sz="2400"/>
                <a:t>区间</a:t>
              </a:r>
              <a:r>
                <a:rPr lang="en-US" altLang="zh-CN" sz="2400"/>
                <a:t>(ms)</a:t>
              </a:r>
            </a:p>
          </p:txBody>
        </p:sp>
        <p:sp>
          <p:nvSpPr>
            <p:cNvPr id="27661" name="Rectangle 39"/>
            <p:cNvSpPr>
              <a:spLocks noChangeArrowheads="1"/>
            </p:cNvSpPr>
            <p:nvPr/>
          </p:nvSpPr>
          <p:spPr bwMode="auto">
            <a:xfrm>
              <a:off x="3504" y="1692"/>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1</a:t>
              </a:r>
            </a:p>
          </p:txBody>
        </p:sp>
        <p:sp>
          <p:nvSpPr>
            <p:cNvPr id="27662" name="Rectangle 40"/>
            <p:cNvSpPr>
              <a:spLocks noChangeArrowheads="1"/>
            </p:cNvSpPr>
            <p:nvPr/>
          </p:nvSpPr>
          <p:spPr bwMode="auto">
            <a:xfrm>
              <a:off x="4629" y="168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10</a:t>
              </a:r>
              <a:endParaRPr lang="en-US" altLang="zh-CN" sz="2400" baseline="-25000">
                <a:solidFill>
                  <a:srgbClr val="FF0000"/>
                </a:solidFill>
              </a:endParaRPr>
            </a:p>
          </p:txBody>
        </p:sp>
        <p:sp>
          <p:nvSpPr>
            <p:cNvPr id="27663" name="Rectangle 41"/>
            <p:cNvSpPr>
              <a:spLocks noChangeArrowheads="1"/>
            </p:cNvSpPr>
            <p:nvPr/>
          </p:nvSpPr>
          <p:spPr bwMode="auto">
            <a:xfrm>
              <a:off x="3504" y="1968"/>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2</a:t>
              </a:r>
            </a:p>
          </p:txBody>
        </p:sp>
        <p:sp>
          <p:nvSpPr>
            <p:cNvPr id="27664" name="Rectangle 42"/>
            <p:cNvSpPr>
              <a:spLocks noChangeArrowheads="1"/>
            </p:cNvSpPr>
            <p:nvPr/>
          </p:nvSpPr>
          <p:spPr bwMode="auto">
            <a:xfrm>
              <a:off x="4629" y="196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29</a:t>
              </a:r>
              <a:endParaRPr lang="en-US" altLang="zh-CN" sz="2400" baseline="-25000">
                <a:solidFill>
                  <a:srgbClr val="FF0000"/>
                </a:solidFill>
              </a:endParaRPr>
            </a:p>
          </p:txBody>
        </p:sp>
        <p:sp>
          <p:nvSpPr>
            <p:cNvPr id="27665" name="Rectangle 43"/>
            <p:cNvSpPr>
              <a:spLocks noChangeArrowheads="1"/>
            </p:cNvSpPr>
            <p:nvPr/>
          </p:nvSpPr>
          <p:spPr bwMode="auto">
            <a:xfrm>
              <a:off x="3504" y="2256"/>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3</a:t>
              </a:r>
            </a:p>
          </p:txBody>
        </p:sp>
        <p:sp>
          <p:nvSpPr>
            <p:cNvPr id="27666" name="Rectangle 44"/>
            <p:cNvSpPr>
              <a:spLocks noChangeArrowheads="1"/>
            </p:cNvSpPr>
            <p:nvPr/>
          </p:nvSpPr>
          <p:spPr bwMode="auto">
            <a:xfrm>
              <a:off x="4674" y="2277"/>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3</a:t>
              </a:r>
              <a:endParaRPr lang="en-US" altLang="zh-CN" sz="2400" baseline="-25000">
                <a:solidFill>
                  <a:srgbClr val="FF0000"/>
                </a:solidFill>
              </a:endParaRPr>
            </a:p>
          </p:txBody>
        </p:sp>
        <p:sp>
          <p:nvSpPr>
            <p:cNvPr id="27667" name="Line 45"/>
            <p:cNvSpPr>
              <a:spLocks noChangeShapeType="1"/>
            </p:cNvSpPr>
            <p:nvPr/>
          </p:nvSpPr>
          <p:spPr bwMode="auto">
            <a:xfrm>
              <a:off x="3216" y="3168"/>
              <a:ext cx="23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8" name="Rectangle 46"/>
            <p:cNvSpPr>
              <a:spLocks noChangeArrowheads="1"/>
            </p:cNvSpPr>
            <p:nvPr/>
          </p:nvSpPr>
          <p:spPr bwMode="auto">
            <a:xfrm>
              <a:off x="3504" y="2562"/>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4</a:t>
              </a:r>
            </a:p>
          </p:txBody>
        </p:sp>
        <p:sp>
          <p:nvSpPr>
            <p:cNvPr id="27669" name="Rectangle 47"/>
            <p:cNvSpPr>
              <a:spLocks noChangeArrowheads="1"/>
            </p:cNvSpPr>
            <p:nvPr/>
          </p:nvSpPr>
          <p:spPr bwMode="auto">
            <a:xfrm>
              <a:off x="4674" y="256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7</a:t>
              </a:r>
              <a:endParaRPr lang="en-US" altLang="zh-CN" sz="2400" baseline="-25000">
                <a:solidFill>
                  <a:srgbClr val="FF0000"/>
                </a:solidFill>
              </a:endParaRPr>
            </a:p>
          </p:txBody>
        </p:sp>
        <p:sp>
          <p:nvSpPr>
            <p:cNvPr id="27670" name="Rectangle 48"/>
            <p:cNvSpPr>
              <a:spLocks noChangeArrowheads="1"/>
            </p:cNvSpPr>
            <p:nvPr/>
          </p:nvSpPr>
          <p:spPr bwMode="auto">
            <a:xfrm>
              <a:off x="3504" y="2850"/>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5</a:t>
              </a:r>
            </a:p>
          </p:txBody>
        </p:sp>
        <p:sp>
          <p:nvSpPr>
            <p:cNvPr id="27671" name="Rectangle 49"/>
            <p:cNvSpPr>
              <a:spLocks noChangeArrowheads="1"/>
            </p:cNvSpPr>
            <p:nvPr/>
          </p:nvSpPr>
          <p:spPr bwMode="auto">
            <a:xfrm>
              <a:off x="4629" y="288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12</a:t>
              </a:r>
              <a:endParaRPr lang="en-US" altLang="zh-CN" sz="2400" baseline="-25000">
                <a:solidFill>
                  <a:srgbClr val="FF0000"/>
                </a:solidFill>
              </a:endParaRPr>
            </a:p>
          </p:txBody>
        </p:sp>
        <p:sp>
          <p:nvSpPr>
            <p:cNvPr id="27672" name="Line 50"/>
            <p:cNvSpPr>
              <a:spLocks noChangeShapeType="1"/>
            </p:cNvSpPr>
            <p:nvPr/>
          </p:nvSpPr>
          <p:spPr bwMode="auto">
            <a:xfrm>
              <a:off x="5568" y="1344"/>
              <a:ext cx="0"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3" name="Line 51"/>
            <p:cNvSpPr>
              <a:spLocks noChangeShapeType="1"/>
            </p:cNvSpPr>
            <p:nvPr/>
          </p:nvSpPr>
          <p:spPr bwMode="auto">
            <a:xfrm>
              <a:off x="3216" y="1344"/>
              <a:ext cx="23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304800"/>
            <a:ext cx="8763000" cy="676275"/>
          </a:xfrm>
        </p:spPr>
        <p:txBody>
          <a:bodyPr/>
          <a:lstStyle/>
          <a:p>
            <a:pPr eaLnBrk="1" hangingPunct="1"/>
            <a:r>
              <a:rPr lang="en-US" altLang="zh-CN" smtClean="0">
                <a:sym typeface="Symbol" panose="05050102010706020507" pitchFamily="18" charset="2"/>
              </a:rPr>
              <a:t>FCFS</a:t>
            </a:r>
            <a:r>
              <a:rPr lang="zh-CN" altLang="en-US" smtClean="0">
                <a:sym typeface="Symbol" panose="05050102010706020507" pitchFamily="18" charset="2"/>
              </a:rPr>
              <a:t>的分析</a:t>
            </a:r>
          </a:p>
        </p:txBody>
      </p:sp>
      <p:grpSp>
        <p:nvGrpSpPr>
          <p:cNvPr id="28675" name="Group 6"/>
          <p:cNvGrpSpPr>
            <a:grpSpLocks/>
          </p:cNvGrpSpPr>
          <p:nvPr/>
        </p:nvGrpSpPr>
        <p:grpSpPr bwMode="auto">
          <a:xfrm>
            <a:off x="1295400" y="1371600"/>
            <a:ext cx="6477000" cy="1219200"/>
            <a:chOff x="816" y="3360"/>
            <a:chExt cx="4080" cy="768"/>
          </a:xfrm>
        </p:grpSpPr>
        <p:sp>
          <p:nvSpPr>
            <p:cNvPr id="28706" name="Rectangle 7"/>
            <p:cNvSpPr>
              <a:spLocks noChangeArrowheads="1"/>
            </p:cNvSpPr>
            <p:nvPr/>
          </p:nvSpPr>
          <p:spPr bwMode="auto">
            <a:xfrm>
              <a:off x="920" y="3360"/>
              <a:ext cx="3832" cy="384"/>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707" name="Text Box 8"/>
            <p:cNvSpPr txBox="1">
              <a:spLocks noChangeArrowheads="1"/>
            </p:cNvSpPr>
            <p:nvPr/>
          </p:nvSpPr>
          <p:spPr bwMode="auto">
            <a:xfrm>
              <a:off x="1152"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1</a:t>
              </a:r>
              <a:endParaRPr lang="en-US" altLang="zh-CN" sz="2400">
                <a:solidFill>
                  <a:srgbClr val="FF0000"/>
                </a:solidFill>
                <a:latin typeface="Helvetica" panose="020B0604020202020204" pitchFamily="34" charset="0"/>
              </a:endParaRPr>
            </a:p>
          </p:txBody>
        </p:sp>
        <p:sp>
          <p:nvSpPr>
            <p:cNvPr id="28708" name="Text Box 9"/>
            <p:cNvSpPr txBox="1">
              <a:spLocks noChangeArrowheads="1"/>
            </p:cNvSpPr>
            <p:nvPr/>
          </p:nvSpPr>
          <p:spPr bwMode="auto">
            <a:xfrm>
              <a:off x="2085"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2</a:t>
              </a:r>
              <a:endParaRPr lang="en-US" altLang="zh-CN" sz="2400">
                <a:solidFill>
                  <a:srgbClr val="FF0000"/>
                </a:solidFill>
                <a:latin typeface="Helvetica" panose="020B0604020202020204" pitchFamily="34" charset="0"/>
              </a:endParaRPr>
            </a:p>
          </p:txBody>
        </p:sp>
        <p:sp>
          <p:nvSpPr>
            <p:cNvPr id="28709" name="Text Box 10"/>
            <p:cNvSpPr txBox="1">
              <a:spLocks noChangeArrowheads="1"/>
            </p:cNvSpPr>
            <p:nvPr/>
          </p:nvSpPr>
          <p:spPr bwMode="auto">
            <a:xfrm>
              <a:off x="2880"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3</a:t>
              </a:r>
              <a:endParaRPr lang="en-US" altLang="zh-CN" sz="2400">
                <a:solidFill>
                  <a:srgbClr val="FF0000"/>
                </a:solidFill>
                <a:latin typeface="Helvetica" panose="020B0604020202020204" pitchFamily="34" charset="0"/>
              </a:endParaRPr>
            </a:p>
          </p:txBody>
        </p:sp>
        <p:sp>
          <p:nvSpPr>
            <p:cNvPr id="28710" name="Line 11"/>
            <p:cNvSpPr>
              <a:spLocks noChangeShapeType="1"/>
            </p:cNvSpPr>
            <p:nvPr/>
          </p:nvSpPr>
          <p:spPr bwMode="auto">
            <a:xfrm>
              <a:off x="920"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1" name="Line 12"/>
            <p:cNvSpPr>
              <a:spLocks noChangeShapeType="1"/>
            </p:cNvSpPr>
            <p:nvPr/>
          </p:nvSpPr>
          <p:spPr bwMode="auto">
            <a:xfrm>
              <a:off x="1686"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2" name="Line 13"/>
            <p:cNvSpPr>
              <a:spLocks noChangeShapeType="1"/>
            </p:cNvSpPr>
            <p:nvPr/>
          </p:nvSpPr>
          <p:spPr bwMode="auto">
            <a:xfrm>
              <a:off x="1686"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3" name="Text Box 14"/>
            <p:cNvSpPr txBox="1">
              <a:spLocks noChangeArrowheads="1"/>
            </p:cNvSpPr>
            <p:nvPr/>
          </p:nvSpPr>
          <p:spPr bwMode="auto">
            <a:xfrm>
              <a:off x="149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10</a:t>
              </a:r>
            </a:p>
          </p:txBody>
        </p:sp>
        <p:sp>
          <p:nvSpPr>
            <p:cNvPr id="28714" name="Text Box 15"/>
            <p:cNvSpPr txBox="1">
              <a:spLocks noChangeArrowheads="1"/>
            </p:cNvSpPr>
            <p:nvPr/>
          </p:nvSpPr>
          <p:spPr bwMode="auto">
            <a:xfrm>
              <a:off x="456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61</a:t>
              </a:r>
            </a:p>
          </p:txBody>
        </p:sp>
        <p:sp>
          <p:nvSpPr>
            <p:cNvPr id="28715" name="Text Box 16"/>
            <p:cNvSpPr txBox="1">
              <a:spLocks noChangeArrowheads="1"/>
            </p:cNvSpPr>
            <p:nvPr/>
          </p:nvSpPr>
          <p:spPr bwMode="auto">
            <a:xfrm>
              <a:off x="816"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0</a:t>
              </a:r>
            </a:p>
          </p:txBody>
        </p:sp>
        <p:sp>
          <p:nvSpPr>
            <p:cNvPr id="28716" name="Line 17"/>
            <p:cNvSpPr>
              <a:spLocks noChangeShapeType="1"/>
            </p:cNvSpPr>
            <p:nvPr/>
          </p:nvSpPr>
          <p:spPr bwMode="auto">
            <a:xfrm>
              <a:off x="2838"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7" name="Line 18"/>
            <p:cNvSpPr>
              <a:spLocks noChangeShapeType="1"/>
            </p:cNvSpPr>
            <p:nvPr/>
          </p:nvSpPr>
          <p:spPr bwMode="auto">
            <a:xfrm>
              <a:off x="2838"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8" name="Text Box 19"/>
            <p:cNvSpPr txBox="1">
              <a:spLocks noChangeArrowheads="1"/>
            </p:cNvSpPr>
            <p:nvPr/>
          </p:nvSpPr>
          <p:spPr bwMode="auto">
            <a:xfrm>
              <a:off x="264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39</a:t>
              </a:r>
            </a:p>
          </p:txBody>
        </p:sp>
        <p:sp>
          <p:nvSpPr>
            <p:cNvPr id="28719" name="Line 20"/>
            <p:cNvSpPr>
              <a:spLocks noChangeShapeType="1"/>
            </p:cNvSpPr>
            <p:nvPr/>
          </p:nvSpPr>
          <p:spPr bwMode="auto">
            <a:xfrm>
              <a:off x="3222"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0" name="Line 21"/>
            <p:cNvSpPr>
              <a:spLocks noChangeShapeType="1"/>
            </p:cNvSpPr>
            <p:nvPr/>
          </p:nvSpPr>
          <p:spPr bwMode="auto">
            <a:xfrm>
              <a:off x="322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1" name="Text Box 22"/>
            <p:cNvSpPr txBox="1">
              <a:spLocks noChangeArrowheads="1"/>
            </p:cNvSpPr>
            <p:nvPr/>
          </p:nvSpPr>
          <p:spPr bwMode="auto">
            <a:xfrm>
              <a:off x="3030"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42</a:t>
              </a:r>
            </a:p>
          </p:txBody>
        </p:sp>
        <p:sp>
          <p:nvSpPr>
            <p:cNvPr id="28722" name="Text Box 23"/>
            <p:cNvSpPr txBox="1">
              <a:spLocks noChangeArrowheads="1"/>
            </p:cNvSpPr>
            <p:nvPr/>
          </p:nvSpPr>
          <p:spPr bwMode="auto">
            <a:xfrm>
              <a:off x="3381"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4</a:t>
              </a:r>
              <a:endParaRPr lang="en-US" altLang="zh-CN" sz="2400">
                <a:solidFill>
                  <a:srgbClr val="FF0000"/>
                </a:solidFill>
                <a:latin typeface="Helvetica" panose="020B0604020202020204" pitchFamily="34" charset="0"/>
              </a:endParaRPr>
            </a:p>
          </p:txBody>
        </p:sp>
        <p:sp>
          <p:nvSpPr>
            <p:cNvPr id="28723" name="Line 24"/>
            <p:cNvSpPr>
              <a:spLocks noChangeShapeType="1"/>
            </p:cNvSpPr>
            <p:nvPr/>
          </p:nvSpPr>
          <p:spPr bwMode="auto">
            <a:xfrm>
              <a:off x="3846"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4" name="Line 25"/>
            <p:cNvSpPr>
              <a:spLocks noChangeShapeType="1"/>
            </p:cNvSpPr>
            <p:nvPr/>
          </p:nvSpPr>
          <p:spPr bwMode="auto">
            <a:xfrm>
              <a:off x="3846"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5" name="Text Box 26"/>
            <p:cNvSpPr txBox="1">
              <a:spLocks noChangeArrowheads="1"/>
            </p:cNvSpPr>
            <p:nvPr/>
          </p:nvSpPr>
          <p:spPr bwMode="auto">
            <a:xfrm>
              <a:off x="365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49</a:t>
              </a:r>
            </a:p>
          </p:txBody>
        </p:sp>
        <p:sp>
          <p:nvSpPr>
            <p:cNvPr id="28726" name="Line 27"/>
            <p:cNvSpPr>
              <a:spLocks noChangeShapeType="1"/>
            </p:cNvSpPr>
            <p:nvPr/>
          </p:nvSpPr>
          <p:spPr bwMode="auto">
            <a:xfrm>
              <a:off x="475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7" name="Text Box 28"/>
            <p:cNvSpPr txBox="1">
              <a:spLocks noChangeArrowheads="1"/>
            </p:cNvSpPr>
            <p:nvPr/>
          </p:nvSpPr>
          <p:spPr bwMode="auto">
            <a:xfrm>
              <a:off x="419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5</a:t>
              </a:r>
              <a:endParaRPr lang="en-US" altLang="zh-CN" sz="2400">
                <a:solidFill>
                  <a:srgbClr val="FF0000"/>
                </a:solidFill>
                <a:latin typeface="Helvetica" panose="020B0604020202020204" pitchFamily="34" charset="0"/>
              </a:endParaRPr>
            </a:p>
          </p:txBody>
        </p:sp>
      </p:grpSp>
      <p:grpSp>
        <p:nvGrpSpPr>
          <p:cNvPr id="191540" name="Group 52"/>
          <p:cNvGrpSpPr>
            <a:grpSpLocks/>
          </p:cNvGrpSpPr>
          <p:nvPr/>
        </p:nvGrpSpPr>
        <p:grpSpPr bwMode="auto">
          <a:xfrm>
            <a:off x="906463" y="2514600"/>
            <a:ext cx="6256337" cy="603250"/>
            <a:chOff x="571" y="1684"/>
            <a:chExt cx="3941" cy="380"/>
          </a:xfrm>
        </p:grpSpPr>
        <p:sp>
          <p:nvSpPr>
            <p:cNvPr id="28704" name="Rectangle 53"/>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FF0000"/>
                  </a:solidFill>
                </a:rPr>
                <a:t>平均等待时间</a:t>
              </a:r>
              <a:r>
                <a:rPr lang="en-US" altLang="zh-CN" sz="2400">
                  <a:solidFill>
                    <a:srgbClr val="FF0000"/>
                  </a:solidFill>
                </a:rPr>
                <a:t>: (0+10+39+42+49)/5 = 28</a:t>
              </a:r>
            </a:p>
          </p:txBody>
        </p:sp>
        <p:pic>
          <p:nvPicPr>
            <p:cNvPr id="28705" name="Picture 54"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1546" name="Rectangle 58"/>
          <p:cNvSpPr>
            <a:spLocks noGrp="1" noChangeArrowheads="1"/>
          </p:cNvSpPr>
          <p:nvPr>
            <p:ph type="body" idx="1"/>
          </p:nvPr>
        </p:nvSpPr>
        <p:spPr>
          <a:xfrm>
            <a:off x="685800" y="3124200"/>
            <a:ext cx="8229600" cy="865188"/>
          </a:xfrm>
          <a:noFill/>
        </p:spPr>
        <p:txBody>
          <a:bodyPr/>
          <a:lstStyle/>
          <a:p>
            <a:pPr eaLnBrk="1" hangingPunct="1">
              <a:lnSpc>
                <a:spcPct val="130000"/>
              </a:lnSpc>
            </a:pPr>
            <a:r>
              <a:rPr lang="zh-CN" altLang="en-US" smtClean="0"/>
              <a:t>公平、简单</a:t>
            </a:r>
            <a:r>
              <a:rPr lang="en-US" altLang="zh-CN" smtClean="0"/>
              <a:t>(FIFO</a:t>
            </a:r>
            <a:r>
              <a:rPr lang="zh-CN" altLang="en-US" smtClean="0"/>
              <a:t>队列</a:t>
            </a:r>
            <a:r>
              <a:rPr lang="en-US" altLang="zh-CN" smtClean="0"/>
              <a:t>)</a:t>
            </a:r>
            <a:r>
              <a:rPr lang="zh-CN" altLang="en-US" smtClean="0"/>
              <a:t>、非抢占、不适合交互式</a:t>
            </a:r>
          </a:p>
        </p:txBody>
      </p:sp>
      <p:grpSp>
        <p:nvGrpSpPr>
          <p:cNvPr id="191574" name="Group 86"/>
          <p:cNvGrpSpPr>
            <a:grpSpLocks/>
          </p:cNvGrpSpPr>
          <p:nvPr/>
        </p:nvGrpSpPr>
        <p:grpSpPr bwMode="auto">
          <a:xfrm>
            <a:off x="1371600" y="4724400"/>
            <a:ext cx="6477000" cy="1219200"/>
            <a:chOff x="912" y="2976"/>
            <a:chExt cx="4080" cy="768"/>
          </a:xfrm>
        </p:grpSpPr>
        <p:sp>
          <p:nvSpPr>
            <p:cNvPr id="28682" name="Rectangle 60"/>
            <p:cNvSpPr>
              <a:spLocks noChangeArrowheads="1"/>
            </p:cNvSpPr>
            <p:nvPr/>
          </p:nvSpPr>
          <p:spPr bwMode="auto">
            <a:xfrm>
              <a:off x="1016" y="2976"/>
              <a:ext cx="3832" cy="384"/>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683" name="Text Box 61"/>
            <p:cNvSpPr txBox="1">
              <a:spLocks noChangeArrowheads="1"/>
            </p:cNvSpPr>
            <p:nvPr/>
          </p:nvSpPr>
          <p:spPr bwMode="auto">
            <a:xfrm>
              <a:off x="1248" y="3024"/>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1</a:t>
              </a:r>
              <a:endParaRPr lang="en-US" altLang="zh-CN" sz="2400">
                <a:solidFill>
                  <a:srgbClr val="FF0000"/>
                </a:solidFill>
                <a:latin typeface="Helvetica" panose="020B0604020202020204" pitchFamily="34" charset="0"/>
              </a:endParaRPr>
            </a:p>
          </p:txBody>
        </p:sp>
        <p:sp>
          <p:nvSpPr>
            <p:cNvPr id="28684" name="Text Box 62"/>
            <p:cNvSpPr txBox="1">
              <a:spLocks noChangeArrowheads="1"/>
            </p:cNvSpPr>
            <p:nvPr/>
          </p:nvSpPr>
          <p:spPr bwMode="auto">
            <a:xfrm>
              <a:off x="1824" y="3024"/>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3</a:t>
              </a:r>
              <a:endParaRPr lang="en-US" altLang="zh-CN" sz="2400">
                <a:solidFill>
                  <a:srgbClr val="FF0000"/>
                </a:solidFill>
                <a:latin typeface="Helvetica" panose="020B0604020202020204" pitchFamily="34" charset="0"/>
              </a:endParaRPr>
            </a:p>
          </p:txBody>
        </p:sp>
        <p:sp>
          <p:nvSpPr>
            <p:cNvPr id="28685" name="Text Box 63"/>
            <p:cNvSpPr txBox="1">
              <a:spLocks noChangeArrowheads="1"/>
            </p:cNvSpPr>
            <p:nvPr/>
          </p:nvSpPr>
          <p:spPr bwMode="auto">
            <a:xfrm>
              <a:off x="2661" y="3024"/>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2</a:t>
              </a:r>
              <a:endParaRPr lang="en-US" altLang="zh-CN" sz="2400">
                <a:solidFill>
                  <a:srgbClr val="FF0000"/>
                </a:solidFill>
                <a:latin typeface="Helvetica" panose="020B0604020202020204" pitchFamily="34" charset="0"/>
              </a:endParaRPr>
            </a:p>
          </p:txBody>
        </p:sp>
        <p:sp>
          <p:nvSpPr>
            <p:cNvPr id="28686" name="Line 64"/>
            <p:cNvSpPr>
              <a:spLocks noChangeShapeType="1"/>
            </p:cNvSpPr>
            <p:nvPr/>
          </p:nvSpPr>
          <p:spPr bwMode="auto">
            <a:xfrm>
              <a:off x="1016" y="3360"/>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7" name="Line 65"/>
            <p:cNvSpPr>
              <a:spLocks noChangeShapeType="1"/>
            </p:cNvSpPr>
            <p:nvPr/>
          </p:nvSpPr>
          <p:spPr bwMode="auto">
            <a:xfrm>
              <a:off x="1782" y="297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8" name="Line 66"/>
            <p:cNvSpPr>
              <a:spLocks noChangeShapeType="1"/>
            </p:cNvSpPr>
            <p:nvPr/>
          </p:nvSpPr>
          <p:spPr bwMode="auto">
            <a:xfrm>
              <a:off x="1782" y="3360"/>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9" name="Text Box 67"/>
            <p:cNvSpPr txBox="1">
              <a:spLocks noChangeArrowheads="1"/>
            </p:cNvSpPr>
            <p:nvPr/>
          </p:nvSpPr>
          <p:spPr bwMode="auto">
            <a:xfrm>
              <a:off x="1590" y="3456"/>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10</a:t>
              </a:r>
            </a:p>
          </p:txBody>
        </p:sp>
        <p:sp>
          <p:nvSpPr>
            <p:cNvPr id="28690" name="Text Box 68"/>
            <p:cNvSpPr txBox="1">
              <a:spLocks noChangeArrowheads="1"/>
            </p:cNvSpPr>
            <p:nvPr/>
          </p:nvSpPr>
          <p:spPr bwMode="auto">
            <a:xfrm>
              <a:off x="4662" y="3456"/>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61</a:t>
              </a:r>
            </a:p>
          </p:txBody>
        </p:sp>
        <p:sp>
          <p:nvSpPr>
            <p:cNvPr id="28691" name="Text Box 69"/>
            <p:cNvSpPr txBox="1">
              <a:spLocks noChangeArrowheads="1"/>
            </p:cNvSpPr>
            <p:nvPr/>
          </p:nvSpPr>
          <p:spPr bwMode="auto">
            <a:xfrm>
              <a:off x="912" y="3456"/>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0</a:t>
              </a:r>
            </a:p>
          </p:txBody>
        </p:sp>
        <p:sp>
          <p:nvSpPr>
            <p:cNvPr id="28692" name="Line 70"/>
            <p:cNvSpPr>
              <a:spLocks noChangeShapeType="1"/>
            </p:cNvSpPr>
            <p:nvPr/>
          </p:nvSpPr>
          <p:spPr bwMode="auto">
            <a:xfrm>
              <a:off x="2208" y="297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3" name="Line 71"/>
            <p:cNvSpPr>
              <a:spLocks noChangeShapeType="1"/>
            </p:cNvSpPr>
            <p:nvPr/>
          </p:nvSpPr>
          <p:spPr bwMode="auto">
            <a:xfrm>
              <a:off x="2208" y="3360"/>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4" name="Text Box 72"/>
            <p:cNvSpPr txBox="1">
              <a:spLocks noChangeArrowheads="1"/>
            </p:cNvSpPr>
            <p:nvPr/>
          </p:nvSpPr>
          <p:spPr bwMode="auto">
            <a:xfrm>
              <a:off x="2016" y="3456"/>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13</a:t>
              </a:r>
            </a:p>
          </p:txBody>
        </p:sp>
        <p:sp>
          <p:nvSpPr>
            <p:cNvPr id="28695" name="Line 73"/>
            <p:cNvSpPr>
              <a:spLocks noChangeShapeType="1"/>
            </p:cNvSpPr>
            <p:nvPr/>
          </p:nvSpPr>
          <p:spPr bwMode="auto">
            <a:xfrm>
              <a:off x="3318" y="297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6" name="Line 74"/>
            <p:cNvSpPr>
              <a:spLocks noChangeShapeType="1"/>
            </p:cNvSpPr>
            <p:nvPr/>
          </p:nvSpPr>
          <p:spPr bwMode="auto">
            <a:xfrm>
              <a:off x="3318" y="3360"/>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7" name="Text Box 75"/>
            <p:cNvSpPr txBox="1">
              <a:spLocks noChangeArrowheads="1"/>
            </p:cNvSpPr>
            <p:nvPr/>
          </p:nvSpPr>
          <p:spPr bwMode="auto">
            <a:xfrm>
              <a:off x="3126" y="3456"/>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42</a:t>
              </a:r>
            </a:p>
          </p:txBody>
        </p:sp>
        <p:sp>
          <p:nvSpPr>
            <p:cNvPr id="28698" name="Text Box 76"/>
            <p:cNvSpPr txBox="1">
              <a:spLocks noChangeArrowheads="1"/>
            </p:cNvSpPr>
            <p:nvPr/>
          </p:nvSpPr>
          <p:spPr bwMode="auto">
            <a:xfrm>
              <a:off x="3477" y="3024"/>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4</a:t>
              </a:r>
              <a:endParaRPr lang="en-US" altLang="zh-CN" sz="2400">
                <a:solidFill>
                  <a:srgbClr val="FF0000"/>
                </a:solidFill>
                <a:latin typeface="Helvetica" panose="020B0604020202020204" pitchFamily="34" charset="0"/>
              </a:endParaRPr>
            </a:p>
          </p:txBody>
        </p:sp>
        <p:sp>
          <p:nvSpPr>
            <p:cNvPr id="28699" name="Line 77"/>
            <p:cNvSpPr>
              <a:spLocks noChangeShapeType="1"/>
            </p:cNvSpPr>
            <p:nvPr/>
          </p:nvSpPr>
          <p:spPr bwMode="auto">
            <a:xfrm>
              <a:off x="3942" y="297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0" name="Line 78"/>
            <p:cNvSpPr>
              <a:spLocks noChangeShapeType="1"/>
            </p:cNvSpPr>
            <p:nvPr/>
          </p:nvSpPr>
          <p:spPr bwMode="auto">
            <a:xfrm>
              <a:off x="3942" y="3360"/>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1" name="Text Box 79"/>
            <p:cNvSpPr txBox="1">
              <a:spLocks noChangeArrowheads="1"/>
            </p:cNvSpPr>
            <p:nvPr/>
          </p:nvSpPr>
          <p:spPr bwMode="auto">
            <a:xfrm>
              <a:off x="3750" y="3456"/>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49</a:t>
              </a:r>
            </a:p>
          </p:txBody>
        </p:sp>
        <p:sp>
          <p:nvSpPr>
            <p:cNvPr id="28702" name="Line 80"/>
            <p:cNvSpPr>
              <a:spLocks noChangeShapeType="1"/>
            </p:cNvSpPr>
            <p:nvPr/>
          </p:nvSpPr>
          <p:spPr bwMode="auto">
            <a:xfrm>
              <a:off x="4848" y="3360"/>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3" name="Text Box 81"/>
            <p:cNvSpPr txBox="1">
              <a:spLocks noChangeArrowheads="1"/>
            </p:cNvSpPr>
            <p:nvPr/>
          </p:nvSpPr>
          <p:spPr bwMode="auto">
            <a:xfrm>
              <a:off x="4293" y="3024"/>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5</a:t>
              </a:r>
              <a:endParaRPr lang="en-US" altLang="zh-CN" sz="2400">
                <a:solidFill>
                  <a:srgbClr val="FF0000"/>
                </a:solidFill>
                <a:latin typeface="Helvetica" panose="020B0604020202020204" pitchFamily="34" charset="0"/>
              </a:endParaRPr>
            </a:p>
          </p:txBody>
        </p:sp>
      </p:grpSp>
      <p:sp>
        <p:nvSpPr>
          <p:cNvPr id="191571" name="Rectangle 83"/>
          <p:cNvSpPr>
            <a:spLocks noChangeArrowheads="1"/>
          </p:cNvSpPr>
          <p:nvPr/>
        </p:nvSpPr>
        <p:spPr bwMode="auto">
          <a:xfrm>
            <a:off x="990600" y="5949950"/>
            <a:ext cx="7170738"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FF0000"/>
                </a:solidFill>
              </a:rPr>
              <a:t>平均等待时间</a:t>
            </a:r>
            <a:r>
              <a:rPr lang="en-US" altLang="zh-CN" sz="2400">
                <a:solidFill>
                  <a:srgbClr val="FF0000"/>
                </a:solidFill>
              </a:rPr>
              <a:t>: (0+10+13+42+49)/5 = 22.8</a:t>
            </a:r>
          </a:p>
        </p:txBody>
      </p:sp>
      <p:pic>
        <p:nvPicPr>
          <p:cNvPr id="28680" name="Picture 84"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538" y="6197600"/>
            <a:ext cx="188912"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573" name="Rectangle 85"/>
          <p:cNvSpPr>
            <a:spLocks noChangeArrowheads="1"/>
          </p:cNvSpPr>
          <p:nvPr/>
        </p:nvSpPr>
        <p:spPr bwMode="auto">
          <a:xfrm>
            <a:off x="685800" y="3886200"/>
            <a:ext cx="8229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未考虑任务特性，平均等待时间可以缩短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1540"/>
                                        </p:tgtEl>
                                        <p:attrNameLst>
                                          <p:attrName>style.visibility</p:attrName>
                                        </p:attrNameLst>
                                      </p:cBhvr>
                                      <p:to>
                                        <p:strVal val="visible"/>
                                      </p:to>
                                    </p:set>
                                    <p:animEffect transition="in" filter="dissolve">
                                      <p:cBhvr>
                                        <p:cTn id="7" dur="500"/>
                                        <p:tgtEl>
                                          <p:spTgt spid="1915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1546">
                                            <p:txEl>
                                              <p:pRg st="0" end="0"/>
                                            </p:txEl>
                                          </p:spTgt>
                                        </p:tgtEl>
                                        <p:attrNameLst>
                                          <p:attrName>style.visibility</p:attrName>
                                        </p:attrNameLst>
                                      </p:cBhvr>
                                      <p:to>
                                        <p:strVal val="visible"/>
                                      </p:to>
                                    </p:set>
                                    <p:animEffect transition="in" filter="dissolve">
                                      <p:cBhvr>
                                        <p:cTn id="12" dur="500"/>
                                        <p:tgtEl>
                                          <p:spTgt spid="19154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1573">
                                            <p:txEl>
                                              <p:pRg st="0" end="0"/>
                                            </p:txEl>
                                          </p:spTgt>
                                        </p:tgtEl>
                                        <p:attrNameLst>
                                          <p:attrName>style.visibility</p:attrName>
                                        </p:attrNameLst>
                                      </p:cBhvr>
                                      <p:to>
                                        <p:strVal val="visible"/>
                                      </p:to>
                                    </p:set>
                                    <p:animEffect transition="in" filter="dissolve">
                                      <p:cBhvr>
                                        <p:cTn id="17" dur="500"/>
                                        <p:tgtEl>
                                          <p:spTgt spid="19157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9157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91571"/>
                                        </p:tgtEl>
                                        <p:attrNameLst>
                                          <p:attrName>style.visibility</p:attrName>
                                        </p:attrNameLst>
                                      </p:cBhvr>
                                      <p:to>
                                        <p:strVal val="visible"/>
                                      </p:to>
                                    </p:set>
                                    <p:animEffect transition="in" filter="wipe(left)">
                                      <p:cBhvr>
                                        <p:cTn id="26" dur="500"/>
                                        <p:tgtEl>
                                          <p:spTgt spid="191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46" grpId="0" build="p"/>
      <p:bldP spid="191571" grpId="0"/>
      <p:bldP spid="19157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304800"/>
            <a:ext cx="9144000" cy="676275"/>
          </a:xfrm>
        </p:spPr>
        <p:txBody>
          <a:bodyPr/>
          <a:lstStyle/>
          <a:p>
            <a:pPr eaLnBrk="1" hangingPunct="1"/>
            <a:r>
              <a:rPr lang="zh-CN" altLang="en-US" smtClean="0"/>
              <a:t>（</a:t>
            </a:r>
            <a:r>
              <a:rPr lang="en-US" altLang="zh-CN" smtClean="0"/>
              <a:t>2</a:t>
            </a:r>
            <a:r>
              <a:rPr lang="zh-CN" altLang="en-US" smtClean="0"/>
              <a:t>）</a:t>
            </a:r>
            <a:r>
              <a:rPr lang="en-US" altLang="zh-CN" smtClean="0"/>
              <a:t>Shortest Job First </a:t>
            </a:r>
            <a:r>
              <a:rPr lang="en-US" altLang="zh-CN" smtClean="0">
                <a:sym typeface="Symbol" panose="05050102010706020507" pitchFamily="18" charset="2"/>
              </a:rPr>
              <a:t>(SJF)</a:t>
            </a:r>
          </a:p>
        </p:txBody>
      </p:sp>
      <p:sp>
        <p:nvSpPr>
          <p:cNvPr id="236547" name="Rectangle 3"/>
          <p:cNvSpPr>
            <a:spLocks noGrp="1" noChangeArrowheads="1"/>
          </p:cNvSpPr>
          <p:nvPr>
            <p:ph type="body" idx="1"/>
          </p:nvPr>
        </p:nvSpPr>
        <p:spPr>
          <a:xfrm>
            <a:off x="685800" y="1295400"/>
            <a:ext cx="7921625" cy="865188"/>
          </a:xfrm>
          <a:noFill/>
        </p:spPr>
        <p:txBody>
          <a:bodyPr/>
          <a:lstStyle/>
          <a:p>
            <a:pPr eaLnBrk="1" hangingPunct="1">
              <a:lnSpc>
                <a:spcPct val="130000"/>
              </a:lnSpc>
            </a:pPr>
            <a:r>
              <a:rPr lang="zh-CN" altLang="en-US" smtClean="0">
                <a:solidFill>
                  <a:srgbClr val="FF0000"/>
                </a:solidFill>
              </a:rPr>
              <a:t>最短的作业</a:t>
            </a:r>
            <a:r>
              <a:rPr lang="en-US" altLang="zh-CN" smtClean="0">
                <a:solidFill>
                  <a:srgbClr val="FF0000"/>
                </a:solidFill>
              </a:rPr>
              <a:t>(CPU</a:t>
            </a:r>
            <a:r>
              <a:rPr lang="zh-CN" altLang="en-US" smtClean="0">
                <a:solidFill>
                  <a:srgbClr val="FF0000"/>
                </a:solidFill>
              </a:rPr>
              <a:t>区间长度最小</a:t>
            </a:r>
            <a:r>
              <a:rPr lang="en-US" altLang="zh-CN" smtClean="0">
                <a:solidFill>
                  <a:srgbClr val="FF0000"/>
                </a:solidFill>
              </a:rPr>
              <a:t>)</a:t>
            </a:r>
            <a:r>
              <a:rPr lang="zh-CN" altLang="en-US" smtClean="0">
                <a:solidFill>
                  <a:srgbClr val="FF0000"/>
                </a:solidFill>
              </a:rPr>
              <a:t>最先调度</a:t>
            </a:r>
          </a:p>
        </p:txBody>
      </p:sp>
      <p:grpSp>
        <p:nvGrpSpPr>
          <p:cNvPr id="236548" name="Group 4"/>
          <p:cNvGrpSpPr>
            <a:grpSpLocks/>
          </p:cNvGrpSpPr>
          <p:nvPr/>
        </p:nvGrpSpPr>
        <p:grpSpPr bwMode="auto">
          <a:xfrm>
            <a:off x="685800" y="4572000"/>
            <a:ext cx="7086600" cy="1981200"/>
            <a:chOff x="432" y="2880"/>
            <a:chExt cx="4464" cy="1248"/>
          </a:xfrm>
        </p:grpSpPr>
        <p:sp>
          <p:nvSpPr>
            <p:cNvPr id="29739" name="Rectangle 5"/>
            <p:cNvSpPr>
              <a:spLocks noChangeArrowheads="1"/>
            </p:cNvSpPr>
            <p:nvPr/>
          </p:nvSpPr>
          <p:spPr bwMode="auto">
            <a:xfrm>
              <a:off x="432" y="2880"/>
              <a:ext cx="2304"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调度结果</a:t>
              </a:r>
            </a:p>
          </p:txBody>
        </p:sp>
        <p:grpSp>
          <p:nvGrpSpPr>
            <p:cNvPr id="29740" name="Group 6"/>
            <p:cNvGrpSpPr>
              <a:grpSpLocks/>
            </p:cNvGrpSpPr>
            <p:nvPr/>
          </p:nvGrpSpPr>
          <p:grpSpPr bwMode="auto">
            <a:xfrm>
              <a:off x="816" y="3360"/>
              <a:ext cx="4080" cy="768"/>
              <a:chOff x="816" y="3360"/>
              <a:chExt cx="4080" cy="768"/>
            </a:xfrm>
          </p:grpSpPr>
          <p:sp>
            <p:nvSpPr>
              <p:cNvPr id="29741" name="Rectangle 7"/>
              <p:cNvSpPr>
                <a:spLocks noChangeArrowheads="1"/>
              </p:cNvSpPr>
              <p:nvPr/>
            </p:nvSpPr>
            <p:spPr bwMode="auto">
              <a:xfrm>
                <a:off x="920" y="3360"/>
                <a:ext cx="3832" cy="384"/>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42" name="Text Box 8"/>
              <p:cNvSpPr txBox="1">
                <a:spLocks noChangeArrowheads="1"/>
              </p:cNvSpPr>
              <p:nvPr/>
            </p:nvSpPr>
            <p:spPr bwMode="auto">
              <a:xfrm>
                <a:off x="960"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3</a:t>
                </a:r>
                <a:endParaRPr lang="en-US" altLang="zh-CN" sz="2400">
                  <a:solidFill>
                    <a:srgbClr val="FF0000"/>
                  </a:solidFill>
                  <a:latin typeface="Helvetica" panose="020B0604020202020204" pitchFamily="34" charset="0"/>
                </a:endParaRPr>
              </a:p>
            </p:txBody>
          </p:sp>
          <p:sp>
            <p:nvSpPr>
              <p:cNvPr id="29743" name="Text Box 9"/>
              <p:cNvSpPr txBox="1">
                <a:spLocks noChangeArrowheads="1"/>
              </p:cNvSpPr>
              <p:nvPr/>
            </p:nvSpPr>
            <p:spPr bwMode="auto">
              <a:xfrm>
                <a:off x="1461"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4</a:t>
                </a:r>
                <a:endParaRPr lang="en-US" altLang="zh-CN" sz="2400">
                  <a:solidFill>
                    <a:srgbClr val="FF0000"/>
                  </a:solidFill>
                  <a:latin typeface="Helvetica" panose="020B0604020202020204" pitchFamily="34" charset="0"/>
                </a:endParaRPr>
              </a:p>
            </p:txBody>
          </p:sp>
          <p:sp>
            <p:nvSpPr>
              <p:cNvPr id="29744" name="Text Box 10"/>
              <p:cNvSpPr txBox="1">
                <a:spLocks noChangeArrowheads="1"/>
              </p:cNvSpPr>
              <p:nvPr/>
            </p:nvSpPr>
            <p:spPr bwMode="auto">
              <a:xfrm>
                <a:off x="2181"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1</a:t>
                </a:r>
                <a:endParaRPr lang="en-US" altLang="zh-CN" sz="2400">
                  <a:solidFill>
                    <a:srgbClr val="FF0000"/>
                  </a:solidFill>
                  <a:latin typeface="Helvetica" panose="020B0604020202020204" pitchFamily="34" charset="0"/>
                </a:endParaRPr>
              </a:p>
            </p:txBody>
          </p:sp>
          <p:sp>
            <p:nvSpPr>
              <p:cNvPr id="29745" name="Line 11"/>
              <p:cNvSpPr>
                <a:spLocks noChangeShapeType="1"/>
              </p:cNvSpPr>
              <p:nvPr/>
            </p:nvSpPr>
            <p:spPr bwMode="auto">
              <a:xfrm>
                <a:off x="920"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6" name="Line 12"/>
              <p:cNvSpPr>
                <a:spLocks noChangeShapeType="1"/>
              </p:cNvSpPr>
              <p:nvPr/>
            </p:nvSpPr>
            <p:spPr bwMode="auto">
              <a:xfrm>
                <a:off x="1302"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7" name="Line 13"/>
              <p:cNvSpPr>
                <a:spLocks noChangeShapeType="1"/>
              </p:cNvSpPr>
              <p:nvPr/>
            </p:nvSpPr>
            <p:spPr bwMode="auto">
              <a:xfrm>
                <a:off x="130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8" name="Text Box 14"/>
              <p:cNvSpPr txBox="1">
                <a:spLocks noChangeArrowheads="1"/>
              </p:cNvSpPr>
              <p:nvPr/>
            </p:nvSpPr>
            <p:spPr bwMode="auto">
              <a:xfrm>
                <a:off x="1163"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3</a:t>
                </a:r>
              </a:p>
            </p:txBody>
          </p:sp>
          <p:sp>
            <p:nvSpPr>
              <p:cNvPr id="29749" name="Text Box 15"/>
              <p:cNvSpPr txBox="1">
                <a:spLocks noChangeArrowheads="1"/>
              </p:cNvSpPr>
              <p:nvPr/>
            </p:nvSpPr>
            <p:spPr bwMode="auto">
              <a:xfrm>
                <a:off x="456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61</a:t>
                </a:r>
              </a:p>
            </p:txBody>
          </p:sp>
          <p:sp>
            <p:nvSpPr>
              <p:cNvPr id="29750" name="Text Box 16"/>
              <p:cNvSpPr txBox="1">
                <a:spLocks noChangeArrowheads="1"/>
              </p:cNvSpPr>
              <p:nvPr/>
            </p:nvSpPr>
            <p:spPr bwMode="auto">
              <a:xfrm>
                <a:off x="816"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0</a:t>
                </a:r>
              </a:p>
            </p:txBody>
          </p:sp>
          <p:sp>
            <p:nvSpPr>
              <p:cNvPr id="29751" name="Line 17"/>
              <p:cNvSpPr>
                <a:spLocks noChangeShapeType="1"/>
              </p:cNvSpPr>
              <p:nvPr/>
            </p:nvSpPr>
            <p:spPr bwMode="auto">
              <a:xfrm>
                <a:off x="1926"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52" name="Line 18"/>
              <p:cNvSpPr>
                <a:spLocks noChangeShapeType="1"/>
              </p:cNvSpPr>
              <p:nvPr/>
            </p:nvSpPr>
            <p:spPr bwMode="auto">
              <a:xfrm>
                <a:off x="1926"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53" name="Text Box 19"/>
              <p:cNvSpPr txBox="1">
                <a:spLocks noChangeArrowheads="1"/>
              </p:cNvSpPr>
              <p:nvPr/>
            </p:nvSpPr>
            <p:spPr bwMode="auto">
              <a:xfrm>
                <a:off x="173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10</a:t>
                </a:r>
              </a:p>
            </p:txBody>
          </p:sp>
          <p:sp>
            <p:nvSpPr>
              <p:cNvPr id="29754" name="Line 20"/>
              <p:cNvSpPr>
                <a:spLocks noChangeShapeType="1"/>
              </p:cNvSpPr>
              <p:nvPr/>
            </p:nvSpPr>
            <p:spPr bwMode="auto">
              <a:xfrm>
                <a:off x="2694"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55" name="Line 21"/>
              <p:cNvSpPr>
                <a:spLocks noChangeShapeType="1"/>
              </p:cNvSpPr>
              <p:nvPr/>
            </p:nvSpPr>
            <p:spPr bwMode="auto">
              <a:xfrm>
                <a:off x="2694"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56" name="Text Box 22"/>
              <p:cNvSpPr txBox="1">
                <a:spLocks noChangeArrowheads="1"/>
              </p:cNvSpPr>
              <p:nvPr/>
            </p:nvSpPr>
            <p:spPr bwMode="auto">
              <a:xfrm>
                <a:off x="2502"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20</a:t>
                </a:r>
              </a:p>
            </p:txBody>
          </p:sp>
          <p:sp>
            <p:nvSpPr>
              <p:cNvPr id="29757" name="Text Box 23"/>
              <p:cNvSpPr txBox="1">
                <a:spLocks noChangeArrowheads="1"/>
              </p:cNvSpPr>
              <p:nvPr/>
            </p:nvSpPr>
            <p:spPr bwMode="auto">
              <a:xfrm>
                <a:off x="2928"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5</a:t>
                </a:r>
                <a:endParaRPr lang="en-US" altLang="zh-CN" sz="2400">
                  <a:solidFill>
                    <a:srgbClr val="FF0000"/>
                  </a:solidFill>
                  <a:latin typeface="Helvetica" panose="020B0604020202020204" pitchFamily="34" charset="0"/>
                </a:endParaRPr>
              </a:p>
            </p:txBody>
          </p:sp>
          <p:sp>
            <p:nvSpPr>
              <p:cNvPr id="29758" name="Line 24"/>
              <p:cNvSpPr>
                <a:spLocks noChangeShapeType="1"/>
              </p:cNvSpPr>
              <p:nvPr/>
            </p:nvSpPr>
            <p:spPr bwMode="auto">
              <a:xfrm>
                <a:off x="3510"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59" name="Line 25"/>
              <p:cNvSpPr>
                <a:spLocks noChangeShapeType="1"/>
              </p:cNvSpPr>
              <p:nvPr/>
            </p:nvSpPr>
            <p:spPr bwMode="auto">
              <a:xfrm>
                <a:off x="3510"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60" name="Text Box 26"/>
              <p:cNvSpPr txBox="1">
                <a:spLocks noChangeArrowheads="1"/>
              </p:cNvSpPr>
              <p:nvPr/>
            </p:nvSpPr>
            <p:spPr bwMode="auto">
              <a:xfrm>
                <a:off x="3318"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32</a:t>
                </a:r>
              </a:p>
            </p:txBody>
          </p:sp>
          <p:sp>
            <p:nvSpPr>
              <p:cNvPr id="29761" name="Line 27"/>
              <p:cNvSpPr>
                <a:spLocks noChangeShapeType="1"/>
              </p:cNvSpPr>
              <p:nvPr/>
            </p:nvSpPr>
            <p:spPr bwMode="auto">
              <a:xfrm>
                <a:off x="475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62" name="Text Box 28"/>
              <p:cNvSpPr txBox="1">
                <a:spLocks noChangeArrowheads="1"/>
              </p:cNvSpPr>
              <p:nvPr/>
            </p:nvSpPr>
            <p:spPr bwMode="auto">
              <a:xfrm>
                <a:off x="419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2</a:t>
                </a:r>
                <a:endParaRPr lang="en-US" altLang="zh-CN" sz="2400">
                  <a:solidFill>
                    <a:srgbClr val="FF0000"/>
                  </a:solidFill>
                  <a:latin typeface="Helvetica" panose="020B0604020202020204" pitchFamily="34" charset="0"/>
                </a:endParaRPr>
              </a:p>
            </p:txBody>
          </p:sp>
        </p:grpSp>
      </p:grpSp>
      <p:grpSp>
        <p:nvGrpSpPr>
          <p:cNvPr id="236573" name="Group 29"/>
          <p:cNvGrpSpPr>
            <a:grpSpLocks/>
          </p:cNvGrpSpPr>
          <p:nvPr/>
        </p:nvGrpSpPr>
        <p:grpSpPr bwMode="auto">
          <a:xfrm>
            <a:off x="685800" y="2133600"/>
            <a:ext cx="8153400" cy="2895600"/>
            <a:chOff x="432" y="1344"/>
            <a:chExt cx="5136" cy="1824"/>
          </a:xfrm>
        </p:grpSpPr>
        <p:sp>
          <p:nvSpPr>
            <p:cNvPr id="29717" name="Rectangle 30"/>
            <p:cNvSpPr>
              <a:spLocks noChangeArrowheads="1"/>
            </p:cNvSpPr>
            <p:nvPr/>
          </p:nvSpPr>
          <p:spPr bwMode="auto">
            <a:xfrm>
              <a:off x="432" y="1344"/>
              <a:ext cx="4990"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一个实例</a:t>
              </a:r>
            </a:p>
          </p:txBody>
        </p:sp>
        <p:sp>
          <p:nvSpPr>
            <p:cNvPr id="29718" name="Line 31"/>
            <p:cNvSpPr>
              <a:spLocks noChangeShapeType="1"/>
            </p:cNvSpPr>
            <p:nvPr/>
          </p:nvSpPr>
          <p:spPr bwMode="auto">
            <a:xfrm>
              <a:off x="3216" y="1632"/>
              <a:ext cx="23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9" name="Line 32"/>
            <p:cNvSpPr>
              <a:spLocks noChangeShapeType="1"/>
            </p:cNvSpPr>
            <p:nvPr/>
          </p:nvSpPr>
          <p:spPr bwMode="auto">
            <a:xfrm>
              <a:off x="3216" y="1344"/>
              <a:ext cx="0"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9720" name="Group 33"/>
            <p:cNvGrpSpPr>
              <a:grpSpLocks/>
            </p:cNvGrpSpPr>
            <p:nvPr/>
          </p:nvGrpSpPr>
          <p:grpSpPr bwMode="auto">
            <a:xfrm>
              <a:off x="768" y="1796"/>
              <a:ext cx="2256" cy="886"/>
              <a:chOff x="768" y="1796"/>
              <a:chExt cx="2256" cy="886"/>
            </a:xfrm>
          </p:grpSpPr>
          <p:sp>
            <p:nvSpPr>
              <p:cNvPr id="29737" name="Rectangle 34"/>
              <p:cNvSpPr>
                <a:spLocks noChangeArrowheads="1"/>
              </p:cNvSpPr>
              <p:nvPr/>
            </p:nvSpPr>
            <p:spPr bwMode="auto">
              <a:xfrm>
                <a:off x="912" y="1796"/>
                <a:ext cx="2112" cy="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Tx/>
                  <a:buSzTx/>
                  <a:buFontTx/>
                  <a:buNone/>
                </a:pPr>
                <a:r>
                  <a:rPr lang="zh-CN" altLang="en-US" sz="2400"/>
                  <a:t>假定任务的到达顺序为</a:t>
                </a:r>
                <a:r>
                  <a:rPr lang="en-US" altLang="zh-CN" sz="2400"/>
                  <a:t>: P</a:t>
                </a:r>
                <a:r>
                  <a:rPr lang="en-US" altLang="zh-CN" sz="2400" baseline="-25000"/>
                  <a:t>1</a:t>
                </a:r>
                <a:r>
                  <a:rPr lang="zh-CN" altLang="en-US" sz="2400"/>
                  <a:t>，</a:t>
                </a:r>
                <a:r>
                  <a:rPr lang="en-US" altLang="zh-CN" sz="2400"/>
                  <a:t>P</a:t>
                </a:r>
                <a:r>
                  <a:rPr lang="en-US" altLang="zh-CN" sz="2400" baseline="-25000"/>
                  <a:t>2</a:t>
                </a:r>
                <a:r>
                  <a:rPr lang="zh-CN" altLang="en-US" sz="2400"/>
                  <a:t>，</a:t>
                </a:r>
                <a:r>
                  <a:rPr lang="en-US" altLang="zh-CN" sz="2400"/>
                  <a:t>P</a:t>
                </a:r>
                <a:r>
                  <a:rPr lang="en-US" altLang="zh-CN" sz="2400" baseline="-25000"/>
                  <a:t>3</a:t>
                </a:r>
                <a:r>
                  <a:rPr lang="zh-CN" altLang="en-US" sz="2400"/>
                  <a:t>，</a:t>
                </a:r>
                <a:r>
                  <a:rPr lang="en-US" altLang="zh-CN" sz="2400"/>
                  <a:t>P</a:t>
                </a:r>
                <a:r>
                  <a:rPr lang="en-US" altLang="zh-CN" sz="2400" baseline="-25000"/>
                  <a:t>4</a:t>
                </a:r>
                <a:r>
                  <a:rPr lang="zh-CN" altLang="en-US" sz="2400"/>
                  <a:t>，</a:t>
                </a:r>
                <a:r>
                  <a:rPr lang="en-US" altLang="zh-CN" sz="2400"/>
                  <a:t>P</a:t>
                </a:r>
                <a:r>
                  <a:rPr lang="en-US" altLang="zh-CN" sz="2400" baseline="-25000"/>
                  <a:t>5</a:t>
                </a:r>
                <a:r>
                  <a:rPr lang="zh-CN" altLang="en-US" sz="2400"/>
                  <a:t>；到达时刻都为</a:t>
                </a:r>
                <a:r>
                  <a:rPr lang="en-US" altLang="zh-CN" sz="2400"/>
                  <a:t>0</a:t>
                </a:r>
                <a:r>
                  <a:rPr lang="zh-CN" altLang="en-US" sz="2400"/>
                  <a:t>。</a:t>
                </a:r>
              </a:p>
            </p:txBody>
          </p:sp>
          <p:pic>
            <p:nvPicPr>
              <p:cNvPr id="29738" name="Picture 35"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 y="187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21" name="Line 36"/>
            <p:cNvSpPr>
              <a:spLocks noChangeShapeType="1"/>
            </p:cNvSpPr>
            <p:nvPr/>
          </p:nvSpPr>
          <p:spPr bwMode="auto">
            <a:xfrm>
              <a:off x="4080" y="1344"/>
              <a:ext cx="0"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2" name="Rectangle 37"/>
            <p:cNvSpPr>
              <a:spLocks noChangeArrowheads="1"/>
            </p:cNvSpPr>
            <p:nvPr/>
          </p:nvSpPr>
          <p:spPr bwMode="auto">
            <a:xfrm>
              <a:off x="3386" y="1344"/>
              <a:ext cx="6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任务</a:t>
              </a:r>
            </a:p>
          </p:txBody>
        </p:sp>
        <p:sp>
          <p:nvSpPr>
            <p:cNvPr id="29723" name="Rectangle 38"/>
            <p:cNvSpPr>
              <a:spLocks noChangeArrowheads="1"/>
            </p:cNvSpPr>
            <p:nvPr/>
          </p:nvSpPr>
          <p:spPr bwMode="auto">
            <a:xfrm>
              <a:off x="4176" y="1356"/>
              <a:ext cx="13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t>CPU</a:t>
              </a:r>
              <a:r>
                <a:rPr lang="zh-CN" altLang="en-US" sz="2400"/>
                <a:t>区间</a:t>
              </a:r>
              <a:r>
                <a:rPr lang="en-US" altLang="zh-CN" sz="2400"/>
                <a:t>(ms)</a:t>
              </a:r>
            </a:p>
          </p:txBody>
        </p:sp>
        <p:sp>
          <p:nvSpPr>
            <p:cNvPr id="29724" name="Rectangle 39"/>
            <p:cNvSpPr>
              <a:spLocks noChangeArrowheads="1"/>
            </p:cNvSpPr>
            <p:nvPr/>
          </p:nvSpPr>
          <p:spPr bwMode="auto">
            <a:xfrm>
              <a:off x="3504" y="1692"/>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1</a:t>
              </a:r>
            </a:p>
          </p:txBody>
        </p:sp>
        <p:sp>
          <p:nvSpPr>
            <p:cNvPr id="29725" name="Rectangle 40"/>
            <p:cNvSpPr>
              <a:spLocks noChangeArrowheads="1"/>
            </p:cNvSpPr>
            <p:nvPr/>
          </p:nvSpPr>
          <p:spPr bwMode="auto">
            <a:xfrm>
              <a:off x="4629" y="168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10</a:t>
              </a:r>
              <a:endParaRPr lang="en-US" altLang="zh-CN" sz="2400" baseline="-25000">
                <a:solidFill>
                  <a:srgbClr val="FF0000"/>
                </a:solidFill>
              </a:endParaRPr>
            </a:p>
          </p:txBody>
        </p:sp>
        <p:sp>
          <p:nvSpPr>
            <p:cNvPr id="29726" name="Rectangle 41"/>
            <p:cNvSpPr>
              <a:spLocks noChangeArrowheads="1"/>
            </p:cNvSpPr>
            <p:nvPr/>
          </p:nvSpPr>
          <p:spPr bwMode="auto">
            <a:xfrm>
              <a:off x="3504" y="1968"/>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2</a:t>
              </a:r>
            </a:p>
          </p:txBody>
        </p:sp>
        <p:sp>
          <p:nvSpPr>
            <p:cNvPr id="29727" name="Rectangle 42"/>
            <p:cNvSpPr>
              <a:spLocks noChangeArrowheads="1"/>
            </p:cNvSpPr>
            <p:nvPr/>
          </p:nvSpPr>
          <p:spPr bwMode="auto">
            <a:xfrm>
              <a:off x="4629" y="196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29</a:t>
              </a:r>
              <a:endParaRPr lang="en-US" altLang="zh-CN" sz="2400" baseline="-25000">
                <a:solidFill>
                  <a:srgbClr val="FF0000"/>
                </a:solidFill>
              </a:endParaRPr>
            </a:p>
          </p:txBody>
        </p:sp>
        <p:sp>
          <p:nvSpPr>
            <p:cNvPr id="29728" name="Rectangle 43"/>
            <p:cNvSpPr>
              <a:spLocks noChangeArrowheads="1"/>
            </p:cNvSpPr>
            <p:nvPr/>
          </p:nvSpPr>
          <p:spPr bwMode="auto">
            <a:xfrm>
              <a:off x="3504" y="2256"/>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3</a:t>
              </a:r>
            </a:p>
          </p:txBody>
        </p:sp>
        <p:sp>
          <p:nvSpPr>
            <p:cNvPr id="29729" name="Rectangle 44"/>
            <p:cNvSpPr>
              <a:spLocks noChangeArrowheads="1"/>
            </p:cNvSpPr>
            <p:nvPr/>
          </p:nvSpPr>
          <p:spPr bwMode="auto">
            <a:xfrm>
              <a:off x="4674" y="2277"/>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3</a:t>
              </a:r>
              <a:endParaRPr lang="en-US" altLang="zh-CN" sz="2400" baseline="-25000">
                <a:solidFill>
                  <a:srgbClr val="FF0000"/>
                </a:solidFill>
              </a:endParaRPr>
            </a:p>
          </p:txBody>
        </p:sp>
        <p:sp>
          <p:nvSpPr>
            <p:cNvPr id="29730" name="Line 45"/>
            <p:cNvSpPr>
              <a:spLocks noChangeShapeType="1"/>
            </p:cNvSpPr>
            <p:nvPr/>
          </p:nvSpPr>
          <p:spPr bwMode="auto">
            <a:xfrm>
              <a:off x="3216" y="3168"/>
              <a:ext cx="23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1" name="Rectangle 46"/>
            <p:cNvSpPr>
              <a:spLocks noChangeArrowheads="1"/>
            </p:cNvSpPr>
            <p:nvPr/>
          </p:nvSpPr>
          <p:spPr bwMode="auto">
            <a:xfrm>
              <a:off x="3504" y="2562"/>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4</a:t>
              </a:r>
            </a:p>
          </p:txBody>
        </p:sp>
        <p:sp>
          <p:nvSpPr>
            <p:cNvPr id="29732" name="Rectangle 47"/>
            <p:cNvSpPr>
              <a:spLocks noChangeArrowheads="1"/>
            </p:cNvSpPr>
            <p:nvPr/>
          </p:nvSpPr>
          <p:spPr bwMode="auto">
            <a:xfrm>
              <a:off x="4674" y="256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7</a:t>
              </a:r>
              <a:endParaRPr lang="en-US" altLang="zh-CN" sz="2400" baseline="-25000">
                <a:solidFill>
                  <a:srgbClr val="FF0000"/>
                </a:solidFill>
              </a:endParaRPr>
            </a:p>
          </p:txBody>
        </p:sp>
        <p:sp>
          <p:nvSpPr>
            <p:cNvPr id="29733" name="Rectangle 48"/>
            <p:cNvSpPr>
              <a:spLocks noChangeArrowheads="1"/>
            </p:cNvSpPr>
            <p:nvPr/>
          </p:nvSpPr>
          <p:spPr bwMode="auto">
            <a:xfrm>
              <a:off x="3504" y="2850"/>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5</a:t>
              </a:r>
            </a:p>
          </p:txBody>
        </p:sp>
        <p:sp>
          <p:nvSpPr>
            <p:cNvPr id="29734" name="Rectangle 49"/>
            <p:cNvSpPr>
              <a:spLocks noChangeArrowheads="1"/>
            </p:cNvSpPr>
            <p:nvPr/>
          </p:nvSpPr>
          <p:spPr bwMode="auto">
            <a:xfrm>
              <a:off x="4629" y="288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12</a:t>
              </a:r>
              <a:endParaRPr lang="en-US" altLang="zh-CN" sz="2400" baseline="-25000">
                <a:solidFill>
                  <a:srgbClr val="FF0000"/>
                </a:solidFill>
              </a:endParaRPr>
            </a:p>
          </p:txBody>
        </p:sp>
        <p:sp>
          <p:nvSpPr>
            <p:cNvPr id="29735" name="Line 50"/>
            <p:cNvSpPr>
              <a:spLocks noChangeShapeType="1"/>
            </p:cNvSpPr>
            <p:nvPr/>
          </p:nvSpPr>
          <p:spPr bwMode="auto">
            <a:xfrm>
              <a:off x="5568" y="1344"/>
              <a:ext cx="0"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6" name="Line 51"/>
            <p:cNvSpPr>
              <a:spLocks noChangeShapeType="1"/>
            </p:cNvSpPr>
            <p:nvPr/>
          </p:nvSpPr>
          <p:spPr bwMode="auto">
            <a:xfrm>
              <a:off x="3216" y="1344"/>
              <a:ext cx="23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6596" name="Group 52"/>
          <p:cNvGrpSpPr>
            <a:grpSpLocks/>
          </p:cNvGrpSpPr>
          <p:nvPr/>
        </p:nvGrpSpPr>
        <p:grpSpPr bwMode="auto">
          <a:xfrm>
            <a:off x="4289425" y="5246688"/>
            <a:ext cx="3700463" cy="1219200"/>
            <a:chOff x="1680" y="3312"/>
            <a:chExt cx="3202" cy="768"/>
          </a:xfrm>
        </p:grpSpPr>
        <p:sp>
          <p:nvSpPr>
            <p:cNvPr id="29715" name="Rectangle 53"/>
            <p:cNvSpPr>
              <a:spLocks noChangeArrowheads="1"/>
            </p:cNvSpPr>
            <p:nvPr/>
          </p:nvSpPr>
          <p:spPr bwMode="auto">
            <a:xfrm>
              <a:off x="1968" y="3312"/>
              <a:ext cx="2914" cy="768"/>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16" name="Rectangle 54"/>
            <p:cNvSpPr>
              <a:spLocks noChangeArrowheads="1"/>
            </p:cNvSpPr>
            <p:nvPr/>
          </p:nvSpPr>
          <p:spPr bwMode="auto">
            <a:xfrm>
              <a:off x="1680" y="3312"/>
              <a:ext cx="370" cy="48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36599" name="Group 55"/>
          <p:cNvGrpSpPr>
            <a:grpSpLocks/>
          </p:cNvGrpSpPr>
          <p:nvPr/>
        </p:nvGrpSpPr>
        <p:grpSpPr bwMode="auto">
          <a:xfrm>
            <a:off x="3070225" y="5246688"/>
            <a:ext cx="4724400" cy="1219200"/>
            <a:chOff x="1680" y="3312"/>
            <a:chExt cx="3202" cy="768"/>
          </a:xfrm>
        </p:grpSpPr>
        <p:sp>
          <p:nvSpPr>
            <p:cNvPr id="29713" name="Rectangle 56"/>
            <p:cNvSpPr>
              <a:spLocks noChangeArrowheads="1"/>
            </p:cNvSpPr>
            <p:nvPr/>
          </p:nvSpPr>
          <p:spPr bwMode="auto">
            <a:xfrm>
              <a:off x="1968" y="3312"/>
              <a:ext cx="2914" cy="768"/>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14" name="Rectangle 57"/>
            <p:cNvSpPr>
              <a:spLocks noChangeArrowheads="1"/>
            </p:cNvSpPr>
            <p:nvPr/>
          </p:nvSpPr>
          <p:spPr bwMode="auto">
            <a:xfrm>
              <a:off x="1680" y="3312"/>
              <a:ext cx="370" cy="48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36602" name="Group 58"/>
          <p:cNvGrpSpPr>
            <a:grpSpLocks/>
          </p:cNvGrpSpPr>
          <p:nvPr/>
        </p:nvGrpSpPr>
        <p:grpSpPr bwMode="auto">
          <a:xfrm>
            <a:off x="2079625" y="5246688"/>
            <a:ext cx="6248400" cy="1219200"/>
            <a:chOff x="1680" y="3312"/>
            <a:chExt cx="3202" cy="768"/>
          </a:xfrm>
        </p:grpSpPr>
        <p:sp>
          <p:nvSpPr>
            <p:cNvPr id="29711" name="Rectangle 59"/>
            <p:cNvSpPr>
              <a:spLocks noChangeArrowheads="1"/>
            </p:cNvSpPr>
            <p:nvPr/>
          </p:nvSpPr>
          <p:spPr bwMode="auto">
            <a:xfrm>
              <a:off x="1968" y="3312"/>
              <a:ext cx="2914" cy="768"/>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12" name="Rectangle 60"/>
            <p:cNvSpPr>
              <a:spLocks noChangeArrowheads="1"/>
            </p:cNvSpPr>
            <p:nvPr/>
          </p:nvSpPr>
          <p:spPr bwMode="auto">
            <a:xfrm>
              <a:off x="1680" y="3312"/>
              <a:ext cx="370" cy="48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36605" name="Group 61"/>
          <p:cNvGrpSpPr>
            <a:grpSpLocks/>
          </p:cNvGrpSpPr>
          <p:nvPr/>
        </p:nvGrpSpPr>
        <p:grpSpPr bwMode="auto">
          <a:xfrm>
            <a:off x="5584825" y="5246688"/>
            <a:ext cx="2482850" cy="1219200"/>
            <a:chOff x="1680" y="3312"/>
            <a:chExt cx="3202" cy="768"/>
          </a:xfrm>
        </p:grpSpPr>
        <p:sp>
          <p:nvSpPr>
            <p:cNvPr id="29709" name="Rectangle 62"/>
            <p:cNvSpPr>
              <a:spLocks noChangeArrowheads="1"/>
            </p:cNvSpPr>
            <p:nvPr/>
          </p:nvSpPr>
          <p:spPr bwMode="auto">
            <a:xfrm>
              <a:off x="1968" y="3312"/>
              <a:ext cx="2914" cy="768"/>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10" name="Rectangle 63"/>
            <p:cNvSpPr>
              <a:spLocks noChangeArrowheads="1"/>
            </p:cNvSpPr>
            <p:nvPr/>
          </p:nvSpPr>
          <p:spPr bwMode="auto">
            <a:xfrm>
              <a:off x="1680" y="3312"/>
              <a:ext cx="370" cy="48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36608" name="Group 64"/>
          <p:cNvGrpSpPr>
            <a:grpSpLocks/>
          </p:cNvGrpSpPr>
          <p:nvPr/>
        </p:nvGrpSpPr>
        <p:grpSpPr bwMode="auto">
          <a:xfrm>
            <a:off x="1524000" y="5257800"/>
            <a:ext cx="6477000" cy="1219200"/>
            <a:chOff x="960" y="3312"/>
            <a:chExt cx="4080" cy="768"/>
          </a:xfrm>
        </p:grpSpPr>
        <p:sp>
          <p:nvSpPr>
            <p:cNvPr id="29707" name="Rectangle 65"/>
            <p:cNvSpPr>
              <a:spLocks noChangeArrowheads="1"/>
            </p:cNvSpPr>
            <p:nvPr/>
          </p:nvSpPr>
          <p:spPr bwMode="auto">
            <a:xfrm>
              <a:off x="1152" y="3312"/>
              <a:ext cx="3888" cy="768"/>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708" name="Rectangle 66"/>
            <p:cNvSpPr>
              <a:spLocks noChangeArrowheads="1"/>
            </p:cNvSpPr>
            <p:nvPr/>
          </p:nvSpPr>
          <p:spPr bwMode="auto">
            <a:xfrm>
              <a:off x="960" y="3312"/>
              <a:ext cx="455" cy="48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Effect transition="in" filter="dissolve">
                                      <p:cBhvr>
                                        <p:cTn id="7" dur="500"/>
                                        <p:tgtEl>
                                          <p:spTgt spid="236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36573"/>
                                        </p:tgtEl>
                                        <p:attrNameLst>
                                          <p:attrName>style.visibility</p:attrName>
                                        </p:attrNameLst>
                                      </p:cBhvr>
                                      <p:to>
                                        <p:strVal val="visible"/>
                                      </p:to>
                                    </p:set>
                                    <p:animEffect transition="in" filter="dissolve">
                                      <p:cBhvr>
                                        <p:cTn id="12" dur="500"/>
                                        <p:tgtEl>
                                          <p:spTgt spid="2365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36548"/>
                                        </p:tgtEl>
                                        <p:attrNameLst>
                                          <p:attrName>style.visibility</p:attrName>
                                        </p:attrNameLst>
                                      </p:cBhvr>
                                      <p:to>
                                        <p:strVal val="visible"/>
                                      </p:to>
                                    </p:set>
                                    <p:animEffect transition="in" filter="dissolve">
                                      <p:cBhvr>
                                        <p:cTn id="17" dur="500"/>
                                        <p:tgtEl>
                                          <p:spTgt spid="236548"/>
                                        </p:tgtEl>
                                      </p:cBhvr>
                                    </p:animEffect>
                                  </p:childTnLst>
                                </p:cTn>
                              </p:par>
                              <p:par>
                                <p:cTn id="18" presetID="1" presetClass="entr" presetSubtype="0" fill="hold" nodeType="withEffect">
                                  <p:stCondLst>
                                    <p:cond delay="0"/>
                                  </p:stCondLst>
                                  <p:childTnLst>
                                    <p:set>
                                      <p:cBhvr>
                                        <p:cTn id="19" dur="1" fill="hold">
                                          <p:stCondLst>
                                            <p:cond delay="0"/>
                                          </p:stCondLst>
                                        </p:cTn>
                                        <p:tgtEl>
                                          <p:spTgt spid="236608"/>
                                        </p:tgtEl>
                                        <p:attrNameLst>
                                          <p:attrName>style.visibility</p:attrName>
                                        </p:attrNameLst>
                                      </p:cBhvr>
                                      <p:to>
                                        <p:strVal val="visible"/>
                                      </p:to>
                                    </p:set>
                                  </p:childTnLst>
                                  <p:subTnLst>
                                    <p:set>
                                      <p:cBhvr override="childStyle">
                                        <p:cTn dur="1" fill="hold" display="0" masterRel="nextClick" afterEffect="1"/>
                                        <p:tgtEl>
                                          <p:spTgt spid="236608"/>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236602"/>
                                        </p:tgtEl>
                                        <p:attrNameLst>
                                          <p:attrName>style.visibility</p:attrName>
                                        </p:attrNameLst>
                                      </p:cBhvr>
                                      <p:to>
                                        <p:strVal val="visible"/>
                                      </p:to>
                                    </p:set>
                                  </p:childTnLst>
                                  <p:subTnLst>
                                    <p:set>
                                      <p:cBhvr override="childStyle">
                                        <p:cTn dur="1" fill="hold" display="0" masterRel="nextClick" afterEffect="1"/>
                                        <p:tgtEl>
                                          <p:spTgt spid="236602"/>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36599"/>
                                        </p:tgtEl>
                                        <p:attrNameLst>
                                          <p:attrName>style.visibility</p:attrName>
                                        </p:attrNameLst>
                                      </p:cBhvr>
                                      <p:to>
                                        <p:strVal val="visible"/>
                                      </p:to>
                                    </p:set>
                                  </p:childTnLst>
                                  <p:subTnLst>
                                    <p:set>
                                      <p:cBhvr override="childStyle">
                                        <p:cTn dur="1" fill="hold" display="0" masterRel="nextClick" afterEffect="1"/>
                                        <p:tgtEl>
                                          <p:spTgt spid="236599"/>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36596"/>
                                        </p:tgtEl>
                                        <p:attrNameLst>
                                          <p:attrName>style.visibility</p:attrName>
                                        </p:attrNameLst>
                                      </p:cBhvr>
                                      <p:to>
                                        <p:strVal val="visible"/>
                                      </p:to>
                                    </p:set>
                                  </p:childTnLst>
                                  <p:subTnLst>
                                    <p:set>
                                      <p:cBhvr override="childStyle">
                                        <p:cTn dur="1" fill="hold" display="0" masterRel="nextClick" afterEffect="1"/>
                                        <p:tgtEl>
                                          <p:spTgt spid="236596"/>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236605"/>
                                        </p:tgtEl>
                                        <p:attrNameLst>
                                          <p:attrName>style.visibility</p:attrName>
                                        </p:attrNameLst>
                                      </p:cBhvr>
                                      <p:to>
                                        <p:strVal val="visible"/>
                                      </p:to>
                                    </p:set>
                                  </p:childTnLst>
                                  <p:subTnLst>
                                    <p:set>
                                      <p:cBhvr override="childStyle">
                                        <p:cTn dur="1" fill="hold" display="0" masterRel="nextClick" afterEffect="1"/>
                                        <p:tgtEl>
                                          <p:spTgt spid="23660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304800"/>
            <a:ext cx="9144000" cy="676275"/>
          </a:xfrm>
        </p:spPr>
        <p:txBody>
          <a:bodyPr/>
          <a:lstStyle/>
          <a:p>
            <a:pPr eaLnBrk="1" hangingPunct="1"/>
            <a:r>
              <a:rPr lang="zh-CN" altLang="en-US" smtClean="0"/>
              <a:t>（</a:t>
            </a:r>
            <a:r>
              <a:rPr lang="en-US" altLang="zh-CN" smtClean="0"/>
              <a:t>2</a:t>
            </a:r>
            <a:r>
              <a:rPr lang="zh-CN" altLang="en-US" smtClean="0"/>
              <a:t>）</a:t>
            </a:r>
            <a:r>
              <a:rPr lang="en-US" altLang="zh-CN" smtClean="0"/>
              <a:t>Shortest Job First </a:t>
            </a:r>
            <a:r>
              <a:rPr lang="en-US" altLang="zh-CN" smtClean="0">
                <a:sym typeface="Symbol" panose="05050102010706020507" pitchFamily="18" charset="2"/>
              </a:rPr>
              <a:t>(SJF)</a:t>
            </a:r>
          </a:p>
        </p:txBody>
      </p:sp>
      <p:sp>
        <p:nvSpPr>
          <p:cNvPr id="30723" name="Rectangle 3"/>
          <p:cNvSpPr>
            <a:spLocks noGrp="1" noChangeArrowheads="1"/>
          </p:cNvSpPr>
          <p:nvPr>
            <p:ph type="body" idx="1"/>
          </p:nvPr>
        </p:nvSpPr>
        <p:spPr>
          <a:xfrm>
            <a:off x="685800" y="1295400"/>
            <a:ext cx="7921625" cy="865188"/>
          </a:xfrm>
          <a:noFill/>
        </p:spPr>
        <p:txBody>
          <a:bodyPr/>
          <a:lstStyle/>
          <a:p>
            <a:pPr eaLnBrk="1" hangingPunct="1">
              <a:lnSpc>
                <a:spcPct val="130000"/>
              </a:lnSpc>
            </a:pPr>
            <a:r>
              <a:rPr lang="zh-CN" altLang="en-US" smtClean="0">
                <a:solidFill>
                  <a:srgbClr val="FF0000"/>
                </a:solidFill>
              </a:rPr>
              <a:t>最短的作业</a:t>
            </a:r>
            <a:r>
              <a:rPr lang="en-US" altLang="zh-CN" smtClean="0">
                <a:solidFill>
                  <a:srgbClr val="FF0000"/>
                </a:solidFill>
              </a:rPr>
              <a:t>(CPU</a:t>
            </a:r>
            <a:r>
              <a:rPr lang="zh-CN" altLang="en-US" smtClean="0">
                <a:solidFill>
                  <a:srgbClr val="FF0000"/>
                </a:solidFill>
              </a:rPr>
              <a:t>区间长度最小</a:t>
            </a:r>
            <a:r>
              <a:rPr lang="en-US" altLang="zh-CN" smtClean="0">
                <a:solidFill>
                  <a:srgbClr val="FF0000"/>
                </a:solidFill>
              </a:rPr>
              <a:t>)</a:t>
            </a:r>
            <a:r>
              <a:rPr lang="zh-CN" altLang="en-US" smtClean="0">
                <a:solidFill>
                  <a:srgbClr val="FF0000"/>
                </a:solidFill>
              </a:rPr>
              <a:t>最先调度</a:t>
            </a:r>
          </a:p>
        </p:txBody>
      </p:sp>
      <p:grpSp>
        <p:nvGrpSpPr>
          <p:cNvPr id="30724" name="Group 52"/>
          <p:cNvGrpSpPr>
            <a:grpSpLocks/>
          </p:cNvGrpSpPr>
          <p:nvPr/>
        </p:nvGrpSpPr>
        <p:grpSpPr bwMode="auto">
          <a:xfrm>
            <a:off x="685800" y="4572000"/>
            <a:ext cx="7086600" cy="1981200"/>
            <a:chOff x="432" y="2880"/>
            <a:chExt cx="4464" cy="1248"/>
          </a:xfrm>
        </p:grpSpPr>
        <p:sp>
          <p:nvSpPr>
            <p:cNvPr id="30748" name="Rectangle 5"/>
            <p:cNvSpPr>
              <a:spLocks noChangeArrowheads="1"/>
            </p:cNvSpPr>
            <p:nvPr/>
          </p:nvSpPr>
          <p:spPr bwMode="auto">
            <a:xfrm>
              <a:off x="432" y="2880"/>
              <a:ext cx="2304"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调度结果</a:t>
              </a:r>
            </a:p>
          </p:txBody>
        </p:sp>
        <p:grpSp>
          <p:nvGrpSpPr>
            <p:cNvPr id="30749" name="Group 51"/>
            <p:cNvGrpSpPr>
              <a:grpSpLocks/>
            </p:cNvGrpSpPr>
            <p:nvPr/>
          </p:nvGrpSpPr>
          <p:grpSpPr bwMode="auto">
            <a:xfrm>
              <a:off x="816" y="3360"/>
              <a:ext cx="4080" cy="768"/>
              <a:chOff x="816" y="3360"/>
              <a:chExt cx="4080" cy="768"/>
            </a:xfrm>
          </p:grpSpPr>
          <p:sp>
            <p:nvSpPr>
              <p:cNvPr id="30750" name="Rectangle 7"/>
              <p:cNvSpPr>
                <a:spLocks noChangeArrowheads="1"/>
              </p:cNvSpPr>
              <p:nvPr/>
            </p:nvSpPr>
            <p:spPr bwMode="auto">
              <a:xfrm>
                <a:off x="920" y="3360"/>
                <a:ext cx="3832" cy="384"/>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0751" name="Text Box 8"/>
              <p:cNvSpPr txBox="1">
                <a:spLocks noChangeArrowheads="1"/>
              </p:cNvSpPr>
              <p:nvPr/>
            </p:nvSpPr>
            <p:spPr bwMode="auto">
              <a:xfrm>
                <a:off x="960"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3</a:t>
                </a:r>
                <a:endParaRPr lang="en-US" altLang="zh-CN" sz="2400">
                  <a:solidFill>
                    <a:srgbClr val="FF0000"/>
                  </a:solidFill>
                  <a:latin typeface="Helvetica" panose="020B0604020202020204" pitchFamily="34" charset="0"/>
                </a:endParaRPr>
              </a:p>
            </p:txBody>
          </p:sp>
          <p:sp>
            <p:nvSpPr>
              <p:cNvPr id="30752" name="Text Box 9"/>
              <p:cNvSpPr txBox="1">
                <a:spLocks noChangeArrowheads="1"/>
              </p:cNvSpPr>
              <p:nvPr/>
            </p:nvSpPr>
            <p:spPr bwMode="auto">
              <a:xfrm>
                <a:off x="1461"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4</a:t>
                </a:r>
                <a:endParaRPr lang="en-US" altLang="zh-CN" sz="2400">
                  <a:solidFill>
                    <a:srgbClr val="FF0000"/>
                  </a:solidFill>
                  <a:latin typeface="Helvetica" panose="020B0604020202020204" pitchFamily="34" charset="0"/>
                </a:endParaRPr>
              </a:p>
            </p:txBody>
          </p:sp>
          <p:sp>
            <p:nvSpPr>
              <p:cNvPr id="30753" name="Text Box 10"/>
              <p:cNvSpPr txBox="1">
                <a:spLocks noChangeArrowheads="1"/>
              </p:cNvSpPr>
              <p:nvPr/>
            </p:nvSpPr>
            <p:spPr bwMode="auto">
              <a:xfrm>
                <a:off x="2181"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1</a:t>
                </a:r>
                <a:endParaRPr lang="en-US" altLang="zh-CN" sz="2400">
                  <a:solidFill>
                    <a:srgbClr val="FF0000"/>
                  </a:solidFill>
                  <a:latin typeface="Helvetica" panose="020B0604020202020204" pitchFamily="34" charset="0"/>
                </a:endParaRPr>
              </a:p>
            </p:txBody>
          </p:sp>
          <p:sp>
            <p:nvSpPr>
              <p:cNvPr id="30754" name="Line 11"/>
              <p:cNvSpPr>
                <a:spLocks noChangeShapeType="1"/>
              </p:cNvSpPr>
              <p:nvPr/>
            </p:nvSpPr>
            <p:spPr bwMode="auto">
              <a:xfrm>
                <a:off x="920"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5" name="Line 12"/>
              <p:cNvSpPr>
                <a:spLocks noChangeShapeType="1"/>
              </p:cNvSpPr>
              <p:nvPr/>
            </p:nvSpPr>
            <p:spPr bwMode="auto">
              <a:xfrm>
                <a:off x="1302"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6" name="Line 13"/>
              <p:cNvSpPr>
                <a:spLocks noChangeShapeType="1"/>
              </p:cNvSpPr>
              <p:nvPr/>
            </p:nvSpPr>
            <p:spPr bwMode="auto">
              <a:xfrm>
                <a:off x="130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7" name="Text Box 14"/>
              <p:cNvSpPr txBox="1">
                <a:spLocks noChangeArrowheads="1"/>
              </p:cNvSpPr>
              <p:nvPr/>
            </p:nvSpPr>
            <p:spPr bwMode="auto">
              <a:xfrm>
                <a:off x="1163"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3</a:t>
                </a:r>
              </a:p>
            </p:txBody>
          </p:sp>
          <p:sp>
            <p:nvSpPr>
              <p:cNvPr id="30758" name="Text Box 15"/>
              <p:cNvSpPr txBox="1">
                <a:spLocks noChangeArrowheads="1"/>
              </p:cNvSpPr>
              <p:nvPr/>
            </p:nvSpPr>
            <p:spPr bwMode="auto">
              <a:xfrm>
                <a:off x="456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61</a:t>
                </a:r>
              </a:p>
            </p:txBody>
          </p:sp>
          <p:sp>
            <p:nvSpPr>
              <p:cNvPr id="30759" name="Text Box 16"/>
              <p:cNvSpPr txBox="1">
                <a:spLocks noChangeArrowheads="1"/>
              </p:cNvSpPr>
              <p:nvPr/>
            </p:nvSpPr>
            <p:spPr bwMode="auto">
              <a:xfrm>
                <a:off x="816"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0</a:t>
                </a:r>
              </a:p>
            </p:txBody>
          </p:sp>
          <p:sp>
            <p:nvSpPr>
              <p:cNvPr id="30760" name="Line 17"/>
              <p:cNvSpPr>
                <a:spLocks noChangeShapeType="1"/>
              </p:cNvSpPr>
              <p:nvPr/>
            </p:nvSpPr>
            <p:spPr bwMode="auto">
              <a:xfrm>
                <a:off x="1926"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1" name="Line 18"/>
              <p:cNvSpPr>
                <a:spLocks noChangeShapeType="1"/>
              </p:cNvSpPr>
              <p:nvPr/>
            </p:nvSpPr>
            <p:spPr bwMode="auto">
              <a:xfrm>
                <a:off x="1926"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2" name="Text Box 19"/>
              <p:cNvSpPr txBox="1">
                <a:spLocks noChangeArrowheads="1"/>
              </p:cNvSpPr>
              <p:nvPr/>
            </p:nvSpPr>
            <p:spPr bwMode="auto">
              <a:xfrm>
                <a:off x="173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10</a:t>
                </a:r>
              </a:p>
            </p:txBody>
          </p:sp>
          <p:sp>
            <p:nvSpPr>
              <p:cNvPr id="30763" name="Line 20"/>
              <p:cNvSpPr>
                <a:spLocks noChangeShapeType="1"/>
              </p:cNvSpPr>
              <p:nvPr/>
            </p:nvSpPr>
            <p:spPr bwMode="auto">
              <a:xfrm>
                <a:off x="2694"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4" name="Line 21"/>
              <p:cNvSpPr>
                <a:spLocks noChangeShapeType="1"/>
              </p:cNvSpPr>
              <p:nvPr/>
            </p:nvSpPr>
            <p:spPr bwMode="auto">
              <a:xfrm>
                <a:off x="2694"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5" name="Text Box 22"/>
              <p:cNvSpPr txBox="1">
                <a:spLocks noChangeArrowheads="1"/>
              </p:cNvSpPr>
              <p:nvPr/>
            </p:nvSpPr>
            <p:spPr bwMode="auto">
              <a:xfrm>
                <a:off x="2502"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20</a:t>
                </a:r>
              </a:p>
            </p:txBody>
          </p:sp>
          <p:sp>
            <p:nvSpPr>
              <p:cNvPr id="30766" name="Text Box 23"/>
              <p:cNvSpPr txBox="1">
                <a:spLocks noChangeArrowheads="1"/>
              </p:cNvSpPr>
              <p:nvPr/>
            </p:nvSpPr>
            <p:spPr bwMode="auto">
              <a:xfrm>
                <a:off x="2928"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5</a:t>
                </a:r>
                <a:endParaRPr lang="en-US" altLang="zh-CN" sz="2400">
                  <a:solidFill>
                    <a:srgbClr val="FF0000"/>
                  </a:solidFill>
                  <a:latin typeface="Helvetica" panose="020B0604020202020204" pitchFamily="34" charset="0"/>
                </a:endParaRPr>
              </a:p>
            </p:txBody>
          </p:sp>
          <p:sp>
            <p:nvSpPr>
              <p:cNvPr id="30767" name="Line 24"/>
              <p:cNvSpPr>
                <a:spLocks noChangeShapeType="1"/>
              </p:cNvSpPr>
              <p:nvPr/>
            </p:nvSpPr>
            <p:spPr bwMode="auto">
              <a:xfrm>
                <a:off x="3510"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8" name="Line 25"/>
              <p:cNvSpPr>
                <a:spLocks noChangeShapeType="1"/>
              </p:cNvSpPr>
              <p:nvPr/>
            </p:nvSpPr>
            <p:spPr bwMode="auto">
              <a:xfrm>
                <a:off x="3510"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9" name="Text Box 26"/>
              <p:cNvSpPr txBox="1">
                <a:spLocks noChangeArrowheads="1"/>
              </p:cNvSpPr>
              <p:nvPr/>
            </p:nvSpPr>
            <p:spPr bwMode="auto">
              <a:xfrm>
                <a:off x="3318"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32</a:t>
                </a:r>
              </a:p>
            </p:txBody>
          </p:sp>
          <p:sp>
            <p:nvSpPr>
              <p:cNvPr id="30770" name="Line 27"/>
              <p:cNvSpPr>
                <a:spLocks noChangeShapeType="1"/>
              </p:cNvSpPr>
              <p:nvPr/>
            </p:nvSpPr>
            <p:spPr bwMode="auto">
              <a:xfrm>
                <a:off x="475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1" name="Text Box 28"/>
              <p:cNvSpPr txBox="1">
                <a:spLocks noChangeArrowheads="1"/>
              </p:cNvSpPr>
              <p:nvPr/>
            </p:nvSpPr>
            <p:spPr bwMode="auto">
              <a:xfrm>
                <a:off x="419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2</a:t>
                </a:r>
                <a:endParaRPr lang="en-US" altLang="zh-CN" sz="2400">
                  <a:solidFill>
                    <a:srgbClr val="FF0000"/>
                  </a:solidFill>
                  <a:latin typeface="Helvetica" panose="020B0604020202020204" pitchFamily="34" charset="0"/>
                </a:endParaRPr>
              </a:p>
            </p:txBody>
          </p:sp>
        </p:grpSp>
      </p:grpSp>
      <p:grpSp>
        <p:nvGrpSpPr>
          <p:cNvPr id="30725" name="Group 56"/>
          <p:cNvGrpSpPr>
            <a:grpSpLocks/>
          </p:cNvGrpSpPr>
          <p:nvPr/>
        </p:nvGrpSpPr>
        <p:grpSpPr bwMode="auto">
          <a:xfrm>
            <a:off x="685800" y="2133600"/>
            <a:ext cx="8153400" cy="2895600"/>
            <a:chOff x="432" y="1344"/>
            <a:chExt cx="5136" cy="1824"/>
          </a:xfrm>
        </p:grpSpPr>
        <p:sp>
          <p:nvSpPr>
            <p:cNvPr id="30726" name="Rectangle 30"/>
            <p:cNvSpPr>
              <a:spLocks noChangeArrowheads="1"/>
            </p:cNvSpPr>
            <p:nvPr/>
          </p:nvSpPr>
          <p:spPr bwMode="auto">
            <a:xfrm>
              <a:off x="432" y="1344"/>
              <a:ext cx="4990"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一个实例</a:t>
              </a:r>
            </a:p>
          </p:txBody>
        </p:sp>
        <p:sp>
          <p:nvSpPr>
            <p:cNvPr id="30727" name="Line 31"/>
            <p:cNvSpPr>
              <a:spLocks noChangeShapeType="1"/>
            </p:cNvSpPr>
            <p:nvPr/>
          </p:nvSpPr>
          <p:spPr bwMode="auto">
            <a:xfrm>
              <a:off x="3216" y="1632"/>
              <a:ext cx="23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8" name="Line 32"/>
            <p:cNvSpPr>
              <a:spLocks noChangeShapeType="1"/>
            </p:cNvSpPr>
            <p:nvPr/>
          </p:nvSpPr>
          <p:spPr bwMode="auto">
            <a:xfrm>
              <a:off x="3216" y="1344"/>
              <a:ext cx="0"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729" name="Group 33"/>
            <p:cNvGrpSpPr>
              <a:grpSpLocks/>
            </p:cNvGrpSpPr>
            <p:nvPr/>
          </p:nvGrpSpPr>
          <p:grpSpPr bwMode="auto">
            <a:xfrm>
              <a:off x="768" y="1796"/>
              <a:ext cx="2256" cy="886"/>
              <a:chOff x="768" y="1796"/>
              <a:chExt cx="2256" cy="886"/>
            </a:xfrm>
          </p:grpSpPr>
          <p:sp>
            <p:nvSpPr>
              <p:cNvPr id="30746" name="Rectangle 34"/>
              <p:cNvSpPr>
                <a:spLocks noChangeArrowheads="1"/>
              </p:cNvSpPr>
              <p:nvPr/>
            </p:nvSpPr>
            <p:spPr bwMode="auto">
              <a:xfrm>
                <a:off x="912" y="1796"/>
                <a:ext cx="2112" cy="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Tx/>
                  <a:buSzTx/>
                  <a:buFontTx/>
                  <a:buNone/>
                </a:pPr>
                <a:r>
                  <a:rPr lang="zh-CN" altLang="en-US" sz="2400"/>
                  <a:t>假定任务的到达顺序为</a:t>
                </a:r>
                <a:r>
                  <a:rPr lang="en-US" altLang="zh-CN" sz="2400"/>
                  <a:t>: P</a:t>
                </a:r>
                <a:r>
                  <a:rPr lang="en-US" altLang="zh-CN" sz="2400" baseline="-25000"/>
                  <a:t>1</a:t>
                </a:r>
                <a:r>
                  <a:rPr lang="zh-CN" altLang="en-US" sz="2400"/>
                  <a:t>，</a:t>
                </a:r>
                <a:r>
                  <a:rPr lang="en-US" altLang="zh-CN" sz="2400"/>
                  <a:t>P</a:t>
                </a:r>
                <a:r>
                  <a:rPr lang="en-US" altLang="zh-CN" sz="2400" baseline="-25000"/>
                  <a:t>2</a:t>
                </a:r>
                <a:r>
                  <a:rPr lang="zh-CN" altLang="en-US" sz="2400"/>
                  <a:t>，</a:t>
                </a:r>
                <a:r>
                  <a:rPr lang="en-US" altLang="zh-CN" sz="2400"/>
                  <a:t>P</a:t>
                </a:r>
                <a:r>
                  <a:rPr lang="en-US" altLang="zh-CN" sz="2400" baseline="-25000"/>
                  <a:t>3</a:t>
                </a:r>
                <a:r>
                  <a:rPr lang="zh-CN" altLang="en-US" sz="2400"/>
                  <a:t>，</a:t>
                </a:r>
                <a:r>
                  <a:rPr lang="en-US" altLang="zh-CN" sz="2400"/>
                  <a:t>P</a:t>
                </a:r>
                <a:r>
                  <a:rPr lang="en-US" altLang="zh-CN" sz="2400" baseline="-25000"/>
                  <a:t>4</a:t>
                </a:r>
                <a:r>
                  <a:rPr lang="zh-CN" altLang="en-US" sz="2400"/>
                  <a:t>，</a:t>
                </a:r>
                <a:r>
                  <a:rPr lang="en-US" altLang="zh-CN" sz="2400"/>
                  <a:t>P</a:t>
                </a:r>
                <a:r>
                  <a:rPr lang="en-US" altLang="zh-CN" sz="2400" baseline="-25000"/>
                  <a:t>5</a:t>
                </a:r>
                <a:r>
                  <a:rPr lang="zh-CN" altLang="en-US" sz="2400"/>
                  <a:t>；到达时刻都为</a:t>
                </a:r>
                <a:r>
                  <a:rPr lang="en-US" altLang="zh-CN" sz="2400"/>
                  <a:t>0</a:t>
                </a:r>
                <a:r>
                  <a:rPr lang="zh-CN" altLang="en-US" sz="2400"/>
                  <a:t>。</a:t>
                </a:r>
              </a:p>
            </p:txBody>
          </p:sp>
          <p:pic>
            <p:nvPicPr>
              <p:cNvPr id="30747" name="Picture 35"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 y="187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30" name="Line 36"/>
            <p:cNvSpPr>
              <a:spLocks noChangeShapeType="1"/>
            </p:cNvSpPr>
            <p:nvPr/>
          </p:nvSpPr>
          <p:spPr bwMode="auto">
            <a:xfrm>
              <a:off x="4080" y="1344"/>
              <a:ext cx="0"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1" name="Rectangle 37"/>
            <p:cNvSpPr>
              <a:spLocks noChangeArrowheads="1"/>
            </p:cNvSpPr>
            <p:nvPr/>
          </p:nvSpPr>
          <p:spPr bwMode="auto">
            <a:xfrm>
              <a:off x="3386" y="1344"/>
              <a:ext cx="6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任务</a:t>
              </a:r>
            </a:p>
          </p:txBody>
        </p:sp>
        <p:sp>
          <p:nvSpPr>
            <p:cNvPr id="30732" name="Rectangle 38"/>
            <p:cNvSpPr>
              <a:spLocks noChangeArrowheads="1"/>
            </p:cNvSpPr>
            <p:nvPr/>
          </p:nvSpPr>
          <p:spPr bwMode="auto">
            <a:xfrm>
              <a:off x="4176" y="1356"/>
              <a:ext cx="13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t>CPU</a:t>
              </a:r>
              <a:r>
                <a:rPr lang="zh-CN" altLang="en-US" sz="2400"/>
                <a:t>区间</a:t>
              </a:r>
              <a:r>
                <a:rPr lang="en-US" altLang="zh-CN" sz="2400"/>
                <a:t>(ms)</a:t>
              </a:r>
            </a:p>
          </p:txBody>
        </p:sp>
        <p:sp>
          <p:nvSpPr>
            <p:cNvPr id="30733" name="Rectangle 39"/>
            <p:cNvSpPr>
              <a:spLocks noChangeArrowheads="1"/>
            </p:cNvSpPr>
            <p:nvPr/>
          </p:nvSpPr>
          <p:spPr bwMode="auto">
            <a:xfrm>
              <a:off x="3504" y="1692"/>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1</a:t>
              </a:r>
            </a:p>
          </p:txBody>
        </p:sp>
        <p:sp>
          <p:nvSpPr>
            <p:cNvPr id="30734" name="Rectangle 40"/>
            <p:cNvSpPr>
              <a:spLocks noChangeArrowheads="1"/>
            </p:cNvSpPr>
            <p:nvPr/>
          </p:nvSpPr>
          <p:spPr bwMode="auto">
            <a:xfrm>
              <a:off x="4629" y="168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10</a:t>
              </a:r>
              <a:endParaRPr lang="en-US" altLang="zh-CN" sz="2400" baseline="-25000">
                <a:solidFill>
                  <a:srgbClr val="FF0000"/>
                </a:solidFill>
              </a:endParaRPr>
            </a:p>
          </p:txBody>
        </p:sp>
        <p:sp>
          <p:nvSpPr>
            <p:cNvPr id="30735" name="Rectangle 41"/>
            <p:cNvSpPr>
              <a:spLocks noChangeArrowheads="1"/>
            </p:cNvSpPr>
            <p:nvPr/>
          </p:nvSpPr>
          <p:spPr bwMode="auto">
            <a:xfrm>
              <a:off x="3504" y="1968"/>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2</a:t>
              </a:r>
            </a:p>
          </p:txBody>
        </p:sp>
        <p:sp>
          <p:nvSpPr>
            <p:cNvPr id="30736" name="Rectangle 42"/>
            <p:cNvSpPr>
              <a:spLocks noChangeArrowheads="1"/>
            </p:cNvSpPr>
            <p:nvPr/>
          </p:nvSpPr>
          <p:spPr bwMode="auto">
            <a:xfrm>
              <a:off x="4629" y="196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29</a:t>
              </a:r>
              <a:endParaRPr lang="en-US" altLang="zh-CN" sz="2400" baseline="-25000">
                <a:solidFill>
                  <a:srgbClr val="FF0000"/>
                </a:solidFill>
              </a:endParaRPr>
            </a:p>
          </p:txBody>
        </p:sp>
        <p:sp>
          <p:nvSpPr>
            <p:cNvPr id="30737" name="Rectangle 43"/>
            <p:cNvSpPr>
              <a:spLocks noChangeArrowheads="1"/>
            </p:cNvSpPr>
            <p:nvPr/>
          </p:nvSpPr>
          <p:spPr bwMode="auto">
            <a:xfrm>
              <a:off x="3504" y="2256"/>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3</a:t>
              </a:r>
            </a:p>
          </p:txBody>
        </p:sp>
        <p:sp>
          <p:nvSpPr>
            <p:cNvPr id="30738" name="Rectangle 44"/>
            <p:cNvSpPr>
              <a:spLocks noChangeArrowheads="1"/>
            </p:cNvSpPr>
            <p:nvPr/>
          </p:nvSpPr>
          <p:spPr bwMode="auto">
            <a:xfrm>
              <a:off x="4674" y="2277"/>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3</a:t>
              </a:r>
              <a:endParaRPr lang="en-US" altLang="zh-CN" sz="2400" baseline="-25000">
                <a:solidFill>
                  <a:srgbClr val="FF0000"/>
                </a:solidFill>
              </a:endParaRPr>
            </a:p>
          </p:txBody>
        </p:sp>
        <p:sp>
          <p:nvSpPr>
            <p:cNvPr id="30739" name="Line 45"/>
            <p:cNvSpPr>
              <a:spLocks noChangeShapeType="1"/>
            </p:cNvSpPr>
            <p:nvPr/>
          </p:nvSpPr>
          <p:spPr bwMode="auto">
            <a:xfrm>
              <a:off x="3216" y="3168"/>
              <a:ext cx="23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0" name="Rectangle 46"/>
            <p:cNvSpPr>
              <a:spLocks noChangeArrowheads="1"/>
            </p:cNvSpPr>
            <p:nvPr/>
          </p:nvSpPr>
          <p:spPr bwMode="auto">
            <a:xfrm>
              <a:off x="3504" y="2562"/>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4</a:t>
              </a:r>
            </a:p>
          </p:txBody>
        </p:sp>
        <p:sp>
          <p:nvSpPr>
            <p:cNvPr id="30741" name="Rectangle 47"/>
            <p:cNvSpPr>
              <a:spLocks noChangeArrowheads="1"/>
            </p:cNvSpPr>
            <p:nvPr/>
          </p:nvSpPr>
          <p:spPr bwMode="auto">
            <a:xfrm>
              <a:off x="4674" y="256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7</a:t>
              </a:r>
              <a:endParaRPr lang="en-US" altLang="zh-CN" sz="2400" baseline="-25000">
                <a:solidFill>
                  <a:srgbClr val="FF0000"/>
                </a:solidFill>
              </a:endParaRPr>
            </a:p>
          </p:txBody>
        </p:sp>
        <p:sp>
          <p:nvSpPr>
            <p:cNvPr id="30742" name="Rectangle 48"/>
            <p:cNvSpPr>
              <a:spLocks noChangeArrowheads="1"/>
            </p:cNvSpPr>
            <p:nvPr/>
          </p:nvSpPr>
          <p:spPr bwMode="auto">
            <a:xfrm>
              <a:off x="3504" y="2850"/>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5</a:t>
              </a:r>
            </a:p>
          </p:txBody>
        </p:sp>
        <p:sp>
          <p:nvSpPr>
            <p:cNvPr id="30743" name="Rectangle 49"/>
            <p:cNvSpPr>
              <a:spLocks noChangeArrowheads="1"/>
            </p:cNvSpPr>
            <p:nvPr/>
          </p:nvSpPr>
          <p:spPr bwMode="auto">
            <a:xfrm>
              <a:off x="4629" y="288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12</a:t>
              </a:r>
              <a:endParaRPr lang="en-US" altLang="zh-CN" sz="2400" baseline="-25000">
                <a:solidFill>
                  <a:srgbClr val="FF0000"/>
                </a:solidFill>
              </a:endParaRPr>
            </a:p>
          </p:txBody>
        </p:sp>
        <p:sp>
          <p:nvSpPr>
            <p:cNvPr id="30744" name="Line 50"/>
            <p:cNvSpPr>
              <a:spLocks noChangeShapeType="1"/>
            </p:cNvSpPr>
            <p:nvPr/>
          </p:nvSpPr>
          <p:spPr bwMode="auto">
            <a:xfrm>
              <a:off x="5568" y="1344"/>
              <a:ext cx="0"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5" name="Line 54"/>
            <p:cNvSpPr>
              <a:spLocks noChangeShapeType="1"/>
            </p:cNvSpPr>
            <p:nvPr/>
          </p:nvSpPr>
          <p:spPr bwMode="auto">
            <a:xfrm>
              <a:off x="3216" y="1344"/>
              <a:ext cx="23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304800"/>
            <a:ext cx="8763000" cy="676275"/>
          </a:xfrm>
        </p:spPr>
        <p:txBody>
          <a:bodyPr/>
          <a:lstStyle/>
          <a:p>
            <a:pPr eaLnBrk="1" hangingPunct="1"/>
            <a:r>
              <a:rPr lang="en-US" altLang="zh-CN" smtClean="0">
                <a:sym typeface="Symbol" panose="05050102010706020507" pitchFamily="18" charset="2"/>
              </a:rPr>
              <a:t>SJF</a:t>
            </a:r>
            <a:r>
              <a:rPr lang="zh-CN" altLang="en-US" smtClean="0">
                <a:sym typeface="Symbol" panose="05050102010706020507" pitchFamily="18" charset="2"/>
              </a:rPr>
              <a:t>的分析</a:t>
            </a:r>
          </a:p>
        </p:txBody>
      </p:sp>
      <p:sp>
        <p:nvSpPr>
          <p:cNvPr id="193539" name="Rectangle 3"/>
          <p:cNvSpPr>
            <a:spLocks noGrp="1" noChangeArrowheads="1"/>
          </p:cNvSpPr>
          <p:nvPr>
            <p:ph type="body" idx="1"/>
          </p:nvPr>
        </p:nvSpPr>
        <p:spPr>
          <a:xfrm>
            <a:off x="685800" y="3200400"/>
            <a:ext cx="8229600" cy="865188"/>
          </a:xfrm>
          <a:noFill/>
        </p:spPr>
        <p:txBody>
          <a:bodyPr/>
          <a:lstStyle/>
          <a:p>
            <a:pPr eaLnBrk="1" hangingPunct="1">
              <a:lnSpc>
                <a:spcPct val="130000"/>
              </a:lnSpc>
            </a:pPr>
            <a:r>
              <a:rPr lang="zh-CN" altLang="en-US" smtClean="0"/>
              <a:t>同时到达作业</a:t>
            </a:r>
            <a:r>
              <a:rPr lang="en-US" altLang="zh-CN" smtClean="0"/>
              <a:t>SJF</a:t>
            </a:r>
            <a:r>
              <a:rPr lang="zh-CN" altLang="en-US" smtClean="0"/>
              <a:t>可以保证最小的平均等待时间</a:t>
            </a:r>
          </a:p>
        </p:txBody>
      </p:sp>
      <p:grpSp>
        <p:nvGrpSpPr>
          <p:cNvPr id="31748" name="Group 5"/>
          <p:cNvGrpSpPr>
            <a:grpSpLocks/>
          </p:cNvGrpSpPr>
          <p:nvPr/>
        </p:nvGrpSpPr>
        <p:grpSpPr bwMode="auto">
          <a:xfrm>
            <a:off x="1295400" y="1371600"/>
            <a:ext cx="6477000" cy="1219200"/>
            <a:chOff x="816" y="3360"/>
            <a:chExt cx="4080" cy="768"/>
          </a:xfrm>
        </p:grpSpPr>
        <p:sp>
          <p:nvSpPr>
            <p:cNvPr id="31755" name="Rectangle 6"/>
            <p:cNvSpPr>
              <a:spLocks noChangeArrowheads="1"/>
            </p:cNvSpPr>
            <p:nvPr/>
          </p:nvSpPr>
          <p:spPr bwMode="auto">
            <a:xfrm>
              <a:off x="920" y="3360"/>
              <a:ext cx="3832" cy="384"/>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756" name="Text Box 7"/>
            <p:cNvSpPr txBox="1">
              <a:spLocks noChangeArrowheads="1"/>
            </p:cNvSpPr>
            <p:nvPr/>
          </p:nvSpPr>
          <p:spPr bwMode="auto">
            <a:xfrm>
              <a:off x="960"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3</a:t>
              </a:r>
              <a:endParaRPr lang="en-US" altLang="zh-CN" sz="2400">
                <a:solidFill>
                  <a:srgbClr val="FF0000"/>
                </a:solidFill>
                <a:latin typeface="Helvetica" panose="020B0604020202020204" pitchFamily="34" charset="0"/>
              </a:endParaRPr>
            </a:p>
          </p:txBody>
        </p:sp>
        <p:sp>
          <p:nvSpPr>
            <p:cNvPr id="31757" name="Text Box 8"/>
            <p:cNvSpPr txBox="1">
              <a:spLocks noChangeArrowheads="1"/>
            </p:cNvSpPr>
            <p:nvPr/>
          </p:nvSpPr>
          <p:spPr bwMode="auto">
            <a:xfrm>
              <a:off x="1461"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4</a:t>
              </a:r>
              <a:endParaRPr lang="en-US" altLang="zh-CN" sz="2400">
                <a:solidFill>
                  <a:srgbClr val="FF0000"/>
                </a:solidFill>
                <a:latin typeface="Helvetica" panose="020B0604020202020204" pitchFamily="34" charset="0"/>
              </a:endParaRPr>
            </a:p>
          </p:txBody>
        </p:sp>
        <p:sp>
          <p:nvSpPr>
            <p:cNvPr id="31758" name="Text Box 9"/>
            <p:cNvSpPr txBox="1">
              <a:spLocks noChangeArrowheads="1"/>
            </p:cNvSpPr>
            <p:nvPr/>
          </p:nvSpPr>
          <p:spPr bwMode="auto">
            <a:xfrm>
              <a:off x="2181"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1</a:t>
              </a:r>
              <a:endParaRPr lang="en-US" altLang="zh-CN" sz="2400">
                <a:solidFill>
                  <a:srgbClr val="FF0000"/>
                </a:solidFill>
                <a:latin typeface="Helvetica" panose="020B0604020202020204" pitchFamily="34" charset="0"/>
              </a:endParaRPr>
            </a:p>
          </p:txBody>
        </p:sp>
        <p:sp>
          <p:nvSpPr>
            <p:cNvPr id="31759" name="Line 10"/>
            <p:cNvSpPr>
              <a:spLocks noChangeShapeType="1"/>
            </p:cNvSpPr>
            <p:nvPr/>
          </p:nvSpPr>
          <p:spPr bwMode="auto">
            <a:xfrm>
              <a:off x="920"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0" name="Line 11"/>
            <p:cNvSpPr>
              <a:spLocks noChangeShapeType="1"/>
            </p:cNvSpPr>
            <p:nvPr/>
          </p:nvSpPr>
          <p:spPr bwMode="auto">
            <a:xfrm>
              <a:off x="1302"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1" name="Line 12"/>
            <p:cNvSpPr>
              <a:spLocks noChangeShapeType="1"/>
            </p:cNvSpPr>
            <p:nvPr/>
          </p:nvSpPr>
          <p:spPr bwMode="auto">
            <a:xfrm>
              <a:off x="130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2" name="Text Box 13"/>
            <p:cNvSpPr txBox="1">
              <a:spLocks noChangeArrowheads="1"/>
            </p:cNvSpPr>
            <p:nvPr/>
          </p:nvSpPr>
          <p:spPr bwMode="auto">
            <a:xfrm>
              <a:off x="1163"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3</a:t>
              </a:r>
            </a:p>
          </p:txBody>
        </p:sp>
        <p:sp>
          <p:nvSpPr>
            <p:cNvPr id="31763" name="Text Box 14"/>
            <p:cNvSpPr txBox="1">
              <a:spLocks noChangeArrowheads="1"/>
            </p:cNvSpPr>
            <p:nvPr/>
          </p:nvSpPr>
          <p:spPr bwMode="auto">
            <a:xfrm>
              <a:off x="456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61</a:t>
              </a:r>
            </a:p>
          </p:txBody>
        </p:sp>
        <p:sp>
          <p:nvSpPr>
            <p:cNvPr id="31764" name="Text Box 15"/>
            <p:cNvSpPr txBox="1">
              <a:spLocks noChangeArrowheads="1"/>
            </p:cNvSpPr>
            <p:nvPr/>
          </p:nvSpPr>
          <p:spPr bwMode="auto">
            <a:xfrm>
              <a:off x="816"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0</a:t>
              </a:r>
            </a:p>
          </p:txBody>
        </p:sp>
        <p:sp>
          <p:nvSpPr>
            <p:cNvPr id="31765" name="Line 16"/>
            <p:cNvSpPr>
              <a:spLocks noChangeShapeType="1"/>
            </p:cNvSpPr>
            <p:nvPr/>
          </p:nvSpPr>
          <p:spPr bwMode="auto">
            <a:xfrm>
              <a:off x="1926"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6" name="Line 17"/>
            <p:cNvSpPr>
              <a:spLocks noChangeShapeType="1"/>
            </p:cNvSpPr>
            <p:nvPr/>
          </p:nvSpPr>
          <p:spPr bwMode="auto">
            <a:xfrm>
              <a:off x="1926"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7" name="Text Box 18"/>
            <p:cNvSpPr txBox="1">
              <a:spLocks noChangeArrowheads="1"/>
            </p:cNvSpPr>
            <p:nvPr/>
          </p:nvSpPr>
          <p:spPr bwMode="auto">
            <a:xfrm>
              <a:off x="173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10</a:t>
              </a:r>
            </a:p>
          </p:txBody>
        </p:sp>
        <p:sp>
          <p:nvSpPr>
            <p:cNvPr id="31768" name="Line 19"/>
            <p:cNvSpPr>
              <a:spLocks noChangeShapeType="1"/>
            </p:cNvSpPr>
            <p:nvPr/>
          </p:nvSpPr>
          <p:spPr bwMode="auto">
            <a:xfrm>
              <a:off x="2694"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9" name="Line 20"/>
            <p:cNvSpPr>
              <a:spLocks noChangeShapeType="1"/>
            </p:cNvSpPr>
            <p:nvPr/>
          </p:nvSpPr>
          <p:spPr bwMode="auto">
            <a:xfrm>
              <a:off x="2694"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0" name="Text Box 21"/>
            <p:cNvSpPr txBox="1">
              <a:spLocks noChangeArrowheads="1"/>
            </p:cNvSpPr>
            <p:nvPr/>
          </p:nvSpPr>
          <p:spPr bwMode="auto">
            <a:xfrm>
              <a:off x="2502"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20</a:t>
              </a:r>
            </a:p>
          </p:txBody>
        </p:sp>
        <p:sp>
          <p:nvSpPr>
            <p:cNvPr id="31771" name="Text Box 22"/>
            <p:cNvSpPr txBox="1">
              <a:spLocks noChangeArrowheads="1"/>
            </p:cNvSpPr>
            <p:nvPr/>
          </p:nvSpPr>
          <p:spPr bwMode="auto">
            <a:xfrm>
              <a:off x="2928"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5</a:t>
              </a:r>
              <a:endParaRPr lang="en-US" altLang="zh-CN" sz="2400">
                <a:solidFill>
                  <a:srgbClr val="FF0000"/>
                </a:solidFill>
                <a:latin typeface="Helvetica" panose="020B0604020202020204" pitchFamily="34" charset="0"/>
              </a:endParaRPr>
            </a:p>
          </p:txBody>
        </p:sp>
        <p:sp>
          <p:nvSpPr>
            <p:cNvPr id="31772" name="Line 23"/>
            <p:cNvSpPr>
              <a:spLocks noChangeShapeType="1"/>
            </p:cNvSpPr>
            <p:nvPr/>
          </p:nvSpPr>
          <p:spPr bwMode="auto">
            <a:xfrm>
              <a:off x="3510"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3" name="Line 24"/>
            <p:cNvSpPr>
              <a:spLocks noChangeShapeType="1"/>
            </p:cNvSpPr>
            <p:nvPr/>
          </p:nvSpPr>
          <p:spPr bwMode="auto">
            <a:xfrm>
              <a:off x="3510"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4" name="Text Box 25"/>
            <p:cNvSpPr txBox="1">
              <a:spLocks noChangeArrowheads="1"/>
            </p:cNvSpPr>
            <p:nvPr/>
          </p:nvSpPr>
          <p:spPr bwMode="auto">
            <a:xfrm>
              <a:off x="3318"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32</a:t>
              </a:r>
            </a:p>
          </p:txBody>
        </p:sp>
        <p:sp>
          <p:nvSpPr>
            <p:cNvPr id="31775" name="Line 26"/>
            <p:cNvSpPr>
              <a:spLocks noChangeShapeType="1"/>
            </p:cNvSpPr>
            <p:nvPr/>
          </p:nvSpPr>
          <p:spPr bwMode="auto">
            <a:xfrm>
              <a:off x="475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6" name="Text Box 27"/>
            <p:cNvSpPr txBox="1">
              <a:spLocks noChangeArrowheads="1"/>
            </p:cNvSpPr>
            <p:nvPr/>
          </p:nvSpPr>
          <p:spPr bwMode="auto">
            <a:xfrm>
              <a:off x="419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2</a:t>
              </a:r>
              <a:endParaRPr lang="en-US" altLang="zh-CN" sz="2400">
                <a:solidFill>
                  <a:srgbClr val="FF0000"/>
                </a:solidFill>
                <a:latin typeface="Helvetica" panose="020B0604020202020204" pitchFamily="34" charset="0"/>
              </a:endParaRPr>
            </a:p>
          </p:txBody>
        </p:sp>
      </p:grpSp>
      <p:grpSp>
        <p:nvGrpSpPr>
          <p:cNvPr id="193586" name="Group 50"/>
          <p:cNvGrpSpPr>
            <a:grpSpLocks/>
          </p:cNvGrpSpPr>
          <p:nvPr/>
        </p:nvGrpSpPr>
        <p:grpSpPr bwMode="auto">
          <a:xfrm>
            <a:off x="906463" y="2520950"/>
            <a:ext cx="6256337" cy="603250"/>
            <a:chOff x="571" y="1684"/>
            <a:chExt cx="3941" cy="380"/>
          </a:xfrm>
        </p:grpSpPr>
        <p:sp>
          <p:nvSpPr>
            <p:cNvPr id="31753" name="Rectangle 51"/>
            <p:cNvSpPr>
              <a:spLocks noChangeArrowheads="1"/>
            </p:cNvSpPr>
            <p:nvPr/>
          </p:nvSpPr>
          <p:spPr bwMode="auto">
            <a:xfrm>
              <a:off x="571" y="1684"/>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FF0000"/>
                  </a:solidFill>
                </a:rPr>
                <a:t>平均等待时间</a:t>
              </a:r>
              <a:r>
                <a:rPr lang="en-US" altLang="zh-CN" sz="2400">
                  <a:solidFill>
                    <a:srgbClr val="FF0000"/>
                  </a:solidFill>
                </a:rPr>
                <a:t>: (0+3+10+20+32)/5 = 13</a:t>
              </a:r>
            </a:p>
          </p:txBody>
        </p:sp>
        <p:pic>
          <p:nvPicPr>
            <p:cNvPr id="31754" name="Picture 52"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3594" name="Group 58"/>
          <p:cNvGrpSpPr>
            <a:grpSpLocks/>
          </p:cNvGrpSpPr>
          <p:nvPr/>
        </p:nvGrpSpPr>
        <p:grpSpPr bwMode="auto">
          <a:xfrm>
            <a:off x="914400" y="3883025"/>
            <a:ext cx="7772400" cy="2160588"/>
            <a:chOff x="576" y="2304"/>
            <a:chExt cx="4896" cy="1361"/>
          </a:xfrm>
        </p:grpSpPr>
        <p:sp>
          <p:nvSpPr>
            <p:cNvPr id="31751" name="Rectangle 56"/>
            <p:cNvSpPr>
              <a:spLocks noChangeArrowheads="1"/>
            </p:cNvSpPr>
            <p:nvPr/>
          </p:nvSpPr>
          <p:spPr bwMode="auto">
            <a:xfrm>
              <a:off x="576" y="2304"/>
              <a:ext cx="4896" cy="1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证明</a:t>
              </a:r>
              <a:r>
                <a:rPr lang="en-US" altLang="zh-CN" sz="2400"/>
                <a:t>: </a:t>
              </a:r>
              <a:r>
                <a:rPr lang="zh-CN" altLang="en-US" sz="2400"/>
                <a:t>设</a:t>
              </a:r>
              <a:r>
                <a:rPr lang="en-US" altLang="zh-CN" sz="2400" i="1"/>
                <a:t>P</a:t>
              </a:r>
              <a:r>
                <a:rPr lang="en-US" altLang="zh-CN" sz="2400" baseline="-25000"/>
                <a:t>1</a:t>
              </a:r>
              <a:r>
                <a:rPr lang="en-US" altLang="zh-CN" sz="2400" i="1"/>
                <a:t>P</a:t>
              </a:r>
              <a:r>
                <a:rPr lang="en-US" altLang="zh-CN" sz="2400" baseline="-25000"/>
                <a:t>2</a:t>
              </a:r>
              <a:r>
                <a:rPr lang="en-US" altLang="zh-CN" sz="2400"/>
                <a:t>…</a:t>
              </a:r>
              <a:r>
                <a:rPr lang="en-US" altLang="zh-CN" sz="2400" i="1"/>
                <a:t>P</a:t>
              </a:r>
              <a:r>
                <a:rPr lang="en-US" altLang="zh-CN" sz="2400" i="1" baseline="-25000"/>
                <a:t>n</a:t>
              </a:r>
              <a:r>
                <a:rPr lang="zh-CN" altLang="en-US" sz="2400"/>
                <a:t>是调度结果序列，</a:t>
              </a:r>
              <a:r>
                <a:rPr lang="en-US" altLang="zh-CN" sz="2400" i="1"/>
                <a:t>p</a:t>
              </a:r>
              <a:r>
                <a:rPr lang="en-US" altLang="zh-CN" sz="2400" i="1" baseline="-25000"/>
                <a:t>i</a:t>
              </a:r>
              <a:r>
                <a:rPr lang="zh-CN" altLang="en-US" sz="2400"/>
                <a:t>是任务</a:t>
              </a:r>
              <a:r>
                <a:rPr lang="en-US" altLang="zh-CN" sz="2400"/>
                <a:t>CPU</a:t>
              </a:r>
              <a:r>
                <a:rPr lang="zh-CN" altLang="en-US" sz="2400"/>
                <a:t>区间大小。显然该调度序列的平均等待时间为</a:t>
              </a:r>
              <a:r>
                <a:rPr lang="en-US" altLang="zh-CN" sz="2400"/>
                <a:t>:</a:t>
              </a:r>
            </a:p>
            <a:p>
              <a:pPr lvl="1" eaLnBrk="1" hangingPunct="1">
                <a:lnSpc>
                  <a:spcPct val="140000"/>
                </a:lnSpc>
                <a:spcBef>
                  <a:spcPct val="0"/>
                </a:spcBef>
                <a:buClrTx/>
                <a:buSzTx/>
                <a:buFontTx/>
                <a:buNone/>
              </a:pPr>
              <a:r>
                <a:rPr lang="en-US" altLang="zh-CN" sz="2400"/>
                <a:t>         </a:t>
              </a:r>
              <a:r>
                <a:rPr lang="en-US" altLang="zh-CN" sz="2400" i="1">
                  <a:solidFill>
                    <a:srgbClr val="FF0000"/>
                  </a:solidFill>
                </a:rPr>
                <a:t>0</a:t>
              </a:r>
              <a:r>
                <a:rPr lang="en-US" altLang="zh-CN" sz="2400" baseline="-25000">
                  <a:solidFill>
                    <a:srgbClr val="FF0000"/>
                  </a:solidFill>
                </a:rPr>
                <a:t> </a:t>
              </a:r>
              <a:r>
                <a:rPr lang="en-US" altLang="zh-CN" sz="2400">
                  <a:solidFill>
                    <a:srgbClr val="FF0000"/>
                  </a:solidFill>
                </a:rPr>
                <a:t>+ </a:t>
              </a:r>
              <a:r>
                <a:rPr lang="en-US" altLang="zh-CN" sz="2400" i="1"/>
                <a:t>p</a:t>
              </a:r>
              <a:r>
                <a:rPr lang="en-US" altLang="zh-CN" sz="2400" baseline="-25000"/>
                <a:t>1</a:t>
              </a:r>
              <a:r>
                <a:rPr lang="en-US" altLang="zh-CN" sz="2400"/>
                <a:t> </a:t>
              </a:r>
              <a:r>
                <a:rPr lang="en-US" altLang="zh-CN" sz="2400">
                  <a:solidFill>
                    <a:srgbClr val="FF0000"/>
                  </a:solidFill>
                </a:rPr>
                <a:t>+ </a:t>
              </a:r>
              <a:r>
                <a:rPr lang="en-US" altLang="zh-CN" sz="2400" i="1">
                  <a:solidFill>
                    <a:srgbClr val="FF0000"/>
                  </a:solidFill>
                </a:rPr>
                <a:t>p</a:t>
              </a:r>
              <a:r>
                <a:rPr lang="en-US" altLang="zh-CN" sz="2400" baseline="-25000">
                  <a:solidFill>
                    <a:srgbClr val="FF0000"/>
                  </a:solidFill>
                </a:rPr>
                <a:t>1</a:t>
              </a:r>
              <a:r>
                <a:rPr lang="en-US" altLang="zh-CN" sz="2400">
                  <a:solidFill>
                    <a:srgbClr val="FF0000"/>
                  </a:solidFill>
                </a:rPr>
                <a:t>+</a:t>
              </a:r>
              <a:r>
                <a:rPr lang="en-US" altLang="zh-CN" sz="2400" i="1">
                  <a:solidFill>
                    <a:srgbClr val="FF0000"/>
                  </a:solidFill>
                </a:rPr>
                <a:t>p</a:t>
              </a:r>
              <a:r>
                <a:rPr lang="en-US" altLang="zh-CN" sz="2400" baseline="-25000">
                  <a:solidFill>
                    <a:srgbClr val="FF0000"/>
                  </a:solidFill>
                </a:rPr>
                <a:t>2</a:t>
              </a:r>
              <a:r>
                <a:rPr lang="en-US" altLang="zh-CN" sz="2400">
                  <a:solidFill>
                    <a:srgbClr val="FF0000"/>
                  </a:solidFill>
                </a:rPr>
                <a:t>+ </a:t>
              </a:r>
              <a:r>
                <a:rPr lang="en-US" altLang="zh-CN" sz="2400" i="1"/>
                <a:t>p</a:t>
              </a:r>
              <a:r>
                <a:rPr lang="en-US" altLang="zh-CN" sz="2400" baseline="-25000"/>
                <a:t>1</a:t>
              </a:r>
              <a:r>
                <a:rPr lang="en-US" altLang="zh-CN" sz="2400"/>
                <a:t>+</a:t>
              </a:r>
              <a:r>
                <a:rPr lang="en-US" altLang="zh-CN" sz="2400" i="1"/>
                <a:t>p</a:t>
              </a:r>
              <a:r>
                <a:rPr lang="en-US" altLang="zh-CN" sz="2400" baseline="-25000"/>
                <a:t>2</a:t>
              </a:r>
              <a:r>
                <a:rPr lang="en-US" altLang="zh-CN" sz="2400"/>
                <a:t>+</a:t>
              </a:r>
              <a:r>
                <a:rPr lang="en-US" altLang="zh-CN" sz="2400" i="1"/>
                <a:t>p</a:t>
              </a:r>
              <a:r>
                <a:rPr lang="en-US" altLang="zh-CN" sz="2400" baseline="-25000"/>
                <a:t>3</a:t>
              </a:r>
              <a:r>
                <a:rPr lang="en-US" altLang="zh-CN" sz="2400"/>
                <a:t> </a:t>
              </a:r>
              <a:r>
                <a:rPr lang="en-US" altLang="zh-CN" sz="2400">
                  <a:solidFill>
                    <a:srgbClr val="FF0000"/>
                  </a:solidFill>
                </a:rPr>
                <a:t>+ …. = </a:t>
              </a:r>
              <a:r>
                <a:rPr lang="en-US" altLang="zh-CN" sz="2400">
                  <a:solidFill>
                    <a:srgbClr val="FF0000"/>
                  </a:solidFill>
                  <a:sym typeface="Symbol" panose="05050102010706020507" pitchFamily="18" charset="2"/>
                </a:rPr>
                <a:t>(</a:t>
              </a:r>
              <a:r>
                <a:rPr lang="en-US" altLang="zh-CN" sz="2400" i="1">
                  <a:solidFill>
                    <a:srgbClr val="FF0000"/>
                  </a:solidFill>
                  <a:sym typeface="Symbol" panose="05050102010706020507" pitchFamily="18" charset="2"/>
                </a:rPr>
                <a:t>n</a:t>
              </a:r>
              <a:r>
                <a:rPr lang="en-US" altLang="zh-CN" sz="2400">
                  <a:solidFill>
                    <a:srgbClr val="FF0000"/>
                  </a:solidFill>
                  <a:sym typeface="Symbol" panose="05050102010706020507" pitchFamily="18" charset="2"/>
                </a:rPr>
                <a:t>-</a:t>
              </a:r>
              <a:r>
                <a:rPr lang="en-US" altLang="zh-CN" sz="2400" i="1">
                  <a:solidFill>
                    <a:srgbClr val="FF0000"/>
                  </a:solidFill>
                  <a:sym typeface="Symbol" panose="05050102010706020507" pitchFamily="18" charset="2"/>
                </a:rPr>
                <a:t>i</a:t>
              </a:r>
              <a:r>
                <a:rPr lang="en-US" altLang="zh-CN" sz="2400">
                  <a:solidFill>
                    <a:srgbClr val="FF0000"/>
                  </a:solidFill>
                  <a:sym typeface="Symbol" panose="05050102010706020507" pitchFamily="18" charset="2"/>
                </a:rPr>
                <a:t>)</a:t>
              </a:r>
              <a:r>
                <a:rPr lang="en-US" altLang="zh-CN" sz="2400" i="1">
                  <a:solidFill>
                    <a:srgbClr val="FF0000"/>
                  </a:solidFill>
                  <a:sym typeface="Symbol" panose="05050102010706020507" pitchFamily="18" charset="2"/>
                </a:rPr>
                <a:t>p</a:t>
              </a:r>
              <a:r>
                <a:rPr lang="en-US" altLang="zh-CN" sz="2400" i="1" baseline="-25000">
                  <a:solidFill>
                    <a:srgbClr val="FF0000"/>
                  </a:solidFill>
                  <a:sym typeface="Symbol" panose="05050102010706020507" pitchFamily="18" charset="2"/>
                </a:rPr>
                <a:t>i</a:t>
              </a:r>
            </a:p>
            <a:p>
              <a:pPr lvl="1" eaLnBrk="1" hangingPunct="1">
                <a:lnSpc>
                  <a:spcPct val="140000"/>
                </a:lnSpc>
                <a:spcBef>
                  <a:spcPct val="0"/>
                </a:spcBef>
                <a:buClrTx/>
                <a:buSzTx/>
                <a:buFontTx/>
                <a:buNone/>
              </a:pPr>
              <a:r>
                <a:rPr lang="zh-CN" altLang="en-US" sz="2400"/>
                <a:t>如果存在</a:t>
              </a:r>
              <a:r>
                <a:rPr lang="en-US" altLang="zh-CN" sz="2400" i="1"/>
                <a:t>i</a:t>
              </a:r>
              <a:r>
                <a:rPr lang="en-US" altLang="zh-CN" sz="2400"/>
                <a:t>&lt;</a:t>
              </a:r>
              <a:r>
                <a:rPr lang="en-US" altLang="zh-CN" sz="2400" i="1"/>
                <a:t>j</a:t>
              </a:r>
              <a:r>
                <a:rPr lang="zh-CN" altLang="en-US" sz="2400"/>
                <a:t>而</a:t>
              </a:r>
              <a:r>
                <a:rPr lang="en-US" altLang="zh-CN" sz="2400" i="1"/>
                <a:t>p</a:t>
              </a:r>
              <a:r>
                <a:rPr lang="en-US" altLang="zh-CN" sz="2400" i="1" baseline="-25000"/>
                <a:t>i</a:t>
              </a:r>
              <a:r>
                <a:rPr lang="en-US" altLang="zh-CN" sz="2400"/>
                <a:t>&gt;</a:t>
              </a:r>
              <a:r>
                <a:rPr lang="en-US" altLang="zh-CN" sz="2400" i="1"/>
                <a:t>p</a:t>
              </a:r>
              <a:r>
                <a:rPr lang="en-US" altLang="zh-CN" sz="2400" i="1" baseline="-25000"/>
                <a:t>j</a:t>
              </a:r>
              <a:r>
                <a:rPr lang="zh-CN" altLang="en-US" sz="2400"/>
                <a:t>，交换</a:t>
              </a:r>
              <a:r>
                <a:rPr lang="en-US" altLang="zh-CN" sz="2400" i="1"/>
                <a:t>p</a:t>
              </a:r>
              <a:r>
                <a:rPr lang="en-US" altLang="zh-CN" sz="2400" i="1" baseline="-25000"/>
                <a:t>i</a:t>
              </a:r>
              <a:r>
                <a:rPr lang="en-US" altLang="zh-CN" sz="2400"/>
                <a:t>,</a:t>
              </a:r>
              <a:r>
                <a:rPr lang="en-US" altLang="zh-CN" sz="2400" i="1"/>
                <a:t>p</a:t>
              </a:r>
              <a:r>
                <a:rPr lang="en-US" altLang="zh-CN" sz="2400" i="1" baseline="-25000"/>
                <a:t>j</a:t>
              </a:r>
              <a:r>
                <a:rPr lang="zh-CN" altLang="en-US" sz="2400"/>
                <a:t>调度顺序会减小上值。          </a:t>
              </a:r>
            </a:p>
          </p:txBody>
        </p:sp>
        <p:pic>
          <p:nvPicPr>
            <p:cNvPr id="31752" name="Picture 5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246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3586"/>
                                        </p:tgtEl>
                                        <p:attrNameLst>
                                          <p:attrName>style.visibility</p:attrName>
                                        </p:attrNameLst>
                                      </p:cBhvr>
                                      <p:to>
                                        <p:strVal val="visible"/>
                                      </p:to>
                                    </p:set>
                                    <p:animEffect transition="in" filter="dissolve">
                                      <p:cBhvr>
                                        <p:cTn id="7" dur="500"/>
                                        <p:tgtEl>
                                          <p:spTgt spid="193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3539">
                                            <p:txEl>
                                              <p:pRg st="0" end="0"/>
                                            </p:txEl>
                                          </p:spTgt>
                                        </p:tgtEl>
                                        <p:attrNameLst>
                                          <p:attrName>style.visibility</p:attrName>
                                        </p:attrNameLst>
                                      </p:cBhvr>
                                      <p:to>
                                        <p:strVal val="visible"/>
                                      </p:to>
                                    </p:set>
                                    <p:animEffect transition="in" filter="dissolve">
                                      <p:cBhvr>
                                        <p:cTn id="12" dur="500"/>
                                        <p:tgtEl>
                                          <p:spTgt spid="1935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3594"/>
                                        </p:tgtEl>
                                        <p:attrNameLst>
                                          <p:attrName>style.visibility</p:attrName>
                                        </p:attrNameLst>
                                      </p:cBhvr>
                                      <p:to>
                                        <p:strVal val="visible"/>
                                      </p:to>
                                    </p:set>
                                    <p:animEffect transition="in" filter="dissolve">
                                      <p:cBhvr>
                                        <p:cTn id="17" dur="500"/>
                                        <p:tgtEl>
                                          <p:spTgt spid="193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304800"/>
            <a:ext cx="8763000" cy="676275"/>
          </a:xfrm>
        </p:spPr>
        <p:txBody>
          <a:bodyPr/>
          <a:lstStyle/>
          <a:p>
            <a:pPr eaLnBrk="1" hangingPunct="1"/>
            <a:r>
              <a:rPr lang="en-US" altLang="zh-CN" smtClean="0"/>
              <a:t>SJF: </a:t>
            </a:r>
            <a:r>
              <a:rPr lang="zh-CN" altLang="en-US" smtClean="0"/>
              <a:t>任务到达的时间有先后怎么办</a:t>
            </a:r>
            <a:r>
              <a:rPr lang="en-US" altLang="zh-CN" smtClean="0"/>
              <a:t>? </a:t>
            </a:r>
            <a:endParaRPr lang="en-US" altLang="zh-CN" smtClean="0">
              <a:sym typeface="Symbol" panose="05050102010706020507" pitchFamily="18" charset="2"/>
            </a:endParaRPr>
          </a:p>
        </p:txBody>
      </p:sp>
      <p:sp>
        <p:nvSpPr>
          <p:cNvPr id="194563" name="Rectangle 3"/>
          <p:cNvSpPr>
            <a:spLocks noGrp="1" noChangeArrowheads="1"/>
          </p:cNvSpPr>
          <p:nvPr>
            <p:ph type="body" idx="1"/>
          </p:nvPr>
        </p:nvSpPr>
        <p:spPr>
          <a:xfrm>
            <a:off x="685800" y="1192213"/>
            <a:ext cx="7921625" cy="865187"/>
          </a:xfrm>
          <a:noFill/>
        </p:spPr>
        <p:txBody>
          <a:bodyPr/>
          <a:lstStyle/>
          <a:p>
            <a:pPr eaLnBrk="1" hangingPunct="1">
              <a:lnSpc>
                <a:spcPct val="110000"/>
              </a:lnSpc>
            </a:pPr>
            <a:r>
              <a:rPr lang="en-US" altLang="zh-CN" smtClean="0"/>
              <a:t>Shortest Remaining Job First </a:t>
            </a:r>
            <a:r>
              <a:rPr lang="en-US" altLang="zh-CN" smtClean="0">
                <a:sym typeface="Symbol" panose="05050102010706020507" pitchFamily="18" charset="2"/>
              </a:rPr>
              <a:t>(SRJF)</a:t>
            </a:r>
          </a:p>
          <a:p>
            <a:pPr eaLnBrk="1" hangingPunct="1">
              <a:lnSpc>
                <a:spcPct val="110000"/>
              </a:lnSpc>
            </a:pPr>
            <a:r>
              <a:rPr lang="en-US" altLang="zh-CN" smtClean="0">
                <a:solidFill>
                  <a:srgbClr val="FF0000"/>
                </a:solidFill>
              </a:rPr>
              <a:t>SJF</a:t>
            </a:r>
            <a:r>
              <a:rPr lang="zh-CN" altLang="en-US" smtClean="0">
                <a:solidFill>
                  <a:srgbClr val="FF0000"/>
                </a:solidFill>
              </a:rPr>
              <a:t>的可抢占版本</a:t>
            </a:r>
          </a:p>
        </p:txBody>
      </p:sp>
      <p:grpSp>
        <p:nvGrpSpPr>
          <p:cNvPr id="194632" name="Group 72"/>
          <p:cNvGrpSpPr>
            <a:grpSpLocks/>
          </p:cNvGrpSpPr>
          <p:nvPr/>
        </p:nvGrpSpPr>
        <p:grpSpPr bwMode="auto">
          <a:xfrm>
            <a:off x="685800" y="1981200"/>
            <a:ext cx="8153400" cy="3200400"/>
            <a:chOff x="432" y="1248"/>
            <a:chExt cx="5136" cy="2016"/>
          </a:xfrm>
        </p:grpSpPr>
        <p:sp>
          <p:nvSpPr>
            <p:cNvPr id="32827" name="Rectangle 30"/>
            <p:cNvSpPr>
              <a:spLocks noChangeArrowheads="1"/>
            </p:cNvSpPr>
            <p:nvPr/>
          </p:nvSpPr>
          <p:spPr bwMode="auto">
            <a:xfrm>
              <a:off x="432" y="1440"/>
              <a:ext cx="4990"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一个实例</a:t>
              </a:r>
            </a:p>
          </p:txBody>
        </p:sp>
        <p:sp>
          <p:nvSpPr>
            <p:cNvPr id="32828" name="Line 31"/>
            <p:cNvSpPr>
              <a:spLocks noChangeShapeType="1"/>
            </p:cNvSpPr>
            <p:nvPr/>
          </p:nvSpPr>
          <p:spPr bwMode="auto">
            <a:xfrm>
              <a:off x="3024" y="1728"/>
              <a:ext cx="25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29" name="Line 32"/>
            <p:cNvSpPr>
              <a:spLocks noChangeShapeType="1"/>
            </p:cNvSpPr>
            <p:nvPr/>
          </p:nvSpPr>
          <p:spPr bwMode="auto">
            <a:xfrm>
              <a:off x="3024" y="1248"/>
              <a:ext cx="0" cy="20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2830" name="Group 33"/>
            <p:cNvGrpSpPr>
              <a:grpSpLocks/>
            </p:cNvGrpSpPr>
            <p:nvPr/>
          </p:nvGrpSpPr>
          <p:grpSpPr bwMode="auto">
            <a:xfrm>
              <a:off x="768" y="1892"/>
              <a:ext cx="2256" cy="610"/>
              <a:chOff x="768" y="1796"/>
              <a:chExt cx="2256" cy="610"/>
            </a:xfrm>
          </p:grpSpPr>
          <p:sp>
            <p:nvSpPr>
              <p:cNvPr id="32854" name="Rectangle 34"/>
              <p:cNvSpPr>
                <a:spLocks noChangeArrowheads="1"/>
              </p:cNvSpPr>
              <p:nvPr/>
            </p:nvSpPr>
            <p:spPr bwMode="auto">
              <a:xfrm>
                <a:off x="912" y="1796"/>
                <a:ext cx="2112"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Tx/>
                  <a:buSzTx/>
                  <a:buFontTx/>
                  <a:buNone/>
                </a:pPr>
                <a:r>
                  <a:rPr lang="zh-CN" altLang="en-US" sz="2400"/>
                  <a:t>假定任务</a:t>
                </a:r>
                <a:r>
                  <a:rPr lang="en-US" altLang="zh-CN" sz="2400"/>
                  <a:t>P</a:t>
                </a:r>
                <a:r>
                  <a:rPr lang="en-US" altLang="zh-CN" sz="2400" baseline="-25000"/>
                  <a:t>1</a:t>
                </a:r>
                <a:r>
                  <a:rPr lang="zh-CN" altLang="en-US" sz="2400"/>
                  <a:t>，</a:t>
                </a:r>
                <a:r>
                  <a:rPr lang="en-US" altLang="zh-CN" sz="2400"/>
                  <a:t>P</a:t>
                </a:r>
                <a:r>
                  <a:rPr lang="en-US" altLang="zh-CN" sz="2400" baseline="-25000"/>
                  <a:t>2</a:t>
                </a:r>
                <a:r>
                  <a:rPr lang="zh-CN" altLang="en-US" sz="2400"/>
                  <a:t>，</a:t>
                </a:r>
                <a:r>
                  <a:rPr lang="en-US" altLang="zh-CN" sz="2400"/>
                  <a:t>P</a:t>
                </a:r>
                <a:r>
                  <a:rPr lang="en-US" altLang="zh-CN" sz="2400" baseline="-25000"/>
                  <a:t>3</a:t>
                </a:r>
                <a:r>
                  <a:rPr lang="zh-CN" altLang="en-US" sz="2400"/>
                  <a:t>，</a:t>
                </a:r>
                <a:r>
                  <a:rPr lang="en-US" altLang="zh-CN" sz="2400"/>
                  <a:t>P</a:t>
                </a:r>
                <a:r>
                  <a:rPr lang="en-US" altLang="zh-CN" sz="2400" baseline="-25000"/>
                  <a:t>4</a:t>
                </a:r>
                <a:r>
                  <a:rPr lang="zh-CN" altLang="en-US" sz="2400"/>
                  <a:t>，</a:t>
                </a:r>
                <a:r>
                  <a:rPr lang="en-US" altLang="zh-CN" sz="2400"/>
                  <a:t>P</a:t>
                </a:r>
                <a:r>
                  <a:rPr lang="en-US" altLang="zh-CN" sz="2400" baseline="-25000"/>
                  <a:t>5</a:t>
                </a:r>
                <a:r>
                  <a:rPr lang="zh-CN" altLang="en-US" sz="2400"/>
                  <a:t>的到达顺序为</a:t>
                </a:r>
                <a:r>
                  <a:rPr lang="en-US" altLang="zh-CN" sz="2400"/>
                  <a:t>:</a:t>
                </a:r>
              </a:p>
            </p:txBody>
          </p:sp>
          <p:pic>
            <p:nvPicPr>
              <p:cNvPr id="32855" name="Picture 35"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 y="187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831" name="Line 36"/>
            <p:cNvSpPr>
              <a:spLocks noChangeShapeType="1"/>
            </p:cNvSpPr>
            <p:nvPr/>
          </p:nvSpPr>
          <p:spPr bwMode="auto">
            <a:xfrm>
              <a:off x="3552" y="1248"/>
              <a:ext cx="0" cy="20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32" name="Rectangle 37"/>
            <p:cNvSpPr>
              <a:spLocks noChangeArrowheads="1"/>
            </p:cNvSpPr>
            <p:nvPr/>
          </p:nvSpPr>
          <p:spPr bwMode="auto">
            <a:xfrm>
              <a:off x="3052" y="1344"/>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任务</a:t>
              </a:r>
            </a:p>
          </p:txBody>
        </p:sp>
        <p:sp>
          <p:nvSpPr>
            <p:cNvPr id="32833" name="Rectangle 38"/>
            <p:cNvSpPr>
              <a:spLocks noChangeArrowheads="1"/>
            </p:cNvSpPr>
            <p:nvPr/>
          </p:nvSpPr>
          <p:spPr bwMode="auto">
            <a:xfrm>
              <a:off x="4464" y="1258"/>
              <a:ext cx="110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t>CPU</a:t>
              </a:r>
              <a:r>
                <a:rPr lang="zh-CN" altLang="en-US" sz="2400"/>
                <a:t>区间</a:t>
              </a:r>
              <a:r>
                <a:rPr lang="en-US" altLang="zh-CN" sz="2400"/>
                <a:t>(ms)</a:t>
              </a:r>
            </a:p>
          </p:txBody>
        </p:sp>
        <p:sp>
          <p:nvSpPr>
            <p:cNvPr id="32834" name="Rectangle 39"/>
            <p:cNvSpPr>
              <a:spLocks noChangeArrowheads="1"/>
            </p:cNvSpPr>
            <p:nvPr/>
          </p:nvSpPr>
          <p:spPr bwMode="auto">
            <a:xfrm>
              <a:off x="3141" y="1788"/>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1</a:t>
              </a:r>
            </a:p>
          </p:txBody>
        </p:sp>
        <p:sp>
          <p:nvSpPr>
            <p:cNvPr id="32835" name="Rectangle 40"/>
            <p:cNvSpPr>
              <a:spLocks noChangeArrowheads="1"/>
            </p:cNvSpPr>
            <p:nvPr/>
          </p:nvSpPr>
          <p:spPr bwMode="auto">
            <a:xfrm>
              <a:off x="4902" y="1776"/>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10</a:t>
              </a:r>
              <a:endParaRPr lang="en-US" altLang="zh-CN" sz="2400" baseline="-25000">
                <a:solidFill>
                  <a:srgbClr val="FF0000"/>
                </a:solidFill>
              </a:endParaRPr>
            </a:p>
          </p:txBody>
        </p:sp>
        <p:sp>
          <p:nvSpPr>
            <p:cNvPr id="32836" name="Rectangle 41"/>
            <p:cNvSpPr>
              <a:spLocks noChangeArrowheads="1"/>
            </p:cNvSpPr>
            <p:nvPr/>
          </p:nvSpPr>
          <p:spPr bwMode="auto">
            <a:xfrm>
              <a:off x="3141" y="2064"/>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2</a:t>
              </a:r>
            </a:p>
          </p:txBody>
        </p:sp>
        <p:sp>
          <p:nvSpPr>
            <p:cNvPr id="32837" name="Rectangle 42"/>
            <p:cNvSpPr>
              <a:spLocks noChangeArrowheads="1"/>
            </p:cNvSpPr>
            <p:nvPr/>
          </p:nvSpPr>
          <p:spPr bwMode="auto">
            <a:xfrm>
              <a:off x="4902" y="2064"/>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29</a:t>
              </a:r>
              <a:endParaRPr lang="en-US" altLang="zh-CN" sz="2400" baseline="-25000">
                <a:solidFill>
                  <a:srgbClr val="FF0000"/>
                </a:solidFill>
              </a:endParaRPr>
            </a:p>
          </p:txBody>
        </p:sp>
        <p:sp>
          <p:nvSpPr>
            <p:cNvPr id="32838" name="Rectangle 43"/>
            <p:cNvSpPr>
              <a:spLocks noChangeArrowheads="1"/>
            </p:cNvSpPr>
            <p:nvPr/>
          </p:nvSpPr>
          <p:spPr bwMode="auto">
            <a:xfrm>
              <a:off x="3141" y="2352"/>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3</a:t>
              </a:r>
            </a:p>
          </p:txBody>
        </p:sp>
        <p:sp>
          <p:nvSpPr>
            <p:cNvPr id="32839" name="Rectangle 44"/>
            <p:cNvSpPr>
              <a:spLocks noChangeArrowheads="1"/>
            </p:cNvSpPr>
            <p:nvPr/>
          </p:nvSpPr>
          <p:spPr bwMode="auto">
            <a:xfrm>
              <a:off x="4947" y="237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3</a:t>
              </a:r>
              <a:endParaRPr lang="en-US" altLang="zh-CN" sz="2400" baseline="-25000">
                <a:solidFill>
                  <a:srgbClr val="FF0000"/>
                </a:solidFill>
              </a:endParaRPr>
            </a:p>
          </p:txBody>
        </p:sp>
        <p:sp>
          <p:nvSpPr>
            <p:cNvPr id="32840" name="Line 45"/>
            <p:cNvSpPr>
              <a:spLocks noChangeShapeType="1"/>
            </p:cNvSpPr>
            <p:nvPr/>
          </p:nvSpPr>
          <p:spPr bwMode="auto">
            <a:xfrm>
              <a:off x="3024" y="3264"/>
              <a:ext cx="25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41" name="Rectangle 46"/>
            <p:cNvSpPr>
              <a:spLocks noChangeArrowheads="1"/>
            </p:cNvSpPr>
            <p:nvPr/>
          </p:nvSpPr>
          <p:spPr bwMode="auto">
            <a:xfrm>
              <a:off x="3141" y="2658"/>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4</a:t>
              </a:r>
            </a:p>
          </p:txBody>
        </p:sp>
        <p:sp>
          <p:nvSpPr>
            <p:cNvPr id="32842" name="Rectangle 47"/>
            <p:cNvSpPr>
              <a:spLocks noChangeArrowheads="1"/>
            </p:cNvSpPr>
            <p:nvPr/>
          </p:nvSpPr>
          <p:spPr bwMode="auto">
            <a:xfrm>
              <a:off x="4947" y="265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7</a:t>
              </a:r>
              <a:endParaRPr lang="en-US" altLang="zh-CN" sz="2400" baseline="-25000">
                <a:solidFill>
                  <a:srgbClr val="FF0000"/>
                </a:solidFill>
              </a:endParaRPr>
            </a:p>
          </p:txBody>
        </p:sp>
        <p:sp>
          <p:nvSpPr>
            <p:cNvPr id="32843" name="Rectangle 48"/>
            <p:cNvSpPr>
              <a:spLocks noChangeArrowheads="1"/>
            </p:cNvSpPr>
            <p:nvPr/>
          </p:nvSpPr>
          <p:spPr bwMode="auto">
            <a:xfrm>
              <a:off x="3141" y="2946"/>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5</a:t>
              </a:r>
            </a:p>
          </p:txBody>
        </p:sp>
        <p:sp>
          <p:nvSpPr>
            <p:cNvPr id="32844" name="Rectangle 49"/>
            <p:cNvSpPr>
              <a:spLocks noChangeArrowheads="1"/>
            </p:cNvSpPr>
            <p:nvPr/>
          </p:nvSpPr>
          <p:spPr bwMode="auto">
            <a:xfrm>
              <a:off x="4902" y="2976"/>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12</a:t>
              </a:r>
              <a:endParaRPr lang="en-US" altLang="zh-CN" sz="2400" baseline="-25000">
                <a:solidFill>
                  <a:srgbClr val="FF0000"/>
                </a:solidFill>
              </a:endParaRPr>
            </a:p>
          </p:txBody>
        </p:sp>
        <p:sp>
          <p:nvSpPr>
            <p:cNvPr id="32845" name="Line 50"/>
            <p:cNvSpPr>
              <a:spLocks noChangeShapeType="1"/>
            </p:cNvSpPr>
            <p:nvPr/>
          </p:nvSpPr>
          <p:spPr bwMode="auto">
            <a:xfrm>
              <a:off x="5568" y="1248"/>
              <a:ext cx="0" cy="20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46" name="Line 51"/>
            <p:cNvSpPr>
              <a:spLocks noChangeShapeType="1"/>
            </p:cNvSpPr>
            <p:nvPr/>
          </p:nvSpPr>
          <p:spPr bwMode="auto">
            <a:xfrm>
              <a:off x="4560" y="1248"/>
              <a:ext cx="0" cy="20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47" name="Rectangle 52"/>
            <p:cNvSpPr>
              <a:spLocks noChangeArrowheads="1"/>
            </p:cNvSpPr>
            <p:nvPr/>
          </p:nvSpPr>
          <p:spPr bwMode="auto">
            <a:xfrm>
              <a:off x="3482" y="1248"/>
              <a:ext cx="107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到达时间</a:t>
              </a:r>
            </a:p>
            <a:p>
              <a:pPr algn="ctr" eaLnBrk="1" hangingPunct="1">
                <a:spcBef>
                  <a:spcPct val="0"/>
                </a:spcBef>
                <a:buClrTx/>
                <a:buSzTx/>
                <a:buFontTx/>
                <a:buNone/>
              </a:pPr>
              <a:r>
                <a:rPr lang="en-US" altLang="zh-CN" sz="2400"/>
                <a:t>(ms)</a:t>
              </a:r>
            </a:p>
          </p:txBody>
        </p:sp>
        <p:sp>
          <p:nvSpPr>
            <p:cNvPr id="32848" name="Rectangle 53"/>
            <p:cNvSpPr>
              <a:spLocks noChangeArrowheads="1"/>
            </p:cNvSpPr>
            <p:nvPr/>
          </p:nvSpPr>
          <p:spPr bwMode="auto">
            <a:xfrm>
              <a:off x="3936" y="177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0</a:t>
              </a:r>
              <a:endParaRPr lang="en-US" altLang="zh-CN" sz="2400" baseline="-25000">
                <a:solidFill>
                  <a:srgbClr val="FF0000"/>
                </a:solidFill>
              </a:endParaRPr>
            </a:p>
          </p:txBody>
        </p:sp>
        <p:sp>
          <p:nvSpPr>
            <p:cNvPr id="32849" name="Rectangle 54"/>
            <p:cNvSpPr>
              <a:spLocks noChangeArrowheads="1"/>
            </p:cNvSpPr>
            <p:nvPr/>
          </p:nvSpPr>
          <p:spPr bwMode="auto">
            <a:xfrm>
              <a:off x="3894" y="206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 0</a:t>
              </a:r>
              <a:endParaRPr lang="en-US" altLang="zh-CN" sz="2400" baseline="-25000">
                <a:solidFill>
                  <a:srgbClr val="FF0000"/>
                </a:solidFill>
              </a:endParaRPr>
            </a:p>
          </p:txBody>
        </p:sp>
        <p:sp>
          <p:nvSpPr>
            <p:cNvPr id="32850" name="Rectangle 55"/>
            <p:cNvSpPr>
              <a:spLocks noChangeArrowheads="1"/>
            </p:cNvSpPr>
            <p:nvPr/>
          </p:nvSpPr>
          <p:spPr bwMode="auto">
            <a:xfrm>
              <a:off x="3939" y="237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5</a:t>
              </a:r>
              <a:endParaRPr lang="en-US" altLang="zh-CN" sz="2400" baseline="-25000">
                <a:solidFill>
                  <a:srgbClr val="FF0000"/>
                </a:solidFill>
              </a:endParaRPr>
            </a:p>
          </p:txBody>
        </p:sp>
        <p:sp>
          <p:nvSpPr>
            <p:cNvPr id="32851" name="Rectangle 56"/>
            <p:cNvSpPr>
              <a:spLocks noChangeArrowheads="1"/>
            </p:cNvSpPr>
            <p:nvPr/>
          </p:nvSpPr>
          <p:spPr bwMode="auto">
            <a:xfrm>
              <a:off x="3939" y="265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5</a:t>
              </a:r>
              <a:endParaRPr lang="en-US" altLang="zh-CN" sz="2400" baseline="-25000">
                <a:solidFill>
                  <a:srgbClr val="FF0000"/>
                </a:solidFill>
              </a:endParaRPr>
            </a:p>
          </p:txBody>
        </p:sp>
        <p:sp>
          <p:nvSpPr>
            <p:cNvPr id="32852" name="Rectangle 57"/>
            <p:cNvSpPr>
              <a:spLocks noChangeArrowheads="1"/>
            </p:cNvSpPr>
            <p:nvPr/>
          </p:nvSpPr>
          <p:spPr bwMode="auto">
            <a:xfrm>
              <a:off x="3888" y="2976"/>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30</a:t>
              </a:r>
              <a:endParaRPr lang="en-US" altLang="zh-CN" sz="2400" baseline="-25000">
                <a:solidFill>
                  <a:srgbClr val="FF0000"/>
                </a:solidFill>
              </a:endParaRPr>
            </a:p>
          </p:txBody>
        </p:sp>
        <p:sp>
          <p:nvSpPr>
            <p:cNvPr id="32853" name="Line 60"/>
            <p:cNvSpPr>
              <a:spLocks noChangeShapeType="1"/>
            </p:cNvSpPr>
            <p:nvPr/>
          </p:nvSpPr>
          <p:spPr bwMode="auto">
            <a:xfrm>
              <a:off x="3024" y="1248"/>
              <a:ext cx="25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4631" name="Group 71"/>
          <p:cNvGrpSpPr>
            <a:grpSpLocks/>
          </p:cNvGrpSpPr>
          <p:nvPr/>
        </p:nvGrpSpPr>
        <p:grpSpPr bwMode="auto">
          <a:xfrm>
            <a:off x="685800" y="4572000"/>
            <a:ext cx="7086600" cy="1981200"/>
            <a:chOff x="432" y="2880"/>
            <a:chExt cx="4464" cy="1248"/>
          </a:xfrm>
        </p:grpSpPr>
        <p:sp>
          <p:nvSpPr>
            <p:cNvPr id="32795" name="Rectangle 5"/>
            <p:cNvSpPr>
              <a:spLocks noChangeArrowheads="1"/>
            </p:cNvSpPr>
            <p:nvPr/>
          </p:nvSpPr>
          <p:spPr bwMode="auto">
            <a:xfrm>
              <a:off x="432" y="2880"/>
              <a:ext cx="2304"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调度结果</a:t>
              </a:r>
            </a:p>
          </p:txBody>
        </p:sp>
        <p:grpSp>
          <p:nvGrpSpPr>
            <p:cNvPr id="32796" name="Group 70"/>
            <p:cNvGrpSpPr>
              <a:grpSpLocks/>
            </p:cNvGrpSpPr>
            <p:nvPr/>
          </p:nvGrpSpPr>
          <p:grpSpPr bwMode="auto">
            <a:xfrm>
              <a:off x="816" y="3360"/>
              <a:ext cx="4080" cy="768"/>
              <a:chOff x="816" y="3360"/>
              <a:chExt cx="4080" cy="768"/>
            </a:xfrm>
          </p:grpSpPr>
          <p:sp>
            <p:nvSpPr>
              <p:cNvPr id="32797" name="Rectangle 7"/>
              <p:cNvSpPr>
                <a:spLocks noChangeArrowheads="1"/>
              </p:cNvSpPr>
              <p:nvPr/>
            </p:nvSpPr>
            <p:spPr bwMode="auto">
              <a:xfrm>
                <a:off x="920" y="3360"/>
                <a:ext cx="3832" cy="384"/>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798" name="Text Box 8"/>
              <p:cNvSpPr txBox="1">
                <a:spLocks noChangeArrowheads="1"/>
              </p:cNvSpPr>
              <p:nvPr/>
            </p:nvSpPr>
            <p:spPr bwMode="auto">
              <a:xfrm>
                <a:off x="981"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1</a:t>
                </a:r>
                <a:endParaRPr lang="en-US" altLang="zh-CN" sz="2400">
                  <a:solidFill>
                    <a:srgbClr val="FF0000"/>
                  </a:solidFill>
                  <a:latin typeface="Helvetica" panose="020B0604020202020204" pitchFamily="34" charset="0"/>
                </a:endParaRPr>
              </a:p>
            </p:txBody>
          </p:sp>
          <p:sp>
            <p:nvSpPr>
              <p:cNvPr id="32799" name="Text Box 9"/>
              <p:cNvSpPr txBox="1">
                <a:spLocks noChangeArrowheads="1"/>
              </p:cNvSpPr>
              <p:nvPr/>
            </p:nvSpPr>
            <p:spPr bwMode="auto">
              <a:xfrm>
                <a:off x="1344"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3</a:t>
                </a:r>
                <a:endParaRPr lang="en-US" altLang="zh-CN" sz="2400">
                  <a:solidFill>
                    <a:srgbClr val="FF0000"/>
                  </a:solidFill>
                  <a:latin typeface="Helvetica" panose="020B0604020202020204" pitchFamily="34" charset="0"/>
                </a:endParaRPr>
              </a:p>
            </p:txBody>
          </p:sp>
          <p:sp>
            <p:nvSpPr>
              <p:cNvPr id="32800" name="Text Box 10"/>
              <p:cNvSpPr txBox="1">
                <a:spLocks noChangeArrowheads="1"/>
              </p:cNvSpPr>
              <p:nvPr/>
            </p:nvSpPr>
            <p:spPr bwMode="auto">
              <a:xfrm>
                <a:off x="1722"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1</a:t>
                </a:r>
                <a:endParaRPr lang="en-US" altLang="zh-CN" sz="2400">
                  <a:solidFill>
                    <a:srgbClr val="FF0000"/>
                  </a:solidFill>
                  <a:latin typeface="Helvetica" panose="020B0604020202020204" pitchFamily="34" charset="0"/>
                </a:endParaRPr>
              </a:p>
            </p:txBody>
          </p:sp>
          <p:sp>
            <p:nvSpPr>
              <p:cNvPr id="32801" name="Line 11"/>
              <p:cNvSpPr>
                <a:spLocks noChangeShapeType="1"/>
              </p:cNvSpPr>
              <p:nvPr/>
            </p:nvSpPr>
            <p:spPr bwMode="auto">
              <a:xfrm>
                <a:off x="920"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2" name="Line 12"/>
              <p:cNvSpPr>
                <a:spLocks noChangeShapeType="1"/>
              </p:cNvSpPr>
              <p:nvPr/>
            </p:nvSpPr>
            <p:spPr bwMode="auto">
              <a:xfrm>
                <a:off x="1339"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3" name="Line 13"/>
              <p:cNvSpPr>
                <a:spLocks noChangeShapeType="1"/>
              </p:cNvSpPr>
              <p:nvPr/>
            </p:nvSpPr>
            <p:spPr bwMode="auto">
              <a:xfrm>
                <a:off x="1339"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4" name="Text Box 14"/>
              <p:cNvSpPr txBox="1">
                <a:spLocks noChangeArrowheads="1"/>
              </p:cNvSpPr>
              <p:nvPr/>
            </p:nvSpPr>
            <p:spPr bwMode="auto">
              <a:xfrm>
                <a:off x="1200"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5</a:t>
                </a:r>
              </a:p>
            </p:txBody>
          </p:sp>
          <p:sp>
            <p:nvSpPr>
              <p:cNvPr id="32805" name="Text Box 15"/>
              <p:cNvSpPr txBox="1">
                <a:spLocks noChangeArrowheads="1"/>
              </p:cNvSpPr>
              <p:nvPr/>
            </p:nvSpPr>
            <p:spPr bwMode="auto">
              <a:xfrm>
                <a:off x="456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61</a:t>
                </a:r>
              </a:p>
            </p:txBody>
          </p:sp>
          <p:sp>
            <p:nvSpPr>
              <p:cNvPr id="32806" name="Text Box 16"/>
              <p:cNvSpPr txBox="1">
                <a:spLocks noChangeArrowheads="1"/>
              </p:cNvSpPr>
              <p:nvPr/>
            </p:nvSpPr>
            <p:spPr bwMode="auto">
              <a:xfrm>
                <a:off x="816"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0</a:t>
                </a:r>
              </a:p>
            </p:txBody>
          </p:sp>
          <p:sp>
            <p:nvSpPr>
              <p:cNvPr id="32807" name="Line 17"/>
              <p:cNvSpPr>
                <a:spLocks noChangeShapeType="1"/>
              </p:cNvSpPr>
              <p:nvPr/>
            </p:nvSpPr>
            <p:spPr bwMode="auto">
              <a:xfrm>
                <a:off x="1659"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8" name="Line 18"/>
              <p:cNvSpPr>
                <a:spLocks noChangeShapeType="1"/>
              </p:cNvSpPr>
              <p:nvPr/>
            </p:nvSpPr>
            <p:spPr bwMode="auto">
              <a:xfrm>
                <a:off x="1659"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9" name="Text Box 19"/>
              <p:cNvSpPr txBox="1">
                <a:spLocks noChangeArrowheads="1"/>
              </p:cNvSpPr>
              <p:nvPr/>
            </p:nvSpPr>
            <p:spPr bwMode="auto">
              <a:xfrm>
                <a:off x="1520"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8</a:t>
                </a:r>
              </a:p>
            </p:txBody>
          </p:sp>
          <p:sp>
            <p:nvSpPr>
              <p:cNvPr id="32810" name="Line 20"/>
              <p:cNvSpPr>
                <a:spLocks noChangeShapeType="1"/>
              </p:cNvSpPr>
              <p:nvPr/>
            </p:nvSpPr>
            <p:spPr bwMode="auto">
              <a:xfrm>
                <a:off x="2112"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1" name="Line 21"/>
              <p:cNvSpPr>
                <a:spLocks noChangeShapeType="1"/>
              </p:cNvSpPr>
              <p:nvPr/>
            </p:nvSpPr>
            <p:spPr bwMode="auto">
              <a:xfrm>
                <a:off x="211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2" name="Text Box 22"/>
              <p:cNvSpPr txBox="1">
                <a:spLocks noChangeArrowheads="1"/>
              </p:cNvSpPr>
              <p:nvPr/>
            </p:nvSpPr>
            <p:spPr bwMode="auto">
              <a:xfrm>
                <a:off x="1920"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13</a:t>
                </a:r>
              </a:p>
            </p:txBody>
          </p:sp>
          <p:sp>
            <p:nvSpPr>
              <p:cNvPr id="32813" name="Text Box 23"/>
              <p:cNvSpPr txBox="1">
                <a:spLocks noChangeArrowheads="1"/>
              </p:cNvSpPr>
              <p:nvPr/>
            </p:nvSpPr>
            <p:spPr bwMode="auto">
              <a:xfrm>
                <a:off x="2229"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4</a:t>
                </a:r>
                <a:endParaRPr lang="en-US" altLang="zh-CN" sz="2400">
                  <a:solidFill>
                    <a:srgbClr val="FF0000"/>
                  </a:solidFill>
                  <a:latin typeface="Helvetica" panose="020B0604020202020204" pitchFamily="34" charset="0"/>
                </a:endParaRPr>
              </a:p>
            </p:txBody>
          </p:sp>
          <p:sp>
            <p:nvSpPr>
              <p:cNvPr id="32814" name="Line 24"/>
              <p:cNvSpPr>
                <a:spLocks noChangeShapeType="1"/>
              </p:cNvSpPr>
              <p:nvPr/>
            </p:nvSpPr>
            <p:spPr bwMode="auto">
              <a:xfrm>
                <a:off x="2640"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5" name="Line 25"/>
              <p:cNvSpPr>
                <a:spLocks noChangeShapeType="1"/>
              </p:cNvSpPr>
              <p:nvPr/>
            </p:nvSpPr>
            <p:spPr bwMode="auto">
              <a:xfrm>
                <a:off x="2640"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6" name="Text Box 26"/>
              <p:cNvSpPr txBox="1">
                <a:spLocks noChangeArrowheads="1"/>
              </p:cNvSpPr>
              <p:nvPr/>
            </p:nvSpPr>
            <p:spPr bwMode="auto">
              <a:xfrm>
                <a:off x="2448"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20</a:t>
                </a:r>
              </a:p>
            </p:txBody>
          </p:sp>
          <p:sp>
            <p:nvSpPr>
              <p:cNvPr id="32817" name="Line 27"/>
              <p:cNvSpPr>
                <a:spLocks noChangeShapeType="1"/>
              </p:cNvSpPr>
              <p:nvPr/>
            </p:nvSpPr>
            <p:spPr bwMode="auto">
              <a:xfrm>
                <a:off x="475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8" name="Text Box 28"/>
              <p:cNvSpPr txBox="1">
                <a:spLocks noChangeArrowheads="1"/>
              </p:cNvSpPr>
              <p:nvPr/>
            </p:nvSpPr>
            <p:spPr bwMode="auto">
              <a:xfrm>
                <a:off x="419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2</a:t>
                </a:r>
                <a:endParaRPr lang="en-US" altLang="zh-CN" sz="2400">
                  <a:solidFill>
                    <a:srgbClr val="FF0000"/>
                  </a:solidFill>
                  <a:latin typeface="Helvetica" panose="020B0604020202020204" pitchFamily="34" charset="0"/>
                </a:endParaRPr>
              </a:p>
            </p:txBody>
          </p:sp>
          <p:sp>
            <p:nvSpPr>
              <p:cNvPr id="32819" name="Text Box 62"/>
              <p:cNvSpPr txBox="1">
                <a:spLocks noChangeArrowheads="1"/>
              </p:cNvSpPr>
              <p:nvPr/>
            </p:nvSpPr>
            <p:spPr bwMode="auto">
              <a:xfrm>
                <a:off x="2790"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2</a:t>
                </a:r>
                <a:endParaRPr lang="en-US" altLang="zh-CN" sz="2400">
                  <a:solidFill>
                    <a:srgbClr val="FF0000"/>
                  </a:solidFill>
                  <a:latin typeface="Helvetica" panose="020B0604020202020204" pitchFamily="34" charset="0"/>
                </a:endParaRPr>
              </a:p>
            </p:txBody>
          </p:sp>
          <p:sp>
            <p:nvSpPr>
              <p:cNvPr id="32820" name="Line 63"/>
              <p:cNvSpPr>
                <a:spLocks noChangeShapeType="1"/>
              </p:cNvSpPr>
              <p:nvPr/>
            </p:nvSpPr>
            <p:spPr bwMode="auto">
              <a:xfrm>
                <a:off x="3270"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1" name="Line 64"/>
              <p:cNvSpPr>
                <a:spLocks noChangeShapeType="1"/>
              </p:cNvSpPr>
              <p:nvPr/>
            </p:nvSpPr>
            <p:spPr bwMode="auto">
              <a:xfrm>
                <a:off x="3270"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2" name="Text Box 65"/>
              <p:cNvSpPr txBox="1">
                <a:spLocks noChangeArrowheads="1"/>
              </p:cNvSpPr>
              <p:nvPr/>
            </p:nvSpPr>
            <p:spPr bwMode="auto">
              <a:xfrm>
                <a:off x="3078"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30</a:t>
                </a:r>
              </a:p>
            </p:txBody>
          </p:sp>
          <p:sp>
            <p:nvSpPr>
              <p:cNvPr id="32823" name="Text Box 66"/>
              <p:cNvSpPr txBox="1">
                <a:spLocks noChangeArrowheads="1"/>
              </p:cNvSpPr>
              <p:nvPr/>
            </p:nvSpPr>
            <p:spPr bwMode="auto">
              <a:xfrm>
                <a:off x="3462"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5</a:t>
                </a:r>
                <a:endParaRPr lang="en-US" altLang="zh-CN" sz="2400">
                  <a:solidFill>
                    <a:srgbClr val="FF0000"/>
                  </a:solidFill>
                  <a:latin typeface="Helvetica" panose="020B0604020202020204" pitchFamily="34" charset="0"/>
                </a:endParaRPr>
              </a:p>
            </p:txBody>
          </p:sp>
          <p:sp>
            <p:nvSpPr>
              <p:cNvPr id="32824" name="Line 67"/>
              <p:cNvSpPr>
                <a:spLocks noChangeShapeType="1"/>
              </p:cNvSpPr>
              <p:nvPr/>
            </p:nvSpPr>
            <p:spPr bwMode="auto">
              <a:xfrm>
                <a:off x="3942"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5" name="Line 68"/>
              <p:cNvSpPr>
                <a:spLocks noChangeShapeType="1"/>
              </p:cNvSpPr>
              <p:nvPr/>
            </p:nvSpPr>
            <p:spPr bwMode="auto">
              <a:xfrm>
                <a:off x="394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6" name="Text Box 69"/>
              <p:cNvSpPr txBox="1">
                <a:spLocks noChangeArrowheads="1"/>
              </p:cNvSpPr>
              <p:nvPr/>
            </p:nvSpPr>
            <p:spPr bwMode="auto">
              <a:xfrm>
                <a:off x="3750"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42</a:t>
                </a:r>
              </a:p>
            </p:txBody>
          </p:sp>
        </p:grpSp>
      </p:grpSp>
      <p:grpSp>
        <p:nvGrpSpPr>
          <p:cNvPr id="194645" name="Group 85"/>
          <p:cNvGrpSpPr>
            <a:grpSpLocks/>
          </p:cNvGrpSpPr>
          <p:nvPr/>
        </p:nvGrpSpPr>
        <p:grpSpPr bwMode="auto">
          <a:xfrm>
            <a:off x="1524000" y="5257800"/>
            <a:ext cx="6324600" cy="1219200"/>
            <a:chOff x="960" y="3312"/>
            <a:chExt cx="3984" cy="768"/>
          </a:xfrm>
        </p:grpSpPr>
        <p:sp>
          <p:nvSpPr>
            <p:cNvPr id="32793" name="Rectangle 74"/>
            <p:cNvSpPr>
              <a:spLocks noChangeArrowheads="1"/>
            </p:cNvSpPr>
            <p:nvPr/>
          </p:nvSpPr>
          <p:spPr bwMode="auto">
            <a:xfrm>
              <a:off x="1200" y="3312"/>
              <a:ext cx="3744" cy="768"/>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794" name="Rectangle 75"/>
            <p:cNvSpPr>
              <a:spLocks noChangeArrowheads="1"/>
            </p:cNvSpPr>
            <p:nvPr/>
          </p:nvSpPr>
          <p:spPr bwMode="auto">
            <a:xfrm>
              <a:off x="960" y="3312"/>
              <a:ext cx="460" cy="48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94636" name="Group 76"/>
          <p:cNvGrpSpPr>
            <a:grpSpLocks/>
          </p:cNvGrpSpPr>
          <p:nvPr/>
        </p:nvGrpSpPr>
        <p:grpSpPr bwMode="auto">
          <a:xfrm>
            <a:off x="4202113" y="5259388"/>
            <a:ext cx="4724400" cy="1219200"/>
            <a:chOff x="1680" y="3312"/>
            <a:chExt cx="3202" cy="768"/>
          </a:xfrm>
        </p:grpSpPr>
        <p:sp>
          <p:nvSpPr>
            <p:cNvPr id="32791" name="Rectangle 77"/>
            <p:cNvSpPr>
              <a:spLocks noChangeArrowheads="1"/>
            </p:cNvSpPr>
            <p:nvPr/>
          </p:nvSpPr>
          <p:spPr bwMode="auto">
            <a:xfrm>
              <a:off x="1968" y="3312"/>
              <a:ext cx="2914" cy="768"/>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792" name="Rectangle 78"/>
            <p:cNvSpPr>
              <a:spLocks noChangeArrowheads="1"/>
            </p:cNvSpPr>
            <p:nvPr/>
          </p:nvSpPr>
          <p:spPr bwMode="auto">
            <a:xfrm>
              <a:off x="1680" y="3312"/>
              <a:ext cx="370" cy="48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94639" name="Group 79"/>
          <p:cNvGrpSpPr>
            <a:grpSpLocks/>
          </p:cNvGrpSpPr>
          <p:nvPr/>
        </p:nvGrpSpPr>
        <p:grpSpPr bwMode="auto">
          <a:xfrm>
            <a:off x="5203825" y="5257800"/>
            <a:ext cx="3700463" cy="1219200"/>
            <a:chOff x="1680" y="3312"/>
            <a:chExt cx="3202" cy="768"/>
          </a:xfrm>
        </p:grpSpPr>
        <p:sp>
          <p:nvSpPr>
            <p:cNvPr id="32789" name="Rectangle 80"/>
            <p:cNvSpPr>
              <a:spLocks noChangeArrowheads="1"/>
            </p:cNvSpPr>
            <p:nvPr/>
          </p:nvSpPr>
          <p:spPr bwMode="auto">
            <a:xfrm>
              <a:off x="1968" y="3312"/>
              <a:ext cx="2914" cy="768"/>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790" name="Rectangle 81"/>
            <p:cNvSpPr>
              <a:spLocks noChangeArrowheads="1"/>
            </p:cNvSpPr>
            <p:nvPr/>
          </p:nvSpPr>
          <p:spPr bwMode="auto">
            <a:xfrm>
              <a:off x="1680" y="3312"/>
              <a:ext cx="370" cy="48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94642" name="Group 82"/>
          <p:cNvGrpSpPr>
            <a:grpSpLocks/>
          </p:cNvGrpSpPr>
          <p:nvPr/>
        </p:nvGrpSpPr>
        <p:grpSpPr bwMode="auto">
          <a:xfrm>
            <a:off x="6270625" y="5257800"/>
            <a:ext cx="2482850" cy="1219200"/>
            <a:chOff x="1680" y="3312"/>
            <a:chExt cx="3202" cy="768"/>
          </a:xfrm>
        </p:grpSpPr>
        <p:sp>
          <p:nvSpPr>
            <p:cNvPr id="32787" name="Rectangle 83"/>
            <p:cNvSpPr>
              <a:spLocks noChangeArrowheads="1"/>
            </p:cNvSpPr>
            <p:nvPr/>
          </p:nvSpPr>
          <p:spPr bwMode="auto">
            <a:xfrm>
              <a:off x="1968" y="3312"/>
              <a:ext cx="2914" cy="768"/>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788" name="Rectangle 84"/>
            <p:cNvSpPr>
              <a:spLocks noChangeArrowheads="1"/>
            </p:cNvSpPr>
            <p:nvPr/>
          </p:nvSpPr>
          <p:spPr bwMode="auto">
            <a:xfrm>
              <a:off x="1680" y="3312"/>
              <a:ext cx="370" cy="48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94646" name="Group 86"/>
          <p:cNvGrpSpPr>
            <a:grpSpLocks/>
          </p:cNvGrpSpPr>
          <p:nvPr/>
        </p:nvGrpSpPr>
        <p:grpSpPr bwMode="auto">
          <a:xfrm>
            <a:off x="2135188" y="5257800"/>
            <a:ext cx="6324600" cy="1219200"/>
            <a:chOff x="960" y="3312"/>
            <a:chExt cx="3984" cy="768"/>
          </a:xfrm>
        </p:grpSpPr>
        <p:sp>
          <p:nvSpPr>
            <p:cNvPr id="32785" name="Rectangle 87"/>
            <p:cNvSpPr>
              <a:spLocks noChangeArrowheads="1"/>
            </p:cNvSpPr>
            <p:nvPr/>
          </p:nvSpPr>
          <p:spPr bwMode="auto">
            <a:xfrm>
              <a:off x="1200" y="3312"/>
              <a:ext cx="3744" cy="768"/>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786" name="Rectangle 88"/>
            <p:cNvSpPr>
              <a:spLocks noChangeArrowheads="1"/>
            </p:cNvSpPr>
            <p:nvPr/>
          </p:nvSpPr>
          <p:spPr bwMode="auto">
            <a:xfrm>
              <a:off x="960" y="3312"/>
              <a:ext cx="460" cy="48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94649" name="Group 89"/>
          <p:cNvGrpSpPr>
            <a:grpSpLocks/>
          </p:cNvGrpSpPr>
          <p:nvPr/>
        </p:nvGrpSpPr>
        <p:grpSpPr bwMode="auto">
          <a:xfrm>
            <a:off x="2655888" y="5257800"/>
            <a:ext cx="5029200" cy="1219200"/>
            <a:chOff x="960" y="3312"/>
            <a:chExt cx="3984" cy="768"/>
          </a:xfrm>
        </p:grpSpPr>
        <p:sp>
          <p:nvSpPr>
            <p:cNvPr id="32783" name="Rectangle 90"/>
            <p:cNvSpPr>
              <a:spLocks noChangeArrowheads="1"/>
            </p:cNvSpPr>
            <p:nvPr/>
          </p:nvSpPr>
          <p:spPr bwMode="auto">
            <a:xfrm>
              <a:off x="1200" y="3312"/>
              <a:ext cx="3744" cy="768"/>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784" name="Rectangle 91"/>
            <p:cNvSpPr>
              <a:spLocks noChangeArrowheads="1"/>
            </p:cNvSpPr>
            <p:nvPr/>
          </p:nvSpPr>
          <p:spPr bwMode="auto">
            <a:xfrm>
              <a:off x="960" y="3312"/>
              <a:ext cx="460" cy="48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94652" name="Group 92"/>
          <p:cNvGrpSpPr>
            <a:grpSpLocks/>
          </p:cNvGrpSpPr>
          <p:nvPr/>
        </p:nvGrpSpPr>
        <p:grpSpPr bwMode="auto">
          <a:xfrm>
            <a:off x="3362325" y="5257800"/>
            <a:ext cx="5486400" cy="1219200"/>
            <a:chOff x="960" y="3312"/>
            <a:chExt cx="3984" cy="768"/>
          </a:xfrm>
        </p:grpSpPr>
        <p:sp>
          <p:nvSpPr>
            <p:cNvPr id="32781" name="Rectangle 93"/>
            <p:cNvSpPr>
              <a:spLocks noChangeArrowheads="1"/>
            </p:cNvSpPr>
            <p:nvPr/>
          </p:nvSpPr>
          <p:spPr bwMode="auto">
            <a:xfrm>
              <a:off x="1200" y="3312"/>
              <a:ext cx="3744" cy="768"/>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782" name="Rectangle 94"/>
            <p:cNvSpPr>
              <a:spLocks noChangeArrowheads="1"/>
            </p:cNvSpPr>
            <p:nvPr/>
          </p:nvSpPr>
          <p:spPr bwMode="auto">
            <a:xfrm>
              <a:off x="960" y="3312"/>
              <a:ext cx="460" cy="48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dissolve">
                                      <p:cBhvr>
                                        <p:cTn id="7" dur="500"/>
                                        <p:tgtEl>
                                          <p:spTgt spid="194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4563">
                                            <p:txEl>
                                              <p:pRg st="1" end="1"/>
                                            </p:txEl>
                                          </p:spTgt>
                                        </p:tgtEl>
                                        <p:attrNameLst>
                                          <p:attrName>style.visibility</p:attrName>
                                        </p:attrNameLst>
                                      </p:cBhvr>
                                      <p:to>
                                        <p:strVal val="visible"/>
                                      </p:to>
                                    </p:set>
                                    <p:animEffect transition="in" filter="dissolve">
                                      <p:cBhvr>
                                        <p:cTn id="12" dur="500"/>
                                        <p:tgtEl>
                                          <p:spTgt spid="194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4632"/>
                                        </p:tgtEl>
                                        <p:attrNameLst>
                                          <p:attrName>style.visibility</p:attrName>
                                        </p:attrNameLst>
                                      </p:cBhvr>
                                      <p:to>
                                        <p:strVal val="visible"/>
                                      </p:to>
                                    </p:set>
                                    <p:animEffect transition="in" filter="dissolve">
                                      <p:cBhvr>
                                        <p:cTn id="17" dur="500"/>
                                        <p:tgtEl>
                                          <p:spTgt spid="1946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94631"/>
                                        </p:tgtEl>
                                        <p:attrNameLst>
                                          <p:attrName>style.visibility</p:attrName>
                                        </p:attrNameLst>
                                      </p:cBhvr>
                                      <p:to>
                                        <p:strVal val="visible"/>
                                      </p:to>
                                    </p:set>
                                    <p:animEffect transition="in" filter="dissolve">
                                      <p:cBhvr>
                                        <p:cTn id="22" dur="500"/>
                                        <p:tgtEl>
                                          <p:spTgt spid="194631"/>
                                        </p:tgtEl>
                                      </p:cBhvr>
                                    </p:animEffect>
                                  </p:childTnLst>
                                </p:cTn>
                              </p:par>
                              <p:par>
                                <p:cTn id="23" presetID="1" presetClass="entr" presetSubtype="0" fill="hold" nodeType="withEffect">
                                  <p:stCondLst>
                                    <p:cond delay="0"/>
                                  </p:stCondLst>
                                  <p:childTnLst>
                                    <p:set>
                                      <p:cBhvr>
                                        <p:cTn id="24" dur="1" fill="hold">
                                          <p:stCondLst>
                                            <p:cond delay="0"/>
                                          </p:stCondLst>
                                        </p:cTn>
                                        <p:tgtEl>
                                          <p:spTgt spid="194645"/>
                                        </p:tgtEl>
                                        <p:attrNameLst>
                                          <p:attrName>style.visibility</p:attrName>
                                        </p:attrNameLst>
                                      </p:cBhvr>
                                      <p:to>
                                        <p:strVal val="visible"/>
                                      </p:to>
                                    </p:set>
                                  </p:childTnLst>
                                  <p:subTnLst>
                                    <p:set>
                                      <p:cBhvr override="childStyle">
                                        <p:cTn dur="1" fill="hold" display="0" masterRel="nextClick" afterEffect="1"/>
                                        <p:tgtEl>
                                          <p:spTgt spid="194645"/>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94646"/>
                                        </p:tgtEl>
                                        <p:attrNameLst>
                                          <p:attrName>style.visibility</p:attrName>
                                        </p:attrNameLst>
                                      </p:cBhvr>
                                      <p:to>
                                        <p:strVal val="visible"/>
                                      </p:to>
                                    </p:set>
                                  </p:childTnLst>
                                  <p:subTnLst>
                                    <p:set>
                                      <p:cBhvr override="childStyle">
                                        <p:cTn dur="1" fill="hold" display="0" masterRel="nextClick" afterEffect="1"/>
                                        <p:tgtEl>
                                          <p:spTgt spid="194646"/>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94649"/>
                                        </p:tgtEl>
                                        <p:attrNameLst>
                                          <p:attrName>style.visibility</p:attrName>
                                        </p:attrNameLst>
                                      </p:cBhvr>
                                      <p:to>
                                        <p:strVal val="visible"/>
                                      </p:to>
                                    </p:set>
                                  </p:childTnLst>
                                  <p:subTnLst>
                                    <p:set>
                                      <p:cBhvr override="childStyle">
                                        <p:cTn dur="1" fill="hold" display="0" masterRel="nextClick" afterEffect="1"/>
                                        <p:tgtEl>
                                          <p:spTgt spid="194649"/>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94652"/>
                                        </p:tgtEl>
                                        <p:attrNameLst>
                                          <p:attrName>style.visibility</p:attrName>
                                        </p:attrNameLst>
                                      </p:cBhvr>
                                      <p:to>
                                        <p:strVal val="visible"/>
                                      </p:to>
                                    </p:set>
                                  </p:childTnLst>
                                  <p:subTnLst>
                                    <p:set>
                                      <p:cBhvr override="childStyle">
                                        <p:cTn dur="1" fill="hold" display="0" masterRel="nextClick" afterEffect="1"/>
                                        <p:tgtEl>
                                          <p:spTgt spid="194652"/>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94636"/>
                                        </p:tgtEl>
                                        <p:attrNameLst>
                                          <p:attrName>style.visibility</p:attrName>
                                        </p:attrNameLst>
                                      </p:cBhvr>
                                      <p:to>
                                        <p:strVal val="visible"/>
                                      </p:to>
                                    </p:set>
                                  </p:childTnLst>
                                  <p:subTnLst>
                                    <p:set>
                                      <p:cBhvr override="childStyle">
                                        <p:cTn dur="1" fill="hold" display="0" masterRel="nextClick" afterEffect="1"/>
                                        <p:tgtEl>
                                          <p:spTgt spid="194636"/>
                                        </p:tgtEl>
                                        <p:attrNameLst>
                                          <p:attrName>style.visibility</p:attrName>
                                        </p:attrNameLst>
                                      </p:cBhvr>
                                      <p:to>
                                        <p:strVal val="hidden"/>
                                      </p:to>
                                    </p:set>
                                  </p:sub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94639"/>
                                        </p:tgtEl>
                                        <p:attrNameLst>
                                          <p:attrName>style.visibility</p:attrName>
                                        </p:attrNameLst>
                                      </p:cBhvr>
                                      <p:to>
                                        <p:strVal val="visible"/>
                                      </p:to>
                                    </p:set>
                                  </p:childTnLst>
                                  <p:subTnLst>
                                    <p:set>
                                      <p:cBhvr override="childStyle">
                                        <p:cTn dur="1" fill="hold" display="0" masterRel="nextClick" afterEffect="1"/>
                                        <p:tgtEl>
                                          <p:spTgt spid="194639"/>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94642"/>
                                        </p:tgtEl>
                                        <p:attrNameLst>
                                          <p:attrName>style.visibility</p:attrName>
                                        </p:attrNameLst>
                                      </p:cBhvr>
                                      <p:to>
                                        <p:strVal val="visible"/>
                                      </p:to>
                                    </p:set>
                                  </p:childTnLst>
                                  <p:subTnLst>
                                    <p:set>
                                      <p:cBhvr override="childStyle">
                                        <p:cTn dur="1" fill="hold" display="0" masterRel="nextClick" afterEffect="1"/>
                                        <p:tgtEl>
                                          <p:spTgt spid="19464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1000" y="304800"/>
            <a:ext cx="8763000" cy="676275"/>
          </a:xfrm>
        </p:spPr>
        <p:txBody>
          <a:bodyPr/>
          <a:lstStyle/>
          <a:p>
            <a:pPr eaLnBrk="1" hangingPunct="1"/>
            <a:r>
              <a:rPr lang="en-US" altLang="zh-CN" smtClean="0"/>
              <a:t>SJF: </a:t>
            </a:r>
            <a:r>
              <a:rPr lang="zh-CN" altLang="en-US" smtClean="0"/>
              <a:t>任务到达的时间有先后怎么办</a:t>
            </a:r>
            <a:r>
              <a:rPr lang="en-US" altLang="zh-CN" smtClean="0"/>
              <a:t>? </a:t>
            </a:r>
            <a:endParaRPr lang="en-US" altLang="zh-CN" smtClean="0">
              <a:sym typeface="Symbol" panose="05050102010706020507" pitchFamily="18" charset="2"/>
            </a:endParaRPr>
          </a:p>
        </p:txBody>
      </p:sp>
      <p:sp>
        <p:nvSpPr>
          <p:cNvPr id="33795" name="Rectangle 3"/>
          <p:cNvSpPr>
            <a:spLocks noGrp="1" noChangeArrowheads="1"/>
          </p:cNvSpPr>
          <p:nvPr>
            <p:ph type="body" idx="1"/>
          </p:nvPr>
        </p:nvSpPr>
        <p:spPr>
          <a:xfrm>
            <a:off x="685800" y="1192213"/>
            <a:ext cx="7921625" cy="865187"/>
          </a:xfrm>
          <a:noFill/>
        </p:spPr>
        <p:txBody>
          <a:bodyPr/>
          <a:lstStyle/>
          <a:p>
            <a:pPr eaLnBrk="1" hangingPunct="1">
              <a:lnSpc>
                <a:spcPct val="110000"/>
              </a:lnSpc>
            </a:pPr>
            <a:r>
              <a:rPr lang="en-US" altLang="zh-CN" smtClean="0"/>
              <a:t>Shortest Remaining Job First </a:t>
            </a:r>
            <a:r>
              <a:rPr lang="en-US" altLang="zh-CN" smtClean="0">
                <a:sym typeface="Symbol" panose="05050102010706020507" pitchFamily="18" charset="2"/>
              </a:rPr>
              <a:t>(SRJF)</a:t>
            </a:r>
          </a:p>
          <a:p>
            <a:pPr eaLnBrk="1" hangingPunct="1">
              <a:lnSpc>
                <a:spcPct val="110000"/>
              </a:lnSpc>
            </a:pPr>
            <a:r>
              <a:rPr lang="en-US" altLang="zh-CN" smtClean="0">
                <a:solidFill>
                  <a:srgbClr val="FF0000"/>
                </a:solidFill>
              </a:rPr>
              <a:t>SJF</a:t>
            </a:r>
            <a:r>
              <a:rPr lang="zh-CN" altLang="en-US" smtClean="0">
                <a:solidFill>
                  <a:srgbClr val="FF0000"/>
                </a:solidFill>
              </a:rPr>
              <a:t>的可抢占版本</a:t>
            </a:r>
          </a:p>
        </p:txBody>
      </p:sp>
      <p:grpSp>
        <p:nvGrpSpPr>
          <p:cNvPr id="33796" name="Group 4"/>
          <p:cNvGrpSpPr>
            <a:grpSpLocks/>
          </p:cNvGrpSpPr>
          <p:nvPr/>
        </p:nvGrpSpPr>
        <p:grpSpPr bwMode="auto">
          <a:xfrm>
            <a:off x="685800" y="1981200"/>
            <a:ext cx="8153400" cy="3200400"/>
            <a:chOff x="432" y="1248"/>
            <a:chExt cx="5136" cy="2016"/>
          </a:xfrm>
        </p:grpSpPr>
        <p:sp>
          <p:nvSpPr>
            <p:cNvPr id="33830" name="Rectangle 5"/>
            <p:cNvSpPr>
              <a:spLocks noChangeArrowheads="1"/>
            </p:cNvSpPr>
            <p:nvPr/>
          </p:nvSpPr>
          <p:spPr bwMode="auto">
            <a:xfrm>
              <a:off x="432" y="1440"/>
              <a:ext cx="4990"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一个实例</a:t>
              </a:r>
            </a:p>
          </p:txBody>
        </p:sp>
        <p:sp>
          <p:nvSpPr>
            <p:cNvPr id="33831" name="Line 6"/>
            <p:cNvSpPr>
              <a:spLocks noChangeShapeType="1"/>
            </p:cNvSpPr>
            <p:nvPr/>
          </p:nvSpPr>
          <p:spPr bwMode="auto">
            <a:xfrm>
              <a:off x="3024" y="1728"/>
              <a:ext cx="25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2" name="Line 7"/>
            <p:cNvSpPr>
              <a:spLocks noChangeShapeType="1"/>
            </p:cNvSpPr>
            <p:nvPr/>
          </p:nvSpPr>
          <p:spPr bwMode="auto">
            <a:xfrm>
              <a:off x="3024" y="1248"/>
              <a:ext cx="0" cy="20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3833" name="Group 8"/>
            <p:cNvGrpSpPr>
              <a:grpSpLocks/>
            </p:cNvGrpSpPr>
            <p:nvPr/>
          </p:nvGrpSpPr>
          <p:grpSpPr bwMode="auto">
            <a:xfrm>
              <a:off x="768" y="1892"/>
              <a:ext cx="2256" cy="610"/>
              <a:chOff x="768" y="1796"/>
              <a:chExt cx="2256" cy="610"/>
            </a:xfrm>
          </p:grpSpPr>
          <p:sp>
            <p:nvSpPr>
              <p:cNvPr id="33857" name="Rectangle 9"/>
              <p:cNvSpPr>
                <a:spLocks noChangeArrowheads="1"/>
              </p:cNvSpPr>
              <p:nvPr/>
            </p:nvSpPr>
            <p:spPr bwMode="auto">
              <a:xfrm>
                <a:off x="912" y="1796"/>
                <a:ext cx="2112"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Tx/>
                  <a:buSzTx/>
                  <a:buFontTx/>
                  <a:buNone/>
                </a:pPr>
                <a:r>
                  <a:rPr lang="zh-CN" altLang="en-US" sz="2400"/>
                  <a:t>假定任务</a:t>
                </a:r>
                <a:r>
                  <a:rPr lang="en-US" altLang="zh-CN" sz="2400"/>
                  <a:t>P</a:t>
                </a:r>
                <a:r>
                  <a:rPr lang="en-US" altLang="zh-CN" sz="2400" baseline="-25000"/>
                  <a:t>1</a:t>
                </a:r>
                <a:r>
                  <a:rPr lang="zh-CN" altLang="en-US" sz="2400"/>
                  <a:t>，</a:t>
                </a:r>
                <a:r>
                  <a:rPr lang="en-US" altLang="zh-CN" sz="2400"/>
                  <a:t>P</a:t>
                </a:r>
                <a:r>
                  <a:rPr lang="en-US" altLang="zh-CN" sz="2400" baseline="-25000"/>
                  <a:t>2</a:t>
                </a:r>
                <a:r>
                  <a:rPr lang="zh-CN" altLang="en-US" sz="2400"/>
                  <a:t>，</a:t>
                </a:r>
                <a:r>
                  <a:rPr lang="en-US" altLang="zh-CN" sz="2400"/>
                  <a:t>P</a:t>
                </a:r>
                <a:r>
                  <a:rPr lang="en-US" altLang="zh-CN" sz="2400" baseline="-25000"/>
                  <a:t>3</a:t>
                </a:r>
                <a:r>
                  <a:rPr lang="zh-CN" altLang="en-US" sz="2400"/>
                  <a:t>，</a:t>
                </a:r>
                <a:r>
                  <a:rPr lang="en-US" altLang="zh-CN" sz="2400"/>
                  <a:t>P</a:t>
                </a:r>
                <a:r>
                  <a:rPr lang="en-US" altLang="zh-CN" sz="2400" baseline="-25000"/>
                  <a:t>4</a:t>
                </a:r>
                <a:r>
                  <a:rPr lang="zh-CN" altLang="en-US" sz="2400"/>
                  <a:t>，</a:t>
                </a:r>
                <a:r>
                  <a:rPr lang="en-US" altLang="zh-CN" sz="2400"/>
                  <a:t>P</a:t>
                </a:r>
                <a:r>
                  <a:rPr lang="en-US" altLang="zh-CN" sz="2400" baseline="-25000"/>
                  <a:t>5</a:t>
                </a:r>
                <a:r>
                  <a:rPr lang="zh-CN" altLang="en-US" sz="2400"/>
                  <a:t>的到达顺序为</a:t>
                </a:r>
                <a:r>
                  <a:rPr lang="en-US" altLang="zh-CN" sz="2400"/>
                  <a:t>:</a:t>
                </a:r>
              </a:p>
            </p:txBody>
          </p:sp>
          <p:pic>
            <p:nvPicPr>
              <p:cNvPr id="33858" name="Picture 10"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 y="187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834" name="Line 11"/>
            <p:cNvSpPr>
              <a:spLocks noChangeShapeType="1"/>
            </p:cNvSpPr>
            <p:nvPr/>
          </p:nvSpPr>
          <p:spPr bwMode="auto">
            <a:xfrm>
              <a:off x="3552" y="1248"/>
              <a:ext cx="0" cy="20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5" name="Rectangle 12"/>
            <p:cNvSpPr>
              <a:spLocks noChangeArrowheads="1"/>
            </p:cNvSpPr>
            <p:nvPr/>
          </p:nvSpPr>
          <p:spPr bwMode="auto">
            <a:xfrm>
              <a:off x="3052" y="1344"/>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任务</a:t>
              </a:r>
            </a:p>
          </p:txBody>
        </p:sp>
        <p:sp>
          <p:nvSpPr>
            <p:cNvPr id="33836" name="Rectangle 13"/>
            <p:cNvSpPr>
              <a:spLocks noChangeArrowheads="1"/>
            </p:cNvSpPr>
            <p:nvPr/>
          </p:nvSpPr>
          <p:spPr bwMode="auto">
            <a:xfrm>
              <a:off x="4464" y="1258"/>
              <a:ext cx="110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t>CPU</a:t>
              </a:r>
              <a:r>
                <a:rPr lang="zh-CN" altLang="en-US" sz="2400"/>
                <a:t>区间</a:t>
              </a:r>
              <a:r>
                <a:rPr lang="en-US" altLang="zh-CN" sz="2400"/>
                <a:t>(ms)</a:t>
              </a:r>
            </a:p>
          </p:txBody>
        </p:sp>
        <p:sp>
          <p:nvSpPr>
            <p:cNvPr id="33837" name="Rectangle 14"/>
            <p:cNvSpPr>
              <a:spLocks noChangeArrowheads="1"/>
            </p:cNvSpPr>
            <p:nvPr/>
          </p:nvSpPr>
          <p:spPr bwMode="auto">
            <a:xfrm>
              <a:off x="3141" y="1788"/>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1</a:t>
              </a:r>
            </a:p>
          </p:txBody>
        </p:sp>
        <p:sp>
          <p:nvSpPr>
            <p:cNvPr id="33838" name="Rectangle 15"/>
            <p:cNvSpPr>
              <a:spLocks noChangeArrowheads="1"/>
            </p:cNvSpPr>
            <p:nvPr/>
          </p:nvSpPr>
          <p:spPr bwMode="auto">
            <a:xfrm>
              <a:off x="4902" y="1776"/>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10</a:t>
              </a:r>
              <a:endParaRPr lang="en-US" altLang="zh-CN" sz="2400" baseline="-25000">
                <a:solidFill>
                  <a:srgbClr val="FF0000"/>
                </a:solidFill>
              </a:endParaRPr>
            </a:p>
          </p:txBody>
        </p:sp>
        <p:sp>
          <p:nvSpPr>
            <p:cNvPr id="33839" name="Rectangle 16"/>
            <p:cNvSpPr>
              <a:spLocks noChangeArrowheads="1"/>
            </p:cNvSpPr>
            <p:nvPr/>
          </p:nvSpPr>
          <p:spPr bwMode="auto">
            <a:xfrm>
              <a:off x="3141" y="2064"/>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2</a:t>
              </a:r>
            </a:p>
          </p:txBody>
        </p:sp>
        <p:sp>
          <p:nvSpPr>
            <p:cNvPr id="33840" name="Rectangle 17"/>
            <p:cNvSpPr>
              <a:spLocks noChangeArrowheads="1"/>
            </p:cNvSpPr>
            <p:nvPr/>
          </p:nvSpPr>
          <p:spPr bwMode="auto">
            <a:xfrm>
              <a:off x="4902" y="2064"/>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29</a:t>
              </a:r>
              <a:endParaRPr lang="en-US" altLang="zh-CN" sz="2400" baseline="-25000">
                <a:solidFill>
                  <a:srgbClr val="FF0000"/>
                </a:solidFill>
              </a:endParaRPr>
            </a:p>
          </p:txBody>
        </p:sp>
        <p:sp>
          <p:nvSpPr>
            <p:cNvPr id="33841" name="Rectangle 18"/>
            <p:cNvSpPr>
              <a:spLocks noChangeArrowheads="1"/>
            </p:cNvSpPr>
            <p:nvPr/>
          </p:nvSpPr>
          <p:spPr bwMode="auto">
            <a:xfrm>
              <a:off x="3141" y="2352"/>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3</a:t>
              </a:r>
            </a:p>
          </p:txBody>
        </p:sp>
        <p:sp>
          <p:nvSpPr>
            <p:cNvPr id="33842" name="Rectangle 19"/>
            <p:cNvSpPr>
              <a:spLocks noChangeArrowheads="1"/>
            </p:cNvSpPr>
            <p:nvPr/>
          </p:nvSpPr>
          <p:spPr bwMode="auto">
            <a:xfrm>
              <a:off x="4947" y="237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3</a:t>
              </a:r>
              <a:endParaRPr lang="en-US" altLang="zh-CN" sz="2400" baseline="-25000">
                <a:solidFill>
                  <a:srgbClr val="FF0000"/>
                </a:solidFill>
              </a:endParaRPr>
            </a:p>
          </p:txBody>
        </p:sp>
        <p:sp>
          <p:nvSpPr>
            <p:cNvPr id="33843" name="Line 20"/>
            <p:cNvSpPr>
              <a:spLocks noChangeShapeType="1"/>
            </p:cNvSpPr>
            <p:nvPr/>
          </p:nvSpPr>
          <p:spPr bwMode="auto">
            <a:xfrm>
              <a:off x="3024" y="3264"/>
              <a:ext cx="25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44" name="Rectangle 21"/>
            <p:cNvSpPr>
              <a:spLocks noChangeArrowheads="1"/>
            </p:cNvSpPr>
            <p:nvPr/>
          </p:nvSpPr>
          <p:spPr bwMode="auto">
            <a:xfrm>
              <a:off x="3141" y="2658"/>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4</a:t>
              </a:r>
            </a:p>
          </p:txBody>
        </p:sp>
        <p:sp>
          <p:nvSpPr>
            <p:cNvPr id="33845" name="Rectangle 22"/>
            <p:cNvSpPr>
              <a:spLocks noChangeArrowheads="1"/>
            </p:cNvSpPr>
            <p:nvPr/>
          </p:nvSpPr>
          <p:spPr bwMode="auto">
            <a:xfrm>
              <a:off x="4947" y="265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7</a:t>
              </a:r>
              <a:endParaRPr lang="en-US" altLang="zh-CN" sz="2400" baseline="-25000">
                <a:solidFill>
                  <a:srgbClr val="FF0000"/>
                </a:solidFill>
              </a:endParaRPr>
            </a:p>
          </p:txBody>
        </p:sp>
        <p:sp>
          <p:nvSpPr>
            <p:cNvPr id="33846" name="Rectangle 23"/>
            <p:cNvSpPr>
              <a:spLocks noChangeArrowheads="1"/>
            </p:cNvSpPr>
            <p:nvPr/>
          </p:nvSpPr>
          <p:spPr bwMode="auto">
            <a:xfrm>
              <a:off x="3141" y="2946"/>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5</a:t>
              </a:r>
            </a:p>
          </p:txBody>
        </p:sp>
        <p:sp>
          <p:nvSpPr>
            <p:cNvPr id="33847" name="Rectangle 24"/>
            <p:cNvSpPr>
              <a:spLocks noChangeArrowheads="1"/>
            </p:cNvSpPr>
            <p:nvPr/>
          </p:nvSpPr>
          <p:spPr bwMode="auto">
            <a:xfrm>
              <a:off x="4902" y="2976"/>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12</a:t>
              </a:r>
              <a:endParaRPr lang="en-US" altLang="zh-CN" sz="2400" baseline="-25000">
                <a:solidFill>
                  <a:srgbClr val="FF0000"/>
                </a:solidFill>
              </a:endParaRPr>
            </a:p>
          </p:txBody>
        </p:sp>
        <p:sp>
          <p:nvSpPr>
            <p:cNvPr id="33848" name="Line 25"/>
            <p:cNvSpPr>
              <a:spLocks noChangeShapeType="1"/>
            </p:cNvSpPr>
            <p:nvPr/>
          </p:nvSpPr>
          <p:spPr bwMode="auto">
            <a:xfrm>
              <a:off x="5568" y="1248"/>
              <a:ext cx="0" cy="20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49" name="Line 26"/>
            <p:cNvSpPr>
              <a:spLocks noChangeShapeType="1"/>
            </p:cNvSpPr>
            <p:nvPr/>
          </p:nvSpPr>
          <p:spPr bwMode="auto">
            <a:xfrm>
              <a:off x="4560" y="1248"/>
              <a:ext cx="0" cy="20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50" name="Rectangle 27"/>
            <p:cNvSpPr>
              <a:spLocks noChangeArrowheads="1"/>
            </p:cNvSpPr>
            <p:nvPr/>
          </p:nvSpPr>
          <p:spPr bwMode="auto">
            <a:xfrm>
              <a:off x="3482" y="1248"/>
              <a:ext cx="107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到达时间</a:t>
              </a:r>
            </a:p>
            <a:p>
              <a:pPr algn="ctr" eaLnBrk="1" hangingPunct="1">
                <a:spcBef>
                  <a:spcPct val="0"/>
                </a:spcBef>
                <a:buClrTx/>
                <a:buSzTx/>
                <a:buFontTx/>
                <a:buNone/>
              </a:pPr>
              <a:r>
                <a:rPr lang="en-US" altLang="zh-CN" sz="2400"/>
                <a:t>(ms)</a:t>
              </a:r>
            </a:p>
          </p:txBody>
        </p:sp>
        <p:sp>
          <p:nvSpPr>
            <p:cNvPr id="33851" name="Rectangle 28"/>
            <p:cNvSpPr>
              <a:spLocks noChangeArrowheads="1"/>
            </p:cNvSpPr>
            <p:nvPr/>
          </p:nvSpPr>
          <p:spPr bwMode="auto">
            <a:xfrm>
              <a:off x="3936" y="177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0</a:t>
              </a:r>
              <a:endParaRPr lang="en-US" altLang="zh-CN" sz="2400" baseline="-25000">
                <a:solidFill>
                  <a:srgbClr val="FF0000"/>
                </a:solidFill>
              </a:endParaRPr>
            </a:p>
          </p:txBody>
        </p:sp>
        <p:sp>
          <p:nvSpPr>
            <p:cNvPr id="33852" name="Rectangle 29"/>
            <p:cNvSpPr>
              <a:spLocks noChangeArrowheads="1"/>
            </p:cNvSpPr>
            <p:nvPr/>
          </p:nvSpPr>
          <p:spPr bwMode="auto">
            <a:xfrm>
              <a:off x="3894" y="206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 0</a:t>
              </a:r>
              <a:endParaRPr lang="en-US" altLang="zh-CN" sz="2400" baseline="-25000">
                <a:solidFill>
                  <a:srgbClr val="FF0000"/>
                </a:solidFill>
              </a:endParaRPr>
            </a:p>
          </p:txBody>
        </p:sp>
        <p:sp>
          <p:nvSpPr>
            <p:cNvPr id="33853" name="Rectangle 30"/>
            <p:cNvSpPr>
              <a:spLocks noChangeArrowheads="1"/>
            </p:cNvSpPr>
            <p:nvPr/>
          </p:nvSpPr>
          <p:spPr bwMode="auto">
            <a:xfrm>
              <a:off x="3939" y="237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5</a:t>
              </a:r>
              <a:endParaRPr lang="en-US" altLang="zh-CN" sz="2400" baseline="-25000">
                <a:solidFill>
                  <a:srgbClr val="FF0000"/>
                </a:solidFill>
              </a:endParaRPr>
            </a:p>
          </p:txBody>
        </p:sp>
        <p:sp>
          <p:nvSpPr>
            <p:cNvPr id="33854" name="Rectangle 31"/>
            <p:cNvSpPr>
              <a:spLocks noChangeArrowheads="1"/>
            </p:cNvSpPr>
            <p:nvPr/>
          </p:nvSpPr>
          <p:spPr bwMode="auto">
            <a:xfrm>
              <a:off x="3939" y="265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5</a:t>
              </a:r>
              <a:endParaRPr lang="en-US" altLang="zh-CN" sz="2400" baseline="-25000">
                <a:solidFill>
                  <a:srgbClr val="FF0000"/>
                </a:solidFill>
              </a:endParaRPr>
            </a:p>
          </p:txBody>
        </p:sp>
        <p:sp>
          <p:nvSpPr>
            <p:cNvPr id="33855" name="Rectangle 32"/>
            <p:cNvSpPr>
              <a:spLocks noChangeArrowheads="1"/>
            </p:cNvSpPr>
            <p:nvPr/>
          </p:nvSpPr>
          <p:spPr bwMode="auto">
            <a:xfrm>
              <a:off x="3888" y="2976"/>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30</a:t>
              </a:r>
              <a:endParaRPr lang="en-US" altLang="zh-CN" sz="2400" baseline="-25000">
                <a:solidFill>
                  <a:srgbClr val="FF0000"/>
                </a:solidFill>
              </a:endParaRPr>
            </a:p>
          </p:txBody>
        </p:sp>
        <p:sp>
          <p:nvSpPr>
            <p:cNvPr id="33856" name="Line 33"/>
            <p:cNvSpPr>
              <a:spLocks noChangeShapeType="1"/>
            </p:cNvSpPr>
            <p:nvPr/>
          </p:nvSpPr>
          <p:spPr bwMode="auto">
            <a:xfrm>
              <a:off x="3024" y="1248"/>
              <a:ext cx="25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797" name="Group 34"/>
          <p:cNvGrpSpPr>
            <a:grpSpLocks/>
          </p:cNvGrpSpPr>
          <p:nvPr/>
        </p:nvGrpSpPr>
        <p:grpSpPr bwMode="auto">
          <a:xfrm>
            <a:off x="685800" y="4572000"/>
            <a:ext cx="7086600" cy="1981200"/>
            <a:chOff x="432" y="2880"/>
            <a:chExt cx="4464" cy="1248"/>
          </a:xfrm>
        </p:grpSpPr>
        <p:sp>
          <p:nvSpPr>
            <p:cNvPr id="33798" name="Rectangle 35"/>
            <p:cNvSpPr>
              <a:spLocks noChangeArrowheads="1"/>
            </p:cNvSpPr>
            <p:nvPr/>
          </p:nvSpPr>
          <p:spPr bwMode="auto">
            <a:xfrm>
              <a:off x="432" y="2880"/>
              <a:ext cx="2304"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调度结果</a:t>
              </a:r>
            </a:p>
          </p:txBody>
        </p:sp>
        <p:grpSp>
          <p:nvGrpSpPr>
            <p:cNvPr id="33799" name="Group 36"/>
            <p:cNvGrpSpPr>
              <a:grpSpLocks/>
            </p:cNvGrpSpPr>
            <p:nvPr/>
          </p:nvGrpSpPr>
          <p:grpSpPr bwMode="auto">
            <a:xfrm>
              <a:off x="816" y="3360"/>
              <a:ext cx="4080" cy="768"/>
              <a:chOff x="816" y="3360"/>
              <a:chExt cx="4080" cy="768"/>
            </a:xfrm>
          </p:grpSpPr>
          <p:sp>
            <p:nvSpPr>
              <p:cNvPr id="33800" name="Rectangle 37"/>
              <p:cNvSpPr>
                <a:spLocks noChangeArrowheads="1"/>
              </p:cNvSpPr>
              <p:nvPr/>
            </p:nvSpPr>
            <p:spPr bwMode="auto">
              <a:xfrm>
                <a:off x="920" y="3360"/>
                <a:ext cx="3832" cy="384"/>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3801" name="Text Box 38"/>
              <p:cNvSpPr txBox="1">
                <a:spLocks noChangeArrowheads="1"/>
              </p:cNvSpPr>
              <p:nvPr/>
            </p:nvSpPr>
            <p:spPr bwMode="auto">
              <a:xfrm>
                <a:off x="981"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1</a:t>
                </a:r>
                <a:endParaRPr lang="en-US" altLang="zh-CN" sz="2400">
                  <a:solidFill>
                    <a:srgbClr val="FF0000"/>
                  </a:solidFill>
                  <a:latin typeface="Helvetica" panose="020B0604020202020204" pitchFamily="34" charset="0"/>
                </a:endParaRPr>
              </a:p>
            </p:txBody>
          </p:sp>
          <p:sp>
            <p:nvSpPr>
              <p:cNvPr id="33802" name="Text Box 39"/>
              <p:cNvSpPr txBox="1">
                <a:spLocks noChangeArrowheads="1"/>
              </p:cNvSpPr>
              <p:nvPr/>
            </p:nvSpPr>
            <p:spPr bwMode="auto">
              <a:xfrm>
                <a:off x="1344"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3</a:t>
                </a:r>
                <a:endParaRPr lang="en-US" altLang="zh-CN" sz="2400">
                  <a:solidFill>
                    <a:srgbClr val="FF0000"/>
                  </a:solidFill>
                  <a:latin typeface="Helvetica" panose="020B0604020202020204" pitchFamily="34" charset="0"/>
                </a:endParaRPr>
              </a:p>
            </p:txBody>
          </p:sp>
          <p:sp>
            <p:nvSpPr>
              <p:cNvPr id="33803" name="Text Box 40"/>
              <p:cNvSpPr txBox="1">
                <a:spLocks noChangeArrowheads="1"/>
              </p:cNvSpPr>
              <p:nvPr/>
            </p:nvSpPr>
            <p:spPr bwMode="auto">
              <a:xfrm>
                <a:off x="1722"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1</a:t>
                </a:r>
                <a:endParaRPr lang="en-US" altLang="zh-CN" sz="2400">
                  <a:solidFill>
                    <a:srgbClr val="FF0000"/>
                  </a:solidFill>
                  <a:latin typeface="Helvetica" panose="020B0604020202020204" pitchFamily="34" charset="0"/>
                </a:endParaRPr>
              </a:p>
            </p:txBody>
          </p:sp>
          <p:sp>
            <p:nvSpPr>
              <p:cNvPr id="33804" name="Line 41"/>
              <p:cNvSpPr>
                <a:spLocks noChangeShapeType="1"/>
              </p:cNvSpPr>
              <p:nvPr/>
            </p:nvSpPr>
            <p:spPr bwMode="auto">
              <a:xfrm>
                <a:off x="920"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5" name="Line 42"/>
              <p:cNvSpPr>
                <a:spLocks noChangeShapeType="1"/>
              </p:cNvSpPr>
              <p:nvPr/>
            </p:nvSpPr>
            <p:spPr bwMode="auto">
              <a:xfrm>
                <a:off x="1339"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6" name="Line 43"/>
              <p:cNvSpPr>
                <a:spLocks noChangeShapeType="1"/>
              </p:cNvSpPr>
              <p:nvPr/>
            </p:nvSpPr>
            <p:spPr bwMode="auto">
              <a:xfrm>
                <a:off x="1339"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7" name="Text Box 44"/>
              <p:cNvSpPr txBox="1">
                <a:spLocks noChangeArrowheads="1"/>
              </p:cNvSpPr>
              <p:nvPr/>
            </p:nvSpPr>
            <p:spPr bwMode="auto">
              <a:xfrm>
                <a:off x="1200"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5</a:t>
                </a:r>
              </a:p>
            </p:txBody>
          </p:sp>
          <p:sp>
            <p:nvSpPr>
              <p:cNvPr id="33808" name="Text Box 45"/>
              <p:cNvSpPr txBox="1">
                <a:spLocks noChangeArrowheads="1"/>
              </p:cNvSpPr>
              <p:nvPr/>
            </p:nvSpPr>
            <p:spPr bwMode="auto">
              <a:xfrm>
                <a:off x="456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61</a:t>
                </a:r>
              </a:p>
            </p:txBody>
          </p:sp>
          <p:sp>
            <p:nvSpPr>
              <p:cNvPr id="33809" name="Text Box 46"/>
              <p:cNvSpPr txBox="1">
                <a:spLocks noChangeArrowheads="1"/>
              </p:cNvSpPr>
              <p:nvPr/>
            </p:nvSpPr>
            <p:spPr bwMode="auto">
              <a:xfrm>
                <a:off x="816"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0</a:t>
                </a:r>
              </a:p>
            </p:txBody>
          </p:sp>
          <p:sp>
            <p:nvSpPr>
              <p:cNvPr id="33810" name="Line 47"/>
              <p:cNvSpPr>
                <a:spLocks noChangeShapeType="1"/>
              </p:cNvSpPr>
              <p:nvPr/>
            </p:nvSpPr>
            <p:spPr bwMode="auto">
              <a:xfrm>
                <a:off x="1659"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1" name="Line 48"/>
              <p:cNvSpPr>
                <a:spLocks noChangeShapeType="1"/>
              </p:cNvSpPr>
              <p:nvPr/>
            </p:nvSpPr>
            <p:spPr bwMode="auto">
              <a:xfrm>
                <a:off x="1659"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2" name="Text Box 49"/>
              <p:cNvSpPr txBox="1">
                <a:spLocks noChangeArrowheads="1"/>
              </p:cNvSpPr>
              <p:nvPr/>
            </p:nvSpPr>
            <p:spPr bwMode="auto">
              <a:xfrm>
                <a:off x="1520"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8</a:t>
                </a:r>
              </a:p>
            </p:txBody>
          </p:sp>
          <p:sp>
            <p:nvSpPr>
              <p:cNvPr id="33813" name="Line 50"/>
              <p:cNvSpPr>
                <a:spLocks noChangeShapeType="1"/>
              </p:cNvSpPr>
              <p:nvPr/>
            </p:nvSpPr>
            <p:spPr bwMode="auto">
              <a:xfrm>
                <a:off x="2112"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4" name="Line 51"/>
              <p:cNvSpPr>
                <a:spLocks noChangeShapeType="1"/>
              </p:cNvSpPr>
              <p:nvPr/>
            </p:nvSpPr>
            <p:spPr bwMode="auto">
              <a:xfrm>
                <a:off x="211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5" name="Text Box 52"/>
              <p:cNvSpPr txBox="1">
                <a:spLocks noChangeArrowheads="1"/>
              </p:cNvSpPr>
              <p:nvPr/>
            </p:nvSpPr>
            <p:spPr bwMode="auto">
              <a:xfrm>
                <a:off x="1920"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13</a:t>
                </a:r>
              </a:p>
            </p:txBody>
          </p:sp>
          <p:sp>
            <p:nvSpPr>
              <p:cNvPr id="33816" name="Text Box 53"/>
              <p:cNvSpPr txBox="1">
                <a:spLocks noChangeArrowheads="1"/>
              </p:cNvSpPr>
              <p:nvPr/>
            </p:nvSpPr>
            <p:spPr bwMode="auto">
              <a:xfrm>
                <a:off x="2229"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4</a:t>
                </a:r>
                <a:endParaRPr lang="en-US" altLang="zh-CN" sz="2400">
                  <a:solidFill>
                    <a:srgbClr val="FF0000"/>
                  </a:solidFill>
                  <a:latin typeface="Helvetica" panose="020B0604020202020204" pitchFamily="34" charset="0"/>
                </a:endParaRPr>
              </a:p>
            </p:txBody>
          </p:sp>
          <p:sp>
            <p:nvSpPr>
              <p:cNvPr id="33817" name="Line 54"/>
              <p:cNvSpPr>
                <a:spLocks noChangeShapeType="1"/>
              </p:cNvSpPr>
              <p:nvPr/>
            </p:nvSpPr>
            <p:spPr bwMode="auto">
              <a:xfrm>
                <a:off x="2640"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8" name="Line 55"/>
              <p:cNvSpPr>
                <a:spLocks noChangeShapeType="1"/>
              </p:cNvSpPr>
              <p:nvPr/>
            </p:nvSpPr>
            <p:spPr bwMode="auto">
              <a:xfrm>
                <a:off x="2640"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9" name="Text Box 56"/>
              <p:cNvSpPr txBox="1">
                <a:spLocks noChangeArrowheads="1"/>
              </p:cNvSpPr>
              <p:nvPr/>
            </p:nvSpPr>
            <p:spPr bwMode="auto">
              <a:xfrm>
                <a:off x="2448"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20</a:t>
                </a:r>
              </a:p>
            </p:txBody>
          </p:sp>
          <p:sp>
            <p:nvSpPr>
              <p:cNvPr id="33820" name="Line 57"/>
              <p:cNvSpPr>
                <a:spLocks noChangeShapeType="1"/>
              </p:cNvSpPr>
              <p:nvPr/>
            </p:nvSpPr>
            <p:spPr bwMode="auto">
              <a:xfrm>
                <a:off x="475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1" name="Text Box 58"/>
              <p:cNvSpPr txBox="1">
                <a:spLocks noChangeArrowheads="1"/>
              </p:cNvSpPr>
              <p:nvPr/>
            </p:nvSpPr>
            <p:spPr bwMode="auto">
              <a:xfrm>
                <a:off x="419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2</a:t>
                </a:r>
                <a:endParaRPr lang="en-US" altLang="zh-CN" sz="2400">
                  <a:solidFill>
                    <a:srgbClr val="FF0000"/>
                  </a:solidFill>
                  <a:latin typeface="Helvetica" panose="020B0604020202020204" pitchFamily="34" charset="0"/>
                </a:endParaRPr>
              </a:p>
            </p:txBody>
          </p:sp>
          <p:sp>
            <p:nvSpPr>
              <p:cNvPr id="33822" name="Text Box 59"/>
              <p:cNvSpPr txBox="1">
                <a:spLocks noChangeArrowheads="1"/>
              </p:cNvSpPr>
              <p:nvPr/>
            </p:nvSpPr>
            <p:spPr bwMode="auto">
              <a:xfrm>
                <a:off x="2790"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2</a:t>
                </a:r>
                <a:endParaRPr lang="en-US" altLang="zh-CN" sz="2400">
                  <a:solidFill>
                    <a:srgbClr val="FF0000"/>
                  </a:solidFill>
                  <a:latin typeface="Helvetica" panose="020B0604020202020204" pitchFamily="34" charset="0"/>
                </a:endParaRPr>
              </a:p>
            </p:txBody>
          </p:sp>
          <p:sp>
            <p:nvSpPr>
              <p:cNvPr id="33823" name="Line 60"/>
              <p:cNvSpPr>
                <a:spLocks noChangeShapeType="1"/>
              </p:cNvSpPr>
              <p:nvPr/>
            </p:nvSpPr>
            <p:spPr bwMode="auto">
              <a:xfrm>
                <a:off x="3270"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4" name="Line 61"/>
              <p:cNvSpPr>
                <a:spLocks noChangeShapeType="1"/>
              </p:cNvSpPr>
              <p:nvPr/>
            </p:nvSpPr>
            <p:spPr bwMode="auto">
              <a:xfrm>
                <a:off x="3270"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5" name="Text Box 62"/>
              <p:cNvSpPr txBox="1">
                <a:spLocks noChangeArrowheads="1"/>
              </p:cNvSpPr>
              <p:nvPr/>
            </p:nvSpPr>
            <p:spPr bwMode="auto">
              <a:xfrm>
                <a:off x="3078"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30</a:t>
                </a:r>
              </a:p>
            </p:txBody>
          </p:sp>
          <p:sp>
            <p:nvSpPr>
              <p:cNvPr id="33826" name="Text Box 63"/>
              <p:cNvSpPr txBox="1">
                <a:spLocks noChangeArrowheads="1"/>
              </p:cNvSpPr>
              <p:nvPr/>
            </p:nvSpPr>
            <p:spPr bwMode="auto">
              <a:xfrm>
                <a:off x="3462"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5</a:t>
                </a:r>
                <a:endParaRPr lang="en-US" altLang="zh-CN" sz="2400">
                  <a:solidFill>
                    <a:srgbClr val="FF0000"/>
                  </a:solidFill>
                  <a:latin typeface="Helvetica" panose="020B0604020202020204" pitchFamily="34" charset="0"/>
                </a:endParaRPr>
              </a:p>
            </p:txBody>
          </p:sp>
          <p:sp>
            <p:nvSpPr>
              <p:cNvPr id="33827" name="Line 64"/>
              <p:cNvSpPr>
                <a:spLocks noChangeShapeType="1"/>
              </p:cNvSpPr>
              <p:nvPr/>
            </p:nvSpPr>
            <p:spPr bwMode="auto">
              <a:xfrm>
                <a:off x="3942"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8" name="Line 65"/>
              <p:cNvSpPr>
                <a:spLocks noChangeShapeType="1"/>
              </p:cNvSpPr>
              <p:nvPr/>
            </p:nvSpPr>
            <p:spPr bwMode="auto">
              <a:xfrm>
                <a:off x="394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9" name="Text Box 66"/>
              <p:cNvSpPr txBox="1">
                <a:spLocks noChangeArrowheads="1"/>
              </p:cNvSpPr>
              <p:nvPr/>
            </p:nvSpPr>
            <p:spPr bwMode="auto">
              <a:xfrm>
                <a:off x="3750"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42</a:t>
                </a:r>
              </a:p>
            </p:txBody>
          </p:sp>
        </p:gr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304800"/>
            <a:ext cx="8763000" cy="676275"/>
          </a:xfrm>
        </p:spPr>
        <p:txBody>
          <a:bodyPr/>
          <a:lstStyle/>
          <a:p>
            <a:pPr eaLnBrk="1" hangingPunct="1"/>
            <a:r>
              <a:rPr lang="en-US" altLang="zh-CN" smtClean="0"/>
              <a:t>SJF vs. SRJF</a:t>
            </a:r>
            <a:endParaRPr lang="en-US" altLang="zh-CN" smtClean="0">
              <a:sym typeface="Symbol" panose="05050102010706020507" pitchFamily="18" charset="2"/>
            </a:endParaRPr>
          </a:p>
        </p:txBody>
      </p:sp>
      <p:grpSp>
        <p:nvGrpSpPr>
          <p:cNvPr id="34819" name="Group 111"/>
          <p:cNvGrpSpPr>
            <a:grpSpLocks/>
          </p:cNvGrpSpPr>
          <p:nvPr/>
        </p:nvGrpSpPr>
        <p:grpSpPr bwMode="auto">
          <a:xfrm>
            <a:off x="5486400" y="3810000"/>
            <a:ext cx="3276600" cy="2922588"/>
            <a:chOff x="3456" y="2400"/>
            <a:chExt cx="2064" cy="1841"/>
          </a:xfrm>
        </p:grpSpPr>
        <p:sp>
          <p:nvSpPr>
            <p:cNvPr id="34884" name="Line 6"/>
            <p:cNvSpPr>
              <a:spLocks noChangeShapeType="1"/>
            </p:cNvSpPr>
            <p:nvPr/>
          </p:nvSpPr>
          <p:spPr bwMode="auto">
            <a:xfrm>
              <a:off x="3456" y="2834"/>
              <a:ext cx="20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85" name="Line 7"/>
            <p:cNvSpPr>
              <a:spLocks noChangeShapeType="1"/>
            </p:cNvSpPr>
            <p:nvPr/>
          </p:nvSpPr>
          <p:spPr bwMode="auto">
            <a:xfrm>
              <a:off x="3456" y="2400"/>
              <a:ext cx="0"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86" name="Line 11"/>
            <p:cNvSpPr>
              <a:spLocks noChangeShapeType="1"/>
            </p:cNvSpPr>
            <p:nvPr/>
          </p:nvSpPr>
          <p:spPr bwMode="auto">
            <a:xfrm>
              <a:off x="3884" y="2400"/>
              <a:ext cx="0"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87" name="Rectangle 12"/>
            <p:cNvSpPr>
              <a:spLocks noChangeArrowheads="1"/>
            </p:cNvSpPr>
            <p:nvPr/>
          </p:nvSpPr>
          <p:spPr bwMode="auto">
            <a:xfrm>
              <a:off x="3456" y="2517"/>
              <a:ext cx="6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t>任务</a:t>
              </a:r>
            </a:p>
          </p:txBody>
        </p:sp>
        <p:sp>
          <p:nvSpPr>
            <p:cNvPr id="34888" name="Rectangle 13"/>
            <p:cNvSpPr>
              <a:spLocks noChangeArrowheads="1"/>
            </p:cNvSpPr>
            <p:nvPr/>
          </p:nvSpPr>
          <p:spPr bwMode="auto">
            <a:xfrm>
              <a:off x="4624" y="2409"/>
              <a:ext cx="89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t>CPU</a:t>
              </a:r>
              <a:r>
                <a:rPr lang="zh-CN" altLang="en-US" sz="2000"/>
                <a:t>区间</a:t>
              </a:r>
              <a:r>
                <a:rPr lang="en-US" altLang="zh-CN" sz="2000"/>
                <a:t>(ms)</a:t>
              </a:r>
            </a:p>
          </p:txBody>
        </p:sp>
        <p:sp>
          <p:nvSpPr>
            <p:cNvPr id="34889" name="Rectangle 14"/>
            <p:cNvSpPr>
              <a:spLocks noChangeArrowheads="1"/>
            </p:cNvSpPr>
            <p:nvPr/>
          </p:nvSpPr>
          <p:spPr bwMode="auto">
            <a:xfrm>
              <a:off x="3551" y="2916"/>
              <a:ext cx="2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P</a:t>
              </a:r>
              <a:r>
                <a:rPr lang="en-US" altLang="zh-CN" sz="2000" baseline="-25000">
                  <a:solidFill>
                    <a:srgbClr val="FF0000"/>
                  </a:solidFill>
                </a:rPr>
                <a:t>1</a:t>
              </a:r>
            </a:p>
          </p:txBody>
        </p:sp>
        <p:sp>
          <p:nvSpPr>
            <p:cNvPr id="34890" name="Rectangle 15"/>
            <p:cNvSpPr>
              <a:spLocks noChangeArrowheads="1"/>
            </p:cNvSpPr>
            <p:nvPr/>
          </p:nvSpPr>
          <p:spPr bwMode="auto">
            <a:xfrm>
              <a:off x="4980" y="2905"/>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10</a:t>
              </a:r>
              <a:endParaRPr lang="en-US" altLang="zh-CN" sz="2000" baseline="-25000">
                <a:solidFill>
                  <a:srgbClr val="FF0000"/>
                </a:solidFill>
              </a:endParaRPr>
            </a:p>
          </p:txBody>
        </p:sp>
        <p:sp>
          <p:nvSpPr>
            <p:cNvPr id="34891" name="Rectangle 16"/>
            <p:cNvSpPr>
              <a:spLocks noChangeArrowheads="1"/>
            </p:cNvSpPr>
            <p:nvPr/>
          </p:nvSpPr>
          <p:spPr bwMode="auto">
            <a:xfrm>
              <a:off x="3551" y="3165"/>
              <a:ext cx="2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P</a:t>
              </a:r>
              <a:r>
                <a:rPr lang="en-US" altLang="zh-CN" sz="2000" baseline="-25000">
                  <a:solidFill>
                    <a:srgbClr val="FF0000"/>
                  </a:solidFill>
                </a:rPr>
                <a:t>2</a:t>
              </a:r>
            </a:p>
          </p:txBody>
        </p:sp>
        <p:sp>
          <p:nvSpPr>
            <p:cNvPr id="34892" name="Rectangle 17"/>
            <p:cNvSpPr>
              <a:spLocks noChangeArrowheads="1"/>
            </p:cNvSpPr>
            <p:nvPr/>
          </p:nvSpPr>
          <p:spPr bwMode="auto">
            <a:xfrm>
              <a:off x="4980" y="3165"/>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29</a:t>
              </a:r>
              <a:endParaRPr lang="en-US" altLang="zh-CN" sz="2000" baseline="-25000">
                <a:solidFill>
                  <a:srgbClr val="FF0000"/>
                </a:solidFill>
              </a:endParaRPr>
            </a:p>
          </p:txBody>
        </p:sp>
        <p:sp>
          <p:nvSpPr>
            <p:cNvPr id="34893" name="Rectangle 18"/>
            <p:cNvSpPr>
              <a:spLocks noChangeArrowheads="1"/>
            </p:cNvSpPr>
            <p:nvPr/>
          </p:nvSpPr>
          <p:spPr bwMode="auto">
            <a:xfrm>
              <a:off x="3551" y="3426"/>
              <a:ext cx="2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P</a:t>
              </a:r>
              <a:r>
                <a:rPr lang="en-US" altLang="zh-CN" sz="2000" baseline="-25000">
                  <a:solidFill>
                    <a:srgbClr val="FF0000"/>
                  </a:solidFill>
                </a:rPr>
                <a:t>3</a:t>
              </a:r>
            </a:p>
          </p:txBody>
        </p:sp>
        <p:sp>
          <p:nvSpPr>
            <p:cNvPr id="34894" name="Rectangle 19"/>
            <p:cNvSpPr>
              <a:spLocks noChangeArrowheads="1"/>
            </p:cNvSpPr>
            <p:nvPr/>
          </p:nvSpPr>
          <p:spPr bwMode="auto">
            <a:xfrm>
              <a:off x="5016" y="3445"/>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3</a:t>
              </a:r>
              <a:endParaRPr lang="en-US" altLang="zh-CN" sz="2000" baseline="-25000">
                <a:solidFill>
                  <a:srgbClr val="FF0000"/>
                </a:solidFill>
              </a:endParaRPr>
            </a:p>
          </p:txBody>
        </p:sp>
        <p:sp>
          <p:nvSpPr>
            <p:cNvPr id="34895" name="Line 20"/>
            <p:cNvSpPr>
              <a:spLocks noChangeShapeType="1"/>
            </p:cNvSpPr>
            <p:nvPr/>
          </p:nvSpPr>
          <p:spPr bwMode="auto">
            <a:xfrm>
              <a:off x="3456" y="4224"/>
              <a:ext cx="20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96" name="Rectangle 21"/>
            <p:cNvSpPr>
              <a:spLocks noChangeArrowheads="1"/>
            </p:cNvSpPr>
            <p:nvPr/>
          </p:nvSpPr>
          <p:spPr bwMode="auto">
            <a:xfrm>
              <a:off x="3551" y="3703"/>
              <a:ext cx="2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P</a:t>
              </a:r>
              <a:r>
                <a:rPr lang="en-US" altLang="zh-CN" sz="2000" baseline="-25000">
                  <a:solidFill>
                    <a:srgbClr val="FF0000"/>
                  </a:solidFill>
                </a:rPr>
                <a:t>4</a:t>
              </a:r>
            </a:p>
          </p:txBody>
        </p:sp>
        <p:sp>
          <p:nvSpPr>
            <p:cNvPr id="34897" name="Rectangle 22"/>
            <p:cNvSpPr>
              <a:spLocks noChangeArrowheads="1"/>
            </p:cNvSpPr>
            <p:nvPr/>
          </p:nvSpPr>
          <p:spPr bwMode="auto">
            <a:xfrm>
              <a:off x="5016" y="3703"/>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7</a:t>
              </a:r>
              <a:endParaRPr lang="en-US" altLang="zh-CN" sz="2000" baseline="-25000">
                <a:solidFill>
                  <a:srgbClr val="FF0000"/>
                </a:solidFill>
              </a:endParaRPr>
            </a:p>
          </p:txBody>
        </p:sp>
        <p:sp>
          <p:nvSpPr>
            <p:cNvPr id="34898" name="Rectangle 23"/>
            <p:cNvSpPr>
              <a:spLocks noChangeArrowheads="1"/>
            </p:cNvSpPr>
            <p:nvPr/>
          </p:nvSpPr>
          <p:spPr bwMode="auto">
            <a:xfrm>
              <a:off x="3551" y="3963"/>
              <a:ext cx="2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P</a:t>
              </a:r>
              <a:r>
                <a:rPr lang="en-US" altLang="zh-CN" sz="2000" baseline="-25000">
                  <a:solidFill>
                    <a:srgbClr val="FF0000"/>
                  </a:solidFill>
                </a:rPr>
                <a:t>5</a:t>
              </a:r>
            </a:p>
          </p:txBody>
        </p:sp>
        <p:sp>
          <p:nvSpPr>
            <p:cNvPr id="34899" name="Rectangle 24"/>
            <p:cNvSpPr>
              <a:spLocks noChangeArrowheads="1"/>
            </p:cNvSpPr>
            <p:nvPr/>
          </p:nvSpPr>
          <p:spPr bwMode="auto">
            <a:xfrm>
              <a:off x="4980" y="3990"/>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12</a:t>
              </a:r>
              <a:endParaRPr lang="en-US" altLang="zh-CN" sz="2000" baseline="-25000">
                <a:solidFill>
                  <a:srgbClr val="FF0000"/>
                </a:solidFill>
              </a:endParaRPr>
            </a:p>
          </p:txBody>
        </p:sp>
        <p:sp>
          <p:nvSpPr>
            <p:cNvPr id="34900" name="Line 25"/>
            <p:cNvSpPr>
              <a:spLocks noChangeShapeType="1"/>
            </p:cNvSpPr>
            <p:nvPr/>
          </p:nvSpPr>
          <p:spPr bwMode="auto">
            <a:xfrm>
              <a:off x="5520" y="2400"/>
              <a:ext cx="0"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901" name="Line 26"/>
            <p:cNvSpPr>
              <a:spLocks noChangeShapeType="1"/>
            </p:cNvSpPr>
            <p:nvPr/>
          </p:nvSpPr>
          <p:spPr bwMode="auto">
            <a:xfrm>
              <a:off x="4702" y="2400"/>
              <a:ext cx="0"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902" name="Rectangle 27"/>
            <p:cNvSpPr>
              <a:spLocks noChangeArrowheads="1"/>
            </p:cNvSpPr>
            <p:nvPr/>
          </p:nvSpPr>
          <p:spPr bwMode="auto">
            <a:xfrm>
              <a:off x="3840" y="2430"/>
              <a:ext cx="87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t>到达时间</a:t>
              </a:r>
            </a:p>
            <a:p>
              <a:pPr algn="ctr" eaLnBrk="1" hangingPunct="1">
                <a:spcBef>
                  <a:spcPct val="0"/>
                </a:spcBef>
                <a:buClrTx/>
                <a:buSzTx/>
                <a:buFontTx/>
                <a:buNone/>
              </a:pPr>
              <a:r>
                <a:rPr lang="en-US" altLang="zh-CN" sz="2000"/>
                <a:t>(ms)</a:t>
              </a:r>
            </a:p>
          </p:txBody>
        </p:sp>
        <p:sp>
          <p:nvSpPr>
            <p:cNvPr id="34903" name="Rectangle 28"/>
            <p:cNvSpPr>
              <a:spLocks noChangeArrowheads="1"/>
            </p:cNvSpPr>
            <p:nvPr/>
          </p:nvSpPr>
          <p:spPr bwMode="auto">
            <a:xfrm>
              <a:off x="4196" y="2905"/>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0</a:t>
              </a:r>
              <a:endParaRPr lang="en-US" altLang="zh-CN" sz="2000" baseline="-25000">
                <a:solidFill>
                  <a:srgbClr val="FF0000"/>
                </a:solidFill>
              </a:endParaRPr>
            </a:p>
          </p:txBody>
        </p:sp>
        <p:sp>
          <p:nvSpPr>
            <p:cNvPr id="34904" name="Rectangle 29"/>
            <p:cNvSpPr>
              <a:spLocks noChangeArrowheads="1"/>
            </p:cNvSpPr>
            <p:nvPr/>
          </p:nvSpPr>
          <p:spPr bwMode="auto">
            <a:xfrm>
              <a:off x="4162" y="3165"/>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 0</a:t>
              </a:r>
              <a:endParaRPr lang="en-US" altLang="zh-CN" sz="2000" baseline="-25000">
                <a:solidFill>
                  <a:srgbClr val="FF0000"/>
                </a:solidFill>
              </a:endParaRPr>
            </a:p>
          </p:txBody>
        </p:sp>
        <p:sp>
          <p:nvSpPr>
            <p:cNvPr id="34905" name="Rectangle 30"/>
            <p:cNvSpPr>
              <a:spLocks noChangeArrowheads="1"/>
            </p:cNvSpPr>
            <p:nvPr/>
          </p:nvSpPr>
          <p:spPr bwMode="auto">
            <a:xfrm>
              <a:off x="4198" y="3445"/>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5</a:t>
              </a:r>
              <a:endParaRPr lang="en-US" altLang="zh-CN" sz="2000" baseline="-25000">
                <a:solidFill>
                  <a:srgbClr val="FF0000"/>
                </a:solidFill>
              </a:endParaRPr>
            </a:p>
          </p:txBody>
        </p:sp>
        <p:sp>
          <p:nvSpPr>
            <p:cNvPr id="34906" name="Rectangle 31"/>
            <p:cNvSpPr>
              <a:spLocks noChangeArrowheads="1"/>
            </p:cNvSpPr>
            <p:nvPr/>
          </p:nvSpPr>
          <p:spPr bwMode="auto">
            <a:xfrm>
              <a:off x="4198" y="3703"/>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5</a:t>
              </a:r>
              <a:endParaRPr lang="en-US" altLang="zh-CN" sz="2000" baseline="-25000">
                <a:solidFill>
                  <a:srgbClr val="FF0000"/>
                </a:solidFill>
              </a:endParaRPr>
            </a:p>
          </p:txBody>
        </p:sp>
        <p:sp>
          <p:nvSpPr>
            <p:cNvPr id="34907" name="Rectangle 32"/>
            <p:cNvSpPr>
              <a:spLocks noChangeArrowheads="1"/>
            </p:cNvSpPr>
            <p:nvPr/>
          </p:nvSpPr>
          <p:spPr bwMode="auto">
            <a:xfrm>
              <a:off x="4157" y="3990"/>
              <a:ext cx="29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FF0000"/>
                  </a:solidFill>
                </a:rPr>
                <a:t>30</a:t>
              </a:r>
              <a:endParaRPr lang="en-US" altLang="zh-CN" sz="2000" baseline="-25000">
                <a:solidFill>
                  <a:srgbClr val="FF0000"/>
                </a:solidFill>
              </a:endParaRPr>
            </a:p>
          </p:txBody>
        </p:sp>
        <p:sp>
          <p:nvSpPr>
            <p:cNvPr id="34908" name="Line 33"/>
            <p:cNvSpPr>
              <a:spLocks noChangeShapeType="1"/>
            </p:cNvSpPr>
            <p:nvPr/>
          </p:nvSpPr>
          <p:spPr bwMode="auto">
            <a:xfrm>
              <a:off x="3456" y="2400"/>
              <a:ext cx="20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0" name="Group 36"/>
          <p:cNvGrpSpPr>
            <a:grpSpLocks/>
          </p:cNvGrpSpPr>
          <p:nvPr/>
        </p:nvGrpSpPr>
        <p:grpSpPr bwMode="auto">
          <a:xfrm>
            <a:off x="457200" y="1295400"/>
            <a:ext cx="6477000" cy="1219200"/>
            <a:chOff x="816" y="3360"/>
            <a:chExt cx="4080" cy="768"/>
          </a:xfrm>
        </p:grpSpPr>
        <p:sp>
          <p:nvSpPr>
            <p:cNvPr id="34854" name="Rectangle 37"/>
            <p:cNvSpPr>
              <a:spLocks noChangeArrowheads="1"/>
            </p:cNvSpPr>
            <p:nvPr/>
          </p:nvSpPr>
          <p:spPr bwMode="auto">
            <a:xfrm>
              <a:off x="920" y="3360"/>
              <a:ext cx="3832" cy="384"/>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4855" name="Text Box 38"/>
            <p:cNvSpPr txBox="1">
              <a:spLocks noChangeArrowheads="1"/>
            </p:cNvSpPr>
            <p:nvPr/>
          </p:nvSpPr>
          <p:spPr bwMode="auto">
            <a:xfrm>
              <a:off x="981"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1</a:t>
              </a:r>
              <a:endParaRPr lang="en-US" altLang="zh-CN" sz="2400">
                <a:solidFill>
                  <a:srgbClr val="FF0000"/>
                </a:solidFill>
                <a:latin typeface="Helvetica" panose="020B0604020202020204" pitchFamily="34" charset="0"/>
              </a:endParaRPr>
            </a:p>
          </p:txBody>
        </p:sp>
        <p:sp>
          <p:nvSpPr>
            <p:cNvPr id="34856" name="Text Box 39"/>
            <p:cNvSpPr txBox="1">
              <a:spLocks noChangeArrowheads="1"/>
            </p:cNvSpPr>
            <p:nvPr/>
          </p:nvSpPr>
          <p:spPr bwMode="auto">
            <a:xfrm>
              <a:off x="1344"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3</a:t>
              </a:r>
              <a:endParaRPr lang="en-US" altLang="zh-CN" sz="2400">
                <a:solidFill>
                  <a:srgbClr val="FF0000"/>
                </a:solidFill>
                <a:latin typeface="Helvetica" panose="020B0604020202020204" pitchFamily="34" charset="0"/>
              </a:endParaRPr>
            </a:p>
          </p:txBody>
        </p:sp>
        <p:sp>
          <p:nvSpPr>
            <p:cNvPr id="34857" name="Text Box 40"/>
            <p:cNvSpPr txBox="1">
              <a:spLocks noChangeArrowheads="1"/>
            </p:cNvSpPr>
            <p:nvPr/>
          </p:nvSpPr>
          <p:spPr bwMode="auto">
            <a:xfrm>
              <a:off x="1722"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1</a:t>
              </a:r>
              <a:endParaRPr lang="en-US" altLang="zh-CN" sz="2400">
                <a:solidFill>
                  <a:srgbClr val="FF0000"/>
                </a:solidFill>
                <a:latin typeface="Helvetica" panose="020B0604020202020204" pitchFamily="34" charset="0"/>
              </a:endParaRPr>
            </a:p>
          </p:txBody>
        </p:sp>
        <p:sp>
          <p:nvSpPr>
            <p:cNvPr id="34858" name="Line 41"/>
            <p:cNvSpPr>
              <a:spLocks noChangeShapeType="1"/>
            </p:cNvSpPr>
            <p:nvPr/>
          </p:nvSpPr>
          <p:spPr bwMode="auto">
            <a:xfrm>
              <a:off x="920"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9" name="Line 42"/>
            <p:cNvSpPr>
              <a:spLocks noChangeShapeType="1"/>
            </p:cNvSpPr>
            <p:nvPr/>
          </p:nvSpPr>
          <p:spPr bwMode="auto">
            <a:xfrm>
              <a:off x="1339"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0" name="Line 43"/>
            <p:cNvSpPr>
              <a:spLocks noChangeShapeType="1"/>
            </p:cNvSpPr>
            <p:nvPr/>
          </p:nvSpPr>
          <p:spPr bwMode="auto">
            <a:xfrm>
              <a:off x="1339"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1" name="Text Box 44"/>
            <p:cNvSpPr txBox="1">
              <a:spLocks noChangeArrowheads="1"/>
            </p:cNvSpPr>
            <p:nvPr/>
          </p:nvSpPr>
          <p:spPr bwMode="auto">
            <a:xfrm>
              <a:off x="1200"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5</a:t>
              </a:r>
            </a:p>
          </p:txBody>
        </p:sp>
        <p:sp>
          <p:nvSpPr>
            <p:cNvPr id="34862" name="Text Box 45"/>
            <p:cNvSpPr txBox="1">
              <a:spLocks noChangeArrowheads="1"/>
            </p:cNvSpPr>
            <p:nvPr/>
          </p:nvSpPr>
          <p:spPr bwMode="auto">
            <a:xfrm>
              <a:off x="456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61</a:t>
              </a:r>
            </a:p>
          </p:txBody>
        </p:sp>
        <p:sp>
          <p:nvSpPr>
            <p:cNvPr id="34863" name="Text Box 46"/>
            <p:cNvSpPr txBox="1">
              <a:spLocks noChangeArrowheads="1"/>
            </p:cNvSpPr>
            <p:nvPr/>
          </p:nvSpPr>
          <p:spPr bwMode="auto">
            <a:xfrm>
              <a:off x="816"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0</a:t>
              </a:r>
            </a:p>
          </p:txBody>
        </p:sp>
        <p:sp>
          <p:nvSpPr>
            <p:cNvPr id="34864" name="Line 47"/>
            <p:cNvSpPr>
              <a:spLocks noChangeShapeType="1"/>
            </p:cNvSpPr>
            <p:nvPr/>
          </p:nvSpPr>
          <p:spPr bwMode="auto">
            <a:xfrm>
              <a:off x="1659"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5" name="Line 48"/>
            <p:cNvSpPr>
              <a:spLocks noChangeShapeType="1"/>
            </p:cNvSpPr>
            <p:nvPr/>
          </p:nvSpPr>
          <p:spPr bwMode="auto">
            <a:xfrm>
              <a:off x="1659"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6" name="Text Box 49"/>
            <p:cNvSpPr txBox="1">
              <a:spLocks noChangeArrowheads="1"/>
            </p:cNvSpPr>
            <p:nvPr/>
          </p:nvSpPr>
          <p:spPr bwMode="auto">
            <a:xfrm>
              <a:off x="1520"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8</a:t>
              </a:r>
            </a:p>
          </p:txBody>
        </p:sp>
        <p:sp>
          <p:nvSpPr>
            <p:cNvPr id="34867" name="Line 50"/>
            <p:cNvSpPr>
              <a:spLocks noChangeShapeType="1"/>
            </p:cNvSpPr>
            <p:nvPr/>
          </p:nvSpPr>
          <p:spPr bwMode="auto">
            <a:xfrm>
              <a:off x="2112"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8" name="Line 51"/>
            <p:cNvSpPr>
              <a:spLocks noChangeShapeType="1"/>
            </p:cNvSpPr>
            <p:nvPr/>
          </p:nvSpPr>
          <p:spPr bwMode="auto">
            <a:xfrm>
              <a:off x="211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9" name="Text Box 52"/>
            <p:cNvSpPr txBox="1">
              <a:spLocks noChangeArrowheads="1"/>
            </p:cNvSpPr>
            <p:nvPr/>
          </p:nvSpPr>
          <p:spPr bwMode="auto">
            <a:xfrm>
              <a:off x="1920"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13</a:t>
              </a:r>
            </a:p>
          </p:txBody>
        </p:sp>
        <p:sp>
          <p:nvSpPr>
            <p:cNvPr id="34870" name="Text Box 53"/>
            <p:cNvSpPr txBox="1">
              <a:spLocks noChangeArrowheads="1"/>
            </p:cNvSpPr>
            <p:nvPr/>
          </p:nvSpPr>
          <p:spPr bwMode="auto">
            <a:xfrm>
              <a:off x="2229"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4</a:t>
              </a:r>
              <a:endParaRPr lang="en-US" altLang="zh-CN" sz="2400">
                <a:solidFill>
                  <a:srgbClr val="FF0000"/>
                </a:solidFill>
                <a:latin typeface="Helvetica" panose="020B0604020202020204" pitchFamily="34" charset="0"/>
              </a:endParaRPr>
            </a:p>
          </p:txBody>
        </p:sp>
        <p:sp>
          <p:nvSpPr>
            <p:cNvPr id="34871" name="Line 54"/>
            <p:cNvSpPr>
              <a:spLocks noChangeShapeType="1"/>
            </p:cNvSpPr>
            <p:nvPr/>
          </p:nvSpPr>
          <p:spPr bwMode="auto">
            <a:xfrm>
              <a:off x="2640"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72" name="Line 55"/>
            <p:cNvSpPr>
              <a:spLocks noChangeShapeType="1"/>
            </p:cNvSpPr>
            <p:nvPr/>
          </p:nvSpPr>
          <p:spPr bwMode="auto">
            <a:xfrm>
              <a:off x="2640"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73" name="Text Box 56"/>
            <p:cNvSpPr txBox="1">
              <a:spLocks noChangeArrowheads="1"/>
            </p:cNvSpPr>
            <p:nvPr/>
          </p:nvSpPr>
          <p:spPr bwMode="auto">
            <a:xfrm>
              <a:off x="2448"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20</a:t>
              </a:r>
            </a:p>
          </p:txBody>
        </p:sp>
        <p:sp>
          <p:nvSpPr>
            <p:cNvPr id="34874" name="Line 57"/>
            <p:cNvSpPr>
              <a:spLocks noChangeShapeType="1"/>
            </p:cNvSpPr>
            <p:nvPr/>
          </p:nvSpPr>
          <p:spPr bwMode="auto">
            <a:xfrm>
              <a:off x="475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75" name="Text Box 58"/>
            <p:cNvSpPr txBox="1">
              <a:spLocks noChangeArrowheads="1"/>
            </p:cNvSpPr>
            <p:nvPr/>
          </p:nvSpPr>
          <p:spPr bwMode="auto">
            <a:xfrm>
              <a:off x="419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2</a:t>
              </a:r>
              <a:endParaRPr lang="en-US" altLang="zh-CN" sz="2400">
                <a:solidFill>
                  <a:srgbClr val="FF0000"/>
                </a:solidFill>
                <a:latin typeface="Helvetica" panose="020B0604020202020204" pitchFamily="34" charset="0"/>
              </a:endParaRPr>
            </a:p>
          </p:txBody>
        </p:sp>
        <p:sp>
          <p:nvSpPr>
            <p:cNvPr id="34876" name="Text Box 59"/>
            <p:cNvSpPr txBox="1">
              <a:spLocks noChangeArrowheads="1"/>
            </p:cNvSpPr>
            <p:nvPr/>
          </p:nvSpPr>
          <p:spPr bwMode="auto">
            <a:xfrm>
              <a:off x="2790"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2</a:t>
              </a:r>
              <a:endParaRPr lang="en-US" altLang="zh-CN" sz="2400">
                <a:solidFill>
                  <a:srgbClr val="FF0000"/>
                </a:solidFill>
                <a:latin typeface="Helvetica" panose="020B0604020202020204" pitchFamily="34" charset="0"/>
              </a:endParaRPr>
            </a:p>
          </p:txBody>
        </p:sp>
        <p:sp>
          <p:nvSpPr>
            <p:cNvPr id="34877" name="Line 60"/>
            <p:cNvSpPr>
              <a:spLocks noChangeShapeType="1"/>
            </p:cNvSpPr>
            <p:nvPr/>
          </p:nvSpPr>
          <p:spPr bwMode="auto">
            <a:xfrm>
              <a:off x="3270"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78" name="Line 61"/>
            <p:cNvSpPr>
              <a:spLocks noChangeShapeType="1"/>
            </p:cNvSpPr>
            <p:nvPr/>
          </p:nvSpPr>
          <p:spPr bwMode="auto">
            <a:xfrm>
              <a:off x="3270"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79" name="Text Box 62"/>
            <p:cNvSpPr txBox="1">
              <a:spLocks noChangeArrowheads="1"/>
            </p:cNvSpPr>
            <p:nvPr/>
          </p:nvSpPr>
          <p:spPr bwMode="auto">
            <a:xfrm>
              <a:off x="3078"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30</a:t>
              </a:r>
            </a:p>
          </p:txBody>
        </p:sp>
        <p:sp>
          <p:nvSpPr>
            <p:cNvPr id="34880" name="Text Box 63"/>
            <p:cNvSpPr txBox="1">
              <a:spLocks noChangeArrowheads="1"/>
            </p:cNvSpPr>
            <p:nvPr/>
          </p:nvSpPr>
          <p:spPr bwMode="auto">
            <a:xfrm>
              <a:off x="3462"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5</a:t>
              </a:r>
              <a:endParaRPr lang="en-US" altLang="zh-CN" sz="2400">
                <a:solidFill>
                  <a:srgbClr val="FF0000"/>
                </a:solidFill>
                <a:latin typeface="Helvetica" panose="020B0604020202020204" pitchFamily="34" charset="0"/>
              </a:endParaRPr>
            </a:p>
          </p:txBody>
        </p:sp>
        <p:sp>
          <p:nvSpPr>
            <p:cNvPr id="34881" name="Line 64"/>
            <p:cNvSpPr>
              <a:spLocks noChangeShapeType="1"/>
            </p:cNvSpPr>
            <p:nvPr/>
          </p:nvSpPr>
          <p:spPr bwMode="auto">
            <a:xfrm>
              <a:off x="3942"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82" name="Line 65"/>
            <p:cNvSpPr>
              <a:spLocks noChangeShapeType="1"/>
            </p:cNvSpPr>
            <p:nvPr/>
          </p:nvSpPr>
          <p:spPr bwMode="auto">
            <a:xfrm>
              <a:off x="394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83" name="Text Box 66"/>
            <p:cNvSpPr txBox="1">
              <a:spLocks noChangeArrowheads="1"/>
            </p:cNvSpPr>
            <p:nvPr/>
          </p:nvSpPr>
          <p:spPr bwMode="auto">
            <a:xfrm>
              <a:off x="3750"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42</a:t>
              </a:r>
            </a:p>
          </p:txBody>
        </p:sp>
      </p:grpSp>
      <p:grpSp>
        <p:nvGrpSpPr>
          <p:cNvPr id="34821" name="Group 102"/>
          <p:cNvGrpSpPr>
            <a:grpSpLocks/>
          </p:cNvGrpSpPr>
          <p:nvPr/>
        </p:nvGrpSpPr>
        <p:grpSpPr bwMode="auto">
          <a:xfrm>
            <a:off x="457200" y="2514600"/>
            <a:ext cx="6477000" cy="1219200"/>
            <a:chOff x="288" y="1584"/>
            <a:chExt cx="4080" cy="768"/>
          </a:xfrm>
        </p:grpSpPr>
        <p:sp>
          <p:nvSpPr>
            <p:cNvPr id="34832" name="Rectangle 70"/>
            <p:cNvSpPr>
              <a:spLocks noChangeArrowheads="1"/>
            </p:cNvSpPr>
            <p:nvPr/>
          </p:nvSpPr>
          <p:spPr bwMode="auto">
            <a:xfrm>
              <a:off x="392" y="1584"/>
              <a:ext cx="3832" cy="384"/>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4833" name="Text Box 71"/>
            <p:cNvSpPr txBox="1">
              <a:spLocks noChangeArrowheads="1"/>
            </p:cNvSpPr>
            <p:nvPr/>
          </p:nvSpPr>
          <p:spPr bwMode="auto">
            <a:xfrm>
              <a:off x="672" y="1632"/>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1</a:t>
              </a:r>
              <a:endParaRPr lang="en-US" altLang="zh-CN" sz="2400">
                <a:solidFill>
                  <a:srgbClr val="FF0000"/>
                </a:solidFill>
                <a:latin typeface="Helvetica" panose="020B0604020202020204" pitchFamily="34" charset="0"/>
              </a:endParaRPr>
            </a:p>
          </p:txBody>
        </p:sp>
        <p:sp>
          <p:nvSpPr>
            <p:cNvPr id="34834" name="Text Box 73"/>
            <p:cNvSpPr txBox="1">
              <a:spLocks noChangeArrowheads="1"/>
            </p:cNvSpPr>
            <p:nvPr/>
          </p:nvSpPr>
          <p:spPr bwMode="auto">
            <a:xfrm>
              <a:off x="1194" y="1632"/>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3</a:t>
              </a:r>
              <a:endParaRPr lang="en-US" altLang="zh-CN" sz="2400">
                <a:solidFill>
                  <a:srgbClr val="FF0000"/>
                </a:solidFill>
                <a:latin typeface="Helvetica" panose="020B0604020202020204" pitchFamily="34" charset="0"/>
              </a:endParaRPr>
            </a:p>
          </p:txBody>
        </p:sp>
        <p:sp>
          <p:nvSpPr>
            <p:cNvPr id="34835" name="Line 74"/>
            <p:cNvSpPr>
              <a:spLocks noChangeShapeType="1"/>
            </p:cNvSpPr>
            <p:nvPr/>
          </p:nvSpPr>
          <p:spPr bwMode="auto">
            <a:xfrm>
              <a:off x="392" y="196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6" name="Line 75"/>
            <p:cNvSpPr>
              <a:spLocks noChangeShapeType="1"/>
            </p:cNvSpPr>
            <p:nvPr/>
          </p:nvSpPr>
          <p:spPr bwMode="auto">
            <a:xfrm>
              <a:off x="1164" y="1584"/>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7" name="Line 76"/>
            <p:cNvSpPr>
              <a:spLocks noChangeShapeType="1"/>
            </p:cNvSpPr>
            <p:nvPr/>
          </p:nvSpPr>
          <p:spPr bwMode="auto">
            <a:xfrm>
              <a:off x="1164" y="196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8" name="Text Box 77"/>
            <p:cNvSpPr txBox="1">
              <a:spLocks noChangeArrowheads="1"/>
            </p:cNvSpPr>
            <p:nvPr/>
          </p:nvSpPr>
          <p:spPr bwMode="auto">
            <a:xfrm>
              <a:off x="972" y="2064"/>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10</a:t>
              </a:r>
            </a:p>
          </p:txBody>
        </p:sp>
        <p:sp>
          <p:nvSpPr>
            <p:cNvPr id="34839" name="Text Box 78"/>
            <p:cNvSpPr txBox="1">
              <a:spLocks noChangeArrowheads="1"/>
            </p:cNvSpPr>
            <p:nvPr/>
          </p:nvSpPr>
          <p:spPr bwMode="auto">
            <a:xfrm>
              <a:off x="4038" y="2064"/>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61</a:t>
              </a:r>
            </a:p>
          </p:txBody>
        </p:sp>
        <p:sp>
          <p:nvSpPr>
            <p:cNvPr id="34840" name="Text Box 79"/>
            <p:cNvSpPr txBox="1">
              <a:spLocks noChangeArrowheads="1"/>
            </p:cNvSpPr>
            <p:nvPr/>
          </p:nvSpPr>
          <p:spPr bwMode="auto">
            <a:xfrm>
              <a:off x="288" y="2064"/>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0</a:t>
              </a:r>
            </a:p>
          </p:txBody>
        </p:sp>
        <p:sp>
          <p:nvSpPr>
            <p:cNvPr id="34841" name="Line 83"/>
            <p:cNvSpPr>
              <a:spLocks noChangeShapeType="1"/>
            </p:cNvSpPr>
            <p:nvPr/>
          </p:nvSpPr>
          <p:spPr bwMode="auto">
            <a:xfrm>
              <a:off x="1584" y="1584"/>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2" name="Line 84"/>
            <p:cNvSpPr>
              <a:spLocks noChangeShapeType="1"/>
            </p:cNvSpPr>
            <p:nvPr/>
          </p:nvSpPr>
          <p:spPr bwMode="auto">
            <a:xfrm>
              <a:off x="1584" y="196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3" name="Text Box 85"/>
            <p:cNvSpPr txBox="1">
              <a:spLocks noChangeArrowheads="1"/>
            </p:cNvSpPr>
            <p:nvPr/>
          </p:nvSpPr>
          <p:spPr bwMode="auto">
            <a:xfrm>
              <a:off x="1392" y="2064"/>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13</a:t>
              </a:r>
            </a:p>
          </p:txBody>
        </p:sp>
        <p:sp>
          <p:nvSpPr>
            <p:cNvPr id="34844" name="Text Box 86"/>
            <p:cNvSpPr txBox="1">
              <a:spLocks noChangeArrowheads="1"/>
            </p:cNvSpPr>
            <p:nvPr/>
          </p:nvSpPr>
          <p:spPr bwMode="auto">
            <a:xfrm>
              <a:off x="1701" y="1632"/>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4</a:t>
              </a:r>
              <a:endParaRPr lang="en-US" altLang="zh-CN" sz="2400">
                <a:solidFill>
                  <a:srgbClr val="FF0000"/>
                </a:solidFill>
                <a:latin typeface="Helvetica" panose="020B0604020202020204" pitchFamily="34" charset="0"/>
              </a:endParaRPr>
            </a:p>
          </p:txBody>
        </p:sp>
        <p:sp>
          <p:nvSpPr>
            <p:cNvPr id="34845" name="Line 87"/>
            <p:cNvSpPr>
              <a:spLocks noChangeShapeType="1"/>
            </p:cNvSpPr>
            <p:nvPr/>
          </p:nvSpPr>
          <p:spPr bwMode="auto">
            <a:xfrm>
              <a:off x="2112" y="1584"/>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6" name="Line 88"/>
            <p:cNvSpPr>
              <a:spLocks noChangeShapeType="1"/>
            </p:cNvSpPr>
            <p:nvPr/>
          </p:nvSpPr>
          <p:spPr bwMode="auto">
            <a:xfrm>
              <a:off x="2112" y="196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7" name="Text Box 89"/>
            <p:cNvSpPr txBox="1">
              <a:spLocks noChangeArrowheads="1"/>
            </p:cNvSpPr>
            <p:nvPr/>
          </p:nvSpPr>
          <p:spPr bwMode="auto">
            <a:xfrm>
              <a:off x="1920" y="2064"/>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20</a:t>
              </a:r>
            </a:p>
          </p:txBody>
        </p:sp>
        <p:sp>
          <p:nvSpPr>
            <p:cNvPr id="34848" name="Line 90"/>
            <p:cNvSpPr>
              <a:spLocks noChangeShapeType="1"/>
            </p:cNvSpPr>
            <p:nvPr/>
          </p:nvSpPr>
          <p:spPr bwMode="auto">
            <a:xfrm>
              <a:off x="4224" y="196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9" name="Text Box 91"/>
            <p:cNvSpPr txBox="1">
              <a:spLocks noChangeArrowheads="1"/>
            </p:cNvSpPr>
            <p:nvPr/>
          </p:nvSpPr>
          <p:spPr bwMode="auto">
            <a:xfrm>
              <a:off x="3717" y="1632"/>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5</a:t>
              </a:r>
              <a:endParaRPr lang="en-US" altLang="zh-CN" sz="2400">
                <a:solidFill>
                  <a:srgbClr val="FF0000"/>
                </a:solidFill>
                <a:latin typeface="Helvetica" panose="020B0604020202020204" pitchFamily="34" charset="0"/>
              </a:endParaRPr>
            </a:p>
          </p:txBody>
        </p:sp>
        <p:sp>
          <p:nvSpPr>
            <p:cNvPr id="34850" name="Text Box 92"/>
            <p:cNvSpPr txBox="1">
              <a:spLocks noChangeArrowheads="1"/>
            </p:cNvSpPr>
            <p:nvPr/>
          </p:nvSpPr>
          <p:spPr bwMode="auto">
            <a:xfrm>
              <a:off x="2661" y="1632"/>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2</a:t>
              </a:r>
              <a:endParaRPr lang="en-US" altLang="zh-CN" sz="2400">
                <a:solidFill>
                  <a:srgbClr val="FF0000"/>
                </a:solidFill>
                <a:latin typeface="Helvetica" panose="020B0604020202020204" pitchFamily="34" charset="0"/>
              </a:endParaRPr>
            </a:p>
          </p:txBody>
        </p:sp>
        <p:sp>
          <p:nvSpPr>
            <p:cNvPr id="34851" name="Line 97"/>
            <p:cNvSpPr>
              <a:spLocks noChangeShapeType="1"/>
            </p:cNvSpPr>
            <p:nvPr/>
          </p:nvSpPr>
          <p:spPr bwMode="auto">
            <a:xfrm>
              <a:off x="3510" y="1584"/>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2" name="Line 98"/>
            <p:cNvSpPr>
              <a:spLocks noChangeShapeType="1"/>
            </p:cNvSpPr>
            <p:nvPr/>
          </p:nvSpPr>
          <p:spPr bwMode="auto">
            <a:xfrm>
              <a:off x="3510" y="196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3" name="Text Box 99"/>
            <p:cNvSpPr txBox="1">
              <a:spLocks noChangeArrowheads="1"/>
            </p:cNvSpPr>
            <p:nvPr/>
          </p:nvSpPr>
          <p:spPr bwMode="auto">
            <a:xfrm>
              <a:off x="3318" y="2064"/>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49</a:t>
              </a:r>
            </a:p>
          </p:txBody>
        </p:sp>
      </p:grpSp>
      <p:sp>
        <p:nvSpPr>
          <p:cNvPr id="34822" name="Text Box 100"/>
          <p:cNvSpPr txBox="1">
            <a:spLocks noChangeArrowheads="1"/>
          </p:cNvSpPr>
          <p:nvPr/>
        </p:nvSpPr>
        <p:spPr bwMode="auto">
          <a:xfrm>
            <a:off x="7086600" y="1447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SRJF</a:t>
            </a:r>
          </a:p>
        </p:txBody>
      </p:sp>
      <p:sp>
        <p:nvSpPr>
          <p:cNvPr id="34823" name="Text Box 101"/>
          <p:cNvSpPr txBox="1">
            <a:spLocks noChangeArrowheads="1"/>
          </p:cNvSpPr>
          <p:nvPr/>
        </p:nvSpPr>
        <p:spPr bwMode="auto">
          <a:xfrm>
            <a:off x="7162800" y="2590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SJF</a:t>
            </a:r>
          </a:p>
        </p:txBody>
      </p:sp>
      <p:grpSp>
        <p:nvGrpSpPr>
          <p:cNvPr id="198764" name="Group 108"/>
          <p:cNvGrpSpPr>
            <a:grpSpLocks/>
          </p:cNvGrpSpPr>
          <p:nvPr/>
        </p:nvGrpSpPr>
        <p:grpSpPr bwMode="auto">
          <a:xfrm>
            <a:off x="457200" y="3657600"/>
            <a:ext cx="4495800" cy="1114425"/>
            <a:chOff x="576" y="2304"/>
            <a:chExt cx="2832" cy="702"/>
          </a:xfrm>
        </p:grpSpPr>
        <p:sp>
          <p:nvSpPr>
            <p:cNvPr id="34830" name="Rectangle 104"/>
            <p:cNvSpPr>
              <a:spLocks noChangeArrowheads="1"/>
            </p:cNvSpPr>
            <p:nvPr/>
          </p:nvSpPr>
          <p:spPr bwMode="auto">
            <a:xfrm>
              <a:off x="576" y="2304"/>
              <a:ext cx="2832"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平均等待时间</a:t>
              </a:r>
              <a:r>
                <a:rPr lang="en-US" altLang="zh-CN" sz="2400"/>
                <a:t>(SRJF): </a:t>
              </a:r>
              <a:r>
                <a:rPr lang="en-US" altLang="zh-CN" sz="2400">
                  <a:solidFill>
                    <a:srgbClr val="FF0000"/>
                  </a:solidFill>
                </a:rPr>
                <a:t>(3+32+0+8+0)/5 = 8.6</a:t>
              </a:r>
            </a:p>
          </p:txBody>
        </p:sp>
        <p:pic>
          <p:nvPicPr>
            <p:cNvPr id="34831" name="Picture 105"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246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8765" name="Group 109"/>
          <p:cNvGrpSpPr>
            <a:grpSpLocks/>
          </p:cNvGrpSpPr>
          <p:nvPr/>
        </p:nvGrpSpPr>
        <p:grpSpPr bwMode="auto">
          <a:xfrm>
            <a:off x="457200" y="4572000"/>
            <a:ext cx="4495800" cy="1114425"/>
            <a:chOff x="576" y="2946"/>
            <a:chExt cx="2832" cy="702"/>
          </a:xfrm>
        </p:grpSpPr>
        <p:sp>
          <p:nvSpPr>
            <p:cNvPr id="34828" name="Rectangle 106"/>
            <p:cNvSpPr>
              <a:spLocks noChangeArrowheads="1"/>
            </p:cNvSpPr>
            <p:nvPr/>
          </p:nvSpPr>
          <p:spPr bwMode="auto">
            <a:xfrm>
              <a:off x="576" y="2946"/>
              <a:ext cx="2832"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平均等待时间</a:t>
              </a:r>
              <a:r>
                <a:rPr lang="en-US" altLang="zh-CN" sz="2400"/>
                <a:t>(SJF): </a:t>
              </a:r>
              <a:r>
                <a:rPr lang="en-US" altLang="zh-CN" sz="2400">
                  <a:solidFill>
                    <a:srgbClr val="FF0000"/>
                  </a:solidFill>
                </a:rPr>
                <a:t>(0+20+5+8+19)/5 = 10.4</a:t>
              </a:r>
            </a:p>
          </p:txBody>
        </p:sp>
        <p:pic>
          <p:nvPicPr>
            <p:cNvPr id="34829" name="Picture 10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310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8766" name="Rectangle 110"/>
          <p:cNvSpPr>
            <a:spLocks noChangeArrowheads="1"/>
          </p:cNvSpPr>
          <p:nvPr/>
        </p:nvSpPr>
        <p:spPr bwMode="auto">
          <a:xfrm>
            <a:off x="685800" y="5486400"/>
            <a:ext cx="3657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抢占显然具有优点</a:t>
            </a:r>
          </a:p>
        </p:txBody>
      </p:sp>
      <p:sp>
        <p:nvSpPr>
          <p:cNvPr id="92" name="Rectangle 110"/>
          <p:cNvSpPr>
            <a:spLocks noChangeArrowheads="1"/>
          </p:cNvSpPr>
          <p:nvPr/>
        </p:nvSpPr>
        <p:spPr bwMode="auto">
          <a:xfrm>
            <a:off x="1524000" y="6096000"/>
            <a:ext cx="3657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buFontTx/>
              <a:buNone/>
            </a:pPr>
            <a:r>
              <a:rPr lang="en-US" altLang="zh-CN">
                <a:solidFill>
                  <a:srgbClr val="00B050"/>
                </a:solidFill>
              </a:rPr>
              <a:t>CPU</a:t>
            </a:r>
            <a:r>
              <a:rPr lang="zh-CN" altLang="en-US">
                <a:solidFill>
                  <a:srgbClr val="00B050"/>
                </a:solidFill>
              </a:rPr>
              <a:t>区间必须是已知！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8764"/>
                                        </p:tgtEl>
                                        <p:attrNameLst>
                                          <p:attrName>style.visibility</p:attrName>
                                        </p:attrNameLst>
                                      </p:cBhvr>
                                      <p:to>
                                        <p:strVal val="visible"/>
                                      </p:to>
                                    </p:set>
                                    <p:animEffect transition="in" filter="dissolve">
                                      <p:cBhvr>
                                        <p:cTn id="7" dur="500"/>
                                        <p:tgtEl>
                                          <p:spTgt spid="1987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8765"/>
                                        </p:tgtEl>
                                        <p:attrNameLst>
                                          <p:attrName>style.visibility</p:attrName>
                                        </p:attrNameLst>
                                      </p:cBhvr>
                                      <p:to>
                                        <p:strVal val="visible"/>
                                      </p:to>
                                    </p:set>
                                    <p:animEffect transition="in" filter="dissolve">
                                      <p:cBhvr>
                                        <p:cTn id="12" dur="500"/>
                                        <p:tgtEl>
                                          <p:spTgt spid="1987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8766"/>
                                        </p:tgtEl>
                                        <p:attrNameLst>
                                          <p:attrName>style.visibility</p:attrName>
                                        </p:attrNameLst>
                                      </p:cBhvr>
                                      <p:to>
                                        <p:strVal val="visible"/>
                                      </p:to>
                                    </p:set>
                                    <p:animEffect transition="in" filter="dissolve">
                                      <p:cBhvr>
                                        <p:cTn id="17" dur="500"/>
                                        <p:tgtEl>
                                          <p:spTgt spid="1987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 calcmode="lin" valueType="num">
                                      <p:cBhvr additive="base">
                                        <p:cTn id="22" dur="500" fill="hold"/>
                                        <p:tgtEl>
                                          <p:spTgt spid="92"/>
                                        </p:tgtEl>
                                        <p:attrNameLst>
                                          <p:attrName>ppt_x</p:attrName>
                                        </p:attrNameLst>
                                      </p:cBhvr>
                                      <p:tavLst>
                                        <p:tav tm="0">
                                          <p:val>
                                            <p:strVal val="#ppt_x"/>
                                          </p:val>
                                        </p:tav>
                                        <p:tav tm="100000">
                                          <p:val>
                                            <p:strVal val="#ppt_x"/>
                                          </p:val>
                                        </p:tav>
                                      </p:tavLst>
                                    </p:anim>
                                    <p:anim calcmode="lin" valueType="num">
                                      <p:cBhvr additive="base">
                                        <p:cTn id="23"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766" grpId="0"/>
      <p:bldP spid="9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304800"/>
            <a:ext cx="8763000" cy="676275"/>
          </a:xfrm>
        </p:spPr>
        <p:txBody>
          <a:bodyPr/>
          <a:lstStyle/>
          <a:p>
            <a:pPr eaLnBrk="1" hangingPunct="1"/>
            <a:r>
              <a:rPr lang="en-US" altLang="zh-CN" smtClean="0">
                <a:sym typeface="Symbol" panose="05050102010706020507" pitchFamily="18" charset="2"/>
              </a:rPr>
              <a:t>SJF(SRJF): </a:t>
            </a:r>
            <a:r>
              <a:rPr lang="zh-CN" altLang="en-US" smtClean="0">
                <a:sym typeface="Symbol" panose="05050102010706020507" pitchFamily="18" charset="2"/>
              </a:rPr>
              <a:t>如何知道下一</a:t>
            </a:r>
            <a:r>
              <a:rPr lang="en-US" altLang="zh-CN" smtClean="0">
                <a:sym typeface="Symbol" panose="05050102010706020507" pitchFamily="18" charset="2"/>
              </a:rPr>
              <a:t>CPU</a:t>
            </a:r>
            <a:r>
              <a:rPr lang="zh-CN" altLang="en-US" smtClean="0">
                <a:sym typeface="Symbol" panose="05050102010706020507" pitchFamily="18" charset="2"/>
              </a:rPr>
              <a:t>区间大小</a:t>
            </a:r>
          </a:p>
        </p:txBody>
      </p:sp>
      <p:sp>
        <p:nvSpPr>
          <p:cNvPr id="196613" name="Rectangle 5"/>
          <p:cNvSpPr>
            <a:spLocks noChangeArrowheads="1"/>
          </p:cNvSpPr>
          <p:nvPr/>
        </p:nvSpPr>
        <p:spPr bwMode="auto">
          <a:xfrm>
            <a:off x="685800" y="1676400"/>
            <a:ext cx="84582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a:solidFill>
                  <a:srgbClr val="FF0000"/>
                </a:solidFill>
                <a:sym typeface="Symbol" panose="05050102010706020507" pitchFamily="18" charset="2"/>
              </a:rPr>
              <a:t></a:t>
            </a:r>
            <a:r>
              <a:rPr lang="en-US" altLang="zh-CN" baseline="-25000">
                <a:solidFill>
                  <a:srgbClr val="FF0000"/>
                </a:solidFill>
                <a:sym typeface="Symbol" panose="05050102010706020507" pitchFamily="18" charset="2"/>
              </a:rPr>
              <a:t>n+1</a:t>
            </a:r>
            <a:r>
              <a:rPr lang="en-US" altLang="zh-CN">
                <a:solidFill>
                  <a:srgbClr val="FF0000"/>
                </a:solidFill>
                <a:sym typeface="Symbol" panose="05050102010706020507" pitchFamily="18" charset="2"/>
              </a:rPr>
              <a:t> = </a:t>
            </a:r>
            <a:r>
              <a:rPr lang="el-GR" altLang="zh-CN">
                <a:solidFill>
                  <a:srgbClr val="FF0000"/>
                </a:solidFill>
                <a:cs typeface="Arial" panose="020B0604020202020204" pitchFamily="34" charset="0"/>
                <a:sym typeface="Symbol" panose="05050102010706020507" pitchFamily="18" charset="2"/>
              </a:rPr>
              <a:t>t</a:t>
            </a:r>
            <a:r>
              <a:rPr lang="el-GR" altLang="zh-CN" baseline="-25000">
                <a:solidFill>
                  <a:srgbClr val="FF0000"/>
                </a:solidFill>
                <a:cs typeface="Arial" panose="020B0604020202020204" pitchFamily="34" charset="0"/>
                <a:sym typeface="Symbol" panose="05050102010706020507" pitchFamily="18" charset="2"/>
              </a:rPr>
              <a:t>n</a:t>
            </a:r>
            <a:r>
              <a:rPr lang="en-US" altLang="zh-CN">
                <a:solidFill>
                  <a:srgbClr val="FF0000"/>
                </a:solidFill>
                <a:cs typeface="Arial" panose="020B0604020202020204" pitchFamily="34" charset="0"/>
                <a:sym typeface="Symbol" panose="05050102010706020507" pitchFamily="18" charset="2"/>
              </a:rPr>
              <a:t> + (1- </a:t>
            </a:r>
            <a:r>
              <a:rPr lang="en-US" altLang="zh-CN">
                <a:solidFill>
                  <a:srgbClr val="FF0000"/>
                </a:solidFill>
                <a:sym typeface="Symbol" panose="05050102010706020507" pitchFamily="18" charset="2"/>
              </a:rPr>
              <a:t></a:t>
            </a:r>
            <a:r>
              <a:rPr lang="en-US" altLang="zh-CN">
                <a:solidFill>
                  <a:srgbClr val="FF0000"/>
                </a:solidFill>
                <a:cs typeface="Arial" panose="020B0604020202020204" pitchFamily="34" charset="0"/>
                <a:sym typeface="Symbol" panose="05050102010706020507" pitchFamily="18" charset="2"/>
              </a:rPr>
              <a:t>)</a:t>
            </a:r>
            <a:r>
              <a:rPr lang="en-US" altLang="zh-CN">
                <a:solidFill>
                  <a:srgbClr val="FF0000"/>
                </a:solidFill>
                <a:sym typeface="Symbol" panose="05050102010706020507" pitchFamily="18" charset="2"/>
              </a:rPr>
              <a:t></a:t>
            </a:r>
            <a:r>
              <a:rPr lang="en-US" altLang="zh-CN" baseline="-25000">
                <a:solidFill>
                  <a:srgbClr val="FF0000"/>
                </a:solidFill>
                <a:sym typeface="Symbol" panose="05050102010706020507" pitchFamily="18" charset="2"/>
              </a:rPr>
              <a:t>n</a:t>
            </a:r>
            <a:r>
              <a:rPr lang="en-US" altLang="zh-CN">
                <a:sym typeface="Symbol" panose="05050102010706020507" pitchFamily="18" charset="2"/>
              </a:rPr>
              <a:t> |</a:t>
            </a:r>
            <a:r>
              <a:rPr lang="en-US" altLang="zh-CN" sz="2400">
                <a:sym typeface="Symbol" panose="05050102010706020507" pitchFamily="18" charset="2"/>
              </a:rPr>
              <a:t></a:t>
            </a:r>
            <a:r>
              <a:rPr lang="en-US" altLang="zh-CN" sz="2400" baseline="-25000">
                <a:sym typeface="Symbol" panose="05050102010706020507" pitchFamily="18" charset="2"/>
              </a:rPr>
              <a:t>n+1</a:t>
            </a:r>
            <a:r>
              <a:rPr lang="zh-CN" altLang="en-US" sz="2400">
                <a:sym typeface="Symbol" panose="05050102010706020507" pitchFamily="18" charset="2"/>
              </a:rPr>
              <a:t>是预测值，</a:t>
            </a:r>
            <a:r>
              <a:rPr lang="el-GR" altLang="zh-CN" sz="2400">
                <a:cs typeface="Arial" panose="020B0604020202020204" pitchFamily="34" charset="0"/>
                <a:sym typeface="Symbol" panose="05050102010706020507" pitchFamily="18" charset="2"/>
              </a:rPr>
              <a:t>t</a:t>
            </a:r>
            <a:r>
              <a:rPr lang="el-GR" altLang="zh-CN" sz="2400" baseline="-25000">
                <a:cs typeface="Arial" panose="020B0604020202020204" pitchFamily="34" charset="0"/>
                <a:sym typeface="Symbol" panose="05050102010706020507" pitchFamily="18" charset="2"/>
              </a:rPr>
              <a:t>n</a:t>
            </a:r>
            <a:r>
              <a:rPr lang="zh-CN" altLang="el-GR" sz="2400">
                <a:cs typeface="Arial" panose="020B0604020202020204" pitchFamily="34" charset="0"/>
                <a:sym typeface="Symbol" panose="05050102010706020507" pitchFamily="18" charset="2"/>
              </a:rPr>
              <a:t>是当前</a:t>
            </a:r>
            <a:r>
              <a:rPr lang="el-GR" altLang="zh-CN" sz="2400">
                <a:cs typeface="Arial" panose="020B0604020202020204" pitchFamily="34" charset="0"/>
                <a:sym typeface="Symbol" panose="05050102010706020507" pitchFamily="18" charset="2"/>
              </a:rPr>
              <a:t>CPU</a:t>
            </a:r>
            <a:r>
              <a:rPr lang="zh-CN" altLang="el-GR" sz="2400">
                <a:cs typeface="Arial" panose="020B0604020202020204" pitchFamily="34" charset="0"/>
                <a:sym typeface="Symbol" panose="05050102010706020507" pitchFamily="18" charset="2"/>
              </a:rPr>
              <a:t>区间</a:t>
            </a:r>
            <a:endParaRPr lang="en-US" altLang="el-GR" sz="2400" baseline="-25000">
              <a:cs typeface="Arial" panose="020B0604020202020204" pitchFamily="34" charset="0"/>
              <a:sym typeface="Symbol" panose="05050102010706020507" pitchFamily="18" charset="2"/>
            </a:endParaRPr>
          </a:p>
        </p:txBody>
      </p:sp>
      <p:sp>
        <p:nvSpPr>
          <p:cNvPr id="196661" name="Rectangle 53"/>
          <p:cNvSpPr>
            <a:spLocks noGrp="1" noChangeArrowheads="1"/>
          </p:cNvSpPr>
          <p:nvPr>
            <p:ph type="body" idx="1"/>
          </p:nvPr>
        </p:nvSpPr>
        <p:spPr>
          <a:xfrm>
            <a:off x="685800" y="1219200"/>
            <a:ext cx="7921625" cy="865188"/>
          </a:xfrm>
          <a:noFill/>
        </p:spPr>
        <p:txBody>
          <a:bodyPr/>
          <a:lstStyle/>
          <a:p>
            <a:pPr eaLnBrk="1" hangingPunct="1">
              <a:lnSpc>
                <a:spcPct val="130000"/>
              </a:lnSpc>
            </a:pPr>
            <a:r>
              <a:rPr lang="zh-CN" altLang="en-US" smtClean="0">
                <a:solidFill>
                  <a:srgbClr val="FF0000"/>
                </a:solidFill>
              </a:rPr>
              <a:t>根据历史进行预测</a:t>
            </a:r>
            <a:r>
              <a:rPr lang="en-US" altLang="zh-CN" smtClean="0">
                <a:solidFill>
                  <a:srgbClr val="FF0000"/>
                </a:solidFill>
              </a:rPr>
              <a:t>: </a:t>
            </a:r>
            <a:r>
              <a:rPr lang="zh-CN" altLang="en-US" smtClean="0">
                <a:solidFill>
                  <a:srgbClr val="FF0000"/>
                </a:solidFill>
              </a:rPr>
              <a:t>指数平均法</a:t>
            </a:r>
          </a:p>
        </p:txBody>
      </p:sp>
      <p:grpSp>
        <p:nvGrpSpPr>
          <p:cNvPr id="196668" name="Group 60"/>
          <p:cNvGrpSpPr>
            <a:grpSpLocks/>
          </p:cNvGrpSpPr>
          <p:nvPr/>
        </p:nvGrpSpPr>
        <p:grpSpPr bwMode="auto">
          <a:xfrm>
            <a:off x="533400" y="2216150"/>
            <a:ext cx="8237538" cy="603250"/>
            <a:chOff x="571" y="1824"/>
            <a:chExt cx="4997" cy="380"/>
          </a:xfrm>
        </p:grpSpPr>
        <p:sp>
          <p:nvSpPr>
            <p:cNvPr id="35874" name="Rectangle 55"/>
            <p:cNvSpPr>
              <a:spLocks noChangeArrowheads="1"/>
            </p:cNvSpPr>
            <p:nvPr/>
          </p:nvSpPr>
          <p:spPr bwMode="auto">
            <a:xfrm>
              <a:off x="571" y="1824"/>
              <a:ext cx="4997"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400">
                  <a:sym typeface="Symbol" panose="05050102010706020507" pitchFamily="18" charset="2"/>
                </a:rPr>
                <a:t></a:t>
              </a:r>
              <a:r>
                <a:rPr lang="en-US" altLang="zh-CN" sz="2400" baseline="-25000">
                  <a:sym typeface="Symbol" panose="05050102010706020507" pitchFamily="18" charset="2"/>
                </a:rPr>
                <a:t>n+1</a:t>
              </a:r>
              <a:r>
                <a:rPr lang="en-US" altLang="zh-CN" sz="2400">
                  <a:sym typeface="Symbol" panose="05050102010706020507" pitchFamily="18" charset="2"/>
                </a:rPr>
                <a:t> = </a:t>
              </a:r>
              <a:r>
                <a:rPr lang="el-GR" altLang="zh-CN" sz="2400">
                  <a:sym typeface="Symbol" panose="05050102010706020507" pitchFamily="18" charset="2"/>
                </a:rPr>
                <a:t>t</a:t>
              </a:r>
              <a:r>
                <a:rPr lang="el-GR" altLang="zh-CN" sz="2400" baseline="-25000">
                  <a:sym typeface="Symbol" panose="05050102010706020507" pitchFamily="18" charset="2"/>
                </a:rPr>
                <a:t>n</a:t>
              </a:r>
              <a:r>
                <a:rPr lang="en-US" altLang="zh-CN" sz="2400">
                  <a:sym typeface="Symbol" panose="05050102010706020507" pitchFamily="18" charset="2"/>
                </a:rPr>
                <a:t> + (1- )</a:t>
              </a:r>
              <a:r>
                <a:rPr lang="el-GR" altLang="zh-CN" sz="2400">
                  <a:sym typeface="Symbol" panose="05050102010706020507" pitchFamily="18" charset="2"/>
                </a:rPr>
                <a:t>t</a:t>
              </a:r>
              <a:r>
                <a:rPr lang="el-GR" altLang="zh-CN" sz="2400" baseline="-25000">
                  <a:sym typeface="Symbol" panose="05050102010706020507" pitchFamily="18" charset="2"/>
                </a:rPr>
                <a:t>n</a:t>
              </a:r>
              <a:r>
                <a:rPr lang="en-US" altLang="zh-CN" sz="2400">
                  <a:sym typeface="Symbol" panose="05050102010706020507" pitchFamily="18" charset="2"/>
                </a:rPr>
                <a:t>+...+(1- )</a:t>
              </a:r>
              <a:r>
                <a:rPr lang="en-US" altLang="zh-CN" sz="2400" baseline="30000">
                  <a:sym typeface="Symbol" panose="05050102010706020507" pitchFamily="18" charset="2"/>
                </a:rPr>
                <a:t>j</a:t>
              </a:r>
              <a:r>
                <a:rPr lang="en-US" altLang="zh-CN" sz="2400">
                  <a:sym typeface="Symbol" panose="05050102010706020507" pitchFamily="18" charset="2"/>
                </a:rPr>
                <a:t></a:t>
              </a:r>
              <a:r>
                <a:rPr lang="el-GR" altLang="zh-CN" sz="2400">
                  <a:sym typeface="Symbol" panose="05050102010706020507" pitchFamily="18" charset="2"/>
                </a:rPr>
                <a:t>t</a:t>
              </a:r>
              <a:r>
                <a:rPr lang="el-GR" altLang="zh-CN" sz="2400" baseline="-25000">
                  <a:sym typeface="Symbol" panose="05050102010706020507" pitchFamily="18" charset="2"/>
                </a:rPr>
                <a:t>n</a:t>
              </a:r>
              <a:r>
                <a:rPr lang="en-US" altLang="zh-CN" sz="2400" baseline="-25000">
                  <a:sym typeface="Symbol" panose="05050102010706020507" pitchFamily="18" charset="2"/>
                </a:rPr>
                <a:t>-j</a:t>
              </a:r>
              <a:r>
                <a:rPr lang="en-US" altLang="zh-CN" sz="2400">
                  <a:sym typeface="Symbol" panose="05050102010706020507" pitchFamily="18" charset="2"/>
                </a:rPr>
                <a:t>+…+(1-)</a:t>
              </a:r>
              <a:r>
                <a:rPr lang="en-US" altLang="zh-CN" sz="2400" baseline="30000">
                  <a:sym typeface="Symbol" panose="05050102010706020507" pitchFamily="18" charset="2"/>
                </a:rPr>
                <a:t>n+1</a:t>
              </a:r>
              <a:r>
                <a:rPr lang="en-US" altLang="zh-CN" sz="2400">
                  <a:sym typeface="Symbol" panose="05050102010706020507" pitchFamily="18" charset="2"/>
                </a:rPr>
                <a:t></a:t>
              </a:r>
              <a:r>
                <a:rPr lang="en-US" altLang="zh-CN" sz="2400" baseline="-25000">
                  <a:sym typeface="Symbol" panose="05050102010706020507" pitchFamily="18" charset="2"/>
                </a:rPr>
                <a:t>0</a:t>
              </a:r>
              <a:r>
                <a:rPr lang="en-US" altLang="zh-CN" sz="2400">
                  <a:sym typeface="Symbol" panose="05050102010706020507" pitchFamily="18" charset="2"/>
                </a:rPr>
                <a:t> </a:t>
              </a:r>
            </a:p>
          </p:txBody>
        </p:sp>
        <p:pic>
          <p:nvPicPr>
            <p:cNvPr id="35875" name="Picture 56"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 y="2016"/>
              <a:ext cx="1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6667" name="Group 59"/>
          <p:cNvGrpSpPr>
            <a:grpSpLocks/>
          </p:cNvGrpSpPr>
          <p:nvPr/>
        </p:nvGrpSpPr>
        <p:grpSpPr bwMode="auto">
          <a:xfrm>
            <a:off x="557213" y="2700338"/>
            <a:ext cx="8586787" cy="1030287"/>
            <a:chOff x="576" y="2208"/>
            <a:chExt cx="4997" cy="649"/>
          </a:xfrm>
        </p:grpSpPr>
        <p:sp>
          <p:nvSpPr>
            <p:cNvPr id="35872" name="Rectangle 57"/>
            <p:cNvSpPr>
              <a:spLocks noChangeArrowheads="1"/>
            </p:cNvSpPr>
            <p:nvPr/>
          </p:nvSpPr>
          <p:spPr bwMode="auto">
            <a:xfrm>
              <a:off x="576" y="2208"/>
              <a:ext cx="4997" cy="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400">
                  <a:sym typeface="Symbol" panose="05050102010706020507" pitchFamily="18" charset="2"/>
                </a:rPr>
                <a:t></a:t>
              </a:r>
              <a:r>
                <a:rPr lang="zh-CN" altLang="en-US" sz="2400">
                  <a:sym typeface="Symbol" panose="05050102010706020507" pitchFamily="18" charset="2"/>
                </a:rPr>
                <a:t>用来控制最近信息和历史对预测的作用</a:t>
              </a:r>
              <a:endParaRPr lang="zh-CN" altLang="en-US" sz="2000">
                <a:solidFill>
                  <a:srgbClr val="FF0000"/>
                </a:solidFill>
                <a:sym typeface="Symbol" panose="05050102010706020507" pitchFamily="18" charset="2"/>
              </a:endParaRPr>
            </a:p>
            <a:p>
              <a:pPr lvl="1" eaLnBrk="1" hangingPunct="1">
                <a:lnSpc>
                  <a:spcPct val="140000"/>
                </a:lnSpc>
                <a:spcBef>
                  <a:spcPct val="0"/>
                </a:spcBef>
                <a:buClrTx/>
                <a:buSzTx/>
                <a:buFontTx/>
                <a:buNone/>
              </a:pPr>
              <a:r>
                <a:rPr lang="zh-CN" altLang="en-US" sz="2000">
                  <a:solidFill>
                    <a:srgbClr val="FF0000"/>
                  </a:solidFill>
                  <a:sym typeface="Symbol" panose="05050102010706020507" pitchFamily="18" charset="2"/>
                </a:rPr>
                <a:t></a:t>
              </a:r>
              <a:r>
                <a:rPr lang="en-US" altLang="zh-CN" sz="2000">
                  <a:solidFill>
                    <a:srgbClr val="FF0000"/>
                  </a:solidFill>
                  <a:sym typeface="Symbol" panose="05050102010706020507" pitchFamily="18" charset="2"/>
                </a:rPr>
                <a:t>=0</a:t>
              </a:r>
              <a:r>
                <a:rPr lang="en-US" altLang="zh-CN" sz="2000">
                  <a:sym typeface="Symbol" panose="05050102010706020507" pitchFamily="18" charset="2"/>
                </a:rPr>
                <a:t>-</a:t>
              </a:r>
              <a:r>
                <a:rPr lang="zh-CN" altLang="en-US" sz="2000">
                  <a:sym typeface="Symbol" panose="05050102010706020507" pitchFamily="18" charset="2"/>
                </a:rPr>
                <a:t>忽略近期，关注历史； </a:t>
              </a:r>
              <a:r>
                <a:rPr lang="zh-CN" altLang="en-US" sz="2000">
                  <a:solidFill>
                    <a:srgbClr val="FF0000"/>
                  </a:solidFill>
                  <a:sym typeface="Symbol" panose="05050102010706020507" pitchFamily="18" charset="2"/>
                </a:rPr>
                <a:t></a:t>
              </a:r>
              <a:r>
                <a:rPr lang="en-US" altLang="zh-CN" sz="2000">
                  <a:solidFill>
                    <a:srgbClr val="FF0000"/>
                  </a:solidFill>
                  <a:sym typeface="Symbol" panose="05050102010706020507" pitchFamily="18" charset="2"/>
                </a:rPr>
                <a:t>=1</a:t>
              </a:r>
              <a:r>
                <a:rPr lang="en-US" altLang="zh-CN" sz="2000">
                  <a:sym typeface="Symbol" panose="05050102010706020507" pitchFamily="18" charset="2"/>
                </a:rPr>
                <a:t>-</a:t>
              </a:r>
              <a:r>
                <a:rPr lang="zh-CN" altLang="en-US" sz="2000">
                  <a:sym typeface="Symbol" panose="05050102010706020507" pitchFamily="18" charset="2"/>
                </a:rPr>
                <a:t>只跟当前有关；通常</a:t>
              </a:r>
              <a:r>
                <a:rPr lang="zh-CN" altLang="en-US" sz="2000">
                  <a:solidFill>
                    <a:srgbClr val="FF0000"/>
                  </a:solidFill>
                  <a:sym typeface="Symbol" panose="05050102010706020507" pitchFamily="18" charset="2"/>
                </a:rPr>
                <a:t></a:t>
              </a:r>
              <a:r>
                <a:rPr lang="en-US" altLang="zh-CN" sz="2000">
                  <a:solidFill>
                    <a:srgbClr val="FF0000"/>
                  </a:solidFill>
                  <a:sym typeface="Symbol" panose="05050102010706020507" pitchFamily="18" charset="2"/>
                </a:rPr>
                <a:t>=0.5</a:t>
              </a:r>
            </a:p>
          </p:txBody>
        </p:sp>
        <p:pic>
          <p:nvPicPr>
            <p:cNvPr id="35873" name="Picture 58"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 y="2366"/>
              <a:ext cx="1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6687" name="Group 79"/>
          <p:cNvGrpSpPr>
            <a:grpSpLocks/>
          </p:cNvGrpSpPr>
          <p:nvPr/>
        </p:nvGrpSpPr>
        <p:grpSpPr bwMode="auto">
          <a:xfrm>
            <a:off x="1524000" y="4953000"/>
            <a:ext cx="5943600" cy="1676400"/>
            <a:chOff x="960" y="3120"/>
            <a:chExt cx="3744" cy="1056"/>
          </a:xfrm>
        </p:grpSpPr>
        <p:sp>
          <p:nvSpPr>
            <p:cNvPr id="35856" name="Line 63"/>
            <p:cNvSpPr>
              <a:spLocks noChangeShapeType="1"/>
            </p:cNvSpPr>
            <p:nvPr/>
          </p:nvSpPr>
          <p:spPr bwMode="auto">
            <a:xfrm>
              <a:off x="960" y="4032"/>
              <a:ext cx="374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7" name="Line 64"/>
            <p:cNvSpPr>
              <a:spLocks noChangeShapeType="1"/>
            </p:cNvSpPr>
            <p:nvPr/>
          </p:nvSpPr>
          <p:spPr bwMode="auto">
            <a:xfrm flipV="1">
              <a:off x="1200" y="3168"/>
              <a:ext cx="0" cy="100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8" name="Rectangle 65"/>
            <p:cNvSpPr>
              <a:spLocks noChangeArrowheads="1"/>
            </p:cNvSpPr>
            <p:nvPr/>
          </p:nvSpPr>
          <p:spPr bwMode="auto">
            <a:xfrm>
              <a:off x="1344" y="3600"/>
              <a:ext cx="144" cy="43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59" name="Rectangle 66"/>
            <p:cNvSpPr>
              <a:spLocks noChangeArrowheads="1"/>
            </p:cNvSpPr>
            <p:nvPr/>
          </p:nvSpPr>
          <p:spPr bwMode="auto">
            <a:xfrm>
              <a:off x="1488" y="3312"/>
              <a:ext cx="144" cy="72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60" name="Rectangle 67"/>
            <p:cNvSpPr>
              <a:spLocks noChangeArrowheads="1"/>
            </p:cNvSpPr>
            <p:nvPr/>
          </p:nvSpPr>
          <p:spPr bwMode="auto">
            <a:xfrm>
              <a:off x="1776" y="3696"/>
              <a:ext cx="144" cy="3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61" name="Rectangle 68"/>
            <p:cNvSpPr>
              <a:spLocks noChangeArrowheads="1"/>
            </p:cNvSpPr>
            <p:nvPr/>
          </p:nvSpPr>
          <p:spPr bwMode="auto">
            <a:xfrm>
              <a:off x="1920" y="3456"/>
              <a:ext cx="144" cy="576"/>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62" name="Rectangle 69"/>
            <p:cNvSpPr>
              <a:spLocks noChangeArrowheads="1"/>
            </p:cNvSpPr>
            <p:nvPr/>
          </p:nvSpPr>
          <p:spPr bwMode="auto">
            <a:xfrm>
              <a:off x="2208" y="3600"/>
              <a:ext cx="144" cy="43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63" name="Rectangle 70"/>
            <p:cNvSpPr>
              <a:spLocks noChangeArrowheads="1"/>
            </p:cNvSpPr>
            <p:nvPr/>
          </p:nvSpPr>
          <p:spPr bwMode="auto">
            <a:xfrm>
              <a:off x="2352" y="3600"/>
              <a:ext cx="144" cy="432"/>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64" name="Rectangle 71"/>
            <p:cNvSpPr>
              <a:spLocks noChangeArrowheads="1"/>
            </p:cNvSpPr>
            <p:nvPr/>
          </p:nvSpPr>
          <p:spPr bwMode="auto">
            <a:xfrm>
              <a:off x="2640" y="3696"/>
              <a:ext cx="144" cy="3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65" name="Rectangle 72"/>
            <p:cNvSpPr>
              <a:spLocks noChangeArrowheads="1"/>
            </p:cNvSpPr>
            <p:nvPr/>
          </p:nvSpPr>
          <p:spPr bwMode="auto">
            <a:xfrm>
              <a:off x="2784" y="3600"/>
              <a:ext cx="144" cy="432"/>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66" name="Rectangle 73"/>
            <p:cNvSpPr>
              <a:spLocks noChangeArrowheads="1"/>
            </p:cNvSpPr>
            <p:nvPr/>
          </p:nvSpPr>
          <p:spPr bwMode="auto">
            <a:xfrm>
              <a:off x="3072" y="3120"/>
              <a:ext cx="144" cy="91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67" name="Rectangle 74"/>
            <p:cNvSpPr>
              <a:spLocks noChangeArrowheads="1"/>
            </p:cNvSpPr>
            <p:nvPr/>
          </p:nvSpPr>
          <p:spPr bwMode="auto">
            <a:xfrm>
              <a:off x="3216" y="3648"/>
              <a:ext cx="144" cy="384"/>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68" name="Rectangle 75"/>
            <p:cNvSpPr>
              <a:spLocks noChangeArrowheads="1"/>
            </p:cNvSpPr>
            <p:nvPr/>
          </p:nvSpPr>
          <p:spPr bwMode="auto">
            <a:xfrm>
              <a:off x="3504" y="3120"/>
              <a:ext cx="144" cy="91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69" name="Rectangle 76"/>
            <p:cNvSpPr>
              <a:spLocks noChangeArrowheads="1"/>
            </p:cNvSpPr>
            <p:nvPr/>
          </p:nvSpPr>
          <p:spPr bwMode="auto">
            <a:xfrm>
              <a:off x="3648" y="3408"/>
              <a:ext cx="144" cy="624"/>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70" name="Rectangle 77"/>
            <p:cNvSpPr>
              <a:spLocks noChangeArrowheads="1"/>
            </p:cNvSpPr>
            <p:nvPr/>
          </p:nvSpPr>
          <p:spPr bwMode="auto">
            <a:xfrm>
              <a:off x="3936" y="3120"/>
              <a:ext cx="144" cy="91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71" name="Rectangle 78"/>
            <p:cNvSpPr>
              <a:spLocks noChangeArrowheads="1"/>
            </p:cNvSpPr>
            <p:nvPr/>
          </p:nvSpPr>
          <p:spPr bwMode="auto">
            <a:xfrm>
              <a:off x="4080" y="3264"/>
              <a:ext cx="144" cy="768"/>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96690" name="Group 82"/>
          <p:cNvGrpSpPr>
            <a:grpSpLocks/>
          </p:cNvGrpSpPr>
          <p:nvPr/>
        </p:nvGrpSpPr>
        <p:grpSpPr bwMode="auto">
          <a:xfrm>
            <a:off x="1066800" y="3886200"/>
            <a:ext cx="8077200" cy="990600"/>
            <a:chOff x="672" y="2448"/>
            <a:chExt cx="5088" cy="624"/>
          </a:xfrm>
        </p:grpSpPr>
        <p:sp>
          <p:nvSpPr>
            <p:cNvPr id="35852" name="Text Box 61"/>
            <p:cNvSpPr txBox="1">
              <a:spLocks noChangeArrowheads="1"/>
            </p:cNvSpPr>
            <p:nvPr/>
          </p:nvSpPr>
          <p:spPr bwMode="auto">
            <a:xfrm>
              <a:off x="720" y="2448"/>
              <a:ext cx="50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CPU</a:t>
              </a:r>
              <a:r>
                <a:rPr lang="zh-CN" altLang="en-US" sz="2400"/>
                <a:t>区间</a:t>
              </a:r>
              <a:r>
                <a:rPr lang="en-US" altLang="zh-CN" sz="2400"/>
                <a:t>(t</a:t>
              </a:r>
              <a:r>
                <a:rPr lang="en-US" altLang="zh-CN" sz="2400" baseline="-25000"/>
                <a:t>i</a:t>
              </a:r>
              <a:r>
                <a:rPr lang="en-US" altLang="zh-CN" sz="2400"/>
                <a:t>):          6     4     6     4    13    13     13</a:t>
              </a:r>
            </a:p>
          </p:txBody>
        </p:sp>
        <p:sp>
          <p:nvSpPr>
            <p:cNvPr id="35853" name="Text Box 62"/>
            <p:cNvSpPr txBox="1">
              <a:spLocks noChangeArrowheads="1"/>
            </p:cNvSpPr>
            <p:nvPr/>
          </p:nvSpPr>
          <p:spPr bwMode="auto">
            <a:xfrm>
              <a:off x="720" y="2784"/>
              <a:ext cx="50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预测结果</a:t>
              </a:r>
              <a:r>
                <a:rPr lang="en-US" altLang="zh-CN" sz="2400"/>
                <a:t>(</a:t>
              </a:r>
              <a:r>
                <a:rPr lang="en-US" altLang="zh-CN" sz="2400">
                  <a:sym typeface="Symbol" panose="05050102010706020507" pitchFamily="18" charset="2"/>
                </a:rPr>
                <a:t></a:t>
              </a:r>
              <a:r>
                <a:rPr lang="en-US" altLang="zh-CN" sz="2400" baseline="-25000"/>
                <a:t>i</a:t>
              </a:r>
              <a:r>
                <a:rPr lang="en-US" altLang="zh-CN" sz="2400"/>
                <a:t>):         10     8     6     6     5      9      11     12</a:t>
              </a:r>
            </a:p>
          </p:txBody>
        </p:sp>
        <p:sp>
          <p:nvSpPr>
            <p:cNvPr id="35854" name="Line 80"/>
            <p:cNvSpPr>
              <a:spLocks noChangeShapeType="1"/>
            </p:cNvSpPr>
            <p:nvPr/>
          </p:nvSpPr>
          <p:spPr bwMode="auto">
            <a:xfrm>
              <a:off x="672" y="2775"/>
              <a:ext cx="48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Line 81"/>
            <p:cNvSpPr>
              <a:spLocks noChangeShapeType="1"/>
            </p:cNvSpPr>
            <p:nvPr/>
          </p:nvSpPr>
          <p:spPr bwMode="auto">
            <a:xfrm flipV="1">
              <a:off x="2112" y="2496"/>
              <a:ext cx="0"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6691" name="AutoShape 83"/>
          <p:cNvSpPr>
            <a:spLocks noChangeArrowheads="1"/>
          </p:cNvSpPr>
          <p:nvPr/>
        </p:nvSpPr>
        <p:spPr bwMode="auto">
          <a:xfrm rot="1636606">
            <a:off x="3951288" y="4159250"/>
            <a:ext cx="381000" cy="346075"/>
          </a:xfrm>
          <a:prstGeom prst="notchedRightArrow">
            <a:avLst>
              <a:gd name="adj1" fmla="val 41231"/>
              <a:gd name="adj2" fmla="val 50234"/>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96692" name="AutoShape 84"/>
          <p:cNvSpPr>
            <a:spLocks noChangeArrowheads="1"/>
          </p:cNvSpPr>
          <p:nvPr/>
        </p:nvSpPr>
        <p:spPr bwMode="auto">
          <a:xfrm rot="1636606">
            <a:off x="5791200" y="4156075"/>
            <a:ext cx="381000" cy="346075"/>
          </a:xfrm>
          <a:prstGeom prst="notchedRightArrow">
            <a:avLst>
              <a:gd name="adj1" fmla="val 41231"/>
              <a:gd name="adj2" fmla="val 50234"/>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96693" name="AutoShape 85"/>
          <p:cNvSpPr>
            <a:spLocks noChangeArrowheads="1"/>
          </p:cNvSpPr>
          <p:nvPr/>
        </p:nvSpPr>
        <p:spPr bwMode="auto">
          <a:xfrm rot="1636606">
            <a:off x="7848600" y="4191000"/>
            <a:ext cx="381000" cy="346075"/>
          </a:xfrm>
          <a:prstGeom prst="notchedRightArrow">
            <a:avLst>
              <a:gd name="adj1" fmla="val 41231"/>
              <a:gd name="adj2" fmla="val 50234"/>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6661">
                                            <p:txEl>
                                              <p:pRg st="0" end="0"/>
                                            </p:txEl>
                                          </p:spTgt>
                                        </p:tgtEl>
                                        <p:attrNameLst>
                                          <p:attrName>style.visibility</p:attrName>
                                        </p:attrNameLst>
                                      </p:cBhvr>
                                      <p:to>
                                        <p:strVal val="visible"/>
                                      </p:to>
                                    </p:set>
                                    <p:animEffect transition="in" filter="dissolve">
                                      <p:cBhvr>
                                        <p:cTn id="7" dur="500"/>
                                        <p:tgtEl>
                                          <p:spTgt spid="19666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6613"/>
                                        </p:tgtEl>
                                        <p:attrNameLst>
                                          <p:attrName>style.visibility</p:attrName>
                                        </p:attrNameLst>
                                      </p:cBhvr>
                                      <p:to>
                                        <p:strVal val="visible"/>
                                      </p:to>
                                    </p:set>
                                    <p:animEffect transition="in" filter="dissolve">
                                      <p:cBhvr>
                                        <p:cTn id="12" dur="500"/>
                                        <p:tgtEl>
                                          <p:spTgt spid="1966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6668"/>
                                        </p:tgtEl>
                                        <p:attrNameLst>
                                          <p:attrName>style.visibility</p:attrName>
                                        </p:attrNameLst>
                                      </p:cBhvr>
                                      <p:to>
                                        <p:strVal val="visible"/>
                                      </p:to>
                                    </p:set>
                                    <p:animEffect transition="in" filter="dissolve">
                                      <p:cBhvr>
                                        <p:cTn id="17" dur="500"/>
                                        <p:tgtEl>
                                          <p:spTgt spid="1966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96667"/>
                                        </p:tgtEl>
                                        <p:attrNameLst>
                                          <p:attrName>style.visibility</p:attrName>
                                        </p:attrNameLst>
                                      </p:cBhvr>
                                      <p:to>
                                        <p:strVal val="visible"/>
                                      </p:to>
                                    </p:set>
                                    <p:animEffect transition="in" filter="dissolve">
                                      <p:cBhvr>
                                        <p:cTn id="22" dur="500"/>
                                        <p:tgtEl>
                                          <p:spTgt spid="1966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96690"/>
                                        </p:tgtEl>
                                        <p:attrNameLst>
                                          <p:attrName>style.visibility</p:attrName>
                                        </p:attrNameLst>
                                      </p:cBhvr>
                                      <p:to>
                                        <p:strVal val="visible"/>
                                      </p:to>
                                    </p:set>
                                    <p:animEffect transition="in" filter="dissolve">
                                      <p:cBhvr>
                                        <p:cTn id="27" dur="500"/>
                                        <p:tgtEl>
                                          <p:spTgt spid="1966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96687"/>
                                        </p:tgtEl>
                                        <p:attrNameLst>
                                          <p:attrName>style.visibility</p:attrName>
                                        </p:attrNameLst>
                                      </p:cBhvr>
                                      <p:to>
                                        <p:strVal val="visible"/>
                                      </p:to>
                                    </p:set>
                                    <p:animEffect transition="in" filter="dissolve">
                                      <p:cBhvr>
                                        <p:cTn id="32" dur="500"/>
                                        <p:tgtEl>
                                          <p:spTgt spid="196687"/>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96691"/>
                                        </p:tgtEl>
                                        <p:attrNameLst>
                                          <p:attrName>style.visibility</p:attrName>
                                        </p:attrNameLst>
                                      </p:cBhvr>
                                      <p:to>
                                        <p:strVal val="visible"/>
                                      </p:to>
                                    </p:set>
                                    <p:animEffect transition="in" filter="wipe(left)">
                                      <p:cBhvr>
                                        <p:cTn id="36" dur="500"/>
                                        <p:tgtEl>
                                          <p:spTgt spid="196691"/>
                                        </p:tgtEl>
                                      </p:cBhvr>
                                    </p:animEffect>
                                  </p:childTnLst>
                                </p:cTn>
                              </p:par>
                            </p:childTnLst>
                          </p:cTn>
                        </p:par>
                        <p:par>
                          <p:cTn id="37" fill="hold" nodeType="afterGroup">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196692"/>
                                        </p:tgtEl>
                                        <p:attrNameLst>
                                          <p:attrName>style.visibility</p:attrName>
                                        </p:attrNameLst>
                                      </p:cBhvr>
                                      <p:to>
                                        <p:strVal val="visible"/>
                                      </p:to>
                                    </p:set>
                                    <p:animEffect transition="in" filter="wipe(left)">
                                      <p:cBhvr>
                                        <p:cTn id="40" dur="500"/>
                                        <p:tgtEl>
                                          <p:spTgt spid="196692"/>
                                        </p:tgtEl>
                                      </p:cBhvr>
                                    </p:animEffect>
                                  </p:childTnLst>
                                </p:cTn>
                              </p:par>
                            </p:childTnLst>
                          </p:cTn>
                        </p:par>
                        <p:par>
                          <p:cTn id="41" fill="hold" nodeType="afterGroup">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196693"/>
                                        </p:tgtEl>
                                        <p:attrNameLst>
                                          <p:attrName>style.visibility</p:attrName>
                                        </p:attrNameLst>
                                      </p:cBhvr>
                                      <p:to>
                                        <p:strVal val="visible"/>
                                      </p:to>
                                    </p:set>
                                    <p:animEffect transition="in" filter="wipe(left)">
                                      <p:cBhvr>
                                        <p:cTn id="44" dur="500"/>
                                        <p:tgtEl>
                                          <p:spTgt spid="196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3" grpId="0"/>
      <p:bldP spid="196661" grpId="0" build="p"/>
      <p:bldP spid="196691" grpId="0" animBg="1"/>
      <p:bldP spid="196692" grpId="0" animBg="1"/>
      <p:bldP spid="19669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304800"/>
            <a:ext cx="9144000" cy="676275"/>
          </a:xfrm>
        </p:spPr>
        <p:txBody>
          <a:bodyPr/>
          <a:lstStyle/>
          <a:p>
            <a:pPr eaLnBrk="1" hangingPunct="1"/>
            <a:r>
              <a:rPr lang="zh-CN" altLang="en-US" smtClean="0">
                <a:sym typeface="Symbol" panose="05050102010706020507" pitchFamily="18" charset="2"/>
              </a:rPr>
              <a:t>（</a:t>
            </a:r>
            <a:r>
              <a:rPr lang="en-US" altLang="zh-CN" smtClean="0">
                <a:sym typeface="Symbol" panose="05050102010706020507" pitchFamily="18" charset="2"/>
              </a:rPr>
              <a:t>3</a:t>
            </a:r>
            <a:r>
              <a:rPr lang="zh-CN" altLang="en-US" smtClean="0">
                <a:sym typeface="Symbol" panose="05050102010706020507" pitchFamily="18" charset="2"/>
              </a:rPr>
              <a:t>）</a:t>
            </a:r>
            <a:r>
              <a:rPr lang="en-US" altLang="zh-CN" smtClean="0">
                <a:sym typeface="Symbol" panose="05050102010706020507" pitchFamily="18" charset="2"/>
              </a:rPr>
              <a:t>SJF</a:t>
            </a:r>
            <a:r>
              <a:rPr lang="zh-CN" altLang="en-US" smtClean="0">
                <a:sym typeface="Symbol" panose="05050102010706020507" pitchFamily="18" charset="2"/>
              </a:rPr>
              <a:t>的一般化</a:t>
            </a:r>
            <a:r>
              <a:rPr lang="en-US" altLang="zh-CN" smtClean="0">
                <a:sym typeface="Symbol" panose="05050102010706020507" pitchFamily="18" charset="2"/>
              </a:rPr>
              <a:t>: </a:t>
            </a:r>
            <a:r>
              <a:rPr lang="zh-CN" altLang="en-US" smtClean="0">
                <a:sym typeface="Symbol" panose="05050102010706020507" pitchFamily="18" charset="2"/>
              </a:rPr>
              <a:t>优先权调度</a:t>
            </a:r>
          </a:p>
        </p:txBody>
      </p:sp>
      <p:sp>
        <p:nvSpPr>
          <p:cNvPr id="203779" name="Rectangle 3"/>
          <p:cNvSpPr>
            <a:spLocks noChangeArrowheads="1"/>
          </p:cNvSpPr>
          <p:nvPr/>
        </p:nvSpPr>
        <p:spPr bwMode="auto">
          <a:xfrm>
            <a:off x="685800" y="1268413"/>
            <a:ext cx="84582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每个任务关联一个优先权，调度优先权最高的任务</a:t>
            </a:r>
          </a:p>
        </p:txBody>
      </p:sp>
      <p:grpSp>
        <p:nvGrpSpPr>
          <p:cNvPr id="203781" name="Group 5"/>
          <p:cNvGrpSpPr>
            <a:grpSpLocks/>
          </p:cNvGrpSpPr>
          <p:nvPr/>
        </p:nvGrpSpPr>
        <p:grpSpPr bwMode="auto">
          <a:xfrm>
            <a:off x="914400" y="2032000"/>
            <a:ext cx="7932738" cy="1625600"/>
            <a:chOff x="576" y="2208"/>
            <a:chExt cx="4997" cy="1024"/>
          </a:xfrm>
        </p:grpSpPr>
        <p:sp>
          <p:nvSpPr>
            <p:cNvPr id="37913" name="Rectangle 6"/>
            <p:cNvSpPr>
              <a:spLocks noChangeArrowheads="1"/>
            </p:cNvSpPr>
            <p:nvPr/>
          </p:nvSpPr>
          <p:spPr bwMode="auto">
            <a:xfrm>
              <a:off x="576" y="2208"/>
              <a:ext cx="4997" cy="1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FF0000"/>
                  </a:solidFill>
                </a:rPr>
                <a:t>实例</a:t>
              </a:r>
              <a:r>
                <a:rPr lang="en-US" altLang="zh-CN" sz="2400">
                  <a:solidFill>
                    <a:srgbClr val="FF0000"/>
                  </a:solidFill>
                </a:rPr>
                <a:t>1:</a:t>
              </a:r>
              <a:r>
                <a:rPr lang="en-US" altLang="zh-CN" sz="2400"/>
                <a:t> I/O bound</a:t>
              </a:r>
              <a:r>
                <a:rPr lang="zh-CN" altLang="en-US" sz="2400"/>
                <a:t>任务应获得更大的优先权，使得</a:t>
              </a:r>
              <a:r>
                <a:rPr lang="en-US" altLang="zh-CN" sz="2400"/>
                <a:t>I/O</a:t>
              </a:r>
              <a:r>
                <a:rPr lang="zh-CN" altLang="en-US" sz="2400"/>
                <a:t>尽量忙，并和</a:t>
              </a:r>
              <a:r>
                <a:rPr lang="en-US" altLang="zh-CN" sz="2400"/>
                <a:t>CPU</a:t>
              </a:r>
              <a:r>
                <a:rPr lang="zh-CN" altLang="en-US" sz="2400"/>
                <a:t>并行工作。优先级设为</a:t>
              </a:r>
              <a:r>
                <a:rPr lang="en-US" altLang="zh-CN" sz="2400"/>
                <a:t>1/f</a:t>
              </a:r>
              <a:r>
                <a:rPr lang="zh-CN" altLang="en-US" sz="2400"/>
                <a:t>，</a:t>
              </a:r>
              <a:r>
                <a:rPr lang="en-US" altLang="zh-CN" sz="2400"/>
                <a:t>f</a:t>
              </a:r>
              <a:r>
                <a:rPr lang="zh-CN" altLang="en-US" sz="2400"/>
                <a:t>为</a:t>
              </a:r>
              <a:r>
                <a:rPr lang="en-US" altLang="zh-CN" sz="2400"/>
                <a:t>CPU</a:t>
              </a:r>
              <a:r>
                <a:rPr lang="zh-CN" altLang="en-US" sz="2400"/>
                <a:t>区间所占的比重。</a:t>
              </a:r>
            </a:p>
          </p:txBody>
        </p:sp>
        <p:pic>
          <p:nvPicPr>
            <p:cNvPr id="37914" name="Picture 7"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 y="2366"/>
              <a:ext cx="1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3784" name="Group 8"/>
          <p:cNvGrpSpPr>
            <a:grpSpLocks/>
          </p:cNvGrpSpPr>
          <p:nvPr/>
        </p:nvGrpSpPr>
        <p:grpSpPr bwMode="auto">
          <a:xfrm>
            <a:off x="914400" y="3886200"/>
            <a:ext cx="4953000" cy="1625600"/>
            <a:chOff x="576" y="2322"/>
            <a:chExt cx="3120" cy="1024"/>
          </a:xfrm>
        </p:grpSpPr>
        <p:sp>
          <p:nvSpPr>
            <p:cNvPr id="37911" name="Rectangle 9"/>
            <p:cNvSpPr>
              <a:spLocks noChangeArrowheads="1"/>
            </p:cNvSpPr>
            <p:nvPr/>
          </p:nvSpPr>
          <p:spPr bwMode="auto">
            <a:xfrm>
              <a:off x="576" y="2322"/>
              <a:ext cx="3120" cy="1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FF0000"/>
                  </a:solidFill>
                </a:rPr>
                <a:t>实例</a:t>
              </a:r>
              <a:r>
                <a:rPr lang="en-US" altLang="zh-CN" sz="2400">
                  <a:solidFill>
                    <a:srgbClr val="FF0000"/>
                  </a:solidFill>
                </a:rPr>
                <a:t>2:</a:t>
              </a:r>
              <a:r>
                <a:rPr lang="en-US" altLang="zh-CN" sz="2400"/>
                <a:t> </a:t>
              </a:r>
              <a:r>
                <a:rPr lang="zh-CN" altLang="en-US" sz="2400"/>
                <a:t>定义多个优先队列</a:t>
              </a:r>
              <a:r>
                <a:rPr lang="en-US" altLang="zh-CN" sz="2400"/>
                <a:t>: </a:t>
              </a:r>
              <a:r>
                <a:rPr lang="zh-CN" altLang="en-US" sz="2400"/>
                <a:t>前台任务、后台任务。只有高优先级队列为空时才调度其他任务。</a:t>
              </a:r>
            </a:p>
          </p:txBody>
        </p:sp>
        <p:pic>
          <p:nvPicPr>
            <p:cNvPr id="37912" name="Picture 10"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 y="2480"/>
              <a:ext cx="1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3787" name="Group 11"/>
          <p:cNvGrpSpPr>
            <a:grpSpLocks/>
          </p:cNvGrpSpPr>
          <p:nvPr/>
        </p:nvGrpSpPr>
        <p:grpSpPr bwMode="auto">
          <a:xfrm>
            <a:off x="5867400" y="4094163"/>
            <a:ext cx="3248025" cy="1620837"/>
            <a:chOff x="3696" y="2387"/>
            <a:chExt cx="2046" cy="1021"/>
          </a:xfrm>
        </p:grpSpPr>
        <p:sp>
          <p:nvSpPr>
            <p:cNvPr id="37895" name="Text Box 12"/>
            <p:cNvSpPr txBox="1">
              <a:spLocks noChangeArrowheads="1"/>
            </p:cNvSpPr>
            <p:nvPr/>
          </p:nvSpPr>
          <p:spPr bwMode="auto">
            <a:xfrm>
              <a:off x="3696" y="2640"/>
              <a:ext cx="816" cy="25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rgbClr val="FF0000"/>
                  </a:solidFill>
                </a:rPr>
                <a:t>优先级</a:t>
              </a:r>
              <a:r>
                <a:rPr lang="en-US" altLang="zh-CN" sz="2000">
                  <a:solidFill>
                    <a:srgbClr val="FF0000"/>
                  </a:solidFill>
                </a:rPr>
                <a:t>3</a:t>
              </a:r>
            </a:p>
          </p:txBody>
        </p:sp>
        <p:sp>
          <p:nvSpPr>
            <p:cNvPr id="37896" name="Text Box 13"/>
            <p:cNvSpPr txBox="1">
              <a:spLocks noChangeArrowheads="1"/>
            </p:cNvSpPr>
            <p:nvPr/>
          </p:nvSpPr>
          <p:spPr bwMode="auto">
            <a:xfrm>
              <a:off x="3696" y="2894"/>
              <a:ext cx="816" cy="25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rgbClr val="FF0000"/>
                  </a:solidFill>
                </a:rPr>
                <a:t>优先级</a:t>
              </a:r>
              <a:r>
                <a:rPr lang="en-US" altLang="zh-CN" sz="2000">
                  <a:solidFill>
                    <a:srgbClr val="FF0000"/>
                  </a:solidFill>
                </a:rPr>
                <a:t>2</a:t>
              </a:r>
            </a:p>
          </p:txBody>
        </p:sp>
        <p:sp>
          <p:nvSpPr>
            <p:cNvPr id="37897" name="Text Box 14"/>
            <p:cNvSpPr txBox="1">
              <a:spLocks noChangeArrowheads="1"/>
            </p:cNvSpPr>
            <p:nvPr/>
          </p:nvSpPr>
          <p:spPr bwMode="auto">
            <a:xfrm>
              <a:off x="3696" y="3152"/>
              <a:ext cx="816" cy="25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rgbClr val="FF0000"/>
                  </a:solidFill>
                </a:rPr>
                <a:t>优先级</a:t>
              </a:r>
              <a:r>
                <a:rPr lang="en-US" altLang="zh-CN" sz="2000">
                  <a:solidFill>
                    <a:srgbClr val="FF0000"/>
                  </a:solidFill>
                </a:rPr>
                <a:t>1</a:t>
              </a:r>
            </a:p>
          </p:txBody>
        </p:sp>
        <p:sp>
          <p:nvSpPr>
            <p:cNvPr id="37898" name="Text Box 15"/>
            <p:cNvSpPr txBox="1">
              <a:spLocks noChangeArrowheads="1"/>
            </p:cNvSpPr>
            <p:nvPr/>
          </p:nvSpPr>
          <p:spPr bwMode="auto">
            <a:xfrm>
              <a:off x="3696" y="2387"/>
              <a:ext cx="816" cy="25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rgbClr val="FF0000"/>
                  </a:solidFill>
                </a:rPr>
                <a:t>优先级</a:t>
              </a:r>
              <a:r>
                <a:rPr lang="en-US" altLang="zh-CN" sz="2000">
                  <a:solidFill>
                    <a:srgbClr val="FF0000"/>
                  </a:solidFill>
                </a:rPr>
                <a:t>4</a:t>
              </a:r>
            </a:p>
          </p:txBody>
        </p:sp>
        <p:sp>
          <p:nvSpPr>
            <p:cNvPr id="37899" name="Rectangle 16"/>
            <p:cNvSpPr>
              <a:spLocks noChangeArrowheads="1"/>
            </p:cNvSpPr>
            <p:nvPr/>
          </p:nvSpPr>
          <p:spPr bwMode="auto">
            <a:xfrm>
              <a:off x="4686" y="2400"/>
              <a:ext cx="240" cy="192"/>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900" name="Rectangle 17"/>
            <p:cNvSpPr>
              <a:spLocks noChangeArrowheads="1"/>
            </p:cNvSpPr>
            <p:nvPr/>
          </p:nvSpPr>
          <p:spPr bwMode="auto">
            <a:xfrm>
              <a:off x="5100" y="2400"/>
              <a:ext cx="240" cy="192"/>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901" name="Rectangle 18"/>
            <p:cNvSpPr>
              <a:spLocks noChangeArrowheads="1"/>
            </p:cNvSpPr>
            <p:nvPr/>
          </p:nvSpPr>
          <p:spPr bwMode="auto">
            <a:xfrm>
              <a:off x="4686" y="2679"/>
              <a:ext cx="240" cy="192"/>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902" name="Rectangle 19"/>
            <p:cNvSpPr>
              <a:spLocks noChangeArrowheads="1"/>
            </p:cNvSpPr>
            <p:nvPr/>
          </p:nvSpPr>
          <p:spPr bwMode="auto">
            <a:xfrm>
              <a:off x="5100" y="2679"/>
              <a:ext cx="240" cy="192"/>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903" name="Rectangle 20"/>
            <p:cNvSpPr>
              <a:spLocks noChangeArrowheads="1"/>
            </p:cNvSpPr>
            <p:nvPr/>
          </p:nvSpPr>
          <p:spPr bwMode="auto">
            <a:xfrm>
              <a:off x="5502" y="2679"/>
              <a:ext cx="240" cy="192"/>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904" name="Rectangle 21"/>
            <p:cNvSpPr>
              <a:spLocks noChangeArrowheads="1"/>
            </p:cNvSpPr>
            <p:nvPr/>
          </p:nvSpPr>
          <p:spPr bwMode="auto">
            <a:xfrm>
              <a:off x="4686" y="2937"/>
              <a:ext cx="240" cy="192"/>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7905" name="Line 22"/>
            <p:cNvSpPr>
              <a:spLocks noChangeShapeType="1"/>
            </p:cNvSpPr>
            <p:nvPr/>
          </p:nvSpPr>
          <p:spPr bwMode="auto">
            <a:xfrm>
              <a:off x="4464" y="2496"/>
              <a:ext cx="24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6" name="Line 23"/>
            <p:cNvSpPr>
              <a:spLocks noChangeShapeType="1"/>
            </p:cNvSpPr>
            <p:nvPr/>
          </p:nvSpPr>
          <p:spPr bwMode="auto">
            <a:xfrm>
              <a:off x="4857" y="2496"/>
              <a:ext cx="24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7" name="Line 24"/>
            <p:cNvSpPr>
              <a:spLocks noChangeShapeType="1"/>
            </p:cNvSpPr>
            <p:nvPr/>
          </p:nvSpPr>
          <p:spPr bwMode="auto">
            <a:xfrm>
              <a:off x="4455" y="2775"/>
              <a:ext cx="24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8" name="Line 25"/>
            <p:cNvSpPr>
              <a:spLocks noChangeShapeType="1"/>
            </p:cNvSpPr>
            <p:nvPr/>
          </p:nvSpPr>
          <p:spPr bwMode="auto">
            <a:xfrm>
              <a:off x="4455" y="3036"/>
              <a:ext cx="24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9" name="Line 26"/>
            <p:cNvSpPr>
              <a:spLocks noChangeShapeType="1"/>
            </p:cNvSpPr>
            <p:nvPr/>
          </p:nvSpPr>
          <p:spPr bwMode="auto">
            <a:xfrm>
              <a:off x="4857" y="2775"/>
              <a:ext cx="24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0" name="Line 27"/>
            <p:cNvSpPr>
              <a:spLocks noChangeShapeType="1"/>
            </p:cNvSpPr>
            <p:nvPr/>
          </p:nvSpPr>
          <p:spPr bwMode="auto">
            <a:xfrm>
              <a:off x="5271" y="2772"/>
              <a:ext cx="24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Effect transition="in" filter="dissolve">
                                      <p:cBhvr>
                                        <p:cTn id="7" dur="500"/>
                                        <p:tgtEl>
                                          <p:spTgt spid="203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3781"/>
                                        </p:tgtEl>
                                        <p:attrNameLst>
                                          <p:attrName>style.visibility</p:attrName>
                                        </p:attrNameLst>
                                      </p:cBhvr>
                                      <p:to>
                                        <p:strVal val="visible"/>
                                      </p:to>
                                    </p:set>
                                    <p:animEffect transition="in" filter="dissolve">
                                      <p:cBhvr>
                                        <p:cTn id="12" dur="500"/>
                                        <p:tgtEl>
                                          <p:spTgt spid="2037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03784"/>
                                        </p:tgtEl>
                                        <p:attrNameLst>
                                          <p:attrName>style.visibility</p:attrName>
                                        </p:attrNameLst>
                                      </p:cBhvr>
                                      <p:to>
                                        <p:strVal val="visible"/>
                                      </p:to>
                                    </p:set>
                                    <p:animEffect transition="in" filter="dissolve">
                                      <p:cBhvr>
                                        <p:cTn id="17" dur="500"/>
                                        <p:tgtEl>
                                          <p:spTgt spid="2037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03787"/>
                                        </p:tgtEl>
                                        <p:attrNameLst>
                                          <p:attrName>style.visibility</p:attrName>
                                        </p:attrNameLst>
                                      </p:cBhvr>
                                      <p:to>
                                        <p:strVal val="visible"/>
                                      </p:to>
                                    </p:set>
                                    <p:animEffect transition="in" filter="dissolve">
                                      <p:cBhvr>
                                        <p:cTn id="22" dur="500"/>
                                        <p:tgtEl>
                                          <p:spTgt spid="203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124200" y="381000"/>
            <a:ext cx="3232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5.1 </a:t>
            </a:r>
            <a:r>
              <a:rPr lang="zh-CN" altLang="en-US" sz="3200">
                <a:latin typeface="黑体" panose="02010609060101010101" pitchFamily="49" charset="-122"/>
                <a:ea typeface="黑体" panose="02010609060101010101" pitchFamily="49" charset="-122"/>
              </a:rPr>
              <a:t>基本概念</a:t>
            </a:r>
          </a:p>
        </p:txBody>
      </p:sp>
      <p:sp>
        <p:nvSpPr>
          <p:cNvPr id="214026" name="Rectangle 10"/>
          <p:cNvSpPr>
            <a:spLocks noChangeArrowheads="1"/>
          </p:cNvSpPr>
          <p:nvPr/>
        </p:nvSpPr>
        <p:spPr bwMode="auto">
          <a:xfrm>
            <a:off x="714375" y="1147763"/>
            <a:ext cx="4114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a:solidFill>
                  <a:srgbClr val="CC0000"/>
                </a:solidFill>
                <a:latin typeface="黑体" panose="02010609060101010101" pitchFamily="49" charset="-122"/>
                <a:ea typeface="黑体" panose="02010609060101010101" pitchFamily="49" charset="-122"/>
              </a:rPr>
              <a:t>（</a:t>
            </a:r>
            <a:r>
              <a:rPr kumimoji="1" lang="en-US" altLang="zh-CN">
                <a:solidFill>
                  <a:srgbClr val="CC0000"/>
                </a:solidFill>
                <a:latin typeface="黑体" panose="02010609060101010101" pitchFamily="49" charset="-122"/>
                <a:ea typeface="黑体" panose="02010609060101010101" pitchFamily="49" charset="-122"/>
              </a:rPr>
              <a:t>1</a:t>
            </a:r>
            <a:r>
              <a:rPr kumimoji="1" lang="zh-CN" altLang="en-US">
                <a:solidFill>
                  <a:srgbClr val="CC0000"/>
                </a:solidFill>
                <a:latin typeface="黑体" panose="02010609060101010101" pitchFamily="49" charset="-122"/>
                <a:ea typeface="黑体" panose="02010609060101010101" pitchFamily="49" charset="-122"/>
              </a:rPr>
              <a:t>）什么是</a:t>
            </a:r>
            <a:r>
              <a:rPr kumimoji="1" lang="en-US" altLang="zh-CN">
                <a:solidFill>
                  <a:srgbClr val="CC0000"/>
                </a:solidFill>
                <a:latin typeface="黑体" panose="02010609060101010101" pitchFamily="49" charset="-122"/>
                <a:ea typeface="黑体" panose="02010609060101010101" pitchFamily="49" charset="-122"/>
              </a:rPr>
              <a:t>CPU</a:t>
            </a:r>
            <a:r>
              <a:rPr kumimoji="1" lang="zh-CN" altLang="en-US">
                <a:solidFill>
                  <a:srgbClr val="CC0000"/>
                </a:solidFill>
                <a:latin typeface="黑体" panose="02010609060101010101" pitchFamily="49" charset="-122"/>
                <a:ea typeface="黑体" panose="02010609060101010101" pitchFamily="49" charset="-122"/>
              </a:rPr>
              <a:t>调度</a:t>
            </a:r>
            <a:r>
              <a:rPr kumimoji="1" lang="zh-CN" altLang="en-US" sz="2400">
                <a:solidFill>
                  <a:srgbClr val="CC0000"/>
                </a:solidFill>
                <a:latin typeface="黑体" panose="02010609060101010101" pitchFamily="49" charset="-122"/>
                <a:ea typeface="黑体" panose="02010609060101010101" pitchFamily="49" charset="-122"/>
              </a:rPr>
              <a:t>？</a:t>
            </a:r>
          </a:p>
        </p:txBody>
      </p:sp>
      <p:sp>
        <p:nvSpPr>
          <p:cNvPr id="214027" name="Rectangle 11"/>
          <p:cNvSpPr>
            <a:spLocks noChangeArrowheads="1"/>
          </p:cNvSpPr>
          <p:nvPr/>
        </p:nvSpPr>
        <p:spPr bwMode="auto">
          <a:xfrm>
            <a:off x="533400" y="1600200"/>
            <a:ext cx="7858125" cy="1600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CC0000"/>
              </a:buClr>
            </a:pPr>
            <a:r>
              <a:rPr lang="en-US" altLang="zh-CN" sz="2200"/>
              <a:t> </a:t>
            </a:r>
            <a:r>
              <a:rPr lang="zh-CN" altLang="en-US" sz="2200"/>
              <a:t>每当</a:t>
            </a:r>
            <a:r>
              <a:rPr lang="en-US" altLang="zh-CN" sz="2200"/>
              <a:t>CPU</a:t>
            </a:r>
            <a:r>
              <a:rPr lang="zh-CN" altLang="en-US" sz="2200"/>
              <a:t>空闲时，操作系统必须按照一定的策略从</a:t>
            </a:r>
            <a:br>
              <a:rPr lang="zh-CN" altLang="en-US" sz="2200"/>
            </a:br>
            <a:r>
              <a:rPr lang="zh-CN" altLang="en-US" sz="2200"/>
              <a:t>    就绪队列当中选择一个进程来执行。</a:t>
            </a:r>
          </a:p>
          <a:p>
            <a:pPr eaLnBrk="1" hangingPunct="1">
              <a:spcBef>
                <a:spcPct val="0"/>
              </a:spcBef>
              <a:buClr>
                <a:srgbClr val="CC0000"/>
              </a:buClr>
            </a:pPr>
            <a:r>
              <a:rPr lang="zh-CN" altLang="en-US" sz="2200"/>
              <a:t> 调度的对象：进程或线程。其方式与原则是一样的。</a:t>
            </a:r>
            <a:br>
              <a:rPr lang="zh-CN" altLang="en-US" sz="2200"/>
            </a:br>
            <a:r>
              <a:rPr lang="zh-CN" altLang="en-US" sz="2200"/>
              <a:t>    故经常以进程来说明：</a:t>
            </a:r>
            <a:r>
              <a:rPr lang="zh-CN" altLang="en-US" sz="2200">
                <a:solidFill>
                  <a:srgbClr val="993366"/>
                </a:solidFill>
              </a:rPr>
              <a:t>进程调度 </a:t>
            </a:r>
            <a:r>
              <a:rPr lang="en-US" altLang="zh-CN" sz="2200">
                <a:solidFill>
                  <a:srgbClr val="993366"/>
                </a:solidFill>
              </a:rPr>
              <a:t>&lt;==&gt; CPU</a:t>
            </a:r>
            <a:r>
              <a:rPr lang="zh-CN" altLang="en-US" sz="2200">
                <a:solidFill>
                  <a:srgbClr val="993366"/>
                </a:solidFill>
              </a:rPr>
              <a:t>调度</a:t>
            </a:r>
          </a:p>
        </p:txBody>
      </p:sp>
      <p:sp>
        <p:nvSpPr>
          <p:cNvPr id="214028" name="Rectangle 12"/>
          <p:cNvSpPr>
            <a:spLocks noChangeArrowheads="1"/>
          </p:cNvSpPr>
          <p:nvPr/>
        </p:nvSpPr>
        <p:spPr bwMode="auto">
          <a:xfrm>
            <a:off x="714375" y="3276600"/>
            <a:ext cx="4114800"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a:solidFill>
                  <a:srgbClr val="CC0000"/>
                </a:solidFill>
                <a:latin typeface="黑体" panose="02010609060101010101" pitchFamily="49" charset="-122"/>
                <a:ea typeface="黑体" panose="02010609060101010101" pitchFamily="49" charset="-122"/>
              </a:rPr>
              <a:t>（</a:t>
            </a:r>
            <a:r>
              <a:rPr kumimoji="1" lang="en-US" altLang="zh-CN">
                <a:solidFill>
                  <a:srgbClr val="CC0000"/>
                </a:solidFill>
                <a:latin typeface="黑体" panose="02010609060101010101" pitchFamily="49" charset="-122"/>
                <a:ea typeface="黑体" panose="02010609060101010101" pitchFamily="49" charset="-122"/>
              </a:rPr>
              <a:t>2</a:t>
            </a:r>
            <a:r>
              <a:rPr kumimoji="1" lang="zh-CN" altLang="en-US">
                <a:solidFill>
                  <a:srgbClr val="CC0000"/>
                </a:solidFill>
                <a:latin typeface="黑体" panose="02010609060101010101" pitchFamily="49" charset="-122"/>
                <a:ea typeface="黑体" panose="02010609060101010101" pitchFamily="49" charset="-122"/>
              </a:rPr>
              <a:t>）</a:t>
            </a:r>
            <a:r>
              <a:rPr kumimoji="1" lang="en-US" altLang="zh-CN">
                <a:solidFill>
                  <a:srgbClr val="CC0000"/>
                </a:solidFill>
                <a:latin typeface="黑体" panose="02010609060101010101" pitchFamily="49" charset="-122"/>
                <a:ea typeface="黑体" panose="02010609060101010101" pitchFamily="49" charset="-122"/>
              </a:rPr>
              <a:t>CPU</a:t>
            </a:r>
            <a:r>
              <a:rPr kumimoji="1" lang="zh-CN" altLang="en-US">
                <a:solidFill>
                  <a:srgbClr val="CC0000"/>
                </a:solidFill>
                <a:latin typeface="黑体" panose="02010609060101010101" pitchFamily="49" charset="-122"/>
                <a:ea typeface="黑体" panose="02010609060101010101" pitchFamily="49" charset="-122"/>
              </a:rPr>
              <a:t>调度遵循什么原则？</a:t>
            </a:r>
          </a:p>
        </p:txBody>
      </p:sp>
      <p:sp>
        <p:nvSpPr>
          <p:cNvPr id="214029" name="Rectangle 13"/>
          <p:cNvSpPr>
            <a:spLocks noChangeArrowheads="1"/>
          </p:cNvSpPr>
          <p:nvPr/>
        </p:nvSpPr>
        <p:spPr bwMode="auto">
          <a:xfrm>
            <a:off x="533400" y="3733800"/>
            <a:ext cx="7858125" cy="28194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CC0000"/>
              </a:buClr>
            </a:pPr>
            <a:r>
              <a:rPr lang="en-US" altLang="zh-CN" sz="2200"/>
              <a:t> </a:t>
            </a:r>
            <a:r>
              <a:rPr lang="zh-CN" altLang="en-US" sz="2200"/>
              <a:t>总原则：资源高效、公平合理</a:t>
            </a:r>
          </a:p>
          <a:p>
            <a:pPr eaLnBrk="1" hangingPunct="1">
              <a:spcBef>
                <a:spcPct val="0"/>
              </a:spcBef>
              <a:buClr>
                <a:srgbClr val="CC0000"/>
              </a:buClr>
            </a:pPr>
            <a:r>
              <a:rPr lang="zh-CN" altLang="en-US" sz="2200"/>
              <a:t> 具体一般包括：</a:t>
            </a:r>
          </a:p>
          <a:p>
            <a:pPr lvl="1" eaLnBrk="1" hangingPunct="1">
              <a:spcBef>
                <a:spcPct val="0"/>
              </a:spcBef>
              <a:buClr>
                <a:srgbClr val="CC0000"/>
              </a:buClr>
              <a:buSzPct val="90000"/>
              <a:buFont typeface="Wingdings" panose="05000000000000000000" pitchFamily="2" charset="2"/>
              <a:buChar char="Ø"/>
            </a:pPr>
            <a:r>
              <a:rPr lang="zh-CN" altLang="en-US" sz="2000"/>
              <a:t>  提高</a:t>
            </a:r>
            <a:r>
              <a:rPr lang="en-US" altLang="zh-CN" sz="2000"/>
              <a:t>CPU</a:t>
            </a:r>
            <a:r>
              <a:rPr lang="zh-CN" altLang="en-US" sz="2000"/>
              <a:t>利用率</a:t>
            </a:r>
          </a:p>
          <a:p>
            <a:pPr lvl="1" eaLnBrk="1" hangingPunct="1">
              <a:spcBef>
                <a:spcPct val="0"/>
              </a:spcBef>
              <a:buClr>
                <a:srgbClr val="CC0000"/>
              </a:buClr>
              <a:buSzPct val="90000"/>
              <a:buFont typeface="Wingdings" panose="05000000000000000000" pitchFamily="2" charset="2"/>
              <a:buChar char="Ø"/>
            </a:pPr>
            <a:r>
              <a:rPr lang="zh-CN" altLang="en-US" sz="2000"/>
              <a:t>  提高系统运算的吞吐量</a:t>
            </a:r>
          </a:p>
          <a:p>
            <a:pPr lvl="1" eaLnBrk="1" hangingPunct="1">
              <a:spcBef>
                <a:spcPct val="0"/>
              </a:spcBef>
              <a:buClr>
                <a:srgbClr val="CC0000"/>
              </a:buClr>
              <a:buSzPct val="90000"/>
              <a:buFont typeface="Wingdings" panose="05000000000000000000" pitchFamily="2" charset="2"/>
              <a:buChar char="Ø"/>
            </a:pPr>
            <a:r>
              <a:rPr lang="zh-CN" altLang="en-US" sz="2000"/>
              <a:t>  缩短进程的周转时间</a:t>
            </a:r>
          </a:p>
          <a:p>
            <a:pPr lvl="1" eaLnBrk="1" hangingPunct="1">
              <a:spcBef>
                <a:spcPct val="0"/>
              </a:spcBef>
              <a:buClr>
                <a:srgbClr val="CC0000"/>
              </a:buClr>
              <a:buSzPct val="90000"/>
              <a:buFont typeface="Wingdings" panose="05000000000000000000" pitchFamily="2" charset="2"/>
              <a:buChar char="Ø"/>
            </a:pPr>
            <a:r>
              <a:rPr lang="zh-CN" altLang="en-US" sz="2000"/>
              <a:t>  缩短进程的等待时间</a:t>
            </a:r>
          </a:p>
          <a:p>
            <a:pPr lvl="1" eaLnBrk="1" hangingPunct="1">
              <a:spcBef>
                <a:spcPct val="0"/>
              </a:spcBef>
              <a:buClr>
                <a:srgbClr val="CC0000"/>
              </a:buClr>
              <a:buSzPct val="90000"/>
              <a:buFont typeface="Wingdings" panose="05000000000000000000" pitchFamily="2" charset="2"/>
              <a:buChar char="Ø"/>
            </a:pPr>
            <a:r>
              <a:rPr lang="zh-CN" altLang="en-US" sz="2000"/>
              <a:t>  提高用户的响应满意度</a:t>
            </a:r>
          </a:p>
          <a:p>
            <a:pPr lvl="1" eaLnBrk="1" hangingPunct="1">
              <a:spcBef>
                <a:spcPct val="0"/>
              </a:spcBef>
              <a:buClr>
                <a:srgbClr val="CC0000"/>
              </a:buClr>
              <a:buSzPct val="90000"/>
              <a:buFont typeface="Wingdings" panose="05000000000000000000" pitchFamily="2" charset="2"/>
              <a:buChar char="Ø"/>
            </a:pPr>
            <a:r>
              <a:rPr lang="zh-CN" altLang="en-US" sz="2000"/>
              <a:t>      </a:t>
            </a:r>
            <a:r>
              <a:rPr lang="en-US" altLang="zh-CN" sz="20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4026"/>
                                        </p:tgtEl>
                                        <p:attrNameLst>
                                          <p:attrName>style.visibility</p:attrName>
                                        </p:attrNameLst>
                                      </p:cBhvr>
                                      <p:to>
                                        <p:strVal val="visible"/>
                                      </p:to>
                                    </p:set>
                                    <p:animEffect transition="in" filter="wipe(up)">
                                      <p:cBhvr>
                                        <p:cTn id="7" dur="1000"/>
                                        <p:tgtEl>
                                          <p:spTgt spid="214026"/>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14027"/>
                                        </p:tgtEl>
                                        <p:attrNameLst>
                                          <p:attrName>style.visibility</p:attrName>
                                        </p:attrNameLst>
                                      </p:cBhvr>
                                      <p:to>
                                        <p:strVal val="visible"/>
                                      </p:to>
                                    </p:set>
                                    <p:animEffect transition="in" filter="wipe(up)">
                                      <p:cBhvr>
                                        <p:cTn id="11" dur="1000"/>
                                        <p:tgtEl>
                                          <p:spTgt spid="21402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14028"/>
                                        </p:tgtEl>
                                        <p:attrNameLst>
                                          <p:attrName>style.visibility</p:attrName>
                                        </p:attrNameLst>
                                      </p:cBhvr>
                                      <p:to>
                                        <p:strVal val="visible"/>
                                      </p:to>
                                    </p:set>
                                    <p:animEffect transition="in" filter="wipe(up)">
                                      <p:cBhvr>
                                        <p:cTn id="16" dur="1000"/>
                                        <p:tgtEl>
                                          <p:spTgt spid="214028"/>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14029"/>
                                        </p:tgtEl>
                                        <p:attrNameLst>
                                          <p:attrName>style.visibility</p:attrName>
                                        </p:attrNameLst>
                                      </p:cBhvr>
                                      <p:to>
                                        <p:strVal val="visible"/>
                                      </p:to>
                                    </p:set>
                                    <p:animEffect transition="in" filter="wipe(up)">
                                      <p:cBhvr>
                                        <p:cTn id="20" dur="1000"/>
                                        <p:tgtEl>
                                          <p:spTgt spid="214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6" grpId="0"/>
      <p:bldP spid="214027" grpId="0" animBg="1"/>
      <p:bldP spid="214028" grpId="0"/>
      <p:bldP spid="2140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304800"/>
            <a:ext cx="8763000" cy="676275"/>
          </a:xfrm>
        </p:spPr>
        <p:txBody>
          <a:bodyPr/>
          <a:lstStyle/>
          <a:p>
            <a:pPr eaLnBrk="1" hangingPunct="1"/>
            <a:r>
              <a:rPr lang="zh-CN" altLang="en-US" smtClean="0">
                <a:sym typeface="Symbol" panose="05050102010706020507" pitchFamily="18" charset="2"/>
              </a:rPr>
              <a:t>优先权调度引起的一个有趣问题</a:t>
            </a:r>
          </a:p>
        </p:txBody>
      </p:sp>
      <p:sp>
        <p:nvSpPr>
          <p:cNvPr id="195635" name="Rectangle 51"/>
          <p:cNvSpPr>
            <a:spLocks noChangeArrowheads="1"/>
          </p:cNvSpPr>
          <p:nvPr/>
        </p:nvSpPr>
        <p:spPr bwMode="auto">
          <a:xfrm>
            <a:off x="685800" y="1273175"/>
            <a:ext cx="84582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优先权太低的任务一直就绪，得不到运行</a:t>
            </a:r>
            <a:r>
              <a:rPr lang="en-US" altLang="zh-CN">
                <a:solidFill>
                  <a:srgbClr val="FF0000"/>
                </a:solidFill>
              </a:rPr>
              <a:t>: </a:t>
            </a:r>
            <a:r>
              <a:rPr lang="zh-CN" altLang="en-US">
                <a:solidFill>
                  <a:srgbClr val="FF0000"/>
                </a:solidFill>
              </a:rPr>
              <a:t>饥饿</a:t>
            </a:r>
          </a:p>
        </p:txBody>
      </p:sp>
      <p:sp>
        <p:nvSpPr>
          <p:cNvPr id="195637" name="Rectangle 53"/>
          <p:cNvSpPr>
            <a:spLocks noChangeArrowheads="1"/>
          </p:cNvSpPr>
          <p:nvPr/>
        </p:nvSpPr>
        <p:spPr bwMode="auto">
          <a:xfrm>
            <a:off x="685800" y="5307013"/>
            <a:ext cx="8229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a:solidFill>
                  <a:srgbClr val="000099"/>
                </a:solidFill>
              </a:rPr>
              <a:t>FCFS</a:t>
            </a:r>
            <a:r>
              <a:rPr lang="zh-CN" altLang="en-US">
                <a:solidFill>
                  <a:srgbClr val="000099"/>
                </a:solidFill>
              </a:rPr>
              <a:t>是</a:t>
            </a:r>
            <a:r>
              <a:rPr lang="en-US" altLang="zh-CN">
                <a:solidFill>
                  <a:srgbClr val="000099"/>
                </a:solidFill>
              </a:rPr>
              <a:t>RR</a:t>
            </a:r>
            <a:r>
              <a:rPr lang="zh-CN" altLang="en-US">
                <a:solidFill>
                  <a:srgbClr val="000099"/>
                </a:solidFill>
              </a:rPr>
              <a:t>的特例，</a:t>
            </a:r>
            <a:r>
              <a:rPr lang="en-US" altLang="zh-CN">
                <a:solidFill>
                  <a:srgbClr val="000099"/>
                </a:solidFill>
              </a:rPr>
              <a:t>SJF</a:t>
            </a:r>
            <a:r>
              <a:rPr lang="zh-CN" altLang="en-US">
                <a:solidFill>
                  <a:srgbClr val="000099"/>
                </a:solidFill>
              </a:rPr>
              <a:t>是优先权调度的特例。这些调度算法都不适合于交互式系统。</a:t>
            </a:r>
          </a:p>
        </p:txBody>
      </p:sp>
      <p:grpSp>
        <p:nvGrpSpPr>
          <p:cNvPr id="195638" name="Group 54"/>
          <p:cNvGrpSpPr>
            <a:grpSpLocks/>
          </p:cNvGrpSpPr>
          <p:nvPr/>
        </p:nvGrpSpPr>
        <p:grpSpPr bwMode="auto">
          <a:xfrm>
            <a:off x="914400" y="1933575"/>
            <a:ext cx="7932738" cy="1114425"/>
            <a:chOff x="576" y="2208"/>
            <a:chExt cx="4997" cy="702"/>
          </a:xfrm>
        </p:grpSpPr>
        <p:sp>
          <p:nvSpPr>
            <p:cNvPr id="38924" name="Rectangle 55"/>
            <p:cNvSpPr>
              <a:spLocks noChangeArrowheads="1"/>
            </p:cNvSpPr>
            <p:nvPr/>
          </p:nvSpPr>
          <p:spPr bwMode="auto">
            <a:xfrm>
              <a:off x="576" y="2208"/>
              <a:ext cx="4997"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FF0000"/>
                  </a:solidFill>
                </a:rPr>
                <a:t>一个有趣故事</a:t>
              </a:r>
              <a:r>
                <a:rPr lang="en-US" altLang="zh-CN" sz="2400">
                  <a:solidFill>
                    <a:srgbClr val="FF0000"/>
                  </a:solidFill>
                </a:rPr>
                <a:t>:</a:t>
              </a:r>
              <a:r>
                <a:rPr lang="en-US" altLang="zh-CN" sz="2400"/>
                <a:t> 1973</a:t>
              </a:r>
              <a:r>
                <a:rPr lang="zh-CN" altLang="en-US" sz="2400"/>
                <a:t>年关闭的</a:t>
              </a:r>
              <a:r>
                <a:rPr lang="en-US" altLang="zh-CN" sz="2400"/>
                <a:t>MIT</a:t>
              </a:r>
              <a:r>
                <a:rPr lang="zh-CN" altLang="en-US" sz="2400"/>
                <a:t>的</a:t>
              </a:r>
              <a:r>
                <a:rPr lang="en-US" altLang="zh-CN" sz="2400"/>
                <a:t>IBM 7094</a:t>
              </a:r>
              <a:r>
                <a:rPr lang="zh-CN" altLang="en-US" sz="2400"/>
                <a:t>时，发现有一个进程在</a:t>
              </a:r>
              <a:r>
                <a:rPr lang="en-US" altLang="zh-CN" sz="2400"/>
                <a:t>1967</a:t>
              </a:r>
              <a:r>
                <a:rPr lang="zh-CN" altLang="en-US" sz="2400"/>
                <a:t>年提交但一直未运行。</a:t>
              </a:r>
            </a:p>
          </p:txBody>
        </p:sp>
        <p:pic>
          <p:nvPicPr>
            <p:cNvPr id="38925" name="Picture 5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 y="2366"/>
              <a:ext cx="1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5664" name="Group 80"/>
          <p:cNvGrpSpPr>
            <a:grpSpLocks/>
          </p:cNvGrpSpPr>
          <p:nvPr/>
        </p:nvGrpSpPr>
        <p:grpSpPr bwMode="auto">
          <a:xfrm>
            <a:off x="914400" y="3076575"/>
            <a:ext cx="7932738" cy="603250"/>
            <a:chOff x="576" y="2208"/>
            <a:chExt cx="4997" cy="380"/>
          </a:xfrm>
        </p:grpSpPr>
        <p:sp>
          <p:nvSpPr>
            <p:cNvPr id="38922" name="Rectangle 81"/>
            <p:cNvSpPr>
              <a:spLocks noChangeArrowheads="1"/>
            </p:cNvSpPr>
            <p:nvPr/>
          </p:nvSpPr>
          <p:spPr bwMode="auto">
            <a:xfrm>
              <a:off x="576" y="2208"/>
              <a:ext cx="4997"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FF0000"/>
                  </a:solidFill>
                </a:rPr>
                <a:t>处理办法</a:t>
              </a:r>
              <a:r>
                <a:rPr lang="en-US" altLang="zh-CN" sz="2400">
                  <a:solidFill>
                    <a:srgbClr val="FF0000"/>
                  </a:solidFill>
                </a:rPr>
                <a:t>:</a:t>
              </a:r>
              <a:r>
                <a:rPr lang="en-US" altLang="zh-CN" sz="2400"/>
                <a:t> </a:t>
              </a:r>
              <a:r>
                <a:rPr lang="zh-CN" altLang="en-US" sz="2400"/>
                <a:t>优先级动态调整。</a:t>
              </a:r>
            </a:p>
          </p:txBody>
        </p:sp>
        <p:pic>
          <p:nvPicPr>
            <p:cNvPr id="38923" name="Picture 82"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 y="2366"/>
              <a:ext cx="1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5667" name="Group 83"/>
          <p:cNvGrpSpPr>
            <a:grpSpLocks/>
          </p:cNvGrpSpPr>
          <p:nvPr/>
        </p:nvGrpSpPr>
        <p:grpSpPr bwMode="auto">
          <a:xfrm>
            <a:off x="914400" y="3892550"/>
            <a:ext cx="7932738" cy="1114425"/>
            <a:chOff x="576" y="2208"/>
            <a:chExt cx="4997" cy="702"/>
          </a:xfrm>
        </p:grpSpPr>
        <p:sp>
          <p:nvSpPr>
            <p:cNvPr id="38920" name="Rectangle 84"/>
            <p:cNvSpPr>
              <a:spLocks noChangeArrowheads="1"/>
            </p:cNvSpPr>
            <p:nvPr/>
          </p:nvSpPr>
          <p:spPr bwMode="auto">
            <a:xfrm>
              <a:off x="576" y="2208"/>
              <a:ext cx="4997"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FF0000"/>
                  </a:solidFill>
                </a:rPr>
                <a:t>最常见的方法是“老化”</a:t>
              </a:r>
              <a:r>
                <a:rPr lang="en-US" altLang="zh-CN" sz="2400">
                  <a:solidFill>
                    <a:srgbClr val="FF0000"/>
                  </a:solidFill>
                </a:rPr>
                <a:t>(aging)</a:t>
              </a:r>
              <a:r>
                <a:rPr lang="zh-CN" altLang="en-US" sz="2400">
                  <a:solidFill>
                    <a:srgbClr val="FF0000"/>
                  </a:solidFill>
                </a:rPr>
                <a:t>技术</a:t>
              </a:r>
              <a:r>
                <a:rPr lang="en-US" altLang="zh-CN" sz="2400">
                  <a:solidFill>
                    <a:srgbClr val="FF0000"/>
                  </a:solidFill>
                </a:rPr>
                <a:t>:</a:t>
              </a:r>
              <a:r>
                <a:rPr lang="en-US" altLang="zh-CN" sz="2400"/>
                <a:t> </a:t>
              </a:r>
              <a:r>
                <a:rPr lang="zh-CN" altLang="en-US" sz="2400"/>
                <a:t>任务的优先级会随等待时间增长而不断增高。</a:t>
              </a:r>
            </a:p>
          </p:txBody>
        </p:sp>
        <p:pic>
          <p:nvPicPr>
            <p:cNvPr id="38921" name="Picture 85"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 y="2366"/>
              <a:ext cx="1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5635">
                                            <p:txEl>
                                              <p:pRg st="0" end="0"/>
                                            </p:txEl>
                                          </p:spTgt>
                                        </p:tgtEl>
                                        <p:attrNameLst>
                                          <p:attrName>style.visibility</p:attrName>
                                        </p:attrNameLst>
                                      </p:cBhvr>
                                      <p:to>
                                        <p:strVal val="visible"/>
                                      </p:to>
                                    </p:set>
                                    <p:animEffect transition="in" filter="dissolve">
                                      <p:cBhvr>
                                        <p:cTn id="7" dur="500"/>
                                        <p:tgtEl>
                                          <p:spTgt spid="195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5638"/>
                                        </p:tgtEl>
                                        <p:attrNameLst>
                                          <p:attrName>style.visibility</p:attrName>
                                        </p:attrNameLst>
                                      </p:cBhvr>
                                      <p:to>
                                        <p:strVal val="visible"/>
                                      </p:to>
                                    </p:set>
                                    <p:animEffect transition="in" filter="dissolve">
                                      <p:cBhvr>
                                        <p:cTn id="12" dur="500"/>
                                        <p:tgtEl>
                                          <p:spTgt spid="1956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5664"/>
                                        </p:tgtEl>
                                        <p:attrNameLst>
                                          <p:attrName>style.visibility</p:attrName>
                                        </p:attrNameLst>
                                      </p:cBhvr>
                                      <p:to>
                                        <p:strVal val="visible"/>
                                      </p:to>
                                    </p:set>
                                    <p:animEffect transition="in" filter="dissolve">
                                      <p:cBhvr>
                                        <p:cTn id="17" dur="500"/>
                                        <p:tgtEl>
                                          <p:spTgt spid="1956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95667"/>
                                        </p:tgtEl>
                                        <p:attrNameLst>
                                          <p:attrName>style.visibility</p:attrName>
                                        </p:attrNameLst>
                                      </p:cBhvr>
                                      <p:to>
                                        <p:strVal val="visible"/>
                                      </p:to>
                                    </p:set>
                                    <p:animEffect transition="in" filter="dissolve">
                                      <p:cBhvr>
                                        <p:cTn id="22" dur="500"/>
                                        <p:tgtEl>
                                          <p:spTgt spid="1956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5637">
                                            <p:txEl>
                                              <p:pRg st="0" end="0"/>
                                            </p:txEl>
                                          </p:spTgt>
                                        </p:tgtEl>
                                        <p:attrNameLst>
                                          <p:attrName>style.visibility</p:attrName>
                                        </p:attrNameLst>
                                      </p:cBhvr>
                                      <p:to>
                                        <p:strVal val="visible"/>
                                      </p:to>
                                    </p:set>
                                    <p:animEffect transition="in" filter="dissolve">
                                      <p:cBhvr>
                                        <p:cTn id="27" dur="500"/>
                                        <p:tgtEl>
                                          <p:spTgt spid="1956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35" grpId="0" build="p"/>
      <p:bldP spid="19563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0" y="304800"/>
            <a:ext cx="9144000" cy="676275"/>
          </a:xfrm>
        </p:spPr>
        <p:txBody>
          <a:bodyPr/>
          <a:lstStyle/>
          <a:p>
            <a:pPr eaLnBrk="1" hangingPunct="1"/>
            <a:r>
              <a:rPr lang="zh-CN" altLang="en-US" sz="3400" smtClean="0">
                <a:sym typeface="Symbol" panose="05050102010706020507" pitchFamily="18" charset="2"/>
              </a:rPr>
              <a:t>（</a:t>
            </a:r>
            <a:r>
              <a:rPr lang="en-US" altLang="zh-CN" sz="3400" smtClean="0">
                <a:sym typeface="Symbol" panose="05050102010706020507" pitchFamily="18" charset="2"/>
              </a:rPr>
              <a:t>4</a:t>
            </a:r>
            <a:r>
              <a:rPr lang="zh-CN" altLang="en-US" sz="3400" smtClean="0">
                <a:sym typeface="Symbol" panose="05050102010706020507" pitchFamily="18" charset="2"/>
              </a:rPr>
              <a:t>）适合交互式的调度</a:t>
            </a:r>
            <a:r>
              <a:rPr lang="en-US" altLang="zh-CN" sz="3400" smtClean="0">
                <a:sym typeface="Symbol" panose="05050102010706020507" pitchFamily="18" charset="2"/>
              </a:rPr>
              <a:t>: Round-Robin (RR)</a:t>
            </a:r>
          </a:p>
        </p:txBody>
      </p:sp>
      <p:sp>
        <p:nvSpPr>
          <p:cNvPr id="197635" name="Rectangle 3"/>
          <p:cNvSpPr>
            <a:spLocks noGrp="1" noChangeArrowheads="1"/>
          </p:cNvSpPr>
          <p:nvPr>
            <p:ph type="body" idx="1"/>
          </p:nvPr>
        </p:nvSpPr>
        <p:spPr>
          <a:xfrm>
            <a:off x="685800" y="1295400"/>
            <a:ext cx="8458200" cy="865188"/>
          </a:xfrm>
          <a:noFill/>
        </p:spPr>
        <p:txBody>
          <a:bodyPr/>
          <a:lstStyle/>
          <a:p>
            <a:pPr eaLnBrk="1" hangingPunct="1">
              <a:lnSpc>
                <a:spcPct val="130000"/>
              </a:lnSpc>
            </a:pPr>
            <a:r>
              <a:rPr lang="en-US" altLang="zh-CN" smtClean="0">
                <a:solidFill>
                  <a:srgbClr val="FF0000"/>
                </a:solidFill>
              </a:rPr>
              <a:t>RR: </a:t>
            </a:r>
            <a:r>
              <a:rPr lang="zh-CN" altLang="en-US" smtClean="0">
                <a:solidFill>
                  <a:srgbClr val="FF0000"/>
                </a:solidFill>
              </a:rPr>
              <a:t>按时间片来轮转调度（“</a:t>
            </a:r>
            <a:r>
              <a:rPr lang="zh-CN" altLang="en-US" smtClean="0"/>
              <a:t>轮叫</a:t>
            </a:r>
            <a:r>
              <a:rPr lang="zh-CN" altLang="en-US" smtClean="0">
                <a:solidFill>
                  <a:srgbClr val="FF0000"/>
                </a:solidFill>
              </a:rPr>
              <a:t>”算法）</a:t>
            </a:r>
          </a:p>
        </p:txBody>
      </p:sp>
      <p:pic>
        <p:nvPicPr>
          <p:cNvPr id="197683" name="Picture 5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838200"/>
            <a:ext cx="1219200" cy="126206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7685" name="Group 53"/>
          <p:cNvGrpSpPr>
            <a:grpSpLocks/>
          </p:cNvGrpSpPr>
          <p:nvPr/>
        </p:nvGrpSpPr>
        <p:grpSpPr bwMode="auto">
          <a:xfrm>
            <a:off x="685800" y="2030413"/>
            <a:ext cx="8229600" cy="2998787"/>
            <a:chOff x="432" y="1279"/>
            <a:chExt cx="5184" cy="1889"/>
          </a:xfrm>
        </p:grpSpPr>
        <p:sp>
          <p:nvSpPr>
            <p:cNvPr id="40004" name="Rectangle 30"/>
            <p:cNvSpPr>
              <a:spLocks noChangeArrowheads="1"/>
            </p:cNvSpPr>
            <p:nvPr/>
          </p:nvSpPr>
          <p:spPr bwMode="auto">
            <a:xfrm>
              <a:off x="432" y="1279"/>
              <a:ext cx="4990"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一个实例</a:t>
              </a:r>
            </a:p>
          </p:txBody>
        </p:sp>
        <p:sp>
          <p:nvSpPr>
            <p:cNvPr id="40005" name="Line 31"/>
            <p:cNvSpPr>
              <a:spLocks noChangeShapeType="1"/>
            </p:cNvSpPr>
            <p:nvPr/>
          </p:nvSpPr>
          <p:spPr bwMode="auto">
            <a:xfrm>
              <a:off x="3216" y="1632"/>
              <a:ext cx="23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006" name="Line 32"/>
            <p:cNvSpPr>
              <a:spLocks noChangeShapeType="1"/>
            </p:cNvSpPr>
            <p:nvPr/>
          </p:nvSpPr>
          <p:spPr bwMode="auto">
            <a:xfrm>
              <a:off x="3216" y="1344"/>
              <a:ext cx="0"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007" name="Rectangle 34"/>
            <p:cNvSpPr>
              <a:spLocks noChangeArrowheads="1"/>
            </p:cNvSpPr>
            <p:nvPr/>
          </p:nvSpPr>
          <p:spPr bwMode="auto">
            <a:xfrm>
              <a:off x="912" y="1680"/>
              <a:ext cx="2112" cy="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Tx/>
                <a:buSzTx/>
                <a:buFontTx/>
                <a:buNone/>
              </a:pPr>
              <a:r>
                <a:rPr lang="zh-CN" altLang="en-US" sz="2400"/>
                <a:t>假定任务的到达顺序为</a:t>
              </a:r>
              <a:r>
                <a:rPr lang="en-US" altLang="zh-CN" sz="2400"/>
                <a:t>: P</a:t>
              </a:r>
              <a:r>
                <a:rPr lang="en-US" altLang="zh-CN" sz="2400" baseline="-25000"/>
                <a:t>1</a:t>
              </a:r>
              <a:r>
                <a:rPr lang="zh-CN" altLang="en-US" sz="2400"/>
                <a:t>，</a:t>
              </a:r>
              <a:r>
                <a:rPr lang="en-US" altLang="zh-CN" sz="2400"/>
                <a:t>P</a:t>
              </a:r>
              <a:r>
                <a:rPr lang="en-US" altLang="zh-CN" sz="2400" baseline="-25000"/>
                <a:t>2</a:t>
              </a:r>
              <a:r>
                <a:rPr lang="zh-CN" altLang="en-US" sz="2400"/>
                <a:t>，</a:t>
              </a:r>
              <a:r>
                <a:rPr lang="en-US" altLang="zh-CN" sz="2400"/>
                <a:t>P</a:t>
              </a:r>
              <a:r>
                <a:rPr lang="en-US" altLang="zh-CN" sz="2400" baseline="-25000"/>
                <a:t>3</a:t>
              </a:r>
              <a:r>
                <a:rPr lang="zh-CN" altLang="en-US" sz="2400"/>
                <a:t>，</a:t>
              </a:r>
              <a:r>
                <a:rPr lang="en-US" altLang="zh-CN" sz="2400"/>
                <a:t>P</a:t>
              </a:r>
              <a:r>
                <a:rPr lang="en-US" altLang="zh-CN" sz="2400" baseline="-25000"/>
                <a:t>4</a:t>
              </a:r>
              <a:r>
                <a:rPr lang="zh-CN" altLang="en-US" sz="2400"/>
                <a:t>，</a:t>
              </a:r>
              <a:r>
                <a:rPr lang="en-US" altLang="zh-CN" sz="2400"/>
                <a:t>P</a:t>
              </a:r>
              <a:r>
                <a:rPr lang="en-US" altLang="zh-CN" sz="2400" baseline="-25000"/>
                <a:t>5</a:t>
              </a:r>
              <a:r>
                <a:rPr lang="zh-CN" altLang="en-US" sz="2400"/>
                <a:t>；到达时刻都为</a:t>
              </a:r>
              <a:r>
                <a:rPr lang="en-US" altLang="zh-CN" sz="2400"/>
                <a:t>0</a:t>
              </a:r>
              <a:r>
                <a:rPr lang="zh-CN" altLang="en-US" sz="2400"/>
                <a:t>，时间片为</a:t>
              </a:r>
              <a:r>
                <a:rPr lang="en-US" altLang="zh-CN" sz="2400"/>
                <a:t>10</a:t>
              </a:r>
              <a:r>
                <a:rPr lang="zh-CN" altLang="en-US" sz="2400"/>
                <a:t>。</a:t>
              </a:r>
            </a:p>
          </p:txBody>
        </p:sp>
        <p:pic>
          <p:nvPicPr>
            <p:cNvPr id="40008" name="Picture 35"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 y="1756"/>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09" name="Line 36"/>
            <p:cNvSpPr>
              <a:spLocks noChangeShapeType="1"/>
            </p:cNvSpPr>
            <p:nvPr/>
          </p:nvSpPr>
          <p:spPr bwMode="auto">
            <a:xfrm>
              <a:off x="4080" y="1344"/>
              <a:ext cx="0"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010" name="Rectangle 37"/>
            <p:cNvSpPr>
              <a:spLocks noChangeArrowheads="1"/>
            </p:cNvSpPr>
            <p:nvPr/>
          </p:nvSpPr>
          <p:spPr bwMode="auto">
            <a:xfrm>
              <a:off x="3386" y="1344"/>
              <a:ext cx="5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任务</a:t>
              </a:r>
            </a:p>
          </p:txBody>
        </p:sp>
        <p:sp>
          <p:nvSpPr>
            <p:cNvPr id="40011" name="Rectangle 38"/>
            <p:cNvSpPr>
              <a:spLocks noChangeArrowheads="1"/>
            </p:cNvSpPr>
            <p:nvPr/>
          </p:nvSpPr>
          <p:spPr bwMode="auto">
            <a:xfrm>
              <a:off x="4158" y="1356"/>
              <a:ext cx="14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t>CPU</a:t>
              </a:r>
              <a:r>
                <a:rPr lang="zh-CN" altLang="en-US" sz="2400"/>
                <a:t>区间</a:t>
              </a:r>
              <a:r>
                <a:rPr lang="en-US" altLang="zh-CN" sz="2400"/>
                <a:t>(ms)</a:t>
              </a:r>
            </a:p>
          </p:txBody>
        </p:sp>
        <p:sp>
          <p:nvSpPr>
            <p:cNvPr id="40012" name="Rectangle 39"/>
            <p:cNvSpPr>
              <a:spLocks noChangeArrowheads="1"/>
            </p:cNvSpPr>
            <p:nvPr/>
          </p:nvSpPr>
          <p:spPr bwMode="auto">
            <a:xfrm>
              <a:off x="3504" y="1692"/>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1</a:t>
              </a:r>
            </a:p>
          </p:txBody>
        </p:sp>
        <p:sp>
          <p:nvSpPr>
            <p:cNvPr id="40013" name="Rectangle 40"/>
            <p:cNvSpPr>
              <a:spLocks noChangeArrowheads="1"/>
            </p:cNvSpPr>
            <p:nvPr/>
          </p:nvSpPr>
          <p:spPr bwMode="auto">
            <a:xfrm>
              <a:off x="4629" y="168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10</a:t>
              </a:r>
              <a:endParaRPr lang="en-US" altLang="zh-CN" sz="2400" baseline="-25000">
                <a:solidFill>
                  <a:srgbClr val="FF0000"/>
                </a:solidFill>
              </a:endParaRPr>
            </a:p>
          </p:txBody>
        </p:sp>
        <p:sp>
          <p:nvSpPr>
            <p:cNvPr id="40014" name="Rectangle 41"/>
            <p:cNvSpPr>
              <a:spLocks noChangeArrowheads="1"/>
            </p:cNvSpPr>
            <p:nvPr/>
          </p:nvSpPr>
          <p:spPr bwMode="auto">
            <a:xfrm>
              <a:off x="3504" y="1968"/>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2</a:t>
              </a:r>
            </a:p>
          </p:txBody>
        </p:sp>
        <p:sp>
          <p:nvSpPr>
            <p:cNvPr id="40015" name="Rectangle 42"/>
            <p:cNvSpPr>
              <a:spLocks noChangeArrowheads="1"/>
            </p:cNvSpPr>
            <p:nvPr/>
          </p:nvSpPr>
          <p:spPr bwMode="auto">
            <a:xfrm>
              <a:off x="4629" y="196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29</a:t>
              </a:r>
              <a:endParaRPr lang="en-US" altLang="zh-CN" sz="2400" baseline="-25000">
                <a:solidFill>
                  <a:srgbClr val="FF0000"/>
                </a:solidFill>
              </a:endParaRPr>
            </a:p>
          </p:txBody>
        </p:sp>
        <p:sp>
          <p:nvSpPr>
            <p:cNvPr id="40016" name="Rectangle 43"/>
            <p:cNvSpPr>
              <a:spLocks noChangeArrowheads="1"/>
            </p:cNvSpPr>
            <p:nvPr/>
          </p:nvSpPr>
          <p:spPr bwMode="auto">
            <a:xfrm>
              <a:off x="3504" y="2256"/>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3</a:t>
              </a:r>
            </a:p>
          </p:txBody>
        </p:sp>
        <p:sp>
          <p:nvSpPr>
            <p:cNvPr id="40017" name="Rectangle 44"/>
            <p:cNvSpPr>
              <a:spLocks noChangeArrowheads="1"/>
            </p:cNvSpPr>
            <p:nvPr/>
          </p:nvSpPr>
          <p:spPr bwMode="auto">
            <a:xfrm>
              <a:off x="4674" y="2277"/>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3</a:t>
              </a:r>
              <a:endParaRPr lang="en-US" altLang="zh-CN" sz="2400" baseline="-25000">
                <a:solidFill>
                  <a:srgbClr val="FF0000"/>
                </a:solidFill>
              </a:endParaRPr>
            </a:p>
          </p:txBody>
        </p:sp>
        <p:sp>
          <p:nvSpPr>
            <p:cNvPr id="40018" name="Line 45"/>
            <p:cNvSpPr>
              <a:spLocks noChangeShapeType="1"/>
            </p:cNvSpPr>
            <p:nvPr/>
          </p:nvSpPr>
          <p:spPr bwMode="auto">
            <a:xfrm>
              <a:off x="3216" y="3168"/>
              <a:ext cx="23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019" name="Rectangle 46"/>
            <p:cNvSpPr>
              <a:spLocks noChangeArrowheads="1"/>
            </p:cNvSpPr>
            <p:nvPr/>
          </p:nvSpPr>
          <p:spPr bwMode="auto">
            <a:xfrm>
              <a:off x="3504" y="2562"/>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4</a:t>
              </a:r>
            </a:p>
          </p:txBody>
        </p:sp>
        <p:sp>
          <p:nvSpPr>
            <p:cNvPr id="40020" name="Rectangle 47"/>
            <p:cNvSpPr>
              <a:spLocks noChangeArrowheads="1"/>
            </p:cNvSpPr>
            <p:nvPr/>
          </p:nvSpPr>
          <p:spPr bwMode="auto">
            <a:xfrm>
              <a:off x="4674" y="256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7</a:t>
              </a:r>
              <a:endParaRPr lang="en-US" altLang="zh-CN" sz="2400" baseline="-25000">
                <a:solidFill>
                  <a:srgbClr val="FF0000"/>
                </a:solidFill>
              </a:endParaRPr>
            </a:p>
          </p:txBody>
        </p:sp>
        <p:sp>
          <p:nvSpPr>
            <p:cNvPr id="40021" name="Rectangle 48"/>
            <p:cNvSpPr>
              <a:spLocks noChangeArrowheads="1"/>
            </p:cNvSpPr>
            <p:nvPr/>
          </p:nvSpPr>
          <p:spPr bwMode="auto">
            <a:xfrm>
              <a:off x="3504" y="2850"/>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5</a:t>
              </a:r>
            </a:p>
          </p:txBody>
        </p:sp>
        <p:sp>
          <p:nvSpPr>
            <p:cNvPr id="40022" name="Rectangle 49"/>
            <p:cNvSpPr>
              <a:spLocks noChangeArrowheads="1"/>
            </p:cNvSpPr>
            <p:nvPr/>
          </p:nvSpPr>
          <p:spPr bwMode="auto">
            <a:xfrm>
              <a:off x="4629" y="288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12</a:t>
              </a:r>
              <a:endParaRPr lang="en-US" altLang="zh-CN" sz="2400" baseline="-25000">
                <a:solidFill>
                  <a:srgbClr val="FF0000"/>
                </a:solidFill>
              </a:endParaRPr>
            </a:p>
          </p:txBody>
        </p:sp>
        <p:sp>
          <p:nvSpPr>
            <p:cNvPr id="40023" name="Line 50"/>
            <p:cNvSpPr>
              <a:spLocks noChangeShapeType="1"/>
            </p:cNvSpPr>
            <p:nvPr/>
          </p:nvSpPr>
          <p:spPr bwMode="auto">
            <a:xfrm>
              <a:off x="5568" y="1344"/>
              <a:ext cx="0"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024" name="Line 52"/>
            <p:cNvSpPr>
              <a:spLocks noChangeShapeType="1"/>
            </p:cNvSpPr>
            <p:nvPr/>
          </p:nvSpPr>
          <p:spPr bwMode="auto">
            <a:xfrm>
              <a:off x="3216" y="1344"/>
              <a:ext cx="23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7699" name="Group 67"/>
          <p:cNvGrpSpPr>
            <a:grpSpLocks/>
          </p:cNvGrpSpPr>
          <p:nvPr/>
        </p:nvGrpSpPr>
        <p:grpSpPr bwMode="auto">
          <a:xfrm>
            <a:off x="685800" y="4572000"/>
            <a:ext cx="7086600" cy="1981200"/>
            <a:chOff x="432" y="2880"/>
            <a:chExt cx="4464" cy="1248"/>
          </a:xfrm>
        </p:grpSpPr>
        <p:sp>
          <p:nvSpPr>
            <p:cNvPr id="39968" name="Rectangle 5"/>
            <p:cNvSpPr>
              <a:spLocks noChangeArrowheads="1"/>
            </p:cNvSpPr>
            <p:nvPr/>
          </p:nvSpPr>
          <p:spPr bwMode="auto">
            <a:xfrm>
              <a:off x="432" y="2880"/>
              <a:ext cx="2304"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调度结果</a:t>
              </a:r>
            </a:p>
          </p:txBody>
        </p:sp>
        <p:grpSp>
          <p:nvGrpSpPr>
            <p:cNvPr id="39969" name="Group 66"/>
            <p:cNvGrpSpPr>
              <a:grpSpLocks/>
            </p:cNvGrpSpPr>
            <p:nvPr/>
          </p:nvGrpSpPr>
          <p:grpSpPr bwMode="auto">
            <a:xfrm>
              <a:off x="816" y="3360"/>
              <a:ext cx="4080" cy="768"/>
              <a:chOff x="816" y="3360"/>
              <a:chExt cx="4080" cy="768"/>
            </a:xfrm>
          </p:grpSpPr>
          <p:sp>
            <p:nvSpPr>
              <p:cNvPr id="39970" name="Rectangle 7"/>
              <p:cNvSpPr>
                <a:spLocks noChangeArrowheads="1"/>
              </p:cNvSpPr>
              <p:nvPr/>
            </p:nvSpPr>
            <p:spPr bwMode="auto">
              <a:xfrm>
                <a:off x="920" y="3360"/>
                <a:ext cx="3832" cy="384"/>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9971" name="Text Box 8"/>
              <p:cNvSpPr txBox="1">
                <a:spLocks noChangeArrowheads="1"/>
              </p:cNvSpPr>
              <p:nvPr/>
            </p:nvSpPr>
            <p:spPr bwMode="auto">
              <a:xfrm>
                <a:off x="107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1</a:t>
                </a:r>
                <a:endParaRPr lang="en-US" altLang="zh-CN" sz="2400">
                  <a:solidFill>
                    <a:srgbClr val="FF0000"/>
                  </a:solidFill>
                  <a:latin typeface="Helvetica" panose="020B0604020202020204" pitchFamily="34" charset="0"/>
                </a:endParaRPr>
              </a:p>
            </p:txBody>
          </p:sp>
          <p:sp>
            <p:nvSpPr>
              <p:cNvPr id="39972" name="Text Box 9"/>
              <p:cNvSpPr txBox="1">
                <a:spLocks noChangeArrowheads="1"/>
              </p:cNvSpPr>
              <p:nvPr/>
            </p:nvSpPr>
            <p:spPr bwMode="auto">
              <a:xfrm>
                <a:off x="2469"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4</a:t>
                </a:r>
                <a:endParaRPr lang="en-US" altLang="zh-CN" sz="2400">
                  <a:solidFill>
                    <a:srgbClr val="FF0000"/>
                  </a:solidFill>
                  <a:latin typeface="Helvetica" panose="020B0604020202020204" pitchFamily="34" charset="0"/>
                </a:endParaRPr>
              </a:p>
            </p:txBody>
          </p:sp>
          <p:sp>
            <p:nvSpPr>
              <p:cNvPr id="39973" name="Text Box 10"/>
              <p:cNvSpPr txBox="1">
                <a:spLocks noChangeArrowheads="1"/>
              </p:cNvSpPr>
              <p:nvPr/>
            </p:nvSpPr>
            <p:spPr bwMode="auto">
              <a:xfrm>
                <a:off x="1605"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2</a:t>
                </a:r>
                <a:endParaRPr lang="en-US" altLang="zh-CN" sz="2400">
                  <a:solidFill>
                    <a:srgbClr val="FF0000"/>
                  </a:solidFill>
                  <a:latin typeface="Helvetica" panose="020B0604020202020204" pitchFamily="34" charset="0"/>
                </a:endParaRPr>
              </a:p>
            </p:txBody>
          </p:sp>
          <p:sp>
            <p:nvSpPr>
              <p:cNvPr id="39974" name="Line 11"/>
              <p:cNvSpPr>
                <a:spLocks noChangeShapeType="1"/>
              </p:cNvSpPr>
              <p:nvPr/>
            </p:nvSpPr>
            <p:spPr bwMode="auto">
              <a:xfrm>
                <a:off x="920"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5" name="Line 12"/>
              <p:cNvSpPr>
                <a:spLocks noChangeShapeType="1"/>
              </p:cNvSpPr>
              <p:nvPr/>
            </p:nvSpPr>
            <p:spPr bwMode="auto">
              <a:xfrm>
                <a:off x="2405"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6" name="Line 13"/>
              <p:cNvSpPr>
                <a:spLocks noChangeShapeType="1"/>
              </p:cNvSpPr>
              <p:nvPr/>
            </p:nvSpPr>
            <p:spPr bwMode="auto">
              <a:xfrm>
                <a:off x="2405"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7" name="Text Box 14"/>
              <p:cNvSpPr txBox="1">
                <a:spLocks noChangeArrowheads="1"/>
              </p:cNvSpPr>
              <p:nvPr/>
            </p:nvSpPr>
            <p:spPr bwMode="auto">
              <a:xfrm>
                <a:off x="225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23</a:t>
                </a:r>
              </a:p>
            </p:txBody>
          </p:sp>
          <p:sp>
            <p:nvSpPr>
              <p:cNvPr id="39978" name="Text Box 15"/>
              <p:cNvSpPr txBox="1">
                <a:spLocks noChangeArrowheads="1"/>
              </p:cNvSpPr>
              <p:nvPr/>
            </p:nvSpPr>
            <p:spPr bwMode="auto">
              <a:xfrm>
                <a:off x="456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61</a:t>
                </a:r>
              </a:p>
            </p:txBody>
          </p:sp>
          <p:sp>
            <p:nvSpPr>
              <p:cNvPr id="39979" name="Text Box 16"/>
              <p:cNvSpPr txBox="1">
                <a:spLocks noChangeArrowheads="1"/>
              </p:cNvSpPr>
              <p:nvPr/>
            </p:nvSpPr>
            <p:spPr bwMode="auto">
              <a:xfrm>
                <a:off x="816"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0</a:t>
                </a:r>
              </a:p>
            </p:txBody>
          </p:sp>
          <p:sp>
            <p:nvSpPr>
              <p:cNvPr id="39980" name="Line 17"/>
              <p:cNvSpPr>
                <a:spLocks noChangeShapeType="1"/>
              </p:cNvSpPr>
              <p:nvPr/>
            </p:nvSpPr>
            <p:spPr bwMode="auto">
              <a:xfrm>
                <a:off x="1488"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1" name="Line 18"/>
              <p:cNvSpPr>
                <a:spLocks noChangeShapeType="1"/>
              </p:cNvSpPr>
              <p:nvPr/>
            </p:nvSpPr>
            <p:spPr bwMode="auto">
              <a:xfrm>
                <a:off x="1488"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2" name="Text Box 19"/>
              <p:cNvSpPr txBox="1">
                <a:spLocks noChangeArrowheads="1"/>
              </p:cNvSpPr>
              <p:nvPr/>
            </p:nvSpPr>
            <p:spPr bwMode="auto">
              <a:xfrm>
                <a:off x="129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10</a:t>
                </a:r>
              </a:p>
            </p:txBody>
          </p:sp>
          <p:sp>
            <p:nvSpPr>
              <p:cNvPr id="39983" name="Line 20"/>
              <p:cNvSpPr>
                <a:spLocks noChangeShapeType="1"/>
              </p:cNvSpPr>
              <p:nvPr/>
            </p:nvSpPr>
            <p:spPr bwMode="auto">
              <a:xfrm>
                <a:off x="2016"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4" name="Line 21"/>
              <p:cNvSpPr>
                <a:spLocks noChangeShapeType="1"/>
              </p:cNvSpPr>
              <p:nvPr/>
            </p:nvSpPr>
            <p:spPr bwMode="auto">
              <a:xfrm>
                <a:off x="2016"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5" name="Text Box 22"/>
              <p:cNvSpPr txBox="1">
                <a:spLocks noChangeArrowheads="1"/>
              </p:cNvSpPr>
              <p:nvPr/>
            </p:nvSpPr>
            <p:spPr bwMode="auto">
              <a:xfrm>
                <a:off x="182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20</a:t>
                </a:r>
              </a:p>
            </p:txBody>
          </p:sp>
          <p:sp>
            <p:nvSpPr>
              <p:cNvPr id="39986" name="Text Box 23"/>
              <p:cNvSpPr txBox="1">
                <a:spLocks noChangeArrowheads="1"/>
              </p:cNvSpPr>
              <p:nvPr/>
            </p:nvSpPr>
            <p:spPr bwMode="auto">
              <a:xfrm>
                <a:off x="203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3</a:t>
                </a:r>
                <a:endParaRPr lang="en-US" altLang="zh-CN" sz="2400">
                  <a:solidFill>
                    <a:srgbClr val="FF0000"/>
                  </a:solidFill>
                  <a:latin typeface="Helvetica" panose="020B0604020202020204" pitchFamily="34" charset="0"/>
                </a:endParaRPr>
              </a:p>
            </p:txBody>
          </p:sp>
          <p:sp>
            <p:nvSpPr>
              <p:cNvPr id="39987" name="Line 24"/>
              <p:cNvSpPr>
                <a:spLocks noChangeShapeType="1"/>
              </p:cNvSpPr>
              <p:nvPr/>
            </p:nvSpPr>
            <p:spPr bwMode="auto">
              <a:xfrm>
                <a:off x="2865"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8" name="Line 25"/>
              <p:cNvSpPr>
                <a:spLocks noChangeShapeType="1"/>
              </p:cNvSpPr>
              <p:nvPr/>
            </p:nvSpPr>
            <p:spPr bwMode="auto">
              <a:xfrm>
                <a:off x="2865"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9" name="Text Box 26"/>
              <p:cNvSpPr txBox="1">
                <a:spLocks noChangeArrowheads="1"/>
              </p:cNvSpPr>
              <p:nvPr/>
            </p:nvSpPr>
            <p:spPr bwMode="auto">
              <a:xfrm>
                <a:off x="2673"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30</a:t>
                </a:r>
              </a:p>
            </p:txBody>
          </p:sp>
          <p:sp>
            <p:nvSpPr>
              <p:cNvPr id="39990" name="Line 27"/>
              <p:cNvSpPr>
                <a:spLocks noChangeShapeType="1"/>
              </p:cNvSpPr>
              <p:nvPr/>
            </p:nvSpPr>
            <p:spPr bwMode="auto">
              <a:xfrm>
                <a:off x="475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1" name="Text Box 28"/>
              <p:cNvSpPr txBox="1">
                <a:spLocks noChangeArrowheads="1"/>
              </p:cNvSpPr>
              <p:nvPr/>
            </p:nvSpPr>
            <p:spPr bwMode="auto">
              <a:xfrm>
                <a:off x="3024"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5</a:t>
                </a:r>
                <a:endParaRPr lang="en-US" altLang="zh-CN" sz="2400">
                  <a:solidFill>
                    <a:srgbClr val="FF0000"/>
                  </a:solidFill>
                  <a:latin typeface="Helvetica" panose="020B0604020202020204" pitchFamily="34" charset="0"/>
                </a:endParaRPr>
              </a:p>
            </p:txBody>
          </p:sp>
          <p:sp>
            <p:nvSpPr>
              <p:cNvPr id="39992" name="Text Box 54"/>
              <p:cNvSpPr txBox="1">
                <a:spLocks noChangeArrowheads="1"/>
              </p:cNvSpPr>
              <p:nvPr/>
            </p:nvSpPr>
            <p:spPr bwMode="auto">
              <a:xfrm>
                <a:off x="326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40</a:t>
                </a:r>
              </a:p>
            </p:txBody>
          </p:sp>
          <p:sp>
            <p:nvSpPr>
              <p:cNvPr id="39993" name="Line 55"/>
              <p:cNvSpPr>
                <a:spLocks noChangeShapeType="1"/>
              </p:cNvSpPr>
              <p:nvPr/>
            </p:nvSpPr>
            <p:spPr bwMode="auto">
              <a:xfrm>
                <a:off x="3450"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4" name="Line 56"/>
              <p:cNvSpPr>
                <a:spLocks noChangeShapeType="1"/>
              </p:cNvSpPr>
              <p:nvPr/>
            </p:nvSpPr>
            <p:spPr bwMode="auto">
              <a:xfrm>
                <a:off x="3450"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5" name="Text Box 57"/>
              <p:cNvSpPr txBox="1">
                <a:spLocks noChangeArrowheads="1"/>
              </p:cNvSpPr>
              <p:nvPr/>
            </p:nvSpPr>
            <p:spPr bwMode="auto">
              <a:xfrm>
                <a:off x="356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2</a:t>
                </a:r>
                <a:endParaRPr lang="en-US" altLang="zh-CN" sz="2400">
                  <a:solidFill>
                    <a:srgbClr val="FF0000"/>
                  </a:solidFill>
                  <a:latin typeface="Helvetica" panose="020B0604020202020204" pitchFamily="34" charset="0"/>
                </a:endParaRPr>
              </a:p>
            </p:txBody>
          </p:sp>
          <p:sp>
            <p:nvSpPr>
              <p:cNvPr id="39996" name="Text Box 58"/>
              <p:cNvSpPr txBox="1">
                <a:spLocks noChangeArrowheads="1"/>
              </p:cNvSpPr>
              <p:nvPr/>
            </p:nvSpPr>
            <p:spPr bwMode="auto">
              <a:xfrm>
                <a:off x="3840"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50</a:t>
                </a:r>
              </a:p>
            </p:txBody>
          </p:sp>
          <p:sp>
            <p:nvSpPr>
              <p:cNvPr id="39997" name="Line 59"/>
              <p:cNvSpPr>
                <a:spLocks noChangeShapeType="1"/>
              </p:cNvSpPr>
              <p:nvPr/>
            </p:nvSpPr>
            <p:spPr bwMode="auto">
              <a:xfrm>
                <a:off x="4026"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8" name="Line 60"/>
              <p:cNvSpPr>
                <a:spLocks noChangeShapeType="1"/>
              </p:cNvSpPr>
              <p:nvPr/>
            </p:nvSpPr>
            <p:spPr bwMode="auto">
              <a:xfrm>
                <a:off x="4026"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9" name="Text Box 61"/>
              <p:cNvSpPr txBox="1">
                <a:spLocks noChangeArrowheads="1"/>
              </p:cNvSpPr>
              <p:nvPr/>
            </p:nvSpPr>
            <p:spPr bwMode="auto">
              <a:xfrm>
                <a:off x="4005"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5</a:t>
                </a:r>
                <a:endParaRPr lang="en-US" altLang="zh-CN" sz="2400">
                  <a:solidFill>
                    <a:srgbClr val="FF0000"/>
                  </a:solidFill>
                  <a:latin typeface="Helvetica" panose="020B0604020202020204" pitchFamily="34" charset="0"/>
                </a:endParaRPr>
              </a:p>
            </p:txBody>
          </p:sp>
          <p:sp>
            <p:nvSpPr>
              <p:cNvPr id="40000" name="Text Box 62"/>
              <p:cNvSpPr txBox="1">
                <a:spLocks noChangeArrowheads="1"/>
              </p:cNvSpPr>
              <p:nvPr/>
            </p:nvSpPr>
            <p:spPr bwMode="auto">
              <a:xfrm>
                <a:off x="408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52</a:t>
                </a:r>
              </a:p>
            </p:txBody>
          </p:sp>
          <p:sp>
            <p:nvSpPr>
              <p:cNvPr id="40001" name="Line 63"/>
              <p:cNvSpPr>
                <a:spLocks noChangeShapeType="1"/>
              </p:cNvSpPr>
              <p:nvPr/>
            </p:nvSpPr>
            <p:spPr bwMode="auto">
              <a:xfrm>
                <a:off x="427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02" name="Line 64"/>
              <p:cNvSpPr>
                <a:spLocks noChangeShapeType="1"/>
              </p:cNvSpPr>
              <p:nvPr/>
            </p:nvSpPr>
            <p:spPr bwMode="auto">
              <a:xfrm>
                <a:off x="4272"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03" name="Text Box 65"/>
              <p:cNvSpPr txBox="1">
                <a:spLocks noChangeArrowheads="1"/>
              </p:cNvSpPr>
              <p:nvPr/>
            </p:nvSpPr>
            <p:spPr bwMode="auto">
              <a:xfrm>
                <a:off x="4368"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2</a:t>
                </a:r>
                <a:endParaRPr lang="en-US" altLang="zh-CN" sz="2400">
                  <a:solidFill>
                    <a:srgbClr val="FF0000"/>
                  </a:solidFill>
                  <a:latin typeface="Helvetica" panose="020B0604020202020204" pitchFamily="34" charset="0"/>
                </a:endParaRPr>
              </a:p>
            </p:txBody>
          </p:sp>
        </p:grpSp>
      </p:grpSp>
      <p:sp>
        <p:nvSpPr>
          <p:cNvPr id="197700" name="Line 68"/>
          <p:cNvSpPr>
            <a:spLocks noChangeShapeType="1"/>
          </p:cNvSpPr>
          <p:nvPr/>
        </p:nvSpPr>
        <p:spPr bwMode="auto">
          <a:xfrm>
            <a:off x="7162800" y="838200"/>
            <a:ext cx="685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7701" name="Group 69"/>
          <p:cNvGrpSpPr>
            <a:grpSpLocks/>
          </p:cNvGrpSpPr>
          <p:nvPr/>
        </p:nvGrpSpPr>
        <p:grpSpPr bwMode="auto">
          <a:xfrm>
            <a:off x="1524000" y="5257800"/>
            <a:ext cx="6324600" cy="1219200"/>
            <a:chOff x="960" y="3312"/>
            <a:chExt cx="3984" cy="768"/>
          </a:xfrm>
        </p:grpSpPr>
        <p:sp>
          <p:nvSpPr>
            <p:cNvPr id="39966" name="Rectangle 70"/>
            <p:cNvSpPr>
              <a:spLocks noChangeArrowheads="1"/>
            </p:cNvSpPr>
            <p:nvPr/>
          </p:nvSpPr>
          <p:spPr bwMode="auto">
            <a:xfrm>
              <a:off x="1200" y="3312"/>
              <a:ext cx="3744" cy="768"/>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9967" name="Rectangle 71"/>
            <p:cNvSpPr>
              <a:spLocks noChangeArrowheads="1"/>
            </p:cNvSpPr>
            <p:nvPr/>
          </p:nvSpPr>
          <p:spPr bwMode="auto">
            <a:xfrm>
              <a:off x="960" y="3312"/>
              <a:ext cx="460" cy="48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97704" name="Group 72"/>
          <p:cNvGrpSpPr>
            <a:grpSpLocks/>
          </p:cNvGrpSpPr>
          <p:nvPr/>
        </p:nvGrpSpPr>
        <p:grpSpPr bwMode="auto">
          <a:xfrm>
            <a:off x="5486400" y="5257800"/>
            <a:ext cx="3276600" cy="1219200"/>
            <a:chOff x="1680" y="3312"/>
            <a:chExt cx="3202" cy="768"/>
          </a:xfrm>
        </p:grpSpPr>
        <p:sp>
          <p:nvSpPr>
            <p:cNvPr id="39964" name="Rectangle 73"/>
            <p:cNvSpPr>
              <a:spLocks noChangeArrowheads="1"/>
            </p:cNvSpPr>
            <p:nvPr/>
          </p:nvSpPr>
          <p:spPr bwMode="auto">
            <a:xfrm>
              <a:off x="1968" y="3312"/>
              <a:ext cx="2914" cy="768"/>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9965" name="Rectangle 74"/>
            <p:cNvSpPr>
              <a:spLocks noChangeArrowheads="1"/>
            </p:cNvSpPr>
            <p:nvPr/>
          </p:nvSpPr>
          <p:spPr bwMode="auto">
            <a:xfrm>
              <a:off x="1680" y="3312"/>
              <a:ext cx="370" cy="48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97707" name="Group 75"/>
          <p:cNvGrpSpPr>
            <a:grpSpLocks/>
          </p:cNvGrpSpPr>
          <p:nvPr/>
        </p:nvGrpSpPr>
        <p:grpSpPr bwMode="auto">
          <a:xfrm>
            <a:off x="6400800" y="5257800"/>
            <a:ext cx="1981200" cy="1219200"/>
            <a:chOff x="1680" y="3312"/>
            <a:chExt cx="3202" cy="768"/>
          </a:xfrm>
        </p:grpSpPr>
        <p:sp>
          <p:nvSpPr>
            <p:cNvPr id="39962" name="Rectangle 76"/>
            <p:cNvSpPr>
              <a:spLocks noChangeArrowheads="1"/>
            </p:cNvSpPr>
            <p:nvPr/>
          </p:nvSpPr>
          <p:spPr bwMode="auto">
            <a:xfrm>
              <a:off x="1968" y="3312"/>
              <a:ext cx="2914" cy="768"/>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9963" name="Rectangle 77"/>
            <p:cNvSpPr>
              <a:spLocks noChangeArrowheads="1"/>
            </p:cNvSpPr>
            <p:nvPr/>
          </p:nvSpPr>
          <p:spPr bwMode="auto">
            <a:xfrm>
              <a:off x="1680" y="3312"/>
              <a:ext cx="370" cy="48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97710" name="Group 78"/>
          <p:cNvGrpSpPr>
            <a:grpSpLocks/>
          </p:cNvGrpSpPr>
          <p:nvPr/>
        </p:nvGrpSpPr>
        <p:grpSpPr bwMode="auto">
          <a:xfrm>
            <a:off x="6802438" y="5257800"/>
            <a:ext cx="1949450" cy="1219200"/>
            <a:chOff x="1680" y="3312"/>
            <a:chExt cx="3202" cy="768"/>
          </a:xfrm>
        </p:grpSpPr>
        <p:sp>
          <p:nvSpPr>
            <p:cNvPr id="39960" name="Rectangle 79"/>
            <p:cNvSpPr>
              <a:spLocks noChangeArrowheads="1"/>
            </p:cNvSpPr>
            <p:nvPr/>
          </p:nvSpPr>
          <p:spPr bwMode="auto">
            <a:xfrm>
              <a:off x="1968" y="3312"/>
              <a:ext cx="2914" cy="768"/>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9961" name="Rectangle 80"/>
            <p:cNvSpPr>
              <a:spLocks noChangeArrowheads="1"/>
            </p:cNvSpPr>
            <p:nvPr/>
          </p:nvSpPr>
          <p:spPr bwMode="auto">
            <a:xfrm>
              <a:off x="1680" y="3312"/>
              <a:ext cx="370" cy="48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97713" name="Group 81"/>
          <p:cNvGrpSpPr>
            <a:grpSpLocks/>
          </p:cNvGrpSpPr>
          <p:nvPr/>
        </p:nvGrpSpPr>
        <p:grpSpPr bwMode="auto">
          <a:xfrm>
            <a:off x="3222625" y="5257800"/>
            <a:ext cx="5486400" cy="1219200"/>
            <a:chOff x="960" y="3312"/>
            <a:chExt cx="3984" cy="768"/>
          </a:xfrm>
        </p:grpSpPr>
        <p:sp>
          <p:nvSpPr>
            <p:cNvPr id="39958" name="Rectangle 82"/>
            <p:cNvSpPr>
              <a:spLocks noChangeArrowheads="1"/>
            </p:cNvSpPr>
            <p:nvPr/>
          </p:nvSpPr>
          <p:spPr bwMode="auto">
            <a:xfrm>
              <a:off x="1200" y="3312"/>
              <a:ext cx="3744" cy="768"/>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9959" name="Rectangle 83"/>
            <p:cNvSpPr>
              <a:spLocks noChangeArrowheads="1"/>
            </p:cNvSpPr>
            <p:nvPr/>
          </p:nvSpPr>
          <p:spPr bwMode="auto">
            <a:xfrm>
              <a:off x="960" y="3312"/>
              <a:ext cx="460" cy="48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97716" name="Group 84"/>
          <p:cNvGrpSpPr>
            <a:grpSpLocks/>
          </p:cNvGrpSpPr>
          <p:nvPr/>
        </p:nvGrpSpPr>
        <p:grpSpPr bwMode="auto">
          <a:xfrm>
            <a:off x="3832225" y="5257800"/>
            <a:ext cx="4572000" cy="1219200"/>
            <a:chOff x="960" y="3312"/>
            <a:chExt cx="3984" cy="768"/>
          </a:xfrm>
        </p:grpSpPr>
        <p:sp>
          <p:nvSpPr>
            <p:cNvPr id="39956" name="Rectangle 85"/>
            <p:cNvSpPr>
              <a:spLocks noChangeArrowheads="1"/>
            </p:cNvSpPr>
            <p:nvPr/>
          </p:nvSpPr>
          <p:spPr bwMode="auto">
            <a:xfrm>
              <a:off x="1200" y="3312"/>
              <a:ext cx="3744" cy="768"/>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9957" name="Rectangle 86"/>
            <p:cNvSpPr>
              <a:spLocks noChangeArrowheads="1"/>
            </p:cNvSpPr>
            <p:nvPr/>
          </p:nvSpPr>
          <p:spPr bwMode="auto">
            <a:xfrm>
              <a:off x="960" y="3312"/>
              <a:ext cx="460" cy="48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97719" name="Group 87"/>
          <p:cNvGrpSpPr>
            <a:grpSpLocks/>
          </p:cNvGrpSpPr>
          <p:nvPr/>
        </p:nvGrpSpPr>
        <p:grpSpPr bwMode="auto">
          <a:xfrm>
            <a:off x="4560888" y="5257800"/>
            <a:ext cx="4038600" cy="1219200"/>
            <a:chOff x="960" y="3312"/>
            <a:chExt cx="3984" cy="768"/>
          </a:xfrm>
        </p:grpSpPr>
        <p:sp>
          <p:nvSpPr>
            <p:cNvPr id="39954" name="Rectangle 88"/>
            <p:cNvSpPr>
              <a:spLocks noChangeArrowheads="1"/>
            </p:cNvSpPr>
            <p:nvPr/>
          </p:nvSpPr>
          <p:spPr bwMode="auto">
            <a:xfrm>
              <a:off x="1200" y="3312"/>
              <a:ext cx="3744" cy="768"/>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9955" name="Rectangle 89"/>
            <p:cNvSpPr>
              <a:spLocks noChangeArrowheads="1"/>
            </p:cNvSpPr>
            <p:nvPr/>
          </p:nvSpPr>
          <p:spPr bwMode="auto">
            <a:xfrm>
              <a:off x="960" y="3312"/>
              <a:ext cx="460" cy="48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97722" name="Group 90"/>
          <p:cNvGrpSpPr>
            <a:grpSpLocks/>
          </p:cNvGrpSpPr>
          <p:nvPr/>
        </p:nvGrpSpPr>
        <p:grpSpPr bwMode="auto">
          <a:xfrm>
            <a:off x="2382838" y="5257800"/>
            <a:ext cx="6324600" cy="1219200"/>
            <a:chOff x="960" y="3312"/>
            <a:chExt cx="3984" cy="768"/>
          </a:xfrm>
        </p:grpSpPr>
        <p:sp>
          <p:nvSpPr>
            <p:cNvPr id="39952" name="Rectangle 91"/>
            <p:cNvSpPr>
              <a:spLocks noChangeArrowheads="1"/>
            </p:cNvSpPr>
            <p:nvPr/>
          </p:nvSpPr>
          <p:spPr bwMode="auto">
            <a:xfrm>
              <a:off x="1200" y="3312"/>
              <a:ext cx="3744" cy="768"/>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9953" name="Rectangle 92"/>
            <p:cNvSpPr>
              <a:spLocks noChangeArrowheads="1"/>
            </p:cNvSpPr>
            <p:nvPr/>
          </p:nvSpPr>
          <p:spPr bwMode="auto">
            <a:xfrm>
              <a:off x="960" y="3312"/>
              <a:ext cx="460" cy="48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animEffect transition="in" filter="dissolve">
                                      <p:cBhvr>
                                        <p:cTn id="7" dur="500"/>
                                        <p:tgtEl>
                                          <p:spTgt spid="197635">
                                            <p:txEl>
                                              <p:pRg st="0" end="0"/>
                                            </p:txEl>
                                          </p:spTgt>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197700"/>
                                        </p:tgtEl>
                                        <p:attrNameLst>
                                          <p:attrName>style.visibility</p:attrName>
                                        </p:attrNameLst>
                                      </p:cBhvr>
                                      <p:to>
                                        <p:strVal val="visible"/>
                                      </p:to>
                                    </p:set>
                                  </p:childTnLst>
                                </p:cTn>
                              </p:par>
                            </p:childTnLst>
                          </p:cTn>
                        </p:par>
                        <p:par>
                          <p:cTn id="11" fill="hold" nodeType="afterGroup">
                            <p:stCondLst>
                              <p:cond delay="500"/>
                            </p:stCondLst>
                            <p:childTnLst>
                              <p:par>
                                <p:cTn id="12" presetID="2" presetClass="entr" presetSubtype="2" fill="hold" nodeType="afterEffect">
                                  <p:stCondLst>
                                    <p:cond delay="0"/>
                                  </p:stCondLst>
                                  <p:childTnLst>
                                    <p:set>
                                      <p:cBhvr>
                                        <p:cTn id="13" dur="1" fill="hold">
                                          <p:stCondLst>
                                            <p:cond delay="0"/>
                                          </p:stCondLst>
                                        </p:cTn>
                                        <p:tgtEl>
                                          <p:spTgt spid="197683"/>
                                        </p:tgtEl>
                                        <p:attrNameLst>
                                          <p:attrName>style.visibility</p:attrName>
                                        </p:attrNameLst>
                                      </p:cBhvr>
                                      <p:to>
                                        <p:strVal val="visible"/>
                                      </p:to>
                                    </p:set>
                                    <p:anim calcmode="lin" valueType="num">
                                      <p:cBhvr additive="base">
                                        <p:cTn id="14" dur="500" fill="hold"/>
                                        <p:tgtEl>
                                          <p:spTgt spid="197683"/>
                                        </p:tgtEl>
                                        <p:attrNameLst>
                                          <p:attrName>ppt_x</p:attrName>
                                        </p:attrNameLst>
                                      </p:cBhvr>
                                      <p:tavLst>
                                        <p:tav tm="0">
                                          <p:val>
                                            <p:strVal val="1+#ppt_w/2"/>
                                          </p:val>
                                        </p:tav>
                                        <p:tav tm="100000">
                                          <p:val>
                                            <p:strVal val="#ppt_x"/>
                                          </p:val>
                                        </p:tav>
                                      </p:tavLst>
                                    </p:anim>
                                    <p:anim calcmode="lin" valueType="num">
                                      <p:cBhvr additive="base">
                                        <p:cTn id="15" dur="500" fill="hold"/>
                                        <p:tgtEl>
                                          <p:spTgt spid="197683"/>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97685"/>
                                        </p:tgtEl>
                                        <p:attrNameLst>
                                          <p:attrName>style.visibility</p:attrName>
                                        </p:attrNameLst>
                                      </p:cBhvr>
                                      <p:to>
                                        <p:strVal val="visible"/>
                                      </p:to>
                                    </p:set>
                                    <p:animEffect transition="in" filter="dissolve">
                                      <p:cBhvr>
                                        <p:cTn id="20" dur="500"/>
                                        <p:tgtEl>
                                          <p:spTgt spid="19768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197699"/>
                                        </p:tgtEl>
                                        <p:attrNameLst>
                                          <p:attrName>style.visibility</p:attrName>
                                        </p:attrNameLst>
                                      </p:cBhvr>
                                      <p:to>
                                        <p:strVal val="visible"/>
                                      </p:to>
                                    </p:set>
                                    <p:animEffect transition="in" filter="dissolve">
                                      <p:cBhvr>
                                        <p:cTn id="25" dur="500"/>
                                        <p:tgtEl>
                                          <p:spTgt spid="197699"/>
                                        </p:tgtEl>
                                      </p:cBhvr>
                                    </p:animEffect>
                                  </p:childTnLst>
                                </p:cTn>
                              </p:par>
                              <p:par>
                                <p:cTn id="26" presetID="1" presetClass="entr" presetSubtype="0" fill="hold" nodeType="withEffect">
                                  <p:stCondLst>
                                    <p:cond delay="0"/>
                                  </p:stCondLst>
                                  <p:childTnLst>
                                    <p:set>
                                      <p:cBhvr>
                                        <p:cTn id="27" dur="1" fill="hold">
                                          <p:stCondLst>
                                            <p:cond delay="0"/>
                                          </p:stCondLst>
                                        </p:cTn>
                                        <p:tgtEl>
                                          <p:spTgt spid="197701"/>
                                        </p:tgtEl>
                                        <p:attrNameLst>
                                          <p:attrName>style.visibility</p:attrName>
                                        </p:attrNameLst>
                                      </p:cBhvr>
                                      <p:to>
                                        <p:strVal val="visible"/>
                                      </p:to>
                                    </p:set>
                                  </p:childTnLst>
                                  <p:subTnLst>
                                    <p:set>
                                      <p:cBhvr override="childStyle">
                                        <p:cTn dur="1" fill="hold" display="0" masterRel="nextClick" afterEffect="1"/>
                                        <p:tgtEl>
                                          <p:spTgt spid="197701"/>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97722"/>
                                        </p:tgtEl>
                                        <p:attrNameLst>
                                          <p:attrName>style.visibility</p:attrName>
                                        </p:attrNameLst>
                                      </p:cBhvr>
                                      <p:to>
                                        <p:strVal val="visible"/>
                                      </p:to>
                                    </p:set>
                                  </p:childTnLst>
                                  <p:subTnLst>
                                    <p:set>
                                      <p:cBhvr override="childStyle">
                                        <p:cTn dur="1" fill="hold" display="0" masterRel="nextClick" afterEffect="1"/>
                                        <p:tgtEl>
                                          <p:spTgt spid="197722"/>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197713"/>
                                        </p:tgtEl>
                                        <p:attrNameLst>
                                          <p:attrName>style.visibility</p:attrName>
                                        </p:attrNameLst>
                                      </p:cBhvr>
                                      <p:to>
                                        <p:strVal val="visible"/>
                                      </p:to>
                                    </p:set>
                                  </p:childTnLst>
                                  <p:subTnLst>
                                    <p:set>
                                      <p:cBhvr override="childStyle">
                                        <p:cTn dur="1" fill="hold" display="0" masterRel="nextClick" afterEffect="1"/>
                                        <p:tgtEl>
                                          <p:spTgt spid="197713"/>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197716"/>
                                        </p:tgtEl>
                                        <p:attrNameLst>
                                          <p:attrName>style.visibility</p:attrName>
                                        </p:attrNameLst>
                                      </p:cBhvr>
                                      <p:to>
                                        <p:strVal val="visible"/>
                                      </p:to>
                                    </p:set>
                                  </p:childTnLst>
                                  <p:subTnLst>
                                    <p:set>
                                      <p:cBhvr override="childStyle">
                                        <p:cTn dur="1" fill="hold" display="0" masterRel="nextClick" afterEffect="1"/>
                                        <p:tgtEl>
                                          <p:spTgt spid="197716"/>
                                        </p:tgtEl>
                                        <p:attrNameLst>
                                          <p:attrName>style.visibility</p:attrName>
                                        </p:attrNameLst>
                                      </p:cBhvr>
                                      <p:to>
                                        <p:strVal val="hidden"/>
                                      </p:to>
                                    </p:set>
                                  </p:sub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197719"/>
                                        </p:tgtEl>
                                        <p:attrNameLst>
                                          <p:attrName>style.visibility</p:attrName>
                                        </p:attrNameLst>
                                      </p:cBhvr>
                                      <p:to>
                                        <p:strVal val="visible"/>
                                      </p:to>
                                    </p:set>
                                  </p:childTnLst>
                                  <p:subTnLst>
                                    <p:set>
                                      <p:cBhvr override="childStyle">
                                        <p:cTn dur="1" fill="hold" display="0" masterRel="nextClick" afterEffect="1"/>
                                        <p:tgtEl>
                                          <p:spTgt spid="197719"/>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197704"/>
                                        </p:tgtEl>
                                        <p:attrNameLst>
                                          <p:attrName>style.visibility</p:attrName>
                                        </p:attrNameLst>
                                      </p:cBhvr>
                                      <p:to>
                                        <p:strVal val="visible"/>
                                      </p:to>
                                    </p:set>
                                  </p:childTnLst>
                                  <p:subTnLst>
                                    <p:set>
                                      <p:cBhvr override="childStyle">
                                        <p:cTn dur="1" fill="hold" display="0" masterRel="nextClick" afterEffect="1"/>
                                        <p:tgtEl>
                                          <p:spTgt spid="197704"/>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197707"/>
                                        </p:tgtEl>
                                        <p:attrNameLst>
                                          <p:attrName>style.visibility</p:attrName>
                                        </p:attrNameLst>
                                      </p:cBhvr>
                                      <p:to>
                                        <p:strVal val="visible"/>
                                      </p:to>
                                    </p:set>
                                  </p:childTnLst>
                                  <p:subTnLst>
                                    <p:set>
                                      <p:cBhvr override="childStyle">
                                        <p:cTn dur="1" fill="hold" display="0" masterRel="nextClick" afterEffect="1"/>
                                        <p:tgtEl>
                                          <p:spTgt spid="197707"/>
                                        </p:tgtEl>
                                        <p:attrNameLst>
                                          <p:attrName>style.visibility</p:attrName>
                                        </p:attrNameLst>
                                      </p:cBhvr>
                                      <p:to>
                                        <p:strVal val="hidden"/>
                                      </p:to>
                                    </p:set>
                                  </p:sub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197710"/>
                                        </p:tgtEl>
                                        <p:attrNameLst>
                                          <p:attrName>style.visibility</p:attrName>
                                        </p:attrNameLst>
                                      </p:cBhvr>
                                      <p:to>
                                        <p:strVal val="visible"/>
                                      </p:to>
                                    </p:set>
                                  </p:childTnLst>
                                  <p:subTnLst>
                                    <p:set>
                                      <p:cBhvr override="childStyle">
                                        <p:cTn dur="1" fill="hold" display="0" masterRel="nextClick" afterEffect="1"/>
                                        <p:tgtEl>
                                          <p:spTgt spid="1977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304800"/>
            <a:ext cx="9144000" cy="676275"/>
          </a:xfrm>
        </p:spPr>
        <p:txBody>
          <a:bodyPr/>
          <a:lstStyle/>
          <a:p>
            <a:pPr eaLnBrk="1" hangingPunct="1"/>
            <a:r>
              <a:rPr lang="zh-CN" altLang="en-US" sz="3400" smtClean="0">
                <a:sym typeface="Symbol" panose="05050102010706020507" pitchFamily="18" charset="2"/>
              </a:rPr>
              <a:t>（</a:t>
            </a:r>
            <a:r>
              <a:rPr lang="en-US" altLang="zh-CN" sz="3400" smtClean="0">
                <a:sym typeface="Symbol" panose="05050102010706020507" pitchFamily="18" charset="2"/>
              </a:rPr>
              <a:t>4</a:t>
            </a:r>
            <a:r>
              <a:rPr lang="zh-CN" altLang="en-US" sz="3400" smtClean="0">
                <a:sym typeface="Symbol" panose="05050102010706020507" pitchFamily="18" charset="2"/>
              </a:rPr>
              <a:t>）适合交互式的调度</a:t>
            </a:r>
            <a:r>
              <a:rPr lang="en-US" altLang="zh-CN" sz="3400" smtClean="0">
                <a:sym typeface="Symbol" panose="05050102010706020507" pitchFamily="18" charset="2"/>
              </a:rPr>
              <a:t>: Round-Robin (RR)</a:t>
            </a:r>
          </a:p>
        </p:txBody>
      </p:sp>
      <p:sp>
        <p:nvSpPr>
          <p:cNvPr id="40963" name="Rectangle 3"/>
          <p:cNvSpPr>
            <a:spLocks noGrp="1" noChangeArrowheads="1"/>
          </p:cNvSpPr>
          <p:nvPr>
            <p:ph type="body" idx="1"/>
          </p:nvPr>
        </p:nvSpPr>
        <p:spPr>
          <a:xfrm>
            <a:off x="685800" y="1295400"/>
            <a:ext cx="8458200" cy="865188"/>
          </a:xfrm>
          <a:noFill/>
        </p:spPr>
        <p:txBody>
          <a:bodyPr/>
          <a:lstStyle/>
          <a:p>
            <a:pPr eaLnBrk="1" hangingPunct="1">
              <a:lnSpc>
                <a:spcPct val="130000"/>
              </a:lnSpc>
            </a:pPr>
            <a:r>
              <a:rPr lang="en-US" altLang="zh-CN" smtClean="0">
                <a:solidFill>
                  <a:srgbClr val="FF0000"/>
                </a:solidFill>
              </a:rPr>
              <a:t>RR: </a:t>
            </a:r>
            <a:r>
              <a:rPr lang="zh-CN" altLang="en-US" smtClean="0">
                <a:solidFill>
                  <a:srgbClr val="FF0000"/>
                </a:solidFill>
              </a:rPr>
              <a:t>按时间片来轮转调度（“</a:t>
            </a:r>
            <a:r>
              <a:rPr lang="zh-CN" altLang="en-US" smtClean="0"/>
              <a:t>轮叫</a:t>
            </a:r>
            <a:r>
              <a:rPr lang="zh-CN" altLang="en-US" smtClean="0">
                <a:solidFill>
                  <a:srgbClr val="FF0000"/>
                </a:solidFill>
              </a:rPr>
              <a:t>”算法）</a:t>
            </a:r>
          </a:p>
        </p:txBody>
      </p:sp>
      <p:pic>
        <p:nvPicPr>
          <p:cNvPr id="4096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838200"/>
            <a:ext cx="1219200" cy="126206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965" name="Group 5"/>
          <p:cNvGrpSpPr>
            <a:grpSpLocks/>
          </p:cNvGrpSpPr>
          <p:nvPr/>
        </p:nvGrpSpPr>
        <p:grpSpPr bwMode="auto">
          <a:xfrm>
            <a:off x="685800" y="2030413"/>
            <a:ext cx="8229600" cy="2998787"/>
            <a:chOff x="432" y="1279"/>
            <a:chExt cx="5184" cy="1889"/>
          </a:xfrm>
        </p:grpSpPr>
        <p:sp>
          <p:nvSpPr>
            <p:cNvPr id="41004" name="Rectangle 6"/>
            <p:cNvSpPr>
              <a:spLocks noChangeArrowheads="1"/>
            </p:cNvSpPr>
            <p:nvPr/>
          </p:nvSpPr>
          <p:spPr bwMode="auto">
            <a:xfrm>
              <a:off x="432" y="1279"/>
              <a:ext cx="4990"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一个实例</a:t>
              </a:r>
            </a:p>
          </p:txBody>
        </p:sp>
        <p:sp>
          <p:nvSpPr>
            <p:cNvPr id="41005" name="Line 7"/>
            <p:cNvSpPr>
              <a:spLocks noChangeShapeType="1"/>
            </p:cNvSpPr>
            <p:nvPr/>
          </p:nvSpPr>
          <p:spPr bwMode="auto">
            <a:xfrm>
              <a:off x="3216" y="1632"/>
              <a:ext cx="23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6" name="Line 8"/>
            <p:cNvSpPr>
              <a:spLocks noChangeShapeType="1"/>
            </p:cNvSpPr>
            <p:nvPr/>
          </p:nvSpPr>
          <p:spPr bwMode="auto">
            <a:xfrm>
              <a:off x="3216" y="1344"/>
              <a:ext cx="0"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7" name="Rectangle 9"/>
            <p:cNvSpPr>
              <a:spLocks noChangeArrowheads="1"/>
            </p:cNvSpPr>
            <p:nvPr/>
          </p:nvSpPr>
          <p:spPr bwMode="auto">
            <a:xfrm>
              <a:off x="912" y="1680"/>
              <a:ext cx="2112" cy="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Tx/>
                <a:buSzTx/>
                <a:buFontTx/>
                <a:buNone/>
              </a:pPr>
              <a:r>
                <a:rPr lang="zh-CN" altLang="en-US" sz="2400"/>
                <a:t>假定任务的到达顺序为</a:t>
              </a:r>
              <a:r>
                <a:rPr lang="en-US" altLang="zh-CN" sz="2400"/>
                <a:t>: P</a:t>
              </a:r>
              <a:r>
                <a:rPr lang="en-US" altLang="zh-CN" sz="2400" baseline="-25000"/>
                <a:t>1</a:t>
              </a:r>
              <a:r>
                <a:rPr lang="zh-CN" altLang="en-US" sz="2400"/>
                <a:t>，</a:t>
              </a:r>
              <a:r>
                <a:rPr lang="en-US" altLang="zh-CN" sz="2400"/>
                <a:t>P</a:t>
              </a:r>
              <a:r>
                <a:rPr lang="en-US" altLang="zh-CN" sz="2400" baseline="-25000"/>
                <a:t>2</a:t>
              </a:r>
              <a:r>
                <a:rPr lang="zh-CN" altLang="en-US" sz="2400"/>
                <a:t>，</a:t>
              </a:r>
              <a:r>
                <a:rPr lang="en-US" altLang="zh-CN" sz="2400"/>
                <a:t>P</a:t>
              </a:r>
              <a:r>
                <a:rPr lang="en-US" altLang="zh-CN" sz="2400" baseline="-25000"/>
                <a:t>3</a:t>
              </a:r>
              <a:r>
                <a:rPr lang="zh-CN" altLang="en-US" sz="2400"/>
                <a:t>，</a:t>
              </a:r>
              <a:r>
                <a:rPr lang="en-US" altLang="zh-CN" sz="2400"/>
                <a:t>P</a:t>
              </a:r>
              <a:r>
                <a:rPr lang="en-US" altLang="zh-CN" sz="2400" baseline="-25000"/>
                <a:t>4</a:t>
              </a:r>
              <a:r>
                <a:rPr lang="zh-CN" altLang="en-US" sz="2400"/>
                <a:t>，</a:t>
              </a:r>
              <a:r>
                <a:rPr lang="en-US" altLang="zh-CN" sz="2400"/>
                <a:t>P</a:t>
              </a:r>
              <a:r>
                <a:rPr lang="en-US" altLang="zh-CN" sz="2400" baseline="-25000"/>
                <a:t>5</a:t>
              </a:r>
              <a:r>
                <a:rPr lang="zh-CN" altLang="en-US" sz="2400"/>
                <a:t>；到达时刻都为</a:t>
              </a:r>
              <a:r>
                <a:rPr lang="en-US" altLang="zh-CN" sz="2400"/>
                <a:t>0</a:t>
              </a:r>
              <a:r>
                <a:rPr lang="zh-CN" altLang="en-US" sz="2400"/>
                <a:t>，时间片为</a:t>
              </a:r>
              <a:r>
                <a:rPr lang="en-US" altLang="zh-CN" sz="2400"/>
                <a:t>10</a:t>
              </a:r>
              <a:r>
                <a:rPr lang="zh-CN" altLang="en-US" sz="2400"/>
                <a:t>。</a:t>
              </a:r>
            </a:p>
          </p:txBody>
        </p:sp>
        <p:pic>
          <p:nvPicPr>
            <p:cNvPr id="41008" name="Picture 10"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 y="1756"/>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9" name="Line 11"/>
            <p:cNvSpPr>
              <a:spLocks noChangeShapeType="1"/>
            </p:cNvSpPr>
            <p:nvPr/>
          </p:nvSpPr>
          <p:spPr bwMode="auto">
            <a:xfrm>
              <a:off x="4080" y="1344"/>
              <a:ext cx="0"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0" name="Rectangle 12"/>
            <p:cNvSpPr>
              <a:spLocks noChangeArrowheads="1"/>
            </p:cNvSpPr>
            <p:nvPr/>
          </p:nvSpPr>
          <p:spPr bwMode="auto">
            <a:xfrm>
              <a:off x="3386" y="1344"/>
              <a:ext cx="5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任务</a:t>
              </a:r>
            </a:p>
          </p:txBody>
        </p:sp>
        <p:sp>
          <p:nvSpPr>
            <p:cNvPr id="41011" name="Rectangle 13"/>
            <p:cNvSpPr>
              <a:spLocks noChangeArrowheads="1"/>
            </p:cNvSpPr>
            <p:nvPr/>
          </p:nvSpPr>
          <p:spPr bwMode="auto">
            <a:xfrm>
              <a:off x="4158" y="1356"/>
              <a:ext cx="14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t>CPU</a:t>
              </a:r>
              <a:r>
                <a:rPr lang="zh-CN" altLang="en-US" sz="2400"/>
                <a:t>区间</a:t>
              </a:r>
              <a:r>
                <a:rPr lang="en-US" altLang="zh-CN" sz="2400"/>
                <a:t>(ms)</a:t>
              </a:r>
            </a:p>
          </p:txBody>
        </p:sp>
        <p:sp>
          <p:nvSpPr>
            <p:cNvPr id="41012" name="Rectangle 14"/>
            <p:cNvSpPr>
              <a:spLocks noChangeArrowheads="1"/>
            </p:cNvSpPr>
            <p:nvPr/>
          </p:nvSpPr>
          <p:spPr bwMode="auto">
            <a:xfrm>
              <a:off x="3504" y="1692"/>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1</a:t>
              </a:r>
            </a:p>
          </p:txBody>
        </p:sp>
        <p:sp>
          <p:nvSpPr>
            <p:cNvPr id="41013" name="Rectangle 15"/>
            <p:cNvSpPr>
              <a:spLocks noChangeArrowheads="1"/>
            </p:cNvSpPr>
            <p:nvPr/>
          </p:nvSpPr>
          <p:spPr bwMode="auto">
            <a:xfrm>
              <a:off x="4629" y="168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10</a:t>
              </a:r>
              <a:endParaRPr lang="en-US" altLang="zh-CN" sz="2400" baseline="-25000">
                <a:solidFill>
                  <a:srgbClr val="FF0000"/>
                </a:solidFill>
              </a:endParaRPr>
            </a:p>
          </p:txBody>
        </p:sp>
        <p:sp>
          <p:nvSpPr>
            <p:cNvPr id="41014" name="Rectangle 16"/>
            <p:cNvSpPr>
              <a:spLocks noChangeArrowheads="1"/>
            </p:cNvSpPr>
            <p:nvPr/>
          </p:nvSpPr>
          <p:spPr bwMode="auto">
            <a:xfrm>
              <a:off x="3504" y="1968"/>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2</a:t>
              </a:r>
            </a:p>
          </p:txBody>
        </p:sp>
        <p:sp>
          <p:nvSpPr>
            <p:cNvPr id="41015" name="Rectangle 17"/>
            <p:cNvSpPr>
              <a:spLocks noChangeArrowheads="1"/>
            </p:cNvSpPr>
            <p:nvPr/>
          </p:nvSpPr>
          <p:spPr bwMode="auto">
            <a:xfrm>
              <a:off x="4629" y="196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29</a:t>
              </a:r>
              <a:endParaRPr lang="en-US" altLang="zh-CN" sz="2400" baseline="-25000">
                <a:solidFill>
                  <a:srgbClr val="FF0000"/>
                </a:solidFill>
              </a:endParaRPr>
            </a:p>
          </p:txBody>
        </p:sp>
        <p:sp>
          <p:nvSpPr>
            <p:cNvPr id="41016" name="Rectangle 18"/>
            <p:cNvSpPr>
              <a:spLocks noChangeArrowheads="1"/>
            </p:cNvSpPr>
            <p:nvPr/>
          </p:nvSpPr>
          <p:spPr bwMode="auto">
            <a:xfrm>
              <a:off x="3504" y="2256"/>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3</a:t>
              </a:r>
            </a:p>
          </p:txBody>
        </p:sp>
        <p:sp>
          <p:nvSpPr>
            <p:cNvPr id="41017" name="Rectangle 19"/>
            <p:cNvSpPr>
              <a:spLocks noChangeArrowheads="1"/>
            </p:cNvSpPr>
            <p:nvPr/>
          </p:nvSpPr>
          <p:spPr bwMode="auto">
            <a:xfrm>
              <a:off x="4674" y="2277"/>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3</a:t>
              </a:r>
              <a:endParaRPr lang="en-US" altLang="zh-CN" sz="2400" baseline="-25000">
                <a:solidFill>
                  <a:srgbClr val="FF0000"/>
                </a:solidFill>
              </a:endParaRPr>
            </a:p>
          </p:txBody>
        </p:sp>
        <p:sp>
          <p:nvSpPr>
            <p:cNvPr id="41018" name="Line 20"/>
            <p:cNvSpPr>
              <a:spLocks noChangeShapeType="1"/>
            </p:cNvSpPr>
            <p:nvPr/>
          </p:nvSpPr>
          <p:spPr bwMode="auto">
            <a:xfrm>
              <a:off x="3216" y="3168"/>
              <a:ext cx="23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9" name="Rectangle 21"/>
            <p:cNvSpPr>
              <a:spLocks noChangeArrowheads="1"/>
            </p:cNvSpPr>
            <p:nvPr/>
          </p:nvSpPr>
          <p:spPr bwMode="auto">
            <a:xfrm>
              <a:off x="3504" y="2562"/>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4</a:t>
              </a:r>
            </a:p>
          </p:txBody>
        </p:sp>
        <p:sp>
          <p:nvSpPr>
            <p:cNvPr id="41020" name="Rectangle 22"/>
            <p:cNvSpPr>
              <a:spLocks noChangeArrowheads="1"/>
            </p:cNvSpPr>
            <p:nvPr/>
          </p:nvSpPr>
          <p:spPr bwMode="auto">
            <a:xfrm>
              <a:off x="4674" y="256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7</a:t>
              </a:r>
              <a:endParaRPr lang="en-US" altLang="zh-CN" sz="2400" baseline="-25000">
                <a:solidFill>
                  <a:srgbClr val="FF0000"/>
                </a:solidFill>
              </a:endParaRPr>
            </a:p>
          </p:txBody>
        </p:sp>
        <p:sp>
          <p:nvSpPr>
            <p:cNvPr id="41021" name="Rectangle 23"/>
            <p:cNvSpPr>
              <a:spLocks noChangeArrowheads="1"/>
            </p:cNvSpPr>
            <p:nvPr/>
          </p:nvSpPr>
          <p:spPr bwMode="auto">
            <a:xfrm>
              <a:off x="3504" y="2850"/>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P</a:t>
              </a:r>
              <a:r>
                <a:rPr lang="en-US" altLang="zh-CN" sz="2400" baseline="-25000">
                  <a:solidFill>
                    <a:srgbClr val="FF0000"/>
                  </a:solidFill>
                </a:rPr>
                <a:t>5</a:t>
              </a:r>
            </a:p>
          </p:txBody>
        </p:sp>
        <p:sp>
          <p:nvSpPr>
            <p:cNvPr id="41022" name="Rectangle 24"/>
            <p:cNvSpPr>
              <a:spLocks noChangeArrowheads="1"/>
            </p:cNvSpPr>
            <p:nvPr/>
          </p:nvSpPr>
          <p:spPr bwMode="auto">
            <a:xfrm>
              <a:off x="4629" y="288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12</a:t>
              </a:r>
              <a:endParaRPr lang="en-US" altLang="zh-CN" sz="2400" baseline="-25000">
                <a:solidFill>
                  <a:srgbClr val="FF0000"/>
                </a:solidFill>
              </a:endParaRPr>
            </a:p>
          </p:txBody>
        </p:sp>
        <p:sp>
          <p:nvSpPr>
            <p:cNvPr id="41023" name="Line 25"/>
            <p:cNvSpPr>
              <a:spLocks noChangeShapeType="1"/>
            </p:cNvSpPr>
            <p:nvPr/>
          </p:nvSpPr>
          <p:spPr bwMode="auto">
            <a:xfrm>
              <a:off x="5568" y="1344"/>
              <a:ext cx="0"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24" name="Line 26"/>
            <p:cNvSpPr>
              <a:spLocks noChangeShapeType="1"/>
            </p:cNvSpPr>
            <p:nvPr/>
          </p:nvSpPr>
          <p:spPr bwMode="auto">
            <a:xfrm>
              <a:off x="3216" y="1344"/>
              <a:ext cx="23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966" name="Group 27"/>
          <p:cNvGrpSpPr>
            <a:grpSpLocks/>
          </p:cNvGrpSpPr>
          <p:nvPr/>
        </p:nvGrpSpPr>
        <p:grpSpPr bwMode="auto">
          <a:xfrm>
            <a:off x="685800" y="4572000"/>
            <a:ext cx="7086600" cy="1981200"/>
            <a:chOff x="432" y="2880"/>
            <a:chExt cx="4464" cy="1248"/>
          </a:xfrm>
        </p:grpSpPr>
        <p:sp>
          <p:nvSpPr>
            <p:cNvPr id="40968" name="Rectangle 28"/>
            <p:cNvSpPr>
              <a:spLocks noChangeArrowheads="1"/>
            </p:cNvSpPr>
            <p:nvPr/>
          </p:nvSpPr>
          <p:spPr bwMode="auto">
            <a:xfrm>
              <a:off x="432" y="2880"/>
              <a:ext cx="2304"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调度结果</a:t>
              </a:r>
            </a:p>
          </p:txBody>
        </p:sp>
        <p:grpSp>
          <p:nvGrpSpPr>
            <p:cNvPr id="40969" name="Group 29"/>
            <p:cNvGrpSpPr>
              <a:grpSpLocks/>
            </p:cNvGrpSpPr>
            <p:nvPr/>
          </p:nvGrpSpPr>
          <p:grpSpPr bwMode="auto">
            <a:xfrm>
              <a:off x="816" y="3360"/>
              <a:ext cx="4080" cy="768"/>
              <a:chOff x="816" y="3360"/>
              <a:chExt cx="4080" cy="768"/>
            </a:xfrm>
          </p:grpSpPr>
          <p:sp>
            <p:nvSpPr>
              <p:cNvPr id="40970" name="Rectangle 30"/>
              <p:cNvSpPr>
                <a:spLocks noChangeArrowheads="1"/>
              </p:cNvSpPr>
              <p:nvPr/>
            </p:nvSpPr>
            <p:spPr bwMode="auto">
              <a:xfrm>
                <a:off x="920" y="3360"/>
                <a:ext cx="3832" cy="384"/>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0971" name="Text Box 31"/>
              <p:cNvSpPr txBox="1">
                <a:spLocks noChangeArrowheads="1"/>
              </p:cNvSpPr>
              <p:nvPr/>
            </p:nvSpPr>
            <p:spPr bwMode="auto">
              <a:xfrm>
                <a:off x="107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1</a:t>
                </a:r>
                <a:endParaRPr lang="en-US" altLang="zh-CN" sz="2400">
                  <a:solidFill>
                    <a:srgbClr val="FF0000"/>
                  </a:solidFill>
                  <a:latin typeface="Helvetica" panose="020B0604020202020204" pitchFamily="34" charset="0"/>
                </a:endParaRPr>
              </a:p>
            </p:txBody>
          </p:sp>
          <p:sp>
            <p:nvSpPr>
              <p:cNvPr id="40972" name="Text Box 32"/>
              <p:cNvSpPr txBox="1">
                <a:spLocks noChangeArrowheads="1"/>
              </p:cNvSpPr>
              <p:nvPr/>
            </p:nvSpPr>
            <p:spPr bwMode="auto">
              <a:xfrm>
                <a:off x="2469"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4</a:t>
                </a:r>
                <a:endParaRPr lang="en-US" altLang="zh-CN" sz="2400">
                  <a:solidFill>
                    <a:srgbClr val="FF0000"/>
                  </a:solidFill>
                  <a:latin typeface="Helvetica" panose="020B0604020202020204" pitchFamily="34" charset="0"/>
                </a:endParaRPr>
              </a:p>
            </p:txBody>
          </p:sp>
          <p:sp>
            <p:nvSpPr>
              <p:cNvPr id="40973" name="Text Box 33"/>
              <p:cNvSpPr txBox="1">
                <a:spLocks noChangeArrowheads="1"/>
              </p:cNvSpPr>
              <p:nvPr/>
            </p:nvSpPr>
            <p:spPr bwMode="auto">
              <a:xfrm>
                <a:off x="1605"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2</a:t>
                </a:r>
                <a:endParaRPr lang="en-US" altLang="zh-CN" sz="2400">
                  <a:solidFill>
                    <a:srgbClr val="FF0000"/>
                  </a:solidFill>
                  <a:latin typeface="Helvetica" panose="020B0604020202020204" pitchFamily="34" charset="0"/>
                </a:endParaRPr>
              </a:p>
            </p:txBody>
          </p:sp>
          <p:sp>
            <p:nvSpPr>
              <p:cNvPr id="40974" name="Line 34"/>
              <p:cNvSpPr>
                <a:spLocks noChangeShapeType="1"/>
              </p:cNvSpPr>
              <p:nvPr/>
            </p:nvSpPr>
            <p:spPr bwMode="auto">
              <a:xfrm>
                <a:off x="920"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5" name="Line 35"/>
              <p:cNvSpPr>
                <a:spLocks noChangeShapeType="1"/>
              </p:cNvSpPr>
              <p:nvPr/>
            </p:nvSpPr>
            <p:spPr bwMode="auto">
              <a:xfrm>
                <a:off x="2405"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6" name="Line 36"/>
              <p:cNvSpPr>
                <a:spLocks noChangeShapeType="1"/>
              </p:cNvSpPr>
              <p:nvPr/>
            </p:nvSpPr>
            <p:spPr bwMode="auto">
              <a:xfrm>
                <a:off x="2405"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7" name="Text Box 37"/>
              <p:cNvSpPr txBox="1">
                <a:spLocks noChangeArrowheads="1"/>
              </p:cNvSpPr>
              <p:nvPr/>
            </p:nvSpPr>
            <p:spPr bwMode="auto">
              <a:xfrm>
                <a:off x="225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23</a:t>
                </a:r>
              </a:p>
            </p:txBody>
          </p:sp>
          <p:sp>
            <p:nvSpPr>
              <p:cNvPr id="40978" name="Text Box 38"/>
              <p:cNvSpPr txBox="1">
                <a:spLocks noChangeArrowheads="1"/>
              </p:cNvSpPr>
              <p:nvPr/>
            </p:nvSpPr>
            <p:spPr bwMode="auto">
              <a:xfrm>
                <a:off x="456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61</a:t>
                </a:r>
              </a:p>
            </p:txBody>
          </p:sp>
          <p:sp>
            <p:nvSpPr>
              <p:cNvPr id="40979" name="Text Box 39"/>
              <p:cNvSpPr txBox="1">
                <a:spLocks noChangeArrowheads="1"/>
              </p:cNvSpPr>
              <p:nvPr/>
            </p:nvSpPr>
            <p:spPr bwMode="auto">
              <a:xfrm>
                <a:off x="816"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0</a:t>
                </a:r>
              </a:p>
            </p:txBody>
          </p:sp>
          <p:sp>
            <p:nvSpPr>
              <p:cNvPr id="40980" name="Line 40"/>
              <p:cNvSpPr>
                <a:spLocks noChangeShapeType="1"/>
              </p:cNvSpPr>
              <p:nvPr/>
            </p:nvSpPr>
            <p:spPr bwMode="auto">
              <a:xfrm>
                <a:off x="1488"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1" name="Line 41"/>
              <p:cNvSpPr>
                <a:spLocks noChangeShapeType="1"/>
              </p:cNvSpPr>
              <p:nvPr/>
            </p:nvSpPr>
            <p:spPr bwMode="auto">
              <a:xfrm>
                <a:off x="1488"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2" name="Text Box 42"/>
              <p:cNvSpPr txBox="1">
                <a:spLocks noChangeArrowheads="1"/>
              </p:cNvSpPr>
              <p:nvPr/>
            </p:nvSpPr>
            <p:spPr bwMode="auto">
              <a:xfrm>
                <a:off x="129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10</a:t>
                </a:r>
              </a:p>
            </p:txBody>
          </p:sp>
          <p:sp>
            <p:nvSpPr>
              <p:cNvPr id="40983" name="Line 43"/>
              <p:cNvSpPr>
                <a:spLocks noChangeShapeType="1"/>
              </p:cNvSpPr>
              <p:nvPr/>
            </p:nvSpPr>
            <p:spPr bwMode="auto">
              <a:xfrm>
                <a:off x="2016"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4" name="Line 44"/>
              <p:cNvSpPr>
                <a:spLocks noChangeShapeType="1"/>
              </p:cNvSpPr>
              <p:nvPr/>
            </p:nvSpPr>
            <p:spPr bwMode="auto">
              <a:xfrm>
                <a:off x="2016"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5" name="Text Box 45"/>
              <p:cNvSpPr txBox="1">
                <a:spLocks noChangeArrowheads="1"/>
              </p:cNvSpPr>
              <p:nvPr/>
            </p:nvSpPr>
            <p:spPr bwMode="auto">
              <a:xfrm>
                <a:off x="182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20</a:t>
                </a:r>
              </a:p>
            </p:txBody>
          </p:sp>
          <p:sp>
            <p:nvSpPr>
              <p:cNvPr id="40986" name="Text Box 46"/>
              <p:cNvSpPr txBox="1">
                <a:spLocks noChangeArrowheads="1"/>
              </p:cNvSpPr>
              <p:nvPr/>
            </p:nvSpPr>
            <p:spPr bwMode="auto">
              <a:xfrm>
                <a:off x="203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3</a:t>
                </a:r>
                <a:endParaRPr lang="en-US" altLang="zh-CN" sz="2400">
                  <a:solidFill>
                    <a:srgbClr val="FF0000"/>
                  </a:solidFill>
                  <a:latin typeface="Helvetica" panose="020B0604020202020204" pitchFamily="34" charset="0"/>
                </a:endParaRPr>
              </a:p>
            </p:txBody>
          </p:sp>
          <p:sp>
            <p:nvSpPr>
              <p:cNvPr id="40987" name="Line 47"/>
              <p:cNvSpPr>
                <a:spLocks noChangeShapeType="1"/>
              </p:cNvSpPr>
              <p:nvPr/>
            </p:nvSpPr>
            <p:spPr bwMode="auto">
              <a:xfrm>
                <a:off x="2865"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8" name="Line 48"/>
              <p:cNvSpPr>
                <a:spLocks noChangeShapeType="1"/>
              </p:cNvSpPr>
              <p:nvPr/>
            </p:nvSpPr>
            <p:spPr bwMode="auto">
              <a:xfrm>
                <a:off x="2865"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9" name="Text Box 49"/>
              <p:cNvSpPr txBox="1">
                <a:spLocks noChangeArrowheads="1"/>
              </p:cNvSpPr>
              <p:nvPr/>
            </p:nvSpPr>
            <p:spPr bwMode="auto">
              <a:xfrm>
                <a:off x="2673"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30</a:t>
                </a:r>
              </a:p>
            </p:txBody>
          </p:sp>
          <p:sp>
            <p:nvSpPr>
              <p:cNvPr id="40990" name="Line 50"/>
              <p:cNvSpPr>
                <a:spLocks noChangeShapeType="1"/>
              </p:cNvSpPr>
              <p:nvPr/>
            </p:nvSpPr>
            <p:spPr bwMode="auto">
              <a:xfrm>
                <a:off x="475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1" name="Text Box 51"/>
              <p:cNvSpPr txBox="1">
                <a:spLocks noChangeArrowheads="1"/>
              </p:cNvSpPr>
              <p:nvPr/>
            </p:nvSpPr>
            <p:spPr bwMode="auto">
              <a:xfrm>
                <a:off x="3024"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5</a:t>
                </a:r>
                <a:endParaRPr lang="en-US" altLang="zh-CN" sz="2400">
                  <a:solidFill>
                    <a:srgbClr val="FF0000"/>
                  </a:solidFill>
                  <a:latin typeface="Helvetica" panose="020B0604020202020204" pitchFamily="34" charset="0"/>
                </a:endParaRPr>
              </a:p>
            </p:txBody>
          </p:sp>
          <p:sp>
            <p:nvSpPr>
              <p:cNvPr id="40992" name="Text Box 52"/>
              <p:cNvSpPr txBox="1">
                <a:spLocks noChangeArrowheads="1"/>
              </p:cNvSpPr>
              <p:nvPr/>
            </p:nvSpPr>
            <p:spPr bwMode="auto">
              <a:xfrm>
                <a:off x="326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40</a:t>
                </a:r>
              </a:p>
            </p:txBody>
          </p:sp>
          <p:sp>
            <p:nvSpPr>
              <p:cNvPr id="40993" name="Line 53"/>
              <p:cNvSpPr>
                <a:spLocks noChangeShapeType="1"/>
              </p:cNvSpPr>
              <p:nvPr/>
            </p:nvSpPr>
            <p:spPr bwMode="auto">
              <a:xfrm>
                <a:off x="3450"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4" name="Line 54"/>
              <p:cNvSpPr>
                <a:spLocks noChangeShapeType="1"/>
              </p:cNvSpPr>
              <p:nvPr/>
            </p:nvSpPr>
            <p:spPr bwMode="auto">
              <a:xfrm>
                <a:off x="3450"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5" name="Text Box 55"/>
              <p:cNvSpPr txBox="1">
                <a:spLocks noChangeArrowheads="1"/>
              </p:cNvSpPr>
              <p:nvPr/>
            </p:nvSpPr>
            <p:spPr bwMode="auto">
              <a:xfrm>
                <a:off x="356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2</a:t>
                </a:r>
                <a:endParaRPr lang="en-US" altLang="zh-CN" sz="2400">
                  <a:solidFill>
                    <a:srgbClr val="FF0000"/>
                  </a:solidFill>
                  <a:latin typeface="Helvetica" panose="020B0604020202020204" pitchFamily="34" charset="0"/>
                </a:endParaRPr>
              </a:p>
            </p:txBody>
          </p:sp>
          <p:sp>
            <p:nvSpPr>
              <p:cNvPr id="40996" name="Text Box 56"/>
              <p:cNvSpPr txBox="1">
                <a:spLocks noChangeArrowheads="1"/>
              </p:cNvSpPr>
              <p:nvPr/>
            </p:nvSpPr>
            <p:spPr bwMode="auto">
              <a:xfrm>
                <a:off x="3840"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50</a:t>
                </a:r>
              </a:p>
            </p:txBody>
          </p:sp>
          <p:sp>
            <p:nvSpPr>
              <p:cNvPr id="40997" name="Line 57"/>
              <p:cNvSpPr>
                <a:spLocks noChangeShapeType="1"/>
              </p:cNvSpPr>
              <p:nvPr/>
            </p:nvSpPr>
            <p:spPr bwMode="auto">
              <a:xfrm>
                <a:off x="4026"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8" name="Line 58"/>
              <p:cNvSpPr>
                <a:spLocks noChangeShapeType="1"/>
              </p:cNvSpPr>
              <p:nvPr/>
            </p:nvSpPr>
            <p:spPr bwMode="auto">
              <a:xfrm>
                <a:off x="4026"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9" name="Text Box 59"/>
              <p:cNvSpPr txBox="1">
                <a:spLocks noChangeArrowheads="1"/>
              </p:cNvSpPr>
              <p:nvPr/>
            </p:nvSpPr>
            <p:spPr bwMode="auto">
              <a:xfrm>
                <a:off x="4005"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5</a:t>
                </a:r>
                <a:endParaRPr lang="en-US" altLang="zh-CN" sz="2400">
                  <a:solidFill>
                    <a:srgbClr val="FF0000"/>
                  </a:solidFill>
                  <a:latin typeface="Helvetica" panose="020B0604020202020204" pitchFamily="34" charset="0"/>
                </a:endParaRPr>
              </a:p>
            </p:txBody>
          </p:sp>
          <p:sp>
            <p:nvSpPr>
              <p:cNvPr id="41000" name="Text Box 60"/>
              <p:cNvSpPr txBox="1">
                <a:spLocks noChangeArrowheads="1"/>
              </p:cNvSpPr>
              <p:nvPr/>
            </p:nvSpPr>
            <p:spPr bwMode="auto">
              <a:xfrm>
                <a:off x="408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52</a:t>
                </a:r>
              </a:p>
            </p:txBody>
          </p:sp>
          <p:sp>
            <p:nvSpPr>
              <p:cNvPr id="41001" name="Line 61"/>
              <p:cNvSpPr>
                <a:spLocks noChangeShapeType="1"/>
              </p:cNvSpPr>
              <p:nvPr/>
            </p:nvSpPr>
            <p:spPr bwMode="auto">
              <a:xfrm>
                <a:off x="427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2" name="Line 62"/>
              <p:cNvSpPr>
                <a:spLocks noChangeShapeType="1"/>
              </p:cNvSpPr>
              <p:nvPr/>
            </p:nvSpPr>
            <p:spPr bwMode="auto">
              <a:xfrm>
                <a:off x="4272"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3" name="Text Box 63"/>
              <p:cNvSpPr txBox="1">
                <a:spLocks noChangeArrowheads="1"/>
              </p:cNvSpPr>
              <p:nvPr/>
            </p:nvSpPr>
            <p:spPr bwMode="auto">
              <a:xfrm>
                <a:off x="4368"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2</a:t>
                </a:r>
                <a:endParaRPr lang="en-US" altLang="zh-CN" sz="2400">
                  <a:solidFill>
                    <a:srgbClr val="FF0000"/>
                  </a:solidFill>
                  <a:latin typeface="Helvetica" panose="020B0604020202020204" pitchFamily="34" charset="0"/>
                </a:endParaRPr>
              </a:p>
            </p:txBody>
          </p:sp>
        </p:grpSp>
      </p:grpSp>
      <p:sp>
        <p:nvSpPr>
          <p:cNvPr id="40967" name="Line 64"/>
          <p:cNvSpPr>
            <a:spLocks noChangeShapeType="1"/>
          </p:cNvSpPr>
          <p:nvPr/>
        </p:nvSpPr>
        <p:spPr bwMode="auto">
          <a:xfrm>
            <a:off x="7162800" y="838200"/>
            <a:ext cx="685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81000" y="304800"/>
            <a:ext cx="8763000" cy="676275"/>
          </a:xfrm>
        </p:spPr>
        <p:txBody>
          <a:bodyPr/>
          <a:lstStyle/>
          <a:p>
            <a:pPr eaLnBrk="1" hangingPunct="1"/>
            <a:r>
              <a:rPr lang="en-US" altLang="zh-CN" smtClean="0">
                <a:sym typeface="Symbol" panose="05050102010706020507" pitchFamily="18" charset="2"/>
              </a:rPr>
              <a:t>RR</a:t>
            </a:r>
            <a:r>
              <a:rPr lang="zh-CN" altLang="en-US" smtClean="0">
                <a:sym typeface="Symbol" panose="05050102010706020507" pitchFamily="18" charset="2"/>
              </a:rPr>
              <a:t>的分析</a:t>
            </a:r>
          </a:p>
        </p:txBody>
      </p:sp>
      <p:sp>
        <p:nvSpPr>
          <p:cNvPr id="202755" name="Rectangle 3"/>
          <p:cNvSpPr>
            <a:spLocks noGrp="1" noChangeArrowheads="1"/>
          </p:cNvSpPr>
          <p:nvPr>
            <p:ph type="body" idx="1"/>
          </p:nvPr>
        </p:nvSpPr>
        <p:spPr>
          <a:xfrm>
            <a:off x="685800" y="3935413"/>
            <a:ext cx="8001000" cy="865187"/>
          </a:xfrm>
          <a:noFill/>
        </p:spPr>
        <p:txBody>
          <a:bodyPr/>
          <a:lstStyle/>
          <a:p>
            <a:pPr eaLnBrk="1" hangingPunct="1">
              <a:lnSpc>
                <a:spcPct val="130000"/>
              </a:lnSpc>
            </a:pPr>
            <a:r>
              <a:rPr lang="en-US" altLang="zh-CN" smtClean="0"/>
              <a:t>RR</a:t>
            </a:r>
            <a:r>
              <a:rPr lang="zh-CN" altLang="en-US" smtClean="0"/>
              <a:t>优点</a:t>
            </a:r>
            <a:r>
              <a:rPr lang="en-US" altLang="zh-CN" smtClean="0"/>
              <a:t>: </a:t>
            </a:r>
            <a:r>
              <a:rPr lang="zh-CN" altLang="en-US" smtClean="0"/>
              <a:t>定时有响应，等待时间较短</a:t>
            </a:r>
          </a:p>
        </p:txBody>
      </p:sp>
      <p:grpSp>
        <p:nvGrpSpPr>
          <p:cNvPr id="41988" name="Group 28"/>
          <p:cNvGrpSpPr>
            <a:grpSpLocks/>
          </p:cNvGrpSpPr>
          <p:nvPr/>
        </p:nvGrpSpPr>
        <p:grpSpPr bwMode="auto">
          <a:xfrm>
            <a:off x="1295400" y="1371600"/>
            <a:ext cx="6477000" cy="1219200"/>
            <a:chOff x="816" y="3360"/>
            <a:chExt cx="4080" cy="768"/>
          </a:xfrm>
        </p:grpSpPr>
        <p:sp>
          <p:nvSpPr>
            <p:cNvPr id="42022" name="Rectangle 29"/>
            <p:cNvSpPr>
              <a:spLocks noChangeArrowheads="1"/>
            </p:cNvSpPr>
            <p:nvPr/>
          </p:nvSpPr>
          <p:spPr bwMode="auto">
            <a:xfrm>
              <a:off x="920" y="3360"/>
              <a:ext cx="3832" cy="384"/>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2023" name="Text Box 30"/>
            <p:cNvSpPr txBox="1">
              <a:spLocks noChangeArrowheads="1"/>
            </p:cNvSpPr>
            <p:nvPr/>
          </p:nvSpPr>
          <p:spPr bwMode="auto">
            <a:xfrm>
              <a:off x="107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1</a:t>
              </a:r>
              <a:endParaRPr lang="en-US" altLang="zh-CN" sz="2400">
                <a:solidFill>
                  <a:srgbClr val="FF0000"/>
                </a:solidFill>
                <a:latin typeface="Helvetica" panose="020B0604020202020204" pitchFamily="34" charset="0"/>
              </a:endParaRPr>
            </a:p>
          </p:txBody>
        </p:sp>
        <p:sp>
          <p:nvSpPr>
            <p:cNvPr id="42024" name="Text Box 31"/>
            <p:cNvSpPr txBox="1">
              <a:spLocks noChangeArrowheads="1"/>
            </p:cNvSpPr>
            <p:nvPr/>
          </p:nvSpPr>
          <p:spPr bwMode="auto">
            <a:xfrm>
              <a:off x="2469"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4</a:t>
              </a:r>
              <a:endParaRPr lang="en-US" altLang="zh-CN" sz="2400">
                <a:solidFill>
                  <a:srgbClr val="FF0000"/>
                </a:solidFill>
                <a:latin typeface="Helvetica" panose="020B0604020202020204" pitchFamily="34" charset="0"/>
              </a:endParaRPr>
            </a:p>
          </p:txBody>
        </p:sp>
        <p:sp>
          <p:nvSpPr>
            <p:cNvPr id="42025" name="Text Box 32"/>
            <p:cNvSpPr txBox="1">
              <a:spLocks noChangeArrowheads="1"/>
            </p:cNvSpPr>
            <p:nvPr/>
          </p:nvSpPr>
          <p:spPr bwMode="auto">
            <a:xfrm>
              <a:off x="1605"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2</a:t>
              </a:r>
              <a:endParaRPr lang="en-US" altLang="zh-CN" sz="2400">
                <a:solidFill>
                  <a:srgbClr val="FF0000"/>
                </a:solidFill>
                <a:latin typeface="Helvetica" panose="020B0604020202020204" pitchFamily="34" charset="0"/>
              </a:endParaRPr>
            </a:p>
          </p:txBody>
        </p:sp>
        <p:sp>
          <p:nvSpPr>
            <p:cNvPr id="42026" name="Line 33"/>
            <p:cNvSpPr>
              <a:spLocks noChangeShapeType="1"/>
            </p:cNvSpPr>
            <p:nvPr/>
          </p:nvSpPr>
          <p:spPr bwMode="auto">
            <a:xfrm>
              <a:off x="920"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7" name="Line 34"/>
            <p:cNvSpPr>
              <a:spLocks noChangeShapeType="1"/>
            </p:cNvSpPr>
            <p:nvPr/>
          </p:nvSpPr>
          <p:spPr bwMode="auto">
            <a:xfrm>
              <a:off x="2405"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8" name="Line 35"/>
            <p:cNvSpPr>
              <a:spLocks noChangeShapeType="1"/>
            </p:cNvSpPr>
            <p:nvPr/>
          </p:nvSpPr>
          <p:spPr bwMode="auto">
            <a:xfrm>
              <a:off x="2405"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9" name="Text Box 36"/>
            <p:cNvSpPr txBox="1">
              <a:spLocks noChangeArrowheads="1"/>
            </p:cNvSpPr>
            <p:nvPr/>
          </p:nvSpPr>
          <p:spPr bwMode="auto">
            <a:xfrm>
              <a:off x="225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23</a:t>
              </a:r>
            </a:p>
          </p:txBody>
        </p:sp>
        <p:sp>
          <p:nvSpPr>
            <p:cNvPr id="42030" name="Text Box 37"/>
            <p:cNvSpPr txBox="1">
              <a:spLocks noChangeArrowheads="1"/>
            </p:cNvSpPr>
            <p:nvPr/>
          </p:nvSpPr>
          <p:spPr bwMode="auto">
            <a:xfrm>
              <a:off x="456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61</a:t>
              </a:r>
            </a:p>
          </p:txBody>
        </p:sp>
        <p:sp>
          <p:nvSpPr>
            <p:cNvPr id="42031" name="Text Box 38"/>
            <p:cNvSpPr txBox="1">
              <a:spLocks noChangeArrowheads="1"/>
            </p:cNvSpPr>
            <p:nvPr/>
          </p:nvSpPr>
          <p:spPr bwMode="auto">
            <a:xfrm>
              <a:off x="816"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0</a:t>
              </a:r>
            </a:p>
          </p:txBody>
        </p:sp>
        <p:sp>
          <p:nvSpPr>
            <p:cNvPr id="42032" name="Line 39"/>
            <p:cNvSpPr>
              <a:spLocks noChangeShapeType="1"/>
            </p:cNvSpPr>
            <p:nvPr/>
          </p:nvSpPr>
          <p:spPr bwMode="auto">
            <a:xfrm>
              <a:off x="1488"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3" name="Line 40"/>
            <p:cNvSpPr>
              <a:spLocks noChangeShapeType="1"/>
            </p:cNvSpPr>
            <p:nvPr/>
          </p:nvSpPr>
          <p:spPr bwMode="auto">
            <a:xfrm>
              <a:off x="1488"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4" name="Text Box 41"/>
            <p:cNvSpPr txBox="1">
              <a:spLocks noChangeArrowheads="1"/>
            </p:cNvSpPr>
            <p:nvPr/>
          </p:nvSpPr>
          <p:spPr bwMode="auto">
            <a:xfrm>
              <a:off x="129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10</a:t>
              </a:r>
            </a:p>
          </p:txBody>
        </p:sp>
        <p:sp>
          <p:nvSpPr>
            <p:cNvPr id="42035" name="Line 42"/>
            <p:cNvSpPr>
              <a:spLocks noChangeShapeType="1"/>
            </p:cNvSpPr>
            <p:nvPr/>
          </p:nvSpPr>
          <p:spPr bwMode="auto">
            <a:xfrm>
              <a:off x="2016"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6" name="Line 43"/>
            <p:cNvSpPr>
              <a:spLocks noChangeShapeType="1"/>
            </p:cNvSpPr>
            <p:nvPr/>
          </p:nvSpPr>
          <p:spPr bwMode="auto">
            <a:xfrm>
              <a:off x="2016"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7" name="Text Box 44"/>
            <p:cNvSpPr txBox="1">
              <a:spLocks noChangeArrowheads="1"/>
            </p:cNvSpPr>
            <p:nvPr/>
          </p:nvSpPr>
          <p:spPr bwMode="auto">
            <a:xfrm>
              <a:off x="182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20</a:t>
              </a:r>
            </a:p>
          </p:txBody>
        </p:sp>
        <p:sp>
          <p:nvSpPr>
            <p:cNvPr id="42038" name="Text Box 45"/>
            <p:cNvSpPr txBox="1">
              <a:spLocks noChangeArrowheads="1"/>
            </p:cNvSpPr>
            <p:nvPr/>
          </p:nvSpPr>
          <p:spPr bwMode="auto">
            <a:xfrm>
              <a:off x="203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3</a:t>
              </a:r>
              <a:endParaRPr lang="en-US" altLang="zh-CN" sz="2400">
                <a:solidFill>
                  <a:srgbClr val="FF0000"/>
                </a:solidFill>
                <a:latin typeface="Helvetica" panose="020B0604020202020204" pitchFamily="34" charset="0"/>
              </a:endParaRPr>
            </a:p>
          </p:txBody>
        </p:sp>
        <p:sp>
          <p:nvSpPr>
            <p:cNvPr id="42039" name="Line 46"/>
            <p:cNvSpPr>
              <a:spLocks noChangeShapeType="1"/>
            </p:cNvSpPr>
            <p:nvPr/>
          </p:nvSpPr>
          <p:spPr bwMode="auto">
            <a:xfrm>
              <a:off x="2865"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0" name="Line 47"/>
            <p:cNvSpPr>
              <a:spLocks noChangeShapeType="1"/>
            </p:cNvSpPr>
            <p:nvPr/>
          </p:nvSpPr>
          <p:spPr bwMode="auto">
            <a:xfrm>
              <a:off x="2865"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1" name="Text Box 48"/>
            <p:cNvSpPr txBox="1">
              <a:spLocks noChangeArrowheads="1"/>
            </p:cNvSpPr>
            <p:nvPr/>
          </p:nvSpPr>
          <p:spPr bwMode="auto">
            <a:xfrm>
              <a:off x="2673"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30</a:t>
              </a:r>
            </a:p>
          </p:txBody>
        </p:sp>
        <p:sp>
          <p:nvSpPr>
            <p:cNvPr id="42042" name="Line 49"/>
            <p:cNvSpPr>
              <a:spLocks noChangeShapeType="1"/>
            </p:cNvSpPr>
            <p:nvPr/>
          </p:nvSpPr>
          <p:spPr bwMode="auto">
            <a:xfrm>
              <a:off x="475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3" name="Text Box 50"/>
            <p:cNvSpPr txBox="1">
              <a:spLocks noChangeArrowheads="1"/>
            </p:cNvSpPr>
            <p:nvPr/>
          </p:nvSpPr>
          <p:spPr bwMode="auto">
            <a:xfrm>
              <a:off x="3024"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5</a:t>
              </a:r>
              <a:endParaRPr lang="en-US" altLang="zh-CN" sz="2400">
                <a:solidFill>
                  <a:srgbClr val="FF0000"/>
                </a:solidFill>
                <a:latin typeface="Helvetica" panose="020B0604020202020204" pitchFamily="34" charset="0"/>
              </a:endParaRPr>
            </a:p>
          </p:txBody>
        </p:sp>
        <p:sp>
          <p:nvSpPr>
            <p:cNvPr id="42044" name="Text Box 51"/>
            <p:cNvSpPr txBox="1">
              <a:spLocks noChangeArrowheads="1"/>
            </p:cNvSpPr>
            <p:nvPr/>
          </p:nvSpPr>
          <p:spPr bwMode="auto">
            <a:xfrm>
              <a:off x="326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40</a:t>
              </a:r>
            </a:p>
          </p:txBody>
        </p:sp>
        <p:sp>
          <p:nvSpPr>
            <p:cNvPr id="42045" name="Line 52"/>
            <p:cNvSpPr>
              <a:spLocks noChangeShapeType="1"/>
            </p:cNvSpPr>
            <p:nvPr/>
          </p:nvSpPr>
          <p:spPr bwMode="auto">
            <a:xfrm>
              <a:off x="3450"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6" name="Line 53"/>
            <p:cNvSpPr>
              <a:spLocks noChangeShapeType="1"/>
            </p:cNvSpPr>
            <p:nvPr/>
          </p:nvSpPr>
          <p:spPr bwMode="auto">
            <a:xfrm>
              <a:off x="3450"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7" name="Text Box 54"/>
            <p:cNvSpPr txBox="1">
              <a:spLocks noChangeArrowheads="1"/>
            </p:cNvSpPr>
            <p:nvPr/>
          </p:nvSpPr>
          <p:spPr bwMode="auto">
            <a:xfrm>
              <a:off x="356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2</a:t>
              </a:r>
              <a:endParaRPr lang="en-US" altLang="zh-CN" sz="2400">
                <a:solidFill>
                  <a:srgbClr val="FF0000"/>
                </a:solidFill>
                <a:latin typeface="Helvetica" panose="020B0604020202020204" pitchFamily="34" charset="0"/>
              </a:endParaRPr>
            </a:p>
          </p:txBody>
        </p:sp>
        <p:sp>
          <p:nvSpPr>
            <p:cNvPr id="42048" name="Text Box 55"/>
            <p:cNvSpPr txBox="1">
              <a:spLocks noChangeArrowheads="1"/>
            </p:cNvSpPr>
            <p:nvPr/>
          </p:nvSpPr>
          <p:spPr bwMode="auto">
            <a:xfrm>
              <a:off x="3840"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50</a:t>
              </a:r>
            </a:p>
          </p:txBody>
        </p:sp>
        <p:sp>
          <p:nvSpPr>
            <p:cNvPr id="42049" name="Line 56"/>
            <p:cNvSpPr>
              <a:spLocks noChangeShapeType="1"/>
            </p:cNvSpPr>
            <p:nvPr/>
          </p:nvSpPr>
          <p:spPr bwMode="auto">
            <a:xfrm>
              <a:off x="4026"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50" name="Line 57"/>
            <p:cNvSpPr>
              <a:spLocks noChangeShapeType="1"/>
            </p:cNvSpPr>
            <p:nvPr/>
          </p:nvSpPr>
          <p:spPr bwMode="auto">
            <a:xfrm>
              <a:off x="4026"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51" name="Text Box 58"/>
            <p:cNvSpPr txBox="1">
              <a:spLocks noChangeArrowheads="1"/>
            </p:cNvSpPr>
            <p:nvPr/>
          </p:nvSpPr>
          <p:spPr bwMode="auto">
            <a:xfrm>
              <a:off x="4005"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5</a:t>
              </a:r>
              <a:endParaRPr lang="en-US" altLang="zh-CN" sz="2400">
                <a:solidFill>
                  <a:srgbClr val="FF0000"/>
                </a:solidFill>
                <a:latin typeface="Helvetica" panose="020B0604020202020204" pitchFamily="34" charset="0"/>
              </a:endParaRPr>
            </a:p>
          </p:txBody>
        </p:sp>
        <p:sp>
          <p:nvSpPr>
            <p:cNvPr id="42052" name="Text Box 59"/>
            <p:cNvSpPr txBox="1">
              <a:spLocks noChangeArrowheads="1"/>
            </p:cNvSpPr>
            <p:nvPr/>
          </p:nvSpPr>
          <p:spPr bwMode="auto">
            <a:xfrm>
              <a:off x="408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52</a:t>
              </a:r>
            </a:p>
          </p:txBody>
        </p:sp>
        <p:sp>
          <p:nvSpPr>
            <p:cNvPr id="42053" name="Line 60"/>
            <p:cNvSpPr>
              <a:spLocks noChangeShapeType="1"/>
            </p:cNvSpPr>
            <p:nvPr/>
          </p:nvSpPr>
          <p:spPr bwMode="auto">
            <a:xfrm>
              <a:off x="427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54" name="Line 61"/>
            <p:cNvSpPr>
              <a:spLocks noChangeShapeType="1"/>
            </p:cNvSpPr>
            <p:nvPr/>
          </p:nvSpPr>
          <p:spPr bwMode="auto">
            <a:xfrm>
              <a:off x="4272"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55" name="Text Box 62"/>
            <p:cNvSpPr txBox="1">
              <a:spLocks noChangeArrowheads="1"/>
            </p:cNvSpPr>
            <p:nvPr/>
          </p:nvSpPr>
          <p:spPr bwMode="auto">
            <a:xfrm>
              <a:off x="4368"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2</a:t>
              </a:r>
              <a:endParaRPr lang="en-US" altLang="zh-CN" sz="2400">
                <a:solidFill>
                  <a:srgbClr val="FF0000"/>
                </a:solidFill>
                <a:latin typeface="Helvetica" panose="020B0604020202020204" pitchFamily="34" charset="0"/>
              </a:endParaRPr>
            </a:p>
          </p:txBody>
        </p:sp>
      </p:grpSp>
      <p:grpSp>
        <p:nvGrpSpPr>
          <p:cNvPr id="202815" name="Group 63"/>
          <p:cNvGrpSpPr>
            <a:grpSpLocks/>
          </p:cNvGrpSpPr>
          <p:nvPr/>
        </p:nvGrpSpPr>
        <p:grpSpPr bwMode="auto">
          <a:xfrm>
            <a:off x="906463" y="2590800"/>
            <a:ext cx="6256337" cy="609600"/>
            <a:chOff x="571" y="1684"/>
            <a:chExt cx="3941" cy="384"/>
          </a:xfrm>
        </p:grpSpPr>
        <p:sp>
          <p:nvSpPr>
            <p:cNvPr id="42020" name="Rectangle 64"/>
            <p:cNvSpPr>
              <a:spLocks noChangeArrowheads="1"/>
            </p:cNvSpPr>
            <p:nvPr/>
          </p:nvSpPr>
          <p:spPr bwMode="auto">
            <a:xfrm>
              <a:off x="571" y="1684"/>
              <a:ext cx="394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FF0000"/>
                  </a:solidFill>
                </a:rPr>
                <a:t>平均等待时间？</a:t>
              </a:r>
              <a:r>
                <a:rPr lang="en-US" altLang="zh-CN" sz="2400">
                  <a:solidFill>
                    <a:srgbClr val="FF0000"/>
                  </a:solidFill>
                </a:rPr>
                <a:t> (0+32+20+23+40)/5 = 23</a:t>
              </a:r>
            </a:p>
          </p:txBody>
        </p:sp>
        <p:pic>
          <p:nvPicPr>
            <p:cNvPr id="42021" name="Picture 65"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2824" name="Group 72"/>
          <p:cNvGrpSpPr>
            <a:grpSpLocks/>
          </p:cNvGrpSpPr>
          <p:nvPr/>
        </p:nvGrpSpPr>
        <p:grpSpPr bwMode="auto">
          <a:xfrm>
            <a:off x="906463" y="3200400"/>
            <a:ext cx="7627937" cy="603250"/>
            <a:chOff x="571" y="1924"/>
            <a:chExt cx="4805" cy="380"/>
          </a:xfrm>
        </p:grpSpPr>
        <p:sp>
          <p:nvSpPr>
            <p:cNvPr id="42018" name="Rectangle 67"/>
            <p:cNvSpPr>
              <a:spLocks noChangeArrowheads="1"/>
            </p:cNvSpPr>
            <p:nvPr/>
          </p:nvSpPr>
          <p:spPr bwMode="auto">
            <a:xfrm>
              <a:off x="571" y="1924"/>
              <a:ext cx="4805"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400"/>
                <a:t>SJF</a:t>
              </a:r>
              <a:r>
                <a:rPr lang="zh-CN" altLang="en-US" sz="2400"/>
                <a:t>的平均等待时间</a:t>
              </a:r>
              <a:r>
                <a:rPr lang="en-US" altLang="zh-CN" sz="2400"/>
                <a:t>: 13; FCFS</a:t>
              </a:r>
              <a:r>
                <a:rPr lang="zh-CN" altLang="en-US" sz="2400"/>
                <a:t>的平均等待时间</a:t>
              </a:r>
              <a:r>
                <a:rPr lang="en-US" altLang="zh-CN" sz="2400"/>
                <a:t>: 28 </a:t>
              </a:r>
            </a:p>
          </p:txBody>
        </p:sp>
        <p:pic>
          <p:nvPicPr>
            <p:cNvPr id="42019" name="Picture 68"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 y="208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2849" name="Group 97"/>
          <p:cNvGrpSpPr>
            <a:grpSpLocks/>
          </p:cNvGrpSpPr>
          <p:nvPr/>
        </p:nvGrpSpPr>
        <p:grpSpPr bwMode="auto">
          <a:xfrm>
            <a:off x="685800" y="4572000"/>
            <a:ext cx="8001000" cy="2057400"/>
            <a:chOff x="432" y="2880"/>
            <a:chExt cx="5040" cy="1296"/>
          </a:xfrm>
        </p:grpSpPr>
        <p:sp>
          <p:nvSpPr>
            <p:cNvPr id="41994" name="Rectangle 73"/>
            <p:cNvSpPr>
              <a:spLocks noChangeArrowheads="1"/>
            </p:cNvSpPr>
            <p:nvPr/>
          </p:nvSpPr>
          <p:spPr bwMode="auto">
            <a:xfrm>
              <a:off x="432" y="2880"/>
              <a:ext cx="5040"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a:t>RR</a:t>
              </a:r>
              <a:r>
                <a:rPr lang="zh-CN" altLang="en-US"/>
                <a:t>缺点</a:t>
              </a:r>
              <a:r>
                <a:rPr lang="en-US" altLang="zh-CN"/>
                <a:t>: </a:t>
              </a:r>
              <a:r>
                <a:rPr lang="zh-CN" altLang="en-US"/>
                <a:t>上下文切换次数较多</a:t>
              </a:r>
              <a:r>
                <a:rPr lang="en-US" altLang="zh-CN"/>
                <a:t>(</a:t>
              </a:r>
              <a:r>
                <a:rPr lang="en-US" altLang="zh-CN">
                  <a:solidFill>
                    <a:srgbClr val="00B050"/>
                  </a:solidFill>
                </a:rPr>
                <a:t>7</a:t>
              </a:r>
              <a:r>
                <a:rPr lang="zh-CN" altLang="en-US">
                  <a:solidFill>
                    <a:srgbClr val="00B050"/>
                  </a:solidFill>
                </a:rPr>
                <a:t>次 </a:t>
              </a:r>
              <a:r>
                <a:rPr lang="en-US" altLang="zh-CN">
                  <a:solidFill>
                    <a:srgbClr val="00B050"/>
                  </a:solidFill>
                </a:rPr>
                <a:t>vs. 4</a:t>
              </a:r>
              <a:r>
                <a:rPr lang="zh-CN" altLang="en-US">
                  <a:solidFill>
                    <a:srgbClr val="00B050"/>
                  </a:solidFill>
                </a:rPr>
                <a:t>次</a:t>
              </a:r>
              <a:r>
                <a:rPr lang="en-US" altLang="zh-CN"/>
                <a:t>)</a:t>
              </a:r>
            </a:p>
          </p:txBody>
        </p:sp>
        <p:grpSp>
          <p:nvGrpSpPr>
            <p:cNvPr id="41995" name="Group 74"/>
            <p:cNvGrpSpPr>
              <a:grpSpLocks/>
            </p:cNvGrpSpPr>
            <p:nvPr/>
          </p:nvGrpSpPr>
          <p:grpSpPr bwMode="auto">
            <a:xfrm>
              <a:off x="864" y="3408"/>
              <a:ext cx="4080" cy="768"/>
              <a:chOff x="816" y="3360"/>
              <a:chExt cx="4080" cy="768"/>
            </a:xfrm>
          </p:grpSpPr>
          <p:sp>
            <p:nvSpPr>
              <p:cNvPr id="41996" name="Rectangle 75"/>
              <p:cNvSpPr>
                <a:spLocks noChangeArrowheads="1"/>
              </p:cNvSpPr>
              <p:nvPr/>
            </p:nvSpPr>
            <p:spPr bwMode="auto">
              <a:xfrm>
                <a:off x="920" y="3360"/>
                <a:ext cx="3832" cy="384"/>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1997" name="Text Box 76"/>
              <p:cNvSpPr txBox="1">
                <a:spLocks noChangeArrowheads="1"/>
              </p:cNvSpPr>
              <p:nvPr/>
            </p:nvSpPr>
            <p:spPr bwMode="auto">
              <a:xfrm>
                <a:off x="960"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3</a:t>
                </a:r>
                <a:endParaRPr lang="en-US" altLang="zh-CN" sz="2400">
                  <a:solidFill>
                    <a:srgbClr val="FF0000"/>
                  </a:solidFill>
                  <a:latin typeface="Helvetica" panose="020B0604020202020204" pitchFamily="34" charset="0"/>
                </a:endParaRPr>
              </a:p>
            </p:txBody>
          </p:sp>
          <p:sp>
            <p:nvSpPr>
              <p:cNvPr id="41998" name="Text Box 77"/>
              <p:cNvSpPr txBox="1">
                <a:spLocks noChangeArrowheads="1"/>
              </p:cNvSpPr>
              <p:nvPr/>
            </p:nvSpPr>
            <p:spPr bwMode="auto">
              <a:xfrm>
                <a:off x="1461"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4</a:t>
                </a:r>
                <a:endParaRPr lang="en-US" altLang="zh-CN" sz="2400">
                  <a:solidFill>
                    <a:srgbClr val="FF0000"/>
                  </a:solidFill>
                  <a:latin typeface="Helvetica" panose="020B0604020202020204" pitchFamily="34" charset="0"/>
                </a:endParaRPr>
              </a:p>
            </p:txBody>
          </p:sp>
          <p:sp>
            <p:nvSpPr>
              <p:cNvPr id="41999" name="Text Box 78"/>
              <p:cNvSpPr txBox="1">
                <a:spLocks noChangeArrowheads="1"/>
              </p:cNvSpPr>
              <p:nvPr/>
            </p:nvSpPr>
            <p:spPr bwMode="auto">
              <a:xfrm>
                <a:off x="2181"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1</a:t>
                </a:r>
                <a:endParaRPr lang="en-US" altLang="zh-CN" sz="2400">
                  <a:solidFill>
                    <a:srgbClr val="FF0000"/>
                  </a:solidFill>
                  <a:latin typeface="Helvetica" panose="020B0604020202020204" pitchFamily="34" charset="0"/>
                </a:endParaRPr>
              </a:p>
            </p:txBody>
          </p:sp>
          <p:sp>
            <p:nvSpPr>
              <p:cNvPr id="42000" name="Line 79"/>
              <p:cNvSpPr>
                <a:spLocks noChangeShapeType="1"/>
              </p:cNvSpPr>
              <p:nvPr/>
            </p:nvSpPr>
            <p:spPr bwMode="auto">
              <a:xfrm>
                <a:off x="920"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1" name="Line 80"/>
              <p:cNvSpPr>
                <a:spLocks noChangeShapeType="1"/>
              </p:cNvSpPr>
              <p:nvPr/>
            </p:nvSpPr>
            <p:spPr bwMode="auto">
              <a:xfrm>
                <a:off x="1302"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2" name="Line 81"/>
              <p:cNvSpPr>
                <a:spLocks noChangeShapeType="1"/>
              </p:cNvSpPr>
              <p:nvPr/>
            </p:nvSpPr>
            <p:spPr bwMode="auto">
              <a:xfrm>
                <a:off x="130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3" name="Text Box 82"/>
              <p:cNvSpPr txBox="1">
                <a:spLocks noChangeArrowheads="1"/>
              </p:cNvSpPr>
              <p:nvPr/>
            </p:nvSpPr>
            <p:spPr bwMode="auto">
              <a:xfrm>
                <a:off x="1163"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3</a:t>
                </a:r>
              </a:p>
            </p:txBody>
          </p:sp>
          <p:sp>
            <p:nvSpPr>
              <p:cNvPr id="42004" name="Text Box 83"/>
              <p:cNvSpPr txBox="1">
                <a:spLocks noChangeArrowheads="1"/>
              </p:cNvSpPr>
              <p:nvPr/>
            </p:nvSpPr>
            <p:spPr bwMode="auto">
              <a:xfrm>
                <a:off x="4566"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61</a:t>
                </a:r>
              </a:p>
            </p:txBody>
          </p:sp>
          <p:sp>
            <p:nvSpPr>
              <p:cNvPr id="42005" name="Text Box 84"/>
              <p:cNvSpPr txBox="1">
                <a:spLocks noChangeArrowheads="1"/>
              </p:cNvSpPr>
              <p:nvPr/>
            </p:nvSpPr>
            <p:spPr bwMode="auto">
              <a:xfrm>
                <a:off x="816" y="3840"/>
                <a:ext cx="223"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0</a:t>
                </a:r>
              </a:p>
            </p:txBody>
          </p:sp>
          <p:sp>
            <p:nvSpPr>
              <p:cNvPr id="42006" name="Line 85"/>
              <p:cNvSpPr>
                <a:spLocks noChangeShapeType="1"/>
              </p:cNvSpPr>
              <p:nvPr/>
            </p:nvSpPr>
            <p:spPr bwMode="auto">
              <a:xfrm>
                <a:off x="1926"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7" name="Line 86"/>
              <p:cNvSpPr>
                <a:spLocks noChangeShapeType="1"/>
              </p:cNvSpPr>
              <p:nvPr/>
            </p:nvSpPr>
            <p:spPr bwMode="auto">
              <a:xfrm>
                <a:off x="1926"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8" name="Text Box 87"/>
              <p:cNvSpPr txBox="1">
                <a:spLocks noChangeArrowheads="1"/>
              </p:cNvSpPr>
              <p:nvPr/>
            </p:nvSpPr>
            <p:spPr bwMode="auto">
              <a:xfrm>
                <a:off x="1734"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10</a:t>
                </a:r>
              </a:p>
            </p:txBody>
          </p:sp>
          <p:sp>
            <p:nvSpPr>
              <p:cNvPr id="42009" name="Line 88"/>
              <p:cNvSpPr>
                <a:spLocks noChangeShapeType="1"/>
              </p:cNvSpPr>
              <p:nvPr/>
            </p:nvSpPr>
            <p:spPr bwMode="auto">
              <a:xfrm>
                <a:off x="2694"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0" name="Line 89"/>
              <p:cNvSpPr>
                <a:spLocks noChangeShapeType="1"/>
              </p:cNvSpPr>
              <p:nvPr/>
            </p:nvSpPr>
            <p:spPr bwMode="auto">
              <a:xfrm>
                <a:off x="2694"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1" name="Text Box 90"/>
              <p:cNvSpPr txBox="1">
                <a:spLocks noChangeArrowheads="1"/>
              </p:cNvSpPr>
              <p:nvPr/>
            </p:nvSpPr>
            <p:spPr bwMode="auto">
              <a:xfrm>
                <a:off x="2502"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20</a:t>
                </a:r>
              </a:p>
            </p:txBody>
          </p:sp>
          <p:sp>
            <p:nvSpPr>
              <p:cNvPr id="42012" name="Text Box 91"/>
              <p:cNvSpPr txBox="1">
                <a:spLocks noChangeArrowheads="1"/>
              </p:cNvSpPr>
              <p:nvPr/>
            </p:nvSpPr>
            <p:spPr bwMode="auto">
              <a:xfrm>
                <a:off x="2928"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5</a:t>
                </a:r>
                <a:endParaRPr lang="en-US" altLang="zh-CN" sz="2400">
                  <a:solidFill>
                    <a:srgbClr val="FF0000"/>
                  </a:solidFill>
                  <a:latin typeface="Helvetica" panose="020B0604020202020204" pitchFamily="34" charset="0"/>
                </a:endParaRPr>
              </a:p>
            </p:txBody>
          </p:sp>
          <p:sp>
            <p:nvSpPr>
              <p:cNvPr id="42013" name="Line 92"/>
              <p:cNvSpPr>
                <a:spLocks noChangeShapeType="1"/>
              </p:cNvSpPr>
              <p:nvPr/>
            </p:nvSpPr>
            <p:spPr bwMode="auto">
              <a:xfrm>
                <a:off x="3510" y="3360"/>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4" name="Line 93"/>
              <p:cNvSpPr>
                <a:spLocks noChangeShapeType="1"/>
              </p:cNvSpPr>
              <p:nvPr/>
            </p:nvSpPr>
            <p:spPr bwMode="auto">
              <a:xfrm>
                <a:off x="3510"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5" name="Text Box 94"/>
              <p:cNvSpPr txBox="1">
                <a:spLocks noChangeArrowheads="1"/>
              </p:cNvSpPr>
              <p:nvPr/>
            </p:nvSpPr>
            <p:spPr bwMode="auto">
              <a:xfrm>
                <a:off x="3318" y="3840"/>
                <a:ext cx="330"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latin typeface="Helvetica" panose="020B0604020202020204" pitchFamily="34" charset="0"/>
                  </a:rPr>
                  <a:t>32</a:t>
                </a:r>
              </a:p>
            </p:txBody>
          </p:sp>
          <p:sp>
            <p:nvSpPr>
              <p:cNvPr id="42016" name="Line 95"/>
              <p:cNvSpPr>
                <a:spLocks noChangeShapeType="1"/>
              </p:cNvSpPr>
              <p:nvPr/>
            </p:nvSpPr>
            <p:spPr bwMode="auto">
              <a:xfrm>
                <a:off x="4752" y="374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7" name="Text Box 96"/>
              <p:cNvSpPr txBox="1">
                <a:spLocks noChangeArrowheads="1"/>
              </p:cNvSpPr>
              <p:nvPr/>
            </p:nvSpPr>
            <p:spPr bwMode="auto">
              <a:xfrm>
                <a:off x="4197" y="3408"/>
                <a:ext cx="315" cy="2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400">
                    <a:solidFill>
                      <a:srgbClr val="FF0000"/>
                    </a:solidFill>
                    <a:latin typeface="Helvetica" panose="020B0604020202020204" pitchFamily="34" charset="0"/>
                  </a:rPr>
                  <a:t>P</a:t>
                </a:r>
                <a:r>
                  <a:rPr lang="en-US" altLang="zh-CN" sz="2400" baseline="-25000">
                    <a:solidFill>
                      <a:srgbClr val="FF0000"/>
                    </a:solidFill>
                    <a:latin typeface="Helvetica" panose="020B0604020202020204" pitchFamily="34" charset="0"/>
                  </a:rPr>
                  <a:t>2</a:t>
                </a:r>
                <a:endParaRPr lang="en-US" altLang="zh-CN" sz="2400">
                  <a:solidFill>
                    <a:srgbClr val="FF0000"/>
                  </a:solidFill>
                  <a:latin typeface="Helvetica" panose="020B0604020202020204" pitchFamily="34" charset="0"/>
                </a:endParaRPr>
              </a:p>
            </p:txBody>
          </p:sp>
        </p:grpSp>
      </p:grpSp>
      <p:sp>
        <p:nvSpPr>
          <p:cNvPr id="41992" name="矩形 1"/>
          <p:cNvSpPr>
            <a:spLocks noChangeArrowheads="1"/>
          </p:cNvSpPr>
          <p:nvPr/>
        </p:nvSpPr>
        <p:spPr bwMode="auto">
          <a:xfrm>
            <a:off x="7937500" y="5557838"/>
            <a:ext cx="749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t>SJF</a:t>
            </a:r>
            <a:endParaRPr lang="zh-CN" altLang="en-US" sz="2400"/>
          </a:p>
        </p:txBody>
      </p:sp>
      <p:sp>
        <p:nvSpPr>
          <p:cNvPr id="41993" name="矩形 70"/>
          <p:cNvSpPr>
            <a:spLocks noChangeArrowheads="1"/>
          </p:cNvSpPr>
          <p:nvPr/>
        </p:nvSpPr>
        <p:spPr bwMode="auto">
          <a:xfrm>
            <a:off x="7848600" y="1443038"/>
            <a:ext cx="6302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t>RR</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2815"/>
                                        </p:tgtEl>
                                        <p:attrNameLst>
                                          <p:attrName>style.visibility</p:attrName>
                                        </p:attrNameLst>
                                      </p:cBhvr>
                                      <p:to>
                                        <p:strVal val="visible"/>
                                      </p:to>
                                    </p:set>
                                    <p:animEffect transition="in" filter="dissolve">
                                      <p:cBhvr>
                                        <p:cTn id="7" dur="500"/>
                                        <p:tgtEl>
                                          <p:spTgt spid="2028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2824"/>
                                        </p:tgtEl>
                                        <p:attrNameLst>
                                          <p:attrName>style.visibility</p:attrName>
                                        </p:attrNameLst>
                                      </p:cBhvr>
                                      <p:to>
                                        <p:strVal val="visible"/>
                                      </p:to>
                                    </p:set>
                                    <p:animEffect transition="in" filter="dissolve">
                                      <p:cBhvr>
                                        <p:cTn id="12" dur="500"/>
                                        <p:tgtEl>
                                          <p:spTgt spid="2028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2755">
                                            <p:txEl>
                                              <p:pRg st="0" end="0"/>
                                            </p:txEl>
                                          </p:spTgt>
                                        </p:tgtEl>
                                        <p:attrNameLst>
                                          <p:attrName>style.visibility</p:attrName>
                                        </p:attrNameLst>
                                      </p:cBhvr>
                                      <p:to>
                                        <p:strVal val="visible"/>
                                      </p:to>
                                    </p:set>
                                    <p:animEffect transition="in" filter="dissolve">
                                      <p:cBhvr>
                                        <p:cTn id="17" dur="500"/>
                                        <p:tgtEl>
                                          <p:spTgt spid="20275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02849"/>
                                        </p:tgtEl>
                                        <p:attrNameLst>
                                          <p:attrName>style.visibility</p:attrName>
                                        </p:attrNameLst>
                                      </p:cBhvr>
                                      <p:to>
                                        <p:strVal val="visible"/>
                                      </p:to>
                                    </p:set>
                                    <p:animEffect transition="in" filter="dissolve">
                                      <p:cBhvr>
                                        <p:cTn id="22" dur="500"/>
                                        <p:tgtEl>
                                          <p:spTgt spid="202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81000" y="304800"/>
            <a:ext cx="8763000" cy="676275"/>
          </a:xfrm>
        </p:spPr>
        <p:txBody>
          <a:bodyPr/>
          <a:lstStyle/>
          <a:p>
            <a:pPr eaLnBrk="1" hangingPunct="1"/>
            <a:r>
              <a:rPr lang="en-US" altLang="zh-CN" smtClean="0">
                <a:sym typeface="Symbol" panose="05050102010706020507" pitchFamily="18" charset="2"/>
              </a:rPr>
              <a:t>RR</a:t>
            </a:r>
            <a:r>
              <a:rPr lang="zh-CN" altLang="en-US" smtClean="0">
                <a:sym typeface="Symbol" panose="05050102010706020507" pitchFamily="18" charset="2"/>
              </a:rPr>
              <a:t>中的时间片该如何设定</a:t>
            </a:r>
            <a:r>
              <a:rPr lang="en-US" altLang="zh-CN" smtClean="0">
                <a:sym typeface="Symbol" panose="05050102010706020507" pitchFamily="18" charset="2"/>
              </a:rPr>
              <a:t>?</a:t>
            </a:r>
          </a:p>
        </p:txBody>
      </p:sp>
      <p:grpSp>
        <p:nvGrpSpPr>
          <p:cNvPr id="204848" name="Group 48"/>
          <p:cNvGrpSpPr>
            <a:grpSpLocks/>
          </p:cNvGrpSpPr>
          <p:nvPr/>
        </p:nvGrpSpPr>
        <p:grpSpPr bwMode="auto">
          <a:xfrm>
            <a:off x="906463" y="1905000"/>
            <a:ext cx="7551737" cy="603250"/>
            <a:chOff x="571" y="1248"/>
            <a:chExt cx="4757" cy="380"/>
          </a:xfrm>
        </p:grpSpPr>
        <p:sp>
          <p:nvSpPr>
            <p:cNvPr id="43024" name="Rectangle 41"/>
            <p:cNvSpPr>
              <a:spLocks noChangeArrowheads="1"/>
            </p:cNvSpPr>
            <p:nvPr/>
          </p:nvSpPr>
          <p:spPr bwMode="auto">
            <a:xfrm>
              <a:off x="571" y="1248"/>
              <a:ext cx="4757"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FF0000"/>
                  </a:solidFill>
                </a:rPr>
                <a:t>响应时间太长</a:t>
              </a:r>
              <a:endParaRPr lang="zh-CN" altLang="en-US" sz="2400">
                <a:sym typeface="Symbol" panose="05050102010706020507" pitchFamily="18" charset="2"/>
              </a:endParaRPr>
            </a:p>
          </p:txBody>
        </p:sp>
        <p:pic>
          <p:nvPicPr>
            <p:cNvPr id="43025" name="Picture 42"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 y="1404"/>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847" name="Rectangle 47"/>
          <p:cNvSpPr>
            <a:spLocks noGrp="1" noChangeArrowheads="1"/>
          </p:cNvSpPr>
          <p:nvPr>
            <p:ph type="body" idx="1"/>
          </p:nvPr>
        </p:nvSpPr>
        <p:spPr>
          <a:xfrm>
            <a:off x="685800" y="1268413"/>
            <a:ext cx="8001000" cy="865187"/>
          </a:xfrm>
          <a:noFill/>
        </p:spPr>
        <p:txBody>
          <a:bodyPr/>
          <a:lstStyle/>
          <a:p>
            <a:pPr eaLnBrk="1" hangingPunct="1">
              <a:lnSpc>
                <a:spcPct val="130000"/>
              </a:lnSpc>
            </a:pPr>
            <a:r>
              <a:rPr lang="zh-CN" altLang="en-US" smtClean="0"/>
              <a:t>时间片太大</a:t>
            </a:r>
          </a:p>
        </p:txBody>
      </p:sp>
      <p:sp>
        <p:nvSpPr>
          <p:cNvPr id="204849" name="Rectangle 49"/>
          <p:cNvSpPr>
            <a:spLocks noChangeArrowheads="1"/>
          </p:cNvSpPr>
          <p:nvPr/>
        </p:nvSpPr>
        <p:spPr bwMode="auto">
          <a:xfrm>
            <a:off x="685800" y="3021013"/>
            <a:ext cx="80010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时间片太小</a:t>
            </a:r>
          </a:p>
        </p:txBody>
      </p:sp>
      <p:grpSp>
        <p:nvGrpSpPr>
          <p:cNvPr id="204850" name="Group 50"/>
          <p:cNvGrpSpPr>
            <a:grpSpLocks/>
          </p:cNvGrpSpPr>
          <p:nvPr/>
        </p:nvGrpSpPr>
        <p:grpSpPr bwMode="auto">
          <a:xfrm>
            <a:off x="914400" y="3740150"/>
            <a:ext cx="7551738" cy="603250"/>
            <a:chOff x="571" y="1248"/>
            <a:chExt cx="4757" cy="380"/>
          </a:xfrm>
        </p:grpSpPr>
        <p:sp>
          <p:nvSpPr>
            <p:cNvPr id="43022" name="Rectangle 51"/>
            <p:cNvSpPr>
              <a:spLocks noChangeArrowheads="1"/>
            </p:cNvSpPr>
            <p:nvPr/>
          </p:nvSpPr>
          <p:spPr bwMode="auto">
            <a:xfrm>
              <a:off x="571" y="1248"/>
              <a:ext cx="4757"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FF0000"/>
                  </a:solidFill>
                </a:rPr>
                <a:t>吞吐量变小，周转时间变长</a:t>
              </a:r>
              <a:endParaRPr lang="zh-CN" altLang="en-US" sz="2400">
                <a:sym typeface="Symbol" panose="05050102010706020507" pitchFamily="18" charset="2"/>
              </a:endParaRPr>
            </a:p>
          </p:txBody>
        </p:sp>
        <p:pic>
          <p:nvPicPr>
            <p:cNvPr id="43023" name="Picture 52"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 y="1404"/>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4853" name="Group 53"/>
          <p:cNvGrpSpPr>
            <a:grpSpLocks/>
          </p:cNvGrpSpPr>
          <p:nvPr/>
        </p:nvGrpSpPr>
        <p:grpSpPr bwMode="auto">
          <a:xfrm>
            <a:off x="914400" y="2438400"/>
            <a:ext cx="7551738" cy="603250"/>
            <a:chOff x="571" y="1248"/>
            <a:chExt cx="4757" cy="380"/>
          </a:xfrm>
        </p:grpSpPr>
        <p:sp>
          <p:nvSpPr>
            <p:cNvPr id="43020" name="Rectangle 54"/>
            <p:cNvSpPr>
              <a:spLocks noChangeArrowheads="1"/>
            </p:cNvSpPr>
            <p:nvPr/>
          </p:nvSpPr>
          <p:spPr bwMode="auto">
            <a:xfrm>
              <a:off x="571" y="1248"/>
              <a:ext cx="4757"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如时间片</a:t>
              </a:r>
              <a:r>
                <a:rPr lang="en-US" altLang="zh-CN" sz="2400"/>
                <a:t>500ms </a:t>
              </a:r>
              <a:r>
                <a:rPr lang="en-US" altLang="zh-CN" sz="2400">
                  <a:sym typeface="Symbol" panose="05050102010706020507" pitchFamily="18" charset="2"/>
                </a:rPr>
                <a:t> 10</a:t>
              </a:r>
              <a:r>
                <a:rPr lang="zh-CN" altLang="en-US" sz="2400">
                  <a:sym typeface="Symbol" panose="05050102010706020507" pitchFamily="18" charset="2"/>
                </a:rPr>
                <a:t>任务，响应需要</a:t>
              </a:r>
              <a:r>
                <a:rPr lang="en-US" altLang="zh-CN" sz="2400">
                  <a:sym typeface="Symbol" panose="05050102010706020507" pitchFamily="18" charset="2"/>
                </a:rPr>
                <a:t>5</a:t>
              </a:r>
              <a:r>
                <a:rPr lang="zh-CN" altLang="en-US" sz="2400">
                  <a:sym typeface="Symbol" panose="05050102010706020507" pitchFamily="18" charset="2"/>
                </a:rPr>
                <a:t>秒</a:t>
              </a:r>
            </a:p>
          </p:txBody>
        </p:sp>
        <p:pic>
          <p:nvPicPr>
            <p:cNvPr id="43021" name="Picture 55"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 y="1404"/>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4856" name="Group 56"/>
          <p:cNvGrpSpPr>
            <a:grpSpLocks/>
          </p:cNvGrpSpPr>
          <p:nvPr/>
        </p:nvGrpSpPr>
        <p:grpSpPr bwMode="auto">
          <a:xfrm>
            <a:off x="914400" y="4343400"/>
            <a:ext cx="7551738" cy="603250"/>
            <a:chOff x="571" y="1248"/>
            <a:chExt cx="4757" cy="380"/>
          </a:xfrm>
        </p:grpSpPr>
        <p:sp>
          <p:nvSpPr>
            <p:cNvPr id="43018" name="Rectangle 57"/>
            <p:cNvSpPr>
              <a:spLocks noChangeArrowheads="1"/>
            </p:cNvSpPr>
            <p:nvPr/>
          </p:nvSpPr>
          <p:spPr bwMode="auto">
            <a:xfrm>
              <a:off x="571" y="1248"/>
              <a:ext cx="4757"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t>如时间片</a:t>
              </a:r>
              <a:r>
                <a:rPr lang="en-US" altLang="zh-CN" sz="2400"/>
                <a:t>20ms</a:t>
              </a:r>
              <a:r>
                <a:rPr lang="zh-CN" altLang="en-US" sz="2400"/>
                <a:t>，上下文切换</a:t>
              </a:r>
              <a:r>
                <a:rPr lang="en-US" altLang="zh-CN" sz="2400">
                  <a:sym typeface="Symbol" panose="05050102010706020507" pitchFamily="18" charset="2"/>
                </a:rPr>
                <a:t>5ms</a:t>
              </a:r>
              <a:r>
                <a:rPr lang="zh-CN" altLang="en-US" sz="2400">
                  <a:sym typeface="Symbol" panose="05050102010706020507" pitchFamily="18" charset="2"/>
                </a:rPr>
                <a:t>，</a:t>
              </a:r>
              <a:r>
                <a:rPr lang="en-US" altLang="zh-CN" sz="2400">
                  <a:sym typeface="Symbol" panose="05050102010706020507" pitchFamily="18" charset="2"/>
                </a:rPr>
                <a:t>20%</a:t>
              </a:r>
              <a:r>
                <a:rPr lang="zh-CN" altLang="en-US" sz="2400">
                  <a:sym typeface="Symbol" panose="05050102010706020507" pitchFamily="18" charset="2"/>
                </a:rPr>
                <a:t>的切换代价</a:t>
              </a:r>
            </a:p>
          </p:txBody>
        </p:sp>
        <p:pic>
          <p:nvPicPr>
            <p:cNvPr id="43019" name="Picture 58"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 y="1404"/>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859" name="Rectangle 59"/>
          <p:cNvSpPr>
            <a:spLocks noChangeArrowheads="1"/>
          </p:cNvSpPr>
          <p:nvPr/>
        </p:nvSpPr>
        <p:spPr bwMode="auto">
          <a:xfrm>
            <a:off x="685800" y="5307013"/>
            <a:ext cx="80010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折中</a:t>
            </a:r>
            <a:r>
              <a:rPr lang="en-US" altLang="zh-CN">
                <a:solidFill>
                  <a:srgbClr val="FF0000"/>
                </a:solidFill>
              </a:rPr>
              <a:t>: </a:t>
            </a:r>
            <a:r>
              <a:rPr lang="zh-CN" altLang="en-US">
                <a:solidFill>
                  <a:srgbClr val="FF0000"/>
                </a:solidFill>
              </a:rPr>
              <a:t>时间片</a:t>
            </a:r>
            <a:r>
              <a:rPr lang="en-US" altLang="zh-CN">
                <a:solidFill>
                  <a:srgbClr val="FF0000"/>
                </a:solidFill>
              </a:rPr>
              <a:t>10-100ms</a:t>
            </a:r>
            <a:r>
              <a:rPr lang="zh-CN" altLang="en-US">
                <a:solidFill>
                  <a:srgbClr val="FF0000"/>
                </a:solidFill>
              </a:rPr>
              <a:t>，切换时间</a:t>
            </a:r>
            <a:r>
              <a:rPr lang="en-US" altLang="zh-CN">
                <a:solidFill>
                  <a:srgbClr val="FF0000"/>
                </a:solidFill>
              </a:rPr>
              <a:t>0.1-1ms(1%)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47">
                                            <p:txEl>
                                              <p:pRg st="0" end="0"/>
                                            </p:txEl>
                                          </p:spTgt>
                                        </p:tgtEl>
                                        <p:attrNameLst>
                                          <p:attrName>style.visibility</p:attrName>
                                        </p:attrNameLst>
                                      </p:cBhvr>
                                      <p:to>
                                        <p:strVal val="visible"/>
                                      </p:to>
                                    </p:set>
                                    <p:animEffect transition="in" filter="dissolve">
                                      <p:cBhvr>
                                        <p:cTn id="7" dur="500"/>
                                        <p:tgtEl>
                                          <p:spTgt spid="2048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4848"/>
                                        </p:tgtEl>
                                        <p:attrNameLst>
                                          <p:attrName>style.visibility</p:attrName>
                                        </p:attrNameLst>
                                      </p:cBhvr>
                                      <p:to>
                                        <p:strVal val="visible"/>
                                      </p:to>
                                    </p:set>
                                    <p:animEffect transition="in" filter="dissolve">
                                      <p:cBhvr>
                                        <p:cTn id="12" dur="500"/>
                                        <p:tgtEl>
                                          <p:spTgt spid="2048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04853"/>
                                        </p:tgtEl>
                                        <p:attrNameLst>
                                          <p:attrName>style.visibility</p:attrName>
                                        </p:attrNameLst>
                                      </p:cBhvr>
                                      <p:to>
                                        <p:strVal val="visible"/>
                                      </p:to>
                                    </p:set>
                                    <p:animEffect transition="in" filter="dissolve">
                                      <p:cBhvr>
                                        <p:cTn id="17" dur="500"/>
                                        <p:tgtEl>
                                          <p:spTgt spid="2048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4849">
                                            <p:txEl>
                                              <p:pRg st="0" end="0"/>
                                            </p:txEl>
                                          </p:spTgt>
                                        </p:tgtEl>
                                        <p:attrNameLst>
                                          <p:attrName>style.visibility</p:attrName>
                                        </p:attrNameLst>
                                      </p:cBhvr>
                                      <p:to>
                                        <p:strVal val="visible"/>
                                      </p:to>
                                    </p:set>
                                    <p:animEffect transition="in" filter="dissolve">
                                      <p:cBhvr>
                                        <p:cTn id="22" dur="500"/>
                                        <p:tgtEl>
                                          <p:spTgt spid="20484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04850"/>
                                        </p:tgtEl>
                                        <p:attrNameLst>
                                          <p:attrName>style.visibility</p:attrName>
                                        </p:attrNameLst>
                                      </p:cBhvr>
                                      <p:to>
                                        <p:strVal val="visible"/>
                                      </p:to>
                                    </p:set>
                                    <p:animEffect transition="in" filter="dissolve">
                                      <p:cBhvr>
                                        <p:cTn id="27" dur="500"/>
                                        <p:tgtEl>
                                          <p:spTgt spid="2048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04856"/>
                                        </p:tgtEl>
                                        <p:attrNameLst>
                                          <p:attrName>style.visibility</p:attrName>
                                        </p:attrNameLst>
                                      </p:cBhvr>
                                      <p:to>
                                        <p:strVal val="visible"/>
                                      </p:to>
                                    </p:set>
                                    <p:animEffect transition="in" filter="dissolve">
                                      <p:cBhvr>
                                        <p:cTn id="32" dur="500"/>
                                        <p:tgtEl>
                                          <p:spTgt spid="2048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04859">
                                            <p:txEl>
                                              <p:pRg st="0" end="0"/>
                                            </p:txEl>
                                          </p:spTgt>
                                        </p:tgtEl>
                                        <p:attrNameLst>
                                          <p:attrName>style.visibility</p:attrName>
                                        </p:attrNameLst>
                                      </p:cBhvr>
                                      <p:to>
                                        <p:strVal val="visible"/>
                                      </p:to>
                                    </p:set>
                                    <p:animEffect transition="in" filter="dissolve">
                                      <p:cBhvr>
                                        <p:cTn id="37" dur="500"/>
                                        <p:tgtEl>
                                          <p:spTgt spid="2048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7" grpId="0" build="p"/>
      <p:bldP spid="204849" grpId="0" build="p"/>
      <p:bldP spid="20485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3" y="1143000"/>
            <a:ext cx="5005387" cy="412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Rectangle 3"/>
          <p:cNvSpPr>
            <a:spLocks noGrp="1" noChangeArrowheads="1"/>
          </p:cNvSpPr>
          <p:nvPr>
            <p:ph type="title"/>
          </p:nvPr>
        </p:nvSpPr>
        <p:spPr/>
        <p:txBody>
          <a:bodyPr/>
          <a:lstStyle/>
          <a:p>
            <a:pPr eaLnBrk="1" hangingPunct="1"/>
            <a:r>
              <a:rPr lang="en-US" altLang="zh-CN" sz="2800" smtClean="0">
                <a:solidFill>
                  <a:srgbClr val="CC0000"/>
                </a:solidFill>
                <a:sym typeface="Symbol" panose="05050102010706020507" pitchFamily="18" charset="2"/>
              </a:rPr>
              <a:t>RR</a:t>
            </a:r>
            <a:r>
              <a:rPr lang="zh-CN" altLang="en-US" sz="2800" smtClean="0">
                <a:solidFill>
                  <a:srgbClr val="CC0000"/>
                </a:solidFill>
                <a:sym typeface="Symbol" panose="05050102010706020507" pitchFamily="18" charset="2"/>
              </a:rPr>
              <a:t>调度例子：周转时间随着时间片大小而变化</a:t>
            </a:r>
          </a:p>
        </p:txBody>
      </p:sp>
      <p:graphicFrame>
        <p:nvGraphicFramePr>
          <p:cNvPr id="232750" name="Group 302"/>
          <p:cNvGraphicFramePr>
            <a:graphicFrameLocks noGrp="1"/>
          </p:cNvGraphicFramePr>
          <p:nvPr>
            <p:ph sz="half" idx="1"/>
          </p:nvPr>
        </p:nvGraphicFramePr>
        <p:xfrm>
          <a:off x="3659188" y="2543175"/>
          <a:ext cx="4951412" cy="2411414"/>
        </p:xfrm>
        <a:graphic>
          <a:graphicData uri="http://schemas.openxmlformats.org/drawingml/2006/table">
            <a:tbl>
              <a:tblPr/>
              <a:tblGrid>
                <a:gridCol w="287337">
                  <a:extLst>
                    <a:ext uri="{9D8B030D-6E8A-4147-A177-3AD203B41FA5}">
                      <a16:colId xmlns:a16="http://schemas.microsoft.com/office/drawing/2014/main" val="20000"/>
                    </a:ext>
                  </a:extLst>
                </a:gridCol>
                <a:gridCol w="263525">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6225">
                  <a:extLst>
                    <a:ext uri="{9D8B030D-6E8A-4147-A177-3AD203B41FA5}">
                      <a16:colId xmlns:a16="http://schemas.microsoft.com/office/drawing/2014/main" val="20003"/>
                    </a:ext>
                  </a:extLst>
                </a:gridCol>
                <a:gridCol w="274638">
                  <a:extLst>
                    <a:ext uri="{9D8B030D-6E8A-4147-A177-3AD203B41FA5}">
                      <a16:colId xmlns:a16="http://schemas.microsoft.com/office/drawing/2014/main" val="20004"/>
                    </a:ext>
                  </a:extLst>
                </a:gridCol>
                <a:gridCol w="276225">
                  <a:extLst>
                    <a:ext uri="{9D8B030D-6E8A-4147-A177-3AD203B41FA5}">
                      <a16:colId xmlns:a16="http://schemas.microsoft.com/office/drawing/2014/main" val="20005"/>
                    </a:ext>
                  </a:extLst>
                </a:gridCol>
                <a:gridCol w="274637">
                  <a:extLst>
                    <a:ext uri="{9D8B030D-6E8A-4147-A177-3AD203B41FA5}">
                      <a16:colId xmlns:a16="http://schemas.microsoft.com/office/drawing/2014/main" val="20006"/>
                    </a:ext>
                  </a:extLst>
                </a:gridCol>
                <a:gridCol w="274638">
                  <a:extLst>
                    <a:ext uri="{9D8B030D-6E8A-4147-A177-3AD203B41FA5}">
                      <a16:colId xmlns:a16="http://schemas.microsoft.com/office/drawing/2014/main" val="20007"/>
                    </a:ext>
                  </a:extLst>
                </a:gridCol>
                <a:gridCol w="274637">
                  <a:extLst>
                    <a:ext uri="{9D8B030D-6E8A-4147-A177-3AD203B41FA5}">
                      <a16:colId xmlns:a16="http://schemas.microsoft.com/office/drawing/2014/main" val="20008"/>
                    </a:ext>
                  </a:extLst>
                </a:gridCol>
                <a:gridCol w="274638">
                  <a:extLst>
                    <a:ext uri="{9D8B030D-6E8A-4147-A177-3AD203B41FA5}">
                      <a16:colId xmlns:a16="http://schemas.microsoft.com/office/drawing/2014/main" val="20009"/>
                    </a:ext>
                  </a:extLst>
                </a:gridCol>
                <a:gridCol w="276225">
                  <a:extLst>
                    <a:ext uri="{9D8B030D-6E8A-4147-A177-3AD203B41FA5}">
                      <a16:colId xmlns:a16="http://schemas.microsoft.com/office/drawing/2014/main" val="20010"/>
                    </a:ext>
                  </a:extLst>
                </a:gridCol>
                <a:gridCol w="273050">
                  <a:extLst>
                    <a:ext uri="{9D8B030D-6E8A-4147-A177-3AD203B41FA5}">
                      <a16:colId xmlns:a16="http://schemas.microsoft.com/office/drawing/2014/main" val="20011"/>
                    </a:ext>
                  </a:extLst>
                </a:gridCol>
                <a:gridCol w="276225">
                  <a:extLst>
                    <a:ext uri="{9D8B030D-6E8A-4147-A177-3AD203B41FA5}">
                      <a16:colId xmlns:a16="http://schemas.microsoft.com/office/drawing/2014/main" val="20012"/>
                    </a:ext>
                  </a:extLst>
                </a:gridCol>
                <a:gridCol w="303212">
                  <a:extLst>
                    <a:ext uri="{9D8B030D-6E8A-4147-A177-3AD203B41FA5}">
                      <a16:colId xmlns:a16="http://schemas.microsoft.com/office/drawing/2014/main" val="20013"/>
                    </a:ext>
                  </a:extLst>
                </a:gridCol>
                <a:gridCol w="247650">
                  <a:extLst>
                    <a:ext uri="{9D8B030D-6E8A-4147-A177-3AD203B41FA5}">
                      <a16:colId xmlns:a16="http://schemas.microsoft.com/office/drawing/2014/main" val="20014"/>
                    </a:ext>
                  </a:extLst>
                </a:gridCol>
                <a:gridCol w="228600">
                  <a:extLst>
                    <a:ext uri="{9D8B030D-6E8A-4147-A177-3AD203B41FA5}">
                      <a16:colId xmlns:a16="http://schemas.microsoft.com/office/drawing/2014/main" val="20015"/>
                    </a:ext>
                  </a:extLst>
                </a:gridCol>
                <a:gridCol w="320675">
                  <a:extLst>
                    <a:ext uri="{9D8B030D-6E8A-4147-A177-3AD203B41FA5}">
                      <a16:colId xmlns:a16="http://schemas.microsoft.com/office/drawing/2014/main" val="20016"/>
                    </a:ext>
                  </a:extLst>
                </a:gridCol>
                <a:gridCol w="276225">
                  <a:extLst>
                    <a:ext uri="{9D8B030D-6E8A-4147-A177-3AD203B41FA5}">
                      <a16:colId xmlns:a16="http://schemas.microsoft.com/office/drawing/2014/main" val="20017"/>
                    </a:ext>
                  </a:extLst>
                </a:gridCol>
              </a:tblGrid>
              <a:tr h="304727">
                <a:tc rowSpan="2">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pitchFamily="2" charset="-122"/>
                        </a:rPr>
                        <a:t>时间片</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17">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进程切换过程</a:t>
                      </a: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7990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3</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5</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6</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7</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8</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9</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10</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13</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15</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16</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17</a:t>
                      </a: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1876">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P3</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8702">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2</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P3</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1876">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3</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P3</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1876">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4</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P3</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260288">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5</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P3</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6"/>
                  </a:ext>
                </a:extLst>
              </a:tr>
              <a:tr h="260288">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6</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P3</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1876">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7</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P3</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rgbClr val="993366"/>
                          </a:solidFill>
                          <a:effectLst/>
                          <a:latin typeface="Arial" charset="0"/>
                          <a:ea typeface="宋体" pitchFamily="2" charset="-122"/>
                        </a:rPr>
                        <a:t>P4</a:t>
                      </a: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8"/>
                  </a:ext>
                </a:extLst>
              </a:tr>
            </a:tbl>
          </a:graphicData>
        </a:graphic>
      </p:graphicFrame>
      <p:sp>
        <p:nvSpPr>
          <p:cNvPr id="45184" name="Rectangle 149"/>
          <p:cNvSpPr>
            <a:spLocks noChangeArrowheads="1"/>
          </p:cNvSpPr>
          <p:nvPr/>
        </p:nvSpPr>
        <p:spPr bwMode="auto">
          <a:xfrm>
            <a:off x="1066800" y="5080000"/>
            <a:ext cx="2362200" cy="30480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t>时间片（时间单位）</a:t>
            </a:r>
          </a:p>
        </p:txBody>
      </p:sp>
      <p:sp>
        <p:nvSpPr>
          <p:cNvPr id="45185" name="Rectangle 150"/>
          <p:cNvSpPr>
            <a:spLocks noChangeArrowheads="1"/>
          </p:cNvSpPr>
          <p:nvPr/>
        </p:nvSpPr>
        <p:spPr bwMode="auto">
          <a:xfrm rot="-5400000">
            <a:off x="-1257300" y="2692400"/>
            <a:ext cx="3048000" cy="38100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t>进程平均周转时间（时间单位）</a:t>
            </a:r>
          </a:p>
        </p:txBody>
      </p:sp>
      <p:graphicFrame>
        <p:nvGraphicFramePr>
          <p:cNvPr id="232749" name="Group 301"/>
          <p:cNvGraphicFramePr>
            <a:graphicFrameLocks noGrp="1"/>
          </p:cNvGraphicFramePr>
          <p:nvPr>
            <p:ph sz="half" idx="2"/>
          </p:nvPr>
        </p:nvGraphicFramePr>
        <p:xfrm>
          <a:off x="3352800" y="5041900"/>
          <a:ext cx="5638800" cy="1751040"/>
        </p:xfrm>
        <a:graphic>
          <a:graphicData uri="http://schemas.openxmlformats.org/drawingml/2006/table">
            <a:tbl>
              <a:tblPr/>
              <a:tblGrid>
                <a:gridCol w="606425">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979488">
                  <a:extLst>
                    <a:ext uri="{9D8B030D-6E8A-4147-A177-3AD203B41FA5}">
                      <a16:colId xmlns:a16="http://schemas.microsoft.com/office/drawing/2014/main" val="20002"/>
                    </a:ext>
                  </a:extLst>
                </a:gridCol>
                <a:gridCol w="982662">
                  <a:extLst>
                    <a:ext uri="{9D8B030D-6E8A-4147-A177-3AD203B41FA5}">
                      <a16:colId xmlns:a16="http://schemas.microsoft.com/office/drawing/2014/main" val="20003"/>
                    </a:ext>
                  </a:extLst>
                </a:gridCol>
                <a:gridCol w="936625">
                  <a:extLst>
                    <a:ext uri="{9D8B030D-6E8A-4147-A177-3AD203B41FA5}">
                      <a16:colId xmlns:a16="http://schemas.microsoft.com/office/drawing/2014/main" val="20004"/>
                    </a:ext>
                  </a:extLst>
                </a:gridCol>
                <a:gridCol w="1098550">
                  <a:extLst>
                    <a:ext uri="{9D8B030D-6E8A-4147-A177-3AD203B41FA5}">
                      <a16:colId xmlns:a16="http://schemas.microsoft.com/office/drawing/2014/main" val="20005"/>
                    </a:ext>
                  </a:extLst>
                </a:gridCol>
              </a:tblGrid>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pitchFamily="2" charset="-122"/>
                        </a:rPr>
                        <a:t>时间片</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P1</a:t>
                      </a:r>
                      <a:r>
                        <a:rPr kumimoji="0" lang="zh-CN" altLang="en-US" sz="1200" b="1" i="0" u="none" strike="noStrike" cap="none" normalizeH="0" baseline="0" smtClean="0">
                          <a:ln>
                            <a:noFill/>
                          </a:ln>
                          <a:solidFill>
                            <a:schemeClr val="tx1"/>
                          </a:solidFill>
                          <a:effectLst/>
                          <a:latin typeface="Arial" charset="0"/>
                          <a:ea typeface="宋体" pitchFamily="2" charset="-122"/>
                        </a:rPr>
                        <a:t>周转时间</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P2</a:t>
                      </a:r>
                      <a:r>
                        <a:rPr kumimoji="0" lang="zh-CN" altLang="en-US" sz="1200" b="1" i="0" u="none" strike="noStrike" cap="none" normalizeH="0" baseline="0" smtClean="0">
                          <a:ln>
                            <a:noFill/>
                          </a:ln>
                          <a:solidFill>
                            <a:schemeClr val="tx1"/>
                          </a:solidFill>
                          <a:effectLst/>
                          <a:latin typeface="Arial" charset="0"/>
                          <a:ea typeface="宋体" pitchFamily="2" charset="-122"/>
                        </a:rPr>
                        <a:t>周转时间</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P3</a:t>
                      </a:r>
                      <a:r>
                        <a:rPr kumimoji="0" lang="zh-CN" altLang="en-US" sz="1200" b="1" i="0" u="none" strike="noStrike" cap="none" normalizeH="0" baseline="0" smtClean="0">
                          <a:ln>
                            <a:noFill/>
                          </a:ln>
                          <a:solidFill>
                            <a:schemeClr val="tx1"/>
                          </a:solidFill>
                          <a:effectLst/>
                          <a:latin typeface="Arial" charset="0"/>
                          <a:ea typeface="宋体" pitchFamily="2" charset="-122"/>
                        </a:rPr>
                        <a:t>周转时间</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P4</a:t>
                      </a:r>
                      <a:r>
                        <a:rPr kumimoji="0" lang="zh-CN" altLang="en-US" sz="1200" b="1" i="0" u="none" strike="noStrike" cap="none" normalizeH="0" baseline="0" smtClean="0">
                          <a:ln>
                            <a:noFill/>
                          </a:ln>
                          <a:solidFill>
                            <a:schemeClr val="tx1"/>
                          </a:solidFill>
                          <a:effectLst/>
                          <a:latin typeface="Arial" charset="0"/>
                          <a:ea typeface="宋体" pitchFamily="2" charset="-122"/>
                        </a:rPr>
                        <a:t>周转时间</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pitchFamily="2" charset="-122"/>
                        </a:rPr>
                        <a:t>平均周转时间</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15</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9</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3</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17</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   44/4=11.0</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2</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14</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10</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5</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17</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   46/4=11.5</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3</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13</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6</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7</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17</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   43/4=10.75</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4</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14</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7</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8</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17</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   46/4=11.5</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5</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15</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8</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9</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17</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   49/4=12.25</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6</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6</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9</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10</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17</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   42/4=10.5</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7</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6</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9</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10</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17</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   42/4=10.5</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
        <p:nvSpPr>
          <p:cNvPr id="232752" name="Rectangle 304"/>
          <p:cNvSpPr>
            <a:spLocks noChangeArrowheads="1"/>
          </p:cNvSpPr>
          <p:nvPr/>
        </p:nvSpPr>
        <p:spPr bwMode="auto">
          <a:xfrm>
            <a:off x="5181600" y="1524000"/>
            <a:ext cx="39624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CC0000"/>
                </a:solidFill>
                <a:sym typeface="Symbol" panose="05050102010706020507" pitchFamily="18" charset="2"/>
              </a:rPr>
              <a:t>当时间片≥</a:t>
            </a:r>
            <a:r>
              <a:rPr lang="en-US" altLang="zh-CN" sz="2400">
                <a:solidFill>
                  <a:srgbClr val="CC0000"/>
                </a:solidFill>
                <a:sym typeface="Symbol" panose="05050102010706020507" pitchFamily="18" charset="2"/>
              </a:rPr>
              <a:t>7</a:t>
            </a:r>
            <a:r>
              <a:rPr lang="zh-CN" altLang="en-US" sz="2400">
                <a:solidFill>
                  <a:srgbClr val="CC0000"/>
                </a:solidFill>
                <a:sym typeface="Symbol" panose="05050102010706020507" pitchFamily="18" charset="2"/>
              </a:rPr>
              <a:t>时等同</a:t>
            </a:r>
            <a:r>
              <a:rPr lang="en-US" altLang="zh-CN" sz="2400">
                <a:solidFill>
                  <a:srgbClr val="CC0000"/>
                </a:solidFill>
                <a:sym typeface="Symbol" panose="05050102010706020507" pitchFamily="18" charset="2"/>
              </a:rPr>
              <a:t>FCFS</a:t>
            </a:r>
            <a:r>
              <a:rPr lang="zh-CN" altLang="en-US" sz="2400">
                <a:solidFill>
                  <a:srgbClr val="CC0000"/>
                </a:solidFill>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32750"/>
                                        </p:tgtEl>
                                        <p:attrNameLst>
                                          <p:attrName>style.visibility</p:attrName>
                                        </p:attrNameLst>
                                      </p:cBhvr>
                                      <p:to>
                                        <p:strVal val="visible"/>
                                      </p:to>
                                    </p:set>
                                    <p:animEffect transition="in" filter="wipe(up)">
                                      <p:cBhvr>
                                        <p:cTn id="7" dur="1000"/>
                                        <p:tgtEl>
                                          <p:spTgt spid="2327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32749"/>
                                        </p:tgtEl>
                                        <p:attrNameLst>
                                          <p:attrName>style.visibility</p:attrName>
                                        </p:attrNameLst>
                                      </p:cBhvr>
                                      <p:to>
                                        <p:strVal val="visible"/>
                                      </p:to>
                                    </p:set>
                                    <p:animEffect transition="in" filter="wipe(up)">
                                      <p:cBhvr>
                                        <p:cTn id="12" dur="1000"/>
                                        <p:tgtEl>
                                          <p:spTgt spid="2327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232752"/>
                                        </p:tgtEl>
                                        <p:attrNameLst>
                                          <p:attrName>style.visibility</p:attrName>
                                        </p:attrNameLst>
                                      </p:cBhvr>
                                      <p:to>
                                        <p:strVal val="visible"/>
                                      </p:to>
                                    </p:set>
                                    <p:animEffect transition="in" filter="wipe(down)">
                                      <p:cBhvr>
                                        <p:cTn id="17" dur="580">
                                          <p:stCondLst>
                                            <p:cond delay="0"/>
                                          </p:stCondLst>
                                        </p:cTn>
                                        <p:tgtEl>
                                          <p:spTgt spid="232752"/>
                                        </p:tgtEl>
                                      </p:cBhvr>
                                    </p:animEffect>
                                    <p:anim calcmode="lin" valueType="num">
                                      <p:cBhvr>
                                        <p:cTn id="18" dur="1822" tmFilter="0,0; 0.14,0.36; 0.43,0.73; 0.71,0.91; 1.0,1.0">
                                          <p:stCondLst>
                                            <p:cond delay="0"/>
                                          </p:stCondLst>
                                        </p:cTn>
                                        <p:tgtEl>
                                          <p:spTgt spid="232752"/>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232752"/>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232752"/>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232752"/>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232752"/>
                                        </p:tgtEl>
                                        <p:attrNameLst>
                                          <p:attrName>ppt_y</p:attrName>
                                        </p:attrNameLst>
                                      </p:cBhvr>
                                      <p:tavLst>
                                        <p:tav tm="0" fmla="#ppt_y-sin(pi*$)/81">
                                          <p:val>
                                            <p:fltVal val="0"/>
                                          </p:val>
                                        </p:tav>
                                        <p:tav tm="100000">
                                          <p:val>
                                            <p:fltVal val="1"/>
                                          </p:val>
                                        </p:tav>
                                      </p:tavLst>
                                    </p:anim>
                                    <p:animScale>
                                      <p:cBhvr>
                                        <p:cTn id="23" dur="26">
                                          <p:stCondLst>
                                            <p:cond delay="650"/>
                                          </p:stCondLst>
                                        </p:cTn>
                                        <p:tgtEl>
                                          <p:spTgt spid="232752"/>
                                        </p:tgtEl>
                                      </p:cBhvr>
                                      <p:to x="100000" y="60000"/>
                                    </p:animScale>
                                    <p:animScale>
                                      <p:cBhvr>
                                        <p:cTn id="24" dur="166" decel="50000">
                                          <p:stCondLst>
                                            <p:cond delay="676"/>
                                          </p:stCondLst>
                                        </p:cTn>
                                        <p:tgtEl>
                                          <p:spTgt spid="232752"/>
                                        </p:tgtEl>
                                      </p:cBhvr>
                                      <p:to x="100000" y="100000"/>
                                    </p:animScale>
                                    <p:animScale>
                                      <p:cBhvr>
                                        <p:cTn id="25" dur="26">
                                          <p:stCondLst>
                                            <p:cond delay="1312"/>
                                          </p:stCondLst>
                                        </p:cTn>
                                        <p:tgtEl>
                                          <p:spTgt spid="232752"/>
                                        </p:tgtEl>
                                      </p:cBhvr>
                                      <p:to x="100000" y="80000"/>
                                    </p:animScale>
                                    <p:animScale>
                                      <p:cBhvr>
                                        <p:cTn id="26" dur="166" decel="50000">
                                          <p:stCondLst>
                                            <p:cond delay="1338"/>
                                          </p:stCondLst>
                                        </p:cTn>
                                        <p:tgtEl>
                                          <p:spTgt spid="232752"/>
                                        </p:tgtEl>
                                      </p:cBhvr>
                                      <p:to x="100000" y="100000"/>
                                    </p:animScale>
                                    <p:animScale>
                                      <p:cBhvr>
                                        <p:cTn id="27" dur="26">
                                          <p:stCondLst>
                                            <p:cond delay="1642"/>
                                          </p:stCondLst>
                                        </p:cTn>
                                        <p:tgtEl>
                                          <p:spTgt spid="232752"/>
                                        </p:tgtEl>
                                      </p:cBhvr>
                                      <p:to x="100000" y="90000"/>
                                    </p:animScale>
                                    <p:animScale>
                                      <p:cBhvr>
                                        <p:cTn id="28" dur="166" decel="50000">
                                          <p:stCondLst>
                                            <p:cond delay="1668"/>
                                          </p:stCondLst>
                                        </p:cTn>
                                        <p:tgtEl>
                                          <p:spTgt spid="232752"/>
                                        </p:tgtEl>
                                      </p:cBhvr>
                                      <p:to x="100000" y="100000"/>
                                    </p:animScale>
                                    <p:animScale>
                                      <p:cBhvr>
                                        <p:cTn id="29" dur="26">
                                          <p:stCondLst>
                                            <p:cond delay="1808"/>
                                          </p:stCondLst>
                                        </p:cTn>
                                        <p:tgtEl>
                                          <p:spTgt spid="232752"/>
                                        </p:tgtEl>
                                      </p:cBhvr>
                                      <p:to x="100000" y="95000"/>
                                    </p:animScale>
                                    <p:animScale>
                                      <p:cBhvr>
                                        <p:cTn id="30" dur="166" decel="50000">
                                          <p:stCondLst>
                                            <p:cond delay="1834"/>
                                          </p:stCondLst>
                                        </p:cTn>
                                        <p:tgtEl>
                                          <p:spTgt spid="23275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75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304800"/>
            <a:ext cx="9144000" cy="676275"/>
          </a:xfrm>
        </p:spPr>
        <p:txBody>
          <a:bodyPr/>
          <a:lstStyle/>
          <a:p>
            <a:pPr eaLnBrk="1" hangingPunct="1"/>
            <a:r>
              <a:rPr lang="zh-CN" altLang="en-US" smtClean="0">
                <a:sym typeface="Symbol" panose="05050102010706020507" pitchFamily="18" charset="2"/>
              </a:rPr>
              <a:t>（</a:t>
            </a:r>
            <a:r>
              <a:rPr lang="en-US" altLang="zh-CN" smtClean="0">
                <a:sym typeface="Symbol" panose="05050102010706020507" pitchFamily="18" charset="2"/>
              </a:rPr>
              <a:t>5</a:t>
            </a:r>
            <a:r>
              <a:rPr lang="zh-CN" altLang="en-US" smtClean="0">
                <a:sym typeface="Symbol" panose="05050102010706020507" pitchFamily="18" charset="2"/>
              </a:rPr>
              <a:t>）混合多种调度算法  多级队列调度</a:t>
            </a:r>
            <a:endParaRPr lang="zh-CN" altLang="zh-CN" smtClean="0">
              <a:sym typeface="Symbol" panose="05050102010706020507" pitchFamily="18" charset="2"/>
            </a:endParaRPr>
          </a:p>
        </p:txBody>
      </p:sp>
      <p:sp>
        <p:nvSpPr>
          <p:cNvPr id="200707" name="Rectangle 3"/>
          <p:cNvSpPr>
            <a:spLocks noGrp="1" noChangeArrowheads="1"/>
          </p:cNvSpPr>
          <p:nvPr>
            <p:ph type="body" idx="1"/>
          </p:nvPr>
        </p:nvSpPr>
        <p:spPr>
          <a:xfrm>
            <a:off x="685800" y="1295400"/>
            <a:ext cx="7391400" cy="1752600"/>
          </a:xfrm>
          <a:noFill/>
        </p:spPr>
        <p:txBody>
          <a:bodyPr/>
          <a:lstStyle/>
          <a:p>
            <a:pPr eaLnBrk="1" hangingPunct="1">
              <a:lnSpc>
                <a:spcPct val="130000"/>
              </a:lnSpc>
            </a:pPr>
            <a:r>
              <a:rPr lang="zh-CN" altLang="en-US" sz="2200" smtClean="0">
                <a:solidFill>
                  <a:srgbClr val="FF0000"/>
                </a:solidFill>
              </a:rPr>
              <a:t>按照一定的规则建立多个进程队列</a:t>
            </a:r>
          </a:p>
          <a:p>
            <a:pPr eaLnBrk="1" hangingPunct="1">
              <a:lnSpc>
                <a:spcPct val="130000"/>
              </a:lnSpc>
            </a:pPr>
            <a:r>
              <a:rPr lang="zh-CN" altLang="en-US" sz="2200" smtClean="0">
                <a:solidFill>
                  <a:srgbClr val="FF0000"/>
                </a:solidFill>
              </a:rPr>
              <a:t>不同的队列有固定的优先级（高优先级有抢占权）</a:t>
            </a:r>
          </a:p>
          <a:p>
            <a:pPr eaLnBrk="1" hangingPunct="1">
              <a:lnSpc>
                <a:spcPct val="130000"/>
              </a:lnSpc>
            </a:pPr>
            <a:r>
              <a:rPr lang="zh-CN" altLang="en-US" sz="2200" smtClean="0">
                <a:solidFill>
                  <a:srgbClr val="FF0000"/>
                </a:solidFill>
              </a:rPr>
              <a:t>不同的队列可以给不同的时间片和采用不同的调度方法 </a:t>
            </a:r>
          </a:p>
        </p:txBody>
      </p:sp>
      <p:grpSp>
        <p:nvGrpSpPr>
          <p:cNvPr id="200788" name="Group 84"/>
          <p:cNvGrpSpPr>
            <a:grpSpLocks/>
          </p:cNvGrpSpPr>
          <p:nvPr/>
        </p:nvGrpSpPr>
        <p:grpSpPr bwMode="auto">
          <a:xfrm>
            <a:off x="1323975" y="2971800"/>
            <a:ext cx="5991225" cy="1385888"/>
            <a:chOff x="834" y="1386"/>
            <a:chExt cx="3774" cy="873"/>
          </a:xfrm>
        </p:grpSpPr>
        <p:sp>
          <p:nvSpPr>
            <p:cNvPr id="46088" name="Text Box 53"/>
            <p:cNvSpPr txBox="1">
              <a:spLocks noChangeArrowheads="1"/>
            </p:cNvSpPr>
            <p:nvPr/>
          </p:nvSpPr>
          <p:spPr bwMode="auto">
            <a:xfrm>
              <a:off x="1890" y="1674"/>
              <a:ext cx="1488"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交互式任务</a:t>
              </a:r>
            </a:p>
          </p:txBody>
        </p:sp>
        <p:sp>
          <p:nvSpPr>
            <p:cNvPr id="46089" name="Text Box 54"/>
            <p:cNvSpPr txBox="1">
              <a:spLocks noChangeArrowheads="1"/>
            </p:cNvSpPr>
            <p:nvPr/>
          </p:nvSpPr>
          <p:spPr bwMode="auto">
            <a:xfrm>
              <a:off x="1890" y="1965"/>
              <a:ext cx="1488"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批处理任务</a:t>
              </a:r>
            </a:p>
          </p:txBody>
        </p:sp>
        <p:sp>
          <p:nvSpPr>
            <p:cNvPr id="46090" name="Text Box 56"/>
            <p:cNvSpPr txBox="1">
              <a:spLocks noChangeArrowheads="1"/>
            </p:cNvSpPr>
            <p:nvPr/>
          </p:nvSpPr>
          <p:spPr bwMode="auto">
            <a:xfrm>
              <a:off x="1890" y="1386"/>
              <a:ext cx="1488"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系统任务</a:t>
              </a:r>
            </a:p>
          </p:txBody>
        </p:sp>
        <p:sp>
          <p:nvSpPr>
            <p:cNvPr id="46091" name="Rectangle 57"/>
            <p:cNvSpPr>
              <a:spLocks noChangeArrowheads="1"/>
            </p:cNvSpPr>
            <p:nvPr/>
          </p:nvSpPr>
          <p:spPr bwMode="auto">
            <a:xfrm>
              <a:off x="3552" y="1440"/>
              <a:ext cx="240" cy="192"/>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6092" name="Rectangle 58"/>
            <p:cNvSpPr>
              <a:spLocks noChangeArrowheads="1"/>
            </p:cNvSpPr>
            <p:nvPr/>
          </p:nvSpPr>
          <p:spPr bwMode="auto">
            <a:xfrm>
              <a:off x="3966" y="1440"/>
              <a:ext cx="240" cy="192"/>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6093" name="Rectangle 59"/>
            <p:cNvSpPr>
              <a:spLocks noChangeArrowheads="1"/>
            </p:cNvSpPr>
            <p:nvPr/>
          </p:nvSpPr>
          <p:spPr bwMode="auto">
            <a:xfrm>
              <a:off x="3552" y="1728"/>
              <a:ext cx="240" cy="192"/>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6094" name="Rectangle 60"/>
            <p:cNvSpPr>
              <a:spLocks noChangeArrowheads="1"/>
            </p:cNvSpPr>
            <p:nvPr/>
          </p:nvSpPr>
          <p:spPr bwMode="auto">
            <a:xfrm>
              <a:off x="3966" y="1728"/>
              <a:ext cx="240" cy="192"/>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6095" name="Rectangle 61"/>
            <p:cNvSpPr>
              <a:spLocks noChangeArrowheads="1"/>
            </p:cNvSpPr>
            <p:nvPr/>
          </p:nvSpPr>
          <p:spPr bwMode="auto">
            <a:xfrm>
              <a:off x="4368" y="1728"/>
              <a:ext cx="240" cy="192"/>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6096" name="Rectangle 62"/>
            <p:cNvSpPr>
              <a:spLocks noChangeArrowheads="1"/>
            </p:cNvSpPr>
            <p:nvPr/>
          </p:nvSpPr>
          <p:spPr bwMode="auto">
            <a:xfrm>
              <a:off x="3552" y="2014"/>
              <a:ext cx="240" cy="192"/>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6097" name="Line 63"/>
            <p:cNvSpPr>
              <a:spLocks noChangeShapeType="1"/>
            </p:cNvSpPr>
            <p:nvPr/>
          </p:nvSpPr>
          <p:spPr bwMode="auto">
            <a:xfrm>
              <a:off x="3330" y="1536"/>
              <a:ext cx="24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8" name="Line 64"/>
            <p:cNvSpPr>
              <a:spLocks noChangeShapeType="1"/>
            </p:cNvSpPr>
            <p:nvPr/>
          </p:nvSpPr>
          <p:spPr bwMode="auto">
            <a:xfrm>
              <a:off x="3723" y="1536"/>
              <a:ext cx="24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9" name="Line 65"/>
            <p:cNvSpPr>
              <a:spLocks noChangeShapeType="1"/>
            </p:cNvSpPr>
            <p:nvPr/>
          </p:nvSpPr>
          <p:spPr bwMode="auto">
            <a:xfrm>
              <a:off x="3321" y="1824"/>
              <a:ext cx="24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0" name="Line 66"/>
            <p:cNvSpPr>
              <a:spLocks noChangeShapeType="1"/>
            </p:cNvSpPr>
            <p:nvPr/>
          </p:nvSpPr>
          <p:spPr bwMode="auto">
            <a:xfrm>
              <a:off x="3321" y="2133"/>
              <a:ext cx="24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1" name="Line 67"/>
            <p:cNvSpPr>
              <a:spLocks noChangeShapeType="1"/>
            </p:cNvSpPr>
            <p:nvPr/>
          </p:nvSpPr>
          <p:spPr bwMode="auto">
            <a:xfrm>
              <a:off x="3723" y="1824"/>
              <a:ext cx="24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2" name="Line 68"/>
            <p:cNvSpPr>
              <a:spLocks noChangeShapeType="1"/>
            </p:cNvSpPr>
            <p:nvPr/>
          </p:nvSpPr>
          <p:spPr bwMode="auto">
            <a:xfrm>
              <a:off x="4137" y="1821"/>
              <a:ext cx="24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3" name="Rectangle 69"/>
            <p:cNvSpPr>
              <a:spLocks noChangeArrowheads="1"/>
            </p:cNvSpPr>
            <p:nvPr/>
          </p:nvSpPr>
          <p:spPr bwMode="auto">
            <a:xfrm>
              <a:off x="834" y="1392"/>
              <a:ext cx="10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最高优先级</a:t>
              </a:r>
            </a:p>
          </p:txBody>
        </p:sp>
        <p:sp>
          <p:nvSpPr>
            <p:cNvPr id="46104" name="Rectangle 71"/>
            <p:cNvSpPr>
              <a:spLocks noChangeArrowheads="1"/>
            </p:cNvSpPr>
            <p:nvPr/>
          </p:nvSpPr>
          <p:spPr bwMode="auto">
            <a:xfrm>
              <a:off x="834" y="1971"/>
              <a:ext cx="10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最低优先级</a:t>
              </a:r>
            </a:p>
          </p:txBody>
        </p:sp>
        <p:sp>
          <p:nvSpPr>
            <p:cNvPr id="46105" name="Rectangle 74"/>
            <p:cNvSpPr>
              <a:spLocks noChangeArrowheads="1"/>
            </p:cNvSpPr>
            <p:nvPr/>
          </p:nvSpPr>
          <p:spPr bwMode="auto">
            <a:xfrm>
              <a:off x="3957" y="2019"/>
              <a:ext cx="240" cy="192"/>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6106" name="Line 76"/>
            <p:cNvSpPr>
              <a:spLocks noChangeShapeType="1"/>
            </p:cNvSpPr>
            <p:nvPr/>
          </p:nvSpPr>
          <p:spPr bwMode="auto">
            <a:xfrm>
              <a:off x="3714" y="2115"/>
              <a:ext cx="24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0785" name="Rectangle 81"/>
          <p:cNvSpPr>
            <a:spLocks noChangeArrowheads="1"/>
          </p:cNvSpPr>
          <p:nvPr/>
        </p:nvSpPr>
        <p:spPr bwMode="auto">
          <a:xfrm>
            <a:off x="609600" y="4495800"/>
            <a:ext cx="8534400" cy="1600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buFont typeface="Wingdings" panose="05000000000000000000" pitchFamily="2" charset="2"/>
              <a:buNone/>
            </a:pPr>
            <a:r>
              <a:rPr lang="en-US" altLang="zh-CN" sz="2000">
                <a:latin typeface="Courier New" panose="02070309020205020404" pitchFamily="49" charset="0"/>
              </a:rPr>
              <a:t>if(!IsEmpty(KernelQ)){ </a:t>
            </a:r>
            <a:r>
              <a:rPr lang="en-US" altLang="zh-CN" sz="2000">
                <a:solidFill>
                  <a:srgbClr val="FF0000"/>
                </a:solidFill>
                <a:latin typeface="Courier New" panose="02070309020205020404" pitchFamily="49" charset="0"/>
              </a:rPr>
              <a:t>next=Pri();</a:t>
            </a:r>
            <a:r>
              <a:rPr lang="en-US" altLang="zh-CN" sz="2000">
                <a:latin typeface="Courier New" panose="02070309020205020404" pitchFamily="49" charset="0"/>
              </a:rPr>
              <a:t> return;}</a:t>
            </a:r>
          </a:p>
          <a:p>
            <a:pPr eaLnBrk="1" hangingPunct="1">
              <a:lnSpc>
                <a:spcPct val="90000"/>
              </a:lnSpc>
              <a:buFont typeface="Wingdings" panose="05000000000000000000" pitchFamily="2" charset="2"/>
              <a:buNone/>
            </a:pPr>
            <a:r>
              <a:rPr lang="en-US" altLang="zh-CN" sz="2000">
                <a:latin typeface="Courier New" panose="02070309020205020404" pitchFamily="49" charset="0"/>
              </a:rPr>
              <a:t>if(!IsEmpty(ResponseQ)){ </a:t>
            </a:r>
            <a:r>
              <a:rPr lang="en-US" altLang="zh-CN" sz="2000">
                <a:solidFill>
                  <a:srgbClr val="FF0000"/>
                </a:solidFill>
                <a:latin typeface="Courier New" panose="02070309020205020404" pitchFamily="49" charset="0"/>
              </a:rPr>
              <a:t>next=RR();</a:t>
            </a:r>
            <a:r>
              <a:rPr lang="en-US" altLang="zh-CN" sz="2000">
                <a:latin typeface="Courier New" panose="02070309020205020404" pitchFamily="49" charset="0"/>
              </a:rPr>
              <a:t> return;}</a:t>
            </a:r>
          </a:p>
          <a:p>
            <a:pPr eaLnBrk="1" hangingPunct="1">
              <a:lnSpc>
                <a:spcPct val="90000"/>
              </a:lnSpc>
              <a:buFont typeface="Wingdings" panose="05000000000000000000" pitchFamily="2" charset="2"/>
              <a:buNone/>
            </a:pPr>
            <a:r>
              <a:rPr lang="en-US" altLang="zh-CN" sz="2000">
                <a:latin typeface="Courier New" panose="02070309020205020404" pitchFamily="49" charset="0"/>
              </a:rPr>
              <a:t>if(!IsEmpty(BatchQ)){ </a:t>
            </a:r>
            <a:r>
              <a:rPr lang="en-US" altLang="zh-CN" sz="2000">
                <a:solidFill>
                  <a:srgbClr val="FF0000"/>
                </a:solidFill>
                <a:latin typeface="Courier New" panose="02070309020205020404" pitchFamily="49" charset="0"/>
              </a:rPr>
              <a:t>next=SJF();</a:t>
            </a:r>
            <a:r>
              <a:rPr lang="en-US" altLang="zh-CN" sz="2000">
                <a:latin typeface="Courier New" panose="02070309020205020404" pitchFamily="49" charset="0"/>
              </a:rPr>
              <a:t> return;}</a:t>
            </a:r>
          </a:p>
          <a:p>
            <a:pPr eaLnBrk="1" hangingPunct="1">
              <a:lnSpc>
                <a:spcPct val="90000"/>
              </a:lnSpc>
              <a:buFont typeface="Wingdings" panose="05000000000000000000" pitchFamily="2" charset="2"/>
              <a:buNone/>
            </a:pPr>
            <a:r>
              <a:rPr lang="en-US" altLang="zh-CN" sz="2000">
                <a:latin typeface="Courier New" panose="02070309020205020404" pitchFamily="49" charset="0"/>
              </a:rPr>
              <a:t>...</a:t>
            </a:r>
          </a:p>
        </p:txBody>
      </p:sp>
      <p:sp>
        <p:nvSpPr>
          <p:cNvPr id="200786" name="Rectangle 82"/>
          <p:cNvSpPr>
            <a:spLocks noChangeArrowheads="1"/>
          </p:cNvSpPr>
          <p:nvPr/>
        </p:nvSpPr>
        <p:spPr bwMode="auto">
          <a:xfrm>
            <a:off x="685800" y="5764213"/>
            <a:ext cx="7848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a:solidFill>
                  <a:srgbClr val="FF0000"/>
                </a:solidFill>
              </a:rPr>
              <a:t>存在问题</a:t>
            </a:r>
            <a:r>
              <a:rPr lang="en-US" altLang="zh-CN" sz="2200">
                <a:solidFill>
                  <a:srgbClr val="FF0000"/>
                </a:solidFill>
              </a:rPr>
              <a:t>1</a:t>
            </a:r>
            <a:r>
              <a:rPr lang="zh-CN" altLang="en-US" sz="2200">
                <a:solidFill>
                  <a:srgbClr val="FF0000"/>
                </a:solidFill>
              </a:rPr>
              <a:t>：没法区分</a:t>
            </a:r>
            <a:r>
              <a:rPr lang="en-US" altLang="zh-CN" sz="2200">
                <a:solidFill>
                  <a:srgbClr val="FF0000"/>
                </a:solidFill>
              </a:rPr>
              <a:t>I/O bound</a:t>
            </a:r>
            <a:r>
              <a:rPr lang="zh-CN" altLang="en-US" sz="2200">
                <a:solidFill>
                  <a:srgbClr val="FF0000"/>
                </a:solidFill>
              </a:rPr>
              <a:t>和</a:t>
            </a:r>
            <a:r>
              <a:rPr lang="en-US" altLang="zh-CN" sz="2200">
                <a:solidFill>
                  <a:srgbClr val="FF0000"/>
                </a:solidFill>
              </a:rPr>
              <a:t>CPU bound</a:t>
            </a:r>
            <a:r>
              <a:rPr lang="zh-CN" altLang="en-US" sz="2200">
                <a:solidFill>
                  <a:srgbClr val="FF0000"/>
                </a:solidFill>
              </a:rPr>
              <a:t>。</a:t>
            </a:r>
          </a:p>
          <a:p>
            <a:pPr eaLnBrk="1" hangingPunct="1"/>
            <a:r>
              <a:rPr lang="zh-CN" altLang="en-US" sz="2200">
                <a:solidFill>
                  <a:srgbClr val="FF0000"/>
                </a:solidFill>
              </a:rPr>
              <a:t>存在问题</a:t>
            </a:r>
            <a:r>
              <a:rPr lang="en-US" altLang="zh-CN" sz="2200">
                <a:solidFill>
                  <a:srgbClr val="FF0000"/>
                </a:solidFill>
              </a:rPr>
              <a:t>2</a:t>
            </a:r>
            <a:r>
              <a:rPr lang="zh-CN" altLang="en-US" sz="2200">
                <a:solidFill>
                  <a:srgbClr val="FF0000"/>
                </a:solidFill>
              </a:rPr>
              <a:t>：也存在一定程度的“饥饿”现象</a:t>
            </a:r>
          </a:p>
        </p:txBody>
      </p:sp>
      <p:sp>
        <p:nvSpPr>
          <p:cNvPr id="200789" name="Line 85"/>
          <p:cNvSpPr>
            <a:spLocks noChangeShapeType="1"/>
          </p:cNvSpPr>
          <p:nvPr/>
        </p:nvSpPr>
        <p:spPr bwMode="auto">
          <a:xfrm flipV="1">
            <a:off x="2057400" y="3429000"/>
            <a:ext cx="0" cy="457200"/>
          </a:xfrm>
          <a:prstGeom prst="line">
            <a:avLst/>
          </a:prstGeom>
          <a:noFill/>
          <a:ln w="28575">
            <a:solidFill>
              <a:srgbClr val="CC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00788"/>
                                        </p:tgtEl>
                                        <p:attrNameLst>
                                          <p:attrName>style.visibility</p:attrName>
                                        </p:attrNameLst>
                                      </p:cBhvr>
                                      <p:to>
                                        <p:strVal val="visible"/>
                                      </p:to>
                                    </p:set>
                                    <p:animEffect transition="in" filter="dissolve">
                                      <p:cBhvr>
                                        <p:cTn id="7" dur="500"/>
                                        <p:tgtEl>
                                          <p:spTgt spid="200788"/>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00789"/>
                                        </p:tgtEl>
                                        <p:attrNameLst>
                                          <p:attrName>style.visibility</p:attrName>
                                        </p:attrNameLst>
                                      </p:cBhvr>
                                      <p:to>
                                        <p:strVal val="visible"/>
                                      </p:to>
                                    </p:set>
                                    <p:animEffect transition="in" filter="wipe(down)">
                                      <p:cBhvr>
                                        <p:cTn id="11" dur="500"/>
                                        <p:tgtEl>
                                          <p:spTgt spid="20078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00707">
                                            <p:txEl>
                                              <p:pRg st="0" end="0"/>
                                            </p:txEl>
                                          </p:spTgt>
                                        </p:tgtEl>
                                        <p:attrNameLst>
                                          <p:attrName>style.visibility</p:attrName>
                                        </p:attrNameLst>
                                      </p:cBhvr>
                                      <p:to>
                                        <p:strVal val="visible"/>
                                      </p:to>
                                    </p:set>
                                    <p:animEffect transition="in" filter="dissolve">
                                      <p:cBhvr>
                                        <p:cTn id="16" dur="500"/>
                                        <p:tgtEl>
                                          <p:spTgt spid="200707">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00707">
                                            <p:txEl>
                                              <p:pRg st="1" end="1"/>
                                            </p:txEl>
                                          </p:spTgt>
                                        </p:tgtEl>
                                        <p:attrNameLst>
                                          <p:attrName>style.visibility</p:attrName>
                                        </p:attrNameLst>
                                      </p:cBhvr>
                                      <p:to>
                                        <p:strVal val="visible"/>
                                      </p:to>
                                    </p:set>
                                    <p:animEffect transition="in" filter="dissolve">
                                      <p:cBhvr>
                                        <p:cTn id="21" dur="500"/>
                                        <p:tgtEl>
                                          <p:spTgt spid="200707">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00707">
                                            <p:txEl>
                                              <p:pRg st="2" end="2"/>
                                            </p:txEl>
                                          </p:spTgt>
                                        </p:tgtEl>
                                        <p:attrNameLst>
                                          <p:attrName>style.visibility</p:attrName>
                                        </p:attrNameLst>
                                      </p:cBhvr>
                                      <p:to>
                                        <p:strVal val="visible"/>
                                      </p:to>
                                    </p:set>
                                    <p:animEffect transition="in" filter="dissolve">
                                      <p:cBhvr>
                                        <p:cTn id="26" dur="500"/>
                                        <p:tgtEl>
                                          <p:spTgt spid="200707">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00785"/>
                                        </p:tgtEl>
                                        <p:attrNameLst>
                                          <p:attrName>style.visibility</p:attrName>
                                        </p:attrNameLst>
                                      </p:cBhvr>
                                      <p:to>
                                        <p:strVal val="visible"/>
                                      </p:to>
                                    </p:set>
                                    <p:animEffect transition="in" filter="dissolve">
                                      <p:cBhvr>
                                        <p:cTn id="31" dur="500"/>
                                        <p:tgtEl>
                                          <p:spTgt spid="20078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00786">
                                            <p:txEl>
                                              <p:pRg st="0" end="0"/>
                                            </p:txEl>
                                          </p:spTgt>
                                        </p:tgtEl>
                                        <p:attrNameLst>
                                          <p:attrName>style.visibility</p:attrName>
                                        </p:attrNameLst>
                                      </p:cBhvr>
                                      <p:to>
                                        <p:strVal val="visible"/>
                                      </p:to>
                                    </p:set>
                                    <p:animEffect transition="in" filter="dissolve">
                                      <p:cBhvr>
                                        <p:cTn id="36" dur="500"/>
                                        <p:tgtEl>
                                          <p:spTgt spid="200786">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00786">
                                            <p:txEl>
                                              <p:pRg st="1" end="1"/>
                                            </p:txEl>
                                          </p:spTgt>
                                        </p:tgtEl>
                                        <p:attrNameLst>
                                          <p:attrName>style.visibility</p:attrName>
                                        </p:attrNameLst>
                                      </p:cBhvr>
                                      <p:to>
                                        <p:strVal val="visible"/>
                                      </p:to>
                                    </p:set>
                                    <p:animEffect transition="in" filter="dissolve">
                                      <p:cBhvr>
                                        <p:cTn id="41" dur="500"/>
                                        <p:tgtEl>
                                          <p:spTgt spid="2007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p:bldP spid="200785" grpId="0"/>
      <p:bldP spid="20078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304800"/>
            <a:ext cx="9144000" cy="676275"/>
          </a:xfrm>
        </p:spPr>
        <p:txBody>
          <a:bodyPr/>
          <a:lstStyle/>
          <a:p>
            <a:pPr eaLnBrk="1" hangingPunct="1"/>
            <a:r>
              <a:rPr lang="zh-CN" altLang="en-US" sz="3200" smtClean="0">
                <a:sym typeface="Symbol" panose="05050102010706020507" pitchFamily="18" charset="2"/>
              </a:rPr>
              <a:t>（</a:t>
            </a:r>
            <a:r>
              <a:rPr lang="en-US" altLang="zh-CN" sz="3200" smtClean="0">
                <a:sym typeface="Symbol" panose="05050102010706020507" pitchFamily="18" charset="2"/>
              </a:rPr>
              <a:t>6</a:t>
            </a:r>
            <a:r>
              <a:rPr lang="zh-CN" altLang="en-US" sz="3200" smtClean="0">
                <a:sym typeface="Symbol" panose="05050102010706020507" pitchFamily="18" charset="2"/>
              </a:rPr>
              <a:t>）更成熟的多级队列调度  多级反馈队列</a:t>
            </a:r>
            <a:endParaRPr lang="zh-CN" altLang="zh-CN" sz="3200" smtClean="0">
              <a:sym typeface="Symbol" panose="05050102010706020507" pitchFamily="18" charset="2"/>
            </a:endParaRPr>
          </a:p>
        </p:txBody>
      </p:sp>
      <p:sp>
        <p:nvSpPr>
          <p:cNvPr id="201731" name="Rectangle 3"/>
          <p:cNvSpPr>
            <a:spLocks noGrp="1" noChangeArrowheads="1"/>
          </p:cNvSpPr>
          <p:nvPr>
            <p:ph type="body" idx="1"/>
          </p:nvPr>
        </p:nvSpPr>
        <p:spPr>
          <a:xfrm>
            <a:off x="685800" y="1295400"/>
            <a:ext cx="8229600" cy="865188"/>
          </a:xfrm>
          <a:noFill/>
        </p:spPr>
        <p:txBody>
          <a:bodyPr/>
          <a:lstStyle/>
          <a:p>
            <a:pPr eaLnBrk="1" hangingPunct="1">
              <a:lnSpc>
                <a:spcPct val="130000"/>
              </a:lnSpc>
            </a:pPr>
            <a:r>
              <a:rPr lang="zh-CN" altLang="en-US" sz="2400" smtClean="0">
                <a:solidFill>
                  <a:srgbClr val="FF0000"/>
                </a:solidFill>
              </a:rPr>
              <a:t>任务可以在队列之间移动，更细致的区分任务</a:t>
            </a:r>
          </a:p>
        </p:txBody>
      </p:sp>
      <p:sp>
        <p:nvSpPr>
          <p:cNvPr id="201780" name="Rectangle 52"/>
          <p:cNvSpPr>
            <a:spLocks noChangeArrowheads="1"/>
          </p:cNvSpPr>
          <p:nvPr/>
        </p:nvSpPr>
        <p:spPr bwMode="auto">
          <a:xfrm>
            <a:off x="685800" y="5181600"/>
            <a:ext cx="8229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2400">
                <a:solidFill>
                  <a:srgbClr val="FF0000"/>
                </a:solidFill>
              </a:rPr>
              <a:t>可以根据“享用”</a:t>
            </a:r>
            <a:r>
              <a:rPr lang="en-US" altLang="zh-CN" sz="2400">
                <a:solidFill>
                  <a:srgbClr val="FF0000"/>
                </a:solidFill>
              </a:rPr>
              <a:t>CPU</a:t>
            </a:r>
            <a:r>
              <a:rPr lang="zh-CN" altLang="en-US" sz="2400">
                <a:solidFill>
                  <a:srgbClr val="FF0000"/>
                </a:solidFill>
              </a:rPr>
              <a:t>时间多少来移动队列，阻止“饥饿”</a:t>
            </a:r>
          </a:p>
          <a:p>
            <a:pPr eaLnBrk="1" hangingPunct="1">
              <a:lnSpc>
                <a:spcPct val="110000"/>
              </a:lnSpc>
            </a:pPr>
            <a:r>
              <a:rPr lang="zh-CN" altLang="en-US" sz="2400">
                <a:solidFill>
                  <a:srgbClr val="FF0000"/>
                </a:solidFill>
              </a:rPr>
              <a:t>最通用的调度算法，多数</a:t>
            </a:r>
            <a:r>
              <a:rPr lang="en-US" altLang="zh-CN" sz="2400">
                <a:solidFill>
                  <a:srgbClr val="FF0000"/>
                </a:solidFill>
              </a:rPr>
              <a:t>OS</a:t>
            </a:r>
            <a:r>
              <a:rPr lang="zh-CN" altLang="en-US" sz="2400">
                <a:solidFill>
                  <a:srgbClr val="FF0000"/>
                </a:solidFill>
              </a:rPr>
              <a:t>都使用该方法或其变形，如</a:t>
            </a:r>
            <a:r>
              <a:rPr lang="en-US" altLang="zh-CN" sz="2400">
                <a:solidFill>
                  <a:srgbClr val="FF0000"/>
                </a:solidFill>
              </a:rPr>
              <a:t>UNIX</a:t>
            </a:r>
            <a:r>
              <a:rPr lang="zh-CN" altLang="en-US" sz="2400">
                <a:solidFill>
                  <a:srgbClr val="FF0000"/>
                </a:solidFill>
              </a:rPr>
              <a:t>、</a:t>
            </a:r>
            <a:r>
              <a:rPr lang="en-US" altLang="zh-CN" sz="2400">
                <a:solidFill>
                  <a:srgbClr val="FF0000"/>
                </a:solidFill>
              </a:rPr>
              <a:t>Windows</a:t>
            </a:r>
            <a:r>
              <a:rPr lang="zh-CN" altLang="en-US" sz="2400">
                <a:solidFill>
                  <a:srgbClr val="FF0000"/>
                </a:solidFill>
              </a:rPr>
              <a:t>等。</a:t>
            </a:r>
          </a:p>
        </p:txBody>
      </p:sp>
      <p:sp>
        <p:nvSpPr>
          <p:cNvPr id="201782" name="Text Box 54"/>
          <p:cNvSpPr txBox="1">
            <a:spLocks noChangeArrowheads="1"/>
          </p:cNvSpPr>
          <p:nvPr/>
        </p:nvSpPr>
        <p:spPr bwMode="auto">
          <a:xfrm>
            <a:off x="1447800" y="2695575"/>
            <a:ext cx="3276600"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系统任务队列</a:t>
            </a:r>
            <a:r>
              <a:rPr lang="en-US" altLang="zh-CN" sz="2400"/>
              <a:t>2</a:t>
            </a:r>
          </a:p>
        </p:txBody>
      </p:sp>
      <p:sp>
        <p:nvSpPr>
          <p:cNvPr id="201784" name="Text Box 56"/>
          <p:cNvSpPr txBox="1">
            <a:spLocks noChangeArrowheads="1"/>
          </p:cNvSpPr>
          <p:nvPr/>
        </p:nvSpPr>
        <p:spPr bwMode="auto">
          <a:xfrm>
            <a:off x="1447800" y="3244850"/>
            <a:ext cx="3276600"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用户任务</a:t>
            </a:r>
            <a:r>
              <a:rPr lang="en-US" altLang="zh-CN" sz="2400"/>
              <a:t>(</a:t>
            </a:r>
            <a:r>
              <a:rPr lang="zh-CN" altLang="en-US" sz="2400"/>
              <a:t>时间片为</a:t>
            </a:r>
            <a:r>
              <a:rPr lang="en-US" altLang="zh-CN" sz="2400"/>
              <a:t>8)</a:t>
            </a:r>
          </a:p>
        </p:txBody>
      </p:sp>
      <p:sp>
        <p:nvSpPr>
          <p:cNvPr id="201785" name="Text Box 57"/>
          <p:cNvSpPr txBox="1">
            <a:spLocks noChangeArrowheads="1"/>
          </p:cNvSpPr>
          <p:nvPr/>
        </p:nvSpPr>
        <p:spPr bwMode="auto">
          <a:xfrm>
            <a:off x="1447800" y="2224088"/>
            <a:ext cx="3276600"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系统任务队列</a:t>
            </a:r>
            <a:r>
              <a:rPr lang="en-US" altLang="zh-CN" sz="2400"/>
              <a:t>1</a:t>
            </a:r>
          </a:p>
        </p:txBody>
      </p:sp>
      <p:sp>
        <p:nvSpPr>
          <p:cNvPr id="201786" name="Rectangle 58"/>
          <p:cNvSpPr>
            <a:spLocks noChangeArrowheads="1"/>
          </p:cNvSpPr>
          <p:nvPr/>
        </p:nvSpPr>
        <p:spPr bwMode="auto">
          <a:xfrm>
            <a:off x="5000625" y="2330450"/>
            <a:ext cx="381000" cy="304800"/>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787" name="Rectangle 59"/>
          <p:cNvSpPr>
            <a:spLocks noChangeArrowheads="1"/>
          </p:cNvSpPr>
          <p:nvPr/>
        </p:nvSpPr>
        <p:spPr bwMode="auto">
          <a:xfrm>
            <a:off x="5657850" y="2330450"/>
            <a:ext cx="381000" cy="304800"/>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788" name="Rectangle 60"/>
          <p:cNvSpPr>
            <a:spLocks noChangeArrowheads="1"/>
          </p:cNvSpPr>
          <p:nvPr/>
        </p:nvSpPr>
        <p:spPr bwMode="auto">
          <a:xfrm>
            <a:off x="5000625" y="2787650"/>
            <a:ext cx="381000" cy="304800"/>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789" name="Rectangle 61"/>
          <p:cNvSpPr>
            <a:spLocks noChangeArrowheads="1"/>
          </p:cNvSpPr>
          <p:nvPr/>
        </p:nvSpPr>
        <p:spPr bwMode="auto">
          <a:xfrm>
            <a:off x="5657850" y="2787650"/>
            <a:ext cx="381000" cy="304800"/>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790" name="Rectangle 62"/>
          <p:cNvSpPr>
            <a:spLocks noChangeArrowheads="1"/>
          </p:cNvSpPr>
          <p:nvPr/>
        </p:nvSpPr>
        <p:spPr bwMode="auto">
          <a:xfrm>
            <a:off x="6296025" y="2787650"/>
            <a:ext cx="381000" cy="304800"/>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792" name="Line 64"/>
          <p:cNvSpPr>
            <a:spLocks noChangeShapeType="1"/>
          </p:cNvSpPr>
          <p:nvPr/>
        </p:nvSpPr>
        <p:spPr bwMode="auto">
          <a:xfrm>
            <a:off x="4648200" y="2482850"/>
            <a:ext cx="3810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3" name="Line 65"/>
          <p:cNvSpPr>
            <a:spLocks noChangeShapeType="1"/>
          </p:cNvSpPr>
          <p:nvPr/>
        </p:nvSpPr>
        <p:spPr bwMode="auto">
          <a:xfrm>
            <a:off x="5272088" y="2482850"/>
            <a:ext cx="3810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4" name="Line 66"/>
          <p:cNvSpPr>
            <a:spLocks noChangeShapeType="1"/>
          </p:cNvSpPr>
          <p:nvPr/>
        </p:nvSpPr>
        <p:spPr bwMode="auto">
          <a:xfrm>
            <a:off x="4633913" y="2940050"/>
            <a:ext cx="3810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6" name="Line 68"/>
          <p:cNvSpPr>
            <a:spLocks noChangeShapeType="1"/>
          </p:cNvSpPr>
          <p:nvPr/>
        </p:nvSpPr>
        <p:spPr bwMode="auto">
          <a:xfrm>
            <a:off x="5272088" y="2940050"/>
            <a:ext cx="3810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7" name="Line 69"/>
          <p:cNvSpPr>
            <a:spLocks noChangeShapeType="1"/>
          </p:cNvSpPr>
          <p:nvPr/>
        </p:nvSpPr>
        <p:spPr bwMode="auto">
          <a:xfrm>
            <a:off x="5929313" y="2935288"/>
            <a:ext cx="3810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01" name="Line 73"/>
          <p:cNvSpPr>
            <a:spLocks noChangeShapeType="1"/>
          </p:cNvSpPr>
          <p:nvPr/>
        </p:nvSpPr>
        <p:spPr bwMode="auto">
          <a:xfrm>
            <a:off x="4633913" y="3492500"/>
            <a:ext cx="3810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04" name="Text Box 76"/>
          <p:cNvSpPr txBox="1">
            <a:spLocks noChangeArrowheads="1"/>
          </p:cNvSpPr>
          <p:nvPr/>
        </p:nvSpPr>
        <p:spPr bwMode="auto">
          <a:xfrm>
            <a:off x="1447800" y="3709988"/>
            <a:ext cx="3276600"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用户任务</a:t>
            </a:r>
            <a:r>
              <a:rPr lang="en-US" altLang="zh-CN" sz="2400"/>
              <a:t>(</a:t>
            </a:r>
            <a:r>
              <a:rPr lang="zh-CN" altLang="en-US" sz="2400"/>
              <a:t>时间片为</a:t>
            </a:r>
            <a:r>
              <a:rPr lang="en-US" altLang="zh-CN" sz="2400"/>
              <a:t>16)</a:t>
            </a:r>
          </a:p>
        </p:txBody>
      </p:sp>
      <p:sp>
        <p:nvSpPr>
          <p:cNvPr id="201805" name="Text Box 77"/>
          <p:cNvSpPr txBox="1">
            <a:spLocks noChangeArrowheads="1"/>
          </p:cNvSpPr>
          <p:nvPr/>
        </p:nvSpPr>
        <p:spPr bwMode="auto">
          <a:xfrm>
            <a:off x="1447800" y="4181475"/>
            <a:ext cx="3276600"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用户任务</a:t>
            </a:r>
            <a:r>
              <a:rPr lang="en-US" altLang="zh-CN" sz="2400"/>
              <a:t>(FCFS)</a:t>
            </a:r>
          </a:p>
        </p:txBody>
      </p:sp>
      <p:sp>
        <p:nvSpPr>
          <p:cNvPr id="201807" name="AutoShape 79"/>
          <p:cNvSpPr>
            <a:spLocks noChangeArrowheads="1"/>
          </p:cNvSpPr>
          <p:nvPr/>
        </p:nvSpPr>
        <p:spPr bwMode="auto">
          <a:xfrm rot="5400000" flipH="1">
            <a:off x="266700" y="3435350"/>
            <a:ext cx="1676400" cy="76200"/>
          </a:xfrm>
          <a:prstGeom prst="rightArrow">
            <a:avLst>
              <a:gd name="adj1" fmla="val 50000"/>
              <a:gd name="adj2" fmla="val 550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812" name="Text Box 84"/>
          <p:cNvSpPr txBox="1">
            <a:spLocks noChangeArrowheads="1"/>
          </p:cNvSpPr>
          <p:nvPr/>
        </p:nvSpPr>
        <p:spPr bwMode="auto">
          <a:xfrm>
            <a:off x="457200" y="3016250"/>
            <a:ext cx="5492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优先权</a:t>
            </a:r>
          </a:p>
        </p:txBody>
      </p:sp>
      <p:sp>
        <p:nvSpPr>
          <p:cNvPr id="201813" name="Rectangle 85"/>
          <p:cNvSpPr>
            <a:spLocks noChangeArrowheads="1"/>
          </p:cNvSpPr>
          <p:nvPr/>
        </p:nvSpPr>
        <p:spPr bwMode="auto">
          <a:xfrm>
            <a:off x="5000625" y="3340100"/>
            <a:ext cx="381000" cy="304800"/>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814" name="Rectangle 86"/>
          <p:cNvSpPr>
            <a:spLocks noChangeArrowheads="1"/>
          </p:cNvSpPr>
          <p:nvPr/>
        </p:nvSpPr>
        <p:spPr bwMode="auto">
          <a:xfrm>
            <a:off x="5657850" y="3340100"/>
            <a:ext cx="381000" cy="304800"/>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815" name="Rectangle 87"/>
          <p:cNvSpPr>
            <a:spLocks noChangeArrowheads="1"/>
          </p:cNvSpPr>
          <p:nvPr/>
        </p:nvSpPr>
        <p:spPr bwMode="auto">
          <a:xfrm>
            <a:off x="6296025" y="3340100"/>
            <a:ext cx="381000" cy="304800"/>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816" name="Line 88"/>
          <p:cNvSpPr>
            <a:spLocks noChangeShapeType="1"/>
          </p:cNvSpPr>
          <p:nvPr/>
        </p:nvSpPr>
        <p:spPr bwMode="auto">
          <a:xfrm>
            <a:off x="5272088" y="3492500"/>
            <a:ext cx="3810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17" name="Line 89"/>
          <p:cNvSpPr>
            <a:spLocks noChangeShapeType="1"/>
          </p:cNvSpPr>
          <p:nvPr/>
        </p:nvSpPr>
        <p:spPr bwMode="auto">
          <a:xfrm>
            <a:off x="5929313" y="3487738"/>
            <a:ext cx="3810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18" name="Rectangle 90"/>
          <p:cNvSpPr>
            <a:spLocks noChangeArrowheads="1"/>
          </p:cNvSpPr>
          <p:nvPr/>
        </p:nvSpPr>
        <p:spPr bwMode="auto">
          <a:xfrm>
            <a:off x="6934200" y="3352800"/>
            <a:ext cx="381000" cy="304800"/>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819" name="Line 91"/>
          <p:cNvSpPr>
            <a:spLocks noChangeShapeType="1"/>
          </p:cNvSpPr>
          <p:nvPr/>
        </p:nvSpPr>
        <p:spPr bwMode="auto">
          <a:xfrm>
            <a:off x="6567488" y="3497263"/>
            <a:ext cx="3810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20" name="Line 92"/>
          <p:cNvSpPr>
            <a:spLocks noChangeShapeType="1"/>
          </p:cNvSpPr>
          <p:nvPr/>
        </p:nvSpPr>
        <p:spPr bwMode="auto">
          <a:xfrm>
            <a:off x="4652963" y="4002088"/>
            <a:ext cx="3810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21" name="Rectangle 93"/>
          <p:cNvSpPr>
            <a:spLocks noChangeArrowheads="1"/>
          </p:cNvSpPr>
          <p:nvPr/>
        </p:nvSpPr>
        <p:spPr bwMode="auto">
          <a:xfrm>
            <a:off x="5019675" y="3849688"/>
            <a:ext cx="381000" cy="304800"/>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822" name="Rectangle 94"/>
          <p:cNvSpPr>
            <a:spLocks noChangeArrowheads="1"/>
          </p:cNvSpPr>
          <p:nvPr/>
        </p:nvSpPr>
        <p:spPr bwMode="auto">
          <a:xfrm>
            <a:off x="5676900" y="3849688"/>
            <a:ext cx="381000" cy="304800"/>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823" name="Rectangle 95"/>
          <p:cNvSpPr>
            <a:spLocks noChangeArrowheads="1"/>
          </p:cNvSpPr>
          <p:nvPr/>
        </p:nvSpPr>
        <p:spPr bwMode="auto">
          <a:xfrm>
            <a:off x="5000625" y="4311650"/>
            <a:ext cx="381000" cy="304800"/>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824" name="Line 96"/>
          <p:cNvSpPr>
            <a:spLocks noChangeShapeType="1"/>
          </p:cNvSpPr>
          <p:nvPr/>
        </p:nvSpPr>
        <p:spPr bwMode="auto">
          <a:xfrm>
            <a:off x="5291138" y="4002088"/>
            <a:ext cx="3810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25" name="Line 97"/>
          <p:cNvSpPr>
            <a:spLocks noChangeShapeType="1"/>
          </p:cNvSpPr>
          <p:nvPr/>
        </p:nvSpPr>
        <p:spPr bwMode="auto">
          <a:xfrm>
            <a:off x="4633913" y="4459288"/>
            <a:ext cx="3810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28" name="Rectangle 100"/>
          <p:cNvSpPr>
            <a:spLocks noChangeArrowheads="1"/>
          </p:cNvSpPr>
          <p:nvPr/>
        </p:nvSpPr>
        <p:spPr bwMode="auto">
          <a:xfrm>
            <a:off x="5000625" y="3344863"/>
            <a:ext cx="381000" cy="304800"/>
          </a:xfrm>
          <a:prstGeom prst="rect">
            <a:avLst/>
          </a:prstGeom>
          <a:solidFill>
            <a:srgbClr val="0000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829" name="Rectangle 101"/>
          <p:cNvSpPr>
            <a:spLocks noChangeArrowheads="1"/>
          </p:cNvSpPr>
          <p:nvPr/>
        </p:nvSpPr>
        <p:spPr bwMode="auto">
          <a:xfrm>
            <a:off x="6400800" y="3838575"/>
            <a:ext cx="381000" cy="304800"/>
          </a:xfrm>
          <a:prstGeom prst="rect">
            <a:avLst/>
          </a:prstGeom>
          <a:solidFill>
            <a:srgbClr val="0000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1830" name="Line 102"/>
          <p:cNvSpPr>
            <a:spLocks noChangeShapeType="1"/>
          </p:cNvSpPr>
          <p:nvPr/>
        </p:nvSpPr>
        <p:spPr bwMode="auto">
          <a:xfrm>
            <a:off x="4648200" y="3492500"/>
            <a:ext cx="990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31" name="Line 103"/>
          <p:cNvSpPr>
            <a:spLocks noChangeShapeType="1"/>
          </p:cNvSpPr>
          <p:nvPr/>
        </p:nvSpPr>
        <p:spPr bwMode="auto">
          <a:xfrm>
            <a:off x="5943600" y="4002088"/>
            <a:ext cx="4572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1835" name="Group 107"/>
          <p:cNvGrpSpPr>
            <a:grpSpLocks/>
          </p:cNvGrpSpPr>
          <p:nvPr/>
        </p:nvGrpSpPr>
        <p:grpSpPr bwMode="auto">
          <a:xfrm>
            <a:off x="5029200" y="3886200"/>
            <a:ext cx="4038600" cy="1289050"/>
            <a:chOff x="3168" y="2448"/>
            <a:chExt cx="2544" cy="812"/>
          </a:xfrm>
        </p:grpSpPr>
        <p:sp>
          <p:nvSpPr>
            <p:cNvPr id="47145" name="AutoShape 105"/>
            <p:cNvSpPr>
              <a:spLocks/>
            </p:cNvSpPr>
            <p:nvPr/>
          </p:nvSpPr>
          <p:spPr bwMode="auto">
            <a:xfrm rot="6534687">
              <a:off x="3552" y="2064"/>
              <a:ext cx="240" cy="1008"/>
            </a:xfrm>
            <a:prstGeom prst="rightBrace">
              <a:avLst>
                <a:gd name="adj1" fmla="val 35000"/>
                <a:gd name="adj2" fmla="val 50139"/>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7146" name="Rectangle 106"/>
            <p:cNvSpPr>
              <a:spLocks noChangeArrowheads="1"/>
            </p:cNvSpPr>
            <p:nvPr/>
          </p:nvSpPr>
          <p:spPr bwMode="auto">
            <a:xfrm>
              <a:off x="3456" y="2736"/>
              <a:ext cx="2256" cy="524"/>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可近似</a:t>
              </a:r>
              <a:r>
                <a:rPr lang="en-US" altLang="zh-CN" sz="2400"/>
                <a:t>SJF</a:t>
              </a:r>
              <a:r>
                <a:rPr lang="zh-CN" altLang="en-US" sz="2400"/>
                <a:t>，可使</a:t>
              </a:r>
              <a:r>
                <a:rPr lang="en-US" altLang="zh-CN" sz="2400"/>
                <a:t>I/O bound</a:t>
              </a:r>
              <a:r>
                <a:rPr lang="zh-CN" altLang="en-US" sz="2400"/>
                <a:t>停留在高优先级</a:t>
              </a:r>
              <a:r>
                <a:rPr lang="en-US" altLang="zh-CN" sz="2400"/>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Effect transition="in" filter="dissolve">
                                      <p:cBhvr>
                                        <p:cTn id="7" dur="500"/>
                                        <p:tgtEl>
                                          <p:spTgt spid="201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1782"/>
                                        </p:tgtEl>
                                        <p:attrNameLst>
                                          <p:attrName>style.visibility</p:attrName>
                                        </p:attrNameLst>
                                      </p:cBhvr>
                                      <p:to>
                                        <p:strVal val="visible"/>
                                      </p:to>
                                    </p:set>
                                    <p:animEffect transition="in" filter="dissolve">
                                      <p:cBhvr>
                                        <p:cTn id="12" dur="500"/>
                                        <p:tgtEl>
                                          <p:spTgt spid="20178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01784"/>
                                        </p:tgtEl>
                                        <p:attrNameLst>
                                          <p:attrName>style.visibility</p:attrName>
                                        </p:attrNameLst>
                                      </p:cBhvr>
                                      <p:to>
                                        <p:strVal val="visible"/>
                                      </p:to>
                                    </p:set>
                                    <p:animEffect transition="in" filter="dissolve">
                                      <p:cBhvr>
                                        <p:cTn id="15" dur="500"/>
                                        <p:tgtEl>
                                          <p:spTgt spid="20178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01785"/>
                                        </p:tgtEl>
                                        <p:attrNameLst>
                                          <p:attrName>style.visibility</p:attrName>
                                        </p:attrNameLst>
                                      </p:cBhvr>
                                      <p:to>
                                        <p:strVal val="visible"/>
                                      </p:to>
                                    </p:set>
                                    <p:animEffect transition="in" filter="dissolve">
                                      <p:cBhvr>
                                        <p:cTn id="18" dur="500"/>
                                        <p:tgtEl>
                                          <p:spTgt spid="20178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01786"/>
                                        </p:tgtEl>
                                        <p:attrNameLst>
                                          <p:attrName>style.visibility</p:attrName>
                                        </p:attrNameLst>
                                      </p:cBhvr>
                                      <p:to>
                                        <p:strVal val="visible"/>
                                      </p:to>
                                    </p:set>
                                    <p:animEffect transition="in" filter="dissolve">
                                      <p:cBhvr>
                                        <p:cTn id="21" dur="500"/>
                                        <p:tgtEl>
                                          <p:spTgt spid="201786"/>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01787"/>
                                        </p:tgtEl>
                                        <p:attrNameLst>
                                          <p:attrName>style.visibility</p:attrName>
                                        </p:attrNameLst>
                                      </p:cBhvr>
                                      <p:to>
                                        <p:strVal val="visible"/>
                                      </p:to>
                                    </p:set>
                                    <p:animEffect transition="in" filter="dissolve">
                                      <p:cBhvr>
                                        <p:cTn id="24" dur="500"/>
                                        <p:tgtEl>
                                          <p:spTgt spid="201787"/>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01788"/>
                                        </p:tgtEl>
                                        <p:attrNameLst>
                                          <p:attrName>style.visibility</p:attrName>
                                        </p:attrNameLst>
                                      </p:cBhvr>
                                      <p:to>
                                        <p:strVal val="visible"/>
                                      </p:to>
                                    </p:set>
                                    <p:animEffect transition="in" filter="dissolve">
                                      <p:cBhvr>
                                        <p:cTn id="27" dur="500"/>
                                        <p:tgtEl>
                                          <p:spTgt spid="201788"/>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01789"/>
                                        </p:tgtEl>
                                        <p:attrNameLst>
                                          <p:attrName>style.visibility</p:attrName>
                                        </p:attrNameLst>
                                      </p:cBhvr>
                                      <p:to>
                                        <p:strVal val="visible"/>
                                      </p:to>
                                    </p:set>
                                    <p:animEffect transition="in" filter="dissolve">
                                      <p:cBhvr>
                                        <p:cTn id="30" dur="500"/>
                                        <p:tgtEl>
                                          <p:spTgt spid="20178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01790"/>
                                        </p:tgtEl>
                                        <p:attrNameLst>
                                          <p:attrName>style.visibility</p:attrName>
                                        </p:attrNameLst>
                                      </p:cBhvr>
                                      <p:to>
                                        <p:strVal val="visible"/>
                                      </p:to>
                                    </p:set>
                                    <p:animEffect transition="in" filter="dissolve">
                                      <p:cBhvr>
                                        <p:cTn id="33" dur="500"/>
                                        <p:tgtEl>
                                          <p:spTgt spid="201790"/>
                                        </p:tgtEl>
                                      </p:cBhvr>
                                    </p:animEffect>
                                  </p:childTnLst>
                                </p:cTn>
                              </p:par>
                              <p:par>
                                <p:cTn id="34" presetID="9" presetClass="entr" presetSubtype="0" fill="hold" nodeType="withEffect">
                                  <p:stCondLst>
                                    <p:cond delay="0"/>
                                  </p:stCondLst>
                                  <p:childTnLst>
                                    <p:set>
                                      <p:cBhvr>
                                        <p:cTn id="35" dur="1" fill="hold">
                                          <p:stCondLst>
                                            <p:cond delay="0"/>
                                          </p:stCondLst>
                                        </p:cTn>
                                        <p:tgtEl>
                                          <p:spTgt spid="201792"/>
                                        </p:tgtEl>
                                        <p:attrNameLst>
                                          <p:attrName>style.visibility</p:attrName>
                                        </p:attrNameLst>
                                      </p:cBhvr>
                                      <p:to>
                                        <p:strVal val="visible"/>
                                      </p:to>
                                    </p:set>
                                    <p:animEffect transition="in" filter="dissolve">
                                      <p:cBhvr>
                                        <p:cTn id="36" dur="500"/>
                                        <p:tgtEl>
                                          <p:spTgt spid="201792"/>
                                        </p:tgtEl>
                                      </p:cBhvr>
                                    </p:animEffect>
                                  </p:childTnLst>
                                </p:cTn>
                              </p:par>
                              <p:par>
                                <p:cTn id="37" presetID="9" presetClass="entr" presetSubtype="0" fill="hold" nodeType="withEffect">
                                  <p:stCondLst>
                                    <p:cond delay="0"/>
                                  </p:stCondLst>
                                  <p:childTnLst>
                                    <p:set>
                                      <p:cBhvr>
                                        <p:cTn id="38" dur="1" fill="hold">
                                          <p:stCondLst>
                                            <p:cond delay="0"/>
                                          </p:stCondLst>
                                        </p:cTn>
                                        <p:tgtEl>
                                          <p:spTgt spid="201793"/>
                                        </p:tgtEl>
                                        <p:attrNameLst>
                                          <p:attrName>style.visibility</p:attrName>
                                        </p:attrNameLst>
                                      </p:cBhvr>
                                      <p:to>
                                        <p:strVal val="visible"/>
                                      </p:to>
                                    </p:set>
                                    <p:animEffect transition="in" filter="dissolve">
                                      <p:cBhvr>
                                        <p:cTn id="39" dur="500"/>
                                        <p:tgtEl>
                                          <p:spTgt spid="201793"/>
                                        </p:tgtEl>
                                      </p:cBhvr>
                                    </p:animEffect>
                                  </p:childTnLst>
                                </p:cTn>
                              </p:par>
                              <p:par>
                                <p:cTn id="40" presetID="9" presetClass="entr" presetSubtype="0" fill="hold" nodeType="withEffect">
                                  <p:stCondLst>
                                    <p:cond delay="0"/>
                                  </p:stCondLst>
                                  <p:childTnLst>
                                    <p:set>
                                      <p:cBhvr>
                                        <p:cTn id="41" dur="1" fill="hold">
                                          <p:stCondLst>
                                            <p:cond delay="0"/>
                                          </p:stCondLst>
                                        </p:cTn>
                                        <p:tgtEl>
                                          <p:spTgt spid="201794"/>
                                        </p:tgtEl>
                                        <p:attrNameLst>
                                          <p:attrName>style.visibility</p:attrName>
                                        </p:attrNameLst>
                                      </p:cBhvr>
                                      <p:to>
                                        <p:strVal val="visible"/>
                                      </p:to>
                                    </p:set>
                                    <p:animEffect transition="in" filter="dissolve">
                                      <p:cBhvr>
                                        <p:cTn id="42" dur="500"/>
                                        <p:tgtEl>
                                          <p:spTgt spid="201794"/>
                                        </p:tgtEl>
                                      </p:cBhvr>
                                    </p:animEffect>
                                  </p:childTnLst>
                                </p:cTn>
                              </p:par>
                              <p:par>
                                <p:cTn id="43" presetID="9" presetClass="entr" presetSubtype="0" fill="hold" nodeType="withEffect">
                                  <p:stCondLst>
                                    <p:cond delay="0"/>
                                  </p:stCondLst>
                                  <p:childTnLst>
                                    <p:set>
                                      <p:cBhvr>
                                        <p:cTn id="44" dur="1" fill="hold">
                                          <p:stCondLst>
                                            <p:cond delay="0"/>
                                          </p:stCondLst>
                                        </p:cTn>
                                        <p:tgtEl>
                                          <p:spTgt spid="201796"/>
                                        </p:tgtEl>
                                        <p:attrNameLst>
                                          <p:attrName>style.visibility</p:attrName>
                                        </p:attrNameLst>
                                      </p:cBhvr>
                                      <p:to>
                                        <p:strVal val="visible"/>
                                      </p:to>
                                    </p:set>
                                    <p:animEffect transition="in" filter="dissolve">
                                      <p:cBhvr>
                                        <p:cTn id="45" dur="500"/>
                                        <p:tgtEl>
                                          <p:spTgt spid="201796"/>
                                        </p:tgtEl>
                                      </p:cBhvr>
                                    </p:animEffect>
                                  </p:childTnLst>
                                </p:cTn>
                              </p:par>
                              <p:par>
                                <p:cTn id="46" presetID="9" presetClass="entr" presetSubtype="0" fill="hold" nodeType="withEffect">
                                  <p:stCondLst>
                                    <p:cond delay="0"/>
                                  </p:stCondLst>
                                  <p:childTnLst>
                                    <p:set>
                                      <p:cBhvr>
                                        <p:cTn id="47" dur="1" fill="hold">
                                          <p:stCondLst>
                                            <p:cond delay="0"/>
                                          </p:stCondLst>
                                        </p:cTn>
                                        <p:tgtEl>
                                          <p:spTgt spid="201797"/>
                                        </p:tgtEl>
                                        <p:attrNameLst>
                                          <p:attrName>style.visibility</p:attrName>
                                        </p:attrNameLst>
                                      </p:cBhvr>
                                      <p:to>
                                        <p:strVal val="visible"/>
                                      </p:to>
                                    </p:set>
                                    <p:animEffect transition="in" filter="dissolve">
                                      <p:cBhvr>
                                        <p:cTn id="48" dur="500"/>
                                        <p:tgtEl>
                                          <p:spTgt spid="201797"/>
                                        </p:tgtEl>
                                      </p:cBhvr>
                                    </p:animEffect>
                                  </p:childTnLst>
                                </p:cTn>
                              </p:par>
                              <p:par>
                                <p:cTn id="49" presetID="9" presetClass="entr" presetSubtype="0" fill="hold" nodeType="withEffect">
                                  <p:stCondLst>
                                    <p:cond delay="0"/>
                                  </p:stCondLst>
                                  <p:childTnLst>
                                    <p:set>
                                      <p:cBhvr>
                                        <p:cTn id="50" dur="1" fill="hold">
                                          <p:stCondLst>
                                            <p:cond delay="0"/>
                                          </p:stCondLst>
                                        </p:cTn>
                                        <p:tgtEl>
                                          <p:spTgt spid="201801"/>
                                        </p:tgtEl>
                                        <p:attrNameLst>
                                          <p:attrName>style.visibility</p:attrName>
                                        </p:attrNameLst>
                                      </p:cBhvr>
                                      <p:to>
                                        <p:strVal val="visible"/>
                                      </p:to>
                                    </p:set>
                                    <p:animEffect transition="in" filter="dissolve">
                                      <p:cBhvr>
                                        <p:cTn id="51" dur="500"/>
                                        <p:tgtEl>
                                          <p:spTgt spid="201801"/>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01804"/>
                                        </p:tgtEl>
                                        <p:attrNameLst>
                                          <p:attrName>style.visibility</p:attrName>
                                        </p:attrNameLst>
                                      </p:cBhvr>
                                      <p:to>
                                        <p:strVal val="visible"/>
                                      </p:to>
                                    </p:set>
                                    <p:animEffect transition="in" filter="dissolve">
                                      <p:cBhvr>
                                        <p:cTn id="54" dur="500"/>
                                        <p:tgtEl>
                                          <p:spTgt spid="20180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01805"/>
                                        </p:tgtEl>
                                        <p:attrNameLst>
                                          <p:attrName>style.visibility</p:attrName>
                                        </p:attrNameLst>
                                      </p:cBhvr>
                                      <p:to>
                                        <p:strVal val="visible"/>
                                      </p:to>
                                    </p:set>
                                    <p:animEffect transition="in" filter="dissolve">
                                      <p:cBhvr>
                                        <p:cTn id="57" dur="500"/>
                                        <p:tgtEl>
                                          <p:spTgt spid="201805"/>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01807"/>
                                        </p:tgtEl>
                                        <p:attrNameLst>
                                          <p:attrName>style.visibility</p:attrName>
                                        </p:attrNameLst>
                                      </p:cBhvr>
                                      <p:to>
                                        <p:strVal val="visible"/>
                                      </p:to>
                                    </p:set>
                                    <p:animEffect transition="in" filter="dissolve">
                                      <p:cBhvr>
                                        <p:cTn id="60" dur="500"/>
                                        <p:tgtEl>
                                          <p:spTgt spid="201807"/>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01812"/>
                                        </p:tgtEl>
                                        <p:attrNameLst>
                                          <p:attrName>style.visibility</p:attrName>
                                        </p:attrNameLst>
                                      </p:cBhvr>
                                      <p:to>
                                        <p:strVal val="visible"/>
                                      </p:to>
                                    </p:set>
                                    <p:animEffect transition="in" filter="dissolve">
                                      <p:cBhvr>
                                        <p:cTn id="63" dur="500"/>
                                        <p:tgtEl>
                                          <p:spTgt spid="201812"/>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01813"/>
                                        </p:tgtEl>
                                        <p:attrNameLst>
                                          <p:attrName>style.visibility</p:attrName>
                                        </p:attrNameLst>
                                      </p:cBhvr>
                                      <p:to>
                                        <p:strVal val="visible"/>
                                      </p:to>
                                    </p:set>
                                    <p:animEffect transition="in" filter="dissolve">
                                      <p:cBhvr>
                                        <p:cTn id="66" dur="500"/>
                                        <p:tgtEl>
                                          <p:spTgt spid="201813"/>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01814"/>
                                        </p:tgtEl>
                                        <p:attrNameLst>
                                          <p:attrName>style.visibility</p:attrName>
                                        </p:attrNameLst>
                                      </p:cBhvr>
                                      <p:to>
                                        <p:strVal val="visible"/>
                                      </p:to>
                                    </p:set>
                                    <p:animEffect transition="in" filter="dissolve">
                                      <p:cBhvr>
                                        <p:cTn id="69" dur="500"/>
                                        <p:tgtEl>
                                          <p:spTgt spid="201814"/>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01815"/>
                                        </p:tgtEl>
                                        <p:attrNameLst>
                                          <p:attrName>style.visibility</p:attrName>
                                        </p:attrNameLst>
                                      </p:cBhvr>
                                      <p:to>
                                        <p:strVal val="visible"/>
                                      </p:to>
                                    </p:set>
                                    <p:animEffect transition="in" filter="dissolve">
                                      <p:cBhvr>
                                        <p:cTn id="72" dur="500"/>
                                        <p:tgtEl>
                                          <p:spTgt spid="201815"/>
                                        </p:tgtEl>
                                      </p:cBhvr>
                                    </p:animEffect>
                                  </p:childTnLst>
                                </p:cTn>
                              </p:par>
                              <p:par>
                                <p:cTn id="73" presetID="9" presetClass="entr" presetSubtype="0" fill="hold" nodeType="withEffect">
                                  <p:stCondLst>
                                    <p:cond delay="0"/>
                                  </p:stCondLst>
                                  <p:childTnLst>
                                    <p:set>
                                      <p:cBhvr>
                                        <p:cTn id="74" dur="1" fill="hold">
                                          <p:stCondLst>
                                            <p:cond delay="0"/>
                                          </p:stCondLst>
                                        </p:cTn>
                                        <p:tgtEl>
                                          <p:spTgt spid="201816"/>
                                        </p:tgtEl>
                                        <p:attrNameLst>
                                          <p:attrName>style.visibility</p:attrName>
                                        </p:attrNameLst>
                                      </p:cBhvr>
                                      <p:to>
                                        <p:strVal val="visible"/>
                                      </p:to>
                                    </p:set>
                                    <p:animEffect transition="in" filter="dissolve">
                                      <p:cBhvr>
                                        <p:cTn id="75" dur="500"/>
                                        <p:tgtEl>
                                          <p:spTgt spid="201816"/>
                                        </p:tgtEl>
                                      </p:cBhvr>
                                    </p:animEffect>
                                  </p:childTnLst>
                                </p:cTn>
                              </p:par>
                              <p:par>
                                <p:cTn id="76" presetID="9" presetClass="entr" presetSubtype="0" fill="hold" nodeType="withEffect">
                                  <p:stCondLst>
                                    <p:cond delay="0"/>
                                  </p:stCondLst>
                                  <p:childTnLst>
                                    <p:set>
                                      <p:cBhvr>
                                        <p:cTn id="77" dur="1" fill="hold">
                                          <p:stCondLst>
                                            <p:cond delay="0"/>
                                          </p:stCondLst>
                                        </p:cTn>
                                        <p:tgtEl>
                                          <p:spTgt spid="201817"/>
                                        </p:tgtEl>
                                        <p:attrNameLst>
                                          <p:attrName>style.visibility</p:attrName>
                                        </p:attrNameLst>
                                      </p:cBhvr>
                                      <p:to>
                                        <p:strVal val="visible"/>
                                      </p:to>
                                    </p:set>
                                    <p:animEffect transition="in" filter="dissolve">
                                      <p:cBhvr>
                                        <p:cTn id="78" dur="500"/>
                                        <p:tgtEl>
                                          <p:spTgt spid="201817"/>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01818"/>
                                        </p:tgtEl>
                                        <p:attrNameLst>
                                          <p:attrName>style.visibility</p:attrName>
                                        </p:attrNameLst>
                                      </p:cBhvr>
                                      <p:to>
                                        <p:strVal val="visible"/>
                                      </p:to>
                                    </p:set>
                                    <p:animEffect transition="in" filter="dissolve">
                                      <p:cBhvr>
                                        <p:cTn id="81" dur="500"/>
                                        <p:tgtEl>
                                          <p:spTgt spid="201818"/>
                                        </p:tgtEl>
                                      </p:cBhvr>
                                    </p:animEffect>
                                  </p:childTnLst>
                                </p:cTn>
                              </p:par>
                              <p:par>
                                <p:cTn id="82" presetID="9" presetClass="entr" presetSubtype="0" fill="hold" nodeType="withEffect">
                                  <p:stCondLst>
                                    <p:cond delay="0"/>
                                  </p:stCondLst>
                                  <p:childTnLst>
                                    <p:set>
                                      <p:cBhvr>
                                        <p:cTn id="83" dur="1" fill="hold">
                                          <p:stCondLst>
                                            <p:cond delay="0"/>
                                          </p:stCondLst>
                                        </p:cTn>
                                        <p:tgtEl>
                                          <p:spTgt spid="201819"/>
                                        </p:tgtEl>
                                        <p:attrNameLst>
                                          <p:attrName>style.visibility</p:attrName>
                                        </p:attrNameLst>
                                      </p:cBhvr>
                                      <p:to>
                                        <p:strVal val="visible"/>
                                      </p:to>
                                    </p:set>
                                    <p:animEffect transition="in" filter="dissolve">
                                      <p:cBhvr>
                                        <p:cTn id="84" dur="500"/>
                                        <p:tgtEl>
                                          <p:spTgt spid="201819"/>
                                        </p:tgtEl>
                                      </p:cBhvr>
                                    </p:animEffect>
                                  </p:childTnLst>
                                </p:cTn>
                              </p:par>
                              <p:par>
                                <p:cTn id="85" presetID="9" presetClass="entr" presetSubtype="0" fill="hold" nodeType="withEffect">
                                  <p:stCondLst>
                                    <p:cond delay="0"/>
                                  </p:stCondLst>
                                  <p:childTnLst>
                                    <p:set>
                                      <p:cBhvr>
                                        <p:cTn id="86" dur="1" fill="hold">
                                          <p:stCondLst>
                                            <p:cond delay="0"/>
                                          </p:stCondLst>
                                        </p:cTn>
                                        <p:tgtEl>
                                          <p:spTgt spid="201820"/>
                                        </p:tgtEl>
                                        <p:attrNameLst>
                                          <p:attrName>style.visibility</p:attrName>
                                        </p:attrNameLst>
                                      </p:cBhvr>
                                      <p:to>
                                        <p:strVal val="visible"/>
                                      </p:to>
                                    </p:set>
                                    <p:animEffect transition="in" filter="dissolve">
                                      <p:cBhvr>
                                        <p:cTn id="87" dur="500"/>
                                        <p:tgtEl>
                                          <p:spTgt spid="201820"/>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201821"/>
                                        </p:tgtEl>
                                        <p:attrNameLst>
                                          <p:attrName>style.visibility</p:attrName>
                                        </p:attrNameLst>
                                      </p:cBhvr>
                                      <p:to>
                                        <p:strVal val="visible"/>
                                      </p:to>
                                    </p:set>
                                    <p:animEffect transition="in" filter="dissolve">
                                      <p:cBhvr>
                                        <p:cTn id="90" dur="500"/>
                                        <p:tgtEl>
                                          <p:spTgt spid="201821"/>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201822"/>
                                        </p:tgtEl>
                                        <p:attrNameLst>
                                          <p:attrName>style.visibility</p:attrName>
                                        </p:attrNameLst>
                                      </p:cBhvr>
                                      <p:to>
                                        <p:strVal val="visible"/>
                                      </p:to>
                                    </p:set>
                                    <p:animEffect transition="in" filter="dissolve">
                                      <p:cBhvr>
                                        <p:cTn id="93" dur="500"/>
                                        <p:tgtEl>
                                          <p:spTgt spid="201822"/>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201823"/>
                                        </p:tgtEl>
                                        <p:attrNameLst>
                                          <p:attrName>style.visibility</p:attrName>
                                        </p:attrNameLst>
                                      </p:cBhvr>
                                      <p:to>
                                        <p:strVal val="visible"/>
                                      </p:to>
                                    </p:set>
                                    <p:animEffect transition="in" filter="dissolve">
                                      <p:cBhvr>
                                        <p:cTn id="96" dur="500"/>
                                        <p:tgtEl>
                                          <p:spTgt spid="201823"/>
                                        </p:tgtEl>
                                      </p:cBhvr>
                                    </p:animEffect>
                                  </p:childTnLst>
                                </p:cTn>
                              </p:par>
                              <p:par>
                                <p:cTn id="97" presetID="9" presetClass="entr" presetSubtype="0" fill="hold" nodeType="withEffect">
                                  <p:stCondLst>
                                    <p:cond delay="0"/>
                                  </p:stCondLst>
                                  <p:childTnLst>
                                    <p:set>
                                      <p:cBhvr>
                                        <p:cTn id="98" dur="1" fill="hold">
                                          <p:stCondLst>
                                            <p:cond delay="0"/>
                                          </p:stCondLst>
                                        </p:cTn>
                                        <p:tgtEl>
                                          <p:spTgt spid="201824"/>
                                        </p:tgtEl>
                                        <p:attrNameLst>
                                          <p:attrName>style.visibility</p:attrName>
                                        </p:attrNameLst>
                                      </p:cBhvr>
                                      <p:to>
                                        <p:strVal val="visible"/>
                                      </p:to>
                                    </p:set>
                                    <p:animEffect transition="in" filter="dissolve">
                                      <p:cBhvr>
                                        <p:cTn id="99" dur="500"/>
                                        <p:tgtEl>
                                          <p:spTgt spid="201824"/>
                                        </p:tgtEl>
                                      </p:cBhvr>
                                    </p:animEffect>
                                  </p:childTnLst>
                                </p:cTn>
                              </p:par>
                              <p:par>
                                <p:cTn id="100" presetID="9" presetClass="entr" presetSubtype="0" fill="hold" nodeType="withEffect">
                                  <p:stCondLst>
                                    <p:cond delay="0"/>
                                  </p:stCondLst>
                                  <p:childTnLst>
                                    <p:set>
                                      <p:cBhvr>
                                        <p:cTn id="101" dur="1" fill="hold">
                                          <p:stCondLst>
                                            <p:cond delay="0"/>
                                          </p:stCondLst>
                                        </p:cTn>
                                        <p:tgtEl>
                                          <p:spTgt spid="201825"/>
                                        </p:tgtEl>
                                        <p:attrNameLst>
                                          <p:attrName>style.visibility</p:attrName>
                                        </p:attrNameLst>
                                      </p:cBhvr>
                                      <p:to>
                                        <p:strVal val="visible"/>
                                      </p:to>
                                    </p:set>
                                    <p:animEffect transition="in" filter="dissolve">
                                      <p:cBhvr>
                                        <p:cTn id="102" dur="500"/>
                                        <p:tgtEl>
                                          <p:spTgt spid="201825"/>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201813"/>
                                        </p:tgtEl>
                                        <p:attrNameLst>
                                          <p:attrName>style.visibility</p:attrName>
                                        </p:attrNameLst>
                                      </p:cBhvr>
                                      <p:to>
                                        <p:strVal val="hidden"/>
                                      </p:to>
                                    </p:set>
                                  </p:childTnLst>
                                </p:cTn>
                              </p:par>
                              <p:par>
                                <p:cTn id="107" presetID="9" presetClass="entr" presetSubtype="0" fill="hold" grpId="0" nodeType="withEffect">
                                  <p:stCondLst>
                                    <p:cond delay="0"/>
                                  </p:stCondLst>
                                  <p:childTnLst>
                                    <p:set>
                                      <p:cBhvr>
                                        <p:cTn id="108" dur="1" fill="hold">
                                          <p:stCondLst>
                                            <p:cond delay="0"/>
                                          </p:stCondLst>
                                        </p:cTn>
                                        <p:tgtEl>
                                          <p:spTgt spid="201828"/>
                                        </p:tgtEl>
                                        <p:attrNameLst>
                                          <p:attrName>style.visibility</p:attrName>
                                        </p:attrNameLst>
                                      </p:cBhvr>
                                      <p:to>
                                        <p:strVal val="visible"/>
                                      </p:to>
                                    </p:set>
                                    <p:animEffect transition="in" filter="dissolve">
                                      <p:cBhvr>
                                        <p:cTn id="109" dur="500"/>
                                        <p:tgtEl>
                                          <p:spTgt spid="201828"/>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201828"/>
                                        </p:tgtEl>
                                        <p:attrNameLst>
                                          <p:attrName>style.visibility</p:attrName>
                                        </p:attrNameLst>
                                      </p:cBhvr>
                                      <p:to>
                                        <p:strVal val="hidden"/>
                                      </p:to>
                                    </p:set>
                                  </p:childTnLst>
                                </p:cTn>
                              </p:par>
                              <p:par>
                                <p:cTn id="114" presetID="9" presetClass="entr" presetSubtype="0" fill="hold" grpId="0" nodeType="withEffect">
                                  <p:stCondLst>
                                    <p:cond delay="0"/>
                                  </p:stCondLst>
                                  <p:childTnLst>
                                    <p:set>
                                      <p:cBhvr>
                                        <p:cTn id="115" dur="1" fill="hold">
                                          <p:stCondLst>
                                            <p:cond delay="0"/>
                                          </p:stCondLst>
                                        </p:cTn>
                                        <p:tgtEl>
                                          <p:spTgt spid="201829"/>
                                        </p:tgtEl>
                                        <p:attrNameLst>
                                          <p:attrName>style.visibility</p:attrName>
                                        </p:attrNameLst>
                                      </p:cBhvr>
                                      <p:to>
                                        <p:strVal val="visible"/>
                                      </p:to>
                                    </p:set>
                                    <p:animEffect transition="in" filter="dissolve">
                                      <p:cBhvr>
                                        <p:cTn id="116" dur="500"/>
                                        <p:tgtEl>
                                          <p:spTgt spid="201829"/>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xit" presetSubtype="0" fill="hold" nodeType="clickEffect">
                                  <p:stCondLst>
                                    <p:cond delay="0"/>
                                  </p:stCondLst>
                                  <p:childTnLst>
                                    <p:set>
                                      <p:cBhvr>
                                        <p:cTn id="120" dur="1" fill="hold">
                                          <p:stCondLst>
                                            <p:cond delay="0"/>
                                          </p:stCondLst>
                                        </p:cTn>
                                        <p:tgtEl>
                                          <p:spTgt spid="201816"/>
                                        </p:tgtEl>
                                        <p:attrNameLst>
                                          <p:attrName>style.visibility</p:attrName>
                                        </p:attrNameLst>
                                      </p:cBhvr>
                                      <p:to>
                                        <p:strVal val="hidden"/>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xit" presetSubtype="0" fill="hold" nodeType="clickEffect">
                                  <p:stCondLst>
                                    <p:cond delay="0"/>
                                  </p:stCondLst>
                                  <p:childTnLst>
                                    <p:set>
                                      <p:cBhvr>
                                        <p:cTn id="124" dur="1" fill="hold">
                                          <p:stCondLst>
                                            <p:cond delay="0"/>
                                          </p:stCondLst>
                                        </p:cTn>
                                        <p:tgtEl>
                                          <p:spTgt spid="201801"/>
                                        </p:tgtEl>
                                        <p:attrNameLst>
                                          <p:attrName>style.visibility</p:attrName>
                                        </p:attrNameLst>
                                      </p:cBhvr>
                                      <p:to>
                                        <p:strVal val="hidden"/>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9" presetClass="entr" presetSubtype="0" fill="hold" nodeType="clickEffect">
                                  <p:stCondLst>
                                    <p:cond delay="0"/>
                                  </p:stCondLst>
                                  <p:childTnLst>
                                    <p:set>
                                      <p:cBhvr>
                                        <p:cTn id="128" dur="1" fill="hold">
                                          <p:stCondLst>
                                            <p:cond delay="0"/>
                                          </p:stCondLst>
                                        </p:cTn>
                                        <p:tgtEl>
                                          <p:spTgt spid="201830"/>
                                        </p:tgtEl>
                                        <p:attrNameLst>
                                          <p:attrName>style.visibility</p:attrName>
                                        </p:attrNameLst>
                                      </p:cBhvr>
                                      <p:to>
                                        <p:strVal val="visible"/>
                                      </p:to>
                                    </p:set>
                                    <p:animEffect transition="in" filter="dissolve">
                                      <p:cBhvr>
                                        <p:cTn id="129" dur="500"/>
                                        <p:tgtEl>
                                          <p:spTgt spid="201830"/>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9" presetClass="entr" presetSubtype="0" fill="hold" nodeType="clickEffect">
                                  <p:stCondLst>
                                    <p:cond delay="0"/>
                                  </p:stCondLst>
                                  <p:childTnLst>
                                    <p:set>
                                      <p:cBhvr>
                                        <p:cTn id="133" dur="1" fill="hold">
                                          <p:stCondLst>
                                            <p:cond delay="0"/>
                                          </p:stCondLst>
                                        </p:cTn>
                                        <p:tgtEl>
                                          <p:spTgt spid="201831"/>
                                        </p:tgtEl>
                                        <p:attrNameLst>
                                          <p:attrName>style.visibility</p:attrName>
                                        </p:attrNameLst>
                                      </p:cBhvr>
                                      <p:to>
                                        <p:strVal val="visible"/>
                                      </p:to>
                                    </p:set>
                                    <p:animEffect transition="in" filter="dissolve">
                                      <p:cBhvr>
                                        <p:cTn id="134" dur="500"/>
                                        <p:tgtEl>
                                          <p:spTgt spid="201831"/>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9" presetClass="entr" presetSubtype="0" fill="hold" nodeType="clickEffect">
                                  <p:stCondLst>
                                    <p:cond delay="0"/>
                                  </p:stCondLst>
                                  <p:childTnLst>
                                    <p:set>
                                      <p:cBhvr>
                                        <p:cTn id="138" dur="1" fill="hold">
                                          <p:stCondLst>
                                            <p:cond delay="0"/>
                                          </p:stCondLst>
                                        </p:cTn>
                                        <p:tgtEl>
                                          <p:spTgt spid="201835"/>
                                        </p:tgtEl>
                                        <p:attrNameLst>
                                          <p:attrName>style.visibility</p:attrName>
                                        </p:attrNameLst>
                                      </p:cBhvr>
                                      <p:to>
                                        <p:strVal val="visible"/>
                                      </p:to>
                                    </p:set>
                                    <p:animEffect transition="in" filter="dissolve">
                                      <p:cBhvr>
                                        <p:cTn id="139" dur="500"/>
                                        <p:tgtEl>
                                          <p:spTgt spid="201835"/>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201780">
                                            <p:txEl>
                                              <p:pRg st="0" end="0"/>
                                            </p:txEl>
                                          </p:spTgt>
                                        </p:tgtEl>
                                        <p:attrNameLst>
                                          <p:attrName>style.visibility</p:attrName>
                                        </p:attrNameLst>
                                      </p:cBhvr>
                                      <p:to>
                                        <p:strVal val="visible"/>
                                      </p:to>
                                    </p:set>
                                    <p:animEffect transition="in" filter="dissolve">
                                      <p:cBhvr>
                                        <p:cTn id="144" dur="500"/>
                                        <p:tgtEl>
                                          <p:spTgt spid="201780">
                                            <p:txEl>
                                              <p:pRg st="0" end="0"/>
                                            </p:txEl>
                                          </p:spTgt>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201780">
                                            <p:txEl>
                                              <p:pRg st="1" end="1"/>
                                            </p:txEl>
                                          </p:spTgt>
                                        </p:tgtEl>
                                        <p:attrNameLst>
                                          <p:attrName>style.visibility</p:attrName>
                                        </p:attrNameLst>
                                      </p:cBhvr>
                                      <p:to>
                                        <p:strVal val="visible"/>
                                      </p:to>
                                    </p:set>
                                    <p:animEffect transition="in" filter="dissolve">
                                      <p:cBhvr>
                                        <p:cTn id="149" dur="500"/>
                                        <p:tgtEl>
                                          <p:spTgt spid="20178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p:bldP spid="201780" grpId="0" build="p"/>
      <p:bldP spid="201782" grpId="0" animBg="1"/>
      <p:bldP spid="201784" grpId="0" animBg="1"/>
      <p:bldP spid="201785" grpId="0" animBg="1"/>
      <p:bldP spid="201786" grpId="0" animBg="1"/>
      <p:bldP spid="201787" grpId="0" animBg="1"/>
      <p:bldP spid="201788" grpId="0" animBg="1"/>
      <p:bldP spid="201789" grpId="0" animBg="1"/>
      <p:bldP spid="201790" grpId="0" animBg="1"/>
      <p:bldP spid="201804" grpId="0" animBg="1"/>
      <p:bldP spid="201805" grpId="0" animBg="1"/>
      <p:bldP spid="201807" grpId="0" animBg="1"/>
      <p:bldP spid="201812" grpId="0"/>
      <p:bldP spid="201813" grpId="0" animBg="1"/>
      <p:bldP spid="201813" grpId="1" animBg="1"/>
      <p:bldP spid="201814" grpId="0" animBg="1"/>
      <p:bldP spid="201815" grpId="0" animBg="1"/>
      <p:bldP spid="201818" grpId="0" animBg="1"/>
      <p:bldP spid="201821" grpId="0" animBg="1"/>
      <p:bldP spid="201822" grpId="0" animBg="1"/>
      <p:bldP spid="201823" grpId="0" animBg="1"/>
      <p:bldP spid="201828" grpId="0" animBg="1"/>
      <p:bldP spid="201828" grpId="1" animBg="1"/>
      <p:bldP spid="20182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ChangeArrowheads="1"/>
          </p:cNvSpPr>
          <p:nvPr/>
        </p:nvSpPr>
        <p:spPr bwMode="auto">
          <a:xfrm>
            <a:off x="990600" y="981075"/>
            <a:ext cx="7788275"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37931725" indent="-37474525">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08585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42875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177165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35000"/>
              </a:spcBef>
              <a:buFont typeface="Monotype Sorts"/>
              <a:buChar char="n"/>
            </a:pPr>
            <a:endParaRPr kumimoji="1" lang="zh-CN" altLang="en-US" sz="1800">
              <a:latin typeface="Helvetica" panose="020B0604020202020204" pitchFamily="34" charset="0"/>
              <a:ea typeface="ＭＳ Ｐゴシック" panose="020B0600070205080204" pitchFamily="34" charset="-128"/>
            </a:endParaRPr>
          </a:p>
        </p:txBody>
      </p:sp>
      <p:pic>
        <p:nvPicPr>
          <p:cNvPr id="48131" name="图片 1"/>
          <p:cNvPicPr>
            <a:picLocks noChangeAspect="1"/>
          </p:cNvPicPr>
          <p:nvPr/>
        </p:nvPicPr>
        <p:blipFill>
          <a:blip r:embed="rId3">
            <a:extLst>
              <a:ext uri="{28A0092B-C50C-407E-A947-70E740481C1C}">
                <a14:useLocalDpi xmlns:a14="http://schemas.microsoft.com/office/drawing/2010/main" val="0"/>
              </a:ext>
            </a:extLst>
          </a:blip>
          <a:srcRect r="5328"/>
          <a:stretch>
            <a:fillRect/>
          </a:stretch>
        </p:blipFill>
        <p:spPr bwMode="auto">
          <a:xfrm>
            <a:off x="533400" y="1509713"/>
            <a:ext cx="3224213"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矩形 3"/>
          <p:cNvSpPr>
            <a:spLocks noChangeArrowheads="1"/>
          </p:cNvSpPr>
          <p:nvPr/>
        </p:nvSpPr>
        <p:spPr bwMode="auto">
          <a:xfrm>
            <a:off x="1431925" y="1066800"/>
            <a:ext cx="1114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latin typeface="宋体" panose="02010600030101010101" pitchFamily="2" charset="-122"/>
              </a:rPr>
              <a:t>多处理器</a:t>
            </a:r>
          </a:p>
        </p:txBody>
      </p:sp>
      <p:sp>
        <p:nvSpPr>
          <p:cNvPr id="48133" name="矩形 63"/>
          <p:cNvSpPr>
            <a:spLocks noChangeArrowheads="1"/>
          </p:cNvSpPr>
          <p:nvPr/>
        </p:nvSpPr>
        <p:spPr bwMode="auto">
          <a:xfrm>
            <a:off x="6261100" y="1074738"/>
            <a:ext cx="12303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latin typeface="宋体" panose="02010600030101010101" pitchFamily="2" charset="-122"/>
              </a:rPr>
              <a:t>多核</a:t>
            </a:r>
            <a:r>
              <a:rPr lang="en-US" altLang="zh-CN" sz="1800">
                <a:latin typeface="宋体" panose="02010600030101010101" pitchFamily="2" charset="-122"/>
              </a:rPr>
              <a:t>/</a:t>
            </a:r>
            <a:r>
              <a:rPr lang="zh-CN" altLang="en-US" sz="1800">
                <a:latin typeface="宋体" panose="02010600030101010101" pitchFamily="2" charset="-122"/>
              </a:rPr>
              <a:t>众核</a:t>
            </a:r>
          </a:p>
        </p:txBody>
      </p:sp>
      <p:pic>
        <p:nvPicPr>
          <p:cNvPr id="48134" name="图片 2"/>
          <p:cNvPicPr>
            <a:picLocks noChangeAspect="1"/>
          </p:cNvPicPr>
          <p:nvPr/>
        </p:nvPicPr>
        <p:blipFill>
          <a:blip r:embed="rId4">
            <a:extLst>
              <a:ext uri="{28A0092B-C50C-407E-A947-70E740481C1C}">
                <a14:useLocalDpi xmlns:a14="http://schemas.microsoft.com/office/drawing/2010/main" val="0"/>
              </a:ext>
            </a:extLst>
          </a:blip>
          <a:srcRect r="6149"/>
          <a:stretch>
            <a:fillRect/>
          </a:stretch>
        </p:blipFill>
        <p:spPr bwMode="auto">
          <a:xfrm>
            <a:off x="5241925" y="1466850"/>
            <a:ext cx="3268663"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a:xfrm>
            <a:off x="0" y="304800"/>
            <a:ext cx="9144000" cy="676275"/>
          </a:xfrm>
          <a:prstGeom prst="rect">
            <a:avLst/>
          </a:prstGeom>
        </p:spPr>
        <p:txBody>
          <a:bodyPr/>
          <a:lst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宋体" pitchFamily="2" charset="-122"/>
              </a:defRPr>
            </a:lvl2pPr>
            <a:lvl3pPr algn="l" rtl="0" eaLnBrk="0" fontAlgn="base" hangingPunct="0">
              <a:spcBef>
                <a:spcPct val="0"/>
              </a:spcBef>
              <a:spcAft>
                <a:spcPct val="0"/>
              </a:spcAft>
              <a:defRPr sz="3600" b="1">
                <a:solidFill>
                  <a:schemeClr val="tx1"/>
                </a:solidFill>
                <a:latin typeface="Arial" charset="0"/>
                <a:ea typeface="宋体" pitchFamily="2" charset="-122"/>
              </a:defRPr>
            </a:lvl3pPr>
            <a:lvl4pPr algn="l" rtl="0" eaLnBrk="0" fontAlgn="base" hangingPunct="0">
              <a:spcBef>
                <a:spcPct val="0"/>
              </a:spcBef>
              <a:spcAft>
                <a:spcPct val="0"/>
              </a:spcAft>
              <a:defRPr sz="3600" b="1">
                <a:solidFill>
                  <a:schemeClr val="tx1"/>
                </a:solidFill>
                <a:latin typeface="Arial" charset="0"/>
                <a:ea typeface="宋体" pitchFamily="2" charset="-122"/>
              </a:defRPr>
            </a:lvl4pPr>
            <a:lvl5pPr algn="l" rtl="0" eaLnBrk="0" fontAlgn="base" hangingPunct="0">
              <a:spcBef>
                <a:spcPct val="0"/>
              </a:spcBef>
              <a:spcAft>
                <a:spcPct val="0"/>
              </a:spcAft>
              <a:defRPr sz="3600" b="1">
                <a:solidFill>
                  <a:schemeClr val="tx1"/>
                </a:solidFill>
                <a:latin typeface="Arial" charset="0"/>
                <a:ea typeface="宋体" pitchFamily="2" charset="-122"/>
              </a:defRPr>
            </a:lvl5pPr>
            <a:lvl6pPr marL="457200" algn="l" rtl="0" fontAlgn="base">
              <a:spcBef>
                <a:spcPct val="0"/>
              </a:spcBef>
              <a:spcAft>
                <a:spcPct val="0"/>
              </a:spcAft>
              <a:defRPr sz="3600" b="1">
                <a:solidFill>
                  <a:schemeClr val="tx1"/>
                </a:solidFill>
                <a:latin typeface="Arial" charset="0"/>
                <a:ea typeface="宋体" pitchFamily="2" charset="-122"/>
              </a:defRPr>
            </a:lvl6pPr>
            <a:lvl7pPr marL="914400" algn="l" rtl="0" fontAlgn="base">
              <a:spcBef>
                <a:spcPct val="0"/>
              </a:spcBef>
              <a:spcAft>
                <a:spcPct val="0"/>
              </a:spcAft>
              <a:defRPr sz="3600" b="1">
                <a:solidFill>
                  <a:schemeClr val="tx1"/>
                </a:solidFill>
                <a:latin typeface="Arial" charset="0"/>
                <a:ea typeface="宋体" pitchFamily="2" charset="-122"/>
              </a:defRPr>
            </a:lvl7pPr>
            <a:lvl8pPr marL="1371600" algn="l" rtl="0" fontAlgn="base">
              <a:spcBef>
                <a:spcPct val="0"/>
              </a:spcBef>
              <a:spcAft>
                <a:spcPct val="0"/>
              </a:spcAft>
              <a:defRPr sz="3600" b="1">
                <a:solidFill>
                  <a:schemeClr val="tx1"/>
                </a:solidFill>
                <a:latin typeface="Arial" charset="0"/>
                <a:ea typeface="宋体" pitchFamily="2" charset="-122"/>
              </a:defRPr>
            </a:lvl8pPr>
            <a:lvl9pPr marL="1828800" algn="l" rtl="0" fontAlgn="base">
              <a:spcBef>
                <a:spcPct val="0"/>
              </a:spcBef>
              <a:spcAft>
                <a:spcPct val="0"/>
              </a:spcAft>
              <a:defRPr sz="3600" b="1">
                <a:solidFill>
                  <a:schemeClr val="tx1"/>
                </a:solidFill>
                <a:latin typeface="Arial" charset="0"/>
                <a:ea typeface="宋体" pitchFamily="2" charset="-122"/>
              </a:defRPr>
            </a:lvl9pPr>
          </a:lstStyle>
          <a:p>
            <a:pPr eaLnBrk="1" hangingPunct="1">
              <a:defRPr/>
            </a:pPr>
            <a:r>
              <a:rPr lang="zh-CN" altLang="en-US" sz="3200" kern="0" dirty="0" smtClean="0">
                <a:sym typeface="Symbol" panose="05050102010706020507" pitchFamily="18" charset="2"/>
              </a:rPr>
              <a:t>（</a:t>
            </a:r>
            <a:r>
              <a:rPr lang="en-US" altLang="zh-CN" sz="3200" kern="0" dirty="0" smtClean="0">
                <a:sym typeface="Symbol" panose="05050102010706020507" pitchFamily="18" charset="2"/>
              </a:rPr>
              <a:t>7</a:t>
            </a:r>
            <a:r>
              <a:rPr lang="zh-CN" altLang="en-US" sz="3200" kern="0" dirty="0" smtClean="0">
                <a:sym typeface="Symbol" panose="05050102010706020507" pitchFamily="18" charset="2"/>
              </a:rPr>
              <a:t>）</a:t>
            </a:r>
            <a:r>
              <a:rPr lang="zh-CN" altLang="en-US" sz="3200" kern="0" dirty="0" smtClean="0">
                <a:latin typeface="宋体" panose="02010600030101010101" pitchFamily="2" charset="-122"/>
              </a:rPr>
              <a:t>多核</a:t>
            </a:r>
            <a:r>
              <a:rPr lang="en-US" altLang="zh-CN" sz="3200" kern="0" dirty="0" smtClean="0">
                <a:latin typeface="宋体" panose="02010600030101010101" pitchFamily="2" charset="-122"/>
              </a:rPr>
              <a:t>CPU</a:t>
            </a:r>
            <a:r>
              <a:rPr lang="zh-CN" altLang="en-US" sz="3200" kern="0" dirty="0" smtClean="0">
                <a:latin typeface="宋体" panose="02010600030101010101" pitchFamily="2" charset="-122"/>
              </a:rPr>
              <a:t>调度算法</a:t>
            </a:r>
            <a:endParaRPr lang="zh-CN" altLang="zh-CN" sz="3200" kern="0" dirty="0" smtClean="0">
              <a:sym typeface="Symbol" panose="05050102010706020507" pitchFamily="18" charset="2"/>
            </a:endParaRPr>
          </a:p>
        </p:txBody>
      </p:sp>
      <p:grpSp>
        <p:nvGrpSpPr>
          <p:cNvPr id="4" name="组合 3"/>
          <p:cNvGrpSpPr>
            <a:grpSpLocks/>
          </p:cNvGrpSpPr>
          <p:nvPr/>
        </p:nvGrpSpPr>
        <p:grpSpPr bwMode="auto">
          <a:xfrm>
            <a:off x="511175" y="3644900"/>
            <a:ext cx="3505200" cy="3116263"/>
            <a:chOff x="511901" y="3644852"/>
            <a:chExt cx="3505200" cy="3115980"/>
          </a:xfrm>
        </p:grpSpPr>
        <p:pic>
          <p:nvPicPr>
            <p:cNvPr id="48138" name="Picture 9" descr="https://timgsa.baidu.com/timg?image&amp;quality=80&amp;size=b9999_10000&amp;sec=1589519470196&amp;di=0d425ff358923a8e3ecfed22415d1041&amp;imgtype=0&amp;src=http%3A%2F%2Fwww.yyxt.com%2Fuploads%2Fallimg%2F150309%2F4-150309150601318.png"/>
            <p:cNvPicPr>
              <a:picLocks noChangeAspect="1" noChangeArrowheads="1"/>
            </p:cNvPicPr>
            <p:nvPr/>
          </p:nvPicPr>
          <p:blipFill>
            <a:blip r:embed="rId5">
              <a:extLst>
                <a:ext uri="{28A0092B-C50C-407E-A947-70E740481C1C}">
                  <a14:useLocalDpi xmlns:a14="http://schemas.microsoft.com/office/drawing/2010/main" val="0"/>
                </a:ext>
              </a:extLst>
            </a:blip>
            <a:srcRect l="15224" t="6660" r="14748" b="6509"/>
            <a:stretch>
              <a:fillRect/>
            </a:stretch>
          </p:blipFill>
          <p:spPr bwMode="auto">
            <a:xfrm>
              <a:off x="557349" y="3644852"/>
              <a:ext cx="3245825" cy="246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9" name="矩形 1"/>
            <p:cNvSpPr>
              <a:spLocks noChangeArrowheads="1"/>
            </p:cNvSpPr>
            <p:nvPr/>
          </p:nvSpPr>
          <p:spPr bwMode="auto">
            <a:xfrm>
              <a:off x="511901" y="6114501"/>
              <a:ext cx="3505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zh-CN" altLang="en-US" sz="1800" b="0"/>
                <a:t>图形处理器</a:t>
              </a:r>
              <a:r>
                <a:rPr lang="en-US" altLang="zh-CN" sz="1800" b="0"/>
                <a:t>(Graphics Processing Unit</a:t>
              </a:r>
              <a:r>
                <a:rPr lang="zh-CN" altLang="en-US" sz="1800" b="0"/>
                <a:t>：</a:t>
              </a:r>
              <a:r>
                <a:rPr lang="en-US" altLang="zh-CN" sz="1800" b="0"/>
                <a:t>GPU</a:t>
              </a:r>
              <a:r>
                <a:rPr lang="zh-CN" altLang="en-US" sz="1800" b="0"/>
                <a:t>）</a:t>
              </a:r>
              <a:endParaRPr lang="en-US" altLang="zh-CN" sz="1800" b="0"/>
            </a:p>
          </p:txBody>
        </p:sp>
      </p:grpSp>
      <p:pic>
        <p:nvPicPr>
          <p:cNvPr id="3" name="图片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146300" y="2600325"/>
            <a:ext cx="6811963"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xit" presetSubtype="4" fill="hold" nodeType="clickEffect">
                                  <p:stCondLst>
                                    <p:cond delay="0"/>
                                  </p:stCondLst>
                                  <p:childTnLst>
                                    <p:anim calcmode="lin" valueType="num">
                                      <p:cBhvr additive="base">
                                        <p:cTn id="13" dur="500"/>
                                        <p:tgtEl>
                                          <p:spTgt spid="3"/>
                                        </p:tgtEl>
                                        <p:attrNameLst>
                                          <p:attrName>ppt_x</p:attrName>
                                        </p:attrNameLst>
                                      </p:cBhvr>
                                      <p:tavLst>
                                        <p:tav tm="0">
                                          <p:val>
                                            <p:strVal val="ppt_x"/>
                                          </p:val>
                                        </p:tav>
                                        <p:tav tm="100000">
                                          <p:val>
                                            <p:strVal val="ppt_x"/>
                                          </p:val>
                                        </p:tav>
                                      </p:tavLst>
                                    </p:anim>
                                    <p:anim calcmode="lin" valueType="num">
                                      <p:cBhvr additive="base">
                                        <p:cTn id="14" dur="500"/>
                                        <p:tgtEl>
                                          <p:spTgt spid="3"/>
                                        </p:tgtEl>
                                        <p:attrNameLst>
                                          <p:attrName>ppt_y</p:attrName>
                                        </p:attrNameLst>
                                      </p:cBhvr>
                                      <p:tavLst>
                                        <p:tav tm="0">
                                          <p:val>
                                            <p:strVal val="ppt_y"/>
                                          </p:val>
                                        </p:tav>
                                        <p:tav tm="100000">
                                          <p:val>
                                            <p:strVal val="1+ppt_h/2"/>
                                          </p:val>
                                        </p:tav>
                                      </p:tavLst>
                                    </p:anim>
                                    <p:set>
                                      <p:cBhvr>
                                        <p:cTn id="15" dur="1" fill="hold">
                                          <p:stCondLst>
                                            <p:cond delay="499"/>
                                          </p:stCondLst>
                                        </p:cTn>
                                        <p:tgtEl>
                                          <p:spTgt spid="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p:cNvSpPr>
            <a:spLocks noGrp="1"/>
          </p:cNvSpPr>
          <p:nvPr>
            <p:ph idx="1"/>
          </p:nvPr>
        </p:nvSpPr>
        <p:spPr>
          <a:xfrm>
            <a:off x="152400" y="1260475"/>
            <a:ext cx="8610600" cy="4530725"/>
          </a:xfrm>
        </p:spPr>
        <p:txBody>
          <a:bodyPr/>
          <a:lstStyle/>
          <a:p>
            <a:r>
              <a:rPr lang="en-US" altLang="zh-CN" dirty="0" smtClean="0"/>
              <a:t>CPU</a:t>
            </a:r>
            <a:r>
              <a:rPr lang="zh-CN" altLang="en-US" dirty="0" smtClean="0"/>
              <a:t>的亲和性</a:t>
            </a:r>
            <a:r>
              <a:rPr lang="en-US" altLang="zh-CN" dirty="0" smtClean="0"/>
              <a:t>affinity </a:t>
            </a:r>
            <a:r>
              <a:rPr lang="zh-CN" altLang="en-US" b="0" dirty="0" smtClean="0"/>
              <a:t>：就是进程</a:t>
            </a:r>
            <a:r>
              <a:rPr lang="en-US" altLang="zh-CN" b="0" dirty="0" smtClean="0"/>
              <a:t>/</a:t>
            </a:r>
            <a:r>
              <a:rPr lang="zh-CN" altLang="en-US" b="0" dirty="0" smtClean="0"/>
              <a:t>线程要在指定的 </a:t>
            </a:r>
            <a:r>
              <a:rPr lang="en-US" altLang="zh-CN" b="0" dirty="0" smtClean="0"/>
              <a:t>CPU </a:t>
            </a:r>
            <a:r>
              <a:rPr lang="zh-CN" altLang="en-US" b="0" dirty="0" smtClean="0"/>
              <a:t>上尽量长时间地运行而不被迁移到其他处理器，也称为</a:t>
            </a:r>
            <a:r>
              <a:rPr lang="en-US" altLang="zh-CN" b="0" dirty="0" smtClean="0"/>
              <a:t>CPU</a:t>
            </a:r>
            <a:r>
              <a:rPr lang="zh-CN" altLang="en-US" b="0" dirty="0" smtClean="0"/>
              <a:t>关联性；</a:t>
            </a:r>
            <a:endParaRPr lang="en-US" altLang="zh-CN" b="0" dirty="0" smtClean="0"/>
          </a:p>
          <a:p>
            <a:r>
              <a:rPr lang="zh-CN" altLang="en-US" b="0" dirty="0" smtClean="0"/>
              <a:t>在多核运行的机器上，每个</a:t>
            </a:r>
            <a:r>
              <a:rPr lang="en-US" altLang="zh-CN" b="0" dirty="0" smtClean="0"/>
              <a:t>CPU</a:t>
            </a:r>
            <a:r>
              <a:rPr lang="zh-CN" altLang="en-US" b="0" dirty="0" smtClean="0"/>
              <a:t>本身自己会有缓存，缓存着进程使用的信息，而进程可能会被</a:t>
            </a:r>
            <a:r>
              <a:rPr lang="en-US" altLang="zh-CN" b="0" dirty="0" smtClean="0"/>
              <a:t>OS</a:t>
            </a:r>
            <a:r>
              <a:rPr lang="zh-CN" altLang="en-US" b="0" dirty="0" smtClean="0"/>
              <a:t>调度到其他</a:t>
            </a:r>
            <a:r>
              <a:rPr lang="en-US" altLang="zh-CN" b="0" dirty="0" smtClean="0"/>
              <a:t>CPU</a:t>
            </a:r>
            <a:r>
              <a:rPr lang="zh-CN" altLang="en-US" b="0" dirty="0" smtClean="0"/>
              <a:t>上，如此，</a:t>
            </a:r>
            <a:r>
              <a:rPr lang="en-US" altLang="zh-CN" b="0" dirty="0" smtClean="0"/>
              <a:t>CPU cache</a:t>
            </a:r>
            <a:r>
              <a:rPr lang="zh-CN" altLang="en-US" b="0" dirty="0" smtClean="0"/>
              <a:t>命中率就低了，当绑定</a:t>
            </a:r>
            <a:r>
              <a:rPr lang="en-US" altLang="zh-CN" b="0" dirty="0" smtClean="0"/>
              <a:t>CPU</a:t>
            </a:r>
            <a:r>
              <a:rPr lang="zh-CN" altLang="en-US" b="0" dirty="0" smtClean="0"/>
              <a:t>后，性能有一定的提高。</a:t>
            </a:r>
            <a:endParaRPr lang="zh-CN" altLang="en-US" sz="1200" dirty="0" smtClean="0">
              <a:latin typeface="宋体" panose="02010600030101010101" pitchFamily="2" charset="-122"/>
            </a:endParaRPr>
          </a:p>
        </p:txBody>
      </p:sp>
      <p:sp>
        <p:nvSpPr>
          <p:cNvPr id="50179" name="Rectangle 2"/>
          <p:cNvSpPr>
            <a:spLocks noGrp="1" noChangeArrowheads="1"/>
          </p:cNvSpPr>
          <p:nvPr>
            <p:ph type="title"/>
          </p:nvPr>
        </p:nvSpPr>
        <p:spPr>
          <a:xfrm>
            <a:off x="0" y="304800"/>
            <a:ext cx="9144000" cy="676275"/>
          </a:xfrm>
        </p:spPr>
        <p:txBody>
          <a:bodyPr/>
          <a:lstStyle/>
          <a:p>
            <a:pPr eaLnBrk="1" hangingPunct="1"/>
            <a:r>
              <a:rPr lang="zh-CN" altLang="en-US" sz="3200" smtClean="0">
                <a:sym typeface="Symbol" panose="05050102010706020507" pitchFamily="18" charset="2"/>
              </a:rPr>
              <a:t>（</a:t>
            </a:r>
            <a:r>
              <a:rPr lang="en-US" altLang="zh-CN" sz="3200" smtClean="0">
                <a:sym typeface="Symbol" panose="05050102010706020507" pitchFamily="18" charset="2"/>
              </a:rPr>
              <a:t>7</a:t>
            </a:r>
            <a:r>
              <a:rPr lang="zh-CN" altLang="en-US" sz="3200" smtClean="0">
                <a:sym typeface="Symbol" panose="05050102010706020507" pitchFamily="18" charset="2"/>
              </a:rPr>
              <a:t>）</a:t>
            </a:r>
            <a:r>
              <a:rPr lang="zh-CN" altLang="en-US" sz="3200" smtClean="0">
                <a:latin typeface="宋体" panose="02010600030101010101" pitchFamily="2" charset="-122"/>
              </a:rPr>
              <a:t>多核</a:t>
            </a:r>
            <a:r>
              <a:rPr lang="en-US" altLang="zh-CN" sz="3200" smtClean="0">
                <a:latin typeface="宋体" panose="02010600030101010101" pitchFamily="2" charset="-122"/>
              </a:rPr>
              <a:t>CPU</a:t>
            </a:r>
            <a:r>
              <a:rPr lang="zh-CN" altLang="en-US" sz="3200" smtClean="0">
                <a:latin typeface="宋体" panose="02010600030101010101" pitchFamily="2" charset="-122"/>
              </a:rPr>
              <a:t>调度算法</a:t>
            </a:r>
            <a:endParaRPr lang="zh-CN" altLang="zh-CN" sz="3200" smtClean="0">
              <a:sym typeface="Symbol" panose="05050102010706020507" pitchFamily="18" charset="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124200" y="381000"/>
            <a:ext cx="3232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5.1 </a:t>
            </a:r>
            <a:r>
              <a:rPr lang="zh-CN" altLang="en-US" sz="3200">
                <a:latin typeface="黑体" panose="02010609060101010101" pitchFamily="49" charset="-122"/>
                <a:ea typeface="黑体" panose="02010609060101010101" pitchFamily="49" charset="-122"/>
              </a:rPr>
              <a:t>基本概念</a:t>
            </a:r>
          </a:p>
        </p:txBody>
      </p:sp>
      <p:sp>
        <p:nvSpPr>
          <p:cNvPr id="224259" name="Rectangle 3"/>
          <p:cNvSpPr>
            <a:spLocks noChangeArrowheads="1"/>
          </p:cNvSpPr>
          <p:nvPr/>
        </p:nvSpPr>
        <p:spPr bwMode="auto">
          <a:xfrm>
            <a:off x="714375" y="1147763"/>
            <a:ext cx="4114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a:solidFill>
                  <a:srgbClr val="CC0000"/>
                </a:solidFill>
                <a:latin typeface="黑体" panose="02010609060101010101" pitchFamily="49" charset="-122"/>
                <a:ea typeface="黑体" panose="02010609060101010101" pitchFamily="49" charset="-122"/>
              </a:rPr>
              <a:t>（</a:t>
            </a:r>
            <a:r>
              <a:rPr kumimoji="1" lang="en-US" altLang="zh-CN" sz="2400">
                <a:solidFill>
                  <a:srgbClr val="CC0000"/>
                </a:solidFill>
                <a:latin typeface="黑体" panose="02010609060101010101" pitchFamily="49" charset="-122"/>
                <a:ea typeface="黑体" panose="02010609060101010101" pitchFamily="49" charset="-122"/>
              </a:rPr>
              <a:t>3</a:t>
            </a:r>
            <a:r>
              <a:rPr kumimoji="1" lang="zh-CN" altLang="en-US" sz="2400">
                <a:solidFill>
                  <a:srgbClr val="CC0000"/>
                </a:solidFill>
                <a:latin typeface="黑体" panose="02010609060101010101" pitchFamily="49" charset="-122"/>
                <a:ea typeface="黑体" panose="02010609060101010101" pitchFamily="49" charset="-122"/>
              </a:rPr>
              <a:t>）</a:t>
            </a:r>
            <a:r>
              <a:rPr kumimoji="1" lang="en-US" altLang="zh-CN" sz="2400">
                <a:solidFill>
                  <a:srgbClr val="CC0000"/>
                </a:solidFill>
                <a:latin typeface="黑体" panose="02010609060101010101" pitchFamily="49" charset="-122"/>
                <a:ea typeface="黑体" panose="02010609060101010101" pitchFamily="49" charset="-122"/>
              </a:rPr>
              <a:t>CPU-I/O</a:t>
            </a:r>
            <a:r>
              <a:rPr kumimoji="1" lang="zh-CN" altLang="en-US" sz="2400">
                <a:solidFill>
                  <a:srgbClr val="CC0000"/>
                </a:solidFill>
                <a:latin typeface="黑体" panose="02010609060101010101" pitchFamily="49" charset="-122"/>
                <a:ea typeface="黑体" panose="02010609060101010101" pitchFamily="49" charset="-122"/>
              </a:rPr>
              <a:t>区间周期</a:t>
            </a:r>
          </a:p>
        </p:txBody>
      </p:sp>
      <p:sp>
        <p:nvSpPr>
          <p:cNvPr id="224260" name="Rectangle 4"/>
          <p:cNvSpPr>
            <a:spLocks noChangeArrowheads="1"/>
          </p:cNvSpPr>
          <p:nvPr/>
        </p:nvSpPr>
        <p:spPr bwMode="auto">
          <a:xfrm>
            <a:off x="3505200" y="2057400"/>
            <a:ext cx="5410200" cy="38100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
                <a:srgbClr val="CC0000"/>
              </a:buClr>
            </a:pPr>
            <a:r>
              <a:rPr lang="en-US" altLang="zh-CN" sz="2000"/>
              <a:t> </a:t>
            </a:r>
            <a:r>
              <a:rPr lang="zh-CN" altLang="en-US" sz="2000"/>
              <a:t>程序代码可以分为计算类代码和</a:t>
            </a:r>
            <a:r>
              <a:rPr lang="en-US" altLang="zh-CN" sz="2000"/>
              <a:t>I/O</a:t>
            </a:r>
            <a:r>
              <a:rPr lang="zh-CN" altLang="en-US" sz="2000"/>
              <a:t>类代码</a:t>
            </a:r>
          </a:p>
          <a:p>
            <a:pPr eaLnBrk="1" hangingPunct="1">
              <a:lnSpc>
                <a:spcPct val="140000"/>
              </a:lnSpc>
              <a:spcBef>
                <a:spcPct val="0"/>
              </a:spcBef>
              <a:buClr>
                <a:srgbClr val="CC0000"/>
              </a:buClr>
            </a:pPr>
            <a:r>
              <a:rPr lang="zh-CN" altLang="en-US" sz="2000"/>
              <a:t> 进程执行过程由</a:t>
            </a:r>
            <a:r>
              <a:rPr lang="en-US" altLang="zh-CN" sz="2000"/>
              <a:t>CPU</a:t>
            </a:r>
            <a:r>
              <a:rPr lang="zh-CN" altLang="en-US" sz="2000"/>
              <a:t>执行和</a:t>
            </a:r>
            <a:r>
              <a:rPr lang="en-US" altLang="zh-CN" sz="2000"/>
              <a:t>I/O</a:t>
            </a:r>
            <a:r>
              <a:rPr lang="zh-CN" altLang="en-US" sz="2000"/>
              <a:t>等待周期组成</a:t>
            </a:r>
          </a:p>
          <a:p>
            <a:pPr eaLnBrk="1" hangingPunct="1">
              <a:lnSpc>
                <a:spcPct val="140000"/>
              </a:lnSpc>
              <a:spcBef>
                <a:spcPct val="0"/>
              </a:spcBef>
              <a:buClr>
                <a:srgbClr val="CC0000"/>
              </a:buClr>
              <a:buFontTx/>
              <a:buNone/>
            </a:pPr>
            <a:r>
              <a:rPr lang="en-US" altLang="zh-CN" sz="2000"/>
              <a:t>CPU</a:t>
            </a:r>
            <a:r>
              <a:rPr lang="zh-CN" altLang="en-US" sz="2000"/>
              <a:t>区间和</a:t>
            </a:r>
            <a:r>
              <a:rPr lang="en-US" altLang="zh-CN" sz="2000"/>
              <a:t>I/O</a:t>
            </a:r>
            <a:r>
              <a:rPr lang="zh-CN" altLang="en-US" sz="2000"/>
              <a:t>区间</a:t>
            </a:r>
          </a:p>
          <a:p>
            <a:pPr eaLnBrk="1" hangingPunct="1">
              <a:lnSpc>
                <a:spcPct val="140000"/>
              </a:lnSpc>
              <a:spcBef>
                <a:spcPct val="0"/>
              </a:spcBef>
              <a:buClr>
                <a:srgbClr val="CC0000"/>
              </a:buClr>
            </a:pPr>
            <a:r>
              <a:rPr lang="zh-CN" altLang="en-US" sz="2000"/>
              <a:t> </a:t>
            </a:r>
            <a:r>
              <a:rPr lang="en-US" altLang="zh-CN" sz="2000"/>
              <a:t>CPU</a:t>
            </a:r>
            <a:r>
              <a:rPr lang="zh-CN" altLang="en-US" sz="2000"/>
              <a:t>约束型程序以计算为主，</a:t>
            </a:r>
            <a:r>
              <a:rPr lang="en-US" altLang="zh-CN" sz="2000"/>
              <a:t>CPU</a:t>
            </a:r>
            <a:r>
              <a:rPr lang="zh-CN" altLang="en-US" sz="2000"/>
              <a:t>区间会较</a:t>
            </a:r>
            <a:br>
              <a:rPr lang="zh-CN" altLang="en-US" sz="2000"/>
            </a:br>
            <a:r>
              <a:rPr lang="zh-CN" altLang="en-US" sz="2000"/>
              <a:t>    多，还会有少量长的</a:t>
            </a:r>
            <a:r>
              <a:rPr lang="en-US" altLang="zh-CN" sz="2000"/>
              <a:t>CPU</a:t>
            </a:r>
            <a:r>
              <a:rPr lang="zh-CN" altLang="en-US" sz="2000"/>
              <a:t>区间</a:t>
            </a:r>
          </a:p>
          <a:p>
            <a:pPr eaLnBrk="1" hangingPunct="1">
              <a:lnSpc>
                <a:spcPct val="140000"/>
              </a:lnSpc>
              <a:spcBef>
                <a:spcPct val="0"/>
              </a:spcBef>
              <a:buClr>
                <a:srgbClr val="CC0000"/>
              </a:buClr>
            </a:pPr>
            <a:r>
              <a:rPr lang="zh-CN" altLang="en-US" sz="2000"/>
              <a:t> </a:t>
            </a:r>
            <a:r>
              <a:rPr lang="en-US" altLang="zh-CN" sz="2000"/>
              <a:t>I/O</a:t>
            </a:r>
            <a:r>
              <a:rPr lang="zh-CN" altLang="en-US" sz="2000"/>
              <a:t>约束型程序以</a:t>
            </a:r>
            <a:r>
              <a:rPr lang="en-US" altLang="zh-CN" sz="2000"/>
              <a:t>I/O</a:t>
            </a:r>
            <a:r>
              <a:rPr lang="zh-CN" altLang="en-US" sz="2000"/>
              <a:t>为主，但配合</a:t>
            </a:r>
            <a:r>
              <a:rPr lang="en-US" altLang="zh-CN" sz="2000"/>
              <a:t>I/O</a:t>
            </a:r>
            <a:r>
              <a:rPr lang="zh-CN" altLang="en-US" sz="2000"/>
              <a:t>处理会</a:t>
            </a:r>
            <a:br>
              <a:rPr lang="zh-CN" altLang="en-US" sz="2000"/>
            </a:br>
            <a:r>
              <a:rPr lang="zh-CN" altLang="en-US" sz="2000"/>
              <a:t>    有大量短的</a:t>
            </a:r>
            <a:r>
              <a:rPr lang="en-US" altLang="zh-CN" sz="2000"/>
              <a:t>CPU</a:t>
            </a:r>
            <a:r>
              <a:rPr lang="zh-CN" altLang="en-US" sz="2000"/>
              <a:t>区间 </a:t>
            </a:r>
            <a:endParaRPr lang="zh-CN" altLang="en-US" sz="2000">
              <a:solidFill>
                <a:srgbClr val="993366"/>
              </a:solidFill>
            </a:endParaRPr>
          </a:p>
        </p:txBody>
      </p:sp>
      <p:grpSp>
        <p:nvGrpSpPr>
          <p:cNvPr id="9221" name="Group 15"/>
          <p:cNvGrpSpPr>
            <a:grpSpLocks/>
          </p:cNvGrpSpPr>
          <p:nvPr/>
        </p:nvGrpSpPr>
        <p:grpSpPr bwMode="auto">
          <a:xfrm>
            <a:off x="457200" y="1600200"/>
            <a:ext cx="2908300" cy="5037138"/>
            <a:chOff x="288" y="1051"/>
            <a:chExt cx="1832" cy="3173"/>
          </a:xfrm>
        </p:grpSpPr>
        <p:pic>
          <p:nvPicPr>
            <p:cNvPr id="922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 y="1051"/>
              <a:ext cx="1729" cy="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Rectangle 9"/>
            <p:cNvSpPr>
              <a:spLocks noChangeArrowheads="1"/>
            </p:cNvSpPr>
            <p:nvPr/>
          </p:nvSpPr>
          <p:spPr bwMode="auto">
            <a:xfrm>
              <a:off x="1776" y="1536"/>
              <a:ext cx="336" cy="192"/>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200"/>
                <a:t>区间</a:t>
              </a:r>
            </a:p>
          </p:txBody>
        </p:sp>
        <p:sp>
          <p:nvSpPr>
            <p:cNvPr id="9225" name="Rectangle 10"/>
            <p:cNvSpPr>
              <a:spLocks noChangeArrowheads="1"/>
            </p:cNvSpPr>
            <p:nvPr/>
          </p:nvSpPr>
          <p:spPr bwMode="auto">
            <a:xfrm>
              <a:off x="1712" y="1992"/>
              <a:ext cx="336" cy="192"/>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200"/>
                <a:t>区间</a:t>
              </a:r>
            </a:p>
          </p:txBody>
        </p:sp>
        <p:sp>
          <p:nvSpPr>
            <p:cNvPr id="9226" name="Rectangle 11"/>
            <p:cNvSpPr>
              <a:spLocks noChangeArrowheads="1"/>
            </p:cNvSpPr>
            <p:nvPr/>
          </p:nvSpPr>
          <p:spPr bwMode="auto">
            <a:xfrm>
              <a:off x="1776" y="2368"/>
              <a:ext cx="336" cy="192"/>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200"/>
                <a:t>区间</a:t>
              </a:r>
            </a:p>
          </p:txBody>
        </p:sp>
        <p:sp>
          <p:nvSpPr>
            <p:cNvPr id="9227" name="Rectangle 12"/>
            <p:cNvSpPr>
              <a:spLocks noChangeArrowheads="1"/>
            </p:cNvSpPr>
            <p:nvPr/>
          </p:nvSpPr>
          <p:spPr bwMode="auto">
            <a:xfrm>
              <a:off x="1712" y="2704"/>
              <a:ext cx="336" cy="192"/>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200"/>
                <a:t>区间</a:t>
              </a:r>
            </a:p>
          </p:txBody>
        </p:sp>
        <p:sp>
          <p:nvSpPr>
            <p:cNvPr id="9228" name="Rectangle 13"/>
            <p:cNvSpPr>
              <a:spLocks noChangeArrowheads="1"/>
            </p:cNvSpPr>
            <p:nvPr/>
          </p:nvSpPr>
          <p:spPr bwMode="auto">
            <a:xfrm>
              <a:off x="1784" y="3176"/>
              <a:ext cx="336" cy="192"/>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200"/>
                <a:t>区间</a:t>
              </a:r>
            </a:p>
          </p:txBody>
        </p:sp>
        <p:sp>
          <p:nvSpPr>
            <p:cNvPr id="9229" name="Rectangle 14"/>
            <p:cNvSpPr>
              <a:spLocks noChangeArrowheads="1"/>
            </p:cNvSpPr>
            <p:nvPr/>
          </p:nvSpPr>
          <p:spPr bwMode="auto">
            <a:xfrm>
              <a:off x="1720" y="3664"/>
              <a:ext cx="336" cy="192"/>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200"/>
                <a:t>区间</a:t>
              </a:r>
            </a:p>
          </p:txBody>
        </p:sp>
      </p:grpSp>
      <p:sp>
        <p:nvSpPr>
          <p:cNvPr id="2" name="矩形 1"/>
          <p:cNvSpPr>
            <a:spLocks noChangeArrowheads="1"/>
          </p:cNvSpPr>
          <p:nvPr/>
        </p:nvSpPr>
        <p:spPr bwMode="auto">
          <a:xfrm>
            <a:off x="3365500" y="6007100"/>
            <a:ext cx="4527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
                <a:srgbClr val="CC0000"/>
              </a:buClr>
              <a:buSzTx/>
              <a:buFontTx/>
              <a:buNone/>
            </a:pPr>
            <a:r>
              <a:rPr lang="zh-CN" altLang="en-US" sz="2400">
                <a:solidFill>
                  <a:srgbClr val="993366"/>
                </a:solidFill>
              </a:rPr>
              <a:t>比如微信、</a:t>
            </a:r>
            <a:r>
              <a:rPr lang="en-US" altLang="zh-CN" sz="2400">
                <a:solidFill>
                  <a:srgbClr val="993366"/>
                </a:solidFill>
              </a:rPr>
              <a:t>word</a:t>
            </a:r>
            <a:r>
              <a:rPr lang="zh-CN" altLang="en-US" sz="2400">
                <a:solidFill>
                  <a:srgbClr val="993366"/>
                </a:solidFill>
              </a:rPr>
              <a:t>、</a:t>
            </a:r>
            <a:r>
              <a:rPr lang="en-US" altLang="zh-CN" sz="2400">
                <a:solidFill>
                  <a:srgbClr val="993366"/>
                </a:solidFill>
              </a:rPr>
              <a:t>360</a:t>
            </a:r>
            <a:r>
              <a:rPr lang="zh-CN" altLang="en-US" sz="2400">
                <a:solidFill>
                  <a:srgbClr val="993366"/>
                </a:solidFill>
              </a:rPr>
              <a:t>安全监控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4259"/>
                                        </p:tgtEl>
                                        <p:attrNameLst>
                                          <p:attrName>style.visibility</p:attrName>
                                        </p:attrNameLst>
                                      </p:cBhvr>
                                      <p:to>
                                        <p:strVal val="visible"/>
                                      </p:to>
                                    </p:set>
                                    <p:animEffect transition="in" filter="wipe(up)">
                                      <p:cBhvr>
                                        <p:cTn id="7" dur="1000"/>
                                        <p:tgtEl>
                                          <p:spTgt spid="224259"/>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24260"/>
                                        </p:tgtEl>
                                        <p:attrNameLst>
                                          <p:attrName>style.visibility</p:attrName>
                                        </p:attrNameLst>
                                      </p:cBhvr>
                                      <p:to>
                                        <p:strVal val="visible"/>
                                      </p:to>
                                    </p:set>
                                    <p:animEffect transition="in" filter="wipe(up)">
                                      <p:cBhvr>
                                        <p:cTn id="11" dur="1000"/>
                                        <p:tgtEl>
                                          <p:spTgt spid="2242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224260">
                                            <p:txEl>
                                              <p:pRg st="0" end="0"/>
                                            </p:txEl>
                                          </p:spTgt>
                                        </p:tgtEl>
                                        <p:attrNameLst>
                                          <p:attrName>style.visibility</p:attrName>
                                        </p:attrNameLst>
                                      </p:cBhvr>
                                      <p:to>
                                        <p:strVal val="visible"/>
                                      </p:to>
                                    </p:set>
                                    <p:anim calcmode="lin" valueType="num">
                                      <p:cBhvr additive="base">
                                        <p:cTn id="16" dur="500" fill="hold"/>
                                        <p:tgtEl>
                                          <p:spTgt spid="224260">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242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224260">
                                            <p:txEl>
                                              <p:pRg st="1" end="1"/>
                                            </p:txEl>
                                          </p:spTgt>
                                        </p:tgtEl>
                                        <p:attrNameLst>
                                          <p:attrName>style.visibility</p:attrName>
                                        </p:attrNameLst>
                                      </p:cBhvr>
                                      <p:to>
                                        <p:strVal val="visible"/>
                                      </p:to>
                                    </p:set>
                                    <p:anim calcmode="lin" valueType="num">
                                      <p:cBhvr additive="base">
                                        <p:cTn id="22" dur="500" fill="hold"/>
                                        <p:tgtEl>
                                          <p:spTgt spid="224260">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24260">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24260">
                                            <p:txEl>
                                              <p:pRg st="2" end="2"/>
                                            </p:txEl>
                                          </p:spTgt>
                                        </p:tgtEl>
                                        <p:attrNameLst>
                                          <p:attrName>style.visibility</p:attrName>
                                        </p:attrNameLst>
                                      </p:cBhvr>
                                      <p:to>
                                        <p:strVal val="visible"/>
                                      </p:to>
                                    </p:set>
                                    <p:anim calcmode="lin" valueType="num">
                                      <p:cBhvr additive="base">
                                        <p:cTn id="26" dur="500" fill="hold"/>
                                        <p:tgtEl>
                                          <p:spTgt spid="224260">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242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224260">
                                            <p:txEl>
                                              <p:pRg st="3" end="3"/>
                                            </p:txEl>
                                          </p:spTgt>
                                        </p:tgtEl>
                                        <p:attrNameLst>
                                          <p:attrName>style.visibility</p:attrName>
                                        </p:attrNameLst>
                                      </p:cBhvr>
                                      <p:to>
                                        <p:strVal val="visible"/>
                                      </p:to>
                                    </p:set>
                                    <p:anim calcmode="lin" valueType="num">
                                      <p:cBhvr additive="base">
                                        <p:cTn id="32" dur="500" fill="hold"/>
                                        <p:tgtEl>
                                          <p:spTgt spid="224260">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2426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224260">
                                            <p:txEl>
                                              <p:pRg st="4" end="4"/>
                                            </p:txEl>
                                          </p:spTgt>
                                        </p:tgtEl>
                                        <p:attrNameLst>
                                          <p:attrName>style.visibility</p:attrName>
                                        </p:attrNameLst>
                                      </p:cBhvr>
                                      <p:to>
                                        <p:strVal val="visible"/>
                                      </p:to>
                                    </p:set>
                                    <p:anim calcmode="lin" valueType="num">
                                      <p:cBhvr additive="base">
                                        <p:cTn id="38" dur="500" fill="hold"/>
                                        <p:tgtEl>
                                          <p:spTgt spid="224260">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2426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additive="base">
                                        <p:cTn id="44" dur="500" fill="hold"/>
                                        <p:tgtEl>
                                          <p:spTgt spid="2"/>
                                        </p:tgtEl>
                                        <p:attrNameLst>
                                          <p:attrName>ppt_x</p:attrName>
                                        </p:attrNameLst>
                                      </p:cBhvr>
                                      <p:tavLst>
                                        <p:tav tm="0">
                                          <p:val>
                                            <p:strVal val="#ppt_x"/>
                                          </p:val>
                                        </p:tav>
                                        <p:tav tm="100000">
                                          <p:val>
                                            <p:strVal val="#ppt_x"/>
                                          </p:val>
                                        </p:tav>
                                      </p:tavLst>
                                    </p:anim>
                                    <p:anim calcmode="lin" valueType="num">
                                      <p:cBhvr additive="base">
                                        <p:cTn id="4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p:bldP spid="224260" grpId="0" animBg="1"/>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1"/>
          <p:cNvSpPr>
            <a:spLocks noGrp="1"/>
          </p:cNvSpPr>
          <p:nvPr>
            <p:ph idx="1"/>
          </p:nvPr>
        </p:nvSpPr>
        <p:spPr>
          <a:xfrm>
            <a:off x="152400" y="1260475"/>
            <a:ext cx="8839200" cy="4530725"/>
          </a:xfrm>
        </p:spPr>
        <p:txBody>
          <a:bodyPr/>
          <a:lstStyle/>
          <a:p>
            <a:r>
              <a:rPr lang="zh-CN" altLang="en-US" smtClean="0"/>
              <a:t>软亲和性</a:t>
            </a:r>
            <a:r>
              <a:rPr lang="en-US" altLang="zh-CN" smtClean="0"/>
              <a:t>:  </a:t>
            </a:r>
            <a:r>
              <a:rPr lang="zh-CN" altLang="en-US" b="0" smtClean="0"/>
              <a:t>进程要在指定的 </a:t>
            </a:r>
            <a:r>
              <a:rPr lang="en-US" altLang="zh-CN" b="0" smtClean="0"/>
              <a:t>CPU </a:t>
            </a:r>
            <a:r>
              <a:rPr lang="zh-CN" altLang="en-US" b="0" smtClean="0"/>
              <a:t>上尽量长时间地。</a:t>
            </a:r>
            <a:r>
              <a:rPr lang="en-US" altLang="zh-CN" b="0" smtClean="0"/>
              <a:t>——</a:t>
            </a:r>
            <a:r>
              <a:rPr lang="zh-CN" altLang="en-US" sz="2400" b="0" smtClean="0"/>
              <a:t>当前</a:t>
            </a:r>
            <a:r>
              <a:rPr lang="en-US" altLang="zh-CN" sz="2400" b="0" smtClean="0"/>
              <a:t>Linux </a:t>
            </a:r>
            <a:r>
              <a:rPr lang="zh-CN" altLang="en-US" sz="2400" b="0" smtClean="0"/>
              <a:t>内核进程调度器具有</a:t>
            </a:r>
            <a:r>
              <a:rPr lang="zh-CN" altLang="en-US" sz="2400" b="0" smtClean="0">
                <a:solidFill>
                  <a:srgbClr val="FF0000"/>
                </a:solidFill>
              </a:rPr>
              <a:t>软 </a:t>
            </a:r>
            <a:r>
              <a:rPr lang="en-US" altLang="zh-CN" sz="2400" b="0" smtClean="0">
                <a:solidFill>
                  <a:srgbClr val="FF0000"/>
                </a:solidFill>
              </a:rPr>
              <a:t>CPU </a:t>
            </a:r>
            <a:r>
              <a:rPr lang="zh-CN" altLang="en-US" sz="2400" b="0" smtClean="0">
                <a:solidFill>
                  <a:srgbClr val="FF0000"/>
                </a:solidFill>
              </a:rPr>
              <a:t>亲和性</a:t>
            </a:r>
            <a:r>
              <a:rPr lang="zh-CN" altLang="en-US" sz="2400" b="0" smtClean="0"/>
              <a:t>，这意味着进程通常不会在处理器之间频繁迁移。</a:t>
            </a:r>
          </a:p>
          <a:p>
            <a:r>
              <a:rPr lang="zh-CN" altLang="en-US" smtClean="0"/>
              <a:t>硬亲和性：</a:t>
            </a:r>
            <a:r>
              <a:rPr lang="zh-CN" altLang="en-US" b="0" smtClean="0"/>
              <a:t>简单来说就是利用内核提供给用户的</a:t>
            </a:r>
            <a:r>
              <a:rPr lang="en-US" altLang="zh-CN" b="0" smtClean="0"/>
              <a:t>API</a:t>
            </a:r>
            <a:r>
              <a:rPr lang="zh-CN" altLang="en-US" b="0" smtClean="0"/>
              <a:t>，强行将进程或者线程绑定到某一个指定的</a:t>
            </a:r>
            <a:r>
              <a:rPr lang="en-US" altLang="zh-CN" b="0" smtClean="0"/>
              <a:t>cpu</a:t>
            </a:r>
            <a:r>
              <a:rPr lang="zh-CN" altLang="en-US" b="0" smtClean="0"/>
              <a:t>核运行。</a:t>
            </a:r>
          </a:p>
        </p:txBody>
      </p:sp>
      <p:sp>
        <p:nvSpPr>
          <p:cNvPr id="52227" name="Rectangle 2"/>
          <p:cNvSpPr>
            <a:spLocks noGrp="1" noChangeArrowheads="1"/>
          </p:cNvSpPr>
          <p:nvPr>
            <p:ph type="title"/>
          </p:nvPr>
        </p:nvSpPr>
        <p:spPr>
          <a:xfrm>
            <a:off x="0" y="304800"/>
            <a:ext cx="9144000" cy="676275"/>
          </a:xfrm>
        </p:spPr>
        <p:txBody>
          <a:bodyPr/>
          <a:lstStyle/>
          <a:p>
            <a:pPr eaLnBrk="1" hangingPunct="1"/>
            <a:r>
              <a:rPr lang="zh-CN" altLang="en-US" sz="3200" smtClean="0">
                <a:sym typeface="Symbol" panose="05050102010706020507" pitchFamily="18" charset="2"/>
              </a:rPr>
              <a:t>（</a:t>
            </a:r>
            <a:r>
              <a:rPr lang="en-US" altLang="zh-CN" sz="3200" smtClean="0">
                <a:sym typeface="Symbol" panose="05050102010706020507" pitchFamily="18" charset="2"/>
              </a:rPr>
              <a:t>7</a:t>
            </a:r>
            <a:r>
              <a:rPr lang="zh-CN" altLang="en-US" sz="3200" smtClean="0">
                <a:sym typeface="Symbol" panose="05050102010706020507" pitchFamily="18" charset="2"/>
              </a:rPr>
              <a:t>）</a:t>
            </a:r>
            <a:r>
              <a:rPr lang="zh-CN" altLang="en-US" sz="3200" smtClean="0">
                <a:latin typeface="宋体" panose="02010600030101010101" pitchFamily="2" charset="-122"/>
              </a:rPr>
              <a:t>多核</a:t>
            </a:r>
            <a:r>
              <a:rPr lang="en-US" altLang="zh-CN" sz="3200" smtClean="0">
                <a:latin typeface="宋体" panose="02010600030101010101" pitchFamily="2" charset="-122"/>
              </a:rPr>
              <a:t>CPU</a:t>
            </a:r>
            <a:r>
              <a:rPr lang="zh-CN" altLang="en-US" sz="3200" smtClean="0">
                <a:latin typeface="宋体" panose="02010600030101010101" pitchFamily="2" charset="-122"/>
              </a:rPr>
              <a:t>调度算法</a:t>
            </a:r>
            <a:endParaRPr lang="zh-CN" altLang="zh-CN" sz="3200" smtClean="0">
              <a:sym typeface="Symbol" panose="05050102010706020507" pitchFamily="18" charset="2"/>
            </a:endParaRPr>
          </a:p>
        </p:txBody>
      </p:sp>
      <p:pic>
        <p:nvPicPr>
          <p:cNvPr id="5222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505200"/>
            <a:ext cx="37369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内容占位符 2"/>
          <p:cNvSpPr>
            <a:spLocks noGrp="1"/>
          </p:cNvSpPr>
          <p:nvPr>
            <p:ph idx="1"/>
          </p:nvPr>
        </p:nvSpPr>
        <p:spPr>
          <a:xfrm>
            <a:off x="0" y="1143000"/>
            <a:ext cx="8839200" cy="5437188"/>
          </a:xfrm>
        </p:spPr>
        <p:txBody>
          <a:bodyPr/>
          <a:lstStyle/>
          <a:p>
            <a:pPr marL="0" indent="0">
              <a:buFont typeface="Wingdings" panose="05000000000000000000" pitchFamily="2" charset="2"/>
              <a:buNone/>
              <a:defRPr/>
            </a:pPr>
            <a:r>
              <a:rPr lang="en-US" altLang="zh-CN" sz="2400" dirty="0" smtClean="0"/>
              <a:t>windows</a:t>
            </a:r>
            <a:r>
              <a:rPr lang="zh-CN" altLang="en-US" sz="2400" dirty="0" smtClean="0"/>
              <a:t>软关联（软亲和性）</a:t>
            </a:r>
            <a:r>
              <a:rPr lang="en-US" altLang="zh-CN" sz="2400" dirty="0" smtClean="0"/>
              <a:t>:</a:t>
            </a:r>
          </a:p>
          <a:p>
            <a:pPr>
              <a:defRPr/>
            </a:pPr>
            <a:r>
              <a:rPr lang="en-US" altLang="zh-CN" sz="2400" b="0" dirty="0" err="1" smtClean="0"/>
              <a:t>SetProcessAffinityMask</a:t>
            </a:r>
            <a:r>
              <a:rPr lang="en-US" altLang="zh-CN" sz="2400" b="0" dirty="0" smtClean="0"/>
              <a:t> </a:t>
            </a:r>
            <a:r>
              <a:rPr lang="zh-CN" altLang="en-US" sz="2400" b="0" dirty="0" smtClean="0"/>
              <a:t>用于设置进程的</a:t>
            </a:r>
            <a:r>
              <a:rPr lang="en-US" altLang="zh-CN" sz="2400" b="0" dirty="0" smtClean="0"/>
              <a:t>CPU</a:t>
            </a:r>
            <a:r>
              <a:rPr lang="zh-CN" altLang="en-US" sz="2400" b="0" dirty="0" smtClean="0"/>
              <a:t>集合，具有对应的</a:t>
            </a:r>
            <a:r>
              <a:rPr lang="en-US" altLang="zh-CN" sz="2400" b="0" dirty="0" smtClean="0"/>
              <a:t>Get</a:t>
            </a:r>
            <a:r>
              <a:rPr lang="zh-CN" altLang="en-US" sz="2400" b="0" dirty="0" smtClean="0"/>
              <a:t>函数；</a:t>
            </a:r>
            <a:endParaRPr lang="en-US" altLang="zh-CN" sz="2400" b="0" dirty="0" smtClean="0"/>
          </a:p>
          <a:p>
            <a:pPr>
              <a:defRPr/>
            </a:pPr>
            <a:r>
              <a:rPr lang="en-US" altLang="zh-CN" sz="2400" b="0" dirty="0" err="1" smtClean="0"/>
              <a:t>SetThreadAffinityMask</a:t>
            </a:r>
            <a:r>
              <a:rPr lang="en-US" altLang="zh-CN" sz="2400" b="0" dirty="0" smtClean="0"/>
              <a:t> </a:t>
            </a:r>
            <a:r>
              <a:rPr lang="zh-CN" altLang="en-US" sz="2400" b="0" dirty="0" smtClean="0"/>
              <a:t>用于设置线程的</a:t>
            </a:r>
            <a:r>
              <a:rPr lang="en-US" altLang="zh-CN" sz="2400" b="0" dirty="0" smtClean="0"/>
              <a:t>CPU</a:t>
            </a:r>
            <a:r>
              <a:rPr lang="zh-CN" altLang="en-US" sz="2400" b="0" dirty="0" smtClean="0"/>
              <a:t>集合，具有对应的</a:t>
            </a:r>
            <a:r>
              <a:rPr lang="en-US" altLang="zh-CN" sz="2400" b="0" dirty="0" smtClean="0"/>
              <a:t>Get</a:t>
            </a:r>
            <a:r>
              <a:rPr lang="zh-CN" altLang="en-US" sz="2400" b="0" dirty="0" smtClean="0"/>
              <a:t>函数。</a:t>
            </a:r>
            <a:endParaRPr lang="zh-CN" altLang="en-US" sz="1100" dirty="0" smtClean="0"/>
          </a:p>
        </p:txBody>
      </p:sp>
      <p:pic>
        <p:nvPicPr>
          <p:cNvPr id="54275"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51113" y="3200400"/>
            <a:ext cx="37369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0" y="304800"/>
            <a:ext cx="91440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宋体" pitchFamily="2" charset="-122"/>
              </a:defRPr>
            </a:lvl2pPr>
            <a:lvl3pPr algn="l" rtl="0" eaLnBrk="0" fontAlgn="base" hangingPunct="0">
              <a:spcBef>
                <a:spcPct val="0"/>
              </a:spcBef>
              <a:spcAft>
                <a:spcPct val="0"/>
              </a:spcAft>
              <a:defRPr sz="3600" b="1">
                <a:solidFill>
                  <a:schemeClr val="tx1"/>
                </a:solidFill>
                <a:latin typeface="Arial" charset="0"/>
                <a:ea typeface="宋体" pitchFamily="2" charset="-122"/>
              </a:defRPr>
            </a:lvl3pPr>
            <a:lvl4pPr algn="l" rtl="0" eaLnBrk="0" fontAlgn="base" hangingPunct="0">
              <a:spcBef>
                <a:spcPct val="0"/>
              </a:spcBef>
              <a:spcAft>
                <a:spcPct val="0"/>
              </a:spcAft>
              <a:defRPr sz="3600" b="1">
                <a:solidFill>
                  <a:schemeClr val="tx1"/>
                </a:solidFill>
                <a:latin typeface="Arial" charset="0"/>
                <a:ea typeface="宋体" pitchFamily="2" charset="-122"/>
              </a:defRPr>
            </a:lvl4pPr>
            <a:lvl5pPr algn="l" rtl="0" eaLnBrk="0" fontAlgn="base" hangingPunct="0">
              <a:spcBef>
                <a:spcPct val="0"/>
              </a:spcBef>
              <a:spcAft>
                <a:spcPct val="0"/>
              </a:spcAft>
              <a:defRPr sz="3600" b="1">
                <a:solidFill>
                  <a:schemeClr val="tx1"/>
                </a:solidFill>
                <a:latin typeface="Arial" charset="0"/>
                <a:ea typeface="宋体" pitchFamily="2" charset="-122"/>
              </a:defRPr>
            </a:lvl5pPr>
            <a:lvl6pPr marL="457200" algn="l" rtl="0" fontAlgn="base">
              <a:spcBef>
                <a:spcPct val="0"/>
              </a:spcBef>
              <a:spcAft>
                <a:spcPct val="0"/>
              </a:spcAft>
              <a:defRPr sz="3600" b="1">
                <a:solidFill>
                  <a:schemeClr val="tx1"/>
                </a:solidFill>
                <a:latin typeface="Arial" charset="0"/>
                <a:ea typeface="宋体" pitchFamily="2" charset="-122"/>
              </a:defRPr>
            </a:lvl6pPr>
            <a:lvl7pPr marL="914400" algn="l" rtl="0" fontAlgn="base">
              <a:spcBef>
                <a:spcPct val="0"/>
              </a:spcBef>
              <a:spcAft>
                <a:spcPct val="0"/>
              </a:spcAft>
              <a:defRPr sz="3600" b="1">
                <a:solidFill>
                  <a:schemeClr val="tx1"/>
                </a:solidFill>
                <a:latin typeface="Arial" charset="0"/>
                <a:ea typeface="宋体" pitchFamily="2" charset="-122"/>
              </a:defRPr>
            </a:lvl7pPr>
            <a:lvl8pPr marL="1371600" algn="l" rtl="0" fontAlgn="base">
              <a:spcBef>
                <a:spcPct val="0"/>
              </a:spcBef>
              <a:spcAft>
                <a:spcPct val="0"/>
              </a:spcAft>
              <a:defRPr sz="3600" b="1">
                <a:solidFill>
                  <a:schemeClr val="tx1"/>
                </a:solidFill>
                <a:latin typeface="Arial" charset="0"/>
                <a:ea typeface="宋体" pitchFamily="2" charset="-122"/>
              </a:defRPr>
            </a:lvl8pPr>
            <a:lvl9pPr marL="1828800" algn="l" rtl="0" fontAlgn="base">
              <a:spcBef>
                <a:spcPct val="0"/>
              </a:spcBef>
              <a:spcAft>
                <a:spcPct val="0"/>
              </a:spcAft>
              <a:defRPr sz="3600" b="1">
                <a:solidFill>
                  <a:schemeClr val="tx1"/>
                </a:solidFill>
                <a:latin typeface="Arial" charset="0"/>
                <a:ea typeface="宋体" pitchFamily="2" charset="-122"/>
              </a:defRPr>
            </a:lvl9pPr>
          </a:lstStyle>
          <a:p>
            <a:pPr eaLnBrk="1" hangingPunct="1">
              <a:defRPr/>
            </a:pPr>
            <a:r>
              <a:rPr lang="zh-CN" altLang="en-US" sz="3200" kern="0" dirty="0" smtClean="0">
                <a:sym typeface="Symbol" panose="05050102010706020507" pitchFamily="18" charset="2"/>
              </a:rPr>
              <a:t>（</a:t>
            </a:r>
            <a:r>
              <a:rPr lang="en-US" altLang="zh-CN" sz="3200" kern="0" dirty="0" smtClean="0">
                <a:sym typeface="Symbol" panose="05050102010706020507" pitchFamily="18" charset="2"/>
              </a:rPr>
              <a:t>7</a:t>
            </a:r>
            <a:r>
              <a:rPr lang="zh-CN" altLang="en-US" sz="3200" kern="0" dirty="0" smtClean="0">
                <a:sym typeface="Symbol" panose="05050102010706020507" pitchFamily="18" charset="2"/>
              </a:rPr>
              <a:t>）</a:t>
            </a:r>
            <a:r>
              <a:rPr lang="zh-CN" altLang="en-US" sz="3200" kern="0" dirty="0" smtClean="0">
                <a:latin typeface="宋体" panose="02010600030101010101" pitchFamily="2" charset="-122"/>
              </a:rPr>
              <a:t>多核</a:t>
            </a:r>
            <a:r>
              <a:rPr lang="en-US" altLang="zh-CN" sz="3200" kern="0" dirty="0" smtClean="0">
                <a:latin typeface="宋体" panose="02010600030101010101" pitchFamily="2" charset="-122"/>
              </a:rPr>
              <a:t>CPU</a:t>
            </a:r>
            <a:r>
              <a:rPr lang="zh-CN" altLang="en-US" sz="3200" kern="0" dirty="0" smtClean="0">
                <a:latin typeface="宋体" panose="02010600030101010101" pitchFamily="2" charset="-122"/>
              </a:rPr>
              <a:t>调度算法</a:t>
            </a:r>
            <a:endParaRPr lang="zh-CN" altLang="zh-CN" sz="3200" kern="0" dirty="0" smtClean="0">
              <a:sym typeface="Symbol" panose="05050102010706020507" pitchFamily="18" charset="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idx="1"/>
          </p:nvPr>
        </p:nvSpPr>
        <p:spPr>
          <a:xfrm>
            <a:off x="381000" y="1752600"/>
            <a:ext cx="8458200" cy="4724400"/>
          </a:xfrm>
        </p:spPr>
        <p:txBody>
          <a:bodyPr/>
          <a:lstStyle/>
          <a:p>
            <a:r>
              <a:rPr lang="zh-CN" altLang="en-US" sz="2400" b="0" dirty="0" smtClean="0"/>
              <a:t>在 </a:t>
            </a:r>
            <a:r>
              <a:rPr lang="en-US" altLang="zh-CN" sz="2400" b="0" dirty="0" smtClean="0"/>
              <a:t>Linux </a:t>
            </a:r>
            <a:r>
              <a:rPr lang="zh-CN" altLang="en-US" sz="2400" b="0" dirty="0" smtClean="0"/>
              <a:t>内核中，个进程控制块 </a:t>
            </a:r>
            <a:r>
              <a:rPr lang="en-US" altLang="zh-CN" sz="2400" b="0" dirty="0" err="1" smtClean="0"/>
              <a:t>task_struct</a:t>
            </a:r>
            <a:r>
              <a:rPr lang="zh-CN" altLang="en-US" sz="2400" b="0" dirty="0"/>
              <a:t>中</a:t>
            </a:r>
            <a:r>
              <a:rPr lang="zh-CN" altLang="en-US" sz="2400" b="0" dirty="0" smtClean="0"/>
              <a:t>与亲和性（</a:t>
            </a:r>
            <a:r>
              <a:rPr lang="en-US" altLang="zh-CN" sz="2400" b="0" dirty="0" smtClean="0"/>
              <a:t>affinity</a:t>
            </a:r>
            <a:r>
              <a:rPr lang="zh-CN" altLang="en-US" sz="2400" b="0" dirty="0" smtClean="0"/>
              <a:t>）相关是 </a:t>
            </a:r>
            <a:r>
              <a:rPr lang="en-US" altLang="zh-CN" sz="2400" b="0" dirty="0" err="1" smtClean="0"/>
              <a:t>cpus_allowed</a:t>
            </a:r>
            <a:r>
              <a:rPr lang="en-US" altLang="zh-CN" sz="2400" b="0" dirty="0" smtClean="0"/>
              <a:t> </a:t>
            </a:r>
            <a:r>
              <a:rPr lang="zh-CN" altLang="en-US" sz="2400" b="0" dirty="0" smtClean="0"/>
              <a:t>位掩码。</a:t>
            </a:r>
            <a:endParaRPr lang="en-US" altLang="zh-CN" sz="2400" b="0" dirty="0" smtClean="0"/>
          </a:p>
          <a:p>
            <a:r>
              <a:rPr lang="zh-CN" altLang="en-US" sz="2400" b="0" dirty="0" smtClean="0"/>
              <a:t>这个位掩码由 </a:t>
            </a:r>
            <a:r>
              <a:rPr lang="en-US" altLang="zh-CN" sz="2400" b="0" dirty="0" smtClean="0"/>
              <a:t>n </a:t>
            </a:r>
            <a:r>
              <a:rPr lang="zh-CN" altLang="en-US" sz="2400" b="0" dirty="0" smtClean="0"/>
              <a:t>位组成，与系统中的 </a:t>
            </a:r>
            <a:r>
              <a:rPr lang="en-US" altLang="zh-CN" sz="2400" b="0" dirty="0" smtClean="0"/>
              <a:t>n </a:t>
            </a:r>
            <a:r>
              <a:rPr lang="zh-CN" altLang="en-US" sz="2400" b="0" dirty="0" smtClean="0"/>
              <a:t>个逻辑处理器一一对应。 </a:t>
            </a:r>
            <a:endParaRPr lang="en-US" altLang="zh-CN" sz="2400" b="0" dirty="0" smtClean="0"/>
          </a:p>
          <a:p>
            <a:r>
              <a:rPr lang="zh-CN" altLang="en-US" sz="2400" b="0" dirty="0" smtClean="0"/>
              <a:t>具有 </a:t>
            </a:r>
            <a:r>
              <a:rPr lang="en-US" altLang="zh-CN" sz="2400" b="0" dirty="0" smtClean="0"/>
              <a:t>4 </a:t>
            </a:r>
            <a:r>
              <a:rPr lang="zh-CN" altLang="en-US" sz="2400" b="0" dirty="0" smtClean="0"/>
              <a:t>个物理 </a:t>
            </a:r>
            <a:r>
              <a:rPr lang="en-US" altLang="zh-CN" sz="2400" b="0" dirty="0" smtClean="0"/>
              <a:t>CPU </a:t>
            </a:r>
            <a:r>
              <a:rPr lang="zh-CN" altLang="en-US" sz="2400" b="0" dirty="0" smtClean="0"/>
              <a:t>的系统可以有 </a:t>
            </a:r>
            <a:r>
              <a:rPr lang="en-US" altLang="zh-CN" sz="2400" b="0" dirty="0" smtClean="0"/>
              <a:t>4 </a:t>
            </a:r>
            <a:r>
              <a:rPr lang="zh-CN" altLang="en-US" sz="2400" b="0" dirty="0" smtClean="0"/>
              <a:t>位。如果这些 </a:t>
            </a:r>
            <a:r>
              <a:rPr lang="en-US" altLang="zh-CN" sz="2400" b="0" dirty="0" smtClean="0"/>
              <a:t>CPU </a:t>
            </a:r>
            <a:r>
              <a:rPr lang="zh-CN" altLang="en-US" sz="2400" b="0" dirty="0" smtClean="0"/>
              <a:t>都启用了超线程，那么这个系统就有一个 </a:t>
            </a:r>
            <a:r>
              <a:rPr lang="en-US" altLang="zh-CN" sz="2400" b="0" dirty="0" smtClean="0"/>
              <a:t>8 </a:t>
            </a:r>
            <a:r>
              <a:rPr lang="zh-CN" altLang="en-US" sz="2400" b="0" dirty="0" smtClean="0"/>
              <a:t>位的位掩码。</a:t>
            </a:r>
            <a:endParaRPr lang="en-US" altLang="zh-CN" sz="2400" b="0" dirty="0" smtClean="0"/>
          </a:p>
          <a:p>
            <a:endParaRPr lang="zh-CN" altLang="en-US" sz="1100" dirty="0" smtClean="0">
              <a:latin typeface="宋体" panose="02010600030101010101" pitchFamily="2" charset="-122"/>
            </a:endParaRPr>
          </a:p>
        </p:txBody>
      </p:sp>
      <p:sp>
        <p:nvSpPr>
          <p:cNvPr id="55299" name="Rectangle 2"/>
          <p:cNvSpPr>
            <a:spLocks noGrp="1" noChangeArrowheads="1"/>
          </p:cNvSpPr>
          <p:nvPr>
            <p:ph type="title"/>
          </p:nvPr>
        </p:nvSpPr>
        <p:spPr>
          <a:xfrm>
            <a:off x="0" y="304800"/>
            <a:ext cx="9144000" cy="676275"/>
          </a:xfrm>
        </p:spPr>
        <p:txBody>
          <a:bodyPr/>
          <a:lstStyle/>
          <a:p>
            <a:pPr eaLnBrk="1" hangingPunct="1"/>
            <a:r>
              <a:rPr lang="zh-CN" altLang="en-US" sz="3200" smtClean="0">
                <a:sym typeface="Symbol" panose="05050102010706020507" pitchFamily="18" charset="2"/>
              </a:rPr>
              <a:t>（</a:t>
            </a:r>
            <a:r>
              <a:rPr lang="en-US" altLang="zh-CN" sz="3200" smtClean="0">
                <a:sym typeface="Symbol" panose="05050102010706020507" pitchFamily="18" charset="2"/>
              </a:rPr>
              <a:t>7</a:t>
            </a:r>
            <a:r>
              <a:rPr lang="zh-CN" altLang="en-US" sz="3200" smtClean="0">
                <a:sym typeface="Symbol" panose="05050102010706020507" pitchFamily="18" charset="2"/>
              </a:rPr>
              <a:t>）</a:t>
            </a:r>
            <a:r>
              <a:rPr lang="zh-CN" altLang="en-US" sz="3200" smtClean="0">
                <a:latin typeface="宋体" panose="02010600030101010101" pitchFamily="2" charset="-122"/>
              </a:rPr>
              <a:t>多核</a:t>
            </a:r>
            <a:r>
              <a:rPr lang="en-US" altLang="zh-CN" sz="3200" smtClean="0">
                <a:latin typeface="宋体" panose="02010600030101010101" pitchFamily="2" charset="-122"/>
              </a:rPr>
              <a:t>CPU</a:t>
            </a:r>
            <a:r>
              <a:rPr lang="zh-CN" altLang="en-US" sz="3200" smtClean="0">
                <a:latin typeface="宋体" panose="02010600030101010101" pitchFamily="2" charset="-122"/>
              </a:rPr>
              <a:t>调度算法</a:t>
            </a:r>
            <a:endParaRPr lang="zh-CN" altLang="zh-CN" sz="3200" smtClean="0">
              <a:sym typeface="Symbol" panose="05050102010706020507" pitchFamily="18" charset="2"/>
            </a:endParaRPr>
          </a:p>
        </p:txBody>
      </p:sp>
      <p:sp>
        <p:nvSpPr>
          <p:cNvPr id="55300" name="矩形 3"/>
          <p:cNvSpPr>
            <a:spLocks noChangeArrowheads="1"/>
          </p:cNvSpPr>
          <p:nvPr/>
        </p:nvSpPr>
        <p:spPr bwMode="auto">
          <a:xfrm>
            <a:off x="304800" y="1135063"/>
            <a:ext cx="3706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b="0"/>
              <a:t>Linux</a:t>
            </a:r>
            <a:r>
              <a:rPr lang="zh-CN" altLang="en-US"/>
              <a:t>多核调度器的亲和性</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内容占位符 1"/>
          <p:cNvSpPr>
            <a:spLocks noGrp="1"/>
          </p:cNvSpPr>
          <p:nvPr>
            <p:ph idx="1"/>
          </p:nvPr>
        </p:nvSpPr>
        <p:spPr>
          <a:xfrm>
            <a:off x="152400" y="1752600"/>
            <a:ext cx="8991600" cy="4724400"/>
          </a:xfrm>
        </p:spPr>
        <p:txBody>
          <a:bodyPr/>
          <a:lstStyle/>
          <a:p>
            <a:pPr>
              <a:defRPr/>
            </a:pPr>
            <a:r>
              <a:rPr lang="zh-CN" altLang="en-US" sz="2400" b="0" dirty="0" smtClean="0"/>
              <a:t>如果为给定的进程</a:t>
            </a:r>
            <a:r>
              <a:rPr lang="zh-CN" altLang="en-US" sz="2400" dirty="0" smtClean="0"/>
              <a:t>设置了给定的位</a:t>
            </a:r>
            <a:r>
              <a:rPr lang="zh-CN" altLang="en-US" sz="2400" b="0" dirty="0" smtClean="0"/>
              <a:t>，那么这个</a:t>
            </a:r>
            <a:r>
              <a:rPr lang="zh-CN" altLang="en-US" sz="2400" dirty="0" smtClean="0"/>
              <a:t>进程就可以在相关的 </a:t>
            </a:r>
            <a:r>
              <a:rPr lang="en-US" altLang="zh-CN" sz="2400" dirty="0" smtClean="0"/>
              <a:t>CPU </a:t>
            </a:r>
            <a:r>
              <a:rPr lang="zh-CN" altLang="en-US" sz="2400" dirty="0" smtClean="0"/>
              <a:t>上运行</a:t>
            </a:r>
            <a:r>
              <a:rPr lang="zh-CN" altLang="en-US" sz="2400" b="0" dirty="0" smtClean="0"/>
              <a:t>。如果一个进程可以在</a:t>
            </a:r>
            <a:r>
              <a:rPr lang="zh-CN" altLang="en-US" sz="2400" dirty="0" smtClean="0"/>
              <a:t>任何 </a:t>
            </a:r>
            <a:r>
              <a:rPr lang="en-US" altLang="zh-CN" sz="2400" dirty="0" smtClean="0"/>
              <a:t>CPU </a:t>
            </a:r>
            <a:r>
              <a:rPr lang="zh-CN" altLang="en-US" sz="2400" dirty="0" smtClean="0"/>
              <a:t>上运行，可在处理器之间进行迁移，那么位掩码就全是 </a:t>
            </a:r>
            <a:r>
              <a:rPr lang="en-US" altLang="zh-CN" sz="2400" dirty="0" smtClean="0"/>
              <a:t>1</a:t>
            </a:r>
            <a:r>
              <a:rPr lang="zh-CN" altLang="en-US" sz="2400" b="0" dirty="0" smtClean="0"/>
              <a:t>（缺省状态）。</a:t>
            </a:r>
          </a:p>
          <a:p>
            <a:pPr>
              <a:defRPr/>
            </a:pPr>
            <a:r>
              <a:rPr lang="en-US" altLang="zh-CN" sz="2400" b="0" dirty="0" smtClean="0"/>
              <a:t>Linux </a:t>
            </a:r>
            <a:r>
              <a:rPr lang="zh-CN" altLang="en-US" sz="2400" b="0" dirty="0" smtClean="0"/>
              <a:t>内核 </a:t>
            </a:r>
            <a:r>
              <a:rPr lang="en-US" altLang="zh-CN" sz="2400" b="0" dirty="0" smtClean="0"/>
              <a:t>API </a:t>
            </a:r>
            <a:r>
              <a:rPr lang="zh-CN" altLang="en-US" sz="2400" b="0" dirty="0" smtClean="0"/>
              <a:t>提供了：</a:t>
            </a:r>
          </a:p>
          <a:p>
            <a:pPr marL="457200" indent="-457200">
              <a:buFont typeface="+mj-ea"/>
              <a:buAutoNum type="circleNumDbPlain"/>
              <a:defRPr/>
            </a:pPr>
            <a:r>
              <a:rPr lang="en-US" altLang="zh-CN" sz="2400" b="0" dirty="0" err="1" smtClean="0">
                <a:solidFill>
                  <a:srgbClr val="FF0000"/>
                </a:solidFill>
              </a:rPr>
              <a:t>sched_set_affinity</a:t>
            </a:r>
            <a:r>
              <a:rPr lang="en-US" altLang="zh-CN" sz="2400" b="0" dirty="0" smtClean="0">
                <a:solidFill>
                  <a:srgbClr val="FF0000"/>
                </a:solidFill>
              </a:rPr>
              <a:t>() </a:t>
            </a:r>
            <a:r>
              <a:rPr lang="zh-CN" altLang="en-US" sz="2400" b="0" dirty="0" smtClean="0">
                <a:solidFill>
                  <a:srgbClr val="FF0000"/>
                </a:solidFill>
              </a:rPr>
              <a:t>（用来修改位掩码）</a:t>
            </a:r>
          </a:p>
          <a:p>
            <a:pPr marL="457200" indent="-457200">
              <a:buFont typeface="+mj-ea"/>
              <a:buAutoNum type="circleNumDbPlain"/>
              <a:defRPr/>
            </a:pPr>
            <a:r>
              <a:rPr lang="en-US" altLang="zh-CN" sz="2400" b="0" dirty="0" err="1" smtClean="0">
                <a:solidFill>
                  <a:srgbClr val="FF0000"/>
                </a:solidFill>
              </a:rPr>
              <a:t>sched_get_affinity</a:t>
            </a:r>
            <a:r>
              <a:rPr lang="en-US" altLang="zh-CN" sz="2400" b="0" dirty="0" smtClean="0">
                <a:solidFill>
                  <a:srgbClr val="FF0000"/>
                </a:solidFill>
              </a:rPr>
              <a:t>() </a:t>
            </a:r>
            <a:r>
              <a:rPr lang="zh-CN" altLang="en-US" sz="2400" b="0" dirty="0" smtClean="0">
                <a:solidFill>
                  <a:srgbClr val="FF0000"/>
                </a:solidFill>
              </a:rPr>
              <a:t>（用来查看当前的位掩码）</a:t>
            </a:r>
          </a:p>
          <a:p>
            <a:pPr marL="457200" indent="-457200">
              <a:buFont typeface="+mj-ea"/>
              <a:buAutoNum type="circleNumDbPlain"/>
              <a:defRPr/>
            </a:pPr>
            <a:r>
              <a:rPr lang="en-US" altLang="zh-CN" sz="2400" b="0" dirty="0" err="1" smtClean="0">
                <a:solidFill>
                  <a:srgbClr val="FF0000"/>
                </a:solidFill>
              </a:rPr>
              <a:t>cpu_affinity</a:t>
            </a:r>
            <a:r>
              <a:rPr lang="en-US" altLang="zh-CN" sz="2400" b="0" dirty="0" smtClean="0">
                <a:solidFill>
                  <a:srgbClr val="FF0000"/>
                </a:solidFill>
              </a:rPr>
              <a:t> </a:t>
            </a:r>
            <a:r>
              <a:rPr lang="zh-CN" altLang="en-US" sz="2400" b="0" dirty="0" smtClean="0">
                <a:solidFill>
                  <a:srgbClr val="FF0000"/>
                </a:solidFill>
              </a:rPr>
              <a:t>会被传递给子线程</a:t>
            </a:r>
            <a:endParaRPr lang="zh-CN" altLang="en-US" sz="1100" dirty="0" smtClean="0">
              <a:solidFill>
                <a:srgbClr val="FF0000"/>
              </a:solidFill>
              <a:latin typeface="宋体" panose="02010600030101010101" pitchFamily="2" charset="-122"/>
            </a:endParaRPr>
          </a:p>
        </p:txBody>
      </p:sp>
      <p:sp>
        <p:nvSpPr>
          <p:cNvPr id="57347" name="Rectangle 2"/>
          <p:cNvSpPr>
            <a:spLocks noGrp="1" noChangeArrowheads="1"/>
          </p:cNvSpPr>
          <p:nvPr>
            <p:ph type="title"/>
          </p:nvPr>
        </p:nvSpPr>
        <p:spPr>
          <a:xfrm>
            <a:off x="0" y="304800"/>
            <a:ext cx="9144000" cy="676275"/>
          </a:xfrm>
        </p:spPr>
        <p:txBody>
          <a:bodyPr/>
          <a:lstStyle/>
          <a:p>
            <a:pPr eaLnBrk="1" hangingPunct="1"/>
            <a:r>
              <a:rPr lang="zh-CN" altLang="en-US" sz="3200" smtClean="0">
                <a:sym typeface="Symbol" panose="05050102010706020507" pitchFamily="18" charset="2"/>
              </a:rPr>
              <a:t>（</a:t>
            </a:r>
            <a:r>
              <a:rPr lang="en-US" altLang="zh-CN" sz="3200" smtClean="0">
                <a:sym typeface="Symbol" panose="05050102010706020507" pitchFamily="18" charset="2"/>
              </a:rPr>
              <a:t>7</a:t>
            </a:r>
            <a:r>
              <a:rPr lang="zh-CN" altLang="en-US" sz="3200" smtClean="0">
                <a:sym typeface="Symbol" panose="05050102010706020507" pitchFamily="18" charset="2"/>
              </a:rPr>
              <a:t>）</a:t>
            </a:r>
            <a:r>
              <a:rPr lang="zh-CN" altLang="en-US" sz="3200" smtClean="0">
                <a:latin typeface="宋体" panose="02010600030101010101" pitchFamily="2" charset="-122"/>
              </a:rPr>
              <a:t>多核</a:t>
            </a:r>
            <a:r>
              <a:rPr lang="en-US" altLang="zh-CN" sz="3200" smtClean="0">
                <a:latin typeface="宋体" panose="02010600030101010101" pitchFamily="2" charset="-122"/>
              </a:rPr>
              <a:t>CPU</a:t>
            </a:r>
            <a:r>
              <a:rPr lang="zh-CN" altLang="en-US" sz="3200" smtClean="0">
                <a:latin typeface="宋体" panose="02010600030101010101" pitchFamily="2" charset="-122"/>
              </a:rPr>
              <a:t>调度算法</a:t>
            </a:r>
            <a:endParaRPr lang="zh-CN" altLang="zh-CN" sz="3200" smtClean="0">
              <a:sym typeface="Symbol" panose="05050102010706020507" pitchFamily="18" charset="2"/>
            </a:endParaRPr>
          </a:p>
        </p:txBody>
      </p:sp>
      <p:sp>
        <p:nvSpPr>
          <p:cNvPr id="57348" name="矩形 3"/>
          <p:cNvSpPr>
            <a:spLocks noChangeArrowheads="1"/>
          </p:cNvSpPr>
          <p:nvPr/>
        </p:nvSpPr>
        <p:spPr bwMode="auto">
          <a:xfrm>
            <a:off x="304800" y="1135063"/>
            <a:ext cx="42910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sz="2800" b="0"/>
              <a:t>Linux</a:t>
            </a:r>
            <a:r>
              <a:rPr lang="zh-CN" altLang="en-US" sz="2800"/>
              <a:t>多核调度器的亲和性</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1"/>
          <p:cNvSpPr>
            <a:spLocks noGrp="1"/>
          </p:cNvSpPr>
          <p:nvPr>
            <p:ph idx="1"/>
          </p:nvPr>
        </p:nvSpPr>
        <p:spPr>
          <a:xfrm>
            <a:off x="152400" y="1260475"/>
            <a:ext cx="8839200" cy="5597525"/>
          </a:xfrm>
        </p:spPr>
        <p:txBody>
          <a:bodyPr/>
          <a:lstStyle/>
          <a:p>
            <a:pPr>
              <a:defRPr/>
            </a:pPr>
            <a:r>
              <a:rPr lang="zh-CN" altLang="en-US" sz="2400" dirty="0" smtClean="0"/>
              <a:t>在 </a:t>
            </a:r>
            <a:r>
              <a:rPr lang="en-US" altLang="zh-CN" sz="2400" dirty="0" err="1" smtClean="0"/>
              <a:t>linux</a:t>
            </a:r>
            <a:r>
              <a:rPr lang="en-US" altLang="zh-CN" sz="2400" dirty="0" smtClean="0"/>
              <a:t> 2.4 </a:t>
            </a:r>
            <a:r>
              <a:rPr lang="zh-CN" altLang="en-US" sz="2400" dirty="0" smtClean="0"/>
              <a:t>版本</a:t>
            </a:r>
            <a:r>
              <a:rPr lang="en-US" altLang="zh-CN" sz="2400" dirty="0" smtClean="0"/>
              <a:t>O(n)</a:t>
            </a:r>
            <a:r>
              <a:rPr lang="zh-CN" altLang="en-US" sz="2400" dirty="0" smtClean="0"/>
              <a:t>调度器</a:t>
            </a:r>
            <a:endParaRPr lang="en-US" altLang="zh-CN" sz="2400" dirty="0" smtClean="0"/>
          </a:p>
          <a:p>
            <a:pPr marL="457200" indent="-457200">
              <a:buFont typeface="+mj-ea"/>
              <a:buAutoNum type="circleNumDbPlain"/>
              <a:defRPr/>
            </a:pPr>
            <a:r>
              <a:rPr lang="zh-CN" altLang="en-US" sz="2000" b="0" dirty="0" smtClean="0"/>
              <a:t>采用一个</a:t>
            </a:r>
            <a:r>
              <a:rPr lang="en-US" altLang="zh-CN" sz="2000" b="0" dirty="0" err="1" smtClean="0"/>
              <a:t>runqueue</a:t>
            </a:r>
            <a:r>
              <a:rPr lang="zh-CN" altLang="en-US" sz="2000" b="0" dirty="0" smtClean="0"/>
              <a:t>运行队列来管理所有就绪</a:t>
            </a:r>
            <a:r>
              <a:rPr lang="zh-CN" altLang="en-US" sz="2000" b="0" smtClean="0"/>
              <a:t>进程，调度器</a:t>
            </a:r>
            <a:r>
              <a:rPr lang="en-US" altLang="zh-CN" sz="2000" b="0" smtClean="0"/>
              <a:t>schedule</a:t>
            </a:r>
            <a:r>
              <a:rPr lang="zh-CN" altLang="en-US" sz="2000" b="0" dirty="0" smtClean="0"/>
              <a:t>中会选择一个优先级最高（时间片最大）进程运行，同时对睡眠的进程增加一些时间片。</a:t>
            </a:r>
            <a:endParaRPr lang="en-US" altLang="zh-CN" sz="2000" b="0" dirty="0" smtClean="0"/>
          </a:p>
          <a:p>
            <a:pPr marL="457200" indent="-457200">
              <a:buFont typeface="+mj-ea"/>
              <a:buAutoNum type="circleNumDbPlain"/>
              <a:defRPr/>
            </a:pPr>
            <a:r>
              <a:rPr lang="zh-CN" altLang="en-US" sz="2000" b="0" dirty="0" smtClean="0"/>
              <a:t>当</a:t>
            </a:r>
            <a:r>
              <a:rPr lang="en-US" altLang="zh-CN" sz="2000" b="0" dirty="0" err="1" smtClean="0"/>
              <a:t>runqueue</a:t>
            </a:r>
            <a:r>
              <a:rPr lang="zh-CN" altLang="en-US" sz="2000" b="0" dirty="0" smtClean="0"/>
              <a:t>运行队列中无进程可选择时，则会对系统中所有的进程进行一次重新计算时间片的操作，同时也会对剩余时间片的进程做一次补偿。</a:t>
            </a:r>
          </a:p>
          <a:p>
            <a:pPr>
              <a:defRPr/>
            </a:pPr>
            <a:endParaRPr lang="en-US" altLang="zh-CN" sz="2000" b="0" dirty="0" smtClean="0"/>
          </a:p>
        </p:txBody>
      </p:sp>
      <p:sp>
        <p:nvSpPr>
          <p:cNvPr id="59395" name="Rectangle 2"/>
          <p:cNvSpPr>
            <a:spLocks noGrp="1" noChangeArrowheads="1"/>
          </p:cNvSpPr>
          <p:nvPr>
            <p:ph type="title"/>
          </p:nvPr>
        </p:nvSpPr>
        <p:spPr>
          <a:xfrm>
            <a:off x="0" y="304800"/>
            <a:ext cx="9144000" cy="676275"/>
          </a:xfrm>
        </p:spPr>
        <p:txBody>
          <a:bodyPr/>
          <a:lstStyle/>
          <a:p>
            <a:pPr eaLnBrk="1" hangingPunct="1"/>
            <a:r>
              <a:rPr lang="zh-CN" altLang="en-US" sz="3200" smtClean="0">
                <a:sym typeface="Symbol" panose="05050102010706020507" pitchFamily="18" charset="2"/>
              </a:rPr>
              <a:t>（</a:t>
            </a:r>
            <a:r>
              <a:rPr lang="en-US" altLang="zh-CN" sz="3200" smtClean="0">
                <a:sym typeface="Symbol" panose="05050102010706020507" pitchFamily="18" charset="2"/>
              </a:rPr>
              <a:t>7</a:t>
            </a:r>
            <a:r>
              <a:rPr lang="zh-CN" altLang="en-US" sz="3200" smtClean="0">
                <a:sym typeface="Symbol" panose="05050102010706020507" pitchFamily="18" charset="2"/>
              </a:rPr>
              <a:t>）</a:t>
            </a:r>
            <a:r>
              <a:rPr lang="zh-CN" altLang="en-US" sz="3200" smtClean="0">
                <a:latin typeface="宋体" panose="02010600030101010101" pitchFamily="2" charset="-122"/>
              </a:rPr>
              <a:t>多核</a:t>
            </a:r>
            <a:r>
              <a:rPr lang="en-US" altLang="zh-CN" sz="3200" smtClean="0">
                <a:latin typeface="宋体" panose="02010600030101010101" pitchFamily="2" charset="-122"/>
              </a:rPr>
              <a:t>CPU</a:t>
            </a:r>
            <a:r>
              <a:rPr lang="zh-CN" altLang="en-US" sz="3200" smtClean="0">
                <a:latin typeface="宋体" panose="02010600030101010101" pitchFamily="2" charset="-122"/>
              </a:rPr>
              <a:t>调度算法</a:t>
            </a:r>
            <a:endParaRPr lang="zh-CN" altLang="zh-CN" sz="3200" smtClean="0">
              <a:sym typeface="Symbol" panose="05050102010706020507" pitchFamily="18" charset="2"/>
            </a:endParaRPr>
          </a:p>
        </p:txBody>
      </p:sp>
      <p:pic>
        <p:nvPicPr>
          <p:cNvPr id="59396" name="图片 2"/>
          <p:cNvPicPr>
            <a:picLocks noChangeAspect="1"/>
          </p:cNvPicPr>
          <p:nvPr/>
        </p:nvPicPr>
        <p:blipFill>
          <a:blip r:embed="rId3">
            <a:extLst>
              <a:ext uri="{28A0092B-C50C-407E-A947-70E740481C1C}">
                <a14:useLocalDpi xmlns:a14="http://schemas.microsoft.com/office/drawing/2010/main" val="0"/>
              </a:ext>
            </a:extLst>
          </a:blip>
          <a:srcRect l="3947" t="15352" r="3947" b="10448"/>
          <a:stretch>
            <a:fillRect/>
          </a:stretch>
        </p:blipFill>
        <p:spPr bwMode="auto">
          <a:xfrm>
            <a:off x="1524000" y="3505200"/>
            <a:ext cx="6019800" cy="249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1"/>
          <p:cNvSpPr>
            <a:spLocks noGrp="1"/>
          </p:cNvSpPr>
          <p:nvPr>
            <p:ph idx="1"/>
          </p:nvPr>
        </p:nvSpPr>
        <p:spPr>
          <a:xfrm>
            <a:off x="419100" y="1087438"/>
            <a:ext cx="8305800" cy="5597525"/>
          </a:xfrm>
        </p:spPr>
        <p:txBody>
          <a:bodyPr/>
          <a:lstStyle/>
          <a:p>
            <a:r>
              <a:rPr lang="en-US" altLang="zh-CN" sz="2000" smtClean="0"/>
              <a:t>O(n)</a:t>
            </a:r>
            <a:r>
              <a:rPr lang="zh-CN" altLang="en-US" sz="2000" smtClean="0"/>
              <a:t>调度器的缺陷：</a:t>
            </a:r>
          </a:p>
          <a:p>
            <a:r>
              <a:rPr lang="zh-CN" altLang="en-US" sz="2000" b="0" smtClean="0"/>
              <a:t>时间复杂度是</a:t>
            </a:r>
            <a:r>
              <a:rPr lang="en-US" altLang="zh-CN" sz="2000" b="0" smtClean="0"/>
              <a:t>O(n)</a:t>
            </a:r>
          </a:p>
          <a:p>
            <a:r>
              <a:rPr lang="en-US" altLang="zh-CN" sz="2000" b="0" smtClean="0"/>
              <a:t>SMP</a:t>
            </a:r>
            <a:r>
              <a:rPr lang="zh-CN" altLang="en-US" sz="2000" b="0" smtClean="0"/>
              <a:t>系统扩展不好，各</a:t>
            </a:r>
            <a:r>
              <a:rPr lang="en-US" altLang="zh-CN" sz="2000" b="0" smtClean="0"/>
              <a:t>CPU</a:t>
            </a:r>
            <a:r>
              <a:rPr lang="zh-CN" altLang="en-US" sz="2000" b="0" smtClean="0"/>
              <a:t>空闲访问</a:t>
            </a:r>
            <a:r>
              <a:rPr lang="en-US" altLang="zh-CN" sz="2000" b="0" smtClean="0"/>
              <a:t>runqueue</a:t>
            </a:r>
            <a:r>
              <a:rPr lang="zh-CN" altLang="en-US" sz="2000" b="0" smtClean="0"/>
              <a:t>需要加锁</a:t>
            </a:r>
          </a:p>
          <a:p>
            <a:r>
              <a:rPr lang="zh-CN" altLang="en-US" sz="2000" b="0" smtClean="0"/>
              <a:t>实时、交互进程不能及时调度</a:t>
            </a:r>
          </a:p>
          <a:p>
            <a:r>
              <a:rPr lang="en-US" altLang="zh-CN" sz="2000" b="0" smtClean="0"/>
              <a:t>CPU</a:t>
            </a:r>
            <a:r>
              <a:rPr lang="zh-CN" altLang="en-US" sz="2000" b="0" smtClean="0"/>
              <a:t>空转的现象存在（等待锁）</a:t>
            </a:r>
          </a:p>
          <a:p>
            <a:r>
              <a:rPr lang="zh-CN" altLang="en-US" sz="2000" b="0" smtClean="0"/>
              <a:t>进程在各个</a:t>
            </a:r>
            <a:r>
              <a:rPr lang="en-US" altLang="zh-CN" sz="2000" b="0" smtClean="0"/>
              <a:t>CPU</a:t>
            </a:r>
            <a:r>
              <a:rPr lang="zh-CN" altLang="en-US" sz="2000" b="0" smtClean="0"/>
              <a:t>之间迁移。如果任务被调度到 </a:t>
            </a:r>
            <a:r>
              <a:rPr lang="en-US" altLang="zh-CN" sz="2000" b="0" smtClean="0"/>
              <a:t>CPU-2 </a:t>
            </a:r>
            <a:r>
              <a:rPr lang="zh-CN" altLang="en-US" sz="2000" b="0" smtClean="0"/>
              <a:t>上执行，那么在 </a:t>
            </a:r>
            <a:r>
              <a:rPr lang="en-US" altLang="zh-CN" sz="2000" b="0" smtClean="0"/>
              <a:t>CPU-1</a:t>
            </a:r>
            <a:r>
              <a:rPr lang="zh-CN" altLang="en-US" sz="2000" b="0" smtClean="0"/>
              <a:t>中</a:t>
            </a:r>
            <a:r>
              <a:rPr lang="en-US" altLang="zh-CN" sz="2000" b="0" smtClean="0"/>
              <a:t> cache</a:t>
            </a:r>
            <a:r>
              <a:rPr lang="zh-CN" altLang="en-US" sz="2000" b="0" smtClean="0"/>
              <a:t>数据将无效，并将其缓存到 </a:t>
            </a:r>
            <a:r>
              <a:rPr lang="en-US" altLang="zh-CN" sz="2000" b="0" smtClean="0"/>
              <a:t>CPU-2 </a:t>
            </a:r>
            <a:r>
              <a:rPr lang="zh-CN" altLang="en-US" sz="2000" b="0" smtClean="0"/>
              <a:t>的</a:t>
            </a:r>
            <a:r>
              <a:rPr lang="en-US" altLang="zh-CN" sz="2000" b="0" smtClean="0"/>
              <a:t>cache</a:t>
            </a:r>
            <a:r>
              <a:rPr lang="zh-CN" altLang="en-US" sz="2000" b="0" smtClean="0"/>
              <a:t>中。</a:t>
            </a:r>
          </a:p>
          <a:p>
            <a:endParaRPr lang="zh-CN" altLang="en-US" sz="2000" b="0" smtClean="0"/>
          </a:p>
          <a:p>
            <a:endParaRPr lang="zh-CN" altLang="en-US" sz="900" smtClean="0">
              <a:latin typeface="宋体" panose="02010600030101010101" pitchFamily="2" charset="-122"/>
            </a:endParaRPr>
          </a:p>
        </p:txBody>
      </p:sp>
      <p:sp>
        <p:nvSpPr>
          <p:cNvPr id="61443" name="Rectangle 2"/>
          <p:cNvSpPr>
            <a:spLocks noGrp="1" noChangeArrowheads="1"/>
          </p:cNvSpPr>
          <p:nvPr>
            <p:ph type="title"/>
          </p:nvPr>
        </p:nvSpPr>
        <p:spPr>
          <a:xfrm>
            <a:off x="0" y="304800"/>
            <a:ext cx="9144000" cy="676275"/>
          </a:xfrm>
        </p:spPr>
        <p:txBody>
          <a:bodyPr/>
          <a:lstStyle/>
          <a:p>
            <a:pPr eaLnBrk="1" hangingPunct="1"/>
            <a:r>
              <a:rPr lang="zh-CN" altLang="en-US" sz="3200" smtClean="0">
                <a:sym typeface="Symbol" panose="05050102010706020507" pitchFamily="18" charset="2"/>
              </a:rPr>
              <a:t>（</a:t>
            </a:r>
            <a:r>
              <a:rPr lang="en-US" altLang="zh-CN" sz="3200" smtClean="0">
                <a:sym typeface="Symbol" panose="05050102010706020507" pitchFamily="18" charset="2"/>
              </a:rPr>
              <a:t>7</a:t>
            </a:r>
            <a:r>
              <a:rPr lang="zh-CN" altLang="en-US" sz="3200" smtClean="0">
                <a:sym typeface="Symbol" panose="05050102010706020507" pitchFamily="18" charset="2"/>
              </a:rPr>
              <a:t>）</a:t>
            </a:r>
            <a:r>
              <a:rPr lang="zh-CN" altLang="en-US" sz="3200" smtClean="0">
                <a:latin typeface="宋体" panose="02010600030101010101" pitchFamily="2" charset="-122"/>
              </a:rPr>
              <a:t>多核</a:t>
            </a:r>
            <a:r>
              <a:rPr lang="en-US" altLang="zh-CN" sz="3200" smtClean="0">
                <a:latin typeface="宋体" panose="02010600030101010101" pitchFamily="2" charset="-122"/>
              </a:rPr>
              <a:t>CPU</a:t>
            </a:r>
            <a:r>
              <a:rPr lang="zh-CN" altLang="en-US" sz="3200" smtClean="0">
                <a:latin typeface="宋体" panose="02010600030101010101" pitchFamily="2" charset="-122"/>
              </a:rPr>
              <a:t>调度算法</a:t>
            </a:r>
            <a:endParaRPr lang="zh-CN" altLang="zh-CN" sz="3200" smtClean="0">
              <a:sym typeface="Symbol" panose="05050102010706020507" pitchFamily="18" charset="2"/>
            </a:endParaRPr>
          </a:p>
        </p:txBody>
      </p:sp>
      <p:pic>
        <p:nvPicPr>
          <p:cNvPr id="61444" name="图片 2"/>
          <p:cNvPicPr>
            <a:picLocks noChangeAspect="1"/>
          </p:cNvPicPr>
          <p:nvPr/>
        </p:nvPicPr>
        <p:blipFill>
          <a:blip r:embed="rId3">
            <a:extLst>
              <a:ext uri="{28A0092B-C50C-407E-A947-70E740481C1C}">
                <a14:useLocalDpi xmlns:a14="http://schemas.microsoft.com/office/drawing/2010/main" val="0"/>
              </a:ext>
            </a:extLst>
          </a:blip>
          <a:srcRect l="3947" t="15565" r="3947" b="7677"/>
          <a:stretch>
            <a:fillRect/>
          </a:stretch>
        </p:blipFill>
        <p:spPr bwMode="auto">
          <a:xfrm>
            <a:off x="1828800" y="3914775"/>
            <a:ext cx="5410200"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1"/>
          <p:cNvSpPr>
            <a:spLocks noGrp="1"/>
          </p:cNvSpPr>
          <p:nvPr>
            <p:ph idx="1"/>
          </p:nvPr>
        </p:nvSpPr>
        <p:spPr>
          <a:xfrm>
            <a:off x="152400" y="1260475"/>
            <a:ext cx="8763000" cy="568325"/>
          </a:xfrm>
        </p:spPr>
        <p:txBody>
          <a:bodyPr/>
          <a:lstStyle/>
          <a:p>
            <a:pPr algn="just">
              <a:defRPr/>
            </a:pPr>
            <a:r>
              <a:rPr lang="en-US" altLang="zh-CN" sz="2400" dirty="0" smtClean="0"/>
              <a:t>Linux</a:t>
            </a:r>
            <a:r>
              <a:rPr lang="zh-CN" altLang="en-US" sz="2400" dirty="0" smtClean="0"/>
              <a:t>调度器</a:t>
            </a:r>
            <a:r>
              <a:rPr lang="zh-CN" altLang="en-US" sz="2400" dirty="0"/>
              <a:t>发展</a:t>
            </a:r>
            <a:r>
              <a:rPr lang="zh-CN" altLang="en-US" sz="2400" dirty="0" smtClean="0"/>
              <a:t>过程</a:t>
            </a:r>
            <a:r>
              <a:rPr lang="en-US" altLang="zh-CN" sz="2400" dirty="0" smtClean="0"/>
              <a:t>:</a:t>
            </a:r>
            <a:r>
              <a:rPr lang="en-US" altLang="zh-CN" sz="2400" dirty="0"/>
              <a:t>O(n)-&gt;O(1)-&gt;O(log(n))</a:t>
            </a:r>
          </a:p>
          <a:p>
            <a:pPr algn="just">
              <a:defRPr/>
            </a:pPr>
            <a:endParaRPr lang="en-US" altLang="zh-CN" sz="2400" b="0" dirty="0" smtClean="0"/>
          </a:p>
          <a:p>
            <a:pPr algn="just">
              <a:defRPr/>
            </a:pPr>
            <a:endParaRPr lang="zh-CN" altLang="en-US" sz="1050" dirty="0" smtClean="0">
              <a:latin typeface="宋体" panose="02010600030101010101" pitchFamily="2" charset="-122"/>
            </a:endParaRPr>
          </a:p>
        </p:txBody>
      </p:sp>
      <p:sp>
        <p:nvSpPr>
          <p:cNvPr id="63491" name="Rectangle 2"/>
          <p:cNvSpPr>
            <a:spLocks noGrp="1" noChangeArrowheads="1"/>
          </p:cNvSpPr>
          <p:nvPr>
            <p:ph type="title"/>
          </p:nvPr>
        </p:nvSpPr>
        <p:spPr>
          <a:xfrm>
            <a:off x="0" y="304800"/>
            <a:ext cx="9144000" cy="676275"/>
          </a:xfrm>
        </p:spPr>
        <p:txBody>
          <a:bodyPr/>
          <a:lstStyle/>
          <a:p>
            <a:pPr eaLnBrk="1" hangingPunct="1"/>
            <a:r>
              <a:rPr lang="zh-CN" altLang="en-US" sz="3200" smtClean="0">
                <a:sym typeface="Symbol" panose="05050102010706020507" pitchFamily="18" charset="2"/>
              </a:rPr>
              <a:t>（</a:t>
            </a:r>
            <a:r>
              <a:rPr lang="en-US" altLang="zh-CN" sz="3200" smtClean="0">
                <a:sym typeface="Symbol" panose="05050102010706020507" pitchFamily="18" charset="2"/>
              </a:rPr>
              <a:t>7</a:t>
            </a:r>
            <a:r>
              <a:rPr lang="zh-CN" altLang="en-US" sz="3200" smtClean="0">
                <a:sym typeface="Symbol" panose="05050102010706020507" pitchFamily="18" charset="2"/>
              </a:rPr>
              <a:t>）</a:t>
            </a:r>
            <a:r>
              <a:rPr lang="zh-CN" altLang="en-US" sz="3200" smtClean="0">
                <a:latin typeface="宋体" panose="02010600030101010101" pitchFamily="2" charset="-122"/>
              </a:rPr>
              <a:t>多核</a:t>
            </a:r>
            <a:r>
              <a:rPr lang="en-US" altLang="zh-CN" sz="3200" smtClean="0">
                <a:latin typeface="宋体" panose="02010600030101010101" pitchFamily="2" charset="-122"/>
              </a:rPr>
              <a:t>CPU</a:t>
            </a:r>
            <a:r>
              <a:rPr lang="zh-CN" altLang="en-US" sz="3200" smtClean="0">
                <a:latin typeface="宋体" panose="02010600030101010101" pitchFamily="2" charset="-122"/>
              </a:rPr>
              <a:t>调度算法</a:t>
            </a:r>
            <a:endParaRPr lang="zh-CN" altLang="zh-CN" sz="3200" smtClean="0">
              <a:sym typeface="Symbol" panose="05050102010706020507" pitchFamily="18" charset="2"/>
            </a:endParaRPr>
          </a:p>
        </p:txBody>
      </p:sp>
      <p:pic>
        <p:nvPicPr>
          <p:cNvPr id="63492" name="图片 4"/>
          <p:cNvPicPr>
            <a:picLocks noChangeAspect="1"/>
          </p:cNvPicPr>
          <p:nvPr/>
        </p:nvPicPr>
        <p:blipFill>
          <a:blip r:embed="rId3">
            <a:extLst>
              <a:ext uri="{28A0092B-C50C-407E-A947-70E740481C1C}">
                <a14:useLocalDpi xmlns:a14="http://schemas.microsoft.com/office/drawing/2010/main" val="0"/>
              </a:ext>
            </a:extLst>
          </a:blip>
          <a:srcRect l="18333" r="15001"/>
          <a:stretch>
            <a:fillRect/>
          </a:stretch>
        </p:blipFill>
        <p:spPr bwMode="auto">
          <a:xfrm>
            <a:off x="609600" y="1828800"/>
            <a:ext cx="729138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1"/>
          <p:cNvSpPr txBox="1">
            <a:spLocks/>
          </p:cNvSpPr>
          <p:nvPr/>
        </p:nvSpPr>
        <p:spPr bwMode="auto">
          <a:xfrm>
            <a:off x="134938" y="3733800"/>
            <a:ext cx="80772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9pPr>
          </a:lstStyle>
          <a:p>
            <a:pPr algn="just">
              <a:defRPr/>
            </a:pPr>
            <a:r>
              <a:rPr lang="en-US" altLang="zh-CN" sz="2400" kern="0" dirty="0" smtClean="0">
                <a:solidFill>
                  <a:srgbClr val="FF0000"/>
                </a:solidFill>
              </a:rPr>
              <a:t>Linux O(1) </a:t>
            </a:r>
            <a:r>
              <a:rPr lang="zh-CN" altLang="en-US" sz="2400" kern="0" dirty="0" smtClean="0">
                <a:solidFill>
                  <a:srgbClr val="FF0000"/>
                </a:solidFill>
              </a:rPr>
              <a:t>调度器</a:t>
            </a:r>
            <a:r>
              <a:rPr lang="zh-CN" altLang="en-US" sz="2400" b="0" kern="0" dirty="0" smtClean="0"/>
              <a:t>中引入了</a:t>
            </a:r>
            <a:r>
              <a:rPr lang="en-US" altLang="zh-CN" sz="2400" b="0" kern="0" dirty="0" smtClean="0"/>
              <a:t>per-CPU </a:t>
            </a:r>
            <a:r>
              <a:rPr lang="en-US" altLang="zh-CN" sz="2400" b="0" kern="0" dirty="0" err="1" smtClean="0"/>
              <a:t>runqueue</a:t>
            </a:r>
            <a:r>
              <a:rPr lang="zh-CN" altLang="en-US" sz="2400" b="0" kern="0" dirty="0" smtClean="0"/>
              <a:t>的结构。系统中所有的可运行状态的进程首先经过</a:t>
            </a:r>
            <a:r>
              <a:rPr lang="zh-CN" altLang="en-US" sz="2400" kern="0" dirty="0" smtClean="0"/>
              <a:t>负载均衡模块</a:t>
            </a:r>
            <a:r>
              <a:rPr lang="zh-CN" altLang="en-US" sz="2400" b="0" kern="0" dirty="0" smtClean="0"/>
              <a:t>挂入各</a:t>
            </a:r>
            <a:r>
              <a:rPr lang="en-US" altLang="zh-CN" sz="2400" b="0" kern="0" dirty="0" smtClean="0"/>
              <a:t>CPU</a:t>
            </a:r>
            <a:r>
              <a:rPr lang="zh-CN" altLang="en-US" sz="2400" b="0" kern="0" dirty="0" smtClean="0"/>
              <a:t>的</a:t>
            </a:r>
            <a:r>
              <a:rPr lang="en-US" altLang="zh-CN" sz="2400" b="0" kern="0" dirty="0" err="1" smtClean="0"/>
              <a:t>runqueue</a:t>
            </a:r>
            <a:endParaRPr lang="en-US" altLang="zh-CN" sz="2400" b="0" kern="0" dirty="0" smtClean="0"/>
          </a:p>
          <a:p>
            <a:pPr algn="just">
              <a:defRPr/>
            </a:pPr>
            <a:r>
              <a:rPr lang="zh-CN" altLang="en-US" sz="2400" b="0" kern="0" dirty="0" smtClean="0"/>
              <a:t>每隔 </a:t>
            </a:r>
            <a:r>
              <a:rPr lang="en-US" altLang="zh-CN" sz="2400" b="0" kern="0" dirty="0" err="1" smtClean="0"/>
              <a:t>200ms</a:t>
            </a:r>
            <a:r>
              <a:rPr lang="zh-CN" altLang="en-US" sz="2400" b="0" kern="0" dirty="0" smtClean="0"/>
              <a:t>检查 </a:t>
            </a:r>
            <a:r>
              <a:rPr lang="en-US" altLang="zh-CN" sz="2400" b="0" kern="0" dirty="0" smtClean="0"/>
              <a:t>CPU </a:t>
            </a:r>
            <a:r>
              <a:rPr lang="zh-CN" altLang="en-US" sz="2400" b="0" kern="0" dirty="0" smtClean="0"/>
              <a:t>的负载是否均衡，如果不均衡，</a:t>
            </a:r>
            <a:r>
              <a:rPr lang="zh-CN" altLang="en-US" sz="2400" kern="0" dirty="0" smtClean="0"/>
              <a:t>负载均衡模块</a:t>
            </a:r>
            <a:r>
              <a:rPr lang="zh-CN" altLang="en-US" sz="2400" b="0" kern="0" dirty="0" smtClean="0"/>
              <a:t>在 </a:t>
            </a:r>
            <a:r>
              <a:rPr lang="en-US" altLang="zh-CN" sz="2400" b="0" kern="0" dirty="0" smtClean="0"/>
              <a:t>CPU </a:t>
            </a:r>
            <a:r>
              <a:rPr lang="zh-CN" altLang="en-US" sz="2400" b="0" kern="0" dirty="0" smtClean="0"/>
              <a:t>之间进行一次任务均衡操作。然后由各</a:t>
            </a:r>
            <a:r>
              <a:rPr lang="en-US" altLang="zh-CN" sz="2400" b="0" kern="0" dirty="0" smtClean="0"/>
              <a:t>CPU</a:t>
            </a:r>
            <a:r>
              <a:rPr lang="zh-CN" altLang="en-US" sz="2400" b="0" kern="0" dirty="0" smtClean="0"/>
              <a:t>调度器调度。</a:t>
            </a:r>
            <a:endParaRPr lang="zh-CN" altLang="en-US" sz="1050" kern="0" dirty="0" smtClean="0">
              <a:latin typeface="宋体" panose="02010600030101010101" pitchFamily="2" charset="-122"/>
            </a:endParaRPr>
          </a:p>
        </p:txBody>
      </p:sp>
      <p:sp>
        <p:nvSpPr>
          <p:cNvPr id="2" name="矩形 1"/>
          <p:cNvSpPr/>
          <p:nvPr/>
        </p:nvSpPr>
        <p:spPr>
          <a:xfrm>
            <a:off x="5791200" y="546100"/>
            <a:ext cx="2717800" cy="460375"/>
          </a:xfrm>
          <a:prstGeom prst="rect">
            <a:avLst/>
          </a:prstGeom>
        </p:spPr>
        <p:txBody>
          <a:bodyPr wrap="none">
            <a:spAutoFit/>
          </a:bodyPr>
          <a:lstStyle/>
          <a:p>
            <a:pPr>
              <a:defRPr/>
            </a:pPr>
            <a:r>
              <a:rPr lang="en-US" altLang="zh-CN" kern="0" dirty="0">
                <a:solidFill>
                  <a:srgbClr val="FF0000"/>
                </a:solidFill>
              </a:rPr>
              <a:t>Linux O(1) </a:t>
            </a:r>
            <a:r>
              <a:rPr lang="zh-CN" altLang="en-US" kern="0" dirty="0">
                <a:solidFill>
                  <a:srgbClr val="FF0000"/>
                </a:solidFill>
              </a:rPr>
              <a:t>调度器</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1"/>
          <p:cNvSpPr>
            <a:spLocks noGrp="1"/>
          </p:cNvSpPr>
          <p:nvPr>
            <p:ph idx="1"/>
          </p:nvPr>
        </p:nvSpPr>
        <p:spPr>
          <a:xfrm>
            <a:off x="152400" y="1260475"/>
            <a:ext cx="8991600" cy="5597525"/>
          </a:xfrm>
        </p:spPr>
        <p:txBody>
          <a:bodyPr/>
          <a:lstStyle/>
          <a:p>
            <a:r>
              <a:rPr lang="en-US" altLang="zh-CN" sz="2400" b="0" dirty="0" smtClean="0"/>
              <a:t>O(1)</a:t>
            </a:r>
            <a:r>
              <a:rPr lang="zh-CN" altLang="en-US" sz="2400" b="0" dirty="0" smtClean="0"/>
              <a:t>调度有</a:t>
            </a:r>
            <a:r>
              <a:rPr lang="en-US" altLang="zh-CN" sz="2400" b="0" dirty="0" smtClean="0"/>
              <a:t>140</a:t>
            </a:r>
            <a:r>
              <a:rPr lang="zh-CN" altLang="en-US" sz="2400" b="0" dirty="0" smtClean="0"/>
              <a:t>个优先级级别，由</a:t>
            </a:r>
            <a:r>
              <a:rPr lang="en-US" altLang="zh-CN" sz="2400" b="0" dirty="0" smtClean="0"/>
              <a:t>0</a:t>
            </a:r>
            <a:r>
              <a:rPr lang="zh-CN" altLang="en-US" sz="2400" b="0" dirty="0" smtClean="0"/>
              <a:t>～</a:t>
            </a:r>
            <a:r>
              <a:rPr lang="en-US" altLang="zh-CN" sz="2400" b="0" dirty="0" smtClean="0"/>
              <a:t>139, 0</a:t>
            </a:r>
            <a:r>
              <a:rPr lang="zh-CN" altLang="en-US" sz="2400" b="0" dirty="0" smtClean="0"/>
              <a:t>～</a:t>
            </a:r>
            <a:r>
              <a:rPr lang="en-US" altLang="zh-CN" sz="2400" b="0" dirty="0" smtClean="0"/>
              <a:t>99 </a:t>
            </a:r>
            <a:r>
              <a:rPr lang="zh-CN" altLang="en-US" sz="2400" b="0" dirty="0" smtClean="0"/>
              <a:t>为实时优先级，而</a:t>
            </a:r>
            <a:r>
              <a:rPr lang="en-US" altLang="zh-CN" sz="2400" b="0" dirty="0" smtClean="0"/>
              <a:t>100</a:t>
            </a:r>
            <a:r>
              <a:rPr lang="zh-CN" altLang="en-US" sz="2400" b="0" dirty="0" smtClean="0"/>
              <a:t>～</a:t>
            </a:r>
            <a:r>
              <a:rPr lang="en-US" altLang="zh-CN" sz="2400" b="0" dirty="0" smtClean="0"/>
              <a:t>139</a:t>
            </a:r>
            <a:r>
              <a:rPr lang="zh-CN" altLang="en-US" sz="2400" b="0" dirty="0" smtClean="0"/>
              <a:t>为非实时优先级。</a:t>
            </a:r>
            <a:endParaRPr lang="en-US" altLang="zh-CN" sz="2400" b="0" dirty="0" smtClean="0"/>
          </a:p>
          <a:p>
            <a:r>
              <a:rPr lang="zh-CN" altLang="en-US" sz="2400" b="0" dirty="0" smtClean="0"/>
              <a:t>每个</a:t>
            </a:r>
            <a:r>
              <a:rPr lang="en-US" altLang="zh-CN" sz="2400" b="0" dirty="0" err="1" smtClean="0"/>
              <a:t>cpu</a:t>
            </a:r>
            <a:r>
              <a:rPr lang="en-US" altLang="zh-CN" sz="2400" b="0" dirty="0" smtClean="0"/>
              <a:t> </a:t>
            </a:r>
            <a:r>
              <a:rPr lang="en-US" altLang="zh-CN" sz="2400" b="0" dirty="0" err="1" smtClean="0"/>
              <a:t>runqueue</a:t>
            </a:r>
            <a:r>
              <a:rPr lang="zh-CN" altLang="en-US" sz="2400" b="0" dirty="0" smtClean="0"/>
              <a:t>维护自己的</a:t>
            </a:r>
            <a:r>
              <a:rPr lang="en-US" altLang="zh-CN" sz="2400" b="0" dirty="0" smtClean="0"/>
              <a:t>active</a:t>
            </a:r>
            <a:r>
              <a:rPr lang="zh-CN" altLang="en-US" sz="2400" b="0" dirty="0" smtClean="0"/>
              <a:t>队列与</a:t>
            </a:r>
            <a:r>
              <a:rPr lang="en-US" altLang="zh-CN" sz="2400" b="0" dirty="0" err="1" smtClean="0"/>
              <a:t>expried</a:t>
            </a:r>
            <a:r>
              <a:rPr lang="zh-CN" altLang="en-US" sz="2400" b="0" dirty="0" smtClean="0"/>
              <a:t>队列。当前</a:t>
            </a:r>
            <a:r>
              <a:rPr lang="en-US" altLang="zh-CN" sz="2400" b="0" dirty="0" err="1" smtClean="0"/>
              <a:t>cpu</a:t>
            </a:r>
            <a:r>
              <a:rPr lang="zh-CN" altLang="en-US" sz="2400" b="0" dirty="0" smtClean="0"/>
              <a:t>上运行进程的时间片用完后就会被放入</a:t>
            </a:r>
            <a:r>
              <a:rPr lang="en-US" altLang="zh-CN" sz="2400" b="0" dirty="0" smtClean="0"/>
              <a:t>expired</a:t>
            </a:r>
            <a:r>
              <a:rPr lang="zh-CN" altLang="en-US" sz="2400" b="0" dirty="0" smtClean="0"/>
              <a:t>队列中。</a:t>
            </a:r>
            <a:endParaRPr lang="en-US" altLang="zh-CN" sz="2400" b="0" dirty="0" smtClean="0"/>
          </a:p>
          <a:p>
            <a:r>
              <a:rPr lang="zh-CN" altLang="en-US" sz="2400" b="0" dirty="0" smtClean="0"/>
              <a:t>当</a:t>
            </a:r>
            <a:r>
              <a:rPr lang="en-US" altLang="zh-CN" sz="2400" b="0" dirty="0" smtClean="0"/>
              <a:t>active</a:t>
            </a:r>
            <a:r>
              <a:rPr lang="zh-CN" altLang="en-US" sz="2400" b="0" dirty="0" smtClean="0"/>
              <a:t>队列中所有进程的时间片都用完，进程执行完毕后，交换</a:t>
            </a:r>
            <a:r>
              <a:rPr lang="en-US" altLang="zh-CN" sz="2400" b="0" dirty="0" smtClean="0"/>
              <a:t>active</a:t>
            </a:r>
            <a:r>
              <a:rPr lang="zh-CN" altLang="en-US" sz="2400" b="0" dirty="0" smtClean="0"/>
              <a:t>队列和</a:t>
            </a:r>
            <a:r>
              <a:rPr lang="en-US" altLang="zh-CN" sz="2400" b="0" dirty="0" err="1" smtClean="0"/>
              <a:t>expried</a:t>
            </a:r>
            <a:r>
              <a:rPr lang="zh-CN" altLang="en-US" sz="2400" b="0" dirty="0" smtClean="0"/>
              <a:t>。</a:t>
            </a:r>
            <a:endParaRPr lang="en-US" altLang="zh-CN" sz="2400" b="0" dirty="0" smtClean="0"/>
          </a:p>
          <a:p>
            <a:r>
              <a:rPr lang="en-US" altLang="zh-CN" sz="2400" b="0" dirty="0" err="1" smtClean="0"/>
              <a:t>expried</a:t>
            </a:r>
            <a:r>
              <a:rPr lang="zh-CN" altLang="en-US" sz="2400" b="0" dirty="0" smtClean="0"/>
              <a:t>队列就成为了</a:t>
            </a:r>
            <a:r>
              <a:rPr lang="en-US" altLang="zh-CN" sz="2400" b="0" dirty="0" smtClean="0"/>
              <a:t>active</a:t>
            </a:r>
            <a:r>
              <a:rPr lang="zh-CN" altLang="en-US" sz="2400" b="0" dirty="0" smtClean="0"/>
              <a:t>队列。这样做只需要指针的交换。</a:t>
            </a:r>
            <a:endParaRPr lang="en-US" altLang="zh-CN" sz="2400" b="0" dirty="0" smtClean="0"/>
          </a:p>
          <a:p>
            <a:endParaRPr lang="zh-CN" altLang="en-US" sz="2400" dirty="0" smtClean="0">
              <a:latin typeface="宋体" panose="02010600030101010101" pitchFamily="2" charset="-122"/>
            </a:endParaRPr>
          </a:p>
        </p:txBody>
      </p:sp>
      <p:sp>
        <p:nvSpPr>
          <p:cNvPr id="65539" name="Rectangle 2"/>
          <p:cNvSpPr>
            <a:spLocks noGrp="1" noChangeArrowheads="1"/>
          </p:cNvSpPr>
          <p:nvPr>
            <p:ph type="title"/>
          </p:nvPr>
        </p:nvSpPr>
        <p:spPr>
          <a:xfrm>
            <a:off x="0" y="304800"/>
            <a:ext cx="9144000" cy="676275"/>
          </a:xfrm>
        </p:spPr>
        <p:txBody>
          <a:bodyPr/>
          <a:lstStyle/>
          <a:p>
            <a:pPr eaLnBrk="1" hangingPunct="1"/>
            <a:r>
              <a:rPr lang="zh-CN" altLang="en-US" sz="3200" smtClean="0">
                <a:sym typeface="Symbol" panose="05050102010706020507" pitchFamily="18" charset="2"/>
              </a:rPr>
              <a:t>（</a:t>
            </a:r>
            <a:r>
              <a:rPr lang="en-US" altLang="zh-CN" sz="3200" smtClean="0">
                <a:sym typeface="Symbol" panose="05050102010706020507" pitchFamily="18" charset="2"/>
              </a:rPr>
              <a:t>7</a:t>
            </a:r>
            <a:r>
              <a:rPr lang="zh-CN" altLang="en-US" sz="3200" smtClean="0">
                <a:sym typeface="Symbol" panose="05050102010706020507" pitchFamily="18" charset="2"/>
              </a:rPr>
              <a:t>）</a:t>
            </a:r>
            <a:r>
              <a:rPr lang="zh-CN" altLang="en-US" sz="3200" smtClean="0">
                <a:latin typeface="宋体" panose="02010600030101010101" pitchFamily="2" charset="-122"/>
              </a:rPr>
              <a:t>多核</a:t>
            </a:r>
            <a:r>
              <a:rPr lang="en-US" altLang="zh-CN" sz="3200" smtClean="0">
                <a:latin typeface="宋体" panose="02010600030101010101" pitchFamily="2" charset="-122"/>
              </a:rPr>
              <a:t>CPU</a:t>
            </a:r>
            <a:r>
              <a:rPr lang="zh-CN" altLang="en-US" sz="3200" smtClean="0">
                <a:latin typeface="宋体" panose="02010600030101010101" pitchFamily="2" charset="-122"/>
              </a:rPr>
              <a:t>调度算法</a:t>
            </a:r>
            <a:endParaRPr lang="zh-CN" altLang="zh-CN" sz="3200" smtClean="0">
              <a:sym typeface="Symbol" panose="05050102010706020507" pitchFamily="18" charset="2"/>
            </a:endParaRPr>
          </a:p>
        </p:txBody>
      </p:sp>
      <p:pic>
        <p:nvPicPr>
          <p:cNvPr id="65540" name="图片 2"/>
          <p:cNvPicPr>
            <a:picLocks noChangeAspect="1"/>
          </p:cNvPicPr>
          <p:nvPr/>
        </p:nvPicPr>
        <p:blipFill>
          <a:blip r:embed="rId3">
            <a:extLst>
              <a:ext uri="{28A0092B-C50C-407E-A947-70E740481C1C}">
                <a14:useLocalDpi xmlns:a14="http://schemas.microsoft.com/office/drawing/2010/main" val="0"/>
              </a:ext>
            </a:extLst>
          </a:blip>
          <a:srcRect l="7446" t="13535" r="2718" b="4010"/>
          <a:stretch>
            <a:fillRect/>
          </a:stretch>
        </p:blipFill>
        <p:spPr bwMode="auto">
          <a:xfrm>
            <a:off x="952500" y="2743200"/>
            <a:ext cx="7239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019800" y="493713"/>
            <a:ext cx="2717800" cy="461962"/>
          </a:xfrm>
          <a:prstGeom prst="rect">
            <a:avLst/>
          </a:prstGeom>
        </p:spPr>
        <p:txBody>
          <a:bodyPr wrap="none">
            <a:spAutoFit/>
          </a:bodyPr>
          <a:lstStyle/>
          <a:p>
            <a:pPr>
              <a:defRPr/>
            </a:pPr>
            <a:r>
              <a:rPr lang="en-US" altLang="zh-CN" kern="0" dirty="0">
                <a:solidFill>
                  <a:srgbClr val="FF0000"/>
                </a:solidFill>
              </a:rPr>
              <a:t>Linux O(1) </a:t>
            </a:r>
            <a:r>
              <a:rPr lang="zh-CN" altLang="en-US" kern="0" dirty="0">
                <a:solidFill>
                  <a:srgbClr val="FF0000"/>
                </a:solidFill>
              </a:rPr>
              <a:t>调度器</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40"/>
                                        </p:tgtEl>
                                        <p:attrNameLst>
                                          <p:attrName>style.visibility</p:attrName>
                                        </p:attrNameLst>
                                      </p:cBhvr>
                                      <p:to>
                                        <p:strVal val="visible"/>
                                      </p:to>
                                    </p:set>
                                    <p:anim calcmode="lin" valueType="num">
                                      <p:cBhvr additive="base">
                                        <p:cTn id="7" dur="500" fill="hold"/>
                                        <p:tgtEl>
                                          <p:spTgt spid="65540"/>
                                        </p:tgtEl>
                                        <p:attrNameLst>
                                          <p:attrName>ppt_x</p:attrName>
                                        </p:attrNameLst>
                                      </p:cBhvr>
                                      <p:tavLst>
                                        <p:tav tm="0">
                                          <p:val>
                                            <p:strVal val="#ppt_x"/>
                                          </p:val>
                                        </p:tav>
                                        <p:tav tm="100000">
                                          <p:val>
                                            <p:strVal val="#ppt_x"/>
                                          </p:val>
                                        </p:tav>
                                      </p:tavLst>
                                    </p:anim>
                                    <p:anim calcmode="lin" valueType="num">
                                      <p:cBhvr additive="base">
                                        <p:cTn id="8" dur="500" fill="hold"/>
                                        <p:tgtEl>
                                          <p:spTgt spid="655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5540"/>
                                        </p:tgtEl>
                                        <p:attrNameLst>
                                          <p:attrName>ppt_x</p:attrName>
                                        </p:attrNameLst>
                                      </p:cBhvr>
                                      <p:tavLst>
                                        <p:tav tm="0">
                                          <p:val>
                                            <p:strVal val="ppt_x"/>
                                          </p:val>
                                        </p:tav>
                                        <p:tav tm="100000">
                                          <p:val>
                                            <p:strVal val="ppt_x"/>
                                          </p:val>
                                        </p:tav>
                                      </p:tavLst>
                                    </p:anim>
                                    <p:anim calcmode="lin" valueType="num">
                                      <p:cBhvr additive="base">
                                        <p:cTn id="13" dur="500"/>
                                        <p:tgtEl>
                                          <p:spTgt spid="65540"/>
                                        </p:tgtEl>
                                        <p:attrNameLst>
                                          <p:attrName>ppt_y</p:attrName>
                                        </p:attrNameLst>
                                      </p:cBhvr>
                                      <p:tavLst>
                                        <p:tav tm="0">
                                          <p:val>
                                            <p:strVal val="ppt_y"/>
                                          </p:val>
                                        </p:tav>
                                        <p:tav tm="100000">
                                          <p:val>
                                            <p:strVal val="1+ppt_h/2"/>
                                          </p:val>
                                        </p:tav>
                                      </p:tavLst>
                                    </p:anim>
                                    <p:set>
                                      <p:cBhvr>
                                        <p:cTn id="14" dur="1" fill="hold">
                                          <p:stCondLst>
                                            <p:cond delay="499"/>
                                          </p:stCondLst>
                                        </p:cTn>
                                        <p:tgtEl>
                                          <p:spTgt spid="6554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38">
                                            <p:txEl>
                                              <p:pRg st="1" end="1"/>
                                            </p:txEl>
                                          </p:spTgt>
                                        </p:tgtEl>
                                        <p:attrNameLst>
                                          <p:attrName>style.visibility</p:attrName>
                                        </p:attrNameLst>
                                      </p:cBhvr>
                                      <p:to>
                                        <p:strVal val="visible"/>
                                      </p:to>
                                    </p:set>
                                    <p:anim calcmode="lin" valueType="num">
                                      <p:cBhvr additive="base">
                                        <p:cTn id="19" dur="500" fill="hold"/>
                                        <p:tgtEl>
                                          <p:spTgt spid="6553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5538">
                                            <p:txEl>
                                              <p:pRg st="2" end="2"/>
                                            </p:txEl>
                                          </p:spTgt>
                                        </p:tgtEl>
                                        <p:attrNameLst>
                                          <p:attrName>style.visibility</p:attrName>
                                        </p:attrNameLst>
                                      </p:cBhvr>
                                      <p:to>
                                        <p:strVal val="visible"/>
                                      </p:to>
                                    </p:set>
                                    <p:anim calcmode="lin" valueType="num">
                                      <p:cBhvr additive="base">
                                        <p:cTn id="25" dur="500" fill="hold"/>
                                        <p:tgtEl>
                                          <p:spTgt spid="6553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5538">
                                            <p:txEl>
                                              <p:pRg st="3" end="3"/>
                                            </p:txEl>
                                          </p:spTgt>
                                        </p:tgtEl>
                                        <p:attrNameLst>
                                          <p:attrName>style.visibility</p:attrName>
                                        </p:attrNameLst>
                                      </p:cBhvr>
                                      <p:to>
                                        <p:strVal val="visible"/>
                                      </p:to>
                                    </p:set>
                                    <p:anim calcmode="lin" valueType="num">
                                      <p:cBhvr additive="base">
                                        <p:cTn id="31" dur="500" fill="hold"/>
                                        <p:tgtEl>
                                          <p:spTgt spid="6553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3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1"/>
          <p:cNvSpPr>
            <a:spLocks noGrp="1"/>
          </p:cNvSpPr>
          <p:nvPr>
            <p:ph idx="1"/>
          </p:nvPr>
        </p:nvSpPr>
        <p:spPr>
          <a:xfrm>
            <a:off x="152400" y="1260475"/>
            <a:ext cx="8991600" cy="5597525"/>
          </a:xfrm>
        </p:spPr>
        <p:txBody>
          <a:bodyPr/>
          <a:lstStyle/>
          <a:p>
            <a:r>
              <a:rPr lang="en-US" altLang="zh-CN" sz="2000" b="0" dirty="0" err="1" smtClean="0"/>
              <a:t>runqueue</a:t>
            </a:r>
            <a:r>
              <a:rPr lang="zh-CN" altLang="en-US" sz="2000" b="0" dirty="0" smtClean="0"/>
              <a:t>是一个</a:t>
            </a:r>
            <a:r>
              <a:rPr lang="en-US" altLang="zh-CN" sz="2000" b="0" dirty="0" err="1" smtClean="0"/>
              <a:t>PER_CPU</a:t>
            </a:r>
            <a:r>
              <a:rPr lang="zh-CN" altLang="en-US" sz="2000" b="0" dirty="0" smtClean="0"/>
              <a:t>变量，</a:t>
            </a:r>
            <a:r>
              <a:rPr lang="en-US" altLang="zh-CN" sz="2000" b="0" dirty="0" err="1" smtClean="0"/>
              <a:t>SMP</a:t>
            </a:r>
            <a:r>
              <a:rPr lang="zh-CN" altLang="en-US" sz="2000" b="0" dirty="0" smtClean="0"/>
              <a:t>系统可有效的避免多个</a:t>
            </a:r>
            <a:r>
              <a:rPr lang="en-US" altLang="zh-CN" sz="2000" b="0" dirty="0" smtClean="0"/>
              <a:t>CPU</a:t>
            </a:r>
            <a:r>
              <a:rPr lang="zh-CN" altLang="en-US" sz="2000" b="0" dirty="0" smtClean="0"/>
              <a:t>去访问同一个</a:t>
            </a:r>
            <a:r>
              <a:rPr lang="en-US" altLang="zh-CN" sz="2000" b="0" dirty="0" err="1" smtClean="0"/>
              <a:t>runqueue</a:t>
            </a:r>
            <a:r>
              <a:rPr lang="zh-CN" altLang="en-US" sz="2000" b="0" dirty="0" smtClean="0"/>
              <a:t>。</a:t>
            </a:r>
          </a:p>
          <a:p>
            <a:r>
              <a:rPr lang="zh-CN" altLang="en-US" sz="2000" b="0" dirty="0" smtClean="0"/>
              <a:t>为了解决</a:t>
            </a:r>
            <a:r>
              <a:rPr lang="en-US" altLang="zh-CN" sz="2000" b="0" dirty="0" smtClean="0"/>
              <a:t>O(n)</a:t>
            </a:r>
            <a:r>
              <a:rPr lang="zh-CN" altLang="en-US" sz="2000" b="0" dirty="0" smtClean="0"/>
              <a:t>中所有的进程都无序排列在</a:t>
            </a:r>
            <a:r>
              <a:rPr lang="en-US" altLang="zh-CN" sz="2000" b="0" dirty="0" err="1" smtClean="0"/>
              <a:t>runqueue</a:t>
            </a:r>
            <a:r>
              <a:rPr lang="zh-CN" altLang="en-US" sz="2000" b="0" dirty="0" smtClean="0"/>
              <a:t>中，</a:t>
            </a:r>
            <a:r>
              <a:rPr lang="en-US" altLang="zh-CN" sz="2000" b="0" dirty="0" smtClean="0"/>
              <a:t>O(1)</a:t>
            </a:r>
            <a:r>
              <a:rPr lang="zh-CN" altLang="en-US" sz="2000" b="0" dirty="0" smtClean="0"/>
              <a:t>算法中将进程按照优先级排列，而且相同优先级的都挂在同优先级的队列中。</a:t>
            </a:r>
            <a:endParaRPr lang="en-US" altLang="zh-CN" sz="2000" b="0" dirty="0" smtClean="0"/>
          </a:p>
          <a:p>
            <a:r>
              <a:rPr lang="zh-CN" altLang="en-US" sz="2000" b="0" dirty="0" smtClean="0"/>
              <a:t>同时提供了一个</a:t>
            </a:r>
            <a:r>
              <a:rPr lang="en-US" altLang="zh-CN" sz="2000" b="0" dirty="0" smtClean="0"/>
              <a:t>bitmap</a:t>
            </a:r>
            <a:r>
              <a:rPr lang="zh-CN" altLang="en-US" sz="2000" b="0" dirty="0" smtClean="0"/>
              <a:t>结构，用来存放那些优先级中有可以运行的进程。当每次</a:t>
            </a:r>
            <a:r>
              <a:rPr lang="en-US" altLang="zh-CN" sz="2000" b="0" dirty="0" err="1" smtClean="0"/>
              <a:t>pciknext</a:t>
            </a:r>
            <a:r>
              <a:rPr lang="zh-CN" altLang="en-US" sz="2000" b="0" dirty="0" smtClean="0"/>
              <a:t>的时候，只需要坚持</a:t>
            </a:r>
            <a:r>
              <a:rPr lang="en-US" altLang="zh-CN" sz="2000" b="0" dirty="0" smtClean="0"/>
              <a:t>bitmap</a:t>
            </a:r>
            <a:r>
              <a:rPr lang="zh-CN" altLang="en-US" sz="2000" b="0" dirty="0" smtClean="0"/>
              <a:t>，然后去对应的优先级队列中按照优先级策略选择进程。</a:t>
            </a:r>
          </a:p>
        </p:txBody>
      </p:sp>
      <p:sp>
        <p:nvSpPr>
          <p:cNvPr id="67587" name="Rectangle 2"/>
          <p:cNvSpPr>
            <a:spLocks noGrp="1" noChangeArrowheads="1"/>
          </p:cNvSpPr>
          <p:nvPr>
            <p:ph type="title"/>
          </p:nvPr>
        </p:nvSpPr>
        <p:spPr>
          <a:xfrm>
            <a:off x="0" y="304800"/>
            <a:ext cx="9144000" cy="676275"/>
          </a:xfrm>
        </p:spPr>
        <p:txBody>
          <a:bodyPr/>
          <a:lstStyle/>
          <a:p>
            <a:pPr eaLnBrk="1" hangingPunct="1"/>
            <a:r>
              <a:rPr lang="zh-CN" altLang="en-US" sz="3200" smtClean="0">
                <a:sym typeface="Symbol" panose="05050102010706020507" pitchFamily="18" charset="2"/>
              </a:rPr>
              <a:t>（</a:t>
            </a:r>
            <a:r>
              <a:rPr lang="en-US" altLang="zh-CN" sz="3200" smtClean="0">
                <a:sym typeface="Symbol" panose="05050102010706020507" pitchFamily="18" charset="2"/>
              </a:rPr>
              <a:t>7</a:t>
            </a:r>
            <a:r>
              <a:rPr lang="zh-CN" altLang="en-US" sz="3200" smtClean="0">
                <a:sym typeface="Symbol" panose="05050102010706020507" pitchFamily="18" charset="2"/>
              </a:rPr>
              <a:t>）</a:t>
            </a:r>
            <a:r>
              <a:rPr lang="zh-CN" altLang="en-US" sz="3200" smtClean="0">
                <a:latin typeface="宋体" panose="02010600030101010101" pitchFamily="2" charset="-122"/>
              </a:rPr>
              <a:t>多核</a:t>
            </a:r>
            <a:r>
              <a:rPr lang="en-US" altLang="zh-CN" sz="3200" smtClean="0">
                <a:latin typeface="宋体" panose="02010600030101010101" pitchFamily="2" charset="-122"/>
              </a:rPr>
              <a:t>CPU</a:t>
            </a:r>
            <a:r>
              <a:rPr lang="zh-CN" altLang="en-US" sz="3200" smtClean="0">
                <a:latin typeface="宋体" panose="02010600030101010101" pitchFamily="2" charset="-122"/>
              </a:rPr>
              <a:t>调度算法</a:t>
            </a:r>
            <a:endParaRPr lang="zh-CN" altLang="zh-CN" sz="3200" smtClean="0">
              <a:sym typeface="Symbol" panose="05050102010706020507" pitchFamily="18" charset="2"/>
            </a:endParaRPr>
          </a:p>
        </p:txBody>
      </p:sp>
      <p:pic>
        <p:nvPicPr>
          <p:cNvPr id="67588" name="图片 2"/>
          <p:cNvPicPr>
            <a:picLocks noChangeAspect="1"/>
          </p:cNvPicPr>
          <p:nvPr/>
        </p:nvPicPr>
        <p:blipFill>
          <a:blip r:embed="rId3">
            <a:extLst>
              <a:ext uri="{28A0092B-C50C-407E-A947-70E740481C1C}">
                <a14:useLocalDpi xmlns:a14="http://schemas.microsoft.com/office/drawing/2010/main" val="0"/>
              </a:ext>
            </a:extLst>
          </a:blip>
          <a:srcRect l="833" t="3552" r="1666" b="2295"/>
          <a:stretch>
            <a:fillRect/>
          </a:stretch>
        </p:blipFill>
        <p:spPr bwMode="auto">
          <a:xfrm>
            <a:off x="1104900" y="3648075"/>
            <a:ext cx="708660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019800" y="619125"/>
            <a:ext cx="2717800" cy="461963"/>
          </a:xfrm>
          <a:prstGeom prst="rect">
            <a:avLst/>
          </a:prstGeom>
        </p:spPr>
        <p:txBody>
          <a:bodyPr wrap="none">
            <a:spAutoFit/>
          </a:bodyPr>
          <a:lstStyle/>
          <a:p>
            <a:pPr>
              <a:defRPr/>
            </a:pPr>
            <a:r>
              <a:rPr lang="en-US" altLang="zh-CN" kern="0" dirty="0">
                <a:solidFill>
                  <a:srgbClr val="FF0000"/>
                </a:solidFill>
              </a:rPr>
              <a:t>Linux O(1) </a:t>
            </a:r>
            <a:r>
              <a:rPr lang="zh-CN" altLang="en-US" kern="0" dirty="0">
                <a:solidFill>
                  <a:srgbClr val="FF0000"/>
                </a:solidFill>
              </a:rPr>
              <a:t>调度器</a:t>
            </a:r>
            <a:endParaRPr lang="zh-CN" alt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1"/>
          <p:cNvSpPr>
            <a:spLocks noGrp="1"/>
          </p:cNvSpPr>
          <p:nvPr>
            <p:ph idx="1"/>
          </p:nvPr>
        </p:nvSpPr>
        <p:spPr>
          <a:xfrm>
            <a:off x="152400" y="1260475"/>
            <a:ext cx="8991600" cy="5597525"/>
          </a:xfrm>
        </p:spPr>
        <p:txBody>
          <a:bodyPr/>
          <a:lstStyle/>
          <a:p>
            <a:r>
              <a:rPr lang="en-US" altLang="zh-CN" sz="2000" b="0" smtClean="0"/>
              <a:t>Task </a:t>
            </a:r>
            <a:r>
              <a:rPr lang="zh-CN" altLang="en-US" sz="2000" b="0" smtClean="0"/>
              <a:t>与负载均衡和 </a:t>
            </a:r>
            <a:r>
              <a:rPr lang="en-US" altLang="zh-CN" sz="2000" b="0" smtClean="0"/>
              <a:t>runqueue </a:t>
            </a:r>
            <a:r>
              <a:rPr lang="zh-CN" altLang="en-US" sz="2000" b="0" smtClean="0"/>
              <a:t>以及对应调度器之间的关系：</a:t>
            </a:r>
            <a:endParaRPr lang="en-US" altLang="zh-CN" sz="2000" b="0" smtClean="0"/>
          </a:p>
          <a:p>
            <a:r>
              <a:rPr lang="zh-CN" altLang="en-US" sz="2000" b="0" smtClean="0"/>
              <a:t>每个 </a:t>
            </a:r>
            <a:r>
              <a:rPr lang="en-US" altLang="zh-CN" sz="2000" b="0" smtClean="0"/>
              <a:t>runqueue </a:t>
            </a:r>
            <a:r>
              <a:rPr lang="zh-CN" altLang="en-US" sz="2000" b="0" smtClean="0"/>
              <a:t>里又会分为</a:t>
            </a:r>
            <a:r>
              <a:rPr lang="en-US" altLang="zh-CN" sz="2000" b="0" smtClean="0"/>
              <a:t>active</a:t>
            </a:r>
            <a:r>
              <a:rPr lang="zh-CN" altLang="en-US" sz="2000" b="0" smtClean="0"/>
              <a:t>和</a:t>
            </a:r>
            <a:r>
              <a:rPr lang="en-US" altLang="zh-CN" sz="2000" b="0" smtClean="0"/>
              <a:t>expired</a:t>
            </a:r>
            <a:r>
              <a:rPr lang="zh-CN" altLang="en-US" sz="2000" b="0" smtClean="0"/>
              <a:t>队列，每个队列中挂载着</a:t>
            </a:r>
            <a:r>
              <a:rPr lang="en-US" altLang="zh-CN" sz="2000" b="0" smtClean="0"/>
              <a:t>140</a:t>
            </a:r>
            <a:r>
              <a:rPr lang="zh-CN" altLang="en-US" sz="2000" b="0" smtClean="0"/>
              <a:t>个优先级不同的 </a:t>
            </a:r>
            <a:r>
              <a:rPr lang="en-US" altLang="zh-CN" sz="2000" b="0" smtClean="0"/>
              <a:t>task </a:t>
            </a:r>
            <a:r>
              <a:rPr lang="zh-CN" altLang="en-US" sz="2000" b="0" smtClean="0"/>
              <a:t>。关于调度器在 </a:t>
            </a:r>
            <a:r>
              <a:rPr lang="en-US" altLang="zh-CN" sz="2000" b="0" smtClean="0"/>
              <a:t>runqueue </a:t>
            </a:r>
            <a:r>
              <a:rPr lang="zh-CN" altLang="en-US" sz="2000" b="0" smtClean="0"/>
              <a:t>里的算法实现我们看下面一张图：</a:t>
            </a:r>
            <a:endParaRPr lang="zh-CN" altLang="en-US" sz="1000" smtClean="0">
              <a:latin typeface="宋体" panose="02010600030101010101" pitchFamily="2" charset="-122"/>
            </a:endParaRPr>
          </a:p>
        </p:txBody>
      </p:sp>
      <p:sp>
        <p:nvSpPr>
          <p:cNvPr id="69635" name="Rectangle 2"/>
          <p:cNvSpPr>
            <a:spLocks noGrp="1" noChangeArrowheads="1"/>
          </p:cNvSpPr>
          <p:nvPr>
            <p:ph type="title"/>
          </p:nvPr>
        </p:nvSpPr>
        <p:spPr>
          <a:xfrm>
            <a:off x="0" y="304800"/>
            <a:ext cx="9144000" cy="676275"/>
          </a:xfrm>
        </p:spPr>
        <p:txBody>
          <a:bodyPr/>
          <a:lstStyle/>
          <a:p>
            <a:pPr eaLnBrk="1" hangingPunct="1"/>
            <a:r>
              <a:rPr lang="zh-CN" altLang="en-US" sz="3200" smtClean="0">
                <a:sym typeface="Symbol" panose="05050102010706020507" pitchFamily="18" charset="2"/>
              </a:rPr>
              <a:t>（</a:t>
            </a:r>
            <a:r>
              <a:rPr lang="en-US" altLang="zh-CN" sz="3200" smtClean="0">
                <a:sym typeface="Symbol" panose="05050102010706020507" pitchFamily="18" charset="2"/>
              </a:rPr>
              <a:t>7</a:t>
            </a:r>
            <a:r>
              <a:rPr lang="zh-CN" altLang="en-US" sz="3200" smtClean="0">
                <a:sym typeface="Symbol" panose="05050102010706020507" pitchFamily="18" charset="2"/>
              </a:rPr>
              <a:t>）</a:t>
            </a:r>
            <a:r>
              <a:rPr lang="zh-CN" altLang="en-US" sz="3200" smtClean="0">
                <a:latin typeface="宋体" panose="02010600030101010101" pitchFamily="2" charset="-122"/>
              </a:rPr>
              <a:t>多核</a:t>
            </a:r>
            <a:r>
              <a:rPr lang="en-US" altLang="zh-CN" sz="3200" smtClean="0">
                <a:latin typeface="宋体" panose="02010600030101010101" pitchFamily="2" charset="-122"/>
              </a:rPr>
              <a:t>CPU</a:t>
            </a:r>
            <a:r>
              <a:rPr lang="zh-CN" altLang="en-US" sz="3200" smtClean="0">
                <a:latin typeface="宋体" panose="02010600030101010101" pitchFamily="2" charset="-122"/>
              </a:rPr>
              <a:t>调度算法</a:t>
            </a:r>
            <a:endParaRPr lang="zh-CN" altLang="zh-CN" sz="3200" smtClean="0">
              <a:sym typeface="Symbol" panose="05050102010706020507" pitchFamily="18" charset="2"/>
            </a:endParaRPr>
          </a:p>
        </p:txBody>
      </p:sp>
      <p:pic>
        <p:nvPicPr>
          <p:cNvPr id="69636"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755900"/>
            <a:ext cx="7086600" cy="410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019800" y="619125"/>
            <a:ext cx="2717800" cy="461963"/>
          </a:xfrm>
          <a:prstGeom prst="rect">
            <a:avLst/>
          </a:prstGeom>
        </p:spPr>
        <p:txBody>
          <a:bodyPr wrap="none">
            <a:spAutoFit/>
          </a:bodyPr>
          <a:lstStyle/>
          <a:p>
            <a:pPr>
              <a:defRPr/>
            </a:pPr>
            <a:r>
              <a:rPr lang="en-US" altLang="zh-CN" kern="0" dirty="0">
                <a:solidFill>
                  <a:srgbClr val="FF0000"/>
                </a:solidFill>
              </a:rPr>
              <a:t>Linux O(1) </a:t>
            </a:r>
            <a:r>
              <a:rPr lang="zh-CN" altLang="en-US" kern="0" dirty="0">
                <a:solidFill>
                  <a:srgbClr val="FF0000"/>
                </a:solidFill>
              </a:rPr>
              <a:t>调度器</a:t>
            </a:r>
            <a:endParaRPr lang="zh-CN"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124200" y="381000"/>
            <a:ext cx="3232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5.1 </a:t>
            </a:r>
            <a:r>
              <a:rPr lang="zh-CN" altLang="en-US" sz="3200">
                <a:latin typeface="黑体" panose="02010609060101010101" pitchFamily="49" charset="-122"/>
                <a:ea typeface="黑体" panose="02010609060101010101" pitchFamily="49" charset="-122"/>
              </a:rPr>
              <a:t>基本概念</a:t>
            </a:r>
          </a:p>
        </p:txBody>
      </p:sp>
      <p:sp>
        <p:nvSpPr>
          <p:cNvPr id="10243" name="Rectangle 3"/>
          <p:cNvSpPr>
            <a:spLocks noChangeArrowheads="1"/>
          </p:cNvSpPr>
          <p:nvPr/>
        </p:nvSpPr>
        <p:spPr bwMode="auto">
          <a:xfrm>
            <a:off x="714375" y="1147763"/>
            <a:ext cx="4114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a:solidFill>
                  <a:srgbClr val="CC0000"/>
                </a:solidFill>
                <a:latin typeface="黑体" panose="02010609060101010101" pitchFamily="49" charset="-122"/>
                <a:ea typeface="黑体" panose="02010609060101010101" pitchFamily="49" charset="-122"/>
              </a:rPr>
              <a:t>（</a:t>
            </a:r>
            <a:r>
              <a:rPr kumimoji="1" lang="en-US" altLang="zh-CN" sz="2400">
                <a:solidFill>
                  <a:srgbClr val="CC0000"/>
                </a:solidFill>
                <a:latin typeface="黑体" panose="02010609060101010101" pitchFamily="49" charset="-122"/>
                <a:ea typeface="黑体" panose="02010609060101010101" pitchFamily="49" charset="-122"/>
              </a:rPr>
              <a:t>3</a:t>
            </a:r>
            <a:r>
              <a:rPr kumimoji="1" lang="zh-CN" altLang="en-US" sz="2400">
                <a:solidFill>
                  <a:srgbClr val="CC0000"/>
                </a:solidFill>
                <a:latin typeface="黑体" panose="02010609060101010101" pitchFamily="49" charset="-122"/>
                <a:ea typeface="黑体" panose="02010609060101010101" pitchFamily="49" charset="-122"/>
              </a:rPr>
              <a:t>）</a:t>
            </a:r>
            <a:r>
              <a:rPr kumimoji="1" lang="en-US" altLang="zh-CN" sz="2400">
                <a:solidFill>
                  <a:srgbClr val="CC0000"/>
                </a:solidFill>
                <a:latin typeface="黑体" panose="02010609060101010101" pitchFamily="49" charset="-122"/>
                <a:ea typeface="黑体" panose="02010609060101010101" pitchFamily="49" charset="-122"/>
              </a:rPr>
              <a:t>CPU-I/O</a:t>
            </a:r>
            <a:r>
              <a:rPr kumimoji="1" lang="zh-CN" altLang="en-US" sz="2400">
                <a:solidFill>
                  <a:srgbClr val="CC0000"/>
                </a:solidFill>
                <a:latin typeface="黑体" panose="02010609060101010101" pitchFamily="49" charset="-122"/>
                <a:ea typeface="黑体" panose="02010609060101010101" pitchFamily="49" charset="-122"/>
              </a:rPr>
              <a:t>区间周期（续）</a:t>
            </a:r>
          </a:p>
        </p:txBody>
      </p:sp>
      <p:sp>
        <p:nvSpPr>
          <p:cNvPr id="227332" name="Rectangle 4"/>
          <p:cNvSpPr>
            <a:spLocks noChangeArrowheads="1"/>
          </p:cNvSpPr>
          <p:nvPr/>
        </p:nvSpPr>
        <p:spPr bwMode="auto">
          <a:xfrm>
            <a:off x="1143000" y="5791200"/>
            <a:ext cx="6705600" cy="457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
                <a:srgbClr val="CC0000"/>
              </a:buClr>
            </a:pPr>
            <a:r>
              <a:rPr lang="en-US" altLang="zh-CN" sz="2000"/>
              <a:t> </a:t>
            </a:r>
            <a:r>
              <a:rPr lang="zh-CN" altLang="en-US" sz="2000"/>
              <a:t>实验证明：进程中短的</a:t>
            </a:r>
            <a:r>
              <a:rPr lang="en-US" altLang="zh-CN" sz="2000"/>
              <a:t>CPU</a:t>
            </a:r>
            <a:r>
              <a:rPr lang="zh-CN" altLang="en-US" sz="2000"/>
              <a:t>区间出现的几率极高</a:t>
            </a:r>
            <a:endParaRPr lang="zh-CN" altLang="en-US" sz="2000">
              <a:solidFill>
                <a:srgbClr val="993366"/>
              </a:solidFill>
            </a:endParaRPr>
          </a:p>
        </p:txBody>
      </p:sp>
      <p:grpSp>
        <p:nvGrpSpPr>
          <p:cNvPr id="10245" name="Group 24"/>
          <p:cNvGrpSpPr>
            <a:grpSpLocks/>
          </p:cNvGrpSpPr>
          <p:nvPr/>
        </p:nvGrpSpPr>
        <p:grpSpPr bwMode="auto">
          <a:xfrm>
            <a:off x="1371600" y="1676400"/>
            <a:ext cx="5797550" cy="3886200"/>
            <a:chOff x="336" y="1104"/>
            <a:chExt cx="3652" cy="2448"/>
          </a:xfrm>
        </p:grpSpPr>
        <p:pic>
          <p:nvPicPr>
            <p:cNvPr id="1024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 y="1104"/>
              <a:ext cx="3604" cy="2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Rectangle 22"/>
            <p:cNvSpPr>
              <a:spLocks noChangeArrowheads="1"/>
            </p:cNvSpPr>
            <p:nvPr/>
          </p:nvSpPr>
          <p:spPr bwMode="auto">
            <a:xfrm>
              <a:off x="1584" y="3360"/>
              <a:ext cx="1488" cy="192"/>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t>区间持续长度（</a:t>
              </a:r>
              <a:r>
                <a:rPr lang="en-US" altLang="zh-CN" sz="1600"/>
                <a:t>ms</a:t>
              </a:r>
              <a:r>
                <a:rPr lang="zh-CN" altLang="en-US" sz="1600"/>
                <a:t>）</a:t>
              </a:r>
            </a:p>
          </p:txBody>
        </p:sp>
        <p:sp>
          <p:nvSpPr>
            <p:cNvPr id="10248" name="Rectangle 23"/>
            <p:cNvSpPr>
              <a:spLocks noChangeArrowheads="1"/>
            </p:cNvSpPr>
            <p:nvPr/>
          </p:nvSpPr>
          <p:spPr bwMode="auto">
            <a:xfrm rot="-5400000">
              <a:off x="-312" y="2088"/>
              <a:ext cx="1488" cy="192"/>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t>出现频率（次数）</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7332"/>
                                        </p:tgtEl>
                                        <p:attrNameLst>
                                          <p:attrName>style.visibility</p:attrName>
                                        </p:attrNameLst>
                                      </p:cBhvr>
                                      <p:to>
                                        <p:strVal val="visible"/>
                                      </p:to>
                                    </p:set>
                                    <p:animEffect transition="in" filter="wipe(up)">
                                      <p:cBhvr>
                                        <p:cTn id="7" dur="1000"/>
                                        <p:tgtEl>
                                          <p:spTgt spid="227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1"/>
          <p:cNvSpPr>
            <a:spLocks noGrp="1"/>
          </p:cNvSpPr>
          <p:nvPr>
            <p:ph idx="1"/>
          </p:nvPr>
        </p:nvSpPr>
        <p:spPr>
          <a:xfrm>
            <a:off x="152400" y="1260475"/>
            <a:ext cx="8991600" cy="5597525"/>
          </a:xfrm>
        </p:spPr>
        <p:txBody>
          <a:bodyPr/>
          <a:lstStyle/>
          <a:p>
            <a:pPr>
              <a:defRPr/>
            </a:pPr>
            <a:r>
              <a:rPr lang="en-US" altLang="zh-CN" sz="2000" b="0" dirty="0" smtClean="0"/>
              <a:t>Linux 2.6 kernel </a:t>
            </a:r>
            <a:r>
              <a:rPr lang="zh-CN" altLang="en-US" sz="2000" b="0" dirty="0" smtClean="0"/>
              <a:t>里有 </a:t>
            </a:r>
            <a:r>
              <a:rPr lang="en-US" altLang="zh-CN" sz="2000" b="0" dirty="0" smtClean="0"/>
              <a:t>140 </a:t>
            </a:r>
            <a:r>
              <a:rPr lang="zh-CN" altLang="en-US" sz="2000" b="0" dirty="0" smtClean="0"/>
              <a:t>种优先级，用长度为 </a:t>
            </a:r>
            <a:r>
              <a:rPr lang="en-US" altLang="zh-CN" sz="2000" b="0" dirty="0" smtClean="0"/>
              <a:t>140 </a:t>
            </a:r>
            <a:r>
              <a:rPr lang="zh-CN" altLang="en-US" sz="2000" b="0" dirty="0" smtClean="0"/>
              <a:t>的 </a:t>
            </a:r>
            <a:r>
              <a:rPr lang="en-US" altLang="zh-CN" sz="2000" b="0" dirty="0" smtClean="0"/>
              <a:t>array </a:t>
            </a:r>
            <a:r>
              <a:rPr lang="zh-CN" altLang="en-US" sz="2000" b="0" dirty="0" smtClean="0"/>
              <a:t>去记录优先级。每个优先级下面用一个 </a:t>
            </a:r>
            <a:r>
              <a:rPr lang="en-US" altLang="zh-CN" sz="2000" b="0" dirty="0" smtClean="0"/>
              <a:t>FIFO queue </a:t>
            </a:r>
            <a:r>
              <a:rPr lang="zh-CN" altLang="en-US" sz="2000" b="0" dirty="0" smtClean="0"/>
              <a:t>管理这个优先级下的 </a:t>
            </a:r>
            <a:r>
              <a:rPr lang="en-US" altLang="zh-CN" sz="2000" b="0" dirty="0" smtClean="0"/>
              <a:t>process</a:t>
            </a:r>
            <a:r>
              <a:rPr lang="zh-CN" altLang="en-US" sz="2000" b="0" dirty="0" smtClean="0"/>
              <a:t>。</a:t>
            </a:r>
          </a:p>
          <a:p>
            <a:pPr>
              <a:defRPr/>
            </a:pPr>
            <a:r>
              <a:rPr lang="zh-CN" altLang="en-US" sz="2000" b="0" dirty="0">
                <a:solidFill>
                  <a:srgbClr val="FF0000"/>
                </a:solidFill>
              </a:rPr>
              <a:t>如何</a:t>
            </a:r>
            <a:r>
              <a:rPr lang="zh-CN" altLang="en-US" sz="2000" b="0" dirty="0" smtClean="0">
                <a:solidFill>
                  <a:srgbClr val="FF0000"/>
                </a:solidFill>
              </a:rPr>
              <a:t>找到当前</a:t>
            </a:r>
            <a:r>
              <a:rPr lang="en-US" altLang="zh-CN" sz="2000" b="0" dirty="0" smtClean="0">
                <a:solidFill>
                  <a:srgbClr val="FF0000"/>
                </a:solidFill>
              </a:rPr>
              <a:t>CPU </a:t>
            </a:r>
            <a:r>
              <a:rPr lang="en-US" altLang="zh-CN" sz="2000" b="0" dirty="0" err="1" smtClean="0">
                <a:solidFill>
                  <a:srgbClr val="FF0000"/>
                </a:solidFill>
              </a:rPr>
              <a:t>runqueue</a:t>
            </a:r>
            <a:r>
              <a:rPr lang="zh-CN" altLang="en-US" sz="2000" b="0" dirty="0" smtClean="0">
                <a:solidFill>
                  <a:srgbClr val="FF0000"/>
                </a:solidFill>
              </a:rPr>
              <a:t>最高优先级下面的可执行的 </a:t>
            </a:r>
            <a:r>
              <a:rPr lang="en-US" altLang="zh-CN" sz="2000" b="0" dirty="0" smtClean="0">
                <a:solidFill>
                  <a:srgbClr val="FF0000"/>
                </a:solidFill>
              </a:rPr>
              <a:t>process </a:t>
            </a:r>
            <a:r>
              <a:rPr lang="zh-CN" altLang="en-US" sz="2000" b="0" dirty="0" smtClean="0">
                <a:solidFill>
                  <a:srgbClr val="FF0000"/>
                </a:solidFill>
              </a:rPr>
              <a:t>呢？</a:t>
            </a:r>
            <a:endParaRPr lang="en-US" altLang="zh-CN" sz="2000" b="0" dirty="0" smtClean="0">
              <a:solidFill>
                <a:srgbClr val="FF0000"/>
              </a:solidFill>
            </a:endParaRPr>
          </a:p>
          <a:p>
            <a:pPr>
              <a:defRPr/>
            </a:pPr>
            <a:r>
              <a:rPr lang="zh-CN" altLang="en-US" sz="2000" b="0" dirty="0" smtClean="0"/>
              <a:t>如果从 </a:t>
            </a:r>
            <a:r>
              <a:rPr lang="en-US" altLang="zh-CN" sz="2000" b="0" dirty="0" smtClean="0"/>
              <a:t>0 </a:t>
            </a:r>
            <a:r>
              <a:rPr lang="zh-CN" altLang="en-US" sz="2000" b="0" dirty="0" smtClean="0"/>
              <a:t>开始一直遍历下去，算法虽然不是 </a:t>
            </a:r>
            <a:r>
              <a:rPr lang="en-US" altLang="zh-CN" sz="2000" b="0" dirty="0" smtClean="0"/>
              <a:t>O(N)</a:t>
            </a:r>
            <a:r>
              <a:rPr lang="zh-CN" altLang="en-US" sz="2000" b="0" dirty="0" smtClean="0"/>
              <a:t>，但是是跟优先级多少相关的 </a:t>
            </a:r>
            <a:r>
              <a:rPr lang="en-US" altLang="zh-CN" sz="2000" b="0" dirty="0" smtClean="0"/>
              <a:t>O(M)</a:t>
            </a:r>
            <a:r>
              <a:rPr lang="zh-CN" altLang="en-US" sz="2000" b="0" dirty="0" smtClean="0"/>
              <a:t>，也不能算作 </a:t>
            </a:r>
            <a:r>
              <a:rPr lang="en-US" altLang="zh-CN" sz="2000" b="0" dirty="0" smtClean="0"/>
              <a:t>O(1)</a:t>
            </a:r>
            <a:r>
              <a:rPr lang="zh-CN" altLang="en-US" sz="2000" b="0" dirty="0" smtClean="0"/>
              <a:t>。</a:t>
            </a:r>
            <a:endParaRPr lang="en-US" altLang="zh-CN" sz="2000" b="0" dirty="0" smtClean="0"/>
          </a:p>
          <a:p>
            <a:pPr>
              <a:defRPr/>
            </a:pPr>
            <a:r>
              <a:rPr lang="zh-CN" altLang="en-US" sz="2000" b="0" dirty="0" smtClean="0"/>
              <a:t> 在</a:t>
            </a:r>
            <a:r>
              <a:rPr lang="en-US" altLang="zh-CN" sz="2000" b="0" dirty="0" err="1" smtClean="0"/>
              <a:t>bitarray</a:t>
            </a:r>
            <a:r>
              <a:rPr lang="zh-CN" altLang="en-US" sz="2000" b="0" dirty="0"/>
              <a:t>中</a:t>
            </a:r>
            <a:r>
              <a:rPr lang="zh-CN" altLang="en-US" sz="2000" b="0" dirty="0" smtClean="0"/>
              <a:t>为每种优先级分配一个 </a:t>
            </a:r>
            <a:r>
              <a:rPr lang="en-US" altLang="zh-CN" sz="2000" b="0" dirty="0" smtClean="0"/>
              <a:t>bit</a:t>
            </a:r>
            <a:r>
              <a:rPr lang="zh-CN" altLang="en-US" sz="2000" b="0" dirty="0" smtClean="0"/>
              <a:t>，如果这个优先级队列下面有 </a:t>
            </a:r>
            <a:r>
              <a:rPr lang="en-US" altLang="zh-CN" sz="2000" b="0" dirty="0" smtClean="0"/>
              <a:t>process</a:t>
            </a:r>
            <a:r>
              <a:rPr lang="zh-CN" altLang="en-US" sz="2000" b="0" dirty="0" smtClean="0"/>
              <a:t>，那么就对相应的 </a:t>
            </a:r>
            <a:r>
              <a:rPr lang="en-US" altLang="zh-CN" sz="2000" b="0" dirty="0" smtClean="0"/>
              <a:t>bit </a:t>
            </a:r>
            <a:r>
              <a:rPr lang="zh-CN" altLang="en-US" sz="2000" b="0" dirty="0" smtClean="0"/>
              <a:t>染色，置为 </a:t>
            </a:r>
            <a:r>
              <a:rPr lang="en-US" altLang="zh-CN" sz="2000" b="0" dirty="0" smtClean="0"/>
              <a:t>1</a:t>
            </a:r>
            <a:r>
              <a:rPr lang="zh-CN" altLang="en-US" sz="2000" b="0" dirty="0" smtClean="0"/>
              <a:t>，否则置为 </a:t>
            </a:r>
            <a:r>
              <a:rPr lang="en-US" altLang="zh-CN" sz="2000" b="0" dirty="0" smtClean="0"/>
              <a:t>0</a:t>
            </a:r>
            <a:r>
              <a:rPr lang="zh-CN" altLang="en-US" sz="2000" b="0" dirty="0" smtClean="0"/>
              <a:t>。问题就简化成寻找一个 </a:t>
            </a:r>
            <a:r>
              <a:rPr lang="en-US" altLang="zh-CN" sz="2000" b="0" dirty="0" err="1" smtClean="0"/>
              <a:t>bitarray</a:t>
            </a:r>
            <a:r>
              <a:rPr lang="en-US" altLang="zh-CN" sz="2000" b="0" dirty="0" smtClean="0"/>
              <a:t> </a:t>
            </a:r>
            <a:r>
              <a:rPr lang="zh-CN" altLang="en-US" sz="2000" b="0" dirty="0" smtClean="0"/>
              <a:t>里面最高位是 </a:t>
            </a:r>
            <a:r>
              <a:rPr lang="en-US" altLang="zh-CN" sz="2000" b="0" dirty="0" smtClean="0"/>
              <a:t>1 </a:t>
            </a:r>
            <a:r>
              <a:rPr lang="zh-CN" altLang="en-US" sz="2000" b="0" dirty="0" smtClean="0"/>
              <a:t>的 </a:t>
            </a:r>
            <a:r>
              <a:rPr lang="en-US" altLang="zh-CN" sz="2000" b="0" dirty="0" smtClean="0"/>
              <a:t>bit</a:t>
            </a:r>
            <a:r>
              <a:rPr lang="zh-CN" altLang="en-US" sz="2000" b="0" dirty="0" smtClean="0"/>
              <a:t>（</a:t>
            </a:r>
            <a:r>
              <a:rPr lang="en-US" altLang="zh-CN" sz="2000" b="0" dirty="0" smtClean="0"/>
              <a:t>left-most bit</a:t>
            </a:r>
            <a:r>
              <a:rPr lang="zh-CN" altLang="en-US" sz="2000" b="0" dirty="0" smtClean="0"/>
              <a:t>）。可以通过位操作实现。</a:t>
            </a:r>
            <a:endParaRPr lang="en-US" altLang="zh-CN" sz="2000" b="0" dirty="0" smtClean="0"/>
          </a:p>
          <a:p>
            <a:pPr marL="400050" lvl="1" indent="0">
              <a:buFont typeface="Wingdings" panose="05000000000000000000" pitchFamily="2" charset="2"/>
              <a:buNone/>
              <a:defRPr/>
            </a:pPr>
            <a:r>
              <a:rPr lang="en-US" altLang="zh-CN" sz="1800" b="0" kern="1200" dirty="0" smtClean="0">
                <a:solidFill>
                  <a:srgbClr val="FF0000"/>
                </a:solidFill>
                <a:cs typeface="+mn-cs"/>
              </a:rPr>
              <a:t>a) </a:t>
            </a:r>
            <a:r>
              <a:rPr lang="zh-CN" altLang="en-US" sz="1800" b="0" kern="1200" dirty="0" smtClean="0">
                <a:solidFill>
                  <a:srgbClr val="FF0000"/>
                </a:solidFill>
                <a:cs typeface="+mn-cs"/>
              </a:rPr>
              <a:t>正向扫描指令</a:t>
            </a:r>
            <a:r>
              <a:rPr lang="en-US" altLang="zh-CN" sz="1800" b="0" kern="1200" dirty="0" err="1" smtClean="0">
                <a:solidFill>
                  <a:srgbClr val="FF0000"/>
                </a:solidFill>
                <a:cs typeface="+mn-cs"/>
              </a:rPr>
              <a:t>BSF</a:t>
            </a:r>
            <a:r>
              <a:rPr lang="en-US" altLang="zh-CN" sz="1800" b="0" kern="1200" dirty="0" smtClean="0">
                <a:solidFill>
                  <a:srgbClr val="FF0000"/>
                </a:solidFill>
                <a:cs typeface="+mn-cs"/>
              </a:rPr>
              <a:t>(Bit Scan Forward)</a:t>
            </a:r>
            <a:r>
              <a:rPr lang="zh-CN" altLang="en-US" sz="1800" b="0" kern="1200" dirty="0" smtClean="0">
                <a:solidFill>
                  <a:srgbClr val="FF0000"/>
                </a:solidFill>
                <a:cs typeface="+mn-cs"/>
              </a:rPr>
              <a:t>从右向左扫描，即：从低位向高位扫描；</a:t>
            </a:r>
          </a:p>
          <a:p>
            <a:pPr marL="400050" lvl="1" indent="0">
              <a:buFont typeface="Wingdings" panose="05000000000000000000" pitchFamily="2" charset="2"/>
              <a:buNone/>
              <a:defRPr/>
            </a:pPr>
            <a:r>
              <a:rPr lang="en-US" altLang="zh-CN" sz="1800" b="0" kern="1200" dirty="0" smtClean="0">
                <a:solidFill>
                  <a:srgbClr val="FF0000"/>
                </a:solidFill>
                <a:cs typeface="+mn-cs"/>
              </a:rPr>
              <a:t>b) </a:t>
            </a:r>
            <a:r>
              <a:rPr lang="zh-CN" altLang="en-US" sz="1800" b="0" kern="1200" dirty="0" smtClean="0">
                <a:solidFill>
                  <a:srgbClr val="FF0000"/>
                </a:solidFill>
                <a:cs typeface="+mn-cs"/>
              </a:rPr>
              <a:t>逆向扫描指令</a:t>
            </a:r>
            <a:r>
              <a:rPr lang="en-US" altLang="zh-CN" sz="1800" b="0" kern="1200" dirty="0" err="1" smtClean="0">
                <a:solidFill>
                  <a:srgbClr val="FF0000"/>
                </a:solidFill>
                <a:cs typeface="+mn-cs"/>
              </a:rPr>
              <a:t>BSR</a:t>
            </a:r>
            <a:r>
              <a:rPr lang="en-US" altLang="zh-CN" sz="1800" b="0" kern="1200" dirty="0" smtClean="0">
                <a:solidFill>
                  <a:srgbClr val="FF0000"/>
                </a:solidFill>
                <a:cs typeface="+mn-cs"/>
              </a:rPr>
              <a:t>(Bit Scan Reverse)</a:t>
            </a:r>
            <a:r>
              <a:rPr lang="zh-CN" altLang="en-US" sz="1800" b="0" kern="1200" dirty="0" smtClean="0">
                <a:solidFill>
                  <a:srgbClr val="FF0000"/>
                </a:solidFill>
                <a:cs typeface="+mn-cs"/>
              </a:rPr>
              <a:t>从左向右扫描，即：从高位向低位扫描。</a:t>
            </a:r>
          </a:p>
          <a:p>
            <a:pPr>
              <a:defRPr/>
            </a:pPr>
            <a:endParaRPr lang="zh-CN" altLang="en-US" sz="2000" b="0" dirty="0" smtClean="0"/>
          </a:p>
        </p:txBody>
      </p:sp>
      <p:sp>
        <p:nvSpPr>
          <p:cNvPr id="71683" name="Rectangle 2"/>
          <p:cNvSpPr>
            <a:spLocks noGrp="1" noChangeArrowheads="1"/>
          </p:cNvSpPr>
          <p:nvPr>
            <p:ph type="title"/>
          </p:nvPr>
        </p:nvSpPr>
        <p:spPr>
          <a:xfrm>
            <a:off x="0" y="304800"/>
            <a:ext cx="9144000" cy="676275"/>
          </a:xfrm>
        </p:spPr>
        <p:txBody>
          <a:bodyPr/>
          <a:lstStyle/>
          <a:p>
            <a:pPr eaLnBrk="1" hangingPunct="1"/>
            <a:r>
              <a:rPr lang="zh-CN" altLang="en-US" sz="3200" smtClean="0">
                <a:sym typeface="Symbol" panose="05050102010706020507" pitchFamily="18" charset="2"/>
              </a:rPr>
              <a:t>（</a:t>
            </a:r>
            <a:r>
              <a:rPr lang="en-US" altLang="zh-CN" sz="3200" smtClean="0">
                <a:sym typeface="Symbol" panose="05050102010706020507" pitchFamily="18" charset="2"/>
              </a:rPr>
              <a:t>7</a:t>
            </a:r>
            <a:r>
              <a:rPr lang="zh-CN" altLang="en-US" sz="3200" smtClean="0">
                <a:sym typeface="Symbol" panose="05050102010706020507" pitchFamily="18" charset="2"/>
              </a:rPr>
              <a:t>）</a:t>
            </a:r>
            <a:r>
              <a:rPr lang="zh-CN" altLang="en-US" sz="3200" smtClean="0">
                <a:latin typeface="宋体" panose="02010600030101010101" pitchFamily="2" charset="-122"/>
              </a:rPr>
              <a:t>多核</a:t>
            </a:r>
            <a:r>
              <a:rPr lang="en-US" altLang="zh-CN" sz="3200" smtClean="0">
                <a:latin typeface="宋体" panose="02010600030101010101" pitchFamily="2" charset="-122"/>
              </a:rPr>
              <a:t>CPU</a:t>
            </a:r>
            <a:r>
              <a:rPr lang="zh-CN" altLang="en-US" sz="3200" smtClean="0">
                <a:latin typeface="宋体" panose="02010600030101010101" pitchFamily="2" charset="-122"/>
              </a:rPr>
              <a:t>调度算法</a:t>
            </a:r>
            <a:endParaRPr lang="zh-CN" altLang="zh-CN" sz="3200" smtClean="0">
              <a:sym typeface="Symbol" panose="05050102010706020507" pitchFamily="18" charset="2"/>
            </a:endParaRPr>
          </a:p>
        </p:txBody>
      </p:sp>
      <p:pic>
        <p:nvPicPr>
          <p:cNvPr id="70660" name="图片 3"/>
          <p:cNvPicPr>
            <a:picLocks noChangeAspect="1"/>
          </p:cNvPicPr>
          <p:nvPr/>
        </p:nvPicPr>
        <p:blipFill>
          <a:blip r:embed="rId3">
            <a:extLst>
              <a:ext uri="{28A0092B-C50C-407E-A947-70E740481C1C}">
                <a14:useLocalDpi xmlns:a14="http://schemas.microsoft.com/office/drawing/2010/main" val="0"/>
              </a:ext>
            </a:extLst>
          </a:blip>
          <a:srcRect l="2222" t="3036" r="2222" b="-1707"/>
          <a:stretch>
            <a:fillRect/>
          </a:stretch>
        </p:blipFill>
        <p:spPr bwMode="auto">
          <a:xfrm>
            <a:off x="571500" y="1898650"/>
            <a:ext cx="6553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a:grpSpLocks/>
          </p:cNvGrpSpPr>
          <p:nvPr/>
        </p:nvGrpSpPr>
        <p:grpSpPr bwMode="auto">
          <a:xfrm>
            <a:off x="4267200" y="1143000"/>
            <a:ext cx="4800600" cy="2286000"/>
            <a:chOff x="7620000" y="1854200"/>
            <a:chExt cx="4800600" cy="2286000"/>
          </a:xfrm>
        </p:grpSpPr>
        <p:pic>
          <p:nvPicPr>
            <p:cNvPr id="71687"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1854200"/>
              <a:ext cx="4800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8" name="矩形 2"/>
            <p:cNvSpPr>
              <a:spLocks noChangeArrowheads="1"/>
            </p:cNvSpPr>
            <p:nvPr/>
          </p:nvSpPr>
          <p:spPr bwMode="auto">
            <a:xfrm>
              <a:off x="9138313" y="1854200"/>
              <a:ext cx="1994143" cy="923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400" b="0">
                  <a:solidFill>
                    <a:srgbClr val="444444"/>
                  </a:solidFill>
                  <a:latin typeface="Tahoma" panose="020B0604030504040204" pitchFamily="34" charset="0"/>
                </a:rPr>
                <a:t>例如：</a:t>
              </a:r>
            </a:p>
            <a:p>
              <a:r>
                <a:rPr lang="en-US" altLang="zh-CN" sz="1400" b="0">
                  <a:solidFill>
                    <a:srgbClr val="444444"/>
                  </a:solidFill>
                  <a:latin typeface="Tahoma" panose="020B0604030504040204" pitchFamily="34" charset="0"/>
                </a:rPr>
                <a:t>MOV AX, 1234H</a:t>
              </a:r>
            </a:p>
            <a:p>
              <a:r>
                <a:rPr lang="en-US" altLang="zh-CN" sz="1400" b="0">
                  <a:solidFill>
                    <a:srgbClr val="444444"/>
                  </a:solidFill>
                  <a:latin typeface="Tahoma" panose="020B0604030504040204" pitchFamily="34" charset="0"/>
                </a:rPr>
                <a:t>BSF CX, AX ;</a:t>
              </a:r>
              <a:r>
                <a:rPr lang="zh-CN" altLang="en-US" sz="1400" b="0">
                  <a:solidFill>
                    <a:srgbClr val="444444"/>
                  </a:solidFill>
                  <a:latin typeface="Tahoma" panose="020B0604030504040204" pitchFamily="34" charset="0"/>
                </a:rPr>
                <a:t>  </a:t>
              </a:r>
              <a:r>
                <a:rPr lang="en-US" altLang="zh-CN" sz="1400" b="0">
                  <a:solidFill>
                    <a:srgbClr val="444444"/>
                  </a:solidFill>
                  <a:latin typeface="Tahoma" panose="020B0604030504040204" pitchFamily="34" charset="0"/>
                </a:rPr>
                <a:t>(CX)=2</a:t>
              </a:r>
            </a:p>
            <a:p>
              <a:r>
                <a:rPr lang="en-US" altLang="zh-CN" sz="1400" b="0">
                  <a:solidFill>
                    <a:srgbClr val="444444"/>
                  </a:solidFill>
                  <a:latin typeface="Tahoma" panose="020B0604030504040204" pitchFamily="34" charset="0"/>
                </a:rPr>
                <a:t>BSR CX, AX ; </a:t>
              </a:r>
              <a:r>
                <a:rPr lang="zh-CN" altLang="en-US" sz="1400" b="0">
                  <a:solidFill>
                    <a:srgbClr val="444444"/>
                  </a:solidFill>
                  <a:latin typeface="Tahoma" panose="020B0604030504040204" pitchFamily="34" charset="0"/>
                </a:rPr>
                <a:t> </a:t>
              </a:r>
              <a:r>
                <a:rPr lang="en-US" altLang="zh-CN" sz="1400" b="0">
                  <a:solidFill>
                    <a:srgbClr val="444444"/>
                  </a:solidFill>
                  <a:latin typeface="Tahoma" panose="020B0604030504040204" pitchFamily="34" charset="0"/>
                </a:rPr>
                <a:t>(CX)=12</a:t>
              </a:r>
            </a:p>
          </p:txBody>
        </p:sp>
      </p:grpSp>
      <p:sp>
        <p:nvSpPr>
          <p:cNvPr id="9" name="矩形 8"/>
          <p:cNvSpPr/>
          <p:nvPr/>
        </p:nvSpPr>
        <p:spPr>
          <a:xfrm>
            <a:off x="6019800" y="619125"/>
            <a:ext cx="2717800" cy="461963"/>
          </a:xfrm>
          <a:prstGeom prst="rect">
            <a:avLst/>
          </a:prstGeom>
        </p:spPr>
        <p:txBody>
          <a:bodyPr wrap="none">
            <a:spAutoFit/>
          </a:bodyPr>
          <a:lstStyle/>
          <a:p>
            <a:pPr>
              <a:defRPr/>
            </a:pPr>
            <a:r>
              <a:rPr lang="en-US" altLang="zh-CN" kern="0" dirty="0">
                <a:solidFill>
                  <a:srgbClr val="FF0000"/>
                </a:solidFill>
              </a:rPr>
              <a:t>Linux O(1) </a:t>
            </a:r>
            <a:r>
              <a:rPr lang="zh-CN" altLang="en-US" kern="0" dirty="0">
                <a:solidFill>
                  <a:srgbClr val="FF0000"/>
                </a:solidFill>
              </a:rPr>
              <a:t>调度器</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0658">
                                            <p:txEl>
                                              <p:pRg st="3" end="3"/>
                                            </p:txEl>
                                          </p:spTgt>
                                        </p:tgtEl>
                                        <p:attrNameLst>
                                          <p:attrName>style.visibility</p:attrName>
                                        </p:attrNameLst>
                                      </p:cBhvr>
                                      <p:to>
                                        <p:strVal val="visible"/>
                                      </p:to>
                                    </p:set>
                                    <p:anim calcmode="lin" valueType="num">
                                      <p:cBhvr additive="base">
                                        <p:cTn id="7" dur="500" fill="hold"/>
                                        <p:tgtEl>
                                          <p:spTgt spid="7065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8">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0658">
                                            <p:txEl>
                                              <p:pRg st="4" end="4"/>
                                            </p:txEl>
                                          </p:spTgt>
                                        </p:tgtEl>
                                        <p:attrNameLst>
                                          <p:attrName>style.visibility</p:attrName>
                                        </p:attrNameLst>
                                      </p:cBhvr>
                                      <p:to>
                                        <p:strVal val="visible"/>
                                      </p:to>
                                    </p:set>
                                    <p:anim calcmode="lin" valueType="num">
                                      <p:cBhvr additive="base">
                                        <p:cTn id="11" dur="500" fill="hold"/>
                                        <p:tgtEl>
                                          <p:spTgt spid="70658">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0658">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658">
                                            <p:txEl>
                                              <p:pRg st="5" end="5"/>
                                            </p:txEl>
                                          </p:spTgt>
                                        </p:tgtEl>
                                        <p:attrNameLst>
                                          <p:attrName>style.visibility</p:attrName>
                                        </p:attrNameLst>
                                      </p:cBhvr>
                                      <p:to>
                                        <p:strVal val="visible"/>
                                      </p:to>
                                    </p:set>
                                    <p:anim calcmode="lin" valueType="num">
                                      <p:cBhvr additive="base">
                                        <p:cTn id="15" dur="500" fill="hold"/>
                                        <p:tgtEl>
                                          <p:spTgt spid="70658">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06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xit" presetSubtype="0" fill="hold" nodeType="click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70660"/>
                                        </p:tgtEl>
                                        <p:attrNameLst>
                                          <p:attrName>style.visibility</p:attrName>
                                        </p:attrNameLst>
                                      </p:cBhvr>
                                      <p:to>
                                        <p:strVal val="visible"/>
                                      </p:to>
                                    </p:set>
                                    <p:anim calcmode="lin" valueType="num">
                                      <p:cBhvr additive="base">
                                        <p:cTn id="33" dur="500" fill="hold"/>
                                        <p:tgtEl>
                                          <p:spTgt spid="70660"/>
                                        </p:tgtEl>
                                        <p:attrNameLst>
                                          <p:attrName>ppt_x</p:attrName>
                                        </p:attrNameLst>
                                      </p:cBhvr>
                                      <p:tavLst>
                                        <p:tav tm="0">
                                          <p:val>
                                            <p:strVal val="#ppt_x"/>
                                          </p:val>
                                        </p:tav>
                                        <p:tav tm="100000">
                                          <p:val>
                                            <p:strVal val="#ppt_x"/>
                                          </p:val>
                                        </p:tav>
                                      </p:tavLst>
                                    </p:anim>
                                    <p:anim calcmode="lin" valueType="num">
                                      <p:cBhvr additive="base">
                                        <p:cTn id="34" dur="500" fill="hold"/>
                                        <p:tgtEl>
                                          <p:spTgt spid="706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1"/>
          <p:cNvSpPr>
            <a:spLocks noGrp="1"/>
          </p:cNvSpPr>
          <p:nvPr>
            <p:ph idx="1"/>
          </p:nvPr>
        </p:nvSpPr>
        <p:spPr>
          <a:xfrm>
            <a:off x="152400" y="1371600"/>
            <a:ext cx="8991600" cy="3429000"/>
          </a:xfrm>
        </p:spPr>
        <p:txBody>
          <a:bodyPr/>
          <a:lstStyle/>
          <a:p>
            <a:pPr marL="457200" indent="-457200">
              <a:buFont typeface="Arial" panose="020B0604020202020204" pitchFamily="34" charset="0"/>
              <a:buAutoNum type="arabicPeriod"/>
            </a:pPr>
            <a:r>
              <a:rPr lang="zh-CN" altLang="en-US" sz="2000" b="0" smtClean="0"/>
              <a:t>在 </a:t>
            </a:r>
            <a:r>
              <a:rPr lang="en-US" altLang="zh-CN" sz="2000" b="0" smtClean="0"/>
              <a:t>active bitarray </a:t>
            </a:r>
            <a:r>
              <a:rPr lang="zh-CN" altLang="en-US" sz="2000" b="0" smtClean="0"/>
              <a:t>里，寻找 </a:t>
            </a:r>
            <a:r>
              <a:rPr lang="en-US" altLang="zh-CN" sz="2000" b="0" smtClean="0"/>
              <a:t>left-most bit 1 </a:t>
            </a:r>
            <a:r>
              <a:rPr lang="zh-CN" altLang="en-US" sz="2000" b="0" smtClean="0"/>
              <a:t>的位置 </a:t>
            </a:r>
            <a:r>
              <a:rPr lang="en-US" altLang="zh-CN" sz="2000" b="0" smtClean="0"/>
              <a:t>x</a:t>
            </a:r>
            <a:r>
              <a:rPr lang="zh-CN" altLang="en-US" sz="2000" b="0" smtClean="0"/>
              <a:t>。</a:t>
            </a:r>
          </a:p>
          <a:p>
            <a:pPr marL="457200" indent="-457200">
              <a:buFont typeface="Arial" panose="020B0604020202020204" pitchFamily="34" charset="0"/>
              <a:buAutoNum type="arabicPeriod"/>
            </a:pPr>
            <a:r>
              <a:rPr lang="zh-CN" altLang="en-US" sz="2000" b="0" smtClean="0"/>
              <a:t>在 </a:t>
            </a:r>
            <a:r>
              <a:rPr lang="en-US" altLang="zh-CN" sz="2000" b="0" smtClean="0"/>
              <a:t>active priority array</a:t>
            </a:r>
            <a:r>
              <a:rPr lang="zh-CN" altLang="en-US" sz="2000" b="0" smtClean="0"/>
              <a:t>（</a:t>
            </a:r>
            <a:r>
              <a:rPr lang="en-US" altLang="zh-CN" sz="2000" b="0" smtClean="0"/>
              <a:t>APA</a:t>
            </a:r>
            <a:r>
              <a:rPr lang="zh-CN" altLang="en-US" sz="2000" b="0" smtClean="0"/>
              <a:t>）中，找到对应队列 </a:t>
            </a:r>
            <a:r>
              <a:rPr lang="en-US" altLang="zh-CN" sz="2000" b="0" smtClean="0"/>
              <a:t>APA[x]</a:t>
            </a:r>
            <a:r>
              <a:rPr lang="zh-CN" altLang="en-US" sz="2000" b="0" smtClean="0"/>
              <a:t>。</a:t>
            </a:r>
          </a:p>
          <a:p>
            <a:pPr marL="457200" indent="-457200">
              <a:buFont typeface="Arial" panose="020B0604020202020204" pitchFamily="34" charset="0"/>
              <a:buAutoNum type="arabicPeriod"/>
            </a:pPr>
            <a:r>
              <a:rPr lang="zh-CN" altLang="en-US" sz="2000" b="0" smtClean="0"/>
              <a:t>从 </a:t>
            </a:r>
            <a:r>
              <a:rPr lang="en-US" altLang="zh-CN" sz="2000" b="0" smtClean="0"/>
              <a:t>APA[x] </a:t>
            </a:r>
            <a:r>
              <a:rPr lang="zh-CN" altLang="en-US" sz="2000" b="0" smtClean="0"/>
              <a:t>中 </a:t>
            </a:r>
            <a:r>
              <a:rPr lang="en-US" altLang="zh-CN" sz="2000" b="0" smtClean="0"/>
              <a:t>dequeue </a:t>
            </a:r>
            <a:r>
              <a:rPr lang="zh-CN" altLang="en-US" sz="2000" b="0" smtClean="0"/>
              <a:t>一个 </a:t>
            </a:r>
            <a:r>
              <a:rPr lang="en-US" altLang="zh-CN" sz="2000" b="0" smtClean="0"/>
              <a:t>process</a:t>
            </a:r>
            <a:r>
              <a:rPr lang="zh-CN" altLang="en-US" sz="2000" b="0" smtClean="0"/>
              <a:t>，</a:t>
            </a:r>
            <a:r>
              <a:rPr lang="en-US" altLang="zh-CN" sz="2000" b="0" smtClean="0"/>
              <a:t>dequeue </a:t>
            </a:r>
            <a:r>
              <a:rPr lang="zh-CN" altLang="en-US" sz="2000" b="0" smtClean="0"/>
              <a:t>（出队）后，如果 </a:t>
            </a:r>
            <a:r>
              <a:rPr lang="en-US" altLang="zh-CN" sz="2000" b="0" smtClean="0"/>
              <a:t>APA[x] </a:t>
            </a:r>
            <a:r>
              <a:rPr lang="zh-CN" altLang="en-US" sz="2000" b="0" smtClean="0"/>
              <a:t>的 </a:t>
            </a:r>
            <a:r>
              <a:rPr lang="en-US" altLang="zh-CN" sz="2000" b="0" smtClean="0"/>
              <a:t>queue </a:t>
            </a:r>
            <a:r>
              <a:rPr lang="zh-CN" altLang="en-US" sz="2000" b="0" smtClean="0"/>
              <a:t>为空，那么将 </a:t>
            </a:r>
            <a:r>
              <a:rPr lang="en-US" altLang="zh-CN" sz="2000" b="0" smtClean="0"/>
              <a:t>active bitarray </a:t>
            </a:r>
            <a:r>
              <a:rPr lang="zh-CN" altLang="en-US" sz="2000" b="0" smtClean="0"/>
              <a:t>里第 </a:t>
            </a:r>
            <a:r>
              <a:rPr lang="en-US" altLang="zh-CN" sz="2000" b="0" smtClean="0"/>
              <a:t>x bit</a:t>
            </a:r>
            <a:r>
              <a:rPr lang="zh-CN" altLang="en-US" sz="2000" b="0" smtClean="0"/>
              <a:t>置为 </a:t>
            </a:r>
            <a:r>
              <a:rPr lang="en-US" altLang="zh-CN" sz="2000" b="0" smtClean="0"/>
              <a:t>0</a:t>
            </a:r>
            <a:r>
              <a:rPr lang="zh-CN" altLang="en-US" sz="2000" b="0" smtClean="0"/>
              <a:t>。</a:t>
            </a:r>
          </a:p>
          <a:p>
            <a:pPr marL="457200" indent="-457200">
              <a:buFont typeface="Arial" panose="020B0604020202020204" pitchFamily="34" charset="0"/>
              <a:buAutoNum type="arabicPeriod"/>
            </a:pPr>
            <a:r>
              <a:rPr lang="zh-CN" altLang="en-US" sz="2000" b="0" smtClean="0"/>
              <a:t>对于当前执行完的 </a:t>
            </a:r>
            <a:r>
              <a:rPr lang="en-US" altLang="zh-CN" sz="2000" b="0" smtClean="0"/>
              <a:t>process</a:t>
            </a:r>
            <a:r>
              <a:rPr lang="zh-CN" altLang="en-US" sz="2000" b="0" smtClean="0"/>
              <a:t>，重新计算其 </a:t>
            </a:r>
            <a:r>
              <a:rPr lang="en-US" altLang="zh-CN" sz="2000" b="0" smtClean="0"/>
              <a:t>priority</a:t>
            </a:r>
            <a:r>
              <a:rPr lang="zh-CN" altLang="en-US" sz="2000" b="0" smtClean="0"/>
              <a:t>，然后 </a:t>
            </a:r>
            <a:r>
              <a:rPr lang="en-US" altLang="zh-CN" sz="2000" b="0" smtClean="0"/>
              <a:t>enqueue</a:t>
            </a:r>
            <a:r>
              <a:rPr lang="zh-CN" altLang="en-US" sz="2000" b="0" smtClean="0"/>
              <a:t>（入队）</a:t>
            </a:r>
            <a:r>
              <a:rPr lang="en-US" altLang="zh-CN" sz="2000" b="0" smtClean="0"/>
              <a:t> </a:t>
            </a:r>
            <a:r>
              <a:rPr lang="zh-CN" altLang="en-US" sz="2000" b="0" smtClean="0"/>
              <a:t>到 </a:t>
            </a:r>
            <a:r>
              <a:rPr lang="en-US" altLang="zh-CN" sz="2000" b="0" smtClean="0"/>
              <a:t>expired priority array</a:t>
            </a:r>
            <a:r>
              <a:rPr lang="zh-CN" altLang="en-US" sz="2000" b="0" smtClean="0"/>
              <a:t>（</a:t>
            </a:r>
            <a:r>
              <a:rPr lang="en-US" altLang="zh-CN" sz="2000" b="0" smtClean="0"/>
              <a:t>EPA</a:t>
            </a:r>
            <a:r>
              <a:rPr lang="zh-CN" altLang="en-US" sz="2000" b="0" smtClean="0"/>
              <a:t>）相应的队里 </a:t>
            </a:r>
            <a:r>
              <a:rPr lang="en-US" altLang="zh-CN" sz="2000" b="0" smtClean="0"/>
              <a:t>EPA[priority]</a:t>
            </a:r>
            <a:r>
              <a:rPr lang="zh-CN" altLang="en-US" sz="2000" b="0" smtClean="0"/>
              <a:t>。</a:t>
            </a:r>
          </a:p>
          <a:p>
            <a:pPr marL="457200" indent="-457200">
              <a:buFont typeface="Arial" panose="020B0604020202020204" pitchFamily="34" charset="0"/>
              <a:buAutoNum type="arabicPeriod"/>
            </a:pPr>
            <a:r>
              <a:rPr lang="zh-CN" altLang="en-US" sz="2000" b="0" smtClean="0"/>
              <a:t>如果 </a:t>
            </a:r>
            <a:r>
              <a:rPr lang="en-US" altLang="zh-CN" sz="2000" b="0" smtClean="0"/>
              <a:t>priority </a:t>
            </a:r>
            <a:r>
              <a:rPr lang="zh-CN" altLang="en-US" sz="2000" b="0" smtClean="0"/>
              <a:t>在 </a:t>
            </a:r>
            <a:r>
              <a:rPr lang="en-US" altLang="zh-CN" sz="2000" b="0" smtClean="0"/>
              <a:t>expired bitarray </a:t>
            </a:r>
            <a:r>
              <a:rPr lang="zh-CN" altLang="en-US" sz="2000" b="0" smtClean="0"/>
              <a:t>里对应的 </a:t>
            </a:r>
            <a:r>
              <a:rPr lang="en-US" altLang="zh-CN" sz="2000" b="0" smtClean="0"/>
              <a:t>bit </a:t>
            </a:r>
            <a:r>
              <a:rPr lang="zh-CN" altLang="en-US" sz="2000" b="0" smtClean="0"/>
              <a:t>为 </a:t>
            </a:r>
            <a:r>
              <a:rPr lang="en-US" altLang="zh-CN" sz="2000" b="0" smtClean="0"/>
              <a:t>0</a:t>
            </a:r>
            <a:r>
              <a:rPr lang="zh-CN" altLang="en-US" sz="2000" b="0" smtClean="0"/>
              <a:t>，将其置 </a:t>
            </a:r>
            <a:r>
              <a:rPr lang="en-US" altLang="zh-CN" sz="2000" b="0" smtClean="0"/>
              <a:t>1</a:t>
            </a:r>
            <a:r>
              <a:rPr lang="zh-CN" altLang="en-US" sz="2000" b="0" smtClean="0"/>
              <a:t>。</a:t>
            </a:r>
          </a:p>
          <a:p>
            <a:pPr marL="457200" indent="-457200">
              <a:buFont typeface="Arial" panose="020B0604020202020204" pitchFamily="34" charset="0"/>
              <a:buAutoNum type="arabicPeriod"/>
            </a:pPr>
            <a:r>
              <a:rPr lang="zh-CN" altLang="en-US" sz="2000" b="0" smtClean="0"/>
              <a:t>如果 </a:t>
            </a:r>
            <a:r>
              <a:rPr lang="en-US" altLang="zh-CN" sz="2000" b="0" smtClean="0"/>
              <a:t>active bitarray </a:t>
            </a:r>
            <a:r>
              <a:rPr lang="zh-CN" altLang="en-US" sz="2000" b="0" smtClean="0"/>
              <a:t>全为零，将 </a:t>
            </a:r>
            <a:r>
              <a:rPr lang="en-US" altLang="zh-CN" sz="2000" b="0" smtClean="0"/>
              <a:t>active bitarray </a:t>
            </a:r>
            <a:r>
              <a:rPr lang="zh-CN" altLang="en-US" sz="2000" b="0" smtClean="0"/>
              <a:t>和 </a:t>
            </a:r>
            <a:r>
              <a:rPr lang="en-US" altLang="zh-CN" sz="2000" b="0" smtClean="0"/>
              <a:t>expired bitarray </a:t>
            </a:r>
            <a:r>
              <a:rPr lang="zh-CN" altLang="en-US" sz="2000" b="0" smtClean="0"/>
              <a:t>交换。</a:t>
            </a:r>
          </a:p>
        </p:txBody>
      </p:sp>
      <p:sp>
        <p:nvSpPr>
          <p:cNvPr id="73731" name="Rectangle 2"/>
          <p:cNvSpPr>
            <a:spLocks noGrp="1" noChangeArrowheads="1"/>
          </p:cNvSpPr>
          <p:nvPr>
            <p:ph type="title"/>
          </p:nvPr>
        </p:nvSpPr>
        <p:spPr>
          <a:xfrm>
            <a:off x="0" y="304800"/>
            <a:ext cx="9144000" cy="676275"/>
          </a:xfrm>
        </p:spPr>
        <p:txBody>
          <a:bodyPr/>
          <a:lstStyle/>
          <a:p>
            <a:pPr eaLnBrk="1" hangingPunct="1"/>
            <a:r>
              <a:rPr lang="zh-CN" altLang="en-US" sz="3200" smtClean="0">
                <a:sym typeface="Symbol" panose="05050102010706020507" pitchFamily="18" charset="2"/>
              </a:rPr>
              <a:t>（</a:t>
            </a:r>
            <a:r>
              <a:rPr lang="en-US" altLang="zh-CN" sz="3200" smtClean="0">
                <a:sym typeface="Symbol" panose="05050102010706020507" pitchFamily="18" charset="2"/>
              </a:rPr>
              <a:t>7</a:t>
            </a:r>
            <a:r>
              <a:rPr lang="zh-CN" altLang="en-US" sz="3200" smtClean="0">
                <a:sym typeface="Symbol" panose="05050102010706020507" pitchFamily="18" charset="2"/>
              </a:rPr>
              <a:t>）</a:t>
            </a:r>
            <a:r>
              <a:rPr lang="zh-CN" altLang="en-US" sz="3200" smtClean="0">
                <a:latin typeface="宋体" panose="02010600030101010101" pitchFamily="2" charset="-122"/>
              </a:rPr>
              <a:t>多核</a:t>
            </a:r>
            <a:r>
              <a:rPr lang="en-US" altLang="zh-CN" sz="3200" smtClean="0">
                <a:latin typeface="宋体" panose="02010600030101010101" pitchFamily="2" charset="-122"/>
              </a:rPr>
              <a:t>CPU</a:t>
            </a:r>
            <a:r>
              <a:rPr lang="zh-CN" altLang="en-US" sz="3200" smtClean="0">
                <a:latin typeface="宋体" panose="02010600030101010101" pitchFamily="2" charset="-122"/>
              </a:rPr>
              <a:t>调度算法：</a:t>
            </a:r>
            <a:endParaRPr lang="zh-CN" altLang="zh-CN" sz="3200" smtClean="0">
              <a:sym typeface="Symbol" panose="05050102010706020507" pitchFamily="18" charset="2"/>
            </a:endParaRPr>
          </a:p>
        </p:txBody>
      </p:sp>
      <p:pic>
        <p:nvPicPr>
          <p:cNvPr id="73732" name="图片 2"/>
          <p:cNvPicPr>
            <a:picLocks noChangeAspect="1"/>
          </p:cNvPicPr>
          <p:nvPr/>
        </p:nvPicPr>
        <p:blipFill>
          <a:blip r:embed="rId3">
            <a:extLst>
              <a:ext uri="{28A0092B-C50C-407E-A947-70E740481C1C}">
                <a14:useLocalDpi xmlns:a14="http://schemas.microsoft.com/office/drawing/2010/main" val="0"/>
              </a:ext>
            </a:extLst>
          </a:blip>
          <a:srcRect l="833" t="3552" r="1666" b="2295"/>
          <a:stretch>
            <a:fillRect/>
          </a:stretch>
        </p:blipFill>
        <p:spPr bwMode="auto">
          <a:xfrm>
            <a:off x="1600200" y="4151313"/>
            <a:ext cx="5976938" cy="270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矩形 1"/>
          <p:cNvSpPr>
            <a:spLocks noChangeArrowheads="1"/>
          </p:cNvSpPr>
          <p:nvPr/>
        </p:nvSpPr>
        <p:spPr bwMode="auto">
          <a:xfrm>
            <a:off x="271463" y="981075"/>
            <a:ext cx="29670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t>O(1)</a:t>
            </a:r>
            <a:r>
              <a:rPr lang="zh-CN" altLang="en-US"/>
              <a:t>算法基本步骤：</a:t>
            </a:r>
          </a:p>
        </p:txBody>
      </p:sp>
      <p:sp>
        <p:nvSpPr>
          <p:cNvPr id="6" name="矩形 5"/>
          <p:cNvSpPr/>
          <p:nvPr/>
        </p:nvSpPr>
        <p:spPr>
          <a:xfrm>
            <a:off x="6019800" y="619125"/>
            <a:ext cx="2717800" cy="461963"/>
          </a:xfrm>
          <a:prstGeom prst="rect">
            <a:avLst/>
          </a:prstGeom>
        </p:spPr>
        <p:txBody>
          <a:bodyPr wrap="none">
            <a:spAutoFit/>
          </a:bodyPr>
          <a:lstStyle/>
          <a:p>
            <a:pPr>
              <a:defRPr/>
            </a:pPr>
            <a:r>
              <a:rPr lang="en-US" altLang="zh-CN" kern="0" dirty="0">
                <a:solidFill>
                  <a:srgbClr val="FF0000"/>
                </a:solidFill>
              </a:rPr>
              <a:t>Linux O(1) </a:t>
            </a:r>
            <a:r>
              <a:rPr lang="zh-CN" altLang="en-US" kern="0" dirty="0">
                <a:solidFill>
                  <a:srgbClr val="FF0000"/>
                </a:solidFill>
              </a:rPr>
              <a:t>调度器</a:t>
            </a:r>
            <a:endParaRPr lang="zh-CN" alt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1"/>
          <p:cNvSpPr>
            <a:spLocks noGrp="1"/>
          </p:cNvSpPr>
          <p:nvPr>
            <p:ph idx="1"/>
          </p:nvPr>
        </p:nvSpPr>
        <p:spPr>
          <a:xfrm>
            <a:off x="152400" y="1676400"/>
            <a:ext cx="8991600" cy="5181600"/>
          </a:xfrm>
        </p:spPr>
        <p:txBody>
          <a:bodyPr/>
          <a:lstStyle/>
          <a:p>
            <a:r>
              <a:rPr lang="en-US" altLang="zh-CN" sz="2000" b="0" smtClean="0"/>
              <a:t>linux O(1)</a:t>
            </a:r>
            <a:r>
              <a:rPr lang="zh-CN" altLang="en-US" sz="2000" b="0" smtClean="0"/>
              <a:t>调度器使用了</a:t>
            </a:r>
            <a:r>
              <a:rPr lang="en-US" altLang="zh-CN" sz="2000" b="0" smtClean="0"/>
              <a:t>2</a:t>
            </a:r>
            <a:r>
              <a:rPr lang="zh-CN" altLang="en-US" sz="2000" b="0" smtClean="0"/>
              <a:t>个</a:t>
            </a:r>
            <a:r>
              <a:rPr lang="en-US" altLang="zh-CN" sz="2000" b="0" smtClean="0"/>
              <a:t>(bitarray+queue)</a:t>
            </a:r>
            <a:r>
              <a:rPr lang="zh-CN" altLang="en-US" sz="2000" b="0" smtClean="0"/>
              <a:t>数据结构</a:t>
            </a:r>
            <a:r>
              <a:rPr lang="en-US" altLang="zh-CN" sz="2000" b="0" smtClean="0"/>
              <a:t>, </a:t>
            </a:r>
            <a:r>
              <a:rPr lang="zh-CN" altLang="en-US" sz="2000" b="0" smtClean="0"/>
              <a:t>整个调度开销如下</a:t>
            </a:r>
            <a:r>
              <a:rPr lang="en-US" altLang="zh-CN" sz="2000" b="0" smtClean="0"/>
              <a:t>:</a:t>
            </a:r>
            <a:br>
              <a:rPr lang="en-US" altLang="zh-CN" sz="2000" b="0" smtClean="0"/>
            </a:br>
            <a:r>
              <a:rPr lang="zh-CN" altLang="en-US" sz="2000" b="0" smtClean="0"/>
              <a:t>针对</a:t>
            </a:r>
            <a:r>
              <a:rPr lang="en-US" altLang="zh-CN" sz="2000" b="0" smtClean="0"/>
              <a:t> [140]bit+[140]queue</a:t>
            </a:r>
          </a:p>
          <a:p>
            <a:r>
              <a:rPr lang="en-US" altLang="zh-CN" sz="2000" b="0" smtClean="0"/>
              <a:t>Search,insert,delete</a:t>
            </a:r>
            <a:r>
              <a:rPr lang="zh-CN" altLang="en-US" sz="2000" b="0" smtClean="0"/>
              <a:t>都是</a:t>
            </a:r>
            <a:r>
              <a:rPr lang="en-US" altLang="zh-CN" sz="2000" b="0" smtClean="0"/>
              <a:t>bitarray</a:t>
            </a:r>
            <a:r>
              <a:rPr lang="zh-CN" altLang="en-US" sz="2000" b="0" smtClean="0"/>
              <a:t>的</a:t>
            </a:r>
            <a:r>
              <a:rPr lang="en-US" altLang="zh-CN" sz="2000" b="0" smtClean="0"/>
              <a:t>O(1)+queue</a:t>
            </a:r>
            <a:r>
              <a:rPr lang="zh-CN" altLang="en-US" sz="2000" b="0" smtClean="0"/>
              <a:t>的</a:t>
            </a:r>
            <a:r>
              <a:rPr lang="en-US" altLang="zh-CN" sz="2000" b="0" smtClean="0"/>
              <a:t>O(1)</a:t>
            </a:r>
            <a:r>
              <a:rPr lang="zh-CN" altLang="en-US" sz="2000" b="0" smtClean="0"/>
              <a:t>来完成的。</a:t>
            </a:r>
          </a:p>
        </p:txBody>
      </p:sp>
      <p:sp>
        <p:nvSpPr>
          <p:cNvPr id="75779" name="Rectangle 2"/>
          <p:cNvSpPr>
            <a:spLocks noGrp="1" noChangeArrowheads="1"/>
          </p:cNvSpPr>
          <p:nvPr>
            <p:ph type="title"/>
          </p:nvPr>
        </p:nvSpPr>
        <p:spPr>
          <a:xfrm>
            <a:off x="0" y="304800"/>
            <a:ext cx="9144000" cy="676275"/>
          </a:xfrm>
        </p:spPr>
        <p:txBody>
          <a:bodyPr/>
          <a:lstStyle/>
          <a:p>
            <a:pPr eaLnBrk="1" hangingPunct="1"/>
            <a:r>
              <a:rPr lang="zh-CN" altLang="en-US" sz="3200" smtClean="0">
                <a:sym typeface="Symbol" panose="05050102010706020507" pitchFamily="18" charset="2"/>
              </a:rPr>
              <a:t>（</a:t>
            </a:r>
            <a:r>
              <a:rPr lang="en-US" altLang="zh-CN" sz="3200" smtClean="0">
                <a:sym typeface="Symbol" panose="05050102010706020507" pitchFamily="18" charset="2"/>
              </a:rPr>
              <a:t>7</a:t>
            </a:r>
            <a:r>
              <a:rPr lang="zh-CN" altLang="en-US" sz="3200" smtClean="0">
                <a:sym typeface="Symbol" panose="05050102010706020507" pitchFamily="18" charset="2"/>
              </a:rPr>
              <a:t>）</a:t>
            </a:r>
            <a:r>
              <a:rPr lang="zh-CN" altLang="en-US" sz="3200" smtClean="0">
                <a:latin typeface="宋体" panose="02010600030101010101" pitchFamily="2" charset="-122"/>
              </a:rPr>
              <a:t>多核</a:t>
            </a:r>
            <a:r>
              <a:rPr lang="en-US" altLang="zh-CN" sz="3200" smtClean="0">
                <a:latin typeface="宋体" panose="02010600030101010101" pitchFamily="2" charset="-122"/>
              </a:rPr>
              <a:t>CPU</a:t>
            </a:r>
            <a:r>
              <a:rPr lang="zh-CN" altLang="en-US" sz="3200" smtClean="0">
                <a:latin typeface="宋体" panose="02010600030101010101" pitchFamily="2" charset="-122"/>
              </a:rPr>
              <a:t>调度算法</a:t>
            </a:r>
            <a:endParaRPr lang="zh-CN" altLang="zh-CN" sz="3200" smtClean="0">
              <a:sym typeface="Symbol" panose="05050102010706020507" pitchFamily="18" charset="2"/>
            </a:endParaRPr>
          </a:p>
        </p:txBody>
      </p:sp>
      <p:sp>
        <p:nvSpPr>
          <p:cNvPr id="75780" name="矩形 3"/>
          <p:cNvSpPr>
            <a:spLocks noChangeArrowheads="1"/>
          </p:cNvSpPr>
          <p:nvPr/>
        </p:nvSpPr>
        <p:spPr bwMode="auto">
          <a:xfrm>
            <a:off x="304800" y="1135063"/>
            <a:ext cx="4203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t>O(1)</a:t>
            </a:r>
            <a:r>
              <a:rPr lang="zh-CN" altLang="en-US"/>
              <a:t>调度器时间复杂度分析：</a:t>
            </a:r>
          </a:p>
        </p:txBody>
      </p:sp>
      <p:pic>
        <p:nvPicPr>
          <p:cNvPr id="75781"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8000"/>
            <a:ext cx="245745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图片 2"/>
          <p:cNvPicPr>
            <a:picLocks noChangeAspect="1"/>
          </p:cNvPicPr>
          <p:nvPr/>
        </p:nvPicPr>
        <p:blipFill>
          <a:blip r:embed="rId4">
            <a:extLst>
              <a:ext uri="{28A0092B-C50C-407E-A947-70E740481C1C}">
                <a14:useLocalDpi xmlns:a14="http://schemas.microsoft.com/office/drawing/2010/main" val="0"/>
              </a:ext>
            </a:extLst>
          </a:blip>
          <a:srcRect l="833" t="3552" r="1666" b="2295"/>
          <a:stretch>
            <a:fillRect/>
          </a:stretch>
        </p:blipFill>
        <p:spPr bwMode="auto">
          <a:xfrm>
            <a:off x="3167063" y="2913063"/>
            <a:ext cx="5976937"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019800" y="619125"/>
            <a:ext cx="2717800" cy="461963"/>
          </a:xfrm>
          <a:prstGeom prst="rect">
            <a:avLst/>
          </a:prstGeom>
        </p:spPr>
        <p:txBody>
          <a:bodyPr wrap="none">
            <a:spAutoFit/>
          </a:bodyPr>
          <a:lstStyle/>
          <a:p>
            <a:pPr>
              <a:defRPr/>
            </a:pPr>
            <a:r>
              <a:rPr lang="en-US" altLang="zh-CN" kern="0" dirty="0">
                <a:solidFill>
                  <a:srgbClr val="FF0000"/>
                </a:solidFill>
              </a:rPr>
              <a:t>Linux O(1) </a:t>
            </a:r>
            <a:r>
              <a:rPr lang="zh-CN" altLang="en-US" kern="0" dirty="0">
                <a:solidFill>
                  <a:srgbClr val="FF0000"/>
                </a:solidFill>
              </a:rPr>
              <a:t>调度器</a:t>
            </a:r>
            <a:endParaRPr lang="zh-CN" alt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52400" y="1260475"/>
            <a:ext cx="8991600" cy="4530725"/>
          </a:xfrm>
        </p:spPr>
        <p:txBody>
          <a:bodyPr/>
          <a:lstStyle/>
          <a:p>
            <a:r>
              <a:rPr lang="zh-CN" altLang="en-US" sz="2000" smtClean="0">
                <a:latin typeface="宋体" panose="02010600030101010101" pitchFamily="2" charset="-122"/>
              </a:rPr>
              <a:t>全局队列调度    </a:t>
            </a:r>
            <a:endParaRPr lang="en-US" altLang="zh-CN" sz="2000" smtClean="0">
              <a:latin typeface="宋体" panose="02010600030101010101" pitchFamily="2" charset="-122"/>
            </a:endParaRPr>
          </a:p>
          <a:p>
            <a:pPr lvl="1"/>
            <a:r>
              <a:rPr lang="zh-CN" altLang="en-US" sz="2000" smtClean="0">
                <a:latin typeface="宋体" panose="02010600030101010101" pitchFamily="2" charset="-122"/>
              </a:rPr>
              <a:t>操作系统维护一个全局的任务等待队列。</a:t>
            </a:r>
          </a:p>
          <a:p>
            <a:pPr lvl="1"/>
            <a:r>
              <a:rPr lang="zh-CN" altLang="en-US" sz="2000" smtClean="0">
                <a:latin typeface="宋体" panose="02010600030101010101" pitchFamily="2" charset="-122"/>
              </a:rPr>
              <a:t>当系统中有一个</a:t>
            </a:r>
            <a:r>
              <a:rPr lang="en-US" altLang="zh-CN" sz="2000" smtClean="0">
                <a:latin typeface="宋体" panose="02010600030101010101" pitchFamily="2" charset="-122"/>
              </a:rPr>
              <a:t>CPU</a:t>
            </a:r>
            <a:r>
              <a:rPr lang="zh-CN" altLang="en-US" sz="2000" smtClean="0">
                <a:latin typeface="宋体" panose="02010600030101010101" pitchFamily="2" charset="-122"/>
              </a:rPr>
              <a:t>核心空闲时，操作系统就从全局任务等待队列中选取就绪任务开始在此核心上执行。</a:t>
            </a:r>
          </a:p>
          <a:p>
            <a:pPr lvl="1"/>
            <a:r>
              <a:rPr lang="zh-CN" altLang="en-US" sz="2000" smtClean="0">
                <a:latin typeface="宋体" panose="02010600030101010101" pitchFamily="2" charset="-122"/>
              </a:rPr>
              <a:t>这种方法的优点是</a:t>
            </a:r>
            <a:r>
              <a:rPr lang="en-US" altLang="zh-CN" sz="2000" smtClean="0">
                <a:latin typeface="宋体" panose="02010600030101010101" pitchFamily="2" charset="-122"/>
              </a:rPr>
              <a:t>CPU</a:t>
            </a:r>
            <a:r>
              <a:rPr lang="zh-CN" altLang="en-US" sz="2000" smtClean="0">
                <a:latin typeface="宋体" panose="02010600030101010101" pitchFamily="2" charset="-122"/>
              </a:rPr>
              <a:t>核心利用率较高。</a:t>
            </a:r>
          </a:p>
          <a:p>
            <a:r>
              <a:rPr lang="zh-CN" altLang="en-US" sz="2000" smtClean="0">
                <a:latin typeface="宋体" panose="02010600030101010101" pitchFamily="2" charset="-122"/>
              </a:rPr>
              <a:t>局部队列调度。</a:t>
            </a:r>
          </a:p>
          <a:p>
            <a:pPr lvl="1"/>
            <a:r>
              <a:rPr lang="zh-CN" altLang="en-US" sz="2000" smtClean="0">
                <a:latin typeface="宋体" panose="02010600030101010101" pitchFamily="2" charset="-122"/>
              </a:rPr>
              <a:t>操作系统为每个</a:t>
            </a:r>
            <a:r>
              <a:rPr lang="en-US" altLang="zh-CN" sz="2000" smtClean="0">
                <a:latin typeface="宋体" panose="02010600030101010101" pitchFamily="2" charset="-122"/>
              </a:rPr>
              <a:t>CPU</a:t>
            </a:r>
            <a:r>
              <a:rPr lang="zh-CN" altLang="en-US" sz="2000" smtClean="0">
                <a:latin typeface="宋体" panose="02010600030101010101" pitchFamily="2" charset="-122"/>
              </a:rPr>
              <a:t>内核维护一个局部的任务等待队列。</a:t>
            </a:r>
          </a:p>
          <a:p>
            <a:pPr lvl="1"/>
            <a:r>
              <a:rPr lang="zh-CN" altLang="en-US" sz="2000" smtClean="0">
                <a:latin typeface="宋体" panose="02010600030101010101" pitchFamily="2" charset="-122"/>
              </a:rPr>
              <a:t>当系统中有一个</a:t>
            </a:r>
            <a:r>
              <a:rPr lang="en-US" altLang="zh-CN" sz="2000" smtClean="0">
                <a:latin typeface="宋体" panose="02010600030101010101" pitchFamily="2" charset="-122"/>
              </a:rPr>
              <a:t>CPU</a:t>
            </a:r>
            <a:r>
              <a:rPr lang="zh-CN" altLang="en-US" sz="2000" smtClean="0">
                <a:latin typeface="宋体" panose="02010600030101010101" pitchFamily="2" charset="-122"/>
              </a:rPr>
              <a:t>内核空闲时，便从该核心的任务等待队列中选取恰当的任务执行。</a:t>
            </a:r>
          </a:p>
          <a:p>
            <a:pPr lvl="1"/>
            <a:r>
              <a:rPr lang="zh-CN" altLang="en-US" sz="2000" smtClean="0">
                <a:latin typeface="宋体" panose="02010600030101010101" pitchFamily="2" charset="-122"/>
              </a:rPr>
              <a:t>这种方法的优点是任务基本上无需在多个</a:t>
            </a:r>
            <a:r>
              <a:rPr lang="en-US" altLang="zh-CN" sz="2000" smtClean="0">
                <a:latin typeface="宋体" panose="02010600030101010101" pitchFamily="2" charset="-122"/>
              </a:rPr>
              <a:t>CPU</a:t>
            </a:r>
            <a:r>
              <a:rPr lang="zh-CN" altLang="en-US" sz="2000" smtClean="0">
                <a:latin typeface="宋体" panose="02010600030101010101" pitchFamily="2" charset="-122"/>
              </a:rPr>
              <a:t>核心间切换，有利于提高</a:t>
            </a:r>
            <a:r>
              <a:rPr lang="en-US" altLang="zh-CN" sz="2000" smtClean="0">
                <a:latin typeface="宋体" panose="02010600030101010101" pitchFamily="2" charset="-122"/>
              </a:rPr>
              <a:t>CPU</a:t>
            </a:r>
            <a:r>
              <a:rPr lang="zh-CN" altLang="en-US" sz="2000" smtClean="0">
                <a:latin typeface="宋体" panose="02010600030101010101" pitchFamily="2" charset="-122"/>
              </a:rPr>
              <a:t>核心局部</a:t>
            </a:r>
            <a:r>
              <a:rPr lang="en-US" altLang="zh-CN" sz="2000" smtClean="0">
                <a:latin typeface="宋体" panose="02010600030101010101" pitchFamily="2" charset="-122"/>
              </a:rPr>
              <a:t>Cache</a:t>
            </a:r>
            <a:r>
              <a:rPr lang="zh-CN" altLang="en-US" sz="2000" smtClean="0">
                <a:latin typeface="宋体" panose="02010600030101010101" pitchFamily="2" charset="-122"/>
              </a:rPr>
              <a:t>命中率。</a:t>
            </a:r>
            <a:endParaRPr lang="en-US" altLang="zh-CN" sz="2000" smtClean="0">
              <a:latin typeface="宋体" panose="02010600030101010101" pitchFamily="2" charset="-122"/>
            </a:endParaRPr>
          </a:p>
        </p:txBody>
      </p:sp>
      <p:sp>
        <p:nvSpPr>
          <p:cNvPr id="77827" name="Rectangle 2"/>
          <p:cNvSpPr>
            <a:spLocks noGrp="1" noChangeArrowheads="1"/>
          </p:cNvSpPr>
          <p:nvPr>
            <p:ph type="title"/>
          </p:nvPr>
        </p:nvSpPr>
        <p:spPr>
          <a:xfrm>
            <a:off x="0" y="304800"/>
            <a:ext cx="9144000" cy="676275"/>
          </a:xfrm>
        </p:spPr>
        <p:txBody>
          <a:bodyPr/>
          <a:lstStyle/>
          <a:p>
            <a:pPr eaLnBrk="1" hangingPunct="1"/>
            <a:r>
              <a:rPr lang="zh-CN" altLang="en-US" sz="3200" smtClean="0">
                <a:sym typeface="Symbol" panose="05050102010706020507" pitchFamily="18" charset="2"/>
              </a:rPr>
              <a:t>（</a:t>
            </a:r>
            <a:r>
              <a:rPr lang="en-US" altLang="zh-CN" sz="3200" smtClean="0">
                <a:sym typeface="Symbol" panose="05050102010706020507" pitchFamily="18" charset="2"/>
              </a:rPr>
              <a:t>7</a:t>
            </a:r>
            <a:r>
              <a:rPr lang="zh-CN" altLang="en-US" sz="3200" smtClean="0">
                <a:sym typeface="Symbol" panose="05050102010706020507" pitchFamily="18" charset="2"/>
              </a:rPr>
              <a:t>）</a:t>
            </a:r>
            <a:r>
              <a:rPr lang="zh-CN" altLang="en-US" sz="3200" smtClean="0">
                <a:latin typeface="宋体" panose="02010600030101010101" pitchFamily="2" charset="-122"/>
              </a:rPr>
              <a:t>多核</a:t>
            </a:r>
            <a:r>
              <a:rPr lang="en-US" altLang="zh-CN" sz="3200" smtClean="0">
                <a:latin typeface="宋体" panose="02010600030101010101" pitchFamily="2" charset="-122"/>
              </a:rPr>
              <a:t>CPU</a:t>
            </a:r>
            <a:r>
              <a:rPr lang="zh-CN" altLang="en-US" sz="3200" smtClean="0">
                <a:latin typeface="宋体" panose="02010600030101010101" pitchFamily="2" charset="-122"/>
              </a:rPr>
              <a:t>调度算法</a:t>
            </a:r>
            <a:endParaRPr lang="zh-CN" altLang="zh-CN" sz="3200" smtClean="0">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 calcmode="lin" valueType="num">
                                      <p:cBhvr additive="base">
                                        <p:cTn id="2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 calcmode="lin" valueType="num">
                                      <p:cBhvr additive="base">
                                        <p:cTn id="2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内容占位符 1"/>
          <p:cNvSpPr>
            <a:spLocks noGrp="1"/>
          </p:cNvSpPr>
          <p:nvPr>
            <p:ph idx="1"/>
          </p:nvPr>
        </p:nvSpPr>
        <p:spPr>
          <a:xfrm>
            <a:off x="152400" y="1260475"/>
            <a:ext cx="8991600" cy="5445125"/>
          </a:xfrm>
        </p:spPr>
        <p:txBody>
          <a:bodyPr/>
          <a:lstStyle/>
          <a:p>
            <a:pPr>
              <a:defRPr/>
            </a:pPr>
            <a:r>
              <a:rPr lang="en-US" altLang="zh-CN" sz="2000" dirty="0" smtClean="0"/>
              <a:t>a.</a:t>
            </a:r>
            <a:r>
              <a:rPr lang="zh-CN" altLang="en-US" sz="2000" dirty="0" smtClean="0"/>
              <a:t>多核</a:t>
            </a:r>
            <a:r>
              <a:rPr lang="en-US" altLang="zh-CN" sz="2000" dirty="0" smtClean="0"/>
              <a:t>CPU——</a:t>
            </a:r>
            <a:r>
              <a:rPr lang="zh-CN" altLang="en-US" sz="2000" dirty="0" smtClean="0"/>
              <a:t>计算密集型任务</a:t>
            </a:r>
            <a:r>
              <a:rPr lang="zh-CN" altLang="en-US" sz="2000" b="0" dirty="0" smtClean="0"/>
              <a:t>。尽量使用多线程，例如加密、解密，数据压缩解压缩（视频、音频、普通数据）。</a:t>
            </a:r>
          </a:p>
          <a:p>
            <a:pPr>
              <a:defRPr/>
            </a:pPr>
            <a:r>
              <a:rPr lang="en-US" altLang="zh-CN" sz="2000" dirty="0" smtClean="0"/>
              <a:t>b.</a:t>
            </a:r>
            <a:r>
              <a:rPr lang="zh-CN" altLang="en-US" sz="2000" dirty="0" smtClean="0"/>
              <a:t>单核</a:t>
            </a:r>
            <a:r>
              <a:rPr lang="en-US" altLang="zh-CN" sz="2000" dirty="0" smtClean="0"/>
              <a:t>CPU——</a:t>
            </a:r>
            <a:r>
              <a:rPr lang="zh-CN" altLang="en-US" sz="2000" dirty="0" smtClean="0"/>
              <a:t>计算密集型任务</a:t>
            </a:r>
            <a:r>
              <a:rPr lang="zh-CN" altLang="en-US" sz="2000" b="0" dirty="0" smtClean="0"/>
              <a:t>。任务已经把</a:t>
            </a:r>
            <a:r>
              <a:rPr lang="en-US" altLang="zh-CN" sz="2000" b="0" dirty="0" smtClean="0"/>
              <a:t>CPU</a:t>
            </a:r>
            <a:r>
              <a:rPr lang="zh-CN" altLang="en-US" sz="2000" b="0" dirty="0" smtClean="0"/>
              <a:t>资源消耗了，使用多线程提升</a:t>
            </a:r>
            <a:r>
              <a:rPr lang="en-US" altLang="zh-CN" sz="2000" b="0" dirty="0" smtClean="0"/>
              <a:t>CPU</a:t>
            </a:r>
            <a:r>
              <a:rPr lang="zh-CN" altLang="en-US" sz="2000" b="0" dirty="0" smtClean="0"/>
              <a:t>利用率空间很小；如果人机交互多，尽量用多线程。</a:t>
            </a:r>
            <a:endParaRPr lang="en-US" altLang="zh-CN" sz="2000" b="0" dirty="0" smtClean="0"/>
          </a:p>
          <a:p>
            <a:pPr>
              <a:defRPr/>
            </a:pPr>
            <a:endParaRPr lang="zh-CN" altLang="en-US" sz="2000" b="0" dirty="0" smtClean="0"/>
          </a:p>
          <a:p>
            <a:pPr>
              <a:defRPr/>
            </a:pPr>
            <a:r>
              <a:rPr lang="en-US" altLang="zh-CN" sz="2000" dirty="0" smtClean="0"/>
              <a:t>c.</a:t>
            </a:r>
            <a:r>
              <a:rPr lang="zh-CN" altLang="en-US" sz="2000" dirty="0" smtClean="0"/>
              <a:t>单核</a:t>
            </a:r>
            <a:r>
              <a:rPr lang="en-US" altLang="zh-CN" sz="2000" dirty="0" smtClean="0"/>
              <a:t>CPU——IO</a:t>
            </a:r>
            <a:r>
              <a:rPr lang="zh-CN" altLang="en-US" sz="2000" dirty="0" smtClean="0"/>
              <a:t>密集型任务</a:t>
            </a:r>
            <a:r>
              <a:rPr lang="zh-CN" altLang="en-US" sz="2000" b="0" dirty="0" smtClean="0"/>
              <a:t>，使用多线程还是为了人机交互，</a:t>
            </a:r>
          </a:p>
          <a:p>
            <a:pPr>
              <a:defRPr/>
            </a:pPr>
            <a:r>
              <a:rPr lang="en-US" altLang="zh-CN" sz="2000" dirty="0" smtClean="0"/>
              <a:t>d.</a:t>
            </a:r>
            <a:r>
              <a:rPr lang="zh-CN" altLang="en-US" sz="2000" dirty="0" smtClean="0"/>
              <a:t>多核</a:t>
            </a:r>
            <a:r>
              <a:rPr lang="en-US" altLang="zh-CN" sz="2000" dirty="0" smtClean="0"/>
              <a:t>CPU——IO</a:t>
            </a:r>
            <a:r>
              <a:rPr lang="zh-CN" altLang="en-US" sz="2000" dirty="0" smtClean="0"/>
              <a:t>密集型任务，</a:t>
            </a:r>
            <a:r>
              <a:rPr lang="zh-CN" altLang="en-US" sz="2000" b="0" dirty="0" smtClean="0"/>
              <a:t>跟单核原因一样。</a:t>
            </a:r>
          </a:p>
          <a:p>
            <a:pPr>
              <a:defRPr/>
            </a:pPr>
            <a:endParaRPr lang="zh-CN" altLang="en-US" sz="1050" dirty="0" smtClean="0">
              <a:latin typeface="宋体" panose="02010600030101010101" pitchFamily="2" charset="-122"/>
            </a:endParaRPr>
          </a:p>
        </p:txBody>
      </p:sp>
      <p:sp>
        <p:nvSpPr>
          <p:cNvPr id="79875" name="Rectangle 2"/>
          <p:cNvSpPr>
            <a:spLocks noGrp="1" noChangeArrowheads="1"/>
          </p:cNvSpPr>
          <p:nvPr>
            <p:ph type="title"/>
          </p:nvPr>
        </p:nvSpPr>
        <p:spPr>
          <a:xfrm>
            <a:off x="0" y="304800"/>
            <a:ext cx="9144000" cy="676275"/>
          </a:xfrm>
        </p:spPr>
        <p:txBody>
          <a:bodyPr/>
          <a:lstStyle/>
          <a:p>
            <a:pPr eaLnBrk="1" hangingPunct="1"/>
            <a:r>
              <a:rPr lang="zh-CN" altLang="en-US" sz="3200" smtClean="0">
                <a:sym typeface="Symbol" panose="05050102010706020507" pitchFamily="18" charset="2"/>
              </a:rPr>
              <a:t>（</a:t>
            </a:r>
            <a:r>
              <a:rPr lang="en-US" altLang="zh-CN" sz="3200" smtClean="0">
                <a:sym typeface="Symbol" panose="05050102010706020507" pitchFamily="18" charset="2"/>
              </a:rPr>
              <a:t>7</a:t>
            </a:r>
            <a:r>
              <a:rPr lang="zh-CN" altLang="en-US" sz="3200" smtClean="0">
                <a:sym typeface="Symbol" panose="05050102010706020507" pitchFamily="18" charset="2"/>
              </a:rPr>
              <a:t>）</a:t>
            </a:r>
            <a:r>
              <a:rPr lang="zh-CN" altLang="en-US" sz="3200" smtClean="0">
                <a:latin typeface="宋体" panose="02010600030101010101" pitchFamily="2" charset="-122"/>
              </a:rPr>
              <a:t>多核</a:t>
            </a:r>
            <a:r>
              <a:rPr lang="en-US" altLang="zh-CN" sz="3200" smtClean="0">
                <a:latin typeface="宋体" panose="02010600030101010101" pitchFamily="2" charset="-122"/>
              </a:rPr>
              <a:t>CPU</a:t>
            </a:r>
            <a:r>
              <a:rPr lang="zh-CN" altLang="en-US" sz="3200" smtClean="0">
                <a:latin typeface="宋体" panose="02010600030101010101" pitchFamily="2" charset="-122"/>
              </a:rPr>
              <a:t>调度算法</a:t>
            </a:r>
            <a:endParaRPr lang="zh-CN" altLang="zh-CN" sz="3200" smtClean="0">
              <a:sym typeface="Symbol" panose="05050102010706020507" pitchFamily="18" charset="2"/>
            </a:endParaRPr>
          </a:p>
        </p:txBody>
      </p:sp>
      <p:sp>
        <p:nvSpPr>
          <p:cNvPr id="4" name="矩形 3"/>
          <p:cNvSpPr/>
          <p:nvPr/>
        </p:nvSpPr>
        <p:spPr>
          <a:xfrm>
            <a:off x="5181600" y="520700"/>
            <a:ext cx="3587750" cy="461963"/>
          </a:xfrm>
          <a:prstGeom prst="rect">
            <a:avLst/>
          </a:prstGeom>
        </p:spPr>
        <p:txBody>
          <a:bodyPr wrap="none">
            <a:spAutoFit/>
          </a:bodyPr>
          <a:lstStyle/>
          <a:p>
            <a:pPr>
              <a:defRPr/>
            </a:pPr>
            <a:r>
              <a:rPr lang="zh-CN" altLang="en-US" kern="0" dirty="0">
                <a:solidFill>
                  <a:srgbClr val="FF0000"/>
                </a:solidFill>
              </a:rPr>
              <a:t>多核、多线程与任务类型</a:t>
            </a:r>
            <a:endParaRPr lang="zh-CN" altLang="en-US"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81000" y="304800"/>
            <a:ext cx="8763000" cy="676275"/>
          </a:xfrm>
        </p:spPr>
        <p:txBody>
          <a:bodyPr/>
          <a:lstStyle/>
          <a:p>
            <a:pPr eaLnBrk="1" hangingPunct="1"/>
            <a:r>
              <a:rPr lang="en-US" altLang="zh-CN" smtClean="0">
                <a:sym typeface="Symbol" panose="05050102010706020507" pitchFamily="18" charset="2"/>
              </a:rPr>
              <a:t>Linux</a:t>
            </a:r>
            <a:r>
              <a:rPr lang="zh-CN" altLang="en-US" smtClean="0">
                <a:sym typeface="Symbol" panose="05050102010706020507" pitchFamily="18" charset="2"/>
              </a:rPr>
              <a:t>中的调度时机（调度点）</a:t>
            </a:r>
          </a:p>
        </p:txBody>
      </p:sp>
      <p:sp>
        <p:nvSpPr>
          <p:cNvPr id="210949" name="Rectangle 5"/>
          <p:cNvSpPr>
            <a:spLocks noChangeArrowheads="1"/>
          </p:cNvSpPr>
          <p:nvPr/>
        </p:nvSpPr>
        <p:spPr bwMode="auto">
          <a:xfrm>
            <a:off x="685800" y="2057400"/>
            <a:ext cx="7848600" cy="36576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solidFill>
                  <a:srgbClr val="000099"/>
                </a:solidFill>
                <a:latin typeface="Courier New" panose="02070309020205020404" pitchFamily="49" charset="0"/>
              </a:rPr>
              <a:t>在</a:t>
            </a:r>
            <a:r>
              <a:rPr lang="en-US" altLang="zh-CN" sz="2000">
                <a:solidFill>
                  <a:srgbClr val="000099"/>
                </a:solidFill>
                <a:latin typeface="Courier New" panose="02070309020205020404" pitchFamily="49" charset="0"/>
              </a:rPr>
              <a:t>linux/kernel/system_call.s</a:t>
            </a:r>
            <a:r>
              <a:rPr lang="zh-CN" altLang="en-US" sz="2000">
                <a:solidFill>
                  <a:srgbClr val="000099"/>
                </a:solidFill>
                <a:latin typeface="Courier New" panose="02070309020205020404" pitchFamily="49" charset="0"/>
              </a:rPr>
              <a:t>中</a:t>
            </a:r>
          </a:p>
          <a:p>
            <a:pPr eaLnBrk="1" hangingPunct="1">
              <a:buFont typeface="Wingdings" panose="05000000000000000000" pitchFamily="2" charset="2"/>
              <a:buNone/>
            </a:pPr>
            <a:r>
              <a:rPr lang="en-US" altLang="zh-CN" sz="2000">
                <a:latin typeface="Courier New" panose="02070309020205020404" pitchFamily="49" charset="0"/>
              </a:rPr>
              <a:t>_system_call:</a:t>
            </a:r>
          </a:p>
          <a:p>
            <a:pPr eaLnBrk="1" hangingPunct="1">
              <a:buFont typeface="Wingdings" panose="05000000000000000000" pitchFamily="2" charset="2"/>
              <a:buNone/>
            </a:pPr>
            <a:r>
              <a:rPr lang="en-US" altLang="zh-CN" sz="2000">
                <a:latin typeface="Courier New" panose="02070309020205020404" pitchFamily="49" charset="0"/>
              </a:rPr>
              <a:t>  call _sys_call_table(,%eax,4) //</a:t>
            </a:r>
            <a:r>
              <a:rPr lang="zh-CN" altLang="en-US" sz="2000">
                <a:latin typeface="Courier New" panose="02070309020205020404" pitchFamily="49" charset="0"/>
              </a:rPr>
              <a:t>执行系统调用</a:t>
            </a:r>
          </a:p>
          <a:p>
            <a:pPr eaLnBrk="1" hangingPunct="1">
              <a:buFont typeface="Wingdings" panose="05000000000000000000" pitchFamily="2" charset="2"/>
              <a:buNone/>
            </a:pPr>
            <a:r>
              <a:rPr lang="zh-CN" altLang="en-US" sz="2000">
                <a:latin typeface="Courier New" panose="02070309020205020404" pitchFamily="49" charset="0"/>
              </a:rPr>
              <a:t>  </a:t>
            </a:r>
            <a:r>
              <a:rPr lang="en-US" altLang="zh-CN" sz="2000">
                <a:latin typeface="Courier New" panose="02070309020205020404" pitchFamily="49" charset="0"/>
              </a:rPr>
              <a:t>pushl %eax  //</a:t>
            </a:r>
            <a:r>
              <a:rPr lang="zh-CN" altLang="en-US" sz="2000">
                <a:latin typeface="Courier New" panose="02070309020205020404" pitchFamily="49" charset="0"/>
              </a:rPr>
              <a:t>将返回值压栈</a:t>
            </a:r>
          </a:p>
          <a:p>
            <a:pPr eaLnBrk="1" hangingPunct="1">
              <a:buFont typeface="Wingdings" panose="05000000000000000000" pitchFamily="2" charset="2"/>
              <a:buNone/>
            </a:pPr>
            <a:r>
              <a:rPr lang="zh-CN" altLang="en-US" sz="2000">
                <a:latin typeface="Courier New" panose="02070309020205020404" pitchFamily="49" charset="0"/>
              </a:rPr>
              <a:t>  </a:t>
            </a:r>
            <a:r>
              <a:rPr lang="en-US" altLang="zh-CN" sz="2000">
                <a:latin typeface="Courier New" panose="02070309020205020404" pitchFamily="49" charset="0"/>
              </a:rPr>
              <a:t>movl _current,%eax //</a:t>
            </a:r>
            <a:r>
              <a:rPr lang="zh-CN" altLang="en-US" sz="2000">
                <a:latin typeface="Courier New" panose="02070309020205020404" pitchFamily="49" charset="0"/>
              </a:rPr>
              <a:t>取出当前进程指针</a:t>
            </a:r>
          </a:p>
          <a:p>
            <a:pPr eaLnBrk="1" hangingPunct="1">
              <a:buFont typeface="Wingdings" panose="05000000000000000000" pitchFamily="2" charset="2"/>
              <a:buNone/>
            </a:pPr>
            <a:r>
              <a:rPr lang="zh-CN" altLang="en-US" sz="2000">
                <a:latin typeface="Courier New" panose="02070309020205020404" pitchFamily="49" charset="0"/>
              </a:rPr>
              <a:t>  </a:t>
            </a:r>
            <a:r>
              <a:rPr lang="en-US" altLang="zh-CN" sz="2000">
                <a:latin typeface="Courier New" panose="02070309020205020404" pitchFamily="49" charset="0"/>
              </a:rPr>
              <a:t>cmpl $0,state(%eax) //</a:t>
            </a:r>
            <a:r>
              <a:rPr lang="zh-CN" altLang="en-US" sz="2000">
                <a:latin typeface="Courier New" panose="02070309020205020404" pitchFamily="49" charset="0"/>
              </a:rPr>
              <a:t>看当前进程状态是否为</a:t>
            </a:r>
            <a:r>
              <a:rPr lang="en-US" altLang="zh-CN" sz="2000">
                <a:latin typeface="Courier New" panose="02070309020205020404" pitchFamily="49" charset="0"/>
              </a:rPr>
              <a:t>0(</a:t>
            </a:r>
            <a:r>
              <a:rPr lang="zh-CN" altLang="en-US" sz="2000">
                <a:latin typeface="Courier New" panose="02070309020205020404" pitchFamily="49" charset="0"/>
              </a:rPr>
              <a:t>就绪</a:t>
            </a:r>
            <a:r>
              <a:rPr lang="en-US" altLang="zh-CN" sz="2000">
                <a:latin typeface="Courier New" panose="02070309020205020404" pitchFamily="49" charset="0"/>
              </a:rPr>
              <a:t>)</a:t>
            </a:r>
          </a:p>
          <a:p>
            <a:pPr eaLnBrk="1" hangingPunct="1">
              <a:buFont typeface="Wingdings" panose="05000000000000000000" pitchFamily="2" charset="2"/>
              <a:buNone/>
            </a:pPr>
            <a:r>
              <a:rPr lang="en-US" altLang="zh-CN" sz="2000">
                <a:latin typeface="Courier New" panose="02070309020205020404" pitchFamily="49" charset="0"/>
              </a:rPr>
              <a:t>  jne reschedule//</a:t>
            </a:r>
            <a:r>
              <a:rPr lang="zh-CN" altLang="en-US" sz="2000">
                <a:solidFill>
                  <a:srgbClr val="FF0000"/>
                </a:solidFill>
                <a:latin typeface="Courier New" panose="02070309020205020404" pitchFamily="49" charset="0"/>
              </a:rPr>
              <a:t>不是</a:t>
            </a:r>
            <a:r>
              <a:rPr lang="en-US" altLang="zh-CN" sz="2000">
                <a:solidFill>
                  <a:srgbClr val="FF0000"/>
                </a:solidFill>
                <a:latin typeface="Courier New" panose="02070309020205020404" pitchFamily="49" charset="0"/>
              </a:rPr>
              <a:t>0</a:t>
            </a:r>
            <a:r>
              <a:rPr lang="zh-CN" altLang="en-US" sz="2000">
                <a:solidFill>
                  <a:srgbClr val="FF0000"/>
                </a:solidFill>
                <a:latin typeface="Courier New" panose="02070309020205020404" pitchFamily="49" charset="0"/>
              </a:rPr>
              <a:t>，所以想调度只需修改该域为非</a:t>
            </a:r>
            <a:r>
              <a:rPr lang="en-US" altLang="zh-CN" sz="2000">
                <a:solidFill>
                  <a:srgbClr val="FF0000"/>
                </a:solidFill>
                <a:latin typeface="Courier New" panose="02070309020205020404" pitchFamily="49" charset="0"/>
              </a:rPr>
              <a:t>0</a:t>
            </a:r>
            <a:r>
              <a:rPr lang="zh-CN" altLang="en-US" sz="2000">
                <a:solidFill>
                  <a:srgbClr val="FF0000"/>
                </a:solidFill>
                <a:latin typeface="Courier New" panose="02070309020205020404" pitchFamily="49" charset="0"/>
              </a:rPr>
              <a:t>即可</a:t>
            </a:r>
          </a:p>
          <a:p>
            <a:pPr eaLnBrk="1" hangingPunct="1">
              <a:lnSpc>
                <a:spcPct val="90000"/>
              </a:lnSpc>
              <a:buFont typeface="Wingdings" panose="05000000000000000000" pitchFamily="2" charset="2"/>
              <a:buNone/>
            </a:pPr>
            <a:r>
              <a:rPr lang="en-US" altLang="zh-CN" sz="2000">
                <a:latin typeface="Courier New" panose="02070309020205020404" pitchFamily="49" charset="0"/>
              </a:rPr>
              <a:t>reschedule: pushl $ret_from_sys_call</a:t>
            </a:r>
          </a:p>
          <a:p>
            <a:pPr eaLnBrk="1" hangingPunct="1">
              <a:lnSpc>
                <a:spcPct val="90000"/>
              </a:lnSpc>
              <a:buFont typeface="Wingdings" panose="05000000000000000000" pitchFamily="2" charset="2"/>
              <a:buNone/>
            </a:pPr>
            <a:r>
              <a:rPr lang="en-US" altLang="zh-CN" sz="2000">
                <a:latin typeface="Courier New" panose="02070309020205020404" pitchFamily="49" charset="0"/>
              </a:rPr>
              <a:t>  </a:t>
            </a:r>
            <a:r>
              <a:rPr lang="en-US" altLang="zh-CN" sz="2000">
                <a:solidFill>
                  <a:srgbClr val="FF0000"/>
                </a:solidFill>
                <a:latin typeface="Courier New" panose="02070309020205020404" pitchFamily="49" charset="0"/>
              </a:rPr>
              <a:t>jmp _schedule</a:t>
            </a:r>
            <a:r>
              <a:rPr lang="en-US" altLang="zh-CN" sz="2000">
                <a:latin typeface="Courier New" panose="02070309020205020404" pitchFamily="49" charset="0"/>
              </a:rPr>
              <a:t>  //</a:t>
            </a:r>
            <a:r>
              <a:rPr lang="zh-CN" altLang="en-US" sz="2000">
                <a:latin typeface="Courier New" panose="02070309020205020404" pitchFamily="49" charset="0"/>
              </a:rPr>
              <a:t>转去执行</a:t>
            </a:r>
            <a:r>
              <a:rPr lang="en-US" altLang="zh-CN" sz="2000">
                <a:latin typeface="Courier New" panose="02070309020205020404" pitchFamily="49" charset="0"/>
              </a:rPr>
              <a:t>schedule()</a:t>
            </a:r>
            <a:r>
              <a:rPr lang="zh-CN" altLang="en-US" sz="2000">
                <a:latin typeface="Courier New" panose="02070309020205020404" pitchFamily="49" charset="0"/>
              </a:rPr>
              <a:t>，调度</a:t>
            </a:r>
          </a:p>
          <a:p>
            <a:pPr eaLnBrk="1" hangingPunct="1">
              <a:lnSpc>
                <a:spcPct val="90000"/>
              </a:lnSpc>
              <a:buFont typeface="Wingdings" panose="05000000000000000000" pitchFamily="2" charset="2"/>
              <a:buNone/>
            </a:pPr>
            <a:r>
              <a:rPr lang="en-US" altLang="zh-CN" sz="2000">
                <a:latin typeface="Courier New" panose="02070309020205020404" pitchFamily="49" charset="0"/>
              </a:rPr>
              <a:t>ret_from_sys_call: pop xx   </a:t>
            </a:r>
            <a:r>
              <a:rPr lang="en-US" altLang="zh-CN" sz="2000">
                <a:solidFill>
                  <a:srgbClr val="FF0000"/>
                </a:solidFill>
                <a:latin typeface="Courier New" panose="02070309020205020404" pitchFamily="49" charset="0"/>
              </a:rPr>
              <a:t>iret</a:t>
            </a:r>
            <a:r>
              <a:rPr lang="en-US" altLang="zh-CN" sz="2000">
                <a:latin typeface="Courier New" panose="02070309020205020404" pitchFamily="49" charset="0"/>
              </a:rPr>
              <a:t>//</a:t>
            </a:r>
            <a:r>
              <a:rPr lang="zh-CN" altLang="en-US" sz="2000">
                <a:latin typeface="Courier New" panose="02070309020205020404" pitchFamily="49" charset="0"/>
              </a:rPr>
              <a:t>切换回用户态执行</a:t>
            </a:r>
            <a:r>
              <a:rPr lang="zh-CN" altLang="en-US" sz="2400">
                <a:latin typeface="Courier New" panose="02070309020205020404" pitchFamily="49" charset="0"/>
              </a:rPr>
              <a:t>  </a:t>
            </a:r>
          </a:p>
        </p:txBody>
      </p:sp>
      <p:grpSp>
        <p:nvGrpSpPr>
          <p:cNvPr id="210957" name="Group 13"/>
          <p:cNvGrpSpPr>
            <a:grpSpLocks/>
          </p:cNvGrpSpPr>
          <p:nvPr/>
        </p:nvGrpSpPr>
        <p:grpSpPr bwMode="auto">
          <a:xfrm>
            <a:off x="296863" y="1066800"/>
            <a:ext cx="8389937" cy="968375"/>
            <a:chOff x="187" y="676"/>
            <a:chExt cx="5285" cy="610"/>
          </a:xfrm>
        </p:grpSpPr>
        <p:sp>
          <p:nvSpPr>
            <p:cNvPr id="81928" name="Rectangle 11"/>
            <p:cNvSpPr>
              <a:spLocks noChangeArrowheads="1"/>
            </p:cNvSpPr>
            <p:nvPr/>
          </p:nvSpPr>
          <p:spPr bwMode="auto">
            <a:xfrm>
              <a:off x="187" y="676"/>
              <a:ext cx="5285"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a:t>由用户引起的调度</a:t>
              </a:r>
              <a:r>
                <a:rPr lang="en-US" altLang="zh-CN" sz="2400"/>
                <a:t>: </a:t>
              </a:r>
              <a:r>
                <a:rPr lang="zh-CN" altLang="en-US" sz="2400"/>
                <a:t>如创建进程、调用</a:t>
              </a:r>
              <a:r>
                <a:rPr lang="en-US" altLang="zh-CN" sz="2400"/>
                <a:t>wait</a:t>
              </a:r>
              <a:r>
                <a:rPr lang="zh-CN" altLang="en-US" sz="2400"/>
                <a:t>等让出</a:t>
              </a:r>
              <a:r>
                <a:rPr lang="en-US" altLang="zh-CN" sz="2400"/>
                <a:t>CPU</a:t>
              </a:r>
              <a:r>
                <a:rPr lang="zh-CN" altLang="en-US" sz="2400"/>
                <a:t>。此时的调度时机是</a:t>
              </a:r>
              <a:r>
                <a:rPr lang="zh-CN" altLang="en-US" sz="2400">
                  <a:solidFill>
                    <a:srgbClr val="FF0000"/>
                  </a:solidFill>
                </a:rPr>
                <a:t>系统调用返回</a:t>
              </a:r>
              <a:r>
                <a:rPr lang="zh-CN" altLang="en-US" sz="2400"/>
                <a:t>，</a:t>
              </a:r>
              <a:r>
                <a:rPr lang="en-US" altLang="zh-CN" sz="2400"/>
                <a:t>fork</a:t>
              </a:r>
              <a:r>
                <a:rPr lang="zh-CN" altLang="en-US" sz="2400"/>
                <a:t>等都是系统调用</a:t>
              </a:r>
            </a:p>
          </p:txBody>
        </p:sp>
        <p:pic>
          <p:nvPicPr>
            <p:cNvPr id="81929" name="Picture 12"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 y="83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0958" name="Group 14"/>
          <p:cNvGrpSpPr>
            <a:grpSpLocks/>
          </p:cNvGrpSpPr>
          <p:nvPr/>
        </p:nvGrpSpPr>
        <p:grpSpPr bwMode="auto">
          <a:xfrm>
            <a:off x="304800" y="5673725"/>
            <a:ext cx="8389938" cy="968375"/>
            <a:chOff x="187" y="676"/>
            <a:chExt cx="5285" cy="610"/>
          </a:xfrm>
        </p:grpSpPr>
        <p:sp>
          <p:nvSpPr>
            <p:cNvPr id="81926" name="Rectangle 15"/>
            <p:cNvSpPr>
              <a:spLocks noChangeArrowheads="1"/>
            </p:cNvSpPr>
            <p:nvPr/>
          </p:nvSpPr>
          <p:spPr bwMode="auto">
            <a:xfrm>
              <a:off x="187" y="676"/>
              <a:ext cx="5285"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a:t>由内核引起的调度</a:t>
              </a:r>
              <a:r>
                <a:rPr lang="en-US" altLang="zh-CN" sz="2400"/>
                <a:t>: </a:t>
              </a:r>
              <a:r>
                <a:rPr lang="zh-CN" altLang="en-US" sz="2400"/>
                <a:t>如时钟中断，给资源上锁等。此时只需在内核的</a:t>
              </a:r>
              <a:r>
                <a:rPr lang="zh-CN" altLang="en-US" sz="2400">
                  <a:solidFill>
                    <a:srgbClr val="FF0000"/>
                  </a:solidFill>
                </a:rPr>
                <a:t>适当位置</a:t>
              </a:r>
              <a:r>
                <a:rPr lang="en-US" altLang="zh-CN" sz="2400">
                  <a:solidFill>
                    <a:srgbClr val="FF0000"/>
                  </a:solidFill>
                </a:rPr>
                <a:t>(</a:t>
              </a:r>
              <a:r>
                <a:rPr lang="zh-CN" altLang="en-US" sz="2400">
                  <a:solidFill>
                    <a:srgbClr val="FF0000"/>
                  </a:solidFill>
                </a:rPr>
                <a:t>如</a:t>
              </a:r>
              <a:r>
                <a:rPr lang="en-US" altLang="zh-CN" sz="2400">
                  <a:solidFill>
                    <a:srgbClr val="FF0000"/>
                  </a:solidFill>
                </a:rPr>
                <a:t>do_timer())</a:t>
              </a:r>
              <a:r>
                <a:rPr lang="zh-CN" altLang="en-US" sz="2400">
                  <a:solidFill>
                    <a:srgbClr val="FF0000"/>
                  </a:solidFill>
                </a:rPr>
                <a:t>调用</a:t>
              </a:r>
              <a:r>
                <a:rPr lang="en-US" altLang="zh-CN" sz="2400">
                  <a:solidFill>
                    <a:srgbClr val="FF0000"/>
                  </a:solidFill>
                </a:rPr>
                <a:t>schedule()</a:t>
              </a:r>
              <a:endParaRPr lang="en-US" altLang="zh-CN" sz="2400">
                <a:solidFill>
                  <a:srgbClr val="FF0000"/>
                </a:solidFill>
                <a:sym typeface="Symbol" panose="05050102010706020507" pitchFamily="18" charset="2"/>
              </a:endParaRPr>
            </a:p>
          </p:txBody>
        </p:sp>
        <p:pic>
          <p:nvPicPr>
            <p:cNvPr id="81927" name="Picture 16"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 y="832"/>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0957"/>
                                        </p:tgtEl>
                                        <p:attrNameLst>
                                          <p:attrName>style.visibility</p:attrName>
                                        </p:attrNameLst>
                                      </p:cBhvr>
                                      <p:to>
                                        <p:strVal val="visible"/>
                                      </p:to>
                                    </p:set>
                                    <p:animEffect transition="in" filter="dissolve">
                                      <p:cBhvr>
                                        <p:cTn id="7" dur="500"/>
                                        <p:tgtEl>
                                          <p:spTgt spid="2109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0949"/>
                                        </p:tgtEl>
                                        <p:attrNameLst>
                                          <p:attrName>style.visibility</p:attrName>
                                        </p:attrNameLst>
                                      </p:cBhvr>
                                      <p:to>
                                        <p:strVal val="visible"/>
                                      </p:to>
                                    </p:set>
                                    <p:animEffect transition="in" filter="dissolve">
                                      <p:cBhvr>
                                        <p:cTn id="12" dur="500"/>
                                        <p:tgtEl>
                                          <p:spTgt spid="2109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0958"/>
                                        </p:tgtEl>
                                        <p:attrNameLst>
                                          <p:attrName>style.visibility</p:attrName>
                                        </p:attrNameLst>
                                      </p:cBhvr>
                                      <p:to>
                                        <p:strVal val="visible"/>
                                      </p:to>
                                    </p:set>
                                    <p:animEffect transition="in" filter="dissolve">
                                      <p:cBhvr>
                                        <p:cTn id="17" dur="500"/>
                                        <p:tgtEl>
                                          <p:spTgt spid="210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zh-CN" altLang="en-US" smtClean="0">
                <a:sym typeface="Symbol" panose="05050102010706020507" pitchFamily="18" charset="2"/>
              </a:rPr>
              <a:t>（实时）嵌入式操作系统调度时机</a:t>
            </a:r>
            <a:endParaRPr lang="zh-CN" altLang="en-US" smtClean="0"/>
          </a:p>
        </p:txBody>
      </p:sp>
      <p:sp>
        <p:nvSpPr>
          <p:cNvPr id="83971" name="内容占位符 2"/>
          <p:cNvSpPr>
            <a:spLocks noGrp="1"/>
          </p:cNvSpPr>
          <p:nvPr>
            <p:ph idx="1"/>
          </p:nvPr>
        </p:nvSpPr>
        <p:spPr/>
        <p:txBody>
          <a:bodyPr/>
          <a:lstStyle/>
          <a:p>
            <a:r>
              <a:rPr lang="zh-CN" altLang="en-US" smtClean="0"/>
              <a:t>优先级抢占（引起任务阻塞或使阻塞任务变为就绪的系统调用点）</a:t>
            </a:r>
            <a:endParaRPr lang="en-US" altLang="zh-CN" smtClean="0"/>
          </a:p>
          <a:p>
            <a:r>
              <a:rPr lang="zh-CN" altLang="en-US" smtClean="0"/>
              <a:t>同优先级时间片轮转</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endParaRPr lang="zh-CN" altLang="zh-CN" smtClean="0"/>
          </a:p>
        </p:txBody>
      </p:sp>
      <p:pic>
        <p:nvPicPr>
          <p:cNvPr id="84995" name="Picture 3" descr="j02919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Rectangle 4"/>
          <p:cNvSpPr>
            <a:spLocks noChangeArrowheads="1"/>
          </p:cNvSpPr>
          <p:nvPr/>
        </p:nvSpPr>
        <p:spPr bwMode="auto">
          <a:xfrm>
            <a:off x="533400" y="2438400"/>
            <a:ext cx="79248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4800">
                <a:solidFill>
                  <a:srgbClr val="FF0000"/>
                </a:solidFill>
                <a:latin typeface="Arial Black" panose="020B0A04020102020204" pitchFamily="34" charset="0"/>
                <a:ea typeface="黑体" panose="02010609060101010101" pitchFamily="49" charset="-122"/>
              </a:rPr>
              <a:t>案例分析</a:t>
            </a:r>
            <a:endParaRPr lang="en-US" altLang="zh-CN" sz="4800">
              <a:solidFill>
                <a:srgbClr val="FF0000"/>
              </a:solidFill>
              <a:latin typeface="Arial Black" panose="020B0A04020102020204" pitchFamily="34"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81000" y="304800"/>
            <a:ext cx="8763000" cy="676275"/>
          </a:xfrm>
        </p:spPr>
        <p:txBody>
          <a:bodyPr/>
          <a:lstStyle/>
          <a:p>
            <a:pPr eaLnBrk="1" hangingPunct="1"/>
            <a:r>
              <a:rPr lang="en-US" altLang="zh-CN" dirty="0" smtClean="0">
                <a:sym typeface="Symbol" panose="05050102010706020507" pitchFamily="18" charset="2"/>
              </a:rPr>
              <a:t>Linux</a:t>
            </a:r>
            <a:r>
              <a:rPr lang="zh-CN" altLang="en-US" dirty="0" smtClean="0">
                <a:sym typeface="Symbol" panose="05050102010706020507" pitchFamily="18" charset="2"/>
              </a:rPr>
              <a:t>调度</a:t>
            </a:r>
            <a:r>
              <a:rPr lang="zh-CN" altLang="en-US" dirty="0" smtClean="0">
                <a:sym typeface="Symbol" panose="05050102010706020507" pitchFamily="18" charset="2"/>
              </a:rPr>
              <a:t>算法分析</a:t>
            </a:r>
            <a:endParaRPr lang="zh-CN" altLang="en-US" dirty="0" smtClean="0">
              <a:sym typeface="Symbol" panose="05050102010706020507" pitchFamily="18" charset="2"/>
            </a:endParaRPr>
          </a:p>
        </p:txBody>
      </p:sp>
      <p:sp>
        <p:nvSpPr>
          <p:cNvPr id="205830" name="Rectangle 6"/>
          <p:cNvSpPr>
            <a:spLocks noGrp="1" noChangeArrowheads="1"/>
          </p:cNvSpPr>
          <p:nvPr>
            <p:ph type="body" idx="1"/>
          </p:nvPr>
        </p:nvSpPr>
        <p:spPr>
          <a:xfrm>
            <a:off x="381000" y="1295400"/>
            <a:ext cx="8458200" cy="4827588"/>
          </a:xfrm>
          <a:noFill/>
        </p:spPr>
        <p:txBody>
          <a:bodyPr/>
          <a:lstStyle/>
          <a:p>
            <a:pPr algn="just" eaLnBrk="1" hangingPunct="1"/>
            <a:r>
              <a:rPr lang="zh-CN" altLang="en-US" sz="2400" b="0" dirty="0" smtClean="0"/>
              <a:t>目前</a:t>
            </a:r>
            <a:r>
              <a:rPr lang="en-US" altLang="zh-CN" sz="2400" b="0" dirty="0" smtClean="0"/>
              <a:t>Linux</a:t>
            </a:r>
            <a:r>
              <a:rPr lang="zh-CN" altLang="en-US" sz="2400" b="0" dirty="0" smtClean="0"/>
              <a:t>支持三种进程调度策略，分别是</a:t>
            </a:r>
            <a:r>
              <a:rPr lang="en-US" altLang="zh-CN" sz="2400" b="0" dirty="0" err="1" smtClean="0">
                <a:solidFill>
                  <a:srgbClr val="FF0000"/>
                </a:solidFill>
              </a:rPr>
              <a:t>SCHED_FIFO</a:t>
            </a:r>
            <a:r>
              <a:rPr lang="en-US" altLang="zh-CN" sz="2400" b="0" dirty="0" smtClean="0">
                <a:solidFill>
                  <a:srgbClr val="FF0000"/>
                </a:solidFill>
              </a:rPr>
              <a:t> </a:t>
            </a:r>
            <a:r>
              <a:rPr lang="zh-CN" altLang="en-US" sz="2400" b="0" dirty="0" smtClean="0">
                <a:solidFill>
                  <a:srgbClr val="FF0000"/>
                </a:solidFill>
              </a:rPr>
              <a:t>、 </a:t>
            </a:r>
            <a:r>
              <a:rPr lang="en-US" altLang="zh-CN" sz="2400" b="0" dirty="0" err="1" smtClean="0">
                <a:solidFill>
                  <a:srgbClr val="FF0000"/>
                </a:solidFill>
              </a:rPr>
              <a:t>SCHED_RR</a:t>
            </a:r>
            <a:r>
              <a:rPr lang="zh-CN" altLang="en-US" sz="2400" b="0" dirty="0" smtClean="0">
                <a:solidFill>
                  <a:srgbClr val="FF0000"/>
                </a:solidFill>
              </a:rPr>
              <a:t>和</a:t>
            </a:r>
            <a:r>
              <a:rPr lang="en-US" altLang="zh-CN" sz="2400" b="0" dirty="0" err="1" smtClean="0">
                <a:solidFill>
                  <a:srgbClr val="FF0000"/>
                </a:solidFill>
              </a:rPr>
              <a:t>SCHED_NORMAL</a:t>
            </a:r>
            <a:r>
              <a:rPr lang="zh-CN" altLang="en-US" sz="2400" b="0" dirty="0" smtClean="0"/>
              <a:t>；而</a:t>
            </a:r>
            <a:r>
              <a:rPr lang="en-US" altLang="zh-CN" sz="2400" b="0" dirty="0" smtClean="0"/>
              <a:t>Linux</a:t>
            </a:r>
            <a:r>
              <a:rPr lang="zh-CN" altLang="en-US" sz="2400" b="0" dirty="0" smtClean="0">
                <a:solidFill>
                  <a:srgbClr val="FF0000"/>
                </a:solidFill>
              </a:rPr>
              <a:t>支持两种类型的进程，</a:t>
            </a:r>
            <a:r>
              <a:rPr lang="zh-CN" altLang="en-US" sz="2400" dirty="0" smtClean="0">
                <a:solidFill>
                  <a:srgbClr val="FF0000"/>
                </a:solidFill>
              </a:rPr>
              <a:t>实时进程和普通进程</a:t>
            </a:r>
            <a:r>
              <a:rPr lang="zh-CN" altLang="en-US" sz="2400" b="0" dirty="0" smtClean="0"/>
              <a:t>。</a:t>
            </a:r>
            <a:endParaRPr lang="en-US" altLang="zh-CN" sz="2400" b="0" dirty="0" smtClean="0"/>
          </a:p>
          <a:p>
            <a:pPr algn="just" eaLnBrk="1" hangingPunct="1"/>
            <a:r>
              <a:rPr lang="zh-CN" altLang="en-US" sz="2400" b="0" dirty="0" smtClean="0"/>
              <a:t>实时进程可以采用</a:t>
            </a:r>
            <a:r>
              <a:rPr lang="en-US" altLang="zh-CN" sz="2400" b="0" dirty="0" err="1" smtClean="0"/>
              <a:t>SCHED_FIFO</a:t>
            </a:r>
            <a:r>
              <a:rPr lang="en-US" altLang="zh-CN" sz="2400" b="0" dirty="0" smtClean="0"/>
              <a:t> </a:t>
            </a:r>
            <a:r>
              <a:rPr lang="zh-CN" altLang="en-US" sz="2400" b="0" dirty="0" smtClean="0"/>
              <a:t>和</a:t>
            </a:r>
            <a:r>
              <a:rPr lang="en-US" altLang="zh-CN" sz="2400" b="0" dirty="0" err="1" smtClean="0"/>
              <a:t>SCHED_RR</a:t>
            </a:r>
            <a:r>
              <a:rPr lang="zh-CN" altLang="en-US" sz="2400" b="0" dirty="0" smtClean="0"/>
              <a:t>调度策略；普通进程则采用</a:t>
            </a:r>
            <a:r>
              <a:rPr lang="en-US" altLang="zh-CN" sz="2400" b="0" dirty="0" err="1" smtClean="0"/>
              <a:t>SCHED_NORMAL</a:t>
            </a:r>
            <a:r>
              <a:rPr lang="zh-CN" altLang="en-US" sz="2400" b="0" dirty="0" smtClean="0"/>
              <a:t>调度策略</a:t>
            </a:r>
            <a:r>
              <a:rPr lang="en-US" altLang="zh-CN" sz="2400" dirty="0" smtClean="0"/>
              <a:t>O(1)\CFS</a:t>
            </a:r>
            <a:r>
              <a:rPr lang="zh-CN" altLang="en-US" sz="2400" b="0" dirty="0" smtClean="0"/>
              <a:t>。</a:t>
            </a:r>
            <a:endParaRPr lang="en-US" altLang="zh-CN" sz="2400" b="0" dirty="0" smtClean="0"/>
          </a:p>
          <a:p>
            <a:pPr algn="just" eaLnBrk="1" hangingPunct="1"/>
            <a:r>
              <a:rPr lang="zh-CN" altLang="en-US" sz="2400" b="0" dirty="0" smtClean="0"/>
              <a:t>从</a:t>
            </a:r>
            <a:r>
              <a:rPr lang="en-US" altLang="zh-CN" sz="2400" b="0" dirty="0" err="1" smtClean="0"/>
              <a:t>Linux2.6.23</a:t>
            </a:r>
            <a:r>
              <a:rPr lang="zh-CN" altLang="en-US" sz="2400" b="0" dirty="0" smtClean="0"/>
              <a:t>内核</a:t>
            </a:r>
            <a:r>
              <a:rPr lang="zh-CN" altLang="en-US" sz="2400" b="0" dirty="0" smtClean="0"/>
              <a:t>版本以后，</a:t>
            </a:r>
            <a:r>
              <a:rPr lang="zh-CN" altLang="en-US" sz="2400" b="0" dirty="0" smtClean="0"/>
              <a:t>普通进程（采用调度策略</a:t>
            </a:r>
            <a:r>
              <a:rPr lang="en-US" altLang="zh-CN" sz="2400" b="0" dirty="0" err="1" smtClean="0"/>
              <a:t>SCHED_NORMAL</a:t>
            </a:r>
            <a:r>
              <a:rPr lang="zh-CN" altLang="en-US" sz="2400" b="0" dirty="0" smtClean="0"/>
              <a:t>的进程）采用了</a:t>
            </a:r>
            <a:r>
              <a:rPr lang="zh-CN" altLang="en-US" sz="2400" dirty="0" smtClean="0"/>
              <a:t>绝对公平调度算法</a:t>
            </a:r>
            <a:r>
              <a:rPr lang="en-US" altLang="zh-CN" sz="2400" dirty="0" smtClean="0"/>
              <a:t>CFS</a:t>
            </a:r>
            <a:r>
              <a:rPr lang="zh-CN" altLang="en-US" sz="2400" b="0" dirty="0" smtClean="0"/>
              <a:t>，不再跟踪进程的睡眠时间，也不区分是否为交互式进程是完全公平的含义。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830">
                                            <p:txEl>
                                              <p:pRg st="0" end="0"/>
                                            </p:txEl>
                                          </p:spTgt>
                                        </p:tgtEl>
                                        <p:attrNameLst>
                                          <p:attrName>style.visibility</p:attrName>
                                        </p:attrNameLst>
                                      </p:cBhvr>
                                      <p:to>
                                        <p:strVal val="visible"/>
                                      </p:to>
                                    </p:set>
                                    <p:animEffect transition="in" filter="dissolve">
                                      <p:cBhvr>
                                        <p:cTn id="7" dur="500"/>
                                        <p:tgtEl>
                                          <p:spTgt spid="2058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5830">
                                            <p:txEl>
                                              <p:pRg st="1" end="1"/>
                                            </p:txEl>
                                          </p:spTgt>
                                        </p:tgtEl>
                                        <p:attrNameLst>
                                          <p:attrName>style.visibility</p:attrName>
                                        </p:attrNameLst>
                                      </p:cBhvr>
                                      <p:to>
                                        <p:strVal val="visible"/>
                                      </p:to>
                                    </p:set>
                                    <p:animEffect transition="in" filter="dissolve">
                                      <p:cBhvr>
                                        <p:cTn id="12" dur="500"/>
                                        <p:tgtEl>
                                          <p:spTgt spid="2058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5830">
                                            <p:txEl>
                                              <p:pRg st="2" end="2"/>
                                            </p:txEl>
                                          </p:spTgt>
                                        </p:tgtEl>
                                        <p:attrNameLst>
                                          <p:attrName>style.visibility</p:attrName>
                                        </p:attrNameLst>
                                      </p:cBhvr>
                                      <p:to>
                                        <p:strVal val="visible"/>
                                      </p:to>
                                    </p:set>
                                    <p:animEffect transition="in" filter="dissolve">
                                      <p:cBhvr>
                                        <p:cTn id="17" dur="500"/>
                                        <p:tgtEl>
                                          <p:spTgt spid="2058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0"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81000" y="304800"/>
            <a:ext cx="8763000" cy="676275"/>
          </a:xfrm>
        </p:spPr>
        <p:txBody>
          <a:bodyPr/>
          <a:lstStyle/>
          <a:p>
            <a:pPr eaLnBrk="1" hangingPunct="1"/>
            <a:r>
              <a:rPr lang="en-US" altLang="zh-CN" dirty="0" smtClean="0">
                <a:sym typeface="Symbol" panose="05050102010706020507" pitchFamily="18" charset="2"/>
              </a:rPr>
              <a:t>Linux</a:t>
            </a:r>
            <a:r>
              <a:rPr lang="zh-CN" altLang="en-US" dirty="0" smtClean="0">
                <a:sym typeface="Symbol" panose="05050102010706020507" pitchFamily="18" charset="2"/>
              </a:rPr>
              <a:t>调度</a:t>
            </a:r>
            <a:r>
              <a:rPr lang="zh-CN" altLang="en-US" dirty="0" smtClean="0">
                <a:sym typeface="Symbol" panose="05050102010706020507" pitchFamily="18" charset="2"/>
              </a:rPr>
              <a:t>算法分析</a:t>
            </a:r>
            <a:endParaRPr lang="zh-CN" altLang="en-US" dirty="0" smtClean="0">
              <a:sym typeface="Symbol" panose="05050102010706020507" pitchFamily="18" charset="2"/>
            </a:endParaRPr>
          </a:p>
        </p:txBody>
      </p:sp>
      <p:sp>
        <p:nvSpPr>
          <p:cNvPr id="205830" name="Rectangle 6"/>
          <p:cNvSpPr>
            <a:spLocks noGrp="1" noChangeArrowheads="1"/>
          </p:cNvSpPr>
          <p:nvPr>
            <p:ph type="body" idx="1"/>
          </p:nvPr>
        </p:nvSpPr>
        <p:spPr>
          <a:xfrm>
            <a:off x="381000" y="1371600"/>
            <a:ext cx="8458200" cy="4827588"/>
          </a:xfrm>
        </p:spPr>
        <p:txBody>
          <a:bodyPr/>
          <a:lstStyle/>
          <a:p>
            <a:pPr marL="0" indent="0" algn="just" eaLnBrk="1" hangingPunct="1">
              <a:lnSpc>
                <a:spcPct val="130000"/>
              </a:lnSpc>
              <a:buNone/>
              <a:defRPr/>
            </a:pPr>
            <a:r>
              <a:rPr lang="en-US" altLang="zh-CN" dirty="0" smtClean="0">
                <a:latin typeface="+mn-ea"/>
              </a:rPr>
              <a:t>CFS</a:t>
            </a:r>
            <a:r>
              <a:rPr lang="zh-CN" altLang="en-US" dirty="0" smtClean="0">
                <a:latin typeface="+mn-ea"/>
              </a:rPr>
              <a:t>调度</a:t>
            </a:r>
            <a:r>
              <a:rPr lang="zh-CN" altLang="en-US" dirty="0" smtClean="0">
                <a:latin typeface="+mn-ea"/>
              </a:rPr>
              <a:t>器基本原理</a:t>
            </a:r>
            <a:endParaRPr lang="en-US" altLang="zh-CN" dirty="0" smtClean="0">
              <a:latin typeface="+mn-ea"/>
            </a:endParaRPr>
          </a:p>
          <a:p>
            <a:pPr marL="457200" indent="-457200" algn="just" eaLnBrk="1" hangingPunct="1">
              <a:buFont typeface="+mj-ea"/>
              <a:buAutoNum type="circleNumDbPlain"/>
              <a:defRPr/>
            </a:pPr>
            <a:r>
              <a:rPr lang="zh-CN" altLang="en-US" sz="2400" b="0" dirty="0" smtClean="0">
                <a:latin typeface="+mn-ea"/>
              </a:rPr>
              <a:t>为</a:t>
            </a:r>
            <a:r>
              <a:rPr lang="zh-CN" altLang="en-US" sz="2400" b="0" dirty="0" smtClean="0">
                <a:latin typeface="+mn-ea"/>
              </a:rPr>
              <a:t>每一个进程都设置一个虚拟时钟</a:t>
            </a:r>
            <a:r>
              <a:rPr lang="en-US" altLang="zh-CN" sz="2400" b="0" dirty="0" smtClean="0">
                <a:latin typeface="+mn-ea"/>
              </a:rPr>
              <a:t>-virtual runtime (</a:t>
            </a:r>
            <a:r>
              <a:rPr lang="en-US" altLang="zh-CN" sz="2400" b="0" dirty="0" err="1" smtClean="0">
                <a:latin typeface="+mn-ea"/>
              </a:rPr>
              <a:t>vruntime</a:t>
            </a:r>
            <a:r>
              <a:rPr lang="en-US" altLang="zh-CN" sz="2400" b="0" dirty="0" smtClean="0">
                <a:latin typeface="+mn-ea"/>
              </a:rPr>
              <a:t>)</a:t>
            </a:r>
            <a:r>
              <a:rPr lang="zh-CN" altLang="en-US" sz="2400" b="0" dirty="0" smtClean="0">
                <a:latin typeface="+mn-ea"/>
              </a:rPr>
              <a:t>。</a:t>
            </a:r>
            <a:endParaRPr lang="en-US" altLang="zh-CN" sz="2400" b="0" dirty="0" smtClean="0">
              <a:latin typeface="+mn-ea"/>
            </a:endParaRPr>
          </a:p>
          <a:p>
            <a:pPr marL="457200" indent="-457200" algn="just" eaLnBrk="1" hangingPunct="1">
              <a:buFont typeface="+mj-ea"/>
              <a:buAutoNum type="circleNumDbPlain"/>
              <a:defRPr/>
            </a:pPr>
            <a:r>
              <a:rPr lang="zh-CN" altLang="en-US" sz="2400" b="0" dirty="0" smtClean="0">
                <a:latin typeface="+mn-ea"/>
              </a:rPr>
              <a:t>如果一个</a:t>
            </a:r>
            <a:r>
              <a:rPr lang="zh-CN" altLang="en-US" sz="2400" b="0" dirty="0" smtClean="0">
                <a:latin typeface="+mn-ea"/>
              </a:rPr>
              <a:t>进程随着</a:t>
            </a:r>
            <a:r>
              <a:rPr lang="zh-CN" altLang="en-US" sz="2400" b="0" dirty="0" smtClean="0">
                <a:latin typeface="+mn-ea"/>
              </a:rPr>
              <a:t>执行时间的不断增长，其</a:t>
            </a:r>
            <a:r>
              <a:rPr lang="en-US" altLang="zh-CN" sz="2400" b="0" dirty="0" err="1" smtClean="0">
                <a:latin typeface="+mn-ea"/>
              </a:rPr>
              <a:t>vruntime</a:t>
            </a:r>
            <a:r>
              <a:rPr lang="zh-CN" altLang="en-US" sz="2400" b="0" dirty="0" smtClean="0">
                <a:latin typeface="+mn-ea"/>
              </a:rPr>
              <a:t>也将不断增大，没有得到执行的进程</a:t>
            </a:r>
            <a:r>
              <a:rPr lang="en-US" altLang="zh-CN" sz="2400" b="0" dirty="0" err="1" smtClean="0">
                <a:latin typeface="+mn-ea"/>
              </a:rPr>
              <a:t>vruntime</a:t>
            </a:r>
            <a:r>
              <a:rPr lang="zh-CN" altLang="en-US" sz="2400" b="0" dirty="0" smtClean="0">
                <a:latin typeface="+mn-ea"/>
              </a:rPr>
              <a:t>将保持不变。</a:t>
            </a:r>
            <a:endParaRPr lang="en-US" altLang="zh-CN" sz="2400" b="0" dirty="0" smtClean="0">
              <a:latin typeface="+mn-ea"/>
            </a:endParaRPr>
          </a:p>
          <a:p>
            <a:pPr marL="457200" indent="-457200" algn="just" eaLnBrk="1" hangingPunct="1">
              <a:buFont typeface="+mj-ea"/>
              <a:buAutoNum type="circleNumDbPlain"/>
              <a:defRPr/>
            </a:pPr>
            <a:r>
              <a:rPr lang="zh-CN" altLang="en-US" sz="2400" b="0" dirty="0" smtClean="0">
                <a:latin typeface="+mn-ea"/>
              </a:rPr>
              <a:t>调度</a:t>
            </a:r>
            <a:r>
              <a:rPr lang="zh-CN" altLang="en-US" sz="2400" b="0" dirty="0" smtClean="0">
                <a:latin typeface="+mn-ea"/>
              </a:rPr>
              <a:t>器将会选择最小的</a:t>
            </a:r>
            <a:r>
              <a:rPr lang="en-US" altLang="zh-CN" sz="2400" b="0" dirty="0" err="1" smtClean="0">
                <a:latin typeface="+mn-ea"/>
              </a:rPr>
              <a:t>vruntime</a:t>
            </a:r>
            <a:r>
              <a:rPr lang="zh-CN" altLang="en-US" sz="2400" b="0" dirty="0" smtClean="0">
                <a:latin typeface="+mn-ea"/>
              </a:rPr>
              <a:t>那个进程来执行。这就是所谓的“完全公平”。</a:t>
            </a:r>
            <a:endParaRPr lang="en-US" altLang="zh-CN" sz="2400" b="0" dirty="0" smtClean="0">
              <a:latin typeface="+mn-ea"/>
            </a:endParaRPr>
          </a:p>
          <a:p>
            <a:pPr marL="457200" indent="-457200" algn="just" eaLnBrk="1" hangingPunct="1">
              <a:buFont typeface="+mj-ea"/>
              <a:buAutoNum type="circleNumDbPlain"/>
              <a:defRPr/>
            </a:pPr>
            <a:r>
              <a:rPr lang="zh-CN" altLang="en-US" sz="2400" b="0" dirty="0" smtClean="0">
                <a:latin typeface="+mn-ea"/>
              </a:rPr>
              <a:t>不同优先级的进程其</a:t>
            </a:r>
            <a:r>
              <a:rPr lang="en-US" altLang="zh-CN" sz="2400" b="0" dirty="0" err="1" smtClean="0">
                <a:latin typeface="+mn-ea"/>
              </a:rPr>
              <a:t>vruntime</a:t>
            </a:r>
            <a:r>
              <a:rPr lang="zh-CN" altLang="en-US" sz="2400" b="0" dirty="0" smtClean="0">
                <a:latin typeface="+mn-ea"/>
              </a:rPr>
              <a:t>增长速度不同，优先级高的进程</a:t>
            </a:r>
            <a:r>
              <a:rPr lang="en-US" altLang="zh-CN" sz="2400" b="0" dirty="0" err="1" smtClean="0">
                <a:latin typeface="+mn-ea"/>
              </a:rPr>
              <a:t>vruntime</a:t>
            </a:r>
            <a:r>
              <a:rPr lang="zh-CN" altLang="en-US" sz="2400" b="0" dirty="0" smtClean="0">
                <a:latin typeface="+mn-ea"/>
              </a:rPr>
              <a:t>增长得慢，所以它可能得到更多的运行机会。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830">
                                            <p:txEl>
                                              <p:pRg st="0" end="0"/>
                                            </p:txEl>
                                          </p:spTgt>
                                        </p:tgtEl>
                                        <p:attrNameLst>
                                          <p:attrName>style.visibility</p:attrName>
                                        </p:attrNameLst>
                                      </p:cBhvr>
                                      <p:to>
                                        <p:strVal val="visible"/>
                                      </p:to>
                                    </p:set>
                                    <p:animEffect transition="in" filter="dissolve">
                                      <p:cBhvr>
                                        <p:cTn id="7" dur="500"/>
                                        <p:tgtEl>
                                          <p:spTgt spid="2058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5830">
                                            <p:txEl>
                                              <p:pRg st="2" end="2"/>
                                            </p:txEl>
                                          </p:spTgt>
                                        </p:tgtEl>
                                        <p:attrNameLst>
                                          <p:attrName>style.visibility</p:attrName>
                                        </p:attrNameLst>
                                      </p:cBhvr>
                                      <p:to>
                                        <p:strVal val="visible"/>
                                      </p:to>
                                    </p:set>
                                    <p:animEffect transition="in" filter="dissolve">
                                      <p:cBhvr>
                                        <p:cTn id="12" dur="500"/>
                                        <p:tgtEl>
                                          <p:spTgt spid="20583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5830">
                                            <p:txEl>
                                              <p:pRg st="3" end="3"/>
                                            </p:txEl>
                                          </p:spTgt>
                                        </p:tgtEl>
                                        <p:attrNameLst>
                                          <p:attrName>style.visibility</p:attrName>
                                        </p:attrNameLst>
                                      </p:cBhvr>
                                      <p:to>
                                        <p:strVal val="visible"/>
                                      </p:to>
                                    </p:set>
                                    <p:animEffect transition="in" filter="dissolve">
                                      <p:cBhvr>
                                        <p:cTn id="17" dur="500"/>
                                        <p:tgtEl>
                                          <p:spTgt spid="20583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5830">
                                            <p:txEl>
                                              <p:pRg st="4" end="4"/>
                                            </p:txEl>
                                          </p:spTgt>
                                        </p:tgtEl>
                                        <p:attrNameLst>
                                          <p:attrName>style.visibility</p:attrName>
                                        </p:attrNameLst>
                                      </p:cBhvr>
                                      <p:to>
                                        <p:strVal val="visible"/>
                                      </p:to>
                                    </p:set>
                                    <p:animEffect transition="in" filter="dissolve">
                                      <p:cBhvr>
                                        <p:cTn id="22" dur="500"/>
                                        <p:tgtEl>
                                          <p:spTgt spid="2058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Line 2"/>
          <p:cNvSpPr>
            <a:spLocks noChangeShapeType="1"/>
          </p:cNvSpPr>
          <p:nvPr/>
        </p:nvSpPr>
        <p:spPr bwMode="auto">
          <a:xfrm>
            <a:off x="2590800" y="5351463"/>
            <a:ext cx="2895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15" name="Freeform 3"/>
          <p:cNvSpPr>
            <a:spLocks/>
          </p:cNvSpPr>
          <p:nvPr/>
        </p:nvSpPr>
        <p:spPr bwMode="auto">
          <a:xfrm>
            <a:off x="2667000" y="3446463"/>
            <a:ext cx="3733800" cy="1295400"/>
          </a:xfrm>
          <a:custGeom>
            <a:avLst/>
            <a:gdLst>
              <a:gd name="T0" fmla="*/ 0 w 2544"/>
              <a:gd name="T1" fmla="*/ 2147483646 h 816"/>
              <a:gd name="T2" fmla="*/ 2147483646 w 2544"/>
              <a:gd name="T3" fmla="*/ 2147483646 h 816"/>
              <a:gd name="T4" fmla="*/ 2147483646 w 2544"/>
              <a:gd name="T5" fmla="*/ 2147483646 h 816"/>
              <a:gd name="T6" fmla="*/ 2147483646 w 2544"/>
              <a:gd name="T7" fmla="*/ 0 h 8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44" h="816">
                <a:moveTo>
                  <a:pt x="0" y="96"/>
                </a:moveTo>
                <a:lnTo>
                  <a:pt x="1488" y="816"/>
                </a:lnTo>
                <a:lnTo>
                  <a:pt x="2160" y="816"/>
                </a:lnTo>
                <a:lnTo>
                  <a:pt x="2544" y="0"/>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 name="Rectangle 4"/>
          <p:cNvSpPr>
            <a:spLocks noGrp="1" noChangeArrowheads="1"/>
          </p:cNvSpPr>
          <p:nvPr>
            <p:ph type="title"/>
          </p:nvPr>
        </p:nvSpPr>
        <p:spPr>
          <a:xfrm>
            <a:off x="304800" y="1676400"/>
            <a:ext cx="6561138" cy="576263"/>
          </a:xfrm>
        </p:spPr>
        <p:txBody>
          <a:bodyPr/>
          <a:lstStyle/>
          <a:p>
            <a:pPr eaLnBrk="1" hangingPunct="1"/>
            <a:r>
              <a:rPr lang="zh-CN" altLang="en-US" sz="2400" smtClean="0">
                <a:solidFill>
                  <a:srgbClr val="CC0000"/>
                </a:solidFill>
                <a:latin typeface="Times New Roman" panose="02020603050405020304" pitchFamily="18" charset="0"/>
              </a:rPr>
              <a:t>调度情况</a:t>
            </a:r>
            <a:r>
              <a:rPr lang="en-US" altLang="zh-CN" sz="2400" smtClean="0">
                <a:solidFill>
                  <a:srgbClr val="CC0000"/>
                </a:solidFill>
                <a:latin typeface="Times New Roman" panose="02020603050405020304" pitchFamily="18" charset="0"/>
              </a:rPr>
              <a:t>1</a:t>
            </a:r>
            <a:r>
              <a:rPr lang="zh-CN" altLang="en-US" sz="2400" smtClean="0">
                <a:solidFill>
                  <a:srgbClr val="CC0000"/>
                </a:solidFill>
                <a:latin typeface="Times New Roman" panose="02020603050405020304" pitchFamily="18" charset="0"/>
              </a:rPr>
              <a:t>： 因等待某些事件而让出</a:t>
            </a:r>
            <a:r>
              <a:rPr lang="en-US" altLang="zh-CN" sz="2400" smtClean="0">
                <a:solidFill>
                  <a:srgbClr val="CC0000"/>
                </a:solidFill>
                <a:latin typeface="Times New Roman" panose="02020603050405020304" pitchFamily="18" charset="0"/>
              </a:rPr>
              <a:t>CPU</a:t>
            </a:r>
          </a:p>
        </p:txBody>
      </p:sp>
      <p:grpSp>
        <p:nvGrpSpPr>
          <p:cNvPr id="11269" name="Group 5"/>
          <p:cNvGrpSpPr>
            <a:grpSpLocks/>
          </p:cNvGrpSpPr>
          <p:nvPr/>
        </p:nvGrpSpPr>
        <p:grpSpPr bwMode="auto">
          <a:xfrm>
            <a:off x="511175" y="2425700"/>
            <a:ext cx="7947025" cy="469900"/>
            <a:chOff x="384" y="2584"/>
            <a:chExt cx="5006" cy="296"/>
          </a:xfrm>
        </p:grpSpPr>
        <p:sp>
          <p:nvSpPr>
            <p:cNvPr id="11335" name="Text Box 6"/>
            <p:cNvSpPr txBox="1">
              <a:spLocks noChangeArrowheads="1"/>
            </p:cNvSpPr>
            <p:nvPr/>
          </p:nvSpPr>
          <p:spPr bwMode="auto">
            <a:xfrm>
              <a:off x="384" y="2584"/>
              <a:ext cx="785" cy="296"/>
            </a:xfrm>
            <a:prstGeom prst="rect">
              <a:avLst/>
            </a:prstGeom>
            <a:solidFill>
              <a:srgbClr val="EAEAEA"/>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F0C19"/>
                  </a:solidFill>
                </a:rPr>
                <a:t>sum</a:t>
              </a:r>
            </a:p>
          </p:txBody>
        </p:sp>
        <p:sp>
          <p:nvSpPr>
            <p:cNvPr id="11336" name="Line 7"/>
            <p:cNvSpPr>
              <a:spLocks noChangeShapeType="1"/>
            </p:cNvSpPr>
            <p:nvPr/>
          </p:nvSpPr>
          <p:spPr bwMode="auto">
            <a:xfrm>
              <a:off x="1169" y="2735"/>
              <a:ext cx="576" cy="0"/>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Text Box 8"/>
            <p:cNvSpPr txBox="1">
              <a:spLocks noChangeArrowheads="1"/>
            </p:cNvSpPr>
            <p:nvPr/>
          </p:nvSpPr>
          <p:spPr bwMode="auto">
            <a:xfrm>
              <a:off x="1748" y="2602"/>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F0C19"/>
                  </a:solidFill>
                </a:rPr>
                <a:t>(</a:t>
              </a:r>
              <a:r>
                <a:rPr lang="zh-CN" altLang="en-US" sz="2000">
                  <a:solidFill>
                    <a:srgbClr val="0F0C19"/>
                  </a:solidFill>
                </a:rPr>
                <a:t>等待文件输出</a:t>
              </a:r>
              <a:r>
                <a:rPr lang="en-US" altLang="zh-CN" sz="2000">
                  <a:solidFill>
                    <a:srgbClr val="0F0C19"/>
                  </a:solidFill>
                </a:rPr>
                <a:t>)</a:t>
              </a:r>
              <a:endParaRPr lang="en-US" altLang="zh-CN" sz="4400" b="0">
                <a:solidFill>
                  <a:srgbClr val="0F0C19"/>
                </a:solidFill>
              </a:endParaRPr>
            </a:p>
          </p:txBody>
        </p:sp>
        <p:sp>
          <p:nvSpPr>
            <p:cNvPr id="11338" name="Line 9"/>
            <p:cNvSpPr>
              <a:spLocks noChangeShapeType="1"/>
            </p:cNvSpPr>
            <p:nvPr/>
          </p:nvSpPr>
          <p:spPr bwMode="auto">
            <a:xfrm flipV="1">
              <a:off x="2945" y="2726"/>
              <a:ext cx="624" cy="4"/>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9" name="Line 10"/>
            <p:cNvSpPr>
              <a:spLocks noChangeShapeType="1"/>
            </p:cNvSpPr>
            <p:nvPr/>
          </p:nvSpPr>
          <p:spPr bwMode="auto">
            <a:xfrm>
              <a:off x="2945" y="2604"/>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40" name="Line 11"/>
            <p:cNvSpPr>
              <a:spLocks noChangeShapeType="1"/>
            </p:cNvSpPr>
            <p:nvPr/>
          </p:nvSpPr>
          <p:spPr bwMode="auto">
            <a:xfrm>
              <a:off x="1745" y="2603"/>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41" name="Text Box 12"/>
            <p:cNvSpPr txBox="1">
              <a:spLocks noChangeArrowheads="1"/>
            </p:cNvSpPr>
            <p:nvPr/>
          </p:nvSpPr>
          <p:spPr bwMode="auto">
            <a:xfrm>
              <a:off x="3569" y="2609"/>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F0C19"/>
                  </a:solidFill>
                </a:rPr>
                <a:t>(</a:t>
              </a:r>
              <a:r>
                <a:rPr lang="zh-CN" altLang="en-US" sz="2000">
                  <a:solidFill>
                    <a:srgbClr val="0F0C19"/>
                  </a:solidFill>
                </a:rPr>
                <a:t>等待文件输出</a:t>
              </a:r>
              <a:r>
                <a:rPr lang="en-US" altLang="zh-CN" sz="2000">
                  <a:solidFill>
                    <a:srgbClr val="0F0C19"/>
                  </a:solidFill>
                </a:rPr>
                <a:t>)</a:t>
              </a:r>
              <a:endParaRPr lang="en-US" altLang="zh-CN" sz="4400" b="0">
                <a:solidFill>
                  <a:srgbClr val="0F0C19"/>
                </a:solidFill>
              </a:endParaRPr>
            </a:p>
          </p:txBody>
        </p:sp>
        <p:sp>
          <p:nvSpPr>
            <p:cNvPr id="11342" name="Line 13"/>
            <p:cNvSpPr>
              <a:spLocks noChangeShapeType="1"/>
            </p:cNvSpPr>
            <p:nvPr/>
          </p:nvSpPr>
          <p:spPr bwMode="auto">
            <a:xfrm flipV="1">
              <a:off x="4766" y="2735"/>
              <a:ext cx="624" cy="4"/>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43" name="Line 14"/>
            <p:cNvSpPr>
              <a:spLocks noChangeShapeType="1"/>
            </p:cNvSpPr>
            <p:nvPr/>
          </p:nvSpPr>
          <p:spPr bwMode="auto">
            <a:xfrm>
              <a:off x="4766" y="2611"/>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44" name="Line 15"/>
            <p:cNvSpPr>
              <a:spLocks noChangeShapeType="1"/>
            </p:cNvSpPr>
            <p:nvPr/>
          </p:nvSpPr>
          <p:spPr bwMode="auto">
            <a:xfrm>
              <a:off x="3566" y="2610"/>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8128" name="Group 16"/>
          <p:cNvGrpSpPr>
            <a:grpSpLocks/>
          </p:cNvGrpSpPr>
          <p:nvPr/>
        </p:nvGrpSpPr>
        <p:grpSpPr bwMode="auto">
          <a:xfrm>
            <a:off x="4648200" y="3141663"/>
            <a:ext cx="990600" cy="1371600"/>
            <a:chOff x="2208" y="528"/>
            <a:chExt cx="672" cy="1008"/>
          </a:xfrm>
        </p:grpSpPr>
        <p:sp>
          <p:nvSpPr>
            <p:cNvPr id="11332" name="Rectangle 17"/>
            <p:cNvSpPr>
              <a:spLocks noChangeArrowheads="1"/>
            </p:cNvSpPr>
            <p:nvPr/>
          </p:nvSpPr>
          <p:spPr bwMode="auto">
            <a:xfrm>
              <a:off x="2208" y="528"/>
              <a:ext cx="672" cy="1008"/>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p:txBody>
        </p:sp>
        <p:sp>
          <p:nvSpPr>
            <p:cNvPr id="11333" name="Rectangle 18"/>
            <p:cNvSpPr>
              <a:spLocks noChangeArrowheads="1"/>
            </p:cNvSpPr>
            <p:nvPr/>
          </p:nvSpPr>
          <p:spPr bwMode="auto">
            <a:xfrm>
              <a:off x="2208" y="528"/>
              <a:ext cx="672" cy="240"/>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PCB1</a:t>
              </a:r>
            </a:p>
          </p:txBody>
        </p:sp>
        <p:sp>
          <p:nvSpPr>
            <p:cNvPr id="11334" name="Rectangle 19"/>
            <p:cNvSpPr>
              <a:spLocks noChangeArrowheads="1"/>
            </p:cNvSpPr>
            <p:nvPr/>
          </p:nvSpPr>
          <p:spPr bwMode="auto">
            <a:xfrm>
              <a:off x="2208" y="768"/>
              <a:ext cx="672" cy="192"/>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Registers</a:t>
              </a:r>
            </a:p>
          </p:txBody>
        </p:sp>
      </p:grpSp>
      <p:sp>
        <p:nvSpPr>
          <p:cNvPr id="218132" name="Line 20"/>
          <p:cNvSpPr>
            <a:spLocks noChangeShapeType="1"/>
          </p:cNvSpPr>
          <p:nvPr/>
        </p:nvSpPr>
        <p:spPr bwMode="auto">
          <a:xfrm>
            <a:off x="5638800" y="3294063"/>
            <a:ext cx="838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8133" name="Group 21"/>
          <p:cNvGrpSpPr>
            <a:grpSpLocks/>
          </p:cNvGrpSpPr>
          <p:nvPr/>
        </p:nvGrpSpPr>
        <p:grpSpPr bwMode="auto">
          <a:xfrm>
            <a:off x="6477000" y="3141663"/>
            <a:ext cx="990600" cy="1371600"/>
            <a:chOff x="2208" y="528"/>
            <a:chExt cx="672" cy="1008"/>
          </a:xfrm>
        </p:grpSpPr>
        <p:sp>
          <p:nvSpPr>
            <p:cNvPr id="11329" name="Rectangle 22"/>
            <p:cNvSpPr>
              <a:spLocks noChangeArrowheads="1"/>
            </p:cNvSpPr>
            <p:nvPr/>
          </p:nvSpPr>
          <p:spPr bwMode="auto">
            <a:xfrm>
              <a:off x="2208" y="528"/>
              <a:ext cx="672" cy="1008"/>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p:txBody>
        </p:sp>
        <p:sp>
          <p:nvSpPr>
            <p:cNvPr id="11330" name="Rectangle 23"/>
            <p:cNvSpPr>
              <a:spLocks noChangeArrowheads="1"/>
            </p:cNvSpPr>
            <p:nvPr/>
          </p:nvSpPr>
          <p:spPr bwMode="auto">
            <a:xfrm>
              <a:off x="2208" y="528"/>
              <a:ext cx="672" cy="240"/>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PCB6</a:t>
              </a:r>
            </a:p>
          </p:txBody>
        </p:sp>
        <p:sp>
          <p:nvSpPr>
            <p:cNvPr id="11331" name="Rectangle 24"/>
            <p:cNvSpPr>
              <a:spLocks noChangeArrowheads="1"/>
            </p:cNvSpPr>
            <p:nvPr/>
          </p:nvSpPr>
          <p:spPr bwMode="auto">
            <a:xfrm>
              <a:off x="2208" y="768"/>
              <a:ext cx="672" cy="192"/>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Registers</a:t>
              </a:r>
            </a:p>
          </p:txBody>
        </p:sp>
      </p:grpSp>
      <p:grpSp>
        <p:nvGrpSpPr>
          <p:cNvPr id="218137" name="Group 25"/>
          <p:cNvGrpSpPr>
            <a:grpSpLocks/>
          </p:cNvGrpSpPr>
          <p:nvPr/>
        </p:nvGrpSpPr>
        <p:grpSpPr bwMode="auto">
          <a:xfrm>
            <a:off x="5638800" y="3294063"/>
            <a:ext cx="609600" cy="288925"/>
            <a:chOff x="4704" y="3019"/>
            <a:chExt cx="384" cy="182"/>
          </a:xfrm>
        </p:grpSpPr>
        <p:grpSp>
          <p:nvGrpSpPr>
            <p:cNvPr id="11323" name="Group 26"/>
            <p:cNvGrpSpPr>
              <a:grpSpLocks/>
            </p:cNvGrpSpPr>
            <p:nvPr/>
          </p:nvGrpSpPr>
          <p:grpSpPr bwMode="auto">
            <a:xfrm>
              <a:off x="4896" y="3019"/>
              <a:ext cx="192" cy="182"/>
              <a:chOff x="2448" y="2016"/>
              <a:chExt cx="192" cy="192"/>
            </a:xfrm>
          </p:grpSpPr>
          <p:sp>
            <p:nvSpPr>
              <p:cNvPr id="11325" name="Line 27"/>
              <p:cNvSpPr>
                <a:spLocks noChangeShapeType="1"/>
              </p:cNvSpPr>
              <p:nvPr/>
            </p:nvSpPr>
            <p:spPr bwMode="auto">
              <a:xfrm>
                <a:off x="2448" y="2112"/>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Line 28"/>
              <p:cNvSpPr>
                <a:spLocks noChangeShapeType="1"/>
              </p:cNvSpPr>
              <p:nvPr/>
            </p:nvSpPr>
            <p:spPr bwMode="auto">
              <a:xfrm>
                <a:off x="2496" y="2160"/>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7" name="Line 29"/>
              <p:cNvSpPr>
                <a:spLocks noChangeShapeType="1"/>
              </p:cNvSpPr>
              <p:nvPr/>
            </p:nvSpPr>
            <p:spPr bwMode="auto">
              <a:xfrm>
                <a:off x="2520" y="2208"/>
                <a:ext cx="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Line 30"/>
              <p:cNvSpPr>
                <a:spLocks noChangeShapeType="1"/>
              </p:cNvSpPr>
              <p:nvPr/>
            </p:nvSpPr>
            <p:spPr bwMode="auto">
              <a:xfrm>
                <a:off x="2544"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324" name="Line 31"/>
            <p:cNvSpPr>
              <a:spLocks noChangeShapeType="1"/>
            </p:cNvSpPr>
            <p:nvPr/>
          </p:nvSpPr>
          <p:spPr bwMode="auto">
            <a:xfrm>
              <a:off x="4704" y="3019"/>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8144" name="Line 32"/>
          <p:cNvSpPr>
            <a:spLocks noChangeShapeType="1"/>
          </p:cNvSpPr>
          <p:nvPr/>
        </p:nvSpPr>
        <p:spPr bwMode="auto">
          <a:xfrm>
            <a:off x="2438400" y="3294063"/>
            <a:ext cx="2209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45" name="Freeform 33"/>
          <p:cNvSpPr>
            <a:spLocks/>
          </p:cNvSpPr>
          <p:nvPr/>
        </p:nvSpPr>
        <p:spPr bwMode="auto">
          <a:xfrm>
            <a:off x="2667000" y="3446463"/>
            <a:ext cx="1905000" cy="1295400"/>
          </a:xfrm>
          <a:custGeom>
            <a:avLst/>
            <a:gdLst>
              <a:gd name="T0" fmla="*/ 0 w 2544"/>
              <a:gd name="T1" fmla="*/ 2147483646 h 816"/>
              <a:gd name="T2" fmla="*/ 2147483646 w 2544"/>
              <a:gd name="T3" fmla="*/ 2147483646 h 816"/>
              <a:gd name="T4" fmla="*/ 2147483646 w 2544"/>
              <a:gd name="T5" fmla="*/ 2147483646 h 816"/>
              <a:gd name="T6" fmla="*/ 2147483646 w 2544"/>
              <a:gd name="T7" fmla="*/ 0 h 8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44" h="816">
                <a:moveTo>
                  <a:pt x="0" y="96"/>
                </a:moveTo>
                <a:lnTo>
                  <a:pt x="1488" y="816"/>
                </a:lnTo>
                <a:lnTo>
                  <a:pt x="2160" y="816"/>
                </a:lnTo>
                <a:lnTo>
                  <a:pt x="2544" y="0"/>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46" name="Rectangle 34"/>
          <p:cNvSpPr>
            <a:spLocks noChangeArrowheads="1"/>
          </p:cNvSpPr>
          <p:nvPr/>
        </p:nvSpPr>
        <p:spPr bwMode="auto">
          <a:xfrm>
            <a:off x="2314575" y="3217863"/>
            <a:ext cx="990600" cy="306387"/>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Head</a:t>
            </a:r>
          </a:p>
        </p:txBody>
      </p:sp>
      <p:sp>
        <p:nvSpPr>
          <p:cNvPr id="218147" name="Rectangle 35"/>
          <p:cNvSpPr>
            <a:spLocks noChangeArrowheads="1"/>
          </p:cNvSpPr>
          <p:nvPr/>
        </p:nvSpPr>
        <p:spPr bwMode="auto">
          <a:xfrm>
            <a:off x="2314575" y="3524250"/>
            <a:ext cx="990600" cy="304800"/>
          </a:xfrm>
          <a:prstGeom prst="rect">
            <a:avLst/>
          </a:prstGeom>
          <a:solidFill>
            <a:srgbClr val="FF66CC"/>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Tail</a:t>
            </a:r>
          </a:p>
        </p:txBody>
      </p:sp>
      <p:sp>
        <p:nvSpPr>
          <p:cNvPr id="218148" name="Text Box 36"/>
          <p:cNvSpPr txBox="1">
            <a:spLocks noChangeArrowheads="1"/>
          </p:cNvSpPr>
          <p:nvPr/>
        </p:nvSpPr>
        <p:spPr bwMode="auto">
          <a:xfrm>
            <a:off x="1295400" y="3217863"/>
            <a:ext cx="9144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latin typeface="Century Gothic" panose="020B0502020202020204" pitchFamily="34" charset="0"/>
              </a:rPr>
              <a:t>磁盘等待队列</a:t>
            </a:r>
          </a:p>
        </p:txBody>
      </p:sp>
      <p:grpSp>
        <p:nvGrpSpPr>
          <p:cNvPr id="218149" name="Group 37"/>
          <p:cNvGrpSpPr>
            <a:grpSpLocks/>
          </p:cNvGrpSpPr>
          <p:nvPr/>
        </p:nvGrpSpPr>
        <p:grpSpPr bwMode="auto">
          <a:xfrm>
            <a:off x="7467600" y="3294063"/>
            <a:ext cx="609600" cy="288925"/>
            <a:chOff x="4704" y="3019"/>
            <a:chExt cx="384" cy="182"/>
          </a:xfrm>
        </p:grpSpPr>
        <p:grpSp>
          <p:nvGrpSpPr>
            <p:cNvPr id="11317" name="Group 38"/>
            <p:cNvGrpSpPr>
              <a:grpSpLocks/>
            </p:cNvGrpSpPr>
            <p:nvPr/>
          </p:nvGrpSpPr>
          <p:grpSpPr bwMode="auto">
            <a:xfrm>
              <a:off x="4896" y="3019"/>
              <a:ext cx="192" cy="182"/>
              <a:chOff x="2448" y="2016"/>
              <a:chExt cx="192" cy="192"/>
            </a:xfrm>
          </p:grpSpPr>
          <p:sp>
            <p:nvSpPr>
              <p:cNvPr id="11319" name="Line 39"/>
              <p:cNvSpPr>
                <a:spLocks noChangeShapeType="1"/>
              </p:cNvSpPr>
              <p:nvPr/>
            </p:nvSpPr>
            <p:spPr bwMode="auto">
              <a:xfrm>
                <a:off x="2448" y="2112"/>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Line 40"/>
              <p:cNvSpPr>
                <a:spLocks noChangeShapeType="1"/>
              </p:cNvSpPr>
              <p:nvPr/>
            </p:nvSpPr>
            <p:spPr bwMode="auto">
              <a:xfrm>
                <a:off x="2496" y="2160"/>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Line 41"/>
              <p:cNvSpPr>
                <a:spLocks noChangeShapeType="1"/>
              </p:cNvSpPr>
              <p:nvPr/>
            </p:nvSpPr>
            <p:spPr bwMode="auto">
              <a:xfrm>
                <a:off x="2520" y="2208"/>
                <a:ext cx="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Line 42"/>
              <p:cNvSpPr>
                <a:spLocks noChangeShapeType="1"/>
              </p:cNvSpPr>
              <p:nvPr/>
            </p:nvSpPr>
            <p:spPr bwMode="auto">
              <a:xfrm>
                <a:off x="2544"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318" name="Line 43"/>
            <p:cNvSpPr>
              <a:spLocks noChangeShapeType="1"/>
            </p:cNvSpPr>
            <p:nvPr/>
          </p:nvSpPr>
          <p:spPr bwMode="auto">
            <a:xfrm>
              <a:off x="4704" y="3019"/>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8156" name="Group 44"/>
          <p:cNvGrpSpPr>
            <a:grpSpLocks/>
          </p:cNvGrpSpPr>
          <p:nvPr/>
        </p:nvGrpSpPr>
        <p:grpSpPr bwMode="auto">
          <a:xfrm>
            <a:off x="4038600" y="5181600"/>
            <a:ext cx="990600" cy="1371600"/>
            <a:chOff x="2208" y="528"/>
            <a:chExt cx="672" cy="1008"/>
          </a:xfrm>
        </p:grpSpPr>
        <p:sp>
          <p:nvSpPr>
            <p:cNvPr id="11314" name="Rectangle 45"/>
            <p:cNvSpPr>
              <a:spLocks noChangeArrowheads="1"/>
            </p:cNvSpPr>
            <p:nvPr/>
          </p:nvSpPr>
          <p:spPr bwMode="auto">
            <a:xfrm>
              <a:off x="2208" y="528"/>
              <a:ext cx="672" cy="1008"/>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p:txBody>
        </p:sp>
        <p:sp>
          <p:nvSpPr>
            <p:cNvPr id="11315" name="Rectangle 46"/>
            <p:cNvSpPr>
              <a:spLocks noChangeArrowheads="1"/>
            </p:cNvSpPr>
            <p:nvPr/>
          </p:nvSpPr>
          <p:spPr bwMode="auto">
            <a:xfrm>
              <a:off x="2208" y="528"/>
              <a:ext cx="672" cy="240"/>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PCB4</a:t>
              </a:r>
            </a:p>
          </p:txBody>
        </p:sp>
        <p:sp>
          <p:nvSpPr>
            <p:cNvPr id="11316" name="Rectangle 47"/>
            <p:cNvSpPr>
              <a:spLocks noChangeArrowheads="1"/>
            </p:cNvSpPr>
            <p:nvPr/>
          </p:nvSpPr>
          <p:spPr bwMode="auto">
            <a:xfrm>
              <a:off x="2208" y="768"/>
              <a:ext cx="672" cy="192"/>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Registers</a:t>
              </a:r>
            </a:p>
          </p:txBody>
        </p:sp>
      </p:grpSp>
      <p:grpSp>
        <p:nvGrpSpPr>
          <p:cNvPr id="218160" name="Group 48"/>
          <p:cNvGrpSpPr>
            <a:grpSpLocks/>
          </p:cNvGrpSpPr>
          <p:nvPr/>
        </p:nvGrpSpPr>
        <p:grpSpPr bwMode="auto">
          <a:xfrm>
            <a:off x="5486400" y="5181600"/>
            <a:ext cx="990600" cy="1371600"/>
            <a:chOff x="2208" y="528"/>
            <a:chExt cx="672" cy="1008"/>
          </a:xfrm>
        </p:grpSpPr>
        <p:sp>
          <p:nvSpPr>
            <p:cNvPr id="11311" name="Rectangle 49"/>
            <p:cNvSpPr>
              <a:spLocks noChangeArrowheads="1"/>
            </p:cNvSpPr>
            <p:nvPr/>
          </p:nvSpPr>
          <p:spPr bwMode="auto">
            <a:xfrm>
              <a:off x="2208" y="528"/>
              <a:ext cx="672" cy="1008"/>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p:txBody>
        </p:sp>
        <p:sp>
          <p:nvSpPr>
            <p:cNvPr id="11312" name="Rectangle 50"/>
            <p:cNvSpPr>
              <a:spLocks noChangeArrowheads="1"/>
            </p:cNvSpPr>
            <p:nvPr/>
          </p:nvSpPr>
          <p:spPr bwMode="auto">
            <a:xfrm>
              <a:off x="2208" y="528"/>
              <a:ext cx="672" cy="240"/>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PCB8</a:t>
              </a:r>
            </a:p>
          </p:txBody>
        </p:sp>
        <p:sp>
          <p:nvSpPr>
            <p:cNvPr id="11313" name="Rectangle 51"/>
            <p:cNvSpPr>
              <a:spLocks noChangeArrowheads="1"/>
            </p:cNvSpPr>
            <p:nvPr/>
          </p:nvSpPr>
          <p:spPr bwMode="auto">
            <a:xfrm>
              <a:off x="2208" y="768"/>
              <a:ext cx="672" cy="192"/>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Registers</a:t>
              </a:r>
            </a:p>
          </p:txBody>
        </p:sp>
      </p:grpSp>
      <p:grpSp>
        <p:nvGrpSpPr>
          <p:cNvPr id="218164" name="Group 52"/>
          <p:cNvGrpSpPr>
            <a:grpSpLocks/>
          </p:cNvGrpSpPr>
          <p:nvPr/>
        </p:nvGrpSpPr>
        <p:grpSpPr bwMode="auto">
          <a:xfrm>
            <a:off x="7239000" y="5181600"/>
            <a:ext cx="990600" cy="1371600"/>
            <a:chOff x="2208" y="528"/>
            <a:chExt cx="672" cy="1008"/>
          </a:xfrm>
        </p:grpSpPr>
        <p:sp>
          <p:nvSpPr>
            <p:cNvPr id="11308" name="Rectangle 53"/>
            <p:cNvSpPr>
              <a:spLocks noChangeArrowheads="1"/>
            </p:cNvSpPr>
            <p:nvPr/>
          </p:nvSpPr>
          <p:spPr bwMode="auto">
            <a:xfrm>
              <a:off x="2208" y="528"/>
              <a:ext cx="672" cy="1008"/>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p:txBody>
        </p:sp>
        <p:sp>
          <p:nvSpPr>
            <p:cNvPr id="11309" name="Rectangle 54"/>
            <p:cNvSpPr>
              <a:spLocks noChangeArrowheads="1"/>
            </p:cNvSpPr>
            <p:nvPr/>
          </p:nvSpPr>
          <p:spPr bwMode="auto">
            <a:xfrm>
              <a:off x="2208" y="528"/>
              <a:ext cx="672" cy="240"/>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PCB7</a:t>
              </a:r>
            </a:p>
          </p:txBody>
        </p:sp>
        <p:sp>
          <p:nvSpPr>
            <p:cNvPr id="11310" name="Rectangle 55"/>
            <p:cNvSpPr>
              <a:spLocks noChangeArrowheads="1"/>
            </p:cNvSpPr>
            <p:nvPr/>
          </p:nvSpPr>
          <p:spPr bwMode="auto">
            <a:xfrm>
              <a:off x="2208" y="768"/>
              <a:ext cx="672" cy="192"/>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Registers</a:t>
              </a:r>
            </a:p>
          </p:txBody>
        </p:sp>
      </p:grpSp>
      <p:grpSp>
        <p:nvGrpSpPr>
          <p:cNvPr id="218168" name="Group 56"/>
          <p:cNvGrpSpPr>
            <a:grpSpLocks/>
          </p:cNvGrpSpPr>
          <p:nvPr/>
        </p:nvGrpSpPr>
        <p:grpSpPr bwMode="auto">
          <a:xfrm>
            <a:off x="8534400" y="5334000"/>
            <a:ext cx="304800" cy="304800"/>
            <a:chOff x="2448" y="2016"/>
            <a:chExt cx="192" cy="192"/>
          </a:xfrm>
        </p:grpSpPr>
        <p:sp>
          <p:nvSpPr>
            <p:cNvPr id="11304" name="Line 57"/>
            <p:cNvSpPr>
              <a:spLocks noChangeShapeType="1"/>
            </p:cNvSpPr>
            <p:nvPr/>
          </p:nvSpPr>
          <p:spPr bwMode="auto">
            <a:xfrm>
              <a:off x="2448" y="2112"/>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Line 58"/>
            <p:cNvSpPr>
              <a:spLocks noChangeShapeType="1"/>
            </p:cNvSpPr>
            <p:nvPr/>
          </p:nvSpPr>
          <p:spPr bwMode="auto">
            <a:xfrm>
              <a:off x="2496" y="2160"/>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Line 59"/>
            <p:cNvSpPr>
              <a:spLocks noChangeShapeType="1"/>
            </p:cNvSpPr>
            <p:nvPr/>
          </p:nvSpPr>
          <p:spPr bwMode="auto">
            <a:xfrm>
              <a:off x="2520" y="2208"/>
              <a:ext cx="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7" name="Line 60"/>
            <p:cNvSpPr>
              <a:spLocks noChangeShapeType="1"/>
            </p:cNvSpPr>
            <p:nvPr/>
          </p:nvSpPr>
          <p:spPr bwMode="auto">
            <a:xfrm>
              <a:off x="2544"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8173" name="Line 61"/>
          <p:cNvSpPr>
            <a:spLocks noChangeShapeType="1"/>
          </p:cNvSpPr>
          <p:nvPr/>
        </p:nvSpPr>
        <p:spPr bwMode="auto">
          <a:xfrm>
            <a:off x="5029200" y="5343525"/>
            <a:ext cx="457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74" name="Line 62"/>
          <p:cNvSpPr>
            <a:spLocks noChangeShapeType="1"/>
          </p:cNvSpPr>
          <p:nvPr/>
        </p:nvSpPr>
        <p:spPr bwMode="auto">
          <a:xfrm>
            <a:off x="6477000" y="5334000"/>
            <a:ext cx="762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75" name="Line 63"/>
          <p:cNvSpPr>
            <a:spLocks noChangeShapeType="1"/>
          </p:cNvSpPr>
          <p:nvPr/>
        </p:nvSpPr>
        <p:spPr bwMode="auto">
          <a:xfrm>
            <a:off x="8229600" y="5334000"/>
            <a:ext cx="457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76" name="Line 64"/>
          <p:cNvSpPr>
            <a:spLocks noChangeShapeType="1"/>
          </p:cNvSpPr>
          <p:nvPr/>
        </p:nvSpPr>
        <p:spPr bwMode="auto">
          <a:xfrm>
            <a:off x="2433638" y="5351463"/>
            <a:ext cx="1600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77" name="Freeform 65"/>
          <p:cNvSpPr>
            <a:spLocks/>
          </p:cNvSpPr>
          <p:nvPr/>
        </p:nvSpPr>
        <p:spPr bwMode="auto">
          <a:xfrm>
            <a:off x="2819400" y="5410200"/>
            <a:ext cx="4419600" cy="1295400"/>
          </a:xfrm>
          <a:custGeom>
            <a:avLst/>
            <a:gdLst>
              <a:gd name="T0" fmla="*/ 0 w 3024"/>
              <a:gd name="T1" fmla="*/ 2147483646 h 912"/>
              <a:gd name="T2" fmla="*/ 2147483646 w 3024"/>
              <a:gd name="T3" fmla="*/ 2147483646 h 912"/>
              <a:gd name="T4" fmla="*/ 2147483646 w 3024"/>
              <a:gd name="T5" fmla="*/ 2147483646 h 912"/>
              <a:gd name="T6" fmla="*/ 2147483646 w 3024"/>
              <a:gd name="T7" fmla="*/ 0 h 9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24" h="912">
                <a:moveTo>
                  <a:pt x="0" y="192"/>
                </a:moveTo>
                <a:lnTo>
                  <a:pt x="816" y="912"/>
                </a:lnTo>
                <a:lnTo>
                  <a:pt x="2640" y="912"/>
                </a:lnTo>
                <a:lnTo>
                  <a:pt x="3024" y="0"/>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8178" name="Group 66"/>
          <p:cNvGrpSpPr>
            <a:grpSpLocks/>
          </p:cNvGrpSpPr>
          <p:nvPr/>
        </p:nvGrpSpPr>
        <p:grpSpPr bwMode="auto">
          <a:xfrm>
            <a:off x="2314575" y="5168900"/>
            <a:ext cx="990600" cy="611188"/>
            <a:chOff x="672" y="768"/>
            <a:chExt cx="720" cy="480"/>
          </a:xfrm>
        </p:grpSpPr>
        <p:sp>
          <p:nvSpPr>
            <p:cNvPr id="11302" name="Rectangle 67"/>
            <p:cNvSpPr>
              <a:spLocks noChangeArrowheads="1"/>
            </p:cNvSpPr>
            <p:nvPr/>
          </p:nvSpPr>
          <p:spPr bwMode="auto">
            <a:xfrm>
              <a:off x="672" y="768"/>
              <a:ext cx="720" cy="240"/>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Head</a:t>
              </a:r>
            </a:p>
          </p:txBody>
        </p:sp>
        <p:sp>
          <p:nvSpPr>
            <p:cNvPr id="11303" name="Rectangle 68"/>
            <p:cNvSpPr>
              <a:spLocks noChangeArrowheads="1"/>
            </p:cNvSpPr>
            <p:nvPr/>
          </p:nvSpPr>
          <p:spPr bwMode="auto">
            <a:xfrm>
              <a:off x="672" y="1008"/>
              <a:ext cx="720" cy="240"/>
            </a:xfrm>
            <a:prstGeom prst="rect">
              <a:avLst/>
            </a:prstGeom>
            <a:solidFill>
              <a:srgbClr val="FF66CC"/>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Tail</a:t>
              </a:r>
            </a:p>
          </p:txBody>
        </p:sp>
      </p:grpSp>
      <p:sp>
        <p:nvSpPr>
          <p:cNvPr id="218181" name="Text Box 69"/>
          <p:cNvSpPr txBox="1">
            <a:spLocks noChangeArrowheads="1"/>
          </p:cNvSpPr>
          <p:nvPr/>
        </p:nvSpPr>
        <p:spPr bwMode="auto">
          <a:xfrm>
            <a:off x="1447800" y="5122863"/>
            <a:ext cx="7620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latin typeface="Century Gothic" panose="020B0502020202020204" pitchFamily="34" charset="0"/>
              </a:rPr>
              <a:t>就绪</a:t>
            </a:r>
          </a:p>
          <a:p>
            <a:pPr algn="ctr">
              <a:spcBef>
                <a:spcPct val="0"/>
              </a:spcBef>
              <a:buClrTx/>
              <a:buSzTx/>
              <a:buFontTx/>
              <a:buNone/>
            </a:pPr>
            <a:r>
              <a:rPr lang="zh-CN" altLang="en-US" sz="1800">
                <a:latin typeface="Century Gothic" panose="020B0502020202020204" pitchFamily="34" charset="0"/>
              </a:rPr>
              <a:t>队列</a:t>
            </a:r>
          </a:p>
        </p:txBody>
      </p:sp>
      <p:sp>
        <p:nvSpPr>
          <p:cNvPr id="11291" name="Rectangle 70"/>
          <p:cNvSpPr>
            <a:spLocks noChangeArrowheads="1"/>
          </p:cNvSpPr>
          <p:nvPr/>
        </p:nvSpPr>
        <p:spPr bwMode="auto">
          <a:xfrm>
            <a:off x="152400" y="3827463"/>
            <a:ext cx="1219200" cy="2057400"/>
          </a:xfrm>
          <a:prstGeom prst="rect">
            <a:avLst/>
          </a:prstGeom>
          <a:solidFill>
            <a:srgbClr val="EAEAEA"/>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r>
              <a:rPr lang="zh-CN" altLang="en-US" sz="1600">
                <a:latin typeface="Century Gothic" panose="020B0502020202020204" pitchFamily="34" charset="0"/>
              </a:rPr>
              <a:t>物理</a:t>
            </a:r>
            <a:r>
              <a:rPr lang="en-US" altLang="zh-CN" sz="1600">
                <a:latin typeface="Century Gothic" panose="020B0502020202020204" pitchFamily="34" charset="0"/>
              </a:rPr>
              <a:t>CPU </a:t>
            </a:r>
          </a:p>
        </p:txBody>
      </p:sp>
      <p:grpSp>
        <p:nvGrpSpPr>
          <p:cNvPr id="218183" name="Group 71"/>
          <p:cNvGrpSpPr>
            <a:grpSpLocks/>
          </p:cNvGrpSpPr>
          <p:nvPr/>
        </p:nvGrpSpPr>
        <p:grpSpPr bwMode="auto">
          <a:xfrm>
            <a:off x="257175" y="4132263"/>
            <a:ext cx="990600" cy="1371600"/>
            <a:chOff x="2208" y="528"/>
            <a:chExt cx="672" cy="1008"/>
          </a:xfrm>
        </p:grpSpPr>
        <p:sp>
          <p:nvSpPr>
            <p:cNvPr id="11299" name="Rectangle 72"/>
            <p:cNvSpPr>
              <a:spLocks noChangeArrowheads="1"/>
            </p:cNvSpPr>
            <p:nvPr/>
          </p:nvSpPr>
          <p:spPr bwMode="auto">
            <a:xfrm>
              <a:off x="2208" y="528"/>
              <a:ext cx="672" cy="1008"/>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p:txBody>
        </p:sp>
        <p:sp>
          <p:nvSpPr>
            <p:cNvPr id="11300" name="Rectangle 73"/>
            <p:cNvSpPr>
              <a:spLocks noChangeArrowheads="1"/>
            </p:cNvSpPr>
            <p:nvPr/>
          </p:nvSpPr>
          <p:spPr bwMode="auto">
            <a:xfrm>
              <a:off x="2208" y="528"/>
              <a:ext cx="672" cy="240"/>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PCB6</a:t>
              </a:r>
            </a:p>
          </p:txBody>
        </p:sp>
        <p:sp>
          <p:nvSpPr>
            <p:cNvPr id="11301" name="Rectangle 74"/>
            <p:cNvSpPr>
              <a:spLocks noChangeArrowheads="1"/>
            </p:cNvSpPr>
            <p:nvPr/>
          </p:nvSpPr>
          <p:spPr bwMode="auto">
            <a:xfrm>
              <a:off x="2208" y="768"/>
              <a:ext cx="672" cy="192"/>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Registers</a:t>
              </a:r>
            </a:p>
          </p:txBody>
        </p:sp>
      </p:grpSp>
      <p:grpSp>
        <p:nvGrpSpPr>
          <p:cNvPr id="218187" name="Group 75"/>
          <p:cNvGrpSpPr>
            <a:grpSpLocks/>
          </p:cNvGrpSpPr>
          <p:nvPr/>
        </p:nvGrpSpPr>
        <p:grpSpPr bwMode="auto">
          <a:xfrm>
            <a:off x="261938" y="4117975"/>
            <a:ext cx="990600" cy="1371600"/>
            <a:chOff x="2208" y="528"/>
            <a:chExt cx="672" cy="1008"/>
          </a:xfrm>
        </p:grpSpPr>
        <p:sp>
          <p:nvSpPr>
            <p:cNvPr id="11296" name="Rectangle 76"/>
            <p:cNvSpPr>
              <a:spLocks noChangeArrowheads="1"/>
            </p:cNvSpPr>
            <p:nvPr/>
          </p:nvSpPr>
          <p:spPr bwMode="auto">
            <a:xfrm>
              <a:off x="2208" y="528"/>
              <a:ext cx="672" cy="1008"/>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p:txBody>
        </p:sp>
        <p:sp>
          <p:nvSpPr>
            <p:cNvPr id="11297" name="Rectangle 77"/>
            <p:cNvSpPr>
              <a:spLocks noChangeArrowheads="1"/>
            </p:cNvSpPr>
            <p:nvPr/>
          </p:nvSpPr>
          <p:spPr bwMode="auto">
            <a:xfrm>
              <a:off x="2208" y="528"/>
              <a:ext cx="672" cy="240"/>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PCB4</a:t>
              </a:r>
            </a:p>
          </p:txBody>
        </p:sp>
        <p:sp>
          <p:nvSpPr>
            <p:cNvPr id="11298" name="Rectangle 78"/>
            <p:cNvSpPr>
              <a:spLocks noChangeArrowheads="1"/>
            </p:cNvSpPr>
            <p:nvPr/>
          </p:nvSpPr>
          <p:spPr bwMode="auto">
            <a:xfrm>
              <a:off x="2208" y="768"/>
              <a:ext cx="672" cy="192"/>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Registers</a:t>
              </a:r>
            </a:p>
          </p:txBody>
        </p:sp>
      </p:grpSp>
      <p:sp>
        <p:nvSpPr>
          <p:cNvPr id="11294" name="Rectangle 2"/>
          <p:cNvSpPr>
            <a:spLocks noChangeArrowheads="1"/>
          </p:cNvSpPr>
          <p:nvPr/>
        </p:nvSpPr>
        <p:spPr bwMode="auto">
          <a:xfrm>
            <a:off x="3124200" y="381000"/>
            <a:ext cx="3232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5.1 </a:t>
            </a:r>
            <a:r>
              <a:rPr lang="zh-CN" altLang="en-US" sz="3200">
                <a:latin typeface="黑体" panose="02010609060101010101" pitchFamily="49" charset="-122"/>
                <a:ea typeface="黑体" panose="02010609060101010101" pitchFamily="49" charset="-122"/>
              </a:rPr>
              <a:t>基本概念</a:t>
            </a:r>
          </a:p>
        </p:txBody>
      </p:sp>
      <p:sp>
        <p:nvSpPr>
          <p:cNvPr id="11295" name="Rectangle 81"/>
          <p:cNvSpPr>
            <a:spLocks noChangeArrowheads="1"/>
          </p:cNvSpPr>
          <p:nvPr/>
        </p:nvSpPr>
        <p:spPr bwMode="auto">
          <a:xfrm>
            <a:off x="714375" y="1147763"/>
            <a:ext cx="54578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a:solidFill>
                  <a:srgbClr val="CC0000"/>
                </a:solidFill>
                <a:latin typeface="黑体" panose="02010609060101010101" pitchFamily="49" charset="-122"/>
                <a:ea typeface="黑体" panose="02010609060101010101" pitchFamily="49" charset="-122"/>
              </a:rPr>
              <a:t>（</a:t>
            </a:r>
            <a:r>
              <a:rPr kumimoji="1" lang="en-US" altLang="zh-CN" sz="2400">
                <a:solidFill>
                  <a:srgbClr val="CC0000"/>
                </a:solidFill>
                <a:latin typeface="黑体" panose="02010609060101010101" pitchFamily="49" charset="-122"/>
                <a:ea typeface="黑体" panose="02010609060101010101" pitchFamily="49" charset="-122"/>
              </a:rPr>
              <a:t>4</a:t>
            </a:r>
            <a:r>
              <a:rPr kumimoji="1" lang="zh-CN" altLang="en-US" sz="2400">
                <a:solidFill>
                  <a:srgbClr val="CC0000"/>
                </a:solidFill>
                <a:latin typeface="黑体" panose="02010609060101010101" pitchFamily="49" charset="-122"/>
                <a:ea typeface="黑体" panose="02010609060101010101" pitchFamily="49" charset="-122"/>
              </a:rPr>
              <a:t>）非抢占式调度与抢占式调度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8128"/>
                                        </p:tgtEl>
                                        <p:attrNameLst>
                                          <p:attrName>style.visibility</p:attrName>
                                        </p:attrNameLst>
                                      </p:cBhvr>
                                      <p:to>
                                        <p:strVal val="visible"/>
                                      </p:to>
                                    </p:set>
                                    <p:animEffect transition="in" filter="dissolve">
                                      <p:cBhvr>
                                        <p:cTn id="7" dur="500"/>
                                        <p:tgtEl>
                                          <p:spTgt spid="218128"/>
                                        </p:tgtEl>
                                      </p:cBhvr>
                                    </p:animEffect>
                                  </p:childTnLst>
                                </p:cTn>
                              </p:par>
                              <p:par>
                                <p:cTn id="8" presetID="9" presetClass="entr" presetSubtype="0" fill="hold" nodeType="withEffect">
                                  <p:stCondLst>
                                    <p:cond delay="0"/>
                                  </p:stCondLst>
                                  <p:childTnLst>
                                    <p:set>
                                      <p:cBhvr>
                                        <p:cTn id="9" dur="1" fill="hold">
                                          <p:stCondLst>
                                            <p:cond delay="0"/>
                                          </p:stCondLst>
                                        </p:cTn>
                                        <p:tgtEl>
                                          <p:spTgt spid="218137"/>
                                        </p:tgtEl>
                                        <p:attrNameLst>
                                          <p:attrName>style.visibility</p:attrName>
                                        </p:attrNameLst>
                                      </p:cBhvr>
                                      <p:to>
                                        <p:strVal val="visible"/>
                                      </p:to>
                                    </p:set>
                                    <p:animEffect transition="in" filter="dissolve">
                                      <p:cBhvr>
                                        <p:cTn id="10" dur="500"/>
                                        <p:tgtEl>
                                          <p:spTgt spid="218137"/>
                                        </p:tgtEl>
                                      </p:cBhvr>
                                    </p:animEffect>
                                  </p:childTnLst>
                                </p:cTn>
                              </p:par>
                              <p:par>
                                <p:cTn id="11" presetID="9" presetClass="entr" presetSubtype="0" fill="hold" nodeType="withEffect">
                                  <p:stCondLst>
                                    <p:cond delay="0"/>
                                  </p:stCondLst>
                                  <p:childTnLst>
                                    <p:set>
                                      <p:cBhvr>
                                        <p:cTn id="12" dur="1" fill="hold">
                                          <p:stCondLst>
                                            <p:cond delay="0"/>
                                          </p:stCondLst>
                                        </p:cTn>
                                        <p:tgtEl>
                                          <p:spTgt spid="218144"/>
                                        </p:tgtEl>
                                        <p:attrNameLst>
                                          <p:attrName>style.visibility</p:attrName>
                                        </p:attrNameLst>
                                      </p:cBhvr>
                                      <p:to>
                                        <p:strVal val="visible"/>
                                      </p:to>
                                    </p:set>
                                    <p:animEffect transition="in" filter="dissolve">
                                      <p:cBhvr>
                                        <p:cTn id="13" dur="500"/>
                                        <p:tgtEl>
                                          <p:spTgt spid="218144"/>
                                        </p:tgtEl>
                                      </p:cBhvr>
                                    </p:animEffect>
                                  </p:childTnLst>
                                </p:cTn>
                              </p:par>
                              <p:par>
                                <p:cTn id="14" presetID="9" presetClass="entr" presetSubtype="0" fill="hold" nodeType="withEffect">
                                  <p:stCondLst>
                                    <p:cond delay="0"/>
                                  </p:stCondLst>
                                  <p:childTnLst>
                                    <p:set>
                                      <p:cBhvr>
                                        <p:cTn id="15" dur="1" fill="hold">
                                          <p:stCondLst>
                                            <p:cond delay="0"/>
                                          </p:stCondLst>
                                        </p:cTn>
                                        <p:tgtEl>
                                          <p:spTgt spid="218145"/>
                                        </p:tgtEl>
                                        <p:attrNameLst>
                                          <p:attrName>style.visibility</p:attrName>
                                        </p:attrNameLst>
                                      </p:cBhvr>
                                      <p:to>
                                        <p:strVal val="visible"/>
                                      </p:to>
                                    </p:set>
                                    <p:animEffect transition="in" filter="dissolve">
                                      <p:cBhvr>
                                        <p:cTn id="16" dur="500"/>
                                        <p:tgtEl>
                                          <p:spTgt spid="21814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18146"/>
                                        </p:tgtEl>
                                        <p:attrNameLst>
                                          <p:attrName>style.visibility</p:attrName>
                                        </p:attrNameLst>
                                      </p:cBhvr>
                                      <p:to>
                                        <p:strVal val="visible"/>
                                      </p:to>
                                    </p:set>
                                    <p:animEffect transition="in" filter="dissolve">
                                      <p:cBhvr>
                                        <p:cTn id="19" dur="500"/>
                                        <p:tgtEl>
                                          <p:spTgt spid="21814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18147"/>
                                        </p:tgtEl>
                                        <p:attrNameLst>
                                          <p:attrName>style.visibility</p:attrName>
                                        </p:attrNameLst>
                                      </p:cBhvr>
                                      <p:to>
                                        <p:strVal val="visible"/>
                                      </p:to>
                                    </p:set>
                                    <p:animEffect transition="in" filter="dissolve">
                                      <p:cBhvr>
                                        <p:cTn id="22" dur="500"/>
                                        <p:tgtEl>
                                          <p:spTgt spid="21814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18148"/>
                                        </p:tgtEl>
                                        <p:attrNameLst>
                                          <p:attrName>style.visibility</p:attrName>
                                        </p:attrNameLst>
                                      </p:cBhvr>
                                      <p:to>
                                        <p:strVal val="visible"/>
                                      </p:to>
                                    </p:set>
                                    <p:animEffect transition="in" filter="dissolve">
                                      <p:cBhvr>
                                        <p:cTn id="25" dur="500"/>
                                        <p:tgtEl>
                                          <p:spTgt spid="21814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xit" presetSubtype="0" fill="hold" nodeType="clickEffect">
                                  <p:stCondLst>
                                    <p:cond delay="0"/>
                                  </p:stCondLst>
                                  <p:childTnLst>
                                    <p:animEffect transition="out" filter="dissolve">
                                      <p:cBhvr>
                                        <p:cTn id="29" dur="500"/>
                                        <p:tgtEl>
                                          <p:spTgt spid="218183"/>
                                        </p:tgtEl>
                                      </p:cBhvr>
                                    </p:animEffect>
                                    <p:set>
                                      <p:cBhvr>
                                        <p:cTn id="30" dur="1" fill="hold">
                                          <p:stCondLst>
                                            <p:cond delay="499"/>
                                          </p:stCondLst>
                                        </p:cTn>
                                        <p:tgtEl>
                                          <p:spTgt spid="218183"/>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218133"/>
                                        </p:tgtEl>
                                        <p:attrNameLst>
                                          <p:attrName>style.visibility</p:attrName>
                                        </p:attrNameLst>
                                      </p:cBhvr>
                                      <p:to>
                                        <p:strVal val="visible"/>
                                      </p:to>
                                    </p:set>
                                    <p:animEffect transition="in" filter="dissolve">
                                      <p:cBhvr>
                                        <p:cTn id="35" dur="500"/>
                                        <p:tgtEl>
                                          <p:spTgt spid="218133"/>
                                        </p:tgtEl>
                                      </p:cBhvr>
                                    </p:animEffect>
                                  </p:childTnLst>
                                </p:cTn>
                              </p:par>
                            </p:childTnLst>
                          </p:cTn>
                        </p:par>
                        <p:par>
                          <p:cTn id="36" fill="hold" nodeType="afterGroup">
                            <p:stCondLst>
                              <p:cond delay="500"/>
                            </p:stCondLst>
                            <p:childTnLst>
                              <p:par>
                                <p:cTn id="37" presetID="9" presetClass="entr" presetSubtype="0" fill="hold" nodeType="afterEffect">
                                  <p:stCondLst>
                                    <p:cond delay="0"/>
                                  </p:stCondLst>
                                  <p:childTnLst>
                                    <p:set>
                                      <p:cBhvr>
                                        <p:cTn id="38" dur="1" fill="hold">
                                          <p:stCondLst>
                                            <p:cond delay="0"/>
                                          </p:stCondLst>
                                        </p:cTn>
                                        <p:tgtEl>
                                          <p:spTgt spid="218149"/>
                                        </p:tgtEl>
                                        <p:attrNameLst>
                                          <p:attrName>style.visibility</p:attrName>
                                        </p:attrNameLst>
                                      </p:cBhvr>
                                      <p:to>
                                        <p:strVal val="visible"/>
                                      </p:to>
                                    </p:set>
                                    <p:animEffect transition="in" filter="dissolve">
                                      <p:cBhvr>
                                        <p:cTn id="39" dur="500"/>
                                        <p:tgtEl>
                                          <p:spTgt spid="21814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xit" presetSubtype="0" fill="hold" nodeType="clickEffect">
                                  <p:stCondLst>
                                    <p:cond delay="0"/>
                                  </p:stCondLst>
                                  <p:childTnLst>
                                    <p:set>
                                      <p:cBhvr>
                                        <p:cTn id="43" dur="1" fill="hold">
                                          <p:stCondLst>
                                            <p:cond delay="0"/>
                                          </p:stCondLst>
                                        </p:cTn>
                                        <p:tgtEl>
                                          <p:spTgt spid="218137"/>
                                        </p:tgtEl>
                                        <p:attrNameLst>
                                          <p:attrName>style.visibility</p:attrName>
                                        </p:attrNameLst>
                                      </p:cBhvr>
                                      <p:to>
                                        <p:strVal val="hidden"/>
                                      </p:to>
                                    </p:set>
                                  </p:childTnLst>
                                </p:cTn>
                              </p:par>
                            </p:childTnLst>
                          </p:cTn>
                        </p:par>
                        <p:par>
                          <p:cTn id="44" fill="hold" nodeType="afterGroup">
                            <p:stCondLst>
                              <p:cond delay="0"/>
                            </p:stCondLst>
                            <p:childTnLst>
                              <p:par>
                                <p:cTn id="45" presetID="17" presetClass="entr" presetSubtype="8" fill="hold" nodeType="afterEffect">
                                  <p:stCondLst>
                                    <p:cond delay="0"/>
                                  </p:stCondLst>
                                  <p:childTnLst>
                                    <p:set>
                                      <p:cBhvr>
                                        <p:cTn id="46" dur="1" fill="hold">
                                          <p:stCondLst>
                                            <p:cond delay="0"/>
                                          </p:stCondLst>
                                        </p:cTn>
                                        <p:tgtEl>
                                          <p:spTgt spid="218132"/>
                                        </p:tgtEl>
                                        <p:attrNameLst>
                                          <p:attrName>style.visibility</p:attrName>
                                        </p:attrNameLst>
                                      </p:cBhvr>
                                      <p:to>
                                        <p:strVal val="visible"/>
                                      </p:to>
                                    </p:set>
                                    <p:anim calcmode="lin" valueType="num">
                                      <p:cBhvr>
                                        <p:cTn id="47" dur="500" fill="hold"/>
                                        <p:tgtEl>
                                          <p:spTgt spid="218132"/>
                                        </p:tgtEl>
                                        <p:attrNameLst>
                                          <p:attrName>ppt_x</p:attrName>
                                        </p:attrNameLst>
                                      </p:cBhvr>
                                      <p:tavLst>
                                        <p:tav tm="0">
                                          <p:val>
                                            <p:strVal val="#ppt_x-#ppt_w/2"/>
                                          </p:val>
                                        </p:tav>
                                        <p:tav tm="100000">
                                          <p:val>
                                            <p:strVal val="#ppt_x"/>
                                          </p:val>
                                        </p:tav>
                                      </p:tavLst>
                                    </p:anim>
                                    <p:anim calcmode="lin" valueType="num">
                                      <p:cBhvr>
                                        <p:cTn id="48" dur="500" fill="hold"/>
                                        <p:tgtEl>
                                          <p:spTgt spid="218132"/>
                                        </p:tgtEl>
                                        <p:attrNameLst>
                                          <p:attrName>ppt_y</p:attrName>
                                        </p:attrNameLst>
                                      </p:cBhvr>
                                      <p:tavLst>
                                        <p:tav tm="0">
                                          <p:val>
                                            <p:strVal val="#ppt_y"/>
                                          </p:val>
                                        </p:tav>
                                        <p:tav tm="100000">
                                          <p:val>
                                            <p:strVal val="#ppt_y"/>
                                          </p:val>
                                        </p:tav>
                                      </p:tavLst>
                                    </p:anim>
                                    <p:anim calcmode="lin" valueType="num">
                                      <p:cBhvr>
                                        <p:cTn id="49" dur="500" fill="hold"/>
                                        <p:tgtEl>
                                          <p:spTgt spid="218132"/>
                                        </p:tgtEl>
                                        <p:attrNameLst>
                                          <p:attrName>ppt_w</p:attrName>
                                        </p:attrNameLst>
                                      </p:cBhvr>
                                      <p:tavLst>
                                        <p:tav tm="0">
                                          <p:val>
                                            <p:fltVal val="0"/>
                                          </p:val>
                                        </p:tav>
                                        <p:tav tm="100000">
                                          <p:val>
                                            <p:strVal val="#ppt_w"/>
                                          </p:val>
                                        </p:tav>
                                      </p:tavLst>
                                    </p:anim>
                                    <p:anim calcmode="lin" valueType="num">
                                      <p:cBhvr>
                                        <p:cTn id="50" dur="500" fill="hold"/>
                                        <p:tgtEl>
                                          <p:spTgt spid="218132"/>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nodeType="clickEffect">
                                  <p:stCondLst>
                                    <p:cond delay="0"/>
                                  </p:stCondLst>
                                  <p:childTnLst>
                                    <p:set>
                                      <p:cBhvr>
                                        <p:cTn id="54" dur="1" fill="hold">
                                          <p:stCondLst>
                                            <p:cond delay="0"/>
                                          </p:stCondLst>
                                        </p:cTn>
                                        <p:tgtEl>
                                          <p:spTgt spid="218145"/>
                                        </p:tgtEl>
                                        <p:attrNameLst>
                                          <p:attrName>style.visibility</p:attrName>
                                        </p:attrNameLst>
                                      </p:cBhvr>
                                      <p:to>
                                        <p:strVal val="hidden"/>
                                      </p:to>
                                    </p:set>
                                  </p:childTnLst>
                                </p:cTn>
                              </p:par>
                            </p:childTnLst>
                          </p:cTn>
                        </p:par>
                        <p:par>
                          <p:cTn id="55" fill="hold" nodeType="afterGroup">
                            <p:stCondLst>
                              <p:cond delay="0"/>
                            </p:stCondLst>
                            <p:childTnLst>
                              <p:par>
                                <p:cTn id="56" presetID="22" presetClass="entr" presetSubtype="8" fill="hold" nodeType="afterEffect">
                                  <p:stCondLst>
                                    <p:cond delay="0"/>
                                  </p:stCondLst>
                                  <p:childTnLst>
                                    <p:set>
                                      <p:cBhvr>
                                        <p:cTn id="57" dur="1" fill="hold">
                                          <p:stCondLst>
                                            <p:cond delay="0"/>
                                          </p:stCondLst>
                                        </p:cTn>
                                        <p:tgtEl>
                                          <p:spTgt spid="218115"/>
                                        </p:tgtEl>
                                        <p:attrNameLst>
                                          <p:attrName>style.visibility</p:attrName>
                                        </p:attrNameLst>
                                      </p:cBhvr>
                                      <p:to>
                                        <p:strVal val="visible"/>
                                      </p:to>
                                    </p:set>
                                    <p:animEffect transition="in" filter="wipe(left)">
                                      <p:cBhvr>
                                        <p:cTn id="58" dur="1000"/>
                                        <p:tgtEl>
                                          <p:spTgt spid="21811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218156"/>
                                        </p:tgtEl>
                                        <p:attrNameLst>
                                          <p:attrName>style.visibility</p:attrName>
                                        </p:attrNameLst>
                                      </p:cBhvr>
                                      <p:to>
                                        <p:strVal val="visible"/>
                                      </p:to>
                                    </p:set>
                                    <p:animEffect transition="in" filter="dissolve">
                                      <p:cBhvr>
                                        <p:cTn id="63" dur="500"/>
                                        <p:tgtEl>
                                          <p:spTgt spid="218156"/>
                                        </p:tgtEl>
                                      </p:cBhvr>
                                    </p:animEffect>
                                  </p:childTnLst>
                                </p:cTn>
                              </p:par>
                              <p:par>
                                <p:cTn id="64" presetID="9" presetClass="entr" presetSubtype="0" fill="hold" nodeType="withEffect">
                                  <p:stCondLst>
                                    <p:cond delay="0"/>
                                  </p:stCondLst>
                                  <p:childTnLst>
                                    <p:set>
                                      <p:cBhvr>
                                        <p:cTn id="65" dur="1" fill="hold">
                                          <p:stCondLst>
                                            <p:cond delay="0"/>
                                          </p:stCondLst>
                                        </p:cTn>
                                        <p:tgtEl>
                                          <p:spTgt spid="218160"/>
                                        </p:tgtEl>
                                        <p:attrNameLst>
                                          <p:attrName>style.visibility</p:attrName>
                                        </p:attrNameLst>
                                      </p:cBhvr>
                                      <p:to>
                                        <p:strVal val="visible"/>
                                      </p:to>
                                    </p:set>
                                    <p:animEffect transition="in" filter="dissolve">
                                      <p:cBhvr>
                                        <p:cTn id="66" dur="500"/>
                                        <p:tgtEl>
                                          <p:spTgt spid="218160"/>
                                        </p:tgtEl>
                                      </p:cBhvr>
                                    </p:animEffect>
                                  </p:childTnLst>
                                </p:cTn>
                              </p:par>
                              <p:par>
                                <p:cTn id="67" presetID="9" presetClass="entr" presetSubtype="0" fill="hold" nodeType="withEffect">
                                  <p:stCondLst>
                                    <p:cond delay="0"/>
                                  </p:stCondLst>
                                  <p:childTnLst>
                                    <p:set>
                                      <p:cBhvr>
                                        <p:cTn id="68" dur="1" fill="hold">
                                          <p:stCondLst>
                                            <p:cond delay="0"/>
                                          </p:stCondLst>
                                        </p:cTn>
                                        <p:tgtEl>
                                          <p:spTgt spid="218164"/>
                                        </p:tgtEl>
                                        <p:attrNameLst>
                                          <p:attrName>style.visibility</p:attrName>
                                        </p:attrNameLst>
                                      </p:cBhvr>
                                      <p:to>
                                        <p:strVal val="visible"/>
                                      </p:to>
                                    </p:set>
                                    <p:animEffect transition="in" filter="dissolve">
                                      <p:cBhvr>
                                        <p:cTn id="69" dur="500"/>
                                        <p:tgtEl>
                                          <p:spTgt spid="218164"/>
                                        </p:tgtEl>
                                      </p:cBhvr>
                                    </p:animEffect>
                                  </p:childTnLst>
                                </p:cTn>
                              </p:par>
                              <p:par>
                                <p:cTn id="70" presetID="9" presetClass="entr" presetSubtype="0" fill="hold" nodeType="withEffect">
                                  <p:stCondLst>
                                    <p:cond delay="0"/>
                                  </p:stCondLst>
                                  <p:childTnLst>
                                    <p:set>
                                      <p:cBhvr>
                                        <p:cTn id="71" dur="1" fill="hold">
                                          <p:stCondLst>
                                            <p:cond delay="0"/>
                                          </p:stCondLst>
                                        </p:cTn>
                                        <p:tgtEl>
                                          <p:spTgt spid="218168"/>
                                        </p:tgtEl>
                                        <p:attrNameLst>
                                          <p:attrName>style.visibility</p:attrName>
                                        </p:attrNameLst>
                                      </p:cBhvr>
                                      <p:to>
                                        <p:strVal val="visible"/>
                                      </p:to>
                                    </p:set>
                                    <p:animEffect transition="in" filter="dissolve">
                                      <p:cBhvr>
                                        <p:cTn id="72" dur="500"/>
                                        <p:tgtEl>
                                          <p:spTgt spid="218168"/>
                                        </p:tgtEl>
                                      </p:cBhvr>
                                    </p:animEffect>
                                  </p:childTnLst>
                                </p:cTn>
                              </p:par>
                              <p:par>
                                <p:cTn id="73" presetID="9" presetClass="entr" presetSubtype="0" fill="hold" nodeType="withEffect">
                                  <p:stCondLst>
                                    <p:cond delay="0"/>
                                  </p:stCondLst>
                                  <p:childTnLst>
                                    <p:set>
                                      <p:cBhvr>
                                        <p:cTn id="74" dur="1" fill="hold">
                                          <p:stCondLst>
                                            <p:cond delay="0"/>
                                          </p:stCondLst>
                                        </p:cTn>
                                        <p:tgtEl>
                                          <p:spTgt spid="218173"/>
                                        </p:tgtEl>
                                        <p:attrNameLst>
                                          <p:attrName>style.visibility</p:attrName>
                                        </p:attrNameLst>
                                      </p:cBhvr>
                                      <p:to>
                                        <p:strVal val="visible"/>
                                      </p:to>
                                    </p:set>
                                    <p:animEffect transition="in" filter="dissolve">
                                      <p:cBhvr>
                                        <p:cTn id="75" dur="500"/>
                                        <p:tgtEl>
                                          <p:spTgt spid="218173"/>
                                        </p:tgtEl>
                                      </p:cBhvr>
                                    </p:animEffect>
                                  </p:childTnLst>
                                </p:cTn>
                              </p:par>
                              <p:par>
                                <p:cTn id="76" presetID="9" presetClass="entr" presetSubtype="0" fill="hold" nodeType="withEffect">
                                  <p:stCondLst>
                                    <p:cond delay="0"/>
                                  </p:stCondLst>
                                  <p:childTnLst>
                                    <p:set>
                                      <p:cBhvr>
                                        <p:cTn id="77" dur="1" fill="hold">
                                          <p:stCondLst>
                                            <p:cond delay="0"/>
                                          </p:stCondLst>
                                        </p:cTn>
                                        <p:tgtEl>
                                          <p:spTgt spid="218174"/>
                                        </p:tgtEl>
                                        <p:attrNameLst>
                                          <p:attrName>style.visibility</p:attrName>
                                        </p:attrNameLst>
                                      </p:cBhvr>
                                      <p:to>
                                        <p:strVal val="visible"/>
                                      </p:to>
                                    </p:set>
                                    <p:animEffect transition="in" filter="dissolve">
                                      <p:cBhvr>
                                        <p:cTn id="78" dur="500"/>
                                        <p:tgtEl>
                                          <p:spTgt spid="218174"/>
                                        </p:tgtEl>
                                      </p:cBhvr>
                                    </p:animEffect>
                                  </p:childTnLst>
                                </p:cTn>
                              </p:par>
                              <p:par>
                                <p:cTn id="79" presetID="9" presetClass="entr" presetSubtype="0" fill="hold" nodeType="withEffect">
                                  <p:stCondLst>
                                    <p:cond delay="0"/>
                                  </p:stCondLst>
                                  <p:childTnLst>
                                    <p:set>
                                      <p:cBhvr>
                                        <p:cTn id="80" dur="1" fill="hold">
                                          <p:stCondLst>
                                            <p:cond delay="0"/>
                                          </p:stCondLst>
                                        </p:cTn>
                                        <p:tgtEl>
                                          <p:spTgt spid="218175"/>
                                        </p:tgtEl>
                                        <p:attrNameLst>
                                          <p:attrName>style.visibility</p:attrName>
                                        </p:attrNameLst>
                                      </p:cBhvr>
                                      <p:to>
                                        <p:strVal val="visible"/>
                                      </p:to>
                                    </p:set>
                                    <p:animEffect transition="in" filter="dissolve">
                                      <p:cBhvr>
                                        <p:cTn id="81" dur="500"/>
                                        <p:tgtEl>
                                          <p:spTgt spid="218175"/>
                                        </p:tgtEl>
                                      </p:cBhvr>
                                    </p:animEffect>
                                  </p:childTnLst>
                                </p:cTn>
                              </p:par>
                              <p:par>
                                <p:cTn id="82" presetID="9" presetClass="entr" presetSubtype="0" fill="hold" nodeType="withEffect">
                                  <p:stCondLst>
                                    <p:cond delay="0"/>
                                  </p:stCondLst>
                                  <p:childTnLst>
                                    <p:set>
                                      <p:cBhvr>
                                        <p:cTn id="83" dur="1" fill="hold">
                                          <p:stCondLst>
                                            <p:cond delay="0"/>
                                          </p:stCondLst>
                                        </p:cTn>
                                        <p:tgtEl>
                                          <p:spTgt spid="218176"/>
                                        </p:tgtEl>
                                        <p:attrNameLst>
                                          <p:attrName>style.visibility</p:attrName>
                                        </p:attrNameLst>
                                      </p:cBhvr>
                                      <p:to>
                                        <p:strVal val="visible"/>
                                      </p:to>
                                    </p:set>
                                    <p:animEffect transition="in" filter="dissolve">
                                      <p:cBhvr>
                                        <p:cTn id="84" dur="500"/>
                                        <p:tgtEl>
                                          <p:spTgt spid="218176"/>
                                        </p:tgtEl>
                                      </p:cBhvr>
                                    </p:animEffect>
                                  </p:childTnLst>
                                </p:cTn>
                              </p:par>
                              <p:par>
                                <p:cTn id="85" presetID="9" presetClass="entr" presetSubtype="0" fill="hold" nodeType="withEffect">
                                  <p:stCondLst>
                                    <p:cond delay="0"/>
                                  </p:stCondLst>
                                  <p:childTnLst>
                                    <p:set>
                                      <p:cBhvr>
                                        <p:cTn id="86" dur="1" fill="hold">
                                          <p:stCondLst>
                                            <p:cond delay="0"/>
                                          </p:stCondLst>
                                        </p:cTn>
                                        <p:tgtEl>
                                          <p:spTgt spid="218177"/>
                                        </p:tgtEl>
                                        <p:attrNameLst>
                                          <p:attrName>style.visibility</p:attrName>
                                        </p:attrNameLst>
                                      </p:cBhvr>
                                      <p:to>
                                        <p:strVal val="visible"/>
                                      </p:to>
                                    </p:set>
                                    <p:animEffect transition="in" filter="dissolve">
                                      <p:cBhvr>
                                        <p:cTn id="87" dur="500"/>
                                        <p:tgtEl>
                                          <p:spTgt spid="218177"/>
                                        </p:tgtEl>
                                      </p:cBhvr>
                                    </p:animEffect>
                                  </p:childTnLst>
                                </p:cTn>
                              </p:par>
                              <p:par>
                                <p:cTn id="88" presetID="9" presetClass="entr" presetSubtype="0" fill="hold" nodeType="withEffect">
                                  <p:stCondLst>
                                    <p:cond delay="0"/>
                                  </p:stCondLst>
                                  <p:childTnLst>
                                    <p:set>
                                      <p:cBhvr>
                                        <p:cTn id="89" dur="1" fill="hold">
                                          <p:stCondLst>
                                            <p:cond delay="0"/>
                                          </p:stCondLst>
                                        </p:cTn>
                                        <p:tgtEl>
                                          <p:spTgt spid="218178"/>
                                        </p:tgtEl>
                                        <p:attrNameLst>
                                          <p:attrName>style.visibility</p:attrName>
                                        </p:attrNameLst>
                                      </p:cBhvr>
                                      <p:to>
                                        <p:strVal val="visible"/>
                                      </p:to>
                                    </p:set>
                                    <p:animEffect transition="in" filter="dissolve">
                                      <p:cBhvr>
                                        <p:cTn id="90" dur="500"/>
                                        <p:tgtEl>
                                          <p:spTgt spid="218178"/>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218181"/>
                                        </p:tgtEl>
                                        <p:attrNameLst>
                                          <p:attrName>style.visibility</p:attrName>
                                        </p:attrNameLst>
                                      </p:cBhvr>
                                      <p:to>
                                        <p:strVal val="visible"/>
                                      </p:to>
                                    </p:set>
                                    <p:animEffect transition="in" filter="dissolve">
                                      <p:cBhvr>
                                        <p:cTn id="93" dur="500"/>
                                        <p:tgtEl>
                                          <p:spTgt spid="218181"/>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xit" presetSubtype="0" fill="hold" nodeType="clickEffect">
                                  <p:stCondLst>
                                    <p:cond delay="0"/>
                                  </p:stCondLst>
                                  <p:childTnLst>
                                    <p:set>
                                      <p:cBhvr>
                                        <p:cTn id="97" dur="1" fill="hold">
                                          <p:stCondLst>
                                            <p:cond delay="0"/>
                                          </p:stCondLst>
                                        </p:cTn>
                                        <p:tgtEl>
                                          <p:spTgt spid="218156"/>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218173"/>
                                        </p:tgtEl>
                                        <p:attrNameLst>
                                          <p:attrName>style.visibility</p:attrName>
                                        </p:attrNameLst>
                                      </p:cBhvr>
                                      <p:to>
                                        <p:strVal val="hidden"/>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xit" presetSubtype="0" fill="hold" nodeType="clickEffect">
                                  <p:stCondLst>
                                    <p:cond delay="0"/>
                                  </p:stCondLst>
                                  <p:childTnLst>
                                    <p:set>
                                      <p:cBhvr>
                                        <p:cTn id="103" dur="1" fill="hold">
                                          <p:stCondLst>
                                            <p:cond delay="0"/>
                                          </p:stCondLst>
                                        </p:cTn>
                                        <p:tgtEl>
                                          <p:spTgt spid="218176"/>
                                        </p:tgtEl>
                                        <p:attrNameLst>
                                          <p:attrName>style.visibility</p:attrName>
                                        </p:attrNameLst>
                                      </p:cBhvr>
                                      <p:to>
                                        <p:strVal val="hidden"/>
                                      </p:to>
                                    </p:set>
                                  </p:childTnLst>
                                </p:cTn>
                              </p:par>
                            </p:childTnLst>
                          </p:cTn>
                        </p:par>
                        <p:par>
                          <p:cTn id="104" fill="hold" nodeType="afterGroup">
                            <p:stCondLst>
                              <p:cond delay="0"/>
                            </p:stCondLst>
                            <p:childTnLst>
                              <p:par>
                                <p:cTn id="105" presetID="22" presetClass="entr" presetSubtype="8" fill="hold" nodeType="afterEffect">
                                  <p:stCondLst>
                                    <p:cond delay="0"/>
                                  </p:stCondLst>
                                  <p:childTnLst>
                                    <p:set>
                                      <p:cBhvr>
                                        <p:cTn id="106" dur="1" fill="hold">
                                          <p:stCondLst>
                                            <p:cond delay="0"/>
                                          </p:stCondLst>
                                        </p:cTn>
                                        <p:tgtEl>
                                          <p:spTgt spid="218114"/>
                                        </p:tgtEl>
                                        <p:attrNameLst>
                                          <p:attrName>style.visibility</p:attrName>
                                        </p:attrNameLst>
                                      </p:cBhvr>
                                      <p:to>
                                        <p:strVal val="visible"/>
                                      </p:to>
                                    </p:set>
                                    <p:animEffect transition="in" filter="wipe(left)">
                                      <p:cBhvr>
                                        <p:cTn id="107" dur="1000"/>
                                        <p:tgtEl>
                                          <p:spTgt spid="21811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9" presetClass="entr" presetSubtype="0" fill="hold" nodeType="clickEffect">
                                  <p:stCondLst>
                                    <p:cond delay="0"/>
                                  </p:stCondLst>
                                  <p:childTnLst>
                                    <p:set>
                                      <p:cBhvr>
                                        <p:cTn id="111" dur="1" fill="hold">
                                          <p:stCondLst>
                                            <p:cond delay="0"/>
                                          </p:stCondLst>
                                        </p:cTn>
                                        <p:tgtEl>
                                          <p:spTgt spid="218187"/>
                                        </p:tgtEl>
                                        <p:attrNameLst>
                                          <p:attrName>style.visibility</p:attrName>
                                        </p:attrNameLst>
                                      </p:cBhvr>
                                      <p:to>
                                        <p:strVal val="visible"/>
                                      </p:to>
                                    </p:set>
                                    <p:animEffect transition="in" filter="dissolve">
                                      <p:cBhvr>
                                        <p:cTn id="112" dur="500"/>
                                        <p:tgtEl>
                                          <p:spTgt spid="218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46" grpId="0" animBg="1"/>
      <p:bldP spid="218147" grpId="0" animBg="1"/>
      <p:bldP spid="218148" grpId="0"/>
      <p:bldP spid="21818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en-US" altLang="zh-CN" dirty="0" smtClean="0"/>
              <a:t>Windows</a:t>
            </a:r>
            <a:r>
              <a:rPr lang="zh-CN" altLang="en-US" dirty="0" smtClean="0"/>
              <a:t>调度算法分析</a:t>
            </a:r>
            <a:endParaRPr lang="zh-CN" altLang="en-US" dirty="0" smtClean="0"/>
          </a:p>
        </p:txBody>
      </p:sp>
      <p:sp>
        <p:nvSpPr>
          <p:cNvPr id="88067" name="内容占位符 2"/>
          <p:cNvSpPr>
            <a:spLocks noGrp="1"/>
          </p:cNvSpPr>
          <p:nvPr>
            <p:ph idx="1"/>
          </p:nvPr>
        </p:nvSpPr>
        <p:spPr>
          <a:xfrm>
            <a:off x="152400" y="1143000"/>
            <a:ext cx="8839200" cy="5437188"/>
          </a:xfrm>
        </p:spPr>
        <p:txBody>
          <a:bodyPr/>
          <a:lstStyle/>
          <a:p>
            <a:pPr marL="0" indent="0">
              <a:buNone/>
            </a:pPr>
            <a:r>
              <a:rPr lang="en-US" altLang="zh-CN" dirty="0" smtClean="0"/>
              <a:t>Windows </a:t>
            </a:r>
            <a:r>
              <a:rPr lang="zh-CN" altLang="en-US" dirty="0" smtClean="0"/>
              <a:t>的</a:t>
            </a:r>
            <a:r>
              <a:rPr lang="zh-CN" altLang="en-US" dirty="0" smtClean="0"/>
              <a:t>调度</a:t>
            </a:r>
            <a:r>
              <a:rPr lang="zh-CN" altLang="en-US" dirty="0" smtClean="0"/>
              <a:t>器基本原理</a:t>
            </a:r>
            <a:endParaRPr lang="en-US" altLang="zh-CN" dirty="0" smtClean="0"/>
          </a:p>
          <a:p>
            <a:r>
              <a:rPr lang="zh-CN" altLang="en-US" sz="2000" b="0" dirty="0" smtClean="0"/>
              <a:t>是</a:t>
            </a:r>
            <a:r>
              <a:rPr lang="zh-CN" altLang="en-US" sz="2000" b="0" dirty="0" smtClean="0"/>
              <a:t>一个</a:t>
            </a:r>
            <a:r>
              <a:rPr lang="zh-CN" altLang="en-US" sz="2000" dirty="0" smtClean="0"/>
              <a:t>抢占式的、支持多处理器的优先级调度算法</a:t>
            </a:r>
            <a:r>
              <a:rPr lang="zh-CN" altLang="en-US" sz="2000" b="0" dirty="0" smtClean="0"/>
              <a:t>，它为每个处理器定义了一个链表数组，相同优先级的线程挂在同一</a:t>
            </a:r>
            <a:r>
              <a:rPr lang="zh-CN" altLang="en-US" sz="2000" b="0" dirty="0" smtClean="0"/>
              <a:t>个队列中</a:t>
            </a:r>
            <a:r>
              <a:rPr lang="zh-CN" altLang="en-US" sz="2000" b="0" dirty="0" smtClean="0"/>
              <a:t>。</a:t>
            </a:r>
            <a:endParaRPr lang="en-US" altLang="zh-CN" sz="2000" b="0" dirty="0" smtClean="0"/>
          </a:p>
          <a:p>
            <a:r>
              <a:rPr lang="zh-CN" altLang="en-US" sz="2000" b="0" dirty="0" smtClean="0"/>
              <a:t>调度程序</a:t>
            </a:r>
            <a:r>
              <a:rPr lang="zh-CN" altLang="en-US" sz="2000" dirty="0" smtClean="0"/>
              <a:t>采用 </a:t>
            </a:r>
            <a:r>
              <a:rPr lang="en-US" altLang="zh-CN" sz="2000" dirty="0" smtClean="0"/>
              <a:t>32 </a:t>
            </a:r>
            <a:r>
              <a:rPr lang="zh-CN" altLang="en-US" sz="2000" dirty="0" smtClean="0"/>
              <a:t>级的</a:t>
            </a:r>
            <a:r>
              <a:rPr lang="zh-CN" altLang="en-US" sz="2000" dirty="0" smtClean="0"/>
              <a:t>优先级</a:t>
            </a:r>
            <a:r>
              <a:rPr lang="zh-CN" altLang="en-US" sz="2000" b="0" dirty="0" smtClean="0"/>
              <a:t>确定</a:t>
            </a:r>
            <a:r>
              <a:rPr lang="zh-CN" altLang="en-US" sz="2000" dirty="0" smtClean="0">
                <a:solidFill>
                  <a:srgbClr val="FF0000"/>
                </a:solidFill>
              </a:rPr>
              <a:t>线程</a:t>
            </a:r>
            <a:r>
              <a:rPr lang="zh-CN" altLang="en-US" sz="2000" b="0" dirty="0" smtClean="0"/>
              <a:t>执行顺序。优先级分为两大类：</a:t>
            </a:r>
            <a:r>
              <a:rPr lang="zh-CN" altLang="en-US" sz="2000" dirty="0" smtClean="0">
                <a:solidFill>
                  <a:srgbClr val="FF0000"/>
                </a:solidFill>
              </a:rPr>
              <a:t>可变类包括优先级从 </a:t>
            </a:r>
            <a:r>
              <a:rPr lang="en-US" altLang="zh-CN" sz="2000" dirty="0" smtClean="0">
                <a:solidFill>
                  <a:srgbClr val="FF0000"/>
                </a:solidFill>
              </a:rPr>
              <a:t>1〜15 </a:t>
            </a:r>
            <a:r>
              <a:rPr lang="zh-CN" altLang="en-US" sz="2000" dirty="0" smtClean="0">
                <a:solidFill>
                  <a:srgbClr val="FF0000"/>
                </a:solidFill>
              </a:rPr>
              <a:t>的</a:t>
            </a:r>
            <a:r>
              <a:rPr lang="zh-CN" altLang="en-US" sz="2000" dirty="0" smtClean="0">
                <a:solidFill>
                  <a:srgbClr val="FF0000"/>
                </a:solidFill>
              </a:rPr>
              <a:t>线程</a:t>
            </a:r>
            <a:r>
              <a:rPr lang="zh-CN" altLang="en-US" sz="2000" b="0" dirty="0"/>
              <a:t>（还有一个线程运行在优先级 </a:t>
            </a:r>
            <a:r>
              <a:rPr lang="en-US" altLang="zh-CN" sz="2000" b="0" dirty="0"/>
              <a:t>0</a:t>
            </a:r>
            <a:r>
              <a:rPr lang="zh-CN" altLang="en-US" sz="2000" b="0" dirty="0"/>
              <a:t>，它用于内存管理），</a:t>
            </a:r>
            <a:r>
              <a:rPr lang="zh-CN" altLang="en-US" sz="2000" dirty="0" smtClean="0">
                <a:solidFill>
                  <a:srgbClr val="FF0000"/>
                </a:solidFill>
              </a:rPr>
              <a:t>实时</a:t>
            </a:r>
            <a:r>
              <a:rPr lang="zh-CN" altLang="en-US" sz="2000" dirty="0" smtClean="0">
                <a:solidFill>
                  <a:srgbClr val="FF0000"/>
                </a:solidFill>
              </a:rPr>
              <a:t>类优先级</a:t>
            </a:r>
            <a:r>
              <a:rPr lang="zh-CN" altLang="en-US" sz="2000" dirty="0" smtClean="0">
                <a:solidFill>
                  <a:srgbClr val="FF0000"/>
                </a:solidFill>
              </a:rPr>
              <a:t>从 </a:t>
            </a:r>
            <a:r>
              <a:rPr lang="en-US" altLang="zh-CN" sz="2000" dirty="0" smtClean="0">
                <a:solidFill>
                  <a:srgbClr val="FF0000"/>
                </a:solidFill>
              </a:rPr>
              <a:t>16〜31 </a:t>
            </a:r>
            <a:r>
              <a:rPr lang="zh-CN" altLang="en-US" sz="2000" dirty="0" smtClean="0">
                <a:solidFill>
                  <a:srgbClr val="FF0000"/>
                </a:solidFill>
              </a:rPr>
              <a:t>的</a:t>
            </a:r>
            <a:r>
              <a:rPr lang="zh-CN" altLang="en-US" sz="2000" dirty="0" smtClean="0">
                <a:solidFill>
                  <a:srgbClr val="FF0000"/>
                </a:solidFill>
              </a:rPr>
              <a:t>线程</a:t>
            </a:r>
            <a:r>
              <a:rPr lang="zh-CN" altLang="en-US" sz="2000" b="0" dirty="0" smtClean="0"/>
              <a:t>。</a:t>
            </a:r>
            <a:endParaRPr lang="en-US" altLang="zh-CN" sz="2000" b="0" dirty="0" smtClean="0"/>
          </a:p>
          <a:p>
            <a:r>
              <a:rPr lang="zh-CN" altLang="en-US" sz="2000" b="0" dirty="0" smtClean="0"/>
              <a:t>当一个线程满足了执行条件时，它首先被挂到当前处理器的一个</a:t>
            </a:r>
            <a:r>
              <a:rPr lang="zh-CN" altLang="en-US" sz="2000" dirty="0" smtClean="0"/>
              <a:t>待分配</a:t>
            </a:r>
            <a:r>
              <a:rPr lang="zh-CN" altLang="en-US" sz="2000" dirty="0" smtClean="0"/>
              <a:t>的</a:t>
            </a:r>
            <a:r>
              <a:rPr lang="zh-CN" altLang="en-US" sz="2000" b="0" dirty="0"/>
              <a:t>队列（</a:t>
            </a:r>
            <a:r>
              <a:rPr lang="zh-CN" altLang="en-US" sz="2000" dirty="0" smtClean="0"/>
              <a:t>称为延迟的</a:t>
            </a:r>
            <a:r>
              <a:rPr lang="zh-CN" altLang="en-US" sz="2000" dirty="0" smtClean="0"/>
              <a:t>就绪链表</a:t>
            </a:r>
            <a:r>
              <a:rPr lang="zh-CN" altLang="en-US" sz="2000" b="0" dirty="0" smtClean="0"/>
              <a:t>）</a:t>
            </a:r>
            <a:r>
              <a:rPr lang="zh-CN" altLang="en-US" sz="2000" b="0" dirty="0" smtClean="0"/>
              <a:t>中，然后调度器会在适当的时候（当它获得了控制权时）把</a:t>
            </a:r>
            <a:r>
              <a:rPr lang="zh-CN" altLang="en-US" sz="2000" dirty="0" smtClean="0"/>
              <a:t>待</a:t>
            </a:r>
            <a:r>
              <a:rPr lang="zh-CN" altLang="en-US" sz="2000" dirty="0"/>
              <a:t>分配队列上</a:t>
            </a:r>
            <a:r>
              <a:rPr lang="zh-CN" altLang="en-US" sz="2000" dirty="0" smtClean="0"/>
              <a:t>的线程分配</a:t>
            </a:r>
            <a:r>
              <a:rPr lang="zh-CN" altLang="en-US" sz="2000" dirty="0" smtClean="0"/>
              <a:t>到当前处理器对应</a:t>
            </a:r>
            <a:r>
              <a:rPr lang="zh-CN" altLang="en-US" sz="2000" dirty="0" smtClean="0"/>
              <a:t>优先级的</a:t>
            </a:r>
            <a:r>
              <a:rPr lang="zh-CN" altLang="en-US" sz="2000" dirty="0"/>
              <a:t>线程队列</a:t>
            </a:r>
            <a:r>
              <a:rPr lang="zh-CN" altLang="en-US" sz="2000" b="0" dirty="0" smtClean="0"/>
              <a:t>中</a:t>
            </a:r>
            <a:r>
              <a:rPr lang="zh-CN" altLang="en-US" sz="2000" b="0" dirty="0" smtClean="0"/>
              <a:t>。</a:t>
            </a:r>
            <a:endParaRPr lang="en-US" altLang="zh-CN" sz="2000" b="0" dirty="0" smtClean="0"/>
          </a:p>
          <a:p>
            <a:r>
              <a:rPr lang="en-US" altLang="zh-CN" sz="2000" b="0" dirty="0" smtClean="0"/>
              <a:t>Windows </a:t>
            </a:r>
            <a:r>
              <a:rPr lang="zh-CN" altLang="en-US" sz="2000" b="0" dirty="0" smtClean="0"/>
              <a:t>中</a:t>
            </a:r>
            <a:r>
              <a:rPr lang="zh-CN" altLang="en-US" sz="2000" dirty="0" smtClean="0"/>
              <a:t>线程的优先级调整</a:t>
            </a:r>
            <a:r>
              <a:rPr lang="zh-CN" altLang="en-US" sz="2000" b="0" dirty="0" smtClean="0"/>
              <a:t>考虑到了很多因素</a:t>
            </a:r>
            <a:r>
              <a:rPr lang="zh-CN" altLang="en-US" sz="2000" b="0" dirty="0" smtClean="0"/>
              <a:t>，如</a:t>
            </a:r>
            <a:r>
              <a:rPr lang="zh-CN" altLang="en-US" sz="2000" b="0" dirty="0" smtClean="0"/>
              <a:t>前台</a:t>
            </a:r>
            <a:r>
              <a:rPr lang="zh-CN" altLang="en-US" sz="2000" b="0" dirty="0" smtClean="0"/>
              <a:t>线程，等待</a:t>
            </a:r>
            <a:r>
              <a:rPr lang="en-US" altLang="zh-CN" sz="2000" b="0" dirty="0" smtClean="0"/>
              <a:t>I/O </a:t>
            </a:r>
            <a:r>
              <a:rPr lang="zh-CN" altLang="en-US" sz="2000" b="0" dirty="0" smtClean="0"/>
              <a:t>完成后的线程也有轻微的优先级提升，这是一些来自实践经验的</a:t>
            </a:r>
            <a:r>
              <a:rPr lang="zh-CN" altLang="en-US" sz="2000" b="0" dirty="0" smtClean="0"/>
              <a:t>设计，使得</a:t>
            </a:r>
            <a:r>
              <a:rPr lang="en-US" altLang="zh-CN" sz="2000" b="0" dirty="0" smtClean="0"/>
              <a:t>Windows </a:t>
            </a:r>
            <a:r>
              <a:rPr lang="zh-CN" altLang="en-US" sz="2000" b="0" dirty="0" smtClean="0"/>
              <a:t>操作系统对于交互式应用程序有更好的性能表现。</a:t>
            </a:r>
            <a:endParaRPr lang="zh-CN" alt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8067">
                                            <p:txEl>
                                              <p:pRg st="3" end="3"/>
                                            </p:txEl>
                                          </p:spTgt>
                                        </p:tgtEl>
                                        <p:attrNameLst>
                                          <p:attrName>style.visibility</p:attrName>
                                        </p:attrNameLst>
                                      </p:cBhvr>
                                      <p:to>
                                        <p:strVal val="visible"/>
                                      </p:to>
                                    </p:set>
                                    <p:anim calcmode="lin" valueType="num">
                                      <p:cBhvr additive="base">
                                        <p:cTn id="7" dur="500" fill="hold"/>
                                        <p:tgtEl>
                                          <p:spTgt spid="8806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8067">
                                            <p:txEl>
                                              <p:pRg st="4" end="4"/>
                                            </p:txEl>
                                          </p:spTgt>
                                        </p:tgtEl>
                                        <p:attrNameLst>
                                          <p:attrName>style.visibility</p:attrName>
                                        </p:attrNameLst>
                                      </p:cBhvr>
                                      <p:to>
                                        <p:strVal val="visible"/>
                                      </p:to>
                                    </p:set>
                                    <p:anim calcmode="lin" valueType="num">
                                      <p:cBhvr additive="base">
                                        <p:cTn id="11" dur="500" fill="hold"/>
                                        <p:tgtEl>
                                          <p:spTgt spid="88067">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80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en-US" altLang="zh-CN" dirty="0"/>
              <a:t>Windows</a:t>
            </a:r>
            <a:r>
              <a:rPr lang="zh-CN" altLang="en-US" dirty="0"/>
              <a:t>调度算法分析</a:t>
            </a:r>
            <a:endParaRPr lang="zh-CN" altLang="en-US" dirty="0" smtClean="0"/>
          </a:p>
        </p:txBody>
      </p:sp>
      <p:sp>
        <p:nvSpPr>
          <p:cNvPr id="89091" name="内容占位符 2"/>
          <p:cNvSpPr>
            <a:spLocks noGrp="1"/>
          </p:cNvSpPr>
          <p:nvPr>
            <p:ph idx="1"/>
          </p:nvPr>
        </p:nvSpPr>
        <p:spPr>
          <a:xfrm>
            <a:off x="152400" y="1268413"/>
            <a:ext cx="8610600" cy="5437187"/>
          </a:xfrm>
        </p:spPr>
        <p:txBody>
          <a:bodyPr/>
          <a:lstStyle/>
          <a:p>
            <a:r>
              <a:rPr lang="en-US" altLang="zh-CN" sz="2000" b="0" dirty="0" smtClean="0"/>
              <a:t>Windows API </a:t>
            </a:r>
            <a:r>
              <a:rPr lang="zh-CN" altLang="en-US" sz="2000" b="0" dirty="0" smtClean="0"/>
              <a:t>定义了</a:t>
            </a:r>
            <a:r>
              <a:rPr lang="zh-CN" altLang="en-US" sz="2000" dirty="0" smtClean="0"/>
              <a:t>一个进程</a:t>
            </a:r>
            <a:r>
              <a:rPr lang="zh-CN" altLang="en-US" sz="2000" b="0" dirty="0" smtClean="0"/>
              <a:t>可能属于的一些优先级类型。它们包括：</a:t>
            </a:r>
            <a:endParaRPr lang="en-US" altLang="zh-CN" sz="2000" b="0" dirty="0" smtClean="0"/>
          </a:p>
          <a:p>
            <a:pPr marL="400050" lvl="1" indent="0">
              <a:buNone/>
            </a:pPr>
            <a:r>
              <a:rPr lang="en-US" altLang="zh-CN" sz="2000" b="0" dirty="0" smtClean="0"/>
              <a:t>real-time        </a:t>
            </a:r>
            <a:r>
              <a:rPr lang="en-US" altLang="zh-CN" sz="2000" b="0" dirty="0" err="1" smtClean="0"/>
              <a:t>REALTIME_PRIORITY_CLASS</a:t>
            </a:r>
            <a:endParaRPr lang="en-US" altLang="zh-CN" sz="2000" b="0" dirty="0" smtClean="0"/>
          </a:p>
          <a:p>
            <a:pPr marL="400050" lvl="1" indent="0">
              <a:buNone/>
            </a:pPr>
            <a:r>
              <a:rPr lang="en-US" altLang="zh-CN" sz="2000" b="0" dirty="0" smtClean="0"/>
              <a:t>high            </a:t>
            </a:r>
            <a:r>
              <a:rPr lang="en-US" altLang="zh-CN" sz="2000" b="0" dirty="0" err="1" smtClean="0"/>
              <a:t>HIGH_PRIORITY_CLASS</a:t>
            </a:r>
            <a:endParaRPr lang="en-US" altLang="zh-CN" sz="2000" b="0" dirty="0" smtClean="0"/>
          </a:p>
          <a:p>
            <a:pPr marL="400050" lvl="1" indent="0">
              <a:buNone/>
            </a:pPr>
            <a:r>
              <a:rPr lang="en-US" altLang="zh-CN" sz="2000" b="0" dirty="0" smtClean="0"/>
              <a:t>above normal     </a:t>
            </a:r>
            <a:r>
              <a:rPr lang="en-US" altLang="zh-CN" sz="2000" b="0" dirty="0" err="1" smtClean="0"/>
              <a:t>ABOVE_NORMAL_PRIORITY_CLASS</a:t>
            </a:r>
            <a:endParaRPr lang="en-US" altLang="zh-CN" sz="2000" b="0" dirty="0" smtClean="0"/>
          </a:p>
          <a:p>
            <a:pPr marL="400050" lvl="1" indent="0">
              <a:buNone/>
            </a:pPr>
            <a:r>
              <a:rPr lang="en-US" altLang="zh-CN" sz="2000" dirty="0" smtClean="0">
                <a:solidFill>
                  <a:srgbClr val="FF0000"/>
                </a:solidFill>
              </a:rPr>
              <a:t>normal          </a:t>
            </a:r>
            <a:r>
              <a:rPr lang="en-US" altLang="zh-CN" sz="2000" dirty="0" err="1" smtClean="0">
                <a:solidFill>
                  <a:srgbClr val="FF0000"/>
                </a:solidFill>
              </a:rPr>
              <a:t>NORMAL_PRIORITY_CLASS</a:t>
            </a:r>
            <a:endParaRPr lang="en-US" altLang="zh-CN" sz="2000" dirty="0" smtClean="0">
              <a:solidFill>
                <a:srgbClr val="FF0000"/>
              </a:solidFill>
            </a:endParaRPr>
          </a:p>
          <a:p>
            <a:pPr marL="400050" lvl="1" indent="0">
              <a:buNone/>
            </a:pPr>
            <a:r>
              <a:rPr lang="en-US" altLang="zh-CN" sz="2000" b="0" dirty="0" err="1" smtClean="0"/>
              <a:t>below_normal</a:t>
            </a:r>
            <a:r>
              <a:rPr lang="en-US" altLang="zh-CN" sz="2000" b="0" dirty="0" smtClean="0"/>
              <a:t>    </a:t>
            </a:r>
            <a:r>
              <a:rPr lang="en-US" altLang="zh-CN" sz="2000" b="0" dirty="0" err="1" smtClean="0"/>
              <a:t>BELOW_NORMAL_PRIORITY_CLASS</a:t>
            </a:r>
            <a:endParaRPr lang="en-US" altLang="zh-CN" sz="2000" b="0" dirty="0" smtClean="0"/>
          </a:p>
          <a:p>
            <a:pPr marL="400050" lvl="1" indent="0">
              <a:buNone/>
            </a:pPr>
            <a:r>
              <a:rPr lang="en-US" altLang="zh-CN" sz="2000" b="0" dirty="0" smtClean="0"/>
              <a:t>idle             </a:t>
            </a:r>
            <a:r>
              <a:rPr lang="en-US" altLang="zh-CN" sz="2000" b="0" dirty="0" err="1" smtClean="0"/>
              <a:t>IDLE_PRIORITY_CLASS</a:t>
            </a:r>
            <a:endParaRPr lang="en-US" altLang="zh-CN" sz="2000" b="0" dirty="0" smtClean="0"/>
          </a:p>
          <a:p>
            <a:r>
              <a:rPr lang="zh-CN" altLang="en-US" sz="2000" dirty="0" smtClean="0"/>
              <a:t>进程通常属于类 </a:t>
            </a:r>
            <a:r>
              <a:rPr lang="en-US" altLang="zh-CN" sz="2000" dirty="0" err="1" smtClean="0"/>
              <a:t>NORMAL_PRIORITY_CLASS</a:t>
            </a:r>
            <a:r>
              <a:rPr lang="zh-CN" altLang="en-US" sz="2000" b="0" dirty="0" smtClean="0"/>
              <a:t>。除非进程的父进程属于类 </a:t>
            </a:r>
            <a:r>
              <a:rPr lang="en-US" altLang="zh-CN" sz="2000" b="0" dirty="0" err="1" smtClean="0"/>
              <a:t>IDLE_PRIORITY_CLASS</a:t>
            </a:r>
            <a:r>
              <a:rPr lang="zh-CN" altLang="en-US" sz="2000" b="0" dirty="0" smtClean="0"/>
              <a:t>，或者在创建进程时指定了某个类。</a:t>
            </a:r>
            <a:endParaRPr lang="en-US" altLang="zh-CN" sz="2000" b="0" dirty="0" smtClean="0"/>
          </a:p>
          <a:p>
            <a:r>
              <a:rPr lang="zh-CN" altLang="en-US" sz="2000" b="0" dirty="0" smtClean="0"/>
              <a:t>通过 </a:t>
            </a:r>
            <a:r>
              <a:rPr lang="en-US" altLang="zh-CN" sz="2000" b="0" dirty="0" smtClean="0"/>
              <a:t>Windows API </a:t>
            </a:r>
            <a:r>
              <a:rPr lang="zh-CN" altLang="en-US" sz="2000" b="0" dirty="0" smtClean="0"/>
              <a:t>的函数 </a:t>
            </a:r>
            <a:r>
              <a:rPr lang="en-US" altLang="zh-CN" sz="2000" b="0" dirty="0" err="1" smtClean="0"/>
              <a:t>SetPriorityClass</a:t>
            </a:r>
            <a:r>
              <a:rPr lang="en-US" altLang="zh-CN" sz="2000" b="0" dirty="0" smtClean="0"/>
              <a:t>()</a:t>
            </a:r>
            <a:r>
              <a:rPr lang="zh-CN" altLang="en-US" sz="2000" b="0" dirty="0" smtClean="0"/>
              <a:t>，进程的优先级的类可以修改。</a:t>
            </a:r>
            <a:r>
              <a:rPr lang="zh-CN" altLang="en-US" sz="2000" dirty="0" smtClean="0"/>
              <a:t>除了 </a:t>
            </a:r>
            <a:r>
              <a:rPr lang="en-US" altLang="zh-CN" sz="2000" dirty="0" err="1" smtClean="0"/>
              <a:t>REALTIME_PRIORITY_CLASS</a:t>
            </a:r>
            <a:r>
              <a:rPr lang="zh-CN" altLang="en-US" sz="2000" dirty="0" smtClean="0"/>
              <a:t>外，所有其他类的优先级都是可变的。</a:t>
            </a:r>
            <a:endParaRPr lang="zh-CN" alt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091">
                                            <p:txEl>
                                              <p:pRg st="7" end="7"/>
                                            </p:txEl>
                                          </p:spTgt>
                                        </p:tgtEl>
                                        <p:attrNameLst>
                                          <p:attrName>style.visibility</p:attrName>
                                        </p:attrNameLst>
                                      </p:cBhvr>
                                      <p:to>
                                        <p:strVal val="visible"/>
                                      </p:to>
                                    </p:set>
                                    <p:anim calcmode="lin" valueType="num">
                                      <p:cBhvr additive="base">
                                        <p:cTn id="7" dur="500" fill="hold"/>
                                        <p:tgtEl>
                                          <p:spTgt spid="89091">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1">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9091">
                                            <p:txEl>
                                              <p:pRg st="8" end="8"/>
                                            </p:txEl>
                                          </p:spTgt>
                                        </p:tgtEl>
                                        <p:attrNameLst>
                                          <p:attrName>style.visibility</p:attrName>
                                        </p:attrNameLst>
                                      </p:cBhvr>
                                      <p:to>
                                        <p:strVal val="visible"/>
                                      </p:to>
                                    </p:set>
                                    <p:anim calcmode="lin" valueType="num">
                                      <p:cBhvr additive="base">
                                        <p:cTn id="11" dur="500" fill="hold"/>
                                        <p:tgtEl>
                                          <p:spTgt spid="89091">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909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r>
              <a:rPr lang="en-US" altLang="zh-CN" dirty="0"/>
              <a:t>Windows</a:t>
            </a:r>
            <a:r>
              <a:rPr lang="zh-CN" altLang="en-US" dirty="0"/>
              <a:t>调度算法分析</a:t>
            </a:r>
            <a:endParaRPr lang="zh-CN" altLang="en-US" dirty="0" smtClean="0"/>
          </a:p>
        </p:txBody>
      </p:sp>
      <p:sp>
        <p:nvSpPr>
          <p:cNvPr id="90115" name="内容占位符 2"/>
          <p:cNvSpPr>
            <a:spLocks noGrp="1"/>
          </p:cNvSpPr>
          <p:nvPr>
            <p:ph idx="1"/>
          </p:nvPr>
        </p:nvSpPr>
        <p:spPr>
          <a:xfrm>
            <a:off x="152400" y="1268413"/>
            <a:ext cx="8610600" cy="5437187"/>
          </a:xfrm>
        </p:spPr>
        <p:txBody>
          <a:bodyPr/>
          <a:lstStyle/>
          <a:p>
            <a:r>
              <a:rPr lang="zh-CN" altLang="en-US" sz="2400" b="0" dirty="0" smtClean="0"/>
              <a:t>具有给定优先级类的</a:t>
            </a:r>
            <a:r>
              <a:rPr lang="zh-CN" altLang="en-US" sz="2400" dirty="0" smtClean="0"/>
              <a:t>一个线程也有一个相对优先级</a:t>
            </a:r>
            <a:r>
              <a:rPr lang="zh-CN" altLang="en-US" sz="2400" b="0" dirty="0" smtClean="0"/>
              <a:t>。这个相对优先级的值包括：</a:t>
            </a:r>
            <a:endParaRPr lang="en-US" altLang="zh-CN" sz="2400" b="0" dirty="0" smtClean="0"/>
          </a:p>
          <a:p>
            <a:pPr marL="400050" lvl="1" indent="0">
              <a:buNone/>
            </a:pPr>
            <a:r>
              <a:rPr lang="en-US" altLang="zh-CN" sz="2000" b="0" dirty="0" smtClean="0"/>
              <a:t>IDLE</a:t>
            </a:r>
          </a:p>
          <a:p>
            <a:pPr marL="400050" lvl="1" indent="0">
              <a:buNone/>
            </a:pPr>
            <a:r>
              <a:rPr lang="en-US" altLang="zh-CN" sz="2000" b="0" dirty="0" smtClean="0"/>
              <a:t>LOWEST</a:t>
            </a:r>
          </a:p>
          <a:p>
            <a:pPr marL="400050" lvl="1" indent="0">
              <a:buNone/>
            </a:pPr>
            <a:r>
              <a:rPr lang="en-US" altLang="zh-CN" sz="2000" b="0" dirty="0" err="1" smtClean="0"/>
              <a:t>BELOW_NORMAL</a:t>
            </a:r>
            <a:endParaRPr lang="en-US" altLang="zh-CN" sz="2000" b="0" dirty="0" smtClean="0"/>
          </a:p>
          <a:p>
            <a:pPr marL="400050" lvl="1" indent="0">
              <a:buNone/>
            </a:pPr>
            <a:r>
              <a:rPr lang="en-US" altLang="zh-CN" sz="2000" dirty="0" smtClean="0">
                <a:solidFill>
                  <a:srgbClr val="FF0000"/>
                </a:solidFill>
              </a:rPr>
              <a:t>NORMAL</a:t>
            </a:r>
          </a:p>
          <a:p>
            <a:pPr marL="400050" lvl="1" indent="0">
              <a:buNone/>
            </a:pPr>
            <a:r>
              <a:rPr lang="en-US" altLang="zh-CN" sz="2000" b="0" dirty="0" err="1" smtClean="0"/>
              <a:t>ABOVE_NORMAL</a:t>
            </a:r>
            <a:endParaRPr lang="en-US" altLang="zh-CN" sz="2000" b="0" dirty="0" smtClean="0"/>
          </a:p>
          <a:p>
            <a:pPr marL="400050" lvl="1" indent="0">
              <a:buNone/>
            </a:pPr>
            <a:r>
              <a:rPr lang="en-US" altLang="zh-CN" sz="2000" b="0" dirty="0" smtClean="0"/>
              <a:t>HIGHEST</a:t>
            </a:r>
          </a:p>
          <a:p>
            <a:pPr marL="400050" lvl="1" indent="0">
              <a:buNone/>
            </a:pPr>
            <a:r>
              <a:rPr lang="en-US" altLang="zh-CN" sz="2000" b="0" dirty="0" err="1" smtClean="0"/>
              <a:t>TIME_CRITICAL</a:t>
            </a:r>
            <a:endParaRPr lang="en-US" altLang="zh-CN" sz="2000" b="0" dirty="0" smtClean="0"/>
          </a:p>
          <a:p>
            <a:r>
              <a:rPr lang="zh-CN" altLang="en-US" sz="2400" b="0" dirty="0" smtClean="0"/>
              <a:t>每个线程的</a:t>
            </a:r>
            <a:r>
              <a:rPr lang="zh-CN" altLang="en-US" sz="2400" b="0" dirty="0" smtClean="0"/>
              <a:t>优先级基于</a:t>
            </a:r>
            <a:r>
              <a:rPr lang="zh-CN" altLang="en-US" sz="2400" dirty="0" smtClean="0"/>
              <a:t>它</a:t>
            </a:r>
            <a:r>
              <a:rPr lang="zh-CN" altLang="en-US" sz="2400" dirty="0" smtClean="0"/>
              <a:t>所属的进程优先级</a:t>
            </a:r>
            <a:r>
              <a:rPr lang="zh-CN" altLang="en-US" sz="2400" dirty="0" smtClean="0"/>
              <a:t>类型</a:t>
            </a:r>
            <a:r>
              <a:rPr lang="zh-CN" altLang="en-US" sz="2400" b="0" dirty="0" smtClean="0"/>
              <a:t>和</a:t>
            </a:r>
            <a:r>
              <a:rPr lang="zh-CN" altLang="en-US" sz="2400" dirty="0" smtClean="0"/>
              <a:t>它</a:t>
            </a:r>
            <a:r>
              <a:rPr lang="zh-CN" altLang="en-US" sz="2400" dirty="0" smtClean="0"/>
              <a:t>在该类型中的相对优先级</a:t>
            </a:r>
            <a:r>
              <a:rPr lang="zh-CN" altLang="en-US" sz="2400" b="0" dirty="0" smtClean="0"/>
              <a:t>，</a:t>
            </a:r>
            <a:r>
              <a:rPr lang="zh-CN" altLang="en-US" sz="2400" b="0" dirty="0" smtClean="0"/>
              <a:t>图中</a:t>
            </a:r>
            <a:r>
              <a:rPr lang="zh-CN" altLang="en-US" sz="2400" b="0" dirty="0" smtClean="0"/>
              <a:t>说明了这种关系。</a:t>
            </a:r>
            <a:endParaRPr lang="zh-CN" altLang="en-US" sz="1600" dirty="0" smtClean="0"/>
          </a:p>
        </p:txBody>
      </p:sp>
      <p:pic>
        <p:nvPicPr>
          <p:cNvPr id="9011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0399" y="1981200"/>
            <a:ext cx="560373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bwMode="auto">
          <a:xfrm>
            <a:off x="2971800" y="3124200"/>
            <a:ext cx="6019800" cy="457200"/>
          </a:xfrm>
          <a:prstGeom prst="rect">
            <a:avLst/>
          </a:prstGeom>
          <a:noFill/>
          <a:ln w="952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en-US" altLang="zh-CN" dirty="0"/>
              <a:t>Windows</a:t>
            </a:r>
            <a:r>
              <a:rPr lang="zh-CN" altLang="en-US" dirty="0"/>
              <a:t>调度算法分析</a:t>
            </a:r>
            <a:endParaRPr lang="zh-CN" altLang="en-US" dirty="0" smtClean="0"/>
          </a:p>
        </p:txBody>
      </p:sp>
      <p:sp>
        <p:nvSpPr>
          <p:cNvPr id="91139" name="内容占位符 2"/>
          <p:cNvSpPr>
            <a:spLocks noGrp="1"/>
          </p:cNvSpPr>
          <p:nvPr>
            <p:ph idx="1"/>
          </p:nvPr>
        </p:nvSpPr>
        <p:spPr>
          <a:xfrm>
            <a:off x="0" y="1219200"/>
            <a:ext cx="9220200" cy="5437188"/>
          </a:xfrm>
        </p:spPr>
        <p:txBody>
          <a:bodyPr/>
          <a:lstStyle/>
          <a:p>
            <a:r>
              <a:rPr lang="zh-CN" altLang="en-US" sz="2000" b="0" dirty="0" smtClean="0"/>
              <a:t>每个线程在</a:t>
            </a:r>
            <a:r>
              <a:rPr lang="zh-CN" altLang="en-US" sz="2000" b="0" dirty="0" smtClean="0"/>
              <a:t>所属进程优先级类型</a:t>
            </a:r>
            <a:r>
              <a:rPr lang="zh-CN" altLang="en-US" sz="2000" b="0" dirty="0" smtClean="0"/>
              <a:t>中有一个优先级基</a:t>
            </a:r>
            <a:r>
              <a:rPr lang="zh-CN" altLang="en-US" sz="2000" b="0" dirty="0" smtClean="0"/>
              <a:t>值：</a:t>
            </a:r>
            <a:endParaRPr lang="en-US" altLang="zh-CN" sz="2000" b="0" dirty="0" smtClean="0"/>
          </a:p>
          <a:p>
            <a:pPr marL="400050" lvl="1" indent="0">
              <a:buNone/>
            </a:pPr>
            <a:r>
              <a:rPr lang="en-US" altLang="zh-CN" sz="1800" b="0" dirty="0" err="1" smtClean="0"/>
              <a:t>REALTIME_PRIORITY_CLASS</a:t>
            </a:r>
            <a:r>
              <a:rPr lang="en-US" altLang="zh-CN" sz="1800" b="0" dirty="0" smtClean="0"/>
              <a:t> — 24</a:t>
            </a:r>
          </a:p>
          <a:p>
            <a:pPr marL="400050" lvl="1" indent="0">
              <a:buNone/>
            </a:pPr>
            <a:r>
              <a:rPr lang="en-US" altLang="zh-CN" sz="1800" b="0" dirty="0" err="1" smtClean="0"/>
              <a:t>HIGH_PRIORITY_CLASS</a:t>
            </a:r>
            <a:r>
              <a:rPr lang="en-US" altLang="zh-CN" sz="1800" b="0" dirty="0" smtClean="0"/>
              <a:t> — 13</a:t>
            </a:r>
          </a:p>
          <a:p>
            <a:pPr marL="400050" lvl="1" indent="0">
              <a:buNone/>
            </a:pPr>
            <a:r>
              <a:rPr lang="en-US" altLang="zh-CN" sz="1800" b="0" dirty="0" err="1" smtClean="0"/>
              <a:t>ABOVE_NORMAL_PRIORITY</a:t>
            </a:r>
            <a:r>
              <a:rPr lang="en-US" altLang="zh-CN" sz="1800" b="0" dirty="0" smtClean="0"/>
              <a:t>—CLASS — 10</a:t>
            </a:r>
          </a:p>
          <a:p>
            <a:pPr marL="400050" lvl="1" indent="0">
              <a:buNone/>
            </a:pPr>
            <a:r>
              <a:rPr lang="en-US" altLang="zh-CN" sz="1800" b="0" dirty="0" err="1" smtClean="0"/>
              <a:t>NORMALJPRIORITY_CLASS</a:t>
            </a:r>
            <a:r>
              <a:rPr lang="en-US" altLang="zh-CN" sz="1800" b="0" dirty="0" smtClean="0"/>
              <a:t> — 8</a:t>
            </a:r>
          </a:p>
          <a:p>
            <a:pPr marL="400050" lvl="1" indent="0">
              <a:buNone/>
            </a:pPr>
            <a:r>
              <a:rPr lang="en-US" altLang="zh-CN" sz="1800" b="0" dirty="0" err="1" smtClean="0"/>
              <a:t>BELOW_NORMAL_PRIORITY_CLASS</a:t>
            </a:r>
            <a:r>
              <a:rPr lang="en-US" altLang="zh-CN" sz="1800" b="0" dirty="0" smtClean="0"/>
              <a:t> — 6</a:t>
            </a:r>
          </a:p>
          <a:p>
            <a:pPr marL="400050" lvl="1" indent="0">
              <a:buNone/>
            </a:pPr>
            <a:r>
              <a:rPr lang="en-US" altLang="zh-CN" sz="1800" b="0" dirty="0" err="1" smtClean="0"/>
              <a:t>IDLE_PRIORITY_CLASS</a:t>
            </a:r>
            <a:r>
              <a:rPr lang="en-US" altLang="zh-CN" sz="1800" b="0" dirty="0" smtClean="0"/>
              <a:t> — 4</a:t>
            </a:r>
          </a:p>
          <a:p>
            <a:r>
              <a:rPr lang="zh-CN" altLang="en-US" sz="2000" dirty="0" smtClean="0"/>
              <a:t>线程的优先级初值通常为线程所属进程的优先级基值</a:t>
            </a:r>
            <a:r>
              <a:rPr lang="zh-CN" altLang="en-US" sz="2000" b="0" dirty="0" smtClean="0"/>
              <a:t>，通过 </a:t>
            </a:r>
            <a:r>
              <a:rPr lang="en-US" altLang="zh-CN" sz="2000" b="0" dirty="0" smtClean="0"/>
              <a:t>Windows API </a:t>
            </a:r>
            <a:r>
              <a:rPr lang="zh-CN" altLang="en-US" sz="2000" b="0" dirty="0" smtClean="0"/>
              <a:t>的函数 </a:t>
            </a:r>
            <a:r>
              <a:rPr lang="en-US" altLang="zh-CN" sz="2000" b="0" dirty="0" err="1" smtClean="0"/>
              <a:t>SetThreadPriority</a:t>
            </a:r>
            <a:r>
              <a:rPr lang="en-US" altLang="zh-CN" sz="2000" b="0" dirty="0" smtClean="0"/>
              <a:t>() </a:t>
            </a:r>
            <a:r>
              <a:rPr lang="zh-CN" altLang="en-US" sz="2000" b="0" dirty="0" smtClean="0"/>
              <a:t>也可修改线程的优先级基值。</a:t>
            </a:r>
            <a:endParaRPr lang="en-US" altLang="zh-CN" sz="1800" dirty="0" smtClean="0"/>
          </a:p>
          <a:p>
            <a:r>
              <a:rPr lang="zh-CN" altLang="en-US" sz="2000" b="0" dirty="0" smtClean="0"/>
              <a:t>当一个线程的时间片用完时，该线程被中断。如果线程属于可变的优先级类型，那么它的优先级就被降低。不过，该优先级不能低于优先级基值。降低优先级可以限制计算密集型线程的 </a:t>
            </a:r>
            <a:r>
              <a:rPr lang="en-US" altLang="zh-CN" sz="2000" b="0" dirty="0" smtClean="0"/>
              <a:t>CPU </a:t>
            </a:r>
            <a:r>
              <a:rPr lang="zh-CN" altLang="en-US" sz="2000" b="0" dirty="0" smtClean="0"/>
              <a:t>消耗。</a:t>
            </a:r>
            <a:endParaRPr lang="zh-CN" altLang="en-US" sz="1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139">
                                            <p:txEl>
                                              <p:pRg st="7" end="7"/>
                                            </p:txEl>
                                          </p:spTgt>
                                        </p:tgtEl>
                                        <p:attrNameLst>
                                          <p:attrName>style.visibility</p:attrName>
                                        </p:attrNameLst>
                                      </p:cBhvr>
                                      <p:to>
                                        <p:strVal val="visible"/>
                                      </p:to>
                                    </p:set>
                                    <p:anim calcmode="lin" valueType="num">
                                      <p:cBhvr additive="base">
                                        <p:cTn id="7" dur="500" fill="hold"/>
                                        <p:tgtEl>
                                          <p:spTgt spid="91139">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1139">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1139">
                                            <p:txEl>
                                              <p:pRg st="8" end="8"/>
                                            </p:txEl>
                                          </p:spTgt>
                                        </p:tgtEl>
                                        <p:attrNameLst>
                                          <p:attrName>style.visibility</p:attrName>
                                        </p:attrNameLst>
                                      </p:cBhvr>
                                      <p:to>
                                        <p:strVal val="visible"/>
                                      </p:to>
                                    </p:set>
                                    <p:anim calcmode="lin" valueType="num">
                                      <p:cBhvr additive="base">
                                        <p:cTn id="11" dur="500" fill="hold"/>
                                        <p:tgtEl>
                                          <p:spTgt spid="91139">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113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r>
              <a:rPr lang="en-US" altLang="zh-CN" dirty="0"/>
              <a:t>Windows</a:t>
            </a:r>
            <a:r>
              <a:rPr lang="zh-CN" altLang="en-US" dirty="0"/>
              <a:t>调度算法分析</a:t>
            </a:r>
            <a:endParaRPr lang="zh-CN" altLang="en-US" dirty="0" smtClean="0"/>
          </a:p>
        </p:txBody>
      </p:sp>
      <p:sp>
        <p:nvSpPr>
          <p:cNvPr id="50179" name="内容占位符 2"/>
          <p:cNvSpPr>
            <a:spLocks noGrp="1"/>
          </p:cNvSpPr>
          <p:nvPr>
            <p:ph idx="1"/>
          </p:nvPr>
        </p:nvSpPr>
        <p:spPr>
          <a:xfrm>
            <a:off x="0" y="1219200"/>
            <a:ext cx="9220200" cy="5437188"/>
          </a:xfrm>
        </p:spPr>
        <p:txBody>
          <a:bodyPr/>
          <a:lstStyle/>
          <a:p>
            <a:pPr>
              <a:defRPr/>
            </a:pPr>
            <a:r>
              <a:rPr lang="zh-CN" altLang="en-US" sz="2400" b="0" dirty="0"/>
              <a:t>当一个可变优先级的线程从</a:t>
            </a:r>
            <a:r>
              <a:rPr lang="zh-CN" altLang="en-US" sz="2400" dirty="0" smtClean="0"/>
              <a:t>等待事件队列中释放，</a:t>
            </a:r>
            <a:r>
              <a:rPr lang="zh-CN" altLang="en-US" sz="2400" dirty="0"/>
              <a:t>调度程序会提升其优先级。</a:t>
            </a:r>
            <a:r>
              <a:rPr lang="zh-CN" altLang="en-US" sz="2400" b="0" dirty="0"/>
              <a:t>提升数量取决于线程等待什么</a:t>
            </a:r>
            <a:r>
              <a:rPr lang="zh-CN" altLang="en-US" sz="2400" b="0" dirty="0" smtClean="0"/>
              <a:t>。</a:t>
            </a:r>
            <a:endParaRPr lang="en-US" altLang="zh-CN" sz="2400" b="0" dirty="0" smtClean="0"/>
          </a:p>
          <a:p>
            <a:pPr>
              <a:defRPr/>
            </a:pPr>
            <a:r>
              <a:rPr lang="zh-CN" altLang="en-US" sz="2400" b="0" dirty="0" smtClean="0"/>
              <a:t>当</a:t>
            </a:r>
            <a:r>
              <a:rPr lang="zh-CN" altLang="en-US" sz="2400" b="0" dirty="0"/>
              <a:t>用户运行一个交互程序时，系统需要提供特别好的表现。对于类 </a:t>
            </a:r>
            <a:r>
              <a:rPr lang="en-US" altLang="zh-CN" sz="2400" b="0" dirty="0"/>
              <a:t>NORMAL PRIORITY CLASS </a:t>
            </a:r>
            <a:r>
              <a:rPr lang="zh-CN" altLang="en-US" sz="2400" b="0" dirty="0"/>
              <a:t>的进程，</a:t>
            </a:r>
            <a:r>
              <a:rPr lang="en-US" altLang="zh-CN" sz="2400" dirty="0"/>
              <a:t>Windows </a:t>
            </a:r>
            <a:r>
              <a:rPr lang="zh-CN" altLang="en-US" sz="2400" dirty="0"/>
              <a:t>将这类进程分成两种：前台进程，屏幕上已选的进程；后台进程，屏幕上未选的</a:t>
            </a:r>
            <a:r>
              <a:rPr lang="zh-CN" altLang="en-US" sz="2400" dirty="0" smtClean="0"/>
              <a:t>进程</a:t>
            </a:r>
            <a:r>
              <a:rPr lang="zh-CN" altLang="en-US" sz="2400" dirty="0"/>
              <a:t>。</a:t>
            </a:r>
            <a:endParaRPr lang="en-US" altLang="zh-CN" sz="2400" dirty="0" smtClean="0"/>
          </a:p>
          <a:p>
            <a:pPr>
              <a:defRPr/>
            </a:pPr>
            <a:r>
              <a:rPr lang="zh-CN" altLang="en-US" sz="2400" dirty="0"/>
              <a:t>当一</a:t>
            </a:r>
            <a:r>
              <a:rPr lang="zh-CN" altLang="en-US" sz="2400"/>
              <a:t>个</a:t>
            </a:r>
            <a:r>
              <a:rPr lang="zh-CN" altLang="en-US" sz="2400" smtClean="0"/>
              <a:t>进程从后台移</a:t>
            </a:r>
            <a:r>
              <a:rPr lang="zh-CN" altLang="en-US" sz="2400" dirty="0"/>
              <a:t>到前台</a:t>
            </a:r>
            <a:r>
              <a:rPr lang="zh-CN" altLang="en-US" sz="2400" b="0" dirty="0"/>
              <a:t>，</a:t>
            </a:r>
            <a:r>
              <a:rPr lang="en-US" altLang="zh-CN" sz="2400" dirty="0"/>
              <a:t>Windows </a:t>
            </a:r>
            <a:r>
              <a:rPr lang="zh-CN" altLang="en-US" sz="2400" dirty="0"/>
              <a:t>增加它的时间片，通常是原来的 </a:t>
            </a:r>
            <a:r>
              <a:rPr lang="en-US" altLang="zh-CN" sz="2400" dirty="0"/>
              <a:t>3 </a:t>
            </a:r>
            <a:r>
              <a:rPr lang="zh-CN" altLang="en-US" sz="2400" dirty="0"/>
              <a:t>倍</a:t>
            </a:r>
            <a:r>
              <a:rPr lang="zh-CN" altLang="en-US" sz="2400" dirty="0" smtClean="0"/>
              <a:t>。</a:t>
            </a:r>
            <a:endParaRPr lang="zh-CN" altLang="en-US" sz="2400" dirty="0"/>
          </a:p>
          <a:p>
            <a:pPr>
              <a:defRPr/>
            </a:pPr>
            <a:r>
              <a:rPr lang="zh-CN" altLang="en-US" sz="2400" b="0" dirty="0" smtClean="0"/>
              <a:t>例如</a:t>
            </a:r>
            <a:r>
              <a:rPr lang="zh-CN" altLang="en-US" sz="2400" b="0" dirty="0"/>
              <a:t>，</a:t>
            </a:r>
            <a:r>
              <a:rPr lang="zh-CN" altLang="en-US" sz="2400" dirty="0"/>
              <a:t>等待键盘 </a:t>
            </a:r>
            <a:r>
              <a:rPr lang="en-US" altLang="zh-CN" sz="2400" dirty="0"/>
              <a:t>I/O </a:t>
            </a:r>
            <a:r>
              <a:rPr lang="zh-CN" altLang="en-US" sz="2400" dirty="0"/>
              <a:t>的线程将得到一</a:t>
            </a:r>
            <a:r>
              <a:rPr lang="zh-CN" altLang="en-US" sz="2400" dirty="0" smtClean="0"/>
              <a:t>个</a:t>
            </a:r>
            <a:r>
              <a:rPr lang="zh-CN" altLang="en-US" sz="2400" dirty="0"/>
              <a:t>较高</a:t>
            </a:r>
            <a:r>
              <a:rPr lang="zh-CN" altLang="en-US" sz="2400" dirty="0" smtClean="0"/>
              <a:t>优先级提升</a:t>
            </a:r>
            <a:r>
              <a:rPr lang="zh-CN" altLang="en-US" sz="2400" dirty="0"/>
              <a:t>；而等待磁盘操作的线程将得到一个中等提升</a:t>
            </a:r>
            <a:r>
              <a:rPr lang="zh-CN" altLang="en-US" sz="2400" b="0" dirty="0"/>
              <a:t>。采用这种策略，</a:t>
            </a:r>
            <a:r>
              <a:rPr lang="zh-CN" altLang="en-US" sz="2400" dirty="0"/>
              <a:t>正在使用鼠标和窗口的线程往往得到很好的响应时间</a:t>
            </a:r>
            <a:r>
              <a:rPr lang="zh-CN" altLang="en-US" sz="2400" b="0" dirty="0"/>
              <a:t>。这也使得 </a:t>
            </a:r>
            <a:r>
              <a:rPr lang="en-US" altLang="zh-CN" sz="2400" b="0" dirty="0"/>
              <a:t>I/O </a:t>
            </a:r>
            <a:r>
              <a:rPr lang="zh-CN" altLang="en-US" sz="2400" b="0" dirty="0"/>
              <a:t>密集型线程保持 </a:t>
            </a:r>
            <a:r>
              <a:rPr lang="en-US" altLang="zh-CN" sz="2400" b="0" dirty="0"/>
              <a:t>I/O </a:t>
            </a:r>
            <a:r>
              <a:rPr lang="zh-CN" altLang="en-US" sz="2400" b="0" dirty="0"/>
              <a:t>设备忙碌，同时允许计算密集型</a:t>
            </a:r>
            <a:r>
              <a:rPr lang="zh-CN" altLang="en-US" sz="2400" b="0" dirty="0" smtClean="0"/>
              <a:t>线程更好利用 </a:t>
            </a:r>
            <a:r>
              <a:rPr lang="en-US" altLang="zh-CN" sz="2400" b="0" dirty="0"/>
              <a:t>CPU </a:t>
            </a:r>
            <a:r>
              <a:rPr lang="zh-CN" altLang="en-US" sz="2400" b="0" dirty="0" smtClean="0"/>
              <a:t>。</a:t>
            </a:r>
            <a:r>
              <a:rPr lang="zh-CN" altLang="en-US" sz="1600" dirty="0" smtClean="0"/>
              <a:t/>
            </a:r>
            <a:br>
              <a:rPr lang="zh-CN" altLang="en-US" sz="1600" dirty="0" smtClean="0"/>
            </a:br>
            <a:endParaRPr lang="zh-CN" altLang="en-US" sz="105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xEl>
                                              <p:pRg st="2" end="2"/>
                                            </p:txEl>
                                          </p:spTgt>
                                        </p:tgtEl>
                                        <p:attrNameLst>
                                          <p:attrName>style.visibility</p:attrName>
                                        </p:attrNameLst>
                                      </p:cBhvr>
                                      <p:to>
                                        <p:strVal val="visible"/>
                                      </p:to>
                                    </p:set>
                                    <p:anim calcmode="lin" valueType="num">
                                      <p:cBhvr additive="base">
                                        <p:cTn id="7" dur="500" fill="hold"/>
                                        <p:tgtEl>
                                          <p:spTgt spid="5017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0179">
                                            <p:txEl>
                                              <p:pRg st="3" end="3"/>
                                            </p:txEl>
                                          </p:spTgt>
                                        </p:tgtEl>
                                        <p:attrNameLst>
                                          <p:attrName>style.visibility</p:attrName>
                                        </p:attrNameLst>
                                      </p:cBhvr>
                                      <p:to>
                                        <p:strVal val="visible"/>
                                      </p:to>
                                    </p:set>
                                    <p:anim calcmode="lin" valueType="num">
                                      <p:cBhvr additive="base">
                                        <p:cTn id="11" dur="500" fill="hold"/>
                                        <p:tgtEl>
                                          <p:spTgt spid="5017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017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zh-CN" smtClean="0"/>
              <a:t>CPU</a:t>
            </a:r>
            <a:r>
              <a:rPr lang="zh-CN" altLang="en-US" smtClean="0"/>
              <a:t>调度的总结</a:t>
            </a:r>
          </a:p>
        </p:txBody>
      </p:sp>
      <p:pic>
        <p:nvPicPr>
          <p:cNvPr id="93187" name="Picture 4" descr="j02977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9575" y="0"/>
            <a:ext cx="11144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013" name="Rectangle 5"/>
          <p:cNvSpPr>
            <a:spLocks noChangeArrowheads="1"/>
          </p:cNvSpPr>
          <p:nvPr/>
        </p:nvSpPr>
        <p:spPr bwMode="auto">
          <a:xfrm>
            <a:off x="307975" y="12684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a:t>并发能提高效率 </a:t>
            </a:r>
            <a:r>
              <a:rPr lang="zh-CN" altLang="en-US" sz="2000">
                <a:sym typeface="Symbol" panose="05050102010706020507" pitchFamily="18" charset="2"/>
              </a:rPr>
              <a:t> 并发的核心是</a:t>
            </a:r>
            <a:r>
              <a:rPr lang="zh-CN" altLang="en-US" sz="2000"/>
              <a:t>进程能让出</a:t>
            </a:r>
            <a:r>
              <a:rPr lang="en-US" altLang="zh-CN" sz="2000"/>
              <a:t>CPU</a:t>
            </a:r>
            <a:r>
              <a:rPr lang="en-US" altLang="zh-CN" sz="2000">
                <a:solidFill>
                  <a:srgbClr val="FF0000"/>
                </a:solidFill>
              </a:rPr>
              <a:t> </a:t>
            </a:r>
          </a:p>
        </p:txBody>
      </p:sp>
      <p:sp>
        <p:nvSpPr>
          <p:cNvPr id="171014" name="Rectangle 6"/>
          <p:cNvSpPr>
            <a:spLocks noChangeArrowheads="1"/>
          </p:cNvSpPr>
          <p:nvPr/>
        </p:nvSpPr>
        <p:spPr bwMode="auto">
          <a:xfrm>
            <a:off x="304800" y="18288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a:sym typeface="Symbol" panose="05050102010706020507" pitchFamily="18" charset="2"/>
              </a:rPr>
              <a:t>进程让出</a:t>
            </a:r>
            <a:r>
              <a:rPr lang="en-US" altLang="zh-CN" sz="2000">
                <a:sym typeface="Symbol" panose="05050102010706020507" pitchFamily="18" charset="2"/>
              </a:rPr>
              <a:t>CPU</a:t>
            </a:r>
            <a:r>
              <a:rPr lang="en-US" altLang="zh-CN" sz="2000">
                <a:solidFill>
                  <a:srgbClr val="FF0000"/>
                </a:solidFill>
              </a:rPr>
              <a:t> </a:t>
            </a:r>
            <a:r>
              <a:rPr lang="en-US" altLang="zh-CN" sz="2000">
                <a:sym typeface="Symbol" panose="05050102010706020507" pitchFamily="18" charset="2"/>
              </a:rPr>
              <a:t> </a:t>
            </a:r>
            <a:r>
              <a:rPr lang="zh-CN" altLang="en-US" sz="2000">
                <a:sym typeface="Symbol" panose="05050102010706020507" pitchFamily="18" charset="2"/>
              </a:rPr>
              <a:t>下一个进程使用</a:t>
            </a:r>
            <a:r>
              <a:rPr lang="en-US" altLang="zh-CN" sz="2000">
                <a:sym typeface="Symbol" panose="05050102010706020507" pitchFamily="18" charset="2"/>
              </a:rPr>
              <a:t>CPU  </a:t>
            </a:r>
            <a:r>
              <a:rPr lang="zh-CN" altLang="en-US" sz="2000">
                <a:sym typeface="Symbol" panose="05050102010706020507" pitchFamily="18" charset="2"/>
              </a:rPr>
              <a:t>这个选择就是调度</a:t>
            </a:r>
          </a:p>
        </p:txBody>
      </p:sp>
      <p:sp>
        <p:nvSpPr>
          <p:cNvPr id="171015" name="Rectangle 7"/>
          <p:cNvSpPr>
            <a:spLocks noChangeArrowheads="1"/>
          </p:cNvSpPr>
          <p:nvPr/>
        </p:nvSpPr>
        <p:spPr bwMode="auto">
          <a:xfrm>
            <a:off x="304800" y="23622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a:sym typeface="Symbol" panose="05050102010706020507" pitchFamily="18" charset="2"/>
              </a:rPr>
              <a:t>进程、线程</a:t>
            </a:r>
            <a:r>
              <a:rPr lang="en-US" altLang="zh-CN" sz="2000">
                <a:sym typeface="Symbol" panose="05050102010706020507" pitchFamily="18" charset="2"/>
              </a:rPr>
              <a:t>(</a:t>
            </a:r>
            <a:r>
              <a:rPr lang="zh-CN" altLang="en-US" sz="2000">
                <a:sym typeface="Symbol" panose="05050102010706020507" pitchFamily="18" charset="2"/>
              </a:rPr>
              <a:t>内核级、用户级</a:t>
            </a:r>
            <a:r>
              <a:rPr lang="en-US" altLang="zh-CN" sz="2000">
                <a:sym typeface="Symbol" panose="05050102010706020507" pitchFamily="18" charset="2"/>
              </a:rPr>
              <a:t>)</a:t>
            </a:r>
            <a:r>
              <a:rPr lang="zh-CN" altLang="en-US" sz="2000">
                <a:sym typeface="Symbol" panose="05050102010706020507" pitchFamily="18" charset="2"/>
              </a:rPr>
              <a:t>都能调度  任务调度</a:t>
            </a:r>
          </a:p>
        </p:txBody>
      </p:sp>
      <p:sp>
        <p:nvSpPr>
          <p:cNvPr id="171017" name="Rectangle 9"/>
          <p:cNvSpPr>
            <a:spLocks noChangeArrowheads="1"/>
          </p:cNvSpPr>
          <p:nvPr/>
        </p:nvSpPr>
        <p:spPr bwMode="auto">
          <a:xfrm>
            <a:off x="304800" y="29718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a:sym typeface="Symbol" panose="05050102010706020507" pitchFamily="18" charset="2"/>
              </a:rPr>
              <a:t>调度任务分类</a:t>
            </a:r>
            <a:r>
              <a:rPr lang="en-US" altLang="zh-CN" sz="2000">
                <a:sym typeface="Symbol" panose="05050102010706020507" pitchFamily="18" charset="2"/>
              </a:rPr>
              <a:t>: </a:t>
            </a:r>
            <a:r>
              <a:rPr lang="zh-CN" altLang="en-US" sz="2000">
                <a:sym typeface="Symbol" panose="05050102010706020507" pitchFamily="18" charset="2"/>
              </a:rPr>
              <a:t>交互式，批处理</a:t>
            </a:r>
          </a:p>
        </p:txBody>
      </p:sp>
      <p:sp>
        <p:nvSpPr>
          <p:cNvPr id="171018" name="Rectangle 10"/>
          <p:cNvSpPr>
            <a:spLocks noChangeArrowheads="1"/>
          </p:cNvSpPr>
          <p:nvPr/>
        </p:nvSpPr>
        <p:spPr bwMode="auto">
          <a:xfrm>
            <a:off x="304800" y="41910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sz="2000">
                <a:sym typeface="Symbol" panose="05050102010706020507" pitchFamily="18" charset="2"/>
              </a:rPr>
              <a:t>CPU</a:t>
            </a:r>
            <a:r>
              <a:rPr lang="zh-CN" altLang="en-US" sz="2000">
                <a:sym typeface="Symbol" panose="05050102010706020507" pitchFamily="18" charset="2"/>
              </a:rPr>
              <a:t>调度算法</a:t>
            </a:r>
            <a:r>
              <a:rPr lang="en-US" altLang="zh-CN" sz="2000">
                <a:sym typeface="Symbol" panose="05050102010706020507" pitchFamily="18" charset="2"/>
              </a:rPr>
              <a:t>: FCFS, SJF, Priority(</a:t>
            </a:r>
            <a:r>
              <a:rPr lang="zh-CN" altLang="en-US" sz="2000">
                <a:sym typeface="Symbol" panose="05050102010706020507" pitchFamily="18" charset="2"/>
              </a:rPr>
              <a:t>批处理</a:t>
            </a:r>
            <a:r>
              <a:rPr lang="en-US" altLang="zh-CN" sz="2000">
                <a:sym typeface="Symbol" panose="05050102010706020507" pitchFamily="18" charset="2"/>
              </a:rPr>
              <a:t>); RR(</a:t>
            </a:r>
            <a:r>
              <a:rPr lang="zh-CN" altLang="en-US" sz="2000">
                <a:sym typeface="Symbol" panose="05050102010706020507" pitchFamily="18" charset="2"/>
              </a:rPr>
              <a:t>交互式</a:t>
            </a:r>
            <a:r>
              <a:rPr lang="en-US" altLang="zh-CN" sz="2000">
                <a:sym typeface="Symbol" panose="05050102010706020507" pitchFamily="18" charset="2"/>
              </a:rPr>
              <a:t>)  </a:t>
            </a:r>
          </a:p>
        </p:txBody>
      </p:sp>
      <p:sp>
        <p:nvSpPr>
          <p:cNvPr id="171019" name="Rectangle 11"/>
          <p:cNvSpPr>
            <a:spLocks noChangeArrowheads="1"/>
          </p:cNvSpPr>
          <p:nvPr/>
        </p:nvSpPr>
        <p:spPr bwMode="auto">
          <a:xfrm>
            <a:off x="304800" y="48006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sz="2000">
                <a:sym typeface="Symbol" panose="05050102010706020507" pitchFamily="18" charset="2"/>
              </a:rPr>
              <a:t>CPU</a:t>
            </a:r>
            <a:r>
              <a:rPr lang="zh-CN" altLang="en-US" sz="2000">
                <a:sym typeface="Symbol" panose="05050102010706020507" pitchFamily="18" charset="2"/>
              </a:rPr>
              <a:t>调度算法</a:t>
            </a:r>
            <a:r>
              <a:rPr lang="en-US" altLang="zh-CN" sz="2000">
                <a:sym typeface="Symbol" panose="05050102010706020507" pitchFamily="18" charset="2"/>
              </a:rPr>
              <a:t>: </a:t>
            </a:r>
            <a:r>
              <a:rPr lang="zh-CN" altLang="en-US" sz="2000">
                <a:sym typeface="Symbol" panose="05050102010706020507" pitchFamily="18" charset="2"/>
              </a:rPr>
              <a:t>多级队列</a:t>
            </a:r>
            <a:r>
              <a:rPr lang="en-US" altLang="zh-CN" sz="2000">
                <a:sym typeface="Symbol" panose="05050102010706020507" pitchFamily="18" charset="2"/>
              </a:rPr>
              <a:t>, </a:t>
            </a:r>
            <a:r>
              <a:rPr lang="zh-CN" altLang="en-US" sz="2000">
                <a:sym typeface="Symbol" panose="05050102010706020507" pitchFamily="18" charset="2"/>
              </a:rPr>
              <a:t>多级反馈队列</a:t>
            </a:r>
            <a:r>
              <a:rPr lang="en-US" altLang="zh-CN" sz="2000">
                <a:sym typeface="Symbol" panose="05050102010706020507" pitchFamily="18" charset="2"/>
              </a:rPr>
              <a:t>(</a:t>
            </a:r>
            <a:r>
              <a:rPr lang="zh-CN" altLang="en-US" sz="2000">
                <a:sym typeface="Symbol" panose="05050102010706020507" pitchFamily="18" charset="2"/>
              </a:rPr>
              <a:t>混合</a:t>
            </a:r>
            <a:r>
              <a:rPr lang="en-US" altLang="zh-CN" sz="2000">
                <a:sym typeface="Symbol" panose="05050102010706020507" pitchFamily="18" charset="2"/>
              </a:rPr>
              <a:t>)</a:t>
            </a:r>
          </a:p>
        </p:txBody>
      </p:sp>
      <p:sp>
        <p:nvSpPr>
          <p:cNvPr id="171020" name="Rectangle 12"/>
          <p:cNvSpPr>
            <a:spLocks noChangeArrowheads="1"/>
          </p:cNvSpPr>
          <p:nvPr/>
        </p:nvSpPr>
        <p:spPr bwMode="auto">
          <a:xfrm>
            <a:off x="304800" y="54102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dirty="0">
                <a:sym typeface="Symbol" panose="05050102010706020507" pitchFamily="18" charset="2"/>
              </a:rPr>
              <a:t>多核调度：亲和性、局部队列、动态优先级调整</a:t>
            </a:r>
            <a:endParaRPr lang="en-US" altLang="zh-CN" sz="2000" dirty="0">
              <a:sym typeface="Symbol" panose="05050102010706020507" pitchFamily="18" charset="2"/>
            </a:endParaRPr>
          </a:p>
        </p:txBody>
      </p:sp>
      <p:sp>
        <p:nvSpPr>
          <p:cNvPr id="171022" name="Rectangle 14"/>
          <p:cNvSpPr>
            <a:spLocks noChangeArrowheads="1"/>
          </p:cNvSpPr>
          <p:nvPr/>
        </p:nvSpPr>
        <p:spPr bwMode="auto">
          <a:xfrm>
            <a:off x="304800" y="35814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a:sym typeface="Symbol" panose="05050102010706020507" pitchFamily="18" charset="2"/>
              </a:rPr>
              <a:t>调度时机分类</a:t>
            </a:r>
            <a:r>
              <a:rPr lang="en-US" altLang="zh-CN" sz="2000">
                <a:sym typeface="Symbol" panose="05050102010706020507" pitchFamily="18" charset="2"/>
              </a:rPr>
              <a:t>: </a:t>
            </a:r>
            <a:r>
              <a:rPr lang="zh-CN" altLang="en-US" sz="2000">
                <a:sym typeface="Symbol" panose="05050102010706020507" pitchFamily="18" charset="2"/>
              </a:rPr>
              <a:t>抢占式、非抢占式</a:t>
            </a:r>
          </a:p>
        </p:txBody>
      </p:sp>
      <p:sp>
        <p:nvSpPr>
          <p:cNvPr id="12" name="Rectangle 12"/>
          <p:cNvSpPr>
            <a:spLocks noChangeArrowheads="1"/>
          </p:cNvSpPr>
          <p:nvPr/>
        </p:nvSpPr>
        <p:spPr bwMode="auto">
          <a:xfrm>
            <a:off x="304800" y="5971041"/>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sz="2000" dirty="0" smtClean="0">
                <a:sym typeface="Symbol" panose="05050102010706020507" pitchFamily="18" charset="2"/>
              </a:rPr>
              <a:t>Linux</a:t>
            </a:r>
            <a:r>
              <a:rPr lang="zh-CN" altLang="en-US" sz="2000" dirty="0" smtClean="0">
                <a:sym typeface="Symbol" panose="05050102010706020507" pitchFamily="18" charset="2"/>
              </a:rPr>
              <a:t>和</a:t>
            </a:r>
            <a:r>
              <a:rPr lang="en-US" altLang="zh-CN" sz="2000" dirty="0" smtClean="0">
                <a:sym typeface="Symbol" panose="05050102010706020507" pitchFamily="18" charset="2"/>
              </a:rPr>
              <a:t>windows</a:t>
            </a:r>
            <a:r>
              <a:rPr lang="zh-CN" altLang="en-US" sz="2000" dirty="0" smtClean="0">
                <a:sym typeface="Symbol" panose="05050102010706020507" pitchFamily="18" charset="2"/>
              </a:rPr>
              <a:t>支持多线程、多处理器、动态优先级抢占且分时的</a:t>
            </a:r>
            <a:endParaRPr lang="en-US" altLang="zh-CN" sz="20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1013"/>
                                        </p:tgtEl>
                                        <p:attrNameLst>
                                          <p:attrName>style.visibility</p:attrName>
                                        </p:attrNameLst>
                                      </p:cBhvr>
                                      <p:to>
                                        <p:strVal val="visible"/>
                                      </p:to>
                                    </p:set>
                                    <p:animEffect transition="in" filter="dissolve">
                                      <p:cBhvr>
                                        <p:cTn id="7" dur="500"/>
                                        <p:tgtEl>
                                          <p:spTgt spid="1710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1014"/>
                                        </p:tgtEl>
                                        <p:attrNameLst>
                                          <p:attrName>style.visibility</p:attrName>
                                        </p:attrNameLst>
                                      </p:cBhvr>
                                      <p:to>
                                        <p:strVal val="visible"/>
                                      </p:to>
                                    </p:set>
                                    <p:animEffect transition="in" filter="dissolve">
                                      <p:cBhvr>
                                        <p:cTn id="12" dur="500"/>
                                        <p:tgtEl>
                                          <p:spTgt spid="1710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1015"/>
                                        </p:tgtEl>
                                        <p:attrNameLst>
                                          <p:attrName>style.visibility</p:attrName>
                                        </p:attrNameLst>
                                      </p:cBhvr>
                                      <p:to>
                                        <p:strVal val="visible"/>
                                      </p:to>
                                    </p:set>
                                    <p:animEffect transition="in" filter="dissolve">
                                      <p:cBhvr>
                                        <p:cTn id="17" dur="500"/>
                                        <p:tgtEl>
                                          <p:spTgt spid="1710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1017"/>
                                        </p:tgtEl>
                                        <p:attrNameLst>
                                          <p:attrName>style.visibility</p:attrName>
                                        </p:attrNameLst>
                                      </p:cBhvr>
                                      <p:to>
                                        <p:strVal val="visible"/>
                                      </p:to>
                                    </p:set>
                                    <p:animEffect transition="in" filter="dissolve">
                                      <p:cBhvr>
                                        <p:cTn id="22" dur="500"/>
                                        <p:tgtEl>
                                          <p:spTgt spid="1710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1022"/>
                                        </p:tgtEl>
                                        <p:attrNameLst>
                                          <p:attrName>style.visibility</p:attrName>
                                        </p:attrNameLst>
                                      </p:cBhvr>
                                      <p:to>
                                        <p:strVal val="visible"/>
                                      </p:to>
                                    </p:set>
                                    <p:animEffect transition="in" filter="dissolve">
                                      <p:cBhvr>
                                        <p:cTn id="27" dur="500"/>
                                        <p:tgtEl>
                                          <p:spTgt spid="1710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1018"/>
                                        </p:tgtEl>
                                        <p:attrNameLst>
                                          <p:attrName>style.visibility</p:attrName>
                                        </p:attrNameLst>
                                      </p:cBhvr>
                                      <p:to>
                                        <p:strVal val="visible"/>
                                      </p:to>
                                    </p:set>
                                    <p:animEffect transition="in" filter="dissolve">
                                      <p:cBhvr>
                                        <p:cTn id="32" dur="500"/>
                                        <p:tgtEl>
                                          <p:spTgt spid="1710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1019"/>
                                        </p:tgtEl>
                                        <p:attrNameLst>
                                          <p:attrName>style.visibility</p:attrName>
                                        </p:attrNameLst>
                                      </p:cBhvr>
                                      <p:to>
                                        <p:strVal val="visible"/>
                                      </p:to>
                                    </p:set>
                                    <p:animEffect transition="in" filter="dissolve">
                                      <p:cBhvr>
                                        <p:cTn id="37" dur="500"/>
                                        <p:tgtEl>
                                          <p:spTgt spid="1710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71020"/>
                                        </p:tgtEl>
                                        <p:attrNameLst>
                                          <p:attrName>style.visibility</p:attrName>
                                        </p:attrNameLst>
                                      </p:cBhvr>
                                      <p:to>
                                        <p:strVal val="visible"/>
                                      </p:to>
                                    </p:set>
                                    <p:animEffect transition="in" filter="dissolve">
                                      <p:cBhvr>
                                        <p:cTn id="42" dur="500"/>
                                        <p:tgtEl>
                                          <p:spTgt spid="17102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dissolve">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3" grpId="0"/>
      <p:bldP spid="171014" grpId="0"/>
      <p:bldP spid="171015" grpId="0"/>
      <p:bldP spid="171017" grpId="0"/>
      <p:bldP spid="171018" grpId="0"/>
      <p:bldP spid="171019" grpId="0"/>
      <p:bldP spid="171020" grpId="0"/>
      <p:bldP spid="171022" grpId="0"/>
      <p:bldP spid="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3" y="1143000"/>
            <a:ext cx="5005387" cy="412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1" name="Rectangle 3"/>
          <p:cNvSpPr>
            <a:spLocks noGrp="1" noChangeArrowheads="1"/>
          </p:cNvSpPr>
          <p:nvPr>
            <p:ph type="title"/>
          </p:nvPr>
        </p:nvSpPr>
        <p:spPr/>
        <p:txBody>
          <a:bodyPr/>
          <a:lstStyle/>
          <a:p>
            <a:pPr eaLnBrk="1" hangingPunct="1"/>
            <a:r>
              <a:rPr lang="en-US" altLang="zh-CN" sz="2800" smtClean="0">
                <a:solidFill>
                  <a:srgbClr val="CC0000"/>
                </a:solidFill>
                <a:sym typeface="Symbol" panose="05050102010706020507" pitchFamily="18" charset="2"/>
              </a:rPr>
              <a:t>RR</a:t>
            </a:r>
            <a:r>
              <a:rPr lang="zh-CN" altLang="en-US" sz="2800" smtClean="0">
                <a:solidFill>
                  <a:srgbClr val="CC0000"/>
                </a:solidFill>
                <a:sym typeface="Symbol" panose="05050102010706020507" pitchFamily="18" charset="2"/>
              </a:rPr>
              <a:t>调度例子：周转时间随着时间片大小而变化</a:t>
            </a:r>
          </a:p>
        </p:txBody>
      </p:sp>
      <p:graphicFrame>
        <p:nvGraphicFramePr>
          <p:cNvPr id="232750" name="Group 302"/>
          <p:cNvGraphicFramePr>
            <a:graphicFrameLocks noGrp="1"/>
          </p:cNvGraphicFramePr>
          <p:nvPr>
            <p:ph sz="half" idx="1"/>
          </p:nvPr>
        </p:nvGraphicFramePr>
        <p:xfrm>
          <a:off x="3659188" y="2543175"/>
          <a:ext cx="4951412" cy="2411414"/>
        </p:xfrm>
        <a:graphic>
          <a:graphicData uri="http://schemas.openxmlformats.org/drawingml/2006/table">
            <a:tbl>
              <a:tblPr/>
              <a:tblGrid>
                <a:gridCol w="287337">
                  <a:extLst>
                    <a:ext uri="{9D8B030D-6E8A-4147-A177-3AD203B41FA5}">
                      <a16:colId xmlns:a16="http://schemas.microsoft.com/office/drawing/2014/main" val="20000"/>
                    </a:ext>
                  </a:extLst>
                </a:gridCol>
                <a:gridCol w="263525">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6225">
                  <a:extLst>
                    <a:ext uri="{9D8B030D-6E8A-4147-A177-3AD203B41FA5}">
                      <a16:colId xmlns:a16="http://schemas.microsoft.com/office/drawing/2014/main" val="20003"/>
                    </a:ext>
                  </a:extLst>
                </a:gridCol>
                <a:gridCol w="274638">
                  <a:extLst>
                    <a:ext uri="{9D8B030D-6E8A-4147-A177-3AD203B41FA5}">
                      <a16:colId xmlns:a16="http://schemas.microsoft.com/office/drawing/2014/main" val="20004"/>
                    </a:ext>
                  </a:extLst>
                </a:gridCol>
                <a:gridCol w="276225">
                  <a:extLst>
                    <a:ext uri="{9D8B030D-6E8A-4147-A177-3AD203B41FA5}">
                      <a16:colId xmlns:a16="http://schemas.microsoft.com/office/drawing/2014/main" val="20005"/>
                    </a:ext>
                  </a:extLst>
                </a:gridCol>
                <a:gridCol w="274637">
                  <a:extLst>
                    <a:ext uri="{9D8B030D-6E8A-4147-A177-3AD203B41FA5}">
                      <a16:colId xmlns:a16="http://schemas.microsoft.com/office/drawing/2014/main" val="20006"/>
                    </a:ext>
                  </a:extLst>
                </a:gridCol>
                <a:gridCol w="274638">
                  <a:extLst>
                    <a:ext uri="{9D8B030D-6E8A-4147-A177-3AD203B41FA5}">
                      <a16:colId xmlns:a16="http://schemas.microsoft.com/office/drawing/2014/main" val="20007"/>
                    </a:ext>
                  </a:extLst>
                </a:gridCol>
                <a:gridCol w="274637">
                  <a:extLst>
                    <a:ext uri="{9D8B030D-6E8A-4147-A177-3AD203B41FA5}">
                      <a16:colId xmlns:a16="http://schemas.microsoft.com/office/drawing/2014/main" val="20008"/>
                    </a:ext>
                  </a:extLst>
                </a:gridCol>
                <a:gridCol w="274638">
                  <a:extLst>
                    <a:ext uri="{9D8B030D-6E8A-4147-A177-3AD203B41FA5}">
                      <a16:colId xmlns:a16="http://schemas.microsoft.com/office/drawing/2014/main" val="20009"/>
                    </a:ext>
                  </a:extLst>
                </a:gridCol>
                <a:gridCol w="276225">
                  <a:extLst>
                    <a:ext uri="{9D8B030D-6E8A-4147-A177-3AD203B41FA5}">
                      <a16:colId xmlns:a16="http://schemas.microsoft.com/office/drawing/2014/main" val="20010"/>
                    </a:ext>
                  </a:extLst>
                </a:gridCol>
                <a:gridCol w="273050">
                  <a:extLst>
                    <a:ext uri="{9D8B030D-6E8A-4147-A177-3AD203B41FA5}">
                      <a16:colId xmlns:a16="http://schemas.microsoft.com/office/drawing/2014/main" val="20011"/>
                    </a:ext>
                  </a:extLst>
                </a:gridCol>
                <a:gridCol w="276225">
                  <a:extLst>
                    <a:ext uri="{9D8B030D-6E8A-4147-A177-3AD203B41FA5}">
                      <a16:colId xmlns:a16="http://schemas.microsoft.com/office/drawing/2014/main" val="20012"/>
                    </a:ext>
                  </a:extLst>
                </a:gridCol>
                <a:gridCol w="303212">
                  <a:extLst>
                    <a:ext uri="{9D8B030D-6E8A-4147-A177-3AD203B41FA5}">
                      <a16:colId xmlns:a16="http://schemas.microsoft.com/office/drawing/2014/main" val="20013"/>
                    </a:ext>
                  </a:extLst>
                </a:gridCol>
                <a:gridCol w="247650">
                  <a:extLst>
                    <a:ext uri="{9D8B030D-6E8A-4147-A177-3AD203B41FA5}">
                      <a16:colId xmlns:a16="http://schemas.microsoft.com/office/drawing/2014/main" val="20014"/>
                    </a:ext>
                  </a:extLst>
                </a:gridCol>
                <a:gridCol w="228600">
                  <a:extLst>
                    <a:ext uri="{9D8B030D-6E8A-4147-A177-3AD203B41FA5}">
                      <a16:colId xmlns:a16="http://schemas.microsoft.com/office/drawing/2014/main" val="20015"/>
                    </a:ext>
                  </a:extLst>
                </a:gridCol>
                <a:gridCol w="320675">
                  <a:extLst>
                    <a:ext uri="{9D8B030D-6E8A-4147-A177-3AD203B41FA5}">
                      <a16:colId xmlns:a16="http://schemas.microsoft.com/office/drawing/2014/main" val="20016"/>
                    </a:ext>
                  </a:extLst>
                </a:gridCol>
                <a:gridCol w="276225">
                  <a:extLst>
                    <a:ext uri="{9D8B030D-6E8A-4147-A177-3AD203B41FA5}">
                      <a16:colId xmlns:a16="http://schemas.microsoft.com/office/drawing/2014/main" val="20017"/>
                    </a:ext>
                  </a:extLst>
                </a:gridCol>
              </a:tblGrid>
              <a:tr h="304727">
                <a:tc rowSpan="2">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Arial" charset="0"/>
                          <a:ea typeface="宋体" pitchFamily="2" charset="-122"/>
                        </a:rPr>
                        <a:t>时间片</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17">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进程切换过程</a:t>
                      </a: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7990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3</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5</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6</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7</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8</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9</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10</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11</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12</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13</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14</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15</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16</a:t>
                      </a: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17</a:t>
                      </a: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1876">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8702">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2</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1876">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3</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1876">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4</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260288">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5</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6"/>
                  </a:ext>
                </a:extLst>
              </a:tr>
              <a:tr h="260288">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6</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1876">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7</a:t>
                      </a:r>
                    </a:p>
                  </a:txBody>
                  <a:tcPr marL="18000" marR="18000" marT="17996" marB="17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rgbClr val="993366"/>
                        </a:solidFill>
                        <a:effectLst/>
                        <a:latin typeface="Arial" charset="0"/>
                        <a:ea typeface="宋体" pitchFamily="2" charset="-122"/>
                      </a:endParaRPr>
                    </a:p>
                  </a:txBody>
                  <a:tcPr marL="18000" marR="18000" marT="17996" marB="17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8"/>
                  </a:ext>
                </a:extLst>
              </a:tr>
            </a:tbl>
          </a:graphicData>
        </a:graphic>
      </p:graphicFrame>
      <p:sp>
        <p:nvSpPr>
          <p:cNvPr id="94336" name="Rectangle 149"/>
          <p:cNvSpPr>
            <a:spLocks noChangeArrowheads="1"/>
          </p:cNvSpPr>
          <p:nvPr/>
        </p:nvSpPr>
        <p:spPr bwMode="auto">
          <a:xfrm>
            <a:off x="1066800" y="5080000"/>
            <a:ext cx="2362200" cy="30480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t>时间片（时间单位）</a:t>
            </a:r>
          </a:p>
        </p:txBody>
      </p:sp>
      <p:sp>
        <p:nvSpPr>
          <p:cNvPr id="94337" name="Rectangle 150"/>
          <p:cNvSpPr>
            <a:spLocks noChangeArrowheads="1"/>
          </p:cNvSpPr>
          <p:nvPr/>
        </p:nvSpPr>
        <p:spPr bwMode="auto">
          <a:xfrm rot="-5400000">
            <a:off x="-1257300" y="2692400"/>
            <a:ext cx="3048000" cy="38100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t>进程平均周转时间（时间单位）</a:t>
            </a:r>
          </a:p>
        </p:txBody>
      </p:sp>
      <p:graphicFrame>
        <p:nvGraphicFramePr>
          <p:cNvPr id="232749" name="Group 301"/>
          <p:cNvGraphicFramePr>
            <a:graphicFrameLocks noGrp="1"/>
          </p:cNvGraphicFramePr>
          <p:nvPr>
            <p:ph sz="half" idx="2"/>
          </p:nvPr>
        </p:nvGraphicFramePr>
        <p:xfrm>
          <a:off x="3352800" y="5041900"/>
          <a:ext cx="5638800" cy="1751040"/>
        </p:xfrm>
        <a:graphic>
          <a:graphicData uri="http://schemas.openxmlformats.org/drawingml/2006/table">
            <a:tbl>
              <a:tblPr/>
              <a:tblGrid>
                <a:gridCol w="606425">
                  <a:extLst>
                    <a:ext uri="{9D8B030D-6E8A-4147-A177-3AD203B41FA5}">
                      <a16:colId xmlns:a16="http://schemas.microsoft.com/office/drawing/2014/main" val="20000"/>
                    </a:ext>
                  </a:extLst>
                </a:gridCol>
                <a:gridCol w="1035050">
                  <a:extLst>
                    <a:ext uri="{9D8B030D-6E8A-4147-A177-3AD203B41FA5}">
                      <a16:colId xmlns:a16="http://schemas.microsoft.com/office/drawing/2014/main" val="20001"/>
                    </a:ext>
                  </a:extLst>
                </a:gridCol>
                <a:gridCol w="979488">
                  <a:extLst>
                    <a:ext uri="{9D8B030D-6E8A-4147-A177-3AD203B41FA5}">
                      <a16:colId xmlns:a16="http://schemas.microsoft.com/office/drawing/2014/main" val="20002"/>
                    </a:ext>
                  </a:extLst>
                </a:gridCol>
                <a:gridCol w="982662">
                  <a:extLst>
                    <a:ext uri="{9D8B030D-6E8A-4147-A177-3AD203B41FA5}">
                      <a16:colId xmlns:a16="http://schemas.microsoft.com/office/drawing/2014/main" val="20003"/>
                    </a:ext>
                  </a:extLst>
                </a:gridCol>
                <a:gridCol w="936625">
                  <a:extLst>
                    <a:ext uri="{9D8B030D-6E8A-4147-A177-3AD203B41FA5}">
                      <a16:colId xmlns:a16="http://schemas.microsoft.com/office/drawing/2014/main" val="20004"/>
                    </a:ext>
                  </a:extLst>
                </a:gridCol>
                <a:gridCol w="1098550">
                  <a:extLst>
                    <a:ext uri="{9D8B030D-6E8A-4147-A177-3AD203B41FA5}">
                      <a16:colId xmlns:a16="http://schemas.microsoft.com/office/drawing/2014/main" val="20005"/>
                    </a:ext>
                  </a:extLst>
                </a:gridCol>
              </a:tblGrid>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zh-CN" altLang="en-US" sz="1200" b="1" i="0" u="none" strike="noStrike" cap="none" normalizeH="0" baseline="0" dirty="0" smtClean="0">
                          <a:ln>
                            <a:noFill/>
                          </a:ln>
                          <a:solidFill>
                            <a:schemeClr val="tx1"/>
                          </a:solidFill>
                          <a:effectLst/>
                          <a:latin typeface="Arial" charset="0"/>
                          <a:ea typeface="宋体" pitchFamily="2" charset="-122"/>
                        </a:rPr>
                        <a:t>时间片</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P1</a:t>
                      </a:r>
                      <a:r>
                        <a:rPr kumimoji="0" lang="zh-CN" altLang="en-US" sz="1200" b="1" i="0" u="none" strike="noStrike" cap="none" normalizeH="0" baseline="0" smtClean="0">
                          <a:ln>
                            <a:noFill/>
                          </a:ln>
                          <a:solidFill>
                            <a:schemeClr val="tx1"/>
                          </a:solidFill>
                          <a:effectLst/>
                          <a:latin typeface="Arial" charset="0"/>
                          <a:ea typeface="宋体" pitchFamily="2" charset="-122"/>
                        </a:rPr>
                        <a:t>周转时间</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P2</a:t>
                      </a:r>
                      <a:r>
                        <a:rPr kumimoji="0" lang="zh-CN" altLang="en-US" sz="1200" b="1" i="0" u="none" strike="noStrike" cap="none" normalizeH="0" baseline="0" smtClean="0">
                          <a:ln>
                            <a:noFill/>
                          </a:ln>
                          <a:solidFill>
                            <a:schemeClr val="tx1"/>
                          </a:solidFill>
                          <a:effectLst/>
                          <a:latin typeface="Arial" charset="0"/>
                          <a:ea typeface="宋体" pitchFamily="2" charset="-122"/>
                        </a:rPr>
                        <a:t>周转时间</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P3</a:t>
                      </a:r>
                      <a:r>
                        <a:rPr kumimoji="0" lang="zh-CN" altLang="en-US" sz="1200" b="1" i="0" u="none" strike="noStrike" cap="none" normalizeH="0" baseline="0" smtClean="0">
                          <a:ln>
                            <a:noFill/>
                          </a:ln>
                          <a:solidFill>
                            <a:schemeClr val="tx1"/>
                          </a:solidFill>
                          <a:effectLst/>
                          <a:latin typeface="Arial" charset="0"/>
                          <a:ea typeface="宋体" pitchFamily="2" charset="-122"/>
                        </a:rPr>
                        <a:t>周转时间</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P4</a:t>
                      </a:r>
                      <a:r>
                        <a:rPr kumimoji="0" lang="zh-CN" altLang="en-US" sz="1200" b="1" i="0" u="none" strike="noStrike" cap="none" normalizeH="0" baseline="0" smtClean="0">
                          <a:ln>
                            <a:noFill/>
                          </a:ln>
                          <a:solidFill>
                            <a:schemeClr val="tx1"/>
                          </a:solidFill>
                          <a:effectLst/>
                          <a:latin typeface="Arial" charset="0"/>
                          <a:ea typeface="宋体" pitchFamily="2" charset="-122"/>
                        </a:rPr>
                        <a:t>周转时间</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pitchFamily="2" charset="-122"/>
                        </a:rPr>
                        <a:t>平均周转时间</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1</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2</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3</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4</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5</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6</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18877">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宋体" pitchFamily="2" charset="-122"/>
                        </a:rPr>
                        <a:t>7</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3300"/>
                        </a:buClr>
                        <a:buSzPct val="90000"/>
                        <a:buFont typeface="Wingdings" pitchFamily="2" charset="2"/>
                        <a:buNone/>
                        <a:tabLst/>
                      </a:pPr>
                      <a:endParaRPr kumimoji="0" lang="en-US" altLang="zh-CN" sz="1200" b="1" i="0" u="none" strike="noStrike" cap="none" normalizeH="0" baseline="0" dirty="0" smtClean="0">
                        <a:ln>
                          <a:noFill/>
                        </a:ln>
                        <a:solidFill>
                          <a:schemeClr val="tx1"/>
                        </a:solidFill>
                        <a:effectLst/>
                        <a:latin typeface="Arial" charset="0"/>
                        <a:ea typeface="宋体" pitchFamily="2"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
        <p:nvSpPr>
          <p:cNvPr id="232752" name="Rectangle 304"/>
          <p:cNvSpPr>
            <a:spLocks noChangeArrowheads="1"/>
          </p:cNvSpPr>
          <p:nvPr/>
        </p:nvSpPr>
        <p:spPr bwMode="auto">
          <a:xfrm>
            <a:off x="5181600" y="1524000"/>
            <a:ext cx="39624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CC0000"/>
                </a:solidFill>
                <a:sym typeface="Symbol" panose="05050102010706020507" pitchFamily="18" charset="2"/>
              </a:rPr>
              <a:t>当时间片≥</a:t>
            </a:r>
            <a:r>
              <a:rPr lang="en-US" altLang="zh-CN" sz="2400">
                <a:solidFill>
                  <a:srgbClr val="CC0000"/>
                </a:solidFill>
                <a:sym typeface="Symbol" panose="05050102010706020507" pitchFamily="18" charset="2"/>
              </a:rPr>
              <a:t>7</a:t>
            </a:r>
            <a:r>
              <a:rPr lang="zh-CN" altLang="en-US" sz="2400">
                <a:solidFill>
                  <a:srgbClr val="CC0000"/>
                </a:solidFill>
                <a:sym typeface="Symbol" panose="05050102010706020507" pitchFamily="18" charset="2"/>
              </a:rPr>
              <a:t>时等同</a:t>
            </a:r>
            <a:r>
              <a:rPr lang="en-US" altLang="zh-CN" sz="2400">
                <a:solidFill>
                  <a:srgbClr val="CC0000"/>
                </a:solidFill>
                <a:sym typeface="Symbol" panose="05050102010706020507" pitchFamily="18" charset="2"/>
              </a:rPr>
              <a:t>FCFS</a:t>
            </a:r>
            <a:r>
              <a:rPr lang="zh-CN" altLang="en-US" sz="2400">
                <a:solidFill>
                  <a:srgbClr val="CC0000"/>
                </a:solidFill>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32750"/>
                                        </p:tgtEl>
                                        <p:attrNameLst>
                                          <p:attrName>style.visibility</p:attrName>
                                        </p:attrNameLst>
                                      </p:cBhvr>
                                      <p:to>
                                        <p:strVal val="visible"/>
                                      </p:to>
                                    </p:set>
                                    <p:animEffect transition="in" filter="wipe(up)">
                                      <p:cBhvr>
                                        <p:cTn id="7" dur="1000"/>
                                        <p:tgtEl>
                                          <p:spTgt spid="2327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32749"/>
                                        </p:tgtEl>
                                        <p:attrNameLst>
                                          <p:attrName>style.visibility</p:attrName>
                                        </p:attrNameLst>
                                      </p:cBhvr>
                                      <p:to>
                                        <p:strVal val="visible"/>
                                      </p:to>
                                    </p:set>
                                    <p:animEffect transition="in" filter="wipe(up)">
                                      <p:cBhvr>
                                        <p:cTn id="12" dur="1000"/>
                                        <p:tgtEl>
                                          <p:spTgt spid="2327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232752"/>
                                        </p:tgtEl>
                                        <p:attrNameLst>
                                          <p:attrName>style.visibility</p:attrName>
                                        </p:attrNameLst>
                                      </p:cBhvr>
                                      <p:to>
                                        <p:strVal val="visible"/>
                                      </p:to>
                                    </p:set>
                                    <p:animEffect transition="in" filter="wipe(down)">
                                      <p:cBhvr>
                                        <p:cTn id="17" dur="580">
                                          <p:stCondLst>
                                            <p:cond delay="0"/>
                                          </p:stCondLst>
                                        </p:cTn>
                                        <p:tgtEl>
                                          <p:spTgt spid="232752"/>
                                        </p:tgtEl>
                                      </p:cBhvr>
                                    </p:animEffect>
                                    <p:anim calcmode="lin" valueType="num">
                                      <p:cBhvr>
                                        <p:cTn id="18" dur="1822" tmFilter="0,0; 0.14,0.36; 0.43,0.73; 0.71,0.91; 1.0,1.0">
                                          <p:stCondLst>
                                            <p:cond delay="0"/>
                                          </p:stCondLst>
                                        </p:cTn>
                                        <p:tgtEl>
                                          <p:spTgt spid="232752"/>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232752"/>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232752"/>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232752"/>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232752"/>
                                        </p:tgtEl>
                                        <p:attrNameLst>
                                          <p:attrName>ppt_y</p:attrName>
                                        </p:attrNameLst>
                                      </p:cBhvr>
                                      <p:tavLst>
                                        <p:tav tm="0" fmla="#ppt_y-sin(pi*$)/81">
                                          <p:val>
                                            <p:fltVal val="0"/>
                                          </p:val>
                                        </p:tav>
                                        <p:tav tm="100000">
                                          <p:val>
                                            <p:fltVal val="1"/>
                                          </p:val>
                                        </p:tav>
                                      </p:tavLst>
                                    </p:anim>
                                    <p:animScale>
                                      <p:cBhvr>
                                        <p:cTn id="23" dur="26">
                                          <p:stCondLst>
                                            <p:cond delay="650"/>
                                          </p:stCondLst>
                                        </p:cTn>
                                        <p:tgtEl>
                                          <p:spTgt spid="232752"/>
                                        </p:tgtEl>
                                      </p:cBhvr>
                                      <p:to x="100000" y="60000"/>
                                    </p:animScale>
                                    <p:animScale>
                                      <p:cBhvr>
                                        <p:cTn id="24" dur="166" decel="50000">
                                          <p:stCondLst>
                                            <p:cond delay="676"/>
                                          </p:stCondLst>
                                        </p:cTn>
                                        <p:tgtEl>
                                          <p:spTgt spid="232752"/>
                                        </p:tgtEl>
                                      </p:cBhvr>
                                      <p:to x="100000" y="100000"/>
                                    </p:animScale>
                                    <p:animScale>
                                      <p:cBhvr>
                                        <p:cTn id="25" dur="26">
                                          <p:stCondLst>
                                            <p:cond delay="1312"/>
                                          </p:stCondLst>
                                        </p:cTn>
                                        <p:tgtEl>
                                          <p:spTgt spid="232752"/>
                                        </p:tgtEl>
                                      </p:cBhvr>
                                      <p:to x="100000" y="80000"/>
                                    </p:animScale>
                                    <p:animScale>
                                      <p:cBhvr>
                                        <p:cTn id="26" dur="166" decel="50000">
                                          <p:stCondLst>
                                            <p:cond delay="1338"/>
                                          </p:stCondLst>
                                        </p:cTn>
                                        <p:tgtEl>
                                          <p:spTgt spid="232752"/>
                                        </p:tgtEl>
                                      </p:cBhvr>
                                      <p:to x="100000" y="100000"/>
                                    </p:animScale>
                                    <p:animScale>
                                      <p:cBhvr>
                                        <p:cTn id="27" dur="26">
                                          <p:stCondLst>
                                            <p:cond delay="1642"/>
                                          </p:stCondLst>
                                        </p:cTn>
                                        <p:tgtEl>
                                          <p:spTgt spid="232752"/>
                                        </p:tgtEl>
                                      </p:cBhvr>
                                      <p:to x="100000" y="90000"/>
                                    </p:animScale>
                                    <p:animScale>
                                      <p:cBhvr>
                                        <p:cTn id="28" dur="166" decel="50000">
                                          <p:stCondLst>
                                            <p:cond delay="1668"/>
                                          </p:stCondLst>
                                        </p:cTn>
                                        <p:tgtEl>
                                          <p:spTgt spid="232752"/>
                                        </p:tgtEl>
                                      </p:cBhvr>
                                      <p:to x="100000" y="100000"/>
                                    </p:animScale>
                                    <p:animScale>
                                      <p:cBhvr>
                                        <p:cTn id="29" dur="26">
                                          <p:stCondLst>
                                            <p:cond delay="1808"/>
                                          </p:stCondLst>
                                        </p:cTn>
                                        <p:tgtEl>
                                          <p:spTgt spid="232752"/>
                                        </p:tgtEl>
                                      </p:cBhvr>
                                      <p:to x="100000" y="95000"/>
                                    </p:animScale>
                                    <p:animScale>
                                      <p:cBhvr>
                                        <p:cTn id="30" dur="166" decel="50000">
                                          <p:stCondLst>
                                            <p:cond delay="1834"/>
                                          </p:stCondLst>
                                        </p:cTn>
                                        <p:tgtEl>
                                          <p:spTgt spid="23275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7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Freeform 2"/>
          <p:cNvSpPr>
            <a:spLocks/>
          </p:cNvSpPr>
          <p:nvPr/>
        </p:nvSpPr>
        <p:spPr bwMode="auto">
          <a:xfrm>
            <a:off x="3000375" y="3686175"/>
            <a:ext cx="4414838" cy="1295400"/>
          </a:xfrm>
          <a:custGeom>
            <a:avLst/>
            <a:gdLst>
              <a:gd name="T0" fmla="*/ 0 w 3024"/>
              <a:gd name="T1" fmla="*/ 2147483646 h 912"/>
              <a:gd name="T2" fmla="*/ 2147483646 w 3024"/>
              <a:gd name="T3" fmla="*/ 2147483646 h 912"/>
              <a:gd name="T4" fmla="*/ 2147483646 w 3024"/>
              <a:gd name="T5" fmla="*/ 2147483646 h 912"/>
              <a:gd name="T6" fmla="*/ 2147483646 w 3024"/>
              <a:gd name="T7" fmla="*/ 0 h 9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24" h="912">
                <a:moveTo>
                  <a:pt x="0" y="192"/>
                </a:moveTo>
                <a:lnTo>
                  <a:pt x="816" y="912"/>
                </a:lnTo>
                <a:lnTo>
                  <a:pt x="2640" y="912"/>
                </a:lnTo>
                <a:lnTo>
                  <a:pt x="3024" y="0"/>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39" name="Line 3"/>
          <p:cNvSpPr>
            <a:spLocks noChangeShapeType="1"/>
          </p:cNvSpPr>
          <p:nvPr/>
        </p:nvSpPr>
        <p:spPr bwMode="auto">
          <a:xfrm>
            <a:off x="2771775" y="3609975"/>
            <a:ext cx="2895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9140" name="Group 4"/>
          <p:cNvGrpSpPr>
            <a:grpSpLocks/>
          </p:cNvGrpSpPr>
          <p:nvPr/>
        </p:nvGrpSpPr>
        <p:grpSpPr bwMode="auto">
          <a:xfrm>
            <a:off x="4219575" y="3440113"/>
            <a:ext cx="990600" cy="1371600"/>
            <a:chOff x="2208" y="528"/>
            <a:chExt cx="672" cy="1008"/>
          </a:xfrm>
        </p:grpSpPr>
        <p:sp>
          <p:nvSpPr>
            <p:cNvPr id="12334" name="Rectangle 5"/>
            <p:cNvSpPr>
              <a:spLocks noChangeArrowheads="1"/>
            </p:cNvSpPr>
            <p:nvPr/>
          </p:nvSpPr>
          <p:spPr bwMode="auto">
            <a:xfrm>
              <a:off x="2208" y="528"/>
              <a:ext cx="672" cy="1008"/>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p:txBody>
        </p:sp>
        <p:sp>
          <p:nvSpPr>
            <p:cNvPr id="12335" name="Rectangle 6"/>
            <p:cNvSpPr>
              <a:spLocks noChangeArrowheads="1"/>
            </p:cNvSpPr>
            <p:nvPr/>
          </p:nvSpPr>
          <p:spPr bwMode="auto">
            <a:xfrm>
              <a:off x="2208" y="528"/>
              <a:ext cx="672" cy="240"/>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PCB4</a:t>
              </a:r>
            </a:p>
          </p:txBody>
        </p:sp>
        <p:sp>
          <p:nvSpPr>
            <p:cNvPr id="12336" name="Rectangle 7"/>
            <p:cNvSpPr>
              <a:spLocks noChangeArrowheads="1"/>
            </p:cNvSpPr>
            <p:nvPr/>
          </p:nvSpPr>
          <p:spPr bwMode="auto">
            <a:xfrm>
              <a:off x="2208" y="768"/>
              <a:ext cx="672" cy="192"/>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Registers</a:t>
              </a:r>
            </a:p>
          </p:txBody>
        </p:sp>
      </p:grpSp>
      <p:grpSp>
        <p:nvGrpSpPr>
          <p:cNvPr id="219144" name="Group 8"/>
          <p:cNvGrpSpPr>
            <a:grpSpLocks/>
          </p:cNvGrpSpPr>
          <p:nvPr/>
        </p:nvGrpSpPr>
        <p:grpSpPr bwMode="auto">
          <a:xfrm>
            <a:off x="5667375" y="3440113"/>
            <a:ext cx="990600" cy="1371600"/>
            <a:chOff x="2208" y="528"/>
            <a:chExt cx="672" cy="1008"/>
          </a:xfrm>
        </p:grpSpPr>
        <p:sp>
          <p:nvSpPr>
            <p:cNvPr id="12331" name="Rectangle 9"/>
            <p:cNvSpPr>
              <a:spLocks noChangeArrowheads="1"/>
            </p:cNvSpPr>
            <p:nvPr/>
          </p:nvSpPr>
          <p:spPr bwMode="auto">
            <a:xfrm>
              <a:off x="2208" y="528"/>
              <a:ext cx="672" cy="1008"/>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p:txBody>
        </p:sp>
        <p:sp>
          <p:nvSpPr>
            <p:cNvPr id="12332" name="Rectangle 10"/>
            <p:cNvSpPr>
              <a:spLocks noChangeArrowheads="1"/>
            </p:cNvSpPr>
            <p:nvPr/>
          </p:nvSpPr>
          <p:spPr bwMode="auto">
            <a:xfrm>
              <a:off x="2208" y="528"/>
              <a:ext cx="672" cy="240"/>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PCB8</a:t>
              </a:r>
            </a:p>
          </p:txBody>
        </p:sp>
        <p:sp>
          <p:nvSpPr>
            <p:cNvPr id="12333" name="Rectangle 11"/>
            <p:cNvSpPr>
              <a:spLocks noChangeArrowheads="1"/>
            </p:cNvSpPr>
            <p:nvPr/>
          </p:nvSpPr>
          <p:spPr bwMode="auto">
            <a:xfrm>
              <a:off x="2208" y="768"/>
              <a:ext cx="672" cy="192"/>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Registers</a:t>
              </a:r>
            </a:p>
          </p:txBody>
        </p:sp>
      </p:grpSp>
      <p:grpSp>
        <p:nvGrpSpPr>
          <p:cNvPr id="219148" name="Group 12"/>
          <p:cNvGrpSpPr>
            <a:grpSpLocks/>
          </p:cNvGrpSpPr>
          <p:nvPr/>
        </p:nvGrpSpPr>
        <p:grpSpPr bwMode="auto">
          <a:xfrm>
            <a:off x="7419975" y="3429000"/>
            <a:ext cx="990600" cy="1371600"/>
            <a:chOff x="2208" y="528"/>
            <a:chExt cx="672" cy="1008"/>
          </a:xfrm>
        </p:grpSpPr>
        <p:sp>
          <p:nvSpPr>
            <p:cNvPr id="12328" name="Rectangle 13"/>
            <p:cNvSpPr>
              <a:spLocks noChangeArrowheads="1"/>
            </p:cNvSpPr>
            <p:nvPr/>
          </p:nvSpPr>
          <p:spPr bwMode="auto">
            <a:xfrm>
              <a:off x="2208" y="528"/>
              <a:ext cx="672" cy="1008"/>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p:txBody>
        </p:sp>
        <p:sp>
          <p:nvSpPr>
            <p:cNvPr id="12329" name="Rectangle 14"/>
            <p:cNvSpPr>
              <a:spLocks noChangeArrowheads="1"/>
            </p:cNvSpPr>
            <p:nvPr/>
          </p:nvSpPr>
          <p:spPr bwMode="auto">
            <a:xfrm>
              <a:off x="2208" y="528"/>
              <a:ext cx="672" cy="240"/>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PCB7</a:t>
              </a:r>
            </a:p>
          </p:txBody>
        </p:sp>
        <p:sp>
          <p:nvSpPr>
            <p:cNvPr id="12330" name="Rectangle 15"/>
            <p:cNvSpPr>
              <a:spLocks noChangeArrowheads="1"/>
            </p:cNvSpPr>
            <p:nvPr/>
          </p:nvSpPr>
          <p:spPr bwMode="auto">
            <a:xfrm>
              <a:off x="2208" y="768"/>
              <a:ext cx="672" cy="192"/>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Registers</a:t>
              </a:r>
            </a:p>
          </p:txBody>
        </p:sp>
      </p:grpSp>
      <p:grpSp>
        <p:nvGrpSpPr>
          <p:cNvPr id="219152" name="Group 16"/>
          <p:cNvGrpSpPr>
            <a:grpSpLocks/>
          </p:cNvGrpSpPr>
          <p:nvPr/>
        </p:nvGrpSpPr>
        <p:grpSpPr bwMode="auto">
          <a:xfrm>
            <a:off x="6962775" y="3609975"/>
            <a:ext cx="304800" cy="304800"/>
            <a:chOff x="2448" y="2016"/>
            <a:chExt cx="192" cy="192"/>
          </a:xfrm>
        </p:grpSpPr>
        <p:sp>
          <p:nvSpPr>
            <p:cNvPr id="12324" name="Line 17"/>
            <p:cNvSpPr>
              <a:spLocks noChangeShapeType="1"/>
            </p:cNvSpPr>
            <p:nvPr/>
          </p:nvSpPr>
          <p:spPr bwMode="auto">
            <a:xfrm>
              <a:off x="2448" y="2112"/>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5" name="Line 18"/>
            <p:cNvSpPr>
              <a:spLocks noChangeShapeType="1"/>
            </p:cNvSpPr>
            <p:nvPr/>
          </p:nvSpPr>
          <p:spPr bwMode="auto">
            <a:xfrm>
              <a:off x="2496" y="2160"/>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6" name="Line 19"/>
            <p:cNvSpPr>
              <a:spLocks noChangeShapeType="1"/>
            </p:cNvSpPr>
            <p:nvPr/>
          </p:nvSpPr>
          <p:spPr bwMode="auto">
            <a:xfrm>
              <a:off x="2520" y="2208"/>
              <a:ext cx="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7" name="Line 20"/>
            <p:cNvSpPr>
              <a:spLocks noChangeShapeType="1"/>
            </p:cNvSpPr>
            <p:nvPr/>
          </p:nvSpPr>
          <p:spPr bwMode="auto">
            <a:xfrm>
              <a:off x="2544"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9157" name="Line 21"/>
          <p:cNvSpPr>
            <a:spLocks noChangeShapeType="1"/>
          </p:cNvSpPr>
          <p:nvPr/>
        </p:nvSpPr>
        <p:spPr bwMode="auto">
          <a:xfrm>
            <a:off x="5210175" y="3592513"/>
            <a:ext cx="457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58" name="Line 22"/>
          <p:cNvSpPr>
            <a:spLocks noChangeShapeType="1"/>
          </p:cNvSpPr>
          <p:nvPr/>
        </p:nvSpPr>
        <p:spPr bwMode="auto">
          <a:xfrm>
            <a:off x="6657975" y="3609975"/>
            <a:ext cx="762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59" name="Line 23"/>
          <p:cNvSpPr>
            <a:spLocks noChangeShapeType="1"/>
          </p:cNvSpPr>
          <p:nvPr/>
        </p:nvSpPr>
        <p:spPr bwMode="auto">
          <a:xfrm>
            <a:off x="6657975" y="3609975"/>
            <a:ext cx="457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60" name="Line 24"/>
          <p:cNvSpPr>
            <a:spLocks noChangeShapeType="1"/>
          </p:cNvSpPr>
          <p:nvPr/>
        </p:nvSpPr>
        <p:spPr bwMode="auto">
          <a:xfrm>
            <a:off x="2600325" y="3609975"/>
            <a:ext cx="1600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61" name="Freeform 25"/>
          <p:cNvSpPr>
            <a:spLocks/>
          </p:cNvSpPr>
          <p:nvPr/>
        </p:nvSpPr>
        <p:spPr bwMode="auto">
          <a:xfrm>
            <a:off x="3000375" y="3668713"/>
            <a:ext cx="2590800" cy="1295400"/>
          </a:xfrm>
          <a:custGeom>
            <a:avLst/>
            <a:gdLst>
              <a:gd name="T0" fmla="*/ 0 w 3024"/>
              <a:gd name="T1" fmla="*/ 2147483646 h 912"/>
              <a:gd name="T2" fmla="*/ 2147483646 w 3024"/>
              <a:gd name="T3" fmla="*/ 2147483646 h 912"/>
              <a:gd name="T4" fmla="*/ 2147483646 w 3024"/>
              <a:gd name="T5" fmla="*/ 2147483646 h 912"/>
              <a:gd name="T6" fmla="*/ 2147483646 w 3024"/>
              <a:gd name="T7" fmla="*/ 0 h 9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24" h="912">
                <a:moveTo>
                  <a:pt x="0" y="192"/>
                </a:moveTo>
                <a:lnTo>
                  <a:pt x="816" y="912"/>
                </a:lnTo>
                <a:lnTo>
                  <a:pt x="2640" y="912"/>
                </a:lnTo>
                <a:lnTo>
                  <a:pt x="3024" y="0"/>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9162" name="Group 26"/>
          <p:cNvGrpSpPr>
            <a:grpSpLocks/>
          </p:cNvGrpSpPr>
          <p:nvPr/>
        </p:nvGrpSpPr>
        <p:grpSpPr bwMode="auto">
          <a:xfrm>
            <a:off x="2495550" y="3427413"/>
            <a:ext cx="990600" cy="611187"/>
            <a:chOff x="672" y="768"/>
            <a:chExt cx="720" cy="480"/>
          </a:xfrm>
        </p:grpSpPr>
        <p:sp>
          <p:nvSpPr>
            <p:cNvPr id="12322" name="Rectangle 27"/>
            <p:cNvSpPr>
              <a:spLocks noChangeArrowheads="1"/>
            </p:cNvSpPr>
            <p:nvPr/>
          </p:nvSpPr>
          <p:spPr bwMode="auto">
            <a:xfrm>
              <a:off x="672" y="768"/>
              <a:ext cx="720" cy="240"/>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Head</a:t>
              </a:r>
            </a:p>
          </p:txBody>
        </p:sp>
        <p:sp>
          <p:nvSpPr>
            <p:cNvPr id="12323" name="Rectangle 28"/>
            <p:cNvSpPr>
              <a:spLocks noChangeArrowheads="1"/>
            </p:cNvSpPr>
            <p:nvPr/>
          </p:nvSpPr>
          <p:spPr bwMode="auto">
            <a:xfrm>
              <a:off x="672" y="1008"/>
              <a:ext cx="720" cy="240"/>
            </a:xfrm>
            <a:prstGeom prst="rect">
              <a:avLst/>
            </a:prstGeom>
            <a:solidFill>
              <a:srgbClr val="FF66CC"/>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Tail</a:t>
              </a:r>
            </a:p>
          </p:txBody>
        </p:sp>
      </p:grpSp>
      <p:sp>
        <p:nvSpPr>
          <p:cNvPr id="219165" name="Text Box 29"/>
          <p:cNvSpPr txBox="1">
            <a:spLocks noChangeArrowheads="1"/>
          </p:cNvSpPr>
          <p:nvPr/>
        </p:nvSpPr>
        <p:spPr bwMode="auto">
          <a:xfrm>
            <a:off x="1628775" y="3381375"/>
            <a:ext cx="7620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latin typeface="Century Gothic" panose="020B0502020202020204" pitchFamily="34" charset="0"/>
              </a:rPr>
              <a:t>就绪</a:t>
            </a:r>
          </a:p>
          <a:p>
            <a:pPr algn="ctr">
              <a:spcBef>
                <a:spcPct val="0"/>
              </a:spcBef>
              <a:buClrTx/>
              <a:buSzTx/>
              <a:buFontTx/>
              <a:buNone/>
            </a:pPr>
            <a:r>
              <a:rPr lang="zh-CN" altLang="en-US" sz="1800">
                <a:latin typeface="Century Gothic" panose="020B0502020202020204" pitchFamily="34" charset="0"/>
              </a:rPr>
              <a:t>队列</a:t>
            </a:r>
          </a:p>
        </p:txBody>
      </p:sp>
      <p:sp>
        <p:nvSpPr>
          <p:cNvPr id="219166" name="Rectangle 30"/>
          <p:cNvSpPr>
            <a:spLocks noChangeArrowheads="1"/>
          </p:cNvSpPr>
          <p:nvPr/>
        </p:nvSpPr>
        <p:spPr bwMode="auto">
          <a:xfrm>
            <a:off x="180975" y="3152775"/>
            <a:ext cx="1219200" cy="2057400"/>
          </a:xfrm>
          <a:prstGeom prst="rect">
            <a:avLst/>
          </a:prstGeom>
          <a:solidFill>
            <a:srgbClr val="EAEAEA"/>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r>
              <a:rPr lang="zh-CN" altLang="en-US" sz="1600">
                <a:latin typeface="Century Gothic" panose="020B0502020202020204" pitchFamily="34" charset="0"/>
              </a:rPr>
              <a:t>物理</a:t>
            </a:r>
            <a:r>
              <a:rPr lang="en-US" altLang="zh-CN" sz="1600">
                <a:latin typeface="Century Gothic" panose="020B0502020202020204" pitchFamily="34" charset="0"/>
              </a:rPr>
              <a:t>CPU </a:t>
            </a:r>
          </a:p>
        </p:txBody>
      </p:sp>
      <p:grpSp>
        <p:nvGrpSpPr>
          <p:cNvPr id="219167" name="Group 31"/>
          <p:cNvGrpSpPr>
            <a:grpSpLocks/>
          </p:cNvGrpSpPr>
          <p:nvPr/>
        </p:nvGrpSpPr>
        <p:grpSpPr bwMode="auto">
          <a:xfrm>
            <a:off x="285750" y="3457575"/>
            <a:ext cx="990600" cy="1371600"/>
            <a:chOff x="2208" y="528"/>
            <a:chExt cx="672" cy="1008"/>
          </a:xfrm>
        </p:grpSpPr>
        <p:sp>
          <p:nvSpPr>
            <p:cNvPr id="12319" name="Rectangle 32"/>
            <p:cNvSpPr>
              <a:spLocks noChangeArrowheads="1"/>
            </p:cNvSpPr>
            <p:nvPr/>
          </p:nvSpPr>
          <p:spPr bwMode="auto">
            <a:xfrm>
              <a:off x="2208" y="528"/>
              <a:ext cx="672" cy="1008"/>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p:txBody>
        </p:sp>
        <p:sp>
          <p:nvSpPr>
            <p:cNvPr id="12320" name="Rectangle 33"/>
            <p:cNvSpPr>
              <a:spLocks noChangeArrowheads="1"/>
            </p:cNvSpPr>
            <p:nvPr/>
          </p:nvSpPr>
          <p:spPr bwMode="auto">
            <a:xfrm>
              <a:off x="2208" y="528"/>
              <a:ext cx="672" cy="240"/>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PCB7</a:t>
              </a:r>
            </a:p>
          </p:txBody>
        </p:sp>
        <p:sp>
          <p:nvSpPr>
            <p:cNvPr id="12321" name="Rectangle 34"/>
            <p:cNvSpPr>
              <a:spLocks noChangeArrowheads="1"/>
            </p:cNvSpPr>
            <p:nvPr/>
          </p:nvSpPr>
          <p:spPr bwMode="auto">
            <a:xfrm>
              <a:off x="2208" y="768"/>
              <a:ext cx="672" cy="192"/>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Registers</a:t>
              </a:r>
            </a:p>
          </p:txBody>
        </p:sp>
      </p:grpSp>
      <p:grpSp>
        <p:nvGrpSpPr>
          <p:cNvPr id="219171" name="Group 35"/>
          <p:cNvGrpSpPr>
            <a:grpSpLocks/>
          </p:cNvGrpSpPr>
          <p:nvPr/>
        </p:nvGrpSpPr>
        <p:grpSpPr bwMode="auto">
          <a:xfrm>
            <a:off x="8410575" y="3609975"/>
            <a:ext cx="609600" cy="304800"/>
            <a:chOff x="4272" y="3216"/>
            <a:chExt cx="384" cy="192"/>
          </a:xfrm>
        </p:grpSpPr>
        <p:grpSp>
          <p:nvGrpSpPr>
            <p:cNvPr id="12313" name="Group 36"/>
            <p:cNvGrpSpPr>
              <a:grpSpLocks/>
            </p:cNvGrpSpPr>
            <p:nvPr/>
          </p:nvGrpSpPr>
          <p:grpSpPr bwMode="auto">
            <a:xfrm>
              <a:off x="4464" y="3216"/>
              <a:ext cx="192" cy="192"/>
              <a:chOff x="2448" y="2016"/>
              <a:chExt cx="192" cy="192"/>
            </a:xfrm>
          </p:grpSpPr>
          <p:sp>
            <p:nvSpPr>
              <p:cNvPr id="12315" name="Line 37"/>
              <p:cNvSpPr>
                <a:spLocks noChangeShapeType="1"/>
              </p:cNvSpPr>
              <p:nvPr/>
            </p:nvSpPr>
            <p:spPr bwMode="auto">
              <a:xfrm>
                <a:off x="2448" y="2112"/>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6" name="Line 38"/>
              <p:cNvSpPr>
                <a:spLocks noChangeShapeType="1"/>
              </p:cNvSpPr>
              <p:nvPr/>
            </p:nvSpPr>
            <p:spPr bwMode="auto">
              <a:xfrm>
                <a:off x="2496" y="2160"/>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7" name="Line 39"/>
              <p:cNvSpPr>
                <a:spLocks noChangeShapeType="1"/>
              </p:cNvSpPr>
              <p:nvPr/>
            </p:nvSpPr>
            <p:spPr bwMode="auto">
              <a:xfrm>
                <a:off x="2520" y="2208"/>
                <a:ext cx="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8" name="Line 40"/>
              <p:cNvSpPr>
                <a:spLocks noChangeShapeType="1"/>
              </p:cNvSpPr>
              <p:nvPr/>
            </p:nvSpPr>
            <p:spPr bwMode="auto">
              <a:xfrm>
                <a:off x="2544"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14" name="Line 41"/>
            <p:cNvSpPr>
              <a:spLocks noChangeShapeType="1"/>
            </p:cNvSpPr>
            <p:nvPr/>
          </p:nvSpPr>
          <p:spPr bwMode="auto">
            <a:xfrm>
              <a:off x="4272" y="3216"/>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9178" name="Group 42"/>
          <p:cNvGrpSpPr>
            <a:grpSpLocks/>
          </p:cNvGrpSpPr>
          <p:nvPr/>
        </p:nvGrpSpPr>
        <p:grpSpPr bwMode="auto">
          <a:xfrm>
            <a:off x="276225" y="3457575"/>
            <a:ext cx="990600" cy="1371600"/>
            <a:chOff x="2208" y="528"/>
            <a:chExt cx="672" cy="1008"/>
          </a:xfrm>
        </p:grpSpPr>
        <p:sp>
          <p:nvSpPr>
            <p:cNvPr id="12310" name="Rectangle 43"/>
            <p:cNvSpPr>
              <a:spLocks noChangeArrowheads="1"/>
            </p:cNvSpPr>
            <p:nvPr/>
          </p:nvSpPr>
          <p:spPr bwMode="auto">
            <a:xfrm>
              <a:off x="2208" y="528"/>
              <a:ext cx="672" cy="1008"/>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p:txBody>
        </p:sp>
        <p:sp>
          <p:nvSpPr>
            <p:cNvPr id="12311" name="Rectangle 44"/>
            <p:cNvSpPr>
              <a:spLocks noChangeArrowheads="1"/>
            </p:cNvSpPr>
            <p:nvPr/>
          </p:nvSpPr>
          <p:spPr bwMode="auto">
            <a:xfrm>
              <a:off x="2208" y="528"/>
              <a:ext cx="672" cy="240"/>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PCB4</a:t>
              </a:r>
            </a:p>
          </p:txBody>
        </p:sp>
        <p:sp>
          <p:nvSpPr>
            <p:cNvPr id="12312" name="Rectangle 45"/>
            <p:cNvSpPr>
              <a:spLocks noChangeArrowheads="1"/>
            </p:cNvSpPr>
            <p:nvPr/>
          </p:nvSpPr>
          <p:spPr bwMode="auto">
            <a:xfrm>
              <a:off x="2208" y="768"/>
              <a:ext cx="672" cy="192"/>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Registers</a:t>
              </a:r>
            </a:p>
          </p:txBody>
        </p:sp>
      </p:grpSp>
      <p:sp>
        <p:nvSpPr>
          <p:cNvPr id="12307" name="Rectangle 46"/>
          <p:cNvSpPr>
            <a:spLocks noChangeArrowheads="1"/>
          </p:cNvSpPr>
          <p:nvPr/>
        </p:nvSpPr>
        <p:spPr bwMode="auto">
          <a:xfrm>
            <a:off x="296863" y="1895475"/>
            <a:ext cx="65611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400">
                <a:solidFill>
                  <a:srgbClr val="CC0000"/>
                </a:solidFill>
                <a:latin typeface="Times New Roman" panose="02020603050405020304" pitchFamily="18" charset="0"/>
              </a:rPr>
              <a:t>调度情况</a:t>
            </a:r>
            <a:r>
              <a:rPr lang="en-US" altLang="zh-CN" sz="2400">
                <a:solidFill>
                  <a:srgbClr val="CC0000"/>
                </a:solidFill>
                <a:latin typeface="Times New Roman" panose="02020603050405020304" pitchFamily="18" charset="0"/>
              </a:rPr>
              <a:t>2</a:t>
            </a:r>
            <a:r>
              <a:rPr lang="zh-CN" altLang="en-US" sz="2400">
                <a:solidFill>
                  <a:srgbClr val="CC0000"/>
                </a:solidFill>
                <a:latin typeface="Times New Roman" panose="02020603050405020304" pitchFamily="18" charset="0"/>
              </a:rPr>
              <a:t>：规定的时间片到了</a:t>
            </a:r>
            <a:br>
              <a:rPr lang="zh-CN" altLang="en-US" sz="2400">
                <a:solidFill>
                  <a:srgbClr val="CC0000"/>
                </a:solidFill>
                <a:latin typeface="Times New Roman" panose="02020603050405020304" pitchFamily="18" charset="0"/>
              </a:rPr>
            </a:br>
            <a:r>
              <a:rPr lang="zh-CN" altLang="en-US" sz="2400">
                <a:solidFill>
                  <a:srgbClr val="CC0000"/>
                </a:solidFill>
                <a:latin typeface="Times New Roman" panose="02020603050405020304" pitchFamily="18" charset="0"/>
              </a:rPr>
              <a:t>调度情况</a:t>
            </a:r>
            <a:r>
              <a:rPr lang="en-US" altLang="zh-CN" sz="2400">
                <a:solidFill>
                  <a:srgbClr val="CC0000"/>
                </a:solidFill>
                <a:latin typeface="Times New Roman" panose="02020603050405020304" pitchFamily="18" charset="0"/>
              </a:rPr>
              <a:t>3</a:t>
            </a:r>
            <a:r>
              <a:rPr lang="zh-CN" altLang="en-US" sz="2400">
                <a:solidFill>
                  <a:srgbClr val="CC0000"/>
                </a:solidFill>
                <a:latin typeface="Times New Roman" panose="02020603050405020304" pitchFamily="18" charset="0"/>
              </a:rPr>
              <a:t>：出现了优先级更高的进程</a:t>
            </a:r>
          </a:p>
        </p:txBody>
      </p:sp>
      <p:sp>
        <p:nvSpPr>
          <p:cNvPr id="12308" name="Rectangle 2"/>
          <p:cNvSpPr>
            <a:spLocks noChangeArrowheads="1"/>
          </p:cNvSpPr>
          <p:nvPr/>
        </p:nvSpPr>
        <p:spPr bwMode="auto">
          <a:xfrm>
            <a:off x="3124200" y="381000"/>
            <a:ext cx="3232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5.1 </a:t>
            </a:r>
            <a:r>
              <a:rPr lang="zh-CN" altLang="en-US" sz="3200">
                <a:latin typeface="黑体" panose="02010609060101010101" pitchFamily="49" charset="-122"/>
                <a:ea typeface="黑体" panose="02010609060101010101" pitchFamily="49" charset="-122"/>
              </a:rPr>
              <a:t>基本概念</a:t>
            </a:r>
          </a:p>
        </p:txBody>
      </p:sp>
      <p:sp>
        <p:nvSpPr>
          <p:cNvPr id="12309" name="Rectangle 49"/>
          <p:cNvSpPr>
            <a:spLocks noChangeArrowheads="1"/>
          </p:cNvSpPr>
          <p:nvPr/>
        </p:nvSpPr>
        <p:spPr bwMode="auto">
          <a:xfrm>
            <a:off x="714375" y="1143000"/>
            <a:ext cx="6219825"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a:solidFill>
                  <a:srgbClr val="CC0000"/>
                </a:solidFill>
                <a:latin typeface="黑体" panose="02010609060101010101" pitchFamily="49" charset="-122"/>
                <a:ea typeface="黑体" panose="02010609060101010101" pitchFamily="49" charset="-122"/>
              </a:rPr>
              <a:t>（</a:t>
            </a:r>
            <a:r>
              <a:rPr kumimoji="1" lang="en-US" altLang="zh-CN" sz="2400">
                <a:solidFill>
                  <a:srgbClr val="CC0000"/>
                </a:solidFill>
                <a:latin typeface="黑体" panose="02010609060101010101" pitchFamily="49" charset="-122"/>
                <a:ea typeface="黑体" panose="02010609060101010101" pitchFamily="49" charset="-122"/>
              </a:rPr>
              <a:t>4</a:t>
            </a:r>
            <a:r>
              <a:rPr kumimoji="1" lang="zh-CN" altLang="en-US" sz="2400">
                <a:solidFill>
                  <a:srgbClr val="CC0000"/>
                </a:solidFill>
                <a:latin typeface="黑体" panose="02010609060101010101" pitchFamily="49" charset="-122"/>
                <a:ea typeface="黑体" panose="02010609060101010101" pitchFamily="49" charset="-122"/>
              </a:rPr>
              <a:t>）非抢占式调度与抢占式调度（续）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9166"/>
                                        </p:tgtEl>
                                        <p:attrNameLst>
                                          <p:attrName>style.visibility</p:attrName>
                                        </p:attrNameLst>
                                      </p:cBhvr>
                                      <p:to>
                                        <p:strVal val="visible"/>
                                      </p:to>
                                    </p:set>
                                    <p:animEffect transition="in" filter="dissolve">
                                      <p:cBhvr>
                                        <p:cTn id="7" dur="500"/>
                                        <p:tgtEl>
                                          <p:spTgt spid="219166"/>
                                        </p:tgtEl>
                                      </p:cBhvr>
                                    </p:animEffect>
                                  </p:childTnLst>
                                </p:cTn>
                              </p:par>
                              <p:par>
                                <p:cTn id="8" presetID="9" presetClass="entr" presetSubtype="0" fill="hold" nodeType="withEffect">
                                  <p:stCondLst>
                                    <p:cond delay="0"/>
                                  </p:stCondLst>
                                  <p:childTnLst>
                                    <p:set>
                                      <p:cBhvr>
                                        <p:cTn id="9" dur="1" fill="hold">
                                          <p:stCondLst>
                                            <p:cond delay="0"/>
                                          </p:stCondLst>
                                        </p:cTn>
                                        <p:tgtEl>
                                          <p:spTgt spid="219167"/>
                                        </p:tgtEl>
                                        <p:attrNameLst>
                                          <p:attrName>style.visibility</p:attrName>
                                        </p:attrNameLst>
                                      </p:cBhvr>
                                      <p:to>
                                        <p:strVal val="visible"/>
                                      </p:to>
                                    </p:set>
                                    <p:animEffect transition="in" filter="dissolve">
                                      <p:cBhvr>
                                        <p:cTn id="10" dur="500"/>
                                        <p:tgtEl>
                                          <p:spTgt spid="21916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19140"/>
                                        </p:tgtEl>
                                        <p:attrNameLst>
                                          <p:attrName>style.visibility</p:attrName>
                                        </p:attrNameLst>
                                      </p:cBhvr>
                                      <p:to>
                                        <p:strVal val="visible"/>
                                      </p:to>
                                    </p:set>
                                    <p:animEffect transition="in" filter="dissolve">
                                      <p:cBhvr>
                                        <p:cTn id="15" dur="500"/>
                                        <p:tgtEl>
                                          <p:spTgt spid="219140"/>
                                        </p:tgtEl>
                                      </p:cBhvr>
                                    </p:animEffect>
                                  </p:childTnLst>
                                </p:cTn>
                              </p:par>
                              <p:par>
                                <p:cTn id="16" presetID="9" presetClass="entr" presetSubtype="0" fill="hold" nodeType="withEffect">
                                  <p:stCondLst>
                                    <p:cond delay="0"/>
                                  </p:stCondLst>
                                  <p:childTnLst>
                                    <p:set>
                                      <p:cBhvr>
                                        <p:cTn id="17" dur="1" fill="hold">
                                          <p:stCondLst>
                                            <p:cond delay="0"/>
                                          </p:stCondLst>
                                        </p:cTn>
                                        <p:tgtEl>
                                          <p:spTgt spid="219144"/>
                                        </p:tgtEl>
                                        <p:attrNameLst>
                                          <p:attrName>style.visibility</p:attrName>
                                        </p:attrNameLst>
                                      </p:cBhvr>
                                      <p:to>
                                        <p:strVal val="visible"/>
                                      </p:to>
                                    </p:set>
                                    <p:animEffect transition="in" filter="dissolve">
                                      <p:cBhvr>
                                        <p:cTn id="18" dur="500"/>
                                        <p:tgtEl>
                                          <p:spTgt spid="219144"/>
                                        </p:tgtEl>
                                      </p:cBhvr>
                                    </p:animEffect>
                                  </p:childTnLst>
                                </p:cTn>
                              </p:par>
                              <p:par>
                                <p:cTn id="19" presetID="9" presetClass="entr" presetSubtype="0" fill="hold" nodeType="withEffect">
                                  <p:stCondLst>
                                    <p:cond delay="0"/>
                                  </p:stCondLst>
                                  <p:childTnLst>
                                    <p:set>
                                      <p:cBhvr>
                                        <p:cTn id="20" dur="1" fill="hold">
                                          <p:stCondLst>
                                            <p:cond delay="0"/>
                                          </p:stCondLst>
                                        </p:cTn>
                                        <p:tgtEl>
                                          <p:spTgt spid="219152"/>
                                        </p:tgtEl>
                                        <p:attrNameLst>
                                          <p:attrName>style.visibility</p:attrName>
                                        </p:attrNameLst>
                                      </p:cBhvr>
                                      <p:to>
                                        <p:strVal val="visible"/>
                                      </p:to>
                                    </p:set>
                                    <p:animEffect transition="in" filter="dissolve">
                                      <p:cBhvr>
                                        <p:cTn id="21" dur="500"/>
                                        <p:tgtEl>
                                          <p:spTgt spid="219152"/>
                                        </p:tgtEl>
                                      </p:cBhvr>
                                    </p:animEffect>
                                  </p:childTnLst>
                                </p:cTn>
                              </p:par>
                              <p:par>
                                <p:cTn id="22" presetID="9" presetClass="entr" presetSubtype="0" fill="hold" nodeType="withEffect">
                                  <p:stCondLst>
                                    <p:cond delay="0"/>
                                  </p:stCondLst>
                                  <p:childTnLst>
                                    <p:set>
                                      <p:cBhvr>
                                        <p:cTn id="23" dur="1" fill="hold">
                                          <p:stCondLst>
                                            <p:cond delay="0"/>
                                          </p:stCondLst>
                                        </p:cTn>
                                        <p:tgtEl>
                                          <p:spTgt spid="219157"/>
                                        </p:tgtEl>
                                        <p:attrNameLst>
                                          <p:attrName>style.visibility</p:attrName>
                                        </p:attrNameLst>
                                      </p:cBhvr>
                                      <p:to>
                                        <p:strVal val="visible"/>
                                      </p:to>
                                    </p:set>
                                    <p:animEffect transition="in" filter="dissolve">
                                      <p:cBhvr>
                                        <p:cTn id="24" dur="500"/>
                                        <p:tgtEl>
                                          <p:spTgt spid="219157"/>
                                        </p:tgtEl>
                                      </p:cBhvr>
                                    </p:animEffect>
                                  </p:childTnLst>
                                </p:cTn>
                              </p:par>
                              <p:par>
                                <p:cTn id="25" presetID="9" presetClass="entr" presetSubtype="0" fill="hold" nodeType="withEffect">
                                  <p:stCondLst>
                                    <p:cond delay="0"/>
                                  </p:stCondLst>
                                  <p:childTnLst>
                                    <p:set>
                                      <p:cBhvr>
                                        <p:cTn id="26" dur="1" fill="hold">
                                          <p:stCondLst>
                                            <p:cond delay="0"/>
                                          </p:stCondLst>
                                        </p:cTn>
                                        <p:tgtEl>
                                          <p:spTgt spid="219159"/>
                                        </p:tgtEl>
                                        <p:attrNameLst>
                                          <p:attrName>style.visibility</p:attrName>
                                        </p:attrNameLst>
                                      </p:cBhvr>
                                      <p:to>
                                        <p:strVal val="visible"/>
                                      </p:to>
                                    </p:set>
                                    <p:animEffect transition="in" filter="dissolve">
                                      <p:cBhvr>
                                        <p:cTn id="27" dur="500"/>
                                        <p:tgtEl>
                                          <p:spTgt spid="219159"/>
                                        </p:tgtEl>
                                      </p:cBhvr>
                                    </p:animEffect>
                                  </p:childTnLst>
                                </p:cTn>
                              </p:par>
                              <p:par>
                                <p:cTn id="28" presetID="9" presetClass="entr" presetSubtype="0" fill="hold" nodeType="withEffect">
                                  <p:stCondLst>
                                    <p:cond delay="0"/>
                                  </p:stCondLst>
                                  <p:childTnLst>
                                    <p:set>
                                      <p:cBhvr>
                                        <p:cTn id="29" dur="1" fill="hold">
                                          <p:stCondLst>
                                            <p:cond delay="0"/>
                                          </p:stCondLst>
                                        </p:cTn>
                                        <p:tgtEl>
                                          <p:spTgt spid="219160"/>
                                        </p:tgtEl>
                                        <p:attrNameLst>
                                          <p:attrName>style.visibility</p:attrName>
                                        </p:attrNameLst>
                                      </p:cBhvr>
                                      <p:to>
                                        <p:strVal val="visible"/>
                                      </p:to>
                                    </p:set>
                                    <p:animEffect transition="in" filter="dissolve">
                                      <p:cBhvr>
                                        <p:cTn id="30" dur="500"/>
                                        <p:tgtEl>
                                          <p:spTgt spid="219160"/>
                                        </p:tgtEl>
                                      </p:cBhvr>
                                    </p:animEffect>
                                  </p:childTnLst>
                                </p:cTn>
                              </p:par>
                              <p:par>
                                <p:cTn id="31" presetID="9" presetClass="entr" presetSubtype="0" fill="hold" nodeType="withEffect">
                                  <p:stCondLst>
                                    <p:cond delay="0"/>
                                  </p:stCondLst>
                                  <p:childTnLst>
                                    <p:set>
                                      <p:cBhvr>
                                        <p:cTn id="32" dur="1" fill="hold">
                                          <p:stCondLst>
                                            <p:cond delay="0"/>
                                          </p:stCondLst>
                                        </p:cTn>
                                        <p:tgtEl>
                                          <p:spTgt spid="219161"/>
                                        </p:tgtEl>
                                        <p:attrNameLst>
                                          <p:attrName>style.visibility</p:attrName>
                                        </p:attrNameLst>
                                      </p:cBhvr>
                                      <p:to>
                                        <p:strVal val="visible"/>
                                      </p:to>
                                    </p:set>
                                    <p:animEffect transition="in" filter="dissolve">
                                      <p:cBhvr>
                                        <p:cTn id="33" dur="500"/>
                                        <p:tgtEl>
                                          <p:spTgt spid="219161"/>
                                        </p:tgtEl>
                                      </p:cBhvr>
                                    </p:animEffect>
                                  </p:childTnLst>
                                </p:cTn>
                              </p:par>
                              <p:par>
                                <p:cTn id="34" presetID="9" presetClass="entr" presetSubtype="0" fill="hold" nodeType="withEffect">
                                  <p:stCondLst>
                                    <p:cond delay="0"/>
                                  </p:stCondLst>
                                  <p:childTnLst>
                                    <p:set>
                                      <p:cBhvr>
                                        <p:cTn id="35" dur="1" fill="hold">
                                          <p:stCondLst>
                                            <p:cond delay="0"/>
                                          </p:stCondLst>
                                        </p:cTn>
                                        <p:tgtEl>
                                          <p:spTgt spid="219162"/>
                                        </p:tgtEl>
                                        <p:attrNameLst>
                                          <p:attrName>style.visibility</p:attrName>
                                        </p:attrNameLst>
                                      </p:cBhvr>
                                      <p:to>
                                        <p:strVal val="visible"/>
                                      </p:to>
                                    </p:set>
                                    <p:animEffect transition="in" filter="dissolve">
                                      <p:cBhvr>
                                        <p:cTn id="36" dur="500"/>
                                        <p:tgtEl>
                                          <p:spTgt spid="21916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19165"/>
                                        </p:tgtEl>
                                        <p:attrNameLst>
                                          <p:attrName>style.visibility</p:attrName>
                                        </p:attrNameLst>
                                      </p:cBhvr>
                                      <p:to>
                                        <p:strVal val="visible"/>
                                      </p:to>
                                    </p:set>
                                    <p:animEffect transition="in" filter="dissolve">
                                      <p:cBhvr>
                                        <p:cTn id="39" dur="500"/>
                                        <p:tgtEl>
                                          <p:spTgt spid="21916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xit" presetSubtype="0" fill="hold" nodeType="clickEffect">
                                  <p:stCondLst>
                                    <p:cond delay="0"/>
                                  </p:stCondLst>
                                  <p:childTnLst>
                                    <p:animEffect transition="out" filter="dissolve">
                                      <p:cBhvr>
                                        <p:cTn id="43" dur="500"/>
                                        <p:tgtEl>
                                          <p:spTgt spid="219167"/>
                                        </p:tgtEl>
                                      </p:cBhvr>
                                    </p:animEffect>
                                    <p:set>
                                      <p:cBhvr>
                                        <p:cTn id="44" dur="1" fill="hold">
                                          <p:stCondLst>
                                            <p:cond delay="499"/>
                                          </p:stCondLst>
                                        </p:cTn>
                                        <p:tgtEl>
                                          <p:spTgt spid="219167"/>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219148"/>
                                        </p:tgtEl>
                                        <p:attrNameLst>
                                          <p:attrName>style.visibility</p:attrName>
                                        </p:attrNameLst>
                                      </p:cBhvr>
                                      <p:to>
                                        <p:strVal val="visible"/>
                                      </p:to>
                                    </p:set>
                                    <p:animEffect transition="in" filter="dissolve">
                                      <p:cBhvr>
                                        <p:cTn id="49" dur="500"/>
                                        <p:tgtEl>
                                          <p:spTgt spid="219148"/>
                                        </p:tgtEl>
                                      </p:cBhvr>
                                    </p:animEffect>
                                  </p:childTnLst>
                                </p:cTn>
                              </p:par>
                            </p:childTnLst>
                          </p:cTn>
                        </p:par>
                        <p:par>
                          <p:cTn id="50" fill="hold" nodeType="afterGroup">
                            <p:stCondLst>
                              <p:cond delay="500"/>
                            </p:stCondLst>
                            <p:childTnLst>
                              <p:par>
                                <p:cTn id="51" presetID="9" presetClass="entr" presetSubtype="0" fill="hold" nodeType="afterEffect">
                                  <p:stCondLst>
                                    <p:cond delay="0"/>
                                  </p:stCondLst>
                                  <p:childTnLst>
                                    <p:set>
                                      <p:cBhvr>
                                        <p:cTn id="52" dur="1" fill="hold">
                                          <p:stCondLst>
                                            <p:cond delay="0"/>
                                          </p:stCondLst>
                                        </p:cTn>
                                        <p:tgtEl>
                                          <p:spTgt spid="219171"/>
                                        </p:tgtEl>
                                        <p:attrNameLst>
                                          <p:attrName>style.visibility</p:attrName>
                                        </p:attrNameLst>
                                      </p:cBhvr>
                                      <p:to>
                                        <p:strVal val="visible"/>
                                      </p:to>
                                    </p:set>
                                    <p:animEffect transition="in" filter="dissolve">
                                      <p:cBhvr>
                                        <p:cTn id="53" dur="1000"/>
                                        <p:tgtEl>
                                          <p:spTgt spid="21917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xit" presetSubtype="0" fill="hold" nodeType="clickEffect">
                                  <p:stCondLst>
                                    <p:cond delay="0"/>
                                  </p:stCondLst>
                                  <p:childTnLst>
                                    <p:set>
                                      <p:cBhvr>
                                        <p:cTn id="57" dur="1" fill="hold">
                                          <p:stCondLst>
                                            <p:cond delay="0"/>
                                          </p:stCondLst>
                                        </p:cTn>
                                        <p:tgtEl>
                                          <p:spTgt spid="219152"/>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219159"/>
                                        </p:tgtEl>
                                        <p:attrNameLst>
                                          <p:attrName>style.visibility</p:attrName>
                                        </p:attrNameLst>
                                      </p:cBhvr>
                                      <p:to>
                                        <p:strVal val="hidden"/>
                                      </p:to>
                                    </p:set>
                                  </p:childTnLst>
                                </p:cTn>
                              </p:par>
                            </p:childTnLst>
                          </p:cTn>
                        </p:par>
                        <p:par>
                          <p:cTn id="60" fill="hold" nodeType="afterGroup">
                            <p:stCondLst>
                              <p:cond delay="0"/>
                            </p:stCondLst>
                            <p:childTnLst>
                              <p:par>
                                <p:cTn id="61" presetID="17" presetClass="entr" presetSubtype="8" fill="hold" nodeType="afterEffect">
                                  <p:stCondLst>
                                    <p:cond delay="0"/>
                                  </p:stCondLst>
                                  <p:childTnLst>
                                    <p:set>
                                      <p:cBhvr>
                                        <p:cTn id="62" dur="1" fill="hold">
                                          <p:stCondLst>
                                            <p:cond delay="0"/>
                                          </p:stCondLst>
                                        </p:cTn>
                                        <p:tgtEl>
                                          <p:spTgt spid="219158"/>
                                        </p:tgtEl>
                                        <p:attrNameLst>
                                          <p:attrName>style.visibility</p:attrName>
                                        </p:attrNameLst>
                                      </p:cBhvr>
                                      <p:to>
                                        <p:strVal val="visible"/>
                                      </p:to>
                                    </p:set>
                                    <p:anim calcmode="lin" valueType="num">
                                      <p:cBhvr>
                                        <p:cTn id="63" dur="1000" fill="hold"/>
                                        <p:tgtEl>
                                          <p:spTgt spid="219158"/>
                                        </p:tgtEl>
                                        <p:attrNameLst>
                                          <p:attrName>ppt_x</p:attrName>
                                        </p:attrNameLst>
                                      </p:cBhvr>
                                      <p:tavLst>
                                        <p:tav tm="0">
                                          <p:val>
                                            <p:strVal val="#ppt_x-#ppt_w/2"/>
                                          </p:val>
                                        </p:tav>
                                        <p:tav tm="100000">
                                          <p:val>
                                            <p:strVal val="#ppt_x"/>
                                          </p:val>
                                        </p:tav>
                                      </p:tavLst>
                                    </p:anim>
                                    <p:anim calcmode="lin" valueType="num">
                                      <p:cBhvr>
                                        <p:cTn id="64" dur="1000" fill="hold"/>
                                        <p:tgtEl>
                                          <p:spTgt spid="219158"/>
                                        </p:tgtEl>
                                        <p:attrNameLst>
                                          <p:attrName>ppt_y</p:attrName>
                                        </p:attrNameLst>
                                      </p:cBhvr>
                                      <p:tavLst>
                                        <p:tav tm="0">
                                          <p:val>
                                            <p:strVal val="#ppt_y"/>
                                          </p:val>
                                        </p:tav>
                                        <p:tav tm="100000">
                                          <p:val>
                                            <p:strVal val="#ppt_y"/>
                                          </p:val>
                                        </p:tav>
                                      </p:tavLst>
                                    </p:anim>
                                    <p:anim calcmode="lin" valueType="num">
                                      <p:cBhvr>
                                        <p:cTn id="65" dur="1000" fill="hold"/>
                                        <p:tgtEl>
                                          <p:spTgt spid="219158"/>
                                        </p:tgtEl>
                                        <p:attrNameLst>
                                          <p:attrName>ppt_w</p:attrName>
                                        </p:attrNameLst>
                                      </p:cBhvr>
                                      <p:tavLst>
                                        <p:tav tm="0">
                                          <p:val>
                                            <p:fltVal val="0"/>
                                          </p:val>
                                        </p:tav>
                                        <p:tav tm="100000">
                                          <p:val>
                                            <p:strVal val="#ppt_w"/>
                                          </p:val>
                                        </p:tav>
                                      </p:tavLst>
                                    </p:anim>
                                    <p:anim calcmode="lin" valueType="num">
                                      <p:cBhvr>
                                        <p:cTn id="66" dur="1000" fill="hold"/>
                                        <p:tgtEl>
                                          <p:spTgt spid="219158"/>
                                        </p:tgtEl>
                                        <p:attrNameLst>
                                          <p:attrName>ppt_h</p:attrName>
                                        </p:attrNameLst>
                                      </p:cBhvr>
                                      <p:tavLst>
                                        <p:tav tm="0">
                                          <p:val>
                                            <p:strVal val="#ppt_h"/>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nodeType="clickEffect">
                                  <p:stCondLst>
                                    <p:cond delay="0"/>
                                  </p:stCondLst>
                                  <p:childTnLst>
                                    <p:set>
                                      <p:cBhvr>
                                        <p:cTn id="70" dur="1" fill="hold">
                                          <p:stCondLst>
                                            <p:cond delay="0"/>
                                          </p:stCondLst>
                                        </p:cTn>
                                        <p:tgtEl>
                                          <p:spTgt spid="219161"/>
                                        </p:tgtEl>
                                        <p:attrNameLst>
                                          <p:attrName>style.visibility</p:attrName>
                                        </p:attrNameLst>
                                      </p:cBhvr>
                                      <p:to>
                                        <p:strVal val="hidden"/>
                                      </p:to>
                                    </p:set>
                                  </p:childTnLst>
                                </p:cTn>
                              </p:par>
                            </p:childTnLst>
                          </p:cTn>
                        </p:par>
                        <p:par>
                          <p:cTn id="71" fill="hold" nodeType="afterGroup">
                            <p:stCondLst>
                              <p:cond delay="0"/>
                            </p:stCondLst>
                            <p:childTnLst>
                              <p:par>
                                <p:cTn id="72" presetID="22" presetClass="entr" presetSubtype="8" fill="hold" nodeType="afterEffect">
                                  <p:stCondLst>
                                    <p:cond delay="0"/>
                                  </p:stCondLst>
                                  <p:childTnLst>
                                    <p:set>
                                      <p:cBhvr>
                                        <p:cTn id="73" dur="1" fill="hold">
                                          <p:stCondLst>
                                            <p:cond delay="0"/>
                                          </p:stCondLst>
                                        </p:cTn>
                                        <p:tgtEl>
                                          <p:spTgt spid="219138"/>
                                        </p:tgtEl>
                                        <p:attrNameLst>
                                          <p:attrName>style.visibility</p:attrName>
                                        </p:attrNameLst>
                                      </p:cBhvr>
                                      <p:to>
                                        <p:strVal val="visible"/>
                                      </p:to>
                                    </p:set>
                                    <p:animEffect transition="in" filter="wipe(left)">
                                      <p:cBhvr>
                                        <p:cTn id="74" dur="2000"/>
                                        <p:tgtEl>
                                          <p:spTgt spid="21913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xit" presetSubtype="0" fill="hold" nodeType="clickEffect">
                                  <p:stCondLst>
                                    <p:cond delay="0"/>
                                  </p:stCondLst>
                                  <p:childTnLst>
                                    <p:set>
                                      <p:cBhvr>
                                        <p:cTn id="78" dur="1" fill="hold">
                                          <p:stCondLst>
                                            <p:cond delay="0"/>
                                          </p:stCondLst>
                                        </p:cTn>
                                        <p:tgtEl>
                                          <p:spTgt spid="219140"/>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19157"/>
                                        </p:tgtEl>
                                        <p:attrNameLst>
                                          <p:attrName>style.visibility</p:attrName>
                                        </p:attrNameLst>
                                      </p:cBhvr>
                                      <p:to>
                                        <p:strVal val="hidden"/>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nodeType="clickEffect">
                                  <p:stCondLst>
                                    <p:cond delay="0"/>
                                  </p:stCondLst>
                                  <p:childTnLst>
                                    <p:set>
                                      <p:cBhvr>
                                        <p:cTn id="84" dur="1" fill="hold">
                                          <p:stCondLst>
                                            <p:cond delay="0"/>
                                          </p:stCondLst>
                                        </p:cTn>
                                        <p:tgtEl>
                                          <p:spTgt spid="219160"/>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8" fill="hold" nodeType="clickEffect">
                                  <p:stCondLst>
                                    <p:cond delay="0"/>
                                  </p:stCondLst>
                                  <p:childTnLst>
                                    <p:set>
                                      <p:cBhvr>
                                        <p:cTn id="88" dur="1" fill="hold">
                                          <p:stCondLst>
                                            <p:cond delay="0"/>
                                          </p:stCondLst>
                                        </p:cTn>
                                        <p:tgtEl>
                                          <p:spTgt spid="219139"/>
                                        </p:tgtEl>
                                        <p:attrNameLst>
                                          <p:attrName>style.visibility</p:attrName>
                                        </p:attrNameLst>
                                      </p:cBhvr>
                                      <p:to>
                                        <p:strVal val="visible"/>
                                      </p:to>
                                    </p:set>
                                    <p:anim calcmode="lin" valueType="num">
                                      <p:cBhvr>
                                        <p:cTn id="89" dur="500" fill="hold"/>
                                        <p:tgtEl>
                                          <p:spTgt spid="219139"/>
                                        </p:tgtEl>
                                        <p:attrNameLst>
                                          <p:attrName>ppt_x</p:attrName>
                                        </p:attrNameLst>
                                      </p:cBhvr>
                                      <p:tavLst>
                                        <p:tav tm="0">
                                          <p:val>
                                            <p:strVal val="#ppt_x-#ppt_w/2"/>
                                          </p:val>
                                        </p:tav>
                                        <p:tav tm="100000">
                                          <p:val>
                                            <p:strVal val="#ppt_x"/>
                                          </p:val>
                                        </p:tav>
                                      </p:tavLst>
                                    </p:anim>
                                    <p:anim calcmode="lin" valueType="num">
                                      <p:cBhvr>
                                        <p:cTn id="90" dur="500" fill="hold"/>
                                        <p:tgtEl>
                                          <p:spTgt spid="219139"/>
                                        </p:tgtEl>
                                        <p:attrNameLst>
                                          <p:attrName>ppt_y</p:attrName>
                                        </p:attrNameLst>
                                      </p:cBhvr>
                                      <p:tavLst>
                                        <p:tav tm="0">
                                          <p:val>
                                            <p:strVal val="#ppt_y"/>
                                          </p:val>
                                        </p:tav>
                                        <p:tav tm="100000">
                                          <p:val>
                                            <p:strVal val="#ppt_y"/>
                                          </p:val>
                                        </p:tav>
                                      </p:tavLst>
                                    </p:anim>
                                    <p:anim calcmode="lin" valueType="num">
                                      <p:cBhvr>
                                        <p:cTn id="91" dur="500" fill="hold"/>
                                        <p:tgtEl>
                                          <p:spTgt spid="219139"/>
                                        </p:tgtEl>
                                        <p:attrNameLst>
                                          <p:attrName>ppt_w</p:attrName>
                                        </p:attrNameLst>
                                      </p:cBhvr>
                                      <p:tavLst>
                                        <p:tav tm="0">
                                          <p:val>
                                            <p:fltVal val="0"/>
                                          </p:val>
                                        </p:tav>
                                        <p:tav tm="100000">
                                          <p:val>
                                            <p:strVal val="#ppt_w"/>
                                          </p:val>
                                        </p:tav>
                                      </p:tavLst>
                                    </p:anim>
                                    <p:anim calcmode="lin" valueType="num">
                                      <p:cBhvr>
                                        <p:cTn id="92" dur="500" fill="hold"/>
                                        <p:tgtEl>
                                          <p:spTgt spid="219139"/>
                                        </p:tgtEl>
                                        <p:attrNameLst>
                                          <p:attrName>ppt_h</p:attrName>
                                        </p:attrNameLst>
                                      </p:cBhvr>
                                      <p:tavLst>
                                        <p:tav tm="0">
                                          <p:val>
                                            <p:strVal val="#ppt_h"/>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nodeType="clickEffect">
                                  <p:stCondLst>
                                    <p:cond delay="0"/>
                                  </p:stCondLst>
                                  <p:childTnLst>
                                    <p:set>
                                      <p:cBhvr>
                                        <p:cTn id="96" dur="1" fill="hold">
                                          <p:stCondLst>
                                            <p:cond delay="0"/>
                                          </p:stCondLst>
                                        </p:cTn>
                                        <p:tgtEl>
                                          <p:spTgt spid="219178"/>
                                        </p:tgtEl>
                                        <p:attrNameLst>
                                          <p:attrName>style.visibility</p:attrName>
                                        </p:attrNameLst>
                                      </p:cBhvr>
                                      <p:to>
                                        <p:strVal val="visible"/>
                                      </p:to>
                                    </p:set>
                                    <p:animEffect transition="in" filter="dissolve">
                                      <p:cBhvr>
                                        <p:cTn id="97" dur="500"/>
                                        <p:tgtEl>
                                          <p:spTgt spid="219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65" grpId="0"/>
      <p:bldP spid="21916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Freeform 2"/>
          <p:cNvSpPr>
            <a:spLocks/>
          </p:cNvSpPr>
          <p:nvPr/>
        </p:nvSpPr>
        <p:spPr bwMode="auto">
          <a:xfrm>
            <a:off x="2933700" y="3030538"/>
            <a:ext cx="711200" cy="584200"/>
          </a:xfrm>
          <a:custGeom>
            <a:avLst/>
            <a:gdLst>
              <a:gd name="T0" fmla="*/ 0 w 3024"/>
              <a:gd name="T1" fmla="*/ 2147483646 h 912"/>
              <a:gd name="T2" fmla="*/ 2147483646 w 3024"/>
              <a:gd name="T3" fmla="*/ 2147483646 h 912"/>
              <a:gd name="T4" fmla="*/ 2147483646 w 3024"/>
              <a:gd name="T5" fmla="*/ 2147483646 h 912"/>
              <a:gd name="T6" fmla="*/ 2147483646 w 3024"/>
              <a:gd name="T7" fmla="*/ 0 h 9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24" h="912">
                <a:moveTo>
                  <a:pt x="0" y="192"/>
                </a:moveTo>
                <a:lnTo>
                  <a:pt x="816" y="912"/>
                </a:lnTo>
                <a:lnTo>
                  <a:pt x="2640" y="912"/>
                </a:lnTo>
                <a:lnTo>
                  <a:pt x="3024" y="0"/>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5" name="Freeform 3"/>
          <p:cNvSpPr>
            <a:spLocks/>
          </p:cNvSpPr>
          <p:nvPr/>
        </p:nvSpPr>
        <p:spPr bwMode="auto">
          <a:xfrm>
            <a:off x="2971800" y="4800600"/>
            <a:ext cx="4400550" cy="1295400"/>
          </a:xfrm>
          <a:custGeom>
            <a:avLst/>
            <a:gdLst>
              <a:gd name="T0" fmla="*/ 0 w 3024"/>
              <a:gd name="T1" fmla="*/ 2147483646 h 912"/>
              <a:gd name="T2" fmla="*/ 2147483646 w 3024"/>
              <a:gd name="T3" fmla="*/ 2147483646 h 912"/>
              <a:gd name="T4" fmla="*/ 2147483646 w 3024"/>
              <a:gd name="T5" fmla="*/ 2147483646 h 912"/>
              <a:gd name="T6" fmla="*/ 2147483646 w 3024"/>
              <a:gd name="T7" fmla="*/ 0 h 9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24" h="912">
                <a:moveTo>
                  <a:pt x="0" y="192"/>
                </a:moveTo>
                <a:lnTo>
                  <a:pt x="816" y="912"/>
                </a:lnTo>
                <a:lnTo>
                  <a:pt x="2640" y="912"/>
                </a:lnTo>
                <a:lnTo>
                  <a:pt x="3024" y="0"/>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64" name="Line 4"/>
          <p:cNvSpPr>
            <a:spLocks noChangeShapeType="1"/>
          </p:cNvSpPr>
          <p:nvPr/>
        </p:nvSpPr>
        <p:spPr bwMode="auto">
          <a:xfrm>
            <a:off x="2743200" y="4724400"/>
            <a:ext cx="2895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0165" name="Group 5"/>
          <p:cNvGrpSpPr>
            <a:grpSpLocks/>
          </p:cNvGrpSpPr>
          <p:nvPr/>
        </p:nvGrpSpPr>
        <p:grpSpPr bwMode="auto">
          <a:xfrm>
            <a:off x="4191000" y="4554538"/>
            <a:ext cx="990600" cy="1371600"/>
            <a:chOff x="2208" y="528"/>
            <a:chExt cx="672" cy="1008"/>
          </a:xfrm>
        </p:grpSpPr>
        <p:sp>
          <p:nvSpPr>
            <p:cNvPr id="13375" name="Rectangle 6"/>
            <p:cNvSpPr>
              <a:spLocks noChangeArrowheads="1"/>
            </p:cNvSpPr>
            <p:nvPr/>
          </p:nvSpPr>
          <p:spPr bwMode="auto">
            <a:xfrm>
              <a:off x="2208" y="528"/>
              <a:ext cx="672" cy="1008"/>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p:txBody>
        </p:sp>
        <p:sp>
          <p:nvSpPr>
            <p:cNvPr id="13376" name="Rectangle 7"/>
            <p:cNvSpPr>
              <a:spLocks noChangeArrowheads="1"/>
            </p:cNvSpPr>
            <p:nvPr/>
          </p:nvSpPr>
          <p:spPr bwMode="auto">
            <a:xfrm>
              <a:off x="2208" y="528"/>
              <a:ext cx="672" cy="240"/>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PCB4</a:t>
              </a:r>
            </a:p>
          </p:txBody>
        </p:sp>
        <p:sp>
          <p:nvSpPr>
            <p:cNvPr id="13377" name="Rectangle 8"/>
            <p:cNvSpPr>
              <a:spLocks noChangeArrowheads="1"/>
            </p:cNvSpPr>
            <p:nvPr/>
          </p:nvSpPr>
          <p:spPr bwMode="auto">
            <a:xfrm>
              <a:off x="2208" y="768"/>
              <a:ext cx="672" cy="192"/>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Registers</a:t>
              </a:r>
            </a:p>
          </p:txBody>
        </p:sp>
      </p:grpSp>
      <p:grpSp>
        <p:nvGrpSpPr>
          <p:cNvPr id="13318" name="Group 9"/>
          <p:cNvGrpSpPr>
            <a:grpSpLocks/>
          </p:cNvGrpSpPr>
          <p:nvPr/>
        </p:nvGrpSpPr>
        <p:grpSpPr bwMode="auto">
          <a:xfrm>
            <a:off x="5638800" y="4554538"/>
            <a:ext cx="990600" cy="1371600"/>
            <a:chOff x="2208" y="528"/>
            <a:chExt cx="672" cy="1008"/>
          </a:xfrm>
        </p:grpSpPr>
        <p:sp>
          <p:nvSpPr>
            <p:cNvPr id="13372" name="Rectangle 10"/>
            <p:cNvSpPr>
              <a:spLocks noChangeArrowheads="1"/>
            </p:cNvSpPr>
            <p:nvPr/>
          </p:nvSpPr>
          <p:spPr bwMode="auto">
            <a:xfrm>
              <a:off x="2208" y="528"/>
              <a:ext cx="672" cy="1008"/>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p:txBody>
        </p:sp>
        <p:sp>
          <p:nvSpPr>
            <p:cNvPr id="13373" name="Rectangle 11"/>
            <p:cNvSpPr>
              <a:spLocks noChangeArrowheads="1"/>
            </p:cNvSpPr>
            <p:nvPr/>
          </p:nvSpPr>
          <p:spPr bwMode="auto">
            <a:xfrm>
              <a:off x="2208" y="528"/>
              <a:ext cx="672" cy="240"/>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PCB8</a:t>
              </a:r>
            </a:p>
          </p:txBody>
        </p:sp>
        <p:sp>
          <p:nvSpPr>
            <p:cNvPr id="13374" name="Rectangle 12"/>
            <p:cNvSpPr>
              <a:spLocks noChangeArrowheads="1"/>
            </p:cNvSpPr>
            <p:nvPr/>
          </p:nvSpPr>
          <p:spPr bwMode="auto">
            <a:xfrm>
              <a:off x="2208" y="768"/>
              <a:ext cx="672" cy="192"/>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Registers</a:t>
              </a:r>
            </a:p>
          </p:txBody>
        </p:sp>
      </p:grpSp>
      <p:grpSp>
        <p:nvGrpSpPr>
          <p:cNvPr id="220173" name="Group 13"/>
          <p:cNvGrpSpPr>
            <a:grpSpLocks/>
          </p:cNvGrpSpPr>
          <p:nvPr/>
        </p:nvGrpSpPr>
        <p:grpSpPr bwMode="auto">
          <a:xfrm>
            <a:off x="5613400" y="2854325"/>
            <a:ext cx="990600" cy="1371600"/>
            <a:chOff x="2208" y="528"/>
            <a:chExt cx="672" cy="1008"/>
          </a:xfrm>
        </p:grpSpPr>
        <p:sp>
          <p:nvSpPr>
            <p:cNvPr id="13369" name="Rectangle 14"/>
            <p:cNvSpPr>
              <a:spLocks noChangeArrowheads="1"/>
            </p:cNvSpPr>
            <p:nvPr/>
          </p:nvSpPr>
          <p:spPr bwMode="auto">
            <a:xfrm>
              <a:off x="2208" y="528"/>
              <a:ext cx="672" cy="1008"/>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p:txBody>
        </p:sp>
        <p:sp>
          <p:nvSpPr>
            <p:cNvPr id="13370" name="Rectangle 15"/>
            <p:cNvSpPr>
              <a:spLocks noChangeArrowheads="1"/>
            </p:cNvSpPr>
            <p:nvPr/>
          </p:nvSpPr>
          <p:spPr bwMode="auto">
            <a:xfrm>
              <a:off x="2208" y="528"/>
              <a:ext cx="672" cy="240"/>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PCB7</a:t>
              </a:r>
            </a:p>
          </p:txBody>
        </p:sp>
        <p:sp>
          <p:nvSpPr>
            <p:cNvPr id="13371" name="Rectangle 16"/>
            <p:cNvSpPr>
              <a:spLocks noChangeArrowheads="1"/>
            </p:cNvSpPr>
            <p:nvPr/>
          </p:nvSpPr>
          <p:spPr bwMode="auto">
            <a:xfrm>
              <a:off x="2208" y="768"/>
              <a:ext cx="672" cy="192"/>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Registers</a:t>
              </a:r>
            </a:p>
          </p:txBody>
        </p:sp>
      </p:grpSp>
      <p:sp>
        <p:nvSpPr>
          <p:cNvPr id="220177" name="Line 17"/>
          <p:cNvSpPr>
            <a:spLocks noChangeShapeType="1"/>
          </p:cNvSpPr>
          <p:nvPr/>
        </p:nvSpPr>
        <p:spPr bwMode="auto">
          <a:xfrm flipV="1">
            <a:off x="3448050" y="4719638"/>
            <a:ext cx="736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1" name="Line 18"/>
          <p:cNvSpPr>
            <a:spLocks noChangeShapeType="1"/>
          </p:cNvSpPr>
          <p:nvPr/>
        </p:nvSpPr>
        <p:spPr bwMode="auto">
          <a:xfrm>
            <a:off x="6629400" y="4724400"/>
            <a:ext cx="762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179" name="Freeform 19"/>
          <p:cNvSpPr>
            <a:spLocks/>
          </p:cNvSpPr>
          <p:nvPr/>
        </p:nvSpPr>
        <p:spPr bwMode="auto">
          <a:xfrm>
            <a:off x="2743200" y="3106738"/>
            <a:ext cx="2862263" cy="638175"/>
          </a:xfrm>
          <a:custGeom>
            <a:avLst/>
            <a:gdLst>
              <a:gd name="T0" fmla="*/ 0 w 3024"/>
              <a:gd name="T1" fmla="*/ 2147483646 h 912"/>
              <a:gd name="T2" fmla="*/ 2147483646 w 3024"/>
              <a:gd name="T3" fmla="*/ 2147483646 h 912"/>
              <a:gd name="T4" fmla="*/ 2147483646 w 3024"/>
              <a:gd name="T5" fmla="*/ 2147483646 h 912"/>
              <a:gd name="T6" fmla="*/ 2147483646 w 3024"/>
              <a:gd name="T7" fmla="*/ 0 h 9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24" h="912">
                <a:moveTo>
                  <a:pt x="0" y="192"/>
                </a:moveTo>
                <a:lnTo>
                  <a:pt x="816" y="912"/>
                </a:lnTo>
                <a:lnTo>
                  <a:pt x="2640" y="912"/>
                </a:lnTo>
                <a:lnTo>
                  <a:pt x="3024" y="0"/>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323" name="Group 20"/>
          <p:cNvGrpSpPr>
            <a:grpSpLocks/>
          </p:cNvGrpSpPr>
          <p:nvPr/>
        </p:nvGrpSpPr>
        <p:grpSpPr bwMode="auto">
          <a:xfrm>
            <a:off x="2466975" y="4541838"/>
            <a:ext cx="990600" cy="611187"/>
            <a:chOff x="672" y="768"/>
            <a:chExt cx="720" cy="480"/>
          </a:xfrm>
        </p:grpSpPr>
        <p:sp>
          <p:nvSpPr>
            <p:cNvPr id="13367" name="Rectangle 21"/>
            <p:cNvSpPr>
              <a:spLocks noChangeArrowheads="1"/>
            </p:cNvSpPr>
            <p:nvPr/>
          </p:nvSpPr>
          <p:spPr bwMode="auto">
            <a:xfrm>
              <a:off x="672" y="768"/>
              <a:ext cx="720" cy="240"/>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Head</a:t>
              </a:r>
            </a:p>
          </p:txBody>
        </p:sp>
        <p:sp>
          <p:nvSpPr>
            <p:cNvPr id="13368" name="Rectangle 22"/>
            <p:cNvSpPr>
              <a:spLocks noChangeArrowheads="1"/>
            </p:cNvSpPr>
            <p:nvPr/>
          </p:nvSpPr>
          <p:spPr bwMode="auto">
            <a:xfrm>
              <a:off x="672" y="1008"/>
              <a:ext cx="720" cy="240"/>
            </a:xfrm>
            <a:prstGeom prst="rect">
              <a:avLst/>
            </a:prstGeom>
            <a:solidFill>
              <a:srgbClr val="FF66CC"/>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Tail</a:t>
              </a:r>
            </a:p>
          </p:txBody>
        </p:sp>
      </p:grpSp>
      <p:sp>
        <p:nvSpPr>
          <p:cNvPr id="13324" name="Text Box 23"/>
          <p:cNvSpPr txBox="1">
            <a:spLocks noChangeArrowheads="1"/>
          </p:cNvSpPr>
          <p:nvPr/>
        </p:nvSpPr>
        <p:spPr bwMode="auto">
          <a:xfrm>
            <a:off x="1600200" y="4495800"/>
            <a:ext cx="7620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latin typeface="Century Gothic" panose="020B0502020202020204" pitchFamily="34" charset="0"/>
              </a:rPr>
              <a:t>就绪</a:t>
            </a:r>
          </a:p>
          <a:p>
            <a:pPr algn="ctr">
              <a:spcBef>
                <a:spcPct val="0"/>
              </a:spcBef>
              <a:buClrTx/>
              <a:buSzTx/>
              <a:buFontTx/>
              <a:buNone/>
            </a:pPr>
            <a:r>
              <a:rPr lang="zh-CN" altLang="en-US" sz="1800">
                <a:latin typeface="Century Gothic" panose="020B0502020202020204" pitchFamily="34" charset="0"/>
              </a:rPr>
              <a:t>队列</a:t>
            </a:r>
          </a:p>
        </p:txBody>
      </p:sp>
      <p:sp>
        <p:nvSpPr>
          <p:cNvPr id="220184" name="Rectangle 24"/>
          <p:cNvSpPr>
            <a:spLocks noChangeArrowheads="1"/>
          </p:cNvSpPr>
          <p:nvPr/>
        </p:nvSpPr>
        <p:spPr bwMode="auto">
          <a:xfrm>
            <a:off x="152400" y="3276600"/>
            <a:ext cx="1219200" cy="2057400"/>
          </a:xfrm>
          <a:prstGeom prst="rect">
            <a:avLst/>
          </a:prstGeom>
          <a:solidFill>
            <a:srgbClr val="EAEAEA"/>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r>
              <a:rPr lang="zh-CN" altLang="en-US" sz="1600">
                <a:latin typeface="Century Gothic" panose="020B0502020202020204" pitchFamily="34" charset="0"/>
              </a:rPr>
              <a:t>物理</a:t>
            </a:r>
            <a:r>
              <a:rPr lang="en-US" altLang="zh-CN" sz="1600">
                <a:latin typeface="Century Gothic" panose="020B0502020202020204" pitchFamily="34" charset="0"/>
              </a:rPr>
              <a:t>CPU </a:t>
            </a:r>
          </a:p>
        </p:txBody>
      </p:sp>
      <p:grpSp>
        <p:nvGrpSpPr>
          <p:cNvPr id="220185" name="Group 25"/>
          <p:cNvGrpSpPr>
            <a:grpSpLocks/>
          </p:cNvGrpSpPr>
          <p:nvPr/>
        </p:nvGrpSpPr>
        <p:grpSpPr bwMode="auto">
          <a:xfrm>
            <a:off x="257175" y="3581400"/>
            <a:ext cx="990600" cy="1371600"/>
            <a:chOff x="2208" y="528"/>
            <a:chExt cx="672" cy="1008"/>
          </a:xfrm>
        </p:grpSpPr>
        <p:sp>
          <p:nvSpPr>
            <p:cNvPr id="13364" name="Rectangle 26"/>
            <p:cNvSpPr>
              <a:spLocks noChangeArrowheads="1"/>
            </p:cNvSpPr>
            <p:nvPr/>
          </p:nvSpPr>
          <p:spPr bwMode="auto">
            <a:xfrm>
              <a:off x="2208" y="528"/>
              <a:ext cx="672" cy="1008"/>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p:txBody>
        </p:sp>
        <p:sp>
          <p:nvSpPr>
            <p:cNvPr id="13365" name="Rectangle 27"/>
            <p:cNvSpPr>
              <a:spLocks noChangeArrowheads="1"/>
            </p:cNvSpPr>
            <p:nvPr/>
          </p:nvSpPr>
          <p:spPr bwMode="auto">
            <a:xfrm>
              <a:off x="2208" y="528"/>
              <a:ext cx="672" cy="240"/>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PCB7</a:t>
              </a:r>
            </a:p>
          </p:txBody>
        </p:sp>
        <p:sp>
          <p:nvSpPr>
            <p:cNvPr id="13366" name="Rectangle 28"/>
            <p:cNvSpPr>
              <a:spLocks noChangeArrowheads="1"/>
            </p:cNvSpPr>
            <p:nvPr/>
          </p:nvSpPr>
          <p:spPr bwMode="auto">
            <a:xfrm>
              <a:off x="2208" y="768"/>
              <a:ext cx="672" cy="192"/>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Registers</a:t>
              </a:r>
            </a:p>
          </p:txBody>
        </p:sp>
      </p:grpSp>
      <p:grpSp>
        <p:nvGrpSpPr>
          <p:cNvPr id="220189" name="Group 29"/>
          <p:cNvGrpSpPr>
            <a:grpSpLocks/>
          </p:cNvGrpSpPr>
          <p:nvPr/>
        </p:nvGrpSpPr>
        <p:grpSpPr bwMode="auto">
          <a:xfrm>
            <a:off x="6604000" y="3022600"/>
            <a:ext cx="609600" cy="304800"/>
            <a:chOff x="4272" y="3216"/>
            <a:chExt cx="384" cy="192"/>
          </a:xfrm>
        </p:grpSpPr>
        <p:grpSp>
          <p:nvGrpSpPr>
            <p:cNvPr id="13358" name="Group 30"/>
            <p:cNvGrpSpPr>
              <a:grpSpLocks/>
            </p:cNvGrpSpPr>
            <p:nvPr/>
          </p:nvGrpSpPr>
          <p:grpSpPr bwMode="auto">
            <a:xfrm>
              <a:off x="4464" y="3216"/>
              <a:ext cx="192" cy="192"/>
              <a:chOff x="2448" y="2016"/>
              <a:chExt cx="192" cy="192"/>
            </a:xfrm>
          </p:grpSpPr>
          <p:sp>
            <p:nvSpPr>
              <p:cNvPr id="13360" name="Line 31"/>
              <p:cNvSpPr>
                <a:spLocks noChangeShapeType="1"/>
              </p:cNvSpPr>
              <p:nvPr/>
            </p:nvSpPr>
            <p:spPr bwMode="auto">
              <a:xfrm>
                <a:off x="2448" y="2112"/>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1" name="Line 32"/>
              <p:cNvSpPr>
                <a:spLocks noChangeShapeType="1"/>
              </p:cNvSpPr>
              <p:nvPr/>
            </p:nvSpPr>
            <p:spPr bwMode="auto">
              <a:xfrm>
                <a:off x="2496" y="2160"/>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2" name="Line 33"/>
              <p:cNvSpPr>
                <a:spLocks noChangeShapeType="1"/>
              </p:cNvSpPr>
              <p:nvPr/>
            </p:nvSpPr>
            <p:spPr bwMode="auto">
              <a:xfrm>
                <a:off x="2520" y="2208"/>
                <a:ext cx="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3" name="Line 34"/>
              <p:cNvSpPr>
                <a:spLocks noChangeShapeType="1"/>
              </p:cNvSpPr>
              <p:nvPr/>
            </p:nvSpPr>
            <p:spPr bwMode="auto">
              <a:xfrm>
                <a:off x="2544"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59" name="Line 35"/>
            <p:cNvSpPr>
              <a:spLocks noChangeShapeType="1"/>
            </p:cNvSpPr>
            <p:nvPr/>
          </p:nvSpPr>
          <p:spPr bwMode="auto">
            <a:xfrm>
              <a:off x="4272" y="3216"/>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0196" name="Group 36"/>
          <p:cNvGrpSpPr>
            <a:grpSpLocks/>
          </p:cNvGrpSpPr>
          <p:nvPr/>
        </p:nvGrpSpPr>
        <p:grpSpPr bwMode="auto">
          <a:xfrm>
            <a:off x="247650" y="3581400"/>
            <a:ext cx="990600" cy="1371600"/>
            <a:chOff x="2208" y="528"/>
            <a:chExt cx="672" cy="1008"/>
          </a:xfrm>
        </p:grpSpPr>
        <p:sp>
          <p:nvSpPr>
            <p:cNvPr id="13355" name="Rectangle 37"/>
            <p:cNvSpPr>
              <a:spLocks noChangeArrowheads="1"/>
            </p:cNvSpPr>
            <p:nvPr/>
          </p:nvSpPr>
          <p:spPr bwMode="auto">
            <a:xfrm>
              <a:off x="2208" y="528"/>
              <a:ext cx="672" cy="1008"/>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p:txBody>
        </p:sp>
        <p:sp>
          <p:nvSpPr>
            <p:cNvPr id="13356" name="Rectangle 38"/>
            <p:cNvSpPr>
              <a:spLocks noChangeArrowheads="1"/>
            </p:cNvSpPr>
            <p:nvPr/>
          </p:nvSpPr>
          <p:spPr bwMode="auto">
            <a:xfrm>
              <a:off x="2208" y="528"/>
              <a:ext cx="672" cy="240"/>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PCB4</a:t>
              </a:r>
            </a:p>
          </p:txBody>
        </p:sp>
        <p:sp>
          <p:nvSpPr>
            <p:cNvPr id="13357" name="Rectangle 39"/>
            <p:cNvSpPr>
              <a:spLocks noChangeArrowheads="1"/>
            </p:cNvSpPr>
            <p:nvPr/>
          </p:nvSpPr>
          <p:spPr bwMode="auto">
            <a:xfrm>
              <a:off x="2208" y="768"/>
              <a:ext cx="672" cy="192"/>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Registers</a:t>
              </a:r>
            </a:p>
          </p:txBody>
        </p:sp>
      </p:grpSp>
      <p:sp>
        <p:nvSpPr>
          <p:cNvPr id="13329" name="Rectangle 40"/>
          <p:cNvSpPr>
            <a:spLocks noChangeArrowheads="1"/>
          </p:cNvSpPr>
          <p:nvPr/>
        </p:nvSpPr>
        <p:spPr bwMode="auto">
          <a:xfrm>
            <a:off x="296863" y="1906588"/>
            <a:ext cx="6561137"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400">
                <a:solidFill>
                  <a:srgbClr val="CC0000"/>
                </a:solidFill>
                <a:latin typeface="Times New Roman" panose="02020603050405020304" pitchFamily="18" charset="0"/>
              </a:rPr>
              <a:t>调度情况</a:t>
            </a:r>
            <a:r>
              <a:rPr lang="en-US" altLang="zh-CN" sz="2400">
                <a:solidFill>
                  <a:srgbClr val="CC0000"/>
                </a:solidFill>
                <a:latin typeface="Times New Roman" panose="02020603050405020304" pitchFamily="18" charset="0"/>
              </a:rPr>
              <a:t>4</a:t>
            </a:r>
            <a:r>
              <a:rPr lang="zh-CN" altLang="en-US" sz="2400">
                <a:solidFill>
                  <a:srgbClr val="CC0000"/>
                </a:solidFill>
                <a:latin typeface="Times New Roman" panose="02020603050405020304" pitchFamily="18" charset="0"/>
              </a:rPr>
              <a:t>：进程的任务完成了，自动终止退出</a:t>
            </a:r>
          </a:p>
        </p:txBody>
      </p:sp>
      <p:sp>
        <p:nvSpPr>
          <p:cNvPr id="220202" name="Text Box 42"/>
          <p:cNvSpPr txBox="1">
            <a:spLocks noChangeArrowheads="1"/>
          </p:cNvSpPr>
          <p:nvPr/>
        </p:nvSpPr>
        <p:spPr bwMode="auto">
          <a:xfrm>
            <a:off x="1612900" y="2832100"/>
            <a:ext cx="7620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latin typeface="Century Gothic" panose="020B0502020202020204" pitchFamily="34" charset="0"/>
              </a:rPr>
              <a:t>僵死队列</a:t>
            </a:r>
          </a:p>
        </p:txBody>
      </p:sp>
      <p:grpSp>
        <p:nvGrpSpPr>
          <p:cNvPr id="220203" name="Group 43"/>
          <p:cNvGrpSpPr>
            <a:grpSpLocks/>
          </p:cNvGrpSpPr>
          <p:nvPr/>
        </p:nvGrpSpPr>
        <p:grpSpPr bwMode="auto">
          <a:xfrm>
            <a:off x="2416175" y="2878138"/>
            <a:ext cx="990600" cy="611187"/>
            <a:chOff x="672" y="768"/>
            <a:chExt cx="720" cy="480"/>
          </a:xfrm>
        </p:grpSpPr>
        <p:sp>
          <p:nvSpPr>
            <p:cNvPr id="13353" name="Rectangle 44"/>
            <p:cNvSpPr>
              <a:spLocks noChangeArrowheads="1"/>
            </p:cNvSpPr>
            <p:nvPr/>
          </p:nvSpPr>
          <p:spPr bwMode="auto">
            <a:xfrm>
              <a:off x="672" y="768"/>
              <a:ext cx="720" cy="240"/>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Head</a:t>
              </a:r>
            </a:p>
          </p:txBody>
        </p:sp>
        <p:sp>
          <p:nvSpPr>
            <p:cNvPr id="13354" name="Rectangle 45"/>
            <p:cNvSpPr>
              <a:spLocks noChangeArrowheads="1"/>
            </p:cNvSpPr>
            <p:nvPr/>
          </p:nvSpPr>
          <p:spPr bwMode="auto">
            <a:xfrm>
              <a:off x="672" y="1008"/>
              <a:ext cx="720" cy="240"/>
            </a:xfrm>
            <a:prstGeom prst="rect">
              <a:avLst/>
            </a:prstGeom>
            <a:solidFill>
              <a:srgbClr val="FF66CC"/>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Tail</a:t>
              </a:r>
            </a:p>
          </p:txBody>
        </p:sp>
      </p:grpSp>
      <p:grpSp>
        <p:nvGrpSpPr>
          <p:cNvPr id="220206" name="Group 46"/>
          <p:cNvGrpSpPr>
            <a:grpSpLocks/>
          </p:cNvGrpSpPr>
          <p:nvPr/>
        </p:nvGrpSpPr>
        <p:grpSpPr bwMode="auto">
          <a:xfrm>
            <a:off x="3403600" y="3035300"/>
            <a:ext cx="609600" cy="304800"/>
            <a:chOff x="4272" y="3216"/>
            <a:chExt cx="384" cy="192"/>
          </a:xfrm>
        </p:grpSpPr>
        <p:grpSp>
          <p:nvGrpSpPr>
            <p:cNvPr id="13347" name="Group 47"/>
            <p:cNvGrpSpPr>
              <a:grpSpLocks/>
            </p:cNvGrpSpPr>
            <p:nvPr/>
          </p:nvGrpSpPr>
          <p:grpSpPr bwMode="auto">
            <a:xfrm>
              <a:off x="4464" y="3216"/>
              <a:ext cx="192" cy="192"/>
              <a:chOff x="2448" y="2016"/>
              <a:chExt cx="192" cy="192"/>
            </a:xfrm>
          </p:grpSpPr>
          <p:sp>
            <p:nvSpPr>
              <p:cNvPr id="13349" name="Line 48"/>
              <p:cNvSpPr>
                <a:spLocks noChangeShapeType="1"/>
              </p:cNvSpPr>
              <p:nvPr/>
            </p:nvSpPr>
            <p:spPr bwMode="auto">
              <a:xfrm>
                <a:off x="2448" y="2112"/>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0" name="Line 49"/>
              <p:cNvSpPr>
                <a:spLocks noChangeShapeType="1"/>
              </p:cNvSpPr>
              <p:nvPr/>
            </p:nvSpPr>
            <p:spPr bwMode="auto">
              <a:xfrm>
                <a:off x="2496" y="2160"/>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1" name="Line 50"/>
              <p:cNvSpPr>
                <a:spLocks noChangeShapeType="1"/>
              </p:cNvSpPr>
              <p:nvPr/>
            </p:nvSpPr>
            <p:spPr bwMode="auto">
              <a:xfrm>
                <a:off x="2520" y="2208"/>
                <a:ext cx="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2" name="Line 51"/>
              <p:cNvSpPr>
                <a:spLocks noChangeShapeType="1"/>
              </p:cNvSpPr>
              <p:nvPr/>
            </p:nvSpPr>
            <p:spPr bwMode="auto">
              <a:xfrm>
                <a:off x="2544"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48" name="Line 52"/>
            <p:cNvSpPr>
              <a:spLocks noChangeShapeType="1"/>
            </p:cNvSpPr>
            <p:nvPr/>
          </p:nvSpPr>
          <p:spPr bwMode="auto">
            <a:xfrm>
              <a:off x="4272" y="3216"/>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0213" name="Line 53"/>
          <p:cNvSpPr>
            <a:spLocks noChangeShapeType="1"/>
          </p:cNvSpPr>
          <p:nvPr/>
        </p:nvSpPr>
        <p:spPr bwMode="auto">
          <a:xfrm>
            <a:off x="3390900" y="3035300"/>
            <a:ext cx="2235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334" name="Group 54"/>
          <p:cNvGrpSpPr>
            <a:grpSpLocks/>
          </p:cNvGrpSpPr>
          <p:nvPr/>
        </p:nvGrpSpPr>
        <p:grpSpPr bwMode="auto">
          <a:xfrm>
            <a:off x="7391400" y="4543425"/>
            <a:ext cx="990600" cy="1371600"/>
            <a:chOff x="2208" y="528"/>
            <a:chExt cx="672" cy="1008"/>
          </a:xfrm>
        </p:grpSpPr>
        <p:sp>
          <p:nvSpPr>
            <p:cNvPr id="13344" name="Rectangle 55"/>
            <p:cNvSpPr>
              <a:spLocks noChangeArrowheads="1"/>
            </p:cNvSpPr>
            <p:nvPr/>
          </p:nvSpPr>
          <p:spPr bwMode="auto">
            <a:xfrm>
              <a:off x="2208" y="528"/>
              <a:ext cx="672" cy="1008"/>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a:p>
              <a:pPr algn="ctr">
                <a:spcBef>
                  <a:spcPct val="0"/>
                </a:spcBef>
                <a:buClrTx/>
                <a:buSzTx/>
                <a:buFontTx/>
                <a:buNone/>
              </a:pPr>
              <a:endParaRPr lang="en-US" altLang="zh-CN" sz="1600">
                <a:latin typeface="Century Gothic" panose="020B0502020202020204" pitchFamily="34" charset="0"/>
              </a:endParaRPr>
            </a:p>
          </p:txBody>
        </p:sp>
        <p:sp>
          <p:nvSpPr>
            <p:cNvPr id="13345" name="Rectangle 56"/>
            <p:cNvSpPr>
              <a:spLocks noChangeArrowheads="1"/>
            </p:cNvSpPr>
            <p:nvPr/>
          </p:nvSpPr>
          <p:spPr bwMode="auto">
            <a:xfrm>
              <a:off x="2208" y="528"/>
              <a:ext cx="672" cy="240"/>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PCB10</a:t>
              </a:r>
            </a:p>
          </p:txBody>
        </p:sp>
        <p:sp>
          <p:nvSpPr>
            <p:cNvPr id="13346" name="Rectangle 57"/>
            <p:cNvSpPr>
              <a:spLocks noChangeArrowheads="1"/>
            </p:cNvSpPr>
            <p:nvPr/>
          </p:nvSpPr>
          <p:spPr bwMode="auto">
            <a:xfrm>
              <a:off x="2208" y="768"/>
              <a:ext cx="672" cy="192"/>
            </a:xfrm>
            <a:prstGeom prst="rect">
              <a:avLst/>
            </a:prstGeom>
            <a:solidFill>
              <a:srgbClr val="FF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latin typeface="Century Gothic" panose="020B0502020202020204" pitchFamily="34" charset="0"/>
                </a:rPr>
                <a:t>Registers</a:t>
              </a:r>
            </a:p>
          </p:txBody>
        </p:sp>
      </p:grpSp>
      <p:grpSp>
        <p:nvGrpSpPr>
          <p:cNvPr id="13335" name="Group 58"/>
          <p:cNvGrpSpPr>
            <a:grpSpLocks/>
          </p:cNvGrpSpPr>
          <p:nvPr/>
        </p:nvGrpSpPr>
        <p:grpSpPr bwMode="auto">
          <a:xfrm>
            <a:off x="8382000" y="4711700"/>
            <a:ext cx="609600" cy="304800"/>
            <a:chOff x="4272" y="3216"/>
            <a:chExt cx="384" cy="192"/>
          </a:xfrm>
        </p:grpSpPr>
        <p:grpSp>
          <p:nvGrpSpPr>
            <p:cNvPr id="13338" name="Group 59"/>
            <p:cNvGrpSpPr>
              <a:grpSpLocks/>
            </p:cNvGrpSpPr>
            <p:nvPr/>
          </p:nvGrpSpPr>
          <p:grpSpPr bwMode="auto">
            <a:xfrm>
              <a:off x="4464" y="3216"/>
              <a:ext cx="192" cy="192"/>
              <a:chOff x="2448" y="2016"/>
              <a:chExt cx="192" cy="192"/>
            </a:xfrm>
          </p:grpSpPr>
          <p:sp>
            <p:nvSpPr>
              <p:cNvPr id="13340" name="Line 60"/>
              <p:cNvSpPr>
                <a:spLocks noChangeShapeType="1"/>
              </p:cNvSpPr>
              <p:nvPr/>
            </p:nvSpPr>
            <p:spPr bwMode="auto">
              <a:xfrm>
                <a:off x="2448" y="2112"/>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1" name="Line 61"/>
              <p:cNvSpPr>
                <a:spLocks noChangeShapeType="1"/>
              </p:cNvSpPr>
              <p:nvPr/>
            </p:nvSpPr>
            <p:spPr bwMode="auto">
              <a:xfrm>
                <a:off x="2496" y="2160"/>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2" name="Line 62"/>
              <p:cNvSpPr>
                <a:spLocks noChangeShapeType="1"/>
              </p:cNvSpPr>
              <p:nvPr/>
            </p:nvSpPr>
            <p:spPr bwMode="auto">
              <a:xfrm>
                <a:off x="2520" y="2208"/>
                <a:ext cx="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3" name="Line 63"/>
              <p:cNvSpPr>
                <a:spLocks noChangeShapeType="1"/>
              </p:cNvSpPr>
              <p:nvPr/>
            </p:nvSpPr>
            <p:spPr bwMode="auto">
              <a:xfrm>
                <a:off x="2544"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39" name="Line 64"/>
            <p:cNvSpPr>
              <a:spLocks noChangeShapeType="1"/>
            </p:cNvSpPr>
            <p:nvPr/>
          </p:nvSpPr>
          <p:spPr bwMode="auto">
            <a:xfrm>
              <a:off x="4272" y="3216"/>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36" name="Rectangle 2"/>
          <p:cNvSpPr>
            <a:spLocks noChangeArrowheads="1"/>
          </p:cNvSpPr>
          <p:nvPr/>
        </p:nvSpPr>
        <p:spPr bwMode="auto">
          <a:xfrm>
            <a:off x="3124200" y="381000"/>
            <a:ext cx="3232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5.1 </a:t>
            </a:r>
            <a:r>
              <a:rPr lang="zh-CN" altLang="en-US" sz="3200">
                <a:latin typeface="黑体" panose="02010609060101010101" pitchFamily="49" charset="-122"/>
                <a:ea typeface="黑体" panose="02010609060101010101" pitchFamily="49" charset="-122"/>
              </a:rPr>
              <a:t>基本概念</a:t>
            </a:r>
          </a:p>
        </p:txBody>
      </p:sp>
      <p:sp>
        <p:nvSpPr>
          <p:cNvPr id="13337" name="Rectangle 66"/>
          <p:cNvSpPr>
            <a:spLocks noChangeArrowheads="1"/>
          </p:cNvSpPr>
          <p:nvPr/>
        </p:nvSpPr>
        <p:spPr bwMode="auto">
          <a:xfrm>
            <a:off x="714375" y="1143000"/>
            <a:ext cx="62960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a:solidFill>
                  <a:srgbClr val="CC0000"/>
                </a:solidFill>
                <a:latin typeface="黑体" panose="02010609060101010101" pitchFamily="49" charset="-122"/>
                <a:ea typeface="黑体" panose="02010609060101010101" pitchFamily="49" charset="-122"/>
              </a:rPr>
              <a:t>（</a:t>
            </a:r>
            <a:r>
              <a:rPr kumimoji="1" lang="en-US" altLang="zh-CN" sz="2400">
                <a:solidFill>
                  <a:srgbClr val="CC0000"/>
                </a:solidFill>
                <a:latin typeface="黑体" panose="02010609060101010101" pitchFamily="49" charset="-122"/>
                <a:ea typeface="黑体" panose="02010609060101010101" pitchFamily="49" charset="-122"/>
              </a:rPr>
              <a:t>4</a:t>
            </a:r>
            <a:r>
              <a:rPr kumimoji="1" lang="zh-CN" altLang="en-US" sz="2400">
                <a:solidFill>
                  <a:srgbClr val="CC0000"/>
                </a:solidFill>
                <a:latin typeface="黑体" panose="02010609060101010101" pitchFamily="49" charset="-122"/>
                <a:ea typeface="黑体" panose="02010609060101010101" pitchFamily="49" charset="-122"/>
              </a:rPr>
              <a:t>）非抢占式调度与抢占式调度（续）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220162"/>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0202"/>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20203"/>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220206"/>
                                        </p:tgtEl>
                                        <p:attrNameLst>
                                          <p:attrName>style.visibility</p:attrName>
                                        </p:attrNameLst>
                                      </p:cBhvr>
                                      <p:to>
                                        <p:strVal val="visible"/>
                                      </p:to>
                                    </p:set>
                                  </p:childTnLst>
                                </p:cTn>
                              </p:par>
                            </p:childTnLst>
                          </p:cTn>
                        </p:par>
                        <p:par>
                          <p:cTn id="16" fill="hold" nodeType="afterGroup">
                            <p:stCondLst>
                              <p:cond delay="0"/>
                            </p:stCondLst>
                            <p:childTnLst>
                              <p:par>
                                <p:cTn id="17" presetID="9" presetClass="entr" presetSubtype="0" fill="hold" grpId="0" nodeType="afterEffect">
                                  <p:stCondLst>
                                    <p:cond delay="0"/>
                                  </p:stCondLst>
                                  <p:childTnLst>
                                    <p:set>
                                      <p:cBhvr>
                                        <p:cTn id="18" dur="1" fill="hold">
                                          <p:stCondLst>
                                            <p:cond delay="0"/>
                                          </p:stCondLst>
                                        </p:cTn>
                                        <p:tgtEl>
                                          <p:spTgt spid="220184"/>
                                        </p:tgtEl>
                                        <p:attrNameLst>
                                          <p:attrName>style.visibility</p:attrName>
                                        </p:attrNameLst>
                                      </p:cBhvr>
                                      <p:to>
                                        <p:strVal val="visible"/>
                                      </p:to>
                                    </p:set>
                                    <p:animEffect transition="in" filter="dissolve">
                                      <p:cBhvr>
                                        <p:cTn id="19" dur="500"/>
                                        <p:tgtEl>
                                          <p:spTgt spid="220184"/>
                                        </p:tgtEl>
                                      </p:cBhvr>
                                    </p:animEffect>
                                  </p:childTnLst>
                                </p:cTn>
                              </p:par>
                              <p:par>
                                <p:cTn id="20" presetID="9" presetClass="entr" presetSubtype="0" fill="hold" nodeType="withEffect">
                                  <p:stCondLst>
                                    <p:cond delay="0"/>
                                  </p:stCondLst>
                                  <p:childTnLst>
                                    <p:set>
                                      <p:cBhvr>
                                        <p:cTn id="21" dur="1" fill="hold">
                                          <p:stCondLst>
                                            <p:cond delay="0"/>
                                          </p:stCondLst>
                                        </p:cTn>
                                        <p:tgtEl>
                                          <p:spTgt spid="220185"/>
                                        </p:tgtEl>
                                        <p:attrNameLst>
                                          <p:attrName>style.visibility</p:attrName>
                                        </p:attrNameLst>
                                      </p:cBhvr>
                                      <p:to>
                                        <p:strVal val="visible"/>
                                      </p:to>
                                    </p:set>
                                    <p:animEffect transition="in" filter="dissolve">
                                      <p:cBhvr>
                                        <p:cTn id="22" dur="500"/>
                                        <p:tgtEl>
                                          <p:spTgt spid="2201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xit" presetSubtype="0" fill="hold" nodeType="clickEffect">
                                  <p:stCondLst>
                                    <p:cond delay="0"/>
                                  </p:stCondLst>
                                  <p:childTnLst>
                                    <p:animEffect transition="out" filter="dissolve">
                                      <p:cBhvr>
                                        <p:cTn id="26" dur="500"/>
                                        <p:tgtEl>
                                          <p:spTgt spid="220185"/>
                                        </p:tgtEl>
                                      </p:cBhvr>
                                    </p:animEffect>
                                    <p:set>
                                      <p:cBhvr>
                                        <p:cTn id="27" dur="1" fill="hold">
                                          <p:stCondLst>
                                            <p:cond delay="499"/>
                                          </p:stCondLst>
                                        </p:cTn>
                                        <p:tgtEl>
                                          <p:spTgt spid="220185"/>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20173"/>
                                        </p:tgtEl>
                                        <p:attrNameLst>
                                          <p:attrName>style.visibility</p:attrName>
                                        </p:attrNameLst>
                                      </p:cBhvr>
                                      <p:to>
                                        <p:strVal val="visible"/>
                                      </p:to>
                                    </p:set>
                                    <p:animEffect transition="in" filter="dissolve">
                                      <p:cBhvr>
                                        <p:cTn id="32" dur="500"/>
                                        <p:tgtEl>
                                          <p:spTgt spid="220173"/>
                                        </p:tgtEl>
                                      </p:cBhvr>
                                    </p:animEffect>
                                  </p:childTnLst>
                                </p:cTn>
                              </p:par>
                            </p:childTnLst>
                          </p:cTn>
                        </p:par>
                        <p:par>
                          <p:cTn id="33" fill="hold" nodeType="afterGroup">
                            <p:stCondLst>
                              <p:cond delay="500"/>
                            </p:stCondLst>
                            <p:childTnLst>
                              <p:par>
                                <p:cTn id="34" presetID="9" presetClass="entr" presetSubtype="0" fill="hold" nodeType="afterEffect">
                                  <p:stCondLst>
                                    <p:cond delay="0"/>
                                  </p:stCondLst>
                                  <p:childTnLst>
                                    <p:set>
                                      <p:cBhvr>
                                        <p:cTn id="35" dur="1" fill="hold">
                                          <p:stCondLst>
                                            <p:cond delay="0"/>
                                          </p:stCondLst>
                                        </p:cTn>
                                        <p:tgtEl>
                                          <p:spTgt spid="220189"/>
                                        </p:tgtEl>
                                        <p:attrNameLst>
                                          <p:attrName>style.visibility</p:attrName>
                                        </p:attrNameLst>
                                      </p:cBhvr>
                                      <p:to>
                                        <p:strVal val="visible"/>
                                      </p:to>
                                    </p:set>
                                    <p:animEffect transition="in" filter="dissolve">
                                      <p:cBhvr>
                                        <p:cTn id="36" dur="500"/>
                                        <p:tgtEl>
                                          <p:spTgt spid="22018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xit" presetSubtype="0" fill="hold" nodeType="clickEffect">
                                  <p:stCondLst>
                                    <p:cond delay="0"/>
                                  </p:stCondLst>
                                  <p:childTnLst>
                                    <p:set>
                                      <p:cBhvr>
                                        <p:cTn id="40" dur="1" fill="hold">
                                          <p:stCondLst>
                                            <p:cond delay="0"/>
                                          </p:stCondLst>
                                        </p:cTn>
                                        <p:tgtEl>
                                          <p:spTgt spid="220206"/>
                                        </p:tgtEl>
                                        <p:attrNameLst>
                                          <p:attrName>style.visibility</p:attrName>
                                        </p:attrNameLst>
                                      </p:cBhvr>
                                      <p:to>
                                        <p:strVal val="hidden"/>
                                      </p:to>
                                    </p:set>
                                  </p:childTnLst>
                                </p:cTn>
                              </p:par>
                            </p:childTnLst>
                          </p:cTn>
                        </p:par>
                        <p:par>
                          <p:cTn id="41" fill="hold" nodeType="afterGroup">
                            <p:stCondLst>
                              <p:cond delay="0"/>
                            </p:stCondLst>
                            <p:childTnLst>
                              <p:par>
                                <p:cTn id="42" presetID="9" presetClass="entr" presetSubtype="0" fill="hold" nodeType="afterEffect">
                                  <p:stCondLst>
                                    <p:cond delay="0"/>
                                  </p:stCondLst>
                                  <p:childTnLst>
                                    <p:set>
                                      <p:cBhvr>
                                        <p:cTn id="43" dur="1" fill="hold">
                                          <p:stCondLst>
                                            <p:cond delay="0"/>
                                          </p:stCondLst>
                                        </p:cTn>
                                        <p:tgtEl>
                                          <p:spTgt spid="220213"/>
                                        </p:tgtEl>
                                        <p:attrNameLst>
                                          <p:attrName>style.visibility</p:attrName>
                                        </p:attrNameLst>
                                      </p:cBhvr>
                                      <p:to>
                                        <p:strVal val="visible"/>
                                      </p:to>
                                    </p:set>
                                    <p:animEffect transition="in" filter="dissolve">
                                      <p:cBhvr>
                                        <p:cTn id="44" dur="500"/>
                                        <p:tgtEl>
                                          <p:spTgt spid="220213"/>
                                        </p:tgtEl>
                                      </p:cBhvr>
                                    </p:animEffect>
                                  </p:childTnLst>
                                </p:cTn>
                              </p:par>
                            </p:childTnLst>
                          </p:cTn>
                        </p:par>
                        <p:par>
                          <p:cTn id="45" fill="hold" nodeType="afterGroup">
                            <p:stCondLst>
                              <p:cond delay="500"/>
                            </p:stCondLst>
                            <p:childTnLst>
                              <p:par>
                                <p:cTn id="46" presetID="1" presetClass="exit" presetSubtype="0" fill="hold" nodeType="afterEffect">
                                  <p:stCondLst>
                                    <p:cond delay="0"/>
                                  </p:stCondLst>
                                  <p:childTnLst>
                                    <p:set>
                                      <p:cBhvr>
                                        <p:cTn id="47" dur="1" fill="hold">
                                          <p:stCondLst>
                                            <p:cond delay="0"/>
                                          </p:stCondLst>
                                        </p:cTn>
                                        <p:tgtEl>
                                          <p:spTgt spid="220162"/>
                                        </p:tgtEl>
                                        <p:attrNameLst>
                                          <p:attrName>style.visibility</p:attrName>
                                        </p:attrNameLst>
                                      </p:cBhvr>
                                      <p:to>
                                        <p:strVal val="hidden"/>
                                      </p:to>
                                    </p:se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220179"/>
                                        </p:tgtEl>
                                        <p:attrNameLst>
                                          <p:attrName>style.visibility</p:attrName>
                                        </p:attrNameLst>
                                      </p:cBhvr>
                                      <p:to>
                                        <p:strVal val="visible"/>
                                      </p:to>
                                    </p:set>
                                    <p:animEffect transition="in" filter="wipe(left)">
                                      <p:cBhvr>
                                        <p:cTn id="51" dur="1000"/>
                                        <p:tgtEl>
                                          <p:spTgt spid="22017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nodeType="clickEffect">
                                  <p:stCondLst>
                                    <p:cond delay="0"/>
                                  </p:stCondLst>
                                  <p:childTnLst>
                                    <p:set>
                                      <p:cBhvr>
                                        <p:cTn id="55" dur="1" fill="hold">
                                          <p:stCondLst>
                                            <p:cond delay="0"/>
                                          </p:stCondLst>
                                        </p:cTn>
                                        <p:tgtEl>
                                          <p:spTgt spid="220165"/>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xit" presetSubtype="0" fill="hold" nodeType="clickEffect">
                                  <p:stCondLst>
                                    <p:cond delay="0"/>
                                  </p:stCondLst>
                                  <p:childTnLst>
                                    <p:set>
                                      <p:cBhvr>
                                        <p:cTn id="59" dur="1" fill="hold">
                                          <p:stCondLst>
                                            <p:cond delay="0"/>
                                          </p:stCondLst>
                                        </p:cTn>
                                        <p:tgtEl>
                                          <p:spTgt spid="220177"/>
                                        </p:tgtEl>
                                        <p:attrNameLst>
                                          <p:attrName>style.visibility</p:attrName>
                                        </p:attrNameLst>
                                      </p:cBhvr>
                                      <p:to>
                                        <p:strVal val="hidden"/>
                                      </p:to>
                                    </p:set>
                                  </p:childTnLst>
                                </p:cTn>
                              </p:par>
                            </p:childTnLst>
                          </p:cTn>
                        </p:par>
                        <p:par>
                          <p:cTn id="60" fill="hold" nodeType="afterGroup">
                            <p:stCondLst>
                              <p:cond delay="0"/>
                            </p:stCondLst>
                            <p:childTnLst>
                              <p:par>
                                <p:cTn id="61" presetID="22" presetClass="entr" presetSubtype="8" fill="hold" nodeType="afterEffect">
                                  <p:stCondLst>
                                    <p:cond delay="0"/>
                                  </p:stCondLst>
                                  <p:childTnLst>
                                    <p:set>
                                      <p:cBhvr>
                                        <p:cTn id="62" dur="1" fill="hold">
                                          <p:stCondLst>
                                            <p:cond delay="0"/>
                                          </p:stCondLst>
                                        </p:cTn>
                                        <p:tgtEl>
                                          <p:spTgt spid="220164"/>
                                        </p:tgtEl>
                                        <p:attrNameLst>
                                          <p:attrName>style.visibility</p:attrName>
                                        </p:attrNameLst>
                                      </p:cBhvr>
                                      <p:to>
                                        <p:strVal val="visible"/>
                                      </p:to>
                                    </p:set>
                                    <p:animEffect transition="in" filter="wipe(left)">
                                      <p:cBhvr>
                                        <p:cTn id="63" dur="1000"/>
                                        <p:tgtEl>
                                          <p:spTgt spid="22016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nodeType="clickEffect">
                                  <p:stCondLst>
                                    <p:cond delay="0"/>
                                  </p:stCondLst>
                                  <p:childTnLst>
                                    <p:set>
                                      <p:cBhvr>
                                        <p:cTn id="67" dur="1" fill="hold">
                                          <p:stCondLst>
                                            <p:cond delay="0"/>
                                          </p:stCondLst>
                                        </p:cTn>
                                        <p:tgtEl>
                                          <p:spTgt spid="220196"/>
                                        </p:tgtEl>
                                        <p:attrNameLst>
                                          <p:attrName>style.visibility</p:attrName>
                                        </p:attrNameLst>
                                      </p:cBhvr>
                                      <p:to>
                                        <p:strVal val="visible"/>
                                      </p:to>
                                    </p:set>
                                    <p:animEffect transition="in" filter="dissolve">
                                      <p:cBhvr>
                                        <p:cTn id="68" dur="500"/>
                                        <p:tgtEl>
                                          <p:spTgt spid="220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84" grpId="0" animBg="1"/>
      <p:bldP spid="22020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0"/>
          <p:cNvSpPr>
            <a:spLocks noChangeArrowheads="1"/>
          </p:cNvSpPr>
          <p:nvPr/>
        </p:nvSpPr>
        <p:spPr bwMode="auto">
          <a:xfrm>
            <a:off x="533400" y="1676400"/>
            <a:ext cx="7467600" cy="19812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200">
                <a:latin typeface="宋体" panose="02010600030101010101" pitchFamily="2" charset="-122"/>
              </a:rPr>
              <a:t>调度情况</a:t>
            </a:r>
            <a:r>
              <a:rPr lang="en-US" altLang="zh-CN" sz="2200">
                <a:latin typeface="宋体" panose="02010600030101010101" pitchFamily="2" charset="-122"/>
              </a:rPr>
              <a:t>1</a:t>
            </a:r>
            <a:r>
              <a:rPr lang="zh-CN" altLang="en-US" sz="2200">
                <a:latin typeface="宋体" panose="02010600030101010101" pitchFamily="2" charset="-122"/>
              </a:rPr>
              <a:t>：因等待某些事件而让出</a:t>
            </a:r>
            <a:r>
              <a:rPr lang="en-US" altLang="zh-CN" sz="2200">
                <a:latin typeface="宋体" panose="02010600030101010101" pitchFamily="2" charset="-122"/>
              </a:rPr>
              <a:t>CPU</a:t>
            </a:r>
            <a:br>
              <a:rPr lang="en-US" altLang="zh-CN" sz="2200">
                <a:latin typeface="宋体" panose="02010600030101010101" pitchFamily="2" charset="-122"/>
              </a:rPr>
            </a:br>
            <a:r>
              <a:rPr lang="zh-CN" altLang="en-US" sz="2200">
                <a:latin typeface="宋体" panose="02010600030101010101" pitchFamily="2" charset="-122"/>
              </a:rPr>
              <a:t>调度情况</a:t>
            </a:r>
            <a:r>
              <a:rPr lang="en-US" altLang="zh-CN" sz="2200">
                <a:latin typeface="宋体" panose="02010600030101010101" pitchFamily="2" charset="-122"/>
              </a:rPr>
              <a:t>4</a:t>
            </a:r>
            <a:r>
              <a:rPr lang="zh-CN" altLang="en-US" sz="2200">
                <a:latin typeface="宋体" panose="02010600030101010101" pitchFamily="2" charset="-122"/>
              </a:rPr>
              <a:t>：进程的任务完成了，自动终止退出</a:t>
            </a:r>
            <a:br>
              <a:rPr lang="zh-CN" altLang="en-US" sz="2200">
                <a:latin typeface="宋体" panose="02010600030101010101" pitchFamily="2" charset="-122"/>
              </a:rPr>
            </a:br>
            <a:r>
              <a:rPr kumimoji="1" lang="zh-CN" altLang="en-US" sz="2200">
                <a:solidFill>
                  <a:srgbClr val="CC0000"/>
                </a:solidFill>
                <a:latin typeface="黑体" panose="02010609060101010101" pitchFamily="49" charset="-122"/>
                <a:ea typeface="黑体" panose="02010609060101010101" pitchFamily="49" charset="-122"/>
              </a:rPr>
              <a:t>非抢占式调度：</a:t>
            </a:r>
            <a:r>
              <a:rPr lang="zh-CN" altLang="en-US" sz="2200">
                <a:latin typeface="宋体" panose="02010600030101010101" pitchFamily="2" charset="-122"/>
              </a:rPr>
              <a:t>由于主动让出</a:t>
            </a:r>
            <a:r>
              <a:rPr lang="en-US" altLang="zh-CN" sz="2200">
                <a:latin typeface="宋体" panose="02010600030101010101" pitchFamily="2" charset="-122"/>
              </a:rPr>
              <a:t>CPU</a:t>
            </a:r>
            <a:r>
              <a:rPr lang="zh-CN" altLang="en-US" sz="2200">
                <a:latin typeface="宋体" panose="02010600030101010101" pitchFamily="2" charset="-122"/>
              </a:rPr>
              <a:t>的情况发生，致使调度程</a:t>
            </a:r>
            <a:br>
              <a:rPr lang="zh-CN" altLang="en-US" sz="2200">
                <a:latin typeface="宋体" panose="02010600030101010101" pitchFamily="2" charset="-122"/>
              </a:rPr>
            </a:br>
            <a:r>
              <a:rPr lang="zh-CN" altLang="en-US" sz="2200">
                <a:latin typeface="宋体" panose="02010600030101010101" pitchFamily="2" charset="-122"/>
              </a:rPr>
              <a:t>              序将</a:t>
            </a:r>
            <a:r>
              <a:rPr lang="en-US" altLang="zh-CN" sz="2200">
                <a:latin typeface="宋体" panose="02010600030101010101" pitchFamily="2" charset="-122"/>
              </a:rPr>
              <a:t>CPU</a:t>
            </a:r>
            <a:r>
              <a:rPr lang="zh-CN" altLang="en-US" sz="2200">
                <a:latin typeface="宋体" panose="02010600030101010101" pitchFamily="2" charset="-122"/>
              </a:rPr>
              <a:t>分配给某就绪进程的调度方式</a:t>
            </a:r>
            <a:br>
              <a:rPr lang="zh-CN" altLang="en-US" sz="2200">
                <a:latin typeface="宋体" panose="02010600030101010101" pitchFamily="2" charset="-122"/>
              </a:rPr>
            </a:br>
            <a:r>
              <a:rPr lang="zh-CN" altLang="en-US" sz="2200">
                <a:solidFill>
                  <a:schemeClr val="accent2"/>
                </a:solidFill>
                <a:latin typeface="宋体" panose="02010600030101010101" pitchFamily="2" charset="-122"/>
              </a:rPr>
              <a:t>早期的多道批处理操作系统；</a:t>
            </a:r>
            <a:r>
              <a:rPr lang="en-US" altLang="zh-CN" sz="2200">
                <a:solidFill>
                  <a:schemeClr val="accent2"/>
                </a:solidFill>
                <a:latin typeface="宋体" panose="02010600030101010101" pitchFamily="2" charset="-122"/>
              </a:rPr>
              <a:t>Windows3.X</a:t>
            </a:r>
            <a:r>
              <a:rPr lang="zh-CN" altLang="en-US" sz="2200">
                <a:solidFill>
                  <a:schemeClr val="accent2"/>
                </a:solidFill>
                <a:latin typeface="宋体" panose="02010600030101010101" pitchFamily="2" charset="-122"/>
              </a:rPr>
              <a:t>版等</a:t>
            </a:r>
          </a:p>
        </p:txBody>
      </p:sp>
      <p:sp>
        <p:nvSpPr>
          <p:cNvPr id="14339" name="Rectangle 2"/>
          <p:cNvSpPr>
            <a:spLocks noChangeArrowheads="1"/>
          </p:cNvSpPr>
          <p:nvPr/>
        </p:nvSpPr>
        <p:spPr bwMode="auto">
          <a:xfrm>
            <a:off x="3124200" y="381000"/>
            <a:ext cx="3232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5.1 </a:t>
            </a:r>
            <a:r>
              <a:rPr lang="zh-CN" altLang="en-US" sz="3200">
                <a:latin typeface="黑体" panose="02010609060101010101" pitchFamily="49" charset="-122"/>
                <a:ea typeface="黑体" panose="02010609060101010101" pitchFamily="49" charset="-122"/>
              </a:rPr>
              <a:t>基本概念</a:t>
            </a:r>
          </a:p>
        </p:txBody>
      </p:sp>
      <p:sp>
        <p:nvSpPr>
          <p:cNvPr id="14340" name="Rectangle 65"/>
          <p:cNvSpPr>
            <a:spLocks noChangeArrowheads="1"/>
          </p:cNvSpPr>
          <p:nvPr/>
        </p:nvSpPr>
        <p:spPr bwMode="auto">
          <a:xfrm>
            <a:off x="714375" y="1143000"/>
            <a:ext cx="62960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400">
                <a:solidFill>
                  <a:srgbClr val="CC0000"/>
                </a:solidFill>
                <a:latin typeface="黑体" panose="02010609060101010101" pitchFamily="49" charset="-122"/>
                <a:ea typeface="黑体" panose="02010609060101010101" pitchFamily="49" charset="-122"/>
              </a:rPr>
              <a:t>（</a:t>
            </a:r>
            <a:r>
              <a:rPr kumimoji="1" lang="en-US" altLang="zh-CN" sz="2400">
                <a:solidFill>
                  <a:srgbClr val="CC0000"/>
                </a:solidFill>
                <a:latin typeface="黑体" panose="02010609060101010101" pitchFamily="49" charset="-122"/>
                <a:ea typeface="黑体" panose="02010609060101010101" pitchFamily="49" charset="-122"/>
              </a:rPr>
              <a:t>4</a:t>
            </a:r>
            <a:r>
              <a:rPr kumimoji="1" lang="zh-CN" altLang="en-US" sz="2400">
                <a:solidFill>
                  <a:srgbClr val="CC0000"/>
                </a:solidFill>
                <a:latin typeface="黑体" panose="02010609060101010101" pitchFamily="49" charset="-122"/>
                <a:ea typeface="黑体" panose="02010609060101010101" pitchFamily="49" charset="-122"/>
              </a:rPr>
              <a:t>）非抢占式调度与抢占式调度（续）</a:t>
            </a:r>
          </a:p>
        </p:txBody>
      </p:sp>
      <p:sp>
        <p:nvSpPr>
          <p:cNvPr id="14341" name="Rectangle 67"/>
          <p:cNvSpPr>
            <a:spLocks noChangeArrowheads="1"/>
          </p:cNvSpPr>
          <p:nvPr/>
        </p:nvSpPr>
        <p:spPr bwMode="auto">
          <a:xfrm>
            <a:off x="533400" y="3810000"/>
            <a:ext cx="7467600" cy="2362200"/>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200">
                <a:latin typeface="宋体" panose="02010600030101010101" pitchFamily="2" charset="-122"/>
              </a:rPr>
              <a:t>调度情况</a:t>
            </a:r>
            <a:r>
              <a:rPr lang="en-US" altLang="zh-CN" sz="2200">
                <a:latin typeface="宋体" panose="02010600030101010101" pitchFamily="2" charset="-122"/>
              </a:rPr>
              <a:t>2</a:t>
            </a:r>
            <a:r>
              <a:rPr lang="zh-CN" altLang="en-US" sz="2200">
                <a:latin typeface="宋体" panose="02010600030101010101" pitchFamily="2" charset="-122"/>
              </a:rPr>
              <a:t>：规定的时间片到了</a:t>
            </a:r>
            <a:br>
              <a:rPr lang="zh-CN" altLang="en-US" sz="2200">
                <a:latin typeface="宋体" panose="02010600030101010101" pitchFamily="2" charset="-122"/>
              </a:rPr>
            </a:br>
            <a:r>
              <a:rPr lang="zh-CN" altLang="en-US" sz="2200">
                <a:latin typeface="宋体" panose="02010600030101010101" pitchFamily="2" charset="-122"/>
              </a:rPr>
              <a:t>调度情况</a:t>
            </a:r>
            <a:r>
              <a:rPr lang="en-US" altLang="zh-CN" sz="2200">
                <a:latin typeface="宋体" panose="02010600030101010101" pitchFamily="2" charset="-122"/>
              </a:rPr>
              <a:t>3</a:t>
            </a:r>
            <a:r>
              <a:rPr lang="zh-CN" altLang="en-US" sz="2200">
                <a:latin typeface="宋体" panose="02010600030101010101" pitchFamily="2" charset="-122"/>
              </a:rPr>
              <a:t>：出现了优先级更高的进程</a:t>
            </a:r>
            <a:br>
              <a:rPr lang="zh-CN" altLang="en-US" sz="2200">
                <a:latin typeface="宋体" panose="02010600030101010101" pitchFamily="2" charset="-122"/>
              </a:rPr>
            </a:br>
            <a:r>
              <a:rPr kumimoji="1" lang="zh-CN" altLang="en-US" sz="2200">
                <a:solidFill>
                  <a:srgbClr val="CC0000"/>
                </a:solidFill>
                <a:latin typeface="黑体" panose="02010609060101010101" pitchFamily="49" charset="-122"/>
                <a:ea typeface="黑体" panose="02010609060101010101" pitchFamily="49" charset="-122"/>
              </a:rPr>
              <a:t>抢占式调度：</a:t>
            </a:r>
            <a:r>
              <a:rPr lang="zh-CN" altLang="en-US" sz="2200">
                <a:latin typeface="宋体" panose="02010600030101010101" pitchFamily="2" charset="-122"/>
              </a:rPr>
              <a:t>操作系统将正在运行的进程强行暂停，由调</a:t>
            </a:r>
            <a:br>
              <a:rPr lang="zh-CN" altLang="en-US" sz="2200">
                <a:latin typeface="宋体" panose="02010600030101010101" pitchFamily="2" charset="-122"/>
              </a:rPr>
            </a:br>
            <a:r>
              <a:rPr lang="zh-CN" altLang="en-US" sz="2200">
                <a:latin typeface="宋体" panose="02010600030101010101" pitchFamily="2" charset="-122"/>
              </a:rPr>
              <a:t>            度程序将</a:t>
            </a:r>
            <a:r>
              <a:rPr lang="en-US" altLang="zh-CN" sz="2200">
                <a:latin typeface="宋体" panose="02010600030101010101" pitchFamily="2" charset="-122"/>
              </a:rPr>
              <a:t>CPU</a:t>
            </a:r>
            <a:r>
              <a:rPr lang="zh-CN" altLang="en-US" sz="2200">
                <a:latin typeface="宋体" panose="02010600030101010101" pitchFamily="2" charset="-122"/>
              </a:rPr>
              <a:t>分配给其他就绪进程的调度方式</a:t>
            </a:r>
            <a:br>
              <a:rPr lang="zh-CN" altLang="en-US" sz="2200">
                <a:latin typeface="宋体" panose="02010600030101010101" pitchFamily="2" charset="-122"/>
              </a:rPr>
            </a:br>
            <a:r>
              <a:rPr lang="zh-CN" altLang="en-US" sz="2200">
                <a:solidFill>
                  <a:schemeClr val="accent2"/>
                </a:solidFill>
                <a:latin typeface="宋体" panose="02010600030101010101" pitchFamily="2" charset="-122"/>
              </a:rPr>
              <a:t>大多数现代操作系统采用：</a:t>
            </a:r>
            <a:br>
              <a:rPr lang="zh-CN" altLang="en-US" sz="2200">
                <a:solidFill>
                  <a:schemeClr val="accent2"/>
                </a:solidFill>
                <a:latin typeface="宋体" panose="02010600030101010101" pitchFamily="2" charset="-122"/>
              </a:rPr>
            </a:br>
            <a:r>
              <a:rPr lang="zh-CN" altLang="en-US" sz="2200">
                <a:solidFill>
                  <a:schemeClr val="accent2"/>
                </a:solidFill>
                <a:latin typeface="宋体" panose="02010600030101010101" pitchFamily="2" charset="-122"/>
              </a:rPr>
              <a:t>            </a:t>
            </a:r>
            <a:r>
              <a:rPr lang="en-US" altLang="zh-CN" sz="2200">
                <a:solidFill>
                  <a:schemeClr val="accent2"/>
                </a:solidFill>
                <a:latin typeface="宋体" panose="02010600030101010101" pitchFamily="2" charset="-122"/>
              </a:rPr>
              <a:t>Windows95</a:t>
            </a:r>
            <a:r>
              <a:rPr lang="zh-CN" altLang="en-US" sz="2200">
                <a:solidFill>
                  <a:schemeClr val="accent2"/>
                </a:solidFill>
                <a:latin typeface="宋体" panose="02010600030101010101" pitchFamily="2" charset="-122"/>
              </a:rPr>
              <a:t>及之后版本；</a:t>
            </a:r>
            <a:r>
              <a:rPr lang="en-US" altLang="zh-CN" sz="2200">
                <a:solidFill>
                  <a:schemeClr val="accent2"/>
                </a:solidFill>
                <a:latin typeface="宋体" panose="02010600030101010101" pitchFamily="2" charset="-122"/>
              </a:rPr>
              <a:t>MacOS-X</a:t>
            </a:r>
            <a:r>
              <a:rPr lang="zh-CN" altLang="en-US" sz="2200">
                <a:solidFill>
                  <a:schemeClr val="accent2"/>
                </a:solidFill>
                <a:latin typeface="宋体" panose="02010600030101010101" pitchFamily="2" charset="-122"/>
              </a:rPr>
              <a:t>；</a:t>
            </a:r>
            <a:r>
              <a:rPr lang="en-US" altLang="zh-CN" sz="2200">
                <a:solidFill>
                  <a:schemeClr val="accent2"/>
                </a:solidFill>
                <a:latin typeface="宋体" panose="02010600030101010101" pitchFamily="2" charset="-122"/>
              </a:rPr>
              <a:t>Linux</a:t>
            </a:r>
            <a:r>
              <a:rPr lang="zh-CN" altLang="en-US" sz="2200">
                <a:solidFill>
                  <a:schemeClr val="accent2"/>
                </a:solidFill>
                <a:latin typeface="宋体" panose="02010600030101010101" pitchFamily="2" charset="-122"/>
              </a:rPr>
              <a:t>等</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OS-Lizhijun">
  <a:themeElements>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OS-Lizhiju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OS-Lizhiju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OS-Lizhiju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OS-Lizhiju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OS-Lizhiju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OS-Lizhiju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OS-Lizhiju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OS-Lizhiju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OS-Lizhiju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OS-Lizhiju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OS-Lizhiju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OS-Lizhiju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OS-Lizhijun</Template>
  <TotalTime>3971</TotalTime>
  <Words>5538</Words>
  <Application>Microsoft Office PowerPoint</Application>
  <PresentationFormat>全屏显示(4:3)</PresentationFormat>
  <Paragraphs>1155</Paragraphs>
  <Slides>66</Slides>
  <Notes>22</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84" baseType="lpstr">
      <vt:lpstr>Monotype Sorts</vt:lpstr>
      <vt:lpstr>ＭＳ Ｐゴシック</vt:lpstr>
      <vt:lpstr>黑体</vt:lpstr>
      <vt:lpstr>华文琥珀</vt:lpstr>
      <vt:lpstr>华文隶书</vt:lpstr>
      <vt:lpstr>宋体</vt:lpstr>
      <vt:lpstr>Arial</vt:lpstr>
      <vt:lpstr>Arial Black</vt:lpstr>
      <vt:lpstr>Century Gothic</vt:lpstr>
      <vt:lpstr>Courier New</vt:lpstr>
      <vt:lpstr>Helvetica</vt:lpstr>
      <vt:lpstr>Symbol</vt:lpstr>
      <vt:lpstr>Tahoma</vt:lpstr>
      <vt:lpstr>Times New Roman</vt:lpstr>
      <vt:lpstr>Webdings</vt:lpstr>
      <vt:lpstr>Wingdings</vt:lpstr>
      <vt:lpstr>1_OS-Lizhijun</vt:lpstr>
      <vt:lpstr>剪辑</vt:lpstr>
      <vt:lpstr>PowerPoint 演示文稿</vt:lpstr>
      <vt:lpstr>大纲</vt:lpstr>
      <vt:lpstr>PowerPoint 演示文稿</vt:lpstr>
      <vt:lpstr>PowerPoint 演示文稿</vt:lpstr>
      <vt:lpstr>PowerPoint 演示文稿</vt:lpstr>
      <vt:lpstr>调度情况1： 因等待某些事件而让出CPU</vt:lpstr>
      <vt:lpstr>PowerPoint 演示文稿</vt:lpstr>
      <vt:lpstr>PowerPoint 演示文稿</vt:lpstr>
      <vt:lpstr>PowerPoint 演示文稿</vt:lpstr>
      <vt:lpstr>让出CPU的具体实现</vt:lpstr>
      <vt:lpstr>PickNext()的直观思考</vt:lpstr>
      <vt:lpstr>PowerPoint 演示文稿</vt:lpstr>
      <vt:lpstr>CPU调度策略的设计准则</vt:lpstr>
      <vt:lpstr>存在矛盾的目标集合</vt:lpstr>
      <vt:lpstr>CPU调度应综合考虑  任务特点</vt:lpstr>
      <vt:lpstr>CPU调度应综合考虑  任务特点(续)</vt:lpstr>
      <vt:lpstr>CPU调度应综合考虑  调度算法的实现</vt:lpstr>
      <vt:lpstr>PowerPoint 演示文稿</vt:lpstr>
      <vt:lpstr>（1）FIFO或First Come, First Served (FCFS)</vt:lpstr>
      <vt:lpstr>（1）FIFO或First Come, First Served (FCFS)</vt:lpstr>
      <vt:lpstr>FCFS的分析</vt:lpstr>
      <vt:lpstr>（2）Shortest Job First (SJF)</vt:lpstr>
      <vt:lpstr>（2）Shortest Job First (SJF)</vt:lpstr>
      <vt:lpstr>SJF的分析</vt:lpstr>
      <vt:lpstr>SJF: 任务到达的时间有先后怎么办? </vt:lpstr>
      <vt:lpstr>SJF: 任务到达的时间有先后怎么办? </vt:lpstr>
      <vt:lpstr>SJF vs. SRJF</vt:lpstr>
      <vt:lpstr>SJF(SRJF): 如何知道下一CPU区间大小</vt:lpstr>
      <vt:lpstr>（3）SJF的一般化: 优先权调度</vt:lpstr>
      <vt:lpstr>优先权调度引起的一个有趣问题</vt:lpstr>
      <vt:lpstr>（4）适合交互式的调度: Round-Robin (RR)</vt:lpstr>
      <vt:lpstr>（4）适合交互式的调度: Round-Robin (RR)</vt:lpstr>
      <vt:lpstr>RR的分析</vt:lpstr>
      <vt:lpstr>RR中的时间片该如何设定?</vt:lpstr>
      <vt:lpstr>RR调度例子：周转时间随着时间片大小而变化</vt:lpstr>
      <vt:lpstr>（5）混合多种调度算法  多级队列调度</vt:lpstr>
      <vt:lpstr>（6）更成熟的多级队列调度  多级反馈队列</vt:lpstr>
      <vt:lpstr>PowerPoint 演示文稿</vt:lpstr>
      <vt:lpstr>（7）多核CPU调度算法</vt:lpstr>
      <vt:lpstr>（7）多核CPU调度算法</vt:lpstr>
      <vt:lpstr>PowerPoint 演示文稿</vt:lpstr>
      <vt:lpstr>（7）多核CPU调度算法</vt:lpstr>
      <vt:lpstr>（7）多核CPU调度算法</vt:lpstr>
      <vt:lpstr>（7）多核CPU调度算法</vt:lpstr>
      <vt:lpstr>（7）多核CPU调度算法</vt:lpstr>
      <vt:lpstr>（7）多核CPU调度算法</vt:lpstr>
      <vt:lpstr>（7）多核CPU调度算法</vt:lpstr>
      <vt:lpstr>（7）多核CPU调度算法</vt:lpstr>
      <vt:lpstr>（7）多核CPU调度算法</vt:lpstr>
      <vt:lpstr>（7）多核CPU调度算法</vt:lpstr>
      <vt:lpstr>（7）多核CPU调度算法：</vt:lpstr>
      <vt:lpstr>（7）多核CPU调度算法</vt:lpstr>
      <vt:lpstr>（7）多核CPU调度算法</vt:lpstr>
      <vt:lpstr>（7）多核CPU调度算法</vt:lpstr>
      <vt:lpstr>Linux中的调度时机（调度点）</vt:lpstr>
      <vt:lpstr>（实时）嵌入式操作系统调度时机</vt:lpstr>
      <vt:lpstr>PowerPoint 演示文稿</vt:lpstr>
      <vt:lpstr>Linux调度算法分析</vt:lpstr>
      <vt:lpstr>Linux调度算法分析</vt:lpstr>
      <vt:lpstr>Windows调度算法分析</vt:lpstr>
      <vt:lpstr>Windows调度算法分析</vt:lpstr>
      <vt:lpstr>Windows调度算法分析</vt:lpstr>
      <vt:lpstr>Windows调度算法分析</vt:lpstr>
      <vt:lpstr>Windows调度算法分析</vt:lpstr>
      <vt:lpstr>CPU调度的总结</vt:lpstr>
      <vt:lpstr>RR调度例子：周转时间随着时间片大小而变化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ibm</dc:creator>
  <cp:lastModifiedBy>ibm</cp:lastModifiedBy>
  <cp:revision>1721</cp:revision>
  <cp:lastPrinted>1601-01-01T00:00:00Z</cp:lastPrinted>
  <dcterms:created xsi:type="dcterms:W3CDTF">1601-01-01T00:00:00Z</dcterms:created>
  <dcterms:modified xsi:type="dcterms:W3CDTF">2020-05-20T01:33:08Z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