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3"/>
  </p:notesMasterIdLst>
  <p:sldIdLst>
    <p:sldId id="535" r:id="rId2"/>
    <p:sldId id="427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33" r:id="rId19"/>
    <p:sldId id="519" r:id="rId20"/>
    <p:sldId id="530" r:id="rId21"/>
    <p:sldId id="531" r:id="rId22"/>
    <p:sldId id="534" r:id="rId23"/>
    <p:sldId id="522" r:id="rId24"/>
    <p:sldId id="523" r:id="rId25"/>
    <p:sldId id="524" r:id="rId26"/>
    <p:sldId id="529" r:id="rId27"/>
    <p:sldId id="525" r:id="rId28"/>
    <p:sldId id="526" r:id="rId29"/>
    <p:sldId id="527" r:id="rId30"/>
    <p:sldId id="528" r:id="rId31"/>
    <p:sldId id="532" r:id="rId32"/>
  </p:sldIdLst>
  <p:sldSz cx="9144000" cy="6858000" type="screen4x3"/>
  <p:notesSz cx="6797675" cy="98726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C0C0C0"/>
    <a:srgbClr val="EAEAEA"/>
    <a:srgbClr val="F7FBFF"/>
    <a:srgbClr val="EFF7FF"/>
    <a:srgbClr val="EBF5FF"/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301" autoAdjust="0"/>
  </p:normalViewPr>
  <p:slideViewPr>
    <p:cSldViewPr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8A941CC-B941-494A-9B3B-88E7D5182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29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65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两个进程使用串口，都要读串口，数据不同不可恢复。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44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P1:1,2,3</a:t>
            </a:r>
          </a:p>
          <a:p>
            <a:r>
              <a:rPr lang="en-US" altLang="zh-CN" smtClean="0"/>
              <a:t>P2:2,3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77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一个银行家：</a:t>
            </a:r>
            <a:r>
              <a:rPr lang="en-US" altLang="zh-CN" smtClean="0"/>
              <a:t>20</a:t>
            </a:r>
            <a:r>
              <a:rPr lang="zh-CN" altLang="en-US" smtClean="0"/>
              <a:t>亿</a:t>
            </a:r>
            <a:endParaRPr lang="en-US" altLang="zh-CN" smtClean="0"/>
          </a:p>
          <a:p>
            <a:r>
              <a:rPr lang="zh-CN" altLang="en-US" smtClean="0"/>
              <a:t>一个开发商贷款：</a:t>
            </a:r>
            <a:r>
              <a:rPr lang="en-US" altLang="zh-CN" smtClean="0"/>
              <a:t>15</a:t>
            </a:r>
            <a:r>
              <a:rPr lang="zh-CN" altLang="en-US" smtClean="0"/>
              <a:t>亿，资金紧张还需</a:t>
            </a:r>
            <a:r>
              <a:rPr lang="en-US" altLang="zh-CN" smtClean="0"/>
              <a:t>3</a:t>
            </a:r>
            <a:r>
              <a:rPr lang="zh-CN" altLang="en-US" smtClean="0"/>
              <a:t>亿；</a:t>
            </a:r>
            <a:endParaRPr lang="en-US" altLang="zh-CN" smtClean="0"/>
          </a:p>
          <a:p>
            <a:r>
              <a:rPr lang="zh-CN" altLang="en-US" smtClean="0"/>
              <a:t>二个开发商贷款：贷款</a:t>
            </a:r>
            <a:r>
              <a:rPr lang="en-US" altLang="zh-CN" smtClean="0"/>
              <a:t>5</a:t>
            </a:r>
            <a:r>
              <a:rPr lang="zh-CN" altLang="en-US" smtClean="0"/>
              <a:t>亿，能收回。</a:t>
            </a:r>
            <a:endParaRPr lang="en-US" altLang="zh-CN" smtClean="0"/>
          </a:p>
          <a:p>
            <a:r>
              <a:rPr lang="zh-CN" altLang="en-US" smtClean="0"/>
              <a:t>第三个开发商欲贷款：</a:t>
            </a:r>
            <a:r>
              <a:rPr lang="en-US" altLang="zh-CN" smtClean="0"/>
              <a:t>18</a:t>
            </a:r>
            <a:r>
              <a:rPr lang="zh-CN" altLang="en-US" smtClean="0"/>
              <a:t>亿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80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执行序列，</a:t>
            </a:r>
            <a:r>
              <a:rPr lang="en-US" altLang="zh-CN" dirty="0" err="1" smtClean="0"/>
              <a:t>p1</a:t>
            </a:r>
            <a:r>
              <a:rPr lang="zh-CN" altLang="en-US" dirty="0" smtClean="0"/>
              <a:t>执行完再执行</a:t>
            </a:r>
            <a:r>
              <a:rPr lang="en-US" altLang="zh-CN" dirty="0" err="1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p1</a:t>
            </a:r>
            <a:r>
              <a:rPr lang="zh-CN" altLang="en-US" dirty="0" smtClean="0"/>
              <a:t>的资源被全部收回。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Pi(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</a:rPr>
              <a:t>需要资源 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 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</a:rPr>
              <a:t>剩余资源 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+ 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</a:rPr>
              <a:t>分配给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Pj(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itchFamily="49" charset="0"/>
              </a:rPr>
              <a:t>资源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12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64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最好情形：安全状态就是</a:t>
            </a:r>
            <a:r>
              <a:rPr lang="en-US" altLang="zh-CN" dirty="0" err="1" smtClean="0"/>
              <a:t>p1-pn</a:t>
            </a:r>
            <a:endParaRPr lang="en-US" altLang="zh-CN" dirty="0" smtClean="0"/>
          </a:p>
          <a:p>
            <a:r>
              <a:rPr lang="zh-CN" altLang="en-US" dirty="0" smtClean="0"/>
              <a:t>最坏情形：</a:t>
            </a:r>
            <a:r>
              <a:rPr lang="en-US" altLang="zh-CN" dirty="0" err="1" smtClean="0"/>
              <a:t>pn-p1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86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9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7848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268413"/>
            <a:ext cx="792162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4114800" y="65214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smtClean="0">
                <a:ea typeface="华文琥珀" pitchFamily="2" charset="-122"/>
              </a:rPr>
              <a:t>- </a:t>
            </a:r>
            <a:fld id="{1C44DAE8-9B87-44FE-9AA5-7F363D1DD067}" type="slidenum">
              <a:rPr lang="en-US" altLang="zh-CN" sz="1600" smtClean="0">
                <a:ea typeface="华文琥珀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zh-CN" sz="1600" smtClean="0">
                <a:ea typeface="华文琥珀" pitchFamily="2" charset="-122"/>
              </a:rPr>
              <a:t> -</a:t>
            </a:r>
          </a:p>
        </p:txBody>
      </p:sp>
      <p:sp>
        <p:nvSpPr>
          <p:cNvPr id="1029" name="Line 32"/>
          <p:cNvSpPr>
            <a:spLocks noChangeShapeType="1"/>
          </p:cNvSpPr>
          <p:nvPr userDrawn="1"/>
        </p:nvSpPr>
        <p:spPr bwMode="auto">
          <a:xfrm>
            <a:off x="0" y="1066800"/>
            <a:ext cx="8024813" cy="0"/>
          </a:xfrm>
          <a:prstGeom prst="line">
            <a:avLst/>
          </a:prstGeom>
          <a:noFill/>
          <a:ln w="50800">
            <a:solidFill>
              <a:srgbClr val="C1C43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2" name="Text Box 10"/>
          <p:cNvSpPr txBox="1">
            <a:spLocks noChangeArrowheads="1"/>
          </p:cNvSpPr>
          <p:nvPr userDrawn="1"/>
        </p:nvSpPr>
        <p:spPr bwMode="auto">
          <a:xfrm>
            <a:off x="7543800" y="6553200"/>
            <a:ext cx="1504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00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航天软件中心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 userDrawn="1"/>
        </p:nvSpPr>
        <p:spPr bwMode="auto">
          <a:xfrm>
            <a:off x="76200" y="6602413"/>
            <a:ext cx="1592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zh-CN" altLang="en-US" sz="100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操作系统 </a:t>
            </a:r>
            <a:r>
              <a:rPr lang="en-US" altLang="zh-CN" sz="100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for 2013</a:t>
            </a:r>
            <a:r>
              <a:rPr lang="zh-CN" altLang="en-US" sz="1000" smtClean="0">
                <a:solidFill>
                  <a:srgbClr val="006699"/>
                </a:solidFill>
                <a:latin typeface="Helvetica" pitchFamily="34" charset="0"/>
                <a:ea typeface="ＭＳ Ｐゴシック" pitchFamily="34" charset="-128"/>
              </a:rPr>
              <a:t>级本科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9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80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Times New Roman" pitchFamily="18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itchFamily="18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5"/>
          <p:cNvSpPr>
            <a:spLocks noChangeArrowheads="1"/>
          </p:cNvSpPr>
          <p:nvPr/>
        </p:nvSpPr>
        <p:spPr bwMode="auto">
          <a:xfrm>
            <a:off x="990600" y="152400"/>
            <a:ext cx="66294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44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4400" dirty="0" smtClean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章 死锁</a:t>
            </a:r>
            <a:endParaRPr lang="zh-CN" altLang="en-US" sz="4400" dirty="0">
              <a:solidFill>
                <a:srgbClr val="FF00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811338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主讲教师：曲明成博士后</a:t>
            </a:r>
            <a:endParaRPr lang="zh-CN" altLang="en-US" sz="2000" kern="0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电   话：</a:t>
            </a:r>
            <a:r>
              <a:rPr lang="zh-CN" altLang="en-US" sz="2400" kern="0" dirty="0" smtClean="0">
                <a:solidFill>
                  <a:srgbClr val="A5002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A5002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15645102418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E-mail</a:t>
            </a:r>
            <a:r>
              <a:rPr lang="zh-CN" altLang="en-US" sz="2400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kern="0" dirty="0" err="1" smtClean="0">
                <a:latin typeface="宋体" panose="02010600030101010101" pitchFamily="2" charset="-122"/>
                <a:cs typeface="Times New Roman" panose="02020603050405020304" pitchFamily="18" charset="0"/>
              </a:rPr>
              <a:t>qumingcheng@126.com</a:t>
            </a:r>
            <a:endParaRPr lang="en-US" altLang="zh-CN" sz="2400" kern="0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400" kern="0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kern="0" dirty="0" smtClean="0">
                <a:solidFill>
                  <a:srgbClr val="99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哈工大计算学部</a:t>
            </a:r>
            <a:r>
              <a:rPr lang="en-US" altLang="zh-CN" kern="0" dirty="0" smtClean="0">
                <a:solidFill>
                  <a:srgbClr val="99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0" dirty="0" smtClean="0">
                <a:solidFill>
                  <a:srgbClr val="99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智能软件中心</a:t>
            </a:r>
            <a:endParaRPr lang="zh-CN" altLang="en-US" sz="2000" kern="0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2020/5/6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altLang="zh-CN" kern="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方向：</a:t>
            </a:r>
            <a:r>
              <a:rPr lang="en-US" altLang="zh-CN" sz="2400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4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云</a:t>
            </a:r>
            <a:r>
              <a:rPr lang="zh-CN" altLang="en-US" sz="2400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脑及自学习对话、</a:t>
            </a:r>
            <a:r>
              <a:rPr lang="zh-CN" altLang="en-US" sz="24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物</a:t>
            </a:r>
            <a:r>
              <a:rPr lang="zh-CN" altLang="en-US" sz="2400" kern="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联网与大数据</a:t>
            </a:r>
            <a:endParaRPr lang="en-US" altLang="zh-CN" sz="2400" kern="0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资源分配图实例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4657725" y="990600"/>
            <a:ext cx="4486275" cy="1993900"/>
            <a:chOff x="2502" y="2880"/>
            <a:chExt cx="2730" cy="1256"/>
          </a:xfrm>
        </p:grpSpPr>
        <p:sp>
          <p:nvSpPr>
            <p:cNvPr id="13374" name="Rectangle 4"/>
            <p:cNvSpPr>
              <a:spLocks noChangeArrowheads="1"/>
            </p:cNvSpPr>
            <p:nvPr/>
          </p:nvSpPr>
          <p:spPr bwMode="auto">
            <a:xfrm>
              <a:off x="2736" y="3360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3375" name="Oval 5"/>
            <p:cNvSpPr>
              <a:spLocks noChangeArrowheads="1"/>
            </p:cNvSpPr>
            <p:nvPr/>
          </p:nvSpPr>
          <p:spPr bwMode="auto">
            <a:xfrm>
              <a:off x="3120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76" name="AutoShape 6"/>
            <p:cNvSpPr>
              <a:spLocks noChangeArrowheads="1"/>
            </p:cNvSpPr>
            <p:nvPr/>
          </p:nvSpPr>
          <p:spPr bwMode="auto">
            <a:xfrm>
              <a:off x="2832" y="3072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77" name="Text Box 7"/>
            <p:cNvSpPr txBox="1">
              <a:spLocks noChangeArrowheads="1"/>
            </p:cNvSpPr>
            <p:nvPr/>
          </p:nvSpPr>
          <p:spPr bwMode="auto">
            <a:xfrm>
              <a:off x="2502" y="2976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itchFamily="49" charset="0"/>
                </a:rPr>
                <a:t>占有</a:t>
              </a:r>
            </a:p>
          </p:txBody>
        </p:sp>
        <p:sp>
          <p:nvSpPr>
            <p:cNvPr id="13378" name="Rectangle 8"/>
            <p:cNvSpPr>
              <a:spLocks noChangeArrowheads="1"/>
            </p:cNvSpPr>
            <p:nvPr/>
          </p:nvSpPr>
          <p:spPr bwMode="auto">
            <a:xfrm>
              <a:off x="3840" y="3024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3379" name="Oval 9"/>
            <p:cNvSpPr>
              <a:spLocks noChangeArrowheads="1"/>
            </p:cNvSpPr>
            <p:nvPr/>
          </p:nvSpPr>
          <p:spPr bwMode="auto">
            <a:xfrm>
              <a:off x="4456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itchFamily="49" charset="0"/>
                </a:rPr>
                <a:t>B</a:t>
              </a:r>
            </a:p>
          </p:txBody>
        </p:sp>
        <p:sp>
          <p:nvSpPr>
            <p:cNvPr id="13380" name="AutoShape 10"/>
            <p:cNvSpPr>
              <a:spLocks noChangeArrowheads="1"/>
            </p:cNvSpPr>
            <p:nvPr/>
          </p:nvSpPr>
          <p:spPr bwMode="auto">
            <a:xfrm rot="5400000">
              <a:off x="4866" y="3135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81" name="Text Box 11"/>
            <p:cNvSpPr txBox="1">
              <a:spLocks noChangeArrowheads="1"/>
            </p:cNvSpPr>
            <p:nvPr/>
          </p:nvSpPr>
          <p:spPr bwMode="auto">
            <a:xfrm>
              <a:off x="3462" y="2880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itchFamily="49" charset="0"/>
                </a:rPr>
                <a:t>等待</a:t>
              </a:r>
            </a:p>
          </p:txBody>
        </p:sp>
        <p:sp>
          <p:nvSpPr>
            <p:cNvPr id="13382" name="AutoShape 12"/>
            <p:cNvSpPr>
              <a:spLocks noChangeArrowheads="1"/>
            </p:cNvSpPr>
            <p:nvPr/>
          </p:nvSpPr>
          <p:spPr bwMode="auto">
            <a:xfrm>
              <a:off x="3552" y="309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3" name="AutoShape 13"/>
            <p:cNvSpPr>
              <a:spLocks noChangeArrowheads="1"/>
            </p:cNvSpPr>
            <p:nvPr/>
          </p:nvSpPr>
          <p:spPr bwMode="auto">
            <a:xfrm>
              <a:off x="4167" y="3081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4" name="Rectangle 14"/>
            <p:cNvSpPr>
              <a:spLocks noChangeArrowheads="1"/>
            </p:cNvSpPr>
            <p:nvPr/>
          </p:nvSpPr>
          <p:spPr bwMode="auto">
            <a:xfrm>
              <a:off x="4944" y="3408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13385" name="Oval 15"/>
            <p:cNvSpPr>
              <a:spLocks noChangeArrowheads="1"/>
            </p:cNvSpPr>
            <p:nvPr/>
          </p:nvSpPr>
          <p:spPr bwMode="auto">
            <a:xfrm>
              <a:off x="3120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itchFamily="49" charset="0"/>
                </a:rPr>
                <a:t>D</a:t>
              </a:r>
            </a:p>
          </p:txBody>
        </p:sp>
        <p:sp>
          <p:nvSpPr>
            <p:cNvPr id="13386" name="Rectangle 16"/>
            <p:cNvSpPr>
              <a:spLocks noChangeArrowheads="1"/>
            </p:cNvSpPr>
            <p:nvPr/>
          </p:nvSpPr>
          <p:spPr bwMode="auto">
            <a:xfrm>
              <a:off x="3840" y="3792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13387" name="Oval 17"/>
            <p:cNvSpPr>
              <a:spLocks noChangeArrowheads="1"/>
            </p:cNvSpPr>
            <p:nvPr/>
          </p:nvSpPr>
          <p:spPr bwMode="auto">
            <a:xfrm>
              <a:off x="4456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itchFamily="49" charset="0"/>
                </a:rPr>
                <a:t>C</a:t>
              </a:r>
            </a:p>
          </p:txBody>
        </p:sp>
        <p:sp>
          <p:nvSpPr>
            <p:cNvPr id="13388" name="AutoShape 18"/>
            <p:cNvSpPr>
              <a:spLocks noChangeArrowheads="1"/>
            </p:cNvSpPr>
            <p:nvPr/>
          </p:nvSpPr>
          <p:spPr bwMode="auto">
            <a:xfrm rot="10800000">
              <a:off x="3552" y="385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9" name="AutoShape 19"/>
            <p:cNvSpPr>
              <a:spLocks noChangeArrowheads="1"/>
            </p:cNvSpPr>
            <p:nvPr/>
          </p:nvSpPr>
          <p:spPr bwMode="auto">
            <a:xfrm rot="10800000">
              <a:off x="4167" y="384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90" name="AutoShape 20"/>
            <p:cNvSpPr>
              <a:spLocks noChangeArrowheads="1"/>
            </p:cNvSpPr>
            <p:nvPr/>
          </p:nvSpPr>
          <p:spPr bwMode="auto">
            <a:xfrm rot="-5400000">
              <a:off x="2802" y="3711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91" name="AutoShape 21"/>
            <p:cNvSpPr>
              <a:spLocks noChangeArrowheads="1"/>
            </p:cNvSpPr>
            <p:nvPr/>
          </p:nvSpPr>
          <p:spPr bwMode="auto">
            <a:xfrm rot="10800000">
              <a:off x="4848" y="3744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20534" name="Group 22"/>
          <p:cNvGrpSpPr>
            <a:grpSpLocks/>
          </p:cNvGrpSpPr>
          <p:nvPr/>
        </p:nvGrpSpPr>
        <p:grpSpPr bwMode="auto">
          <a:xfrm>
            <a:off x="838200" y="1143000"/>
            <a:ext cx="3048000" cy="3095625"/>
            <a:chOff x="528" y="864"/>
            <a:chExt cx="1920" cy="1950"/>
          </a:xfrm>
        </p:grpSpPr>
        <p:sp>
          <p:nvSpPr>
            <p:cNvPr id="13350" name="Line 23"/>
            <p:cNvSpPr>
              <a:spLocks noChangeShapeType="1"/>
            </p:cNvSpPr>
            <p:nvPr/>
          </p:nvSpPr>
          <p:spPr bwMode="auto">
            <a:xfrm flipH="1">
              <a:off x="1296" y="1239"/>
              <a:ext cx="86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Rectangle 24"/>
            <p:cNvSpPr>
              <a:spLocks noChangeArrowheads="1"/>
            </p:cNvSpPr>
            <p:nvPr/>
          </p:nvSpPr>
          <p:spPr bwMode="auto">
            <a:xfrm>
              <a:off x="969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52" name="Oval 25"/>
            <p:cNvSpPr>
              <a:spLocks noChangeArrowheads="1"/>
            </p:cNvSpPr>
            <p:nvPr/>
          </p:nvSpPr>
          <p:spPr bwMode="auto">
            <a:xfrm>
              <a:off x="1133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53" name="Text Box 26"/>
            <p:cNvSpPr txBox="1">
              <a:spLocks noChangeArrowheads="1"/>
            </p:cNvSpPr>
            <p:nvPr/>
          </p:nvSpPr>
          <p:spPr bwMode="auto">
            <a:xfrm>
              <a:off x="720" y="147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54" name="Oval 27"/>
            <p:cNvSpPr>
              <a:spLocks noChangeArrowheads="1"/>
            </p:cNvSpPr>
            <p:nvPr/>
          </p:nvSpPr>
          <p:spPr bwMode="auto">
            <a:xfrm>
              <a:off x="537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3355" name="Oval 28"/>
            <p:cNvSpPr>
              <a:spLocks noChangeArrowheads="1"/>
            </p:cNvSpPr>
            <p:nvPr/>
          </p:nvSpPr>
          <p:spPr bwMode="auto">
            <a:xfrm>
              <a:off x="2073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3356" name="Line 29"/>
            <p:cNvSpPr>
              <a:spLocks noChangeShapeType="1"/>
            </p:cNvSpPr>
            <p:nvPr/>
          </p:nvSpPr>
          <p:spPr bwMode="auto">
            <a:xfrm flipH="1" flipV="1">
              <a:off x="1296" y="1815"/>
              <a:ext cx="81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30"/>
            <p:cNvSpPr>
              <a:spLocks noChangeShapeType="1"/>
            </p:cNvSpPr>
            <p:nvPr/>
          </p:nvSpPr>
          <p:spPr bwMode="auto">
            <a:xfrm flipH="1" flipV="1">
              <a:off x="816" y="1191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Oval 31"/>
            <p:cNvSpPr>
              <a:spLocks noChangeArrowheads="1"/>
            </p:cNvSpPr>
            <p:nvPr/>
          </p:nvSpPr>
          <p:spPr bwMode="auto">
            <a:xfrm>
              <a:off x="528" y="2391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13359" name="Oval 32"/>
            <p:cNvSpPr>
              <a:spLocks noChangeArrowheads="1"/>
            </p:cNvSpPr>
            <p:nvPr/>
          </p:nvSpPr>
          <p:spPr bwMode="auto">
            <a:xfrm>
              <a:off x="2025" y="2439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13360" name="Rectangle 33"/>
            <p:cNvSpPr>
              <a:spLocks noChangeArrowheads="1"/>
            </p:cNvSpPr>
            <p:nvPr/>
          </p:nvSpPr>
          <p:spPr bwMode="auto">
            <a:xfrm>
              <a:off x="1641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1" name="Oval 34"/>
            <p:cNvSpPr>
              <a:spLocks noChangeArrowheads="1"/>
            </p:cNvSpPr>
            <p:nvPr/>
          </p:nvSpPr>
          <p:spPr bwMode="auto">
            <a:xfrm>
              <a:off x="1805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2" name="Text Box 35"/>
            <p:cNvSpPr txBox="1">
              <a:spLocks noChangeArrowheads="1"/>
            </p:cNvSpPr>
            <p:nvPr/>
          </p:nvSpPr>
          <p:spPr bwMode="auto">
            <a:xfrm>
              <a:off x="1392" y="147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63" name="Rectangle 36"/>
            <p:cNvSpPr>
              <a:spLocks noChangeArrowheads="1"/>
            </p:cNvSpPr>
            <p:nvPr/>
          </p:nvSpPr>
          <p:spPr bwMode="auto">
            <a:xfrm>
              <a:off x="960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4" name="Oval 37"/>
            <p:cNvSpPr>
              <a:spLocks noChangeArrowheads="1"/>
            </p:cNvSpPr>
            <p:nvPr/>
          </p:nvSpPr>
          <p:spPr bwMode="auto">
            <a:xfrm>
              <a:off x="1133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5" name="Text Box 38"/>
            <p:cNvSpPr txBox="1">
              <a:spLocks noChangeArrowheads="1"/>
            </p:cNvSpPr>
            <p:nvPr/>
          </p:nvSpPr>
          <p:spPr bwMode="auto">
            <a:xfrm>
              <a:off x="720" y="195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66" name="Rectangle 39"/>
            <p:cNvSpPr>
              <a:spLocks noChangeArrowheads="1"/>
            </p:cNvSpPr>
            <p:nvPr/>
          </p:nvSpPr>
          <p:spPr bwMode="auto">
            <a:xfrm>
              <a:off x="1641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7" name="Oval 40"/>
            <p:cNvSpPr>
              <a:spLocks noChangeArrowheads="1"/>
            </p:cNvSpPr>
            <p:nvPr/>
          </p:nvSpPr>
          <p:spPr bwMode="auto">
            <a:xfrm>
              <a:off x="1805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8" name="Text Box 41"/>
            <p:cNvSpPr txBox="1">
              <a:spLocks noChangeArrowheads="1"/>
            </p:cNvSpPr>
            <p:nvPr/>
          </p:nvSpPr>
          <p:spPr bwMode="auto">
            <a:xfrm>
              <a:off x="1392" y="195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69" name="Line 42"/>
            <p:cNvSpPr>
              <a:spLocks noChangeShapeType="1"/>
            </p:cNvSpPr>
            <p:nvPr/>
          </p:nvSpPr>
          <p:spPr bwMode="auto">
            <a:xfrm flipV="1">
              <a:off x="1824" y="1239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Line 43"/>
            <p:cNvSpPr>
              <a:spLocks noChangeShapeType="1"/>
            </p:cNvSpPr>
            <p:nvPr/>
          </p:nvSpPr>
          <p:spPr bwMode="auto">
            <a:xfrm flipH="1">
              <a:off x="768" y="2103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44"/>
            <p:cNvSpPr>
              <a:spLocks noChangeShapeType="1"/>
            </p:cNvSpPr>
            <p:nvPr/>
          </p:nvSpPr>
          <p:spPr bwMode="auto">
            <a:xfrm>
              <a:off x="1824" y="2103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45"/>
            <p:cNvSpPr>
              <a:spLocks noChangeShapeType="1"/>
            </p:cNvSpPr>
            <p:nvPr/>
          </p:nvSpPr>
          <p:spPr bwMode="auto">
            <a:xfrm flipV="1">
              <a:off x="816" y="2199"/>
              <a:ext cx="81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46"/>
            <p:cNvSpPr>
              <a:spLocks noChangeShapeType="1"/>
            </p:cNvSpPr>
            <p:nvPr/>
          </p:nvSpPr>
          <p:spPr bwMode="auto">
            <a:xfrm>
              <a:off x="864" y="1191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559" name="Group 47"/>
          <p:cNvGrpSpPr>
            <a:grpSpLocks/>
          </p:cNvGrpSpPr>
          <p:nvPr/>
        </p:nvGrpSpPr>
        <p:grpSpPr bwMode="auto">
          <a:xfrm>
            <a:off x="4191000" y="3048000"/>
            <a:ext cx="4953000" cy="895350"/>
            <a:chOff x="624" y="2880"/>
            <a:chExt cx="3120" cy="564"/>
          </a:xfrm>
        </p:grpSpPr>
        <p:sp>
          <p:nvSpPr>
            <p:cNvPr id="13348" name="Rectangle 48"/>
            <p:cNvSpPr>
              <a:spLocks noChangeArrowheads="1"/>
            </p:cNvSpPr>
            <p:nvPr/>
          </p:nvSpPr>
          <p:spPr bwMode="auto">
            <a:xfrm>
              <a:off x="624" y="2880"/>
              <a:ext cx="312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存在环路</a:t>
              </a:r>
              <a:r>
                <a:rPr lang="en-US" altLang="zh-CN" sz="2400">
                  <a:solidFill>
                    <a:srgbClr val="FF0000"/>
                  </a:solidFill>
                </a:rPr>
                <a:t>: </a:t>
              </a:r>
              <a:r>
                <a:rPr lang="en-US" altLang="zh-CN" sz="2000">
                  <a:solidFill>
                    <a:srgbClr val="FF0000"/>
                  </a:solidFill>
                </a:rPr>
                <a:t>1→A→2→B→3→C→4→D→1</a:t>
              </a:r>
            </a:p>
          </p:txBody>
        </p:sp>
        <p:pic>
          <p:nvPicPr>
            <p:cNvPr id="13349" name="Picture 4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62" name="Group 50"/>
          <p:cNvGrpSpPr>
            <a:grpSpLocks/>
          </p:cNvGrpSpPr>
          <p:nvPr/>
        </p:nvGrpSpPr>
        <p:grpSpPr bwMode="auto">
          <a:xfrm>
            <a:off x="930275" y="4114800"/>
            <a:ext cx="3509963" cy="2335213"/>
            <a:chOff x="586" y="2592"/>
            <a:chExt cx="2211" cy="1471"/>
          </a:xfrm>
        </p:grpSpPr>
        <p:sp>
          <p:nvSpPr>
            <p:cNvPr id="13328" name="Oval 51"/>
            <p:cNvSpPr>
              <a:spLocks noChangeArrowheads="1"/>
            </p:cNvSpPr>
            <p:nvPr/>
          </p:nvSpPr>
          <p:spPr bwMode="auto">
            <a:xfrm>
              <a:off x="1489" y="2592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3329" name="Oval 52"/>
            <p:cNvSpPr>
              <a:spLocks noChangeArrowheads="1"/>
            </p:cNvSpPr>
            <p:nvPr/>
          </p:nvSpPr>
          <p:spPr bwMode="auto">
            <a:xfrm>
              <a:off x="2350" y="3665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3330" name="Oval 53"/>
            <p:cNvSpPr>
              <a:spLocks noChangeArrowheads="1"/>
            </p:cNvSpPr>
            <p:nvPr/>
          </p:nvSpPr>
          <p:spPr bwMode="auto">
            <a:xfrm>
              <a:off x="1488" y="3688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3</a:t>
              </a:r>
              <a:endParaRPr lang="en-US" altLang="zh-CN" sz="2400"/>
            </a:p>
          </p:txBody>
        </p:sp>
        <p:grpSp>
          <p:nvGrpSpPr>
            <p:cNvPr id="13331" name="Group 54"/>
            <p:cNvGrpSpPr>
              <a:grpSpLocks/>
            </p:cNvGrpSpPr>
            <p:nvPr/>
          </p:nvGrpSpPr>
          <p:grpSpPr bwMode="auto">
            <a:xfrm rot="5400000">
              <a:off x="937" y="3041"/>
              <a:ext cx="375" cy="422"/>
              <a:chOff x="672" y="2064"/>
              <a:chExt cx="384" cy="432"/>
            </a:xfrm>
          </p:grpSpPr>
          <p:sp>
            <p:nvSpPr>
              <p:cNvPr id="13345" name="Rectangle 55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6" name="Oval 56"/>
              <p:cNvSpPr>
                <a:spLocks noChangeArrowheads="1"/>
              </p:cNvSpPr>
              <p:nvPr/>
            </p:nvSpPr>
            <p:spPr bwMode="auto">
              <a:xfrm>
                <a:off x="84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7" name="Oval 57"/>
              <p:cNvSpPr>
                <a:spLocks noChangeArrowheads="1"/>
              </p:cNvSpPr>
              <p:nvPr/>
            </p:nvSpPr>
            <p:spPr bwMode="auto">
              <a:xfrm>
                <a:off x="840" y="23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</p:grpSp>
        <p:sp>
          <p:nvSpPr>
            <p:cNvPr id="13332" name="Text Box 58"/>
            <p:cNvSpPr txBox="1">
              <a:spLocks noChangeArrowheads="1"/>
            </p:cNvSpPr>
            <p:nvPr/>
          </p:nvSpPr>
          <p:spPr bwMode="auto">
            <a:xfrm>
              <a:off x="586" y="3108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R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3333" name="Line 59"/>
            <p:cNvSpPr>
              <a:spLocks noChangeShapeType="1"/>
            </p:cNvSpPr>
            <p:nvPr/>
          </p:nvSpPr>
          <p:spPr bwMode="auto">
            <a:xfrm rot="5400000" flipV="1">
              <a:off x="1852" y="2839"/>
              <a:ext cx="184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4" name="Line 60"/>
            <p:cNvSpPr>
              <a:spLocks noChangeShapeType="1"/>
            </p:cNvSpPr>
            <p:nvPr/>
          </p:nvSpPr>
          <p:spPr bwMode="auto">
            <a:xfrm rot="5400000" flipH="1" flipV="1">
              <a:off x="1187" y="2906"/>
              <a:ext cx="355" cy="3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5" name="Line 61"/>
            <p:cNvSpPr>
              <a:spLocks noChangeShapeType="1"/>
            </p:cNvSpPr>
            <p:nvPr/>
          </p:nvSpPr>
          <p:spPr bwMode="auto">
            <a:xfrm rot="5400000">
              <a:off x="758" y="3388"/>
              <a:ext cx="445" cy="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6" name="Line 62"/>
            <p:cNvSpPr>
              <a:spLocks noChangeShapeType="1"/>
            </p:cNvSpPr>
            <p:nvPr/>
          </p:nvSpPr>
          <p:spPr bwMode="auto">
            <a:xfrm rot="5400000" flipH="1">
              <a:off x="1316" y="3466"/>
              <a:ext cx="274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13337" name="Group 63"/>
            <p:cNvGrpSpPr>
              <a:grpSpLocks/>
            </p:cNvGrpSpPr>
            <p:nvPr/>
          </p:nvGrpSpPr>
          <p:grpSpPr bwMode="auto">
            <a:xfrm rot="5400000" flipV="1">
              <a:off x="2089" y="3041"/>
              <a:ext cx="375" cy="422"/>
              <a:chOff x="672" y="2064"/>
              <a:chExt cx="384" cy="432"/>
            </a:xfrm>
          </p:grpSpPr>
          <p:sp>
            <p:nvSpPr>
              <p:cNvPr id="13342" name="Rectangle 64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3" name="Oval 65"/>
              <p:cNvSpPr>
                <a:spLocks noChangeArrowheads="1"/>
              </p:cNvSpPr>
              <p:nvPr/>
            </p:nvSpPr>
            <p:spPr bwMode="auto">
              <a:xfrm>
                <a:off x="84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4" name="Oval 66"/>
              <p:cNvSpPr>
                <a:spLocks noChangeArrowheads="1"/>
              </p:cNvSpPr>
              <p:nvPr/>
            </p:nvSpPr>
            <p:spPr bwMode="auto">
              <a:xfrm>
                <a:off x="840" y="23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</p:grpSp>
        <p:sp>
          <p:nvSpPr>
            <p:cNvPr id="13338" name="Text Box 67"/>
            <p:cNvSpPr txBox="1">
              <a:spLocks noChangeArrowheads="1"/>
            </p:cNvSpPr>
            <p:nvPr/>
          </p:nvSpPr>
          <p:spPr bwMode="auto">
            <a:xfrm>
              <a:off x="2471" y="3102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R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3339" name="Oval 68"/>
            <p:cNvSpPr>
              <a:spLocks noChangeArrowheads="1"/>
            </p:cNvSpPr>
            <p:nvPr/>
          </p:nvSpPr>
          <p:spPr bwMode="auto">
            <a:xfrm>
              <a:off x="672" y="3688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4</a:t>
              </a:r>
              <a:endParaRPr lang="en-US" altLang="zh-CN" sz="2400"/>
            </a:p>
          </p:txBody>
        </p:sp>
        <p:sp>
          <p:nvSpPr>
            <p:cNvPr id="13340" name="Line 69"/>
            <p:cNvSpPr>
              <a:spLocks noChangeShapeType="1"/>
            </p:cNvSpPr>
            <p:nvPr/>
          </p:nvSpPr>
          <p:spPr bwMode="auto">
            <a:xfrm rot="5400000">
              <a:off x="1767" y="3288"/>
              <a:ext cx="465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41" name="Line 70"/>
            <p:cNvSpPr>
              <a:spLocks noChangeShapeType="1"/>
            </p:cNvSpPr>
            <p:nvPr/>
          </p:nvSpPr>
          <p:spPr bwMode="auto">
            <a:xfrm rot="5400000" flipV="1">
              <a:off x="2206" y="3379"/>
              <a:ext cx="418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20583" name="Group 71"/>
          <p:cNvGrpSpPr>
            <a:grpSpLocks/>
          </p:cNvGrpSpPr>
          <p:nvPr/>
        </p:nvGrpSpPr>
        <p:grpSpPr bwMode="auto">
          <a:xfrm>
            <a:off x="4191000" y="4876800"/>
            <a:ext cx="4953000" cy="1006475"/>
            <a:chOff x="624" y="2880"/>
            <a:chExt cx="3120" cy="634"/>
          </a:xfrm>
        </p:grpSpPr>
        <p:sp>
          <p:nvSpPr>
            <p:cNvPr id="13326" name="Rectangle 72"/>
            <p:cNvSpPr>
              <a:spLocks noChangeArrowheads="1"/>
            </p:cNvSpPr>
            <p:nvPr/>
          </p:nvSpPr>
          <p:spPr bwMode="auto">
            <a:xfrm>
              <a:off x="624" y="2880"/>
              <a:ext cx="312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存在环路</a:t>
              </a:r>
              <a:r>
                <a:rPr lang="en-US" altLang="zh-CN" sz="2400">
                  <a:solidFill>
                    <a:srgbClr val="FF0000"/>
                  </a:solidFill>
                </a:rPr>
                <a:t>: 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13327" name="Picture 73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86" name="Group 74"/>
          <p:cNvGrpSpPr>
            <a:grpSpLocks/>
          </p:cNvGrpSpPr>
          <p:nvPr/>
        </p:nvGrpSpPr>
        <p:grpSpPr bwMode="auto">
          <a:xfrm>
            <a:off x="4191000" y="5870575"/>
            <a:ext cx="4953000" cy="530225"/>
            <a:chOff x="624" y="2880"/>
            <a:chExt cx="3120" cy="334"/>
          </a:xfrm>
        </p:grpSpPr>
        <p:sp>
          <p:nvSpPr>
            <p:cNvPr id="13324" name="Rectangle 75"/>
            <p:cNvSpPr>
              <a:spLocks noChangeArrowheads="1"/>
            </p:cNvSpPr>
            <p:nvPr/>
          </p:nvSpPr>
          <p:spPr bwMode="auto">
            <a:xfrm>
              <a:off x="624" y="2880"/>
              <a:ext cx="31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但并不死锁，仍可继续执行</a:t>
              </a:r>
              <a:endParaRPr lang="zh-CN" altLang="en-US" sz="2400" baseline="-25000">
                <a:solidFill>
                  <a:srgbClr val="FF0000"/>
                </a:solidFill>
              </a:endParaRPr>
            </a:p>
          </p:txBody>
        </p:sp>
        <p:pic>
          <p:nvPicPr>
            <p:cNvPr id="13325" name="Picture 7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89" name="Group 77"/>
          <p:cNvGrpSpPr>
            <a:grpSpLocks/>
          </p:cNvGrpSpPr>
          <p:nvPr/>
        </p:nvGrpSpPr>
        <p:grpSpPr bwMode="auto">
          <a:xfrm>
            <a:off x="4191000" y="3886200"/>
            <a:ext cx="4953000" cy="530225"/>
            <a:chOff x="624" y="2880"/>
            <a:chExt cx="3120" cy="334"/>
          </a:xfrm>
        </p:grpSpPr>
        <p:sp>
          <p:nvSpPr>
            <p:cNvPr id="13322" name="Rectangle 78"/>
            <p:cNvSpPr>
              <a:spLocks noChangeArrowheads="1"/>
            </p:cNvSpPr>
            <p:nvPr/>
          </p:nvSpPr>
          <p:spPr bwMode="auto">
            <a:xfrm>
              <a:off x="624" y="2880"/>
              <a:ext cx="31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产生死锁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pic>
          <p:nvPicPr>
            <p:cNvPr id="13323" name="Picture 7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死锁的</a:t>
            </a:r>
            <a:r>
              <a:rPr lang="en-US" altLang="zh-CN" smtClean="0">
                <a:sym typeface="Symbol" pitchFamily="18" charset="2"/>
              </a:rPr>
              <a:t>4</a:t>
            </a:r>
            <a:r>
              <a:rPr lang="zh-CN" altLang="en-US" smtClean="0">
                <a:sym typeface="Symbol" pitchFamily="18" charset="2"/>
              </a:rPr>
              <a:t>个必要条件</a:t>
            </a:r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互斥使用</a:t>
            </a:r>
            <a:r>
              <a:rPr lang="en-US" altLang="zh-CN">
                <a:solidFill>
                  <a:srgbClr val="FF0000"/>
                </a:solidFill>
              </a:rPr>
              <a:t>(Mutual exclusion)</a:t>
            </a:r>
          </a:p>
        </p:txBody>
      </p:sp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990600" y="1908177"/>
            <a:ext cx="7620000" cy="534988"/>
            <a:chOff x="624" y="1202"/>
            <a:chExt cx="4800" cy="337"/>
          </a:xfrm>
        </p:grpSpPr>
        <p:sp>
          <p:nvSpPr>
            <p:cNvPr id="14666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smtClean="0"/>
                <a:t>至少有一个资源互斥使用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7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2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685800" y="25669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不可抢占</a:t>
            </a:r>
            <a:r>
              <a:rPr lang="en-US" altLang="zh-CN">
                <a:solidFill>
                  <a:srgbClr val="FF0000"/>
                </a:solidFill>
              </a:rPr>
              <a:t>(No preemption)</a:t>
            </a:r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990600" y="3200400"/>
            <a:ext cx="7620000" cy="530225"/>
            <a:chOff x="624" y="2016"/>
            <a:chExt cx="4800" cy="334"/>
          </a:xfrm>
        </p:grpSpPr>
        <p:sp>
          <p:nvSpPr>
            <p:cNvPr id="14664" name="Rectangle 9"/>
            <p:cNvSpPr>
              <a:spLocks noChangeArrowheads="1"/>
            </p:cNvSpPr>
            <p:nvPr/>
          </p:nvSpPr>
          <p:spPr bwMode="auto">
            <a:xfrm>
              <a:off x="624" y="201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资源只能自愿放弃，</a:t>
              </a:r>
              <a:r>
                <a:rPr lang="zh-CN" altLang="en-US" sz="2400">
                  <a:solidFill>
                    <a:srgbClr val="FF0000"/>
                  </a:solidFill>
                </a:rPr>
                <a:t>如车开走以后</a:t>
              </a:r>
            </a:p>
          </p:txBody>
        </p:sp>
        <p:pic>
          <p:nvPicPr>
            <p:cNvPr id="14665" name="Picture 10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685800" y="38623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请求和保持</a:t>
            </a:r>
            <a:r>
              <a:rPr lang="en-US" altLang="zh-CN">
                <a:solidFill>
                  <a:srgbClr val="FF0000"/>
                </a:solidFill>
              </a:rPr>
              <a:t>(Hold and wait)</a:t>
            </a:r>
          </a:p>
        </p:txBody>
      </p:sp>
      <p:grpSp>
        <p:nvGrpSpPr>
          <p:cNvPr id="321548" name="Group 12"/>
          <p:cNvGrpSpPr>
            <a:grpSpLocks/>
          </p:cNvGrpSpPr>
          <p:nvPr/>
        </p:nvGrpSpPr>
        <p:grpSpPr bwMode="auto">
          <a:xfrm>
            <a:off x="990600" y="4498975"/>
            <a:ext cx="7620000" cy="530225"/>
            <a:chOff x="624" y="2834"/>
            <a:chExt cx="4800" cy="334"/>
          </a:xfrm>
        </p:grpSpPr>
        <p:sp>
          <p:nvSpPr>
            <p:cNvPr id="14662" name="Rectangle 13"/>
            <p:cNvSpPr>
              <a:spLocks noChangeArrowheads="1"/>
            </p:cNvSpPr>
            <p:nvPr/>
          </p:nvSpPr>
          <p:spPr bwMode="auto">
            <a:xfrm>
              <a:off x="624" y="2834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进程必须占有资源，再去申请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3" name="Picture 14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95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51" name="Rectangle 15"/>
          <p:cNvSpPr>
            <a:spLocks noChangeArrowheads="1"/>
          </p:cNvSpPr>
          <p:nvPr/>
        </p:nvSpPr>
        <p:spPr bwMode="auto">
          <a:xfrm>
            <a:off x="685800" y="52339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循环等待</a:t>
            </a:r>
            <a:r>
              <a:rPr lang="en-US" altLang="zh-CN">
                <a:solidFill>
                  <a:srgbClr val="FF0000"/>
                </a:solidFill>
              </a:rPr>
              <a:t>(Circular wait)</a:t>
            </a:r>
          </a:p>
        </p:txBody>
      </p:sp>
      <p:grpSp>
        <p:nvGrpSpPr>
          <p:cNvPr id="321552" name="Group 16"/>
          <p:cNvGrpSpPr>
            <a:grpSpLocks/>
          </p:cNvGrpSpPr>
          <p:nvPr/>
        </p:nvGrpSpPr>
        <p:grpSpPr bwMode="auto">
          <a:xfrm>
            <a:off x="990600" y="5867400"/>
            <a:ext cx="7620000" cy="530225"/>
            <a:chOff x="624" y="3746"/>
            <a:chExt cx="4800" cy="334"/>
          </a:xfrm>
        </p:grpSpPr>
        <p:sp>
          <p:nvSpPr>
            <p:cNvPr id="14660" name="Rectangle 17"/>
            <p:cNvSpPr>
              <a:spLocks noChangeArrowheads="1"/>
            </p:cNvSpPr>
            <p:nvPr/>
          </p:nvSpPr>
          <p:spPr bwMode="auto">
            <a:xfrm>
              <a:off x="624" y="374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在资源分配图中存在一个环路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1" name="Picture 18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88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1555" name="Group 19"/>
          <p:cNvGrpSpPr>
            <a:grpSpLocks/>
          </p:cNvGrpSpPr>
          <p:nvPr/>
        </p:nvGrpSpPr>
        <p:grpSpPr bwMode="auto">
          <a:xfrm>
            <a:off x="6858000" y="228600"/>
            <a:ext cx="1905000" cy="1684338"/>
            <a:chOff x="4176" y="384"/>
            <a:chExt cx="1200" cy="1061"/>
          </a:xfrm>
        </p:grpSpPr>
        <p:grpSp>
          <p:nvGrpSpPr>
            <p:cNvPr id="14565" name="Group 20"/>
            <p:cNvGrpSpPr>
              <a:grpSpLocks/>
            </p:cNvGrpSpPr>
            <p:nvPr/>
          </p:nvGrpSpPr>
          <p:grpSpPr bwMode="auto">
            <a:xfrm>
              <a:off x="4176" y="384"/>
              <a:ext cx="1200" cy="1008"/>
              <a:chOff x="1776" y="720"/>
              <a:chExt cx="2160" cy="2160"/>
            </a:xfrm>
          </p:grpSpPr>
          <p:grpSp>
            <p:nvGrpSpPr>
              <p:cNvPr id="14654" name="Group 21"/>
              <p:cNvGrpSpPr>
                <a:grpSpLocks/>
              </p:cNvGrpSpPr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658" name="Line 22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59" name="Line 23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55" name="Group 24"/>
              <p:cNvGrpSpPr>
                <a:grpSpLocks/>
              </p:cNvGrpSpPr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656" name="Line 25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57" name="Line 26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6" name="Group 27"/>
            <p:cNvGrpSpPr>
              <a:grpSpLocks/>
            </p:cNvGrpSpPr>
            <p:nvPr/>
          </p:nvGrpSpPr>
          <p:grpSpPr bwMode="auto">
            <a:xfrm flipH="1" flipV="1">
              <a:off x="4560" y="1152"/>
              <a:ext cx="725" cy="138"/>
              <a:chOff x="624" y="960"/>
              <a:chExt cx="3325" cy="531"/>
            </a:xfrm>
          </p:grpSpPr>
          <p:grpSp>
            <p:nvGrpSpPr>
              <p:cNvPr id="14633" name="Group 28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47" name="Freeform 29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8" name="Freeform 30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9" name="Freeform 31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0" name="Freeform 32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1" name="Freeform 33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2" name="Freeform 34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3" name="Freeform 35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34" name="Group 36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43" name="Freeform 37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4" name="Freeform 38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5" name="Freeform 39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6" name="Freeform 40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35" name="Group 41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636" name="Freeform 42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7" name="Freeform 43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8" name="Freeform 44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9" name="Freeform 45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0" name="Freeform 46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1" name="Freeform 47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2" name="Freeform 48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7" name="Group 49"/>
            <p:cNvGrpSpPr>
              <a:grpSpLocks/>
            </p:cNvGrpSpPr>
            <p:nvPr/>
          </p:nvGrpSpPr>
          <p:grpSpPr bwMode="auto">
            <a:xfrm rot="-5400000" flipH="1" flipV="1">
              <a:off x="4794" y="875"/>
              <a:ext cx="725" cy="138"/>
              <a:chOff x="624" y="960"/>
              <a:chExt cx="3325" cy="531"/>
            </a:xfrm>
          </p:grpSpPr>
          <p:grpSp>
            <p:nvGrpSpPr>
              <p:cNvPr id="14612" name="Group 50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26" name="Freeform 51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7" name="Freeform 52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8" name="Freeform 53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9" name="Freeform 54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0" name="Freeform 55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1" name="Freeform 56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2" name="Freeform 57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13" name="Group 58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22" name="Freeform 59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3" name="Freeform 60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4" name="Freeform 61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5" name="Freeform 62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14" name="Group 63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615" name="Freeform 64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6" name="Freeform 65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7" name="Freeform 66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8" name="Freeform 67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9" name="Freeform 68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0" name="Freeform 69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1" name="Freeform 70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8" name="Group 71"/>
            <p:cNvGrpSpPr>
              <a:grpSpLocks/>
            </p:cNvGrpSpPr>
            <p:nvPr/>
          </p:nvGrpSpPr>
          <p:grpSpPr bwMode="auto">
            <a:xfrm rot="5400000" flipH="1" flipV="1">
              <a:off x="4026" y="1014"/>
              <a:ext cx="725" cy="138"/>
              <a:chOff x="624" y="960"/>
              <a:chExt cx="3325" cy="531"/>
            </a:xfrm>
          </p:grpSpPr>
          <p:grpSp>
            <p:nvGrpSpPr>
              <p:cNvPr id="14591" name="Group 72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05" name="Freeform 73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6" name="Freeform 74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7" name="Freeform 75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8" name="Freeform 76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9" name="Freeform 77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0" name="Freeform 78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1" name="Freeform 79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92" name="Group 80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01" name="Freeform 81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2" name="Freeform 82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3" name="Freeform 83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4" name="Freeform 84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93" name="Group 85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94" name="Freeform 86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5" name="Freeform 87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6" name="Freeform 88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7" name="Freeform 89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8" name="Freeform 90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9" name="Freeform 91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0" name="Freeform 92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9" name="Group 93"/>
            <p:cNvGrpSpPr>
              <a:grpSpLocks/>
            </p:cNvGrpSpPr>
            <p:nvPr/>
          </p:nvGrpSpPr>
          <p:grpSpPr bwMode="auto">
            <a:xfrm rot="10800000" flipH="1" flipV="1">
              <a:off x="4272" y="480"/>
              <a:ext cx="725" cy="138"/>
              <a:chOff x="624" y="960"/>
              <a:chExt cx="3325" cy="531"/>
            </a:xfrm>
          </p:grpSpPr>
          <p:grpSp>
            <p:nvGrpSpPr>
              <p:cNvPr id="14570" name="Group 94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84" name="Freeform 95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5" name="Freeform 96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6" name="Freeform 97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7" name="Freeform 98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8" name="Freeform 99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9" name="Freeform 100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0" name="Freeform 101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71" name="Group 102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80" name="Freeform 103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1" name="Freeform 104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2" name="Freeform 105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3" name="Freeform 106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72" name="Group 107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73" name="Freeform 108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4" name="Freeform 109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5" name="Freeform 110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6" name="Freeform 111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7" name="Freeform 112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8" name="Freeform 113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9" name="Freeform 114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651" name="Group 115"/>
          <p:cNvGrpSpPr>
            <a:grpSpLocks/>
          </p:cNvGrpSpPr>
          <p:nvPr/>
        </p:nvGrpSpPr>
        <p:grpSpPr bwMode="auto">
          <a:xfrm>
            <a:off x="5943600" y="1828800"/>
            <a:ext cx="2819400" cy="1760538"/>
            <a:chOff x="3600" y="1440"/>
            <a:chExt cx="1776" cy="1109"/>
          </a:xfrm>
        </p:grpSpPr>
        <p:grpSp>
          <p:nvGrpSpPr>
            <p:cNvPr id="14470" name="Group 116"/>
            <p:cNvGrpSpPr>
              <a:grpSpLocks/>
            </p:cNvGrpSpPr>
            <p:nvPr/>
          </p:nvGrpSpPr>
          <p:grpSpPr bwMode="auto">
            <a:xfrm>
              <a:off x="4176" y="1488"/>
              <a:ext cx="1200" cy="1008"/>
              <a:chOff x="1776" y="720"/>
              <a:chExt cx="2160" cy="2160"/>
            </a:xfrm>
          </p:grpSpPr>
          <p:grpSp>
            <p:nvGrpSpPr>
              <p:cNvPr id="14559" name="Group 117"/>
              <p:cNvGrpSpPr>
                <a:grpSpLocks/>
              </p:cNvGrpSpPr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563" name="Line 118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4" name="Line 119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0" name="Group 120"/>
              <p:cNvGrpSpPr>
                <a:grpSpLocks/>
              </p:cNvGrpSpPr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561" name="Line 121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2" name="Line 122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1" name="Group 123"/>
            <p:cNvGrpSpPr>
              <a:grpSpLocks/>
            </p:cNvGrpSpPr>
            <p:nvPr/>
          </p:nvGrpSpPr>
          <p:grpSpPr bwMode="auto">
            <a:xfrm flipH="1" flipV="1">
              <a:off x="3600" y="2256"/>
              <a:ext cx="725" cy="138"/>
              <a:chOff x="624" y="960"/>
              <a:chExt cx="3325" cy="531"/>
            </a:xfrm>
          </p:grpSpPr>
          <p:grpSp>
            <p:nvGrpSpPr>
              <p:cNvPr id="14538" name="Group 124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52" name="Freeform 125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3" name="Freeform 126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4" name="Freeform 127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5" name="Freeform 128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6" name="Freeform 129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7" name="Freeform 130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8" name="Freeform 131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9" name="Group 132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48" name="Freeform 133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9" name="Freeform 134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0" name="Freeform 135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1" name="Freeform 136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0" name="Group 137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41" name="Freeform 138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2" name="Freeform 139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3" name="Freeform 140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4" name="Freeform 141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5" name="Freeform 142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6" name="Freeform 143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7" name="Freeform 144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2" name="Group 145"/>
            <p:cNvGrpSpPr>
              <a:grpSpLocks/>
            </p:cNvGrpSpPr>
            <p:nvPr/>
          </p:nvGrpSpPr>
          <p:grpSpPr bwMode="auto">
            <a:xfrm rot="-5400000" flipH="1" flipV="1">
              <a:off x="4794" y="1734"/>
              <a:ext cx="725" cy="138"/>
              <a:chOff x="624" y="960"/>
              <a:chExt cx="3325" cy="531"/>
            </a:xfrm>
          </p:grpSpPr>
          <p:grpSp>
            <p:nvGrpSpPr>
              <p:cNvPr id="14517" name="Group 146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31" name="Freeform 147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2" name="Freeform 148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3" name="Freeform 149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4" name="Freeform 150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5" name="Freeform 151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6" name="Freeform 152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7" name="Freeform 153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8" name="Group 154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27" name="Freeform 155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8" name="Freeform 156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9" name="Freeform 157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0" name="Freeform 158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9" name="Group 159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20" name="Freeform 160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1" name="Freeform 161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2" name="Freeform 162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3" name="Freeform 163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4" name="Freeform 164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5" name="Freeform 165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6" name="Freeform 166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3" name="Group 167"/>
            <p:cNvGrpSpPr>
              <a:grpSpLocks/>
            </p:cNvGrpSpPr>
            <p:nvPr/>
          </p:nvGrpSpPr>
          <p:grpSpPr bwMode="auto">
            <a:xfrm rot="5400000" flipH="1" flipV="1">
              <a:off x="4026" y="2118"/>
              <a:ext cx="725" cy="138"/>
              <a:chOff x="624" y="960"/>
              <a:chExt cx="3325" cy="531"/>
            </a:xfrm>
          </p:grpSpPr>
          <p:grpSp>
            <p:nvGrpSpPr>
              <p:cNvPr id="14496" name="Group 168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10" name="Freeform 169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1" name="Freeform 170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2" name="Freeform 171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3" name="Freeform 172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4" name="Freeform 173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5" name="Freeform 174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6" name="Freeform 175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7" name="Group 176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06" name="Freeform 177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7" name="Freeform 178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8" name="Freeform 179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9" name="Freeform 180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8" name="Group 181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99" name="Freeform 182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0" name="Freeform 183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1" name="Freeform 184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2" name="Freeform 185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3" name="Freeform 186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4" name="Freeform 187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5" name="Freeform 188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4" name="Group 189"/>
            <p:cNvGrpSpPr>
              <a:grpSpLocks/>
            </p:cNvGrpSpPr>
            <p:nvPr/>
          </p:nvGrpSpPr>
          <p:grpSpPr bwMode="auto">
            <a:xfrm rot="10800000" flipH="1" flipV="1">
              <a:off x="4272" y="1584"/>
              <a:ext cx="725" cy="138"/>
              <a:chOff x="624" y="960"/>
              <a:chExt cx="3325" cy="531"/>
            </a:xfrm>
          </p:grpSpPr>
          <p:grpSp>
            <p:nvGrpSpPr>
              <p:cNvPr id="14475" name="Group 190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89" name="Freeform 191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0" name="Freeform 192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1" name="Freeform 193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2" name="Freeform 194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3" name="Freeform 195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4" name="Freeform 196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5" name="Freeform 197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76" name="Group 198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85" name="Freeform 199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6" name="Freeform 200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7" name="Freeform 201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8" name="Freeform 202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77" name="Group 203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78" name="Freeform 204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79" name="Freeform 205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0" name="Freeform 206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1" name="Freeform 207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2" name="Freeform 208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3" name="Freeform 209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4" name="Freeform 210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747" name="Group 211"/>
          <p:cNvGrpSpPr>
            <a:grpSpLocks/>
          </p:cNvGrpSpPr>
          <p:nvPr/>
        </p:nvGrpSpPr>
        <p:grpSpPr bwMode="auto">
          <a:xfrm>
            <a:off x="6858000" y="3505200"/>
            <a:ext cx="1905000" cy="1752600"/>
            <a:chOff x="4176" y="2544"/>
            <a:chExt cx="1200" cy="1104"/>
          </a:xfrm>
        </p:grpSpPr>
        <p:grpSp>
          <p:nvGrpSpPr>
            <p:cNvPr id="14375" name="Group 212"/>
            <p:cNvGrpSpPr>
              <a:grpSpLocks/>
            </p:cNvGrpSpPr>
            <p:nvPr/>
          </p:nvGrpSpPr>
          <p:grpSpPr bwMode="auto">
            <a:xfrm>
              <a:off x="4176" y="2587"/>
              <a:ext cx="1200" cy="1008"/>
              <a:chOff x="1776" y="720"/>
              <a:chExt cx="2160" cy="2160"/>
            </a:xfrm>
          </p:grpSpPr>
          <p:grpSp>
            <p:nvGrpSpPr>
              <p:cNvPr id="14464" name="Group 213"/>
              <p:cNvGrpSpPr>
                <a:grpSpLocks/>
              </p:cNvGrpSpPr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468" name="Line 214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9" name="Line 215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65" name="Group 216"/>
              <p:cNvGrpSpPr>
                <a:grpSpLocks/>
              </p:cNvGrpSpPr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466" name="Line 217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7" name="Line 218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6" name="Group 219"/>
            <p:cNvGrpSpPr>
              <a:grpSpLocks/>
            </p:cNvGrpSpPr>
            <p:nvPr/>
          </p:nvGrpSpPr>
          <p:grpSpPr bwMode="auto">
            <a:xfrm flipH="1" flipV="1">
              <a:off x="4560" y="3355"/>
              <a:ext cx="725" cy="138"/>
              <a:chOff x="624" y="960"/>
              <a:chExt cx="3325" cy="531"/>
            </a:xfrm>
          </p:grpSpPr>
          <p:grpSp>
            <p:nvGrpSpPr>
              <p:cNvPr id="14443" name="Group 220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57" name="Freeform 221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8" name="Freeform 222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9" name="Freeform 223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0" name="Freeform 224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1" name="Freeform 225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2" name="Freeform 226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3" name="Freeform 227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4" name="Group 228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53" name="Freeform 229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4" name="Freeform 230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5" name="Freeform 231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6" name="Freeform 232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5" name="Group 233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46" name="Freeform 234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7" name="Freeform 235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8" name="Freeform 236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9" name="Freeform 237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0" name="Freeform 238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1" name="Freeform 239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2" name="Freeform 240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7" name="Group 241"/>
            <p:cNvGrpSpPr>
              <a:grpSpLocks/>
            </p:cNvGrpSpPr>
            <p:nvPr/>
          </p:nvGrpSpPr>
          <p:grpSpPr bwMode="auto">
            <a:xfrm rot="-5400000" flipH="1" flipV="1">
              <a:off x="4794" y="2838"/>
              <a:ext cx="725" cy="138"/>
              <a:chOff x="624" y="960"/>
              <a:chExt cx="3325" cy="531"/>
            </a:xfrm>
          </p:grpSpPr>
          <p:grpSp>
            <p:nvGrpSpPr>
              <p:cNvPr id="14422" name="Group 242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36" name="Freeform 243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7" name="Freeform 244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8" name="Freeform 245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9" name="Freeform 246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0" name="Freeform 247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1" name="Freeform 248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2" name="Freeform 249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3" name="Group 250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32" name="Freeform 251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3" name="Freeform 252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4" name="Freeform 253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5" name="Freeform 254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4" name="Group 255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25" name="Freeform 256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6" name="Freeform 257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7" name="Freeform 258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8" name="Freeform 259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9" name="Freeform 260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0" name="Freeform 261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1" name="Freeform 262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8" name="Group 263"/>
            <p:cNvGrpSpPr>
              <a:grpSpLocks/>
            </p:cNvGrpSpPr>
            <p:nvPr/>
          </p:nvGrpSpPr>
          <p:grpSpPr bwMode="auto">
            <a:xfrm rot="5400000" flipH="1" flipV="1">
              <a:off x="4026" y="3217"/>
              <a:ext cx="725" cy="138"/>
              <a:chOff x="624" y="960"/>
              <a:chExt cx="3325" cy="531"/>
            </a:xfrm>
          </p:grpSpPr>
          <p:grpSp>
            <p:nvGrpSpPr>
              <p:cNvPr id="14401" name="Group 264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15" name="Freeform 265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6" name="Freeform 266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7" name="Freeform 267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Freeform 268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9" name="Freeform 269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0" name="Freeform 270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1" name="Freeform 271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2" name="Group 272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11" name="Freeform 273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2" name="Freeform 274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3" name="Freeform 275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4" name="Freeform 276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3" name="Group 277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04" name="Freeform 278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5" name="Freeform 279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6" name="Freeform 280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7" name="Freeform 281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8" name="Freeform 282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9" name="Freeform 283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0" name="Freeform 284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9" name="Group 285"/>
            <p:cNvGrpSpPr>
              <a:grpSpLocks/>
            </p:cNvGrpSpPr>
            <p:nvPr/>
          </p:nvGrpSpPr>
          <p:grpSpPr bwMode="auto">
            <a:xfrm rot="10800000" flipH="1" flipV="1">
              <a:off x="4272" y="2683"/>
              <a:ext cx="725" cy="138"/>
              <a:chOff x="624" y="960"/>
              <a:chExt cx="3325" cy="531"/>
            </a:xfrm>
          </p:grpSpPr>
          <p:grpSp>
            <p:nvGrpSpPr>
              <p:cNvPr id="14380" name="Group 286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394" name="Freeform 287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5" name="Freeform 288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6" name="Freeform 289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7" name="Freeform 290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8" name="Freeform 291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9" name="Freeform 292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0" name="Freeform 293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1" name="Group 294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390" name="Freeform 295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1" name="Freeform 296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2" name="Freeform 297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3" name="Freeform 298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2" name="Group 299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383" name="Freeform 300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4" name="Freeform 301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5" name="Freeform 302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6" name="Freeform 303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7" name="Freeform 304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8" name="Freeform 305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9" name="Freeform 306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843" name="Group 307"/>
          <p:cNvGrpSpPr>
            <a:grpSpLocks/>
          </p:cNvGrpSpPr>
          <p:nvPr/>
        </p:nvGrpSpPr>
        <p:grpSpPr bwMode="auto">
          <a:xfrm>
            <a:off x="6400800" y="5181600"/>
            <a:ext cx="1600200" cy="1676400"/>
            <a:chOff x="528" y="864"/>
            <a:chExt cx="1920" cy="1950"/>
          </a:xfrm>
        </p:grpSpPr>
        <p:sp>
          <p:nvSpPr>
            <p:cNvPr id="14351" name="Line 308"/>
            <p:cNvSpPr>
              <a:spLocks noChangeShapeType="1"/>
            </p:cNvSpPr>
            <p:nvPr/>
          </p:nvSpPr>
          <p:spPr bwMode="auto">
            <a:xfrm flipH="1">
              <a:off x="1296" y="1239"/>
              <a:ext cx="86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Rectangle 309"/>
            <p:cNvSpPr>
              <a:spLocks noChangeArrowheads="1"/>
            </p:cNvSpPr>
            <p:nvPr/>
          </p:nvSpPr>
          <p:spPr bwMode="auto">
            <a:xfrm>
              <a:off x="969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53" name="Oval 310"/>
            <p:cNvSpPr>
              <a:spLocks noChangeArrowheads="1"/>
            </p:cNvSpPr>
            <p:nvPr/>
          </p:nvSpPr>
          <p:spPr bwMode="auto">
            <a:xfrm>
              <a:off x="1133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54" name="Text Box 311"/>
            <p:cNvSpPr txBox="1">
              <a:spLocks noChangeArrowheads="1"/>
            </p:cNvSpPr>
            <p:nvPr/>
          </p:nvSpPr>
          <p:spPr bwMode="auto">
            <a:xfrm>
              <a:off x="637" y="153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355" name="Oval 312"/>
            <p:cNvSpPr>
              <a:spLocks noChangeArrowheads="1"/>
            </p:cNvSpPr>
            <p:nvPr/>
          </p:nvSpPr>
          <p:spPr bwMode="auto">
            <a:xfrm>
              <a:off x="537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14356" name="Oval 313"/>
            <p:cNvSpPr>
              <a:spLocks noChangeArrowheads="1"/>
            </p:cNvSpPr>
            <p:nvPr/>
          </p:nvSpPr>
          <p:spPr bwMode="auto">
            <a:xfrm>
              <a:off x="2073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14357" name="Line 314"/>
            <p:cNvSpPr>
              <a:spLocks noChangeShapeType="1"/>
            </p:cNvSpPr>
            <p:nvPr/>
          </p:nvSpPr>
          <p:spPr bwMode="auto">
            <a:xfrm flipH="1" flipV="1">
              <a:off x="1296" y="1815"/>
              <a:ext cx="81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315"/>
            <p:cNvSpPr>
              <a:spLocks noChangeShapeType="1"/>
            </p:cNvSpPr>
            <p:nvPr/>
          </p:nvSpPr>
          <p:spPr bwMode="auto">
            <a:xfrm flipH="1" flipV="1">
              <a:off x="816" y="1191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Oval 316"/>
            <p:cNvSpPr>
              <a:spLocks noChangeArrowheads="1"/>
            </p:cNvSpPr>
            <p:nvPr/>
          </p:nvSpPr>
          <p:spPr bwMode="auto">
            <a:xfrm>
              <a:off x="528" y="2391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14360" name="Oval 317"/>
            <p:cNvSpPr>
              <a:spLocks noChangeArrowheads="1"/>
            </p:cNvSpPr>
            <p:nvPr/>
          </p:nvSpPr>
          <p:spPr bwMode="auto">
            <a:xfrm>
              <a:off x="2025" y="2439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14361" name="Rectangle 318"/>
            <p:cNvSpPr>
              <a:spLocks noChangeArrowheads="1"/>
            </p:cNvSpPr>
            <p:nvPr/>
          </p:nvSpPr>
          <p:spPr bwMode="auto">
            <a:xfrm>
              <a:off x="1641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2" name="Oval 319"/>
            <p:cNvSpPr>
              <a:spLocks noChangeArrowheads="1"/>
            </p:cNvSpPr>
            <p:nvPr/>
          </p:nvSpPr>
          <p:spPr bwMode="auto">
            <a:xfrm>
              <a:off x="1805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3" name="Text Box 320"/>
            <p:cNvSpPr txBox="1">
              <a:spLocks noChangeArrowheads="1"/>
            </p:cNvSpPr>
            <p:nvPr/>
          </p:nvSpPr>
          <p:spPr bwMode="auto">
            <a:xfrm>
              <a:off x="1309" y="153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364" name="Rectangle 321"/>
            <p:cNvSpPr>
              <a:spLocks noChangeArrowheads="1"/>
            </p:cNvSpPr>
            <p:nvPr/>
          </p:nvSpPr>
          <p:spPr bwMode="auto">
            <a:xfrm>
              <a:off x="960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5" name="Oval 322"/>
            <p:cNvSpPr>
              <a:spLocks noChangeArrowheads="1"/>
            </p:cNvSpPr>
            <p:nvPr/>
          </p:nvSpPr>
          <p:spPr bwMode="auto">
            <a:xfrm>
              <a:off x="1133" y="2086"/>
              <a:ext cx="47" cy="47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6" name="Text Box 323"/>
            <p:cNvSpPr txBox="1">
              <a:spLocks noChangeArrowheads="1"/>
            </p:cNvSpPr>
            <p:nvPr/>
          </p:nvSpPr>
          <p:spPr bwMode="auto">
            <a:xfrm>
              <a:off x="637" y="201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367" name="Rectangle 324"/>
            <p:cNvSpPr>
              <a:spLocks noChangeArrowheads="1"/>
            </p:cNvSpPr>
            <p:nvPr/>
          </p:nvSpPr>
          <p:spPr bwMode="auto">
            <a:xfrm>
              <a:off x="1641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8" name="Oval 325"/>
            <p:cNvSpPr>
              <a:spLocks noChangeArrowheads="1"/>
            </p:cNvSpPr>
            <p:nvPr/>
          </p:nvSpPr>
          <p:spPr bwMode="auto">
            <a:xfrm>
              <a:off x="1805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9" name="Text Box 326"/>
            <p:cNvSpPr txBox="1">
              <a:spLocks noChangeArrowheads="1"/>
            </p:cNvSpPr>
            <p:nvPr/>
          </p:nvSpPr>
          <p:spPr bwMode="auto">
            <a:xfrm>
              <a:off x="1309" y="201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370" name="Line 327"/>
            <p:cNvSpPr>
              <a:spLocks noChangeShapeType="1"/>
            </p:cNvSpPr>
            <p:nvPr/>
          </p:nvSpPr>
          <p:spPr bwMode="auto">
            <a:xfrm flipV="1">
              <a:off x="1824" y="1239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328"/>
            <p:cNvSpPr>
              <a:spLocks noChangeShapeType="1"/>
            </p:cNvSpPr>
            <p:nvPr/>
          </p:nvSpPr>
          <p:spPr bwMode="auto">
            <a:xfrm flipH="1">
              <a:off x="768" y="2103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29"/>
            <p:cNvSpPr>
              <a:spLocks noChangeShapeType="1"/>
            </p:cNvSpPr>
            <p:nvPr/>
          </p:nvSpPr>
          <p:spPr bwMode="auto">
            <a:xfrm>
              <a:off x="1824" y="2103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30"/>
            <p:cNvSpPr>
              <a:spLocks noChangeShapeType="1"/>
            </p:cNvSpPr>
            <p:nvPr/>
          </p:nvSpPr>
          <p:spPr bwMode="auto">
            <a:xfrm flipV="1">
              <a:off x="816" y="2199"/>
              <a:ext cx="81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31"/>
            <p:cNvSpPr>
              <a:spLocks noChangeShapeType="1"/>
            </p:cNvSpPr>
            <p:nvPr/>
          </p:nvSpPr>
          <p:spPr bwMode="auto">
            <a:xfrm>
              <a:off x="864" y="1191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  <p:bldP spid="321543" grpId="0"/>
      <p:bldP spid="321547" grpId="0"/>
      <p:bldP spid="3215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j02919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0"/>
            <a:ext cx="115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28600" y="2438400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如何消除死锁？</a:t>
            </a:r>
            <a:b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有什么方法？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死锁处理方法概述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死锁预防</a:t>
            </a:r>
          </a:p>
        </p:txBody>
      </p:sp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990600" y="1908175"/>
            <a:ext cx="7620000" cy="530225"/>
            <a:chOff x="624" y="1202"/>
            <a:chExt cx="4800" cy="334"/>
          </a:xfrm>
        </p:grpSpPr>
        <p:sp>
          <p:nvSpPr>
            <p:cNvPr id="16406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破坏死锁的必要条件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6407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37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2889250" y="1406525"/>
            <a:ext cx="431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“no smoking”</a:t>
            </a:r>
            <a:r>
              <a:rPr lang="zh-CN" altLang="en-US">
                <a:solidFill>
                  <a:schemeClr val="accent2"/>
                </a:solidFill>
              </a:rPr>
              <a:t>，预防火灾</a:t>
            </a: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685800" y="2411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死锁避免</a:t>
            </a:r>
          </a:p>
        </p:txBody>
      </p:sp>
      <p:grpSp>
        <p:nvGrpSpPr>
          <p:cNvPr id="323593" name="Group 9"/>
          <p:cNvGrpSpPr>
            <a:grpSpLocks/>
          </p:cNvGrpSpPr>
          <p:nvPr/>
        </p:nvGrpSpPr>
        <p:grpSpPr bwMode="auto">
          <a:xfrm>
            <a:off x="990600" y="3051175"/>
            <a:ext cx="7620000" cy="530225"/>
            <a:chOff x="624" y="1922"/>
            <a:chExt cx="4800" cy="334"/>
          </a:xfrm>
        </p:grpSpPr>
        <p:sp>
          <p:nvSpPr>
            <p:cNvPr id="16404" name="Rectangle 10"/>
            <p:cNvSpPr>
              <a:spLocks noChangeArrowheads="1"/>
            </p:cNvSpPr>
            <p:nvPr/>
          </p:nvSpPr>
          <p:spPr bwMode="auto">
            <a:xfrm>
              <a:off x="624" y="192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检测每个资源请求，如果造成死锁就拒绝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6405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06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596" name="Rectangle 12"/>
          <p:cNvSpPr>
            <a:spLocks noChangeArrowheads="1"/>
          </p:cNvSpPr>
          <p:nvPr/>
        </p:nvSpPr>
        <p:spPr bwMode="auto">
          <a:xfrm>
            <a:off x="2889250" y="252888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检测到煤气超标时，自动切断电源</a:t>
            </a:r>
          </a:p>
        </p:txBody>
      </p:sp>
      <p:sp>
        <p:nvSpPr>
          <p:cNvPr id="323597" name="Rectangle 13"/>
          <p:cNvSpPr>
            <a:spLocks noChangeArrowheads="1"/>
          </p:cNvSpPr>
          <p:nvPr/>
        </p:nvSpPr>
        <p:spPr bwMode="auto">
          <a:xfrm>
            <a:off x="685800" y="36306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死锁检测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恢复</a:t>
            </a:r>
          </a:p>
        </p:txBody>
      </p:sp>
      <p:grpSp>
        <p:nvGrpSpPr>
          <p:cNvPr id="323598" name="Group 14"/>
          <p:cNvGrpSpPr>
            <a:grpSpLocks/>
          </p:cNvGrpSpPr>
          <p:nvPr/>
        </p:nvGrpSpPr>
        <p:grpSpPr bwMode="auto">
          <a:xfrm>
            <a:off x="990600" y="4270375"/>
            <a:ext cx="7620000" cy="530225"/>
            <a:chOff x="624" y="2690"/>
            <a:chExt cx="4800" cy="334"/>
          </a:xfrm>
        </p:grpSpPr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检测到死锁出现时，剥夺一些进程的资源</a:t>
              </a:r>
            </a:p>
          </p:txBody>
        </p:sp>
        <p:pic>
          <p:nvPicPr>
            <p:cNvPr id="16403" name="Picture 1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3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601" name="Rectangle 17"/>
          <p:cNvSpPr>
            <a:spLocks noChangeArrowheads="1"/>
          </p:cNvSpPr>
          <p:nvPr/>
        </p:nvSpPr>
        <p:spPr bwMode="auto">
          <a:xfrm>
            <a:off x="3778250" y="3748088"/>
            <a:ext cx="506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发现火灾时，立刻拿起灭火器</a:t>
            </a:r>
          </a:p>
        </p:txBody>
      </p:sp>
      <p:sp>
        <p:nvSpPr>
          <p:cNvPr id="323602" name="Rectangle 18"/>
          <p:cNvSpPr>
            <a:spLocks noChangeArrowheads="1"/>
          </p:cNvSpPr>
          <p:nvPr/>
        </p:nvSpPr>
        <p:spPr bwMode="auto">
          <a:xfrm>
            <a:off x="685800" y="4849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死锁忽略</a:t>
            </a:r>
          </a:p>
        </p:txBody>
      </p:sp>
      <p:grpSp>
        <p:nvGrpSpPr>
          <p:cNvPr id="323603" name="Group 19"/>
          <p:cNvGrpSpPr>
            <a:grpSpLocks/>
          </p:cNvGrpSpPr>
          <p:nvPr/>
        </p:nvGrpSpPr>
        <p:grpSpPr bwMode="auto">
          <a:xfrm>
            <a:off x="990600" y="5489575"/>
            <a:ext cx="7620000" cy="530225"/>
            <a:chOff x="624" y="3458"/>
            <a:chExt cx="4800" cy="334"/>
          </a:xfrm>
        </p:grpSpPr>
        <p:sp>
          <p:nvSpPr>
            <p:cNvPr id="16400" name="Rectangle 20"/>
            <p:cNvSpPr>
              <a:spLocks noChangeArrowheads="1"/>
            </p:cNvSpPr>
            <p:nvPr/>
          </p:nvSpPr>
          <p:spPr bwMode="auto">
            <a:xfrm>
              <a:off x="624" y="345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就好像没有出现死锁一样</a:t>
              </a:r>
            </a:p>
          </p:txBody>
        </p:sp>
        <p:pic>
          <p:nvPicPr>
            <p:cNvPr id="16401" name="Picture 2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6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606" name="Rectangle 22"/>
          <p:cNvSpPr>
            <a:spLocks noChangeArrowheads="1"/>
          </p:cNvSpPr>
          <p:nvPr/>
        </p:nvSpPr>
        <p:spPr bwMode="auto">
          <a:xfrm>
            <a:off x="2895600" y="4967288"/>
            <a:ext cx="506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在太阳上可以对火灾全然不顾</a:t>
            </a:r>
          </a:p>
        </p:txBody>
      </p:sp>
      <p:pic>
        <p:nvPicPr>
          <p:cNvPr id="1639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5625" y="76200"/>
            <a:ext cx="8159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/>
      <p:bldP spid="323591" grpId="0"/>
      <p:bldP spid="323592" grpId="0"/>
      <p:bldP spid="323596" grpId="0"/>
      <p:bldP spid="323597" grpId="0"/>
      <p:bldP spid="323601" grpId="0"/>
      <p:bldP spid="323602" grpId="0"/>
      <p:bldP spid="3236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762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死锁预防</a:t>
            </a:r>
            <a:r>
              <a:rPr lang="en-US" altLang="zh-CN" sz="3200" smtClean="0"/>
              <a:t>: </a:t>
            </a:r>
            <a:r>
              <a:rPr lang="zh-CN" altLang="en-US" sz="3200" smtClean="0"/>
              <a:t>破除死锁的必要条件之</a:t>
            </a:r>
            <a:r>
              <a:rPr lang="en-US" altLang="zh-CN" sz="3200" smtClean="0">
                <a:solidFill>
                  <a:srgbClr val="CC0000"/>
                </a:solidFill>
              </a:rPr>
              <a:t>(1)(2)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破坏互斥使用</a:t>
            </a:r>
          </a:p>
        </p:txBody>
      </p:sp>
      <p:grpSp>
        <p:nvGrpSpPr>
          <p:cNvPr id="324612" name="Group 4"/>
          <p:cNvGrpSpPr>
            <a:grpSpLocks/>
          </p:cNvGrpSpPr>
          <p:nvPr/>
        </p:nvGrpSpPr>
        <p:grpSpPr bwMode="auto">
          <a:xfrm>
            <a:off x="990600" y="1828800"/>
            <a:ext cx="7620000" cy="530225"/>
            <a:chOff x="624" y="1202"/>
            <a:chExt cx="4800" cy="334"/>
          </a:xfrm>
        </p:grpSpPr>
        <p:sp>
          <p:nvSpPr>
            <p:cNvPr id="17423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资源的固有特性，通常</a:t>
              </a:r>
              <a:r>
                <a:rPr lang="zh-CN" altLang="en-US" sz="2400">
                  <a:solidFill>
                    <a:srgbClr val="FF0000"/>
                  </a:solidFill>
                </a:rPr>
                <a:t>无法破除，如打印机</a:t>
              </a:r>
            </a:p>
          </p:txBody>
        </p:sp>
        <p:pic>
          <p:nvPicPr>
            <p:cNvPr id="17424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2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85800" y="2362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破除不可抢占</a:t>
            </a:r>
          </a:p>
        </p:txBody>
      </p:sp>
      <p:grpSp>
        <p:nvGrpSpPr>
          <p:cNvPr id="324616" name="Group 8"/>
          <p:cNvGrpSpPr>
            <a:grpSpLocks/>
          </p:cNvGrpSpPr>
          <p:nvPr/>
        </p:nvGrpSpPr>
        <p:grpSpPr bwMode="auto">
          <a:xfrm>
            <a:off x="990600" y="2895600"/>
            <a:ext cx="7620000" cy="1406525"/>
            <a:chOff x="624" y="2016"/>
            <a:chExt cx="4800" cy="886"/>
          </a:xfrm>
        </p:grpSpPr>
        <p:sp>
          <p:nvSpPr>
            <p:cNvPr id="17421" name="Rectangle 9"/>
            <p:cNvSpPr>
              <a:spLocks noChangeArrowheads="1"/>
            </p:cNvSpPr>
            <p:nvPr/>
          </p:nvSpPr>
          <p:spPr bwMode="auto">
            <a:xfrm>
              <a:off x="624" y="2016"/>
              <a:ext cx="4800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如果一个进程占有资源并申请另一个不能立即分配的资源，那么</a:t>
              </a:r>
              <a:r>
                <a:rPr lang="zh-CN" altLang="en-US" sz="2400">
                  <a:solidFill>
                    <a:srgbClr val="FF0000"/>
                  </a:solidFill>
                </a:rPr>
                <a:t>已分配资源就可被抢占（即持有不用即可抢占）</a:t>
              </a:r>
            </a:p>
          </p:txBody>
        </p:sp>
        <p:pic>
          <p:nvPicPr>
            <p:cNvPr id="17422" name="Picture 10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4619" name="Group 11"/>
          <p:cNvGrpSpPr>
            <a:grpSpLocks/>
          </p:cNvGrpSpPr>
          <p:nvPr/>
        </p:nvGrpSpPr>
        <p:grpSpPr bwMode="auto">
          <a:xfrm>
            <a:off x="990600" y="4213225"/>
            <a:ext cx="7620000" cy="979488"/>
            <a:chOff x="624" y="2016"/>
            <a:chExt cx="4800" cy="617"/>
          </a:xfrm>
        </p:grpSpPr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624" y="2016"/>
              <a:ext cx="4800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如果申请的资源得到满足，则抢占其他资源一次性分配给该进程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7420" name="Picture 13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990600" y="5203825"/>
            <a:ext cx="7620000" cy="968375"/>
            <a:chOff x="624" y="2016"/>
            <a:chExt cx="4800" cy="610"/>
          </a:xfrm>
        </p:grpSpPr>
        <p:sp>
          <p:nvSpPr>
            <p:cNvPr id="17417" name="Rectangle 15"/>
            <p:cNvSpPr>
              <a:spLocks noChangeArrowheads="1"/>
            </p:cNvSpPr>
            <p:nvPr/>
          </p:nvSpPr>
          <p:spPr bwMode="auto">
            <a:xfrm>
              <a:off x="624" y="2016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只对状态能保存和恢复的资源</a:t>
              </a:r>
              <a:r>
                <a:rPr lang="en-US" altLang="zh-CN" sz="2400"/>
                <a:t>(</a:t>
              </a:r>
              <a:r>
                <a:rPr lang="zh-CN" altLang="en-US" sz="2400"/>
                <a:t>如</a:t>
              </a:r>
              <a:r>
                <a:rPr lang="en-US" altLang="zh-CN" sz="2400"/>
                <a:t>CPU</a:t>
              </a:r>
              <a:r>
                <a:rPr lang="zh-CN" altLang="en-US" sz="2400"/>
                <a:t>，内存空间</a:t>
              </a:r>
              <a:r>
                <a:rPr lang="en-US" altLang="zh-CN" sz="2400"/>
                <a:t>)</a:t>
              </a:r>
              <a:r>
                <a:rPr lang="zh-CN" altLang="en-US" sz="2400"/>
                <a:t>有效，对打印机等外设不适用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7418" name="Picture 1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1981200" y="61838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</a:rPr>
              <a:t>实例：两</a:t>
            </a:r>
            <a:r>
              <a:rPr lang="zh-CN" altLang="en-US" sz="1800">
                <a:solidFill>
                  <a:srgbClr val="FF0000"/>
                </a:solidFill>
              </a:rPr>
              <a:t>个进程使用串口，都要读串口，数据不同不可恢复。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/>
      <p:bldP spid="3246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死锁预防</a:t>
            </a:r>
            <a:r>
              <a:rPr lang="en-US" altLang="zh-CN" sz="3200" smtClean="0"/>
              <a:t>: </a:t>
            </a:r>
            <a:r>
              <a:rPr lang="zh-CN" altLang="en-US" sz="3200" smtClean="0"/>
              <a:t>破除死锁的必要条件之</a:t>
            </a:r>
            <a:r>
              <a:rPr lang="en-US" altLang="zh-CN" sz="3200" smtClean="0">
                <a:solidFill>
                  <a:srgbClr val="CC0000"/>
                </a:solidFill>
              </a:rPr>
              <a:t>(3)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破除请求和保持</a:t>
            </a:r>
          </a:p>
        </p:txBody>
      </p:sp>
      <p:grpSp>
        <p:nvGrpSpPr>
          <p:cNvPr id="325636" name="Group 4"/>
          <p:cNvGrpSpPr>
            <a:grpSpLocks/>
          </p:cNvGrpSpPr>
          <p:nvPr/>
        </p:nvGrpSpPr>
        <p:grpSpPr bwMode="auto">
          <a:xfrm>
            <a:off x="990600" y="1927225"/>
            <a:ext cx="7620000" cy="530225"/>
            <a:chOff x="624" y="1214"/>
            <a:chExt cx="4800" cy="334"/>
          </a:xfrm>
        </p:grpSpPr>
        <p:sp>
          <p:nvSpPr>
            <p:cNvPr id="18443" name="Rectangle 5"/>
            <p:cNvSpPr>
              <a:spLocks noChangeArrowheads="1"/>
            </p:cNvSpPr>
            <p:nvPr/>
          </p:nvSpPr>
          <p:spPr bwMode="auto">
            <a:xfrm>
              <a:off x="624" y="1214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在进程执行前，</a:t>
              </a:r>
              <a:r>
                <a:rPr lang="zh-CN" altLang="en-US" sz="2400">
                  <a:solidFill>
                    <a:srgbClr val="FF0000"/>
                  </a:solidFill>
                </a:rPr>
                <a:t>一次性申请所有需要的资源</a:t>
              </a:r>
            </a:p>
          </p:txBody>
        </p:sp>
        <p:pic>
          <p:nvPicPr>
            <p:cNvPr id="18444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5639" name="Group 7"/>
          <p:cNvGrpSpPr>
            <a:grpSpLocks/>
          </p:cNvGrpSpPr>
          <p:nvPr/>
        </p:nvGrpSpPr>
        <p:grpSpPr bwMode="auto">
          <a:xfrm>
            <a:off x="990600" y="2668588"/>
            <a:ext cx="7620000" cy="530225"/>
            <a:chOff x="624" y="1681"/>
            <a:chExt cx="4800" cy="334"/>
          </a:xfrm>
        </p:grpSpPr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624" y="1681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缺点</a:t>
              </a:r>
              <a:r>
                <a:rPr lang="en-US" altLang="zh-CN" sz="2400"/>
                <a:t>1: </a:t>
              </a:r>
              <a:r>
                <a:rPr lang="zh-CN" altLang="en-US" sz="2400"/>
                <a:t>需要预知未来，编程困难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8442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5642" name="Group 10"/>
          <p:cNvGrpSpPr>
            <a:grpSpLocks/>
          </p:cNvGrpSpPr>
          <p:nvPr/>
        </p:nvGrpSpPr>
        <p:grpSpPr bwMode="auto">
          <a:xfrm>
            <a:off x="990600" y="3222625"/>
            <a:ext cx="7620000" cy="968375"/>
            <a:chOff x="624" y="2030"/>
            <a:chExt cx="4800" cy="610"/>
          </a:xfrm>
        </p:grpSpPr>
        <p:sp>
          <p:nvSpPr>
            <p:cNvPr id="18439" name="Rectangle 11"/>
            <p:cNvSpPr>
              <a:spLocks noChangeArrowheads="1"/>
            </p:cNvSpPr>
            <p:nvPr/>
          </p:nvSpPr>
          <p:spPr bwMode="auto">
            <a:xfrm>
              <a:off x="624" y="2030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缺点</a:t>
              </a:r>
              <a:r>
                <a:rPr lang="en-US" altLang="zh-CN" sz="2400"/>
                <a:t>2: </a:t>
              </a:r>
              <a:r>
                <a:rPr lang="zh-CN" altLang="en-US" sz="2400"/>
                <a:t>许多资源分配后很长时间后才使用，资源利用率低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8440" name="Picture 1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死锁预防</a:t>
            </a:r>
            <a:r>
              <a:rPr lang="en-US" altLang="zh-CN" sz="3200" smtClean="0"/>
              <a:t>: </a:t>
            </a:r>
            <a:r>
              <a:rPr lang="zh-CN" altLang="en-US" sz="3200" smtClean="0"/>
              <a:t>破除死锁的必要条件之</a:t>
            </a:r>
            <a:r>
              <a:rPr lang="en-US" altLang="zh-CN" sz="3200" smtClean="0">
                <a:solidFill>
                  <a:srgbClr val="CC0000"/>
                </a:solidFill>
              </a:rPr>
              <a:t>(4)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破除循环等待</a:t>
            </a: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990600" y="1927225"/>
            <a:ext cx="7620000" cy="530225"/>
            <a:chOff x="624" y="1214"/>
            <a:chExt cx="4800" cy="334"/>
          </a:xfrm>
        </p:grpSpPr>
        <p:sp>
          <p:nvSpPr>
            <p:cNvPr id="19468" name="Rectangle 5"/>
            <p:cNvSpPr>
              <a:spLocks noChangeArrowheads="1"/>
            </p:cNvSpPr>
            <p:nvPr/>
          </p:nvSpPr>
          <p:spPr bwMode="auto">
            <a:xfrm>
              <a:off x="624" y="1214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对资源类型进行排序，</a:t>
              </a:r>
              <a:r>
                <a:rPr lang="zh-CN" altLang="en-US" sz="2400">
                  <a:solidFill>
                    <a:srgbClr val="FF0000"/>
                  </a:solidFill>
                </a:rPr>
                <a:t>资源申请必须按序进行</a:t>
              </a:r>
            </a:p>
          </p:txBody>
        </p:sp>
        <p:pic>
          <p:nvPicPr>
            <p:cNvPr id="19469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6663" name="Group 7"/>
          <p:cNvGrpSpPr>
            <a:grpSpLocks/>
          </p:cNvGrpSpPr>
          <p:nvPr/>
        </p:nvGrpSpPr>
        <p:grpSpPr bwMode="auto">
          <a:xfrm>
            <a:off x="990600" y="3581401"/>
            <a:ext cx="7620000" cy="979488"/>
            <a:chOff x="624" y="1681"/>
            <a:chExt cx="4800" cy="617"/>
          </a:xfrm>
        </p:grpSpPr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624" y="1681"/>
              <a:ext cx="4800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缺点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如果编程时就需</a:t>
              </a:r>
              <a:r>
                <a:rPr lang="zh-CN" altLang="en-US" sz="2400" dirty="0" smtClean="0"/>
                <a:t>考虑；可能需要</a:t>
              </a:r>
              <a:r>
                <a:rPr lang="zh-CN" altLang="en-US" sz="2400" dirty="0"/>
                <a:t>释放某些资源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申请序号小的资源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，进程可能会无法</a:t>
              </a:r>
              <a:r>
                <a:rPr lang="zh-CN" altLang="en-US" sz="2400" dirty="0" smtClean="0"/>
                <a:t>执行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19467" name="Picture 9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6666" name="Group 10"/>
          <p:cNvGrpSpPr>
            <a:grpSpLocks/>
          </p:cNvGrpSpPr>
          <p:nvPr/>
        </p:nvGrpSpPr>
        <p:grpSpPr bwMode="auto">
          <a:xfrm>
            <a:off x="990600" y="2438400"/>
            <a:ext cx="7620000" cy="968375"/>
            <a:chOff x="624" y="1214"/>
            <a:chExt cx="4800" cy="610"/>
          </a:xfrm>
        </p:grpSpPr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624" y="1214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5050"/>
                  </a:solidFill>
                </a:rPr>
                <a:t>例如：</a:t>
              </a:r>
              <a:r>
                <a:rPr lang="zh-CN" altLang="en-US" sz="2400"/>
                <a:t>所有的进程必须先申请磁盘驱动，再申请打印机，再</a:t>
              </a:r>
              <a:r>
                <a:rPr lang="en-US" altLang="zh-CN" sz="2400"/>
                <a:t>….</a:t>
              </a:r>
              <a:r>
                <a:rPr lang="zh-CN" altLang="en-US" sz="2400"/>
                <a:t>，如同日常交通中的单行道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9465" name="Picture 12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685800" y="5307013"/>
            <a:ext cx="8077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总之，破除死锁的必要条件会引入不合理因素，实际中很少使用。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0" y="4419600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P1:1,2,3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r>
              <a:rPr lang="en-US" altLang="zh-CN" sz="2000" dirty="0" err="1" smtClean="0"/>
              <a:t>P2:2,3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P3:3,4</a:t>
            </a:r>
            <a:r>
              <a:rPr lang="en-US" altLang="zh-CN" sz="2000" dirty="0" smtClean="0"/>
              <a:t> (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被长时间使用，不释放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，则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P1</a:t>
            </a:r>
            <a:r>
              <a:rPr lang="en-US" altLang="zh-CN" sz="2000" dirty="0" smtClean="0">
                <a:solidFill>
                  <a:srgbClr val="FF0000"/>
                </a:solidFill>
              </a:rPr>
              <a:t>\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P2</a:t>
            </a:r>
            <a:r>
              <a:rPr lang="zh-CN" altLang="en-US" sz="2000" dirty="0" smtClean="0">
                <a:solidFill>
                  <a:srgbClr val="FF0000"/>
                </a:solidFill>
              </a:rPr>
              <a:t>无法执行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  <p:bldP spid="326669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思想</a:t>
            </a:r>
            <a:r>
              <a:rPr lang="en-US" altLang="zh-CN"/>
              <a:t>: </a:t>
            </a:r>
            <a:r>
              <a:rPr lang="zh-CN" altLang="en-US"/>
              <a:t>判断此次请求</a:t>
            </a:r>
            <a:r>
              <a:rPr lang="zh-CN" altLang="en-US">
                <a:solidFill>
                  <a:srgbClr val="FF0000"/>
                </a:solidFill>
              </a:rPr>
              <a:t>是否造成死锁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         </a:t>
            </a:r>
            <a:r>
              <a:rPr lang="zh-CN" altLang="en-US"/>
              <a:t>若会造成死锁，则拒绝该请求</a:t>
            </a:r>
          </a:p>
        </p:txBody>
      </p:sp>
      <p:sp>
        <p:nvSpPr>
          <p:cNvPr id="327684" name="AutoShape 4"/>
          <p:cNvSpPr>
            <a:spLocks noChangeArrowheads="1"/>
          </p:cNvSpPr>
          <p:nvPr/>
        </p:nvSpPr>
        <p:spPr bwMode="auto">
          <a:xfrm rot="10800000">
            <a:off x="5105400" y="304800"/>
            <a:ext cx="3886200" cy="685800"/>
          </a:xfrm>
          <a:prstGeom prst="wedgeRoundRectCallout">
            <a:avLst>
              <a:gd name="adj1" fmla="val 33574"/>
              <a:gd name="adj2" fmla="val -10833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不死锁就成了问题的核心</a:t>
            </a:r>
            <a:r>
              <a:rPr lang="en-US" altLang="zh-CN" sz="2400"/>
              <a:t>!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685800" y="2563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安全状态定义：</a:t>
            </a:r>
            <a:r>
              <a:rPr lang="zh-CN" altLang="en-US"/>
              <a:t>如果系统中的所有进程存在一个可完成的执行序列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…P</a:t>
            </a:r>
            <a:r>
              <a:rPr lang="en-US" altLang="zh-CN" baseline="-25000"/>
              <a:t>n</a:t>
            </a:r>
            <a:r>
              <a:rPr lang="zh-CN" altLang="en-US"/>
              <a:t>，则称系统处于安全状态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7686" name="AutoShape 6"/>
          <p:cNvSpPr>
            <a:spLocks noChangeArrowheads="1"/>
          </p:cNvSpPr>
          <p:nvPr/>
        </p:nvSpPr>
        <p:spPr bwMode="auto">
          <a:xfrm rot="10800000">
            <a:off x="5105400" y="3886200"/>
            <a:ext cx="2590800" cy="914400"/>
          </a:xfrm>
          <a:prstGeom prst="wedgeRoundRectCallout">
            <a:avLst>
              <a:gd name="adj1" fmla="val 35106"/>
              <a:gd name="adj2" fmla="val 776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都能执行完成当然就不死锁</a:t>
            </a: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685800" y="50022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安全序列：</a:t>
            </a:r>
            <a:r>
              <a:rPr lang="zh-CN" altLang="en-US"/>
              <a:t>上面的执行序列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…P</a:t>
            </a:r>
            <a:r>
              <a:rPr lang="en-US" altLang="zh-CN" baseline="-25000"/>
              <a:t>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7688" name="AutoShape 8"/>
          <p:cNvSpPr>
            <a:spLocks noChangeArrowheads="1"/>
          </p:cNvSpPr>
          <p:nvPr/>
        </p:nvSpPr>
        <p:spPr bwMode="auto">
          <a:xfrm rot="10800000">
            <a:off x="5410200" y="5715000"/>
            <a:ext cx="2590800" cy="838200"/>
          </a:xfrm>
          <a:prstGeom prst="wedgeRoundRectCallout">
            <a:avLst>
              <a:gd name="adj1" fmla="val 33505"/>
              <a:gd name="adj2" fmla="val 645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如何找到这样的序列</a:t>
            </a:r>
            <a:r>
              <a:rPr lang="en-US" altLang="zh-CN" sz="2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/>
      <p:bldP spid="327684" grpId="0" animBg="1"/>
      <p:bldP spid="327685" grpId="0"/>
      <p:bldP spid="327686" grpId="0" animBg="1"/>
      <p:bldP spid="327687" grpId="0"/>
      <p:bldP spid="3276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1524000"/>
            <a:ext cx="7848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一个银行家</a:t>
            </a:r>
            <a:r>
              <a:rPr lang="zh-CN" altLang="en-US" dirty="0" smtClean="0"/>
              <a:t>：目前手里只有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A</a:t>
            </a:r>
            <a:r>
              <a:rPr lang="zh-CN" altLang="en-US" dirty="0" smtClean="0"/>
              <a:t>个开发商：已贷款</a:t>
            </a:r>
            <a:r>
              <a:rPr lang="en-US" altLang="zh-CN" dirty="0" smtClean="0"/>
              <a:t>15</a:t>
            </a:r>
            <a:r>
              <a:rPr lang="zh-CN" altLang="en-US" dirty="0"/>
              <a:t>亿，资金紧张还需</a:t>
            </a:r>
            <a:r>
              <a:rPr lang="en-US" altLang="zh-CN" dirty="0"/>
              <a:t>3</a:t>
            </a:r>
            <a:r>
              <a:rPr lang="zh-CN" altLang="en-US" dirty="0" smtClean="0"/>
              <a:t>亿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个开发商：已贷款</a:t>
            </a:r>
            <a:r>
              <a:rPr lang="en-US" altLang="zh-CN" dirty="0"/>
              <a:t>5</a:t>
            </a:r>
            <a:r>
              <a:rPr lang="zh-CN" altLang="en-US" dirty="0"/>
              <a:t>亿</a:t>
            </a:r>
            <a:r>
              <a:rPr lang="zh-CN" altLang="en-US" dirty="0" smtClean="0"/>
              <a:t>，还需贷款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亿，运转良好能</a:t>
            </a:r>
            <a:r>
              <a:rPr lang="zh-CN" altLang="en-US" dirty="0"/>
              <a:t>收回。</a:t>
            </a:r>
            <a:endParaRPr lang="en-US" altLang="zh-CN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C</a:t>
            </a:r>
            <a:r>
              <a:rPr lang="zh-CN" altLang="en-US" dirty="0" smtClean="0"/>
              <a:t>个开发商：已贷款</a:t>
            </a:r>
            <a:r>
              <a:rPr lang="en-US" altLang="zh-CN" dirty="0" smtClean="0"/>
              <a:t>2</a:t>
            </a:r>
            <a:r>
              <a:rPr lang="zh-CN" altLang="en-US" dirty="0" smtClean="0"/>
              <a:t>亿，欲</a:t>
            </a:r>
            <a:r>
              <a:rPr lang="zh-CN" altLang="en-US" dirty="0"/>
              <a:t>贷款</a:t>
            </a:r>
            <a:r>
              <a:rPr lang="en-US" altLang="zh-CN" dirty="0" smtClean="0"/>
              <a:t>18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r>
              <a:rPr lang="en-US" altLang="zh-CN" dirty="0" smtClean="0"/>
              <a:t>… …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81000" y="4079557"/>
            <a:ext cx="8153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开发商</a:t>
            </a:r>
            <a:r>
              <a:rPr lang="en-US" altLang="zh-CN" dirty="0" smtClean="0"/>
              <a:t>B</a:t>
            </a:r>
            <a:r>
              <a:rPr lang="zh-CN" altLang="en-US" dirty="0" smtClean="0"/>
              <a:t>还钱，再借给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，则可以继续借给</a:t>
            </a:r>
            <a:r>
              <a:rPr lang="en-US" altLang="zh-CN" dirty="0" smtClean="0"/>
              <a:t>C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4724400"/>
            <a:ext cx="8153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银行</a:t>
            </a:r>
            <a:r>
              <a:rPr lang="zh-CN" altLang="en-US" dirty="0"/>
              <a:t>家</a:t>
            </a:r>
            <a:r>
              <a:rPr lang="zh-CN" altLang="en-US" dirty="0" smtClean="0"/>
              <a:t>当前可用的资金（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itchFamily="49" charset="0"/>
              </a:rPr>
              <a:t>Available</a:t>
            </a:r>
            <a:r>
              <a:rPr lang="zh-CN" altLang="en-US" sz="2800" dirty="0" smtClean="0">
                <a:solidFill>
                  <a:srgbClr val="FF0000"/>
                </a:solidFill>
                <a:latin typeface="Courier New" pitchFamily="49" charset="0"/>
              </a:rPr>
              <a:t>）</a:t>
            </a:r>
            <a:r>
              <a:rPr lang="zh-CN" altLang="en-US" dirty="0" smtClean="0"/>
              <a:t>？可以利用的资金，即可用的加上能收回的共有多少（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</a:rPr>
              <a:t>work</a:t>
            </a:r>
            <a:r>
              <a:rPr lang="zh-CN" altLang="en-US" dirty="0" smtClean="0"/>
              <a:t>）？各个开发商已贷款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已分配的资金（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itchFamily="49" charset="0"/>
              </a:rPr>
              <a:t>Allocation</a:t>
            </a:r>
            <a:r>
              <a:rPr lang="zh-CN" altLang="en-US" dirty="0" smtClean="0"/>
              <a:t>）？各个开发商还需要贷款（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</a:rPr>
              <a:t>need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0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685800" y="10668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安全序列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en-US" altLang="zh-CN" err="1"/>
              <a:t>P</a:t>
            </a:r>
            <a:r>
              <a:rPr lang="en-US" altLang="zh-CN" baseline="-25000" err="1"/>
              <a:t>n</a:t>
            </a:r>
            <a:r>
              <a:rPr lang="zh-CN" altLang="en-US"/>
              <a:t>应该满足的性质：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1000" y="2227155"/>
            <a:ext cx="8534400" cy="3933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itchFamily="49" charset="0"/>
              </a:rPr>
              <a:t>Banker()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</a:rPr>
              <a:t>n,m</a:t>
            </a:r>
            <a:r>
              <a:rPr lang="en-US" altLang="zh-CN" sz="2400" dirty="0">
                <a:latin typeface="Courier New" pitchFamily="49" charset="0"/>
              </a:rPr>
              <a:t>; //</a:t>
            </a:r>
            <a:r>
              <a:rPr lang="zh-CN" altLang="en-US" sz="2400" dirty="0">
                <a:latin typeface="Courier New" pitchFamily="49" charset="0"/>
              </a:rPr>
              <a:t>系统中进程总数</a:t>
            </a:r>
            <a:r>
              <a:rPr lang="en-US" altLang="zh-CN" sz="2400" dirty="0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zh-CN" altLang="en-US" sz="2400" dirty="0">
                <a:latin typeface="Courier New" pitchFamily="49" charset="0"/>
              </a:rPr>
              <a:t>和资源种类总数</a:t>
            </a:r>
            <a:r>
              <a:rPr lang="en-US" altLang="zh-CN" sz="2400" dirty="0">
                <a:solidFill>
                  <a:srgbClr val="CC0000"/>
                </a:solidFill>
                <a:latin typeface="Courier New" pitchFamily="49" charset="0"/>
              </a:rPr>
              <a:t>m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</a:rPr>
              <a:t>Available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1..m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</a:rPr>
              <a:t>//</a:t>
            </a:r>
            <a:r>
              <a:rPr lang="zh-CN" altLang="en-US" sz="2400" dirty="0" smtClean="0">
                <a:latin typeface="Courier New" pitchFamily="49" charset="0"/>
              </a:rPr>
              <a:t>资源当前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</a:rPr>
              <a:t>可用</a:t>
            </a:r>
            <a:r>
              <a:rPr lang="zh-CN" altLang="en-US" sz="2400" dirty="0" smtClean="0">
                <a:latin typeface="Courier New" pitchFamily="49" charset="0"/>
              </a:rPr>
              <a:t>总量</a:t>
            </a:r>
            <a:endParaRPr lang="zh-CN" altLang="en-US" sz="2400" dirty="0">
              <a:latin typeface="Courier New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</a:rPr>
              <a:t>Allocation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1..n,1..m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</a:t>
            </a:r>
            <a:r>
              <a:rPr lang="en-US" altLang="zh-CN" sz="2400" dirty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itchFamily="49" charset="0"/>
              </a:rPr>
              <a:t>    //</a:t>
            </a:r>
            <a:r>
              <a:rPr lang="zh-CN" altLang="en-US" sz="2400" dirty="0">
                <a:latin typeface="Courier New" pitchFamily="49" charset="0"/>
              </a:rPr>
              <a:t>当前给分配给每个进程的各种资源数量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Need[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1..n,1..m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itchFamily="49" charset="0"/>
              </a:rPr>
              <a:t>    //</a:t>
            </a:r>
            <a:r>
              <a:rPr lang="zh-CN" altLang="en-US" sz="2400" dirty="0">
                <a:latin typeface="Courier New" pitchFamily="49" charset="0"/>
              </a:rPr>
              <a:t>当前每个进程还需分配的各种资源数量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Work[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1..m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 </a:t>
            </a:r>
            <a:r>
              <a:rPr lang="en-US" altLang="zh-CN" sz="2400" dirty="0">
                <a:latin typeface="Courier New" pitchFamily="49" charset="0"/>
              </a:rPr>
              <a:t>//</a:t>
            </a:r>
            <a:r>
              <a:rPr lang="zh-CN" altLang="en-US" sz="2400" dirty="0">
                <a:latin typeface="Courier New" pitchFamily="49" charset="0"/>
              </a:rPr>
              <a:t>当前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</a:rPr>
              <a:t>可分配</a:t>
            </a:r>
            <a:r>
              <a:rPr lang="zh-CN" altLang="en-US" sz="2400" dirty="0">
                <a:latin typeface="Courier New" pitchFamily="49" charset="0"/>
              </a:rPr>
              <a:t>的</a:t>
            </a:r>
            <a:r>
              <a:rPr lang="zh-CN" altLang="en-US" sz="2400" dirty="0" smtClean="0">
                <a:latin typeface="Courier New" pitchFamily="49" charset="0"/>
              </a:rPr>
              <a:t>资源，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</a:rPr>
              <a:t>包括可收回</a:t>
            </a:r>
            <a:r>
              <a:rPr lang="zh-CN" altLang="en-US" sz="2400" dirty="0" smtClean="0">
                <a:latin typeface="Courier New" pitchFamily="49" charset="0"/>
              </a:rPr>
              <a:t>的</a:t>
            </a:r>
            <a:endParaRPr lang="zh-CN" altLang="en-US" sz="2400" dirty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 Finish[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</a:rPr>
              <a:t>1..n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</a:rPr>
              <a:t>]; </a:t>
            </a:r>
            <a:r>
              <a:rPr lang="en-US" altLang="zh-CN" sz="2400" dirty="0">
                <a:latin typeface="Courier New" pitchFamily="49" charset="0"/>
              </a:rPr>
              <a:t>//</a:t>
            </a:r>
            <a:r>
              <a:rPr lang="zh-CN" altLang="en-US" sz="2400" dirty="0">
                <a:latin typeface="Courier New" pitchFamily="49" charset="0"/>
              </a:rPr>
              <a:t>进程是否结束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2" y="1556939"/>
            <a:ext cx="8574538" cy="565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473450" y="381000"/>
            <a:ext cx="3232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章 死锁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914775" y="1290638"/>
            <a:ext cx="22574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347788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347788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347788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347788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347788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347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347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347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347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主要内容</a:t>
            </a: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1676400" y="1905000"/>
            <a:ext cx="6096000" cy="3886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indent="714375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/>
              <a:t>1. </a:t>
            </a:r>
            <a:r>
              <a:rPr lang="zh-CN" altLang="en-US" sz="2400"/>
              <a:t>死锁的概念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/>
              <a:t>2. </a:t>
            </a:r>
            <a:r>
              <a:rPr lang="zh-CN" altLang="en-US" sz="2400"/>
              <a:t>死锁特征分析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产生死锁的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个必要条件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/>
              <a:t>3. </a:t>
            </a:r>
            <a:r>
              <a:rPr lang="zh-CN" altLang="en-US" sz="2400"/>
              <a:t>死锁处理方法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）死锁预防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）死锁避免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）死锁检测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）死锁恢复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8" grpId="0"/>
      <p:bldP spid="2140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685800" y="1039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安全状态判定（</a:t>
            </a:r>
            <a:r>
              <a:rPr lang="zh-CN" altLang="en-US">
                <a:solidFill>
                  <a:srgbClr val="003399"/>
                </a:solidFill>
              </a:rPr>
              <a:t>思路</a:t>
            </a:r>
            <a:r>
              <a:rPr lang="zh-CN" altLang="en-US"/>
              <a:t>）：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762000" y="1676400"/>
            <a:ext cx="7620000" cy="48768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79388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①</a:t>
            </a:r>
            <a:r>
              <a:rPr lang="zh-CN" altLang="en-US" sz="2000" dirty="0">
                <a:latin typeface="Times New Roman" pitchFamily="18" charset="0"/>
              </a:rPr>
              <a:t>初始化设定：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</a:t>
            </a:r>
            <a:r>
              <a:rPr lang="en-US" altLang="zh-CN" sz="2000" dirty="0">
                <a:latin typeface="Times New Roman" pitchFamily="18" charset="0"/>
              </a:rPr>
              <a:t>Work = Available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动态记录</a:t>
            </a:r>
            <a:r>
              <a:rPr lang="zh-CN" altLang="en-US" sz="2000" i="1" dirty="0" smtClean="0">
                <a:solidFill>
                  <a:srgbClr val="CC0000"/>
                </a:solidFill>
                <a:latin typeface="Times New Roman" pitchFamily="18" charset="0"/>
              </a:rPr>
              <a:t>当前可（</a:t>
            </a:r>
            <a:r>
              <a:rPr lang="zh-CN" altLang="en-US" sz="2000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收回</a:t>
            </a:r>
            <a:r>
              <a:rPr lang="zh-CN" altLang="en-US" sz="2000" i="1" dirty="0" smtClean="0">
                <a:solidFill>
                  <a:srgbClr val="CC0000"/>
                </a:solidFill>
                <a:latin typeface="Times New Roman" pitchFamily="18" charset="0"/>
              </a:rPr>
              <a:t>）分配资源</a:t>
            </a:r>
            <a:r>
              <a:rPr lang="zh-CN" altLang="en-US" sz="2000" dirty="0">
                <a:latin typeface="Times New Roman" pitchFamily="18" charset="0"/>
              </a:rPr>
              <a:t>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</a:t>
            </a:r>
            <a:r>
              <a:rPr lang="en-US" altLang="zh-CN" sz="2000" dirty="0">
                <a:latin typeface="Times New Roman" pitchFamily="18" charset="0"/>
              </a:rPr>
              <a:t>Finish[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]=false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设定所有进程均未完成</a:t>
            </a:r>
            <a:r>
              <a:rPr lang="zh-CN" altLang="en-US" sz="2000" dirty="0">
                <a:latin typeface="Times New Roman" pitchFamily="18" charset="0"/>
              </a:rPr>
              <a:t>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②查找这样的进程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未完成但目前剩余资源可满足其需要，</a:t>
            </a:r>
            <a:b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    这样的进程是能够完成的</a:t>
            </a:r>
            <a:r>
              <a:rPr lang="zh-CN" altLang="en-US" sz="2000" dirty="0">
                <a:latin typeface="Times New Roman" pitchFamily="18" charset="0"/>
              </a:rPr>
              <a:t>）：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dirty="0">
                <a:latin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Finish[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 = </a:t>
            </a:r>
            <a:r>
              <a:rPr lang="en-US" altLang="zh-CN" sz="2000" dirty="0" smtClean="0">
                <a:latin typeface="Times New Roman" pitchFamily="18" charset="0"/>
              </a:rPr>
              <a:t>=false           </a:t>
            </a:r>
            <a:r>
              <a:rPr lang="en-US" altLang="zh-CN" sz="2000" dirty="0">
                <a:latin typeface="Times New Roman" pitchFamily="18" charset="0"/>
              </a:rPr>
              <a:t>b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Need[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 Work</a:t>
            </a:r>
            <a:r>
              <a:rPr lang="en-US" altLang="zh-CN" sz="2000" dirty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zh-CN" altLang="en-US" sz="2000" dirty="0">
                <a:latin typeface="Times New Roman" pitchFamily="18" charset="0"/>
              </a:rPr>
              <a:t>如果没有这样的进程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，则跳转到第④步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③（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若有则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一定能完成，并归还其占用的资源，即：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dirty="0">
                <a:latin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Finish[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 = true           b</a:t>
            </a:r>
            <a:r>
              <a:rPr lang="zh-CN" altLang="en-US" sz="2000" dirty="0">
                <a:latin typeface="Times New Roman" pitchFamily="18" charset="0"/>
              </a:rPr>
              <a:t>）</a:t>
            </a:r>
            <a:r>
              <a:rPr lang="en-US" altLang="zh-CN" sz="2000" dirty="0">
                <a:latin typeface="Times New Roman" pitchFamily="18" charset="0"/>
              </a:rPr>
              <a:t>Work = Work +Allocation[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      </a:t>
            </a:r>
            <a:r>
              <a:rPr lang="en-US" altLang="zh-CN" sz="2000" dirty="0" err="1">
                <a:latin typeface="Times New Roman" pitchFamily="18" charset="0"/>
              </a:rPr>
              <a:t>GOTO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</a:rPr>
              <a:t>第②步，继续查找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④如果所有进程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都是能完成的，即</a:t>
            </a:r>
            <a:r>
              <a:rPr lang="en-US" altLang="zh-CN" sz="2000" dirty="0">
                <a:latin typeface="Times New Roman" pitchFamily="18" charset="0"/>
              </a:rPr>
              <a:t>Finish[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]=</a:t>
            </a:r>
            <a:r>
              <a:rPr lang="en-US" altLang="zh-CN" sz="2000" dirty="0" err="1">
                <a:latin typeface="Times New Roman" pitchFamily="18" charset="0"/>
              </a:rPr>
              <a:t>ture</a:t>
            </a:r>
            <a:endParaRPr lang="en-US" altLang="zh-CN" sz="2000" dirty="0"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zh-CN" altLang="en-US" sz="2000" dirty="0">
                <a:latin typeface="Times New Roman" pitchFamily="18" charset="0"/>
              </a:rPr>
              <a:t>则系统处于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安全状态</a:t>
            </a:r>
            <a:r>
              <a:rPr lang="zh-CN" altLang="en-US" sz="2000" dirty="0">
                <a:latin typeface="Times New Roman" pitchFamily="18" charset="0"/>
              </a:rPr>
              <a:t>，否则系统处于</a:t>
            </a:r>
            <a:r>
              <a:rPr lang="zh-CN" altLang="en-US" sz="2000" i="1" dirty="0">
                <a:solidFill>
                  <a:srgbClr val="CC0000"/>
                </a:solidFill>
                <a:latin typeface="Times New Roman" pitchFamily="18" charset="0"/>
              </a:rPr>
              <a:t>不安全状态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  <p:bldP spid="3409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228600" y="1600200"/>
            <a:ext cx="8610600" cy="466281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Boolean Found;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Work = </a:t>
            </a:r>
            <a:r>
              <a:rPr lang="en-US" altLang="zh-TW" sz="2200" dirty="0">
                <a:latin typeface="Courier New" pitchFamily="49" charset="0"/>
              </a:rPr>
              <a:t>Available</a:t>
            </a:r>
            <a:r>
              <a:rPr lang="en-US" altLang="zh-CN" sz="2200" dirty="0">
                <a:latin typeface="Courier New" pitchFamily="49" charset="0"/>
              </a:rPr>
              <a:t>; Finish[</a:t>
            </a:r>
            <a:r>
              <a:rPr lang="en-US" altLang="zh-CN" sz="2200" dirty="0" err="1">
                <a:latin typeface="Courier New" pitchFamily="49" charset="0"/>
              </a:rPr>
              <a:t>1..n</a:t>
            </a:r>
            <a:r>
              <a:rPr lang="en-US" altLang="zh-CN" sz="2200" dirty="0">
                <a:latin typeface="Courier New" pitchFamily="49" charset="0"/>
              </a:rPr>
              <a:t>] = false;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while(true){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Found = </a:t>
            </a:r>
            <a:r>
              <a:rPr lang="en-US" altLang="zh-CN" sz="2200" dirty="0" smtClean="0">
                <a:latin typeface="Courier New" pitchFamily="49" charset="0"/>
              </a:rPr>
              <a:t>false;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 smtClean="0">
                <a:latin typeface="Courier New" pitchFamily="49" charset="0"/>
              </a:rPr>
              <a:t>   </a:t>
            </a:r>
            <a:r>
              <a:rPr lang="en-US" altLang="zh-CN" sz="2200" dirty="0">
                <a:latin typeface="Courier New" pitchFamily="49" charset="0"/>
              </a:rPr>
              <a:t>for(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CN" sz="2200" dirty="0">
                <a:latin typeface="Courier New" pitchFamily="49" charset="0"/>
              </a:rPr>
              <a:t>=1; 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CN" sz="2200" dirty="0">
                <a:latin typeface="Courier New" pitchFamily="49" charset="0"/>
              </a:rPr>
              <a:t>&lt;=n; 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CN" sz="2200" dirty="0">
                <a:latin typeface="Courier New" pitchFamily="49" charset="0"/>
              </a:rPr>
              <a:t>++){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 if(Finish[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</a:rPr>
              <a:t>]==false</a:t>
            </a:r>
            <a:r>
              <a:rPr lang="en-US" altLang="zh-CN" sz="2200" dirty="0">
                <a:latin typeface="Courier New" pitchFamily="49" charset="0"/>
              </a:rPr>
              <a:t> &amp;&amp; </a:t>
            </a:r>
            <a:r>
              <a:rPr lang="en-US" altLang="zh-CN" sz="2200" dirty="0">
                <a:solidFill>
                  <a:srgbClr val="FF0000"/>
                </a:solidFill>
                <a:latin typeface="Courier New" pitchFamily="49" charset="0"/>
              </a:rPr>
              <a:t>Need[</a:t>
            </a:r>
            <a:r>
              <a:rPr lang="en-US" altLang="zh-CN" sz="22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Courier New" pitchFamily="49" charset="0"/>
              </a:rPr>
              <a:t>]&lt;=</a:t>
            </a:r>
            <a:r>
              <a:rPr lang="en-US" altLang="zh-TW" sz="22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Work</a:t>
            </a:r>
            <a:r>
              <a:rPr lang="en-US" altLang="zh-CN" sz="2200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altLang="zh-TW" sz="2200" dirty="0">
                <a:solidFill>
                  <a:srgbClr val="FF0000"/>
                </a:solidFill>
                <a:latin typeface="Courier New" pitchFamily="49" charset="0"/>
              </a:rPr>
              <a:t>Work = Work + Allocation</a:t>
            </a:r>
            <a:r>
              <a:rPr lang="en-US" altLang="zh-CN" sz="22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zh-TW" sz="22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Courier New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    Finish[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</a:rPr>
              <a:t>] = true</a:t>
            </a:r>
            <a:r>
              <a:rPr lang="en-US" altLang="zh-CN" sz="2200" dirty="0">
                <a:latin typeface="Courier New" pitchFamily="49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    Found = true;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  if(Found==false)break;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</a:rPr>
              <a:t>for(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CN" sz="2200" dirty="0">
                <a:latin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</a:rPr>
              <a:t>1;i</a:t>
            </a:r>
            <a:r>
              <a:rPr lang="en-US" altLang="zh-CN" sz="2200" dirty="0">
                <a:latin typeface="Courier New" pitchFamily="49" charset="0"/>
              </a:rPr>
              <a:t>&lt;=</a:t>
            </a:r>
            <a:r>
              <a:rPr lang="en-US" altLang="zh-CN" sz="2200" dirty="0" err="1">
                <a:latin typeface="Courier New" pitchFamily="49" charset="0"/>
              </a:rPr>
              <a:t>n;i</a:t>
            </a:r>
            <a:r>
              <a:rPr lang="en-US" altLang="zh-CN" sz="2200" dirty="0">
                <a:latin typeface="Courier New" pitchFamily="49" charset="0"/>
              </a:rPr>
              <a:t>++)</a:t>
            </a:r>
            <a:r>
              <a:rPr lang="en-US" altLang="zh-TW" sz="2200" dirty="0">
                <a:latin typeface="Courier New" pitchFamily="49" charset="0"/>
                <a:sym typeface="Symbol" pitchFamily="18" charset="2"/>
              </a:rPr>
              <a:t> </a:t>
            </a:r>
            <a:endParaRPr lang="en-US" altLang="zh-CN" sz="2200" dirty="0">
              <a:latin typeface="Courier New" pitchFamily="49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itchFamily="49" charset="0"/>
                <a:sym typeface="Symbol" pitchFamily="18" charset="2"/>
              </a:rPr>
              <a:t>  if(</a:t>
            </a:r>
            <a:r>
              <a:rPr lang="en-US" altLang="zh-CN" sz="2200" dirty="0">
                <a:latin typeface="Courier New" pitchFamily="49" charset="0"/>
              </a:rPr>
              <a:t>Finish[</a:t>
            </a:r>
            <a:r>
              <a:rPr lang="en-US" altLang="zh-CN" sz="2200" dirty="0" err="1">
                <a:latin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</a:rPr>
              <a:t>]==false</a:t>
            </a:r>
            <a:r>
              <a:rPr lang="en-US" altLang="zh-CN" sz="2200" dirty="0">
                <a:latin typeface="Courier New" pitchFamily="49" charset="0"/>
              </a:rPr>
              <a:t>)</a:t>
            </a:r>
            <a:r>
              <a:rPr lang="en-US" altLang="zh-CN" sz="2200" dirty="0">
                <a:latin typeface="Courier New" pitchFamily="49" charset="0"/>
                <a:sym typeface="Symbol" pitchFamily="18" charset="2"/>
              </a:rPr>
              <a:t>return “deadlock”;</a:t>
            </a:r>
            <a:endParaRPr lang="en-US" altLang="zh-CN" sz="2200" dirty="0">
              <a:latin typeface="Courier New" pitchFamily="49" charset="0"/>
            </a:endParaRPr>
          </a:p>
        </p:txBody>
      </p:sp>
      <p:sp>
        <p:nvSpPr>
          <p:cNvPr id="342020" name="AutoShape 4"/>
          <p:cNvSpPr>
            <a:spLocks noChangeArrowheads="1"/>
          </p:cNvSpPr>
          <p:nvPr/>
        </p:nvSpPr>
        <p:spPr bwMode="auto">
          <a:xfrm rot="10800000">
            <a:off x="4876800" y="4267200"/>
            <a:ext cx="2743200" cy="533400"/>
          </a:xfrm>
          <a:prstGeom prst="wedgeRoundRectCallout">
            <a:avLst>
              <a:gd name="adj1" fmla="val 35648"/>
              <a:gd name="adj2" fmla="val 1083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T(n)=O</a:t>
            </a:r>
            <a:r>
              <a:rPr lang="en-US" altLang="zh-CN" sz="2400" smtClean="0"/>
              <a:t>(?)</a:t>
            </a:r>
            <a:endParaRPr lang="en-US" altLang="zh-CN" sz="2400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3429000" y="2514600"/>
            <a:ext cx="5334000" cy="48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 smtClean="0">
                <a:latin typeface="Courier New" pitchFamily="49" charset="0"/>
              </a:rPr>
              <a:t>//</a:t>
            </a:r>
            <a:r>
              <a:rPr lang="zh-CN" altLang="en-US" sz="2200" dirty="0">
                <a:latin typeface="Courier New" pitchFamily="49" charset="0"/>
              </a:rPr>
              <a:t>是否为安全序列</a:t>
            </a:r>
            <a:r>
              <a:rPr lang="zh-CN" altLang="en-US" sz="2200" dirty="0">
                <a:solidFill>
                  <a:srgbClr val="FF0000"/>
                </a:solidFill>
                <a:latin typeface="Courier New" pitchFamily="49" charset="0"/>
              </a:rPr>
              <a:t>找到一个</a:t>
            </a:r>
            <a:r>
              <a:rPr lang="zh-CN" altLang="en-US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新</a:t>
            </a:r>
            <a:r>
              <a:rPr lang="zh-CN" altLang="en-US" sz="2200" dirty="0">
                <a:latin typeface="Courier New" pitchFamily="49" charset="0"/>
              </a:rPr>
              <a:t>进程</a:t>
            </a:r>
            <a:endParaRPr lang="en-US" altLang="zh-CN" sz="2200" dirty="0">
              <a:latin typeface="Courier New" pitchFamily="49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4913671" y="4267201"/>
            <a:ext cx="2743200" cy="533400"/>
          </a:xfrm>
          <a:prstGeom prst="wedgeRoundRectCallout">
            <a:avLst>
              <a:gd name="adj1" fmla="val 35648"/>
              <a:gd name="adj2" fmla="val 1083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T(n)=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mn</a:t>
            </a:r>
            <a:r>
              <a:rPr lang="en-US" altLang="zh-CN" sz="2400" baseline="30000" dirty="0" err="1" smtClean="0"/>
              <a:t>2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5904271" y="5029199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CC33"/>
                </a:solidFill>
              </a:rPr>
              <a:t>最好情形：安全状态就是</a:t>
            </a:r>
            <a:r>
              <a:rPr lang="en-US" altLang="zh-CN" sz="1800" dirty="0" err="1">
                <a:solidFill>
                  <a:srgbClr val="33CC33"/>
                </a:solidFill>
              </a:rPr>
              <a:t>p1-pn</a:t>
            </a:r>
            <a:endParaRPr lang="en-US" altLang="zh-CN" sz="1800" dirty="0">
              <a:solidFill>
                <a:srgbClr val="33CC33"/>
              </a:solidFill>
            </a:endParaRPr>
          </a:p>
          <a:p>
            <a:r>
              <a:rPr lang="zh-CN" altLang="en-US" sz="1800" dirty="0">
                <a:solidFill>
                  <a:srgbClr val="33CC33"/>
                </a:solidFill>
              </a:rPr>
              <a:t>最坏情形：</a:t>
            </a:r>
            <a:r>
              <a:rPr lang="en-US" altLang="zh-CN" sz="1800" dirty="0" err="1">
                <a:solidFill>
                  <a:srgbClr val="33CC33"/>
                </a:solidFill>
              </a:rPr>
              <a:t>pn-p1</a:t>
            </a:r>
            <a:endParaRPr lang="zh-CN" altLang="en-US" sz="1800" dirty="0">
              <a:solidFill>
                <a:srgbClr val="33CC3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400" y="4659868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33CC33"/>
                </a:solidFill>
              </a:rPr>
              <a:t>没有安全序列或已经找到</a:t>
            </a:r>
            <a:endParaRPr lang="zh-CN" altLang="en-US" sz="18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animBg="1"/>
      <p:bldP spid="342020" grpId="0" animBg="1"/>
      <p:bldP spid="342020" grpId="1" animBg="1"/>
      <p:bldP spid="342021" grpId="0"/>
      <p:bldP spid="6" grpId="0" animBg="1"/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死锁避免之银行家算法实例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2133600" y="1206500"/>
            <a:ext cx="678180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CN" sz="2400">
                <a:solidFill>
                  <a:srgbClr val="993300"/>
                </a:solidFill>
              </a:rPr>
              <a:t>       </a:t>
            </a:r>
            <a:r>
              <a:rPr lang="en-US" altLang="zh-TW" sz="2400" u="sng">
                <a:solidFill>
                  <a:srgbClr val="FF0000"/>
                </a:solidFill>
              </a:rPr>
              <a:t>Allocation</a:t>
            </a:r>
            <a:r>
              <a:rPr lang="en-US" altLang="zh-CN" sz="2400" u="sng">
                <a:solidFill>
                  <a:srgbClr val="FF0000"/>
                </a:solidFill>
              </a:rPr>
              <a:t>        Need         </a:t>
            </a:r>
            <a:r>
              <a:rPr lang="en-US" altLang="zh-TW" sz="2400" u="sng">
                <a:solidFill>
                  <a:srgbClr val="FF0000"/>
                </a:solidFill>
              </a:rPr>
              <a:t>Available</a:t>
            </a:r>
            <a:endParaRPr lang="en-US" altLang="zh-TW" sz="240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TW" sz="2400"/>
              <a:t>	</a:t>
            </a:r>
            <a:r>
              <a:rPr lang="en-US" altLang="zh-TW" sz="2400" i="1"/>
              <a:t>A B C   	A B C</a:t>
            </a:r>
            <a:r>
              <a:rPr lang="en-US" altLang="zh-CN" sz="2400" i="1"/>
              <a:t>         </a:t>
            </a:r>
            <a:r>
              <a:rPr lang="en-US" altLang="zh-TW" sz="2400" i="1"/>
              <a:t> </a:t>
            </a:r>
            <a:r>
              <a:rPr lang="en-US" altLang="zh-CN" sz="2400" i="1"/>
              <a:t> </a:t>
            </a:r>
            <a:r>
              <a:rPr lang="en-US" altLang="zh-TW" sz="2400" i="1"/>
              <a:t>A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0	0</a:t>
            </a:r>
            <a:r>
              <a:rPr lang="en-US" altLang="zh-CN" sz="2400"/>
              <a:t> </a:t>
            </a:r>
            <a:r>
              <a:rPr lang="en-US" altLang="zh-TW" sz="2400"/>
              <a:t> 1 </a:t>
            </a:r>
            <a:r>
              <a:rPr lang="en-US" altLang="zh-CN" sz="2400"/>
              <a:t> </a:t>
            </a:r>
            <a:r>
              <a:rPr lang="en-US" altLang="zh-TW" sz="2400"/>
              <a:t>0	</a:t>
            </a:r>
            <a:r>
              <a:rPr lang="en-US" altLang="zh-CN" sz="2400"/>
              <a:t>           </a:t>
            </a:r>
            <a:r>
              <a:rPr lang="en-US" altLang="zh-TW" sz="2400"/>
              <a:t>7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4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          </a:t>
            </a:r>
            <a:r>
              <a:rPr lang="en-US" altLang="zh-TW" sz="2400"/>
              <a:t>3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1	2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          1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</a:t>
            </a:r>
            <a:r>
              <a:rPr lang="en-US" altLang="zh-TW" sz="240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2	3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        </a:t>
            </a:r>
            <a:r>
              <a:rPr lang="en-US" altLang="zh-TW" sz="2400"/>
              <a:t>	</a:t>
            </a:r>
            <a:r>
              <a:rPr lang="en-US" altLang="zh-CN" sz="2400"/>
              <a:t>6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0</a:t>
            </a:r>
            <a:endParaRPr lang="en-US" altLang="zh-TW" sz="24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3	2 </a:t>
            </a:r>
            <a:r>
              <a:rPr lang="en-US" altLang="zh-CN" sz="2400"/>
              <a:t> </a:t>
            </a:r>
            <a:r>
              <a:rPr lang="en-US" altLang="zh-TW" sz="2400"/>
              <a:t>1 </a:t>
            </a:r>
            <a:r>
              <a:rPr lang="en-US" altLang="zh-CN" sz="2400"/>
              <a:t> </a:t>
            </a:r>
            <a:r>
              <a:rPr lang="en-US" altLang="zh-TW" sz="2400"/>
              <a:t>1</a:t>
            </a:r>
            <a:r>
              <a:rPr lang="en-US" altLang="zh-CN" sz="2400"/>
              <a:t>            0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2400"/>
              <a:t> </a:t>
            </a:r>
            <a:r>
              <a:rPr lang="en-US" altLang="zh-CN" sz="240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4	0 </a:t>
            </a:r>
            <a:r>
              <a:rPr lang="en-US" altLang="zh-CN" sz="2400"/>
              <a:t> </a:t>
            </a:r>
            <a:r>
              <a:rPr lang="en-US" altLang="zh-TW" sz="2400"/>
              <a:t>0</a:t>
            </a:r>
            <a:r>
              <a:rPr lang="en-US" altLang="zh-CN" sz="2400"/>
              <a:t> </a:t>
            </a:r>
            <a:r>
              <a:rPr lang="en-US" altLang="zh-TW" sz="2400"/>
              <a:t> 2	</a:t>
            </a:r>
            <a:r>
              <a:rPr lang="en-US" altLang="zh-CN" sz="2400"/>
              <a:t>           </a:t>
            </a:r>
            <a:r>
              <a:rPr lang="en-US" altLang="zh-TW" sz="2400"/>
              <a:t>4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1800" b="0"/>
              <a:t> </a:t>
            </a:r>
            <a:endParaRPr lang="en-US" altLang="zh-CN" sz="1800" b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1430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当前状态</a:t>
            </a:r>
            <a:r>
              <a:rPr lang="en-US" altLang="zh-CN"/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239000" y="1905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2286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Work=[3  3  2]</a:t>
            </a:r>
          </a:p>
        </p:txBody>
      </p:sp>
      <p:grpSp>
        <p:nvGrpSpPr>
          <p:cNvPr id="330759" name="Group 7"/>
          <p:cNvGrpSpPr>
            <a:grpSpLocks/>
          </p:cNvGrpSpPr>
          <p:nvPr/>
        </p:nvGrpSpPr>
        <p:grpSpPr bwMode="auto">
          <a:xfrm>
            <a:off x="3048000" y="5334005"/>
            <a:ext cx="5257800" cy="534988"/>
            <a:chOff x="1920" y="3362"/>
            <a:chExt cx="3312" cy="337"/>
          </a:xfrm>
        </p:grpSpPr>
        <p:sp>
          <p:nvSpPr>
            <p:cNvPr id="24607" name="Rectangle 8"/>
            <p:cNvSpPr>
              <a:spLocks noChangeArrowheads="1"/>
            </p:cNvSpPr>
            <p:nvPr/>
          </p:nvSpPr>
          <p:spPr bwMode="auto">
            <a:xfrm>
              <a:off x="1920" y="3362"/>
              <a:ext cx="331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</a:rPr>
                <a:t>安全序列是</a:t>
              </a:r>
              <a:r>
                <a:rPr lang="en-US" altLang="zh-CN" sz="2400" dirty="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,P</a:t>
              </a:r>
              <a:r>
                <a:rPr lang="en-US" altLang="zh-CN" sz="2400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&gt;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pic>
          <p:nvPicPr>
            <p:cNvPr id="24608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0762" name="Group 10"/>
          <p:cNvGrpSpPr>
            <a:grpSpLocks/>
          </p:cNvGrpSpPr>
          <p:nvPr/>
        </p:nvGrpSpPr>
        <p:grpSpPr bwMode="auto">
          <a:xfrm>
            <a:off x="152400" y="2657475"/>
            <a:ext cx="2819400" cy="466725"/>
            <a:chOff x="96" y="1914"/>
            <a:chExt cx="1776" cy="294"/>
          </a:xfrm>
        </p:grpSpPr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Work=[5  3  2]</a:t>
              </a:r>
            </a:p>
          </p:txBody>
        </p:sp>
        <p:sp>
          <p:nvSpPr>
            <p:cNvPr id="24606" name="Text Box 12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30765" name="Group 13"/>
          <p:cNvGrpSpPr>
            <a:grpSpLocks/>
          </p:cNvGrpSpPr>
          <p:nvPr/>
        </p:nvGrpSpPr>
        <p:grpSpPr bwMode="auto">
          <a:xfrm>
            <a:off x="152400" y="3352800"/>
            <a:ext cx="2819400" cy="466725"/>
            <a:chOff x="96" y="1914"/>
            <a:chExt cx="1776" cy="294"/>
          </a:xfrm>
        </p:grpSpPr>
        <p:sp>
          <p:nvSpPr>
            <p:cNvPr id="24603" name="Text Box 14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Work=[7  4  3]</a:t>
              </a:r>
            </a:p>
          </p:txBody>
        </p:sp>
        <p:sp>
          <p:nvSpPr>
            <p:cNvPr id="24604" name="Text Box 15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30768" name="Group 16"/>
          <p:cNvGrpSpPr>
            <a:grpSpLocks/>
          </p:cNvGrpSpPr>
          <p:nvPr/>
        </p:nvGrpSpPr>
        <p:grpSpPr bwMode="auto">
          <a:xfrm>
            <a:off x="228600" y="5410200"/>
            <a:ext cx="2819400" cy="466725"/>
            <a:chOff x="96" y="1914"/>
            <a:chExt cx="1776" cy="294"/>
          </a:xfrm>
        </p:grpSpPr>
        <p:sp>
          <p:nvSpPr>
            <p:cNvPr id="24601" name="Text Box 17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=[10  </a:t>
              </a:r>
              <a:r>
                <a:rPr lang="en-US" altLang="zh-CN" sz="2400" dirty="0">
                  <a:solidFill>
                    <a:srgbClr val="FF0000"/>
                  </a:solidFill>
                </a:rPr>
                <a:t>5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  7]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4602" name="Text Box 18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30771" name="Group 19"/>
          <p:cNvGrpSpPr>
            <a:grpSpLocks/>
          </p:cNvGrpSpPr>
          <p:nvPr/>
        </p:nvGrpSpPr>
        <p:grpSpPr bwMode="auto">
          <a:xfrm>
            <a:off x="152400" y="4100286"/>
            <a:ext cx="2819400" cy="466725"/>
            <a:chOff x="96" y="1914"/>
            <a:chExt cx="1776" cy="294"/>
          </a:xfrm>
        </p:grpSpPr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=[7  </a:t>
              </a:r>
              <a:r>
                <a:rPr lang="en-US" altLang="zh-CN" sz="2400" dirty="0">
                  <a:solidFill>
                    <a:srgbClr val="FF0000"/>
                  </a:solidFill>
                </a:rPr>
                <a:t>4 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5]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30774" name="Group 22"/>
          <p:cNvGrpSpPr>
            <a:grpSpLocks/>
          </p:cNvGrpSpPr>
          <p:nvPr/>
        </p:nvGrpSpPr>
        <p:grpSpPr bwMode="auto">
          <a:xfrm>
            <a:off x="152400" y="4724400"/>
            <a:ext cx="2819400" cy="466725"/>
            <a:chOff x="96" y="1914"/>
            <a:chExt cx="1776" cy="294"/>
          </a:xfrm>
        </p:grpSpPr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=[7  </a:t>
              </a:r>
              <a:r>
                <a:rPr lang="en-US" altLang="zh-CN" sz="2400" dirty="0">
                  <a:solidFill>
                    <a:srgbClr val="FF0000"/>
                  </a:solidFill>
                </a:rPr>
                <a:t>5 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5]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3048000" y="5870580"/>
            <a:ext cx="5257800" cy="609601"/>
            <a:chOff x="1920" y="3362"/>
            <a:chExt cx="3312" cy="384"/>
          </a:xfrm>
        </p:grpSpPr>
        <p:sp>
          <p:nvSpPr>
            <p:cNvPr id="24595" name="Rectangle 26"/>
            <p:cNvSpPr>
              <a:spLocks noChangeArrowheads="1"/>
            </p:cNvSpPr>
            <p:nvPr/>
          </p:nvSpPr>
          <p:spPr bwMode="auto">
            <a:xfrm>
              <a:off x="1920" y="3362"/>
              <a:ext cx="331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mtClean="0"/>
                <a:t>安全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序列</a:t>
              </a:r>
              <a:r>
                <a:rPr lang="zh-CN" altLang="en-US" dirty="0">
                  <a:solidFill>
                    <a:srgbClr val="FF0000"/>
                  </a:solidFill>
                </a:rPr>
                <a:t>是唯一的吗</a:t>
              </a:r>
              <a:r>
                <a:rPr lang="zh-CN" altLang="en-US" sz="2400" dirty="0">
                  <a:solidFill>
                    <a:srgbClr val="FF0000"/>
                  </a:solidFill>
                </a:rPr>
                <a:t>？</a:t>
              </a:r>
            </a:p>
          </p:txBody>
        </p:sp>
        <p:pic>
          <p:nvPicPr>
            <p:cNvPr id="24596" name="Picture 2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781" name="Line 29"/>
          <p:cNvSpPr>
            <a:spLocks noChangeShapeType="1"/>
          </p:cNvSpPr>
          <p:nvPr/>
        </p:nvSpPr>
        <p:spPr bwMode="auto">
          <a:xfrm>
            <a:off x="3124200" y="3103563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>
            <a:off x="3124200" y="41148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3124200" y="35814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4" name="Line 32"/>
          <p:cNvSpPr>
            <a:spLocks noChangeShapeType="1"/>
          </p:cNvSpPr>
          <p:nvPr/>
        </p:nvSpPr>
        <p:spPr bwMode="auto">
          <a:xfrm>
            <a:off x="3124200" y="4605338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5" name="Line 33"/>
          <p:cNvSpPr>
            <a:spLocks noChangeShapeType="1"/>
          </p:cNvSpPr>
          <p:nvPr/>
        </p:nvSpPr>
        <p:spPr bwMode="auto">
          <a:xfrm>
            <a:off x="3124200" y="25908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8" grpId="0" animBg="1"/>
      <p:bldP spid="330781" grpId="0" animBg="1"/>
      <p:bldP spid="330782" grpId="0" animBg="1"/>
      <p:bldP spid="330783" grpId="0" animBg="1"/>
      <p:bldP spid="330784" grpId="0" animBg="1"/>
      <p:bldP spid="3307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死锁避免之资源请求算法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81000" y="2044760"/>
            <a:ext cx="7696200" cy="450844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04800" y="2028885"/>
            <a:ext cx="7543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extern Banker();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 Request[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1..m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]; </a:t>
            </a:r>
            <a:r>
              <a:rPr lang="en-US" altLang="zh-CN" sz="2000" dirty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进程</a:t>
            </a:r>
            <a:r>
              <a:rPr lang="en-US" altLang="zh-CN" sz="2000" dirty="0">
                <a:latin typeface="Courier New" pitchFamily="49" charset="0"/>
              </a:rPr>
              <a:t>P</a:t>
            </a:r>
            <a:r>
              <a:rPr lang="en-US" altLang="zh-CN" sz="2000" baseline="-25000" dirty="0">
                <a:latin typeface="Courier New" pitchFamily="49" charset="0"/>
              </a:rPr>
              <a:t>i</a:t>
            </a:r>
            <a:r>
              <a:rPr lang="zh-CN" altLang="en-US" sz="2000" dirty="0">
                <a:latin typeface="Courier New" pitchFamily="49" charset="0"/>
              </a:rPr>
              <a:t>的资源申请*</a:t>
            </a:r>
            <a:r>
              <a:rPr lang="en-US" altLang="zh-CN" sz="2000" dirty="0">
                <a:latin typeface="Courier New" pitchFamily="49" charset="0"/>
              </a:rPr>
              <a:t>/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if(Request&gt;Need[</a:t>
            </a:r>
            <a:r>
              <a:rPr lang="en-US" altLang="zh-CN" sz="2000" dirty="0" err="1">
                <a:latin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</a:rPr>
              <a:t>]) return “error”;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if(Request&gt;Available) sleep();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Available=Available-Request;                   </a:t>
            </a:r>
            <a:endParaRPr lang="en-US" altLang="zh-CN" sz="2000" dirty="0">
              <a:latin typeface="Courier New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Allocation[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]=Allocation[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]+Request; Need[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]=Need[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]-Request;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</a:rPr>
              <a:t>               </a:t>
            </a:r>
            <a:r>
              <a:rPr lang="en-US" altLang="zh-CN" sz="2000" dirty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先将资源分配给</a:t>
            </a:r>
            <a:r>
              <a:rPr lang="en-US" altLang="zh-CN" sz="2000" dirty="0">
                <a:latin typeface="Courier New" pitchFamily="49" charset="0"/>
              </a:rPr>
              <a:t>Pi*/</a:t>
            </a:r>
            <a:endParaRPr lang="en-US" altLang="zh-CN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if(Banker()==“deadlock”)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        /*</a:t>
            </a:r>
            <a:r>
              <a:rPr lang="zh-CN" altLang="en-US" sz="2000" dirty="0">
                <a:latin typeface="Courier New" pitchFamily="49" charset="0"/>
              </a:rPr>
              <a:t>调用银行家算法判定是否会死锁*</a:t>
            </a:r>
            <a:r>
              <a:rPr lang="en-US" altLang="zh-CN" sz="2000" dirty="0">
                <a:latin typeface="Courier New" pitchFamily="49" charset="0"/>
              </a:rPr>
              <a:t>/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  </a:t>
            </a:r>
            <a:r>
              <a:rPr lang="zh-CN" altLang="en-US" sz="2000" dirty="0">
                <a:solidFill>
                  <a:srgbClr val="CC0000"/>
                </a:solidFill>
                <a:latin typeface="Courier New" pitchFamily="49" charset="0"/>
              </a:rPr>
              <a:t>拒绝</a:t>
            </a:r>
            <a:r>
              <a:rPr lang="en-US" altLang="zh-CN" sz="2000" dirty="0">
                <a:solidFill>
                  <a:srgbClr val="CC0000"/>
                </a:solidFill>
                <a:latin typeface="Courier New" pitchFamily="49" charset="0"/>
              </a:rPr>
              <a:t>Request</a:t>
            </a:r>
            <a:r>
              <a:rPr lang="en-US" altLang="zh-CN" sz="2000" dirty="0">
                <a:latin typeface="Courier New" pitchFamily="49" charset="0"/>
              </a:rPr>
              <a:t>;/*</a:t>
            </a:r>
            <a:r>
              <a:rPr lang="zh-CN" altLang="en-US" sz="2000" dirty="0">
                <a:latin typeface="Courier New" pitchFamily="49" charset="0"/>
              </a:rPr>
              <a:t>若算法判定</a:t>
            </a:r>
            <a:r>
              <a:rPr lang="en-US" altLang="zh-CN" sz="2000" dirty="0">
                <a:latin typeface="Courier New" pitchFamily="49" charset="0"/>
              </a:rPr>
              <a:t>deadlock</a:t>
            </a:r>
            <a:r>
              <a:rPr lang="zh-CN" altLang="en-US" sz="2000" dirty="0">
                <a:latin typeface="Courier New" pitchFamily="49" charset="0"/>
              </a:rPr>
              <a:t>则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ourier New" pitchFamily="49" charset="0"/>
              </a:rPr>
              <a:t>                拒绝请求，资源回滚*</a:t>
            </a:r>
            <a:r>
              <a:rPr lang="en-US" altLang="zh-CN" sz="2000" dirty="0">
                <a:latin typeface="Courier New" pitchFamily="49" charset="0"/>
              </a:rPr>
              <a:t>/</a:t>
            </a:r>
          </a:p>
        </p:txBody>
      </p:sp>
      <p:sp>
        <p:nvSpPr>
          <p:cNvPr id="25605" name="AutoShape 6"/>
          <p:cNvSpPr>
            <a:spLocks/>
          </p:cNvSpPr>
          <p:nvPr/>
        </p:nvSpPr>
        <p:spPr bwMode="auto">
          <a:xfrm>
            <a:off x="7467600" y="410216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-152400" y="10668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000" dirty="0" smtClean="0">
                <a:latin typeface="Courier New" pitchFamily="49" charset="0"/>
              </a:rPr>
              <a:t>思想：可用的资源可以满足某个进程的资源请求，则分配，然后寻找安全序列，找到，分配成功，找不到，已分配资源收回。</a:t>
            </a:r>
            <a:endParaRPr lang="en-US" altLang="zh-CN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/>
      <p:bldP spid="25605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死锁避免之资源请求实例</a:t>
            </a:r>
            <a:r>
              <a:rPr lang="en-US" altLang="zh-CN" smtClean="0"/>
              <a:t>(1)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0" y="1028700"/>
            <a:ext cx="5638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993300"/>
                </a:solidFill>
              </a:rPr>
              <a:t>	</a:t>
            </a:r>
            <a:r>
              <a:rPr lang="en-US" altLang="zh-CN" sz="1800">
                <a:solidFill>
                  <a:srgbClr val="993300"/>
                </a:solidFill>
              </a:rPr>
              <a:t>       </a:t>
            </a:r>
            <a:r>
              <a:rPr lang="en-US" altLang="zh-TW" sz="1800" u="sng">
                <a:solidFill>
                  <a:srgbClr val="FF0000"/>
                </a:solidFill>
              </a:rPr>
              <a:t>Allocation</a:t>
            </a:r>
            <a:r>
              <a:rPr lang="en-US" altLang="zh-CN" sz="1800" u="sng">
                <a:solidFill>
                  <a:srgbClr val="FF0000"/>
                </a:solidFill>
              </a:rPr>
              <a:t>        Need         </a:t>
            </a:r>
            <a:r>
              <a:rPr lang="en-US" altLang="zh-TW" sz="1800" u="sng">
                <a:solidFill>
                  <a:srgbClr val="FF0000"/>
                </a:solidFill>
              </a:rPr>
              <a:t>Available</a:t>
            </a:r>
            <a:endParaRPr lang="en-US" altLang="zh-TW" sz="180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993300"/>
                </a:solidFill>
              </a:rPr>
              <a:t>	</a:t>
            </a:r>
            <a:r>
              <a:rPr lang="en-US" altLang="zh-TW" sz="1800"/>
              <a:t>	</a:t>
            </a:r>
            <a:r>
              <a:rPr lang="en-US" altLang="zh-TW" sz="1800" i="1"/>
              <a:t>A B C 	</a:t>
            </a:r>
            <a:r>
              <a:rPr lang="en-US" altLang="zh-CN" sz="1800" i="1"/>
              <a:t>  </a:t>
            </a:r>
            <a:r>
              <a:rPr lang="en-US" altLang="zh-TW" sz="1800" i="1"/>
              <a:t>A B C</a:t>
            </a:r>
            <a:r>
              <a:rPr lang="en-US" altLang="zh-CN" sz="1800" i="1"/>
              <a:t>        </a:t>
            </a:r>
            <a:r>
              <a:rPr lang="en-US" altLang="zh-TW" sz="1800" i="1"/>
              <a:t> </a:t>
            </a:r>
            <a:r>
              <a:rPr lang="en-US" altLang="zh-CN" sz="1800" i="1"/>
              <a:t> </a:t>
            </a:r>
            <a:r>
              <a:rPr lang="en-US" altLang="zh-TW" sz="1800" i="1"/>
              <a:t>A</a:t>
            </a:r>
            <a:r>
              <a:rPr lang="en-US" altLang="zh-CN" sz="1800" i="1"/>
              <a:t> </a:t>
            </a:r>
            <a:r>
              <a:rPr lang="en-US" altLang="zh-TW" sz="1800" i="1"/>
              <a:t>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</a:t>
            </a:r>
            <a:r>
              <a:rPr lang="en-US" altLang="zh-CN" sz="1800"/>
              <a:t> </a:t>
            </a:r>
            <a:r>
              <a:rPr lang="en-US" altLang="zh-TW" sz="1800" i="1"/>
              <a:t>P</a:t>
            </a:r>
            <a:r>
              <a:rPr lang="en-US" altLang="zh-TW" sz="1800"/>
              <a:t>0	0 </a:t>
            </a:r>
            <a:r>
              <a:rPr lang="en-US" altLang="zh-CN" sz="1800"/>
              <a:t> </a:t>
            </a:r>
            <a:r>
              <a:rPr lang="en-US" altLang="zh-TW" sz="1800"/>
              <a:t>1 </a:t>
            </a:r>
            <a:r>
              <a:rPr lang="en-US" altLang="zh-CN" sz="1800"/>
              <a:t> </a:t>
            </a:r>
            <a:r>
              <a:rPr lang="en-US" altLang="zh-TW" sz="1800"/>
              <a:t>0	</a:t>
            </a:r>
            <a:r>
              <a:rPr lang="en-US" altLang="zh-CN" sz="1800"/>
              <a:t>  </a:t>
            </a:r>
            <a:r>
              <a:rPr lang="en-US" altLang="zh-TW" sz="1800"/>
              <a:t>7</a:t>
            </a:r>
            <a:r>
              <a:rPr lang="en-US" altLang="zh-CN" sz="1800"/>
              <a:t> </a:t>
            </a:r>
            <a:r>
              <a:rPr lang="en-US" altLang="zh-TW" sz="1800"/>
              <a:t> </a:t>
            </a:r>
            <a:r>
              <a:rPr lang="en-US" altLang="zh-CN" sz="1800"/>
              <a:t>4</a:t>
            </a:r>
            <a:r>
              <a:rPr lang="en-US" altLang="zh-TW" sz="1800"/>
              <a:t> </a:t>
            </a:r>
            <a:r>
              <a:rPr lang="en-US" altLang="zh-CN" sz="1800"/>
              <a:t> </a:t>
            </a:r>
            <a:r>
              <a:rPr lang="en-US" altLang="zh-TW" sz="1800"/>
              <a:t>3 	</a:t>
            </a:r>
            <a:r>
              <a:rPr lang="en-US" altLang="zh-CN" sz="1800"/>
              <a:t>        </a:t>
            </a:r>
            <a:r>
              <a:rPr lang="en-US" altLang="zh-TW" sz="1800"/>
              <a:t>3 </a:t>
            </a:r>
            <a:r>
              <a:rPr lang="en-US" altLang="zh-CN" sz="1800"/>
              <a:t> </a:t>
            </a:r>
            <a:r>
              <a:rPr lang="en-US" altLang="zh-TW" sz="1800"/>
              <a:t>3</a:t>
            </a:r>
            <a:r>
              <a:rPr lang="en-US" altLang="zh-CN" sz="1800"/>
              <a:t> </a:t>
            </a:r>
            <a:r>
              <a:rPr lang="en-US" altLang="zh-TW" sz="180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</a:t>
            </a:r>
            <a:r>
              <a:rPr lang="en-US" altLang="zh-CN" sz="1800"/>
              <a:t> </a:t>
            </a:r>
            <a:r>
              <a:rPr lang="en-US" altLang="zh-TW" sz="1800" i="1"/>
              <a:t>P</a:t>
            </a:r>
            <a:r>
              <a:rPr lang="en-US" altLang="zh-TW" sz="1800"/>
              <a:t>1	2 </a:t>
            </a:r>
            <a:r>
              <a:rPr lang="en-US" altLang="zh-CN" sz="1800"/>
              <a:t> </a:t>
            </a:r>
            <a:r>
              <a:rPr lang="en-US" altLang="zh-TW" sz="1800"/>
              <a:t>0 </a:t>
            </a:r>
            <a:r>
              <a:rPr lang="en-US" altLang="zh-CN" sz="1800"/>
              <a:t> </a:t>
            </a:r>
            <a:r>
              <a:rPr lang="en-US" altLang="zh-TW" sz="1800"/>
              <a:t>0 	</a:t>
            </a:r>
            <a:r>
              <a:rPr lang="en-US" altLang="zh-CN" sz="1800"/>
              <a:t>  1</a:t>
            </a:r>
            <a:r>
              <a:rPr lang="en-US" altLang="zh-TW" sz="1800"/>
              <a:t> </a:t>
            </a:r>
            <a:r>
              <a:rPr lang="en-US" altLang="zh-CN" sz="1800"/>
              <a:t> </a:t>
            </a:r>
            <a:r>
              <a:rPr lang="en-US" altLang="zh-TW" sz="1800"/>
              <a:t>2 </a:t>
            </a:r>
            <a:r>
              <a:rPr lang="en-US" altLang="zh-CN" sz="1800"/>
              <a:t> </a:t>
            </a:r>
            <a:r>
              <a:rPr lang="en-US" altLang="zh-TW" sz="180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</a:t>
            </a:r>
            <a:r>
              <a:rPr lang="en-US" altLang="zh-CN" sz="1800"/>
              <a:t> </a:t>
            </a:r>
            <a:r>
              <a:rPr lang="en-US" altLang="zh-TW" sz="1800" i="1"/>
              <a:t>P</a:t>
            </a:r>
            <a:r>
              <a:rPr lang="en-US" altLang="zh-TW" sz="1800"/>
              <a:t>2	3 </a:t>
            </a:r>
            <a:r>
              <a:rPr lang="en-US" altLang="zh-CN" sz="1800"/>
              <a:t> </a:t>
            </a:r>
            <a:r>
              <a:rPr lang="en-US" altLang="zh-TW" sz="1800"/>
              <a:t>0 </a:t>
            </a:r>
            <a:r>
              <a:rPr lang="en-US" altLang="zh-CN" sz="1800"/>
              <a:t> </a:t>
            </a:r>
            <a:r>
              <a:rPr lang="en-US" altLang="zh-TW" sz="1800"/>
              <a:t>2 </a:t>
            </a:r>
            <a:r>
              <a:rPr lang="en-US" altLang="zh-CN" sz="1800"/>
              <a:t>     6 </a:t>
            </a:r>
            <a:r>
              <a:rPr lang="en-US" altLang="zh-TW" sz="1800"/>
              <a:t> 0 </a:t>
            </a:r>
            <a:r>
              <a:rPr lang="en-US" altLang="zh-CN" sz="1800"/>
              <a:t> 0</a:t>
            </a:r>
            <a:endParaRPr lang="en-US" altLang="zh-TW" sz="18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 </a:t>
            </a:r>
            <a:r>
              <a:rPr lang="en-US" altLang="zh-TW" sz="1800" i="1"/>
              <a:t>P</a:t>
            </a:r>
            <a:r>
              <a:rPr lang="en-US" altLang="zh-TW" sz="1800"/>
              <a:t>3	2 </a:t>
            </a:r>
            <a:r>
              <a:rPr lang="en-US" altLang="zh-CN" sz="1800"/>
              <a:t> </a:t>
            </a:r>
            <a:r>
              <a:rPr lang="en-US" altLang="zh-TW" sz="1800"/>
              <a:t>1 </a:t>
            </a:r>
            <a:r>
              <a:rPr lang="en-US" altLang="zh-CN" sz="1800"/>
              <a:t> </a:t>
            </a:r>
            <a:r>
              <a:rPr lang="en-US" altLang="zh-TW" sz="1800"/>
              <a:t>1 	</a:t>
            </a:r>
            <a:r>
              <a:rPr lang="en-US" altLang="zh-CN" sz="1800"/>
              <a:t>  0</a:t>
            </a:r>
            <a:r>
              <a:rPr lang="en-US" altLang="zh-TW" sz="1800"/>
              <a:t> </a:t>
            </a:r>
            <a:r>
              <a:rPr lang="en-US" altLang="zh-CN" sz="1800"/>
              <a:t> 1</a:t>
            </a:r>
            <a:r>
              <a:rPr lang="en-US" altLang="zh-TW" sz="1800"/>
              <a:t> </a:t>
            </a:r>
            <a:r>
              <a:rPr lang="en-US" altLang="zh-CN" sz="180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	 </a:t>
            </a:r>
            <a:r>
              <a:rPr lang="en-US" altLang="zh-TW" sz="1800" i="1"/>
              <a:t>P</a:t>
            </a:r>
            <a:r>
              <a:rPr lang="en-US" altLang="zh-TW" sz="1800"/>
              <a:t>4	0 </a:t>
            </a:r>
            <a:r>
              <a:rPr lang="en-US" altLang="zh-CN" sz="1800"/>
              <a:t> </a:t>
            </a:r>
            <a:r>
              <a:rPr lang="en-US" altLang="zh-TW" sz="1800"/>
              <a:t>0</a:t>
            </a:r>
            <a:r>
              <a:rPr lang="en-US" altLang="zh-CN" sz="1800"/>
              <a:t> </a:t>
            </a:r>
            <a:r>
              <a:rPr lang="en-US" altLang="zh-TW" sz="1800"/>
              <a:t> 2	</a:t>
            </a:r>
            <a:r>
              <a:rPr lang="en-US" altLang="zh-CN" sz="1800"/>
              <a:t>  </a:t>
            </a:r>
            <a:r>
              <a:rPr lang="en-US" altLang="zh-TW" sz="1800"/>
              <a:t>4 </a:t>
            </a:r>
            <a:r>
              <a:rPr lang="en-US" altLang="zh-CN" sz="1800"/>
              <a:t> </a:t>
            </a:r>
            <a:r>
              <a:rPr lang="en-US" altLang="zh-TW" sz="1800"/>
              <a:t>3</a:t>
            </a:r>
            <a:r>
              <a:rPr lang="en-US" altLang="zh-CN" sz="1800"/>
              <a:t> </a:t>
            </a:r>
            <a:r>
              <a:rPr lang="en-US" altLang="zh-TW" sz="1800"/>
              <a:t> </a:t>
            </a:r>
            <a:r>
              <a:rPr lang="en-US" altLang="zh-CN" sz="1800"/>
              <a:t>1</a:t>
            </a:r>
            <a:r>
              <a:rPr lang="en-US" altLang="zh-TW" sz="1800" b="0"/>
              <a:t> </a:t>
            </a:r>
            <a:endParaRPr lang="en-US" altLang="zh-CN" sz="1800" b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724400" y="1104900"/>
            <a:ext cx="4343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85800" y="1192213"/>
            <a:ext cx="3505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solidFill>
                  <a:srgbClr val="FF0000"/>
                </a:solidFill>
                <a:ea typeface="PMingLiU" pitchFamily="18" charset="-120"/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申请资源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(1,0,2)</a:t>
            </a:r>
            <a:endParaRPr lang="en-US" altLang="zh-CN"/>
          </a:p>
        </p:txBody>
      </p:sp>
      <p:grpSp>
        <p:nvGrpSpPr>
          <p:cNvPr id="332806" name="Group 6"/>
          <p:cNvGrpSpPr>
            <a:grpSpLocks/>
          </p:cNvGrpSpPr>
          <p:nvPr/>
        </p:nvGrpSpPr>
        <p:grpSpPr bwMode="auto">
          <a:xfrm>
            <a:off x="-762000" y="1905000"/>
            <a:ext cx="5638800" cy="2781300"/>
            <a:chOff x="-480" y="1200"/>
            <a:chExt cx="3552" cy="1752"/>
          </a:xfrm>
        </p:grpSpPr>
        <p:sp>
          <p:nvSpPr>
            <p:cNvPr id="26637" name="Rectangle 7"/>
            <p:cNvSpPr>
              <a:spLocks noChangeArrowheads="1"/>
            </p:cNvSpPr>
            <p:nvPr/>
          </p:nvSpPr>
          <p:spPr bwMode="auto">
            <a:xfrm>
              <a:off x="-480" y="1200"/>
              <a:ext cx="3552" cy="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CN" sz="1800">
                  <a:solidFill>
                    <a:srgbClr val="993300"/>
                  </a:solidFill>
                </a:rPr>
                <a:t>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Allocation</a:t>
              </a:r>
              <a:r>
                <a:rPr lang="en-US" altLang="zh-CN" sz="1800" u="sng">
                  <a:solidFill>
                    <a:srgbClr val="FF0000"/>
                  </a:solidFill>
                </a:rPr>
                <a:t>        Need  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Available</a:t>
              </a:r>
              <a:endParaRPr lang="en-US" altLang="zh-TW" sz="180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TW" sz="1800"/>
                <a:t>	</a:t>
              </a:r>
              <a:r>
                <a:rPr lang="en-US" altLang="zh-TW" sz="1800" i="1"/>
                <a:t>A B C 	</a:t>
              </a:r>
              <a:r>
                <a:rPr lang="en-US" altLang="zh-CN" sz="1800" i="1"/>
                <a:t>  </a:t>
              </a:r>
              <a:r>
                <a:rPr lang="en-US" altLang="zh-TW" sz="1800" i="1"/>
                <a:t>A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B C</a:t>
              </a:r>
              <a:r>
                <a:rPr lang="en-US" altLang="zh-CN" sz="1800" i="1"/>
                <a:t>       </a:t>
              </a:r>
              <a:r>
                <a:rPr lang="en-US" altLang="zh-TW" sz="1800" i="1"/>
                <a:t>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A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B C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0	</a:t>
              </a:r>
              <a:r>
                <a:rPr lang="en-US" altLang="zh-CN" sz="1800"/>
                <a:t>0 </a:t>
              </a:r>
              <a:r>
                <a:rPr lang="en-US" altLang="zh-TW" sz="1800"/>
                <a:t> 1 </a:t>
              </a:r>
              <a:r>
                <a:rPr lang="en-US" altLang="zh-CN" sz="1800"/>
                <a:t> 0</a:t>
              </a:r>
              <a:r>
                <a:rPr lang="en-US" altLang="zh-TW" sz="1800"/>
                <a:t>	</a:t>
              </a:r>
              <a:r>
                <a:rPr lang="en-US" altLang="zh-CN" sz="1800"/>
                <a:t>  </a:t>
              </a:r>
              <a:r>
                <a:rPr lang="en-US" altLang="zh-TW" sz="1800"/>
                <a:t>7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4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3 	</a:t>
              </a:r>
              <a:r>
                <a:rPr lang="en-US" altLang="zh-CN" sz="1800"/>
                <a:t>        </a:t>
              </a: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3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1	</a:t>
              </a: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0 </a:t>
              </a:r>
              <a:r>
                <a:rPr lang="en-US" altLang="zh-CN" sz="1800">
                  <a:solidFill>
                    <a:srgbClr val="FF0000"/>
                  </a:solidFill>
                </a:rPr>
                <a:t> 2</a:t>
              </a:r>
              <a:r>
                <a:rPr lang="en-US" altLang="zh-TW" sz="1800"/>
                <a:t> 	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2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/>
                <a:t>  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2	3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</a:t>
              </a:r>
              <a:r>
                <a:rPr lang="en-US" altLang="zh-TW" sz="1800"/>
                <a:t>2</a:t>
              </a:r>
              <a:r>
                <a:rPr lang="en-US" altLang="zh-CN" sz="1800"/>
                <a:t>      6 </a:t>
              </a:r>
              <a:r>
                <a:rPr lang="en-US" altLang="zh-TW" sz="1800"/>
                <a:t> 0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0</a:t>
              </a:r>
              <a:endParaRPr lang="en-US" altLang="zh-TW" sz="1800"/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3	2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</a:t>
              </a:r>
              <a:r>
                <a:rPr lang="en-US" altLang="zh-TW" sz="1800"/>
                <a:t>1</a:t>
              </a:r>
              <a:r>
                <a:rPr lang="en-US" altLang="zh-CN" sz="1800"/>
                <a:t>      0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4	0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2	</a:t>
              </a:r>
              <a:r>
                <a:rPr lang="en-US" altLang="zh-CN" sz="1800"/>
                <a:t>  </a:t>
              </a:r>
              <a:r>
                <a:rPr lang="en-US" altLang="zh-TW" sz="1800"/>
                <a:t>4</a:t>
              </a:r>
              <a:r>
                <a:rPr lang="en-US" altLang="zh-CN" sz="1800"/>
                <a:t> </a:t>
              </a:r>
              <a:r>
                <a:rPr lang="en-US" altLang="zh-TW" sz="1800"/>
                <a:t> 3 </a:t>
              </a:r>
              <a:r>
                <a:rPr lang="en-US" altLang="zh-CN" sz="1800"/>
                <a:t> 1</a:t>
              </a:r>
              <a:r>
                <a:rPr lang="en-US" altLang="zh-TW" sz="1800" b="0"/>
                <a:t> </a:t>
              </a:r>
              <a:endParaRPr lang="en-US" altLang="zh-CN" sz="1800" b="0"/>
            </a:p>
          </p:txBody>
        </p:sp>
        <p:sp>
          <p:nvSpPr>
            <p:cNvPr id="26638" name="Rectangle 8"/>
            <p:cNvSpPr>
              <a:spLocks noChangeArrowheads="1"/>
            </p:cNvSpPr>
            <p:nvPr/>
          </p:nvSpPr>
          <p:spPr bwMode="auto">
            <a:xfrm>
              <a:off x="96" y="1248"/>
              <a:ext cx="27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grpSp>
        <p:nvGrpSpPr>
          <p:cNvPr id="332809" name="Group 9"/>
          <p:cNvGrpSpPr>
            <a:grpSpLocks/>
          </p:cNvGrpSpPr>
          <p:nvPr/>
        </p:nvGrpSpPr>
        <p:grpSpPr bwMode="auto">
          <a:xfrm>
            <a:off x="381000" y="4953000"/>
            <a:ext cx="5257800" cy="530225"/>
            <a:chOff x="1920" y="3362"/>
            <a:chExt cx="3312" cy="334"/>
          </a:xfrm>
        </p:grpSpPr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1920" y="3362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序列</a:t>
              </a:r>
              <a:r>
                <a:rPr lang="en-US" altLang="zh-CN" sz="240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2400">
                  <a:solidFill>
                    <a:srgbClr val="FF0000"/>
                  </a:solidFill>
                </a:rPr>
                <a:t>&gt;</a:t>
              </a:r>
              <a:r>
                <a:rPr lang="zh-CN" altLang="en-US" sz="2400">
                  <a:solidFill>
                    <a:srgbClr val="FF0000"/>
                  </a:solidFill>
                </a:rPr>
                <a:t>是安全的</a:t>
              </a:r>
            </a:p>
          </p:txBody>
        </p:sp>
        <p:pic>
          <p:nvPicPr>
            <p:cNvPr id="26636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2812" name="Group 12"/>
          <p:cNvGrpSpPr>
            <a:grpSpLocks/>
          </p:cNvGrpSpPr>
          <p:nvPr/>
        </p:nvGrpSpPr>
        <p:grpSpPr bwMode="auto">
          <a:xfrm>
            <a:off x="381000" y="5565775"/>
            <a:ext cx="5257800" cy="530225"/>
            <a:chOff x="240" y="3506"/>
            <a:chExt cx="3312" cy="334"/>
          </a:xfrm>
        </p:grpSpPr>
        <p:sp>
          <p:nvSpPr>
            <p:cNvPr id="26633" name="Rectangle 13"/>
            <p:cNvSpPr>
              <a:spLocks noChangeArrowheads="1"/>
            </p:cNvSpPr>
            <p:nvPr/>
          </p:nvSpPr>
          <p:spPr bwMode="auto">
            <a:xfrm>
              <a:off x="240" y="3506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此次申请允许</a:t>
              </a:r>
            </a:p>
          </p:txBody>
        </p:sp>
        <p:pic>
          <p:nvPicPr>
            <p:cNvPr id="26634" name="Picture 1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6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死锁避免之资源请求实例</a:t>
            </a:r>
            <a:r>
              <a:rPr lang="en-US" altLang="zh-CN" smtClean="0"/>
              <a:t>(2)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685800" y="1192213"/>
            <a:ext cx="3505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solidFill>
                  <a:srgbClr val="FF0000"/>
                </a:solidFill>
                <a:ea typeface="PMingLiU" pitchFamily="18" charset="-120"/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再申请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,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,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itchFamily="18" charset="2"/>
              </a:rPr>
              <a:t>)</a:t>
            </a:r>
            <a:endParaRPr lang="en-US" altLang="zh-CN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810000" y="1028700"/>
            <a:ext cx="5638800" cy="2781300"/>
            <a:chOff x="-480" y="1200"/>
            <a:chExt cx="3552" cy="1752"/>
          </a:xfrm>
        </p:grpSpPr>
        <p:sp>
          <p:nvSpPr>
            <p:cNvPr id="27662" name="Rectangle 5"/>
            <p:cNvSpPr>
              <a:spLocks noChangeArrowheads="1"/>
            </p:cNvSpPr>
            <p:nvPr/>
          </p:nvSpPr>
          <p:spPr bwMode="auto">
            <a:xfrm>
              <a:off x="-480" y="1200"/>
              <a:ext cx="3552" cy="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CN" sz="1800">
                  <a:solidFill>
                    <a:srgbClr val="993300"/>
                  </a:solidFill>
                </a:rPr>
                <a:t>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Allocation</a:t>
              </a:r>
              <a:r>
                <a:rPr lang="en-US" altLang="zh-CN" sz="1800" u="sng">
                  <a:solidFill>
                    <a:srgbClr val="FF0000"/>
                  </a:solidFill>
                </a:rPr>
                <a:t>        Need  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Available</a:t>
              </a:r>
              <a:endParaRPr lang="en-US" altLang="zh-TW" sz="180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TW" sz="1800"/>
                <a:t>	</a:t>
              </a:r>
              <a:r>
                <a:rPr lang="en-US" altLang="zh-TW" sz="1800" i="1"/>
                <a:t>A B C 	</a:t>
              </a:r>
              <a:r>
                <a:rPr lang="en-US" altLang="zh-CN" sz="1800" i="1"/>
                <a:t>  </a:t>
              </a:r>
              <a:r>
                <a:rPr lang="en-US" altLang="zh-TW" sz="1800" i="1"/>
                <a:t>A B C</a:t>
              </a:r>
              <a:r>
                <a:rPr lang="en-US" altLang="zh-CN" sz="1800" i="1"/>
                <a:t>        </a:t>
              </a:r>
              <a:r>
                <a:rPr lang="en-US" altLang="zh-TW" sz="1800" i="1"/>
                <a:t>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A</a:t>
              </a:r>
              <a:r>
                <a:rPr lang="en-US" altLang="zh-CN" sz="1800" i="1"/>
                <a:t> </a:t>
              </a:r>
              <a:r>
                <a:rPr lang="en-US" altLang="zh-TW" sz="1800" i="1"/>
                <a:t> B C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0	</a:t>
              </a:r>
              <a:r>
                <a:rPr lang="en-US" altLang="zh-CN" sz="1800"/>
                <a:t>0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0</a:t>
              </a:r>
              <a:r>
                <a:rPr lang="en-US" altLang="zh-TW" sz="1800"/>
                <a:t>	</a:t>
              </a:r>
              <a:r>
                <a:rPr lang="en-US" altLang="zh-CN" sz="1800"/>
                <a:t>  </a:t>
              </a:r>
              <a:r>
                <a:rPr lang="en-US" altLang="zh-TW" sz="1800"/>
                <a:t>7 </a:t>
              </a:r>
              <a:r>
                <a:rPr lang="en-US" altLang="zh-CN" sz="1800"/>
                <a:t> 4 </a:t>
              </a:r>
              <a:r>
                <a:rPr lang="en-US" altLang="zh-TW" sz="1800"/>
                <a:t> 3 	</a:t>
              </a:r>
              <a:r>
                <a:rPr lang="en-US" altLang="zh-CN" sz="1800"/>
                <a:t>        </a:t>
              </a:r>
              <a:r>
                <a:rPr lang="en-US" altLang="zh-CN" sz="1800">
                  <a:solidFill>
                    <a:srgbClr val="FF0000"/>
                  </a:solidFill>
                </a:rPr>
                <a:t>2 </a:t>
              </a:r>
              <a:r>
                <a:rPr lang="en-US" altLang="zh-TW" sz="1800">
                  <a:solidFill>
                    <a:srgbClr val="FF0000"/>
                  </a:solidFill>
                </a:rPr>
                <a:t> 3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1	</a:t>
              </a: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0 </a:t>
              </a:r>
              <a:r>
                <a:rPr lang="en-US" altLang="zh-CN" sz="1800">
                  <a:solidFill>
                    <a:srgbClr val="FF0000"/>
                  </a:solidFill>
                </a:rPr>
                <a:t> 2</a:t>
              </a:r>
              <a:r>
                <a:rPr lang="en-US" altLang="zh-TW" sz="1800"/>
                <a:t> 	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2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/>
                <a:t>  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2	3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</a:t>
              </a:r>
              <a:r>
                <a:rPr lang="en-US" altLang="zh-TW" sz="1800"/>
                <a:t>2 </a:t>
              </a:r>
              <a:r>
                <a:rPr lang="en-US" altLang="zh-CN" sz="1800"/>
                <a:t>     6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0</a:t>
              </a:r>
              <a:endParaRPr lang="en-US" altLang="zh-TW" sz="1800"/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3	2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</a:t>
              </a:r>
              <a:r>
                <a:rPr lang="en-US" altLang="zh-TW" sz="1800"/>
                <a:t>1 	</a:t>
              </a:r>
              <a:r>
                <a:rPr lang="en-US" altLang="zh-CN" sz="1800"/>
                <a:t>  0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4	0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2	</a:t>
              </a:r>
              <a:r>
                <a:rPr lang="en-US" altLang="zh-CN" sz="1800"/>
                <a:t>  </a:t>
              </a:r>
              <a:r>
                <a:rPr lang="en-US" altLang="zh-TW" sz="1800"/>
                <a:t>4</a:t>
              </a:r>
              <a:r>
                <a:rPr lang="en-US" altLang="zh-CN" sz="1800"/>
                <a:t> </a:t>
              </a:r>
              <a:r>
                <a:rPr lang="en-US" altLang="zh-TW" sz="1800"/>
                <a:t> 3 </a:t>
              </a:r>
              <a:r>
                <a:rPr lang="en-US" altLang="zh-CN" sz="1800"/>
                <a:t> 1</a:t>
              </a:r>
              <a:r>
                <a:rPr lang="en-US" altLang="zh-TW" sz="1800" b="0"/>
                <a:t> </a:t>
              </a:r>
              <a:endParaRPr lang="en-US" altLang="zh-CN" sz="1800" b="0"/>
            </a:p>
          </p:txBody>
        </p:sp>
        <p:sp>
          <p:nvSpPr>
            <p:cNvPr id="27663" name="Rectangle 6"/>
            <p:cNvSpPr>
              <a:spLocks noChangeArrowheads="1"/>
            </p:cNvSpPr>
            <p:nvPr/>
          </p:nvSpPr>
          <p:spPr bwMode="auto">
            <a:xfrm>
              <a:off x="96" y="1248"/>
              <a:ext cx="27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grpSp>
        <p:nvGrpSpPr>
          <p:cNvPr id="333831" name="Group 7"/>
          <p:cNvGrpSpPr>
            <a:grpSpLocks/>
          </p:cNvGrpSpPr>
          <p:nvPr/>
        </p:nvGrpSpPr>
        <p:grpSpPr bwMode="auto">
          <a:xfrm>
            <a:off x="381000" y="4953000"/>
            <a:ext cx="8305800" cy="530225"/>
            <a:chOff x="240" y="3120"/>
            <a:chExt cx="5232" cy="334"/>
          </a:xfrm>
        </p:grpSpPr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240" y="3120"/>
              <a:ext cx="52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进程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r>
                <a:rPr lang="zh-CN" altLang="en-US" sz="2400">
                  <a:solidFill>
                    <a:srgbClr val="FF0000"/>
                  </a:solidFill>
                </a:rPr>
                <a:t>一个也没法执行，死锁进程组</a:t>
              </a:r>
            </a:p>
          </p:txBody>
        </p:sp>
        <p:pic>
          <p:nvPicPr>
            <p:cNvPr id="27661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3834" name="Group 10"/>
          <p:cNvGrpSpPr>
            <a:grpSpLocks/>
          </p:cNvGrpSpPr>
          <p:nvPr/>
        </p:nvGrpSpPr>
        <p:grpSpPr bwMode="auto">
          <a:xfrm>
            <a:off x="381000" y="5565775"/>
            <a:ext cx="5257800" cy="530225"/>
            <a:chOff x="240" y="3506"/>
            <a:chExt cx="3312" cy="334"/>
          </a:xfrm>
        </p:grpSpPr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240" y="3506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此次申请被拒绝</a:t>
              </a:r>
            </a:p>
          </p:txBody>
        </p:sp>
        <p:pic>
          <p:nvPicPr>
            <p:cNvPr id="27659" name="Picture 1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6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3837" name="Group 13"/>
          <p:cNvGrpSpPr>
            <a:grpSpLocks/>
          </p:cNvGrpSpPr>
          <p:nvPr/>
        </p:nvGrpSpPr>
        <p:grpSpPr bwMode="auto">
          <a:xfrm>
            <a:off x="-685800" y="1905000"/>
            <a:ext cx="5638800" cy="2781300"/>
            <a:chOff x="-480" y="1200"/>
            <a:chExt cx="3552" cy="1752"/>
          </a:xfrm>
        </p:grpSpPr>
        <p:sp>
          <p:nvSpPr>
            <p:cNvPr id="27656" name="Rectangle 14"/>
            <p:cNvSpPr>
              <a:spLocks noChangeArrowheads="1"/>
            </p:cNvSpPr>
            <p:nvPr/>
          </p:nvSpPr>
          <p:spPr bwMode="auto">
            <a:xfrm>
              <a:off x="-480" y="1200"/>
              <a:ext cx="3552" cy="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CN" sz="1800">
                  <a:solidFill>
                    <a:srgbClr val="993300"/>
                  </a:solidFill>
                </a:rPr>
                <a:t>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Allocation</a:t>
              </a:r>
              <a:r>
                <a:rPr lang="en-US" altLang="zh-CN" sz="1800" u="sng">
                  <a:solidFill>
                    <a:srgbClr val="FF0000"/>
                  </a:solidFill>
                </a:rPr>
                <a:t>        Need  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Available</a:t>
              </a:r>
              <a:endParaRPr lang="en-US" altLang="zh-TW" sz="180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TW" sz="1800"/>
                <a:t>	</a:t>
              </a:r>
              <a:r>
                <a:rPr lang="en-US" altLang="zh-TW" sz="1800" i="1"/>
                <a:t>A B C 	</a:t>
              </a:r>
              <a:r>
                <a:rPr lang="en-US" altLang="zh-CN" sz="1800" i="1"/>
                <a:t>  </a:t>
              </a:r>
              <a:r>
                <a:rPr lang="en-US" altLang="zh-TW" sz="1800" i="1"/>
                <a:t>A B C</a:t>
              </a:r>
              <a:r>
                <a:rPr lang="en-US" altLang="zh-CN" sz="1800" i="1"/>
                <a:t>        </a:t>
              </a:r>
              <a:r>
                <a:rPr lang="en-US" altLang="zh-TW" sz="1800" i="1"/>
                <a:t>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A</a:t>
              </a:r>
              <a:r>
                <a:rPr lang="en-US" altLang="zh-CN" sz="1800" i="1"/>
                <a:t> </a:t>
              </a:r>
              <a:r>
                <a:rPr lang="en-US" altLang="zh-TW" sz="1800" i="1"/>
                <a:t> B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C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0	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>
                  <a:solidFill>
                    <a:srgbClr val="FF0000"/>
                  </a:solidFill>
                </a:rPr>
                <a:t>	</a:t>
              </a:r>
              <a:r>
                <a:rPr lang="en-US" altLang="zh-CN" sz="1800">
                  <a:solidFill>
                    <a:srgbClr val="FF0000"/>
                  </a:solidFill>
                </a:rPr>
                <a:t>  </a:t>
              </a:r>
              <a:r>
                <a:rPr lang="en-US" altLang="zh-TW" sz="1800">
                  <a:solidFill>
                    <a:srgbClr val="FF0000"/>
                  </a:solidFill>
                </a:rPr>
                <a:t>7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/>
                <a:t> 	</a:t>
              </a:r>
              <a:r>
                <a:rPr lang="en-US" altLang="zh-CN" sz="1800"/>
                <a:t>        </a:t>
              </a: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1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1	</a:t>
              </a: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0 </a:t>
              </a:r>
              <a:r>
                <a:rPr lang="en-US" altLang="zh-CN" sz="1800">
                  <a:solidFill>
                    <a:srgbClr val="FF0000"/>
                  </a:solidFill>
                </a:rPr>
                <a:t> 2</a:t>
              </a:r>
              <a:r>
                <a:rPr lang="en-US" altLang="zh-TW" sz="1800"/>
                <a:t> 	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2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/>
                <a:t>  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2	3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</a:t>
              </a:r>
              <a:r>
                <a:rPr lang="en-US" altLang="zh-TW" sz="1800"/>
                <a:t>2 </a:t>
              </a:r>
              <a:r>
                <a:rPr lang="en-US" altLang="zh-CN" sz="1800"/>
                <a:t>     6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0</a:t>
              </a:r>
              <a:endParaRPr lang="en-US" altLang="zh-TW" sz="1800"/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3	2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</a:t>
              </a:r>
              <a:r>
                <a:rPr lang="en-US" altLang="zh-TW" sz="1800"/>
                <a:t>1 	</a:t>
              </a:r>
              <a:r>
                <a:rPr lang="en-US" altLang="zh-CN" sz="1800"/>
                <a:t>  0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4	0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2	</a:t>
              </a:r>
              <a:r>
                <a:rPr lang="en-US" altLang="zh-CN" sz="1800"/>
                <a:t>  </a:t>
              </a:r>
              <a:r>
                <a:rPr lang="en-US" altLang="zh-TW" sz="1800"/>
                <a:t>4 </a:t>
              </a:r>
              <a:r>
                <a:rPr lang="en-US" altLang="zh-CN" sz="1800"/>
                <a:t> </a:t>
              </a:r>
              <a:r>
                <a:rPr lang="en-US" altLang="zh-TW" sz="1800"/>
                <a:t>3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1</a:t>
              </a:r>
              <a:r>
                <a:rPr lang="en-US" altLang="zh-TW" sz="1800" b="0"/>
                <a:t> </a:t>
              </a:r>
              <a:endParaRPr lang="en-US" altLang="zh-CN" sz="1800" b="0"/>
            </a:p>
          </p:txBody>
        </p:sp>
        <p:sp>
          <p:nvSpPr>
            <p:cNvPr id="27657" name="Rectangle 15"/>
            <p:cNvSpPr>
              <a:spLocks noChangeArrowheads="1"/>
            </p:cNvSpPr>
            <p:nvPr/>
          </p:nvSpPr>
          <p:spPr bwMode="auto">
            <a:xfrm>
              <a:off x="96" y="1248"/>
              <a:ext cx="27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银行家算法讨论：</a:t>
            </a:r>
          </a:p>
        </p:txBody>
      </p:sp>
      <p:grpSp>
        <p:nvGrpSpPr>
          <p:cNvPr id="339975" name="Group 7"/>
          <p:cNvGrpSpPr>
            <a:grpSpLocks/>
          </p:cNvGrpSpPr>
          <p:nvPr/>
        </p:nvGrpSpPr>
        <p:grpSpPr bwMode="auto">
          <a:xfrm>
            <a:off x="533400" y="1371600"/>
            <a:ext cx="8305800" cy="968375"/>
            <a:chOff x="240" y="3120"/>
            <a:chExt cx="5232" cy="610"/>
          </a:xfrm>
        </p:grpSpPr>
        <p:sp>
          <p:nvSpPr>
            <p:cNvPr id="28685" name="Rectangle 8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每个进程进入系统时必须告知所需资源的最大数量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CC0000"/>
                  </a:solidFill>
                </a:rPr>
                <a:t>对应用程序员要求高</a:t>
              </a:r>
            </a:p>
          </p:txBody>
        </p:sp>
        <p:pic>
          <p:nvPicPr>
            <p:cNvPr id="28686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533400" y="2457450"/>
            <a:ext cx="8305800" cy="968375"/>
            <a:chOff x="240" y="3120"/>
            <a:chExt cx="5232" cy="610"/>
          </a:xfrm>
        </p:grpSpPr>
        <p:sp>
          <p:nvSpPr>
            <p:cNvPr id="28683" name="Rectangle 17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安全序列寻找算法（安全状态判定算法）计算</a:t>
              </a:r>
              <a:r>
                <a:rPr lang="zh-CN" altLang="en-US" sz="2400">
                  <a:solidFill>
                    <a:srgbClr val="CC0000"/>
                  </a:solidFill>
                </a:rPr>
                <a:t>时间</a:t>
              </a:r>
              <a:br>
                <a:rPr lang="zh-CN" altLang="en-US" sz="2400">
                  <a:solidFill>
                    <a:srgbClr val="CC0000"/>
                  </a:solidFill>
                </a:rPr>
              </a:br>
              <a:r>
                <a:rPr lang="zh-CN" altLang="en-US" sz="2400">
                  <a:solidFill>
                    <a:srgbClr val="CC0000"/>
                  </a:solidFill>
                </a:rPr>
                <a:t>复杂度为</a:t>
              </a:r>
              <a:r>
                <a:rPr lang="en-US" altLang="zh-CN" sz="2400">
                  <a:solidFill>
                    <a:srgbClr val="CC0000"/>
                  </a:solidFill>
                </a:rPr>
                <a:t>O(mn</a:t>
              </a:r>
              <a:r>
                <a:rPr lang="en-US" altLang="zh-CN" sz="2400" baseline="30000">
                  <a:solidFill>
                    <a:srgbClr val="CC0000"/>
                  </a:solidFill>
                </a:rPr>
                <a:t>2</a:t>
              </a:r>
              <a:r>
                <a:rPr lang="en-US" altLang="zh-CN" sz="2400">
                  <a:solidFill>
                    <a:srgbClr val="CC0000"/>
                  </a:solidFill>
                </a:rPr>
                <a:t>)</a:t>
              </a:r>
              <a:r>
                <a:rPr lang="zh-CN" altLang="en-US" sz="2400">
                  <a:solidFill>
                    <a:srgbClr val="CC0000"/>
                  </a:solidFill>
                </a:rPr>
                <a:t>，过于复杂</a:t>
              </a:r>
            </a:p>
          </p:txBody>
        </p:sp>
        <p:pic>
          <p:nvPicPr>
            <p:cNvPr id="28684" name="Picture 1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87" name="Group 19"/>
          <p:cNvGrpSpPr>
            <a:grpSpLocks/>
          </p:cNvGrpSpPr>
          <p:nvPr/>
        </p:nvGrpSpPr>
        <p:grpSpPr bwMode="auto">
          <a:xfrm>
            <a:off x="533400" y="3505200"/>
            <a:ext cx="8305800" cy="968375"/>
            <a:chOff x="240" y="3120"/>
            <a:chExt cx="5232" cy="610"/>
          </a:xfrm>
        </p:grpSpPr>
        <p:sp>
          <p:nvSpPr>
            <p:cNvPr id="28681" name="Rectangle 20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若每次资源请求都要调用银行家算法，耗时过大，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CC0000"/>
                  </a:solidFill>
                </a:rPr>
                <a:t>系统效率降低</a:t>
              </a:r>
            </a:p>
          </p:txBody>
        </p:sp>
        <p:pic>
          <p:nvPicPr>
            <p:cNvPr id="28682" name="Picture 2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90" name="Group 22"/>
          <p:cNvGrpSpPr>
            <a:grpSpLocks/>
          </p:cNvGrpSpPr>
          <p:nvPr/>
        </p:nvGrpSpPr>
        <p:grpSpPr bwMode="auto">
          <a:xfrm>
            <a:off x="533400" y="4533900"/>
            <a:ext cx="8305800" cy="1406525"/>
            <a:chOff x="240" y="3120"/>
            <a:chExt cx="5232" cy="886"/>
          </a:xfrm>
        </p:grpSpPr>
        <p:sp>
          <p:nvSpPr>
            <p:cNvPr id="28679" name="Rectangle 23"/>
            <p:cNvSpPr>
              <a:spLocks noChangeArrowheads="1"/>
            </p:cNvSpPr>
            <p:nvPr/>
          </p:nvSpPr>
          <p:spPr bwMode="auto">
            <a:xfrm>
              <a:off x="240" y="3120"/>
              <a:ext cx="5232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采用此算法，存在情况：当前有资源可用，尽管可</a:t>
              </a:r>
              <a:br>
                <a:rPr lang="zh-CN" altLang="en-US" sz="2400"/>
              </a:br>
              <a:r>
                <a:rPr lang="zh-CN" altLang="en-US" sz="2400"/>
                <a:t>能很快就会释放，由于会使整体进程处于不安全状</a:t>
              </a:r>
              <a:br>
                <a:rPr lang="zh-CN" altLang="en-US" sz="2400"/>
              </a:br>
              <a:r>
                <a:rPr lang="zh-CN" altLang="en-US" sz="2400"/>
                <a:t>态，而不被分配，致使</a:t>
              </a:r>
              <a:r>
                <a:rPr lang="zh-CN" altLang="en-US" sz="2400">
                  <a:solidFill>
                    <a:srgbClr val="CC0000"/>
                  </a:solidFill>
                </a:rPr>
                <a:t>资源利用率大大降低</a:t>
              </a:r>
            </a:p>
          </p:txBody>
        </p:sp>
        <p:pic>
          <p:nvPicPr>
            <p:cNvPr id="28680" name="Picture 2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死锁检测</a:t>
            </a:r>
            <a:r>
              <a:rPr lang="en-US" altLang="zh-CN" smtClean="0"/>
              <a:t>+</a:t>
            </a:r>
            <a:r>
              <a:rPr lang="zh-CN" altLang="en-US" smtClean="0"/>
              <a:t>恢复</a:t>
            </a:r>
            <a:r>
              <a:rPr lang="en-US" altLang="zh-CN" smtClean="0"/>
              <a:t>: </a:t>
            </a:r>
            <a:r>
              <a:rPr lang="zh-CN" altLang="en-US" smtClean="0"/>
              <a:t>死锁检测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/>
              <a:t>基本原因：每次申请都执行</a:t>
            </a:r>
            <a:r>
              <a:rPr lang="en-US" altLang="zh-CN"/>
              <a:t>O(mn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，效率低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对策：只要可用资源足够，则分配，</a:t>
            </a:r>
            <a:r>
              <a:rPr lang="zh-CN" altLang="en-US">
                <a:solidFill>
                  <a:srgbClr val="FF0000"/>
                </a:solidFill>
              </a:rPr>
              <a:t>发现问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           题再处理</a:t>
            </a:r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762000" y="2593975"/>
            <a:ext cx="7620000" cy="530225"/>
            <a:chOff x="624" y="1586"/>
            <a:chExt cx="4800" cy="334"/>
          </a:xfrm>
        </p:grpSpPr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定时检测或者当发现资源利用率低时检测</a:t>
              </a:r>
            </a:p>
          </p:txBody>
        </p:sp>
        <p:pic>
          <p:nvPicPr>
            <p:cNvPr id="29706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4855" name="Group 7"/>
          <p:cNvGrpSpPr>
            <a:grpSpLocks/>
          </p:cNvGrpSpPr>
          <p:nvPr/>
        </p:nvGrpSpPr>
        <p:grpSpPr bwMode="auto">
          <a:xfrm>
            <a:off x="533400" y="3276600"/>
            <a:ext cx="8229600" cy="2590800"/>
            <a:chOff x="336" y="2064"/>
            <a:chExt cx="5184" cy="1728"/>
          </a:xfrm>
        </p:grpSpPr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768" y="2064"/>
              <a:ext cx="4656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29704" name="Rectangle 9"/>
            <p:cNvSpPr>
              <a:spLocks noChangeArrowheads="1"/>
            </p:cNvSpPr>
            <p:nvPr/>
          </p:nvSpPr>
          <p:spPr bwMode="auto">
            <a:xfrm>
              <a:off x="336" y="2069"/>
              <a:ext cx="5184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en-US" altLang="zh-CN" sz="2400" dirty="0">
                  <a:latin typeface="Courier New" pitchFamily="49" charset="0"/>
                </a:rPr>
                <a:t>  Finish[</a:t>
              </a:r>
              <a:r>
                <a:rPr lang="en-US" altLang="zh-CN" sz="2400" dirty="0" err="1">
                  <a:latin typeface="Courier New" pitchFamily="49" charset="0"/>
                </a:rPr>
                <a:t>1..n</a:t>
              </a:r>
              <a:r>
                <a:rPr lang="en-US" altLang="zh-CN" sz="2400" dirty="0">
                  <a:latin typeface="Courier New" pitchFamily="49" charset="0"/>
                </a:rPr>
                <a:t>] = false;</a:t>
              </a:r>
            </a:p>
            <a:p>
              <a:pPr lvl="1" ea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en-US" altLang="zh-CN" sz="2400" dirty="0">
                  <a:latin typeface="Courier New" pitchFamily="49" charset="0"/>
                </a:rPr>
                <a:t>  i</a:t>
              </a:r>
              <a:r>
                <a:rPr lang="en-US" altLang="zh-TW" sz="2400" dirty="0">
                  <a:latin typeface="Courier New" pitchFamily="49" charset="0"/>
                </a:rPr>
                <a:t>f</a:t>
              </a:r>
              <a:r>
                <a:rPr lang="en-US" altLang="zh-CN" sz="2400" dirty="0">
                  <a:latin typeface="Courier New" pitchFamily="49" charset="0"/>
                </a:rPr>
                <a:t>(</a:t>
              </a:r>
              <a:r>
                <a:rPr lang="en-US" altLang="zh-TW" sz="2400" dirty="0">
                  <a:latin typeface="Courier New" pitchFamily="49" charset="0"/>
                </a:rPr>
                <a:t>Allocation</a:t>
              </a:r>
              <a:r>
                <a:rPr lang="en-US" altLang="zh-CN" sz="2400" dirty="0">
                  <a:latin typeface="Courier New" pitchFamily="49" charset="0"/>
                </a:rPr>
                <a:t>[</a:t>
              </a:r>
              <a:r>
                <a:rPr lang="en-US" altLang="zh-TW" sz="2400" dirty="0" err="1">
                  <a:latin typeface="Courier New" pitchFamily="49" charset="0"/>
                </a:rPr>
                <a:t>i</a:t>
              </a:r>
              <a:r>
                <a:rPr lang="en-US" altLang="zh-CN" sz="2400" dirty="0">
                  <a:latin typeface="Courier New" pitchFamily="49" charset="0"/>
                </a:rPr>
                <a:t>]</a:t>
              </a:r>
              <a:r>
                <a:rPr lang="en-US" altLang="zh-TW" sz="2400" dirty="0">
                  <a:latin typeface="Courier New" pitchFamily="49" charset="0"/>
                </a:rPr>
                <a:t> </a:t>
              </a:r>
              <a:r>
                <a:rPr lang="en-US" altLang="zh-CN" sz="2400" dirty="0">
                  <a:latin typeface="Courier New" pitchFamily="49" charset="0"/>
                </a:rPr>
                <a:t>==</a:t>
              </a:r>
              <a:r>
                <a:rPr lang="en-US" altLang="zh-TW" sz="2400" dirty="0">
                  <a:latin typeface="Courier New" pitchFamily="49" charset="0"/>
                  <a:sym typeface="Symbol" pitchFamily="18" charset="2"/>
                </a:rPr>
                <a:t> 0</a:t>
              </a:r>
              <a:r>
                <a:rPr lang="en-US" altLang="zh-CN" sz="2400" dirty="0">
                  <a:latin typeface="Courier New" pitchFamily="49" charset="0"/>
                  <a:sym typeface="Symbol" pitchFamily="18" charset="2"/>
                </a:rPr>
                <a:t>)</a:t>
              </a:r>
              <a:r>
                <a:rPr lang="en-US" altLang="zh-TW" sz="2400" dirty="0">
                  <a:latin typeface="Courier New" pitchFamily="49" charset="0"/>
                  <a:sym typeface="Symbol" pitchFamily="18" charset="2"/>
                </a:rPr>
                <a:t> Finish[</a:t>
              </a:r>
              <a:r>
                <a:rPr lang="en-US" altLang="zh-TW" sz="2400" dirty="0" err="1">
                  <a:latin typeface="Courier New" pitchFamily="49" charset="0"/>
                  <a:sym typeface="Symbol" pitchFamily="18" charset="2"/>
                </a:rPr>
                <a:t>i</a:t>
              </a:r>
              <a:r>
                <a:rPr lang="en-US" altLang="zh-TW" sz="2400" dirty="0">
                  <a:latin typeface="Courier New" pitchFamily="49" charset="0"/>
                  <a:sym typeface="Symbol" pitchFamily="18" charset="2"/>
                </a:rPr>
                <a:t>]=true</a:t>
              </a:r>
              <a:r>
                <a:rPr lang="en-US" altLang="zh-CN" sz="2400" dirty="0">
                  <a:latin typeface="Courier New" pitchFamily="49" charset="0"/>
                  <a:sym typeface="Symbol" pitchFamily="18" charset="2"/>
                </a:rPr>
                <a:t>;</a:t>
              </a:r>
              <a:endParaRPr lang="en-US" altLang="zh-CN" sz="2400" dirty="0">
                <a:latin typeface="Courier New" pitchFamily="49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Courier New" pitchFamily="49" charset="0"/>
                </a:rPr>
                <a:t>  </a:t>
              </a:r>
              <a:r>
                <a:rPr lang="en-US" altLang="zh-CN" sz="2400" dirty="0" smtClean="0">
                  <a:latin typeface="Courier New" pitchFamily="49" charset="0"/>
                </a:rPr>
                <a:t>if(available&lt;x)...//</a:t>
              </a:r>
              <a:r>
                <a:rPr lang="zh-CN" altLang="en-US" sz="2400" dirty="0" smtClean="0">
                  <a:solidFill>
                    <a:srgbClr val="0070C0"/>
                  </a:solidFill>
                  <a:latin typeface="Courier New" pitchFamily="49" charset="0"/>
                </a:rPr>
                <a:t>执行</a:t>
              </a:r>
              <a:r>
                <a:rPr lang="en-US" altLang="zh-CN" sz="2400" dirty="0" smtClean="0">
                  <a:solidFill>
                    <a:srgbClr val="0070C0"/>
                  </a:solidFill>
                  <a:latin typeface="Courier New" pitchFamily="49" charset="0"/>
                </a:rPr>
                <a:t>Banker</a:t>
              </a:r>
              <a:r>
                <a:rPr lang="zh-CN" altLang="en-US" sz="2400" dirty="0" smtClean="0">
                  <a:solidFill>
                    <a:srgbClr val="0070C0"/>
                  </a:solidFill>
                  <a:latin typeface="Courier New" pitchFamily="49" charset="0"/>
                </a:rPr>
                <a:t>算法</a:t>
              </a:r>
              <a:endParaRPr lang="zh-CN" altLang="en-US" sz="24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Courier New" pitchFamily="49" charset="0"/>
                </a:rPr>
                <a:t>  </a:t>
              </a:r>
              <a:r>
                <a:rPr lang="en-US" altLang="zh-CN" sz="2400" dirty="0">
                  <a:latin typeface="Courier New" pitchFamily="49" charset="0"/>
                </a:rPr>
                <a:t>for(</a:t>
              </a:r>
              <a:r>
                <a:rPr lang="en-US" altLang="zh-CN" sz="2400" dirty="0" err="1">
                  <a:latin typeface="Courier New" pitchFamily="49" charset="0"/>
                </a:rPr>
                <a:t>i</a:t>
              </a:r>
              <a:r>
                <a:rPr lang="en-US" altLang="zh-CN" sz="2400" dirty="0">
                  <a:latin typeface="Courier New" pitchFamily="49" charset="0"/>
                </a:rPr>
                <a:t>=</a:t>
              </a:r>
              <a:r>
                <a:rPr lang="en-US" altLang="zh-CN" sz="2400" dirty="0" err="1">
                  <a:latin typeface="Courier New" pitchFamily="49" charset="0"/>
                </a:rPr>
                <a:t>1;i</a:t>
              </a:r>
              <a:r>
                <a:rPr lang="en-US" altLang="zh-CN" sz="2400" dirty="0">
                  <a:latin typeface="Courier New" pitchFamily="49" charset="0"/>
                </a:rPr>
                <a:t>&lt;=</a:t>
              </a:r>
              <a:r>
                <a:rPr lang="en-US" altLang="zh-CN" sz="2400" dirty="0" err="1">
                  <a:latin typeface="Courier New" pitchFamily="49" charset="0"/>
                </a:rPr>
                <a:t>n;i</a:t>
              </a:r>
              <a:r>
                <a:rPr lang="en-US" altLang="zh-CN" sz="2400" dirty="0">
                  <a:latin typeface="Courier New" pitchFamily="49" charset="0"/>
                </a:rPr>
                <a:t>++)</a:t>
              </a:r>
              <a:r>
                <a:rPr lang="en-US" altLang="zh-TW" sz="2400" dirty="0">
                  <a:latin typeface="Courier New" pitchFamily="49" charset="0"/>
                  <a:sym typeface="Symbol" pitchFamily="18" charset="2"/>
                </a:rPr>
                <a:t> </a:t>
              </a:r>
              <a:endParaRPr lang="en-US" altLang="zh-CN" sz="2400" dirty="0">
                <a:latin typeface="Courier New" pitchFamily="49" charset="0"/>
                <a:sym typeface="Symbol" pitchFamily="18" charset="2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Courier New" pitchFamily="49" charset="0"/>
                  <a:sym typeface="Symbol" pitchFamily="18" charset="2"/>
                </a:rPr>
                <a:t>    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if(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</a:rPr>
                <a:t>Finish[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itchFamily="49" charset="0"/>
                </a:rPr>
                <a:t>i</a:t>
              </a:r>
              <a:r>
                <a:rPr lang="en-US" altLang="zh-TW" sz="2400" dirty="0">
                  <a:solidFill>
                    <a:srgbClr val="FF0000"/>
                  </a:solidFill>
                  <a:latin typeface="Courier New" pitchFamily="49" charset="0"/>
                </a:rPr>
                <a:t>]==false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</a:rPr>
                <a:t>)</a:t>
              </a: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</a:rPr>
                <a:t>      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deadlock = deadlock + {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};</a:t>
              </a:r>
            </a:p>
          </p:txBody>
        </p:sp>
      </p:grpSp>
      <p:sp>
        <p:nvSpPr>
          <p:cNvPr id="334858" name="AutoShape 10"/>
          <p:cNvSpPr>
            <a:spLocks noChangeArrowheads="1"/>
          </p:cNvSpPr>
          <p:nvPr/>
        </p:nvSpPr>
        <p:spPr bwMode="auto">
          <a:xfrm>
            <a:off x="381000" y="5791200"/>
            <a:ext cx="8001000" cy="838200"/>
          </a:xfrm>
          <a:prstGeom prst="wedgeRectCallout">
            <a:avLst>
              <a:gd name="adj1" fmla="val -1190"/>
              <a:gd name="adj2" fmla="val -246023"/>
            </a:avLst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对于无分配资源的进程，不论其是否获得请求资源，则认为其是完成的，之后调用一次</a:t>
            </a:r>
            <a:r>
              <a:rPr lang="en-US" altLang="zh-CN" sz="2000"/>
              <a:t>Banker</a:t>
            </a:r>
            <a:r>
              <a:rPr lang="zh-CN" altLang="en-US" sz="2000"/>
              <a:t>算法，就能找出所有死锁进程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死锁检测</a:t>
            </a:r>
            <a:r>
              <a:rPr lang="en-US" altLang="zh-CN" smtClean="0"/>
              <a:t>+</a:t>
            </a:r>
            <a:r>
              <a:rPr lang="zh-CN" altLang="en-US" smtClean="0"/>
              <a:t>恢复</a:t>
            </a:r>
            <a:r>
              <a:rPr lang="en-US" altLang="zh-CN" smtClean="0"/>
              <a:t>: </a:t>
            </a:r>
            <a:r>
              <a:rPr lang="zh-CN" altLang="en-US" smtClean="0"/>
              <a:t>死锁恢复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终止进程    选谁终止</a:t>
            </a:r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335876" name="Group 4"/>
          <p:cNvGrpSpPr>
            <a:grpSpLocks/>
          </p:cNvGrpSpPr>
          <p:nvPr/>
        </p:nvGrpSpPr>
        <p:grpSpPr bwMode="auto">
          <a:xfrm>
            <a:off x="990600" y="1984375"/>
            <a:ext cx="7620000" cy="530225"/>
            <a:chOff x="624" y="1586"/>
            <a:chExt cx="4800" cy="334"/>
          </a:xfrm>
        </p:grpSpPr>
        <p:sp>
          <p:nvSpPr>
            <p:cNvPr id="30729" name="Rectangle 5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优先级</a:t>
              </a:r>
              <a:r>
                <a:rPr lang="en-US" altLang="zh-CN" sz="2400"/>
                <a:t>? </a:t>
              </a:r>
              <a:r>
                <a:rPr lang="zh-CN" altLang="en-US" sz="2400"/>
                <a:t>占用资源多的</a:t>
              </a:r>
              <a:r>
                <a:rPr lang="en-US" altLang="zh-CN" sz="2400"/>
                <a:t>? …</a:t>
              </a:r>
            </a:p>
          </p:txBody>
        </p:sp>
        <p:pic>
          <p:nvPicPr>
            <p:cNvPr id="30730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685800" y="27432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剥夺资源     进程需要回滚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</a:rPr>
              <a:t>rollback)</a:t>
            </a:r>
          </a:p>
        </p:txBody>
      </p:sp>
      <p:grpSp>
        <p:nvGrpSpPr>
          <p:cNvPr id="335880" name="Group 8"/>
          <p:cNvGrpSpPr>
            <a:grpSpLocks/>
          </p:cNvGrpSpPr>
          <p:nvPr/>
        </p:nvGrpSpPr>
        <p:grpSpPr bwMode="auto">
          <a:xfrm>
            <a:off x="990600" y="3432177"/>
            <a:ext cx="7620000" cy="534988"/>
            <a:chOff x="624" y="1586"/>
            <a:chExt cx="4800" cy="337"/>
          </a:xfrm>
        </p:grpSpPr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624" y="1586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回滚点的选取</a:t>
              </a:r>
              <a:r>
                <a:rPr lang="en-US" altLang="zh-CN" sz="2400"/>
                <a:t>? </a:t>
              </a:r>
              <a:r>
                <a:rPr lang="zh-CN" altLang="en-US" sz="2400"/>
                <a:t>如何回滚</a:t>
              </a:r>
              <a:r>
                <a:rPr lang="en-US" altLang="zh-CN" sz="2400" smtClean="0"/>
                <a:t>? </a:t>
              </a:r>
              <a:r>
                <a:rPr lang="en-US" altLang="zh-CN" sz="2400"/>
                <a:t>…</a:t>
              </a:r>
            </a:p>
          </p:txBody>
        </p:sp>
        <p:pic>
          <p:nvPicPr>
            <p:cNvPr id="30728" name="Picture 1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/>
      <p:bldP spid="3358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死锁忽略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死锁预防</a:t>
            </a:r>
            <a:r>
              <a:rPr lang="en-US" altLang="zh-CN"/>
              <a:t>?</a:t>
            </a:r>
          </a:p>
        </p:txBody>
      </p:sp>
      <p:grpSp>
        <p:nvGrpSpPr>
          <p:cNvPr id="336900" name="Group 4"/>
          <p:cNvGrpSpPr>
            <a:grpSpLocks/>
          </p:cNvGrpSpPr>
          <p:nvPr/>
        </p:nvGrpSpPr>
        <p:grpSpPr bwMode="auto">
          <a:xfrm>
            <a:off x="990600" y="1600200"/>
            <a:ext cx="7620000" cy="530225"/>
            <a:chOff x="624" y="1008"/>
            <a:chExt cx="4800" cy="334"/>
          </a:xfrm>
        </p:grpSpPr>
        <p:sp>
          <p:nvSpPr>
            <p:cNvPr id="31767" name="Rectangle 5"/>
            <p:cNvSpPr>
              <a:spLocks noChangeArrowheads="1"/>
            </p:cNvSpPr>
            <p:nvPr/>
          </p:nvSpPr>
          <p:spPr bwMode="auto">
            <a:xfrm>
              <a:off x="624" y="100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引入太多不合理因素</a:t>
              </a:r>
              <a:r>
                <a:rPr lang="en-US" altLang="zh-CN" sz="2400"/>
                <a:t>…</a:t>
              </a:r>
            </a:p>
          </p:txBody>
        </p:sp>
        <p:pic>
          <p:nvPicPr>
            <p:cNvPr id="31768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12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685800" y="21336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死锁避免</a:t>
            </a:r>
            <a:r>
              <a:rPr lang="en-US" altLang="zh-CN"/>
              <a:t>?</a:t>
            </a:r>
          </a:p>
        </p:txBody>
      </p:sp>
      <p:grpSp>
        <p:nvGrpSpPr>
          <p:cNvPr id="336904" name="Group 8"/>
          <p:cNvGrpSpPr>
            <a:grpSpLocks/>
          </p:cNvGrpSpPr>
          <p:nvPr/>
        </p:nvGrpSpPr>
        <p:grpSpPr bwMode="auto">
          <a:xfrm>
            <a:off x="990600" y="2667000"/>
            <a:ext cx="7620000" cy="530225"/>
            <a:chOff x="624" y="1680"/>
            <a:chExt cx="4800" cy="334"/>
          </a:xfrm>
        </p:grpSpPr>
        <p:sp>
          <p:nvSpPr>
            <p:cNvPr id="31765" name="Rectangle 9"/>
            <p:cNvSpPr>
              <a:spLocks noChangeArrowheads="1"/>
            </p:cNvSpPr>
            <p:nvPr/>
          </p:nvSpPr>
          <p:spPr bwMode="auto">
            <a:xfrm>
              <a:off x="624" y="168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每次申请都执行银行家算法</a:t>
              </a:r>
              <a:r>
                <a:rPr lang="en-US" altLang="zh-CN" sz="2400"/>
                <a:t>O(mn</a:t>
              </a:r>
              <a:r>
                <a:rPr lang="en-US" altLang="zh-CN" sz="2400" baseline="30000"/>
                <a:t>2</a:t>
              </a:r>
              <a:r>
                <a:rPr lang="en-US" altLang="zh-CN" sz="2400"/>
                <a:t>)</a:t>
              </a:r>
              <a:r>
                <a:rPr lang="zh-CN" altLang="en-US" sz="2400"/>
                <a:t>，效率太低</a:t>
              </a:r>
            </a:p>
          </p:txBody>
        </p:sp>
        <p:pic>
          <p:nvPicPr>
            <p:cNvPr id="31766" name="Picture 1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9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07" name="Rectangle 11"/>
          <p:cNvSpPr>
            <a:spLocks noChangeArrowheads="1"/>
          </p:cNvSpPr>
          <p:nvPr/>
        </p:nvSpPr>
        <p:spPr bwMode="auto">
          <a:xfrm>
            <a:off x="685800" y="3203575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死锁检测</a:t>
            </a:r>
            <a:r>
              <a:rPr lang="en-US" altLang="zh-CN"/>
              <a:t>+</a:t>
            </a:r>
            <a:r>
              <a:rPr lang="zh-CN" altLang="en-US"/>
              <a:t>恢复</a:t>
            </a:r>
            <a:r>
              <a:rPr lang="en-US" altLang="zh-CN"/>
              <a:t>?</a:t>
            </a:r>
          </a:p>
        </p:txBody>
      </p:sp>
      <p:grpSp>
        <p:nvGrpSpPr>
          <p:cNvPr id="336908" name="Group 12"/>
          <p:cNvGrpSpPr>
            <a:grpSpLocks/>
          </p:cNvGrpSpPr>
          <p:nvPr/>
        </p:nvGrpSpPr>
        <p:grpSpPr bwMode="auto">
          <a:xfrm>
            <a:off x="990600" y="3813175"/>
            <a:ext cx="7620000" cy="530225"/>
            <a:chOff x="624" y="2402"/>
            <a:chExt cx="4800" cy="334"/>
          </a:xfrm>
        </p:grpSpPr>
        <p:sp>
          <p:nvSpPr>
            <p:cNvPr id="31763" name="Rectangle 13"/>
            <p:cNvSpPr>
              <a:spLocks noChangeArrowheads="1"/>
            </p:cNvSpPr>
            <p:nvPr/>
          </p:nvSpPr>
          <p:spPr bwMode="auto">
            <a:xfrm>
              <a:off x="624" y="240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还要执行银行家算法</a:t>
              </a:r>
              <a:r>
                <a:rPr lang="en-US" altLang="zh-CN" sz="2400"/>
                <a:t>O(mn</a:t>
              </a:r>
              <a:r>
                <a:rPr lang="en-US" altLang="zh-CN" sz="2400" baseline="30000"/>
                <a:t>2</a:t>
              </a:r>
              <a:r>
                <a:rPr lang="en-US" altLang="zh-CN" sz="2400"/>
                <a:t>)</a:t>
              </a:r>
              <a:r>
                <a:rPr lang="zh-CN" altLang="en-US" sz="2400"/>
                <a:t>，且恢复并不容易</a:t>
              </a:r>
            </a:p>
          </p:txBody>
        </p:sp>
        <p:pic>
          <p:nvPicPr>
            <p:cNvPr id="31764" name="Picture 1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52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11" name="Rectangle 15"/>
          <p:cNvSpPr>
            <a:spLocks noChangeArrowheads="1"/>
          </p:cNvSpPr>
          <p:nvPr/>
        </p:nvSpPr>
        <p:spPr bwMode="auto">
          <a:xfrm>
            <a:off x="762000" y="44196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死锁忽略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zh-CN" altLang="en-US">
                <a:solidFill>
                  <a:srgbClr val="FF0000"/>
                </a:solidFill>
              </a:rPr>
              <a:t>对死锁不做任何处理</a:t>
            </a:r>
            <a:r>
              <a:rPr lang="en-US" altLang="zh-CN">
                <a:solidFill>
                  <a:srgbClr val="FF0000"/>
                </a:solidFill>
              </a:rPr>
              <a:t>……</a:t>
            </a:r>
          </a:p>
        </p:txBody>
      </p:sp>
      <p:grpSp>
        <p:nvGrpSpPr>
          <p:cNvPr id="336912" name="Group 16"/>
          <p:cNvGrpSpPr>
            <a:grpSpLocks/>
          </p:cNvGrpSpPr>
          <p:nvPr/>
        </p:nvGrpSpPr>
        <p:grpSpPr bwMode="auto">
          <a:xfrm>
            <a:off x="990600" y="5032375"/>
            <a:ext cx="7620000" cy="530225"/>
            <a:chOff x="624" y="3170"/>
            <a:chExt cx="4800" cy="334"/>
          </a:xfrm>
        </p:grpSpPr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624" y="317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有趣的是大多数操作系统都用它，如</a:t>
              </a:r>
              <a:r>
                <a:rPr lang="en-US" altLang="zh-CN" sz="2400"/>
                <a:t>UNIX</a:t>
              </a:r>
            </a:p>
          </p:txBody>
        </p:sp>
        <p:pic>
          <p:nvPicPr>
            <p:cNvPr id="31762" name="Picture 1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29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6915" name="Group 19"/>
          <p:cNvGrpSpPr>
            <a:grpSpLocks/>
          </p:cNvGrpSpPr>
          <p:nvPr/>
        </p:nvGrpSpPr>
        <p:grpSpPr bwMode="auto">
          <a:xfrm>
            <a:off x="990600" y="5486400"/>
            <a:ext cx="7620000" cy="530225"/>
            <a:chOff x="624" y="3456"/>
            <a:chExt cx="4800" cy="334"/>
          </a:xfrm>
        </p:grpSpPr>
        <p:sp>
          <p:nvSpPr>
            <p:cNvPr id="31759" name="Rectangle 20"/>
            <p:cNvSpPr>
              <a:spLocks noChangeArrowheads="1"/>
            </p:cNvSpPr>
            <p:nvPr/>
          </p:nvSpPr>
          <p:spPr bwMode="auto">
            <a:xfrm>
              <a:off x="624" y="345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死锁出现不是确定的，又可以用重启动来处理死锁</a:t>
              </a:r>
            </a:p>
          </p:txBody>
        </p:sp>
        <p:pic>
          <p:nvPicPr>
            <p:cNvPr id="31760" name="Picture 2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58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6918" name="Group 22"/>
          <p:cNvGrpSpPr>
            <a:grpSpLocks/>
          </p:cNvGrpSpPr>
          <p:nvPr/>
        </p:nvGrpSpPr>
        <p:grpSpPr bwMode="auto">
          <a:xfrm>
            <a:off x="990600" y="6022975"/>
            <a:ext cx="7620000" cy="495300"/>
            <a:chOff x="624" y="3842"/>
            <a:chExt cx="4800" cy="312"/>
          </a:xfrm>
        </p:grpSpPr>
        <p:sp>
          <p:nvSpPr>
            <p:cNvPr id="31757" name="Rectangle 23"/>
            <p:cNvSpPr>
              <a:spLocks noChangeArrowheads="1"/>
            </p:cNvSpPr>
            <p:nvPr/>
          </p:nvSpPr>
          <p:spPr bwMode="auto">
            <a:xfrm>
              <a:off x="624" y="3842"/>
              <a:ext cx="480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</a:rPr>
                <a:t>多采用死锁静态检测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工具（对源代码扫描）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pic>
          <p:nvPicPr>
            <p:cNvPr id="31758" name="Picture 2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95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/>
      <p:bldP spid="336903" grpId="0"/>
      <p:bldP spid="336907" grpId="0"/>
      <p:bldP spid="3369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生产者 </a:t>
            </a:r>
            <a:r>
              <a:rPr lang="zh-CN" altLang="en-US" smtClean="0">
                <a:sym typeface="Symbol" pitchFamily="18" charset="2"/>
              </a:rPr>
              <a:t> 消费者的信号量解法</a:t>
            </a:r>
          </a:p>
        </p:txBody>
      </p:sp>
      <p:graphicFrame>
        <p:nvGraphicFramePr>
          <p:cNvPr id="61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988300" y="0"/>
          <a:ext cx="1155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剪辑" r:id="rId3" imgW="2166845" imgH="2287575" progId="MS_ClipArt_Gallery.2">
                  <p:embed/>
                </p:oleObj>
              </mc:Choice>
              <mc:Fallback>
                <p:oleObj name="剪辑" r:id="rId3" imgW="2166845" imgH="2287575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0"/>
                        <a:ext cx="1155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不合理的信号量使用会导致</a:t>
            </a:r>
            <a:r>
              <a:rPr lang="en-US" altLang="zh-CN">
                <a:solidFill>
                  <a:srgbClr val="FF0000"/>
                </a:solidFill>
              </a:rPr>
              <a:t>…</a:t>
            </a:r>
          </a:p>
        </p:txBody>
      </p:sp>
      <p:grpSp>
        <p:nvGrpSpPr>
          <p:cNvPr id="313349" name="Group 5"/>
          <p:cNvGrpSpPr>
            <a:grpSpLocks/>
          </p:cNvGrpSpPr>
          <p:nvPr/>
        </p:nvGrpSpPr>
        <p:grpSpPr bwMode="auto">
          <a:xfrm>
            <a:off x="533400" y="2057400"/>
            <a:ext cx="8610600" cy="3048000"/>
            <a:chOff x="336" y="1776"/>
            <a:chExt cx="5424" cy="1920"/>
          </a:xfrm>
        </p:grpSpPr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2880" y="1776"/>
              <a:ext cx="288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685800" indent="-22860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543050" indent="-17145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00250" indent="-17145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4574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146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3718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290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Courier New" pitchFamily="49" charset="0"/>
                </a:rPr>
                <a:t>	Consumer() {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</a:t>
              </a: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mutex.P();</a:t>
              </a:r>
            </a:p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    fullBuffers.P();</a:t>
              </a:r>
              <a:r>
                <a:rPr lang="en-US" altLang="zh-CN" sz="2400">
                  <a:latin typeface="Courier New" pitchFamily="49" charset="0"/>
                </a:rPr>
                <a:t> 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item = Dequeue();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mutex.V();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emptyBuffers.V();	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}</a:t>
              </a:r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336" y="1776"/>
              <a:ext cx="3024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685800" indent="-22860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543050" indent="-17145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00250" indent="-17145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4574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146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3718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290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Courier New" pitchFamily="49" charset="0"/>
                </a:rPr>
                <a:t>	Producer(item) {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</a:t>
              </a: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mutex.P(); </a:t>
              </a:r>
            </a:p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>    emptyBuffers.P();</a:t>
              </a:r>
              <a:r>
                <a:rPr lang="en-US" altLang="zh-CN" sz="2400">
                  <a:latin typeface="Courier New" pitchFamily="49" charset="0"/>
                </a:rPr>
                <a:t>	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Enqueue(item);</a:t>
              </a:r>
              <a: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  <a:t/>
              </a:r>
              <a:br>
                <a:rPr lang="en-US" altLang="zh-CN" sz="2400">
                  <a:solidFill>
                    <a:srgbClr val="FF0000"/>
                  </a:solidFill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mutex.V();</a:t>
              </a:r>
              <a:br>
                <a:rPr lang="en-US" altLang="zh-CN" sz="2400">
                  <a:latin typeface="Courier New" pitchFamily="49" charset="0"/>
                </a:rPr>
              </a:br>
              <a:r>
                <a:rPr lang="en-US" altLang="zh-CN" sz="2400">
                  <a:latin typeface="Courier New" pitchFamily="49" charset="0"/>
                </a:rPr>
                <a:t>	fullBuffers.V();</a:t>
              </a:r>
            </a:p>
            <a:p>
              <a:pPr eaLnBrk="1" hangingPunct="1">
                <a:spcBef>
                  <a:spcPct val="1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Courier New" pitchFamily="49" charset="0"/>
                </a:rPr>
                <a:t> }</a:t>
              </a:r>
            </a:p>
          </p:txBody>
        </p:sp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480" y="1776"/>
              <a:ext cx="2448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156" name="Rectangle 9"/>
            <p:cNvSpPr>
              <a:spLocks noChangeArrowheads="1"/>
            </p:cNvSpPr>
            <p:nvPr/>
          </p:nvSpPr>
          <p:spPr bwMode="auto">
            <a:xfrm>
              <a:off x="3024" y="1776"/>
              <a:ext cx="2496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grpSp>
        <p:nvGrpSpPr>
          <p:cNvPr id="313354" name="Group 10"/>
          <p:cNvGrpSpPr>
            <a:grpSpLocks/>
          </p:cNvGrpSpPr>
          <p:nvPr/>
        </p:nvGrpSpPr>
        <p:grpSpPr bwMode="auto">
          <a:xfrm>
            <a:off x="914400" y="4800600"/>
            <a:ext cx="7924800" cy="1406525"/>
            <a:chOff x="624" y="2544"/>
            <a:chExt cx="4992" cy="886"/>
          </a:xfrm>
        </p:grpSpPr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624" y="2544"/>
              <a:ext cx="4992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生产者占有</a:t>
              </a:r>
              <a:r>
                <a:rPr lang="en-US" altLang="zh-CN" sz="2400"/>
                <a:t>mutex</a:t>
              </a:r>
              <a:r>
                <a:rPr lang="zh-CN" altLang="en-US" sz="2400"/>
                <a:t>信号量后又阻塞在</a:t>
              </a:r>
              <a:r>
                <a:rPr lang="en-US" altLang="zh-CN" sz="2400"/>
                <a:t>emptyBuffers</a:t>
              </a:r>
              <a:r>
                <a:rPr lang="zh-CN" altLang="en-US" sz="2400"/>
                <a:t>信号量上。而消费者阻塞在</a:t>
              </a:r>
              <a:r>
                <a:rPr lang="en-US" altLang="zh-CN" sz="2400"/>
                <a:t>mutex</a:t>
              </a:r>
              <a:r>
                <a:rPr lang="zh-CN" altLang="en-US" sz="2400"/>
                <a:t>上，不能唤醒生产者</a:t>
              </a:r>
              <a:r>
                <a:rPr lang="en-US" altLang="zh-CN" sz="2400"/>
                <a:t>……</a:t>
              </a:r>
              <a:r>
                <a:rPr lang="zh-CN" altLang="en-US" sz="2400"/>
                <a:t>最后谁也没法执行</a:t>
              </a:r>
              <a:r>
                <a:rPr lang="en-US" altLang="zh-CN" sz="2400"/>
                <a:t>……</a:t>
              </a:r>
            </a:p>
          </p:txBody>
        </p:sp>
        <p:pic>
          <p:nvPicPr>
            <p:cNvPr id="6152" name="Picture 12" descr="j01158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67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死锁总结</a:t>
            </a:r>
          </a:p>
        </p:txBody>
      </p:sp>
      <p:pic>
        <p:nvPicPr>
          <p:cNvPr id="32771" name="Picture 3" descr="j02977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0"/>
            <a:ext cx="1114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07975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/>
              <a:t>进程竞争资源 </a:t>
            </a:r>
            <a:r>
              <a:rPr lang="zh-CN" altLang="en-US" sz="2400">
                <a:sym typeface="Symbol" pitchFamily="18" charset="2"/>
              </a:rPr>
              <a:t> 有可能形成循环竞争  死锁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304800" y="18780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死锁需要处理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ym typeface="Symbol" pitchFamily="18" charset="2"/>
              </a:rPr>
              <a:t> 死锁分析  死锁的必要条件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04800" y="2536825"/>
            <a:ext cx="8610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死锁处理   预防、避免、检测</a:t>
            </a:r>
            <a:r>
              <a:rPr lang="en-US" altLang="zh-CN" sz="2400">
                <a:sym typeface="Symbol" pitchFamily="18" charset="2"/>
              </a:rPr>
              <a:t>+</a:t>
            </a:r>
            <a:r>
              <a:rPr lang="zh-CN" altLang="en-US" sz="2400">
                <a:sym typeface="Symbol" pitchFamily="18" charset="2"/>
              </a:rPr>
              <a:t>恢复、忽略</a:t>
            </a: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304800" y="3195638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死锁预防</a:t>
            </a:r>
            <a:r>
              <a:rPr lang="en-US" altLang="zh-CN" sz="2400">
                <a:sym typeface="Symbol" pitchFamily="18" charset="2"/>
              </a:rPr>
              <a:t>: </a:t>
            </a:r>
            <a:r>
              <a:rPr lang="zh-CN" altLang="en-US" sz="2400">
                <a:sym typeface="Symbol" pitchFamily="18" charset="2"/>
              </a:rPr>
              <a:t>破除必要条件  引入了不合理因素</a:t>
            </a: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304800" y="3832225"/>
            <a:ext cx="8610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死锁避免</a:t>
            </a:r>
            <a:r>
              <a:rPr lang="en-US" altLang="zh-CN" sz="2400">
                <a:sym typeface="Symbol" pitchFamily="18" charset="2"/>
              </a:rPr>
              <a:t>: </a:t>
            </a:r>
            <a:r>
              <a:rPr lang="zh-CN" altLang="en-US" sz="2400">
                <a:sym typeface="Symbol" pitchFamily="18" charset="2"/>
              </a:rPr>
              <a:t>用银行家算法找安全序列  效率太低 </a:t>
            </a: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304800" y="44688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死锁检测恢复</a:t>
            </a:r>
            <a:r>
              <a:rPr lang="en-US" altLang="zh-CN" sz="2400">
                <a:sym typeface="Symbol" pitchFamily="18" charset="2"/>
              </a:rPr>
              <a:t>: </a:t>
            </a:r>
            <a:r>
              <a:rPr lang="zh-CN" altLang="en-US" sz="2400">
                <a:sym typeface="Symbol" pitchFamily="18" charset="2"/>
              </a:rPr>
              <a:t>银行家算法找死锁进程组并恢复  实现较难 </a:t>
            </a:r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304800" y="51546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itchFamily="18" charset="2"/>
              </a:rPr>
              <a:t>死锁忽略</a:t>
            </a:r>
            <a:r>
              <a:rPr lang="en-US" altLang="zh-CN" sz="2400">
                <a:sym typeface="Symbol" pitchFamily="18" charset="2"/>
              </a:rPr>
              <a:t>: </a:t>
            </a:r>
            <a:r>
              <a:rPr lang="zh-CN" altLang="en-US" sz="2400">
                <a:sym typeface="Symbol" pitchFamily="18" charset="2"/>
              </a:rPr>
              <a:t>就好像没有死锁  现在用的最多 </a:t>
            </a:r>
          </a:p>
        </p:txBody>
      </p:sp>
      <p:grpSp>
        <p:nvGrpSpPr>
          <p:cNvPr id="337931" name="Group 11"/>
          <p:cNvGrpSpPr>
            <a:grpSpLocks/>
          </p:cNvGrpSpPr>
          <p:nvPr/>
        </p:nvGrpSpPr>
        <p:grpSpPr bwMode="auto">
          <a:xfrm>
            <a:off x="914400" y="5197475"/>
            <a:ext cx="7543800" cy="1355725"/>
            <a:chOff x="576" y="3226"/>
            <a:chExt cx="4752" cy="854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576" y="3562"/>
              <a:ext cx="4416" cy="5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</a:rPr>
                <a:t>任何思想、</a:t>
              </a:r>
              <a:r>
                <a:rPr lang="zh-CN" altLang="en-US" sz="2400">
                  <a:solidFill>
                    <a:srgbClr val="000099"/>
                  </a:solidFill>
                  <a:sym typeface="Symbol" pitchFamily="18" charset="2"/>
                </a:rPr>
                <a:t>概念、技术的主流都会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sym typeface="Symbol" pitchFamily="18" charset="2"/>
                </a:rPr>
                <a:t>随着时间而改变，操作系统尤为明显</a:t>
              </a:r>
              <a:r>
                <a:rPr lang="en-US" altLang="zh-CN" sz="2400">
                  <a:solidFill>
                    <a:srgbClr val="000099"/>
                  </a:solidFill>
                  <a:sym typeface="Symbol" pitchFamily="18" charset="2"/>
                </a:rPr>
                <a:t>! </a:t>
              </a:r>
            </a:p>
          </p:txBody>
        </p:sp>
        <p:pic>
          <p:nvPicPr>
            <p:cNvPr id="32781" name="Picture 13" descr="j03012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3226"/>
              <a:ext cx="9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/>
      <p:bldP spid="337925" grpId="0"/>
      <p:bldP spid="337926" grpId="0"/>
      <p:bldP spid="337927" grpId="0"/>
      <p:bldP spid="337928" grpId="0"/>
      <p:bldP spid="337929" grpId="0"/>
      <p:bldP spid="3379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死锁避免之银行家算法实例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2133600" y="1206500"/>
            <a:ext cx="678180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CN" sz="2400">
                <a:solidFill>
                  <a:srgbClr val="993300"/>
                </a:solidFill>
              </a:rPr>
              <a:t>       </a:t>
            </a:r>
            <a:r>
              <a:rPr lang="en-US" altLang="zh-TW" sz="2400" u="sng">
                <a:solidFill>
                  <a:srgbClr val="FF0000"/>
                </a:solidFill>
              </a:rPr>
              <a:t>Allocation</a:t>
            </a:r>
            <a:r>
              <a:rPr lang="en-US" altLang="zh-CN" sz="2400" u="sng">
                <a:solidFill>
                  <a:srgbClr val="FF0000"/>
                </a:solidFill>
              </a:rPr>
              <a:t>        Need         </a:t>
            </a:r>
            <a:r>
              <a:rPr lang="en-US" altLang="zh-TW" sz="2400" u="sng">
                <a:solidFill>
                  <a:srgbClr val="FF0000"/>
                </a:solidFill>
              </a:rPr>
              <a:t>Available</a:t>
            </a:r>
            <a:endParaRPr lang="en-US" altLang="zh-TW" sz="240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TW" sz="2400"/>
              <a:t>	</a:t>
            </a:r>
            <a:r>
              <a:rPr lang="en-US" altLang="zh-TW" sz="2400" i="1"/>
              <a:t>A B C   	A B C</a:t>
            </a:r>
            <a:r>
              <a:rPr lang="en-US" altLang="zh-CN" sz="2400" i="1"/>
              <a:t>         </a:t>
            </a:r>
            <a:r>
              <a:rPr lang="en-US" altLang="zh-TW" sz="2400" i="1"/>
              <a:t> </a:t>
            </a:r>
            <a:r>
              <a:rPr lang="en-US" altLang="zh-CN" sz="2400" i="1"/>
              <a:t> </a:t>
            </a:r>
            <a:r>
              <a:rPr lang="en-US" altLang="zh-TW" sz="2400" i="1"/>
              <a:t>A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0	0</a:t>
            </a:r>
            <a:r>
              <a:rPr lang="en-US" altLang="zh-CN" sz="2400"/>
              <a:t> </a:t>
            </a:r>
            <a:r>
              <a:rPr lang="en-US" altLang="zh-TW" sz="2400"/>
              <a:t> 1 </a:t>
            </a:r>
            <a:r>
              <a:rPr lang="en-US" altLang="zh-CN" sz="2400"/>
              <a:t> </a:t>
            </a:r>
            <a:r>
              <a:rPr lang="en-US" altLang="zh-TW" sz="2400"/>
              <a:t>0	</a:t>
            </a:r>
            <a:r>
              <a:rPr lang="en-US" altLang="zh-CN" sz="2400"/>
              <a:t>           </a:t>
            </a:r>
            <a:r>
              <a:rPr lang="en-US" altLang="zh-TW" sz="2400"/>
              <a:t>7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4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          </a:t>
            </a:r>
            <a:r>
              <a:rPr lang="en-US" altLang="zh-TW" sz="2400"/>
              <a:t>3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1	2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          1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</a:t>
            </a:r>
            <a:r>
              <a:rPr lang="en-US" altLang="zh-TW" sz="240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2	3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        </a:t>
            </a:r>
            <a:r>
              <a:rPr lang="en-US" altLang="zh-TW" sz="2400"/>
              <a:t>	</a:t>
            </a:r>
            <a:r>
              <a:rPr lang="en-US" altLang="zh-CN" sz="2400"/>
              <a:t>6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0</a:t>
            </a:r>
            <a:endParaRPr lang="en-US" altLang="zh-TW" sz="24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3	2 </a:t>
            </a:r>
            <a:r>
              <a:rPr lang="en-US" altLang="zh-CN" sz="2400"/>
              <a:t> </a:t>
            </a:r>
            <a:r>
              <a:rPr lang="en-US" altLang="zh-TW" sz="2400"/>
              <a:t>1 </a:t>
            </a:r>
            <a:r>
              <a:rPr lang="en-US" altLang="zh-CN" sz="2400"/>
              <a:t> </a:t>
            </a:r>
            <a:r>
              <a:rPr lang="en-US" altLang="zh-TW" sz="2400"/>
              <a:t>1</a:t>
            </a:r>
            <a:r>
              <a:rPr lang="en-US" altLang="zh-CN" sz="2400"/>
              <a:t>            0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2400"/>
              <a:t> </a:t>
            </a:r>
            <a:r>
              <a:rPr lang="en-US" altLang="zh-CN" sz="240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4	0 </a:t>
            </a:r>
            <a:r>
              <a:rPr lang="en-US" altLang="zh-CN" sz="2400"/>
              <a:t> </a:t>
            </a:r>
            <a:r>
              <a:rPr lang="en-US" altLang="zh-TW" sz="2400"/>
              <a:t>0</a:t>
            </a:r>
            <a:r>
              <a:rPr lang="en-US" altLang="zh-CN" sz="2400"/>
              <a:t> </a:t>
            </a:r>
            <a:r>
              <a:rPr lang="en-US" altLang="zh-TW" sz="2400"/>
              <a:t> 2	</a:t>
            </a:r>
            <a:r>
              <a:rPr lang="en-US" altLang="zh-CN" sz="2400"/>
              <a:t>           </a:t>
            </a:r>
            <a:r>
              <a:rPr lang="en-US" altLang="zh-TW" sz="2400"/>
              <a:t>4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1800" b="0"/>
              <a:t> </a:t>
            </a:r>
            <a:endParaRPr lang="en-US" altLang="zh-CN" sz="1800" b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1430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当前状态</a:t>
            </a:r>
            <a:r>
              <a:rPr lang="en-US" altLang="zh-CN"/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239000" y="1905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2286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Work=[3  3  2]</a:t>
            </a:r>
          </a:p>
        </p:txBody>
      </p:sp>
      <p:grpSp>
        <p:nvGrpSpPr>
          <p:cNvPr id="330759" name="Group 7"/>
          <p:cNvGrpSpPr>
            <a:grpSpLocks/>
          </p:cNvGrpSpPr>
          <p:nvPr/>
        </p:nvGrpSpPr>
        <p:grpSpPr bwMode="auto">
          <a:xfrm>
            <a:off x="3048000" y="5334005"/>
            <a:ext cx="5257800" cy="534988"/>
            <a:chOff x="1920" y="3362"/>
            <a:chExt cx="3312" cy="337"/>
          </a:xfrm>
        </p:grpSpPr>
        <p:sp>
          <p:nvSpPr>
            <p:cNvPr id="24607" name="Rectangle 8"/>
            <p:cNvSpPr>
              <a:spLocks noChangeArrowheads="1"/>
            </p:cNvSpPr>
            <p:nvPr/>
          </p:nvSpPr>
          <p:spPr bwMode="auto">
            <a:xfrm>
              <a:off x="1920" y="3362"/>
              <a:ext cx="331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安全序列是</a:t>
              </a:r>
              <a:r>
                <a:rPr lang="en-US" altLang="zh-CN" sz="240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x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y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z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m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n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&gt;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24608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0762" name="Group 10"/>
          <p:cNvGrpSpPr>
            <a:grpSpLocks/>
          </p:cNvGrpSpPr>
          <p:nvPr/>
        </p:nvGrpSpPr>
        <p:grpSpPr bwMode="auto">
          <a:xfrm>
            <a:off x="152400" y="2657475"/>
            <a:ext cx="2819400" cy="466725"/>
            <a:chOff x="96" y="1914"/>
            <a:chExt cx="1776" cy="294"/>
          </a:xfrm>
        </p:grpSpPr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606" name="Text Box 12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x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65" name="Group 13"/>
          <p:cNvGrpSpPr>
            <a:grpSpLocks/>
          </p:cNvGrpSpPr>
          <p:nvPr/>
        </p:nvGrpSpPr>
        <p:grpSpPr bwMode="auto">
          <a:xfrm>
            <a:off x="152400" y="3352800"/>
            <a:ext cx="2819400" cy="466725"/>
            <a:chOff x="96" y="1914"/>
            <a:chExt cx="1776" cy="294"/>
          </a:xfrm>
        </p:grpSpPr>
        <p:sp>
          <p:nvSpPr>
            <p:cNvPr id="24603" name="Text Box 14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604" name="Text Box 15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 smtClean="0">
                  <a:solidFill>
                    <a:srgbClr val="FF0000"/>
                  </a:solidFill>
                </a:rPr>
                <a:t>y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68" name="Group 16"/>
          <p:cNvGrpSpPr>
            <a:grpSpLocks/>
          </p:cNvGrpSpPr>
          <p:nvPr/>
        </p:nvGrpSpPr>
        <p:grpSpPr bwMode="auto">
          <a:xfrm>
            <a:off x="152400" y="4038600"/>
            <a:ext cx="2819400" cy="466725"/>
            <a:chOff x="96" y="1914"/>
            <a:chExt cx="1776" cy="294"/>
          </a:xfrm>
        </p:grpSpPr>
        <p:sp>
          <p:nvSpPr>
            <p:cNvPr id="24601" name="Text Box 17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602" name="Text Box 18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z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71" name="Group 19"/>
          <p:cNvGrpSpPr>
            <a:grpSpLocks/>
          </p:cNvGrpSpPr>
          <p:nvPr/>
        </p:nvGrpSpPr>
        <p:grpSpPr bwMode="auto">
          <a:xfrm>
            <a:off x="152400" y="4714875"/>
            <a:ext cx="2819400" cy="466725"/>
            <a:chOff x="96" y="1914"/>
            <a:chExt cx="1776" cy="294"/>
          </a:xfrm>
        </p:grpSpPr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330774" name="Group 22"/>
          <p:cNvGrpSpPr>
            <a:grpSpLocks/>
          </p:cNvGrpSpPr>
          <p:nvPr/>
        </p:nvGrpSpPr>
        <p:grpSpPr bwMode="auto">
          <a:xfrm>
            <a:off x="152400" y="5410200"/>
            <a:ext cx="2819400" cy="466725"/>
            <a:chOff x="96" y="1914"/>
            <a:chExt cx="1776" cy="294"/>
          </a:xfrm>
        </p:grpSpPr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</a:t>
              </a:r>
              <a:r>
                <a:rPr lang="en-US" altLang="zh-CN" sz="2400" smtClean="0">
                  <a:solidFill>
                    <a:srgbClr val="FF0000"/>
                  </a:solidFill>
                </a:rPr>
                <a:t>=[ ]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 smtClean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n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3048000" y="5870571"/>
            <a:ext cx="5257800" cy="558800"/>
            <a:chOff x="1920" y="3362"/>
            <a:chExt cx="3312" cy="352"/>
          </a:xfrm>
        </p:grpSpPr>
        <p:sp>
          <p:nvSpPr>
            <p:cNvPr id="24595" name="Rectangle 26"/>
            <p:cNvSpPr>
              <a:spLocks noChangeArrowheads="1"/>
            </p:cNvSpPr>
            <p:nvPr/>
          </p:nvSpPr>
          <p:spPr bwMode="auto">
            <a:xfrm>
              <a:off x="1920" y="3362"/>
              <a:ext cx="331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mtClean="0">
                  <a:solidFill>
                    <a:srgbClr val="FF0000"/>
                  </a:solidFill>
                </a:rPr>
                <a:t>这样</a:t>
              </a:r>
              <a:r>
                <a:rPr lang="zh-CN" altLang="en-US">
                  <a:solidFill>
                    <a:srgbClr val="FF0000"/>
                  </a:solidFill>
                </a:rPr>
                <a:t>的</a:t>
              </a:r>
              <a:r>
                <a:rPr lang="zh-CN" altLang="en-US" smtClean="0">
                  <a:solidFill>
                    <a:srgbClr val="FF0000"/>
                  </a:solidFill>
                </a:rPr>
                <a:t>序列</a:t>
              </a:r>
              <a:r>
                <a:rPr lang="zh-CN" altLang="en-US">
                  <a:solidFill>
                    <a:srgbClr val="FF0000"/>
                  </a:solidFill>
                </a:rPr>
                <a:t>不</a:t>
              </a:r>
              <a:r>
                <a:rPr lang="zh-CN" altLang="en-US" smtClean="0">
                  <a:solidFill>
                    <a:srgbClr val="FF0000"/>
                  </a:solidFill>
                </a:rPr>
                <a:t>唯一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24596" name="Picture 2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10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505" name="Group 137"/>
          <p:cNvGrpSpPr>
            <a:grpSpLocks/>
          </p:cNvGrpSpPr>
          <p:nvPr/>
        </p:nvGrpSpPr>
        <p:grpSpPr bwMode="auto">
          <a:xfrm>
            <a:off x="4572000" y="381000"/>
            <a:ext cx="4038600" cy="3886200"/>
            <a:chOff x="2880" y="240"/>
            <a:chExt cx="2544" cy="2448"/>
          </a:xfrm>
        </p:grpSpPr>
        <p:sp>
          <p:nvSpPr>
            <p:cNvPr id="7302" name="Line 4"/>
            <p:cNvSpPr>
              <a:spLocks noChangeShapeType="1"/>
            </p:cNvSpPr>
            <p:nvPr/>
          </p:nvSpPr>
          <p:spPr bwMode="auto">
            <a:xfrm>
              <a:off x="4615" y="240"/>
              <a:ext cx="0" cy="2159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3" name="Line 5"/>
            <p:cNvSpPr>
              <a:spLocks noChangeShapeType="1"/>
            </p:cNvSpPr>
            <p:nvPr/>
          </p:nvSpPr>
          <p:spPr bwMode="auto">
            <a:xfrm>
              <a:off x="3670" y="528"/>
              <a:ext cx="0" cy="2160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4" name="Line 7"/>
            <p:cNvSpPr>
              <a:spLocks noChangeShapeType="1"/>
            </p:cNvSpPr>
            <p:nvPr/>
          </p:nvSpPr>
          <p:spPr bwMode="auto">
            <a:xfrm rot="-5400000">
              <a:off x="3960" y="-72"/>
              <a:ext cx="0" cy="2159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5" name="Line 8"/>
            <p:cNvSpPr>
              <a:spLocks noChangeShapeType="1"/>
            </p:cNvSpPr>
            <p:nvPr/>
          </p:nvSpPr>
          <p:spPr bwMode="auto">
            <a:xfrm rot="-5400000">
              <a:off x="4344" y="873"/>
              <a:ext cx="0" cy="2160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7171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762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死锁现象</a:t>
            </a:r>
          </a:p>
        </p:txBody>
      </p:sp>
      <p:sp>
        <p:nvSpPr>
          <p:cNvPr id="314466" name="Rectangle 98"/>
          <p:cNvSpPr>
            <a:spLocks noChangeArrowheads="1"/>
          </p:cNvSpPr>
          <p:nvPr/>
        </p:nvSpPr>
        <p:spPr bwMode="auto">
          <a:xfrm>
            <a:off x="685800" y="1268413"/>
            <a:ext cx="34290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看一个实际的例子</a:t>
            </a:r>
          </a:p>
        </p:txBody>
      </p:sp>
      <p:sp>
        <p:nvSpPr>
          <p:cNvPr id="314467" name="Rectangle 99"/>
          <p:cNvSpPr>
            <a:spLocks noChangeArrowheads="1"/>
          </p:cNvSpPr>
          <p:nvPr/>
        </p:nvSpPr>
        <p:spPr bwMode="auto">
          <a:xfrm>
            <a:off x="685800" y="2792413"/>
            <a:ext cx="41148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现在分析这个例子</a:t>
            </a:r>
          </a:p>
        </p:txBody>
      </p:sp>
      <p:grpSp>
        <p:nvGrpSpPr>
          <p:cNvPr id="314468" name="Group 100"/>
          <p:cNvGrpSpPr>
            <a:grpSpLocks/>
          </p:cNvGrpSpPr>
          <p:nvPr/>
        </p:nvGrpSpPr>
        <p:grpSpPr bwMode="auto">
          <a:xfrm>
            <a:off x="990600" y="3508375"/>
            <a:ext cx="4876800" cy="530225"/>
            <a:chOff x="624" y="2210"/>
            <a:chExt cx="3072" cy="334"/>
          </a:xfrm>
        </p:grpSpPr>
        <p:sp>
          <p:nvSpPr>
            <p:cNvPr id="7300" name="Rectangle 101"/>
            <p:cNvSpPr>
              <a:spLocks noChangeArrowheads="1"/>
            </p:cNvSpPr>
            <p:nvPr/>
          </p:nvSpPr>
          <p:spPr bwMode="auto">
            <a:xfrm>
              <a:off x="624" y="2210"/>
              <a:ext cx="307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竞争使用资源</a:t>
              </a:r>
              <a:r>
                <a:rPr lang="en-US" altLang="zh-CN" sz="2400"/>
                <a:t>: </a:t>
              </a:r>
              <a:r>
                <a:rPr lang="zh-CN" altLang="en-US" sz="2400">
                  <a:solidFill>
                    <a:srgbClr val="FF0000"/>
                  </a:solidFill>
                </a:rPr>
                <a:t>道路</a:t>
              </a:r>
              <a:endParaRPr lang="zh-CN" altLang="en-US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7301" name="Picture 10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31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4471" name="Group 103"/>
          <p:cNvGrpSpPr>
            <a:grpSpLocks/>
          </p:cNvGrpSpPr>
          <p:nvPr/>
        </p:nvGrpSpPr>
        <p:grpSpPr bwMode="auto">
          <a:xfrm>
            <a:off x="990600" y="4041775"/>
            <a:ext cx="4038600" cy="968375"/>
            <a:chOff x="624" y="2546"/>
            <a:chExt cx="2544" cy="610"/>
          </a:xfrm>
        </p:grpSpPr>
        <p:sp>
          <p:nvSpPr>
            <p:cNvPr id="7298" name="Rectangle 104"/>
            <p:cNvSpPr>
              <a:spLocks noChangeArrowheads="1"/>
            </p:cNvSpPr>
            <p:nvPr/>
          </p:nvSpPr>
          <p:spPr bwMode="auto">
            <a:xfrm>
              <a:off x="624" y="2546"/>
              <a:ext cx="254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  <a:r>
                <a:rPr lang="zh-CN" altLang="en-US" sz="2400"/>
                <a:t>占有道路</a:t>
              </a:r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  <a:r>
                <a:rPr lang="zh-CN" altLang="en-US" sz="2400"/>
                <a:t>，又要请求道路</a:t>
              </a:r>
              <a:r>
                <a:rPr lang="en-US" altLang="zh-CN" sz="2400">
                  <a:solidFill>
                    <a:schemeClr val="accent2"/>
                  </a:solidFill>
                </a:rPr>
                <a:t>2</a:t>
              </a:r>
              <a:r>
                <a:rPr lang="zh-CN" altLang="en-US" sz="2400"/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  <a:r>
                <a:rPr lang="zh-CN" altLang="en-US" sz="2400"/>
                <a:t>占有</a:t>
              </a:r>
              <a:r>
                <a:rPr lang="en-US" altLang="zh-CN" sz="2400"/>
                <a:t>…</a:t>
              </a:r>
              <a:endParaRPr lang="en-US" altLang="zh-CN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7299" name="Picture 105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66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4511" name="Group 143"/>
          <p:cNvGrpSpPr>
            <a:grpSpLocks/>
          </p:cNvGrpSpPr>
          <p:nvPr/>
        </p:nvGrpSpPr>
        <p:grpSpPr bwMode="auto">
          <a:xfrm>
            <a:off x="4876800" y="1358900"/>
            <a:ext cx="2209800" cy="457200"/>
            <a:chOff x="3072" y="856"/>
            <a:chExt cx="1392" cy="288"/>
          </a:xfrm>
        </p:grpSpPr>
        <p:grpSp>
          <p:nvGrpSpPr>
            <p:cNvPr id="7275" name="Group 54"/>
            <p:cNvGrpSpPr>
              <a:grpSpLocks/>
            </p:cNvGrpSpPr>
            <p:nvPr/>
          </p:nvGrpSpPr>
          <p:grpSpPr bwMode="auto">
            <a:xfrm>
              <a:off x="3072" y="892"/>
              <a:ext cx="1384" cy="212"/>
              <a:chOff x="624" y="960"/>
              <a:chExt cx="3325" cy="531"/>
            </a:xfrm>
          </p:grpSpPr>
          <p:grpSp>
            <p:nvGrpSpPr>
              <p:cNvPr id="7277" name="Group 55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91" name="Freeform 56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" name="Freeform 57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3" name="Freeform 58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4" name="Freeform 59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5" name="Freeform 60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6" name="Freeform 61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7" name="Freeform 62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8" name="Group 63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87" name="Freeform 64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8" name="Freeform 65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9" name="Freeform 66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0" name="Freeform 67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9" name="Group 68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80" name="Freeform 69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1" name="Freeform 70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" name="Freeform 71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" name="Freeform 72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4" name="Freeform 73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5" name="Freeform 74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6" name="Freeform 75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76" name="Text Box 107"/>
            <p:cNvSpPr txBox="1">
              <a:spLocks noChangeArrowheads="1"/>
            </p:cNvSpPr>
            <p:nvPr/>
          </p:nvSpPr>
          <p:spPr bwMode="auto">
            <a:xfrm>
              <a:off x="4128" y="8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14506" name="Group 138"/>
          <p:cNvGrpSpPr>
            <a:grpSpLocks/>
          </p:cNvGrpSpPr>
          <p:nvPr/>
        </p:nvGrpSpPr>
        <p:grpSpPr bwMode="auto">
          <a:xfrm>
            <a:off x="7150100" y="762000"/>
            <a:ext cx="533400" cy="2103438"/>
            <a:chOff x="4504" y="480"/>
            <a:chExt cx="336" cy="1325"/>
          </a:xfrm>
        </p:grpSpPr>
        <p:grpSp>
          <p:nvGrpSpPr>
            <p:cNvPr id="7252" name="Group 32"/>
            <p:cNvGrpSpPr>
              <a:grpSpLocks/>
            </p:cNvGrpSpPr>
            <p:nvPr/>
          </p:nvGrpSpPr>
          <p:grpSpPr bwMode="auto">
            <a:xfrm rot="5400000">
              <a:off x="3960" y="1032"/>
              <a:ext cx="1325" cy="221"/>
              <a:chOff x="624" y="960"/>
              <a:chExt cx="3325" cy="531"/>
            </a:xfrm>
          </p:grpSpPr>
          <p:grpSp>
            <p:nvGrpSpPr>
              <p:cNvPr id="7254" name="Group 33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68" name="Freeform 34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9" name="Freeform 35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0" name="Freeform 36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1" name="Freeform 37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" name="Freeform 38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" name="Freeform 39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" name="Freeform 40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55" name="Group 41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64" name="Freeform 42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5" name="Freeform 43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6" name="Freeform 44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7" name="Freeform 45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56" name="Group 46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57" name="Freeform 47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8" name="Freeform 48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9" name="Freeform 49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" name="Freeform 50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1" name="Freeform 51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2" name="Freeform 52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3" name="Freeform 53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53" name="Text Box 108"/>
            <p:cNvSpPr txBox="1">
              <a:spLocks noChangeArrowheads="1"/>
            </p:cNvSpPr>
            <p:nvPr/>
          </p:nvSpPr>
          <p:spPr bwMode="auto">
            <a:xfrm>
              <a:off x="4504" y="14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14509" name="Group 141"/>
          <p:cNvGrpSpPr>
            <a:grpSpLocks/>
          </p:cNvGrpSpPr>
          <p:nvPr/>
        </p:nvGrpSpPr>
        <p:grpSpPr bwMode="auto">
          <a:xfrm>
            <a:off x="6107113" y="2857500"/>
            <a:ext cx="2198687" cy="457200"/>
            <a:chOff x="3847" y="1800"/>
            <a:chExt cx="1385" cy="288"/>
          </a:xfrm>
        </p:grpSpPr>
        <p:grpSp>
          <p:nvGrpSpPr>
            <p:cNvPr id="7229" name="Group 76"/>
            <p:cNvGrpSpPr>
              <a:grpSpLocks/>
            </p:cNvGrpSpPr>
            <p:nvPr/>
          </p:nvGrpSpPr>
          <p:grpSpPr bwMode="auto">
            <a:xfrm flipH="1" flipV="1">
              <a:off x="3847" y="1856"/>
              <a:ext cx="1385" cy="213"/>
              <a:chOff x="624" y="960"/>
              <a:chExt cx="3325" cy="531"/>
            </a:xfrm>
          </p:grpSpPr>
          <p:grpSp>
            <p:nvGrpSpPr>
              <p:cNvPr id="7231" name="Group 77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45" name="Freeform 78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6" name="Freeform 79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7" name="Freeform 80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8" name="Freeform 81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9" name="Freeform 82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0" name="Freeform 83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1" name="Freeform 84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32" name="Group 85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41" name="Freeform 86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2" name="Freeform 87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3" name="Freeform 88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4" name="Freeform 89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33" name="Group 90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34" name="Freeform 91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5" name="Freeform 92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6" name="Freeform 93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7" name="Freeform 94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8" name="Freeform 95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9" name="Freeform 96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0" name="Freeform 97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30" name="Text Box 109"/>
            <p:cNvSpPr txBox="1">
              <a:spLocks noChangeArrowheads="1"/>
            </p:cNvSpPr>
            <p:nvPr/>
          </p:nvSpPr>
          <p:spPr bwMode="auto">
            <a:xfrm>
              <a:off x="3864" y="18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314510" name="Group 142"/>
          <p:cNvGrpSpPr>
            <a:grpSpLocks/>
          </p:cNvGrpSpPr>
          <p:nvPr/>
        </p:nvGrpSpPr>
        <p:grpSpPr bwMode="auto">
          <a:xfrm>
            <a:off x="5651500" y="1828800"/>
            <a:ext cx="533400" cy="2103438"/>
            <a:chOff x="3560" y="1152"/>
            <a:chExt cx="336" cy="1325"/>
          </a:xfrm>
        </p:grpSpPr>
        <p:grpSp>
          <p:nvGrpSpPr>
            <p:cNvPr id="7206" name="Group 10"/>
            <p:cNvGrpSpPr>
              <a:grpSpLocks/>
            </p:cNvGrpSpPr>
            <p:nvPr/>
          </p:nvGrpSpPr>
          <p:grpSpPr bwMode="auto">
            <a:xfrm rot="-5400000">
              <a:off x="3019" y="1704"/>
              <a:ext cx="1325" cy="221"/>
              <a:chOff x="624" y="960"/>
              <a:chExt cx="3325" cy="531"/>
            </a:xfrm>
          </p:grpSpPr>
          <p:grpSp>
            <p:nvGrpSpPr>
              <p:cNvPr id="7208" name="Group 11"/>
              <p:cNvGrpSpPr>
                <a:grpSpLocks/>
              </p:cNvGrpSpPr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22" name="Freeform 12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3" name="Freeform 13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4" name="Freeform 14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5" name="Freeform 15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6" name="Freeform 16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7" name="Freeform 17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8" name="Freeform 18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09" name="Group 19"/>
              <p:cNvGrpSpPr>
                <a:grpSpLocks/>
              </p:cNvGrpSpPr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18" name="Freeform 20"/>
                <p:cNvSpPr>
                  <a:spLocks/>
                </p:cNvSpPr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9" name="Freeform 21"/>
                <p:cNvSpPr>
                  <a:spLocks/>
                </p:cNvSpPr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0" name="Freeform 22"/>
                <p:cNvSpPr>
                  <a:spLocks/>
                </p:cNvSpPr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1" name="Freeform 23"/>
                <p:cNvSpPr>
                  <a:spLocks/>
                </p:cNvSpPr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10" name="Group 24"/>
              <p:cNvGrpSpPr>
                <a:grpSpLocks/>
              </p:cNvGrpSpPr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11" name="Freeform 25"/>
                <p:cNvSpPr>
                  <a:spLocks/>
                </p:cNvSpPr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2" name="Freeform 26"/>
                <p:cNvSpPr>
                  <a:spLocks/>
                </p:cNvSpPr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3" name="Freeform 27"/>
                <p:cNvSpPr>
                  <a:spLocks/>
                </p:cNvSpPr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4" name="Freeform 28"/>
                <p:cNvSpPr>
                  <a:spLocks/>
                </p:cNvSpPr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5" name="Freeform 29"/>
                <p:cNvSpPr>
                  <a:spLocks/>
                </p:cNvSpPr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6" name="Freeform 30"/>
                <p:cNvSpPr>
                  <a:spLocks/>
                </p:cNvSpPr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7" name="Freeform 31"/>
                <p:cNvSpPr>
                  <a:spLocks/>
                </p:cNvSpPr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07" name="Text Box 110"/>
            <p:cNvSpPr txBox="1">
              <a:spLocks noChangeArrowheads="1"/>
            </p:cNvSpPr>
            <p:nvPr/>
          </p:nvSpPr>
          <p:spPr bwMode="auto">
            <a:xfrm>
              <a:off x="3560" y="12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sp>
        <p:nvSpPr>
          <p:cNvPr id="314479" name="Text Box 111"/>
          <p:cNvSpPr txBox="1">
            <a:spLocks noChangeArrowheads="1"/>
          </p:cNvSpPr>
          <p:nvPr/>
        </p:nvSpPr>
        <p:spPr bwMode="auto">
          <a:xfrm>
            <a:off x="7162800" y="33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480" name="Text Box 112"/>
          <p:cNvSpPr txBox="1">
            <a:spLocks noChangeArrowheads="1"/>
          </p:cNvSpPr>
          <p:nvPr/>
        </p:nvSpPr>
        <p:spPr bwMode="auto">
          <a:xfrm>
            <a:off x="8280400" y="287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481" name="Text Box 113"/>
          <p:cNvSpPr txBox="1">
            <a:spLocks noChangeArrowheads="1"/>
          </p:cNvSpPr>
          <p:nvPr/>
        </p:nvSpPr>
        <p:spPr bwMode="auto">
          <a:xfrm>
            <a:off x="5638800" y="3886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4482" name="Text Box 114"/>
          <p:cNvSpPr txBox="1">
            <a:spLocks noChangeArrowheads="1"/>
          </p:cNvSpPr>
          <p:nvPr/>
        </p:nvSpPr>
        <p:spPr bwMode="auto">
          <a:xfrm>
            <a:off x="45720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14483" name="Group 115"/>
          <p:cNvGrpSpPr>
            <a:grpSpLocks/>
          </p:cNvGrpSpPr>
          <p:nvPr/>
        </p:nvGrpSpPr>
        <p:grpSpPr bwMode="auto">
          <a:xfrm>
            <a:off x="4352925" y="4495800"/>
            <a:ext cx="4486275" cy="1993900"/>
            <a:chOff x="2502" y="2880"/>
            <a:chExt cx="2730" cy="1256"/>
          </a:xfrm>
        </p:grpSpPr>
        <p:sp>
          <p:nvSpPr>
            <p:cNvPr id="7188" name="Rectangle 116"/>
            <p:cNvSpPr>
              <a:spLocks noChangeArrowheads="1"/>
            </p:cNvSpPr>
            <p:nvPr/>
          </p:nvSpPr>
          <p:spPr bwMode="auto">
            <a:xfrm>
              <a:off x="2736" y="3360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89" name="Oval 117"/>
            <p:cNvSpPr>
              <a:spLocks noChangeArrowheads="1"/>
            </p:cNvSpPr>
            <p:nvPr/>
          </p:nvSpPr>
          <p:spPr bwMode="auto">
            <a:xfrm>
              <a:off x="3120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190" name="AutoShape 118"/>
            <p:cNvSpPr>
              <a:spLocks noChangeArrowheads="1"/>
            </p:cNvSpPr>
            <p:nvPr/>
          </p:nvSpPr>
          <p:spPr bwMode="auto">
            <a:xfrm>
              <a:off x="2832" y="3072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91" name="Text Box 119"/>
            <p:cNvSpPr txBox="1">
              <a:spLocks noChangeArrowheads="1"/>
            </p:cNvSpPr>
            <p:nvPr/>
          </p:nvSpPr>
          <p:spPr bwMode="auto">
            <a:xfrm>
              <a:off x="2502" y="2976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itchFamily="49" charset="0"/>
                </a:rPr>
                <a:t>占有</a:t>
              </a:r>
            </a:p>
          </p:txBody>
        </p:sp>
        <p:sp>
          <p:nvSpPr>
            <p:cNvPr id="7192" name="Rectangle 120"/>
            <p:cNvSpPr>
              <a:spLocks noChangeArrowheads="1"/>
            </p:cNvSpPr>
            <p:nvPr/>
          </p:nvSpPr>
          <p:spPr bwMode="auto">
            <a:xfrm>
              <a:off x="3840" y="3024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193" name="Oval 121"/>
            <p:cNvSpPr>
              <a:spLocks noChangeArrowheads="1"/>
            </p:cNvSpPr>
            <p:nvPr/>
          </p:nvSpPr>
          <p:spPr bwMode="auto">
            <a:xfrm>
              <a:off x="4456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194" name="AutoShape 122"/>
            <p:cNvSpPr>
              <a:spLocks noChangeArrowheads="1"/>
            </p:cNvSpPr>
            <p:nvPr/>
          </p:nvSpPr>
          <p:spPr bwMode="auto">
            <a:xfrm rot="5400000">
              <a:off x="4866" y="3135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95" name="Text Box 123"/>
            <p:cNvSpPr txBox="1">
              <a:spLocks noChangeArrowheads="1"/>
            </p:cNvSpPr>
            <p:nvPr/>
          </p:nvSpPr>
          <p:spPr bwMode="auto">
            <a:xfrm>
              <a:off x="3462" y="2880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itchFamily="49" charset="0"/>
                </a:rPr>
                <a:t>等待</a:t>
              </a:r>
            </a:p>
          </p:txBody>
        </p:sp>
        <p:sp>
          <p:nvSpPr>
            <p:cNvPr id="7196" name="AutoShape 124"/>
            <p:cNvSpPr>
              <a:spLocks noChangeArrowheads="1"/>
            </p:cNvSpPr>
            <p:nvPr/>
          </p:nvSpPr>
          <p:spPr bwMode="auto">
            <a:xfrm>
              <a:off x="3552" y="309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197" name="AutoShape 125"/>
            <p:cNvSpPr>
              <a:spLocks noChangeArrowheads="1"/>
            </p:cNvSpPr>
            <p:nvPr/>
          </p:nvSpPr>
          <p:spPr bwMode="auto">
            <a:xfrm>
              <a:off x="4167" y="3081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198" name="Rectangle 126"/>
            <p:cNvSpPr>
              <a:spLocks noChangeArrowheads="1"/>
            </p:cNvSpPr>
            <p:nvPr/>
          </p:nvSpPr>
          <p:spPr bwMode="auto">
            <a:xfrm>
              <a:off x="4944" y="3408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199" name="Oval 127"/>
            <p:cNvSpPr>
              <a:spLocks noChangeArrowheads="1"/>
            </p:cNvSpPr>
            <p:nvPr/>
          </p:nvSpPr>
          <p:spPr bwMode="auto">
            <a:xfrm>
              <a:off x="3120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7200" name="Rectangle 128"/>
            <p:cNvSpPr>
              <a:spLocks noChangeArrowheads="1"/>
            </p:cNvSpPr>
            <p:nvPr/>
          </p:nvSpPr>
          <p:spPr bwMode="auto">
            <a:xfrm>
              <a:off x="3840" y="3792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201" name="Oval 129"/>
            <p:cNvSpPr>
              <a:spLocks noChangeArrowheads="1"/>
            </p:cNvSpPr>
            <p:nvPr/>
          </p:nvSpPr>
          <p:spPr bwMode="auto">
            <a:xfrm>
              <a:off x="4456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202" name="AutoShape 130"/>
            <p:cNvSpPr>
              <a:spLocks noChangeArrowheads="1"/>
            </p:cNvSpPr>
            <p:nvPr/>
          </p:nvSpPr>
          <p:spPr bwMode="auto">
            <a:xfrm rot="10800000">
              <a:off x="3552" y="385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203" name="AutoShape 131"/>
            <p:cNvSpPr>
              <a:spLocks noChangeArrowheads="1"/>
            </p:cNvSpPr>
            <p:nvPr/>
          </p:nvSpPr>
          <p:spPr bwMode="auto">
            <a:xfrm rot="10800000">
              <a:off x="4167" y="384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204" name="AutoShape 132"/>
            <p:cNvSpPr>
              <a:spLocks noChangeArrowheads="1"/>
            </p:cNvSpPr>
            <p:nvPr/>
          </p:nvSpPr>
          <p:spPr bwMode="auto">
            <a:xfrm rot="-5400000">
              <a:off x="2802" y="3711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05" name="AutoShape 133"/>
            <p:cNvSpPr>
              <a:spLocks noChangeArrowheads="1"/>
            </p:cNvSpPr>
            <p:nvPr/>
          </p:nvSpPr>
          <p:spPr bwMode="auto">
            <a:xfrm rot="10800000">
              <a:off x="4848" y="3744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14502" name="Group 134"/>
          <p:cNvGrpSpPr>
            <a:grpSpLocks/>
          </p:cNvGrpSpPr>
          <p:nvPr/>
        </p:nvGrpSpPr>
        <p:grpSpPr bwMode="auto">
          <a:xfrm>
            <a:off x="990600" y="5127625"/>
            <a:ext cx="4038600" cy="530225"/>
            <a:chOff x="624" y="3230"/>
            <a:chExt cx="2544" cy="334"/>
          </a:xfrm>
        </p:grpSpPr>
        <p:sp>
          <p:nvSpPr>
            <p:cNvPr id="7186" name="Rectangle 135"/>
            <p:cNvSpPr>
              <a:spLocks noChangeArrowheads="1"/>
            </p:cNvSpPr>
            <p:nvPr/>
          </p:nvSpPr>
          <p:spPr bwMode="auto">
            <a:xfrm>
              <a:off x="624" y="3230"/>
              <a:ext cx="25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形成了无限等待</a:t>
              </a:r>
              <a:endParaRPr lang="zh-CN" altLang="en-US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7187" name="Picture 13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6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66" grpId="0"/>
      <p:bldP spid="314467" grpId="0"/>
      <p:bldP spid="314479" grpId="0"/>
      <p:bldP spid="314480" grpId="0"/>
      <p:bldP spid="314481" grpId="0"/>
      <p:bldP spid="314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死锁概念</a:t>
            </a:r>
            <a:r>
              <a:rPr lang="en-US" altLang="zh-CN" smtClean="0"/>
              <a:t>(Deadlock)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多个进程因循环等待资源而造成无法执行的现象。</a:t>
            </a: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2971800" y="1981200"/>
            <a:ext cx="4202113" cy="3200400"/>
            <a:chOff x="1584" y="1440"/>
            <a:chExt cx="2647" cy="2016"/>
          </a:xfrm>
        </p:grpSpPr>
        <p:sp>
          <p:nvSpPr>
            <p:cNvPr id="8203" name="Rectangle 5"/>
            <p:cNvSpPr>
              <a:spLocks noChangeArrowheads="1"/>
            </p:cNvSpPr>
            <p:nvPr/>
          </p:nvSpPr>
          <p:spPr bwMode="auto">
            <a:xfrm>
              <a:off x="3397" y="2237"/>
              <a:ext cx="616" cy="479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资源</a:t>
              </a:r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04" name="Rectangle 6"/>
            <p:cNvSpPr>
              <a:spLocks noChangeArrowheads="1"/>
            </p:cNvSpPr>
            <p:nvPr/>
          </p:nvSpPr>
          <p:spPr bwMode="auto">
            <a:xfrm>
              <a:off x="1799" y="2255"/>
              <a:ext cx="614" cy="47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资源</a:t>
              </a:r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2542" y="2775"/>
              <a:ext cx="718" cy="68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进程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8206" name="Oval 8"/>
            <p:cNvSpPr>
              <a:spLocks noChangeArrowheads="1"/>
            </p:cNvSpPr>
            <p:nvPr/>
          </p:nvSpPr>
          <p:spPr bwMode="auto">
            <a:xfrm>
              <a:off x="2542" y="1440"/>
              <a:ext cx="718" cy="68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进程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8207" name="AutoShape 9"/>
            <p:cNvSpPr>
              <a:spLocks noChangeArrowheads="1"/>
            </p:cNvSpPr>
            <p:nvPr/>
          </p:nvSpPr>
          <p:spPr bwMode="auto">
            <a:xfrm>
              <a:off x="1968" y="1680"/>
              <a:ext cx="528" cy="5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14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08" name="AutoShape 10"/>
            <p:cNvSpPr>
              <a:spLocks noChangeArrowheads="1"/>
            </p:cNvSpPr>
            <p:nvPr/>
          </p:nvSpPr>
          <p:spPr bwMode="auto">
            <a:xfrm rot="5400000">
              <a:off x="3367" y="1721"/>
              <a:ext cx="466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2 w 21600"/>
                <a:gd name="T13" fmla="*/ 2925 h 21600"/>
                <a:gd name="T14" fmla="*/ 18216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09" name="AutoShape 11"/>
            <p:cNvSpPr>
              <a:spLocks noChangeArrowheads="1"/>
            </p:cNvSpPr>
            <p:nvPr/>
          </p:nvSpPr>
          <p:spPr bwMode="auto">
            <a:xfrm rot="10800000">
              <a:off x="3312" y="2784"/>
              <a:ext cx="48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25 h 21600"/>
                <a:gd name="T14" fmla="*/ 1822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10" name="AutoShape 12"/>
            <p:cNvSpPr>
              <a:spLocks noChangeArrowheads="1"/>
            </p:cNvSpPr>
            <p:nvPr/>
          </p:nvSpPr>
          <p:spPr bwMode="auto">
            <a:xfrm rot="-5400000">
              <a:off x="1958" y="2698"/>
              <a:ext cx="457" cy="5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912 h 21600"/>
                <a:gd name="T14" fmla="*/ 18244 w 21600"/>
                <a:gd name="T15" fmla="*/ 92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11" name="Text Box 13"/>
            <p:cNvSpPr txBox="1">
              <a:spLocks noChangeArrowheads="1"/>
            </p:cNvSpPr>
            <p:nvPr/>
          </p:nvSpPr>
          <p:spPr bwMode="auto">
            <a:xfrm>
              <a:off x="3696" y="1597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等待</a:t>
              </a:r>
            </a:p>
          </p:txBody>
        </p:sp>
        <p:sp>
          <p:nvSpPr>
            <p:cNvPr id="8212" name="Text Box 14"/>
            <p:cNvSpPr txBox="1">
              <a:spLocks noChangeArrowheads="1"/>
            </p:cNvSpPr>
            <p:nvPr/>
          </p:nvSpPr>
          <p:spPr bwMode="auto">
            <a:xfrm>
              <a:off x="1632" y="302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等待</a:t>
              </a:r>
            </a:p>
          </p:txBody>
        </p:sp>
        <p:sp>
          <p:nvSpPr>
            <p:cNvPr id="8213" name="Text Box 15"/>
            <p:cNvSpPr txBox="1">
              <a:spLocks noChangeArrowheads="1"/>
            </p:cNvSpPr>
            <p:nvPr/>
          </p:nvSpPr>
          <p:spPr bwMode="auto">
            <a:xfrm>
              <a:off x="3792" y="2917"/>
              <a:ext cx="4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占有</a:t>
              </a:r>
            </a:p>
          </p:txBody>
        </p:sp>
        <p:sp>
          <p:nvSpPr>
            <p:cNvPr id="8214" name="Text Box 16"/>
            <p:cNvSpPr txBox="1">
              <a:spLocks noChangeArrowheads="1"/>
            </p:cNvSpPr>
            <p:nvPr/>
          </p:nvSpPr>
          <p:spPr bwMode="auto">
            <a:xfrm>
              <a:off x="1584" y="1680"/>
              <a:ext cx="43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占有</a:t>
              </a:r>
            </a:p>
          </p:txBody>
        </p:sp>
      </p:grpSp>
      <p:grpSp>
        <p:nvGrpSpPr>
          <p:cNvPr id="315409" name="Group 17"/>
          <p:cNvGrpSpPr>
            <a:grpSpLocks/>
          </p:cNvGrpSpPr>
          <p:nvPr/>
        </p:nvGrpSpPr>
        <p:grpSpPr bwMode="auto">
          <a:xfrm>
            <a:off x="990600" y="5127625"/>
            <a:ext cx="7620000" cy="530225"/>
            <a:chOff x="624" y="3230"/>
            <a:chExt cx="4800" cy="334"/>
          </a:xfrm>
        </p:grpSpPr>
        <p:sp>
          <p:nvSpPr>
            <p:cNvPr id="8201" name="Rectangle 18"/>
            <p:cNvSpPr>
              <a:spLocks noChangeArrowheads="1"/>
            </p:cNvSpPr>
            <p:nvPr/>
          </p:nvSpPr>
          <p:spPr bwMode="auto">
            <a:xfrm>
              <a:off x="624" y="323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死锁会造成进程无法执行</a:t>
              </a:r>
              <a:endParaRPr lang="zh-CN" altLang="en-US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8202" name="Picture 1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6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5412" name="Group 20"/>
          <p:cNvGrpSpPr>
            <a:grpSpLocks/>
          </p:cNvGrpSpPr>
          <p:nvPr/>
        </p:nvGrpSpPr>
        <p:grpSpPr bwMode="auto">
          <a:xfrm>
            <a:off x="990600" y="5715000"/>
            <a:ext cx="7620000" cy="530225"/>
            <a:chOff x="624" y="3600"/>
            <a:chExt cx="4800" cy="334"/>
          </a:xfrm>
        </p:grpSpPr>
        <p:sp>
          <p:nvSpPr>
            <p:cNvPr id="8199" name="Rectangle 21"/>
            <p:cNvSpPr>
              <a:spLocks noChangeArrowheads="1"/>
            </p:cNvSpPr>
            <p:nvPr/>
          </p:nvSpPr>
          <p:spPr bwMode="auto">
            <a:xfrm>
              <a:off x="624" y="360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死锁会造成系统资源的极大浪费</a:t>
              </a:r>
              <a:r>
                <a:rPr lang="en-US" altLang="zh-CN" sz="2400">
                  <a:solidFill>
                    <a:srgbClr val="FF0000"/>
                  </a:solidFill>
                </a:rPr>
                <a:t>(</a:t>
              </a:r>
              <a:r>
                <a:rPr lang="zh-CN" altLang="en-US" sz="2400">
                  <a:solidFill>
                    <a:srgbClr val="FF0000"/>
                  </a:solidFill>
                </a:rPr>
                <a:t>资源无法释放</a:t>
              </a:r>
              <a:r>
                <a:rPr lang="en-US" altLang="zh-CN" sz="2400">
                  <a:solidFill>
                    <a:srgbClr val="FF0000"/>
                  </a:solidFill>
                </a:rPr>
                <a:t>)</a:t>
              </a:r>
              <a:endParaRPr lang="en-US" altLang="zh-CN" sz="2400">
                <a:solidFill>
                  <a:srgbClr val="FF0000"/>
                </a:solidFill>
                <a:sym typeface="Symbol" pitchFamily="18" charset="2"/>
              </a:endParaRPr>
            </a:p>
          </p:txBody>
        </p:sp>
        <p:pic>
          <p:nvPicPr>
            <p:cNvPr id="8200" name="Picture 2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70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j02919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0"/>
            <a:ext cx="115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28600" y="2438400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为什么会产生死锁问题？</a:t>
            </a:r>
            <a:b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我们来分析一下</a:t>
            </a:r>
            <a:r>
              <a:rPr lang="en-US" altLang="zh-CN" sz="480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资源的分析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多个进程因等待</a:t>
            </a:r>
            <a:r>
              <a:rPr lang="zh-CN" altLang="en-US">
                <a:solidFill>
                  <a:srgbClr val="FF0000"/>
                </a:solidFill>
              </a:rPr>
              <a:t>资源</a:t>
            </a:r>
            <a:r>
              <a:rPr lang="zh-CN" altLang="en-US"/>
              <a:t>才造成死锁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20574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资源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zh-CN" altLang="en-US">
                <a:solidFill>
                  <a:srgbClr val="FF0000"/>
                </a:solidFill>
              </a:rPr>
              <a:t>进程在完成其任务过程所需要的所有对象</a:t>
            </a:r>
            <a:endParaRPr lang="zh-CN" altLang="en-US"/>
          </a:p>
        </p:txBody>
      </p:sp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990600" y="2773363"/>
            <a:ext cx="7620000" cy="534987"/>
            <a:chOff x="624" y="1778"/>
            <a:chExt cx="4800" cy="337"/>
          </a:xfrm>
        </p:grpSpPr>
        <p:sp>
          <p:nvSpPr>
            <p:cNvPr id="10257" name="Rectangle 6"/>
            <p:cNvSpPr>
              <a:spLocks noChangeArrowheads="1"/>
            </p:cNvSpPr>
            <p:nvPr/>
          </p:nvSpPr>
          <p:spPr bwMode="auto">
            <a:xfrm>
              <a:off x="624" y="1778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CPU</a:t>
              </a:r>
              <a:r>
                <a:rPr lang="zh-CN" altLang="en-US" sz="2400"/>
                <a:t>、内存、磁盘块、外设、文件、信号量 </a:t>
              </a:r>
              <a:r>
                <a:rPr lang="en-US" altLang="zh-CN" sz="2400"/>
                <a:t>…</a:t>
              </a:r>
            </a:p>
          </p:txBody>
        </p:sp>
        <p:pic>
          <p:nvPicPr>
            <p:cNvPr id="10258" name="Picture 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9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685800" y="34020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显然有些资源不会造成死锁，而有些会</a:t>
            </a:r>
          </a:p>
        </p:txBody>
      </p:sp>
      <p:grpSp>
        <p:nvGrpSpPr>
          <p:cNvPr id="317449" name="Group 9"/>
          <p:cNvGrpSpPr>
            <a:grpSpLocks/>
          </p:cNvGrpSpPr>
          <p:nvPr/>
        </p:nvGrpSpPr>
        <p:grpSpPr bwMode="auto">
          <a:xfrm>
            <a:off x="990600" y="4117975"/>
            <a:ext cx="7620000" cy="530225"/>
            <a:chOff x="624" y="2690"/>
            <a:chExt cx="4800" cy="334"/>
          </a:xfrm>
        </p:grpSpPr>
        <p:sp>
          <p:nvSpPr>
            <p:cNvPr id="10255" name="Rectangle 10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只读文件是不会造成进程等待的，也就不会死锁</a:t>
              </a:r>
            </a:p>
          </p:txBody>
        </p:sp>
        <p:pic>
          <p:nvPicPr>
            <p:cNvPr id="10256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452" name="Group 12"/>
          <p:cNvGrpSpPr>
            <a:grpSpLocks/>
          </p:cNvGrpSpPr>
          <p:nvPr/>
        </p:nvGrpSpPr>
        <p:grpSpPr bwMode="auto">
          <a:xfrm>
            <a:off x="990600" y="4651375"/>
            <a:ext cx="7620000" cy="530225"/>
            <a:chOff x="624" y="3026"/>
            <a:chExt cx="4800" cy="334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624" y="302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打印机一次只能让一个进程使用，就会造成死锁</a:t>
              </a:r>
            </a:p>
          </p:txBody>
        </p:sp>
        <p:pic>
          <p:nvPicPr>
            <p:cNvPr id="10254" name="Picture 1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16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55" name="AutoShape 15"/>
          <p:cNvSpPr>
            <a:spLocks noChangeArrowheads="1"/>
          </p:cNvSpPr>
          <p:nvPr/>
        </p:nvSpPr>
        <p:spPr bwMode="auto">
          <a:xfrm rot="10800000">
            <a:off x="1524000" y="5334000"/>
            <a:ext cx="2895600" cy="533400"/>
          </a:xfrm>
          <a:prstGeom prst="wedgeRoundRectCallout">
            <a:avLst>
              <a:gd name="adj1" fmla="val -46111"/>
              <a:gd name="adj2" fmla="val 100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称为互斥访问资源</a:t>
            </a:r>
          </a:p>
        </p:txBody>
      </p:sp>
      <p:grpSp>
        <p:nvGrpSpPr>
          <p:cNvPr id="317456" name="Group 16"/>
          <p:cNvGrpSpPr>
            <a:grpSpLocks/>
          </p:cNvGrpSpPr>
          <p:nvPr/>
        </p:nvGrpSpPr>
        <p:grpSpPr bwMode="auto">
          <a:xfrm>
            <a:off x="990600" y="5946775"/>
            <a:ext cx="7620000" cy="530225"/>
            <a:chOff x="624" y="3026"/>
            <a:chExt cx="4800" cy="334"/>
          </a:xfrm>
        </p:grpSpPr>
        <p:sp>
          <p:nvSpPr>
            <p:cNvPr id="10251" name="Rectangle 17"/>
            <p:cNvSpPr>
              <a:spLocks noChangeArrowheads="1"/>
            </p:cNvSpPr>
            <p:nvPr/>
          </p:nvSpPr>
          <p:spPr bwMode="auto">
            <a:xfrm>
              <a:off x="624" y="302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显然，资源互斥访问是死锁的必要条件</a:t>
              </a:r>
            </a:p>
          </p:txBody>
        </p:sp>
        <p:pic>
          <p:nvPicPr>
            <p:cNvPr id="10252" name="Picture 1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16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/>
      <p:bldP spid="317444" grpId="0"/>
      <p:bldP spid="317448" grpId="0"/>
      <p:bldP spid="3174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死锁并不总是发生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一简单实例</a:t>
            </a:r>
          </a:p>
        </p:txBody>
      </p:sp>
      <p:grpSp>
        <p:nvGrpSpPr>
          <p:cNvPr id="318468" name="Group 4"/>
          <p:cNvGrpSpPr>
            <a:grpSpLocks/>
          </p:cNvGrpSpPr>
          <p:nvPr/>
        </p:nvGrpSpPr>
        <p:grpSpPr bwMode="auto">
          <a:xfrm>
            <a:off x="3810000" y="1219200"/>
            <a:ext cx="2971800" cy="1927225"/>
            <a:chOff x="2112" y="768"/>
            <a:chExt cx="1872" cy="1214"/>
          </a:xfrm>
        </p:grpSpPr>
        <p:sp>
          <p:nvSpPr>
            <p:cNvPr id="11283" name="Rectangle 5"/>
            <p:cNvSpPr>
              <a:spLocks noChangeArrowheads="1"/>
            </p:cNvSpPr>
            <p:nvPr/>
          </p:nvSpPr>
          <p:spPr bwMode="auto">
            <a:xfrm>
              <a:off x="2112" y="768"/>
              <a:ext cx="864" cy="12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 </a:t>
              </a:r>
              <a:r>
                <a:rPr lang="en-US" altLang="zh-CN" sz="240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y.V();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x.V();</a:t>
              </a:r>
              <a:r>
                <a:rPr lang="en-US" altLang="zh-CN" sz="1800"/>
                <a:t>	</a:t>
              </a:r>
            </a:p>
          </p:txBody>
        </p:sp>
        <p:sp>
          <p:nvSpPr>
            <p:cNvPr id="11284" name="Rectangle 6"/>
            <p:cNvSpPr>
              <a:spLocks noChangeArrowheads="1"/>
            </p:cNvSpPr>
            <p:nvPr/>
          </p:nvSpPr>
          <p:spPr bwMode="auto">
            <a:xfrm>
              <a:off x="3120" y="768"/>
              <a:ext cx="864" cy="12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 </a:t>
              </a:r>
              <a:r>
                <a:rPr lang="en-US" altLang="zh-CN" sz="240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x.V();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y.V();</a:t>
              </a:r>
              <a:r>
                <a:rPr lang="en-US" altLang="zh-CN" sz="1800"/>
                <a:t>	</a:t>
              </a:r>
            </a:p>
          </p:txBody>
        </p:sp>
      </p:grpSp>
      <p:grpSp>
        <p:nvGrpSpPr>
          <p:cNvPr id="318471" name="Group 7"/>
          <p:cNvGrpSpPr>
            <a:grpSpLocks/>
          </p:cNvGrpSpPr>
          <p:nvPr/>
        </p:nvGrpSpPr>
        <p:grpSpPr bwMode="auto">
          <a:xfrm>
            <a:off x="990600" y="3203575"/>
            <a:ext cx="7620000" cy="530225"/>
            <a:chOff x="624" y="2690"/>
            <a:chExt cx="4800" cy="334"/>
          </a:xfrm>
        </p:grpSpPr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考虑序列：</a:t>
              </a:r>
              <a:r>
                <a:rPr lang="en-US" altLang="zh-CN" sz="2400">
                  <a:solidFill>
                    <a:srgbClr val="FF0000"/>
                  </a:solidFill>
                </a:rPr>
                <a:t>A:x.P()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B:y.P()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A:y.P()…</a:t>
              </a:r>
            </a:p>
          </p:txBody>
        </p:sp>
        <p:pic>
          <p:nvPicPr>
            <p:cNvPr id="11282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474" name="AutoShape 10"/>
          <p:cNvSpPr>
            <a:spLocks noChangeArrowheads="1"/>
          </p:cNvSpPr>
          <p:nvPr/>
        </p:nvSpPr>
        <p:spPr bwMode="auto">
          <a:xfrm rot="10800000">
            <a:off x="4724400" y="3886200"/>
            <a:ext cx="4191000" cy="533400"/>
          </a:xfrm>
          <a:prstGeom prst="wedgeRoundRectCallout">
            <a:avLst>
              <a:gd name="adj1" fmla="val 23750"/>
              <a:gd name="adj2" fmla="val 958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形成循环等待，出现死锁</a:t>
            </a:r>
          </a:p>
        </p:txBody>
      </p:sp>
      <p:grpSp>
        <p:nvGrpSpPr>
          <p:cNvPr id="318475" name="Group 11"/>
          <p:cNvGrpSpPr>
            <a:grpSpLocks/>
          </p:cNvGrpSpPr>
          <p:nvPr/>
        </p:nvGrpSpPr>
        <p:grpSpPr bwMode="auto">
          <a:xfrm>
            <a:off x="990600" y="4419600"/>
            <a:ext cx="7620000" cy="530225"/>
            <a:chOff x="624" y="2690"/>
            <a:chExt cx="4800" cy="334"/>
          </a:xfrm>
        </p:grpSpPr>
        <p:sp>
          <p:nvSpPr>
            <p:cNvPr id="11279" name="Rectangle 12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考虑序列：</a:t>
              </a:r>
              <a:r>
                <a:rPr lang="en-US" altLang="zh-CN" sz="2400">
                  <a:solidFill>
                    <a:srgbClr val="FF0000"/>
                  </a:solidFill>
                </a:rPr>
                <a:t>A:x.P()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A:y.P()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B:y.P()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B:x.P()…</a:t>
              </a:r>
            </a:p>
          </p:txBody>
        </p:sp>
        <p:pic>
          <p:nvPicPr>
            <p:cNvPr id="11280" name="Picture 13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478" name="AutoShape 14"/>
          <p:cNvSpPr>
            <a:spLocks noChangeArrowheads="1"/>
          </p:cNvSpPr>
          <p:nvPr/>
        </p:nvSpPr>
        <p:spPr bwMode="auto">
          <a:xfrm rot="10800000">
            <a:off x="6553200" y="5102225"/>
            <a:ext cx="2362200" cy="536575"/>
          </a:xfrm>
          <a:prstGeom prst="wedgeRoundRectCallout">
            <a:avLst>
              <a:gd name="adj1" fmla="val 27954"/>
              <a:gd name="adj2" fmla="val 87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并不形成死锁</a:t>
            </a:r>
          </a:p>
        </p:txBody>
      </p:sp>
      <p:grpSp>
        <p:nvGrpSpPr>
          <p:cNvPr id="318479" name="Group 15"/>
          <p:cNvGrpSpPr>
            <a:grpSpLocks/>
          </p:cNvGrpSpPr>
          <p:nvPr/>
        </p:nvGrpSpPr>
        <p:grpSpPr bwMode="auto">
          <a:xfrm>
            <a:off x="990600" y="5562600"/>
            <a:ext cx="7467600" cy="968375"/>
            <a:chOff x="624" y="3504"/>
            <a:chExt cx="4704" cy="610"/>
          </a:xfrm>
        </p:grpSpPr>
        <p:sp>
          <p:nvSpPr>
            <p:cNvPr id="11277" name="Rectangle 16"/>
            <p:cNvSpPr>
              <a:spLocks noChangeArrowheads="1"/>
            </p:cNvSpPr>
            <p:nvPr/>
          </p:nvSpPr>
          <p:spPr bwMode="auto">
            <a:xfrm>
              <a:off x="624" y="3504"/>
              <a:ext cx="470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资源请求需要形成环路等待才死锁，如何描述这种等待关系</a:t>
              </a: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pic>
          <p:nvPicPr>
            <p:cNvPr id="11278" name="Picture 1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63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8482" name="Group 18"/>
          <p:cNvGrpSpPr>
            <a:grpSpLocks/>
          </p:cNvGrpSpPr>
          <p:nvPr/>
        </p:nvGrpSpPr>
        <p:grpSpPr bwMode="auto">
          <a:xfrm>
            <a:off x="990600" y="5032375"/>
            <a:ext cx="5029200" cy="530225"/>
            <a:chOff x="624" y="3170"/>
            <a:chExt cx="3168" cy="334"/>
          </a:xfrm>
        </p:grpSpPr>
        <p:sp>
          <p:nvSpPr>
            <p:cNvPr id="11275" name="Rectangle 19"/>
            <p:cNvSpPr>
              <a:spLocks noChangeArrowheads="1"/>
            </p:cNvSpPr>
            <p:nvPr/>
          </p:nvSpPr>
          <p:spPr bwMode="auto">
            <a:xfrm>
              <a:off x="624" y="3170"/>
              <a:ext cx="316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死锁与调度有关，是非确定的</a:t>
              </a:r>
              <a:r>
                <a:rPr lang="en-US" altLang="zh-CN" sz="2400"/>
                <a:t>!</a:t>
              </a:r>
            </a:p>
          </p:txBody>
        </p:sp>
        <p:pic>
          <p:nvPicPr>
            <p:cNvPr id="11276" name="Picture 2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27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  <p:bldP spid="318474" grpId="0" animBg="1"/>
      <p:bldP spid="3184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资源分配图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itchFamily="18" charset="0"/>
              <a:buChar char="»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资源分配图模型</a:t>
            </a:r>
          </a:p>
        </p:txBody>
      </p:sp>
      <p:grpSp>
        <p:nvGrpSpPr>
          <p:cNvPr id="319492" name="Group 4"/>
          <p:cNvGrpSpPr>
            <a:grpSpLocks/>
          </p:cNvGrpSpPr>
          <p:nvPr/>
        </p:nvGrpSpPr>
        <p:grpSpPr bwMode="auto">
          <a:xfrm>
            <a:off x="990600" y="1981200"/>
            <a:ext cx="7620000" cy="530225"/>
            <a:chOff x="624" y="1248"/>
            <a:chExt cx="4800" cy="334"/>
          </a:xfrm>
        </p:grpSpPr>
        <p:sp>
          <p:nvSpPr>
            <p:cNvPr id="12338" name="Rectangle 5"/>
            <p:cNvSpPr>
              <a:spLocks noChangeArrowheads="1"/>
            </p:cNvSpPr>
            <p:nvPr/>
          </p:nvSpPr>
          <p:spPr bwMode="auto">
            <a:xfrm>
              <a:off x="624" y="124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一个进程集合</a:t>
              </a:r>
              <a:r>
                <a:rPr lang="en-US" altLang="zh-CN" sz="2400"/>
                <a:t>{P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,P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,…,P</a:t>
              </a:r>
              <a:r>
                <a:rPr lang="en-US" altLang="zh-CN" sz="2400" baseline="-25000"/>
                <a:t>n</a:t>
              </a:r>
              <a:r>
                <a:rPr lang="en-US" altLang="zh-CN" sz="2400"/>
                <a:t>}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39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5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495" name="Group 7"/>
          <p:cNvGrpSpPr>
            <a:grpSpLocks/>
          </p:cNvGrpSpPr>
          <p:nvPr/>
        </p:nvGrpSpPr>
        <p:grpSpPr bwMode="auto">
          <a:xfrm>
            <a:off x="6705600" y="1079500"/>
            <a:ext cx="2057400" cy="2654300"/>
            <a:chOff x="4224" y="680"/>
            <a:chExt cx="1296" cy="1672"/>
          </a:xfrm>
        </p:grpSpPr>
        <p:grpSp>
          <p:nvGrpSpPr>
            <p:cNvPr id="12319" name="Group 8"/>
            <p:cNvGrpSpPr>
              <a:grpSpLocks/>
            </p:cNvGrpSpPr>
            <p:nvPr/>
          </p:nvGrpSpPr>
          <p:grpSpPr bwMode="auto">
            <a:xfrm>
              <a:off x="4224" y="680"/>
              <a:ext cx="1296" cy="1672"/>
              <a:chOff x="4224" y="392"/>
              <a:chExt cx="1296" cy="1672"/>
            </a:xfrm>
          </p:grpSpPr>
          <p:sp>
            <p:nvSpPr>
              <p:cNvPr id="12336" name="Rectangle 9"/>
              <p:cNvSpPr>
                <a:spLocks noChangeArrowheads="1"/>
              </p:cNvSpPr>
              <p:nvPr/>
            </p:nvSpPr>
            <p:spPr bwMode="auto">
              <a:xfrm>
                <a:off x="4224" y="432"/>
                <a:ext cx="1296" cy="16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2337" name="Text Box 10"/>
              <p:cNvSpPr txBox="1">
                <a:spLocks noChangeArrowheads="1"/>
              </p:cNvSpPr>
              <p:nvPr/>
            </p:nvSpPr>
            <p:spPr bwMode="auto">
              <a:xfrm>
                <a:off x="4624" y="392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u="sng">
                    <a:solidFill>
                      <a:srgbClr val="FF0000"/>
                    </a:solidFill>
                  </a:rPr>
                  <a:t>记号</a:t>
                </a:r>
              </a:p>
            </p:txBody>
          </p:sp>
        </p:grpSp>
        <p:grpSp>
          <p:nvGrpSpPr>
            <p:cNvPr id="12320" name="Group 11"/>
            <p:cNvGrpSpPr>
              <a:grpSpLocks/>
            </p:cNvGrpSpPr>
            <p:nvPr/>
          </p:nvGrpSpPr>
          <p:grpSpPr bwMode="auto">
            <a:xfrm>
              <a:off x="4416" y="1478"/>
              <a:ext cx="951" cy="834"/>
              <a:chOff x="4272" y="1104"/>
              <a:chExt cx="951" cy="834"/>
            </a:xfrm>
          </p:grpSpPr>
          <p:grpSp>
            <p:nvGrpSpPr>
              <p:cNvPr id="12324" name="Group 12"/>
              <p:cNvGrpSpPr>
                <a:grpSpLocks/>
              </p:cNvGrpSpPr>
              <p:nvPr/>
            </p:nvGrpSpPr>
            <p:grpSpPr bwMode="auto">
              <a:xfrm>
                <a:off x="4272" y="1152"/>
                <a:ext cx="375" cy="588"/>
                <a:chOff x="4320" y="755"/>
                <a:chExt cx="375" cy="588"/>
              </a:xfrm>
            </p:grpSpPr>
            <p:grpSp>
              <p:nvGrpSpPr>
                <p:cNvPr id="12332" name="Group 13"/>
                <p:cNvGrpSpPr>
                  <a:grpSpLocks/>
                </p:cNvGrpSpPr>
                <p:nvPr/>
              </p:nvGrpSpPr>
              <p:grpSpPr bwMode="auto">
                <a:xfrm>
                  <a:off x="4320" y="755"/>
                  <a:ext cx="375" cy="328"/>
                  <a:chOff x="1680" y="816"/>
                  <a:chExt cx="384" cy="336"/>
                </a:xfrm>
              </p:grpSpPr>
              <p:sp>
                <p:nvSpPr>
                  <p:cNvPr id="1233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</p:grpSp>
            <p:sp>
              <p:nvSpPr>
                <p:cNvPr id="1233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45" y="1055"/>
                  <a:ext cx="3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R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</p:grpSp>
          <p:grpSp>
            <p:nvGrpSpPr>
              <p:cNvPr id="12325" name="Group 17"/>
              <p:cNvGrpSpPr>
                <a:grpSpLocks/>
              </p:cNvGrpSpPr>
              <p:nvPr/>
            </p:nvGrpSpPr>
            <p:grpSpPr bwMode="auto">
              <a:xfrm>
                <a:off x="4848" y="1104"/>
                <a:ext cx="375" cy="834"/>
                <a:chOff x="1584" y="2064"/>
                <a:chExt cx="384" cy="854"/>
              </a:xfrm>
            </p:grpSpPr>
            <p:grpSp>
              <p:nvGrpSpPr>
                <p:cNvPr id="12326" name="Group 18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576"/>
                  <a:chOff x="1584" y="2064"/>
                  <a:chExt cx="384" cy="576"/>
                </a:xfrm>
              </p:grpSpPr>
              <p:sp>
                <p:nvSpPr>
                  <p:cNvPr id="1232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2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0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32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48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</p:grpSp>
            <p:sp>
              <p:nvSpPr>
                <p:cNvPr id="123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10" y="2623"/>
                  <a:ext cx="33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R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</p:grpSp>
        </p:grpSp>
        <p:grpSp>
          <p:nvGrpSpPr>
            <p:cNvPr id="12321" name="Group 24"/>
            <p:cNvGrpSpPr>
              <a:grpSpLocks/>
            </p:cNvGrpSpPr>
            <p:nvPr/>
          </p:nvGrpSpPr>
          <p:grpSpPr bwMode="auto">
            <a:xfrm>
              <a:off x="4416" y="1007"/>
              <a:ext cx="951" cy="375"/>
              <a:chOff x="4272" y="633"/>
              <a:chExt cx="951" cy="375"/>
            </a:xfrm>
          </p:grpSpPr>
          <p:sp>
            <p:nvSpPr>
              <p:cNvPr id="12322" name="Oval 25"/>
              <p:cNvSpPr>
                <a:spLocks noChangeArrowheads="1"/>
              </p:cNvSpPr>
              <p:nvPr/>
            </p:nvSpPr>
            <p:spPr bwMode="auto">
              <a:xfrm>
                <a:off x="4272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12323" name="Oval 26"/>
              <p:cNvSpPr>
                <a:spLocks noChangeArrowheads="1"/>
              </p:cNvSpPr>
              <p:nvPr/>
            </p:nvSpPr>
            <p:spPr bwMode="auto">
              <a:xfrm>
                <a:off x="4848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</p:grpSp>
      <p:grpSp>
        <p:nvGrpSpPr>
          <p:cNvPr id="319515" name="Group 27"/>
          <p:cNvGrpSpPr>
            <a:grpSpLocks/>
          </p:cNvGrpSpPr>
          <p:nvPr/>
        </p:nvGrpSpPr>
        <p:grpSpPr bwMode="auto">
          <a:xfrm>
            <a:off x="990600" y="2517775"/>
            <a:ext cx="7620000" cy="530225"/>
            <a:chOff x="624" y="1586"/>
            <a:chExt cx="4800" cy="334"/>
          </a:xfrm>
        </p:grpSpPr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一资源类型集合</a:t>
              </a:r>
              <a:r>
                <a:rPr lang="en-US" altLang="zh-CN" sz="2400"/>
                <a:t>{R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,R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,…,R</a:t>
              </a:r>
              <a:r>
                <a:rPr lang="en-US" altLang="zh-CN" sz="2400" baseline="-25000"/>
                <a:t>m</a:t>
              </a:r>
              <a:r>
                <a:rPr lang="en-US" altLang="zh-CN" sz="2400"/>
                <a:t>}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8" name="Picture 2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69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18" name="Group 30"/>
          <p:cNvGrpSpPr>
            <a:grpSpLocks/>
          </p:cNvGrpSpPr>
          <p:nvPr/>
        </p:nvGrpSpPr>
        <p:grpSpPr bwMode="auto">
          <a:xfrm>
            <a:off x="990600" y="3095625"/>
            <a:ext cx="7620000" cy="530225"/>
            <a:chOff x="624" y="1959"/>
            <a:chExt cx="4800" cy="334"/>
          </a:xfrm>
        </p:grpSpPr>
        <p:sp>
          <p:nvSpPr>
            <p:cNvPr id="12315" name="Rectangle 31"/>
            <p:cNvSpPr>
              <a:spLocks noChangeArrowheads="1"/>
            </p:cNvSpPr>
            <p:nvPr/>
          </p:nvSpPr>
          <p:spPr bwMode="auto">
            <a:xfrm>
              <a:off x="624" y="1959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资源类型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i</a:t>
              </a:r>
              <a:r>
                <a:rPr lang="zh-CN" altLang="en-US" sz="2400"/>
                <a:t>有</a:t>
              </a:r>
              <a:r>
                <a:rPr lang="en-US" altLang="zh-CN" sz="2400"/>
                <a:t>W</a:t>
              </a:r>
              <a:r>
                <a:rPr lang="en-US" altLang="zh-CN" sz="2400" baseline="-25000"/>
                <a:t>i</a:t>
              </a:r>
              <a:r>
                <a:rPr lang="zh-CN" altLang="en-US" sz="2400"/>
                <a:t>个实例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2316" name="Picture 3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07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1" name="Group 33"/>
          <p:cNvGrpSpPr>
            <a:grpSpLocks/>
          </p:cNvGrpSpPr>
          <p:nvPr/>
        </p:nvGrpSpPr>
        <p:grpSpPr bwMode="auto">
          <a:xfrm>
            <a:off x="990600" y="4572000"/>
            <a:ext cx="7620000" cy="530225"/>
            <a:chOff x="624" y="2880"/>
            <a:chExt cx="4800" cy="334"/>
          </a:xfrm>
        </p:grpSpPr>
        <p:sp>
          <p:nvSpPr>
            <p:cNvPr id="12313" name="Rectangle 34"/>
            <p:cNvSpPr>
              <a:spLocks noChangeArrowheads="1"/>
            </p:cNvSpPr>
            <p:nvPr/>
          </p:nvSpPr>
          <p:spPr bwMode="auto">
            <a:xfrm>
              <a:off x="624" y="288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资源请求边：有向边</a:t>
              </a:r>
              <a:r>
                <a:rPr lang="en-US" altLang="zh-CN" sz="2400"/>
                <a:t>P</a:t>
              </a:r>
              <a:r>
                <a:rPr lang="en-US" altLang="zh-CN" sz="2400" baseline="-25000"/>
                <a:t>i</a:t>
              </a:r>
              <a:r>
                <a:rPr lang="en-US" altLang="zh-CN" sz="2400">
                  <a:sym typeface="Symbol" pitchFamily="18" charset="2"/>
                </a:rPr>
                <a:t>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j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4" name="Picture 35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4" name="Group 36"/>
          <p:cNvGrpSpPr>
            <a:grpSpLocks/>
          </p:cNvGrpSpPr>
          <p:nvPr/>
        </p:nvGrpSpPr>
        <p:grpSpPr bwMode="auto">
          <a:xfrm>
            <a:off x="990600" y="5108575"/>
            <a:ext cx="7620000" cy="530225"/>
            <a:chOff x="624" y="3218"/>
            <a:chExt cx="4800" cy="334"/>
          </a:xfrm>
        </p:grpSpPr>
        <p:sp>
          <p:nvSpPr>
            <p:cNvPr id="12311" name="Rectangle 37"/>
            <p:cNvSpPr>
              <a:spLocks noChangeArrowheads="1"/>
            </p:cNvSpPr>
            <p:nvPr/>
          </p:nvSpPr>
          <p:spPr bwMode="auto">
            <a:xfrm>
              <a:off x="624" y="321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itchFamily="18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itchFamily="18" charset="0"/>
                <a:buChar char="»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资源分配边：有向边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i</a:t>
              </a:r>
              <a:r>
                <a:rPr lang="en-US" altLang="zh-CN" sz="2400">
                  <a:sym typeface="Symbol" pitchFamily="18" charset="2"/>
                </a:rPr>
                <a:t>P</a:t>
              </a:r>
              <a:r>
                <a:rPr lang="en-US" altLang="zh-CN" sz="2400" baseline="-25000"/>
                <a:t>k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2" name="Picture 3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7" name="Group 39"/>
          <p:cNvGrpSpPr>
            <a:grpSpLocks/>
          </p:cNvGrpSpPr>
          <p:nvPr/>
        </p:nvGrpSpPr>
        <p:grpSpPr bwMode="auto">
          <a:xfrm>
            <a:off x="7010400" y="4205288"/>
            <a:ext cx="1509713" cy="2424112"/>
            <a:chOff x="4416" y="2649"/>
            <a:chExt cx="951" cy="1527"/>
          </a:xfrm>
        </p:grpSpPr>
        <p:grpSp>
          <p:nvGrpSpPr>
            <p:cNvPr id="12299" name="Group 40"/>
            <p:cNvGrpSpPr>
              <a:grpSpLocks/>
            </p:cNvGrpSpPr>
            <p:nvPr/>
          </p:nvGrpSpPr>
          <p:grpSpPr bwMode="auto">
            <a:xfrm>
              <a:off x="4713" y="3342"/>
              <a:ext cx="375" cy="834"/>
              <a:chOff x="1584" y="2064"/>
              <a:chExt cx="384" cy="854"/>
            </a:xfrm>
          </p:grpSpPr>
          <p:grpSp>
            <p:nvGrpSpPr>
              <p:cNvPr id="12305" name="Group 41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12307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08" name="Oval 43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09" name="Oval 44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10" name="Oval 45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itchFamily="18" charset="0"/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itchFamily="18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</p:grpSp>
          <p:sp>
            <p:nvSpPr>
              <p:cNvPr id="12306" name="Text Box 46"/>
              <p:cNvSpPr txBox="1">
                <a:spLocks noChangeArrowheads="1"/>
              </p:cNvSpPr>
              <p:nvPr/>
            </p:nvSpPr>
            <p:spPr bwMode="auto">
              <a:xfrm>
                <a:off x="1610" y="2623"/>
                <a:ext cx="333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R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  <p:grpSp>
          <p:nvGrpSpPr>
            <p:cNvPr id="12300" name="Group 47"/>
            <p:cNvGrpSpPr>
              <a:grpSpLocks/>
            </p:cNvGrpSpPr>
            <p:nvPr/>
          </p:nvGrpSpPr>
          <p:grpSpPr bwMode="auto">
            <a:xfrm>
              <a:off x="4416" y="2649"/>
              <a:ext cx="951" cy="375"/>
              <a:chOff x="4272" y="633"/>
              <a:chExt cx="951" cy="375"/>
            </a:xfrm>
          </p:grpSpPr>
          <p:sp>
            <p:nvSpPr>
              <p:cNvPr id="12303" name="Oval 48"/>
              <p:cNvSpPr>
                <a:spLocks noChangeArrowheads="1"/>
              </p:cNvSpPr>
              <p:nvPr/>
            </p:nvSpPr>
            <p:spPr bwMode="auto">
              <a:xfrm>
                <a:off x="4272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12304" name="Oval 49"/>
              <p:cNvSpPr>
                <a:spLocks noChangeArrowheads="1"/>
              </p:cNvSpPr>
              <p:nvPr/>
            </p:nvSpPr>
            <p:spPr bwMode="auto">
              <a:xfrm>
                <a:off x="4848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itchFamily="18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itchFamily="18" charset="0"/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  <p:sp>
          <p:nvSpPr>
            <p:cNvPr id="12301" name="Line 50"/>
            <p:cNvSpPr>
              <a:spLocks noChangeShapeType="1"/>
            </p:cNvSpPr>
            <p:nvPr/>
          </p:nvSpPr>
          <p:spPr bwMode="auto">
            <a:xfrm>
              <a:off x="4656" y="3024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51"/>
            <p:cNvSpPr>
              <a:spLocks noChangeShapeType="1"/>
            </p:cNvSpPr>
            <p:nvPr/>
          </p:nvSpPr>
          <p:spPr bwMode="auto">
            <a:xfrm flipV="1">
              <a:off x="4896" y="3024"/>
              <a:ext cx="28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/>
    </p:bldLst>
  </p:timing>
</p:sld>
</file>

<file path=ppt/theme/theme1.xml><?xml version="1.0" encoding="utf-8"?>
<a:theme xmlns:a="http://schemas.openxmlformats.org/drawingml/2006/main" name="1_OS-Lizhijun">
  <a:themeElements>
    <a:clrScheme name="1_OS-Lizhiju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S-Lizhiju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OS-Lizhiju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OS-Lizhijun</Template>
  <TotalTime>5538</TotalTime>
  <Words>2315</Words>
  <Application>Microsoft Office PowerPoint</Application>
  <PresentationFormat>全屏显示(4:3)</PresentationFormat>
  <Paragraphs>405</Paragraphs>
  <Slides>31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ＭＳ Ｐゴシック</vt:lpstr>
      <vt:lpstr>PMingLiU</vt:lpstr>
      <vt:lpstr>黑体</vt:lpstr>
      <vt:lpstr>华文琥珀</vt:lpstr>
      <vt:lpstr>楷体_GB2312</vt:lpstr>
      <vt:lpstr>宋体</vt:lpstr>
      <vt:lpstr>Arial</vt:lpstr>
      <vt:lpstr>Arial Black</vt:lpstr>
      <vt:lpstr>Courier New</vt:lpstr>
      <vt:lpstr>Helvetica</vt:lpstr>
      <vt:lpstr>Symbol</vt:lpstr>
      <vt:lpstr>Times New Roman</vt:lpstr>
      <vt:lpstr>Webdings</vt:lpstr>
      <vt:lpstr>Wingdings</vt:lpstr>
      <vt:lpstr>1_OS-Lizhijun</vt:lpstr>
      <vt:lpstr>剪辑</vt:lpstr>
      <vt:lpstr>PowerPoint 演示文稿</vt:lpstr>
      <vt:lpstr>PowerPoint 演示文稿</vt:lpstr>
      <vt:lpstr>生产者  消费者的信号量解法</vt:lpstr>
      <vt:lpstr>死锁现象</vt:lpstr>
      <vt:lpstr>死锁概念(Deadlock)</vt:lpstr>
      <vt:lpstr>PowerPoint 演示文稿</vt:lpstr>
      <vt:lpstr>资源的分析</vt:lpstr>
      <vt:lpstr>死锁并不总是发生</vt:lpstr>
      <vt:lpstr>资源分配图</vt:lpstr>
      <vt:lpstr>资源分配图实例</vt:lpstr>
      <vt:lpstr>死锁的4个必要条件</vt:lpstr>
      <vt:lpstr>PowerPoint 演示文稿</vt:lpstr>
      <vt:lpstr>死锁处理方法概述</vt:lpstr>
      <vt:lpstr>死锁预防: 破除死锁的必要条件之(1)(2)</vt:lpstr>
      <vt:lpstr>死锁预防: 破除死锁的必要条件之(3)</vt:lpstr>
      <vt:lpstr>死锁预防: 破除死锁的必要条件之(4)</vt:lpstr>
      <vt:lpstr>死锁避免</vt:lpstr>
      <vt:lpstr>死锁避免之银行家算法</vt:lpstr>
      <vt:lpstr>死锁避免之银行家算法</vt:lpstr>
      <vt:lpstr>死锁避免之银行家算法</vt:lpstr>
      <vt:lpstr>死锁避免之银行家算法</vt:lpstr>
      <vt:lpstr>死锁避免之银行家算法实例</vt:lpstr>
      <vt:lpstr>死锁避免之资源请求算法</vt:lpstr>
      <vt:lpstr>死锁避免之资源请求实例(1)</vt:lpstr>
      <vt:lpstr>死锁避免之资源请求实例(2)</vt:lpstr>
      <vt:lpstr>银行家算法讨论：</vt:lpstr>
      <vt:lpstr>死锁检测+恢复: 死锁检测</vt:lpstr>
      <vt:lpstr>死锁检测+恢复: 死锁恢复</vt:lpstr>
      <vt:lpstr>死锁忽略</vt:lpstr>
      <vt:lpstr>死锁总结</vt:lpstr>
      <vt:lpstr>死锁避免之银行家算法实例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fgx</dc:creator>
  <cp:lastModifiedBy>ibm</cp:lastModifiedBy>
  <cp:revision>1612</cp:revision>
  <cp:lastPrinted>2016-11-23T01:15:34Z</cp:lastPrinted>
  <dcterms:created xsi:type="dcterms:W3CDTF">1601-01-01T00:00:00Z</dcterms:created>
  <dcterms:modified xsi:type="dcterms:W3CDTF">2020-05-22T05:21:53Z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