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501" r:id="rId2"/>
    <p:sldId id="505" r:id="rId3"/>
    <p:sldId id="506" r:id="rId4"/>
    <p:sldId id="507" r:id="rId5"/>
    <p:sldId id="502" r:id="rId6"/>
    <p:sldId id="503" r:id="rId7"/>
    <p:sldId id="504" r:id="rId8"/>
    <p:sldId id="500" r:id="rId9"/>
    <p:sldId id="493" r:id="rId10"/>
    <p:sldId id="494" r:id="rId11"/>
    <p:sldId id="495" r:id="rId12"/>
    <p:sldId id="496" r:id="rId13"/>
    <p:sldId id="476" r:id="rId14"/>
    <p:sldId id="481" r:id="rId15"/>
    <p:sldId id="483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B2B2B2"/>
    <a:srgbClr val="DDDDDD"/>
    <a:srgbClr val="EAEAEA"/>
    <a:srgbClr val="CCFF66"/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01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5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92" y="-84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A2E38A-3944-437C-92B7-97A5E0CC6E71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0FF468-7081-44BB-B490-640B0516F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8AC108-BE22-4552-8D41-4DF22BAD0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操作系统为每个进程建立一个</a:t>
            </a:r>
            <a:r>
              <a:rPr lang="en-US" altLang="zh-CN" smtClean="0"/>
              <a:t>LDT</a:t>
            </a:r>
            <a:r>
              <a:rPr lang="zh-CN" altLang="en-US" smtClean="0"/>
              <a:t>描述表入口，在</a:t>
            </a:r>
            <a:r>
              <a:rPr lang="en-US" altLang="zh-CN" smtClean="0"/>
              <a:t>LDT</a:t>
            </a:r>
            <a:r>
              <a:rPr lang="zh-CN" altLang="en-US" smtClean="0"/>
              <a:t>表中为段选择符建立索引，并分配段基址对应的物理。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FBFF59-A953-4C32-BE89-C85766A8E444}" type="slidenum">
              <a:rPr lang="en-US" altLang="zh-CN" smtClean="0">
                <a:solidFill>
                  <a:schemeClr val="tx1"/>
                </a:solidFill>
              </a:rPr>
              <a:pPr/>
              <a:t>2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令新的页表内容与旧的页表内容一致。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557CDE-7296-4A2D-B7AF-6223D14F31E1}" type="slidenum">
              <a:rPr lang="en-US" altLang="zh-CN" smtClean="0">
                <a:solidFill>
                  <a:schemeClr val="tx1"/>
                </a:solidFill>
              </a:rPr>
              <a:pPr/>
              <a:t>13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G</a:t>
            </a:r>
            <a:r>
              <a:rPr lang="zh-CN" altLang="en-US" smtClean="0"/>
              <a:t>颗粒度，如为</a:t>
            </a:r>
            <a:r>
              <a:rPr lang="en-US" altLang="zh-CN" smtClean="0"/>
              <a:t>0</a:t>
            </a:r>
            <a:r>
              <a:rPr lang="zh-CN" altLang="en-US" smtClean="0"/>
              <a:t>表示段限长以字节为单位，如果为</a:t>
            </a:r>
            <a:r>
              <a:rPr lang="en-US" altLang="zh-CN" smtClean="0"/>
              <a:t>1</a:t>
            </a:r>
            <a:r>
              <a:rPr lang="zh-CN" altLang="en-US" smtClean="0"/>
              <a:t>表示以</a:t>
            </a:r>
            <a:r>
              <a:rPr lang="en-US" altLang="zh-CN" smtClean="0"/>
              <a:t>4k</a:t>
            </a:r>
            <a:r>
              <a:rPr lang="zh-CN" altLang="en-US" smtClean="0"/>
              <a:t>为单位。</a:t>
            </a:r>
            <a:endParaRPr lang="en-US" altLang="zh-CN" smtClean="0"/>
          </a:p>
          <a:p>
            <a:r>
              <a:rPr lang="en-US" altLang="zh-CN" smtClean="0"/>
              <a:t>P</a:t>
            </a:r>
            <a:r>
              <a:rPr lang="zh-CN" altLang="en-US" smtClean="0"/>
              <a:t>表示段是否在内存中。</a:t>
            </a:r>
            <a:endParaRPr lang="en-US" altLang="zh-CN" smtClean="0"/>
          </a:p>
          <a:p>
            <a:r>
              <a:rPr lang="en-US" altLang="zh-CN" smtClean="0"/>
              <a:t>DPL</a:t>
            </a:r>
            <a:r>
              <a:rPr lang="zh-CN" altLang="en-US" smtClean="0"/>
              <a:t>段的特权级。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BFAB0C-DA35-4210-8CF7-128B6631B26E}" type="slidenum">
              <a:rPr lang="en-US" altLang="zh-CN" smtClean="0">
                <a:solidFill>
                  <a:schemeClr val="tx1"/>
                </a:solidFill>
              </a:rPr>
              <a:pPr/>
              <a:t>3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7470B-4851-4FE1-AFAE-D604FE7A4C08}" type="slidenum">
              <a:rPr lang="zh-CN" altLang="en-US" smtClean="0">
                <a:solidFill>
                  <a:schemeClr val="tx1"/>
                </a:solidFill>
              </a:rPr>
              <a:pPr/>
              <a:t>5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671AE-1048-4F69-A9E0-898A4058D3A8}" type="slidenum">
              <a:rPr lang="zh-CN" altLang="en-US" smtClean="0">
                <a:solidFill>
                  <a:schemeClr val="tx1"/>
                </a:solidFill>
              </a:rPr>
              <a:pPr/>
              <a:t>6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75F5CC-0B25-47FB-97F1-81D3979E24C1}" type="slidenum">
              <a:rPr lang="zh-CN" altLang="en-US" smtClean="0">
                <a:solidFill>
                  <a:schemeClr val="tx1"/>
                </a:solidFill>
              </a:rPr>
              <a:pPr/>
              <a:t>7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公用一套页目录项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创建新进程时，将每个进程的段基址作为也目录项的起始位置。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8756A-90C3-4749-B433-6A5FF6D00C97}" type="slidenum">
              <a:rPr lang="en-US" altLang="zh-CN" smtClean="0">
                <a:solidFill>
                  <a:schemeClr val="tx1"/>
                </a:solidFill>
              </a:rPr>
              <a:pPr/>
              <a:t>9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From</a:t>
            </a:r>
            <a:r>
              <a:rPr lang="zh-CN" altLang="en-US" smtClean="0"/>
              <a:t>为段基址，</a:t>
            </a:r>
            <a:r>
              <a:rPr lang="en-US" altLang="zh-CN" b="1" smtClean="0">
                <a:latin typeface="Courier New" panose="02070309020205020404" pitchFamily="49" charset="0"/>
                <a:sym typeface="Symbol" panose="05050102010706020507" pitchFamily="18" charset="2"/>
              </a:rPr>
              <a:t>(from&gt;&gt;20)&amp;0xffc</a:t>
            </a:r>
            <a:r>
              <a:rPr lang="zh-CN" altLang="en-US" b="1" smtClean="0">
                <a:latin typeface="Courier New" panose="02070309020205020404" pitchFamily="49" charset="0"/>
                <a:sym typeface="Symbol" panose="05050102010706020507" pitchFamily="18" charset="2"/>
              </a:rPr>
              <a:t>为取得页目录号，转化为指针。就得到页目录项地址指针。</a:t>
            </a:r>
            <a:endParaRPr lang="en-US" altLang="zh-CN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zh-CN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zh-CN" altLang="en-US" smtClean="0"/>
              <a:t>对</a:t>
            </a:r>
            <a:r>
              <a:rPr lang="en-US" altLang="zh-CN" smtClean="0"/>
              <a:t>linux0.11</a:t>
            </a:r>
            <a:r>
              <a:rPr lang="zh-CN" altLang="en-US" smtClean="0"/>
              <a:t>内核来说，逻辑地址，线性地址，物理地址重合。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044CE6-7AB2-407C-92CB-D979921531DA}" type="slidenum">
              <a:rPr lang="en-US" altLang="zh-CN" smtClean="0">
                <a:solidFill>
                  <a:schemeClr val="tx1"/>
                </a:solidFill>
              </a:rPr>
              <a:pPr/>
              <a:t>10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>
                <a:latin typeface="Courier New" panose="02070309020205020404" pitchFamily="49" charset="0"/>
                <a:sym typeface="Symbol" panose="05050102010706020507" pitchFamily="18" charset="2"/>
              </a:rPr>
              <a:t> from_page_table=(0xfffff000&amp;*from_dir);</a:t>
            </a:r>
            <a:r>
              <a:rPr lang="zh-CN" altLang="en-US" b="1" smtClean="0">
                <a:latin typeface="Courier New" panose="02070309020205020404" pitchFamily="49" charset="0"/>
                <a:sym typeface="Symbol" panose="05050102010706020507" pitchFamily="18" charset="2"/>
              </a:rPr>
              <a:t>从旧的页目录项指针取出页表起始地址。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C7205C-576A-499D-A14B-C3C6B5ADF1BF}" type="slidenum">
              <a:rPr lang="en-US" altLang="zh-CN" smtClean="0">
                <a:solidFill>
                  <a:schemeClr val="tx1"/>
                </a:solidFill>
              </a:rPr>
              <a:pPr/>
              <a:t>11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en-US" altLang="zh-CN" sz="2000" b="1" smtClean="0">
                <a:latin typeface="Courier New" panose="02070309020205020404" pitchFamily="49" charset="0"/>
                <a:sym typeface="Symbol" panose="05050102010706020507" pitchFamily="18" charset="2"/>
              </a:rPr>
              <a:t>to_page_table=get_free_page();</a:t>
            </a:r>
            <a:r>
              <a:rPr lang="zh-CN" altLang="en-US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//</a:t>
            </a:r>
            <a:r>
              <a:rPr lang="zh-CN" altLang="en-US" smtClean="0">
                <a:sym typeface="Symbol" panose="05050102010706020507" pitchFamily="18" charset="2"/>
              </a:rPr>
              <a:t>找到一个未用的物理帧作为新的页表</a:t>
            </a:r>
            <a:endParaRPr lang="en-US" altLang="zh-CN" smtClean="0">
              <a:sym typeface="Symbol" panose="05050102010706020507" pitchFamily="18" charset="2"/>
            </a:endParaRPr>
          </a:p>
          <a:p>
            <a:pPr marL="0" lvl="1"/>
            <a:r>
              <a:rPr lang="en-US" altLang="zh-CN" sz="2000" b="1" smtClean="0">
                <a:latin typeface="Courier New" panose="02070309020205020404" pitchFamily="49" charset="0"/>
                <a:sym typeface="Symbol" panose="05050102010706020507" pitchFamily="18" charset="2"/>
              </a:rPr>
              <a:t>*to_dir=((unsigned long)to_page_table)|7;</a:t>
            </a:r>
            <a:r>
              <a:rPr lang="en-US" altLang="zh-CN" sz="2000" smtClean="0">
                <a:sym typeface="Symbol" panose="05050102010706020507" pitchFamily="18" charset="2"/>
              </a:rPr>
              <a:t> //</a:t>
            </a:r>
            <a:r>
              <a:rPr lang="zh-CN" altLang="en-US" sz="2000" smtClean="0">
                <a:sym typeface="Symbol" panose="05050102010706020507" pitchFamily="18" charset="2"/>
              </a:rPr>
              <a:t>将页目录项指向这个新的页表</a:t>
            </a:r>
            <a:endParaRPr lang="en-US" altLang="zh-CN" sz="20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0" lvl="1"/>
            <a:endParaRPr lang="en-US" altLang="zh-CN" sz="20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BA28BA-9CEE-48AE-B223-20134A398B0A}" type="slidenum">
              <a:rPr lang="en-US" altLang="zh-CN" smtClean="0">
                <a:solidFill>
                  <a:schemeClr val="tx1"/>
                </a:solidFill>
              </a:rPr>
              <a:pPr/>
              <a:t>12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8001000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540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528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563" y="1268413"/>
            <a:ext cx="5203825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268413"/>
            <a:ext cx="5205412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19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795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9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10464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268413"/>
            <a:ext cx="105616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5486400" y="6521450"/>
            <a:ext cx="1219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 smtClean="0">
                <a:solidFill>
                  <a:schemeClr val="tx1"/>
                </a:solidFill>
                <a:ea typeface="华文琥珀" panose="02010800040101010101" pitchFamily="2" charset="-122"/>
              </a:rPr>
              <a:t>- </a:t>
            </a:r>
            <a:fld id="{5464556C-626D-436A-BA64-3457CCA66FE6}" type="slidenum">
              <a:rPr lang="en-US" altLang="zh-CN" sz="1600" b="1" smtClean="0">
                <a:solidFill>
                  <a:schemeClr val="tx1"/>
                </a:solidFill>
                <a:ea typeface="华文琥珀" panose="0201080004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600" b="1" smtClean="0">
                <a:solidFill>
                  <a:schemeClr val="tx1"/>
                </a:solidFill>
                <a:ea typeface="华文琥珀" panose="02010800040101010101" pitchFamily="2" charset="-122"/>
              </a:rPr>
              <a:t> -</a:t>
            </a: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0" y="6521450"/>
            <a:ext cx="1828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 smtClean="0">
                <a:solidFill>
                  <a:schemeClr val="tx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Operating Systems</a:t>
            </a:r>
          </a:p>
        </p:txBody>
      </p:sp>
      <p:pic>
        <p:nvPicPr>
          <p:cNvPr id="1030" name="Picture 3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288" y="5486400"/>
            <a:ext cx="10017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32"/>
          <p:cNvSpPr>
            <a:spLocks noChangeShapeType="1"/>
          </p:cNvSpPr>
          <p:nvPr userDrawn="1"/>
        </p:nvSpPr>
        <p:spPr bwMode="auto">
          <a:xfrm>
            <a:off x="0" y="1066800"/>
            <a:ext cx="10699750" cy="0"/>
          </a:xfrm>
          <a:prstGeom prst="line">
            <a:avLst/>
          </a:prstGeom>
          <a:noFill/>
          <a:ln w="50800">
            <a:solidFill>
              <a:srgbClr val="C1C4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4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ork.doc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段、页同时存在是的重定位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zh-CN" altLang="en-US" smtClean="0">
                <a:sym typeface="Symbol" panose="05050102010706020507" pitchFamily="18" charset="2"/>
              </a:rPr>
              <a:t>地址翻译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pSp>
        <p:nvGrpSpPr>
          <p:cNvPr id="8195" name="Group 120"/>
          <p:cNvGrpSpPr>
            <a:grpSpLocks/>
          </p:cNvGrpSpPr>
          <p:nvPr/>
        </p:nvGrpSpPr>
        <p:grpSpPr bwMode="auto">
          <a:xfrm>
            <a:off x="4389438" y="4572000"/>
            <a:ext cx="2392362" cy="1905000"/>
            <a:chOff x="0" y="0"/>
            <a:chExt cx="1411" cy="1200"/>
          </a:xfrm>
        </p:grpSpPr>
        <p:sp>
          <p:nvSpPr>
            <p:cNvPr id="517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40" cy="2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页框号</a:t>
              </a:r>
            </a:p>
          </p:txBody>
        </p:sp>
        <p:sp>
          <p:nvSpPr>
            <p:cNvPr id="5173" name="Rectangle 22"/>
            <p:cNvSpPr>
              <a:spLocks noChangeArrowheads="1"/>
            </p:cNvSpPr>
            <p:nvPr/>
          </p:nvSpPr>
          <p:spPr bwMode="auto">
            <a:xfrm>
              <a:off x="907" y="0"/>
              <a:ext cx="504" cy="2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保护</a:t>
              </a:r>
            </a:p>
          </p:txBody>
        </p:sp>
        <p:sp>
          <p:nvSpPr>
            <p:cNvPr id="5174" name="Rectangle 24"/>
            <p:cNvSpPr>
              <a:spLocks noChangeArrowheads="1"/>
            </p:cNvSpPr>
            <p:nvPr/>
          </p:nvSpPr>
          <p:spPr bwMode="auto">
            <a:xfrm>
              <a:off x="0" y="259"/>
              <a:ext cx="940" cy="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5</a:t>
              </a:r>
            </a:p>
          </p:txBody>
        </p:sp>
        <p:sp>
          <p:nvSpPr>
            <p:cNvPr id="5175" name="Rectangle 25"/>
            <p:cNvSpPr>
              <a:spLocks noChangeArrowheads="1"/>
            </p:cNvSpPr>
            <p:nvPr/>
          </p:nvSpPr>
          <p:spPr bwMode="auto">
            <a:xfrm>
              <a:off x="907" y="259"/>
              <a:ext cx="504" cy="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</a:t>
              </a:r>
            </a:p>
          </p:txBody>
        </p:sp>
        <p:sp>
          <p:nvSpPr>
            <p:cNvPr id="5176" name="Rectangle 27"/>
            <p:cNvSpPr>
              <a:spLocks noChangeArrowheads="1"/>
            </p:cNvSpPr>
            <p:nvPr/>
          </p:nvSpPr>
          <p:spPr bwMode="auto">
            <a:xfrm>
              <a:off x="0" y="480"/>
              <a:ext cx="9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7" name="Rectangle 28"/>
            <p:cNvSpPr>
              <a:spLocks noChangeArrowheads="1"/>
            </p:cNvSpPr>
            <p:nvPr/>
          </p:nvSpPr>
          <p:spPr bwMode="auto">
            <a:xfrm>
              <a:off x="907" y="480"/>
              <a:ext cx="5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R/W</a:t>
              </a:r>
            </a:p>
          </p:txBody>
        </p:sp>
        <p:sp>
          <p:nvSpPr>
            <p:cNvPr id="5178" name="Rectangle 30"/>
            <p:cNvSpPr>
              <a:spLocks noChangeArrowheads="1"/>
            </p:cNvSpPr>
            <p:nvPr/>
          </p:nvSpPr>
          <p:spPr bwMode="auto">
            <a:xfrm>
              <a:off x="0" y="720"/>
              <a:ext cx="9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9" name="Rectangle 31"/>
            <p:cNvSpPr>
              <a:spLocks noChangeArrowheads="1"/>
            </p:cNvSpPr>
            <p:nvPr/>
          </p:nvSpPr>
          <p:spPr bwMode="auto">
            <a:xfrm>
              <a:off x="907" y="720"/>
              <a:ext cx="5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R/W</a:t>
              </a:r>
            </a:p>
          </p:txBody>
        </p:sp>
        <p:sp>
          <p:nvSpPr>
            <p:cNvPr id="5180" name="Rectangle 33"/>
            <p:cNvSpPr>
              <a:spLocks noChangeArrowheads="1"/>
            </p:cNvSpPr>
            <p:nvPr/>
          </p:nvSpPr>
          <p:spPr bwMode="auto">
            <a:xfrm>
              <a:off x="0" y="960"/>
              <a:ext cx="9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7</a:t>
              </a:r>
            </a:p>
          </p:txBody>
        </p:sp>
        <p:sp>
          <p:nvSpPr>
            <p:cNvPr id="5181" name="Rectangle 34"/>
            <p:cNvSpPr>
              <a:spLocks noChangeArrowheads="1"/>
            </p:cNvSpPr>
            <p:nvPr/>
          </p:nvSpPr>
          <p:spPr bwMode="auto">
            <a:xfrm>
              <a:off x="907" y="960"/>
              <a:ext cx="5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8206" name="AutoShape 60"/>
          <p:cNvSpPr>
            <a:spLocks noChangeArrowheads="1"/>
          </p:cNvSpPr>
          <p:nvPr/>
        </p:nvSpPr>
        <p:spPr bwMode="auto">
          <a:xfrm rot="10800000">
            <a:off x="9563100" y="3097213"/>
            <a:ext cx="2209800" cy="533400"/>
          </a:xfrm>
          <a:prstGeom prst="wedgeRoundRectCallout">
            <a:avLst>
              <a:gd name="adj1" fmla="val 52722"/>
              <a:gd name="adj2" fmla="val -683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400"/>
              <a:t>称为</a:t>
            </a:r>
            <a:r>
              <a:rPr lang="zh-CN" altLang="en-US" sz="2400"/>
              <a:t>线性</a:t>
            </a:r>
            <a:r>
              <a:rPr lang="zh-CN" altLang="zh-CN" sz="2400"/>
              <a:t>地址</a:t>
            </a:r>
          </a:p>
        </p:txBody>
      </p:sp>
      <p:grpSp>
        <p:nvGrpSpPr>
          <p:cNvPr id="8207" name="Group 61"/>
          <p:cNvGrpSpPr>
            <a:grpSpLocks/>
          </p:cNvGrpSpPr>
          <p:nvPr/>
        </p:nvGrpSpPr>
        <p:grpSpPr bwMode="auto">
          <a:xfrm>
            <a:off x="4633913" y="1371600"/>
            <a:ext cx="4724400" cy="1916113"/>
            <a:chOff x="0" y="0"/>
            <a:chExt cx="2935" cy="1207"/>
          </a:xfrm>
        </p:grpSpPr>
        <p:sp>
          <p:nvSpPr>
            <p:cNvPr id="5152" name="Rectangle 62"/>
            <p:cNvSpPr>
              <a:spLocks noChangeArrowheads="1"/>
            </p:cNvSpPr>
            <p:nvPr/>
          </p:nvSpPr>
          <p:spPr bwMode="auto">
            <a:xfrm>
              <a:off x="586" y="0"/>
              <a:ext cx="910" cy="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基址</a:t>
              </a:r>
            </a:p>
          </p:txBody>
        </p:sp>
        <p:sp>
          <p:nvSpPr>
            <p:cNvPr id="5153" name="Rectangle 63"/>
            <p:cNvSpPr>
              <a:spLocks noChangeArrowheads="1"/>
            </p:cNvSpPr>
            <p:nvPr/>
          </p:nvSpPr>
          <p:spPr bwMode="auto">
            <a:xfrm>
              <a:off x="1495" y="0"/>
              <a:ext cx="952" cy="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长度</a:t>
              </a:r>
            </a:p>
          </p:txBody>
        </p:sp>
        <p:sp>
          <p:nvSpPr>
            <p:cNvPr id="5154" name="Rectangle 64"/>
            <p:cNvSpPr>
              <a:spLocks noChangeArrowheads="1"/>
            </p:cNvSpPr>
            <p:nvPr/>
          </p:nvSpPr>
          <p:spPr bwMode="auto">
            <a:xfrm>
              <a:off x="2447" y="0"/>
              <a:ext cx="488" cy="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保护</a:t>
              </a:r>
            </a:p>
          </p:txBody>
        </p:sp>
        <p:sp>
          <p:nvSpPr>
            <p:cNvPr id="5155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86" cy="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000"/>
                <a:t>段号</a:t>
              </a:r>
            </a:p>
          </p:txBody>
        </p:sp>
        <p:sp>
          <p:nvSpPr>
            <p:cNvPr id="5156" name="Rectangle 66"/>
            <p:cNvSpPr>
              <a:spLocks noChangeArrowheads="1"/>
            </p:cNvSpPr>
            <p:nvPr/>
          </p:nvSpPr>
          <p:spPr bwMode="auto">
            <a:xfrm>
              <a:off x="586" y="266"/>
              <a:ext cx="910" cy="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0x4000</a:t>
              </a:r>
            </a:p>
          </p:txBody>
        </p:sp>
        <p:sp>
          <p:nvSpPr>
            <p:cNvPr id="5157" name="Rectangle 67"/>
            <p:cNvSpPr>
              <a:spLocks noChangeArrowheads="1"/>
            </p:cNvSpPr>
            <p:nvPr/>
          </p:nvSpPr>
          <p:spPr bwMode="auto">
            <a:xfrm>
              <a:off x="1495" y="266"/>
              <a:ext cx="952" cy="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0x0800</a:t>
              </a:r>
            </a:p>
          </p:txBody>
        </p:sp>
        <p:sp>
          <p:nvSpPr>
            <p:cNvPr id="5158" name="Rectangle 68"/>
            <p:cNvSpPr>
              <a:spLocks noChangeArrowheads="1"/>
            </p:cNvSpPr>
            <p:nvPr/>
          </p:nvSpPr>
          <p:spPr bwMode="auto">
            <a:xfrm>
              <a:off x="2447" y="266"/>
              <a:ext cx="488" cy="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</a:t>
              </a:r>
            </a:p>
          </p:txBody>
        </p:sp>
        <p:sp>
          <p:nvSpPr>
            <p:cNvPr id="5159" name="Rectangle 69"/>
            <p:cNvSpPr>
              <a:spLocks noChangeArrowheads="1"/>
            </p:cNvSpPr>
            <p:nvPr/>
          </p:nvSpPr>
          <p:spPr bwMode="auto">
            <a:xfrm>
              <a:off x="0" y="266"/>
              <a:ext cx="586" cy="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0" name="Rectangle 70"/>
            <p:cNvSpPr>
              <a:spLocks noChangeArrowheads="1"/>
            </p:cNvSpPr>
            <p:nvPr/>
          </p:nvSpPr>
          <p:spPr bwMode="auto">
            <a:xfrm>
              <a:off x="586" y="487"/>
              <a:ext cx="91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0x4800</a:t>
              </a:r>
            </a:p>
          </p:txBody>
        </p:sp>
        <p:sp>
          <p:nvSpPr>
            <p:cNvPr id="5161" name="Rectangle 71"/>
            <p:cNvSpPr>
              <a:spLocks noChangeArrowheads="1"/>
            </p:cNvSpPr>
            <p:nvPr/>
          </p:nvSpPr>
          <p:spPr bwMode="auto">
            <a:xfrm>
              <a:off x="1495" y="487"/>
              <a:ext cx="9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0x1400</a:t>
              </a:r>
            </a:p>
          </p:txBody>
        </p:sp>
        <p:sp>
          <p:nvSpPr>
            <p:cNvPr id="5162" name="Rectangle 72"/>
            <p:cNvSpPr>
              <a:spLocks noChangeArrowheads="1"/>
            </p:cNvSpPr>
            <p:nvPr/>
          </p:nvSpPr>
          <p:spPr bwMode="auto">
            <a:xfrm>
              <a:off x="2447" y="487"/>
              <a:ext cx="4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R/W</a:t>
              </a:r>
            </a:p>
          </p:txBody>
        </p:sp>
        <p:sp>
          <p:nvSpPr>
            <p:cNvPr id="5163" name="Rectangle 73"/>
            <p:cNvSpPr>
              <a:spLocks noChangeArrowheads="1"/>
            </p:cNvSpPr>
            <p:nvPr/>
          </p:nvSpPr>
          <p:spPr bwMode="auto">
            <a:xfrm>
              <a:off x="0" y="487"/>
              <a:ext cx="58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4" name="Rectangle 74"/>
            <p:cNvSpPr>
              <a:spLocks noChangeArrowheads="1"/>
            </p:cNvSpPr>
            <p:nvPr/>
          </p:nvSpPr>
          <p:spPr bwMode="auto">
            <a:xfrm>
              <a:off x="586" y="727"/>
              <a:ext cx="91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0xF000</a:t>
              </a:r>
            </a:p>
          </p:txBody>
        </p:sp>
        <p:sp>
          <p:nvSpPr>
            <p:cNvPr id="5165" name="Rectangle 75"/>
            <p:cNvSpPr>
              <a:spLocks noChangeArrowheads="1"/>
            </p:cNvSpPr>
            <p:nvPr/>
          </p:nvSpPr>
          <p:spPr bwMode="auto">
            <a:xfrm>
              <a:off x="1495" y="727"/>
              <a:ext cx="9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0x1000</a:t>
              </a:r>
            </a:p>
          </p:txBody>
        </p:sp>
        <p:sp>
          <p:nvSpPr>
            <p:cNvPr id="5166" name="Rectangle 76"/>
            <p:cNvSpPr>
              <a:spLocks noChangeArrowheads="1"/>
            </p:cNvSpPr>
            <p:nvPr/>
          </p:nvSpPr>
          <p:spPr bwMode="auto">
            <a:xfrm>
              <a:off x="2447" y="727"/>
              <a:ext cx="4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R/W</a:t>
              </a:r>
            </a:p>
          </p:txBody>
        </p:sp>
        <p:sp>
          <p:nvSpPr>
            <p:cNvPr id="5167" name="Rectangle 77"/>
            <p:cNvSpPr>
              <a:spLocks noChangeArrowheads="1"/>
            </p:cNvSpPr>
            <p:nvPr/>
          </p:nvSpPr>
          <p:spPr bwMode="auto">
            <a:xfrm>
              <a:off x="0" y="727"/>
              <a:ext cx="58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8" name="Rectangle 78"/>
            <p:cNvSpPr>
              <a:spLocks noChangeArrowheads="1"/>
            </p:cNvSpPr>
            <p:nvPr/>
          </p:nvSpPr>
          <p:spPr bwMode="auto">
            <a:xfrm>
              <a:off x="586" y="967"/>
              <a:ext cx="91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0x0000</a:t>
              </a:r>
            </a:p>
          </p:txBody>
        </p:sp>
        <p:sp>
          <p:nvSpPr>
            <p:cNvPr id="5169" name="Rectangle 79"/>
            <p:cNvSpPr>
              <a:spLocks noChangeArrowheads="1"/>
            </p:cNvSpPr>
            <p:nvPr/>
          </p:nvSpPr>
          <p:spPr bwMode="auto">
            <a:xfrm>
              <a:off x="1495" y="967"/>
              <a:ext cx="9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0x3000</a:t>
              </a:r>
            </a:p>
          </p:txBody>
        </p:sp>
        <p:sp>
          <p:nvSpPr>
            <p:cNvPr id="5170" name="Rectangle 80"/>
            <p:cNvSpPr>
              <a:spLocks noChangeArrowheads="1"/>
            </p:cNvSpPr>
            <p:nvPr/>
          </p:nvSpPr>
          <p:spPr bwMode="auto">
            <a:xfrm>
              <a:off x="2447" y="967"/>
              <a:ext cx="4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R</a:t>
              </a:r>
            </a:p>
          </p:txBody>
        </p:sp>
        <p:sp>
          <p:nvSpPr>
            <p:cNvPr id="5171" name="Rectangle 81"/>
            <p:cNvSpPr>
              <a:spLocks noChangeArrowheads="1"/>
            </p:cNvSpPr>
            <p:nvPr/>
          </p:nvSpPr>
          <p:spPr bwMode="auto">
            <a:xfrm>
              <a:off x="0" y="967"/>
              <a:ext cx="58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</p:grpSp>
      <p:sp>
        <p:nvSpPr>
          <p:cNvPr id="8228" name="AutoShape 82"/>
          <p:cNvSpPr>
            <a:spLocks noChangeArrowheads="1"/>
          </p:cNvSpPr>
          <p:nvPr/>
        </p:nvSpPr>
        <p:spPr bwMode="auto">
          <a:xfrm>
            <a:off x="1676400" y="1524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8229" name="Rectangle 86"/>
          <p:cNvSpPr>
            <a:spLocks noChangeArrowheads="1"/>
          </p:cNvSpPr>
          <p:nvPr/>
        </p:nvSpPr>
        <p:spPr bwMode="auto">
          <a:xfrm>
            <a:off x="2057400" y="1371600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段号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zh-CN" altLang="en-US" sz="2400">
                <a:solidFill>
                  <a:srgbClr val="FF0000"/>
                </a:solidFill>
              </a:rPr>
              <a:t>偏移</a:t>
            </a:r>
            <a:r>
              <a:rPr lang="en-US" altLang="zh-CN" sz="2400">
                <a:solidFill>
                  <a:srgbClr val="FF0000"/>
                </a:solidFill>
              </a:rPr>
              <a:t>(cs:ip)</a:t>
            </a:r>
          </a:p>
        </p:txBody>
      </p:sp>
      <p:pic>
        <p:nvPicPr>
          <p:cNvPr id="8230" name="Picture 104" descr="j029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990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1" name="Picture 105" descr="j02929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18100"/>
            <a:ext cx="106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Freeform 107"/>
          <p:cNvSpPr>
            <a:spLocks/>
          </p:cNvSpPr>
          <p:nvPr/>
        </p:nvSpPr>
        <p:spPr bwMode="auto">
          <a:xfrm>
            <a:off x="3886200" y="1828800"/>
            <a:ext cx="1066800" cy="546100"/>
          </a:xfrm>
          <a:custGeom>
            <a:avLst/>
            <a:gdLst>
              <a:gd name="T0" fmla="*/ 0 w 672"/>
              <a:gd name="T1" fmla="*/ 0 h 344"/>
              <a:gd name="T2" fmla="*/ 2147483646 w 672"/>
              <a:gd name="T3" fmla="*/ 2147483646 h 344"/>
              <a:gd name="T4" fmla="*/ 2147483646 w 672"/>
              <a:gd name="T5" fmla="*/ 2147483646 h 344"/>
              <a:gd name="T6" fmla="*/ 0 60000 65536"/>
              <a:gd name="T7" fmla="*/ 0 60000 65536"/>
              <a:gd name="T8" fmla="*/ 0 60000 65536"/>
              <a:gd name="T9" fmla="*/ 0 w 672"/>
              <a:gd name="T10" fmla="*/ 0 h 344"/>
              <a:gd name="T11" fmla="*/ 672 w 67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44">
                <a:moveTo>
                  <a:pt x="0" y="0"/>
                </a:moveTo>
                <a:cubicBezTo>
                  <a:pt x="16" y="116"/>
                  <a:pt x="32" y="232"/>
                  <a:pt x="144" y="288"/>
                </a:cubicBezTo>
                <a:cubicBezTo>
                  <a:pt x="256" y="344"/>
                  <a:pt x="464" y="340"/>
                  <a:pt x="672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" name="Freeform 108"/>
          <p:cNvSpPr>
            <a:spLocks/>
          </p:cNvSpPr>
          <p:nvPr/>
        </p:nvSpPr>
        <p:spPr bwMode="auto">
          <a:xfrm>
            <a:off x="4191000" y="1828800"/>
            <a:ext cx="1828800" cy="1828800"/>
          </a:xfrm>
          <a:custGeom>
            <a:avLst/>
            <a:gdLst>
              <a:gd name="T0" fmla="*/ 0 w 912"/>
              <a:gd name="T1" fmla="*/ 0 h 1008"/>
              <a:gd name="T2" fmla="*/ 2147483646 w 912"/>
              <a:gd name="T3" fmla="*/ 2147483646 h 1008"/>
              <a:gd name="T4" fmla="*/ 2147483646 w 912"/>
              <a:gd name="T5" fmla="*/ 2147483646 h 1008"/>
              <a:gd name="T6" fmla="*/ 2147483646 w 912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008"/>
              <a:gd name="T14" fmla="*/ 912 w 912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008">
                <a:moveTo>
                  <a:pt x="0" y="0"/>
                </a:moveTo>
                <a:cubicBezTo>
                  <a:pt x="8" y="0"/>
                  <a:pt x="16" y="0"/>
                  <a:pt x="48" y="96"/>
                </a:cubicBezTo>
                <a:cubicBezTo>
                  <a:pt x="80" y="192"/>
                  <a:pt x="48" y="424"/>
                  <a:pt x="192" y="576"/>
                </a:cubicBezTo>
                <a:cubicBezTo>
                  <a:pt x="336" y="728"/>
                  <a:pt x="624" y="868"/>
                  <a:pt x="912" y="1008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34" name="组合 62"/>
          <p:cNvGrpSpPr>
            <a:grpSpLocks/>
          </p:cNvGrpSpPr>
          <p:nvPr/>
        </p:nvGrpSpPr>
        <p:grpSpPr bwMode="auto">
          <a:xfrm>
            <a:off x="1524000" y="1828800"/>
            <a:ext cx="1524000" cy="766763"/>
            <a:chOff x="0" y="0"/>
            <a:chExt cx="1524000" cy="766465"/>
          </a:xfrm>
        </p:grpSpPr>
        <p:sp>
          <p:nvSpPr>
            <p:cNvPr id="5150" name="Rectangle 48"/>
            <p:cNvSpPr>
              <a:spLocks noChangeArrowheads="1"/>
            </p:cNvSpPr>
            <p:nvPr/>
          </p:nvSpPr>
          <p:spPr bwMode="auto">
            <a:xfrm>
              <a:off x="0" y="30480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rgbClr val="FF0000"/>
                  </a:solidFill>
                </a:rPr>
                <a:t>逻辑地址</a:t>
              </a:r>
            </a:p>
          </p:txBody>
        </p:sp>
        <p:sp>
          <p:nvSpPr>
            <p:cNvPr id="5151" name="Line 109"/>
            <p:cNvSpPr>
              <a:spLocks noChangeShapeType="1"/>
            </p:cNvSpPr>
            <p:nvPr/>
          </p:nvSpPr>
          <p:spPr bwMode="auto">
            <a:xfrm flipV="1">
              <a:off x="838200" y="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37" name="Line 113"/>
          <p:cNvSpPr>
            <a:spLocks noChangeShapeType="1"/>
          </p:cNvSpPr>
          <p:nvPr/>
        </p:nvSpPr>
        <p:spPr bwMode="auto">
          <a:xfrm>
            <a:off x="6248400" y="24384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38" name="Group 114"/>
          <p:cNvGrpSpPr>
            <a:grpSpLocks/>
          </p:cNvGrpSpPr>
          <p:nvPr/>
        </p:nvGrpSpPr>
        <p:grpSpPr bwMode="auto">
          <a:xfrm>
            <a:off x="6019800" y="3441700"/>
            <a:ext cx="457200" cy="444500"/>
            <a:chOff x="0" y="0"/>
            <a:chExt cx="624" cy="576"/>
          </a:xfrm>
        </p:grpSpPr>
        <p:sp>
          <p:nvSpPr>
            <p:cNvPr id="5147" name="Oval 115"/>
            <p:cNvSpPr>
              <a:spLocks noChangeArrowheads="1"/>
            </p:cNvSpPr>
            <p:nvPr/>
          </p:nvSpPr>
          <p:spPr bwMode="auto">
            <a:xfrm>
              <a:off x="0" y="0"/>
              <a:ext cx="624" cy="5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endParaRPr lang="zh-CN" altLang="zh-CN" sz="2000">
                <a:solidFill>
                  <a:srgbClr val="00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48" name="Line 116"/>
            <p:cNvSpPr>
              <a:spLocks noChangeShapeType="1"/>
            </p:cNvSpPr>
            <p:nvPr/>
          </p:nvSpPr>
          <p:spPr bwMode="auto">
            <a:xfrm>
              <a:off x="144" y="288"/>
              <a:ext cx="351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117"/>
            <p:cNvSpPr>
              <a:spLocks noChangeShapeType="1"/>
            </p:cNvSpPr>
            <p:nvPr/>
          </p:nvSpPr>
          <p:spPr bwMode="auto">
            <a:xfrm flipV="1">
              <a:off x="318" y="123"/>
              <a:ext cx="1" cy="32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42" name="Group 129"/>
          <p:cNvGrpSpPr>
            <a:grpSpLocks/>
          </p:cNvGrpSpPr>
          <p:nvPr/>
        </p:nvGrpSpPr>
        <p:grpSpPr bwMode="auto">
          <a:xfrm>
            <a:off x="6486525" y="3505200"/>
            <a:ext cx="2962275" cy="466725"/>
            <a:chOff x="0" y="0"/>
            <a:chExt cx="1866" cy="294"/>
          </a:xfrm>
        </p:grpSpPr>
        <p:sp>
          <p:nvSpPr>
            <p:cNvPr id="5144" name="Rectangle 111"/>
            <p:cNvSpPr>
              <a:spLocks noChangeArrowheads="1"/>
            </p:cNvSpPr>
            <p:nvPr/>
          </p:nvSpPr>
          <p:spPr bwMode="auto">
            <a:xfrm>
              <a:off x="234" y="0"/>
              <a:ext cx="76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rgbClr val="FF0000"/>
                  </a:solidFill>
                </a:rPr>
                <a:t>页号</a:t>
              </a:r>
            </a:p>
          </p:txBody>
        </p:sp>
        <p:sp>
          <p:nvSpPr>
            <p:cNvPr id="5145" name="Rectangle 112"/>
            <p:cNvSpPr>
              <a:spLocks noChangeArrowheads="1"/>
            </p:cNvSpPr>
            <p:nvPr/>
          </p:nvSpPr>
          <p:spPr bwMode="auto">
            <a:xfrm>
              <a:off x="1002" y="0"/>
              <a:ext cx="86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rgbClr val="FF0000"/>
                  </a:solidFill>
                </a:rPr>
                <a:t>偏移</a:t>
              </a:r>
            </a:p>
          </p:txBody>
        </p:sp>
        <p:sp>
          <p:nvSpPr>
            <p:cNvPr id="5146" name="Line 118"/>
            <p:cNvSpPr>
              <a:spLocks noChangeShapeType="1"/>
            </p:cNvSpPr>
            <p:nvPr/>
          </p:nvSpPr>
          <p:spPr bwMode="auto">
            <a:xfrm>
              <a:off x="0" y="125"/>
              <a:ext cx="234" cy="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6" name="Freeform 121"/>
          <p:cNvSpPr>
            <a:spLocks/>
          </p:cNvSpPr>
          <p:nvPr/>
        </p:nvSpPr>
        <p:spPr bwMode="auto">
          <a:xfrm>
            <a:off x="5410200" y="4267200"/>
            <a:ext cx="1752600" cy="1676400"/>
          </a:xfrm>
          <a:custGeom>
            <a:avLst/>
            <a:gdLst>
              <a:gd name="T0" fmla="*/ 2147483646 w 1104"/>
              <a:gd name="T1" fmla="*/ 0 h 1056"/>
              <a:gd name="T2" fmla="*/ 2147483646 w 1104"/>
              <a:gd name="T3" fmla="*/ 2147483646 h 1056"/>
              <a:gd name="T4" fmla="*/ 0 w 1104"/>
              <a:gd name="T5" fmla="*/ 2147483646 h 1056"/>
              <a:gd name="T6" fmla="*/ 0 60000 65536"/>
              <a:gd name="T7" fmla="*/ 0 60000 65536"/>
              <a:gd name="T8" fmla="*/ 0 60000 65536"/>
              <a:gd name="T9" fmla="*/ 0 w 1104"/>
              <a:gd name="T10" fmla="*/ 0 h 1056"/>
              <a:gd name="T11" fmla="*/ 1104 w 110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056">
                <a:moveTo>
                  <a:pt x="1104" y="0"/>
                </a:moveTo>
                <a:cubicBezTo>
                  <a:pt x="1076" y="320"/>
                  <a:pt x="1048" y="640"/>
                  <a:pt x="864" y="816"/>
                </a:cubicBezTo>
                <a:cubicBezTo>
                  <a:pt x="680" y="992"/>
                  <a:pt x="340" y="1024"/>
                  <a:pt x="0" y="1056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47" name="Group 130"/>
          <p:cNvGrpSpPr>
            <a:grpSpLocks/>
          </p:cNvGrpSpPr>
          <p:nvPr/>
        </p:nvGrpSpPr>
        <p:grpSpPr bwMode="auto">
          <a:xfrm>
            <a:off x="1066800" y="3962400"/>
            <a:ext cx="3200400" cy="1066800"/>
            <a:chOff x="0" y="0"/>
            <a:chExt cx="1968" cy="672"/>
          </a:xfrm>
        </p:grpSpPr>
        <p:sp>
          <p:nvSpPr>
            <p:cNvPr id="5141" name="Rectangle 56"/>
            <p:cNvSpPr>
              <a:spLocks noChangeArrowheads="1"/>
            </p:cNvSpPr>
            <p:nvPr/>
          </p:nvSpPr>
          <p:spPr bwMode="auto">
            <a:xfrm>
              <a:off x="983" y="336"/>
              <a:ext cx="985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偏移</a:t>
              </a:r>
            </a:p>
          </p:txBody>
        </p:sp>
        <p:sp>
          <p:nvSpPr>
            <p:cNvPr id="5142" name="Text Box 124"/>
            <p:cNvSpPr txBox="1">
              <a:spLocks noChangeArrowheads="1"/>
            </p:cNvSpPr>
            <p:nvPr/>
          </p:nvSpPr>
          <p:spPr bwMode="auto">
            <a:xfrm>
              <a:off x="0" y="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chemeClr val="accent2"/>
                  </a:solidFill>
                </a:rPr>
                <a:t>物理地址</a:t>
              </a:r>
            </a:p>
          </p:txBody>
        </p:sp>
        <p:sp>
          <p:nvSpPr>
            <p:cNvPr id="5143" name="Rectangle 126"/>
            <p:cNvSpPr>
              <a:spLocks noChangeArrowheads="1"/>
            </p:cNvSpPr>
            <p:nvPr/>
          </p:nvSpPr>
          <p:spPr bwMode="auto">
            <a:xfrm>
              <a:off x="2" y="336"/>
              <a:ext cx="985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zh-CN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物理页号</a:t>
              </a:r>
            </a:p>
          </p:txBody>
        </p:sp>
      </p:grpSp>
      <p:sp>
        <p:nvSpPr>
          <p:cNvPr id="8251" name="Freeform 122"/>
          <p:cNvSpPr>
            <a:spLocks/>
          </p:cNvSpPr>
          <p:nvPr/>
        </p:nvSpPr>
        <p:spPr bwMode="auto">
          <a:xfrm>
            <a:off x="2286000" y="4953000"/>
            <a:ext cx="2362200" cy="977900"/>
          </a:xfrm>
          <a:custGeom>
            <a:avLst/>
            <a:gdLst>
              <a:gd name="T0" fmla="*/ 2147483646 w 1488"/>
              <a:gd name="T1" fmla="*/ 2147483646 h 808"/>
              <a:gd name="T2" fmla="*/ 2147483646 w 1488"/>
              <a:gd name="T3" fmla="*/ 2147483646 h 808"/>
              <a:gd name="T4" fmla="*/ 2147483646 w 1488"/>
              <a:gd name="T5" fmla="*/ 2147483646 h 808"/>
              <a:gd name="T6" fmla="*/ 0 w 1488"/>
              <a:gd name="T7" fmla="*/ 0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808"/>
              <a:gd name="T14" fmla="*/ 1488 w 1488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808">
                <a:moveTo>
                  <a:pt x="1488" y="768"/>
                </a:moveTo>
                <a:cubicBezTo>
                  <a:pt x="1276" y="788"/>
                  <a:pt x="1064" y="808"/>
                  <a:pt x="864" y="768"/>
                </a:cubicBezTo>
                <a:cubicBezTo>
                  <a:pt x="664" y="728"/>
                  <a:pt x="432" y="656"/>
                  <a:pt x="288" y="528"/>
                </a:cubicBezTo>
                <a:cubicBezTo>
                  <a:pt x="144" y="400"/>
                  <a:pt x="72" y="200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2" name="Freeform 127"/>
          <p:cNvSpPr>
            <a:spLocks/>
          </p:cNvSpPr>
          <p:nvPr/>
        </p:nvSpPr>
        <p:spPr bwMode="auto">
          <a:xfrm>
            <a:off x="4038600" y="3962400"/>
            <a:ext cx="4114800" cy="762000"/>
          </a:xfrm>
          <a:custGeom>
            <a:avLst/>
            <a:gdLst>
              <a:gd name="T0" fmla="*/ 2147483646 w 2592"/>
              <a:gd name="T1" fmla="*/ 0 h 480"/>
              <a:gd name="T2" fmla="*/ 2147483646 w 2592"/>
              <a:gd name="T3" fmla="*/ 2147483646 h 480"/>
              <a:gd name="T4" fmla="*/ 2147483646 w 2592"/>
              <a:gd name="T5" fmla="*/ 2147483646 h 480"/>
              <a:gd name="T6" fmla="*/ 0 w 2592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480"/>
              <a:gd name="T14" fmla="*/ 2592 w 259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480">
                <a:moveTo>
                  <a:pt x="2592" y="0"/>
                </a:moveTo>
                <a:cubicBezTo>
                  <a:pt x="2516" y="64"/>
                  <a:pt x="2440" y="128"/>
                  <a:pt x="2112" y="192"/>
                </a:cubicBezTo>
                <a:cubicBezTo>
                  <a:pt x="1784" y="256"/>
                  <a:pt x="976" y="336"/>
                  <a:pt x="624" y="384"/>
                </a:cubicBezTo>
                <a:cubicBezTo>
                  <a:pt x="272" y="432"/>
                  <a:pt x="136" y="456"/>
                  <a:pt x="0" y="48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" name="AutoShape 128"/>
          <p:cNvSpPr>
            <a:spLocks noChangeArrowheads="1"/>
          </p:cNvSpPr>
          <p:nvPr/>
        </p:nvSpPr>
        <p:spPr bwMode="auto">
          <a:xfrm>
            <a:off x="762000" y="2209800"/>
            <a:ext cx="76200" cy="2743200"/>
          </a:xfrm>
          <a:prstGeom prst="downArrow">
            <a:avLst>
              <a:gd name="adj1" fmla="val 50000"/>
              <a:gd name="adj2" fmla="val 9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 autoUpdateAnimBg="0"/>
      <p:bldP spid="8228" grpId="0" animBg="1" autoUpdateAnimBg="0"/>
      <p:bldP spid="8229" grpId="0" animBg="1" autoUpdateAnimBg="0"/>
      <p:bldP spid="825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1"/>
          <p:cNvSpPr>
            <a:spLocks noChangeArrowheads="1"/>
          </p:cNvSpPr>
          <p:nvPr/>
        </p:nvSpPr>
        <p:spPr bwMode="auto">
          <a:xfrm>
            <a:off x="600075" y="1219200"/>
            <a:ext cx="9610725" cy="14938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接下来应该是什么了</a:t>
            </a:r>
            <a:r>
              <a:rPr lang="en-US" altLang="zh-CN" smtClean="0">
                <a:sym typeface="Symbol" panose="05050102010706020507" pitchFamily="18" charset="2"/>
              </a:rPr>
              <a:t>?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1143000"/>
            <a:ext cx="9829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int copy_mem(int nr, task_struct *p)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{  unsigned long old_data_base;   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old_data_base=get_base(current-&gt;ldt[2]);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copy_page_tables(old_data_base,new_data_base,data_limit);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600075" y="2860675"/>
            <a:ext cx="9610725" cy="26368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28600" y="2819400"/>
            <a:ext cx="11277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int copy_page_tables(unsigned long from,unsigned long to, long size)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{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from_dir = (unsigned long *)((from&gt;&gt;20)&amp;0xffc);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to_dir = (unsigned long *)((to&gt;&gt;20)&amp;0xffc);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size = (unsigned long)(size+0x3fffff)&gt;&gt;22;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for(; size--&gt;0; from_dir++, to_dir++){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   from_page_table=(0xfffff000&amp;*from_dir);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to_page_table=get_free_page();</a:t>
            </a:r>
          </a:p>
        </p:txBody>
      </p:sp>
      <p:sp>
        <p:nvSpPr>
          <p:cNvPr id="14343" name="矩形 9"/>
          <p:cNvSpPr>
            <a:spLocks noChangeArrowheads="1"/>
          </p:cNvSpPr>
          <p:nvPr/>
        </p:nvSpPr>
        <p:spPr bwMode="auto">
          <a:xfrm>
            <a:off x="5137150" y="350838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3200">
                <a:solidFill>
                  <a:srgbClr val="FF0000"/>
                </a:solidFill>
                <a:sym typeface="Symbol" panose="05050102010706020507" pitchFamily="18" charset="2"/>
              </a:rPr>
              <a:t>分配内存、建页表</a:t>
            </a:r>
            <a:endParaRPr lang="zh-CN" altLang="zh-CN" sz="3200">
              <a:solidFill>
                <a:srgbClr val="FF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686800" y="228600"/>
            <a:ext cx="3354388" cy="2057400"/>
            <a:chOff x="0" y="0"/>
            <a:chExt cx="5281" cy="3240"/>
          </a:xfrm>
        </p:grpSpPr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2" y="0"/>
              <a:ext cx="2999" cy="3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0497" name="Rectangle 27"/>
            <p:cNvSpPr>
              <a:spLocks noChangeArrowheads="1"/>
            </p:cNvSpPr>
            <p:nvPr/>
          </p:nvSpPr>
          <p:spPr bwMode="auto">
            <a:xfrm>
              <a:off x="0" y="1755"/>
              <a:ext cx="2999" cy="11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0498" name="Rectangle 27"/>
            <p:cNvSpPr>
              <a:spLocks noChangeArrowheads="1"/>
            </p:cNvSpPr>
            <p:nvPr/>
          </p:nvSpPr>
          <p:spPr bwMode="auto">
            <a:xfrm>
              <a:off x="0" y="600"/>
              <a:ext cx="2999" cy="1143"/>
            </a:xfrm>
            <a:prstGeom prst="rect">
              <a:avLst/>
            </a:prstGeom>
            <a:solidFill>
              <a:srgbClr val="7575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FF0000"/>
                </a:solidFill>
              </a:endParaRPr>
            </a:p>
          </p:txBody>
        </p:sp>
        <p:grpSp>
          <p:nvGrpSpPr>
            <p:cNvPr id="20499" name="组合 83"/>
            <p:cNvGrpSpPr>
              <a:grpSpLocks/>
            </p:cNvGrpSpPr>
            <p:nvPr/>
          </p:nvGrpSpPr>
          <p:grpSpPr bwMode="auto">
            <a:xfrm>
              <a:off x="3361" y="1010"/>
              <a:ext cx="1920" cy="960"/>
              <a:chOff x="0" y="0"/>
              <a:chExt cx="1295400" cy="914400"/>
            </a:xfrm>
          </p:grpSpPr>
          <p:sp>
            <p:nvSpPr>
              <p:cNvPr id="20506" name="矩形 74"/>
              <p:cNvSpPr>
                <a:spLocks noChangeArrowheads="1"/>
              </p:cNvSpPr>
              <p:nvPr/>
            </p:nvSpPr>
            <p:spPr bwMode="auto">
              <a:xfrm>
                <a:off x="0" y="60960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07" name="矩形 77"/>
              <p:cNvSpPr>
                <a:spLocks noChangeArrowheads="1"/>
              </p:cNvSpPr>
              <p:nvPr/>
            </p:nvSpPr>
            <p:spPr bwMode="auto">
              <a:xfrm>
                <a:off x="0" y="30480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08" name="矩形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00" name="Line 41"/>
            <p:cNvSpPr>
              <a:spLocks noChangeShapeType="1"/>
            </p:cNvSpPr>
            <p:nvPr/>
          </p:nvSpPr>
          <p:spPr bwMode="auto">
            <a:xfrm>
              <a:off x="2761" y="890"/>
              <a:ext cx="720" cy="3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41"/>
            <p:cNvSpPr>
              <a:spLocks noChangeShapeType="1"/>
            </p:cNvSpPr>
            <p:nvPr/>
          </p:nvSpPr>
          <p:spPr bwMode="auto">
            <a:xfrm>
              <a:off x="2761" y="1250"/>
              <a:ext cx="720" cy="6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 flipV="1">
              <a:off x="2761" y="1490"/>
              <a:ext cx="720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41"/>
            <p:cNvSpPr>
              <a:spLocks noChangeShapeType="1"/>
            </p:cNvSpPr>
            <p:nvPr/>
          </p:nvSpPr>
          <p:spPr bwMode="auto">
            <a:xfrm flipV="1">
              <a:off x="2763" y="1251"/>
              <a:ext cx="719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41"/>
            <p:cNvSpPr>
              <a:spLocks noChangeShapeType="1"/>
            </p:cNvSpPr>
            <p:nvPr/>
          </p:nvSpPr>
          <p:spPr bwMode="auto">
            <a:xfrm flipV="1">
              <a:off x="2763" y="1851"/>
              <a:ext cx="599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41"/>
            <p:cNvSpPr>
              <a:spLocks noChangeShapeType="1"/>
            </p:cNvSpPr>
            <p:nvPr/>
          </p:nvSpPr>
          <p:spPr bwMode="auto">
            <a:xfrm flipV="1">
              <a:off x="2763" y="1490"/>
              <a:ext cx="599" cy="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620000" y="3973513"/>
            <a:ext cx="3122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页目录项个数，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4M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对其</a:t>
            </a:r>
            <a:endParaRPr lang="zh-CN" altLang="en-US" sz="2000" dirty="0">
              <a:latin typeface="+mj-lt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8263" y="4954588"/>
            <a:ext cx="27892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//</a:t>
            </a:r>
            <a:r>
              <a:rPr lang="zh-CN" altLang="en-US" sz="2000" dirty="0">
                <a:latin typeface="+mj-lt"/>
                <a:ea typeface="宋体" charset="-122"/>
                <a:sym typeface="Symbol" pitchFamily="18" charset="2"/>
              </a:rPr>
              <a:t>目录基址</a:t>
            </a:r>
            <a:r>
              <a:rPr lang="en-US" altLang="zh-CN" sz="2000" dirty="0">
                <a:latin typeface="+mj-lt"/>
                <a:ea typeface="宋体" charset="-122"/>
                <a:sym typeface="Symbol" panose="05050102010706020507" pitchFamily="18" charset="2"/>
              </a:rPr>
              <a:t>CR3</a:t>
            </a:r>
            <a:r>
              <a:rPr lang="zh-CN" altLang="en-US" sz="2000" dirty="0">
                <a:latin typeface="+mj-lt"/>
                <a:ea typeface="宋体" charset="-122"/>
                <a:sym typeface="Symbol" pitchFamily="18" charset="2"/>
              </a:rPr>
              <a:t>在</a:t>
            </a:r>
            <a:r>
              <a:rPr lang="en-US" altLang="zh-CN" sz="2000" dirty="0">
                <a:latin typeface="+mj-lt"/>
                <a:ea typeface="宋体" charset="-122"/>
                <a:sym typeface="Symbol" pitchFamily="18" charset="2"/>
              </a:rPr>
              <a:t>0</a:t>
            </a:r>
            <a:r>
              <a:rPr lang="zh-CN" altLang="en-US" sz="2000" dirty="0">
                <a:latin typeface="+mj-lt"/>
                <a:ea typeface="宋体" charset="-122"/>
                <a:sym typeface="Symbol" pitchFamily="18" charset="2"/>
              </a:rPr>
              <a:t>地址</a:t>
            </a:r>
            <a:endParaRPr lang="zh-CN" altLang="en-US" sz="2000" dirty="0">
              <a:latin typeface="+mj-lt"/>
              <a:ea typeface="宋体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70888" y="3140075"/>
            <a:ext cx="4422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//(from&gt;&gt;20)&amp;0xffc</a:t>
            </a:r>
            <a:r>
              <a:rPr lang="zh-CN" altLang="en-US" sz="1800">
                <a:latin typeface="Courier New" panose="02070309020205020404" pitchFamily="49" charset="0"/>
                <a:sym typeface="Symbol" panose="05050102010706020507" pitchFamily="18" charset="2"/>
              </a:rPr>
              <a:t>为取得页目录号，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r>
              <a:rPr lang="zh-CN" altLang="en-US" sz="1800">
                <a:latin typeface="Courier New" panose="02070309020205020404" pitchFamily="49" charset="0"/>
                <a:sym typeface="Symbol" panose="05050102010706020507" pitchFamily="18" charset="2"/>
              </a:rPr>
              <a:t>字节对齐，低两位为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zh-CN" altLang="en-US" sz="1800">
                <a:latin typeface="Courier New" panose="02070309020205020404" pitchFamily="49" charset="0"/>
                <a:sym typeface="Symbol" panose="05050102010706020507" pitchFamily="18" charset="2"/>
              </a:rPr>
              <a:t>，转化为指针。得到页目录项地址指针。</a:t>
            </a:r>
            <a:endParaRPr lang="zh-CN" altLang="en-US" sz="1800" b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220325" y="2438400"/>
            <a:ext cx="1819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//From</a:t>
            </a:r>
            <a:r>
              <a:rPr lang="zh-CN" altLang="en-US" sz="1800"/>
              <a:t>为段基址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371600" y="5867400"/>
            <a:ext cx="699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一个页目录项对应</a:t>
            </a:r>
            <a:r>
              <a:rPr lang="en-US" altLang="zh-CN" sz="1800">
                <a:solidFill>
                  <a:srgbClr val="FF0000"/>
                </a:solidFill>
              </a:rPr>
              <a:t>4M</a:t>
            </a:r>
            <a:r>
              <a:rPr lang="zh-CN" altLang="en-US" sz="1800">
                <a:solidFill>
                  <a:srgbClr val="FF0000"/>
                </a:solidFill>
              </a:rPr>
              <a:t>的页表，子进程的页表与父进程页表相同</a:t>
            </a:r>
          </a:p>
        </p:txBody>
      </p:sp>
      <p:sp>
        <p:nvSpPr>
          <p:cNvPr id="27" name="矩形 26"/>
          <p:cNvSpPr/>
          <p:nvPr/>
        </p:nvSpPr>
        <p:spPr>
          <a:xfrm>
            <a:off x="7759700" y="4576763"/>
            <a:ext cx="2897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  <a:ea typeface="宋体" charset="-122"/>
                <a:sym typeface="Symbol" pitchFamily="18" charset="2"/>
              </a:rPr>
              <a:t>//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*</a:t>
            </a:r>
            <a:r>
              <a:rPr lang="en-US" altLang="zh-CN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from_dir</a:t>
            </a:r>
            <a:r>
              <a:rPr lang="zh-CN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页表地址</a:t>
            </a:r>
            <a:endParaRPr lang="zh-CN" altLang="en-US" sz="2000" dirty="0">
              <a:latin typeface="+mj-lt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26788" y="1503363"/>
            <a:ext cx="1065212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  <a:ea typeface="宋体" charset="-122"/>
                <a:sym typeface="Symbol" pitchFamily="18" charset="2"/>
              </a:rPr>
              <a:t>目录</a:t>
            </a:r>
            <a:r>
              <a:rPr lang="zh-CN" altLang="en-US" dirty="0">
                <a:latin typeface="+mj-lt"/>
                <a:ea typeface="宋体" charset="-122"/>
                <a:sym typeface="Symbol" pitchFamily="18" charset="2"/>
              </a:rPr>
              <a:t>基址</a:t>
            </a:r>
            <a:r>
              <a:rPr lang="en-US" altLang="zh-CN" dirty="0">
                <a:latin typeface="+mj-lt"/>
                <a:ea typeface="宋体" charset="-122"/>
                <a:sym typeface="Symbol" panose="05050102010706020507" pitchFamily="18" charset="2"/>
              </a:rPr>
              <a:t>CR3</a:t>
            </a:r>
            <a:r>
              <a:rPr lang="zh-CN" altLang="en-US" dirty="0">
                <a:latin typeface="+mj-lt"/>
                <a:ea typeface="宋体" charset="-122"/>
                <a:sym typeface="Symbol" pitchFamily="18" charset="2"/>
              </a:rPr>
              <a:t>在</a:t>
            </a:r>
            <a:r>
              <a:rPr lang="en-US" altLang="zh-CN" dirty="0">
                <a:latin typeface="+mj-lt"/>
                <a:ea typeface="宋体" charset="-122"/>
                <a:sym typeface="Symbol" pitchFamily="18" charset="2"/>
              </a:rPr>
              <a:t>0</a:t>
            </a:r>
            <a:r>
              <a:rPr lang="zh-CN" altLang="en-US" dirty="0">
                <a:latin typeface="+mj-lt"/>
                <a:ea typeface="宋体" charset="-122"/>
                <a:sym typeface="Symbol" pitchFamily="18" charset="2"/>
              </a:rPr>
              <a:t>地址</a:t>
            </a:r>
            <a:endParaRPr lang="zh-CN" altLang="en-US" dirty="0"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40" grpId="0" autoUpdateAnimBg="0"/>
      <p:bldP spid="14341" grpId="0" animBg="1" autoUpdateAnimBg="0"/>
      <p:bldP spid="14342" grpId="0" autoUpdateAnimBg="0"/>
      <p:bldP spid="14343" grpId="0" autoUpdateAnimBg="0"/>
      <p:bldP spid="3" grpId="0"/>
      <p:bldP spid="4" grpId="0"/>
      <p:bldP spid="2" grpId="0"/>
      <p:bldP spid="5" grpId="0"/>
      <p:bldP spid="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这里的</a:t>
            </a:r>
            <a:r>
              <a:rPr lang="en-US" altLang="zh-CN" smtClean="0">
                <a:sym typeface="Symbol" panose="05050102010706020507" pitchFamily="18" charset="2"/>
              </a:rPr>
              <a:t>from_dir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to_dir</a:t>
            </a:r>
            <a:r>
              <a:rPr lang="zh-CN" altLang="en-US" smtClean="0">
                <a:sym typeface="Symbol" panose="05050102010706020507" pitchFamily="18" charset="2"/>
              </a:rPr>
              <a:t>是什么</a:t>
            </a:r>
            <a:r>
              <a:rPr lang="en-US" altLang="zh-CN" smtClean="0">
                <a:sym typeface="Symbol" panose="05050102010706020507" pitchFamily="18" charset="2"/>
              </a:rPr>
              <a:t>?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pSp>
        <p:nvGrpSpPr>
          <p:cNvPr id="22531" name="Group 8"/>
          <p:cNvGrpSpPr>
            <a:grpSpLocks/>
          </p:cNvGrpSpPr>
          <p:nvPr/>
        </p:nvGrpSpPr>
        <p:grpSpPr bwMode="auto">
          <a:xfrm>
            <a:off x="457200" y="2363788"/>
            <a:ext cx="8001000" cy="609600"/>
            <a:chOff x="0" y="0"/>
            <a:chExt cx="5040" cy="384"/>
          </a:xfrm>
        </p:grpSpPr>
        <p:sp>
          <p:nvSpPr>
            <p:cNvPr id="225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0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/>
                <a:t>from</a:t>
              </a:r>
              <a:r>
                <a:rPr lang="zh-CN" altLang="en-US" sz="2400"/>
                <a:t>是</a:t>
              </a:r>
              <a:r>
                <a:rPr lang="en-US" altLang="zh-CN" sz="2400"/>
                <a:t>?  </a:t>
              </a:r>
              <a:endParaRPr lang="zh-CN" altLang="en-US" sz="2400"/>
            </a:p>
          </p:txBody>
        </p:sp>
        <p:pic>
          <p:nvPicPr>
            <p:cNvPr id="22565" name="Picture 5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762000" y="1184275"/>
            <a:ext cx="76962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0525" y="11430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from_dir = (unsigned long *)((from&gt;&gt;20)&amp;0xffc);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to_dir = (unsigned long *)((to&gt;&gt;20)&amp;0xffc);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size = (unsigned long)(size+0x3fffff)&gt;&gt;22;</a:t>
            </a:r>
          </a:p>
        </p:txBody>
      </p:sp>
      <p:grpSp>
        <p:nvGrpSpPr>
          <p:cNvPr id="15368" name="组合 27"/>
          <p:cNvGrpSpPr>
            <a:grpSpLocks/>
          </p:cNvGrpSpPr>
          <p:nvPr/>
        </p:nvGrpSpPr>
        <p:grpSpPr bwMode="auto">
          <a:xfrm>
            <a:off x="1371600" y="2971800"/>
            <a:ext cx="4662488" cy="765175"/>
            <a:chOff x="0" y="0"/>
            <a:chExt cx="4662488" cy="765860"/>
          </a:xfrm>
        </p:grpSpPr>
        <p:sp>
          <p:nvSpPr>
            <p:cNvPr id="22557" name="Rectangle 102"/>
            <p:cNvSpPr>
              <a:spLocks noChangeArrowheads="1"/>
            </p:cNvSpPr>
            <p:nvPr/>
          </p:nvSpPr>
          <p:spPr bwMode="auto">
            <a:xfrm>
              <a:off x="160775" y="0"/>
              <a:ext cx="939360" cy="3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10 bits</a:t>
              </a:r>
            </a:p>
          </p:txBody>
        </p:sp>
        <p:sp>
          <p:nvSpPr>
            <p:cNvPr id="22558" name="Rectangle 103"/>
            <p:cNvSpPr>
              <a:spLocks noChangeArrowheads="1"/>
            </p:cNvSpPr>
            <p:nvPr/>
          </p:nvSpPr>
          <p:spPr bwMode="auto">
            <a:xfrm>
              <a:off x="1527367" y="0"/>
              <a:ext cx="939360" cy="3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10 bits</a:t>
              </a:r>
            </a:p>
          </p:txBody>
        </p:sp>
        <p:sp>
          <p:nvSpPr>
            <p:cNvPr id="22559" name="Rectangle 104"/>
            <p:cNvSpPr>
              <a:spLocks noChangeArrowheads="1"/>
            </p:cNvSpPr>
            <p:nvPr/>
          </p:nvSpPr>
          <p:spPr bwMode="auto">
            <a:xfrm>
              <a:off x="3188713" y="0"/>
              <a:ext cx="931158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12 bits</a:t>
              </a:r>
            </a:p>
          </p:txBody>
        </p:sp>
        <p:grpSp>
          <p:nvGrpSpPr>
            <p:cNvPr id="22560" name="Group 107"/>
            <p:cNvGrpSpPr>
              <a:grpSpLocks/>
            </p:cNvGrpSpPr>
            <p:nvPr/>
          </p:nvGrpSpPr>
          <p:grpSpPr bwMode="auto">
            <a:xfrm>
              <a:off x="0" y="331788"/>
              <a:ext cx="4662488" cy="434072"/>
              <a:chOff x="0" y="0"/>
              <a:chExt cx="2247" cy="171"/>
            </a:xfrm>
          </p:grpSpPr>
          <p:sp>
            <p:nvSpPr>
              <p:cNvPr id="22561" name="Rectangle 108"/>
              <p:cNvSpPr>
                <a:spLocks noChangeArrowheads="1"/>
              </p:cNvSpPr>
              <p:nvPr/>
            </p:nvSpPr>
            <p:spPr bwMode="auto">
              <a:xfrm>
                <a:off x="1262" y="0"/>
                <a:ext cx="985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Offset</a:t>
                </a:r>
              </a:p>
            </p:txBody>
          </p:sp>
          <p:sp>
            <p:nvSpPr>
              <p:cNvPr id="22562" name="Rectangle 109"/>
              <p:cNvSpPr>
                <a:spLocks noChangeArrowheads="1"/>
              </p:cNvSpPr>
              <p:nvPr/>
            </p:nvSpPr>
            <p:spPr bwMode="auto">
              <a:xfrm>
                <a:off x="631" y="0"/>
                <a:ext cx="631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zh-CN" altLang="zh-CN" sz="2400"/>
                  <a:t>页号</a:t>
                </a:r>
              </a:p>
            </p:txBody>
          </p:sp>
          <p:sp>
            <p:nvSpPr>
              <p:cNvPr id="22563" name="Rectangle 1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1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zh-CN" altLang="zh-CN" sz="2400"/>
                  <a:t>页目录号</a:t>
                </a:r>
              </a:p>
            </p:txBody>
          </p:sp>
        </p:grpSp>
      </p:grp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381000" y="5692775"/>
            <a:ext cx="8305800" cy="860425"/>
            <a:chOff x="0" y="0"/>
            <a:chExt cx="13080" cy="1355"/>
          </a:xfrm>
        </p:grpSpPr>
        <p:sp>
          <p:nvSpPr>
            <p:cNvPr id="22555" name="Rectangle 3"/>
            <p:cNvSpPr>
              <a:spLocks noChangeArrowheads="1"/>
            </p:cNvSpPr>
            <p:nvPr/>
          </p:nvSpPr>
          <p:spPr bwMode="auto">
            <a:xfrm>
              <a:off x="585" y="65"/>
              <a:ext cx="11295" cy="12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255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3080" cy="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for(; size--&gt;0; from_dir++, to_dir++){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      from_page_table=(0xfffff000&amp;*from_dir);</a:t>
              </a:r>
            </a:p>
          </p:txBody>
        </p:sp>
      </p:grpSp>
      <p:sp>
        <p:nvSpPr>
          <p:cNvPr id="15379" name="矩形 26"/>
          <p:cNvSpPr>
            <a:spLocks noChangeArrowheads="1"/>
          </p:cNvSpPr>
          <p:nvPr/>
        </p:nvSpPr>
        <p:spPr bwMode="auto">
          <a:xfrm>
            <a:off x="1809750" y="2371725"/>
            <a:ext cx="662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/>
              <a:t>32</a:t>
            </a:r>
            <a:r>
              <a:rPr lang="zh-CN" altLang="en-US" sz="2400"/>
              <a:t>位虚拟地址，这个地址的格式是否还记得</a:t>
            </a:r>
            <a:r>
              <a:rPr lang="en-US" altLang="zh-CN" sz="2400"/>
              <a:t>?</a:t>
            </a:r>
            <a:endParaRPr lang="zh-CN" altLang="en-US" sz="2400"/>
          </a:p>
        </p:txBody>
      </p:sp>
      <p:grpSp>
        <p:nvGrpSpPr>
          <p:cNvPr id="15380" name="组合 42"/>
          <p:cNvGrpSpPr>
            <a:grpSpLocks/>
          </p:cNvGrpSpPr>
          <p:nvPr/>
        </p:nvGrpSpPr>
        <p:grpSpPr bwMode="auto">
          <a:xfrm>
            <a:off x="609600" y="3603625"/>
            <a:ext cx="4903788" cy="2111375"/>
            <a:chOff x="0" y="0"/>
            <a:chExt cx="4903787" cy="2111374"/>
          </a:xfrm>
        </p:grpSpPr>
        <p:grpSp>
          <p:nvGrpSpPr>
            <p:cNvPr id="22541" name="组合 38"/>
            <p:cNvGrpSpPr>
              <a:grpSpLocks/>
            </p:cNvGrpSpPr>
            <p:nvPr/>
          </p:nvGrpSpPr>
          <p:grpSpPr bwMode="auto">
            <a:xfrm>
              <a:off x="1538288" y="0"/>
              <a:ext cx="3365499" cy="2111374"/>
              <a:chOff x="0" y="0"/>
              <a:chExt cx="3365499" cy="2111374"/>
            </a:xfrm>
          </p:grpSpPr>
          <p:grpSp>
            <p:nvGrpSpPr>
              <p:cNvPr id="22545" name="Group 152"/>
              <p:cNvGrpSpPr>
                <a:grpSpLocks/>
              </p:cNvGrpSpPr>
              <p:nvPr/>
            </p:nvGrpSpPr>
            <p:grpSpPr bwMode="auto">
              <a:xfrm>
                <a:off x="1662112" y="407987"/>
                <a:ext cx="1703387" cy="1703387"/>
                <a:chOff x="0" y="0"/>
                <a:chExt cx="1073" cy="1073"/>
              </a:xfrm>
            </p:grpSpPr>
            <p:sp>
              <p:nvSpPr>
                <p:cNvPr id="2254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3" y="1"/>
                  <a:ext cx="422" cy="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1800" b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548" name="Rectangle 113" descr="80%"/>
                <p:cNvSpPr>
                  <a:spLocks noChangeArrowheads="1"/>
                </p:cNvSpPr>
                <p:nvPr/>
              </p:nvSpPr>
              <p:spPr bwMode="auto">
                <a:xfrm>
                  <a:off x="353" y="792"/>
                  <a:ext cx="422" cy="9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1800" b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549" name="Rectangle 114" descr="75%"/>
                <p:cNvSpPr>
                  <a:spLocks noChangeArrowheads="1"/>
                </p:cNvSpPr>
                <p:nvPr/>
              </p:nvSpPr>
              <p:spPr bwMode="auto">
                <a:xfrm>
                  <a:off x="353" y="0"/>
                  <a:ext cx="422" cy="91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1800" b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550" name="Rectangle 115" descr="75%"/>
                <p:cNvSpPr>
                  <a:spLocks noChangeArrowheads="1"/>
                </p:cNvSpPr>
                <p:nvPr/>
              </p:nvSpPr>
              <p:spPr bwMode="auto">
                <a:xfrm>
                  <a:off x="353" y="96"/>
                  <a:ext cx="422" cy="90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1800" b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2551" name="Group 116"/>
                <p:cNvGrpSpPr>
                  <a:grpSpLocks/>
                </p:cNvGrpSpPr>
                <p:nvPr/>
              </p:nvGrpSpPr>
              <p:grpSpPr bwMode="auto">
                <a:xfrm>
                  <a:off x="0" y="885"/>
                  <a:ext cx="1073" cy="188"/>
                  <a:chOff x="0" y="0"/>
                  <a:chExt cx="1073" cy="188"/>
                </a:xfrm>
              </p:grpSpPr>
              <p:sp>
                <p:nvSpPr>
                  <p:cNvPr id="2255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0"/>
                    <a:ext cx="576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ingdings" panose="05000000000000000000" pitchFamily="2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Wingdings" panose="05000000000000000000" pitchFamily="2" charset="2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Wingdings" panose="05000000000000000000" pitchFamily="2" charset="2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Wingdings" panose="05000000000000000000" pitchFamily="2" charset="2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Wingdings" panose="05000000000000000000" pitchFamily="2" charset="2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Wingdings" panose="05000000000000000000" pitchFamily="2" charset="2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Wingdings" panose="05000000000000000000" pitchFamily="2" charset="2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0"/>
                      </a:spcBef>
                      <a:buClrTx/>
                      <a:buSzTx/>
                      <a:buFont typeface="Wingdings" panose="05000000000000000000" pitchFamily="2" charset="2"/>
                      <a:buNone/>
                    </a:pPr>
                    <a:r>
                      <a:rPr lang="en-US" altLang="zh-CN" sz="1800"/>
                      <a:t>4 bytes</a:t>
                    </a:r>
                  </a:p>
                </p:txBody>
              </p:sp>
              <p:sp>
                <p:nvSpPr>
                  <p:cNvPr id="2255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"/>
                    <a:ext cx="23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4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96"/>
                    <a:ext cx="25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46" name="Freeform 122"/>
              <p:cNvSpPr>
                <a:spLocks/>
              </p:cNvSpPr>
              <p:nvPr/>
            </p:nvSpPr>
            <p:spPr bwMode="auto">
              <a:xfrm>
                <a:off x="0" y="0"/>
                <a:ext cx="2271712" cy="636587"/>
              </a:xfrm>
              <a:custGeom>
                <a:avLst/>
                <a:gdLst>
                  <a:gd name="T0" fmla="*/ 0 w 912"/>
                  <a:gd name="T1" fmla="*/ 0 h 960"/>
                  <a:gd name="T2" fmla="*/ 0 w 912"/>
                  <a:gd name="T3" fmla="*/ 2147483646 h 960"/>
                  <a:gd name="T4" fmla="*/ 2147483646 w 912"/>
                  <a:gd name="T5" fmla="*/ 2147483646 h 960"/>
                  <a:gd name="T6" fmla="*/ 2147483646 w 912"/>
                  <a:gd name="T7" fmla="*/ 214748364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2"/>
                  <a:gd name="T13" fmla="*/ 0 h 960"/>
                  <a:gd name="T14" fmla="*/ 912 w 9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2" h="960">
                    <a:moveTo>
                      <a:pt x="0" y="0"/>
                    </a:moveTo>
                    <a:lnTo>
                      <a:pt x="0" y="288"/>
                    </a:lnTo>
                    <a:lnTo>
                      <a:pt x="528" y="960"/>
                    </a:lnTo>
                    <a:lnTo>
                      <a:pt x="912" y="960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zh-CN" altLang="en-US"/>
              </a:p>
            </p:txBody>
          </p:sp>
        </p:grpSp>
        <p:grpSp>
          <p:nvGrpSpPr>
            <p:cNvPr id="22542" name="Group 150"/>
            <p:cNvGrpSpPr>
              <a:grpSpLocks/>
            </p:cNvGrpSpPr>
            <p:nvPr/>
          </p:nvGrpSpPr>
          <p:grpSpPr bwMode="auto">
            <a:xfrm>
              <a:off x="0" y="788987"/>
              <a:ext cx="3760788" cy="993775"/>
              <a:chOff x="0" y="0"/>
              <a:chExt cx="2369" cy="626"/>
            </a:xfrm>
          </p:grpSpPr>
          <p:sp>
            <p:nvSpPr>
              <p:cNvPr id="22543" name="Rectangle 1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zh-CN" altLang="en-US" sz="2400"/>
                  <a:t>页目录指针</a:t>
                </a:r>
                <a:r>
                  <a:rPr lang="en-US" altLang="zh-CN" sz="2400"/>
                  <a:t>(CR3)</a:t>
                </a:r>
                <a:endParaRPr lang="zh-CN" altLang="en-US" sz="2400"/>
              </a:p>
            </p:txBody>
          </p:sp>
          <p:sp>
            <p:nvSpPr>
              <p:cNvPr id="22544" name="Line 121"/>
              <p:cNvSpPr>
                <a:spLocks noChangeShapeType="1"/>
              </p:cNvSpPr>
              <p:nvPr/>
            </p:nvSpPr>
            <p:spPr bwMode="auto">
              <a:xfrm>
                <a:off x="1632" y="164"/>
                <a:ext cx="737" cy="4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95" name="矩形 44"/>
          <p:cNvSpPr>
            <a:spLocks noChangeArrowheads="1"/>
          </p:cNvSpPr>
          <p:nvPr/>
        </p:nvSpPr>
        <p:spPr bwMode="auto">
          <a:xfrm>
            <a:off x="6094413" y="2895600"/>
            <a:ext cx="39639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from&gt;&gt;22</a:t>
            </a:r>
            <a:r>
              <a:rPr lang="zh-CN" altLang="en-US" sz="2400">
                <a:solidFill>
                  <a:srgbClr val="FF0000"/>
                </a:solidFill>
              </a:rPr>
              <a:t>得到目录项编号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(from&gt;&gt;22)</a:t>
            </a:r>
            <a:r>
              <a:rPr lang="zh-CN" altLang="en-US" sz="2400">
                <a:solidFill>
                  <a:srgbClr val="FF0000"/>
                </a:solidFill>
              </a:rPr>
              <a:t>*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每项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字节</a:t>
            </a:r>
            <a:endParaRPr lang="zh-CN" altLang="en-US" sz="2400" b="0" baseline="30000">
              <a:solidFill>
                <a:srgbClr val="FF0000"/>
              </a:solidFill>
            </a:endParaRPr>
          </a:p>
        </p:txBody>
      </p:sp>
      <p:sp>
        <p:nvSpPr>
          <p:cNvPr id="15396" name="AutoShape 72"/>
          <p:cNvSpPr>
            <a:spLocks noChangeArrowheads="1"/>
          </p:cNvSpPr>
          <p:nvPr/>
        </p:nvSpPr>
        <p:spPr bwMode="auto">
          <a:xfrm rot="10800000">
            <a:off x="5464175" y="4608513"/>
            <a:ext cx="1905000" cy="533400"/>
          </a:xfrm>
          <a:prstGeom prst="wedgeRoundRectCallout">
            <a:avLst>
              <a:gd name="adj1" fmla="val -4333"/>
              <a:gd name="adj2" fmla="val -23095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/>
              <a:t>这要干什么</a:t>
            </a:r>
            <a:r>
              <a:rPr lang="en-US" altLang="zh-CN" sz="2400"/>
              <a:t>?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543800" y="4711700"/>
            <a:ext cx="4830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从旧的页目录项指针取出页表起始地址。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utoUpdateAnimBg="0"/>
      <p:bldP spid="15395" grpId="0" autoUpdateAnimBg="0"/>
      <p:bldP spid="15396" grpId="0" animBg="1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3048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from_page_table</a:t>
            </a:r>
            <a:r>
              <a:rPr lang="zh-CN" altLang="en-US" smtClean="0">
                <a:sym typeface="Symbol" panose="05050102010706020507" pitchFamily="18" charset="2"/>
              </a:rPr>
              <a:t>与</a:t>
            </a:r>
            <a:r>
              <a:rPr lang="en-US" altLang="zh-CN" smtClean="0">
                <a:sym typeface="Symbol" panose="05050102010706020507" pitchFamily="18" charset="2"/>
              </a:rPr>
              <a:t>to_page_table?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7675" y="1184275"/>
            <a:ext cx="7696200" cy="1177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200" y="11430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for(; size--&gt;0; from_dir++, to_dir++){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to_page_table=get_free_page();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 *to_dir=((unsigned long)to_page_table)|7;</a:t>
            </a:r>
          </a:p>
        </p:txBody>
      </p:sp>
      <p:grpSp>
        <p:nvGrpSpPr>
          <p:cNvPr id="24581" name="组合 39"/>
          <p:cNvGrpSpPr>
            <a:grpSpLocks/>
          </p:cNvGrpSpPr>
          <p:nvPr/>
        </p:nvGrpSpPr>
        <p:grpSpPr bwMode="auto">
          <a:xfrm>
            <a:off x="1219200" y="2505075"/>
            <a:ext cx="4662488" cy="765175"/>
            <a:chOff x="0" y="0"/>
            <a:chExt cx="4662488" cy="765860"/>
          </a:xfrm>
        </p:grpSpPr>
        <p:sp>
          <p:nvSpPr>
            <p:cNvPr id="24618" name="Rectangle 102"/>
            <p:cNvSpPr>
              <a:spLocks noChangeArrowheads="1"/>
            </p:cNvSpPr>
            <p:nvPr/>
          </p:nvSpPr>
          <p:spPr bwMode="auto">
            <a:xfrm>
              <a:off x="160775" y="0"/>
              <a:ext cx="939360" cy="3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10 bits</a:t>
              </a:r>
            </a:p>
          </p:txBody>
        </p:sp>
        <p:sp>
          <p:nvSpPr>
            <p:cNvPr id="24619" name="Rectangle 103"/>
            <p:cNvSpPr>
              <a:spLocks noChangeArrowheads="1"/>
            </p:cNvSpPr>
            <p:nvPr/>
          </p:nvSpPr>
          <p:spPr bwMode="auto">
            <a:xfrm>
              <a:off x="1527367" y="0"/>
              <a:ext cx="939360" cy="3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10 bits</a:t>
              </a:r>
            </a:p>
          </p:txBody>
        </p:sp>
        <p:sp>
          <p:nvSpPr>
            <p:cNvPr id="24620" name="Rectangle 104"/>
            <p:cNvSpPr>
              <a:spLocks noChangeArrowheads="1"/>
            </p:cNvSpPr>
            <p:nvPr/>
          </p:nvSpPr>
          <p:spPr bwMode="auto">
            <a:xfrm>
              <a:off x="3188713" y="0"/>
              <a:ext cx="931158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12 bits</a:t>
              </a:r>
            </a:p>
          </p:txBody>
        </p:sp>
        <p:grpSp>
          <p:nvGrpSpPr>
            <p:cNvPr id="24621" name="Group 107"/>
            <p:cNvGrpSpPr>
              <a:grpSpLocks/>
            </p:cNvGrpSpPr>
            <p:nvPr/>
          </p:nvGrpSpPr>
          <p:grpSpPr bwMode="auto">
            <a:xfrm>
              <a:off x="0" y="331788"/>
              <a:ext cx="4662488" cy="434072"/>
              <a:chOff x="0" y="0"/>
              <a:chExt cx="2247" cy="171"/>
            </a:xfrm>
          </p:grpSpPr>
          <p:sp>
            <p:nvSpPr>
              <p:cNvPr id="24622" name="Rectangle 108"/>
              <p:cNvSpPr>
                <a:spLocks noChangeArrowheads="1"/>
              </p:cNvSpPr>
              <p:nvPr/>
            </p:nvSpPr>
            <p:spPr bwMode="auto">
              <a:xfrm>
                <a:off x="1262" y="0"/>
                <a:ext cx="985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Offset</a:t>
                </a:r>
              </a:p>
            </p:txBody>
          </p:sp>
          <p:sp>
            <p:nvSpPr>
              <p:cNvPr id="24623" name="Rectangle 109"/>
              <p:cNvSpPr>
                <a:spLocks noChangeArrowheads="1"/>
              </p:cNvSpPr>
              <p:nvPr/>
            </p:nvSpPr>
            <p:spPr bwMode="auto">
              <a:xfrm>
                <a:off x="631" y="0"/>
                <a:ext cx="631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zh-CN" altLang="zh-CN" sz="2400"/>
                  <a:t>页号</a:t>
                </a:r>
              </a:p>
            </p:txBody>
          </p:sp>
          <p:sp>
            <p:nvSpPr>
              <p:cNvPr id="24624" name="Rectangle 1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1" cy="1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r>
                  <a:rPr lang="zh-CN" altLang="zh-CN" sz="2400"/>
                  <a:t>页目录号</a:t>
                </a:r>
              </a:p>
            </p:txBody>
          </p:sp>
        </p:grpSp>
      </p:grpSp>
      <p:grpSp>
        <p:nvGrpSpPr>
          <p:cNvPr id="24582" name="Group 152"/>
          <p:cNvGrpSpPr>
            <a:grpSpLocks/>
          </p:cNvGrpSpPr>
          <p:nvPr/>
        </p:nvGrpSpPr>
        <p:grpSpPr bwMode="auto">
          <a:xfrm>
            <a:off x="2438400" y="3724275"/>
            <a:ext cx="1703388" cy="1703388"/>
            <a:chOff x="0" y="0"/>
            <a:chExt cx="1073" cy="1073"/>
          </a:xfrm>
        </p:grpSpPr>
        <p:sp>
          <p:nvSpPr>
            <p:cNvPr id="24610" name="Rectangle 112"/>
            <p:cNvSpPr>
              <a:spLocks noChangeArrowheads="1"/>
            </p:cNvSpPr>
            <p:nvPr/>
          </p:nvSpPr>
          <p:spPr bwMode="auto">
            <a:xfrm>
              <a:off x="353" y="1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11" name="Rectangle 113" descr="80%"/>
            <p:cNvSpPr>
              <a:spLocks noChangeArrowheads="1"/>
            </p:cNvSpPr>
            <p:nvPr/>
          </p:nvSpPr>
          <p:spPr bwMode="auto">
            <a:xfrm>
              <a:off x="353" y="792"/>
              <a:ext cx="422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12" name="Rectangle 114" descr="75%"/>
            <p:cNvSpPr>
              <a:spLocks noChangeArrowheads="1"/>
            </p:cNvSpPr>
            <p:nvPr/>
          </p:nvSpPr>
          <p:spPr bwMode="auto">
            <a:xfrm>
              <a:off x="353" y="0"/>
              <a:ext cx="422" cy="9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13" name="Rectangle 115" descr="75%"/>
            <p:cNvSpPr>
              <a:spLocks noChangeArrowheads="1"/>
            </p:cNvSpPr>
            <p:nvPr/>
          </p:nvSpPr>
          <p:spPr bwMode="auto">
            <a:xfrm>
              <a:off x="353" y="96"/>
              <a:ext cx="422" cy="9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grpSp>
          <p:nvGrpSpPr>
            <p:cNvPr id="24614" name="Group 116"/>
            <p:cNvGrpSpPr>
              <a:grpSpLocks/>
            </p:cNvGrpSpPr>
            <p:nvPr/>
          </p:nvGrpSpPr>
          <p:grpSpPr bwMode="auto">
            <a:xfrm>
              <a:off x="0" y="885"/>
              <a:ext cx="1073" cy="188"/>
              <a:chOff x="0" y="0"/>
              <a:chExt cx="1073" cy="188"/>
            </a:xfrm>
          </p:grpSpPr>
          <p:sp>
            <p:nvSpPr>
              <p:cNvPr id="24615" name="Rectangle 11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57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1800"/>
                  <a:t>4 bytes</a:t>
                </a:r>
              </a:p>
            </p:txBody>
          </p:sp>
          <p:sp>
            <p:nvSpPr>
              <p:cNvPr id="24616" name="Line 118"/>
              <p:cNvSpPr>
                <a:spLocks noChangeShapeType="1"/>
              </p:cNvSpPr>
              <p:nvPr/>
            </p:nvSpPr>
            <p:spPr bwMode="auto">
              <a:xfrm>
                <a:off x="0" y="96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Line 119"/>
              <p:cNvSpPr>
                <a:spLocks noChangeShapeType="1"/>
              </p:cNvSpPr>
              <p:nvPr/>
            </p:nvSpPr>
            <p:spPr bwMode="auto">
              <a:xfrm flipH="1">
                <a:off x="816" y="96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83" name="Freeform 122"/>
          <p:cNvSpPr>
            <a:spLocks/>
          </p:cNvSpPr>
          <p:nvPr/>
        </p:nvSpPr>
        <p:spPr bwMode="auto">
          <a:xfrm>
            <a:off x="1995488" y="3289300"/>
            <a:ext cx="1052512" cy="636588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6 h 960"/>
              <a:gd name="T4" fmla="*/ 2147483646 w 912"/>
              <a:gd name="T5" fmla="*/ 2147483646 h 960"/>
              <a:gd name="T6" fmla="*/ 2147483646 w 912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/>
          </a:p>
        </p:txBody>
      </p:sp>
      <p:sp>
        <p:nvSpPr>
          <p:cNvPr id="24584" name="Rectangle 115" descr="75%"/>
          <p:cNvSpPr>
            <a:spLocks noChangeArrowheads="1"/>
          </p:cNvSpPr>
          <p:nvPr/>
        </p:nvSpPr>
        <p:spPr bwMode="auto">
          <a:xfrm>
            <a:off x="3000375" y="4562475"/>
            <a:ext cx="669925" cy="1428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4585" name="矩形 68"/>
          <p:cNvSpPr>
            <a:spLocks noChangeArrowheads="1"/>
          </p:cNvSpPr>
          <p:nvPr/>
        </p:nvSpPr>
        <p:spPr bwMode="auto">
          <a:xfrm>
            <a:off x="1447800" y="3952875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from_dir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cxnSp>
        <p:nvCxnSpPr>
          <p:cNvPr id="24586" name="直接箭头连接符 70"/>
          <p:cNvCxnSpPr>
            <a:cxnSpLocks noChangeShapeType="1"/>
            <a:stCxn id="24585" idx="3"/>
            <a:endCxn id="24613" idx="1"/>
          </p:cNvCxnSpPr>
          <p:nvPr/>
        </p:nvCxnSpPr>
        <p:spPr bwMode="auto">
          <a:xfrm flipV="1">
            <a:off x="2735263" y="3948113"/>
            <a:ext cx="263525" cy="188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矩形 73"/>
          <p:cNvSpPr>
            <a:spLocks noChangeArrowheads="1"/>
          </p:cNvSpPr>
          <p:nvPr/>
        </p:nvSpPr>
        <p:spPr bwMode="auto">
          <a:xfrm>
            <a:off x="1731963" y="4410075"/>
            <a:ext cx="1011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to_dir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cxnSp>
        <p:nvCxnSpPr>
          <p:cNvPr id="24588" name="直接箭头连接符 74"/>
          <p:cNvCxnSpPr>
            <a:cxnSpLocks noChangeShapeType="1"/>
            <a:endCxn id="24584" idx="1"/>
          </p:cNvCxnSpPr>
          <p:nvPr/>
        </p:nvCxnSpPr>
        <p:spPr bwMode="auto">
          <a:xfrm>
            <a:off x="2667000" y="4562475"/>
            <a:ext cx="333375" cy="714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9" name="Group 123"/>
          <p:cNvGrpSpPr>
            <a:grpSpLocks/>
          </p:cNvGrpSpPr>
          <p:nvPr/>
        </p:nvGrpSpPr>
        <p:grpSpPr bwMode="auto">
          <a:xfrm>
            <a:off x="5334000" y="3495675"/>
            <a:ext cx="668338" cy="1397000"/>
            <a:chOff x="0" y="0"/>
            <a:chExt cx="421" cy="880"/>
          </a:xfrm>
        </p:grpSpPr>
        <p:sp>
          <p:nvSpPr>
            <p:cNvPr id="24606" name="Rectangle 124"/>
            <p:cNvSpPr>
              <a:spLocks noChangeArrowheads="1"/>
            </p:cNvSpPr>
            <p:nvPr/>
          </p:nvSpPr>
          <p:spPr bwMode="auto">
            <a:xfrm>
              <a:off x="0" y="0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07" name="Rectangle 125" descr="50%"/>
            <p:cNvSpPr>
              <a:spLocks noChangeArrowheads="1"/>
            </p:cNvSpPr>
            <p:nvPr/>
          </p:nvSpPr>
          <p:spPr bwMode="auto">
            <a:xfrm>
              <a:off x="0" y="346"/>
              <a:ext cx="421" cy="9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08" name="Rectangle 126" descr="50%"/>
            <p:cNvSpPr>
              <a:spLocks noChangeArrowheads="1"/>
            </p:cNvSpPr>
            <p:nvPr/>
          </p:nvSpPr>
          <p:spPr bwMode="auto">
            <a:xfrm>
              <a:off x="0" y="437"/>
              <a:ext cx="421" cy="8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4609" name="Rectangle 127" descr="70%"/>
            <p:cNvSpPr>
              <a:spLocks noChangeArrowheads="1"/>
            </p:cNvSpPr>
            <p:nvPr/>
          </p:nvSpPr>
          <p:spPr bwMode="auto">
            <a:xfrm>
              <a:off x="0" y="642"/>
              <a:ext cx="421" cy="9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4590" name="组合 99"/>
          <p:cNvGrpSpPr>
            <a:grpSpLocks/>
          </p:cNvGrpSpPr>
          <p:nvPr/>
        </p:nvGrpSpPr>
        <p:grpSpPr bwMode="auto">
          <a:xfrm>
            <a:off x="4097338" y="4562475"/>
            <a:ext cx="1674812" cy="1685925"/>
            <a:chOff x="0" y="0"/>
            <a:chExt cx="1674812" cy="1685925"/>
          </a:xfrm>
        </p:grpSpPr>
        <p:sp>
          <p:nvSpPr>
            <p:cNvPr id="24602" name="Rectangle 128"/>
            <p:cNvSpPr>
              <a:spLocks noChangeArrowheads="1"/>
            </p:cNvSpPr>
            <p:nvPr/>
          </p:nvSpPr>
          <p:spPr bwMode="auto">
            <a:xfrm>
              <a:off x="381000" y="1387475"/>
              <a:ext cx="914400" cy="298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/>
                <a:t>4 bytes</a:t>
              </a:r>
            </a:p>
          </p:txBody>
        </p:sp>
        <p:sp>
          <p:nvSpPr>
            <p:cNvPr id="24603" name="Line 129"/>
            <p:cNvSpPr>
              <a:spLocks noChangeShapeType="1"/>
            </p:cNvSpPr>
            <p:nvPr/>
          </p:nvSpPr>
          <p:spPr bwMode="auto">
            <a:xfrm>
              <a:off x="0" y="1539875"/>
              <a:ext cx="376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130"/>
            <p:cNvSpPr>
              <a:spLocks noChangeShapeType="1"/>
            </p:cNvSpPr>
            <p:nvPr/>
          </p:nvSpPr>
          <p:spPr bwMode="auto">
            <a:xfrm flipH="1">
              <a:off x="1266825" y="1539875"/>
              <a:ext cx="4079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Rectangle 140"/>
            <p:cNvSpPr>
              <a:spLocks noChangeArrowheads="1"/>
            </p:cNvSpPr>
            <p:nvPr/>
          </p:nvSpPr>
          <p:spPr bwMode="auto">
            <a:xfrm>
              <a:off x="474662" y="0"/>
              <a:ext cx="668337" cy="1398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cxnSp>
        <p:nvCxnSpPr>
          <p:cNvPr id="24591" name="直接箭头连接符 100"/>
          <p:cNvCxnSpPr>
            <a:cxnSpLocks noChangeShapeType="1"/>
            <a:stCxn id="24613" idx="3"/>
          </p:cNvCxnSpPr>
          <p:nvPr/>
        </p:nvCxnSpPr>
        <p:spPr bwMode="auto">
          <a:xfrm flipV="1">
            <a:off x="3668713" y="3571875"/>
            <a:ext cx="1647825" cy="3762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Freeform 131"/>
          <p:cNvSpPr>
            <a:spLocks/>
          </p:cNvSpPr>
          <p:nvPr/>
        </p:nvSpPr>
        <p:spPr bwMode="auto">
          <a:xfrm>
            <a:off x="3048000" y="3267075"/>
            <a:ext cx="2268538" cy="9906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6 h 768"/>
              <a:gd name="T4" fmla="*/ 2147483646 w 1824"/>
              <a:gd name="T5" fmla="*/ 2147483646 h 768"/>
              <a:gd name="T6" fmla="*/ 2147483646 w 1824"/>
              <a:gd name="T7" fmla="*/ 2147483646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/>
          </a:p>
        </p:txBody>
      </p:sp>
      <p:sp>
        <p:nvSpPr>
          <p:cNvPr id="24593" name="矩形 106"/>
          <p:cNvSpPr>
            <a:spLocks noChangeArrowheads="1"/>
          </p:cNvSpPr>
          <p:nvPr/>
        </p:nvSpPr>
        <p:spPr bwMode="auto">
          <a:xfrm>
            <a:off x="3276600" y="3267075"/>
            <a:ext cx="2252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from_page_table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sp>
        <p:nvSpPr>
          <p:cNvPr id="24594" name="矩形 107"/>
          <p:cNvSpPr>
            <a:spLocks noChangeArrowheads="1"/>
          </p:cNvSpPr>
          <p:nvPr/>
        </p:nvSpPr>
        <p:spPr bwMode="auto">
          <a:xfrm>
            <a:off x="2819400" y="4192588"/>
            <a:ext cx="197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to_page_table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cxnSp>
        <p:nvCxnSpPr>
          <p:cNvPr id="24595" name="直接箭头连接符 108"/>
          <p:cNvCxnSpPr>
            <a:cxnSpLocks noChangeShapeType="1"/>
          </p:cNvCxnSpPr>
          <p:nvPr/>
        </p:nvCxnSpPr>
        <p:spPr bwMode="auto">
          <a:xfrm flipV="1">
            <a:off x="3429000" y="4562475"/>
            <a:ext cx="1219200" cy="714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矩形 110"/>
          <p:cNvSpPr>
            <a:spLocks noChangeArrowheads="1"/>
          </p:cNvSpPr>
          <p:nvPr/>
        </p:nvSpPr>
        <p:spPr bwMode="auto">
          <a:xfrm>
            <a:off x="1981200" y="5553075"/>
            <a:ext cx="2252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get_free_page()</a:t>
            </a:r>
            <a:endParaRPr lang="zh-CN" altLang="en-US" sz="1800" b="0">
              <a:solidFill>
                <a:srgbClr val="FF0000"/>
              </a:solidFill>
            </a:endParaRPr>
          </a:p>
        </p:txBody>
      </p:sp>
      <p:cxnSp>
        <p:nvCxnSpPr>
          <p:cNvPr id="24597" name="直接箭头连接符 111"/>
          <p:cNvCxnSpPr>
            <a:cxnSpLocks noChangeShapeType="1"/>
          </p:cNvCxnSpPr>
          <p:nvPr/>
        </p:nvCxnSpPr>
        <p:spPr bwMode="auto">
          <a:xfrm flipV="1">
            <a:off x="3657600" y="4562475"/>
            <a:ext cx="990600" cy="990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Rectangle 4"/>
          <p:cNvSpPr>
            <a:spLocks noChangeArrowheads="1"/>
          </p:cNvSpPr>
          <p:nvPr/>
        </p:nvSpPr>
        <p:spPr bwMode="auto">
          <a:xfrm>
            <a:off x="7543800" y="817563"/>
            <a:ext cx="3352800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4599" name="Rectangle 5"/>
          <p:cNvSpPr>
            <a:spLocks noChangeArrowheads="1"/>
          </p:cNvSpPr>
          <p:nvPr/>
        </p:nvSpPr>
        <p:spPr bwMode="auto">
          <a:xfrm>
            <a:off x="7162800" y="838200"/>
            <a:ext cx="3810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unsigned long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get_free_page</a:t>
            </a: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(void)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{ register unsigned long _res asm(“ax”);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_asm_(“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std; repne; scasb\n\t</a:t>
            </a: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”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“movl %%edx,%%eax\n”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“D”(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mem_map</a:t>
            </a: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+PAGIG_PAGES-1));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return _res; }</a:t>
            </a:r>
          </a:p>
        </p:txBody>
      </p:sp>
      <p:pic>
        <p:nvPicPr>
          <p:cNvPr id="246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3" y="969963"/>
            <a:ext cx="1420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81800" y="4713288"/>
            <a:ext cx="56816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sym typeface="Symbol" panose="05050102010706020507" pitchFamily="18" charset="2"/>
              </a:rPr>
              <a:t>to_page_table=get_free_page();</a:t>
            </a:r>
            <a:r>
              <a:rPr lang="zh-CN" altLang="en-US" sz="1600">
                <a:sym typeface="Symbol" panose="05050102010706020507" pitchFamily="18" charset="2"/>
              </a:rPr>
              <a:t> </a:t>
            </a:r>
            <a:endParaRPr lang="en-US" altLang="zh-CN" sz="1600">
              <a:sym typeface="Symbol" panose="05050102010706020507" pitchFamily="18" charset="2"/>
            </a:endParaRP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ym typeface="Symbol" panose="05050102010706020507" pitchFamily="18" charset="2"/>
              </a:rPr>
              <a:t>//</a:t>
            </a:r>
            <a:r>
              <a:rPr lang="zh-CN" altLang="en-US" sz="1600">
                <a:sym typeface="Symbol" panose="05050102010706020507" pitchFamily="18" charset="2"/>
              </a:rPr>
              <a:t>找到一个未用的物理帧作为新的页表</a:t>
            </a:r>
            <a:endParaRPr lang="en-US" altLang="zh-CN" sz="1600">
              <a:sym typeface="Symbol" panose="05050102010706020507" pitchFamily="18" charset="2"/>
            </a:endParaRP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sym typeface="Symbol" panose="05050102010706020507" pitchFamily="18" charset="2"/>
              </a:rPr>
              <a:t>*to_dir=((unsigned long)to_page_table)|7;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ym typeface="Symbol" panose="05050102010706020507" pitchFamily="18" charset="2"/>
              </a:rPr>
              <a:t> //</a:t>
            </a:r>
            <a:r>
              <a:rPr lang="zh-CN" altLang="en-US" sz="1600">
                <a:sym typeface="Symbol" panose="05050102010706020507" pitchFamily="18" charset="2"/>
              </a:rPr>
              <a:t>将页目录项指向这个新的页表</a:t>
            </a:r>
            <a:endParaRPr lang="en-US" altLang="zh-CN" sz="160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接下来干什么应该猜也猜的到</a:t>
            </a:r>
            <a:r>
              <a:rPr lang="en-US" altLang="zh-CN" smtClean="0">
                <a:sym typeface="Symbol" panose="05050102010706020507" pitchFamily="18" charset="2"/>
              </a:rPr>
              <a:t>…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pSp>
        <p:nvGrpSpPr>
          <p:cNvPr id="26627" name="Group 152"/>
          <p:cNvGrpSpPr>
            <a:grpSpLocks/>
          </p:cNvGrpSpPr>
          <p:nvPr/>
        </p:nvGrpSpPr>
        <p:grpSpPr bwMode="auto">
          <a:xfrm>
            <a:off x="2133600" y="1517650"/>
            <a:ext cx="1703388" cy="1703388"/>
            <a:chOff x="0" y="0"/>
            <a:chExt cx="1073" cy="1073"/>
          </a:xfrm>
        </p:grpSpPr>
        <p:sp>
          <p:nvSpPr>
            <p:cNvPr id="26680" name="Rectangle 112"/>
            <p:cNvSpPr>
              <a:spLocks noChangeArrowheads="1"/>
            </p:cNvSpPr>
            <p:nvPr/>
          </p:nvSpPr>
          <p:spPr bwMode="auto">
            <a:xfrm>
              <a:off x="353" y="1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81" name="Rectangle 113" descr="80%"/>
            <p:cNvSpPr>
              <a:spLocks noChangeArrowheads="1"/>
            </p:cNvSpPr>
            <p:nvPr/>
          </p:nvSpPr>
          <p:spPr bwMode="auto">
            <a:xfrm>
              <a:off x="353" y="792"/>
              <a:ext cx="422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82" name="Rectangle 114" descr="75%"/>
            <p:cNvSpPr>
              <a:spLocks noChangeArrowheads="1"/>
            </p:cNvSpPr>
            <p:nvPr/>
          </p:nvSpPr>
          <p:spPr bwMode="auto">
            <a:xfrm>
              <a:off x="353" y="0"/>
              <a:ext cx="422" cy="9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83" name="Rectangle 115" descr="75%"/>
            <p:cNvSpPr>
              <a:spLocks noChangeArrowheads="1"/>
            </p:cNvSpPr>
            <p:nvPr/>
          </p:nvSpPr>
          <p:spPr bwMode="auto">
            <a:xfrm>
              <a:off x="353" y="96"/>
              <a:ext cx="422" cy="9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grpSp>
          <p:nvGrpSpPr>
            <p:cNvPr id="26684" name="Group 116"/>
            <p:cNvGrpSpPr>
              <a:grpSpLocks/>
            </p:cNvGrpSpPr>
            <p:nvPr/>
          </p:nvGrpSpPr>
          <p:grpSpPr bwMode="auto">
            <a:xfrm>
              <a:off x="0" y="885"/>
              <a:ext cx="1073" cy="188"/>
              <a:chOff x="0" y="0"/>
              <a:chExt cx="1073" cy="188"/>
            </a:xfrm>
          </p:grpSpPr>
          <p:sp>
            <p:nvSpPr>
              <p:cNvPr id="26685" name="Rectangle 11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57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1800"/>
                  <a:t>4 bytes</a:t>
                </a:r>
              </a:p>
            </p:txBody>
          </p:sp>
          <p:sp>
            <p:nvSpPr>
              <p:cNvPr id="26686" name="Line 118"/>
              <p:cNvSpPr>
                <a:spLocks noChangeShapeType="1"/>
              </p:cNvSpPr>
              <p:nvPr/>
            </p:nvSpPr>
            <p:spPr bwMode="auto">
              <a:xfrm>
                <a:off x="0" y="96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7" name="Line 119"/>
              <p:cNvSpPr>
                <a:spLocks noChangeShapeType="1"/>
              </p:cNvSpPr>
              <p:nvPr/>
            </p:nvSpPr>
            <p:spPr bwMode="auto">
              <a:xfrm flipH="1">
                <a:off x="816" y="96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628" name="Rectangle 115" descr="75%"/>
          <p:cNvSpPr>
            <a:spLocks noChangeArrowheads="1"/>
          </p:cNvSpPr>
          <p:nvPr/>
        </p:nvSpPr>
        <p:spPr bwMode="auto">
          <a:xfrm>
            <a:off x="2695575" y="2355850"/>
            <a:ext cx="669925" cy="1428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grpSp>
        <p:nvGrpSpPr>
          <p:cNvPr id="26629" name="Group 123"/>
          <p:cNvGrpSpPr>
            <a:grpSpLocks/>
          </p:cNvGrpSpPr>
          <p:nvPr/>
        </p:nvGrpSpPr>
        <p:grpSpPr bwMode="auto">
          <a:xfrm>
            <a:off x="5029200" y="1289050"/>
            <a:ext cx="668338" cy="1397000"/>
            <a:chOff x="0" y="0"/>
            <a:chExt cx="421" cy="880"/>
          </a:xfrm>
        </p:grpSpPr>
        <p:sp>
          <p:nvSpPr>
            <p:cNvPr id="26676" name="Rectangle 124"/>
            <p:cNvSpPr>
              <a:spLocks noChangeArrowheads="1"/>
            </p:cNvSpPr>
            <p:nvPr/>
          </p:nvSpPr>
          <p:spPr bwMode="auto">
            <a:xfrm>
              <a:off x="0" y="0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77" name="Rectangle 125" descr="50%"/>
            <p:cNvSpPr>
              <a:spLocks noChangeArrowheads="1"/>
            </p:cNvSpPr>
            <p:nvPr/>
          </p:nvSpPr>
          <p:spPr bwMode="auto">
            <a:xfrm>
              <a:off x="0" y="346"/>
              <a:ext cx="421" cy="9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78" name="Rectangle 126" descr="50%"/>
            <p:cNvSpPr>
              <a:spLocks noChangeArrowheads="1"/>
            </p:cNvSpPr>
            <p:nvPr/>
          </p:nvSpPr>
          <p:spPr bwMode="auto">
            <a:xfrm>
              <a:off x="0" y="437"/>
              <a:ext cx="421" cy="8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79" name="Rectangle 127" descr="70%"/>
            <p:cNvSpPr>
              <a:spLocks noChangeArrowheads="1"/>
            </p:cNvSpPr>
            <p:nvPr/>
          </p:nvSpPr>
          <p:spPr bwMode="auto">
            <a:xfrm>
              <a:off x="0" y="642"/>
              <a:ext cx="421" cy="9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6630" name="组合 21"/>
          <p:cNvGrpSpPr>
            <a:grpSpLocks/>
          </p:cNvGrpSpPr>
          <p:nvPr/>
        </p:nvGrpSpPr>
        <p:grpSpPr bwMode="auto">
          <a:xfrm>
            <a:off x="3792538" y="2355850"/>
            <a:ext cx="1674812" cy="1685925"/>
            <a:chOff x="0" y="0"/>
            <a:chExt cx="1674812" cy="1685925"/>
          </a:xfrm>
        </p:grpSpPr>
        <p:sp>
          <p:nvSpPr>
            <p:cNvPr id="26672" name="Rectangle 128"/>
            <p:cNvSpPr>
              <a:spLocks noChangeArrowheads="1"/>
            </p:cNvSpPr>
            <p:nvPr/>
          </p:nvSpPr>
          <p:spPr bwMode="auto">
            <a:xfrm>
              <a:off x="381000" y="1387475"/>
              <a:ext cx="914400" cy="298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/>
                <a:t>4 bytes</a:t>
              </a:r>
            </a:p>
          </p:txBody>
        </p:sp>
        <p:sp>
          <p:nvSpPr>
            <p:cNvPr id="26673" name="Line 129"/>
            <p:cNvSpPr>
              <a:spLocks noChangeShapeType="1"/>
            </p:cNvSpPr>
            <p:nvPr/>
          </p:nvSpPr>
          <p:spPr bwMode="auto">
            <a:xfrm>
              <a:off x="0" y="1539875"/>
              <a:ext cx="376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130"/>
            <p:cNvSpPr>
              <a:spLocks noChangeShapeType="1"/>
            </p:cNvSpPr>
            <p:nvPr/>
          </p:nvSpPr>
          <p:spPr bwMode="auto">
            <a:xfrm flipH="1">
              <a:off x="1266825" y="1539875"/>
              <a:ext cx="4079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Rectangle 140"/>
            <p:cNvSpPr>
              <a:spLocks noChangeArrowheads="1"/>
            </p:cNvSpPr>
            <p:nvPr/>
          </p:nvSpPr>
          <p:spPr bwMode="auto">
            <a:xfrm>
              <a:off x="474662" y="0"/>
              <a:ext cx="668337" cy="1398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cxnSp>
        <p:nvCxnSpPr>
          <p:cNvPr id="26631" name="直接箭头连接符 26"/>
          <p:cNvCxnSpPr>
            <a:cxnSpLocks noChangeShapeType="1"/>
            <a:stCxn id="26683" idx="3"/>
          </p:cNvCxnSpPr>
          <p:nvPr/>
        </p:nvCxnSpPr>
        <p:spPr bwMode="auto">
          <a:xfrm flipV="1">
            <a:off x="3363913" y="1365250"/>
            <a:ext cx="1647825" cy="3762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矩形 27"/>
          <p:cNvSpPr>
            <a:spLocks noChangeArrowheads="1"/>
          </p:cNvSpPr>
          <p:nvPr/>
        </p:nvSpPr>
        <p:spPr bwMode="auto">
          <a:xfrm>
            <a:off x="2971800" y="1060450"/>
            <a:ext cx="2252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from_page_table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sp>
        <p:nvSpPr>
          <p:cNvPr id="26633" name="矩形 28"/>
          <p:cNvSpPr>
            <a:spLocks noChangeArrowheads="1"/>
          </p:cNvSpPr>
          <p:nvPr/>
        </p:nvSpPr>
        <p:spPr bwMode="auto">
          <a:xfrm>
            <a:off x="2514600" y="1985963"/>
            <a:ext cx="197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to_page_table</a:t>
            </a:r>
            <a:endParaRPr lang="zh-CN" altLang="en-US" sz="1800" b="0">
              <a:solidFill>
                <a:schemeClr val="accent2"/>
              </a:solidFill>
            </a:endParaRPr>
          </a:p>
        </p:txBody>
      </p:sp>
      <p:cxnSp>
        <p:nvCxnSpPr>
          <p:cNvPr id="26634" name="直接箭头连接符 29"/>
          <p:cNvCxnSpPr>
            <a:cxnSpLocks noChangeShapeType="1"/>
          </p:cNvCxnSpPr>
          <p:nvPr/>
        </p:nvCxnSpPr>
        <p:spPr bwMode="auto">
          <a:xfrm flipV="1">
            <a:off x="3124200" y="2355850"/>
            <a:ext cx="1219200" cy="714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右箭头 60"/>
          <p:cNvSpPr>
            <a:spLocks noChangeArrowheads="1"/>
          </p:cNvSpPr>
          <p:nvPr/>
        </p:nvSpPr>
        <p:spPr bwMode="auto">
          <a:xfrm>
            <a:off x="6019800" y="22034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grpSp>
        <p:nvGrpSpPr>
          <p:cNvPr id="17436" name="组合 65"/>
          <p:cNvGrpSpPr>
            <a:grpSpLocks/>
          </p:cNvGrpSpPr>
          <p:nvPr/>
        </p:nvGrpSpPr>
        <p:grpSpPr bwMode="auto">
          <a:xfrm>
            <a:off x="6494463" y="1060450"/>
            <a:ext cx="3563937" cy="2981325"/>
            <a:chOff x="0" y="0"/>
            <a:chExt cx="3563938" cy="2981325"/>
          </a:xfrm>
        </p:grpSpPr>
        <p:grpSp>
          <p:nvGrpSpPr>
            <p:cNvPr id="26642" name="Group 152"/>
            <p:cNvGrpSpPr>
              <a:grpSpLocks/>
            </p:cNvGrpSpPr>
            <p:nvPr/>
          </p:nvGrpSpPr>
          <p:grpSpPr bwMode="auto">
            <a:xfrm>
              <a:off x="0" y="457200"/>
              <a:ext cx="1703387" cy="1703387"/>
              <a:chOff x="0" y="0"/>
              <a:chExt cx="1073" cy="1073"/>
            </a:xfrm>
          </p:grpSpPr>
          <p:sp>
            <p:nvSpPr>
              <p:cNvPr id="26664" name="Rectangle 112"/>
              <p:cNvSpPr>
                <a:spLocks noChangeArrowheads="1"/>
              </p:cNvSpPr>
              <p:nvPr/>
            </p:nvSpPr>
            <p:spPr bwMode="auto">
              <a:xfrm>
                <a:off x="353" y="1"/>
                <a:ext cx="422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5" name="Rectangle 113" descr="80%"/>
              <p:cNvSpPr>
                <a:spLocks noChangeArrowheads="1"/>
              </p:cNvSpPr>
              <p:nvPr/>
            </p:nvSpPr>
            <p:spPr bwMode="auto">
              <a:xfrm>
                <a:off x="353" y="792"/>
                <a:ext cx="422" cy="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6" name="Rectangle 114" descr="75%"/>
              <p:cNvSpPr>
                <a:spLocks noChangeArrowheads="1"/>
              </p:cNvSpPr>
              <p:nvPr/>
            </p:nvSpPr>
            <p:spPr bwMode="auto">
              <a:xfrm>
                <a:off x="353" y="0"/>
                <a:ext cx="422" cy="9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7" name="Rectangle 115" descr="75%"/>
              <p:cNvSpPr>
                <a:spLocks noChangeArrowheads="1"/>
              </p:cNvSpPr>
              <p:nvPr/>
            </p:nvSpPr>
            <p:spPr bwMode="auto">
              <a:xfrm>
                <a:off x="353" y="96"/>
                <a:ext cx="422" cy="9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6668" name="Group 116"/>
              <p:cNvGrpSpPr>
                <a:grpSpLocks/>
              </p:cNvGrpSpPr>
              <p:nvPr/>
            </p:nvGrpSpPr>
            <p:grpSpPr bwMode="auto">
              <a:xfrm>
                <a:off x="0" y="885"/>
                <a:ext cx="1073" cy="188"/>
                <a:chOff x="0" y="0"/>
                <a:chExt cx="1073" cy="188"/>
              </a:xfrm>
            </p:grpSpPr>
            <p:sp>
              <p:nvSpPr>
                <p:cNvPr id="2666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576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en-US" altLang="zh-CN" sz="1800"/>
                    <a:t>4 bytes</a:t>
                  </a:r>
                </a:p>
              </p:txBody>
            </p:sp>
            <p:sp>
              <p:nvSpPr>
                <p:cNvPr id="26670" name="Line 118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2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1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816" y="96"/>
                  <a:ext cx="25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3" name="Rectangle 115" descr="75%"/>
            <p:cNvSpPr>
              <a:spLocks noChangeArrowheads="1"/>
            </p:cNvSpPr>
            <p:nvPr/>
          </p:nvSpPr>
          <p:spPr bwMode="auto">
            <a:xfrm>
              <a:off x="561975" y="1295400"/>
              <a:ext cx="669925" cy="14287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grpSp>
          <p:nvGrpSpPr>
            <p:cNvPr id="26644" name="Group 123"/>
            <p:cNvGrpSpPr>
              <a:grpSpLocks/>
            </p:cNvGrpSpPr>
            <p:nvPr/>
          </p:nvGrpSpPr>
          <p:grpSpPr bwMode="auto">
            <a:xfrm>
              <a:off x="2895600" y="228600"/>
              <a:ext cx="668338" cy="1397000"/>
              <a:chOff x="0" y="0"/>
              <a:chExt cx="421" cy="880"/>
            </a:xfrm>
          </p:grpSpPr>
          <p:sp>
            <p:nvSpPr>
              <p:cNvPr id="26660" name="Rectangle 1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1" name="Rectangle 125" descr="50%"/>
              <p:cNvSpPr>
                <a:spLocks noChangeArrowheads="1"/>
              </p:cNvSpPr>
              <p:nvPr/>
            </p:nvSpPr>
            <p:spPr bwMode="auto">
              <a:xfrm>
                <a:off x="0" y="346"/>
                <a:ext cx="421" cy="9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2" name="Rectangle 126" descr="50%"/>
              <p:cNvSpPr>
                <a:spLocks noChangeArrowheads="1"/>
              </p:cNvSpPr>
              <p:nvPr/>
            </p:nvSpPr>
            <p:spPr bwMode="auto">
              <a:xfrm>
                <a:off x="0" y="437"/>
                <a:ext cx="421" cy="8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63" name="Rectangle 127" descr="70%"/>
              <p:cNvSpPr>
                <a:spLocks noChangeArrowheads="1"/>
              </p:cNvSpPr>
              <p:nvPr/>
            </p:nvSpPr>
            <p:spPr bwMode="auto">
              <a:xfrm>
                <a:off x="0" y="642"/>
                <a:ext cx="421" cy="9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645" name="组合 47"/>
            <p:cNvGrpSpPr>
              <a:grpSpLocks/>
            </p:cNvGrpSpPr>
            <p:nvPr/>
          </p:nvGrpSpPr>
          <p:grpSpPr bwMode="auto">
            <a:xfrm>
              <a:off x="1658938" y="1295400"/>
              <a:ext cx="1674812" cy="1685925"/>
              <a:chOff x="0" y="0"/>
              <a:chExt cx="1674812" cy="1685925"/>
            </a:xfrm>
          </p:grpSpPr>
          <p:sp>
            <p:nvSpPr>
              <p:cNvPr id="26656" name="Rectangle 128"/>
              <p:cNvSpPr>
                <a:spLocks noChangeArrowheads="1"/>
              </p:cNvSpPr>
              <p:nvPr/>
            </p:nvSpPr>
            <p:spPr bwMode="auto">
              <a:xfrm>
                <a:off x="381000" y="1387475"/>
                <a:ext cx="91440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1800"/>
                  <a:t>4 bytes</a:t>
                </a:r>
              </a:p>
            </p:txBody>
          </p:sp>
          <p:sp>
            <p:nvSpPr>
              <p:cNvPr id="26657" name="Line 129"/>
              <p:cNvSpPr>
                <a:spLocks noChangeShapeType="1"/>
              </p:cNvSpPr>
              <p:nvPr/>
            </p:nvSpPr>
            <p:spPr bwMode="auto">
              <a:xfrm>
                <a:off x="0" y="1539875"/>
                <a:ext cx="376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Line 130"/>
              <p:cNvSpPr>
                <a:spLocks noChangeShapeType="1"/>
              </p:cNvSpPr>
              <p:nvPr/>
            </p:nvSpPr>
            <p:spPr bwMode="auto">
              <a:xfrm flipH="1">
                <a:off x="1266825" y="1539875"/>
                <a:ext cx="407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Rectangle 140"/>
              <p:cNvSpPr>
                <a:spLocks noChangeArrowheads="1"/>
              </p:cNvSpPr>
              <p:nvPr/>
            </p:nvSpPr>
            <p:spPr bwMode="auto">
              <a:xfrm>
                <a:off x="474662" y="0"/>
                <a:ext cx="668337" cy="13985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6646" name="直接箭头连接符 52"/>
            <p:cNvCxnSpPr>
              <a:cxnSpLocks noChangeShapeType="1"/>
              <a:stCxn id="26667" idx="3"/>
            </p:cNvCxnSpPr>
            <p:nvPr/>
          </p:nvCxnSpPr>
          <p:spPr bwMode="auto">
            <a:xfrm flipV="1">
              <a:off x="1230312" y="304800"/>
              <a:ext cx="1647826" cy="3762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7" name="矩形 53"/>
            <p:cNvSpPr>
              <a:spLocks noChangeArrowheads="1"/>
            </p:cNvSpPr>
            <p:nvPr/>
          </p:nvSpPr>
          <p:spPr bwMode="auto">
            <a:xfrm>
              <a:off x="838200" y="0"/>
              <a:ext cx="2252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from_page_table</a:t>
              </a:r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26648" name="矩形 54"/>
            <p:cNvSpPr>
              <a:spLocks noChangeArrowheads="1"/>
            </p:cNvSpPr>
            <p:nvPr/>
          </p:nvSpPr>
          <p:spPr bwMode="auto">
            <a:xfrm>
              <a:off x="381000" y="926068"/>
              <a:ext cx="1976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to_page_table</a:t>
              </a:r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cxnSp>
          <p:nvCxnSpPr>
            <p:cNvPr id="26649" name="直接箭头连接符 55"/>
            <p:cNvCxnSpPr>
              <a:cxnSpLocks noChangeShapeType="1"/>
            </p:cNvCxnSpPr>
            <p:nvPr/>
          </p:nvCxnSpPr>
          <p:spPr bwMode="auto">
            <a:xfrm flipV="1">
              <a:off x="990600" y="1295400"/>
              <a:ext cx="1219200" cy="714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0" name="Rectangle 125" descr="50%"/>
            <p:cNvSpPr>
              <a:spLocks noChangeArrowheads="1"/>
            </p:cNvSpPr>
            <p:nvPr/>
          </p:nvSpPr>
          <p:spPr bwMode="auto">
            <a:xfrm>
              <a:off x="2135188" y="1852612"/>
              <a:ext cx="668338" cy="14287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51" name="Rectangle 126" descr="50%"/>
            <p:cNvSpPr>
              <a:spLocks noChangeArrowheads="1"/>
            </p:cNvSpPr>
            <p:nvPr/>
          </p:nvSpPr>
          <p:spPr bwMode="auto">
            <a:xfrm>
              <a:off x="2135188" y="1997075"/>
              <a:ext cx="668338" cy="14128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52" name="Rectangle 127" descr="70%"/>
            <p:cNvSpPr>
              <a:spLocks noChangeArrowheads="1"/>
            </p:cNvSpPr>
            <p:nvPr/>
          </p:nvSpPr>
          <p:spPr bwMode="auto">
            <a:xfrm>
              <a:off x="2135188" y="2322512"/>
              <a:ext cx="668338" cy="1444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cxnSp>
          <p:nvCxnSpPr>
            <p:cNvPr id="26653" name="直接箭头连接符 62"/>
            <p:cNvCxnSpPr>
              <a:cxnSpLocks noChangeShapeType="1"/>
              <a:stCxn id="26661" idx="1"/>
              <a:endCxn id="26650" idx="2"/>
            </p:cNvCxnSpPr>
            <p:nvPr/>
          </p:nvCxnSpPr>
          <p:spPr bwMode="auto">
            <a:xfrm flipH="1">
              <a:off x="2469357" y="849313"/>
              <a:ext cx="426243" cy="114617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直接箭头连接符 63"/>
            <p:cNvCxnSpPr>
              <a:cxnSpLocks noChangeShapeType="1"/>
            </p:cNvCxnSpPr>
            <p:nvPr/>
          </p:nvCxnSpPr>
          <p:spPr bwMode="auto">
            <a:xfrm flipH="1">
              <a:off x="2621757" y="1001713"/>
              <a:ext cx="426243" cy="114617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5" name="直接箭头连接符 64"/>
            <p:cNvCxnSpPr>
              <a:cxnSpLocks noChangeShapeType="1"/>
            </p:cNvCxnSpPr>
            <p:nvPr/>
          </p:nvCxnSpPr>
          <p:spPr bwMode="auto">
            <a:xfrm flipH="1">
              <a:off x="2649538" y="1295400"/>
              <a:ext cx="426243" cy="114617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67" name="组合 69"/>
          <p:cNvGrpSpPr>
            <a:grpSpLocks/>
          </p:cNvGrpSpPr>
          <p:nvPr/>
        </p:nvGrpSpPr>
        <p:grpSpPr bwMode="auto">
          <a:xfrm>
            <a:off x="228600" y="3355975"/>
            <a:ext cx="8534400" cy="3273425"/>
            <a:chOff x="0" y="0"/>
            <a:chExt cx="8534400" cy="3272881"/>
          </a:xfrm>
        </p:grpSpPr>
        <p:sp>
          <p:nvSpPr>
            <p:cNvPr id="26639" name="Rectangle 3"/>
            <p:cNvSpPr>
              <a:spLocks noChangeArrowheads="1"/>
            </p:cNvSpPr>
            <p:nvPr/>
          </p:nvSpPr>
          <p:spPr bwMode="auto">
            <a:xfrm>
              <a:off x="381000" y="609601"/>
              <a:ext cx="7543801" cy="2590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6640" name="矩形 66"/>
            <p:cNvSpPr>
              <a:spLocks noChangeArrowheads="1"/>
            </p:cNvSpPr>
            <p:nvPr/>
          </p:nvSpPr>
          <p:spPr bwMode="auto">
            <a:xfrm>
              <a:off x="0" y="610613"/>
              <a:ext cx="8534400" cy="26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for(;nr--&gt;0;from_page_table++,to_page_table++){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  this_page = *from_page_table; 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 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this_page&amp;=~2;//</a:t>
              </a:r>
              <a:r>
                <a:rPr lang="zh-CN" altLang="en-US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只读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Courier New" panose="02070309020205020404" pitchFamily="49" charset="0"/>
                  <a:sym typeface="Symbol" panose="05050102010706020507" pitchFamily="18" charset="2"/>
                </a:rPr>
                <a:t>  </a:t>
              </a:r>
              <a:r>
                <a:rPr lang="zh-CN" altLang="en-US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*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to_page_table=this_page; 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  *from_page_table=this_page;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  this_page -= LOW_MEM; this_page &gt;&gt;= 12;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  mem_map[this_page]++; }</a:t>
              </a:r>
            </a:p>
          </p:txBody>
        </p:sp>
        <p:sp>
          <p:nvSpPr>
            <p:cNvPr id="26641" name="AutoShape 72"/>
            <p:cNvSpPr>
              <a:spLocks noChangeArrowheads="1"/>
            </p:cNvSpPr>
            <p:nvPr/>
          </p:nvSpPr>
          <p:spPr bwMode="auto">
            <a:xfrm rot="10800000">
              <a:off x="0" y="0"/>
              <a:ext cx="1905000" cy="533400"/>
            </a:xfrm>
            <a:prstGeom prst="wedgeRoundRectCallout">
              <a:avLst>
                <a:gd name="adj1" fmla="val -22500"/>
                <a:gd name="adj2" fmla="val -8928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/>
                <a:t>nr=1024!</a:t>
              </a: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42313" y="4265613"/>
            <a:ext cx="3778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令新的页表内容与旧的页表内容一致。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循环</a:t>
            </a:r>
            <a:r>
              <a:rPr lang="en-US" altLang="zh-CN" sz="1800"/>
              <a:t>1024</a:t>
            </a:r>
            <a:r>
              <a:rPr lang="zh-CN" altLang="en-US" sz="1800"/>
              <a:t>次将新旧页表中的所有页框属性置为只读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程序、虚拟内存</a:t>
            </a:r>
            <a:r>
              <a:rPr lang="en-US" altLang="zh-CN" smtClean="0">
                <a:sym typeface="Symbol" panose="05050102010706020507" pitchFamily="18" charset="2"/>
              </a:rPr>
              <a:t>+</a:t>
            </a:r>
            <a:r>
              <a:rPr lang="zh-CN" altLang="en-US" smtClean="0">
                <a:sym typeface="Symbol" panose="05050102010706020507" pitchFamily="18" charset="2"/>
              </a:rPr>
              <a:t>物理内存的样子</a:t>
            </a:r>
          </a:p>
        </p:txBody>
      </p:sp>
      <p:sp>
        <p:nvSpPr>
          <p:cNvPr id="28675" name="Text Box 14"/>
          <p:cNvSpPr txBox="1">
            <a:spLocks noChangeArrowheads="1"/>
          </p:cNvSpPr>
          <p:nvPr/>
        </p:nvSpPr>
        <p:spPr bwMode="auto">
          <a:xfrm>
            <a:off x="7162800" y="4724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16M</a:t>
            </a:r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5715000" y="4724400"/>
            <a:ext cx="1447800" cy="112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5334000" y="5927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FF0000"/>
                </a:solidFill>
              </a:rPr>
              <a:t>物理内存空间</a:t>
            </a:r>
          </a:p>
        </p:txBody>
      </p: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7162800" y="55467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0</a:t>
            </a:r>
          </a:p>
        </p:txBody>
      </p:sp>
      <p:sp>
        <p:nvSpPr>
          <p:cNvPr id="28679" name="Freeform 40"/>
          <p:cNvSpPr>
            <a:spLocks/>
          </p:cNvSpPr>
          <p:nvPr/>
        </p:nvSpPr>
        <p:spPr bwMode="auto">
          <a:xfrm>
            <a:off x="5638800" y="2819400"/>
            <a:ext cx="609600" cy="1066800"/>
          </a:xfrm>
          <a:custGeom>
            <a:avLst/>
            <a:gdLst>
              <a:gd name="T0" fmla="*/ 0 w 432"/>
              <a:gd name="T1" fmla="*/ 2147483646 h 768"/>
              <a:gd name="T2" fmla="*/ 2147483646 w 432"/>
              <a:gd name="T3" fmla="*/ 2147483646 h 768"/>
              <a:gd name="T4" fmla="*/ 2147483646 w 432"/>
              <a:gd name="T5" fmla="*/ 0 h 768"/>
              <a:gd name="T6" fmla="*/ 0 60000 65536"/>
              <a:gd name="T7" fmla="*/ 0 60000 65536"/>
              <a:gd name="T8" fmla="*/ 0 60000 65536"/>
              <a:gd name="T9" fmla="*/ 0 w 432"/>
              <a:gd name="T10" fmla="*/ 0 h 768"/>
              <a:gd name="T11" fmla="*/ 432 w 43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68">
                <a:moveTo>
                  <a:pt x="0" y="768"/>
                </a:moveTo>
                <a:cubicBezTo>
                  <a:pt x="36" y="592"/>
                  <a:pt x="72" y="416"/>
                  <a:pt x="144" y="288"/>
                </a:cubicBezTo>
                <a:cubicBezTo>
                  <a:pt x="216" y="160"/>
                  <a:pt x="324" y="80"/>
                  <a:pt x="432" y="0"/>
                </a:cubicBezTo>
              </a:path>
            </a:pathLst>
          </a:custGeom>
          <a:noFill/>
          <a:ln w="76200" cmpd="sng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80" name="Group 51"/>
          <p:cNvGrpSpPr>
            <a:grpSpLocks/>
          </p:cNvGrpSpPr>
          <p:nvPr/>
        </p:nvGrpSpPr>
        <p:grpSpPr bwMode="auto">
          <a:xfrm>
            <a:off x="6248400" y="1752600"/>
            <a:ext cx="2895600" cy="1981200"/>
            <a:chOff x="0" y="0"/>
            <a:chExt cx="1824" cy="1248"/>
          </a:xfrm>
        </p:grpSpPr>
        <p:sp>
          <p:nvSpPr>
            <p:cNvPr id="28727" name="Text Box 41"/>
            <p:cNvSpPr txBox="1">
              <a:spLocks noChangeArrowheads="1"/>
            </p:cNvSpPr>
            <p:nvPr/>
          </p:nvSpPr>
          <p:spPr bwMode="auto">
            <a:xfrm>
              <a:off x="48" y="91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进程</a:t>
              </a: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</a:rPr>
                <a:t>页表</a:t>
              </a:r>
            </a:p>
          </p:txBody>
        </p:sp>
        <p:sp>
          <p:nvSpPr>
            <p:cNvPr id="28728" name="Rectangle 42"/>
            <p:cNvSpPr>
              <a:spLocks noChangeArrowheads="1"/>
            </p:cNvSpPr>
            <p:nvPr/>
          </p:nvSpPr>
          <p:spPr bwMode="auto">
            <a:xfrm>
              <a:off x="48" y="672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729" name="AutoShape 43"/>
            <p:cNvSpPr>
              <a:spLocks noChangeArrowheads="1"/>
            </p:cNvSpPr>
            <p:nvPr/>
          </p:nvSpPr>
          <p:spPr bwMode="auto">
            <a:xfrm>
              <a:off x="0" y="0"/>
              <a:ext cx="1824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730" name="Text Box 44"/>
            <p:cNvSpPr txBox="1">
              <a:spLocks noChangeArrowheads="1"/>
            </p:cNvSpPr>
            <p:nvPr/>
          </p:nvSpPr>
          <p:spPr bwMode="auto">
            <a:xfrm>
              <a:off x="48" y="38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进程</a:t>
              </a: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</a:rPr>
                <a:t>页表</a:t>
              </a:r>
            </a:p>
          </p:txBody>
        </p:sp>
        <p:sp>
          <p:nvSpPr>
            <p:cNvPr id="28731" name="Rectangle 45"/>
            <p:cNvSpPr>
              <a:spLocks noChangeArrowheads="1"/>
            </p:cNvSpPr>
            <p:nvPr/>
          </p:nvSpPr>
          <p:spPr bwMode="auto">
            <a:xfrm>
              <a:off x="48" y="144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732" name="Rectangle 46"/>
            <p:cNvSpPr>
              <a:spLocks noChangeArrowheads="1"/>
            </p:cNvSpPr>
            <p:nvPr/>
          </p:nvSpPr>
          <p:spPr bwMode="auto">
            <a:xfrm>
              <a:off x="1200" y="336"/>
              <a:ext cx="480" cy="48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733" name="Text Box 47"/>
            <p:cNvSpPr txBox="1">
              <a:spLocks noChangeArrowheads="1"/>
            </p:cNvSpPr>
            <p:nvPr/>
          </p:nvSpPr>
          <p:spPr bwMode="auto">
            <a:xfrm>
              <a:off x="1056" y="86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>
                  <a:solidFill>
                    <a:srgbClr val="FF0000"/>
                  </a:solidFill>
                </a:rPr>
                <a:t>内存页</a:t>
              </a:r>
            </a:p>
          </p:txBody>
        </p:sp>
        <p:sp>
          <p:nvSpPr>
            <p:cNvPr id="28734" name="Freeform 48"/>
            <p:cNvSpPr>
              <a:spLocks/>
            </p:cNvSpPr>
            <p:nvPr/>
          </p:nvSpPr>
          <p:spPr bwMode="auto">
            <a:xfrm>
              <a:off x="720" y="240"/>
              <a:ext cx="480" cy="336"/>
            </a:xfrm>
            <a:custGeom>
              <a:avLst/>
              <a:gdLst>
                <a:gd name="T0" fmla="*/ 0 w 480"/>
                <a:gd name="T1" fmla="*/ 0 h 336"/>
                <a:gd name="T2" fmla="*/ 336 w 480"/>
                <a:gd name="T3" fmla="*/ 96 h 336"/>
                <a:gd name="T4" fmla="*/ 480 w 480"/>
                <a:gd name="T5" fmla="*/ 336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48" y="244"/>
                    <a:pt x="480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Freeform 49"/>
            <p:cNvSpPr>
              <a:spLocks/>
            </p:cNvSpPr>
            <p:nvPr/>
          </p:nvSpPr>
          <p:spPr bwMode="auto">
            <a:xfrm>
              <a:off x="720" y="576"/>
              <a:ext cx="480" cy="240"/>
            </a:xfrm>
            <a:custGeom>
              <a:avLst/>
              <a:gdLst>
                <a:gd name="T0" fmla="*/ 0 w 432"/>
                <a:gd name="T1" fmla="*/ 240 h 240"/>
                <a:gd name="T2" fmla="*/ 1443 w 432"/>
                <a:gd name="T3" fmla="*/ 192 h 240"/>
                <a:gd name="T4" fmla="*/ 2588 w 432"/>
                <a:gd name="T5" fmla="*/ 0 h 240"/>
                <a:gd name="T6" fmla="*/ 0 60000 65536"/>
                <a:gd name="T7" fmla="*/ 0 60000 65536"/>
                <a:gd name="T8" fmla="*/ 0 60000 65536"/>
                <a:gd name="T9" fmla="*/ 0 w 432"/>
                <a:gd name="T10" fmla="*/ 0 h 240"/>
                <a:gd name="T11" fmla="*/ 432 w 4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40">
                  <a:moveTo>
                    <a:pt x="0" y="240"/>
                  </a:moveTo>
                  <a:cubicBezTo>
                    <a:pt x="84" y="236"/>
                    <a:pt x="168" y="232"/>
                    <a:pt x="240" y="192"/>
                  </a:cubicBezTo>
                  <a:cubicBezTo>
                    <a:pt x="312" y="152"/>
                    <a:pt x="372" y="76"/>
                    <a:pt x="4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1" name="组合 53"/>
          <p:cNvGrpSpPr>
            <a:grpSpLocks/>
          </p:cNvGrpSpPr>
          <p:nvPr/>
        </p:nvGrpSpPr>
        <p:grpSpPr bwMode="auto">
          <a:xfrm>
            <a:off x="152400" y="990600"/>
            <a:ext cx="5943600" cy="5715000"/>
            <a:chOff x="0" y="0"/>
            <a:chExt cx="5943600" cy="5715000"/>
          </a:xfrm>
        </p:grpSpPr>
        <p:grpSp>
          <p:nvGrpSpPr>
            <p:cNvPr id="28692" name="Group 38"/>
            <p:cNvGrpSpPr>
              <a:grpSpLocks/>
            </p:cNvGrpSpPr>
            <p:nvPr/>
          </p:nvGrpSpPr>
          <p:grpSpPr bwMode="auto">
            <a:xfrm>
              <a:off x="0" y="0"/>
              <a:ext cx="5943600" cy="5715000"/>
              <a:chOff x="0" y="0"/>
              <a:chExt cx="3744" cy="3600"/>
            </a:xfrm>
          </p:grpSpPr>
          <p:sp>
            <p:nvSpPr>
              <p:cNvPr id="28704" name="Rectangle 6"/>
              <p:cNvSpPr>
                <a:spLocks noChangeArrowheads="1"/>
              </p:cNvSpPr>
              <p:nvPr/>
            </p:nvSpPr>
            <p:spPr bwMode="auto">
              <a:xfrm>
                <a:off x="1824" y="48"/>
                <a:ext cx="1200" cy="3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05" name="Rectangle 7"/>
              <p:cNvSpPr>
                <a:spLocks noChangeArrowheads="1"/>
              </p:cNvSpPr>
              <p:nvPr/>
            </p:nvSpPr>
            <p:spPr bwMode="auto">
              <a:xfrm>
                <a:off x="240" y="282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06" name="Text Box 10"/>
              <p:cNvSpPr txBox="1">
                <a:spLocks noChangeArrowheads="1"/>
              </p:cNvSpPr>
              <p:nvPr/>
            </p:nvSpPr>
            <p:spPr bwMode="auto">
              <a:xfrm>
                <a:off x="1728" y="3350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zh-CN" sz="2000">
                    <a:solidFill>
                      <a:srgbClr val="FF0000"/>
                    </a:solidFill>
                  </a:rPr>
                  <a:t>虚拟内存</a:t>
                </a:r>
              </a:p>
            </p:txBody>
          </p:sp>
          <p:sp>
            <p:nvSpPr>
              <p:cNvPr id="28707" name="Text Box 11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8708" name="Text Box 13"/>
              <p:cNvSpPr txBox="1">
                <a:spLocks noChangeArrowheads="1"/>
              </p:cNvSpPr>
              <p:nvPr/>
            </p:nvSpPr>
            <p:spPr bwMode="auto">
              <a:xfrm>
                <a:off x="3072" y="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4G</a:t>
                </a:r>
              </a:p>
            </p:txBody>
          </p:sp>
          <p:sp>
            <p:nvSpPr>
              <p:cNvPr id="28709" name="Text Box 15"/>
              <p:cNvSpPr txBox="1">
                <a:spLocks noChangeArrowheads="1"/>
              </p:cNvSpPr>
              <p:nvPr/>
            </p:nvSpPr>
            <p:spPr bwMode="auto">
              <a:xfrm>
                <a:off x="390" y="291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GDT</a:t>
                </a:r>
              </a:p>
            </p:txBody>
          </p:sp>
          <p:sp>
            <p:nvSpPr>
              <p:cNvPr id="28710" name="Rectangle 16"/>
              <p:cNvSpPr>
                <a:spLocks noChangeArrowheads="1"/>
              </p:cNvSpPr>
              <p:nvPr/>
            </p:nvSpPr>
            <p:spPr bwMode="auto">
              <a:xfrm>
                <a:off x="240" y="2160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11" name="Text Box 17"/>
              <p:cNvSpPr txBox="1">
                <a:spLocks noChangeArrowheads="1"/>
              </p:cNvSpPr>
              <p:nvPr/>
            </p:nvSpPr>
            <p:spPr bwMode="auto">
              <a:xfrm>
                <a:off x="432" y="224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LDT</a:t>
                </a:r>
              </a:p>
            </p:txBody>
          </p:sp>
          <p:sp>
            <p:nvSpPr>
              <p:cNvPr id="28712" name="Rectangle 18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13" name="Text Box 19"/>
              <p:cNvSpPr txBox="1">
                <a:spLocks noChangeArrowheads="1"/>
              </p:cNvSpPr>
              <p:nvPr/>
            </p:nvSpPr>
            <p:spPr bwMode="auto">
              <a:xfrm>
                <a:off x="432" y="148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LDT</a:t>
                </a:r>
              </a:p>
            </p:txBody>
          </p:sp>
          <p:sp>
            <p:nvSpPr>
              <p:cNvPr id="28714" name="Text Box 20"/>
              <p:cNvSpPr txBox="1">
                <a:spLocks noChangeArrowheads="1"/>
              </p:cNvSpPr>
              <p:nvPr/>
            </p:nvSpPr>
            <p:spPr bwMode="auto">
              <a:xfrm>
                <a:off x="0" y="259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zh-CN" sz="2000"/>
                  <a:t>内核</a:t>
                </a:r>
              </a:p>
            </p:txBody>
          </p:sp>
          <p:sp>
            <p:nvSpPr>
              <p:cNvPr id="28715" name="Text Box 21"/>
              <p:cNvSpPr txBox="1">
                <a:spLocks noChangeArrowheads="1"/>
              </p:cNvSpPr>
              <p:nvPr/>
            </p:nvSpPr>
            <p:spPr bwMode="auto">
              <a:xfrm>
                <a:off x="48" y="192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en-US" sz="2000"/>
                  <a:t>进程</a:t>
                </a:r>
                <a:r>
                  <a:rPr lang="en-US" altLang="zh-CN" sz="2000"/>
                  <a:t>0</a:t>
                </a:r>
              </a:p>
            </p:txBody>
          </p:sp>
          <p:sp>
            <p:nvSpPr>
              <p:cNvPr id="28716" name="Text Box 22"/>
              <p:cNvSpPr txBox="1">
                <a:spLocks noChangeArrowheads="1"/>
              </p:cNvSpPr>
              <p:nvPr/>
            </p:nvSpPr>
            <p:spPr bwMode="auto">
              <a:xfrm>
                <a:off x="48" y="115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en-US" sz="2000"/>
                  <a:t>进程</a:t>
                </a:r>
                <a:r>
                  <a:rPr lang="en-US" altLang="zh-CN" sz="2000"/>
                  <a:t>1</a:t>
                </a:r>
              </a:p>
            </p:txBody>
          </p:sp>
          <p:sp>
            <p:nvSpPr>
              <p:cNvPr id="28717" name="Text Box 23"/>
              <p:cNvSpPr txBox="1">
                <a:spLocks noChangeArrowheads="1"/>
              </p:cNvSpPr>
              <p:nvPr/>
            </p:nvSpPr>
            <p:spPr bwMode="auto">
              <a:xfrm>
                <a:off x="3024" y="1440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128M</a:t>
                </a:r>
              </a:p>
            </p:txBody>
          </p:sp>
          <p:sp>
            <p:nvSpPr>
              <p:cNvPr id="28718" name="Text Box 24"/>
              <p:cNvSpPr txBox="1">
                <a:spLocks noChangeArrowheads="1"/>
              </p:cNvSpPr>
              <p:nvPr/>
            </p:nvSpPr>
            <p:spPr bwMode="auto">
              <a:xfrm>
                <a:off x="3024" y="230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64M</a:t>
                </a:r>
              </a:p>
            </p:txBody>
          </p:sp>
          <p:sp>
            <p:nvSpPr>
              <p:cNvPr id="28719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200" cy="85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20" name="Rectangle 27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1200" cy="90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21" name="Line 28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2" name="Line 29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3" name="Line 30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48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4" name="Line 31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7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5" name="Line 32"/>
              <p:cNvSpPr>
                <a:spLocks noChangeShapeType="1"/>
              </p:cNvSpPr>
              <p:nvPr/>
            </p:nvSpPr>
            <p:spPr bwMode="auto">
              <a:xfrm>
                <a:off x="1344" y="3254"/>
                <a:ext cx="48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33"/>
              <p:cNvSpPr>
                <a:spLocks noChangeShapeType="1"/>
              </p:cNvSpPr>
              <p:nvPr/>
            </p:nvSpPr>
            <p:spPr bwMode="auto">
              <a:xfrm flipV="1">
                <a:off x="1344" y="2448"/>
                <a:ext cx="480" cy="3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381000" y="1371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685800" y="135255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LDT[1]</a:t>
              </a:r>
            </a:p>
          </p:txBody>
        </p:sp>
        <p:sp>
          <p:nvSpPr>
            <p:cNvPr id="28695" name="Text Box 22"/>
            <p:cNvSpPr txBox="1">
              <a:spLocks noChangeArrowheads="1"/>
            </p:cNvSpPr>
            <p:nvPr/>
          </p:nvSpPr>
          <p:spPr bwMode="auto">
            <a:xfrm>
              <a:off x="76200" y="609600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进程</a:t>
              </a:r>
              <a:r>
                <a:rPr lang="en-US" altLang="zh-CN" sz="2000"/>
                <a:t>2</a:t>
              </a:r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2133600" y="1752600"/>
              <a:ext cx="7620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Rectangle 27"/>
            <p:cNvSpPr>
              <a:spLocks noChangeArrowheads="1"/>
            </p:cNvSpPr>
            <p:nvPr/>
          </p:nvSpPr>
          <p:spPr bwMode="auto">
            <a:xfrm>
              <a:off x="2895600" y="990600"/>
              <a:ext cx="1905000" cy="1431925"/>
            </a:xfrm>
            <a:prstGeom prst="rect">
              <a:avLst/>
            </a:prstGeom>
            <a:solidFill>
              <a:srgbClr val="7575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FF0000"/>
                </a:solidFill>
              </a:endParaRPr>
            </a:p>
          </p:txBody>
        </p:sp>
        <p:sp>
          <p:nvSpPr>
            <p:cNvPr id="28698" name="Line 28"/>
            <p:cNvSpPr>
              <a:spLocks noChangeShapeType="1"/>
            </p:cNvSpPr>
            <p:nvPr/>
          </p:nvSpPr>
          <p:spPr bwMode="auto">
            <a:xfrm flipV="1">
              <a:off x="2133600" y="990600"/>
              <a:ext cx="762000" cy="381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23"/>
            <p:cNvSpPr txBox="1">
              <a:spLocks noChangeArrowheads="1"/>
            </p:cNvSpPr>
            <p:nvPr/>
          </p:nvSpPr>
          <p:spPr bwMode="auto">
            <a:xfrm>
              <a:off x="4800600" y="838200"/>
              <a:ext cx="1143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192M</a:t>
              </a:r>
            </a:p>
          </p:txBody>
        </p:sp>
        <p:sp>
          <p:nvSpPr>
            <p:cNvPr id="28700" name="Rectangle 18"/>
            <p:cNvSpPr>
              <a:spLocks noChangeArrowheads="1"/>
            </p:cNvSpPr>
            <p:nvPr/>
          </p:nvSpPr>
          <p:spPr bwMode="auto">
            <a:xfrm>
              <a:off x="381000" y="990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8701" name="Text Box 19"/>
            <p:cNvSpPr txBox="1">
              <a:spLocks noChangeArrowheads="1"/>
            </p:cNvSpPr>
            <p:nvPr/>
          </p:nvSpPr>
          <p:spPr bwMode="auto">
            <a:xfrm>
              <a:off x="685800" y="97155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LDT[2]</a:t>
              </a:r>
            </a:p>
          </p:txBody>
        </p:sp>
        <p:sp>
          <p:nvSpPr>
            <p:cNvPr id="28702" name="Line 28"/>
            <p:cNvSpPr>
              <a:spLocks noChangeShapeType="1"/>
            </p:cNvSpPr>
            <p:nvPr/>
          </p:nvSpPr>
          <p:spPr bwMode="auto">
            <a:xfrm>
              <a:off x="2133600" y="1371600"/>
              <a:ext cx="762000" cy="1066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28"/>
            <p:cNvSpPr>
              <a:spLocks noChangeShapeType="1"/>
            </p:cNvSpPr>
            <p:nvPr/>
          </p:nvSpPr>
          <p:spPr bwMode="auto">
            <a:xfrm>
              <a:off x="2133600" y="990600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2" name="Rectangle 127" descr="70%"/>
          <p:cNvSpPr>
            <a:spLocks noChangeArrowheads="1"/>
          </p:cNvSpPr>
          <p:nvPr/>
        </p:nvSpPr>
        <p:spPr bwMode="auto">
          <a:xfrm>
            <a:off x="3048000" y="4419600"/>
            <a:ext cx="19050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83" name="Rectangle 127" descr="70%"/>
          <p:cNvSpPr>
            <a:spLocks noChangeArrowheads="1"/>
          </p:cNvSpPr>
          <p:nvPr/>
        </p:nvSpPr>
        <p:spPr bwMode="auto">
          <a:xfrm>
            <a:off x="5715000" y="5410200"/>
            <a:ext cx="14478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84" name="Rectangle 127" descr="70%"/>
          <p:cNvSpPr>
            <a:spLocks noChangeArrowheads="1"/>
          </p:cNvSpPr>
          <p:nvPr/>
        </p:nvSpPr>
        <p:spPr bwMode="auto">
          <a:xfrm>
            <a:off x="3048000" y="2819400"/>
            <a:ext cx="19050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85" name="Line 37"/>
          <p:cNvSpPr>
            <a:spLocks noChangeShapeType="1"/>
          </p:cNvSpPr>
          <p:nvPr/>
        </p:nvSpPr>
        <p:spPr bwMode="auto">
          <a:xfrm>
            <a:off x="4800600" y="2895600"/>
            <a:ext cx="1524000" cy="2667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35"/>
          <p:cNvSpPr>
            <a:spLocks noChangeShapeType="1"/>
          </p:cNvSpPr>
          <p:nvPr/>
        </p:nvSpPr>
        <p:spPr bwMode="auto">
          <a:xfrm>
            <a:off x="4800600" y="4572000"/>
            <a:ext cx="144780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Rectangle 126" descr="50%"/>
          <p:cNvSpPr>
            <a:spLocks noChangeArrowheads="1"/>
          </p:cNvSpPr>
          <p:nvPr/>
        </p:nvSpPr>
        <p:spPr bwMode="auto">
          <a:xfrm>
            <a:off x="3048000" y="4038600"/>
            <a:ext cx="19050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88" name="Rectangle 126" descr="50%"/>
          <p:cNvSpPr>
            <a:spLocks noChangeArrowheads="1"/>
          </p:cNvSpPr>
          <p:nvPr/>
        </p:nvSpPr>
        <p:spPr bwMode="auto">
          <a:xfrm>
            <a:off x="3048000" y="2438400"/>
            <a:ext cx="19050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89" name="Rectangle 126" descr="50%"/>
          <p:cNvSpPr>
            <a:spLocks noChangeArrowheads="1"/>
          </p:cNvSpPr>
          <p:nvPr/>
        </p:nvSpPr>
        <p:spPr bwMode="auto">
          <a:xfrm>
            <a:off x="5715000" y="4953000"/>
            <a:ext cx="14478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28690" name="Line 34"/>
          <p:cNvSpPr>
            <a:spLocks noChangeShapeType="1"/>
          </p:cNvSpPr>
          <p:nvPr/>
        </p:nvSpPr>
        <p:spPr bwMode="auto">
          <a:xfrm>
            <a:off x="4800600" y="4191000"/>
            <a:ext cx="15240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36"/>
          <p:cNvSpPr>
            <a:spLocks noChangeShapeType="1"/>
          </p:cNvSpPr>
          <p:nvPr/>
        </p:nvSpPr>
        <p:spPr bwMode="auto">
          <a:xfrm>
            <a:off x="4800600" y="2590800"/>
            <a:ext cx="1524000" cy="2514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8"/>
          <p:cNvGrpSpPr>
            <a:grpSpLocks/>
          </p:cNvGrpSpPr>
          <p:nvPr/>
        </p:nvGrpSpPr>
        <p:grpSpPr bwMode="auto">
          <a:xfrm>
            <a:off x="0" y="1203325"/>
            <a:ext cx="6324600" cy="2622550"/>
            <a:chOff x="0" y="0"/>
            <a:chExt cx="3984" cy="1652"/>
          </a:xfrm>
        </p:grpSpPr>
        <p:sp>
          <p:nvSpPr>
            <p:cNvPr id="29760" name="Rectangle 6"/>
            <p:cNvSpPr>
              <a:spLocks noChangeArrowheads="1"/>
            </p:cNvSpPr>
            <p:nvPr/>
          </p:nvSpPr>
          <p:spPr bwMode="auto">
            <a:xfrm>
              <a:off x="2064" y="0"/>
              <a:ext cx="1200" cy="1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61" name="Text Box 11"/>
            <p:cNvSpPr txBox="1">
              <a:spLocks noChangeArrowheads="1"/>
            </p:cNvSpPr>
            <p:nvPr/>
          </p:nvSpPr>
          <p:spPr bwMode="auto">
            <a:xfrm>
              <a:off x="3264" y="140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29762" name="Text Box 22"/>
            <p:cNvSpPr txBox="1">
              <a:spLocks noChangeArrowheads="1"/>
            </p:cNvSpPr>
            <p:nvPr/>
          </p:nvSpPr>
          <p:spPr bwMode="auto">
            <a:xfrm>
              <a:off x="0" y="3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进程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29763" name="Text Box 23"/>
            <p:cNvSpPr txBox="1">
              <a:spLocks noChangeArrowheads="1"/>
            </p:cNvSpPr>
            <p:nvPr/>
          </p:nvSpPr>
          <p:spPr bwMode="auto">
            <a:xfrm>
              <a:off x="3264" y="336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128M</a:t>
              </a:r>
            </a:p>
          </p:txBody>
        </p:sp>
        <p:sp>
          <p:nvSpPr>
            <p:cNvPr id="29764" name="Text Box 24"/>
            <p:cNvSpPr txBox="1">
              <a:spLocks noChangeArrowheads="1"/>
            </p:cNvSpPr>
            <p:nvPr/>
          </p:nvSpPr>
          <p:spPr bwMode="auto">
            <a:xfrm>
              <a:off x="3264" y="120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64M</a:t>
              </a:r>
            </a:p>
          </p:txBody>
        </p:sp>
        <p:sp>
          <p:nvSpPr>
            <p:cNvPr id="29765" name="Rectangle 27"/>
            <p:cNvSpPr>
              <a:spLocks noChangeArrowheads="1"/>
            </p:cNvSpPr>
            <p:nvPr/>
          </p:nvSpPr>
          <p:spPr bwMode="auto">
            <a:xfrm>
              <a:off x="2064" y="432"/>
              <a:ext cx="1200" cy="9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66" name="Line 28"/>
            <p:cNvSpPr>
              <a:spLocks noChangeShapeType="1"/>
            </p:cNvSpPr>
            <p:nvPr/>
          </p:nvSpPr>
          <p:spPr bwMode="auto">
            <a:xfrm>
              <a:off x="1584" y="288"/>
              <a:ext cx="48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29"/>
            <p:cNvSpPr>
              <a:spLocks noChangeShapeType="1"/>
            </p:cNvSpPr>
            <p:nvPr/>
          </p:nvSpPr>
          <p:spPr bwMode="auto">
            <a:xfrm>
              <a:off x="1584" y="528"/>
              <a:ext cx="48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Rectangle 18"/>
            <p:cNvSpPr>
              <a:spLocks noChangeArrowheads="1"/>
            </p:cNvSpPr>
            <p:nvPr/>
          </p:nvSpPr>
          <p:spPr bwMode="auto">
            <a:xfrm>
              <a:off x="1200" y="288"/>
              <a:ext cx="38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69" name="Text Box 17"/>
            <p:cNvSpPr txBox="1">
              <a:spLocks noChangeArrowheads="1"/>
            </p:cNvSpPr>
            <p:nvPr/>
          </p:nvSpPr>
          <p:spPr bwMode="auto">
            <a:xfrm>
              <a:off x="960" y="4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</a:t>
              </a:r>
            </a:p>
          </p:txBody>
        </p:sp>
      </p:grp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*p=7? </a:t>
            </a:r>
            <a:r>
              <a:rPr lang="zh-CN" altLang="en-US" smtClean="0">
                <a:sym typeface="Symbol" panose="05050102010706020507" pitchFamily="18" charset="2"/>
              </a:rPr>
              <a:t>父进程</a:t>
            </a:r>
            <a:r>
              <a:rPr lang="en-US" altLang="zh-CN" smtClean="0">
                <a:sym typeface="Symbol" panose="05050102010706020507" pitchFamily="18" charset="2"/>
              </a:rPr>
              <a:t>*p=7</a:t>
            </a:r>
            <a:r>
              <a:rPr lang="zh-CN" altLang="en-US" smtClean="0">
                <a:sym typeface="Symbol" panose="05050102010706020507" pitchFamily="18" charset="2"/>
              </a:rPr>
              <a:t>、子进程</a:t>
            </a:r>
            <a:r>
              <a:rPr lang="en-US" altLang="zh-CN" smtClean="0">
                <a:sym typeface="Symbol" panose="05050102010706020507" pitchFamily="18" charset="2"/>
              </a:rPr>
              <a:t>*p=8?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pSp>
        <p:nvGrpSpPr>
          <p:cNvPr id="29700" name="Group 68"/>
          <p:cNvGrpSpPr>
            <a:grpSpLocks/>
          </p:cNvGrpSpPr>
          <p:nvPr/>
        </p:nvGrpSpPr>
        <p:grpSpPr bwMode="auto">
          <a:xfrm>
            <a:off x="6858000" y="1203325"/>
            <a:ext cx="1371600" cy="2559050"/>
            <a:chOff x="0" y="0"/>
            <a:chExt cx="1104" cy="2958"/>
          </a:xfrm>
        </p:grpSpPr>
        <p:sp>
          <p:nvSpPr>
            <p:cNvPr id="29756" name="Rectangle 45"/>
            <p:cNvSpPr>
              <a:spLocks noChangeArrowheads="1"/>
            </p:cNvSpPr>
            <p:nvPr/>
          </p:nvSpPr>
          <p:spPr bwMode="auto">
            <a:xfrm>
              <a:off x="0" y="0"/>
              <a:ext cx="1104" cy="24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57" name="Rectangle 53"/>
            <p:cNvSpPr>
              <a:spLocks noChangeArrowheads="1"/>
            </p:cNvSpPr>
            <p:nvPr/>
          </p:nvSpPr>
          <p:spPr bwMode="auto">
            <a:xfrm>
              <a:off x="0" y="427"/>
              <a:ext cx="1104" cy="245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58" name="Rectangle 54"/>
            <p:cNvSpPr>
              <a:spLocks noChangeArrowheads="1"/>
            </p:cNvSpPr>
            <p:nvPr/>
          </p:nvSpPr>
          <p:spPr bwMode="auto">
            <a:xfrm>
              <a:off x="0" y="1832"/>
              <a:ext cx="1104" cy="232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59" name="Text Box 55"/>
            <p:cNvSpPr txBox="1">
              <a:spLocks noChangeArrowheads="1"/>
            </p:cNvSpPr>
            <p:nvPr/>
          </p:nvSpPr>
          <p:spPr bwMode="auto">
            <a:xfrm>
              <a:off x="0" y="2496"/>
              <a:ext cx="110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/>
                <a:t>物理内存</a:t>
              </a:r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228600" y="1943100"/>
            <a:ext cx="1524000" cy="555625"/>
            <a:chOff x="0" y="0"/>
            <a:chExt cx="1584" cy="528"/>
          </a:xfrm>
        </p:grpSpPr>
        <p:sp>
          <p:nvSpPr>
            <p:cNvPr id="2975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58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55" name="Text Box 17"/>
            <p:cNvSpPr txBox="1">
              <a:spLocks noChangeArrowheads="1"/>
            </p:cNvSpPr>
            <p:nvPr/>
          </p:nvSpPr>
          <p:spPr bwMode="auto">
            <a:xfrm>
              <a:off x="284" y="21"/>
              <a:ext cx="92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*</a:t>
              </a:r>
              <a:r>
                <a:rPr lang="en-US" altLang="zh-CN" sz="2000"/>
                <a:t>p = 7</a:t>
              </a:r>
            </a:p>
          </p:txBody>
        </p:sp>
      </p:grpSp>
      <p:grpSp>
        <p:nvGrpSpPr>
          <p:cNvPr id="29702" name="组合 41"/>
          <p:cNvGrpSpPr>
            <a:grpSpLocks/>
          </p:cNvGrpSpPr>
          <p:nvPr/>
        </p:nvGrpSpPr>
        <p:grpSpPr bwMode="auto">
          <a:xfrm>
            <a:off x="4648200" y="2574925"/>
            <a:ext cx="1295400" cy="609600"/>
            <a:chOff x="0" y="0"/>
            <a:chExt cx="1295400" cy="609600"/>
          </a:xfrm>
        </p:grpSpPr>
        <p:sp>
          <p:nvSpPr>
            <p:cNvPr id="29752" name="矩形 42"/>
            <p:cNvSpPr>
              <a:spLocks noChangeArrowheads="1"/>
            </p:cNvSpPr>
            <p:nvPr/>
          </p:nvSpPr>
          <p:spPr bwMode="auto">
            <a:xfrm>
              <a:off x="0" y="30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53" name="矩形 43"/>
            <p:cNvSpPr>
              <a:spLocks noChangeArrowheads="1"/>
            </p:cNvSpPr>
            <p:nvPr/>
          </p:nvSpPr>
          <p:spPr bwMode="auto">
            <a:xfrm>
              <a:off x="0" y="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9703" name="组合 45"/>
          <p:cNvGrpSpPr>
            <a:grpSpLocks/>
          </p:cNvGrpSpPr>
          <p:nvPr/>
        </p:nvGrpSpPr>
        <p:grpSpPr bwMode="auto">
          <a:xfrm>
            <a:off x="5791200" y="1676400"/>
            <a:ext cx="1066800" cy="1371600"/>
            <a:chOff x="0" y="0"/>
            <a:chExt cx="1066800" cy="1371602"/>
          </a:xfrm>
        </p:grpSpPr>
        <p:sp>
          <p:nvSpPr>
            <p:cNvPr id="29750" name="Line 41"/>
            <p:cNvSpPr>
              <a:spLocks noChangeShapeType="1"/>
            </p:cNvSpPr>
            <p:nvPr/>
          </p:nvSpPr>
          <p:spPr bwMode="auto">
            <a:xfrm flipV="1">
              <a:off x="0" y="1219202"/>
              <a:ext cx="1066800" cy="152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1066800" cy="10668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4" name="Text Box 39"/>
          <p:cNvSpPr txBox="1">
            <a:spLocks noChangeArrowheads="1"/>
          </p:cNvSpPr>
          <p:nvPr/>
        </p:nvSpPr>
        <p:spPr bwMode="auto">
          <a:xfrm>
            <a:off x="228600" y="1584325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p = 0x300</a:t>
            </a:r>
          </a:p>
        </p:txBody>
      </p:sp>
      <p:sp>
        <p:nvSpPr>
          <p:cNvPr id="29705" name="Text Box 39"/>
          <p:cNvSpPr txBox="1">
            <a:spLocks noChangeArrowheads="1"/>
          </p:cNvSpPr>
          <p:nvPr/>
        </p:nvSpPr>
        <p:spPr bwMode="auto">
          <a:xfrm>
            <a:off x="3048000" y="25749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0x00400300</a:t>
            </a:r>
          </a:p>
        </p:txBody>
      </p:sp>
      <p:sp>
        <p:nvSpPr>
          <p:cNvPr id="29706" name="Text Box 39"/>
          <p:cNvSpPr txBox="1">
            <a:spLocks noChangeArrowheads="1"/>
          </p:cNvSpPr>
          <p:nvPr/>
        </p:nvSpPr>
        <p:spPr bwMode="auto">
          <a:xfrm>
            <a:off x="8216900" y="27273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0x0007300</a:t>
            </a:r>
          </a:p>
        </p:txBody>
      </p:sp>
      <p:sp>
        <p:nvSpPr>
          <p:cNvPr id="19487" name="矩形 145"/>
          <p:cNvSpPr>
            <a:spLocks noChangeArrowheads="1"/>
          </p:cNvSpPr>
          <p:nvPr/>
        </p:nvSpPr>
        <p:spPr bwMode="auto">
          <a:xfrm>
            <a:off x="6858000" y="27305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7</a:t>
            </a:r>
            <a:endParaRPr lang="zh-CN" altLang="en-US" sz="3200" b="0">
              <a:solidFill>
                <a:schemeClr val="accent2"/>
              </a:solidFill>
            </a:endParaRPr>
          </a:p>
        </p:txBody>
      </p:sp>
      <p:grpSp>
        <p:nvGrpSpPr>
          <p:cNvPr id="29708" name="Group 38"/>
          <p:cNvGrpSpPr>
            <a:grpSpLocks/>
          </p:cNvGrpSpPr>
          <p:nvPr/>
        </p:nvGrpSpPr>
        <p:grpSpPr bwMode="auto">
          <a:xfrm>
            <a:off x="0" y="3805238"/>
            <a:ext cx="6324600" cy="2622550"/>
            <a:chOff x="0" y="0"/>
            <a:chExt cx="3984" cy="1652"/>
          </a:xfrm>
        </p:grpSpPr>
        <p:sp>
          <p:nvSpPr>
            <p:cNvPr id="29740" name="Rectangle 6"/>
            <p:cNvSpPr>
              <a:spLocks noChangeArrowheads="1"/>
            </p:cNvSpPr>
            <p:nvPr/>
          </p:nvSpPr>
          <p:spPr bwMode="auto">
            <a:xfrm>
              <a:off x="2064" y="0"/>
              <a:ext cx="1200" cy="1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41" name="Text Box 11"/>
            <p:cNvSpPr txBox="1">
              <a:spLocks noChangeArrowheads="1"/>
            </p:cNvSpPr>
            <p:nvPr/>
          </p:nvSpPr>
          <p:spPr bwMode="auto">
            <a:xfrm>
              <a:off x="3264" y="140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29742" name="Text Box 22"/>
            <p:cNvSpPr txBox="1">
              <a:spLocks noChangeArrowheads="1"/>
            </p:cNvSpPr>
            <p:nvPr/>
          </p:nvSpPr>
          <p:spPr bwMode="auto">
            <a:xfrm>
              <a:off x="0" y="3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进程</a:t>
              </a:r>
              <a:r>
                <a:rPr lang="en-US" altLang="zh-CN" sz="2000"/>
                <a:t>2</a:t>
              </a:r>
            </a:p>
          </p:txBody>
        </p:sp>
        <p:sp>
          <p:nvSpPr>
            <p:cNvPr id="29743" name="Text Box 23"/>
            <p:cNvSpPr txBox="1">
              <a:spLocks noChangeArrowheads="1"/>
            </p:cNvSpPr>
            <p:nvPr/>
          </p:nvSpPr>
          <p:spPr bwMode="auto">
            <a:xfrm>
              <a:off x="3264" y="336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192M</a:t>
              </a:r>
            </a:p>
          </p:txBody>
        </p:sp>
        <p:sp>
          <p:nvSpPr>
            <p:cNvPr id="29744" name="Text Box 24"/>
            <p:cNvSpPr txBox="1">
              <a:spLocks noChangeArrowheads="1"/>
            </p:cNvSpPr>
            <p:nvPr/>
          </p:nvSpPr>
          <p:spPr bwMode="auto">
            <a:xfrm>
              <a:off x="3264" y="1200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128M</a:t>
              </a:r>
            </a:p>
          </p:txBody>
        </p:sp>
        <p:sp>
          <p:nvSpPr>
            <p:cNvPr id="29745" name="Rectangle 27"/>
            <p:cNvSpPr>
              <a:spLocks noChangeArrowheads="1"/>
            </p:cNvSpPr>
            <p:nvPr/>
          </p:nvSpPr>
          <p:spPr bwMode="auto">
            <a:xfrm>
              <a:off x="2064" y="432"/>
              <a:ext cx="1200" cy="9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46" name="Line 28"/>
            <p:cNvSpPr>
              <a:spLocks noChangeShapeType="1"/>
            </p:cNvSpPr>
            <p:nvPr/>
          </p:nvSpPr>
          <p:spPr bwMode="auto">
            <a:xfrm>
              <a:off x="1584" y="288"/>
              <a:ext cx="48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29"/>
            <p:cNvSpPr>
              <a:spLocks noChangeShapeType="1"/>
            </p:cNvSpPr>
            <p:nvPr/>
          </p:nvSpPr>
          <p:spPr bwMode="auto">
            <a:xfrm>
              <a:off x="1584" y="528"/>
              <a:ext cx="48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Rectangle 18"/>
            <p:cNvSpPr>
              <a:spLocks noChangeArrowheads="1"/>
            </p:cNvSpPr>
            <p:nvPr/>
          </p:nvSpPr>
          <p:spPr bwMode="auto">
            <a:xfrm>
              <a:off x="1200" y="288"/>
              <a:ext cx="38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49" name="Text Box 17"/>
            <p:cNvSpPr txBox="1">
              <a:spLocks noChangeArrowheads="1"/>
            </p:cNvSpPr>
            <p:nvPr/>
          </p:nvSpPr>
          <p:spPr bwMode="auto">
            <a:xfrm>
              <a:off x="960" y="4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</a:t>
              </a:r>
            </a:p>
          </p:txBody>
        </p:sp>
      </p:grpSp>
      <p:grpSp>
        <p:nvGrpSpPr>
          <p:cNvPr id="29709" name="Group 68"/>
          <p:cNvGrpSpPr>
            <a:grpSpLocks/>
          </p:cNvGrpSpPr>
          <p:nvPr/>
        </p:nvGrpSpPr>
        <p:grpSpPr bwMode="auto">
          <a:xfrm>
            <a:off x="6553200" y="3805238"/>
            <a:ext cx="1371600" cy="2559050"/>
            <a:chOff x="0" y="0"/>
            <a:chExt cx="1104" cy="2958"/>
          </a:xfrm>
        </p:grpSpPr>
        <p:sp>
          <p:nvSpPr>
            <p:cNvPr id="29736" name="Rectangle 45"/>
            <p:cNvSpPr>
              <a:spLocks noChangeArrowheads="1"/>
            </p:cNvSpPr>
            <p:nvPr/>
          </p:nvSpPr>
          <p:spPr bwMode="auto">
            <a:xfrm>
              <a:off x="0" y="0"/>
              <a:ext cx="1104" cy="24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37" name="Rectangle 53"/>
            <p:cNvSpPr>
              <a:spLocks noChangeArrowheads="1"/>
            </p:cNvSpPr>
            <p:nvPr/>
          </p:nvSpPr>
          <p:spPr bwMode="auto">
            <a:xfrm>
              <a:off x="0" y="427"/>
              <a:ext cx="1104" cy="245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38" name="Rectangle 54"/>
            <p:cNvSpPr>
              <a:spLocks noChangeArrowheads="1"/>
            </p:cNvSpPr>
            <p:nvPr/>
          </p:nvSpPr>
          <p:spPr bwMode="auto">
            <a:xfrm>
              <a:off x="0" y="1832"/>
              <a:ext cx="1104" cy="232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39" name="Text Box 55"/>
            <p:cNvSpPr txBox="1">
              <a:spLocks noChangeArrowheads="1"/>
            </p:cNvSpPr>
            <p:nvPr/>
          </p:nvSpPr>
          <p:spPr bwMode="auto">
            <a:xfrm>
              <a:off x="0" y="2496"/>
              <a:ext cx="110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/>
                <a:t>物理内存</a:t>
              </a:r>
            </a:p>
          </p:txBody>
        </p:sp>
      </p:grpSp>
      <p:grpSp>
        <p:nvGrpSpPr>
          <p:cNvPr id="29710" name="Group 13"/>
          <p:cNvGrpSpPr>
            <a:grpSpLocks/>
          </p:cNvGrpSpPr>
          <p:nvPr/>
        </p:nvGrpSpPr>
        <p:grpSpPr bwMode="auto">
          <a:xfrm>
            <a:off x="228600" y="4545013"/>
            <a:ext cx="1524000" cy="550862"/>
            <a:chOff x="0" y="0"/>
            <a:chExt cx="1584" cy="338"/>
          </a:xfrm>
        </p:grpSpPr>
        <p:sp>
          <p:nvSpPr>
            <p:cNvPr id="297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584" cy="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35" name="Text Box 17"/>
            <p:cNvSpPr txBox="1">
              <a:spLocks noChangeArrowheads="1"/>
            </p:cNvSpPr>
            <p:nvPr/>
          </p:nvSpPr>
          <p:spPr bwMode="auto">
            <a:xfrm>
              <a:off x="284" y="21"/>
              <a:ext cx="9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*</a:t>
              </a:r>
              <a:r>
                <a:rPr lang="en-US" altLang="zh-CN" sz="2000"/>
                <a:t>p = 8</a:t>
              </a:r>
            </a:p>
          </p:txBody>
        </p:sp>
      </p:grpSp>
      <p:grpSp>
        <p:nvGrpSpPr>
          <p:cNvPr id="29711" name="组合 195"/>
          <p:cNvGrpSpPr>
            <a:grpSpLocks/>
          </p:cNvGrpSpPr>
          <p:nvPr/>
        </p:nvGrpSpPr>
        <p:grpSpPr bwMode="auto">
          <a:xfrm>
            <a:off x="4648200" y="5176838"/>
            <a:ext cx="1295400" cy="609600"/>
            <a:chOff x="0" y="0"/>
            <a:chExt cx="1295400" cy="609600"/>
          </a:xfrm>
        </p:grpSpPr>
        <p:sp>
          <p:nvSpPr>
            <p:cNvPr id="29732" name="矩形 196"/>
            <p:cNvSpPr>
              <a:spLocks noChangeArrowheads="1"/>
            </p:cNvSpPr>
            <p:nvPr/>
          </p:nvSpPr>
          <p:spPr bwMode="auto">
            <a:xfrm>
              <a:off x="0" y="30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33" name="矩形 197"/>
            <p:cNvSpPr>
              <a:spLocks noChangeArrowheads="1"/>
            </p:cNvSpPr>
            <p:nvPr/>
          </p:nvSpPr>
          <p:spPr bwMode="auto">
            <a:xfrm>
              <a:off x="0" y="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9712" name="组合 198"/>
          <p:cNvGrpSpPr>
            <a:grpSpLocks/>
          </p:cNvGrpSpPr>
          <p:nvPr/>
        </p:nvGrpSpPr>
        <p:grpSpPr bwMode="auto">
          <a:xfrm>
            <a:off x="5791200" y="4278313"/>
            <a:ext cx="1066800" cy="1371600"/>
            <a:chOff x="0" y="0"/>
            <a:chExt cx="1066800" cy="1371602"/>
          </a:xfrm>
        </p:grpSpPr>
        <p:sp>
          <p:nvSpPr>
            <p:cNvPr id="29730" name="Line 41"/>
            <p:cNvSpPr>
              <a:spLocks noChangeShapeType="1"/>
            </p:cNvSpPr>
            <p:nvPr/>
          </p:nvSpPr>
          <p:spPr bwMode="auto">
            <a:xfrm flipV="1">
              <a:off x="0" y="1219202"/>
              <a:ext cx="1066800" cy="152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1066800" cy="10668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3" name="Text Box 39"/>
          <p:cNvSpPr txBox="1">
            <a:spLocks noChangeArrowheads="1"/>
          </p:cNvSpPr>
          <p:nvPr/>
        </p:nvSpPr>
        <p:spPr bwMode="auto">
          <a:xfrm>
            <a:off x="228600" y="418623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p = 0x300</a:t>
            </a:r>
          </a:p>
        </p:txBody>
      </p:sp>
      <p:sp>
        <p:nvSpPr>
          <p:cNvPr id="29714" name="Text Box 39"/>
          <p:cNvSpPr txBox="1">
            <a:spLocks noChangeArrowheads="1"/>
          </p:cNvSpPr>
          <p:nvPr/>
        </p:nvSpPr>
        <p:spPr bwMode="auto">
          <a:xfrm>
            <a:off x="3048000" y="5176838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0x00800300</a:t>
            </a:r>
          </a:p>
        </p:txBody>
      </p:sp>
      <p:sp>
        <p:nvSpPr>
          <p:cNvPr id="19515" name="Text Box 39"/>
          <p:cNvSpPr txBox="1">
            <a:spLocks noChangeArrowheads="1"/>
          </p:cNvSpPr>
          <p:nvPr/>
        </p:nvSpPr>
        <p:spPr bwMode="auto">
          <a:xfrm>
            <a:off x="5397500" y="61563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0x000</a:t>
            </a:r>
            <a:r>
              <a:rPr lang="en-US" altLang="zh-CN" sz="2000">
                <a:solidFill>
                  <a:srgbClr val="FF0000"/>
                </a:solidFill>
              </a:rPr>
              <a:t>8</a:t>
            </a:r>
            <a:r>
              <a:rPr lang="en-US" altLang="zh-CN" sz="2000">
                <a:solidFill>
                  <a:schemeClr val="accent2"/>
                </a:solidFill>
              </a:rPr>
              <a:t>300</a:t>
            </a:r>
          </a:p>
        </p:txBody>
      </p:sp>
      <p:sp>
        <p:nvSpPr>
          <p:cNvPr id="19516" name="矩形 204"/>
          <p:cNvSpPr>
            <a:spLocks noChangeArrowheads="1"/>
          </p:cNvSpPr>
          <p:nvPr/>
        </p:nvSpPr>
        <p:spPr bwMode="auto">
          <a:xfrm>
            <a:off x="6858000" y="5332413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7</a:t>
            </a:r>
            <a:endParaRPr lang="zh-CN" altLang="en-US" sz="3200" b="0">
              <a:solidFill>
                <a:schemeClr val="accent2"/>
              </a:solidFill>
            </a:endParaRPr>
          </a:p>
        </p:txBody>
      </p:sp>
      <p:grpSp>
        <p:nvGrpSpPr>
          <p:cNvPr id="19517" name="组合 208"/>
          <p:cNvGrpSpPr>
            <a:grpSpLocks/>
          </p:cNvGrpSpPr>
          <p:nvPr/>
        </p:nvGrpSpPr>
        <p:grpSpPr bwMode="auto">
          <a:xfrm>
            <a:off x="609600" y="2971800"/>
            <a:ext cx="1047750" cy="533400"/>
            <a:chOff x="0" y="0"/>
            <a:chExt cx="1047941" cy="533400"/>
          </a:xfrm>
        </p:grpSpPr>
        <p:sp>
          <p:nvSpPr>
            <p:cNvPr id="29728" name="下箭头 206"/>
            <p:cNvSpPr>
              <a:spLocks noChangeArrowheads="1"/>
            </p:cNvSpPr>
            <p:nvPr/>
          </p:nvSpPr>
          <p:spPr bwMode="auto">
            <a:xfrm>
              <a:off x="0" y="0"/>
              <a:ext cx="152400" cy="5334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29729" name="矩形 207"/>
            <p:cNvSpPr>
              <a:spLocks noChangeArrowheads="1"/>
            </p:cNvSpPr>
            <p:nvPr/>
          </p:nvSpPr>
          <p:spPr bwMode="auto">
            <a:xfrm>
              <a:off x="76200" y="0"/>
              <a:ext cx="9717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fork()</a:t>
              </a:r>
              <a:endParaRPr lang="zh-CN" altLang="en-US" sz="2400" b="0">
                <a:solidFill>
                  <a:srgbClr val="FF0000"/>
                </a:solidFill>
              </a:endParaRPr>
            </a:p>
          </p:txBody>
        </p:sp>
      </p:grpSp>
      <p:sp>
        <p:nvSpPr>
          <p:cNvPr id="19520" name="AutoShape 72"/>
          <p:cNvSpPr>
            <a:spLocks noChangeArrowheads="1"/>
          </p:cNvSpPr>
          <p:nvPr/>
        </p:nvSpPr>
        <p:spPr bwMode="auto">
          <a:xfrm rot="10800000">
            <a:off x="8915400" y="3273425"/>
            <a:ext cx="2286000" cy="488950"/>
          </a:xfrm>
          <a:prstGeom prst="wedgeRoundRectCallout">
            <a:avLst>
              <a:gd name="adj1" fmla="val 18333"/>
              <a:gd name="adj2" fmla="val -123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写时复制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19521" name="组合 217"/>
          <p:cNvGrpSpPr>
            <a:grpSpLocks/>
          </p:cNvGrpSpPr>
          <p:nvPr/>
        </p:nvGrpSpPr>
        <p:grpSpPr bwMode="auto">
          <a:xfrm>
            <a:off x="6248400" y="5481638"/>
            <a:ext cx="228600" cy="228600"/>
            <a:chOff x="0" y="0"/>
            <a:chExt cx="228600" cy="228600"/>
          </a:xfrm>
        </p:grpSpPr>
        <p:sp>
          <p:nvSpPr>
            <p:cNvPr id="29726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4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2286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20" name="矩形 220"/>
          <p:cNvSpPr>
            <a:spLocks noChangeArrowheads="1"/>
          </p:cNvSpPr>
          <p:nvPr/>
        </p:nvSpPr>
        <p:spPr bwMode="auto">
          <a:xfrm>
            <a:off x="3581400" y="1044575"/>
            <a:ext cx="3352800" cy="7080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</a:rPr>
              <a:t>只要段表和页表弄好，执行指令时</a:t>
            </a:r>
            <a:r>
              <a:rPr lang="en-US" altLang="zh-CN" sz="2000">
                <a:solidFill>
                  <a:srgbClr val="FF0000"/>
                </a:solidFill>
              </a:rPr>
              <a:t>MMU</a:t>
            </a:r>
            <a:r>
              <a:rPr lang="zh-CN" altLang="en-US" sz="2000">
                <a:solidFill>
                  <a:srgbClr val="FF0000"/>
                </a:solidFill>
              </a:rPr>
              <a:t>自动完成</a:t>
            </a:r>
            <a:endParaRPr lang="zh-CN" altLang="en-US" sz="2000" b="0">
              <a:solidFill>
                <a:srgbClr val="FF0000"/>
              </a:solidFill>
            </a:endParaRPr>
          </a:p>
        </p:txBody>
      </p:sp>
      <p:sp>
        <p:nvSpPr>
          <p:cNvPr id="19525" name="矩形 73"/>
          <p:cNvSpPr>
            <a:spLocks noChangeArrowheads="1"/>
          </p:cNvSpPr>
          <p:nvPr/>
        </p:nvSpPr>
        <p:spPr bwMode="auto">
          <a:xfrm>
            <a:off x="7924800" y="374650"/>
            <a:ext cx="2824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0000"/>
                </a:solidFill>
              </a:rPr>
              <a:t>读写内存 *</a:t>
            </a:r>
            <a:r>
              <a:rPr lang="en-US" altLang="zh-CN" sz="3200">
                <a:solidFill>
                  <a:srgbClr val="FF0000"/>
                </a:solidFill>
              </a:rPr>
              <a:t>p=7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pSp>
        <p:nvGrpSpPr>
          <p:cNvPr id="19526" name="Group 70"/>
          <p:cNvGrpSpPr>
            <a:grpSpLocks/>
          </p:cNvGrpSpPr>
          <p:nvPr/>
        </p:nvGrpSpPr>
        <p:grpSpPr bwMode="auto">
          <a:xfrm>
            <a:off x="5753100" y="4948238"/>
            <a:ext cx="2171700" cy="646112"/>
            <a:chOff x="0" y="0"/>
            <a:chExt cx="3420" cy="1018"/>
          </a:xfrm>
        </p:grpSpPr>
        <p:sp>
          <p:nvSpPr>
            <p:cNvPr id="29724" name="Rectangle 54"/>
            <p:cNvSpPr>
              <a:spLocks noChangeArrowheads="1"/>
            </p:cNvSpPr>
            <p:nvPr/>
          </p:nvSpPr>
          <p:spPr bwMode="auto">
            <a:xfrm>
              <a:off x="1260" y="0"/>
              <a:ext cx="2160" cy="316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29725" name="Line 41"/>
            <p:cNvSpPr>
              <a:spLocks noChangeShapeType="1"/>
            </p:cNvSpPr>
            <p:nvPr/>
          </p:nvSpPr>
          <p:spPr bwMode="auto">
            <a:xfrm flipV="1">
              <a:off x="0" y="178"/>
              <a:ext cx="1560" cy="8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9" name="矩形 211"/>
          <p:cNvSpPr>
            <a:spLocks noChangeArrowheads="1"/>
          </p:cNvSpPr>
          <p:nvPr/>
        </p:nvSpPr>
        <p:spPr bwMode="auto">
          <a:xfrm>
            <a:off x="6858000" y="4719638"/>
            <a:ext cx="762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8</a:t>
            </a:r>
            <a:endParaRPr lang="zh-CN" altLang="en-US" sz="3200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5" grpId="0" bldLvl="0" autoUpdateAnimBg="0"/>
      <p:bldP spid="19516" grpId="0" bldLvl="0" autoUpdateAnimBg="0"/>
      <p:bldP spid="19520" grpId="0" animBg="1" autoUpdateAnimBg="0"/>
      <p:bldP spid="19525" grpId="0" autoUpdateAnimBg="0"/>
      <p:bldP spid="1952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Intel x86</a:t>
            </a:r>
            <a:r>
              <a:rPr lang="zh-CN" altLang="en-US" smtClean="0">
                <a:sym typeface="Symbol" panose="05050102010706020507" pitchFamily="18" charset="2"/>
              </a:rPr>
              <a:t>的分段硬件</a:t>
            </a:r>
            <a:endParaRPr lang="zh-CN" altLang="zh-CN" smtClean="0">
              <a:sym typeface="Symbol" panose="05050102010706020507" pitchFamily="18" charset="2"/>
            </a:endParaRPr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1524000" y="1524000"/>
            <a:ext cx="8936038" cy="2139950"/>
            <a:chOff x="1008" y="1008"/>
            <a:chExt cx="4866" cy="1348"/>
          </a:xfrm>
        </p:grpSpPr>
        <p:sp>
          <p:nvSpPr>
            <p:cNvPr id="6161" name="Text Box 4"/>
            <p:cNvSpPr txBox="1">
              <a:spLocks noChangeArrowheads="1"/>
            </p:cNvSpPr>
            <p:nvPr/>
          </p:nvSpPr>
          <p:spPr bwMode="auto">
            <a:xfrm>
              <a:off x="1104" y="1248"/>
              <a:ext cx="816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选择符</a:t>
              </a:r>
            </a:p>
          </p:txBody>
        </p:sp>
        <p:sp>
          <p:nvSpPr>
            <p:cNvPr id="6162" name="Text Box 5"/>
            <p:cNvSpPr txBox="1">
              <a:spLocks noChangeArrowheads="1"/>
            </p:cNvSpPr>
            <p:nvPr/>
          </p:nvSpPr>
          <p:spPr bwMode="auto">
            <a:xfrm>
              <a:off x="2112" y="1242"/>
              <a:ext cx="96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偏移值</a:t>
              </a:r>
            </a:p>
          </p:txBody>
        </p:sp>
        <p:sp>
          <p:nvSpPr>
            <p:cNvPr id="6163" name="Text Box 6"/>
            <p:cNvSpPr txBox="1">
              <a:spLocks noChangeArrowheads="1"/>
            </p:cNvSpPr>
            <p:nvPr/>
          </p:nvSpPr>
          <p:spPr bwMode="auto">
            <a:xfrm>
              <a:off x="1920" y="12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6164" name="AutoShape 7"/>
            <p:cNvSpPr>
              <a:spLocks/>
            </p:cNvSpPr>
            <p:nvPr/>
          </p:nvSpPr>
          <p:spPr bwMode="auto">
            <a:xfrm rot="-5400000">
              <a:off x="1992" y="648"/>
              <a:ext cx="192" cy="1968"/>
            </a:xfrm>
            <a:prstGeom prst="leftBrace">
              <a:avLst>
                <a:gd name="adj1" fmla="val 8541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65" name="Text Box 8"/>
            <p:cNvSpPr txBox="1">
              <a:spLocks noChangeArrowheads="1"/>
            </p:cNvSpPr>
            <p:nvPr/>
          </p:nvSpPr>
          <p:spPr bwMode="auto">
            <a:xfrm>
              <a:off x="1200" y="2016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逻辑地址</a:t>
              </a:r>
              <a:r>
                <a:rPr lang="en-US" altLang="zh-CN" sz="2400"/>
                <a:t>(</a:t>
              </a:r>
              <a:r>
                <a:rPr lang="zh-CN" altLang="en-US" sz="2400"/>
                <a:t>如</a:t>
              </a:r>
              <a:r>
                <a:rPr lang="en-US" altLang="zh-CN" sz="2400"/>
                <a:t>PC-CS</a:t>
              </a:r>
              <a:r>
                <a:rPr lang="zh-CN" altLang="en-US" sz="2400"/>
                <a:t>：</a:t>
              </a:r>
              <a:r>
                <a:rPr lang="en-US" altLang="zh-CN" sz="2400"/>
                <a:t>IP</a:t>
              </a:r>
              <a:r>
                <a:rPr lang="zh-CN" altLang="en-US" sz="2400"/>
                <a:t>）</a:t>
              </a:r>
            </a:p>
          </p:txBody>
        </p:sp>
        <p:sp>
          <p:nvSpPr>
            <p:cNvPr id="6166" name="Text Box 9"/>
            <p:cNvSpPr txBox="1">
              <a:spLocks noChangeArrowheads="1"/>
            </p:cNvSpPr>
            <p:nvPr/>
          </p:nvSpPr>
          <p:spPr bwMode="auto">
            <a:xfrm>
              <a:off x="2928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6167" name="Text Box 10"/>
            <p:cNvSpPr txBox="1">
              <a:spLocks noChangeArrowheads="1"/>
            </p:cNvSpPr>
            <p:nvPr/>
          </p:nvSpPr>
          <p:spPr bwMode="auto">
            <a:xfrm>
              <a:off x="2016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31</a:t>
              </a:r>
            </a:p>
          </p:txBody>
        </p:sp>
        <p:sp>
          <p:nvSpPr>
            <p:cNvPr id="6168" name="Text Box 11"/>
            <p:cNvSpPr txBox="1">
              <a:spLocks noChangeArrowheads="1"/>
            </p:cNvSpPr>
            <p:nvPr/>
          </p:nvSpPr>
          <p:spPr bwMode="auto">
            <a:xfrm>
              <a:off x="1776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6169" name="Text Box 12"/>
            <p:cNvSpPr txBox="1">
              <a:spLocks noChangeArrowheads="1"/>
            </p:cNvSpPr>
            <p:nvPr/>
          </p:nvSpPr>
          <p:spPr bwMode="auto">
            <a:xfrm>
              <a:off x="1008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6170" name="Text Box 8"/>
            <p:cNvSpPr txBox="1">
              <a:spLocks noChangeArrowheads="1"/>
            </p:cNvSpPr>
            <p:nvPr/>
          </p:nvSpPr>
          <p:spPr bwMode="auto">
            <a:xfrm>
              <a:off x="3810" y="2065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线性地址</a:t>
              </a:r>
            </a:p>
          </p:txBody>
        </p:sp>
      </p:grpSp>
      <p:sp>
        <p:nvSpPr>
          <p:cNvPr id="369677" name="AutoShape 13"/>
          <p:cNvSpPr>
            <a:spLocks noChangeArrowheads="1"/>
          </p:cNvSpPr>
          <p:nvPr/>
        </p:nvSpPr>
        <p:spPr bwMode="auto">
          <a:xfrm>
            <a:off x="56388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grpSp>
        <p:nvGrpSpPr>
          <p:cNvPr id="369681" name="Group 17"/>
          <p:cNvGrpSpPr>
            <a:grpSpLocks/>
          </p:cNvGrpSpPr>
          <p:nvPr/>
        </p:nvGrpSpPr>
        <p:grpSpPr bwMode="auto">
          <a:xfrm>
            <a:off x="6215063" y="1143000"/>
            <a:ext cx="4343400" cy="1981200"/>
            <a:chOff x="2955" y="720"/>
            <a:chExt cx="2736" cy="1248"/>
          </a:xfrm>
        </p:grpSpPr>
        <p:sp>
          <p:nvSpPr>
            <p:cNvPr id="6152" name="AutoShape 18"/>
            <p:cNvSpPr>
              <a:spLocks noChangeArrowheads="1"/>
            </p:cNvSpPr>
            <p:nvPr/>
          </p:nvSpPr>
          <p:spPr bwMode="auto">
            <a:xfrm>
              <a:off x="2955" y="720"/>
              <a:ext cx="2736" cy="124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3" name="Rectangle 19"/>
            <p:cNvSpPr>
              <a:spLocks noChangeArrowheads="1"/>
            </p:cNvSpPr>
            <p:nvPr/>
          </p:nvSpPr>
          <p:spPr bwMode="auto">
            <a:xfrm>
              <a:off x="3792" y="816"/>
              <a:ext cx="91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4" name="Text Box 20"/>
            <p:cNvSpPr txBox="1">
              <a:spLocks noChangeArrowheads="1"/>
            </p:cNvSpPr>
            <p:nvPr/>
          </p:nvSpPr>
          <p:spPr bwMode="auto">
            <a:xfrm>
              <a:off x="3840" y="816"/>
              <a:ext cx="8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全局段描述符表</a:t>
              </a:r>
              <a:r>
                <a:rPr lang="en-US" altLang="zh-CN" sz="2400"/>
                <a:t>(GDT)</a:t>
              </a:r>
            </a:p>
          </p:txBody>
        </p:sp>
        <p:sp>
          <p:nvSpPr>
            <p:cNvPr id="6155" name="Rectangle 21"/>
            <p:cNvSpPr>
              <a:spLocks noChangeArrowheads="1"/>
            </p:cNvSpPr>
            <p:nvPr/>
          </p:nvSpPr>
          <p:spPr bwMode="auto">
            <a:xfrm>
              <a:off x="4752" y="1008"/>
              <a:ext cx="91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6" name="Text Box 22"/>
            <p:cNvSpPr txBox="1">
              <a:spLocks noChangeArrowheads="1"/>
            </p:cNvSpPr>
            <p:nvPr/>
          </p:nvSpPr>
          <p:spPr bwMode="auto">
            <a:xfrm>
              <a:off x="4800" y="1028"/>
              <a:ext cx="8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局部段描述符表</a:t>
              </a:r>
              <a:r>
                <a:rPr lang="en-US" altLang="zh-CN" sz="2400"/>
                <a:t>(LDT)</a:t>
              </a:r>
            </a:p>
          </p:txBody>
        </p:sp>
        <p:sp>
          <p:nvSpPr>
            <p:cNvPr id="6157" name="Text Box 23"/>
            <p:cNvSpPr txBox="1">
              <a:spLocks noChangeArrowheads="1"/>
            </p:cNvSpPr>
            <p:nvPr/>
          </p:nvSpPr>
          <p:spPr bwMode="auto">
            <a:xfrm>
              <a:off x="2976" y="1467"/>
              <a:ext cx="624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GDTR</a:t>
              </a:r>
            </a:p>
          </p:txBody>
        </p:sp>
        <p:sp>
          <p:nvSpPr>
            <p:cNvPr id="6158" name="Line 24"/>
            <p:cNvSpPr>
              <a:spLocks noChangeShapeType="1"/>
            </p:cNvSpPr>
            <p:nvPr/>
          </p:nvSpPr>
          <p:spPr bwMode="auto">
            <a:xfrm>
              <a:off x="3552" y="161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3936" y="1664"/>
              <a:ext cx="624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LDTR</a:t>
              </a:r>
            </a:p>
          </p:txBody>
        </p:sp>
        <p:sp>
          <p:nvSpPr>
            <p:cNvPr id="6160" name="Line 26"/>
            <p:cNvSpPr>
              <a:spLocks noChangeShapeType="1"/>
            </p:cNvSpPr>
            <p:nvPr/>
          </p:nvSpPr>
          <p:spPr bwMode="auto">
            <a:xfrm>
              <a:off x="4512" y="18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0" name="内容占位符 2"/>
          <p:cNvSpPr>
            <a:spLocks noGrp="1"/>
          </p:cNvSpPr>
          <p:nvPr>
            <p:ph sz="half" idx="1"/>
          </p:nvPr>
        </p:nvSpPr>
        <p:spPr>
          <a:xfrm>
            <a:off x="1828800" y="3962400"/>
            <a:ext cx="8153400" cy="2209800"/>
          </a:xfrm>
        </p:spPr>
        <p:txBody>
          <a:bodyPr/>
          <a:lstStyle/>
          <a:p>
            <a:r>
              <a:rPr lang="zh-CN" altLang="en-US" smtClean="0"/>
              <a:t>每个进程需要有自己的段表</a:t>
            </a:r>
            <a:endParaRPr lang="en-US" altLang="zh-CN" smtClean="0"/>
          </a:p>
          <a:p>
            <a:r>
              <a:rPr lang="zh-CN" altLang="en-US" smtClean="0"/>
              <a:t>操作系统有自己的段表，同时还要记录访问每个进程的段表入口</a:t>
            </a:r>
          </a:p>
          <a:p>
            <a:endParaRPr lang="zh-CN" altLang="zh-CN" b="0" smtClean="0"/>
          </a:p>
          <a:p>
            <a:endParaRPr lang="zh-CN" altLang="en-US" smtClean="0"/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5807075" y="328136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7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Intel x86</a:t>
            </a:r>
            <a:r>
              <a:rPr lang="zh-CN" altLang="en-US" smtClean="0">
                <a:sym typeface="Symbol" panose="05050102010706020507" pitchFamily="18" charset="2"/>
              </a:rPr>
              <a:t>的分段硬件  </a:t>
            </a:r>
            <a:r>
              <a:rPr lang="en-US" altLang="zh-CN" smtClean="0">
                <a:sym typeface="Symbol" panose="05050102010706020507" pitchFamily="18" charset="2"/>
              </a:rPr>
              <a:t>LDT</a:t>
            </a:r>
            <a:r>
              <a:rPr lang="zh-CN" altLang="en-US" smtClean="0">
                <a:sym typeface="Symbol" panose="05050102010706020507" pitchFamily="18" charset="2"/>
              </a:rPr>
              <a:t>、</a:t>
            </a:r>
            <a:r>
              <a:rPr lang="en-US" altLang="zh-CN" smtClean="0">
                <a:sym typeface="Symbol" panose="05050102010706020507" pitchFamily="18" charset="2"/>
              </a:rPr>
              <a:t>GDT</a:t>
            </a:r>
            <a:endParaRPr lang="zh-CN" altLang="zh-CN" smtClean="0">
              <a:sym typeface="Symbol" panose="05050102010706020507" pitchFamily="18" charset="2"/>
            </a:endParaRP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2044700" y="1143000"/>
            <a:ext cx="8089900" cy="3535363"/>
            <a:chOff x="136" y="720"/>
            <a:chExt cx="5096" cy="2227"/>
          </a:xfrm>
        </p:grpSpPr>
        <p:sp>
          <p:nvSpPr>
            <p:cNvPr id="8220" name="Text Box 4"/>
            <p:cNvSpPr txBox="1">
              <a:spLocks noChangeArrowheads="1"/>
            </p:cNvSpPr>
            <p:nvPr/>
          </p:nvSpPr>
          <p:spPr bwMode="auto">
            <a:xfrm>
              <a:off x="2256" y="2016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1" name="Text Box 5"/>
            <p:cNvSpPr txBox="1">
              <a:spLocks noChangeArrowheads="1"/>
            </p:cNvSpPr>
            <p:nvPr/>
          </p:nvSpPr>
          <p:spPr bwMode="auto">
            <a:xfrm>
              <a:off x="2256" y="2256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2" name="Text Box 6"/>
            <p:cNvSpPr txBox="1">
              <a:spLocks noChangeArrowheads="1"/>
            </p:cNvSpPr>
            <p:nvPr/>
          </p:nvSpPr>
          <p:spPr bwMode="auto">
            <a:xfrm>
              <a:off x="2256" y="2496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3" name="Text Box 7"/>
            <p:cNvSpPr txBox="1">
              <a:spLocks noChangeArrowheads="1"/>
            </p:cNvSpPr>
            <p:nvPr/>
          </p:nvSpPr>
          <p:spPr bwMode="auto">
            <a:xfrm>
              <a:off x="2382" y="2697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GDT</a:t>
              </a:r>
            </a:p>
          </p:txBody>
        </p:sp>
        <p:sp>
          <p:nvSpPr>
            <p:cNvPr id="8224" name="Text Box 8"/>
            <p:cNvSpPr txBox="1">
              <a:spLocks noChangeArrowheads="1"/>
            </p:cNvSpPr>
            <p:nvPr/>
          </p:nvSpPr>
          <p:spPr bwMode="auto">
            <a:xfrm>
              <a:off x="3600" y="186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5" name="Text Box 9"/>
            <p:cNvSpPr txBox="1">
              <a:spLocks noChangeArrowheads="1"/>
            </p:cNvSpPr>
            <p:nvPr/>
          </p:nvSpPr>
          <p:spPr bwMode="auto">
            <a:xfrm>
              <a:off x="3600" y="210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6" name="Text Box 10"/>
            <p:cNvSpPr txBox="1">
              <a:spLocks noChangeArrowheads="1"/>
            </p:cNvSpPr>
            <p:nvPr/>
          </p:nvSpPr>
          <p:spPr bwMode="auto">
            <a:xfrm>
              <a:off x="3600" y="234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27" name="Text Box 11"/>
            <p:cNvSpPr txBox="1">
              <a:spLocks noChangeArrowheads="1"/>
            </p:cNvSpPr>
            <p:nvPr/>
          </p:nvSpPr>
          <p:spPr bwMode="auto">
            <a:xfrm>
              <a:off x="372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LDT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408" y="864"/>
              <a:ext cx="6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29" name="Rectangle 13"/>
            <p:cNvSpPr>
              <a:spLocks noChangeArrowheads="1"/>
            </p:cNvSpPr>
            <p:nvPr/>
          </p:nvSpPr>
          <p:spPr bwMode="auto">
            <a:xfrm>
              <a:off x="4464" y="1056"/>
              <a:ext cx="6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30" name="Text Box 14"/>
            <p:cNvSpPr txBox="1">
              <a:spLocks noChangeArrowheads="1"/>
            </p:cNvSpPr>
            <p:nvPr/>
          </p:nvSpPr>
          <p:spPr bwMode="auto">
            <a:xfrm>
              <a:off x="3456" y="110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Data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8231" name="Text Box 15"/>
            <p:cNvSpPr txBox="1">
              <a:spLocks noChangeArrowheads="1"/>
            </p:cNvSpPr>
            <p:nvPr/>
          </p:nvSpPr>
          <p:spPr bwMode="auto">
            <a:xfrm>
              <a:off x="4506" y="132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Code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8232" name="AutoShape 16"/>
            <p:cNvSpPr>
              <a:spLocks noChangeArrowheads="1"/>
            </p:cNvSpPr>
            <p:nvPr/>
          </p:nvSpPr>
          <p:spPr bwMode="auto">
            <a:xfrm>
              <a:off x="3312" y="720"/>
              <a:ext cx="1872" cy="2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33" name="Text Box 17"/>
            <p:cNvSpPr txBox="1">
              <a:spLocks noChangeArrowheads="1"/>
            </p:cNvSpPr>
            <p:nvPr/>
          </p:nvSpPr>
          <p:spPr bwMode="auto">
            <a:xfrm>
              <a:off x="4896" y="2064"/>
              <a:ext cx="33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进程</a:t>
              </a: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34" name="Text Box 18"/>
            <p:cNvSpPr txBox="1">
              <a:spLocks noChangeArrowheads="1"/>
            </p:cNvSpPr>
            <p:nvPr/>
          </p:nvSpPr>
          <p:spPr bwMode="auto">
            <a:xfrm>
              <a:off x="432" y="186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35" name="Text Box 19"/>
            <p:cNvSpPr txBox="1">
              <a:spLocks noChangeArrowheads="1"/>
            </p:cNvSpPr>
            <p:nvPr/>
          </p:nvSpPr>
          <p:spPr bwMode="auto">
            <a:xfrm>
              <a:off x="432" y="210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36" name="Text Box 20"/>
            <p:cNvSpPr txBox="1">
              <a:spLocks noChangeArrowheads="1"/>
            </p:cNvSpPr>
            <p:nvPr/>
          </p:nvSpPr>
          <p:spPr bwMode="auto">
            <a:xfrm>
              <a:off x="432" y="2343"/>
              <a:ext cx="67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237" name="Text Box 21"/>
            <p:cNvSpPr txBox="1">
              <a:spLocks noChangeArrowheads="1"/>
            </p:cNvSpPr>
            <p:nvPr/>
          </p:nvSpPr>
          <p:spPr bwMode="auto">
            <a:xfrm>
              <a:off x="558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LDT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8238" name="Rectangle 22"/>
            <p:cNvSpPr>
              <a:spLocks noChangeArrowheads="1"/>
            </p:cNvSpPr>
            <p:nvPr/>
          </p:nvSpPr>
          <p:spPr bwMode="auto">
            <a:xfrm>
              <a:off x="240" y="864"/>
              <a:ext cx="6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39" name="Rectangle 23"/>
            <p:cNvSpPr>
              <a:spLocks noChangeArrowheads="1"/>
            </p:cNvSpPr>
            <p:nvPr/>
          </p:nvSpPr>
          <p:spPr bwMode="auto">
            <a:xfrm>
              <a:off x="1296" y="1056"/>
              <a:ext cx="6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40" name="Text Box 24"/>
            <p:cNvSpPr txBox="1">
              <a:spLocks noChangeArrowheads="1"/>
            </p:cNvSpPr>
            <p:nvPr/>
          </p:nvSpPr>
          <p:spPr bwMode="auto">
            <a:xfrm>
              <a:off x="288" y="110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Data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8241" name="Text Box 25"/>
            <p:cNvSpPr txBox="1">
              <a:spLocks noChangeArrowheads="1"/>
            </p:cNvSpPr>
            <p:nvPr/>
          </p:nvSpPr>
          <p:spPr bwMode="auto">
            <a:xfrm>
              <a:off x="1338" y="132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Code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8242" name="AutoShape 26"/>
            <p:cNvSpPr>
              <a:spLocks noChangeArrowheads="1"/>
            </p:cNvSpPr>
            <p:nvPr/>
          </p:nvSpPr>
          <p:spPr bwMode="auto">
            <a:xfrm>
              <a:off x="144" y="720"/>
              <a:ext cx="1872" cy="2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43" name="Text Box 27"/>
            <p:cNvSpPr txBox="1">
              <a:spLocks noChangeArrowheads="1"/>
            </p:cNvSpPr>
            <p:nvPr/>
          </p:nvSpPr>
          <p:spPr bwMode="auto">
            <a:xfrm>
              <a:off x="1728" y="2064"/>
              <a:ext cx="33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进程</a:t>
              </a: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44" name="Rectangle 28"/>
            <p:cNvSpPr>
              <a:spLocks noChangeArrowheads="1"/>
            </p:cNvSpPr>
            <p:nvPr/>
          </p:nvSpPr>
          <p:spPr bwMode="auto">
            <a:xfrm>
              <a:off x="2256" y="864"/>
              <a:ext cx="67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45" name="Text Box 29"/>
            <p:cNvSpPr txBox="1">
              <a:spLocks noChangeArrowheads="1"/>
            </p:cNvSpPr>
            <p:nvPr/>
          </p:nvSpPr>
          <p:spPr bwMode="auto">
            <a:xfrm>
              <a:off x="2298" y="1134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Code</a:t>
              </a:r>
              <a:r>
                <a:rPr lang="en-US" altLang="zh-CN" sz="2000" baseline="-25000"/>
                <a:t>os</a:t>
              </a:r>
            </a:p>
          </p:txBody>
        </p:sp>
        <p:sp>
          <p:nvSpPr>
            <p:cNvPr id="8246" name="Freeform 30"/>
            <p:cNvSpPr>
              <a:spLocks/>
            </p:cNvSpPr>
            <p:nvPr/>
          </p:nvSpPr>
          <p:spPr bwMode="auto">
            <a:xfrm>
              <a:off x="1104" y="2352"/>
              <a:ext cx="1296" cy="240"/>
            </a:xfrm>
            <a:custGeom>
              <a:avLst/>
              <a:gdLst>
                <a:gd name="T0" fmla="*/ 5595 w 1200"/>
                <a:gd name="T1" fmla="*/ 0 h 240"/>
                <a:gd name="T2" fmla="*/ 2016 w 1200"/>
                <a:gd name="T3" fmla="*/ 192 h 240"/>
                <a:gd name="T4" fmla="*/ 0 w 1200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240">
                  <a:moveTo>
                    <a:pt x="1200" y="0"/>
                  </a:moveTo>
                  <a:cubicBezTo>
                    <a:pt x="916" y="76"/>
                    <a:pt x="632" y="152"/>
                    <a:pt x="432" y="192"/>
                  </a:cubicBezTo>
                  <a:cubicBezTo>
                    <a:pt x="232" y="232"/>
                    <a:pt x="116" y="236"/>
                    <a:pt x="0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Freeform 31"/>
            <p:cNvSpPr>
              <a:spLocks/>
            </p:cNvSpPr>
            <p:nvPr/>
          </p:nvSpPr>
          <p:spPr bwMode="auto">
            <a:xfrm>
              <a:off x="2784" y="2544"/>
              <a:ext cx="816" cy="96"/>
            </a:xfrm>
            <a:custGeom>
              <a:avLst/>
              <a:gdLst>
                <a:gd name="T0" fmla="*/ 0 w 960"/>
                <a:gd name="T1" fmla="*/ 4 h 112"/>
                <a:gd name="T2" fmla="*/ 22 w 960"/>
                <a:gd name="T3" fmla="*/ 4 h 112"/>
                <a:gd name="T4" fmla="*/ 37 w 960"/>
                <a:gd name="T5" fmla="*/ 0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12">
                  <a:moveTo>
                    <a:pt x="0" y="96"/>
                  </a:moveTo>
                  <a:cubicBezTo>
                    <a:pt x="208" y="104"/>
                    <a:pt x="416" y="112"/>
                    <a:pt x="576" y="96"/>
                  </a:cubicBezTo>
                  <a:cubicBezTo>
                    <a:pt x="736" y="80"/>
                    <a:pt x="848" y="40"/>
                    <a:pt x="96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Freeform 32"/>
            <p:cNvSpPr>
              <a:spLocks/>
            </p:cNvSpPr>
            <p:nvPr/>
          </p:nvSpPr>
          <p:spPr bwMode="auto">
            <a:xfrm>
              <a:off x="2072" y="1592"/>
              <a:ext cx="280" cy="520"/>
            </a:xfrm>
            <a:custGeom>
              <a:avLst/>
              <a:gdLst>
                <a:gd name="T0" fmla="*/ 280 w 280"/>
                <a:gd name="T1" fmla="*/ 520 h 520"/>
                <a:gd name="T2" fmla="*/ 40 w 280"/>
                <a:gd name="T3" fmla="*/ 280 h 520"/>
                <a:gd name="T4" fmla="*/ 40 w 280"/>
                <a:gd name="T5" fmla="*/ 40 h 520"/>
                <a:gd name="T6" fmla="*/ 184 w 280"/>
                <a:gd name="T7" fmla="*/ 40 h 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520">
                  <a:moveTo>
                    <a:pt x="280" y="520"/>
                  </a:moveTo>
                  <a:cubicBezTo>
                    <a:pt x="180" y="440"/>
                    <a:pt x="80" y="360"/>
                    <a:pt x="40" y="280"/>
                  </a:cubicBezTo>
                  <a:cubicBezTo>
                    <a:pt x="0" y="200"/>
                    <a:pt x="16" y="80"/>
                    <a:pt x="40" y="40"/>
                  </a:cubicBezTo>
                  <a:cubicBezTo>
                    <a:pt x="64" y="0"/>
                    <a:pt x="124" y="20"/>
                    <a:pt x="184" y="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Freeform 33"/>
            <p:cNvSpPr>
              <a:spLocks/>
            </p:cNvSpPr>
            <p:nvPr/>
          </p:nvSpPr>
          <p:spPr bwMode="auto">
            <a:xfrm>
              <a:off x="136" y="1632"/>
              <a:ext cx="392" cy="648"/>
            </a:xfrm>
            <a:custGeom>
              <a:avLst/>
              <a:gdLst>
                <a:gd name="T0" fmla="*/ 392 w 392"/>
                <a:gd name="T1" fmla="*/ 624 h 648"/>
                <a:gd name="T2" fmla="*/ 56 w 392"/>
                <a:gd name="T3" fmla="*/ 576 h 648"/>
                <a:gd name="T4" fmla="*/ 56 w 392"/>
                <a:gd name="T5" fmla="*/ 192 h 648"/>
                <a:gd name="T6" fmla="*/ 104 w 392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2" h="648">
                  <a:moveTo>
                    <a:pt x="392" y="624"/>
                  </a:moveTo>
                  <a:cubicBezTo>
                    <a:pt x="252" y="636"/>
                    <a:pt x="112" y="648"/>
                    <a:pt x="56" y="576"/>
                  </a:cubicBezTo>
                  <a:cubicBezTo>
                    <a:pt x="0" y="504"/>
                    <a:pt x="48" y="288"/>
                    <a:pt x="56" y="192"/>
                  </a:cubicBezTo>
                  <a:cubicBezTo>
                    <a:pt x="64" y="96"/>
                    <a:pt x="84" y="48"/>
                    <a:pt x="10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Freeform 34"/>
            <p:cNvSpPr>
              <a:spLocks/>
            </p:cNvSpPr>
            <p:nvPr/>
          </p:nvSpPr>
          <p:spPr bwMode="auto">
            <a:xfrm>
              <a:off x="960" y="1824"/>
              <a:ext cx="344" cy="216"/>
            </a:xfrm>
            <a:custGeom>
              <a:avLst/>
              <a:gdLst>
                <a:gd name="T0" fmla="*/ 0 w 344"/>
                <a:gd name="T1" fmla="*/ 144 h 216"/>
                <a:gd name="T2" fmla="*/ 288 w 344"/>
                <a:gd name="T3" fmla="*/ 192 h 216"/>
                <a:gd name="T4" fmla="*/ 336 w 344"/>
                <a:gd name="T5" fmla="*/ 0 h 2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" h="216">
                  <a:moveTo>
                    <a:pt x="0" y="144"/>
                  </a:moveTo>
                  <a:cubicBezTo>
                    <a:pt x="116" y="180"/>
                    <a:pt x="232" y="216"/>
                    <a:pt x="288" y="192"/>
                  </a:cubicBezTo>
                  <a:cubicBezTo>
                    <a:pt x="344" y="168"/>
                    <a:pt x="340" y="84"/>
                    <a:pt x="336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Freeform 35"/>
            <p:cNvSpPr>
              <a:spLocks/>
            </p:cNvSpPr>
            <p:nvPr/>
          </p:nvSpPr>
          <p:spPr bwMode="auto">
            <a:xfrm>
              <a:off x="4176" y="1760"/>
              <a:ext cx="288" cy="512"/>
            </a:xfrm>
            <a:custGeom>
              <a:avLst/>
              <a:gdLst>
                <a:gd name="T0" fmla="*/ 0 w 288"/>
                <a:gd name="T1" fmla="*/ 448 h 512"/>
                <a:gd name="T2" fmla="*/ 240 w 288"/>
                <a:gd name="T3" fmla="*/ 448 h 512"/>
                <a:gd name="T4" fmla="*/ 192 w 288"/>
                <a:gd name="T5" fmla="*/ 64 h 512"/>
                <a:gd name="T6" fmla="*/ 288 w 288"/>
                <a:gd name="T7" fmla="*/ 64 h 5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512">
                  <a:moveTo>
                    <a:pt x="0" y="448"/>
                  </a:moveTo>
                  <a:cubicBezTo>
                    <a:pt x="104" y="480"/>
                    <a:pt x="208" y="512"/>
                    <a:pt x="240" y="448"/>
                  </a:cubicBezTo>
                  <a:cubicBezTo>
                    <a:pt x="272" y="384"/>
                    <a:pt x="184" y="128"/>
                    <a:pt x="192" y="64"/>
                  </a:cubicBezTo>
                  <a:cubicBezTo>
                    <a:pt x="200" y="0"/>
                    <a:pt x="244" y="32"/>
                    <a:pt x="288" y="6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Freeform 36"/>
            <p:cNvSpPr>
              <a:spLocks/>
            </p:cNvSpPr>
            <p:nvPr/>
          </p:nvSpPr>
          <p:spPr bwMode="auto">
            <a:xfrm>
              <a:off x="3648" y="1632"/>
              <a:ext cx="480" cy="336"/>
            </a:xfrm>
            <a:custGeom>
              <a:avLst/>
              <a:gdLst>
                <a:gd name="T0" fmla="*/ 0 w 480"/>
                <a:gd name="T1" fmla="*/ 336 h 336"/>
                <a:gd name="T2" fmla="*/ 384 w 480"/>
                <a:gd name="T3" fmla="*/ 144 h 336"/>
                <a:gd name="T4" fmla="*/ 480 w 480"/>
                <a:gd name="T5" fmla="*/ 48 h 336"/>
                <a:gd name="T6" fmla="*/ 384 w 480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36">
                  <a:moveTo>
                    <a:pt x="0" y="336"/>
                  </a:moveTo>
                  <a:cubicBezTo>
                    <a:pt x="152" y="264"/>
                    <a:pt x="304" y="192"/>
                    <a:pt x="384" y="144"/>
                  </a:cubicBezTo>
                  <a:cubicBezTo>
                    <a:pt x="464" y="96"/>
                    <a:pt x="480" y="72"/>
                    <a:pt x="480" y="48"/>
                  </a:cubicBezTo>
                  <a:cubicBezTo>
                    <a:pt x="480" y="24"/>
                    <a:pt x="432" y="12"/>
                    <a:pt x="38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1749" name="Group 37"/>
          <p:cNvGrpSpPr>
            <a:grpSpLocks/>
          </p:cNvGrpSpPr>
          <p:nvPr/>
        </p:nvGrpSpPr>
        <p:grpSpPr bwMode="auto">
          <a:xfrm>
            <a:off x="2438400" y="4572000"/>
            <a:ext cx="6934200" cy="609600"/>
            <a:chOff x="576" y="3216"/>
            <a:chExt cx="4368" cy="384"/>
          </a:xfrm>
        </p:grpSpPr>
        <p:sp>
          <p:nvSpPr>
            <p:cNvPr id="8218" name="Rectangle 38"/>
            <p:cNvSpPr>
              <a:spLocks noChangeArrowheads="1"/>
            </p:cNvSpPr>
            <p:nvPr/>
          </p:nvSpPr>
          <p:spPr bwMode="auto">
            <a:xfrm>
              <a:off x="576" y="3216"/>
              <a:ext cx="43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段描述符</a:t>
              </a:r>
              <a:r>
                <a:rPr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: LDT(GDT)</a:t>
              </a: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中的表项</a:t>
              </a:r>
            </a:p>
          </p:txBody>
        </p:sp>
        <p:pic>
          <p:nvPicPr>
            <p:cNvPr id="8219" name="Picture 39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338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752" name="Group 40"/>
          <p:cNvGrpSpPr>
            <a:grpSpLocks/>
          </p:cNvGrpSpPr>
          <p:nvPr/>
        </p:nvGrpSpPr>
        <p:grpSpPr bwMode="auto">
          <a:xfrm>
            <a:off x="2057400" y="5257800"/>
            <a:ext cx="8458200" cy="1219200"/>
            <a:chOff x="336" y="3312"/>
            <a:chExt cx="5328" cy="768"/>
          </a:xfrm>
        </p:grpSpPr>
        <p:sp>
          <p:nvSpPr>
            <p:cNvPr id="8198" name="Rectangle 41"/>
            <p:cNvSpPr>
              <a:spLocks noChangeArrowheads="1"/>
            </p:cNvSpPr>
            <p:nvPr/>
          </p:nvSpPr>
          <p:spPr bwMode="auto">
            <a:xfrm>
              <a:off x="556" y="3696"/>
              <a:ext cx="2471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199" name="Text Box 42"/>
            <p:cNvSpPr txBox="1">
              <a:spLocks noChangeArrowheads="1"/>
            </p:cNvSpPr>
            <p:nvPr/>
          </p:nvSpPr>
          <p:spPr bwMode="auto">
            <a:xfrm>
              <a:off x="995" y="3762"/>
              <a:ext cx="1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段基址</a:t>
              </a:r>
              <a:r>
                <a:rPr lang="en-US" altLang="zh-CN" sz="2000"/>
                <a:t>15..0</a:t>
              </a:r>
            </a:p>
          </p:txBody>
        </p:sp>
        <p:sp>
          <p:nvSpPr>
            <p:cNvPr id="8200" name="Rectangle 43"/>
            <p:cNvSpPr>
              <a:spLocks noChangeArrowheads="1"/>
            </p:cNvSpPr>
            <p:nvPr/>
          </p:nvSpPr>
          <p:spPr bwMode="auto">
            <a:xfrm>
              <a:off x="3027" y="3696"/>
              <a:ext cx="2417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01" name="Text Box 44"/>
            <p:cNvSpPr txBox="1">
              <a:spLocks noChangeArrowheads="1"/>
            </p:cNvSpPr>
            <p:nvPr/>
          </p:nvSpPr>
          <p:spPr bwMode="auto">
            <a:xfrm>
              <a:off x="2863" y="3762"/>
              <a:ext cx="2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段限长</a:t>
              </a:r>
              <a:r>
                <a:rPr lang="en-US" altLang="zh-CN" sz="2000"/>
                <a:t>15..0</a:t>
              </a:r>
            </a:p>
          </p:txBody>
        </p:sp>
        <p:sp>
          <p:nvSpPr>
            <p:cNvPr id="8202" name="Text Box 45"/>
            <p:cNvSpPr txBox="1">
              <a:spLocks noChangeArrowheads="1"/>
            </p:cNvSpPr>
            <p:nvPr/>
          </p:nvSpPr>
          <p:spPr bwMode="auto">
            <a:xfrm>
              <a:off x="336" y="3782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203" name="Text Box 46"/>
            <p:cNvSpPr txBox="1">
              <a:spLocks noChangeArrowheads="1"/>
            </p:cNvSpPr>
            <p:nvPr/>
          </p:nvSpPr>
          <p:spPr bwMode="auto">
            <a:xfrm>
              <a:off x="336" y="3398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204" name="Rectangle 47"/>
            <p:cNvSpPr>
              <a:spLocks noChangeArrowheads="1"/>
            </p:cNvSpPr>
            <p:nvPr/>
          </p:nvSpPr>
          <p:spPr bwMode="auto">
            <a:xfrm>
              <a:off x="556" y="3312"/>
              <a:ext cx="102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05" name="Text Box 48"/>
            <p:cNvSpPr txBox="1">
              <a:spLocks noChangeArrowheads="1"/>
            </p:cNvSpPr>
            <p:nvPr/>
          </p:nvSpPr>
          <p:spPr bwMode="auto">
            <a:xfrm>
              <a:off x="535" y="3378"/>
              <a:ext cx="1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段基址</a:t>
              </a:r>
              <a:r>
                <a:rPr lang="en-US" altLang="zh-CN" sz="2000"/>
                <a:t>31..24</a:t>
              </a:r>
            </a:p>
          </p:txBody>
        </p:sp>
        <p:sp>
          <p:nvSpPr>
            <p:cNvPr id="8206" name="Rectangle 49"/>
            <p:cNvSpPr>
              <a:spLocks noChangeArrowheads="1"/>
            </p:cNvSpPr>
            <p:nvPr/>
          </p:nvSpPr>
          <p:spPr bwMode="auto">
            <a:xfrm>
              <a:off x="4181" y="3312"/>
              <a:ext cx="1263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07" name="Text Box 50"/>
            <p:cNvSpPr txBox="1">
              <a:spLocks noChangeArrowheads="1"/>
            </p:cNvSpPr>
            <p:nvPr/>
          </p:nvSpPr>
          <p:spPr bwMode="auto">
            <a:xfrm>
              <a:off x="3961" y="3378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段基址</a:t>
              </a:r>
              <a:r>
                <a:rPr lang="en-US" altLang="zh-CN" sz="2000"/>
                <a:t>23..16</a:t>
              </a:r>
            </a:p>
          </p:txBody>
        </p:sp>
        <p:sp>
          <p:nvSpPr>
            <p:cNvPr id="8208" name="Rectangle 51"/>
            <p:cNvSpPr>
              <a:spLocks noChangeArrowheads="1"/>
            </p:cNvSpPr>
            <p:nvPr/>
          </p:nvSpPr>
          <p:spPr bwMode="auto">
            <a:xfrm>
              <a:off x="3027" y="3312"/>
              <a:ext cx="165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09" name="Rectangle 52"/>
            <p:cNvSpPr>
              <a:spLocks noChangeArrowheads="1"/>
            </p:cNvSpPr>
            <p:nvPr/>
          </p:nvSpPr>
          <p:spPr bwMode="auto">
            <a:xfrm>
              <a:off x="3192" y="3312"/>
              <a:ext cx="385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10" name="Rectangle 53"/>
            <p:cNvSpPr>
              <a:spLocks noChangeArrowheads="1"/>
            </p:cNvSpPr>
            <p:nvPr/>
          </p:nvSpPr>
          <p:spPr bwMode="auto">
            <a:xfrm>
              <a:off x="3577" y="3312"/>
              <a:ext cx="60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11" name="Rectangle 54"/>
            <p:cNvSpPr>
              <a:spLocks noChangeArrowheads="1"/>
            </p:cNvSpPr>
            <p:nvPr/>
          </p:nvSpPr>
          <p:spPr bwMode="auto">
            <a:xfrm>
              <a:off x="2064" y="3312"/>
              <a:ext cx="963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12" name="Text Box 55"/>
            <p:cNvSpPr txBox="1">
              <a:spLocks noChangeArrowheads="1"/>
            </p:cNvSpPr>
            <p:nvPr/>
          </p:nvSpPr>
          <p:spPr bwMode="auto">
            <a:xfrm>
              <a:off x="2001" y="3378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段限长</a:t>
              </a:r>
              <a:r>
                <a:rPr lang="en-US" altLang="zh-CN" sz="2000"/>
                <a:t>19..16</a:t>
              </a:r>
            </a:p>
          </p:txBody>
        </p:sp>
        <p:sp>
          <p:nvSpPr>
            <p:cNvPr id="8213" name="Rectangle 56"/>
            <p:cNvSpPr>
              <a:spLocks noChangeArrowheads="1"/>
            </p:cNvSpPr>
            <p:nvPr/>
          </p:nvSpPr>
          <p:spPr bwMode="auto">
            <a:xfrm>
              <a:off x="1584" y="3312"/>
              <a:ext cx="14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8214" name="Text Box 57"/>
            <p:cNvSpPr txBox="1">
              <a:spLocks noChangeArrowheads="1"/>
            </p:cNvSpPr>
            <p:nvPr/>
          </p:nvSpPr>
          <p:spPr bwMode="auto">
            <a:xfrm>
              <a:off x="2808" y="3398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8215" name="Text Box 58"/>
            <p:cNvSpPr txBox="1">
              <a:spLocks noChangeArrowheads="1"/>
            </p:cNvSpPr>
            <p:nvPr/>
          </p:nvSpPr>
          <p:spPr bwMode="auto">
            <a:xfrm>
              <a:off x="3082" y="3389"/>
              <a:ext cx="6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DPL</a:t>
              </a:r>
            </a:p>
          </p:txBody>
        </p:sp>
        <p:sp>
          <p:nvSpPr>
            <p:cNvPr id="8216" name="Text Box 59"/>
            <p:cNvSpPr txBox="1">
              <a:spLocks noChangeArrowheads="1"/>
            </p:cNvSpPr>
            <p:nvPr/>
          </p:nvSpPr>
          <p:spPr bwMode="auto">
            <a:xfrm>
              <a:off x="1353" y="3390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8217" name="Rectangle 60"/>
            <p:cNvSpPr>
              <a:spLocks noChangeArrowheads="1"/>
            </p:cNvSpPr>
            <p:nvPr/>
          </p:nvSpPr>
          <p:spPr bwMode="auto">
            <a:xfrm>
              <a:off x="1728" y="3312"/>
              <a:ext cx="336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Intel x86</a:t>
            </a:r>
            <a:r>
              <a:rPr lang="zh-CN" altLang="en-US" smtClean="0">
                <a:sym typeface="Symbol" panose="05050102010706020507" pitchFamily="18" charset="2"/>
              </a:rPr>
              <a:t>的分页硬件</a:t>
            </a:r>
            <a:endParaRPr lang="zh-CN" altLang="zh-CN" smtClean="0">
              <a:sym typeface="Symbol" panose="05050102010706020507" pitchFamily="18" charset="2"/>
            </a:endParaRPr>
          </a:p>
        </p:txBody>
      </p:sp>
      <p:sp>
        <p:nvSpPr>
          <p:cNvPr id="372739" name="AutoShape 3"/>
          <p:cNvSpPr>
            <a:spLocks noChangeArrowheads="1"/>
          </p:cNvSpPr>
          <p:nvPr/>
        </p:nvSpPr>
        <p:spPr bwMode="auto">
          <a:xfrm>
            <a:off x="60960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438400" y="2971800"/>
            <a:ext cx="6934200" cy="609600"/>
            <a:chOff x="576" y="3216"/>
            <a:chExt cx="4368" cy="384"/>
          </a:xfrm>
        </p:grpSpPr>
        <p:sp>
          <p:nvSpPr>
            <p:cNvPr id="10301" name="Rectangle 5"/>
            <p:cNvSpPr>
              <a:spLocks noChangeArrowheads="1"/>
            </p:cNvSpPr>
            <p:nvPr/>
          </p:nvSpPr>
          <p:spPr bwMode="auto">
            <a:xfrm>
              <a:off x="576" y="3216"/>
              <a:ext cx="43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页目录基址</a:t>
              </a:r>
              <a:r>
                <a:rPr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: PDBR, Intel x86</a:t>
              </a: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称为</a:t>
              </a:r>
              <a:r>
                <a:rPr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CR3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pic>
          <p:nvPicPr>
            <p:cNvPr id="10302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338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2743" name="Group 7"/>
          <p:cNvGrpSpPr>
            <a:grpSpLocks/>
          </p:cNvGrpSpPr>
          <p:nvPr/>
        </p:nvGrpSpPr>
        <p:grpSpPr bwMode="auto">
          <a:xfrm>
            <a:off x="1600200" y="1447800"/>
            <a:ext cx="5029200" cy="1604963"/>
            <a:chOff x="48" y="912"/>
            <a:chExt cx="3168" cy="1011"/>
          </a:xfrm>
        </p:grpSpPr>
        <p:sp>
          <p:nvSpPr>
            <p:cNvPr id="10290" name="Text Box 8"/>
            <p:cNvSpPr txBox="1">
              <a:spLocks noChangeArrowheads="1"/>
            </p:cNvSpPr>
            <p:nvPr/>
          </p:nvSpPr>
          <p:spPr bwMode="auto">
            <a:xfrm>
              <a:off x="2688" y="147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grpSp>
          <p:nvGrpSpPr>
            <p:cNvPr id="10291" name="Group 9"/>
            <p:cNvGrpSpPr>
              <a:grpSpLocks/>
            </p:cNvGrpSpPr>
            <p:nvPr/>
          </p:nvGrpSpPr>
          <p:grpSpPr bwMode="auto">
            <a:xfrm>
              <a:off x="48" y="912"/>
              <a:ext cx="2784" cy="1011"/>
              <a:chOff x="144" y="1197"/>
              <a:chExt cx="2784" cy="1011"/>
            </a:xfrm>
          </p:grpSpPr>
          <p:sp>
            <p:nvSpPr>
              <p:cNvPr id="10292" name="Text Box 10"/>
              <p:cNvSpPr txBox="1">
                <a:spLocks noChangeArrowheads="1"/>
              </p:cNvSpPr>
              <p:nvPr/>
            </p:nvSpPr>
            <p:spPr bwMode="auto">
              <a:xfrm>
                <a:off x="1056" y="1920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线性地址</a:t>
                </a:r>
              </a:p>
            </p:txBody>
          </p:sp>
          <p:sp>
            <p:nvSpPr>
              <p:cNvPr id="10293" name="Text Box 11"/>
              <p:cNvSpPr txBox="1">
                <a:spLocks noChangeArrowheads="1"/>
              </p:cNvSpPr>
              <p:nvPr/>
            </p:nvSpPr>
            <p:spPr bwMode="auto">
              <a:xfrm>
                <a:off x="144" y="177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31</a:t>
                </a:r>
              </a:p>
            </p:txBody>
          </p:sp>
          <p:sp>
            <p:nvSpPr>
              <p:cNvPr id="10294" name="Rectangle 12"/>
              <p:cNvSpPr>
                <a:spLocks noChangeArrowheads="1"/>
              </p:cNvSpPr>
              <p:nvPr/>
            </p:nvSpPr>
            <p:spPr bwMode="auto">
              <a:xfrm>
                <a:off x="293" y="1197"/>
                <a:ext cx="58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10 bits</a:t>
                </a:r>
              </a:p>
            </p:txBody>
          </p:sp>
          <p:sp>
            <p:nvSpPr>
              <p:cNvPr id="10295" name="Rectangle 13"/>
              <p:cNvSpPr>
                <a:spLocks noChangeArrowheads="1"/>
              </p:cNvSpPr>
              <p:nvPr/>
            </p:nvSpPr>
            <p:spPr bwMode="auto">
              <a:xfrm>
                <a:off x="1154" y="1197"/>
                <a:ext cx="58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10 bits</a:t>
                </a:r>
              </a:p>
            </p:txBody>
          </p:sp>
          <p:sp>
            <p:nvSpPr>
              <p:cNvPr id="10296" name="Rectangle 14"/>
              <p:cNvSpPr>
                <a:spLocks noChangeArrowheads="1"/>
              </p:cNvSpPr>
              <p:nvPr/>
            </p:nvSpPr>
            <p:spPr bwMode="auto">
              <a:xfrm>
                <a:off x="2112" y="1235"/>
                <a:ext cx="58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12 bits</a:t>
                </a:r>
              </a:p>
            </p:txBody>
          </p:sp>
          <p:grpSp>
            <p:nvGrpSpPr>
              <p:cNvPr id="10297" name="Group 15"/>
              <p:cNvGrpSpPr>
                <a:grpSpLocks/>
              </p:cNvGrpSpPr>
              <p:nvPr/>
            </p:nvGrpSpPr>
            <p:grpSpPr bwMode="auto">
              <a:xfrm>
                <a:off x="192" y="1440"/>
                <a:ext cx="2736" cy="345"/>
                <a:chOff x="1625" y="528"/>
                <a:chExt cx="2247" cy="238"/>
              </a:xfrm>
            </p:grpSpPr>
            <p:sp>
              <p:nvSpPr>
                <p:cNvPr id="10298" name="Rectangle 16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ClrTx/>
                    <a:buSzPct val="100000"/>
                    <a:buFontTx/>
                    <a:buNone/>
                  </a:pPr>
                  <a:r>
                    <a:rPr lang="zh-CN" altLang="en-US" sz="2400">
                      <a:solidFill>
                        <a:srgbClr val="FF0000"/>
                      </a:solidFill>
                    </a:rPr>
                    <a:t>页内偏移</a:t>
                  </a:r>
                </a:p>
              </p:txBody>
            </p:sp>
            <p:sp>
              <p:nvSpPr>
                <p:cNvPr id="10299" name="Rectangle 17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5000"/>
                    </a:lnSpc>
                    <a:spcBef>
                      <a:spcPct val="0"/>
                    </a:spcBef>
                    <a:buClrTx/>
                    <a:buSzPct val="100000"/>
                    <a:buFontTx/>
                    <a:buNone/>
                  </a:pPr>
                  <a:r>
                    <a:rPr lang="zh-CN" altLang="en-US" sz="2400">
                      <a:solidFill>
                        <a:srgbClr val="FF0000"/>
                      </a:solidFill>
                    </a:rPr>
                    <a:t>页面</a:t>
                  </a:r>
                </a:p>
              </p:txBody>
            </p:sp>
            <p:sp>
              <p:nvSpPr>
                <p:cNvPr id="10300" name="Rectangle 18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ingdings" panose="05000000000000000000" pitchFamily="2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5000"/>
                    </a:lnSpc>
                    <a:spcBef>
                      <a:spcPct val="0"/>
                    </a:spcBef>
                    <a:buClrTx/>
                    <a:buSzPct val="100000"/>
                    <a:buFontTx/>
                    <a:buNone/>
                  </a:pPr>
                  <a:r>
                    <a:rPr lang="zh-CN" altLang="en-US" sz="2400">
                      <a:solidFill>
                        <a:srgbClr val="FF0000"/>
                      </a:solidFill>
                    </a:rPr>
                    <a:t>页目录</a:t>
                  </a:r>
                </a:p>
              </p:txBody>
            </p:sp>
          </p:grpSp>
        </p:grpSp>
      </p:grpSp>
      <p:grpSp>
        <p:nvGrpSpPr>
          <p:cNvPr id="372755" name="Group 19"/>
          <p:cNvGrpSpPr>
            <a:grpSpLocks/>
          </p:cNvGrpSpPr>
          <p:nvPr/>
        </p:nvGrpSpPr>
        <p:grpSpPr bwMode="auto">
          <a:xfrm>
            <a:off x="6705600" y="1143000"/>
            <a:ext cx="3886200" cy="1905000"/>
            <a:chOff x="3264" y="720"/>
            <a:chExt cx="2448" cy="1248"/>
          </a:xfrm>
        </p:grpSpPr>
        <p:sp>
          <p:nvSpPr>
            <p:cNvPr id="10280" name="AutoShape 20"/>
            <p:cNvSpPr>
              <a:spLocks noChangeArrowheads="1"/>
            </p:cNvSpPr>
            <p:nvPr/>
          </p:nvSpPr>
          <p:spPr bwMode="auto">
            <a:xfrm>
              <a:off x="3264" y="720"/>
              <a:ext cx="2448" cy="124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81" name="Rectangle 21"/>
            <p:cNvSpPr>
              <a:spLocks noChangeArrowheads="1"/>
            </p:cNvSpPr>
            <p:nvPr/>
          </p:nvSpPr>
          <p:spPr bwMode="auto">
            <a:xfrm>
              <a:off x="4032" y="816"/>
              <a:ext cx="720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82" name="Text Box 22"/>
            <p:cNvSpPr txBox="1">
              <a:spLocks noChangeArrowheads="1"/>
            </p:cNvSpPr>
            <p:nvPr/>
          </p:nvSpPr>
          <p:spPr bwMode="auto">
            <a:xfrm>
              <a:off x="4032" y="1056"/>
              <a:ext cx="81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页目录</a:t>
              </a:r>
            </a:p>
          </p:txBody>
        </p:sp>
        <p:sp>
          <p:nvSpPr>
            <p:cNvPr id="10283" name="Text Box 23"/>
            <p:cNvSpPr txBox="1">
              <a:spLocks noChangeArrowheads="1"/>
            </p:cNvSpPr>
            <p:nvPr/>
          </p:nvSpPr>
          <p:spPr bwMode="auto">
            <a:xfrm>
              <a:off x="3312" y="1467"/>
              <a:ext cx="528" cy="26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CR3</a:t>
              </a:r>
            </a:p>
          </p:txBody>
        </p:sp>
        <p:sp>
          <p:nvSpPr>
            <p:cNvPr id="10284" name="Line 24"/>
            <p:cNvSpPr>
              <a:spLocks noChangeShapeType="1"/>
            </p:cNvSpPr>
            <p:nvPr/>
          </p:nvSpPr>
          <p:spPr bwMode="auto">
            <a:xfrm>
              <a:off x="3792" y="161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Rectangle 25"/>
            <p:cNvSpPr>
              <a:spLocks noChangeArrowheads="1"/>
            </p:cNvSpPr>
            <p:nvPr/>
          </p:nvSpPr>
          <p:spPr bwMode="auto">
            <a:xfrm>
              <a:off x="4944" y="1056"/>
              <a:ext cx="67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86" name="Text Box 26"/>
            <p:cNvSpPr txBox="1">
              <a:spLocks noChangeArrowheads="1"/>
            </p:cNvSpPr>
            <p:nvPr/>
          </p:nvSpPr>
          <p:spPr bwMode="auto">
            <a:xfrm>
              <a:off x="4992" y="1296"/>
              <a:ext cx="62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页表</a:t>
              </a:r>
            </a:p>
          </p:txBody>
        </p:sp>
        <p:sp>
          <p:nvSpPr>
            <p:cNvPr id="10287" name="Line 27"/>
            <p:cNvSpPr>
              <a:spLocks noChangeShapeType="1"/>
            </p:cNvSpPr>
            <p:nvPr/>
          </p:nvSpPr>
          <p:spPr bwMode="auto">
            <a:xfrm>
              <a:off x="4608" y="13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28"/>
            <p:cNvSpPr>
              <a:spLocks noChangeShapeType="1"/>
            </p:cNvSpPr>
            <p:nvPr/>
          </p:nvSpPr>
          <p:spPr bwMode="auto">
            <a:xfrm>
              <a:off x="4848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29"/>
            <p:cNvSpPr>
              <a:spLocks noChangeShapeType="1"/>
            </p:cNvSpPr>
            <p:nvPr/>
          </p:nvSpPr>
          <p:spPr bwMode="auto">
            <a:xfrm>
              <a:off x="4848" y="187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3048000" y="3429000"/>
            <a:ext cx="5715000" cy="990600"/>
            <a:chOff x="960" y="2352"/>
            <a:chExt cx="3600" cy="624"/>
          </a:xfrm>
        </p:grpSpPr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1008" y="2592"/>
              <a:ext cx="220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4224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960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31</a:t>
              </a:r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3216" y="2592"/>
              <a:ext cx="1200" cy="384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2976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77" name="Text Box 36"/>
            <p:cNvSpPr txBox="1">
              <a:spLocks noChangeArrowheads="1"/>
            </p:cNvSpPr>
            <p:nvPr/>
          </p:nvSpPr>
          <p:spPr bwMode="auto">
            <a:xfrm>
              <a:off x="3168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11</a:t>
              </a:r>
            </a:p>
          </p:txBody>
        </p:sp>
        <p:sp>
          <p:nvSpPr>
            <p:cNvPr id="10278" name="Text Box 37"/>
            <p:cNvSpPr txBox="1">
              <a:spLocks noChangeArrowheads="1"/>
            </p:cNvSpPr>
            <p:nvPr/>
          </p:nvSpPr>
          <p:spPr bwMode="auto">
            <a:xfrm>
              <a:off x="1344" y="2640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页目录表基地址</a:t>
              </a:r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3552" y="26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保留</a:t>
              </a:r>
            </a:p>
          </p:txBody>
        </p:sp>
      </p:grpSp>
      <p:sp>
        <p:nvSpPr>
          <p:cNvPr id="372775" name="AutoShape 39"/>
          <p:cNvSpPr>
            <a:spLocks noChangeArrowheads="1"/>
          </p:cNvSpPr>
          <p:nvPr/>
        </p:nvSpPr>
        <p:spPr bwMode="auto">
          <a:xfrm rot="10800000">
            <a:off x="5181600" y="4495800"/>
            <a:ext cx="4038600" cy="533400"/>
          </a:xfrm>
          <a:prstGeom prst="wedgeRoundRectCallout">
            <a:avLst>
              <a:gd name="adj1" fmla="val 29477"/>
              <a:gd name="adj2" fmla="val 961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页目录基址需是</a:t>
            </a:r>
            <a:r>
              <a:rPr lang="en-US" altLang="zh-CN" sz="2400"/>
              <a:t>4K</a:t>
            </a:r>
            <a:r>
              <a:rPr lang="zh-CN" altLang="en-US" sz="2400"/>
              <a:t>的倍数</a:t>
            </a:r>
          </a:p>
        </p:txBody>
      </p:sp>
      <p:grpSp>
        <p:nvGrpSpPr>
          <p:cNvPr id="372776" name="Group 40"/>
          <p:cNvGrpSpPr>
            <a:grpSpLocks/>
          </p:cNvGrpSpPr>
          <p:nvPr/>
        </p:nvGrpSpPr>
        <p:grpSpPr bwMode="auto">
          <a:xfrm>
            <a:off x="2438400" y="5029200"/>
            <a:ext cx="6934200" cy="609600"/>
            <a:chOff x="576" y="3216"/>
            <a:chExt cx="4368" cy="384"/>
          </a:xfrm>
        </p:grpSpPr>
        <p:sp>
          <p:nvSpPr>
            <p:cNvPr id="10270" name="Rectangle 41"/>
            <p:cNvSpPr>
              <a:spLocks noChangeArrowheads="1"/>
            </p:cNvSpPr>
            <p:nvPr/>
          </p:nvSpPr>
          <p:spPr bwMode="auto">
            <a:xfrm>
              <a:off x="576" y="3216"/>
              <a:ext cx="43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页目录</a:t>
              </a:r>
              <a:r>
                <a:rPr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页表</a:t>
              </a:r>
              <a:r>
                <a:rPr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sz="2400">
                  <a:solidFill>
                    <a:srgbClr val="FF0000"/>
                  </a:solidFill>
                  <a:sym typeface="Symbol" panose="05050102010706020507" pitchFamily="18" charset="2"/>
                </a:rPr>
                <a:t>表项格式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pic>
          <p:nvPicPr>
            <p:cNvPr id="10271" name="Picture 4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338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2779" name="Group 43"/>
          <p:cNvGrpSpPr>
            <a:grpSpLocks/>
          </p:cNvGrpSpPr>
          <p:nvPr/>
        </p:nvGrpSpPr>
        <p:grpSpPr bwMode="auto">
          <a:xfrm>
            <a:off x="3048000" y="5486400"/>
            <a:ext cx="5943600" cy="1054100"/>
            <a:chOff x="960" y="3456"/>
            <a:chExt cx="3744" cy="664"/>
          </a:xfrm>
        </p:grpSpPr>
        <p:sp>
          <p:nvSpPr>
            <p:cNvPr id="10258" name="Rectangle 44"/>
            <p:cNvSpPr>
              <a:spLocks noChangeArrowheads="1"/>
            </p:cNvSpPr>
            <p:nvPr/>
          </p:nvSpPr>
          <p:spPr bwMode="auto">
            <a:xfrm>
              <a:off x="1008" y="3696"/>
              <a:ext cx="220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59" name="Text Box 45"/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60" name="Text Box 46"/>
            <p:cNvSpPr txBox="1">
              <a:spLocks noChangeArrowheads="1"/>
            </p:cNvSpPr>
            <p:nvPr/>
          </p:nvSpPr>
          <p:spPr bwMode="auto">
            <a:xfrm>
              <a:off x="960" y="34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31</a:t>
              </a:r>
            </a:p>
          </p:txBody>
        </p:sp>
        <p:sp>
          <p:nvSpPr>
            <p:cNvPr id="10261" name="Rectangle 47"/>
            <p:cNvSpPr>
              <a:spLocks noChangeArrowheads="1"/>
            </p:cNvSpPr>
            <p:nvPr/>
          </p:nvSpPr>
          <p:spPr bwMode="auto">
            <a:xfrm>
              <a:off x="3216" y="3696"/>
              <a:ext cx="960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62" name="Text Box 48"/>
            <p:cNvSpPr txBox="1">
              <a:spLocks noChangeArrowheads="1"/>
            </p:cNvSpPr>
            <p:nvPr/>
          </p:nvSpPr>
          <p:spPr bwMode="auto">
            <a:xfrm>
              <a:off x="2976" y="34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63" name="Text Box 49"/>
            <p:cNvSpPr txBox="1">
              <a:spLocks noChangeArrowheads="1"/>
            </p:cNvSpPr>
            <p:nvPr/>
          </p:nvSpPr>
          <p:spPr bwMode="auto">
            <a:xfrm>
              <a:off x="3168" y="34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11</a:t>
              </a:r>
            </a:p>
          </p:txBody>
        </p:sp>
        <p:sp>
          <p:nvSpPr>
            <p:cNvPr id="10264" name="Text Box 50"/>
            <p:cNvSpPr txBox="1">
              <a:spLocks noChangeArrowheads="1"/>
            </p:cNvSpPr>
            <p:nvPr/>
          </p:nvSpPr>
          <p:spPr bwMode="auto">
            <a:xfrm>
              <a:off x="1344" y="374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页框</a:t>
              </a:r>
              <a:r>
                <a:rPr lang="en-US" altLang="zh-CN" sz="2400"/>
                <a:t>(frame)</a:t>
              </a:r>
              <a:r>
                <a:rPr lang="zh-CN" altLang="en-US" sz="2400"/>
                <a:t>地址</a:t>
              </a:r>
            </a:p>
          </p:txBody>
        </p:sp>
        <p:sp>
          <p:nvSpPr>
            <p:cNvPr id="10265" name="Rectangle 51"/>
            <p:cNvSpPr>
              <a:spLocks noChangeArrowheads="1"/>
            </p:cNvSpPr>
            <p:nvPr/>
          </p:nvSpPr>
          <p:spPr bwMode="auto">
            <a:xfrm>
              <a:off x="4176" y="3696"/>
              <a:ext cx="192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66" name="Rectangle 52"/>
            <p:cNvSpPr>
              <a:spLocks noChangeArrowheads="1"/>
            </p:cNvSpPr>
            <p:nvPr/>
          </p:nvSpPr>
          <p:spPr bwMode="auto">
            <a:xfrm>
              <a:off x="4368" y="3696"/>
              <a:ext cx="192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0267" name="Text Box 53"/>
            <p:cNvSpPr txBox="1">
              <a:spLocks noChangeArrowheads="1"/>
            </p:cNvSpPr>
            <p:nvPr/>
          </p:nvSpPr>
          <p:spPr bwMode="auto">
            <a:xfrm>
              <a:off x="4176" y="34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8" name="Text Box 54"/>
            <p:cNvSpPr txBox="1">
              <a:spLocks noChangeArrowheads="1"/>
            </p:cNvSpPr>
            <p:nvPr/>
          </p:nvSpPr>
          <p:spPr bwMode="auto">
            <a:xfrm>
              <a:off x="4359" y="377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0269" name="Text Box 55"/>
            <p:cNvSpPr txBox="1">
              <a:spLocks noChangeArrowheads="1"/>
            </p:cNvSpPr>
            <p:nvPr/>
          </p:nvSpPr>
          <p:spPr bwMode="auto">
            <a:xfrm>
              <a:off x="4149" y="3678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RW</a:t>
              </a:r>
            </a:p>
          </p:txBody>
        </p:sp>
      </p:grpSp>
      <p:grpSp>
        <p:nvGrpSpPr>
          <p:cNvPr id="372792" name="Group 56"/>
          <p:cNvGrpSpPr>
            <a:grpSpLocks/>
          </p:cNvGrpSpPr>
          <p:nvPr/>
        </p:nvGrpSpPr>
        <p:grpSpPr bwMode="auto">
          <a:xfrm>
            <a:off x="2286000" y="1676400"/>
            <a:ext cx="4038600" cy="3962400"/>
            <a:chOff x="480" y="1056"/>
            <a:chExt cx="2544" cy="2496"/>
          </a:xfrm>
        </p:grpSpPr>
        <p:sp>
          <p:nvSpPr>
            <p:cNvPr id="10254" name="Line 57"/>
            <p:cNvSpPr>
              <a:spLocks noChangeShapeType="1"/>
            </p:cNvSpPr>
            <p:nvPr/>
          </p:nvSpPr>
          <p:spPr bwMode="auto">
            <a:xfrm flipV="1">
              <a:off x="480" y="1056"/>
              <a:ext cx="720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58"/>
            <p:cNvSpPr>
              <a:spLocks noChangeShapeType="1"/>
            </p:cNvSpPr>
            <p:nvPr/>
          </p:nvSpPr>
          <p:spPr bwMode="auto">
            <a:xfrm flipV="1">
              <a:off x="480" y="1056"/>
              <a:ext cx="48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59"/>
            <p:cNvSpPr>
              <a:spLocks noChangeShapeType="1"/>
            </p:cNvSpPr>
            <p:nvPr/>
          </p:nvSpPr>
          <p:spPr bwMode="auto">
            <a:xfrm flipV="1">
              <a:off x="480" y="2352"/>
              <a:ext cx="25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60"/>
            <p:cNvSpPr>
              <a:spLocks noChangeShapeType="1"/>
            </p:cNvSpPr>
            <p:nvPr/>
          </p:nvSpPr>
          <p:spPr bwMode="auto">
            <a:xfrm>
              <a:off x="480" y="2496"/>
              <a:ext cx="2544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797" name="Text Box 61"/>
          <p:cNvSpPr txBox="1">
            <a:spLocks noChangeArrowheads="1"/>
          </p:cNvSpPr>
          <p:nvPr/>
        </p:nvSpPr>
        <p:spPr bwMode="auto">
          <a:xfrm>
            <a:off x="1731963" y="2667000"/>
            <a:ext cx="554037" cy="3810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页表占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页内存，连续排放</a:t>
            </a: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-84138"/>
            <a:ext cx="4559300" cy="565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nimBg="1"/>
      <p:bldP spid="372775" grpId="0" animBg="1"/>
      <p:bldP spid="3727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j02919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8600" y="373063"/>
            <a:ext cx="2579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Linux fork()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3168650" y="277813"/>
            <a:ext cx="6380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</a:t>
            </a:r>
            <a:r>
              <a:rPr lang="en-US" altLang="zh-CN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进程操作</a:t>
            </a: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6737" r="3043" b="5029"/>
          <a:stretch>
            <a:fillRect/>
          </a:stretch>
        </p:blipFill>
        <p:spPr bwMode="auto">
          <a:xfrm>
            <a:off x="0" y="1219200"/>
            <a:ext cx="7596188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772400" y="1260475"/>
            <a:ext cx="41910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）在语句</a:t>
            </a:r>
            <a:r>
              <a:rPr lang="en-US" altLang="zh-CN" sz="2400" b="1" dirty="0" err="1">
                <a:solidFill>
                  <a:schemeClr val="tx1"/>
                </a:solidFill>
                <a:latin typeface="+mn-lt"/>
              </a:rPr>
              <a:t>pid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=fork()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之前，只有一个进程在执行这段代码，但在这条语句之后，就变成两个进程在执行了，这两个</a:t>
            </a:r>
            <a:r>
              <a:rPr lang="zh-CN" altLang="en-US" sz="2400" b="1">
                <a:solidFill>
                  <a:schemeClr val="tx1"/>
                </a:solidFill>
                <a:latin typeface="+mn-lt"/>
              </a:rPr>
              <a:t>进程的代码完全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相同。</a:t>
            </a:r>
            <a:endParaRPr lang="en-US" altLang="zh-CN" sz="2400" b="1" dirty="0">
              <a:solidFill>
                <a:schemeClr val="tx1"/>
              </a:solidFill>
              <a:latin typeface="+mn-lt"/>
            </a:endParaRPr>
          </a:p>
          <a:p>
            <a:pPr algn="just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）将要执行的下一条语句都是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if(</a:t>
            </a:r>
            <a:r>
              <a:rPr lang="en-US" altLang="zh-CN" sz="2400" b="1" dirty="0" err="1">
                <a:solidFill>
                  <a:schemeClr val="tx1"/>
                </a:solidFill>
                <a:latin typeface="+mn-lt"/>
              </a:rPr>
              <a:t>pid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&lt;0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），在子进程中，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fork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函数返回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，在父进程中，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fork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返回新创建子进程的进程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ID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j02919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752600" y="1350963"/>
            <a:ext cx="4343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Linux execve()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990600" y="304800"/>
            <a:ext cx="63801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 </a:t>
            </a:r>
            <a:r>
              <a:rPr lang="en-US" altLang="zh-CN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进程操作</a:t>
            </a:r>
          </a:p>
        </p:txBody>
      </p:sp>
      <p:sp>
        <p:nvSpPr>
          <p:cNvPr id="13317" name="矩形 2"/>
          <p:cNvSpPr>
            <a:spLocks noChangeArrowheads="1"/>
          </p:cNvSpPr>
          <p:nvPr/>
        </p:nvSpPr>
        <p:spPr bwMode="auto">
          <a:xfrm>
            <a:off x="2128838" y="1985963"/>
            <a:ext cx="79629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fork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创建子进程后执行的是和父进程相同的程序（但有可能执行不同的代码分支），子进程往往要调用一种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函数以执行另一个程序。</a:t>
            </a:r>
            <a:endParaRPr lang="en-US" altLang="zh-CN" sz="240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当进程调用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函数时，该进程的用户空间代码和数据完全被新程序替换，从新程序的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程序入口地址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开始执行。调用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并不创建新进程，所以调用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前后该进程的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并未改变。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28838" y="5029200"/>
            <a:ext cx="796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rPr>
              <a:t>为什么这么做？相同的进程，不同的进程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sym typeface="Symbol" panose="05050102010706020507" pitchFamily="18" charset="2"/>
              </a:rPr>
              <a:t>Intel x86</a:t>
            </a:r>
            <a:r>
              <a:rPr lang="zh-CN" altLang="en-US" sz="2800" smtClean="0">
                <a:sym typeface="Symbol" panose="05050102010706020507" pitchFamily="18" charset="2"/>
              </a:rPr>
              <a:t>的分段硬件</a:t>
            </a:r>
            <a:r>
              <a:rPr lang="en-US" altLang="zh-CN" sz="2800" smtClean="0">
                <a:latin typeface="宋体" panose="02010600030101010101" pitchFamily="2" charset="-122"/>
              </a:rPr>
              <a:t>linux0.11</a:t>
            </a:r>
            <a:r>
              <a:rPr lang="zh-CN" altLang="en-US" sz="2800" smtClean="0">
                <a:latin typeface="宋体" panose="02010600030101010101" pitchFamily="2" charset="-122"/>
              </a:rPr>
              <a:t>任务控制块</a:t>
            </a:r>
            <a:endParaRPr lang="zh-CN" altLang="en-US" sz="280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52600" y="1066800"/>
            <a:ext cx="7921625" cy="4525963"/>
          </a:xfrm>
        </p:spPr>
        <p:txBody>
          <a:bodyPr/>
          <a:lstStyle/>
          <a:p>
            <a:endParaRPr lang="zh-CN" altLang="en-US" sz="2000" smtClean="0"/>
          </a:p>
        </p:txBody>
      </p:sp>
      <p:pic>
        <p:nvPicPr>
          <p:cNvPr id="1536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42540" r="18854" b="20114"/>
          <a:stretch>
            <a:fillRect/>
          </a:stretch>
        </p:blipFill>
        <p:spPr bwMode="auto">
          <a:xfrm>
            <a:off x="1558925" y="1416050"/>
            <a:ext cx="52228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20990" r="19531" b="7430"/>
          <a:stretch>
            <a:fillRect/>
          </a:stretch>
        </p:blipFill>
        <p:spPr bwMode="auto">
          <a:xfrm>
            <a:off x="5578475" y="2590800"/>
            <a:ext cx="50895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矩形 9"/>
          <p:cNvSpPr>
            <a:spLocks noChangeArrowheads="1"/>
          </p:cNvSpPr>
          <p:nvPr/>
        </p:nvSpPr>
        <p:spPr bwMode="auto">
          <a:xfrm>
            <a:off x="5578475" y="6400800"/>
            <a:ext cx="5013325" cy="1524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1"/>
          <p:cNvSpPr>
            <a:spLocks noChangeArrowheads="1"/>
          </p:cNvSpPr>
          <p:nvPr/>
        </p:nvSpPr>
        <p:spPr bwMode="auto">
          <a:xfrm>
            <a:off x="533400" y="4267200"/>
            <a:ext cx="7885113" cy="228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故事从</a:t>
            </a:r>
            <a:r>
              <a:rPr lang="en-US" altLang="zh-CN" smtClean="0">
                <a:sym typeface="Symbol" panose="05050102010706020507" pitchFamily="18" charset="2"/>
              </a:rPr>
              <a:t>fork()</a:t>
            </a:r>
            <a:r>
              <a:rPr lang="zh-CN" altLang="en-US" smtClean="0">
                <a:sym typeface="Symbol" panose="05050102010706020507" pitchFamily="18" charset="2"/>
              </a:rPr>
              <a:t>开始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150813" y="1552575"/>
            <a:ext cx="8305800" cy="2138363"/>
            <a:chOff x="0" y="0"/>
            <a:chExt cx="3671" cy="3504"/>
          </a:xfrm>
        </p:grpSpPr>
        <p:sp>
          <p:nvSpPr>
            <p:cNvPr id="17423" name="Rectangle 31"/>
            <p:cNvSpPr>
              <a:spLocks noChangeArrowheads="1"/>
            </p:cNvSpPr>
            <p:nvPr/>
          </p:nvSpPr>
          <p:spPr bwMode="auto">
            <a:xfrm>
              <a:off x="186" y="18"/>
              <a:ext cx="3485" cy="3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17424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3469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在</a:t>
              </a:r>
              <a:r>
                <a:rPr lang="en-US" altLang="zh-CN" sz="2000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linux/kernel/fork.c</a:t>
              </a:r>
              <a:r>
                <a:rPr lang="zh-CN" altLang="en-US" sz="2000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中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int copy_process(int nr, long ebp,...)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{ </a:t>
              </a:r>
              <a:r>
                <a:rPr lang="zh-CN" altLang="en-US" sz="2000">
                  <a:latin typeface="Courier New" panose="02070309020205020404" pitchFamily="49" charset="0"/>
                  <a:sym typeface="Symbol" panose="05050102010706020507" pitchFamily="18" charset="2"/>
                </a:rPr>
                <a:t>  </a:t>
              </a: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...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  <a:hlinkClick r:id="rId2" action="ppaction://hlinkfile"/>
                </a:rPr>
                <a:t>//</a:t>
              </a:r>
              <a:r>
                <a:rPr lang="zh-CN" altLang="en-US" sz="200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  <a:hlinkClick r:id="rId2" action="ppaction://hlinkfile"/>
                </a:rPr>
                <a:t>复制进程控制块</a:t>
              </a:r>
              <a:endPara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 i="1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    </a:t>
              </a:r>
              <a:r>
                <a:rPr lang="en-US" altLang="zh-CN" sz="2000" i="1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copy_mem(nr, p);</a:t>
              </a:r>
              <a:r>
                <a:rPr lang="zh-CN" altLang="en-US" sz="2000" i="1">
                  <a:solidFill>
                    <a:schemeClr val="accent2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  <a:sym typeface="Symbol" panose="05050102010706020507" pitchFamily="18" charset="2"/>
                </a:rPr>
                <a:t>...</a:t>
              </a:r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381000" y="914400"/>
            <a:ext cx="8001000" cy="550863"/>
            <a:chOff x="0" y="0"/>
            <a:chExt cx="5040" cy="347"/>
          </a:xfrm>
        </p:grpSpPr>
        <p:sp>
          <p:nvSpPr>
            <p:cNvPr id="174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04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fork()</a:t>
              </a:r>
              <a:r>
                <a:rPr lang="en-US" altLang="zh-CN" sz="2400">
                  <a:sym typeface="Wingdings" panose="05000000000000000000" pitchFamily="2" charset="2"/>
                </a:rPr>
                <a:t>sys_forkcopy_process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pic>
          <p:nvPicPr>
            <p:cNvPr id="17422" name="Picture 5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381000" y="3644900"/>
            <a:ext cx="8001000" cy="609600"/>
            <a:chOff x="0" y="0"/>
            <a:chExt cx="5040" cy="384"/>
          </a:xfrm>
        </p:grpSpPr>
        <p:sp>
          <p:nvSpPr>
            <p:cNvPr id="1741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0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sym typeface="Wingdings" panose="05000000000000000000" pitchFamily="2" charset="2"/>
                </a:rPr>
                <a:t>现在开始分析当时那个神秘的</a:t>
              </a:r>
              <a:r>
                <a:rPr lang="en-US" altLang="zh-CN" sz="2400">
                  <a:sym typeface="Wingdings" panose="05000000000000000000" pitchFamily="2" charset="2"/>
                </a:rPr>
                <a:t>copy_mem</a:t>
              </a:r>
              <a:r>
                <a:rPr lang="zh-CN" altLang="en-US" sz="2400">
                  <a:sym typeface="Wingdings" panose="05000000000000000000" pitchFamily="2" charset="2"/>
                </a:rPr>
                <a:t>了</a:t>
              </a:r>
              <a:endParaRPr lang="en-US" altLang="zh-CN" sz="2400">
                <a:sym typeface="Wingdings" panose="05000000000000000000" pitchFamily="2" charset="2"/>
              </a:endParaRPr>
            </a:p>
          </p:txBody>
        </p:sp>
        <p:pic>
          <p:nvPicPr>
            <p:cNvPr id="17420" name="Picture 5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AutoShape 72"/>
          <p:cNvSpPr>
            <a:spLocks noChangeArrowheads="1"/>
          </p:cNvSpPr>
          <p:nvPr/>
        </p:nvSpPr>
        <p:spPr bwMode="auto">
          <a:xfrm rot="10800000">
            <a:off x="6934200" y="2905125"/>
            <a:ext cx="3581400" cy="498475"/>
          </a:xfrm>
          <a:prstGeom prst="wedgeRoundRectCallout">
            <a:avLst>
              <a:gd name="adj1" fmla="val 66556"/>
              <a:gd name="adj2" fmla="val -943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/>
              <a:t>的确是进程带动内存</a:t>
            </a:r>
            <a:r>
              <a:rPr lang="en-US" altLang="zh-CN" sz="2400"/>
              <a:t>!</a:t>
            </a: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76200" y="4191000"/>
            <a:ext cx="830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int copy_mem(int nr, task_struct *p)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{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unsigned long new_data_base;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new_data_base=nr*0x4000000;</a:t>
            </a: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//64M*nr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set_base(p-&gt;ldt[1],new_data_base);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set_base(p-&gt;ldt[2],new_data_base);</a:t>
            </a:r>
          </a:p>
        </p:txBody>
      </p:sp>
      <p:sp>
        <p:nvSpPr>
          <p:cNvPr id="12303" name="矩形 19"/>
          <p:cNvSpPr>
            <a:spLocks noChangeArrowheads="1"/>
          </p:cNvSpPr>
          <p:nvPr/>
        </p:nvSpPr>
        <p:spPr bwMode="auto">
          <a:xfrm>
            <a:off x="4572000" y="38100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3200">
                <a:solidFill>
                  <a:srgbClr val="FF0000"/>
                </a:solidFill>
                <a:sym typeface="Symbol" panose="05050102010706020507" pitchFamily="18" charset="2"/>
              </a:rPr>
              <a:t>分配虚存、建段表</a:t>
            </a:r>
            <a:endParaRPr lang="zh-CN" altLang="zh-CN" sz="3200">
              <a:solidFill>
                <a:srgbClr val="FF0000"/>
              </a:solidFill>
            </a:endParaRPr>
          </a:p>
        </p:txBody>
      </p:sp>
      <p:sp>
        <p:nvSpPr>
          <p:cNvPr id="12304" name="AutoShape 72"/>
          <p:cNvSpPr>
            <a:spLocks noChangeArrowheads="1"/>
          </p:cNvSpPr>
          <p:nvPr/>
        </p:nvSpPr>
        <p:spPr bwMode="auto">
          <a:xfrm rot="10800000">
            <a:off x="6934200" y="4929188"/>
            <a:ext cx="2438400" cy="914400"/>
          </a:xfrm>
          <a:prstGeom prst="wedgeRoundRectCallout">
            <a:avLst>
              <a:gd name="adj1" fmla="val 88819"/>
              <a:gd name="adj2" fmla="val 963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zh-CN" altLang="en-US" sz="2400"/>
              <a:t>是什么</a:t>
            </a:r>
            <a:r>
              <a:rPr lang="en-US" altLang="zh-CN" sz="2400"/>
              <a:t>?</a:t>
            </a:r>
            <a:r>
              <a:rPr lang="zh-CN" altLang="en-US" sz="2400"/>
              <a:t>进程切换跟着切换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  <p:bldP spid="1230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进程</a:t>
            </a:r>
            <a:r>
              <a:rPr lang="en-US" altLang="zh-CN" smtClean="0">
                <a:sym typeface="Symbol" panose="05050102010706020507" pitchFamily="18" charset="2"/>
              </a:rPr>
              <a:t>0</a:t>
            </a:r>
            <a:r>
              <a:rPr lang="zh-CN" altLang="en-US" smtClean="0">
                <a:sym typeface="Symbol" panose="05050102010706020507" pitchFamily="18" charset="2"/>
              </a:rPr>
              <a:t>、进程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、进程</a:t>
            </a:r>
            <a:r>
              <a:rPr lang="en-US" altLang="zh-CN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的虚拟地址</a:t>
            </a:r>
          </a:p>
        </p:txBody>
      </p:sp>
      <p:grpSp>
        <p:nvGrpSpPr>
          <p:cNvPr id="18435" name="组合 71"/>
          <p:cNvGrpSpPr>
            <a:grpSpLocks/>
          </p:cNvGrpSpPr>
          <p:nvPr/>
        </p:nvGrpSpPr>
        <p:grpSpPr bwMode="auto">
          <a:xfrm>
            <a:off x="152400" y="990600"/>
            <a:ext cx="5943600" cy="5715000"/>
            <a:chOff x="0" y="0"/>
            <a:chExt cx="5943600" cy="5715000"/>
          </a:xfrm>
        </p:grpSpPr>
        <p:grpSp>
          <p:nvGrpSpPr>
            <p:cNvPr id="18446" name="Group 38"/>
            <p:cNvGrpSpPr>
              <a:grpSpLocks/>
            </p:cNvGrpSpPr>
            <p:nvPr/>
          </p:nvGrpSpPr>
          <p:grpSpPr bwMode="auto">
            <a:xfrm>
              <a:off x="0" y="0"/>
              <a:ext cx="5943600" cy="5715000"/>
              <a:chOff x="0" y="0"/>
              <a:chExt cx="3744" cy="3600"/>
            </a:xfrm>
          </p:grpSpPr>
          <p:sp>
            <p:nvSpPr>
              <p:cNvPr id="18458" name="Rectangle 6"/>
              <p:cNvSpPr>
                <a:spLocks noChangeArrowheads="1"/>
              </p:cNvSpPr>
              <p:nvPr/>
            </p:nvSpPr>
            <p:spPr bwMode="auto">
              <a:xfrm>
                <a:off x="1824" y="48"/>
                <a:ext cx="1200" cy="3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59" name="Rectangle 7"/>
              <p:cNvSpPr>
                <a:spLocks noChangeArrowheads="1"/>
              </p:cNvSpPr>
              <p:nvPr/>
            </p:nvSpPr>
            <p:spPr bwMode="auto">
              <a:xfrm>
                <a:off x="240" y="282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60" name="Text Box 10"/>
              <p:cNvSpPr txBox="1">
                <a:spLocks noChangeArrowheads="1"/>
              </p:cNvSpPr>
              <p:nvPr/>
            </p:nvSpPr>
            <p:spPr bwMode="auto">
              <a:xfrm>
                <a:off x="1728" y="3350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zh-CN" sz="2000">
                    <a:solidFill>
                      <a:srgbClr val="FF0000"/>
                    </a:solidFill>
                  </a:rPr>
                  <a:t>虚拟内存</a:t>
                </a:r>
              </a:p>
            </p:txBody>
          </p:sp>
          <p:sp>
            <p:nvSpPr>
              <p:cNvPr id="18461" name="Text Box 11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8462" name="Text Box 13"/>
              <p:cNvSpPr txBox="1">
                <a:spLocks noChangeArrowheads="1"/>
              </p:cNvSpPr>
              <p:nvPr/>
            </p:nvSpPr>
            <p:spPr bwMode="auto">
              <a:xfrm>
                <a:off x="3072" y="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4G</a:t>
                </a:r>
              </a:p>
            </p:txBody>
          </p:sp>
          <p:sp>
            <p:nvSpPr>
              <p:cNvPr id="18463" name="Text Box 15"/>
              <p:cNvSpPr txBox="1">
                <a:spLocks noChangeArrowheads="1"/>
              </p:cNvSpPr>
              <p:nvPr/>
            </p:nvSpPr>
            <p:spPr bwMode="auto">
              <a:xfrm>
                <a:off x="390" y="291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GDT</a:t>
                </a:r>
              </a:p>
            </p:txBody>
          </p:sp>
          <p:sp>
            <p:nvSpPr>
              <p:cNvPr id="18464" name="Rectangle 16"/>
              <p:cNvSpPr>
                <a:spLocks noChangeArrowheads="1"/>
              </p:cNvSpPr>
              <p:nvPr/>
            </p:nvSpPr>
            <p:spPr bwMode="auto">
              <a:xfrm>
                <a:off x="240" y="2160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65" name="Text Box 17"/>
              <p:cNvSpPr txBox="1">
                <a:spLocks noChangeArrowheads="1"/>
              </p:cNvSpPr>
              <p:nvPr/>
            </p:nvSpPr>
            <p:spPr bwMode="auto">
              <a:xfrm>
                <a:off x="432" y="224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LDT</a:t>
                </a:r>
              </a:p>
            </p:txBody>
          </p:sp>
          <p:sp>
            <p:nvSpPr>
              <p:cNvPr id="18466" name="Rectangle 18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67" name="Text Box 19"/>
              <p:cNvSpPr txBox="1">
                <a:spLocks noChangeArrowheads="1"/>
              </p:cNvSpPr>
              <p:nvPr/>
            </p:nvSpPr>
            <p:spPr bwMode="auto">
              <a:xfrm>
                <a:off x="432" y="148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LDT</a:t>
                </a:r>
              </a:p>
            </p:txBody>
          </p:sp>
          <p:sp>
            <p:nvSpPr>
              <p:cNvPr id="18468" name="Text Box 20"/>
              <p:cNvSpPr txBox="1">
                <a:spLocks noChangeArrowheads="1"/>
              </p:cNvSpPr>
              <p:nvPr/>
            </p:nvSpPr>
            <p:spPr bwMode="auto">
              <a:xfrm>
                <a:off x="0" y="259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zh-CN" sz="2000"/>
                  <a:t>内核</a:t>
                </a:r>
              </a:p>
            </p:txBody>
          </p:sp>
          <p:sp>
            <p:nvSpPr>
              <p:cNvPr id="18469" name="Text Box 21"/>
              <p:cNvSpPr txBox="1">
                <a:spLocks noChangeArrowheads="1"/>
              </p:cNvSpPr>
              <p:nvPr/>
            </p:nvSpPr>
            <p:spPr bwMode="auto">
              <a:xfrm>
                <a:off x="48" y="192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en-US" sz="2000"/>
                  <a:t>进程</a:t>
                </a:r>
                <a:r>
                  <a:rPr lang="en-US" altLang="zh-CN" sz="2000"/>
                  <a:t>0</a:t>
                </a:r>
              </a:p>
            </p:txBody>
          </p:sp>
          <p:sp>
            <p:nvSpPr>
              <p:cNvPr id="18470" name="Text Box 22"/>
              <p:cNvSpPr txBox="1">
                <a:spLocks noChangeArrowheads="1"/>
              </p:cNvSpPr>
              <p:nvPr/>
            </p:nvSpPr>
            <p:spPr bwMode="auto">
              <a:xfrm>
                <a:off x="48" y="115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zh-CN" altLang="en-US" sz="2000"/>
                  <a:t>进程</a:t>
                </a:r>
                <a:r>
                  <a:rPr lang="en-US" altLang="zh-CN" sz="2000"/>
                  <a:t>1</a:t>
                </a:r>
              </a:p>
            </p:txBody>
          </p:sp>
          <p:sp>
            <p:nvSpPr>
              <p:cNvPr id="18471" name="Text Box 23"/>
              <p:cNvSpPr txBox="1">
                <a:spLocks noChangeArrowheads="1"/>
              </p:cNvSpPr>
              <p:nvPr/>
            </p:nvSpPr>
            <p:spPr bwMode="auto">
              <a:xfrm>
                <a:off x="3024" y="1440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128M</a:t>
                </a:r>
              </a:p>
            </p:txBody>
          </p:sp>
          <p:sp>
            <p:nvSpPr>
              <p:cNvPr id="18472" name="Text Box 24"/>
              <p:cNvSpPr txBox="1">
                <a:spLocks noChangeArrowheads="1"/>
              </p:cNvSpPr>
              <p:nvPr/>
            </p:nvSpPr>
            <p:spPr bwMode="auto">
              <a:xfrm>
                <a:off x="3024" y="230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000"/>
                  <a:t>64M</a:t>
                </a:r>
              </a:p>
            </p:txBody>
          </p:sp>
          <p:sp>
            <p:nvSpPr>
              <p:cNvPr id="1847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200" cy="85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74" name="Rectangle 27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1200" cy="90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ingdings" panose="05000000000000000000" pitchFamily="2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75" name="Line 28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29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30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48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31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7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Line 32"/>
              <p:cNvSpPr>
                <a:spLocks noChangeShapeType="1"/>
              </p:cNvSpPr>
              <p:nvPr/>
            </p:nvSpPr>
            <p:spPr bwMode="auto">
              <a:xfrm>
                <a:off x="1344" y="3254"/>
                <a:ext cx="48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Line 33"/>
              <p:cNvSpPr>
                <a:spLocks noChangeShapeType="1"/>
              </p:cNvSpPr>
              <p:nvPr/>
            </p:nvSpPr>
            <p:spPr bwMode="auto">
              <a:xfrm flipV="1">
                <a:off x="1344" y="2448"/>
                <a:ext cx="480" cy="3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7" name="Rectangle 18"/>
            <p:cNvSpPr>
              <a:spLocks noChangeArrowheads="1"/>
            </p:cNvSpPr>
            <p:nvPr/>
          </p:nvSpPr>
          <p:spPr bwMode="auto">
            <a:xfrm>
              <a:off x="381000" y="1371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685800" y="135255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LDT[1]</a:t>
              </a:r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76200" y="609600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/>
                <a:t>进程</a:t>
              </a:r>
              <a:r>
                <a:rPr lang="en-US" altLang="zh-CN" sz="2000"/>
                <a:t>2</a:t>
              </a:r>
            </a:p>
          </p:txBody>
        </p:sp>
        <p:sp>
          <p:nvSpPr>
            <p:cNvPr id="18450" name="Line 28"/>
            <p:cNvSpPr>
              <a:spLocks noChangeShapeType="1"/>
            </p:cNvSpPr>
            <p:nvPr/>
          </p:nvSpPr>
          <p:spPr bwMode="auto">
            <a:xfrm>
              <a:off x="2133600" y="1752600"/>
              <a:ext cx="7620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Rectangle 27"/>
            <p:cNvSpPr>
              <a:spLocks noChangeArrowheads="1"/>
            </p:cNvSpPr>
            <p:nvPr/>
          </p:nvSpPr>
          <p:spPr bwMode="auto">
            <a:xfrm>
              <a:off x="2895600" y="990600"/>
              <a:ext cx="1905000" cy="1431925"/>
            </a:xfrm>
            <a:prstGeom prst="rect">
              <a:avLst/>
            </a:prstGeom>
            <a:solidFill>
              <a:srgbClr val="7575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FF0000"/>
                </a:solidFill>
              </a:endParaRPr>
            </a:p>
          </p:txBody>
        </p:sp>
        <p:sp>
          <p:nvSpPr>
            <p:cNvPr id="18452" name="Line 28"/>
            <p:cNvSpPr>
              <a:spLocks noChangeShapeType="1"/>
            </p:cNvSpPr>
            <p:nvPr/>
          </p:nvSpPr>
          <p:spPr bwMode="auto">
            <a:xfrm flipV="1">
              <a:off x="2133600" y="990600"/>
              <a:ext cx="762000" cy="381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4800600" y="838200"/>
              <a:ext cx="1143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/>
                <a:t>192M</a:t>
              </a:r>
            </a:p>
          </p:txBody>
        </p:sp>
        <p:sp>
          <p:nvSpPr>
            <p:cNvPr id="18454" name="Rectangle 18"/>
            <p:cNvSpPr>
              <a:spLocks noChangeArrowheads="1"/>
            </p:cNvSpPr>
            <p:nvPr/>
          </p:nvSpPr>
          <p:spPr bwMode="auto">
            <a:xfrm>
              <a:off x="381000" y="990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 b="0">
                <a:solidFill>
                  <a:srgbClr val="FF0000"/>
                </a:solidFill>
              </a:endParaRPr>
            </a:p>
          </p:txBody>
        </p:sp>
        <p:sp>
          <p:nvSpPr>
            <p:cNvPr id="18455" name="Text Box 19"/>
            <p:cNvSpPr txBox="1">
              <a:spLocks noChangeArrowheads="1"/>
            </p:cNvSpPr>
            <p:nvPr/>
          </p:nvSpPr>
          <p:spPr bwMode="auto">
            <a:xfrm>
              <a:off x="685800" y="97155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LDT[2]</a:t>
              </a:r>
            </a:p>
          </p:txBody>
        </p:sp>
        <p:sp>
          <p:nvSpPr>
            <p:cNvPr id="18456" name="Line 28"/>
            <p:cNvSpPr>
              <a:spLocks noChangeShapeType="1"/>
            </p:cNvSpPr>
            <p:nvPr/>
          </p:nvSpPr>
          <p:spPr bwMode="auto">
            <a:xfrm>
              <a:off x="2133600" y="1371600"/>
              <a:ext cx="762000" cy="1066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>
              <a:off x="2133600" y="990600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" name="Group 8"/>
          <p:cNvGrpSpPr>
            <a:grpSpLocks/>
          </p:cNvGrpSpPr>
          <p:nvPr/>
        </p:nvGrpSpPr>
        <p:grpSpPr bwMode="auto">
          <a:xfrm>
            <a:off x="5626100" y="2201863"/>
            <a:ext cx="6184900" cy="609600"/>
            <a:chOff x="0" y="0"/>
            <a:chExt cx="3896" cy="384"/>
          </a:xfrm>
        </p:grpSpPr>
        <p:sp>
          <p:nvSpPr>
            <p:cNvPr id="184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89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sym typeface="Wingdings" panose="05000000000000000000" pitchFamily="2" charset="2"/>
                </a:rPr>
                <a:t>每个进程占</a:t>
              </a:r>
              <a:r>
                <a:rPr lang="en-US" altLang="zh-CN" sz="2400">
                  <a:sym typeface="Wingdings" panose="05000000000000000000" pitchFamily="2" charset="2"/>
                </a:rPr>
                <a:t>64M</a:t>
              </a:r>
              <a:r>
                <a:rPr lang="zh-CN" altLang="en-US" sz="2400">
                  <a:sym typeface="Wingdings" panose="05000000000000000000" pitchFamily="2" charset="2"/>
                </a:rPr>
                <a:t>虚拟地址空间，</a:t>
              </a:r>
              <a:r>
                <a:rPr lang="zh-CN" altLang="en-US" sz="2400">
                  <a:solidFill>
                    <a:srgbClr val="FF0000"/>
                  </a:solidFill>
                  <a:sym typeface="Wingdings" panose="05000000000000000000" pitchFamily="2" charset="2"/>
                </a:rPr>
                <a:t>互不重叠</a:t>
              </a:r>
              <a:endParaRPr lang="en-US" altLang="zh-CN" sz="240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18445" name="Picture 5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8"/>
          <p:cNvGrpSpPr>
            <a:grpSpLocks/>
          </p:cNvGrpSpPr>
          <p:nvPr/>
        </p:nvGrpSpPr>
        <p:grpSpPr bwMode="auto">
          <a:xfrm>
            <a:off x="5626100" y="1447800"/>
            <a:ext cx="6019800" cy="609600"/>
            <a:chOff x="0" y="0"/>
            <a:chExt cx="3792" cy="384"/>
          </a:xfrm>
        </p:grpSpPr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7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ingdings" panose="05000000000000000000" pitchFamily="2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sym typeface="Wingdings" panose="05000000000000000000" pitchFamily="2" charset="2"/>
                </a:rPr>
                <a:t>每个进程的代码段、数据段都是一个段</a:t>
              </a:r>
              <a:endParaRPr lang="en-US" altLang="zh-CN" sz="240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18443" name="Picture 5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57" name="矩形 70"/>
          <p:cNvSpPr>
            <a:spLocks noChangeArrowheads="1"/>
          </p:cNvSpPr>
          <p:nvPr/>
        </p:nvSpPr>
        <p:spPr bwMode="auto">
          <a:xfrm>
            <a:off x="5410200" y="3000375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问题：这意味着什么样的简化</a:t>
            </a:r>
            <a:r>
              <a:rPr lang="en-US" altLang="zh-CN" sz="2400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zh-CN" altLang="en-US" sz="2400" b="1" u="sng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9" name="矩形 1"/>
          <p:cNvSpPr>
            <a:spLocks noChangeArrowheads="1"/>
          </p:cNvSpPr>
          <p:nvPr/>
        </p:nvSpPr>
        <p:spPr bwMode="auto">
          <a:xfrm>
            <a:off x="5930900" y="3937000"/>
            <a:ext cx="6096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</a:rPr>
              <a:t>所有进程公用一套页目录项就可以。</a:t>
            </a:r>
            <a:endParaRPr lang="en-US" altLang="zh-CN" sz="2400" b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</a:rPr>
              <a:t>创建新进程时，将每个进程的段基址作为当前进程页目录项的起始位置，页目录项管理</a:t>
            </a:r>
            <a:r>
              <a:rPr lang="en-US" altLang="zh-CN" sz="2400" b="0">
                <a:solidFill>
                  <a:srgbClr val="FF0000"/>
                </a:solidFill>
              </a:rPr>
              <a:t>64M</a:t>
            </a:r>
            <a:r>
              <a:rPr lang="zh-CN" altLang="en-US" sz="2400" b="0">
                <a:solidFill>
                  <a:srgbClr val="FF0000"/>
                </a:solidFill>
              </a:rPr>
              <a:t>空间。</a:t>
            </a:r>
            <a:endParaRPr lang="en-US" altLang="zh-CN" sz="2400" b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</a:rPr>
              <a:t>其进程的逻辑地址空间编译时是任意设定的吗？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8" y="60325"/>
            <a:ext cx="43434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4940300" y="6350000"/>
            <a:ext cx="7086600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linux0.11</a:t>
            </a:r>
            <a:r>
              <a:rPr lang="zh-CN" altLang="en-US" sz="2000" b="1" dirty="0">
                <a:solidFill>
                  <a:schemeClr val="tx1"/>
                </a:solidFill>
              </a:rPr>
              <a:t>内核来说，逻辑地址，线性地址，物理地址重合。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7" grpId="0" autoUpdateAnimBg="0"/>
      <p:bldP spid="48" grpId="0" animBg="1"/>
    </p:bldLst>
  </p:timing>
</p:sld>
</file>

<file path=ppt/theme/theme1.xml><?xml version="1.0" encoding="utf-8"?>
<a:theme xmlns:a="http://schemas.openxmlformats.org/drawingml/2006/main" name="qumingcheng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510</TotalTime>
  <Pages>0</Pages>
  <Words>1547</Words>
  <Characters>0</Characters>
  <Application>Microsoft Office PowerPoint</Application>
  <DocSecurity>0</DocSecurity>
  <PresentationFormat>宽屏</PresentationFormat>
  <Lines>0</Lines>
  <Paragraphs>317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华文琥珀</vt:lpstr>
      <vt:lpstr>Times New Roman</vt:lpstr>
      <vt:lpstr>MS Mincho</vt:lpstr>
      <vt:lpstr>Symbol</vt:lpstr>
      <vt:lpstr>Comic Sans MS</vt:lpstr>
      <vt:lpstr>Courier New</vt:lpstr>
      <vt:lpstr>Arial Black</vt:lpstr>
      <vt:lpstr>黑体</vt:lpstr>
      <vt:lpstr>Adobe 仿宋 Std R</vt:lpstr>
      <vt:lpstr>qumingcheng</vt:lpstr>
      <vt:lpstr>段、页同时存在是的重定位(地址翻译)</vt:lpstr>
      <vt:lpstr>Intel x86的分段硬件</vt:lpstr>
      <vt:lpstr>Intel x86的分段硬件  LDT、GDT</vt:lpstr>
      <vt:lpstr>Intel x86的分页硬件</vt:lpstr>
      <vt:lpstr>PowerPoint 演示文稿</vt:lpstr>
      <vt:lpstr>PowerPoint 演示文稿</vt:lpstr>
      <vt:lpstr>Intel x86的分段硬件linux0.11任务控制块</vt:lpstr>
      <vt:lpstr>故事从fork()开始</vt:lpstr>
      <vt:lpstr>进程0、进程1、进程2的虚拟地址</vt:lpstr>
      <vt:lpstr>接下来应该是什么了?</vt:lpstr>
      <vt:lpstr>这里的from_dir，to_dir是什么?</vt:lpstr>
      <vt:lpstr>from_page_table与to_page_table?</vt:lpstr>
      <vt:lpstr>接下来干什么应该猜也猜的到…</vt:lpstr>
      <vt:lpstr>程序、虚拟内存+物理内存的样子</vt:lpstr>
      <vt:lpstr>*p=7? 父进程*p=7、子进程*p=8?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123</dc:creator>
  <cp:keywords/>
  <dc:description/>
  <cp:lastModifiedBy>ibm</cp:lastModifiedBy>
  <cp:revision>2256</cp:revision>
  <dcterms:created xsi:type="dcterms:W3CDTF">2015-02-06T02:12:17Z</dcterms:created>
  <dcterms:modified xsi:type="dcterms:W3CDTF">2020-06-19T05:19:47Z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2052-9.1.0.4636</vt:lpwstr>
  </property>
</Properties>
</file>