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581" r:id="rId2"/>
    <p:sldId id="555" r:id="rId3"/>
    <p:sldId id="563" r:id="rId4"/>
    <p:sldId id="564" r:id="rId5"/>
    <p:sldId id="574" r:id="rId6"/>
    <p:sldId id="577" r:id="rId7"/>
    <p:sldId id="578" r:id="rId8"/>
    <p:sldId id="579" r:id="rId9"/>
    <p:sldId id="582" r:id="rId10"/>
    <p:sldId id="586" r:id="rId11"/>
    <p:sldId id="593" r:id="rId12"/>
    <p:sldId id="595" r:id="rId13"/>
    <p:sldId id="596" r:id="rId14"/>
    <p:sldId id="600" r:id="rId15"/>
    <p:sldId id="725" r:id="rId16"/>
    <p:sldId id="604" r:id="rId17"/>
    <p:sldId id="605" r:id="rId18"/>
    <p:sldId id="662" r:id="rId19"/>
    <p:sldId id="608" r:id="rId20"/>
    <p:sldId id="665" r:id="rId21"/>
    <p:sldId id="667" r:id="rId22"/>
    <p:sldId id="670" r:id="rId23"/>
    <p:sldId id="674" r:id="rId24"/>
    <p:sldId id="687" r:id="rId25"/>
    <p:sldId id="616" r:id="rId26"/>
    <p:sldId id="622" r:id="rId27"/>
    <p:sldId id="690" r:id="rId28"/>
    <p:sldId id="629" r:id="rId29"/>
    <p:sldId id="657" r:id="rId30"/>
    <p:sldId id="696" r:id="rId31"/>
    <p:sldId id="793" r:id="rId32"/>
    <p:sldId id="716" r:id="rId33"/>
    <p:sldId id="719" r:id="rId34"/>
    <p:sldId id="796" r:id="rId35"/>
    <p:sldId id="797" r:id="rId36"/>
    <p:sldId id="699" r:id="rId37"/>
    <p:sldId id="700" r:id="rId38"/>
    <p:sldId id="702" r:id="rId39"/>
    <p:sldId id="703" r:id="rId40"/>
    <p:sldId id="704" r:id="rId41"/>
    <p:sldId id="705" r:id="rId42"/>
    <p:sldId id="708" r:id="rId43"/>
    <p:sldId id="741" r:id="rId44"/>
    <p:sldId id="714" r:id="rId45"/>
    <p:sldId id="753" r:id="rId46"/>
    <p:sldId id="757" r:id="rId47"/>
    <p:sldId id="762" r:id="rId48"/>
    <p:sldId id="765" r:id="rId49"/>
    <p:sldId id="767" r:id="rId50"/>
    <p:sldId id="798" r:id="rId51"/>
    <p:sldId id="800" r:id="rId52"/>
    <p:sldId id="768" r:id="rId53"/>
    <p:sldId id="779" r:id="rId54"/>
    <p:sldId id="781" r:id="rId55"/>
    <p:sldId id="554" r:id="rId56"/>
    <p:sldId id="602" r:id="rId57"/>
    <p:sldId id="594" r:id="rId58"/>
    <p:sldId id="801" r:id="rId59"/>
    <p:sldId id="618" r:id="rId60"/>
    <p:sldId id="802" r:id="rId61"/>
    <p:sldId id="621" r:id="rId62"/>
    <p:sldId id="627"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58" y="9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49CF0-55B4-4C31-A6F2-0D0FCCBA83FE}"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9DA97-1FDF-4FE2-B366-B604C59CAB22}" type="slidenum">
              <a:rPr lang="zh-CN" altLang="en-US" smtClean="0"/>
              <a:t>‹#›</a:t>
            </a:fld>
            <a:endParaRPr lang="zh-CN" altLang="en-US"/>
          </a:p>
        </p:txBody>
      </p:sp>
    </p:spTree>
    <p:extLst>
      <p:ext uri="{BB962C8B-B14F-4D97-AF65-F5344CB8AC3E}">
        <p14:creationId xmlns:p14="http://schemas.microsoft.com/office/powerpoint/2010/main" val="168063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4D7FB20-012D-4351-B173-F220832B548C}" type="slidenum">
              <a:rPr lang="zh-CN" altLang="en-US"/>
              <a:pPr/>
              <a:t>2</a:t>
            </a:fld>
            <a:endParaRPr lang="en-US" altLang="zh-CN"/>
          </a:p>
        </p:txBody>
      </p:sp>
      <p:sp>
        <p:nvSpPr>
          <p:cNvPr id="4618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72F8D52-7C1E-484E-BDB2-6E30188365B5}" type="slidenum">
              <a:rPr lang="en-US" altLang="zh-CN" sz="1200" b="0">
                <a:latin typeface="Arial" charset="0"/>
              </a:rPr>
              <a:pPr algn="r" eaLnBrk="1" hangingPunct="1"/>
              <a:t>2</a:t>
            </a:fld>
            <a:endParaRPr lang="en-US" altLang="zh-CN" sz="1200" b="0">
              <a:latin typeface="Arial" charset="0"/>
            </a:endParaRPr>
          </a:p>
        </p:txBody>
      </p:sp>
      <p:sp>
        <p:nvSpPr>
          <p:cNvPr id="461827" name="Rectangle 2"/>
          <p:cNvSpPr>
            <a:spLocks noGrp="1" noRot="1" noChangeAspect="1" noChangeArrowheads="1" noTextEdit="1"/>
          </p:cNvSpPr>
          <p:nvPr>
            <p:ph type="sldImg"/>
          </p:nvPr>
        </p:nvSpPr>
        <p:spPr>
          <a:xfrm>
            <a:off x="385763" y="687388"/>
            <a:ext cx="6088062" cy="3425825"/>
          </a:xfrm>
          <a:ln/>
        </p:spPr>
      </p:sp>
      <p:sp>
        <p:nvSpPr>
          <p:cNvPr id="461828" name="Rectangle 3"/>
          <p:cNvSpPr>
            <a:spLocks noGrp="1" noChangeArrowheads="1"/>
          </p:cNvSpPr>
          <p:nvPr>
            <p:ph type="body" idx="1"/>
          </p:nvPr>
        </p:nvSpPr>
        <p:spPr>
          <a:xfrm>
            <a:off x="684213" y="4343400"/>
            <a:ext cx="5489575" cy="4113213"/>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E4A73EF-91B3-46D8-83A2-0AB61EC40BD3}" type="slidenum">
              <a:rPr lang="zh-CN" altLang="en-US"/>
              <a:pPr/>
              <a:t>55</a:t>
            </a:fld>
            <a:endParaRPr lang="en-US" altLang="zh-CN"/>
          </a:p>
        </p:txBody>
      </p:sp>
      <p:sp>
        <p:nvSpPr>
          <p:cNvPr id="4597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413903D-78F2-465F-9484-2BAD9327B0A2}" type="slidenum">
              <a:rPr lang="en-US" altLang="zh-CN" sz="1200" b="0">
                <a:latin typeface="Arial" charset="0"/>
              </a:rPr>
              <a:pPr algn="r" eaLnBrk="1" hangingPunct="1"/>
              <a:t>55</a:t>
            </a:fld>
            <a:endParaRPr lang="en-US" altLang="zh-CN" sz="1200" b="0">
              <a:latin typeface="Arial" charset="0"/>
            </a:endParaRPr>
          </a:p>
        </p:txBody>
      </p:sp>
      <p:sp>
        <p:nvSpPr>
          <p:cNvPr id="459779" name="Rectangle 2"/>
          <p:cNvSpPr>
            <a:spLocks noGrp="1" noRot="1" noChangeAspect="1" noChangeArrowheads="1" noTextEdit="1"/>
          </p:cNvSpPr>
          <p:nvPr>
            <p:ph type="sldImg"/>
          </p:nvPr>
        </p:nvSpPr>
        <p:spPr>
          <a:xfrm>
            <a:off x="385763" y="687388"/>
            <a:ext cx="6088062" cy="3425825"/>
          </a:xfrm>
          <a:ln/>
        </p:spPr>
      </p:sp>
      <p:sp>
        <p:nvSpPr>
          <p:cNvPr id="459780" name="Rectangle 3"/>
          <p:cNvSpPr>
            <a:spLocks noGrp="1" noChangeArrowheads="1"/>
          </p:cNvSpPr>
          <p:nvPr>
            <p:ph type="body" idx="1"/>
          </p:nvPr>
        </p:nvSpPr>
        <p:spPr>
          <a:xfrm>
            <a:off x="684213" y="4343400"/>
            <a:ext cx="5489575" cy="4113213"/>
          </a:xfrm>
        </p:spPr>
        <p:txBody>
          <a:bodyPr/>
          <a:lstStyle/>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E4A73EF-91B3-46D8-83A2-0AB61EC40BD3}" type="slidenum">
              <a:rPr lang="zh-CN" altLang="en-US"/>
              <a:pPr/>
              <a:t>57</a:t>
            </a:fld>
            <a:endParaRPr lang="en-US" altLang="zh-CN"/>
          </a:p>
        </p:txBody>
      </p:sp>
      <p:sp>
        <p:nvSpPr>
          <p:cNvPr id="4597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413903D-78F2-465F-9484-2BAD9327B0A2}" type="slidenum">
              <a:rPr lang="en-US" altLang="zh-CN" sz="1200" b="0">
                <a:latin typeface="Arial" charset="0"/>
              </a:rPr>
              <a:pPr algn="r" eaLnBrk="1" hangingPunct="1"/>
              <a:t>57</a:t>
            </a:fld>
            <a:endParaRPr lang="en-US" altLang="zh-CN" sz="1200" b="0">
              <a:latin typeface="Arial" charset="0"/>
            </a:endParaRPr>
          </a:p>
        </p:txBody>
      </p:sp>
      <p:sp>
        <p:nvSpPr>
          <p:cNvPr id="459779" name="Rectangle 2"/>
          <p:cNvSpPr>
            <a:spLocks noGrp="1" noRot="1" noChangeAspect="1" noChangeArrowheads="1" noTextEdit="1"/>
          </p:cNvSpPr>
          <p:nvPr>
            <p:ph type="sldImg"/>
          </p:nvPr>
        </p:nvSpPr>
        <p:spPr>
          <a:xfrm>
            <a:off x="385763" y="687388"/>
            <a:ext cx="6088062" cy="3425825"/>
          </a:xfrm>
          <a:ln/>
        </p:spPr>
      </p:sp>
      <p:sp>
        <p:nvSpPr>
          <p:cNvPr id="459780" name="Rectangle 3"/>
          <p:cNvSpPr>
            <a:spLocks noGrp="1" noChangeArrowheads="1"/>
          </p:cNvSpPr>
          <p:nvPr>
            <p:ph type="body" idx="1"/>
          </p:nvPr>
        </p:nvSpPr>
        <p:spPr>
          <a:xfrm>
            <a:off x="684213" y="4343400"/>
            <a:ext cx="5489575" cy="4113213"/>
          </a:xfrm>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pPr/>
              <a:t>59</a:t>
            </a:fld>
            <a:endParaRPr lang="en-US" altLang="zh-CN"/>
          </a:p>
        </p:txBody>
      </p:sp>
    </p:spTree>
    <p:extLst>
      <p:ext uri="{BB962C8B-B14F-4D97-AF65-F5344CB8AC3E}">
        <p14:creationId xmlns:p14="http://schemas.microsoft.com/office/powerpoint/2010/main" val="3460497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pPr/>
              <a:t>60</a:t>
            </a:fld>
            <a:endParaRPr lang="en-US" altLang="zh-CN"/>
          </a:p>
        </p:txBody>
      </p:sp>
    </p:spTree>
    <p:extLst>
      <p:ext uri="{BB962C8B-B14F-4D97-AF65-F5344CB8AC3E}">
        <p14:creationId xmlns:p14="http://schemas.microsoft.com/office/powerpoint/2010/main" val="3460497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pPr/>
              <a:t>61</a:t>
            </a:fld>
            <a:endParaRPr lang="en-US" altLang="zh-CN"/>
          </a:p>
        </p:txBody>
      </p:sp>
    </p:spTree>
    <p:extLst>
      <p:ext uri="{BB962C8B-B14F-4D97-AF65-F5344CB8AC3E}">
        <p14:creationId xmlns:p14="http://schemas.microsoft.com/office/powerpoint/2010/main" val="287765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98AA8-0E1A-4A36-AC93-C870BBFEC2FA}" type="slidenum">
              <a:rPr lang="zh-CN" altLang="en-US" smtClean="0"/>
              <a:pPr/>
              <a:t>62</a:t>
            </a:fld>
            <a:endParaRPr lang="en-US" altLang="zh-CN"/>
          </a:p>
        </p:txBody>
      </p:sp>
    </p:spTree>
    <p:extLst>
      <p:ext uri="{BB962C8B-B14F-4D97-AF65-F5344CB8AC3E}">
        <p14:creationId xmlns:p14="http://schemas.microsoft.com/office/powerpoint/2010/main" val="287765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D7D0F-D841-4B06-9D9C-64CAB30FE44E}" type="slidenum">
              <a:rPr lang="zh-CN" altLang="en-US"/>
              <a:pPr/>
              <a:t>8</a:t>
            </a:fld>
            <a:endParaRPr lang="en-US" altLang="zh-CN"/>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noFill/>
        </p:spPr>
        <p:txBody>
          <a:bodyPr/>
          <a:lstStyle/>
          <a:p>
            <a:r>
              <a:rPr lang="zh-CN" altLang="en-US"/>
              <a:t>生存性、容侵、免疫</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4A40CC-454A-4236-BE92-CDBE0ABEE9DD}" type="slidenum">
              <a:rPr lang="zh-CN" altLang="en-US"/>
              <a:pPr/>
              <a:t>15</a:t>
            </a:fld>
            <a:endParaRPr lang="en-US" altLang="zh-CN"/>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pPr>
              <a:lnSpc>
                <a:spcPct val="80000"/>
              </a:lnSpc>
            </a:pPr>
            <a:r>
              <a:rPr lang="en-US" altLang="zh-CN" sz="800"/>
              <a:t>E:\bof_codes\win32\background&gt;cl memory.c</a:t>
            </a:r>
          </a:p>
          <a:p>
            <a:pPr>
              <a:lnSpc>
                <a:spcPct val="80000"/>
              </a:lnSpc>
            </a:pPr>
            <a:r>
              <a:rPr lang="en-US" altLang="zh-CN" sz="800"/>
              <a:t>Microsoft (R) 32-bit C/C++ Optimizing Compiler Version 12.00.8168 for 80x86</a:t>
            </a:r>
          </a:p>
          <a:p>
            <a:pPr>
              <a:lnSpc>
                <a:spcPct val="80000"/>
              </a:lnSpc>
            </a:pPr>
            <a:r>
              <a:rPr lang="en-US" altLang="zh-CN" sz="800"/>
              <a:t>Copyright (C) Microsoft Corp 1984-1998. All rights reserved.</a:t>
            </a:r>
          </a:p>
          <a:p>
            <a:pPr>
              <a:lnSpc>
                <a:spcPct val="80000"/>
              </a:lnSpc>
            </a:pPr>
            <a:endParaRPr lang="en-US" altLang="zh-CN" sz="800"/>
          </a:p>
          <a:p>
            <a:pPr>
              <a:lnSpc>
                <a:spcPct val="80000"/>
              </a:lnSpc>
            </a:pPr>
            <a:r>
              <a:rPr lang="en-US" altLang="zh-CN" sz="800"/>
              <a:t>memory.c</a:t>
            </a:r>
          </a:p>
          <a:p>
            <a:pPr>
              <a:lnSpc>
                <a:spcPct val="80000"/>
              </a:lnSpc>
            </a:pPr>
            <a:r>
              <a:rPr lang="en-US" altLang="zh-CN" sz="800"/>
              <a:t>Microsoft (R) Incremental Linker Version 6.00.8168</a:t>
            </a:r>
          </a:p>
          <a:p>
            <a:pPr>
              <a:lnSpc>
                <a:spcPct val="80000"/>
              </a:lnSpc>
            </a:pPr>
            <a:r>
              <a:rPr lang="en-US" altLang="zh-CN" sz="800"/>
              <a:t>Copyright (C) Microsoft Corp 1992-1998. All rights reserved.</a:t>
            </a:r>
          </a:p>
          <a:p>
            <a:pPr>
              <a:lnSpc>
                <a:spcPct val="80000"/>
              </a:lnSpc>
            </a:pPr>
            <a:endParaRPr lang="en-US" altLang="zh-CN" sz="800"/>
          </a:p>
          <a:p>
            <a:pPr>
              <a:lnSpc>
                <a:spcPct val="80000"/>
              </a:lnSpc>
            </a:pPr>
            <a:r>
              <a:rPr lang="en-US" altLang="zh-CN" sz="800"/>
              <a:t>/out:memory.exe</a:t>
            </a:r>
          </a:p>
          <a:p>
            <a:pPr>
              <a:lnSpc>
                <a:spcPct val="80000"/>
              </a:lnSpc>
            </a:pPr>
            <a:r>
              <a:rPr lang="en-US" altLang="zh-CN" sz="800"/>
              <a:t>memory.obj</a:t>
            </a:r>
          </a:p>
          <a:p>
            <a:pPr>
              <a:lnSpc>
                <a:spcPct val="80000"/>
              </a:lnSpc>
            </a:pPr>
            <a:endParaRPr lang="en-US" altLang="zh-CN" sz="800"/>
          </a:p>
          <a:p>
            <a:pPr>
              <a:lnSpc>
                <a:spcPct val="80000"/>
              </a:lnSpc>
            </a:pPr>
            <a:r>
              <a:rPr lang="en-US" altLang="zh-CN" sz="800"/>
              <a:t>E:\bof_codes\win32\background&gt;memory</a:t>
            </a:r>
          </a:p>
          <a:p>
            <a:pPr>
              <a:lnSpc>
                <a:spcPct val="80000"/>
              </a:lnSpc>
            </a:pPr>
            <a:r>
              <a:rPr lang="en-US" altLang="zh-CN" sz="800"/>
              <a:t>argc &amp; argv</a:t>
            </a:r>
          </a:p>
          <a:p>
            <a:pPr>
              <a:lnSpc>
                <a:spcPct val="80000"/>
              </a:lnSpc>
            </a:pPr>
            <a:r>
              <a:rPr lang="en-US" altLang="zh-CN" sz="800"/>
              <a:t>argc: 0x0012ff88</a:t>
            </a:r>
          </a:p>
          <a:p>
            <a:pPr>
              <a:lnSpc>
                <a:spcPct val="80000"/>
              </a:lnSpc>
            </a:pPr>
            <a:r>
              <a:rPr lang="en-US" altLang="zh-CN" sz="800"/>
              <a:t>argv: 0x0012ff8c</a:t>
            </a:r>
          </a:p>
          <a:p>
            <a:pPr>
              <a:lnSpc>
                <a:spcPct val="80000"/>
              </a:lnSpc>
            </a:pPr>
            <a:r>
              <a:rPr lang="en-US" altLang="zh-CN" sz="800"/>
              <a:t>local pointers</a:t>
            </a:r>
          </a:p>
          <a:p>
            <a:pPr>
              <a:lnSpc>
                <a:spcPct val="80000"/>
              </a:lnSpc>
            </a:pPr>
            <a:r>
              <a:rPr lang="en-US" altLang="zh-CN" sz="800"/>
              <a:t>0x0012ff70</a:t>
            </a:r>
          </a:p>
          <a:p>
            <a:pPr>
              <a:lnSpc>
                <a:spcPct val="80000"/>
              </a:lnSpc>
            </a:pPr>
            <a:r>
              <a:rPr lang="en-US" altLang="zh-CN" sz="800"/>
              <a:t>0x0012ff6c</a:t>
            </a:r>
          </a:p>
          <a:p>
            <a:pPr>
              <a:lnSpc>
                <a:spcPct val="80000"/>
              </a:lnSpc>
            </a:pPr>
            <a:r>
              <a:rPr lang="en-US" altLang="zh-CN" sz="800"/>
              <a:t>0x0012ff68</a:t>
            </a:r>
          </a:p>
          <a:p>
            <a:pPr>
              <a:lnSpc>
                <a:spcPct val="80000"/>
              </a:lnSpc>
            </a:pPr>
            <a:endParaRPr lang="en-US" altLang="zh-CN" sz="800"/>
          </a:p>
          <a:p>
            <a:pPr>
              <a:lnSpc>
                <a:spcPct val="80000"/>
              </a:lnSpc>
            </a:pPr>
            <a:r>
              <a:rPr lang="en-US" altLang="zh-CN" sz="800"/>
              <a:t>local vars</a:t>
            </a:r>
          </a:p>
          <a:p>
            <a:pPr>
              <a:lnSpc>
                <a:spcPct val="80000"/>
              </a:lnSpc>
            </a:pPr>
            <a:r>
              <a:rPr lang="en-US" altLang="zh-CN" sz="800"/>
              <a:t>0x0012ff7c</a:t>
            </a:r>
          </a:p>
          <a:p>
            <a:pPr>
              <a:lnSpc>
                <a:spcPct val="80000"/>
              </a:lnSpc>
            </a:pPr>
            <a:r>
              <a:rPr lang="en-US" altLang="zh-CN" sz="800"/>
              <a:t>0x0012ff78</a:t>
            </a:r>
          </a:p>
          <a:p>
            <a:pPr>
              <a:lnSpc>
                <a:spcPct val="80000"/>
              </a:lnSpc>
            </a:pPr>
            <a:r>
              <a:rPr lang="en-US" altLang="zh-CN" sz="800"/>
              <a:t>0x0012ff74</a:t>
            </a:r>
          </a:p>
          <a:p>
            <a:pPr>
              <a:lnSpc>
                <a:spcPct val="80000"/>
              </a:lnSpc>
            </a:pPr>
            <a:endParaRPr lang="en-US" altLang="zh-CN" sz="800"/>
          </a:p>
          <a:p>
            <a:pPr>
              <a:lnSpc>
                <a:spcPct val="80000"/>
              </a:lnSpc>
            </a:pPr>
            <a:r>
              <a:rPr lang="en-US" altLang="zh-CN" sz="800"/>
              <a:t>global vars</a:t>
            </a:r>
          </a:p>
          <a:p>
            <a:pPr>
              <a:lnSpc>
                <a:spcPct val="80000"/>
              </a:lnSpc>
            </a:pPr>
            <a:r>
              <a:rPr lang="en-US" altLang="zh-CN" sz="800"/>
              <a:t>0x00406a3c</a:t>
            </a:r>
          </a:p>
          <a:p>
            <a:pPr>
              <a:lnSpc>
                <a:spcPct val="80000"/>
              </a:lnSpc>
            </a:pPr>
            <a:r>
              <a:rPr lang="en-US" altLang="zh-CN" sz="800"/>
              <a:t>0x00406a40</a:t>
            </a:r>
          </a:p>
          <a:p>
            <a:pPr>
              <a:lnSpc>
                <a:spcPct val="80000"/>
              </a:lnSpc>
            </a:pPr>
            <a:r>
              <a:rPr lang="en-US" altLang="zh-CN" sz="800"/>
              <a:t>0x00406a44</a:t>
            </a:r>
          </a:p>
          <a:p>
            <a:pPr>
              <a:lnSpc>
                <a:spcPct val="80000"/>
              </a:lnSpc>
            </a:pPr>
            <a:endParaRPr lang="en-US" altLang="zh-CN" sz="800"/>
          </a:p>
          <a:p>
            <a:pPr>
              <a:lnSpc>
                <a:spcPct val="80000"/>
              </a:lnSpc>
            </a:pPr>
            <a:r>
              <a:rPr lang="en-US" altLang="zh-CN" sz="800"/>
              <a:t>static vars</a:t>
            </a:r>
          </a:p>
          <a:p>
            <a:pPr>
              <a:lnSpc>
                <a:spcPct val="80000"/>
              </a:lnSpc>
            </a:pPr>
            <a:r>
              <a:rPr lang="en-US" altLang="zh-CN" sz="800"/>
              <a:t>0x00406a48</a:t>
            </a:r>
          </a:p>
          <a:p>
            <a:pPr>
              <a:lnSpc>
                <a:spcPct val="80000"/>
              </a:lnSpc>
            </a:pPr>
            <a:r>
              <a:rPr lang="en-US" altLang="zh-CN" sz="800"/>
              <a:t>0x00406a4c</a:t>
            </a:r>
          </a:p>
          <a:p>
            <a:pPr>
              <a:lnSpc>
                <a:spcPct val="80000"/>
              </a:lnSpc>
            </a:pPr>
            <a:r>
              <a:rPr lang="en-US" altLang="zh-CN" sz="800"/>
              <a:t>0x00406a50</a:t>
            </a:r>
          </a:p>
          <a:p>
            <a:pPr>
              <a:lnSpc>
                <a:spcPct val="80000"/>
              </a:lnSpc>
            </a:pPr>
            <a:endParaRPr lang="en-US" altLang="zh-CN" sz="800"/>
          </a:p>
          <a:p>
            <a:pPr>
              <a:lnSpc>
                <a:spcPct val="80000"/>
              </a:lnSpc>
            </a:pPr>
            <a:r>
              <a:rPr lang="en-US" altLang="zh-CN" sz="800"/>
              <a:t>global uninitialized vars</a:t>
            </a:r>
          </a:p>
          <a:p>
            <a:pPr>
              <a:lnSpc>
                <a:spcPct val="80000"/>
              </a:lnSpc>
            </a:pPr>
            <a:r>
              <a:rPr lang="en-US" altLang="zh-CN" sz="800"/>
              <a:t>0x00406c08</a:t>
            </a:r>
          </a:p>
          <a:p>
            <a:pPr>
              <a:lnSpc>
                <a:spcPct val="80000"/>
              </a:lnSpc>
            </a:pPr>
            <a:r>
              <a:rPr lang="en-US" altLang="zh-CN" sz="800"/>
              <a:t>0x00406c0c</a:t>
            </a:r>
          </a:p>
          <a:p>
            <a:pPr>
              <a:lnSpc>
                <a:spcPct val="80000"/>
              </a:lnSpc>
            </a:pPr>
            <a:r>
              <a:rPr lang="en-US" altLang="zh-CN" sz="800"/>
              <a:t>0x00406c10</a:t>
            </a:r>
          </a:p>
          <a:p>
            <a:pPr>
              <a:lnSpc>
                <a:spcPct val="80000"/>
              </a:lnSpc>
            </a:pPr>
            <a:endParaRPr lang="en-US" altLang="zh-CN" sz="800"/>
          </a:p>
          <a:p>
            <a:pPr>
              <a:lnSpc>
                <a:spcPct val="80000"/>
              </a:lnSpc>
            </a:pPr>
            <a:r>
              <a:rPr lang="en-US" altLang="zh-CN" sz="800"/>
              <a:t>static uninitialized vars</a:t>
            </a:r>
          </a:p>
          <a:p>
            <a:pPr>
              <a:lnSpc>
                <a:spcPct val="80000"/>
              </a:lnSpc>
            </a:pPr>
            <a:r>
              <a:rPr lang="en-US" altLang="zh-CN" sz="800"/>
              <a:t>0x00406a30</a:t>
            </a:r>
          </a:p>
          <a:p>
            <a:pPr>
              <a:lnSpc>
                <a:spcPct val="80000"/>
              </a:lnSpc>
            </a:pPr>
            <a:r>
              <a:rPr lang="en-US" altLang="zh-CN" sz="800"/>
              <a:t>0x00406a38</a:t>
            </a:r>
          </a:p>
          <a:p>
            <a:pPr>
              <a:lnSpc>
                <a:spcPct val="80000"/>
              </a:lnSpc>
            </a:pPr>
            <a:r>
              <a:rPr lang="en-US" altLang="zh-CN" sz="800"/>
              <a:t>0x00406a34</a:t>
            </a:r>
          </a:p>
          <a:p>
            <a:pPr>
              <a:lnSpc>
                <a:spcPct val="80000"/>
              </a:lnSpc>
            </a:pPr>
            <a:endParaRPr lang="en-US" altLang="zh-CN" sz="800"/>
          </a:p>
          <a:p>
            <a:pPr>
              <a:lnSpc>
                <a:spcPct val="80000"/>
              </a:lnSpc>
            </a:pPr>
            <a:r>
              <a:rPr lang="en-US" altLang="zh-CN" sz="800"/>
              <a:t>dynamic allocated vars</a:t>
            </a:r>
          </a:p>
          <a:p>
            <a:pPr>
              <a:lnSpc>
                <a:spcPct val="80000"/>
              </a:lnSpc>
            </a:pPr>
            <a:r>
              <a:rPr lang="en-US" altLang="zh-CN" sz="800"/>
              <a:t>0x004107f0</a:t>
            </a:r>
          </a:p>
          <a:p>
            <a:pPr>
              <a:lnSpc>
                <a:spcPct val="80000"/>
              </a:lnSpc>
            </a:pPr>
            <a:r>
              <a:rPr lang="en-US" altLang="zh-CN" sz="800"/>
              <a:t>0x004107e0</a:t>
            </a:r>
          </a:p>
          <a:p>
            <a:pPr>
              <a:lnSpc>
                <a:spcPct val="80000"/>
              </a:lnSpc>
            </a:pPr>
            <a:r>
              <a:rPr lang="en-US" altLang="zh-CN" sz="800"/>
              <a:t>0x004107d0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7" name="Rectangle 7"/>
          <p:cNvSpPr>
            <a:spLocks noGrp="1" noChangeArrowheads="1"/>
          </p:cNvSpPr>
          <p:nvPr>
            <p:ph type="sldNum" sz="quarter" idx="5"/>
          </p:nvPr>
        </p:nvSpPr>
        <p:spPr>
          <a:noFill/>
          <a:ln>
            <a:miter lim="800000"/>
            <a:headEnd/>
            <a:tailEnd/>
          </a:ln>
        </p:spPr>
        <p:txBody>
          <a:bodyPr/>
          <a:lstStyle/>
          <a:p>
            <a:fld id="{84442273-974A-4828-A8C6-855A82AB41CF}" type="slidenum">
              <a:rPr lang="zh-CN" altLang="en-US" smtClean="0">
                <a:ea typeface="宋体" charset="-122"/>
              </a:rPr>
              <a:pPr/>
              <a:t>34</a:t>
            </a:fld>
            <a:endParaRPr lang="en-US" altLang="zh-CN">
              <a:ea typeface="宋体" charset="-122"/>
            </a:endParaRPr>
          </a:p>
        </p:txBody>
      </p:sp>
      <p:sp>
        <p:nvSpPr>
          <p:cNvPr id="1212418" name="Rectangle 2"/>
          <p:cNvSpPr>
            <a:spLocks noGrp="1" noRot="1" noChangeAspect="1" noChangeArrowheads="1" noTextEdit="1"/>
          </p:cNvSpPr>
          <p:nvPr>
            <p:ph type="sldImg"/>
          </p:nvPr>
        </p:nvSpPr>
        <p:spPr>
          <a:ln/>
        </p:spPr>
      </p:sp>
      <p:sp>
        <p:nvSpPr>
          <p:cNvPr id="1212419" name="Rectangle 3"/>
          <p:cNvSpPr>
            <a:spLocks noGrp="1" noChangeArrowheads="1"/>
          </p:cNvSpPr>
          <p:nvPr>
            <p:ph type="body" idx="1"/>
          </p:nvPr>
        </p:nvSpPr>
        <p:spPr>
          <a:xfrm>
            <a:off x="914400" y="4343400"/>
            <a:ext cx="5029200" cy="4114800"/>
          </a:xfrm>
          <a:noFill/>
        </p:spPr>
        <p:txBody>
          <a:bodyPr/>
          <a:lstStyle/>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Rot="1" noChangeArrowheads="1"/>
          </p:cNvSpPr>
          <p:nvPr>
            <p:ph type="body" idx="1"/>
          </p:nvPr>
        </p:nvSpPr>
        <p:spPr/>
        <p:txBody>
          <a:bodyPr/>
          <a:lstStyle/>
          <a:p>
            <a:pPr lvl="1"/>
            <a:r>
              <a:rPr lang="zh-CN" altLang="en-US" dirty="0"/>
              <a:t>防御作为安全策略的第一个战线。</a:t>
            </a:r>
          </a:p>
          <a:p>
            <a:r>
              <a:rPr lang="zh-CN" altLang="en-US" dirty="0"/>
              <a:t>每次发生了入侵事件，防御系统都要更新，保证相同类型的入侵事件不能再发生。整个安全政策包括防御、检测、响应和恢复组成了一个信息安全周期。</a:t>
            </a:r>
          </a:p>
          <a:p>
            <a:endParaRPr lang="zh-CN" altLang="en-US" dirty="0"/>
          </a:p>
          <a:p>
            <a:pPr lvl="1"/>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Rot="1" noChangeArrowheads="1"/>
          </p:cNvSpPr>
          <p:nvPr>
            <p:ph type="body" idx="1"/>
          </p:nvPr>
        </p:nvSpPr>
        <p:spPr/>
        <p:txBody>
          <a:bodyPr/>
          <a:lstStyle/>
          <a:p>
            <a:pPr lvl="1"/>
            <a:r>
              <a:rPr lang="zh-CN" altLang="en-US"/>
              <a:t>访问控制的概念和</a:t>
            </a:r>
            <a:r>
              <a:rPr lang="en-US"/>
              <a:t>OSI</a:t>
            </a:r>
            <a:r>
              <a:rPr lang="zh-CN" altLang="en-US"/>
              <a:t>安全体系模型中提出的访问控制概念一样，已经在前面介绍。</a:t>
            </a:r>
          </a:p>
          <a:p>
            <a:pPr lvl="1"/>
            <a:r>
              <a:rPr lang="zh-CN" altLang="en-US"/>
              <a:t>    </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Rot="1" noChangeArrowheads="1"/>
          </p:cNvSpPr>
          <p:nvPr>
            <p:ph type="body" idx="1"/>
          </p:nvPr>
        </p:nvSpPr>
        <p:spPr/>
        <p:txBody>
          <a:bodyPr/>
          <a:lstStyle/>
          <a:p>
            <a:r>
              <a:rPr lang="zh-CN" altLang="en-US"/>
              <a:t>这一类安全单元属于网络安全防护类型。</a:t>
            </a:r>
          </a:p>
          <a:p>
            <a:pPr lvl="1"/>
            <a:r>
              <a:rPr lang="zh-CN" altLang="en-US"/>
              <a:t>点对点的安全通信可以应用在互联网模型的不向层次，得到不同的安全保护功能。</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p:sp>
      <p:sp>
        <p:nvSpPr>
          <p:cNvPr id="128003" name="Rectangle 3"/>
          <p:cNvSpPr>
            <a:spLocks noGrp="1" noRot="1" noChangeArrowheads="1"/>
          </p:cNvSpPr>
          <p:nvPr>
            <p:ph type="body" idx="1"/>
          </p:nvPr>
        </p:nvSpPr>
        <p:spPr/>
        <p:txBody>
          <a:bodyPr/>
          <a:lstStyle/>
          <a:p>
            <a:pPr lvl="1"/>
            <a:r>
              <a:rPr lang="zh-CN" altLang="en-US"/>
              <a:t>如果防护和黑客的关系是：</a:t>
            </a:r>
            <a:r>
              <a:rPr lang="zh-CN" altLang="en-US">
                <a:latin typeface="Arial"/>
              </a:rPr>
              <a:t>“</a:t>
            </a:r>
            <a:r>
              <a:rPr lang="zh-CN" altLang="en-US"/>
              <a:t>防护在明，黑客在暗</a:t>
            </a:r>
            <a:r>
              <a:rPr lang="zh-CN" altLang="en-US">
                <a:latin typeface="Arial"/>
              </a:rPr>
              <a:t>”</a:t>
            </a:r>
            <a:r>
              <a:rPr lang="zh-CN" altLang="en-US"/>
              <a:t>，那么检测和黑客的关系是：</a:t>
            </a:r>
            <a:r>
              <a:rPr lang="zh-CN" altLang="en-US">
                <a:latin typeface="Arial"/>
              </a:rPr>
              <a:t>“</a:t>
            </a:r>
            <a:r>
              <a:rPr lang="zh-CN" altLang="en-US"/>
              <a:t>黑客在明，检测在暗</a:t>
            </a:r>
            <a:r>
              <a:rPr lang="zh-CN" altLang="en-US">
                <a:latin typeface="Arial"/>
              </a:rPr>
              <a:t>”</a:t>
            </a:r>
            <a:r>
              <a:rPr lang="zh-CN" altLang="en-US"/>
              <a:t>。</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Rot="1" noChangeArrowheads="1"/>
          </p:cNvSpPr>
          <p:nvPr>
            <p:ph type="body" idx="1"/>
          </p:nvPr>
        </p:nvSpPr>
        <p:spPr/>
        <p:txBody>
          <a:bodyPr/>
          <a:lstStyle/>
          <a:p>
            <a:pPr lvl="1"/>
            <a:r>
              <a:rPr lang="zh-CN" altLang="en-US"/>
              <a:t>另外由于入侵规则库的建立和更新完全靠手工，且需要很深的网络安全知识和经验，所以维持一个准确完整的入侵规则库是一件十分困难的事情。</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B165C-BC0B-420E-9AD3-92D97BD852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73CABD-9D19-476E-BED9-C89A60E8A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851CA-C3D7-498A-B270-31AA8C43DB52}"/>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DE79B369-8566-4C20-827C-C21AB0889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6B975-EC65-439D-8A27-C17722672D80}"/>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214305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B4AA-3548-4A07-BCAD-EBE3A22D30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DF173D-32A8-498C-91C6-05CEAF3B0B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D8102C-DC59-4C62-8894-60B4C81B4AB4}"/>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B5A82A4F-630A-48D7-B2E4-A06AC442A3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3FA6AF-9CD3-474A-99CA-810B38E21F55}"/>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42012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B6F706-769F-4E45-93E1-99900487BC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F7C553-8D27-4431-A344-2FC6205A1C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845B83-68E7-43AC-BB99-ED89B4374813}"/>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5E2FA88F-A9AF-4568-8726-5A66C9A8DB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0C98FC-0A14-408B-AA0D-0ABBFA971758}"/>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29101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268413"/>
            <a:ext cx="10972800" cy="711200"/>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2420938"/>
            <a:ext cx="53848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2420938"/>
            <a:ext cx="53848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9300633" y="6308725"/>
            <a:ext cx="2844800" cy="476250"/>
          </a:xfrm>
        </p:spPr>
        <p:txBody>
          <a:bodyPr/>
          <a:lstStyle>
            <a:lvl1pPr>
              <a:defRPr/>
            </a:lvl1pPr>
          </a:lstStyle>
          <a:p>
            <a:fld id="{CE998976-E7C1-488C-9A86-B819B28063A4}" type="slidenum">
              <a:rPr lang="zh-CN" altLang="en-US"/>
              <a:pPr/>
              <a:t>‹#›</a:t>
            </a:fld>
            <a:endParaRPr lang="en-US" altLang="zh-CN"/>
          </a:p>
        </p:txBody>
      </p:sp>
    </p:spTree>
    <p:extLst>
      <p:ext uri="{BB962C8B-B14F-4D97-AF65-F5344CB8AC3E}">
        <p14:creationId xmlns:p14="http://schemas.microsoft.com/office/powerpoint/2010/main" val="207125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1268413"/>
            <a:ext cx="10972800" cy="711200"/>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2420939"/>
            <a:ext cx="109728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417" y="4189414"/>
            <a:ext cx="109728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9300633" y="6308725"/>
            <a:ext cx="2844800" cy="476250"/>
          </a:xfrm>
        </p:spPr>
        <p:txBody>
          <a:bodyPr/>
          <a:lstStyle>
            <a:lvl1pPr>
              <a:defRPr/>
            </a:lvl1pPr>
          </a:lstStyle>
          <a:p>
            <a:fld id="{C2E72DD3-D393-4671-A8ED-4D2C5E68A4D3}" type="slidenum">
              <a:rPr lang="zh-CN" altLang="en-US"/>
              <a:pPr/>
              <a:t>‹#›</a:t>
            </a:fld>
            <a:endParaRPr lang="en-US" altLang="zh-CN"/>
          </a:p>
        </p:txBody>
      </p:sp>
    </p:spTree>
    <p:extLst>
      <p:ext uri="{BB962C8B-B14F-4D97-AF65-F5344CB8AC3E}">
        <p14:creationId xmlns:p14="http://schemas.microsoft.com/office/powerpoint/2010/main" val="363594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77474-F136-48E5-9043-2737922F91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053801-C156-4EF6-B67E-787B4F2F1B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EECFB8-15A8-4563-B732-F109000BCC59}"/>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5642C0F8-923D-4E0C-BF5E-6C63EC8421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C94AE-DD65-4E42-B5A3-7E1B67C5A5DC}"/>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172982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43343-095F-4E40-9C75-B67211D1E3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BD3BC8-0654-4903-A365-539A6C59B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1F60FB-7C80-4D00-8CA0-D7CF48953AE0}"/>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BFAF6D74-A2F2-4F48-A791-7D388BE694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1CA8B-5B57-477E-8A94-86C690CE4CD9}"/>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358193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3B042-8EBD-4AE9-BCAC-386EE36C2B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28EB53-D856-4686-A006-A8C881E5AE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0C89FCB-CCA0-41B8-AB76-325ADFBA6A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8B9E34-9A49-4BE8-AFBE-C99D0E30A567}"/>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6" name="页脚占位符 5">
            <a:extLst>
              <a:ext uri="{FF2B5EF4-FFF2-40B4-BE49-F238E27FC236}">
                <a16:creationId xmlns:a16="http://schemas.microsoft.com/office/drawing/2014/main" id="{A60D0BC8-A157-4EEC-9436-69A27C816E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F4A7F3-0DD3-4330-9D1B-16FFBD343F68}"/>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31198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2112B-F495-47BE-9B9F-E934B7CD461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F596346-01D5-4458-8E7B-8BC9E1445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1653F8-F509-463F-BD20-8CF072081A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273B5F4-CE69-48EB-858B-51E4FCC72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39AB61-F87F-4FD1-9026-1BA7DFCE4B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AA79257-CD88-49B0-8DB6-F5049AF5237F}"/>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8" name="页脚占位符 7">
            <a:extLst>
              <a:ext uri="{FF2B5EF4-FFF2-40B4-BE49-F238E27FC236}">
                <a16:creationId xmlns:a16="http://schemas.microsoft.com/office/drawing/2014/main" id="{10B66775-8662-408B-8778-B301DC84F1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305467-D4A0-49E3-AADD-BA249209F4A8}"/>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96634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60E77-15C5-4618-9B5F-D07F242AA79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9EDE48-5E7B-477A-8AC4-7E2DBAD8DC21}"/>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4" name="页脚占位符 3">
            <a:extLst>
              <a:ext uri="{FF2B5EF4-FFF2-40B4-BE49-F238E27FC236}">
                <a16:creationId xmlns:a16="http://schemas.microsoft.com/office/drawing/2014/main" id="{17940E04-3763-4338-B539-5AF34E7366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EAE8B8-F0D0-48AA-9850-D9EB2F0D620D}"/>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17605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93FD24-7DA1-48A2-92C8-07FD6424F3AA}"/>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3" name="页脚占位符 2">
            <a:extLst>
              <a:ext uri="{FF2B5EF4-FFF2-40B4-BE49-F238E27FC236}">
                <a16:creationId xmlns:a16="http://schemas.microsoft.com/office/drawing/2014/main" id="{8A39FB97-B5C4-4FB6-B3C0-5CC1220C42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435844-84F4-4E06-82C0-E843DBEE4540}"/>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375636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57B6D-866D-41BD-9A88-01B3982ACE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8CCC90-1E94-4469-9332-FE145D44C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E38277-E3D4-44E5-802E-4EC12CCD0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39E10B-F9A6-4EAF-94A4-6501BF814742}"/>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6" name="页脚占位符 5">
            <a:extLst>
              <a:ext uri="{FF2B5EF4-FFF2-40B4-BE49-F238E27FC236}">
                <a16:creationId xmlns:a16="http://schemas.microsoft.com/office/drawing/2014/main" id="{3C6ED79D-2C02-446B-9AB4-3B857CFEA3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E117D-CE40-4E74-A337-15E54CBF298B}"/>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239552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1386B-B880-4CFC-948D-02A4989CBB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35CA01-ED08-4B92-B792-747EC093C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1B7DFF-A589-4875-AA01-1FBCD8228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6C5136-3496-4985-8FF9-E39648D201E7}"/>
              </a:ext>
            </a:extLst>
          </p:cNvPr>
          <p:cNvSpPr>
            <a:spLocks noGrp="1"/>
          </p:cNvSpPr>
          <p:nvPr>
            <p:ph type="dt" sz="half" idx="10"/>
          </p:nvPr>
        </p:nvSpPr>
        <p:spPr/>
        <p:txBody>
          <a:bodyPr/>
          <a:lstStyle/>
          <a:p>
            <a:fld id="{7747E26D-3EA6-4042-8A3E-74C3942CEF47}" type="datetimeFigureOut">
              <a:rPr lang="zh-CN" altLang="en-US" smtClean="0"/>
              <a:t>2020/11/18</a:t>
            </a:fld>
            <a:endParaRPr lang="zh-CN" altLang="en-US"/>
          </a:p>
        </p:txBody>
      </p:sp>
      <p:sp>
        <p:nvSpPr>
          <p:cNvPr id="6" name="页脚占位符 5">
            <a:extLst>
              <a:ext uri="{FF2B5EF4-FFF2-40B4-BE49-F238E27FC236}">
                <a16:creationId xmlns:a16="http://schemas.microsoft.com/office/drawing/2014/main" id="{7B2B6615-0600-4F81-9B9A-2C9A3E2237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3D287D-2926-4F36-9F88-752288124FBA}"/>
              </a:ext>
            </a:extLst>
          </p:cNvPr>
          <p:cNvSpPr>
            <a:spLocks noGrp="1"/>
          </p:cNvSpPr>
          <p:nvPr>
            <p:ph type="sldNum" sz="quarter" idx="12"/>
          </p:nvPr>
        </p:nvSpPr>
        <p:spPr/>
        <p:txBody>
          <a:body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67389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007B11-59C2-480B-83D3-65DA04107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964FBC-1D25-4AA6-BE17-64F860B18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5BE407-32B2-4C10-AD0B-1B2CC6B6F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7E26D-3EA6-4042-8A3E-74C3942CEF47}"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ABB90788-07C4-4E2E-B139-966F7E961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85DEF3-7D1D-4512-BDBD-13F0B0221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C10A5-5263-4EA3-92F4-3252A3D06342}" type="slidenum">
              <a:rPr lang="zh-CN" altLang="en-US" smtClean="0"/>
              <a:t>‹#›</a:t>
            </a:fld>
            <a:endParaRPr lang="zh-CN" altLang="en-US"/>
          </a:p>
        </p:txBody>
      </p:sp>
    </p:spTree>
    <p:extLst>
      <p:ext uri="{BB962C8B-B14F-4D97-AF65-F5344CB8AC3E}">
        <p14:creationId xmlns:p14="http://schemas.microsoft.com/office/powerpoint/2010/main" val="148480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1992313" y="1052513"/>
            <a:ext cx="8229600" cy="711200"/>
          </a:xfrm>
        </p:spPr>
        <p:txBody>
          <a:bodyPr/>
          <a:lstStyle/>
          <a:p>
            <a:r>
              <a:rPr lang="zh-CN" altLang="en-US" dirty="0"/>
              <a:t>课程内容</a:t>
            </a:r>
            <a:endParaRPr lang="en-US" altLang="zh-CN" dirty="0"/>
          </a:p>
        </p:txBody>
      </p:sp>
      <p:sp>
        <p:nvSpPr>
          <p:cNvPr id="494595" name="Rectangle 3"/>
          <p:cNvSpPr>
            <a:spLocks noGrp="1" noChangeArrowheads="1"/>
          </p:cNvSpPr>
          <p:nvPr>
            <p:ph type="body" idx="1"/>
          </p:nvPr>
        </p:nvSpPr>
        <p:spPr>
          <a:xfrm>
            <a:off x="2927351"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软件安全面临的威胁</a:t>
            </a:r>
            <a:endParaRPr lang="en-US" altLang="zh-CN" dirty="0"/>
          </a:p>
          <a:p>
            <a:pPr marL="609600" indent="-609600">
              <a:buFontTx/>
              <a:buAutoNum type="arabicPeriod"/>
            </a:pPr>
            <a:r>
              <a:rPr lang="zh-CN" altLang="en-US" dirty="0"/>
              <a:t>软件安全开发</a:t>
            </a:r>
          </a:p>
          <a:p>
            <a:pPr marL="609600" indent="-609600">
              <a:buFontTx/>
              <a:buAutoNum type="arabicPeriod"/>
            </a:pPr>
            <a:r>
              <a:rPr lang="zh-CN" altLang="en-US" dirty="0"/>
              <a:t>恶意软件防范</a:t>
            </a:r>
          </a:p>
          <a:p>
            <a:pPr marL="609600" indent="-609600">
              <a:buFontTx/>
              <a:buAutoNum type="arabicPeriod"/>
            </a:pPr>
            <a:r>
              <a:rPr lang="zh-CN" altLang="en-US" dirty="0"/>
              <a:t>程序安全性测试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F9EA7E0B-B93E-41BD-BB21-B9E314658D6A}" type="slidenum">
              <a:rPr lang="zh-CN" altLang="en-US"/>
              <a:pPr/>
              <a:t>10</a:t>
            </a:fld>
            <a:endParaRPr lang="en-US" altLang="zh-CN"/>
          </a:p>
        </p:txBody>
      </p:sp>
      <p:sp>
        <p:nvSpPr>
          <p:cNvPr id="500738" name="Rectangle 2"/>
          <p:cNvSpPr>
            <a:spLocks noGrp="1" noChangeArrowheads="1"/>
          </p:cNvSpPr>
          <p:nvPr>
            <p:ph type="title"/>
          </p:nvPr>
        </p:nvSpPr>
        <p:spPr>
          <a:xfrm>
            <a:off x="1992313" y="908051"/>
            <a:ext cx="7415212" cy="987425"/>
          </a:xfrm>
        </p:spPr>
        <p:txBody>
          <a:bodyPr/>
          <a:lstStyle/>
          <a:p>
            <a:r>
              <a:rPr lang="zh-CN" altLang="en-US" sz="2800"/>
              <a:t>软件系统面临的安全威胁</a:t>
            </a:r>
          </a:p>
        </p:txBody>
      </p:sp>
      <p:grpSp>
        <p:nvGrpSpPr>
          <p:cNvPr id="500739" name="Group 3"/>
          <p:cNvGrpSpPr>
            <a:grpSpLocks/>
          </p:cNvGrpSpPr>
          <p:nvPr/>
        </p:nvGrpSpPr>
        <p:grpSpPr bwMode="auto">
          <a:xfrm>
            <a:off x="3000376" y="1989139"/>
            <a:ext cx="6696075" cy="4103687"/>
            <a:chOff x="521" y="1253"/>
            <a:chExt cx="4423" cy="2812"/>
          </a:xfrm>
        </p:grpSpPr>
        <p:pic>
          <p:nvPicPr>
            <p:cNvPr id="500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1962"/>
              <a:ext cx="678" cy="451"/>
            </a:xfrm>
            <a:prstGeom prst="rect">
              <a:avLst/>
            </a:prstGeom>
          </p:spPr>
        </p:pic>
        <p:grpSp>
          <p:nvGrpSpPr>
            <p:cNvPr id="500741" name="Group 5"/>
            <p:cNvGrpSpPr>
              <a:grpSpLocks/>
            </p:cNvGrpSpPr>
            <p:nvPr/>
          </p:nvGrpSpPr>
          <p:grpSpPr bwMode="auto">
            <a:xfrm>
              <a:off x="2426" y="1888"/>
              <a:ext cx="908" cy="635"/>
              <a:chOff x="2426" y="1933"/>
              <a:chExt cx="726" cy="580"/>
            </a:xfrm>
          </p:grpSpPr>
          <p:pic>
            <p:nvPicPr>
              <p:cNvPr id="500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2069"/>
                <a:ext cx="666"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0743" name="Rectangle 7"/>
              <p:cNvSpPr>
                <a:spLocks noChangeArrowheads="1"/>
              </p:cNvSpPr>
              <p:nvPr/>
            </p:nvSpPr>
            <p:spPr bwMode="auto">
              <a:xfrm>
                <a:off x="2971" y="2024"/>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44" name="Rectangle 8"/>
              <p:cNvSpPr>
                <a:spLocks noChangeArrowheads="1"/>
              </p:cNvSpPr>
              <p:nvPr/>
            </p:nvSpPr>
            <p:spPr bwMode="auto">
              <a:xfrm>
                <a:off x="2699" y="1933"/>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5007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389"/>
              <a:ext cx="522"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74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1752"/>
              <a:ext cx="635"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74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1480"/>
              <a:ext cx="522"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0748" name="AutoShape 12"/>
            <p:cNvSpPr>
              <a:spLocks/>
            </p:cNvSpPr>
            <p:nvPr/>
          </p:nvSpPr>
          <p:spPr bwMode="auto">
            <a:xfrm>
              <a:off x="948" y="2478"/>
              <a:ext cx="843" cy="1587"/>
            </a:xfrm>
            <a:prstGeom prst="callout1">
              <a:avLst>
                <a:gd name="adj1" fmla="val -5736"/>
                <a:gd name="adj2" fmla="val 91458"/>
                <a:gd name="adj3" fmla="val -5736"/>
                <a:gd name="adj4" fmla="val -17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t>口令破解</a:t>
              </a:r>
            </a:p>
            <a:p>
              <a:pPr algn="ctr" eaLnBrk="1" hangingPunct="1"/>
              <a:r>
                <a:rPr lang="zh-CN" altLang="en-US"/>
                <a:t>身份冒充</a:t>
              </a:r>
            </a:p>
            <a:p>
              <a:pPr algn="ctr" eaLnBrk="1" hangingPunct="1"/>
              <a:r>
                <a:rPr lang="zh-CN" altLang="en-US"/>
                <a:t>抵赖</a:t>
              </a:r>
            </a:p>
            <a:p>
              <a:pPr algn="ctr" eaLnBrk="1" hangingPunct="1"/>
              <a:endParaRPr lang="zh-CN" altLang="en-US"/>
            </a:p>
            <a:p>
              <a:pPr algn="ctr" eaLnBrk="1" hangingPunct="1"/>
              <a:endParaRPr lang="zh-CN" altLang="en-US"/>
            </a:p>
            <a:p>
              <a:pPr algn="ctr" eaLnBrk="1" hangingPunct="1"/>
              <a:endParaRPr lang="zh-CN" altLang="en-US"/>
            </a:p>
            <a:p>
              <a:pPr algn="ctr" eaLnBrk="1" hangingPunct="1"/>
              <a:endParaRPr lang="zh-CN" altLang="en-US"/>
            </a:p>
          </p:txBody>
        </p:sp>
        <p:sp>
          <p:nvSpPr>
            <p:cNvPr id="500749" name="AutoShape 13"/>
            <p:cNvSpPr>
              <a:spLocks/>
            </p:cNvSpPr>
            <p:nvPr/>
          </p:nvSpPr>
          <p:spPr bwMode="auto">
            <a:xfrm>
              <a:off x="2290" y="2659"/>
              <a:ext cx="771" cy="1270"/>
            </a:xfrm>
            <a:prstGeom prst="callout1">
              <a:avLst>
                <a:gd name="adj1" fmla="val -7167"/>
                <a:gd name="adj2" fmla="val 90662"/>
                <a:gd name="adj3" fmla="val -7167"/>
                <a:gd name="adj4" fmla="val -1180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dirty="0"/>
                <a:t>搭线窃听</a:t>
              </a:r>
            </a:p>
            <a:p>
              <a:pPr algn="ctr" eaLnBrk="1" hangingPunct="1"/>
              <a:r>
                <a:rPr lang="en-US" altLang="zh-CN" dirty="0"/>
                <a:t>DOS</a:t>
              </a:r>
              <a:r>
                <a:rPr lang="zh-CN" altLang="en-US" dirty="0"/>
                <a:t>攻击</a:t>
              </a:r>
            </a:p>
            <a:p>
              <a:pPr algn="ctr" eaLnBrk="1" hangingPunct="1"/>
              <a:r>
                <a:rPr lang="zh-CN" altLang="en-US" dirty="0"/>
                <a:t>恶意篡改</a:t>
              </a:r>
            </a:p>
            <a:p>
              <a:pPr algn="ctr" eaLnBrk="1" hangingPunct="1"/>
              <a:r>
                <a:rPr lang="zh-CN" altLang="en-US" dirty="0"/>
                <a:t>伪造</a:t>
              </a:r>
            </a:p>
            <a:p>
              <a:pPr algn="ctr" eaLnBrk="1" hangingPunct="1"/>
              <a:r>
                <a:rPr lang="zh-CN" altLang="en-US" dirty="0"/>
                <a:t>重放</a:t>
              </a:r>
            </a:p>
            <a:p>
              <a:pPr algn="ctr" eaLnBrk="1" hangingPunct="1"/>
              <a:endParaRPr lang="zh-CN" altLang="en-US" dirty="0"/>
            </a:p>
            <a:p>
              <a:pPr algn="ctr" eaLnBrk="1" hangingPunct="1"/>
              <a:endParaRPr lang="zh-CN" altLang="en-US" dirty="0"/>
            </a:p>
          </p:txBody>
        </p:sp>
        <p:sp>
          <p:nvSpPr>
            <p:cNvPr id="500750" name="AutoShape 14"/>
            <p:cNvSpPr>
              <a:spLocks/>
            </p:cNvSpPr>
            <p:nvPr/>
          </p:nvSpPr>
          <p:spPr bwMode="auto">
            <a:xfrm>
              <a:off x="3515" y="2344"/>
              <a:ext cx="907" cy="1313"/>
            </a:xfrm>
            <a:prstGeom prst="callout1">
              <a:avLst>
                <a:gd name="adj1" fmla="val -3657"/>
                <a:gd name="adj2" fmla="val 92060"/>
                <a:gd name="adj3" fmla="val -3657"/>
                <a:gd name="adj4" fmla="val -100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t>病毒</a:t>
              </a:r>
            </a:p>
            <a:p>
              <a:pPr algn="ctr" eaLnBrk="1" hangingPunct="1"/>
              <a:r>
                <a:rPr lang="zh-CN" altLang="en-US"/>
                <a:t>后门</a:t>
              </a:r>
            </a:p>
            <a:p>
              <a:pPr algn="ctr" eaLnBrk="1" hangingPunct="1"/>
              <a:r>
                <a:rPr lang="zh-CN" altLang="en-US"/>
                <a:t>木马</a:t>
              </a:r>
            </a:p>
            <a:p>
              <a:pPr algn="ctr" eaLnBrk="1" hangingPunct="1"/>
              <a:r>
                <a:rPr lang="zh-CN" altLang="en-US"/>
                <a:t>缓冲区溢出</a:t>
              </a:r>
            </a:p>
            <a:p>
              <a:pPr algn="ctr" eaLnBrk="1" hangingPunct="1"/>
              <a:r>
                <a:rPr lang="zh-CN" altLang="en-US"/>
                <a:t>信息窃取</a:t>
              </a:r>
            </a:p>
            <a:p>
              <a:pPr algn="ctr" eaLnBrk="1" hangingPunct="1"/>
              <a:r>
                <a:rPr lang="zh-CN" altLang="en-US"/>
                <a:t>中断</a:t>
              </a:r>
            </a:p>
          </p:txBody>
        </p:sp>
        <p:sp>
          <p:nvSpPr>
            <p:cNvPr id="500751" name="Oval 15"/>
            <p:cNvSpPr>
              <a:spLocks noChangeArrowheads="1"/>
            </p:cNvSpPr>
            <p:nvPr/>
          </p:nvSpPr>
          <p:spPr bwMode="auto">
            <a:xfrm>
              <a:off x="521" y="1253"/>
              <a:ext cx="1996" cy="1088"/>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2" name="Line 16"/>
            <p:cNvSpPr>
              <a:spLocks noChangeShapeType="1"/>
            </p:cNvSpPr>
            <p:nvPr/>
          </p:nvSpPr>
          <p:spPr bwMode="auto">
            <a:xfrm>
              <a:off x="1111" y="1752"/>
              <a:ext cx="49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0753" name="Line 17"/>
            <p:cNvSpPr>
              <a:spLocks noChangeShapeType="1"/>
            </p:cNvSpPr>
            <p:nvPr/>
          </p:nvSpPr>
          <p:spPr bwMode="auto">
            <a:xfrm>
              <a:off x="2154" y="1933"/>
              <a:ext cx="454" cy="1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0754" name="Line 18"/>
            <p:cNvSpPr>
              <a:spLocks noChangeShapeType="1"/>
            </p:cNvSpPr>
            <p:nvPr/>
          </p:nvSpPr>
          <p:spPr bwMode="auto">
            <a:xfrm flipV="1">
              <a:off x="2971" y="1979"/>
              <a:ext cx="589" cy="18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0755" name="Line 19"/>
            <p:cNvSpPr>
              <a:spLocks noChangeShapeType="1"/>
            </p:cNvSpPr>
            <p:nvPr/>
          </p:nvSpPr>
          <p:spPr bwMode="auto">
            <a:xfrm>
              <a:off x="4014" y="1888"/>
              <a:ext cx="49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58511E1-F5B3-436B-9D64-90988310A054}" type="slidenum">
              <a:rPr lang="zh-CN" altLang="en-US"/>
              <a:pPr/>
              <a:t>11</a:t>
            </a:fld>
            <a:endParaRPr lang="en-US" altLang="zh-CN"/>
          </a:p>
        </p:txBody>
      </p:sp>
      <p:sp>
        <p:nvSpPr>
          <p:cNvPr id="508930"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安全漏洞分析</a:t>
            </a:r>
          </a:p>
        </p:txBody>
      </p:sp>
      <p:sp>
        <p:nvSpPr>
          <p:cNvPr id="508931" name="Rectangle 3"/>
          <p:cNvSpPr>
            <a:spLocks noGrp="1" noChangeArrowheads="1"/>
          </p:cNvSpPr>
          <p:nvPr>
            <p:ph type="body" idx="1"/>
          </p:nvPr>
        </p:nvSpPr>
        <p:spPr/>
        <p:txBody>
          <a:bodyPr/>
          <a:lstStyle/>
          <a:p>
            <a:pPr algn="just">
              <a:lnSpc>
                <a:spcPct val="80000"/>
              </a:lnSpc>
            </a:pPr>
            <a:r>
              <a:rPr lang="zh-CN" altLang="en-US">
                <a:solidFill>
                  <a:srgbClr val="000000"/>
                </a:solidFill>
                <a:latin typeface="宋体" pitchFamily="2" charset="-122"/>
              </a:rPr>
              <a:t>系统安全漏洞，是计算机系统在硬件、软件、协议的设计与实现过程中或系统安全策略上存在的缺陷和不足。非法用户可利用漏洞获得计算机系统的额外权限，在未经授权的情况下访问或提高其访问权限，从而破坏系统的安全性。</a:t>
            </a:r>
          </a:p>
          <a:p>
            <a:pPr algn="just">
              <a:lnSpc>
                <a:spcPct val="80000"/>
              </a:lnSpc>
            </a:pPr>
            <a:endParaRPr lang="zh-CN" altLang="en-US">
              <a:solidFill>
                <a:srgbClr val="000000"/>
              </a:solidFill>
              <a:latin typeface="宋体" pitchFamily="2" charset="-122"/>
            </a:endParaRPr>
          </a:p>
          <a:p>
            <a:pPr algn="just">
              <a:lnSpc>
                <a:spcPct val="80000"/>
              </a:lnSpc>
            </a:pPr>
            <a:r>
              <a:rPr lang="zh-CN" altLang="en-US">
                <a:solidFill>
                  <a:srgbClr val="000000"/>
                </a:solidFill>
                <a:latin typeface="宋体" pitchFamily="2" charset="-122"/>
              </a:rPr>
              <a:t>当然漏洞的存在本身并不能对系统安全造成什么损害，关键的问题在于攻击者可以利用这些漏洞引发安全事件。</a:t>
            </a:r>
            <a:r>
              <a:rPr lang="zh-CN" altLang="en-US">
                <a:solidFill>
                  <a:srgbClr val="000000"/>
                </a:solidFill>
                <a:latin typeface="宋体" pitchFamily="2" charset="-122"/>
                <a:ea typeface="宋体" pitchFamily="2" charset="-122"/>
              </a:rPr>
              <a:t> </a:t>
            </a:r>
            <a:endParaRPr lang="zh-CN" altLang="en-US">
              <a:latin typeface="Times New Roman" pitchFamily="18" charset="0"/>
            </a:endParaRPr>
          </a:p>
          <a:p>
            <a:pPr>
              <a:lnSpc>
                <a:spcPct val="80000"/>
              </a:lnSpc>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48A3E25-405A-4422-A8E3-36F3B2B46AD2}" type="slidenum">
              <a:rPr lang="zh-CN" altLang="en-US"/>
              <a:pPr/>
              <a:t>12</a:t>
            </a:fld>
            <a:endParaRPr lang="en-US" altLang="zh-CN"/>
          </a:p>
        </p:txBody>
      </p:sp>
      <p:sp>
        <p:nvSpPr>
          <p:cNvPr id="510978" name="Rectangle 2"/>
          <p:cNvSpPr>
            <a:spLocks noGrp="1" noChangeArrowheads="1"/>
          </p:cNvSpPr>
          <p:nvPr>
            <p:ph type="title"/>
          </p:nvPr>
        </p:nvSpPr>
        <p:spPr>
          <a:xfrm>
            <a:off x="1981200" y="914400"/>
            <a:ext cx="8229600" cy="711200"/>
          </a:xfrm>
        </p:spPr>
        <p:txBody>
          <a:bodyPr/>
          <a:lstStyle/>
          <a:p>
            <a:r>
              <a:rPr lang="zh-CN" altLang="en-US"/>
              <a:t>漏洞的产生原因</a:t>
            </a:r>
            <a:endParaRPr lang="en-US" altLang="zh-CN"/>
          </a:p>
        </p:txBody>
      </p:sp>
      <p:sp>
        <p:nvSpPr>
          <p:cNvPr id="510979" name="Rectangle 3"/>
          <p:cNvSpPr>
            <a:spLocks noGrp="1" noChangeArrowheads="1"/>
          </p:cNvSpPr>
          <p:nvPr>
            <p:ph type="body" idx="1"/>
          </p:nvPr>
        </p:nvSpPr>
        <p:spPr>
          <a:xfrm>
            <a:off x="2351088" y="1773238"/>
            <a:ext cx="7696200" cy="4191000"/>
          </a:xfrm>
        </p:spPr>
        <p:txBody>
          <a:bodyPr>
            <a:normAutofit fontScale="92500" lnSpcReduction="10000"/>
          </a:bodyPr>
          <a:lstStyle/>
          <a:p>
            <a:pPr algn="just">
              <a:buFontTx/>
              <a:buNone/>
            </a:pPr>
            <a:r>
              <a:rPr lang="zh-CN" altLang="en-US" sz="2400">
                <a:solidFill>
                  <a:srgbClr val="000000"/>
                </a:solidFill>
                <a:latin typeface="楷体_GB2312" pitchFamily="49" charset="-122"/>
              </a:rPr>
              <a:t>    (1)输入验证错误</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漏洞的产生是由于未对用户提供的输人数据的合法性做适当的检查。这种错误导致的安全问题最多。</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(2)访问验证错误</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漏洞的产生是由于程序的访问验证部分存在某些可利用的逻辑错误或用于验证的条件不足以确定用户的身份而造成的。这类缺陷使得非法用户绕过访问控制成为可能，从而导致未经授权的访问。</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(3)竞争条件错误</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漏洞的产生是由于程序在处理文件等实体时在时序和同步方面存在问题，在处理的过程中可能存在一个机会窗口使攻击者能够施以外来的影响。</a:t>
            </a:r>
            <a:endParaRPr lang="zh-CN" altLang="en-US" sz="2400">
              <a:latin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CF91796-6E1F-44E0-8029-B40F626DDD75}" type="slidenum">
              <a:rPr lang="zh-CN" altLang="en-US"/>
              <a:pPr/>
              <a:t>13</a:t>
            </a:fld>
            <a:endParaRPr lang="en-US" altLang="zh-CN"/>
          </a:p>
        </p:txBody>
      </p:sp>
      <p:sp>
        <p:nvSpPr>
          <p:cNvPr id="512002" name="Rectangle 2"/>
          <p:cNvSpPr>
            <a:spLocks noGrp="1" noChangeArrowheads="1"/>
          </p:cNvSpPr>
          <p:nvPr>
            <p:ph type="title"/>
          </p:nvPr>
        </p:nvSpPr>
        <p:spPr>
          <a:xfrm>
            <a:off x="1992313" y="981075"/>
            <a:ext cx="8229600" cy="711200"/>
          </a:xfrm>
        </p:spPr>
        <p:txBody>
          <a:bodyPr/>
          <a:lstStyle/>
          <a:p>
            <a:r>
              <a:rPr lang="zh-CN" altLang="en-US"/>
              <a:t>漏洞的产生原因</a:t>
            </a:r>
          </a:p>
        </p:txBody>
      </p:sp>
      <p:sp>
        <p:nvSpPr>
          <p:cNvPr id="512003" name="Rectangle 3"/>
          <p:cNvSpPr>
            <a:spLocks noGrp="1" noChangeArrowheads="1"/>
          </p:cNvSpPr>
          <p:nvPr>
            <p:ph type="body" idx="1"/>
          </p:nvPr>
        </p:nvSpPr>
        <p:spPr>
          <a:xfrm>
            <a:off x="1992313" y="1700213"/>
            <a:ext cx="8229600" cy="4038600"/>
          </a:xfrm>
        </p:spPr>
        <p:txBody>
          <a:bodyPr>
            <a:normAutofit lnSpcReduction="10000"/>
          </a:bodyPr>
          <a:lstStyle/>
          <a:p>
            <a:pPr algn="just">
              <a:lnSpc>
                <a:spcPct val="90000"/>
              </a:lnSpc>
              <a:buFontTx/>
              <a:buNone/>
            </a:pPr>
            <a:r>
              <a:rPr lang="zh-CN" altLang="en-US" sz="2400">
                <a:solidFill>
                  <a:srgbClr val="000000"/>
                </a:solidFill>
                <a:latin typeface="楷体_GB2312" pitchFamily="49" charset="-122"/>
              </a:rPr>
              <a:t>   (4)意外情况处置错误</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漏洞的产生是由于程序在它的实现逻辑中没有考虑到一些本应该考虑的意外情况。如没有检查文件是否存在就直接打开文件导致拒绝服务、上下文攻击导致执行任意代码等。</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(5)配置错误</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漏洞的产生是由于系统和应用的配置有误，或是软件安装在错误的地方，或是参数配置错误，或是访问权限配置错误等。</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(6)环境错误</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由于一些环境变量的错误或恶意设置造成的漏洞，导致有问题的特权程序可能去执行攻击代码。</a:t>
            </a:r>
            <a:endParaRPr lang="zh-CN" altLang="en-US" sz="2400">
              <a:latin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D6C78B6-8369-4A7F-A152-DDF12F242477}" type="slidenum">
              <a:rPr lang="zh-CN" altLang="en-US"/>
              <a:pPr/>
              <a:t>14</a:t>
            </a:fld>
            <a:endParaRPr lang="en-US" altLang="zh-CN"/>
          </a:p>
        </p:txBody>
      </p:sp>
      <p:sp>
        <p:nvSpPr>
          <p:cNvPr id="516098" name="Rectangle 2"/>
          <p:cNvSpPr>
            <a:spLocks noGrp="1" noChangeArrowheads="1"/>
          </p:cNvSpPr>
          <p:nvPr>
            <p:ph type="title"/>
          </p:nvPr>
        </p:nvSpPr>
        <p:spPr/>
        <p:txBody>
          <a:bodyPr/>
          <a:lstStyle/>
          <a:p>
            <a:r>
              <a:rPr lang="zh-CN" altLang="en-US"/>
              <a:t>缓冲区溢出</a:t>
            </a:r>
          </a:p>
        </p:txBody>
      </p:sp>
      <p:sp>
        <p:nvSpPr>
          <p:cNvPr id="516099" name="Rectangle 3"/>
          <p:cNvSpPr>
            <a:spLocks noGrp="1" noChangeArrowheads="1"/>
          </p:cNvSpPr>
          <p:nvPr>
            <p:ph type="body" idx="1"/>
          </p:nvPr>
        </p:nvSpPr>
        <p:spPr>
          <a:xfrm>
            <a:off x="1992313" y="2420939"/>
            <a:ext cx="7848600" cy="3671887"/>
          </a:xfrm>
        </p:spPr>
        <p:txBody>
          <a:bodyPr>
            <a:normAutofit fontScale="92500" lnSpcReduction="10000"/>
          </a:bodyPr>
          <a:lstStyle/>
          <a:p>
            <a:r>
              <a:rPr lang="zh-CN" altLang="en-US" dirty="0"/>
              <a:t>缓冲区溢出原理：</a:t>
            </a:r>
          </a:p>
          <a:p>
            <a:pPr lvl="1"/>
            <a:r>
              <a:rPr lang="zh-CN" altLang="en-US" dirty="0"/>
              <a:t>简单地说，缓冲区溢出就是向一个有限空间的缓冲区拷贝了过长的字符串，覆盖相邻的存储单元，这将会引起程序运行失败。</a:t>
            </a:r>
          </a:p>
          <a:p>
            <a:pPr lvl="1"/>
            <a:r>
              <a:rPr lang="zh-CN" altLang="en-US" dirty="0"/>
              <a:t>因为变量保存在堆栈当中，当发生缓冲区溢出的时候，存储在堆栈中的函数返回地址也会被覆盖，造成缓冲区的溢出，从而破坏程序的堆栈，使程序转而执行其它指令，以达到攻击的目的。</a:t>
            </a:r>
            <a:endParaRPr lang="en-US" altLang="zh-CN" dirty="0"/>
          </a:p>
          <a:p>
            <a:r>
              <a:rPr lang="zh-CN" altLang="en-US" dirty="0"/>
              <a:t> 造成缓冲区溢出的原因</a:t>
            </a:r>
          </a:p>
          <a:p>
            <a:pPr lvl="1"/>
            <a:r>
              <a:rPr lang="zh-CN" altLang="en-US" dirty="0"/>
              <a:t>程序中没有仔细检查用户输入的参数。所以说缓冲区溢出的缺陷属于</a:t>
            </a:r>
            <a:r>
              <a:rPr lang="zh-CN" altLang="en-US" u="sng" dirty="0"/>
              <a:t>输入确认错误</a:t>
            </a:r>
            <a:r>
              <a:rPr lang="zh-CN" altLang="en-US" dirty="0"/>
              <a:t>。</a:t>
            </a:r>
          </a:p>
          <a:p>
            <a:pPr marL="457200" lvl="1" indent="0">
              <a:buNone/>
            </a:pP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1EF933E8-1E51-4C69-8394-0C910547D9EE}" type="slidenum">
              <a:rPr lang="zh-CN" altLang="en-US"/>
              <a:pPr/>
              <a:t>15</a:t>
            </a:fld>
            <a:endParaRPr lang="en-US" altLang="zh-CN"/>
          </a:p>
        </p:txBody>
      </p:sp>
      <p:sp>
        <p:nvSpPr>
          <p:cNvPr id="660482" name="Rectangle 2"/>
          <p:cNvSpPr>
            <a:spLocks noGrp="1" noChangeArrowheads="1"/>
          </p:cNvSpPr>
          <p:nvPr>
            <p:ph type="title"/>
          </p:nvPr>
        </p:nvSpPr>
        <p:spPr>
          <a:xfrm>
            <a:off x="1992313" y="908050"/>
            <a:ext cx="8229600" cy="711200"/>
          </a:xfrm>
        </p:spPr>
        <p:txBody>
          <a:bodyPr/>
          <a:lstStyle/>
          <a:p>
            <a:r>
              <a:rPr lang="en-US" altLang="zh-CN"/>
              <a:t>Win32</a:t>
            </a:r>
            <a:r>
              <a:rPr lang="zh-CN" altLang="en-US"/>
              <a:t>进程内存空间</a:t>
            </a:r>
          </a:p>
        </p:txBody>
      </p:sp>
      <p:sp>
        <p:nvSpPr>
          <p:cNvPr id="660483" name="Rectangle 3"/>
          <p:cNvSpPr>
            <a:spLocks noGrp="1" noChangeArrowheads="1"/>
          </p:cNvSpPr>
          <p:nvPr>
            <p:ph type="body" sz="half" idx="1"/>
          </p:nvPr>
        </p:nvSpPr>
        <p:spPr>
          <a:xfrm>
            <a:off x="1992314" y="1484313"/>
            <a:ext cx="4033837" cy="3384550"/>
          </a:xfrm>
        </p:spPr>
        <p:txBody>
          <a:bodyPr>
            <a:normAutofit fontScale="85000" lnSpcReduction="20000"/>
          </a:bodyPr>
          <a:lstStyle/>
          <a:p>
            <a:pPr>
              <a:lnSpc>
                <a:spcPct val="90000"/>
              </a:lnSpc>
            </a:pPr>
            <a:r>
              <a:rPr lang="zh-CN" altLang="en-US" sz="2000" dirty="0"/>
              <a:t>系统核心内存区间</a:t>
            </a:r>
          </a:p>
          <a:p>
            <a:pPr lvl="1">
              <a:lnSpc>
                <a:spcPct val="90000"/>
              </a:lnSpc>
            </a:pPr>
            <a:r>
              <a:rPr lang="en-US" altLang="zh-CN" sz="1800" dirty="0"/>
              <a:t>0xFFFFFFFF~0x80000000 (4G~2G)</a:t>
            </a:r>
          </a:p>
          <a:p>
            <a:pPr lvl="1">
              <a:lnSpc>
                <a:spcPct val="90000"/>
              </a:lnSpc>
            </a:pPr>
            <a:r>
              <a:rPr lang="zh-CN" altLang="en-US" sz="1800" dirty="0"/>
              <a:t>为</a:t>
            </a:r>
            <a:r>
              <a:rPr lang="en-US" altLang="zh-CN" sz="1800" dirty="0"/>
              <a:t>Win32</a:t>
            </a:r>
            <a:r>
              <a:rPr lang="zh-CN" altLang="en-US" sz="1800" dirty="0"/>
              <a:t>操作系统保留</a:t>
            </a:r>
          </a:p>
          <a:p>
            <a:pPr>
              <a:lnSpc>
                <a:spcPct val="90000"/>
              </a:lnSpc>
            </a:pPr>
            <a:r>
              <a:rPr lang="zh-CN" altLang="en-US" sz="2000" dirty="0"/>
              <a:t>用户内存区间</a:t>
            </a:r>
          </a:p>
          <a:p>
            <a:pPr lvl="1">
              <a:lnSpc>
                <a:spcPct val="90000"/>
              </a:lnSpc>
            </a:pPr>
            <a:r>
              <a:rPr lang="en-US" altLang="zh-CN" sz="1800" dirty="0"/>
              <a:t>0x00000000~0x80000000 (2G~0G)</a:t>
            </a:r>
          </a:p>
          <a:p>
            <a:pPr lvl="1">
              <a:lnSpc>
                <a:spcPct val="90000"/>
              </a:lnSpc>
            </a:pPr>
            <a:r>
              <a:rPr lang="zh-CN" altLang="en-US" sz="1800" dirty="0"/>
              <a:t>堆</a:t>
            </a:r>
            <a:r>
              <a:rPr lang="en-US" altLang="zh-CN" sz="1800" dirty="0"/>
              <a:t>: </a:t>
            </a:r>
            <a:r>
              <a:rPr lang="zh-CN" altLang="en-US" sz="1800" dirty="0"/>
              <a:t>动态分配变量</a:t>
            </a:r>
            <a:r>
              <a:rPr lang="en-US" altLang="zh-CN" sz="1800" dirty="0"/>
              <a:t>(malloc), </a:t>
            </a:r>
            <a:r>
              <a:rPr lang="zh-CN" altLang="en-US" sz="1800" dirty="0"/>
              <a:t>向高地址增长</a:t>
            </a:r>
          </a:p>
          <a:p>
            <a:pPr lvl="1">
              <a:lnSpc>
                <a:spcPct val="90000"/>
              </a:lnSpc>
            </a:pPr>
            <a:r>
              <a:rPr lang="zh-CN" altLang="en-US" sz="1800" dirty="0"/>
              <a:t>静态内存区间</a:t>
            </a:r>
            <a:r>
              <a:rPr lang="en-US" altLang="zh-CN" sz="1800" dirty="0"/>
              <a:t>: </a:t>
            </a:r>
            <a:r>
              <a:rPr lang="zh-CN" altLang="en-US" sz="1800" dirty="0"/>
              <a:t>全局变量、静态变量</a:t>
            </a:r>
          </a:p>
          <a:p>
            <a:pPr lvl="1">
              <a:lnSpc>
                <a:spcPct val="90000"/>
              </a:lnSpc>
            </a:pPr>
            <a:r>
              <a:rPr lang="zh-CN" altLang="en-US" sz="1800" dirty="0"/>
              <a:t>代码区间</a:t>
            </a:r>
            <a:r>
              <a:rPr lang="en-US" altLang="zh-CN" sz="1800" dirty="0"/>
              <a:t>: </a:t>
            </a:r>
            <a:r>
              <a:rPr lang="zh-CN" altLang="en-US" sz="1800" dirty="0"/>
              <a:t>从</a:t>
            </a:r>
            <a:r>
              <a:rPr lang="en-US" altLang="zh-CN" sz="1800" dirty="0"/>
              <a:t>0x00400000</a:t>
            </a:r>
            <a:r>
              <a:rPr lang="zh-CN" altLang="en-US" sz="1800" dirty="0"/>
              <a:t>开始</a:t>
            </a:r>
          </a:p>
          <a:p>
            <a:pPr lvl="1">
              <a:lnSpc>
                <a:spcPct val="90000"/>
              </a:lnSpc>
            </a:pPr>
            <a:r>
              <a:rPr lang="zh-CN" altLang="en-US" sz="1800" dirty="0"/>
              <a:t>栈</a:t>
            </a:r>
            <a:r>
              <a:rPr lang="en-US" altLang="zh-CN" sz="1800" dirty="0"/>
              <a:t>: </a:t>
            </a:r>
            <a:r>
              <a:rPr lang="zh-CN" altLang="en-US" sz="1800" dirty="0"/>
              <a:t>向低地址增长</a:t>
            </a:r>
          </a:p>
          <a:p>
            <a:pPr lvl="2">
              <a:lnSpc>
                <a:spcPct val="90000"/>
              </a:lnSpc>
            </a:pPr>
            <a:r>
              <a:rPr lang="zh-CN" altLang="en-US" sz="1600" dirty="0"/>
              <a:t>单线程进程： </a:t>
            </a:r>
            <a:r>
              <a:rPr lang="en-US" altLang="zh-CN" sz="1600" dirty="0"/>
              <a:t>(</a:t>
            </a:r>
            <a:r>
              <a:rPr lang="zh-CN" altLang="en-US" sz="1600" dirty="0"/>
              <a:t>栈底地址</a:t>
            </a:r>
            <a:r>
              <a:rPr lang="en-US" altLang="zh-CN" sz="1600" dirty="0"/>
              <a:t>: 0x0012FFXXXX)</a:t>
            </a:r>
          </a:p>
          <a:p>
            <a:pPr lvl="1">
              <a:lnSpc>
                <a:spcPct val="90000"/>
              </a:lnSpc>
            </a:pPr>
            <a:r>
              <a:rPr lang="zh-CN" altLang="en-US" sz="1800" dirty="0"/>
              <a:t>多线程进程拥有多个堆</a:t>
            </a:r>
            <a:r>
              <a:rPr lang="en-US" altLang="zh-CN" sz="1800" dirty="0"/>
              <a:t>/</a:t>
            </a:r>
            <a:r>
              <a:rPr lang="zh-CN" altLang="en-US" sz="1800" dirty="0"/>
              <a:t>栈</a:t>
            </a:r>
          </a:p>
          <a:p>
            <a:pPr lvl="1">
              <a:lnSpc>
                <a:spcPct val="90000"/>
              </a:lnSpc>
            </a:pPr>
            <a:r>
              <a:rPr lang="en-US" altLang="zh-CN" sz="1800" dirty="0"/>
              <a:t>Example: ./win32/background/</a:t>
            </a:r>
            <a:r>
              <a:rPr lang="en-US" altLang="zh-CN" sz="1800" dirty="0" err="1"/>
              <a:t>memory.c</a:t>
            </a:r>
            <a:endParaRPr lang="en-US" altLang="zh-CN" sz="1800" dirty="0"/>
          </a:p>
        </p:txBody>
      </p:sp>
      <p:graphicFrame>
        <p:nvGraphicFramePr>
          <p:cNvPr id="660484" name="Object 4"/>
          <p:cNvGraphicFramePr>
            <a:graphicFrameLocks noGrp="1" noChangeAspect="1"/>
          </p:cNvGraphicFramePr>
          <p:nvPr>
            <p:ph sz="half" idx="2"/>
          </p:nvPr>
        </p:nvGraphicFramePr>
        <p:xfrm>
          <a:off x="6365876" y="1628776"/>
          <a:ext cx="3871913" cy="5229225"/>
        </p:xfrm>
        <a:graphic>
          <a:graphicData uri="http://schemas.openxmlformats.org/presentationml/2006/ole">
            <mc:AlternateContent xmlns:mc="http://schemas.openxmlformats.org/markup-compatibility/2006">
              <mc:Choice xmlns:v="urn:schemas-microsoft-com:vml" Requires="v">
                <p:oleObj spid="_x0000_s2053" name="位图图像" r:id="rId4" imgW="2200582" imgH="4695238" progId="Paint.Picture">
                  <p:embed/>
                </p:oleObj>
              </mc:Choice>
              <mc:Fallback>
                <p:oleObj name="位图图像" r:id="rId4" imgW="2200582" imgH="4695238" progId="Paint.Picture">
                  <p:embed/>
                  <p:pic>
                    <p:nvPicPr>
                      <p:cNvPr id="6604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876" y="1628776"/>
                        <a:ext cx="3871913"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fld id="{CD2877F0-1747-41F0-9DF8-F0913367216D}" type="slidenum">
              <a:rPr lang="zh-CN" altLang="en-US"/>
              <a:pPr/>
              <a:t>16</a:t>
            </a:fld>
            <a:endParaRPr lang="en-US" altLang="zh-CN"/>
          </a:p>
        </p:txBody>
      </p:sp>
      <p:sp>
        <p:nvSpPr>
          <p:cNvPr id="520194" name="Rectangle 2"/>
          <p:cNvSpPr>
            <a:spLocks noGrp="1" noChangeArrowheads="1"/>
          </p:cNvSpPr>
          <p:nvPr>
            <p:ph type="title"/>
          </p:nvPr>
        </p:nvSpPr>
        <p:spPr/>
        <p:txBody>
          <a:bodyPr/>
          <a:lstStyle/>
          <a:p>
            <a:r>
              <a:rPr lang="zh-CN" altLang="en-US"/>
              <a:t>缓冲区溢出</a:t>
            </a:r>
          </a:p>
        </p:txBody>
      </p:sp>
      <p:sp>
        <p:nvSpPr>
          <p:cNvPr id="520195" name="Rectangle 3"/>
          <p:cNvSpPr>
            <a:spLocks noGrp="1" noChangeArrowheads="1"/>
          </p:cNvSpPr>
          <p:nvPr>
            <p:ph type="body" sz="half" idx="1"/>
          </p:nvPr>
        </p:nvSpPr>
        <p:spPr>
          <a:xfrm>
            <a:off x="1992314" y="2420938"/>
            <a:ext cx="3659187" cy="3384550"/>
          </a:xfrm>
        </p:spPr>
        <p:txBody>
          <a:bodyPr/>
          <a:lstStyle/>
          <a:p>
            <a:r>
              <a:rPr lang="zh-CN" altLang="en-US" sz="2400"/>
              <a:t> 一个程序在内存中通常分为</a:t>
            </a:r>
            <a:r>
              <a:rPr lang="zh-CN" altLang="en-US" sz="2400">
                <a:solidFill>
                  <a:srgbClr val="990000"/>
                </a:solidFill>
              </a:rPr>
              <a:t>程序段</a:t>
            </a:r>
            <a:r>
              <a:rPr lang="zh-CN" altLang="en-US" sz="2400"/>
              <a:t>，</a:t>
            </a:r>
            <a:r>
              <a:rPr lang="zh-CN" altLang="en-US" sz="2400">
                <a:solidFill>
                  <a:srgbClr val="990000"/>
                </a:solidFill>
              </a:rPr>
              <a:t>数据段</a:t>
            </a:r>
            <a:r>
              <a:rPr lang="zh-CN" altLang="en-US" sz="2400"/>
              <a:t>和</a:t>
            </a:r>
            <a:r>
              <a:rPr lang="zh-CN" altLang="en-US" sz="2400">
                <a:solidFill>
                  <a:srgbClr val="990000"/>
                </a:solidFill>
              </a:rPr>
              <a:t>堆栈段</a:t>
            </a:r>
            <a:r>
              <a:rPr lang="en-US" altLang="zh-CN" sz="2400"/>
              <a:t>3</a:t>
            </a:r>
            <a:r>
              <a:rPr lang="zh-CN" altLang="en-US" sz="2400"/>
              <a:t>部分。</a:t>
            </a:r>
          </a:p>
          <a:p>
            <a:pPr lvl="1"/>
            <a:r>
              <a:rPr lang="zh-CN" altLang="en-US" sz="2000"/>
              <a:t>程序段里放着程序的机器码和只读数据。</a:t>
            </a:r>
          </a:p>
          <a:p>
            <a:pPr lvl="1"/>
            <a:r>
              <a:rPr lang="zh-CN" altLang="en-US" sz="2000"/>
              <a:t>数据段放的是程序中的静态数据。</a:t>
            </a:r>
          </a:p>
          <a:p>
            <a:pPr lvl="1"/>
            <a:r>
              <a:rPr lang="zh-CN" altLang="en-US" sz="2000"/>
              <a:t>动态数据则通过堆栈来存放。</a:t>
            </a:r>
          </a:p>
        </p:txBody>
      </p:sp>
      <p:pic>
        <p:nvPicPr>
          <p:cNvPr id="5201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1909764"/>
            <a:ext cx="4392613" cy="3709987"/>
          </a:xfrm>
          <a:noFill/>
          <a:ln/>
        </p:spPr>
      </p:pic>
      <p:sp>
        <p:nvSpPr>
          <p:cNvPr id="520197" name="Text Box 5"/>
          <p:cNvSpPr txBox="1">
            <a:spLocks noChangeArrowheads="1"/>
          </p:cNvSpPr>
          <p:nvPr/>
        </p:nvSpPr>
        <p:spPr bwMode="auto">
          <a:xfrm>
            <a:off x="6959600" y="3278188"/>
            <a:ext cx="1081088" cy="36671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solidFill>
                  <a:srgbClr val="333333"/>
                </a:solidFill>
                <a:latin typeface="Comic Sans MS" pitchFamily="66" charset="0"/>
              </a:rPr>
              <a:t>数据段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497AE688-F25C-404E-A619-52E4C9EF7886}" type="slidenum">
              <a:rPr lang="zh-CN" altLang="en-US"/>
              <a:pPr/>
              <a:t>17</a:t>
            </a:fld>
            <a:endParaRPr lang="en-US" altLang="zh-CN"/>
          </a:p>
        </p:txBody>
      </p:sp>
      <p:sp>
        <p:nvSpPr>
          <p:cNvPr id="521218" name="Rectangle 2"/>
          <p:cNvSpPr>
            <a:spLocks noGrp="1" noChangeArrowheads="1"/>
          </p:cNvSpPr>
          <p:nvPr>
            <p:ph type="title"/>
          </p:nvPr>
        </p:nvSpPr>
        <p:spPr/>
        <p:txBody>
          <a:bodyPr/>
          <a:lstStyle/>
          <a:p>
            <a:r>
              <a:rPr lang="zh-CN" altLang="en-US"/>
              <a:t>缓冲区溢出</a:t>
            </a:r>
          </a:p>
        </p:txBody>
      </p:sp>
      <p:sp>
        <p:nvSpPr>
          <p:cNvPr id="521219" name="Rectangle 3"/>
          <p:cNvSpPr>
            <a:spLocks noGrp="1" noChangeArrowheads="1"/>
          </p:cNvSpPr>
          <p:nvPr>
            <p:ph type="body" sz="half" idx="1"/>
          </p:nvPr>
        </p:nvSpPr>
        <p:spPr/>
        <p:txBody>
          <a:bodyPr/>
          <a:lstStyle/>
          <a:p>
            <a:pPr>
              <a:lnSpc>
                <a:spcPct val="90000"/>
              </a:lnSpc>
            </a:pPr>
            <a:r>
              <a:rPr lang="zh-CN" altLang="en-US" sz="2000"/>
              <a:t> 当程序中发生函数调用时，计算机做如下操作：</a:t>
            </a:r>
          </a:p>
          <a:p>
            <a:pPr lvl="1">
              <a:lnSpc>
                <a:spcPct val="90000"/>
              </a:lnSpc>
            </a:pPr>
            <a:r>
              <a:rPr lang="zh-CN" altLang="en-US" sz="1800"/>
              <a:t>首先把参数压入堆栈；</a:t>
            </a:r>
          </a:p>
          <a:p>
            <a:pPr lvl="1">
              <a:lnSpc>
                <a:spcPct val="90000"/>
              </a:lnSpc>
            </a:pPr>
            <a:r>
              <a:rPr lang="zh-CN" altLang="en-US" sz="1800"/>
              <a:t>然后保存指令寄存器</a:t>
            </a:r>
            <a:r>
              <a:rPr lang="en-US" altLang="zh-CN" sz="1800"/>
              <a:t>(IP)</a:t>
            </a:r>
            <a:r>
              <a:rPr lang="zh-CN" altLang="en-US" sz="1800"/>
              <a:t>中的内容作为返回地址</a:t>
            </a:r>
            <a:r>
              <a:rPr lang="en-US" altLang="zh-CN" sz="1800"/>
              <a:t>(RET)</a:t>
            </a:r>
            <a:r>
              <a:rPr lang="zh-CN" altLang="en-US" sz="1800"/>
              <a:t>；</a:t>
            </a:r>
          </a:p>
          <a:p>
            <a:pPr lvl="1">
              <a:lnSpc>
                <a:spcPct val="90000"/>
              </a:lnSpc>
            </a:pPr>
            <a:r>
              <a:rPr lang="zh-CN" altLang="en-US" sz="1800"/>
              <a:t>第三个放入堆栈的是基址寄存器</a:t>
            </a:r>
            <a:r>
              <a:rPr lang="en-US" altLang="zh-CN" sz="1800"/>
              <a:t>(BP)</a:t>
            </a:r>
            <a:r>
              <a:rPr lang="zh-CN" altLang="en-US" sz="1800"/>
              <a:t>：然后把当前的栈指针</a:t>
            </a:r>
            <a:r>
              <a:rPr lang="en-US" altLang="zh-CN" sz="1800"/>
              <a:t>(SP)</a:t>
            </a:r>
            <a:r>
              <a:rPr lang="zh-CN" altLang="en-US" sz="1800"/>
              <a:t>拷贝到</a:t>
            </a:r>
            <a:r>
              <a:rPr lang="en-US" altLang="zh-CN" sz="1800"/>
              <a:t>BP</a:t>
            </a:r>
            <a:r>
              <a:rPr lang="zh-CN" altLang="en-US" sz="1800"/>
              <a:t>，作为新的基地址；</a:t>
            </a:r>
          </a:p>
          <a:p>
            <a:pPr lvl="1">
              <a:lnSpc>
                <a:spcPct val="90000"/>
              </a:lnSpc>
            </a:pPr>
            <a:r>
              <a:rPr lang="zh-CN" altLang="en-US" sz="1800"/>
              <a:t>最后为本地变量留出一定空间，把</a:t>
            </a:r>
            <a:r>
              <a:rPr lang="en-US" altLang="zh-CN" sz="1800"/>
              <a:t>SP</a:t>
            </a:r>
            <a:r>
              <a:rPr lang="zh-CN" altLang="en-US" sz="1800"/>
              <a:t>减去适当的数值。</a:t>
            </a:r>
          </a:p>
          <a:p>
            <a:pPr>
              <a:lnSpc>
                <a:spcPct val="90000"/>
              </a:lnSpc>
            </a:pPr>
            <a:endParaRPr lang="zh-CN" altLang="en-US" sz="2000"/>
          </a:p>
        </p:txBody>
      </p:sp>
      <p:pic>
        <p:nvPicPr>
          <p:cNvPr id="5212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11900" y="1666875"/>
            <a:ext cx="3894138" cy="5111750"/>
          </a:xfr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B294BFE-74B1-49A7-A185-5C882552E484}" type="slidenum">
              <a:rPr lang="zh-CN" altLang="en-US"/>
              <a:pPr/>
              <a:t>18</a:t>
            </a:fld>
            <a:endParaRPr lang="en-US" altLang="zh-CN"/>
          </a:p>
        </p:txBody>
      </p:sp>
      <p:sp>
        <p:nvSpPr>
          <p:cNvPr id="586754" name="Rectangle 2"/>
          <p:cNvSpPr>
            <a:spLocks noGrp="1" noChangeArrowheads="1"/>
          </p:cNvSpPr>
          <p:nvPr>
            <p:ph type="title"/>
          </p:nvPr>
        </p:nvSpPr>
        <p:spPr/>
        <p:txBody>
          <a:bodyPr/>
          <a:lstStyle/>
          <a:p>
            <a:r>
              <a:rPr lang="zh-CN" altLang="en-US"/>
              <a:t>控制程序转移到攻击代码的方法</a:t>
            </a:r>
          </a:p>
        </p:txBody>
      </p:sp>
      <p:sp>
        <p:nvSpPr>
          <p:cNvPr id="586755" name="Rectangle 3"/>
          <p:cNvSpPr>
            <a:spLocks noGrp="1" noChangeArrowheads="1"/>
          </p:cNvSpPr>
          <p:nvPr>
            <p:ph type="body" idx="1"/>
          </p:nvPr>
        </p:nvSpPr>
        <p:spPr>
          <a:xfrm>
            <a:off x="1992313" y="1916113"/>
            <a:ext cx="8229600" cy="3384550"/>
          </a:xfrm>
        </p:spPr>
        <p:txBody>
          <a:bodyPr/>
          <a:lstStyle/>
          <a:p>
            <a:r>
              <a:rPr lang="zh-CN" altLang="en-US"/>
              <a:t>一个字符串中完成代码植入和跳转</a:t>
            </a:r>
          </a:p>
        </p:txBody>
      </p:sp>
      <p:pic>
        <p:nvPicPr>
          <p:cNvPr id="586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14664"/>
            <a:ext cx="8305800" cy="343852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5AD0C03-CE9F-43AA-AC78-4450779F108B}" type="slidenum">
              <a:rPr lang="zh-CN" altLang="en-US"/>
              <a:pPr/>
              <a:t>19</a:t>
            </a:fld>
            <a:endParaRPr lang="en-US" altLang="zh-CN"/>
          </a:p>
        </p:txBody>
      </p:sp>
      <p:sp>
        <p:nvSpPr>
          <p:cNvPr id="524290" name="Rectangle 2"/>
          <p:cNvSpPr>
            <a:spLocks noGrp="1" noChangeArrowheads="1"/>
          </p:cNvSpPr>
          <p:nvPr>
            <p:ph type="title"/>
          </p:nvPr>
        </p:nvSpPr>
        <p:spPr>
          <a:xfrm>
            <a:off x="1992313" y="1052513"/>
            <a:ext cx="8229600" cy="711200"/>
          </a:xfrm>
        </p:spPr>
        <p:txBody>
          <a:bodyPr/>
          <a:lstStyle/>
          <a:p>
            <a:r>
              <a:rPr lang="zh-CN" altLang="en-US"/>
              <a:t>缓冲区溢出</a:t>
            </a:r>
          </a:p>
        </p:txBody>
      </p:sp>
      <p:sp>
        <p:nvSpPr>
          <p:cNvPr id="524291" name="Rectangle 3"/>
          <p:cNvSpPr>
            <a:spLocks noGrp="1" noChangeArrowheads="1"/>
          </p:cNvSpPr>
          <p:nvPr>
            <p:ph type="body" idx="1"/>
          </p:nvPr>
        </p:nvSpPr>
        <p:spPr>
          <a:xfrm>
            <a:off x="1992313" y="1700213"/>
            <a:ext cx="8229600" cy="4608512"/>
          </a:xfrm>
        </p:spPr>
        <p:txBody>
          <a:bodyPr/>
          <a:lstStyle/>
          <a:p>
            <a:pPr>
              <a:lnSpc>
                <a:spcPct val="90000"/>
              </a:lnSpc>
            </a:pPr>
            <a:r>
              <a:rPr lang="zh-CN" altLang="en-US" sz="3000"/>
              <a:t>利用缓冲区溢出进行的系统攻击</a:t>
            </a:r>
          </a:p>
          <a:p>
            <a:pPr lvl="1">
              <a:lnSpc>
                <a:spcPct val="90000"/>
              </a:lnSpc>
            </a:pPr>
            <a:r>
              <a:rPr lang="zh-CN" altLang="en-US"/>
              <a:t>如果己知某个程序有缓冲区溢出的缺陷，如何知道缓冲区的地址，在哪儿放入攻击代码呢</a:t>
            </a:r>
            <a:r>
              <a:rPr lang="en-US" altLang="zh-CN"/>
              <a:t>?</a:t>
            </a:r>
          </a:p>
          <a:p>
            <a:pPr lvl="2">
              <a:lnSpc>
                <a:spcPct val="90000"/>
              </a:lnSpc>
            </a:pPr>
            <a:r>
              <a:rPr lang="zh-CN" altLang="en-US"/>
              <a:t>由于每个程序的堆栈起始地址是固定的，所以理论上可以通过</a:t>
            </a:r>
            <a:r>
              <a:rPr lang="zh-CN" altLang="en-US" u="sng"/>
              <a:t>反复重试缓冲区相对于堆栈起始位置的距离</a:t>
            </a:r>
            <a:r>
              <a:rPr lang="zh-CN" altLang="en-US"/>
              <a:t>来得到。但这样的盲目猜测可能要进行数百上千次，实际上是不现实的。</a:t>
            </a:r>
          </a:p>
          <a:p>
            <a:pPr lvl="1">
              <a:lnSpc>
                <a:spcPct val="90000"/>
              </a:lnSpc>
            </a:pPr>
            <a:r>
              <a:rPr lang="zh-CN" altLang="en-US"/>
              <a:t>解决的办法是利用空指令</a:t>
            </a:r>
            <a:r>
              <a:rPr lang="en-US" altLang="zh-CN"/>
              <a:t>NOP</a:t>
            </a:r>
            <a:r>
              <a:rPr lang="zh-CN" altLang="en-US"/>
              <a:t>。在攻击代码前面放一长串的</a:t>
            </a:r>
            <a:r>
              <a:rPr lang="en-US" altLang="zh-CN"/>
              <a:t>NOP</a:t>
            </a:r>
            <a:r>
              <a:rPr lang="zh-CN" altLang="en-US"/>
              <a:t>，返回地址可以指向这一串</a:t>
            </a:r>
            <a:r>
              <a:rPr lang="en-US" altLang="zh-CN"/>
              <a:t>NOP</a:t>
            </a:r>
            <a:r>
              <a:rPr lang="zh-CN" altLang="en-US"/>
              <a:t>中任一位置，执行完</a:t>
            </a:r>
            <a:r>
              <a:rPr lang="en-US" altLang="zh-CN"/>
              <a:t>NOP</a:t>
            </a:r>
            <a:r>
              <a:rPr lang="zh-CN" altLang="en-US"/>
              <a:t>指令后程序将激活攻击进程。这样就大大增加了猜中的可能性。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A966EAD1-7684-46FA-932F-7322F2B42115}" type="slidenum">
              <a:rPr lang="en-US" altLang="zh-CN" sz="1200">
                <a:latin typeface="Arial" charset="0"/>
              </a:rPr>
              <a:pPr algn="ctr" eaLnBrk="1" hangingPunct="1"/>
              <a:t>2</a:t>
            </a:fld>
            <a:endParaRPr lang="en-US" altLang="zh-CN" sz="1200">
              <a:latin typeface="Arial" charset="0"/>
            </a:endParaRPr>
          </a:p>
        </p:txBody>
      </p:sp>
      <p:sp>
        <p:nvSpPr>
          <p:cNvPr id="460805" name="Rectangle 2"/>
          <p:cNvSpPr>
            <a:spLocks noGrp="1" noChangeArrowheads="1"/>
          </p:cNvSpPr>
          <p:nvPr>
            <p:ph type="title" idx="4294967295"/>
          </p:nvPr>
        </p:nvSpPr>
        <p:spPr/>
        <p:txBody>
          <a:bodyPr/>
          <a:lstStyle/>
          <a:p>
            <a:r>
              <a:rPr lang="en-US" altLang="zh-CN"/>
              <a:t>Internet</a:t>
            </a:r>
            <a:r>
              <a:rPr lang="zh-CN" altLang="en-US"/>
              <a:t>是一个充满敌意的环境</a:t>
            </a:r>
          </a:p>
        </p:txBody>
      </p:sp>
      <p:sp>
        <p:nvSpPr>
          <p:cNvPr id="460806" name="Rectangle 3"/>
          <p:cNvSpPr>
            <a:spLocks noGrp="1" noChangeArrowheads="1"/>
          </p:cNvSpPr>
          <p:nvPr>
            <p:ph type="body" idx="4294967295"/>
          </p:nvPr>
        </p:nvSpPr>
        <p:spPr>
          <a:xfrm>
            <a:off x="1992313" y="2205038"/>
            <a:ext cx="8229600" cy="3384550"/>
          </a:xfrm>
        </p:spPr>
        <p:txBody>
          <a:bodyPr>
            <a:normAutofit lnSpcReduction="10000"/>
          </a:bodyPr>
          <a:lstStyle/>
          <a:p>
            <a:pPr>
              <a:lnSpc>
                <a:spcPct val="90000"/>
              </a:lnSpc>
            </a:pPr>
            <a:r>
              <a:rPr lang="zh-CN" altLang="en-US"/>
              <a:t>维护信息载体的安全</a:t>
            </a:r>
          </a:p>
          <a:p>
            <a:pPr lvl="1">
              <a:lnSpc>
                <a:spcPct val="90000"/>
              </a:lnSpc>
            </a:pPr>
            <a:r>
              <a:rPr lang="zh-CN" altLang="en-US"/>
              <a:t>网络和系统的安全威胁包括</a:t>
            </a:r>
          </a:p>
          <a:p>
            <a:pPr lvl="2">
              <a:lnSpc>
                <a:spcPct val="90000"/>
              </a:lnSpc>
            </a:pPr>
            <a:r>
              <a:rPr lang="zh-CN" altLang="en-US">
                <a:solidFill>
                  <a:srgbClr val="CC3300"/>
                </a:solidFill>
              </a:rPr>
              <a:t>物理侵犯</a:t>
            </a:r>
            <a:r>
              <a:rPr lang="en-US" altLang="zh-CN"/>
              <a:t>(</a:t>
            </a:r>
            <a:r>
              <a:rPr lang="zh-CN" altLang="en-US"/>
              <a:t>如机房侵入、设备偷窃、废物搜寻、电子干扰等</a:t>
            </a:r>
            <a:r>
              <a:rPr lang="en-US" altLang="zh-CN"/>
              <a:t>)</a:t>
            </a:r>
            <a:r>
              <a:rPr lang="zh-CN" altLang="en-US"/>
              <a:t>、</a:t>
            </a:r>
            <a:r>
              <a:rPr lang="zh-CN" altLang="en-US">
                <a:solidFill>
                  <a:srgbClr val="CC3300"/>
                </a:solidFill>
              </a:rPr>
              <a:t>系统漏洞</a:t>
            </a:r>
            <a:r>
              <a:rPr lang="en-US" altLang="zh-CN"/>
              <a:t>(</a:t>
            </a:r>
            <a:r>
              <a:rPr lang="zh-CN" altLang="en-US"/>
              <a:t>如旁路控制、程序缺陷等</a:t>
            </a:r>
            <a:r>
              <a:rPr lang="en-US" altLang="zh-CN"/>
              <a:t>)</a:t>
            </a:r>
            <a:r>
              <a:rPr lang="zh-CN" altLang="en-US"/>
              <a:t>、</a:t>
            </a:r>
            <a:r>
              <a:rPr lang="zh-CN" altLang="en-US">
                <a:solidFill>
                  <a:srgbClr val="CC3300"/>
                </a:solidFill>
              </a:rPr>
              <a:t>网络入侵</a:t>
            </a:r>
            <a:r>
              <a:rPr lang="en-US" altLang="zh-CN"/>
              <a:t>(</a:t>
            </a:r>
            <a:r>
              <a:rPr lang="zh-CN" altLang="en-US"/>
              <a:t>如窃听、截获、堵塞等</a:t>
            </a:r>
            <a:r>
              <a:rPr lang="en-US" altLang="zh-CN"/>
              <a:t>)</a:t>
            </a:r>
            <a:r>
              <a:rPr lang="zh-CN" altLang="en-US"/>
              <a:t>、</a:t>
            </a:r>
            <a:r>
              <a:rPr lang="zh-CN" altLang="en-US">
                <a:solidFill>
                  <a:srgbClr val="CC3300"/>
                </a:solidFill>
              </a:rPr>
              <a:t>恶意软件</a:t>
            </a:r>
            <a:r>
              <a:rPr lang="en-US" altLang="zh-CN"/>
              <a:t>(</a:t>
            </a:r>
            <a:r>
              <a:rPr lang="zh-CN" altLang="en-US"/>
              <a:t>如病毒、蠕虫、特洛伊木马、僵尸网络、信息炸弹等</a:t>
            </a:r>
            <a:r>
              <a:rPr lang="en-US" altLang="zh-CN"/>
              <a:t>)</a:t>
            </a:r>
            <a:r>
              <a:rPr lang="zh-CN" altLang="en-US"/>
              <a:t>、</a:t>
            </a:r>
            <a:r>
              <a:rPr lang="zh-CN" altLang="en-US">
                <a:solidFill>
                  <a:srgbClr val="CC3300"/>
                </a:solidFill>
              </a:rPr>
              <a:t>存储损坏</a:t>
            </a:r>
            <a:r>
              <a:rPr lang="en-US" altLang="zh-CN"/>
              <a:t>(</a:t>
            </a:r>
            <a:r>
              <a:rPr lang="zh-CN" altLang="en-US"/>
              <a:t>如老化、破损等</a:t>
            </a:r>
            <a:r>
              <a:rPr lang="en-US" altLang="zh-CN"/>
              <a:t>)</a:t>
            </a:r>
            <a:r>
              <a:rPr lang="zh-CN" altLang="en-US"/>
              <a:t>等。</a:t>
            </a:r>
          </a:p>
          <a:p>
            <a:pPr>
              <a:lnSpc>
                <a:spcPct val="90000"/>
              </a:lnSpc>
            </a:pPr>
            <a:r>
              <a:rPr lang="zh-CN" altLang="en-US"/>
              <a:t>维护信息自身的安全</a:t>
            </a:r>
          </a:p>
          <a:p>
            <a:pPr lvl="1">
              <a:lnSpc>
                <a:spcPct val="90000"/>
              </a:lnSpc>
            </a:pPr>
            <a:r>
              <a:rPr lang="zh-CN" altLang="en-US"/>
              <a:t>抵抗对信息的安全威胁</a:t>
            </a:r>
          </a:p>
          <a:p>
            <a:pPr lvl="2">
              <a:lnSpc>
                <a:spcPct val="90000"/>
              </a:lnSpc>
            </a:pPr>
            <a:r>
              <a:rPr lang="zh-CN" altLang="en-US"/>
              <a:t>这些安全威胁包括</a:t>
            </a:r>
            <a:r>
              <a:rPr lang="zh-CN" altLang="en-US">
                <a:solidFill>
                  <a:srgbClr val="CC3300"/>
                </a:solidFill>
              </a:rPr>
              <a:t>身份假冒</a:t>
            </a:r>
            <a:r>
              <a:rPr lang="zh-CN" altLang="en-US"/>
              <a:t>、</a:t>
            </a:r>
            <a:r>
              <a:rPr lang="zh-CN" altLang="en-US">
                <a:solidFill>
                  <a:srgbClr val="CC3300"/>
                </a:solidFill>
              </a:rPr>
              <a:t>非法访问</a:t>
            </a:r>
            <a:r>
              <a:rPr lang="zh-CN" altLang="en-US"/>
              <a:t>、</a:t>
            </a:r>
            <a:r>
              <a:rPr lang="zh-CN" altLang="en-US">
                <a:solidFill>
                  <a:srgbClr val="CC3300"/>
                </a:solidFill>
              </a:rPr>
              <a:t>信息泄露</a:t>
            </a:r>
            <a:r>
              <a:rPr lang="zh-CN" altLang="en-US"/>
              <a:t>、</a:t>
            </a:r>
            <a:r>
              <a:rPr lang="zh-CN" altLang="en-US">
                <a:solidFill>
                  <a:srgbClr val="CC3300"/>
                </a:solidFill>
              </a:rPr>
              <a:t>数据受损</a:t>
            </a:r>
            <a:r>
              <a:rPr lang="zh-CN" altLang="en-US"/>
              <a:t>、</a:t>
            </a:r>
            <a:r>
              <a:rPr lang="zh-CN" altLang="en-US">
                <a:solidFill>
                  <a:srgbClr val="CC3300"/>
                </a:solidFill>
              </a:rPr>
              <a:t>事后否认</a:t>
            </a:r>
            <a:r>
              <a:rPr lang="zh-CN" altLang="en-US"/>
              <a:t>等。</a:t>
            </a:r>
          </a:p>
          <a:p>
            <a:pPr lvl="1">
              <a:lnSpc>
                <a:spcPct val="90000"/>
              </a:lnSpc>
            </a:pP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92B5DCC-4786-4066-A9E8-5BA29A1D913A}" type="slidenum">
              <a:rPr lang="zh-CN" altLang="en-US"/>
              <a:pPr/>
              <a:t>20</a:t>
            </a:fld>
            <a:endParaRPr lang="en-US" altLang="zh-CN"/>
          </a:p>
        </p:txBody>
      </p:sp>
      <p:sp>
        <p:nvSpPr>
          <p:cNvPr id="590850" name="Rectangle 2"/>
          <p:cNvSpPr>
            <a:spLocks noGrp="1" noChangeArrowheads="1"/>
          </p:cNvSpPr>
          <p:nvPr>
            <p:ph type="title"/>
          </p:nvPr>
        </p:nvSpPr>
        <p:spPr/>
        <p:txBody>
          <a:bodyPr/>
          <a:lstStyle/>
          <a:p>
            <a:r>
              <a:rPr lang="zh-CN" altLang="en-US">
                <a:solidFill>
                  <a:schemeClr val="tx1"/>
                </a:solidFill>
              </a:rPr>
              <a:t> </a:t>
            </a:r>
            <a:r>
              <a:rPr lang="en-US" altLang="zh-CN">
                <a:solidFill>
                  <a:schemeClr val="tx1"/>
                </a:solidFill>
              </a:rPr>
              <a:t>SQL</a:t>
            </a:r>
            <a:r>
              <a:rPr lang="zh-CN" altLang="en-US">
                <a:solidFill>
                  <a:schemeClr val="tx1"/>
                </a:solidFill>
              </a:rPr>
              <a:t>注入</a:t>
            </a:r>
          </a:p>
        </p:txBody>
      </p:sp>
      <p:sp>
        <p:nvSpPr>
          <p:cNvPr id="590851" name="Rectangle 3"/>
          <p:cNvSpPr>
            <a:spLocks noGrp="1" noChangeArrowheads="1"/>
          </p:cNvSpPr>
          <p:nvPr>
            <p:ph type="body" idx="1"/>
          </p:nvPr>
        </p:nvSpPr>
        <p:spPr>
          <a:xfrm>
            <a:off x="1992313" y="2060575"/>
            <a:ext cx="8229600" cy="4464050"/>
          </a:xfrm>
        </p:spPr>
        <p:txBody>
          <a:bodyPr/>
          <a:lstStyle/>
          <a:p>
            <a:r>
              <a:rPr lang="en-US" altLang="zh-CN"/>
              <a:t>SQL</a:t>
            </a:r>
            <a:r>
              <a:rPr lang="zh-CN" altLang="en-US"/>
              <a:t>注入，用户可以提交一段数据库查询代码，根据程序返回的结果，获得某些他想得知的数据或者权限，这就是所谓的</a:t>
            </a:r>
            <a:r>
              <a:rPr lang="en-US" altLang="zh-CN"/>
              <a:t>SQL Injection</a:t>
            </a:r>
            <a:r>
              <a:rPr lang="zh-CN" altLang="en-US"/>
              <a:t>，即</a:t>
            </a:r>
            <a:r>
              <a:rPr lang="en-US" altLang="zh-CN"/>
              <a:t>SQL</a:t>
            </a:r>
            <a:r>
              <a:rPr lang="zh-CN" altLang="en-US"/>
              <a:t>注入 </a:t>
            </a:r>
            <a:endParaRPr lang="en-US" altLang="zh-CN"/>
          </a:p>
          <a:p>
            <a:r>
              <a:rPr lang="en-US" altLang="zh-CN"/>
              <a:t>SQL </a:t>
            </a:r>
            <a:r>
              <a:rPr lang="zh-CN" altLang="en-US"/>
              <a:t>注入的成因主要是因为向数据库提供的</a:t>
            </a:r>
            <a:r>
              <a:rPr lang="en-US" altLang="zh-CN"/>
              <a:t>SQL </a:t>
            </a:r>
            <a:r>
              <a:rPr lang="zh-CN" altLang="en-US"/>
              <a:t>查询语句是用字符串拼装的方式生成的</a:t>
            </a:r>
          </a:p>
          <a:p>
            <a:r>
              <a:rPr lang="zh-CN" altLang="en-US"/>
              <a:t>最经常遭受</a:t>
            </a:r>
            <a:r>
              <a:rPr lang="en-US" altLang="zh-CN"/>
              <a:t>SQL</a:t>
            </a:r>
            <a:r>
              <a:rPr lang="zh-CN" altLang="en-US"/>
              <a:t>注入的页面通常是管理员</a:t>
            </a:r>
            <a:r>
              <a:rPr lang="en-US" altLang="zh-CN"/>
              <a:t>/</a:t>
            </a:r>
            <a:r>
              <a:rPr lang="zh-CN" altLang="en-US"/>
              <a:t>用户登陆点。不论是</a:t>
            </a:r>
            <a:r>
              <a:rPr lang="en-US" altLang="zh-CN"/>
              <a:t>asp </a:t>
            </a:r>
            <a:r>
              <a:rPr lang="zh-CN" altLang="en-US"/>
              <a:t>或是</a:t>
            </a:r>
            <a:r>
              <a:rPr lang="en-US" altLang="zh-CN"/>
              <a:t>jsp</a:t>
            </a:r>
            <a:r>
              <a:rPr lang="zh-CN" altLang="en-US"/>
              <a:t>，如果不正确的编码，都会出现这样的漏洞</a:t>
            </a:r>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AA62DBA-FFA8-4BFE-9A4C-E689B8E721FB}" type="slidenum">
              <a:rPr lang="zh-CN" altLang="en-US"/>
              <a:pPr/>
              <a:t>21</a:t>
            </a:fld>
            <a:endParaRPr lang="en-US" altLang="zh-CN"/>
          </a:p>
        </p:txBody>
      </p:sp>
      <p:sp>
        <p:nvSpPr>
          <p:cNvPr id="592898" name="Rectangle 2"/>
          <p:cNvSpPr>
            <a:spLocks noChangeArrowheads="1"/>
          </p:cNvSpPr>
          <p:nvPr/>
        </p:nvSpPr>
        <p:spPr bwMode="auto">
          <a:xfrm>
            <a:off x="1703388" y="1841193"/>
            <a:ext cx="857091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a:latin typeface="Times New Roman" pitchFamily="18" charset="0"/>
                <a:ea typeface="楷体_GB2312" pitchFamily="49" charset="-122"/>
              </a:rPr>
              <a:t>正常情况下：</a:t>
            </a:r>
          </a:p>
          <a:p>
            <a:r>
              <a:rPr kumimoji="1" lang="zh-CN" altLang="en-US" sz="2000">
                <a:latin typeface="Times New Roman" pitchFamily="18" charset="0"/>
                <a:ea typeface="楷体_GB2312" pitchFamily="49" charset="-122"/>
              </a:rPr>
              <a:t>在登陆名输入框中输入 </a:t>
            </a:r>
            <a:r>
              <a:rPr kumimoji="1" lang="en-US" altLang="zh-CN" sz="2000">
                <a:latin typeface="Times New Roman" pitchFamily="18" charset="0"/>
                <a:ea typeface="楷体_GB2312" pitchFamily="49" charset="-122"/>
              </a:rPr>
              <a:t>yxz </a:t>
            </a:r>
          </a:p>
          <a:p>
            <a:r>
              <a:rPr kumimoji="1" lang="zh-CN" altLang="en-US" sz="2000">
                <a:latin typeface="Times New Roman" pitchFamily="18" charset="0"/>
                <a:ea typeface="楷体_GB2312" pitchFamily="49" charset="-122"/>
              </a:rPr>
              <a:t>而在密码输入框中输入 </a:t>
            </a:r>
            <a:r>
              <a:rPr kumimoji="1" lang="en-US" altLang="zh-CN" sz="2000">
                <a:latin typeface="Times New Roman" pitchFamily="18" charset="0"/>
                <a:ea typeface="楷体_GB2312" pitchFamily="49" charset="-122"/>
              </a:rPr>
              <a:t>123456</a:t>
            </a:r>
          </a:p>
          <a:p>
            <a:r>
              <a:rPr kumimoji="1" lang="zh-CN" altLang="en-US" sz="2000">
                <a:latin typeface="Times New Roman" pitchFamily="18" charset="0"/>
                <a:ea typeface="楷体_GB2312" pitchFamily="49" charset="-122"/>
              </a:rPr>
              <a:t>那么提交给数据库的将是</a:t>
            </a:r>
            <a:r>
              <a:rPr kumimoji="1" lang="en-US" altLang="zh-CN" sz="2000">
                <a:latin typeface="Times New Roman" pitchFamily="18" charset="0"/>
                <a:ea typeface="楷体_GB2312" pitchFamily="49" charset="-122"/>
              </a:rPr>
              <a:t>:</a:t>
            </a:r>
            <a:br>
              <a:rPr kumimoji="1" lang="en-US" altLang="zh-CN" sz="2000">
                <a:latin typeface="Times New Roman" pitchFamily="18" charset="0"/>
                <a:ea typeface="楷体_GB2312" pitchFamily="49" charset="-122"/>
              </a:rPr>
            </a:br>
            <a:r>
              <a:rPr kumimoji="1" lang="en-US" altLang="zh-CN">
                <a:latin typeface="Times New Roman" pitchFamily="18" charset="0"/>
                <a:ea typeface="楷体_GB2312" pitchFamily="49" charset="-122"/>
              </a:rPr>
              <a:t>SELECT * FROM TD_ADMIN AS A WHERE A.USERNAME=’yxz’ AND A.PASSWORD=’123456’</a:t>
            </a:r>
            <a:endParaRPr kumimoji="1" lang="zh-CN" altLang="en-US" sz="2000">
              <a:latin typeface="Times New Roman" pitchFamily="18" charset="0"/>
              <a:ea typeface="楷体_GB2312" pitchFamily="49" charset="-122"/>
            </a:endParaRPr>
          </a:p>
          <a:p>
            <a:pPr eaLnBrk="1" hangingPunct="1"/>
            <a:endParaRPr kumimoji="1" lang="zh-CN" altLang="en-US" sz="2000">
              <a:latin typeface="Times New Roman" pitchFamily="18" charset="0"/>
              <a:ea typeface="楷体_GB2312" pitchFamily="49" charset="-122"/>
            </a:endParaRPr>
          </a:p>
          <a:p>
            <a:pPr eaLnBrk="1" hangingPunct="1"/>
            <a:endParaRPr kumimoji="1" lang="zh-CN" altLang="en-US" sz="2000">
              <a:latin typeface="Times New Roman" pitchFamily="18" charset="0"/>
              <a:ea typeface="楷体_GB2312" pitchFamily="49" charset="-122"/>
            </a:endParaRPr>
          </a:p>
        </p:txBody>
      </p:sp>
      <p:sp>
        <p:nvSpPr>
          <p:cNvPr id="592899" name="Text Box 3"/>
          <p:cNvSpPr txBox="1">
            <a:spLocks noChangeArrowheads="1"/>
          </p:cNvSpPr>
          <p:nvPr/>
        </p:nvSpPr>
        <p:spPr bwMode="auto">
          <a:xfrm>
            <a:off x="1703388" y="765175"/>
            <a:ext cx="8964612" cy="92333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a:latin typeface="Courier New" pitchFamily="49" charset="0"/>
              </a:rPr>
              <a:t>public Admin checkAdminLogin(String userName, String password){</a:t>
            </a:r>
          </a:p>
          <a:p>
            <a:pPr eaLnBrk="1" hangingPunct="1"/>
            <a:r>
              <a:rPr kumimoji="1" lang="en-US" altLang="zh-CN">
                <a:latin typeface="Courier New" pitchFamily="49" charset="0"/>
              </a:rPr>
              <a:t>String strSQL =”SELECT * FROM TD_ADMIN AS A WHERE A.USERNAME=’” + userName + ”’ AND A.PASSWORD=’” + password + ”’”;</a:t>
            </a:r>
          </a:p>
        </p:txBody>
      </p:sp>
      <p:sp>
        <p:nvSpPr>
          <p:cNvPr id="592901" name="Text Box 5"/>
          <p:cNvSpPr txBox="1">
            <a:spLocks noChangeArrowheads="1"/>
          </p:cNvSpPr>
          <p:nvPr/>
        </p:nvSpPr>
        <p:spPr bwMode="auto">
          <a:xfrm>
            <a:off x="1703389" y="4022726"/>
            <a:ext cx="83724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latin typeface="Times New Roman" pitchFamily="18" charset="0"/>
                <a:ea typeface="楷体_GB2312" pitchFamily="49" charset="-122"/>
              </a:rPr>
              <a:t>如果有人试图在这里进行恶意攻击：</a:t>
            </a:r>
          </a:p>
          <a:p>
            <a:r>
              <a:rPr kumimoji="1" lang="zh-CN" altLang="en-US" sz="2000">
                <a:latin typeface="Times New Roman" pitchFamily="18" charset="0"/>
                <a:ea typeface="楷体_GB2312" pitchFamily="49" charset="-122"/>
              </a:rPr>
              <a:t>在登陆名输入框中输入 </a:t>
            </a:r>
            <a:r>
              <a:rPr kumimoji="1" lang="en-US" altLang="zh-CN" sz="2000">
                <a:latin typeface="Times New Roman" pitchFamily="18" charset="0"/>
                <a:ea typeface="楷体_GB2312" pitchFamily="49" charset="-122"/>
              </a:rPr>
              <a:t>123 (</a:t>
            </a:r>
            <a:r>
              <a:rPr kumimoji="1" lang="zh-CN" altLang="en-US" sz="2000">
                <a:latin typeface="Times New Roman" pitchFamily="18" charset="0"/>
                <a:ea typeface="楷体_GB2312" pitchFamily="49" charset="-122"/>
              </a:rPr>
              <a:t>任意值</a:t>
            </a:r>
            <a:r>
              <a:rPr kumimoji="1" lang="en-US" altLang="zh-CN" sz="2000">
                <a:latin typeface="Times New Roman" pitchFamily="18" charset="0"/>
                <a:ea typeface="楷体_GB2312" pitchFamily="49" charset="-122"/>
              </a:rPr>
              <a:t>) </a:t>
            </a:r>
          </a:p>
          <a:p>
            <a:r>
              <a:rPr kumimoji="1" lang="zh-CN" altLang="en-US" sz="2000">
                <a:latin typeface="Times New Roman" pitchFamily="18" charset="0"/>
                <a:ea typeface="楷体_GB2312" pitchFamily="49" charset="-122"/>
              </a:rPr>
              <a:t>而在密码输入框中输入 ’ </a:t>
            </a:r>
            <a:r>
              <a:rPr kumimoji="1" lang="en-US" altLang="zh-CN" sz="2000">
                <a:latin typeface="Times New Roman" pitchFamily="18" charset="0"/>
                <a:ea typeface="楷体_GB2312" pitchFamily="49" charset="-122"/>
              </a:rPr>
              <a:t>OR ’1’=’1</a:t>
            </a:r>
          </a:p>
          <a:p>
            <a:r>
              <a:rPr kumimoji="1" lang="zh-CN" altLang="en-US" sz="2000">
                <a:latin typeface="Times New Roman" pitchFamily="18" charset="0"/>
                <a:ea typeface="楷体_GB2312" pitchFamily="49" charset="-122"/>
              </a:rPr>
              <a:t>由于</a:t>
            </a:r>
            <a:r>
              <a:rPr kumimoji="1" lang="en-US" altLang="zh-CN" sz="2000">
                <a:latin typeface="Times New Roman" pitchFamily="18" charset="0"/>
                <a:ea typeface="楷体_GB2312" pitchFamily="49" charset="-122"/>
              </a:rPr>
              <a:t>SQL</a:t>
            </a:r>
            <a:r>
              <a:rPr kumimoji="1" lang="zh-CN" altLang="en-US" sz="2000">
                <a:latin typeface="Times New Roman" pitchFamily="18" charset="0"/>
                <a:ea typeface="楷体_GB2312" pitchFamily="49" charset="-122"/>
              </a:rPr>
              <a:t>是靠拼出来的，所以最终提交给数据库的将是</a:t>
            </a:r>
            <a:r>
              <a:rPr kumimoji="1" lang="en-US" altLang="zh-CN" sz="2000">
                <a:latin typeface="Times New Roman" pitchFamily="18" charset="0"/>
                <a:ea typeface="楷体_GB2312" pitchFamily="49" charset="-122"/>
              </a:rPr>
              <a:t>:</a:t>
            </a:r>
            <a:br>
              <a:rPr kumimoji="1" lang="en-US" altLang="zh-CN" sz="2000">
                <a:latin typeface="Times New Roman" pitchFamily="18" charset="0"/>
                <a:ea typeface="楷体_GB2312" pitchFamily="49" charset="-122"/>
              </a:rPr>
            </a:br>
            <a:endParaRPr kumimoji="1" lang="en-US" altLang="zh-CN" sz="2000">
              <a:latin typeface="Times New Roman" pitchFamily="18" charset="0"/>
              <a:ea typeface="楷体_GB2312" pitchFamily="49" charset="-122"/>
            </a:endParaRPr>
          </a:p>
          <a:p>
            <a:r>
              <a:rPr kumimoji="1" lang="en-US" altLang="zh-CN" sz="2000">
                <a:latin typeface="Times New Roman" pitchFamily="18" charset="0"/>
                <a:ea typeface="楷体_GB2312" pitchFamily="49" charset="-122"/>
              </a:rPr>
              <a:t>SELECT * FROM TD_ADMIN AS A WHERE A.USERNAME=’123’ AND A.PASSWORD=’’ OR ’1’=’1’</a:t>
            </a:r>
          </a:p>
          <a:p>
            <a:endParaRPr kumimoji="1" lang="en-US" altLang="zh-CN" sz="2000">
              <a:latin typeface="Times New Roman" pitchFamily="18" charset="0"/>
              <a:ea typeface="楷体_GB2312" pitchFamily="49" charset="-122"/>
            </a:endParaRPr>
          </a:p>
          <a:p>
            <a:r>
              <a:rPr kumimoji="1" lang="zh-CN" altLang="en-US" sz="2000">
                <a:latin typeface="Times New Roman" pitchFamily="18" charset="0"/>
                <a:ea typeface="楷体_GB2312" pitchFamily="49" charset="-122"/>
              </a:rPr>
              <a:t>很显然，这句</a:t>
            </a:r>
            <a:r>
              <a:rPr kumimoji="1" lang="en-US" altLang="zh-CN" sz="2000">
                <a:latin typeface="Times New Roman" pitchFamily="18" charset="0"/>
                <a:ea typeface="楷体_GB2312" pitchFamily="49" charset="-122"/>
              </a:rPr>
              <a:t>SQL </a:t>
            </a:r>
            <a:r>
              <a:rPr kumimoji="1" lang="zh-CN" altLang="en-US" sz="2000">
                <a:latin typeface="Times New Roman" pitchFamily="18" charset="0"/>
                <a:ea typeface="楷体_GB2312" pitchFamily="49" charset="-122"/>
              </a:rPr>
              <a:t>由于后面被加上了永真条件，登陆是一定成功的。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Effect transition="in" filter="blinds(horizontal)">
                                      <p:cBhvr>
                                        <p:cTn id="7"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09B7709-CC48-47D7-ABF7-4B983E6E6095}" type="slidenum">
              <a:rPr lang="zh-CN" altLang="en-US"/>
              <a:pPr/>
              <a:t>22</a:t>
            </a:fld>
            <a:endParaRPr lang="en-US" altLang="zh-CN"/>
          </a:p>
        </p:txBody>
      </p:sp>
      <p:sp>
        <p:nvSpPr>
          <p:cNvPr id="595970" name="Rectangle 2"/>
          <p:cNvSpPr>
            <a:spLocks noGrp="1" noChangeArrowheads="1"/>
          </p:cNvSpPr>
          <p:nvPr>
            <p:ph type="title"/>
          </p:nvPr>
        </p:nvSpPr>
        <p:spPr>
          <a:xfrm>
            <a:off x="1981200" y="457200"/>
            <a:ext cx="8229600" cy="1371600"/>
          </a:xfrm>
          <a:noFill/>
          <a:ln/>
        </p:spPr>
        <p:txBody>
          <a:bodyPr/>
          <a:lstStyle/>
          <a:p>
            <a:r>
              <a:rPr lang="zh-CN" altLang="en-US"/>
              <a:t>防止</a:t>
            </a:r>
            <a:r>
              <a:rPr lang="en-US" altLang="zh-CN"/>
              <a:t>SQL</a:t>
            </a:r>
            <a:r>
              <a:rPr lang="zh-CN" altLang="en-US"/>
              <a:t>注入</a:t>
            </a:r>
          </a:p>
        </p:txBody>
      </p:sp>
      <p:sp>
        <p:nvSpPr>
          <p:cNvPr id="595971" name="Rectangle 3"/>
          <p:cNvSpPr>
            <a:spLocks noGrp="1" noChangeArrowheads="1"/>
          </p:cNvSpPr>
          <p:nvPr>
            <p:ph type="body" idx="1"/>
          </p:nvPr>
        </p:nvSpPr>
        <p:spPr>
          <a:xfrm>
            <a:off x="1992313" y="1844675"/>
            <a:ext cx="8229600" cy="2901950"/>
          </a:xfrm>
          <a:noFill/>
          <a:ln/>
        </p:spPr>
        <p:txBody>
          <a:bodyPr>
            <a:normAutofit lnSpcReduction="10000"/>
          </a:bodyPr>
          <a:lstStyle/>
          <a:p>
            <a:r>
              <a:rPr lang="zh-CN" altLang="en-US"/>
              <a:t>四种方法：</a:t>
            </a:r>
          </a:p>
          <a:p>
            <a:r>
              <a:rPr lang="en-US" altLang="zh-CN"/>
              <a:t>(1) </a:t>
            </a:r>
            <a:r>
              <a:rPr lang="zh-CN" altLang="en-US"/>
              <a:t>在服务端正式处理之前对提交数据的合法性进行检查； </a:t>
            </a:r>
          </a:p>
          <a:p>
            <a:r>
              <a:rPr lang="en-US" altLang="zh-CN"/>
              <a:t>(2) </a:t>
            </a:r>
            <a:r>
              <a:rPr lang="zh-CN" altLang="en-US"/>
              <a:t>封装客户端提交信息； </a:t>
            </a:r>
          </a:p>
          <a:p>
            <a:r>
              <a:rPr lang="en-US" altLang="zh-CN"/>
              <a:t>(3) </a:t>
            </a:r>
            <a:r>
              <a:rPr lang="zh-CN" altLang="en-US"/>
              <a:t>替换或删除敏感字符</a:t>
            </a:r>
            <a:r>
              <a:rPr lang="en-US" altLang="zh-CN"/>
              <a:t>/</a:t>
            </a:r>
            <a:r>
              <a:rPr lang="zh-CN" altLang="en-US"/>
              <a:t>字符串； </a:t>
            </a:r>
          </a:p>
          <a:p>
            <a:r>
              <a:rPr lang="en-US" altLang="zh-CN"/>
              <a:t>(4) </a:t>
            </a:r>
            <a:r>
              <a:rPr lang="zh-CN" altLang="en-US"/>
              <a:t>屏蔽出错信息。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E332B62-1F5A-45E1-8BF8-8DCF01EB920B}" type="slidenum">
              <a:rPr lang="zh-CN" altLang="en-US"/>
              <a:pPr/>
              <a:t>23</a:t>
            </a:fld>
            <a:endParaRPr lang="en-US" altLang="zh-CN"/>
          </a:p>
        </p:txBody>
      </p:sp>
      <p:sp>
        <p:nvSpPr>
          <p:cNvPr id="600066" name="Rectangle 2"/>
          <p:cNvSpPr>
            <a:spLocks noGrp="1" noChangeArrowheads="1"/>
          </p:cNvSpPr>
          <p:nvPr>
            <p:ph type="title"/>
          </p:nvPr>
        </p:nvSpPr>
        <p:spPr>
          <a:xfrm>
            <a:off x="2209800" y="457200"/>
            <a:ext cx="7772400" cy="1143000"/>
          </a:xfrm>
          <a:ln/>
        </p:spPr>
        <p:txBody>
          <a:bodyPr vert="horz" lIns="92075" tIns="46038" rIns="92075" bIns="46038" rtlCol="0" anchor="ctr">
            <a:normAutofit/>
          </a:bodyPr>
          <a:lstStyle/>
          <a:p>
            <a:r>
              <a:rPr lang="zh-CN" altLang="en-US" b="1" dirty="0"/>
              <a:t>脚本攻击</a:t>
            </a:r>
          </a:p>
        </p:txBody>
      </p:sp>
      <p:sp>
        <p:nvSpPr>
          <p:cNvPr id="600067" name="Rectangle 3"/>
          <p:cNvSpPr>
            <a:spLocks noGrp="1" noChangeArrowheads="1"/>
          </p:cNvSpPr>
          <p:nvPr>
            <p:ph type="body" idx="1"/>
          </p:nvPr>
        </p:nvSpPr>
        <p:spPr>
          <a:xfrm>
            <a:off x="1703389" y="1766888"/>
            <a:ext cx="8785225" cy="4686300"/>
          </a:xfrm>
          <a:noFill/>
          <a:ln/>
        </p:spPr>
        <p:txBody>
          <a:bodyPr/>
          <a:lstStyle/>
          <a:p>
            <a:pPr>
              <a:lnSpc>
                <a:spcPct val="80000"/>
              </a:lnSpc>
            </a:pPr>
            <a:r>
              <a:rPr lang="zh-CN" altLang="en-US"/>
              <a:t>这里的脚本通常指的是</a:t>
            </a:r>
            <a:r>
              <a:rPr lang="en-US" altLang="zh-CN"/>
              <a:t>JavaScript</a:t>
            </a:r>
            <a:r>
              <a:rPr lang="zh-CN" altLang="en-US"/>
              <a:t>脚本，虽然</a:t>
            </a:r>
            <a:r>
              <a:rPr lang="en-US" altLang="zh-CN"/>
              <a:t>JavaScript</a:t>
            </a:r>
            <a:r>
              <a:rPr lang="zh-CN" altLang="en-US"/>
              <a:t>运行于客户端，并且有安全沙箱的保护，但是放任恶意</a:t>
            </a:r>
            <a:r>
              <a:rPr lang="en-US" altLang="zh-CN"/>
              <a:t>JavaScript</a:t>
            </a:r>
            <a:r>
              <a:rPr lang="zh-CN" altLang="en-US"/>
              <a:t>脚本是十分危险的</a:t>
            </a:r>
          </a:p>
          <a:p>
            <a:pPr>
              <a:lnSpc>
                <a:spcPct val="80000"/>
              </a:lnSpc>
            </a:pPr>
            <a:r>
              <a:rPr lang="zh-CN" altLang="en-US"/>
              <a:t>一个网站，如果对输入未做合理的验证或过滤，在显示输出的时候又未做合适的格式化，那么便存在这种漏洞</a:t>
            </a:r>
          </a:p>
          <a:p>
            <a:pPr>
              <a:lnSpc>
                <a:spcPct val="80000"/>
              </a:lnSpc>
            </a:pPr>
            <a:r>
              <a:rPr lang="zh-CN" altLang="en-US"/>
              <a:t>与</a:t>
            </a:r>
            <a:r>
              <a:rPr lang="en-US" altLang="zh-CN"/>
              <a:t>SQL</a:t>
            </a:r>
            <a:r>
              <a:rPr lang="zh-CN" altLang="en-US"/>
              <a:t>注入不同，脚本注入不直接攻击服务端，而是攻击客户端 </a:t>
            </a:r>
          </a:p>
          <a:p>
            <a:pPr lvl="1">
              <a:lnSpc>
                <a:spcPct val="80000"/>
              </a:lnSpc>
            </a:pPr>
            <a:r>
              <a:rPr lang="zh-CN" altLang="en-US"/>
              <a:t>破坏、窃取信息、植入恶意代码</a:t>
            </a:r>
            <a:r>
              <a:rPr lang="zh-CN" altLang="en-US" sz="32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6296D6-322B-4169-B3C3-85F40F7C609E}" type="slidenum">
              <a:rPr lang="zh-CN" altLang="en-US"/>
              <a:pPr/>
              <a:t>24</a:t>
            </a:fld>
            <a:endParaRPr lang="en-US" altLang="zh-CN"/>
          </a:p>
        </p:txBody>
      </p:sp>
      <p:sp>
        <p:nvSpPr>
          <p:cNvPr id="615426" name="Rectangle 2"/>
          <p:cNvSpPr>
            <a:spLocks noGrp="1" noChangeArrowheads="1"/>
          </p:cNvSpPr>
          <p:nvPr>
            <p:ph type="title"/>
          </p:nvPr>
        </p:nvSpPr>
        <p:spPr/>
        <p:txBody>
          <a:bodyPr>
            <a:normAutofit fontScale="90000"/>
          </a:bodyPr>
          <a:lstStyle/>
          <a:p>
            <a:r>
              <a:rPr lang="zh-CN" altLang="en-US" sz="4800"/>
              <a:t>安全漏洞</a:t>
            </a:r>
            <a:br>
              <a:rPr lang="zh-CN" altLang="en-US"/>
            </a:br>
            <a:r>
              <a:rPr lang="zh-CN" altLang="en-US"/>
              <a:t>缺省输入</a:t>
            </a:r>
          </a:p>
        </p:txBody>
      </p:sp>
      <p:sp>
        <p:nvSpPr>
          <p:cNvPr id="615427" name="Rectangle 3"/>
          <p:cNvSpPr>
            <a:spLocks noGrp="1" noChangeArrowheads="1"/>
          </p:cNvSpPr>
          <p:nvPr>
            <p:ph type="body" idx="1"/>
          </p:nvPr>
        </p:nvSpPr>
        <p:spPr>
          <a:xfrm>
            <a:off x="1992313" y="2781300"/>
            <a:ext cx="8229600" cy="3384550"/>
          </a:xfrm>
        </p:spPr>
        <p:txBody>
          <a:bodyPr/>
          <a:lstStyle/>
          <a:p>
            <a:pPr>
              <a:buFontTx/>
              <a:buNone/>
            </a:pPr>
            <a:r>
              <a:rPr lang="en-US" altLang="zh-CN"/>
              <a:t>1</a:t>
            </a:r>
            <a:r>
              <a:rPr lang="zh-CN" altLang="en-US"/>
              <a:t>．缺省</a:t>
            </a:r>
            <a:r>
              <a:rPr lang="en-US" altLang="zh-CN"/>
              <a:t>SNMP</a:t>
            </a:r>
            <a:r>
              <a:rPr lang="zh-CN" altLang="en-US"/>
              <a:t>字串</a:t>
            </a:r>
          </a:p>
          <a:p>
            <a:pPr lvl="1"/>
            <a:r>
              <a:rPr lang="zh-CN" altLang="en-US"/>
              <a:t>简单网络管理协议</a:t>
            </a:r>
            <a:r>
              <a:rPr lang="en-US" altLang="zh-CN"/>
              <a:t>(SNMP</a:t>
            </a:r>
            <a:r>
              <a:rPr lang="zh-CN" altLang="en-US"/>
              <a:t>，</a:t>
            </a:r>
            <a:r>
              <a:rPr lang="en-US" altLang="zh-CN"/>
              <a:t>Simple Network Management Protocol)  </a:t>
            </a:r>
            <a:r>
              <a:rPr lang="zh-CN" altLang="en-US"/>
              <a:t>是管理员广泛使用的协议，用来管理和监视各种各样与网络连接的设备，如路由器、打印机和计算机。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6BA3BB5-45C5-4E39-B700-A5772BB11134}" type="slidenum">
              <a:rPr lang="zh-CN" altLang="en-US"/>
              <a:pPr/>
              <a:t>25</a:t>
            </a:fld>
            <a:endParaRPr lang="en-US" altLang="zh-CN"/>
          </a:p>
        </p:txBody>
      </p:sp>
      <p:sp>
        <p:nvSpPr>
          <p:cNvPr id="532482" name="Rectangle 2"/>
          <p:cNvSpPr>
            <a:spLocks noGrp="1" noChangeArrowheads="1"/>
          </p:cNvSpPr>
          <p:nvPr>
            <p:ph type="title"/>
          </p:nvPr>
        </p:nvSpPr>
        <p:spPr/>
        <p:txBody>
          <a:bodyPr/>
          <a:lstStyle/>
          <a:p>
            <a:r>
              <a:rPr lang="zh-CN" altLang="en-US"/>
              <a:t>操作系统级的缺陷</a:t>
            </a:r>
          </a:p>
        </p:txBody>
      </p:sp>
      <p:sp>
        <p:nvSpPr>
          <p:cNvPr id="532483" name="Rectangle 3"/>
          <p:cNvSpPr>
            <a:spLocks noGrp="1" noChangeArrowheads="1"/>
          </p:cNvSpPr>
          <p:nvPr>
            <p:ph type="body" idx="1"/>
          </p:nvPr>
        </p:nvSpPr>
        <p:spPr/>
        <p:txBody>
          <a:bodyPr>
            <a:normAutofit fontScale="92500" lnSpcReduction="10000"/>
          </a:bodyPr>
          <a:lstStyle/>
          <a:p>
            <a:pPr>
              <a:buFontTx/>
              <a:buNone/>
            </a:pPr>
            <a:r>
              <a:rPr lang="en-US" altLang="zh-CN" dirty="0"/>
              <a:t>1</a:t>
            </a:r>
            <a:r>
              <a:rPr lang="zh-CN" altLang="en-US" dirty="0"/>
              <a:t>．</a:t>
            </a:r>
            <a:r>
              <a:rPr lang="en-US" altLang="zh-CN" dirty="0" err="1"/>
              <a:t>Sendmail</a:t>
            </a:r>
            <a:endParaRPr lang="en-US" altLang="zh-CN" dirty="0"/>
          </a:p>
          <a:p>
            <a:pPr lvl="1"/>
            <a:r>
              <a:rPr lang="en-US" altLang="zh-CN" dirty="0" err="1"/>
              <a:t>Sendmail</a:t>
            </a:r>
            <a:r>
              <a:rPr lang="zh-CN" altLang="en-US" dirty="0"/>
              <a:t>是在</a:t>
            </a:r>
            <a:r>
              <a:rPr lang="en-US" altLang="zh-CN" dirty="0"/>
              <a:t>UNIX</a:t>
            </a:r>
            <a:r>
              <a:rPr lang="zh-CN" altLang="en-US" dirty="0"/>
              <a:t>和</a:t>
            </a:r>
            <a:r>
              <a:rPr lang="en-US" altLang="zh-CN" dirty="0"/>
              <a:t>Linux</a:t>
            </a:r>
            <a:r>
              <a:rPr lang="zh-CN" altLang="en-US" dirty="0"/>
              <a:t>上用得最多的发送、接收和转发电子邮件的程序。</a:t>
            </a:r>
          </a:p>
          <a:p>
            <a:pPr lvl="1"/>
            <a:r>
              <a:rPr lang="en-US" altLang="zh-CN" dirty="0" err="1"/>
              <a:t>Sendmail</a:t>
            </a:r>
            <a:r>
              <a:rPr lang="zh-CN" altLang="en-US" dirty="0"/>
              <a:t>在</a:t>
            </a:r>
            <a:r>
              <a:rPr lang="en-US" altLang="zh-CN" dirty="0"/>
              <a:t>Internet</a:t>
            </a:r>
            <a:r>
              <a:rPr lang="zh-CN" altLang="en-US" dirty="0"/>
              <a:t>上的广泛应用使它成为攻击者的主要目标。</a:t>
            </a:r>
          </a:p>
          <a:p>
            <a:pPr lvl="1"/>
            <a:r>
              <a:rPr lang="zh-CN" altLang="en-US" dirty="0"/>
              <a:t>过去的几年里发现了很多缺陷。</a:t>
            </a:r>
            <a:endParaRPr lang="en-US" altLang="zh-CN" dirty="0"/>
          </a:p>
          <a:p>
            <a:pPr>
              <a:lnSpc>
                <a:spcPct val="90000"/>
              </a:lnSpc>
              <a:buFontTx/>
              <a:buNone/>
            </a:pPr>
            <a:r>
              <a:rPr lang="en-US" altLang="zh-CN" dirty="0"/>
              <a:t>2</a:t>
            </a:r>
            <a:r>
              <a:rPr lang="zh-CN" altLang="en-US" dirty="0"/>
              <a:t>．</a:t>
            </a:r>
            <a:r>
              <a:rPr lang="en-US" altLang="zh-CN" dirty="0"/>
              <a:t>Unicode</a:t>
            </a:r>
          </a:p>
          <a:p>
            <a:pPr lvl="1">
              <a:lnSpc>
                <a:spcPct val="90000"/>
              </a:lnSpc>
            </a:pPr>
            <a:r>
              <a:rPr lang="en-US" altLang="zh-CN" dirty="0"/>
              <a:t>Unicode</a:t>
            </a:r>
            <a:r>
              <a:rPr lang="zh-CN" altLang="en-US" dirty="0"/>
              <a:t>是一种编码。</a:t>
            </a:r>
          </a:p>
          <a:p>
            <a:pPr lvl="1">
              <a:lnSpc>
                <a:spcPct val="90000"/>
              </a:lnSpc>
            </a:pPr>
            <a:r>
              <a:rPr lang="zh-CN" altLang="en-US" dirty="0"/>
              <a:t>不论何种平台，何种程序，何种语言，</a:t>
            </a:r>
            <a:r>
              <a:rPr lang="en-US" altLang="zh-CN" dirty="0"/>
              <a:t>Unicode</a:t>
            </a:r>
            <a:r>
              <a:rPr lang="zh-CN" altLang="en-US" dirty="0"/>
              <a:t>为每一个字符提供了一个独一无二的序号。</a:t>
            </a:r>
          </a:p>
          <a:p>
            <a:pPr lvl="1">
              <a:lnSpc>
                <a:spcPct val="90000"/>
              </a:lnSpc>
            </a:pPr>
            <a:r>
              <a:rPr lang="en-US" altLang="zh-CN" dirty="0"/>
              <a:t>Unicode</a:t>
            </a:r>
            <a:r>
              <a:rPr lang="zh-CN" altLang="en-US" dirty="0"/>
              <a:t>标准被包括</a:t>
            </a:r>
            <a:r>
              <a:rPr lang="en-US" altLang="zh-CN" dirty="0"/>
              <a:t>Microsoft</a:t>
            </a:r>
            <a:r>
              <a:rPr lang="zh-CN" altLang="en-US" dirty="0"/>
              <a:t>在内的很多软件开发商所采用。</a:t>
            </a:r>
          </a:p>
          <a:p>
            <a:pPr>
              <a:lnSpc>
                <a:spcPct val="90000"/>
              </a:lnSpc>
              <a:buFontTx/>
              <a:buNone/>
            </a:pPr>
            <a:r>
              <a:rPr lang="zh-CN" altLang="en-US" dirty="0"/>
              <a:t>通过向</a:t>
            </a:r>
            <a:r>
              <a:rPr lang="en-US" altLang="zh-CN" dirty="0"/>
              <a:t>IIS</a:t>
            </a:r>
            <a:r>
              <a:rPr lang="zh-CN" altLang="en-US" dirty="0"/>
              <a:t>服务器发出一个包括非法</a:t>
            </a:r>
            <a:r>
              <a:rPr lang="en-US" altLang="zh-CN" dirty="0"/>
              <a:t>Unicode UTF-8</a:t>
            </a:r>
            <a:r>
              <a:rPr lang="zh-CN" altLang="en-US" dirty="0"/>
              <a:t>序列的</a:t>
            </a:r>
            <a:r>
              <a:rPr lang="en-US" altLang="zh-CN" dirty="0"/>
              <a:t>URL</a:t>
            </a:r>
            <a:r>
              <a:rPr lang="zh-CN" altLang="en-US" dirty="0"/>
              <a:t>、攻击者可以迫使服务器逐字“进入或退出”目录并执行任意脚本，这种攻击被称为目录转换</a:t>
            </a:r>
            <a:r>
              <a:rPr lang="en-US" altLang="zh-CN" dirty="0"/>
              <a:t>(Directory Traversal)</a:t>
            </a:r>
            <a:r>
              <a:rPr lang="zh-CN" altLang="en-US" dirty="0"/>
              <a:t>攻击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5677AEE-2C4C-4E60-99C4-4A6D02C1E63A}" type="slidenum">
              <a:rPr lang="zh-CN" altLang="en-US"/>
              <a:pPr/>
              <a:t>26</a:t>
            </a:fld>
            <a:endParaRPr lang="en-US" altLang="zh-CN"/>
          </a:p>
        </p:txBody>
      </p:sp>
      <p:sp>
        <p:nvSpPr>
          <p:cNvPr id="539650" name="Rectangle 2"/>
          <p:cNvSpPr>
            <a:spLocks noGrp="1" noChangeArrowheads="1"/>
          </p:cNvSpPr>
          <p:nvPr>
            <p:ph type="title"/>
          </p:nvPr>
        </p:nvSpPr>
        <p:spPr/>
        <p:txBody>
          <a:bodyPr/>
          <a:lstStyle/>
          <a:p>
            <a:r>
              <a:rPr lang="zh-CN" altLang="en-US" sz="4000"/>
              <a:t>操作系统级最危险的缺陷</a:t>
            </a:r>
          </a:p>
        </p:txBody>
      </p:sp>
      <p:sp>
        <p:nvSpPr>
          <p:cNvPr id="539651" name="Rectangle 3"/>
          <p:cNvSpPr>
            <a:spLocks noGrp="1" noChangeArrowheads="1"/>
          </p:cNvSpPr>
          <p:nvPr>
            <p:ph type="body" idx="1"/>
          </p:nvPr>
        </p:nvSpPr>
        <p:spPr/>
        <p:txBody>
          <a:bodyPr>
            <a:normAutofit fontScale="92500"/>
          </a:bodyPr>
          <a:lstStyle/>
          <a:p>
            <a:pPr>
              <a:lnSpc>
                <a:spcPct val="90000"/>
              </a:lnSpc>
              <a:buFontTx/>
              <a:buNone/>
            </a:pPr>
            <a:r>
              <a:rPr lang="en-US" altLang="zh-CN" dirty="0"/>
              <a:t>2</a:t>
            </a:r>
            <a:r>
              <a:rPr lang="zh-CN" altLang="en-US" dirty="0"/>
              <a:t>．</a:t>
            </a:r>
            <a:r>
              <a:rPr lang="en-US" altLang="zh-CN" dirty="0"/>
              <a:t>Unicode</a:t>
            </a:r>
          </a:p>
          <a:p>
            <a:pPr lvl="1"/>
            <a:r>
              <a:rPr lang="en-US" altLang="zh-CN" dirty="0"/>
              <a:t>Unicode</a:t>
            </a:r>
            <a:r>
              <a:rPr lang="zh-CN" altLang="en-US" dirty="0"/>
              <a:t>用“</a:t>
            </a:r>
            <a:r>
              <a:rPr lang="en-US" altLang="zh-CN" dirty="0"/>
              <a:t>%2f”</a:t>
            </a:r>
            <a:r>
              <a:rPr lang="zh-CN" altLang="en-US" dirty="0"/>
              <a:t>和“</a:t>
            </a:r>
            <a:r>
              <a:rPr lang="en-US" altLang="zh-CN" dirty="0"/>
              <a:t>%5c”</a:t>
            </a:r>
            <a:r>
              <a:rPr lang="zh-CN" altLang="en-US" dirty="0"/>
              <a:t>分别代表“</a:t>
            </a:r>
            <a:r>
              <a:rPr lang="en-US" altLang="zh-CN" dirty="0"/>
              <a:t>/”</a:t>
            </a:r>
            <a:r>
              <a:rPr lang="zh-CN" altLang="en-US" dirty="0"/>
              <a:t>和“</a:t>
            </a:r>
            <a:r>
              <a:rPr lang="en-US" altLang="zh-CN" dirty="0"/>
              <a:t>\”</a:t>
            </a:r>
            <a:r>
              <a:rPr lang="zh-CN" altLang="en-US" dirty="0"/>
              <a:t>。但也可以用所谓的</a:t>
            </a:r>
            <a:r>
              <a:rPr lang="zh-CN" altLang="en-US" u="sng" dirty="0"/>
              <a:t>“超长”序列</a:t>
            </a:r>
            <a:r>
              <a:rPr lang="zh-CN" altLang="en-US" dirty="0"/>
              <a:t>来代表这些字符。</a:t>
            </a:r>
          </a:p>
          <a:p>
            <a:pPr lvl="1"/>
            <a:r>
              <a:rPr lang="zh-CN" altLang="en-US" dirty="0"/>
              <a:t>“超长”序列是非法的</a:t>
            </a:r>
            <a:r>
              <a:rPr lang="en-US" altLang="zh-CN" dirty="0"/>
              <a:t>Unicode</a:t>
            </a:r>
            <a:r>
              <a:rPr lang="zh-CN" altLang="en-US" dirty="0"/>
              <a:t>表示符，它们比实际代表这些字符的序列要长。</a:t>
            </a:r>
          </a:p>
          <a:p>
            <a:pPr lvl="2"/>
            <a:r>
              <a:rPr lang="zh-CN" altLang="en-US" dirty="0"/>
              <a:t>“</a:t>
            </a:r>
            <a:r>
              <a:rPr lang="en-US" altLang="zh-CN" dirty="0"/>
              <a:t>/”</a:t>
            </a:r>
            <a:r>
              <a:rPr lang="zh-CN" altLang="en-US" dirty="0"/>
              <a:t>和“</a:t>
            </a:r>
            <a:r>
              <a:rPr lang="en-US" altLang="zh-CN" dirty="0"/>
              <a:t>\”</a:t>
            </a:r>
            <a:r>
              <a:rPr lang="zh-CN" altLang="en-US" dirty="0"/>
              <a:t>均可以用一个字节来表示。</a:t>
            </a:r>
          </a:p>
          <a:p>
            <a:pPr lvl="2"/>
            <a:r>
              <a:rPr lang="zh-CN" altLang="en-US" dirty="0"/>
              <a:t>超长的表示法，例如用“</a:t>
            </a:r>
            <a:r>
              <a:rPr lang="en-US" altLang="zh-CN" dirty="0"/>
              <a:t>%c0%af”</a:t>
            </a:r>
            <a:r>
              <a:rPr lang="zh-CN" altLang="en-US" dirty="0"/>
              <a:t>代表“</a:t>
            </a:r>
            <a:r>
              <a:rPr lang="en-US" altLang="zh-CN" dirty="0"/>
              <a:t>/”</a:t>
            </a:r>
            <a:r>
              <a:rPr lang="zh-CN" altLang="en-US" dirty="0"/>
              <a:t>用了两个字节。</a:t>
            </a:r>
            <a:endParaRPr lang="en-US" altLang="zh-CN" dirty="0"/>
          </a:p>
          <a:p>
            <a:pPr>
              <a:lnSpc>
                <a:spcPct val="90000"/>
              </a:lnSpc>
              <a:buFontTx/>
              <a:buNone/>
            </a:pPr>
            <a:r>
              <a:rPr lang="en-US" altLang="zh-CN" dirty="0"/>
              <a:t>2</a:t>
            </a:r>
            <a:r>
              <a:rPr lang="zh-CN" altLang="en-US" dirty="0"/>
              <a:t>．</a:t>
            </a:r>
            <a:r>
              <a:rPr lang="en-US" altLang="zh-CN" dirty="0"/>
              <a:t>Unicode</a:t>
            </a:r>
          </a:p>
          <a:p>
            <a:pPr lvl="1">
              <a:lnSpc>
                <a:spcPct val="95000"/>
              </a:lnSpc>
            </a:pPr>
            <a:r>
              <a:rPr lang="en-US" altLang="zh-CN" sz="2400" dirty="0"/>
              <a:t>IIS</a:t>
            </a:r>
            <a:r>
              <a:rPr lang="zh-CN" altLang="en-US" sz="2400" dirty="0"/>
              <a:t>不对超长序列进行检查。</a:t>
            </a:r>
          </a:p>
          <a:p>
            <a:pPr lvl="1">
              <a:lnSpc>
                <a:spcPct val="95000"/>
              </a:lnSpc>
            </a:pPr>
            <a:r>
              <a:rPr lang="zh-CN" altLang="en-US" sz="2400" dirty="0"/>
              <a:t>这样在</a:t>
            </a:r>
            <a:r>
              <a:rPr lang="en-US" altLang="zh-CN" sz="2400" dirty="0"/>
              <a:t>URL</a:t>
            </a:r>
            <a:r>
              <a:rPr lang="zh-CN" altLang="en-US" sz="2400" dirty="0"/>
              <a:t>中加入一个超长的</a:t>
            </a:r>
            <a:r>
              <a:rPr lang="en-US" altLang="zh-CN" sz="2400" dirty="0"/>
              <a:t>Unicode</a:t>
            </a:r>
            <a:r>
              <a:rPr lang="zh-CN" altLang="en-US" sz="2400" dirty="0"/>
              <a:t>序列，就可以绕过</a:t>
            </a:r>
            <a:r>
              <a:rPr lang="en-US" altLang="zh-CN" sz="2400" dirty="0"/>
              <a:t>IIS</a:t>
            </a:r>
            <a:r>
              <a:rPr lang="zh-CN" altLang="en-US" sz="2400" dirty="0"/>
              <a:t>的检查。</a:t>
            </a:r>
          </a:p>
          <a:p>
            <a:pPr lvl="2">
              <a:lnSpc>
                <a:spcPct val="95000"/>
              </a:lnSpc>
            </a:pPr>
            <a:r>
              <a:rPr lang="zh-CN" altLang="en-US" sz="2000" dirty="0"/>
              <a:t>如果发出的请求来自一个可执行的目录，攻击者可以在服务器上运行可执行文件。</a:t>
            </a:r>
          </a:p>
          <a:p>
            <a:pPr lvl="2">
              <a:lnSpc>
                <a:spcPct val="95000"/>
              </a:lnSpc>
            </a:pPr>
            <a:r>
              <a:rPr lang="zh-CN" altLang="en-US" sz="2000" dirty="0"/>
              <a:t>安装</a:t>
            </a:r>
            <a:r>
              <a:rPr lang="en-US" altLang="zh-CN" sz="2000" dirty="0"/>
              <a:t>IIS 4.0</a:t>
            </a:r>
            <a:r>
              <a:rPr lang="zh-CN" altLang="en-US" sz="2000" dirty="0"/>
              <a:t>的</a:t>
            </a:r>
            <a:r>
              <a:rPr lang="en-US" altLang="zh-CN" sz="2000" dirty="0"/>
              <a:t>Microsoft windows NT 4.0</a:t>
            </a:r>
            <a:r>
              <a:rPr lang="zh-CN" altLang="en-US" sz="2000" dirty="0"/>
              <a:t>和安装了</a:t>
            </a:r>
            <a:r>
              <a:rPr lang="en-US" altLang="zh-CN" sz="2000" dirty="0"/>
              <a:t>IIS 5.0</a:t>
            </a:r>
            <a:r>
              <a:rPr lang="zh-CN" altLang="en-US" sz="2000" dirty="0"/>
              <a:t>，而没有安装</a:t>
            </a:r>
            <a:r>
              <a:rPr lang="en-US" altLang="zh-CN" sz="2000" dirty="0"/>
              <a:t>service Pack 2</a:t>
            </a:r>
            <a:r>
              <a:rPr lang="zh-CN" altLang="en-US" sz="2000" dirty="0"/>
              <a:t>的</a:t>
            </a:r>
            <a:r>
              <a:rPr lang="en-US" altLang="zh-CN" sz="2000" dirty="0"/>
              <a:t>Windows 2000 server</a:t>
            </a:r>
            <a:r>
              <a:rPr lang="zh-CN" altLang="en-US" sz="2000" dirty="0"/>
              <a:t>都存在着这个漏洞。</a:t>
            </a:r>
          </a:p>
          <a:p>
            <a:pPr lvl="2"/>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296146-BEB5-442C-B056-D582AED2BEBA}" type="slidenum">
              <a:rPr lang="zh-CN" altLang="en-US"/>
              <a:pPr/>
              <a:t>27</a:t>
            </a:fld>
            <a:endParaRPr lang="en-US" altLang="zh-CN"/>
          </a:p>
        </p:txBody>
      </p:sp>
      <p:sp>
        <p:nvSpPr>
          <p:cNvPr id="618498"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恶意网页攻击</a:t>
            </a:r>
          </a:p>
        </p:txBody>
      </p:sp>
      <p:sp>
        <p:nvSpPr>
          <p:cNvPr id="618499" name="Rectangle 3"/>
          <p:cNvSpPr>
            <a:spLocks noGrp="1" noChangeArrowheads="1"/>
          </p:cNvSpPr>
          <p:nvPr>
            <p:ph type="body" idx="1"/>
          </p:nvPr>
        </p:nvSpPr>
        <p:spPr>
          <a:xfrm>
            <a:off x="2063750" y="2060575"/>
            <a:ext cx="8229600" cy="3384550"/>
          </a:xfrm>
        </p:spPr>
        <p:txBody>
          <a:bodyPr>
            <a:normAutofit lnSpcReduction="10000"/>
          </a:bodyPr>
          <a:lstStyle/>
          <a:p>
            <a:pPr>
              <a:lnSpc>
                <a:spcPct val="90000"/>
              </a:lnSpc>
            </a:pPr>
            <a:r>
              <a:rPr lang="zh-CN" altLang="en-US">
                <a:solidFill>
                  <a:srgbClr val="000000"/>
                </a:solidFill>
                <a:latin typeface="Times New Roman" pitchFamily="18" charset="0"/>
              </a:rPr>
              <a:t>利用一些</a:t>
            </a:r>
            <a:r>
              <a:rPr lang="en-US" altLang="zh-CN">
                <a:solidFill>
                  <a:srgbClr val="000000"/>
                </a:solidFill>
                <a:latin typeface="Times New Roman" pitchFamily="18" charset="0"/>
              </a:rPr>
              <a:t>script</a:t>
            </a:r>
            <a:r>
              <a:rPr lang="zh-CN" altLang="en-US">
                <a:solidFill>
                  <a:srgbClr val="000000"/>
                </a:solidFill>
                <a:latin typeface="Times New Roman" pitchFamily="18" charset="0"/>
              </a:rPr>
              <a:t>语言编写的一些恶意代码，当用户登录某些含有网页病毒的网站时，下载有关的恶意代码到本机后，网页病毒会被解释执行。</a:t>
            </a:r>
          </a:p>
          <a:p>
            <a:pPr>
              <a:lnSpc>
                <a:spcPct val="90000"/>
              </a:lnSpc>
            </a:pPr>
            <a:endParaRPr lang="zh-CN" altLang="en-US">
              <a:solidFill>
                <a:srgbClr val="000000"/>
              </a:solidFill>
              <a:latin typeface="Times New Roman" pitchFamily="18" charset="0"/>
            </a:endParaRPr>
          </a:p>
          <a:p>
            <a:pPr>
              <a:lnSpc>
                <a:spcPct val="90000"/>
              </a:lnSpc>
            </a:pPr>
            <a:r>
              <a:rPr lang="zh-CN" altLang="en-US">
                <a:solidFill>
                  <a:srgbClr val="000000"/>
                </a:solidFill>
                <a:latin typeface="Times New Roman" pitchFamily="18" charset="0"/>
              </a:rPr>
              <a:t>利用系统资源进行破坏：轻则修改用户的注册表，使用户的首页、浏览器标题改变，重则可以关闭系统的很多功能，使用户无法正常使用计算机系统，严重者则可以将用户的系统进行格式化。</a:t>
            </a:r>
            <a:endParaRPr lang="zh-CN" altLang="en-US">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02B1C46-1CB8-4A4C-959F-9832F4382C36}" type="slidenum">
              <a:rPr lang="zh-CN" altLang="en-US"/>
              <a:pPr/>
              <a:t>28</a:t>
            </a:fld>
            <a:endParaRPr lang="en-US" altLang="zh-CN"/>
          </a:p>
        </p:txBody>
      </p:sp>
      <p:sp>
        <p:nvSpPr>
          <p:cNvPr id="546818"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后门程序</a:t>
            </a:r>
          </a:p>
        </p:txBody>
      </p:sp>
      <p:sp>
        <p:nvSpPr>
          <p:cNvPr id="546819" name="Rectangle 3"/>
          <p:cNvSpPr>
            <a:spLocks noGrp="1" noChangeArrowheads="1"/>
          </p:cNvSpPr>
          <p:nvPr>
            <p:ph type="body" idx="1"/>
          </p:nvPr>
        </p:nvSpPr>
        <p:spPr>
          <a:xfrm>
            <a:off x="2057400" y="1981200"/>
            <a:ext cx="8229600" cy="3384550"/>
          </a:xfrm>
        </p:spPr>
        <p:txBody>
          <a:bodyPr>
            <a:normAutofit fontScale="92500" lnSpcReduction="10000"/>
          </a:bodyPr>
          <a:lstStyle/>
          <a:p>
            <a:pPr algn="just">
              <a:lnSpc>
                <a:spcPct val="90000"/>
              </a:lnSpc>
              <a:buFontTx/>
              <a:buNone/>
            </a:pPr>
            <a:r>
              <a:rPr lang="zh-CN" altLang="en-US" sz="2600">
                <a:solidFill>
                  <a:srgbClr val="000000"/>
                </a:solidFill>
                <a:latin typeface="楷体_GB2312" pitchFamily="49" charset="-122"/>
              </a:rPr>
              <a:t>后门程序</a:t>
            </a:r>
            <a:endParaRPr lang="zh-CN" altLang="en-US" sz="2600">
              <a:latin typeface="楷体_GB2312" pitchFamily="49" charset="-122"/>
            </a:endParaRPr>
          </a:p>
          <a:p>
            <a:pPr>
              <a:lnSpc>
                <a:spcPct val="90000"/>
              </a:lnSpc>
            </a:pPr>
            <a:r>
              <a:rPr lang="zh-CN" altLang="en-US" sz="2600">
                <a:solidFill>
                  <a:srgbClr val="000000"/>
                </a:solidFill>
                <a:latin typeface="楷体_GB2312" pitchFamily="49" charset="-122"/>
              </a:rPr>
              <a:t>  由于程序员在设计一些功能复杂的程序时，一般采用模块化的程序设计思想，将整个项目分割为多个功能模块，分别进行设计、调试，这时的后门就是一个模块的秘密入口。</a:t>
            </a:r>
          </a:p>
          <a:p>
            <a:pPr>
              <a:lnSpc>
                <a:spcPct val="90000"/>
              </a:lnSpc>
            </a:pPr>
            <a:r>
              <a:rPr lang="zh-CN" altLang="en-US" sz="2600">
                <a:solidFill>
                  <a:srgbClr val="000000"/>
                </a:solidFill>
                <a:latin typeface="楷体_GB2312" pitchFamily="49" charset="-122"/>
              </a:rPr>
              <a:t>  在程序开发阶段，后门便于测试、更改和增强模块功能。正常情况下，完成设计之后需要去掉各个模块的后门，不过有时由于疏忽或者其他原因(如将其留在程序中，便于日后访问、测试或维护)后门没有去掉，一些别有用心的人会利用穷举搜索法发现并利用这些后门，然后进入系统并发动攻击。</a:t>
            </a:r>
            <a:r>
              <a:rPr lang="zh-CN" altLang="en-US" sz="2600">
                <a:latin typeface="楷体_GB2312" pitchFamily="49"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E05A5D7-6D58-4DB9-8400-1EF22C6D8C8D}" type="slidenum">
              <a:rPr lang="zh-CN" altLang="en-US"/>
              <a:pPr/>
              <a:t>29</a:t>
            </a:fld>
            <a:endParaRPr lang="en-US" altLang="zh-CN"/>
          </a:p>
        </p:txBody>
      </p:sp>
      <p:sp>
        <p:nvSpPr>
          <p:cNvPr id="581634" name="Rectangle 2"/>
          <p:cNvSpPr>
            <a:spLocks noGrp="1" noChangeArrowheads="1"/>
          </p:cNvSpPr>
          <p:nvPr>
            <p:ph type="title"/>
          </p:nvPr>
        </p:nvSpPr>
        <p:spPr>
          <a:xfrm>
            <a:off x="1992313" y="981075"/>
            <a:ext cx="8229600" cy="711200"/>
          </a:xfrm>
        </p:spPr>
        <p:txBody>
          <a:bodyPr/>
          <a:lstStyle/>
          <a:p>
            <a:r>
              <a:rPr lang="zh-CN" altLang="en-US" sz="3600">
                <a:latin typeface="楷体_GB2312" pitchFamily="49" charset="-122"/>
                <a:ea typeface="楷体_GB2312" pitchFamily="49" charset="-122"/>
              </a:rPr>
              <a:t>僵尸网络（</a:t>
            </a:r>
            <a:r>
              <a:rPr lang="en-US" altLang="zh-CN" sz="3600">
                <a:latin typeface="楷体_GB2312" pitchFamily="49" charset="-122"/>
                <a:ea typeface="楷体_GB2312" pitchFamily="49" charset="-122"/>
              </a:rPr>
              <a:t>Botnet </a:t>
            </a:r>
            <a:r>
              <a:rPr lang="zh-CN" altLang="en-US" sz="3600">
                <a:latin typeface="楷体_GB2312" pitchFamily="49" charset="-122"/>
                <a:ea typeface="楷体_GB2312" pitchFamily="49" charset="-122"/>
              </a:rPr>
              <a:t>）</a:t>
            </a:r>
          </a:p>
        </p:txBody>
      </p:sp>
      <p:sp>
        <p:nvSpPr>
          <p:cNvPr id="581635" name="Rectangle 3"/>
          <p:cNvSpPr>
            <a:spLocks noGrp="1" noChangeArrowheads="1"/>
          </p:cNvSpPr>
          <p:nvPr>
            <p:ph type="body" idx="1"/>
          </p:nvPr>
        </p:nvSpPr>
        <p:spPr>
          <a:xfrm>
            <a:off x="2279650" y="1844676"/>
            <a:ext cx="7772400" cy="4752975"/>
          </a:xfrm>
        </p:spPr>
        <p:txBody>
          <a:bodyPr/>
          <a:lstStyle/>
          <a:p>
            <a:pPr>
              <a:lnSpc>
                <a:spcPct val="90000"/>
              </a:lnSpc>
            </a:pPr>
            <a:r>
              <a:rPr lang="zh-CN" altLang="en-US"/>
              <a:t>僵尸网络</a:t>
            </a:r>
          </a:p>
          <a:p>
            <a:pPr lvl="1">
              <a:lnSpc>
                <a:spcPct val="90000"/>
              </a:lnSpc>
            </a:pPr>
            <a:r>
              <a:rPr lang="zh-CN" altLang="en-US"/>
              <a:t>僵尸网络是可被攻击者远程控制的被攻陷主机所组成的网络。 </a:t>
            </a:r>
            <a:endParaRPr lang="en-US" altLang="zh-CN"/>
          </a:p>
          <a:p>
            <a:pPr lvl="1">
              <a:lnSpc>
                <a:spcPct val="90000"/>
              </a:lnSpc>
            </a:pPr>
            <a:r>
              <a:rPr lang="zh-CN" altLang="en-US"/>
              <a:t>攻击者利用互联网秘密建立的可以集中控制的计算机群。其组成通常包括被植入“僵尸”程序的计算机群，一个或多个控制服务器，控制者的控制终端等。</a:t>
            </a:r>
          </a:p>
          <a:p>
            <a:pPr lvl="1">
              <a:lnSpc>
                <a:spcPct val="90000"/>
              </a:lnSpc>
            </a:pPr>
            <a:r>
              <a:rPr lang="zh-CN" altLang="en-US"/>
              <a:t>僵尸网络是攻击者出于恶意目标，传播</a:t>
            </a:r>
            <a:r>
              <a:rPr lang="zh-CN" altLang="en-US" b="1"/>
              <a:t>僵尸程序</a:t>
            </a:r>
            <a:r>
              <a:rPr lang="zh-CN" altLang="en-US"/>
              <a:t>将大量主机感染成僵尸主机，并由</a:t>
            </a:r>
            <a:r>
              <a:rPr lang="zh-CN" altLang="en-US" b="1"/>
              <a:t>僵尸控制程序</a:t>
            </a:r>
            <a:r>
              <a:rPr lang="zh-CN" altLang="en-US"/>
              <a:t>通过一对多的命令和控制信道所组成的网络。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BADF5179-4E50-4286-BDC5-7E2EB81AE5F1}" type="slidenum">
              <a:rPr lang="en-US" altLang="zh-CN" sz="1200">
                <a:latin typeface="Arial" charset="0"/>
              </a:rPr>
              <a:pPr algn="ctr" eaLnBrk="1" hangingPunct="1"/>
              <a:t>3</a:t>
            </a:fld>
            <a:endParaRPr lang="en-US" altLang="zh-CN" sz="1200">
              <a:latin typeface="Arial" charset="0"/>
            </a:endParaRPr>
          </a:p>
        </p:txBody>
      </p:sp>
      <p:sp>
        <p:nvSpPr>
          <p:cNvPr id="470019" name="日期占位符 3"/>
          <p:cNvSpPr txBox="1">
            <a:spLocks noGrp="1"/>
          </p:cNvSpPr>
          <p:nvPr/>
        </p:nvSpPr>
        <p:spPr bwMode="auto">
          <a:xfrm>
            <a:off x="1752600" y="6475414"/>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Arial" charset="0"/>
              </a:rPr>
              <a:t>software.hit.edu.cn</a:t>
            </a:r>
          </a:p>
        </p:txBody>
      </p:sp>
      <p:sp>
        <p:nvSpPr>
          <p:cNvPr id="470020" name="页脚占位符 4"/>
          <p:cNvSpPr txBox="1">
            <a:spLocks noGrp="1"/>
          </p:cNvSpPr>
          <p:nvPr/>
        </p:nvSpPr>
        <p:spPr bwMode="auto">
          <a:xfrm>
            <a:off x="7467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lang="en-US" altLang="zh-CN" sz="1200">
                <a:latin typeface="Arial" charset="0"/>
              </a:rPr>
              <a:t>HIT-computer science</a:t>
            </a:r>
          </a:p>
        </p:txBody>
      </p:sp>
      <p:sp>
        <p:nvSpPr>
          <p:cNvPr id="470021" name="Rectangle 2"/>
          <p:cNvSpPr>
            <a:spLocks noGrp="1" noChangeArrowheads="1"/>
          </p:cNvSpPr>
          <p:nvPr>
            <p:ph type="title" idx="4294967295"/>
          </p:nvPr>
        </p:nvSpPr>
        <p:spPr>
          <a:xfrm>
            <a:off x="1992313" y="981075"/>
            <a:ext cx="8229600" cy="711200"/>
          </a:xfrm>
        </p:spPr>
        <p:txBody>
          <a:bodyPr/>
          <a:lstStyle/>
          <a:p>
            <a:r>
              <a:rPr lang="zh-CN" altLang="en-US" sz="4000"/>
              <a:t>安全需要</a:t>
            </a:r>
          </a:p>
        </p:txBody>
      </p:sp>
      <p:sp>
        <p:nvSpPr>
          <p:cNvPr id="470022" name="Rectangle 3"/>
          <p:cNvSpPr>
            <a:spLocks noGrp="1" noChangeArrowheads="1"/>
          </p:cNvSpPr>
          <p:nvPr>
            <p:ph type="body" idx="4294967295"/>
          </p:nvPr>
        </p:nvSpPr>
        <p:spPr>
          <a:xfrm>
            <a:off x="1992313" y="1628775"/>
            <a:ext cx="8229600" cy="3384550"/>
          </a:xfrm>
        </p:spPr>
        <p:txBody>
          <a:bodyPr>
            <a:normAutofit fontScale="92500" lnSpcReduction="20000"/>
          </a:bodyPr>
          <a:lstStyle/>
          <a:p>
            <a:r>
              <a:rPr lang="zh-CN" altLang="en-US"/>
              <a:t>安全的系统是高质量的系统</a:t>
            </a:r>
          </a:p>
          <a:p>
            <a:r>
              <a:rPr lang="zh-CN" altLang="en-US"/>
              <a:t>设计系统时应将安全特性考虑进来</a:t>
            </a:r>
          </a:p>
          <a:p>
            <a:r>
              <a:rPr lang="zh-CN" altLang="en-US"/>
              <a:t>事先考虑安全特性比事后考虑安全性，软件健壮性好</a:t>
            </a:r>
          </a:p>
          <a:p>
            <a:r>
              <a:rPr lang="zh-CN" altLang="en-US"/>
              <a:t>修补安全漏洞的代价</a:t>
            </a:r>
          </a:p>
          <a:p>
            <a:pPr lvl="1"/>
            <a:r>
              <a:rPr lang="zh-CN" altLang="en-US"/>
              <a:t>开发人员找出漏洞代码开销、修补代码开销</a:t>
            </a:r>
          </a:p>
          <a:p>
            <a:pPr lvl="1"/>
            <a:r>
              <a:rPr lang="zh-CN" altLang="en-US"/>
              <a:t>创建补丁开销、在网站发布补丁的开销</a:t>
            </a:r>
          </a:p>
          <a:p>
            <a:pPr lvl="1"/>
            <a:r>
              <a:rPr lang="zh-CN" altLang="en-US"/>
              <a:t>改善公众关系的开销</a:t>
            </a:r>
          </a:p>
          <a:p>
            <a:pPr lvl="1"/>
            <a:r>
              <a:rPr lang="zh-CN" altLang="en-US"/>
              <a:t>用户应用补丁的开销</a:t>
            </a:r>
          </a:p>
          <a:p>
            <a:pPr lvl="1"/>
            <a:r>
              <a:rPr lang="zh-CN" altLang="en-US"/>
              <a:t>用户取消产品应用将带来潜在商业损失</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2FCC426-A046-460A-984D-51788F25B3E9}" type="slidenum">
              <a:rPr lang="zh-CN" altLang="en-US"/>
              <a:pPr/>
              <a:t>30</a:t>
            </a:fld>
            <a:endParaRPr lang="en-US" altLang="zh-CN"/>
          </a:p>
        </p:txBody>
      </p:sp>
      <p:sp>
        <p:nvSpPr>
          <p:cNvPr id="626690" name="Rectangle 2"/>
          <p:cNvSpPr>
            <a:spLocks noGrp="1" noChangeArrowheads="1"/>
          </p:cNvSpPr>
          <p:nvPr>
            <p:ph type="title"/>
          </p:nvPr>
        </p:nvSpPr>
        <p:spPr/>
        <p:txBody>
          <a:bodyPr/>
          <a:lstStyle/>
          <a:p>
            <a:r>
              <a:rPr lang="en-US" altLang="zh-CN"/>
              <a:t>TCP/IP</a:t>
            </a:r>
            <a:r>
              <a:rPr lang="zh-CN" altLang="en-US"/>
              <a:t>协议缺陷</a:t>
            </a:r>
          </a:p>
        </p:txBody>
      </p:sp>
      <p:sp>
        <p:nvSpPr>
          <p:cNvPr id="626691" name="Rectangle 3"/>
          <p:cNvSpPr>
            <a:spLocks noGrp="1" noChangeArrowheads="1"/>
          </p:cNvSpPr>
          <p:nvPr>
            <p:ph type="body" idx="1"/>
          </p:nvPr>
        </p:nvSpPr>
        <p:spPr/>
        <p:txBody>
          <a:bodyPr/>
          <a:lstStyle/>
          <a:p>
            <a:r>
              <a:rPr lang="en-US" altLang="zh-CN" dirty="0"/>
              <a:t>TCP/IP</a:t>
            </a:r>
            <a:r>
              <a:rPr lang="zh-CN" altLang="en-US" dirty="0"/>
              <a:t>的优点</a:t>
            </a:r>
          </a:p>
          <a:p>
            <a:pPr lvl="1"/>
            <a:r>
              <a:rPr lang="zh-CN" altLang="en-US" dirty="0"/>
              <a:t>简单性、可扩展性强、尽力而为等原则。</a:t>
            </a:r>
          </a:p>
          <a:p>
            <a:r>
              <a:rPr lang="en-US" altLang="zh-CN" dirty="0"/>
              <a:t>TCP/IP</a:t>
            </a:r>
            <a:r>
              <a:rPr lang="zh-CN" altLang="en-US" dirty="0"/>
              <a:t>协议也存在着一系列的安全缺陷。</a:t>
            </a:r>
          </a:p>
          <a:p>
            <a:pPr lvl="1"/>
            <a:r>
              <a:rPr lang="zh-CN" altLang="en-US" dirty="0"/>
              <a:t>协议的公开性</a:t>
            </a:r>
          </a:p>
          <a:p>
            <a:pPr lvl="1"/>
            <a:r>
              <a:rPr lang="zh-CN" altLang="en-US" dirty="0"/>
              <a:t>有的缺陷是由于</a:t>
            </a:r>
            <a:r>
              <a:rPr lang="zh-CN" altLang="en-US" u="sng" dirty="0"/>
              <a:t>源地址的认证</a:t>
            </a:r>
            <a:r>
              <a:rPr lang="zh-CN" altLang="en-US" dirty="0"/>
              <a:t>问题造成的</a:t>
            </a:r>
          </a:p>
          <a:p>
            <a:pPr lvl="1"/>
            <a:r>
              <a:rPr lang="zh-CN" altLang="en-US" dirty="0"/>
              <a:t>有的缺陷则来自</a:t>
            </a:r>
            <a:r>
              <a:rPr lang="zh-CN" altLang="en-US" u="sng" dirty="0"/>
              <a:t>网络控制机制</a:t>
            </a:r>
            <a:r>
              <a:rPr lang="zh-CN" altLang="en-US" dirty="0"/>
              <a:t>、</a:t>
            </a:r>
            <a:r>
              <a:rPr lang="zh-CN" altLang="en-US" u="sng" dirty="0"/>
              <a:t>路由协议</a:t>
            </a:r>
            <a:r>
              <a:rPr lang="zh-CN" altLang="en-US" dirty="0"/>
              <a:t>等等。</a:t>
            </a:r>
          </a:p>
          <a:p>
            <a:pPr lvl="1"/>
            <a:r>
              <a:rPr lang="zh-CN" altLang="en-US" dirty="0"/>
              <a:t>这些缺陷，是所有使用</a:t>
            </a:r>
            <a:r>
              <a:rPr lang="en-US" altLang="zh-CN" dirty="0"/>
              <a:t>TCP/IP</a:t>
            </a:r>
            <a:r>
              <a:rPr lang="zh-CN" altLang="en-US" dirty="0"/>
              <a:t>协议的系统所共有的。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t>地址伪造</a:t>
            </a:r>
          </a:p>
        </p:txBody>
      </p:sp>
      <p:sp>
        <p:nvSpPr>
          <p:cNvPr id="3" name="内容占位符 2"/>
          <p:cNvSpPr>
            <a:spLocks noGrp="1"/>
          </p:cNvSpPr>
          <p:nvPr>
            <p:ph idx="1"/>
          </p:nvPr>
        </p:nvSpPr>
        <p:spPr>
          <a:xfrm>
            <a:off x="1992313" y="2420938"/>
            <a:ext cx="8675687" cy="3384550"/>
          </a:xfrm>
        </p:spPr>
        <p:txBody>
          <a:bodyPr>
            <a:normAutofit lnSpcReduction="10000"/>
          </a:bodyPr>
          <a:lstStyle/>
          <a:p>
            <a:r>
              <a:rPr lang="en-US" altLang="zh-CN" sz="2400" dirty="0"/>
              <a:t>A-&gt;B: SRC=A, DES=B,SYN</a:t>
            </a:r>
            <a:r>
              <a:rPr lang="zh-CN" altLang="en-US" sz="2400" dirty="0"/>
              <a:t>序列号</a:t>
            </a:r>
            <a:r>
              <a:rPr lang="en-US" altLang="zh-CN" sz="2400" dirty="0"/>
              <a:t>=M</a:t>
            </a:r>
          </a:p>
          <a:p>
            <a:r>
              <a:rPr lang="en-US" altLang="zh-CN" sz="2400" dirty="0"/>
              <a:t>B-&gt;A: SRC=B, DES=A,SYN</a:t>
            </a:r>
            <a:r>
              <a:rPr lang="zh-CN" altLang="en-US" sz="2400" dirty="0"/>
              <a:t>序列号</a:t>
            </a:r>
            <a:r>
              <a:rPr lang="en-US" altLang="zh-CN" sz="2400" dirty="0"/>
              <a:t>=N,ACK</a:t>
            </a:r>
            <a:r>
              <a:rPr lang="zh-CN" altLang="en-US" sz="2400" dirty="0"/>
              <a:t>应答序列号</a:t>
            </a:r>
            <a:r>
              <a:rPr lang="en-US" altLang="zh-CN" sz="2400" dirty="0"/>
              <a:t>=M+1</a:t>
            </a:r>
          </a:p>
          <a:p>
            <a:r>
              <a:rPr lang="en-US" altLang="zh-CN" sz="2400" dirty="0"/>
              <a:t>A-&gt;B: SRC=A, DES=B,ACK</a:t>
            </a:r>
            <a:r>
              <a:rPr lang="zh-CN" altLang="en-US" sz="2400" dirty="0"/>
              <a:t>应答序列号</a:t>
            </a:r>
            <a:r>
              <a:rPr lang="en-US" altLang="zh-CN" sz="2400" dirty="0"/>
              <a:t>=N+1</a:t>
            </a:r>
          </a:p>
          <a:p>
            <a:endParaRPr lang="en-US" altLang="zh-CN" sz="2400" dirty="0"/>
          </a:p>
          <a:p>
            <a:r>
              <a:rPr lang="zh-CN" altLang="en-US" sz="2400" dirty="0"/>
              <a:t>伪造：</a:t>
            </a:r>
            <a:r>
              <a:rPr lang="en-US" altLang="zh-CN" sz="2400" dirty="0"/>
              <a:t>X</a:t>
            </a:r>
            <a:r>
              <a:rPr lang="zh-CN" altLang="en-US" sz="2400" dirty="0"/>
              <a:t>伪装成</a:t>
            </a:r>
            <a:r>
              <a:rPr lang="en-US" altLang="zh-CN" sz="2400" dirty="0"/>
              <a:t>A</a:t>
            </a:r>
          </a:p>
          <a:p>
            <a:r>
              <a:rPr lang="en-US" altLang="zh-CN" sz="2400" dirty="0"/>
              <a:t>X-&gt;B: SRC=A, DES=B,SYN</a:t>
            </a:r>
            <a:r>
              <a:rPr lang="zh-CN" altLang="en-US" sz="2400" dirty="0"/>
              <a:t>序列号</a:t>
            </a:r>
            <a:r>
              <a:rPr lang="en-US" altLang="zh-CN" sz="2400" dirty="0"/>
              <a:t>=M</a:t>
            </a:r>
          </a:p>
          <a:p>
            <a:r>
              <a:rPr lang="en-US" altLang="zh-CN" sz="2400" dirty="0"/>
              <a:t>B-&gt;A: SRC=B, DES=A,SYN</a:t>
            </a:r>
            <a:r>
              <a:rPr lang="zh-CN" altLang="en-US" sz="2400" dirty="0"/>
              <a:t>序列号</a:t>
            </a:r>
            <a:r>
              <a:rPr lang="en-US" altLang="zh-CN" sz="2400" dirty="0"/>
              <a:t>=N,ACK</a:t>
            </a:r>
            <a:r>
              <a:rPr lang="zh-CN" altLang="en-US" sz="2400" dirty="0"/>
              <a:t>应答序列号</a:t>
            </a:r>
            <a:r>
              <a:rPr lang="en-US" altLang="zh-CN" sz="2400" dirty="0"/>
              <a:t>=M+1</a:t>
            </a:r>
          </a:p>
          <a:p>
            <a:r>
              <a:rPr lang="en-US" altLang="zh-CN" sz="2400" dirty="0"/>
              <a:t>X-&gt;B: SRC=A, DES=B,ACK</a:t>
            </a:r>
            <a:r>
              <a:rPr lang="zh-CN" altLang="en-US" sz="2400" dirty="0"/>
              <a:t>应答序列号</a:t>
            </a:r>
            <a:r>
              <a:rPr lang="en-US" altLang="zh-CN" sz="2400" dirty="0"/>
              <a:t>=N+1</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CAF7C8F-8D3A-492A-8617-3019C682D0FD}" type="slidenum">
              <a:rPr lang="zh-CN" altLang="en-US" smtClean="0"/>
              <a:pPr/>
              <a:t>31</a:t>
            </a:fld>
            <a:endParaRPr lang="en-US" altLang="zh-CN"/>
          </a:p>
        </p:txBody>
      </p:sp>
    </p:spTree>
    <p:extLst>
      <p:ext uri="{BB962C8B-B14F-4D97-AF65-F5344CB8AC3E}">
        <p14:creationId xmlns:p14="http://schemas.microsoft.com/office/powerpoint/2010/main" val="725471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7A1C9D0-6790-48F2-99A8-3D4C889B4FD1}" type="slidenum">
              <a:rPr lang="zh-CN" altLang="en-US"/>
              <a:pPr/>
              <a:t>32</a:t>
            </a:fld>
            <a:endParaRPr lang="en-US" altLang="zh-CN"/>
          </a:p>
        </p:txBody>
      </p:sp>
      <p:sp>
        <p:nvSpPr>
          <p:cNvPr id="648194"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网络窃听</a:t>
            </a:r>
          </a:p>
        </p:txBody>
      </p:sp>
      <p:sp>
        <p:nvSpPr>
          <p:cNvPr id="648195" name="Rectangle 3"/>
          <p:cNvSpPr>
            <a:spLocks noGrp="1" noChangeArrowheads="1"/>
          </p:cNvSpPr>
          <p:nvPr>
            <p:ph type="body" idx="1"/>
          </p:nvPr>
        </p:nvSpPr>
        <p:spPr/>
        <p:txBody>
          <a:bodyPr/>
          <a:lstStyle/>
          <a:p>
            <a:pPr algn="just">
              <a:lnSpc>
                <a:spcPct val="90000"/>
              </a:lnSpc>
              <a:buSzPct val="50000"/>
              <a:buFont typeface="Wingdings" pitchFamily="2" charset="2"/>
              <a:buChar char="l"/>
            </a:pPr>
            <a:r>
              <a:rPr lang="zh-CN" altLang="en-US" dirty="0"/>
              <a:t> 网络监听</a:t>
            </a:r>
          </a:p>
          <a:p>
            <a:pPr lvl="1">
              <a:lnSpc>
                <a:spcPct val="90000"/>
              </a:lnSpc>
              <a:buSzPct val="50000"/>
              <a:buFont typeface="Wingdings" pitchFamily="2" charset="2"/>
              <a:buChar char="l"/>
            </a:pPr>
            <a:r>
              <a:rPr lang="zh-CN" altLang="en-US" dirty="0"/>
              <a:t> 网络监听是一种监视网络状态、数据流以及网络上传输信息的管理工具，它可以将网络接口设置为监听模式，并且可以截获网上传输的信息。也就是说，使用网络监听可以有效地截获网上的数据，这是黑客使用最多的方法。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9EDAE95-B220-4DA5-83BC-33D400BE5CBD}" type="slidenum">
              <a:rPr lang="zh-CN" altLang="en-US"/>
              <a:pPr/>
              <a:t>33</a:t>
            </a:fld>
            <a:endParaRPr lang="en-US" altLang="zh-CN"/>
          </a:p>
        </p:txBody>
      </p:sp>
      <p:sp>
        <p:nvSpPr>
          <p:cNvPr id="652290"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 拒绝服务攻击</a:t>
            </a:r>
            <a:br>
              <a:rPr lang="zh-CN" altLang="en-US" sz="3200">
                <a:latin typeface="楷体_GB2312" pitchFamily="49" charset="-122"/>
                <a:ea typeface="楷体_GB2312" pitchFamily="49" charset="-122"/>
              </a:rPr>
            </a:br>
            <a:endParaRPr lang="zh-CN" altLang="en-US" sz="3200">
              <a:latin typeface="楷体_GB2312" pitchFamily="49" charset="-122"/>
              <a:ea typeface="楷体_GB2312" pitchFamily="49" charset="-122"/>
            </a:endParaRPr>
          </a:p>
        </p:txBody>
      </p:sp>
      <p:sp>
        <p:nvSpPr>
          <p:cNvPr id="652291" name="Rectangle 3"/>
          <p:cNvSpPr>
            <a:spLocks noGrp="1" noChangeArrowheads="1"/>
          </p:cNvSpPr>
          <p:nvPr>
            <p:ph type="body" idx="1"/>
          </p:nvPr>
        </p:nvSpPr>
        <p:spPr>
          <a:xfrm>
            <a:off x="1992312" y="1844674"/>
            <a:ext cx="8572273" cy="4049939"/>
          </a:xfrm>
        </p:spPr>
        <p:txBody>
          <a:bodyPr>
            <a:normAutofit lnSpcReduction="10000"/>
          </a:bodyPr>
          <a:lstStyle/>
          <a:p>
            <a:pPr algn="just">
              <a:lnSpc>
                <a:spcPct val="90000"/>
              </a:lnSpc>
            </a:pPr>
            <a:r>
              <a:rPr lang="zh-CN" altLang="en-US" sz="2400" dirty="0">
                <a:solidFill>
                  <a:srgbClr val="000000"/>
                </a:solidFill>
                <a:latin typeface="楷体_GB2312" pitchFamily="49" charset="-122"/>
              </a:rPr>
              <a:t>1带宽耗用</a:t>
            </a:r>
            <a:endParaRPr lang="zh-CN" altLang="en-US" sz="2400" dirty="0">
              <a:latin typeface="楷体_GB2312" pitchFamily="49" charset="-122"/>
            </a:endParaRPr>
          </a:p>
          <a:p>
            <a:pPr>
              <a:lnSpc>
                <a:spcPct val="90000"/>
              </a:lnSpc>
              <a:buFontTx/>
              <a:buNone/>
            </a:pPr>
            <a:r>
              <a:rPr lang="zh-CN" altLang="en-US" sz="2400" dirty="0">
                <a:solidFill>
                  <a:srgbClr val="000000"/>
                </a:solidFill>
                <a:latin typeface="楷体_GB2312" pitchFamily="49" charset="-122"/>
              </a:rPr>
              <a:t>   最常见的</a:t>
            </a:r>
            <a:r>
              <a:rPr lang="en-US" altLang="zh-CN" sz="2400" dirty="0" err="1">
                <a:solidFill>
                  <a:srgbClr val="000000"/>
                </a:solidFill>
                <a:latin typeface="楷体_GB2312" pitchFamily="49" charset="-122"/>
              </a:rPr>
              <a:t>DoS</a:t>
            </a:r>
            <a:r>
              <a:rPr lang="zh-CN" altLang="en-US" sz="2400" dirty="0">
                <a:solidFill>
                  <a:srgbClr val="000000"/>
                </a:solidFill>
                <a:latin typeface="楷体_GB2312" pitchFamily="49" charset="-122"/>
              </a:rPr>
              <a:t>攻击形式是带宽耗用(</a:t>
            </a:r>
            <a:r>
              <a:rPr lang="en-US" altLang="zh-CN" sz="2400" dirty="0">
                <a:solidFill>
                  <a:srgbClr val="000000"/>
                </a:solidFill>
                <a:latin typeface="楷体_GB2312" pitchFamily="49" charset="-122"/>
              </a:rPr>
              <a:t>bandwidth-consumption)</a:t>
            </a:r>
            <a:r>
              <a:rPr lang="zh-CN" altLang="en-US" sz="2400" dirty="0">
                <a:solidFill>
                  <a:srgbClr val="000000"/>
                </a:solidFill>
                <a:latin typeface="楷体_GB2312" pitchFamily="49" charset="-122"/>
              </a:rPr>
              <a:t>攻击。其本质是攻击者消耗掉通达某个网络的所有可用带宽。这可以发生在局域网上，不过更常见的是攻击者远程消耗资源。</a:t>
            </a:r>
            <a:r>
              <a:rPr lang="zh-CN" altLang="en-US" sz="2400" dirty="0">
                <a:latin typeface="楷体_GB2312" pitchFamily="49" charset="-122"/>
              </a:rPr>
              <a:t> </a:t>
            </a:r>
          </a:p>
          <a:p>
            <a:pPr algn="just">
              <a:lnSpc>
                <a:spcPct val="90000"/>
              </a:lnSpc>
            </a:pPr>
            <a:r>
              <a:rPr lang="zh-CN" altLang="en-US" sz="2400" dirty="0">
                <a:solidFill>
                  <a:srgbClr val="000000"/>
                </a:solidFill>
                <a:latin typeface="楷体_GB2312" pitchFamily="49" charset="-122"/>
              </a:rPr>
              <a:t>2 资源衰竭</a:t>
            </a:r>
          </a:p>
          <a:p>
            <a:pPr algn="just">
              <a:lnSpc>
                <a:spcPct val="90000"/>
              </a:lnSpc>
              <a:buFontTx/>
              <a:buNone/>
            </a:pPr>
            <a:r>
              <a:rPr lang="zh-CN" altLang="en-US" sz="2400" dirty="0">
                <a:solidFill>
                  <a:srgbClr val="000000"/>
                </a:solidFill>
                <a:latin typeface="楷体_GB2312" pitchFamily="49" charset="-122"/>
              </a:rPr>
              <a:t>  资源衰竭(</a:t>
            </a:r>
            <a:r>
              <a:rPr lang="en-US" altLang="zh-CN" sz="2400" dirty="0">
                <a:solidFill>
                  <a:srgbClr val="000000"/>
                </a:solidFill>
                <a:latin typeface="楷体_GB2312" pitchFamily="49" charset="-122"/>
              </a:rPr>
              <a:t>resource-starvation)</a:t>
            </a:r>
            <a:r>
              <a:rPr lang="zh-CN" altLang="en-US" sz="2400" dirty="0">
                <a:solidFill>
                  <a:srgbClr val="000000"/>
                </a:solidFill>
                <a:latin typeface="楷体_GB2312" pitchFamily="49" charset="-122"/>
              </a:rPr>
              <a:t>攻击与带宽耗用攻击的差异在于前者集中于系统资源而不是网络资源的消耗。一般地说，它涉及诸如</a:t>
            </a:r>
            <a:r>
              <a:rPr lang="en-US" altLang="zh-CN" sz="2400" dirty="0">
                <a:solidFill>
                  <a:srgbClr val="000000"/>
                </a:solidFill>
                <a:latin typeface="楷体_GB2312" pitchFamily="49" charset="-122"/>
              </a:rPr>
              <a:t>CPU</a:t>
            </a:r>
            <a:r>
              <a:rPr lang="zh-CN" altLang="en-US" sz="2400" dirty="0">
                <a:solidFill>
                  <a:srgbClr val="000000"/>
                </a:solidFill>
                <a:latin typeface="楷体_GB2312" pitchFamily="49" charset="-122"/>
              </a:rPr>
              <a:t>利用率、内存、文件系统限额和系统进程总数之类系统资源的消耗。攻击者往往拥有一定数量系统资源的合法访问权。资源衰竭</a:t>
            </a:r>
            <a:r>
              <a:rPr lang="en-US" altLang="zh-CN" sz="2400" dirty="0" err="1">
                <a:solidFill>
                  <a:srgbClr val="000000"/>
                </a:solidFill>
                <a:latin typeface="楷体_GB2312" pitchFamily="49" charset="-122"/>
              </a:rPr>
              <a:t>DoS</a:t>
            </a:r>
            <a:r>
              <a:rPr lang="zh-CN" altLang="en-US" sz="2400" dirty="0">
                <a:solidFill>
                  <a:srgbClr val="000000"/>
                </a:solidFill>
                <a:latin typeface="楷体_GB2312" pitchFamily="49" charset="-122"/>
              </a:rPr>
              <a:t>攻击通常会因为系统崩溃、文件系统变满或进程被挂起等原因而导致不可用的资源。 </a:t>
            </a:r>
            <a:endParaRPr lang="zh-CN" altLang="en-US" sz="2400" dirty="0">
              <a:latin typeface="楷体_GB2312" pitchFamily="49" charset="-122"/>
            </a:endParaRPr>
          </a:p>
          <a:p>
            <a:pPr>
              <a:lnSpc>
                <a:spcPct val="90000"/>
              </a:lnSpc>
              <a:buFontTx/>
              <a:buNone/>
            </a:pPr>
            <a:endParaRPr lang="zh-CN" altLang="en-US" sz="2400" dirty="0">
              <a:latin typeface="楷体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3" name="Rectangle 2"/>
          <p:cNvSpPr>
            <a:spLocks noGrp="1" noChangeArrowheads="1"/>
          </p:cNvSpPr>
          <p:nvPr>
            <p:ph type="title"/>
          </p:nvPr>
        </p:nvSpPr>
        <p:spPr>
          <a:xfrm>
            <a:off x="1992313" y="1052513"/>
            <a:ext cx="8229600" cy="711200"/>
          </a:xfrm>
        </p:spPr>
        <p:txBody>
          <a:bodyPr/>
          <a:lstStyle/>
          <a:p>
            <a:pPr eaLnBrk="1" hangingPunct="1"/>
            <a:r>
              <a:rPr lang="zh-CN" altLang="en-US" dirty="0"/>
              <a:t>恶意数据流</a:t>
            </a:r>
          </a:p>
        </p:txBody>
      </p:sp>
      <p:sp>
        <p:nvSpPr>
          <p:cNvPr id="1211394" name="Rectangle 3"/>
          <p:cNvSpPr>
            <a:spLocks noGrp="1" noChangeArrowheads="1"/>
          </p:cNvSpPr>
          <p:nvPr>
            <p:ph type="body" idx="1"/>
          </p:nvPr>
        </p:nvSpPr>
        <p:spPr>
          <a:xfrm>
            <a:off x="2135188" y="1844676"/>
            <a:ext cx="7772400" cy="4752975"/>
          </a:xfrm>
        </p:spPr>
        <p:txBody>
          <a:bodyPr/>
          <a:lstStyle/>
          <a:p>
            <a:pPr eaLnBrk="1" hangingPunct="1"/>
            <a:r>
              <a:rPr lang="zh-CN" altLang="en-US" dirty="0"/>
              <a:t>网络用户流量行为模型</a:t>
            </a:r>
          </a:p>
          <a:p>
            <a:pPr lvl="1" eaLnBrk="1" hangingPunct="1"/>
            <a:r>
              <a:rPr lang="zh-CN" altLang="en-US" dirty="0"/>
              <a:t>合作数据流：相同网络用户之间行为遵从拥塞控制机制；不同随机网络用户之间行为相互独立；</a:t>
            </a:r>
            <a:endParaRPr lang="en-US" altLang="zh-CN" dirty="0"/>
          </a:p>
          <a:p>
            <a:pPr lvl="1" eaLnBrk="1" hangingPunct="1"/>
            <a:r>
              <a:rPr lang="zh-CN" altLang="en-US" dirty="0"/>
              <a:t>恶意数据流：不遵从以数据包丢弃为触发的网络拥塞控制，即数据包丢弃概率与数据包发送速率不相关。相同网络用户之间行为不遵从拥塞控制机制；不同随机网络用户之间行为可能不相互独立</a:t>
            </a:r>
          </a:p>
        </p:txBody>
      </p:sp>
    </p:spTree>
    <p:extLst>
      <p:ext uri="{BB962C8B-B14F-4D97-AF65-F5344CB8AC3E}">
        <p14:creationId xmlns:p14="http://schemas.microsoft.com/office/powerpoint/2010/main" val="2017665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3"/>
          <p:cNvSpPr>
            <a:spLocks noGrp="1" noChangeArrowheads="1"/>
          </p:cNvSpPr>
          <p:nvPr>
            <p:ph type="body" idx="1"/>
          </p:nvPr>
        </p:nvSpPr>
        <p:spPr>
          <a:xfrm>
            <a:off x="2208213" y="1341438"/>
            <a:ext cx="7772400" cy="5040312"/>
          </a:xfrm>
        </p:spPr>
        <p:txBody>
          <a:bodyPr/>
          <a:lstStyle/>
          <a:p>
            <a:pPr eaLnBrk="1" hangingPunct="1">
              <a:lnSpc>
                <a:spcPct val="80000"/>
              </a:lnSpc>
            </a:pPr>
            <a:r>
              <a:rPr lang="zh-CN" altLang="en-US"/>
              <a:t>恶意流性质</a:t>
            </a:r>
          </a:p>
          <a:p>
            <a:pPr lvl="1" eaLnBrk="1" hangingPunct="1">
              <a:lnSpc>
                <a:spcPct val="80000"/>
              </a:lnSpc>
            </a:pPr>
            <a:r>
              <a:rPr lang="zh-CN" altLang="en-US"/>
              <a:t>非合作性：恶意数据流的一个本质属性就是非合作性。具体来说，当网络发生拥塞时，</a:t>
            </a:r>
            <a:r>
              <a:rPr lang="en-US" altLang="zh-CN"/>
              <a:t>TCP</a:t>
            </a:r>
            <a:r>
              <a:rPr lang="zh-CN" altLang="en-US"/>
              <a:t>类合作数据流至少会降低拥塞窗口的一半作为拥塞响应；拥塞停止后，则以某一恒定速率增加拥塞窗口，但增加的速率最多是每个</a:t>
            </a:r>
            <a:r>
              <a:rPr lang="en-US" altLang="zh-CN"/>
              <a:t>RTT</a:t>
            </a:r>
            <a:r>
              <a:rPr lang="zh-CN" altLang="en-US"/>
              <a:t>一个数据包。而恶意数据流在网络发生拥塞的时候，它不会根据拥塞得严重程度而调节其发数据发送速率。</a:t>
            </a:r>
          </a:p>
          <a:p>
            <a:pPr lvl="1" eaLnBrk="1" hangingPunct="1">
              <a:lnSpc>
                <a:spcPct val="80000"/>
              </a:lnSpc>
            </a:pPr>
            <a:r>
              <a:rPr lang="zh-CN" altLang="en-US"/>
              <a:t>高带宽性： 一方面，由于恶意数据流既没有慢启动机制，也不遵从拥塞控制机制，其到达路由器的速率远远大于</a:t>
            </a:r>
            <a:r>
              <a:rPr lang="en-US" altLang="zh-CN"/>
              <a:t>TCP</a:t>
            </a:r>
            <a:r>
              <a:rPr lang="zh-CN" altLang="en-US"/>
              <a:t>友好流的到达速率；另一方面，即使发生了数据包丢弃，也不会降低其发送数</a:t>
            </a:r>
          </a:p>
          <a:p>
            <a:pPr eaLnBrk="1" hangingPunct="1">
              <a:lnSpc>
                <a:spcPct val="80000"/>
              </a:lnSpc>
            </a:pPr>
            <a:r>
              <a:rPr lang="zh-CN" altLang="en-US"/>
              <a:t>带来的问题</a:t>
            </a:r>
          </a:p>
          <a:p>
            <a:pPr lvl="1" eaLnBrk="1" hangingPunct="1">
              <a:lnSpc>
                <a:spcPct val="80000"/>
              </a:lnSpc>
            </a:pPr>
            <a:r>
              <a:rPr lang="zh-CN" altLang="en-US"/>
              <a:t>带宽分配不公平，行为正常流的“带宽饥饿”   </a:t>
            </a:r>
          </a:p>
        </p:txBody>
      </p:sp>
    </p:spTree>
    <p:extLst>
      <p:ext uri="{BB962C8B-B14F-4D97-AF65-F5344CB8AC3E}">
        <p14:creationId xmlns:p14="http://schemas.microsoft.com/office/powerpoint/2010/main" val="1245705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0"/>
          </p:nvPr>
        </p:nvSpPr>
        <p:spPr/>
        <p:txBody>
          <a:bodyPr/>
          <a:lstStyle/>
          <a:p>
            <a:fld id="{4A08B6D1-0DB6-474A-961C-48E143873101}" type="slidenum">
              <a:rPr lang="zh-CN" altLang="en-US"/>
              <a:pPr/>
              <a:t>36</a:t>
            </a:fld>
            <a:endParaRPr lang="en-US" altLang="zh-CN"/>
          </a:p>
        </p:txBody>
      </p:sp>
      <p:sp>
        <p:nvSpPr>
          <p:cNvPr id="629762" name="Rectangle 2"/>
          <p:cNvSpPr>
            <a:spLocks noGrp="1" noChangeArrowheads="1"/>
          </p:cNvSpPr>
          <p:nvPr>
            <p:ph type="title"/>
          </p:nvPr>
        </p:nvSpPr>
        <p:spPr/>
        <p:txBody>
          <a:bodyPr/>
          <a:lstStyle/>
          <a:p>
            <a:r>
              <a:rPr lang="zh-CN" altLang="en-US"/>
              <a:t>对安全的攻击</a:t>
            </a:r>
          </a:p>
        </p:txBody>
      </p:sp>
      <p:sp>
        <p:nvSpPr>
          <p:cNvPr id="629763" name="Rectangle 3"/>
          <p:cNvSpPr>
            <a:spLocks noGrp="1" noChangeArrowheads="1"/>
          </p:cNvSpPr>
          <p:nvPr>
            <p:ph type="body" sz="half" idx="1"/>
          </p:nvPr>
        </p:nvSpPr>
        <p:spPr>
          <a:xfrm>
            <a:off x="1992313" y="2420938"/>
            <a:ext cx="4038600" cy="3960812"/>
          </a:xfrm>
        </p:spPr>
        <p:txBody>
          <a:bodyPr/>
          <a:lstStyle/>
          <a:p>
            <a:r>
              <a:rPr lang="zh-CN" altLang="en-US"/>
              <a:t>中断（阻断）：</a:t>
            </a:r>
          </a:p>
          <a:p>
            <a:pPr lvl="1"/>
            <a:r>
              <a:rPr lang="zh-CN" altLang="en-US"/>
              <a:t>该系统的资产被破坏或变得不可利用或不能使用，这是</a:t>
            </a:r>
            <a:r>
              <a:rPr lang="zh-CN" altLang="en-US" u="sng"/>
              <a:t>对可用性的攻击</a:t>
            </a:r>
            <a:r>
              <a:rPr lang="zh-CN" altLang="en-US"/>
              <a:t>。</a:t>
            </a:r>
          </a:p>
          <a:p>
            <a:pPr lvl="2"/>
            <a:r>
              <a:rPr lang="zh-CN" altLang="en-US"/>
              <a:t>例子  包括部分硬件</a:t>
            </a:r>
            <a:r>
              <a:rPr lang="en-US" altLang="zh-CN"/>
              <a:t>(</a:t>
            </a:r>
            <a:r>
              <a:rPr lang="zh-CN" altLang="en-US"/>
              <a:t>如一个硬盘</a:t>
            </a:r>
            <a:r>
              <a:rPr lang="en-US" altLang="zh-CN"/>
              <a:t>)</a:t>
            </a:r>
            <a:r>
              <a:rPr lang="zh-CN" altLang="en-US"/>
              <a:t>的毁坏、通信连接的切断、某文件管理系统的失效、病毒的破坏。</a:t>
            </a:r>
          </a:p>
        </p:txBody>
      </p:sp>
      <p:grpSp>
        <p:nvGrpSpPr>
          <p:cNvPr id="629764" name="Group 4"/>
          <p:cNvGrpSpPr>
            <a:grpSpLocks/>
          </p:cNvGrpSpPr>
          <p:nvPr/>
        </p:nvGrpSpPr>
        <p:grpSpPr bwMode="auto">
          <a:xfrm>
            <a:off x="6383338" y="2852738"/>
            <a:ext cx="3225800" cy="1592262"/>
            <a:chOff x="3061" y="1797"/>
            <a:chExt cx="2032" cy="1003"/>
          </a:xfrm>
        </p:grpSpPr>
        <p:sp>
          <p:nvSpPr>
            <p:cNvPr id="629765" name="Rectangle 5"/>
            <p:cNvSpPr>
              <a:spLocks noChangeArrowheads="1"/>
            </p:cNvSpPr>
            <p:nvPr/>
          </p:nvSpPr>
          <p:spPr bwMode="auto">
            <a:xfrm>
              <a:off x="3061" y="1797"/>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6" name="Oval 6"/>
            <p:cNvSpPr>
              <a:spLocks noChangeArrowheads="1"/>
            </p:cNvSpPr>
            <p:nvPr/>
          </p:nvSpPr>
          <p:spPr bwMode="auto">
            <a:xfrm>
              <a:off x="3125" y="1859"/>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7" name="Oval 7"/>
            <p:cNvSpPr>
              <a:spLocks noChangeArrowheads="1"/>
            </p:cNvSpPr>
            <p:nvPr/>
          </p:nvSpPr>
          <p:spPr bwMode="auto">
            <a:xfrm>
              <a:off x="4766" y="1860"/>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8" name="Line 8"/>
            <p:cNvSpPr>
              <a:spLocks noChangeShapeType="1"/>
            </p:cNvSpPr>
            <p:nvPr/>
          </p:nvSpPr>
          <p:spPr bwMode="auto">
            <a:xfrm>
              <a:off x="4095" y="1923"/>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9" name="Line 9"/>
            <p:cNvSpPr>
              <a:spLocks noChangeShapeType="1"/>
            </p:cNvSpPr>
            <p:nvPr/>
          </p:nvSpPr>
          <p:spPr bwMode="auto">
            <a:xfrm>
              <a:off x="3415" y="2014"/>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70" name="Text Box 10"/>
            <p:cNvSpPr txBox="1">
              <a:spLocks noChangeArrowheads="1"/>
            </p:cNvSpPr>
            <p:nvPr/>
          </p:nvSpPr>
          <p:spPr bwMode="auto">
            <a:xfrm>
              <a:off x="3900" y="2627"/>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a:latin typeface="Comic Sans MS" pitchFamily="66" charset="0"/>
                </a:rPr>
                <a:t>阻断</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0"/>
          </p:nvPr>
        </p:nvSpPr>
        <p:spPr/>
        <p:txBody>
          <a:bodyPr/>
          <a:lstStyle/>
          <a:p>
            <a:fld id="{1557CD39-4548-4748-AF18-E96A6B16E14C}" type="slidenum">
              <a:rPr lang="zh-CN" altLang="en-US"/>
              <a:pPr/>
              <a:t>37</a:t>
            </a:fld>
            <a:endParaRPr lang="en-US" altLang="zh-CN"/>
          </a:p>
        </p:txBody>
      </p:sp>
      <p:sp>
        <p:nvSpPr>
          <p:cNvPr id="630786" name="Rectangle 2"/>
          <p:cNvSpPr>
            <a:spLocks noGrp="1" noChangeArrowheads="1"/>
          </p:cNvSpPr>
          <p:nvPr>
            <p:ph type="title"/>
          </p:nvPr>
        </p:nvSpPr>
        <p:spPr/>
        <p:txBody>
          <a:bodyPr/>
          <a:lstStyle/>
          <a:p>
            <a:r>
              <a:rPr lang="zh-CN" altLang="en-US"/>
              <a:t>对安全的攻击</a:t>
            </a:r>
          </a:p>
        </p:txBody>
      </p:sp>
      <p:sp>
        <p:nvSpPr>
          <p:cNvPr id="630787" name="Rectangle 3"/>
          <p:cNvSpPr>
            <a:spLocks noGrp="1" noChangeArrowheads="1"/>
          </p:cNvSpPr>
          <p:nvPr>
            <p:ph type="body" sz="half" idx="1"/>
          </p:nvPr>
        </p:nvSpPr>
        <p:spPr/>
        <p:txBody>
          <a:bodyPr/>
          <a:lstStyle/>
          <a:p>
            <a:r>
              <a:rPr lang="zh-CN" altLang="en-US" sz="2400"/>
              <a:t>截获：</a:t>
            </a:r>
          </a:p>
          <a:p>
            <a:pPr lvl="1"/>
            <a:r>
              <a:rPr lang="zh-CN" altLang="en-US" sz="2000"/>
              <a:t>一个未授权方获取了对某个资产的访问，这是</a:t>
            </a:r>
            <a:r>
              <a:rPr lang="zh-CN" altLang="en-US" sz="2000" u="sng"/>
              <a:t>对机密性攻击</a:t>
            </a:r>
            <a:r>
              <a:rPr lang="zh-CN" altLang="en-US" sz="2000"/>
              <a:t>。该未授权方可以是一个人、一个程序或一台计算机。</a:t>
            </a:r>
          </a:p>
          <a:p>
            <a:pPr lvl="2"/>
            <a:r>
              <a:rPr lang="zh-CN" altLang="en-US" sz="1800"/>
              <a:t>例如：在网络上搭线窃听以获取数据，违法复制文  件或程序，等等。</a:t>
            </a:r>
          </a:p>
        </p:txBody>
      </p:sp>
      <p:grpSp>
        <p:nvGrpSpPr>
          <p:cNvPr id="630788" name="Group 4"/>
          <p:cNvGrpSpPr>
            <a:grpSpLocks/>
          </p:cNvGrpSpPr>
          <p:nvPr/>
        </p:nvGrpSpPr>
        <p:grpSpPr bwMode="auto">
          <a:xfrm>
            <a:off x="6456363" y="2636838"/>
            <a:ext cx="3225800" cy="1600200"/>
            <a:chOff x="3107" y="1661"/>
            <a:chExt cx="2032" cy="1008"/>
          </a:xfrm>
        </p:grpSpPr>
        <p:sp>
          <p:nvSpPr>
            <p:cNvPr id="630789" name="Rectangle 5"/>
            <p:cNvSpPr>
              <a:spLocks noChangeArrowheads="1"/>
            </p:cNvSpPr>
            <p:nvPr/>
          </p:nvSpPr>
          <p:spPr bwMode="auto">
            <a:xfrm>
              <a:off x="3107" y="1661"/>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0" name="Oval 6"/>
            <p:cNvSpPr>
              <a:spLocks noChangeArrowheads="1"/>
            </p:cNvSpPr>
            <p:nvPr/>
          </p:nvSpPr>
          <p:spPr bwMode="auto">
            <a:xfrm>
              <a:off x="4821" y="171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1" name="Oval 7"/>
            <p:cNvSpPr>
              <a:spLocks noChangeArrowheads="1"/>
            </p:cNvSpPr>
            <p:nvPr/>
          </p:nvSpPr>
          <p:spPr bwMode="auto">
            <a:xfrm>
              <a:off x="3171" y="1707"/>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2" name="Oval 8"/>
            <p:cNvSpPr>
              <a:spLocks noChangeArrowheads="1"/>
            </p:cNvSpPr>
            <p:nvPr/>
          </p:nvSpPr>
          <p:spPr bwMode="auto">
            <a:xfrm>
              <a:off x="3987" y="219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3" name="Line 9"/>
            <p:cNvSpPr>
              <a:spLocks noChangeShapeType="1"/>
            </p:cNvSpPr>
            <p:nvPr/>
          </p:nvSpPr>
          <p:spPr bwMode="auto">
            <a:xfrm>
              <a:off x="3470" y="1815"/>
              <a:ext cx="1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0794" name="AutoShape 10"/>
            <p:cNvCxnSpPr>
              <a:cxnSpLocks noChangeShapeType="1"/>
            </p:cNvCxnSpPr>
            <p:nvPr/>
          </p:nvCxnSpPr>
          <p:spPr bwMode="auto">
            <a:xfrm>
              <a:off x="3651" y="1820"/>
              <a:ext cx="462" cy="39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0795" name="Text Box 11"/>
            <p:cNvSpPr txBox="1">
              <a:spLocks noChangeArrowheads="1"/>
            </p:cNvSpPr>
            <p:nvPr/>
          </p:nvSpPr>
          <p:spPr bwMode="auto">
            <a:xfrm>
              <a:off x="3969" y="2496"/>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a:latin typeface="Comic Sans MS" pitchFamily="66" charset="0"/>
                </a:rPr>
                <a:t>截获</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0"/>
          </p:nvPr>
        </p:nvSpPr>
        <p:spPr/>
        <p:txBody>
          <a:bodyPr/>
          <a:lstStyle/>
          <a:p>
            <a:fld id="{80E685B5-F2C1-4EC6-AE77-016913B888EA}" type="slidenum">
              <a:rPr lang="zh-CN" altLang="en-US"/>
              <a:pPr/>
              <a:t>38</a:t>
            </a:fld>
            <a:endParaRPr lang="en-US" altLang="zh-CN"/>
          </a:p>
        </p:txBody>
      </p:sp>
      <p:sp>
        <p:nvSpPr>
          <p:cNvPr id="632834" name="Rectangle 2"/>
          <p:cNvSpPr>
            <a:spLocks noGrp="1" noChangeArrowheads="1"/>
          </p:cNvSpPr>
          <p:nvPr>
            <p:ph type="title"/>
          </p:nvPr>
        </p:nvSpPr>
        <p:spPr/>
        <p:txBody>
          <a:bodyPr/>
          <a:lstStyle/>
          <a:p>
            <a:r>
              <a:rPr lang="zh-CN" altLang="en-US"/>
              <a:t>对安全的攻击</a:t>
            </a:r>
          </a:p>
        </p:txBody>
      </p:sp>
      <p:sp>
        <p:nvSpPr>
          <p:cNvPr id="632835" name="Rectangle 3"/>
          <p:cNvSpPr>
            <a:spLocks noGrp="1" noChangeArrowheads="1"/>
          </p:cNvSpPr>
          <p:nvPr>
            <p:ph type="body" sz="half" idx="1"/>
          </p:nvPr>
        </p:nvSpPr>
        <p:spPr/>
        <p:txBody>
          <a:bodyPr/>
          <a:lstStyle/>
          <a:p>
            <a:r>
              <a:rPr lang="zh-CN" altLang="en-US"/>
              <a:t>伪造：</a:t>
            </a:r>
          </a:p>
          <a:p>
            <a:pPr lvl="1"/>
            <a:r>
              <a:rPr lang="zh-CN" altLang="en-US"/>
              <a:t>未授权方将伪造的对象插入系统，这是</a:t>
            </a:r>
            <a:r>
              <a:rPr lang="zh-CN" altLang="en-US" u="sng"/>
              <a:t>对不可抵赖性的攻击</a:t>
            </a:r>
            <a:r>
              <a:rPr lang="zh-CN" altLang="en-US"/>
              <a:t>。</a:t>
            </a:r>
          </a:p>
          <a:p>
            <a:pPr lvl="2"/>
            <a:r>
              <a:rPr lang="zh-CN" altLang="en-US"/>
              <a:t>例子包括在网络中插 入伪造的消息或为文件增加记录。</a:t>
            </a:r>
          </a:p>
          <a:p>
            <a:endParaRPr lang="zh-CN" altLang="en-US"/>
          </a:p>
        </p:txBody>
      </p:sp>
      <p:grpSp>
        <p:nvGrpSpPr>
          <p:cNvPr id="632836" name="Group 4"/>
          <p:cNvGrpSpPr>
            <a:grpSpLocks/>
          </p:cNvGrpSpPr>
          <p:nvPr/>
        </p:nvGrpSpPr>
        <p:grpSpPr bwMode="auto">
          <a:xfrm>
            <a:off x="6527800" y="2703514"/>
            <a:ext cx="3225800" cy="1589087"/>
            <a:chOff x="3152" y="1703"/>
            <a:chExt cx="2032" cy="1001"/>
          </a:xfrm>
        </p:grpSpPr>
        <p:sp>
          <p:nvSpPr>
            <p:cNvPr id="632837" name="Rectangle 5"/>
            <p:cNvSpPr>
              <a:spLocks noChangeArrowheads="1"/>
            </p:cNvSpPr>
            <p:nvPr/>
          </p:nvSpPr>
          <p:spPr bwMode="auto">
            <a:xfrm>
              <a:off x="3152" y="1703"/>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838" name="Oval 6"/>
            <p:cNvSpPr>
              <a:spLocks noChangeArrowheads="1"/>
            </p:cNvSpPr>
            <p:nvPr/>
          </p:nvSpPr>
          <p:spPr bwMode="auto">
            <a:xfrm>
              <a:off x="3206" y="1755"/>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839" name="Oval 7"/>
            <p:cNvSpPr>
              <a:spLocks noChangeArrowheads="1"/>
            </p:cNvSpPr>
            <p:nvPr/>
          </p:nvSpPr>
          <p:spPr bwMode="auto">
            <a:xfrm>
              <a:off x="4858" y="176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840" name="Oval 8"/>
            <p:cNvSpPr>
              <a:spLocks noChangeArrowheads="1"/>
            </p:cNvSpPr>
            <p:nvPr/>
          </p:nvSpPr>
          <p:spPr bwMode="auto">
            <a:xfrm>
              <a:off x="4030" y="225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2841" name="AutoShape 9"/>
            <p:cNvCxnSpPr>
              <a:cxnSpLocks noChangeShapeType="1"/>
              <a:stCxn id="632840" idx="0"/>
              <a:endCxn id="632839" idx="2"/>
            </p:cNvCxnSpPr>
            <p:nvPr/>
          </p:nvCxnSpPr>
          <p:spPr bwMode="auto">
            <a:xfrm rot="16200000">
              <a:off x="4335" y="1733"/>
              <a:ext cx="354" cy="69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2842" name="Text Box 10"/>
            <p:cNvSpPr txBox="1">
              <a:spLocks noChangeArrowheads="1"/>
            </p:cNvSpPr>
            <p:nvPr/>
          </p:nvSpPr>
          <p:spPr bwMode="auto">
            <a:xfrm>
              <a:off x="4005" y="2531"/>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a:latin typeface="Comic Sans MS" pitchFamily="66" charset="0"/>
                </a:rPr>
                <a:t>伪造</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0"/>
          </p:nvPr>
        </p:nvSpPr>
        <p:spPr/>
        <p:txBody>
          <a:bodyPr/>
          <a:lstStyle/>
          <a:p>
            <a:fld id="{C0652890-6AB4-4A0B-BFBD-B13F5141520C}" type="slidenum">
              <a:rPr lang="zh-CN" altLang="en-US"/>
              <a:pPr/>
              <a:t>39</a:t>
            </a:fld>
            <a:endParaRPr lang="en-US" altLang="zh-CN"/>
          </a:p>
        </p:txBody>
      </p:sp>
      <p:sp>
        <p:nvSpPr>
          <p:cNvPr id="633858" name="Rectangle 2"/>
          <p:cNvSpPr>
            <a:spLocks noGrp="1" noChangeArrowheads="1"/>
          </p:cNvSpPr>
          <p:nvPr>
            <p:ph type="title"/>
          </p:nvPr>
        </p:nvSpPr>
        <p:spPr/>
        <p:txBody>
          <a:bodyPr/>
          <a:lstStyle/>
          <a:p>
            <a:r>
              <a:rPr lang="zh-CN" altLang="en-US"/>
              <a:t>对安全的攻击</a:t>
            </a:r>
          </a:p>
        </p:txBody>
      </p:sp>
      <p:sp>
        <p:nvSpPr>
          <p:cNvPr id="633859" name="Rectangle 3"/>
          <p:cNvSpPr>
            <a:spLocks noGrp="1" noChangeArrowheads="1"/>
          </p:cNvSpPr>
          <p:nvPr>
            <p:ph type="body" sz="half" idx="1"/>
          </p:nvPr>
        </p:nvSpPr>
        <p:spPr>
          <a:xfrm>
            <a:off x="1992314" y="2420938"/>
            <a:ext cx="4175125" cy="3384550"/>
          </a:xfrm>
        </p:spPr>
        <p:txBody>
          <a:bodyPr/>
          <a:lstStyle/>
          <a:p>
            <a:r>
              <a:rPr lang="zh-CN" altLang="en-US"/>
              <a:t>越权访问等：</a:t>
            </a:r>
          </a:p>
          <a:p>
            <a:pPr lvl="1"/>
            <a:r>
              <a:rPr lang="zh-CN" altLang="en-US"/>
              <a:t>未授权方对系统、软件、信息的访问，这是</a:t>
            </a:r>
            <a:r>
              <a:rPr lang="zh-CN" altLang="en-US" u="sng"/>
              <a:t>对可控性的攻击</a:t>
            </a:r>
            <a:r>
              <a:rPr lang="zh-CN" altLang="en-US"/>
              <a:t>。</a:t>
            </a:r>
          </a:p>
          <a:p>
            <a:pPr lvl="2"/>
            <a:r>
              <a:rPr lang="zh-CN" altLang="en-US"/>
              <a:t>例子对网络连接的重放式攻击、非授权的操作等。</a:t>
            </a:r>
          </a:p>
          <a:p>
            <a:pPr lvl="2"/>
            <a:r>
              <a:rPr lang="zh-CN" altLang="en-US"/>
              <a:t>缓冲区溢出攻击</a:t>
            </a:r>
          </a:p>
          <a:p>
            <a:pPr lvl="2"/>
            <a:r>
              <a:rPr lang="zh-CN" altLang="en-US"/>
              <a:t>病毒等</a:t>
            </a:r>
          </a:p>
          <a:p>
            <a:endParaRPr lang="zh-CN" altLang="en-US"/>
          </a:p>
        </p:txBody>
      </p:sp>
      <p:sp>
        <p:nvSpPr>
          <p:cNvPr id="633860" name="Rectangle 4"/>
          <p:cNvSpPr>
            <a:spLocks noChangeArrowheads="1"/>
          </p:cNvSpPr>
          <p:nvPr/>
        </p:nvSpPr>
        <p:spPr bwMode="auto">
          <a:xfrm>
            <a:off x="6527800" y="2703513"/>
            <a:ext cx="3225800" cy="1568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1" name="Oval 5"/>
          <p:cNvSpPr>
            <a:spLocks noChangeArrowheads="1"/>
          </p:cNvSpPr>
          <p:nvPr/>
        </p:nvSpPr>
        <p:spPr bwMode="auto">
          <a:xfrm>
            <a:off x="6613525" y="2786063"/>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2" name="Oval 6"/>
          <p:cNvSpPr>
            <a:spLocks noChangeArrowheads="1"/>
          </p:cNvSpPr>
          <p:nvPr/>
        </p:nvSpPr>
        <p:spPr bwMode="auto">
          <a:xfrm>
            <a:off x="9236075" y="2803525"/>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3" name="Oval 7"/>
          <p:cNvSpPr>
            <a:spLocks noChangeArrowheads="1"/>
          </p:cNvSpPr>
          <p:nvPr/>
        </p:nvSpPr>
        <p:spPr bwMode="auto">
          <a:xfrm>
            <a:off x="7921625" y="3581400"/>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3864" name="AutoShape 8"/>
          <p:cNvCxnSpPr>
            <a:cxnSpLocks noChangeShapeType="1"/>
            <a:stCxn id="633863" idx="0"/>
            <a:endCxn id="633862" idx="2"/>
          </p:cNvCxnSpPr>
          <p:nvPr/>
        </p:nvCxnSpPr>
        <p:spPr bwMode="auto">
          <a:xfrm rot="16200000">
            <a:off x="8405813" y="2751138"/>
            <a:ext cx="561975" cy="10985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865" name="Text Box 9"/>
          <p:cNvSpPr txBox="1">
            <a:spLocks noChangeArrowheads="1"/>
          </p:cNvSpPr>
          <p:nvPr/>
        </p:nvSpPr>
        <p:spPr bwMode="auto">
          <a:xfrm>
            <a:off x="7751764" y="4005264"/>
            <a:ext cx="8651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a:latin typeface="Comic Sans MS" pitchFamily="66" charset="0"/>
              </a:rPr>
              <a:t>越权访问</a:t>
            </a:r>
          </a:p>
        </p:txBody>
      </p:sp>
      <p:grpSp>
        <p:nvGrpSpPr>
          <p:cNvPr id="633866" name="Group 10"/>
          <p:cNvGrpSpPr>
            <a:grpSpLocks/>
          </p:cNvGrpSpPr>
          <p:nvPr/>
        </p:nvGrpSpPr>
        <p:grpSpPr bwMode="auto">
          <a:xfrm>
            <a:off x="6527800" y="2708275"/>
            <a:ext cx="3225800" cy="1600200"/>
            <a:chOff x="3107" y="1661"/>
            <a:chExt cx="2032" cy="1008"/>
          </a:xfrm>
        </p:grpSpPr>
        <p:sp>
          <p:nvSpPr>
            <p:cNvPr id="633867" name="Rectangle 11"/>
            <p:cNvSpPr>
              <a:spLocks noChangeArrowheads="1"/>
            </p:cNvSpPr>
            <p:nvPr/>
          </p:nvSpPr>
          <p:spPr bwMode="auto">
            <a:xfrm>
              <a:off x="3107" y="1661"/>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8" name="Oval 12"/>
            <p:cNvSpPr>
              <a:spLocks noChangeArrowheads="1"/>
            </p:cNvSpPr>
            <p:nvPr/>
          </p:nvSpPr>
          <p:spPr bwMode="auto">
            <a:xfrm>
              <a:off x="4821" y="171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9" name="Oval 13"/>
            <p:cNvSpPr>
              <a:spLocks noChangeArrowheads="1"/>
            </p:cNvSpPr>
            <p:nvPr/>
          </p:nvSpPr>
          <p:spPr bwMode="auto">
            <a:xfrm>
              <a:off x="3171" y="1707"/>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0" name="Oval 14"/>
            <p:cNvSpPr>
              <a:spLocks noChangeArrowheads="1"/>
            </p:cNvSpPr>
            <p:nvPr/>
          </p:nvSpPr>
          <p:spPr bwMode="auto">
            <a:xfrm>
              <a:off x="3987" y="219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1" name="Line 15"/>
            <p:cNvSpPr>
              <a:spLocks noChangeShapeType="1"/>
            </p:cNvSpPr>
            <p:nvPr/>
          </p:nvSpPr>
          <p:spPr bwMode="auto">
            <a:xfrm>
              <a:off x="3470" y="1815"/>
              <a:ext cx="1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3872" name="AutoShape 16"/>
            <p:cNvCxnSpPr>
              <a:cxnSpLocks noChangeShapeType="1"/>
            </p:cNvCxnSpPr>
            <p:nvPr/>
          </p:nvCxnSpPr>
          <p:spPr bwMode="auto">
            <a:xfrm>
              <a:off x="3651" y="1820"/>
              <a:ext cx="462" cy="39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873" name="Text Box 17"/>
            <p:cNvSpPr txBox="1">
              <a:spLocks noChangeArrowheads="1"/>
            </p:cNvSpPr>
            <p:nvPr/>
          </p:nvSpPr>
          <p:spPr bwMode="auto">
            <a:xfrm>
              <a:off x="3969" y="2496"/>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endParaRPr lang="zh-CN" altLang="en-US" sz="1200">
                <a:latin typeface="Comic Sans MS" pitchFamily="66"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B09176D8-22DF-40DA-95C4-474087AA8A01}" type="slidenum">
              <a:rPr lang="en-US" altLang="zh-CN" sz="1200">
                <a:latin typeface="Arial" charset="0"/>
              </a:rPr>
              <a:pPr algn="ctr" eaLnBrk="1" hangingPunct="1"/>
              <a:t>4</a:t>
            </a:fld>
            <a:endParaRPr lang="en-US" altLang="zh-CN" sz="1200">
              <a:latin typeface="Arial" charset="0"/>
            </a:endParaRPr>
          </a:p>
        </p:txBody>
      </p:sp>
      <p:sp>
        <p:nvSpPr>
          <p:cNvPr id="471043" name="Rectangle 2"/>
          <p:cNvSpPr>
            <a:spLocks noGrp="1" noChangeArrowheads="1"/>
          </p:cNvSpPr>
          <p:nvPr>
            <p:ph type="title" idx="4294967295"/>
          </p:nvPr>
        </p:nvSpPr>
        <p:spPr>
          <a:xfrm>
            <a:off x="1992313" y="981075"/>
            <a:ext cx="8229600" cy="711200"/>
          </a:xfrm>
        </p:spPr>
        <p:txBody>
          <a:bodyPr/>
          <a:lstStyle/>
          <a:p>
            <a:r>
              <a:rPr lang="zh-CN" altLang="en-US" sz="4000"/>
              <a:t>安全性是可信计算的需要</a:t>
            </a:r>
          </a:p>
        </p:txBody>
      </p:sp>
      <p:sp>
        <p:nvSpPr>
          <p:cNvPr id="471044" name="Rectangle 3"/>
          <p:cNvSpPr>
            <a:spLocks noGrp="1" noChangeArrowheads="1"/>
          </p:cNvSpPr>
          <p:nvPr>
            <p:ph type="body" idx="4294967295"/>
          </p:nvPr>
        </p:nvSpPr>
        <p:spPr>
          <a:xfrm>
            <a:off x="1992313" y="1628775"/>
            <a:ext cx="8229600" cy="3384550"/>
          </a:xfrm>
        </p:spPr>
        <p:txBody>
          <a:bodyPr>
            <a:normAutofit fontScale="92500" lnSpcReduction="20000"/>
          </a:bodyPr>
          <a:lstStyle/>
          <a:p>
            <a:pPr>
              <a:lnSpc>
                <a:spcPct val="90000"/>
              </a:lnSpc>
            </a:pPr>
            <a:r>
              <a:rPr lang="zh-CN" altLang="en-US" dirty="0"/>
              <a:t>计算安全是要保证信息传递、描述和变换过程安全。 </a:t>
            </a:r>
          </a:p>
          <a:p>
            <a:pPr>
              <a:lnSpc>
                <a:spcPct val="90000"/>
              </a:lnSpc>
            </a:pPr>
            <a:r>
              <a:rPr lang="zh-CN" altLang="en-US" dirty="0"/>
              <a:t>可信计算并不是保护用户的机器，做用户不想做的事情，而是保护用户机器内的数据拷贝。使它们不被你按照他人不希望的方式进行访问</a:t>
            </a:r>
          </a:p>
          <a:p>
            <a:pPr>
              <a:lnSpc>
                <a:spcPct val="90000"/>
              </a:lnSpc>
            </a:pPr>
            <a:r>
              <a:rPr lang="zh-CN" altLang="en-US" dirty="0"/>
              <a:t>如何利用信任度较低的系统构建可信的网络计算环境 </a:t>
            </a:r>
          </a:p>
          <a:p>
            <a:pPr>
              <a:lnSpc>
                <a:spcPct val="90000"/>
              </a:lnSpc>
            </a:pPr>
            <a:r>
              <a:rPr lang="zh-CN" altLang="en-US" dirty="0"/>
              <a:t>如何在不可信的计算环境中，保证业务应用系统的可信运行和维护。 </a:t>
            </a:r>
          </a:p>
          <a:p>
            <a:pPr>
              <a:lnSpc>
                <a:spcPct val="90000"/>
              </a:lnSpc>
            </a:pPr>
            <a:r>
              <a:rPr lang="zh-CN" altLang="en-US" dirty="0"/>
              <a:t>在可信计算基础研究的基础上，研究可信计算平台、可信接入、和可信应用。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0"/>
          </p:nvPr>
        </p:nvSpPr>
        <p:spPr/>
        <p:txBody>
          <a:bodyPr/>
          <a:lstStyle/>
          <a:p>
            <a:fld id="{8F5C8630-4D6E-4233-ACA5-0C0087077828}" type="slidenum">
              <a:rPr lang="zh-CN" altLang="en-US"/>
              <a:pPr/>
              <a:t>40</a:t>
            </a:fld>
            <a:endParaRPr lang="en-US" altLang="zh-CN"/>
          </a:p>
        </p:txBody>
      </p:sp>
      <p:sp>
        <p:nvSpPr>
          <p:cNvPr id="634882" name="Rectangle 2"/>
          <p:cNvSpPr>
            <a:spLocks noGrp="1" noChangeArrowheads="1"/>
          </p:cNvSpPr>
          <p:nvPr>
            <p:ph type="title"/>
          </p:nvPr>
        </p:nvSpPr>
        <p:spPr/>
        <p:txBody>
          <a:bodyPr/>
          <a:lstStyle/>
          <a:p>
            <a:r>
              <a:rPr lang="zh-CN" altLang="en-US"/>
              <a:t>安全攻击的分类</a:t>
            </a:r>
          </a:p>
        </p:txBody>
      </p:sp>
      <p:sp>
        <p:nvSpPr>
          <p:cNvPr id="634883" name="Rectangle 3"/>
          <p:cNvSpPr>
            <a:spLocks noGrp="1" noChangeArrowheads="1"/>
          </p:cNvSpPr>
          <p:nvPr>
            <p:ph type="body" sz="half" idx="1"/>
          </p:nvPr>
        </p:nvSpPr>
        <p:spPr>
          <a:xfrm>
            <a:off x="1992313" y="2060576"/>
            <a:ext cx="8229600" cy="1635125"/>
          </a:xfrm>
        </p:spPr>
        <p:txBody>
          <a:bodyPr/>
          <a:lstStyle/>
          <a:p>
            <a:r>
              <a:rPr lang="zh-CN" altLang="en-US"/>
              <a:t>主动攻击与被动攻击</a:t>
            </a:r>
          </a:p>
        </p:txBody>
      </p:sp>
      <p:sp>
        <p:nvSpPr>
          <p:cNvPr id="634884" name="Text Box 4"/>
          <p:cNvSpPr txBox="1">
            <a:spLocks noChangeArrowheads="1"/>
          </p:cNvSpPr>
          <p:nvPr/>
        </p:nvSpPr>
        <p:spPr bwMode="auto">
          <a:xfrm>
            <a:off x="4511676" y="6015038"/>
            <a:ext cx="367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0000FF"/>
                </a:solidFill>
              </a:rPr>
              <a:t>主动和被动网络安全威胁</a:t>
            </a:r>
          </a:p>
        </p:txBody>
      </p:sp>
      <p:grpSp>
        <p:nvGrpSpPr>
          <p:cNvPr id="634885" name="Group 5"/>
          <p:cNvGrpSpPr>
            <a:grpSpLocks/>
          </p:cNvGrpSpPr>
          <p:nvPr/>
        </p:nvGrpSpPr>
        <p:grpSpPr bwMode="auto">
          <a:xfrm>
            <a:off x="1992314" y="2492376"/>
            <a:ext cx="3959225" cy="3382963"/>
            <a:chOff x="295" y="1570"/>
            <a:chExt cx="2494" cy="2131"/>
          </a:xfrm>
        </p:grpSpPr>
        <p:sp>
          <p:nvSpPr>
            <p:cNvPr id="634886" name="Text Box 6"/>
            <p:cNvSpPr txBox="1">
              <a:spLocks noChangeArrowheads="1"/>
            </p:cNvSpPr>
            <p:nvPr/>
          </p:nvSpPr>
          <p:spPr bwMode="auto">
            <a:xfrm>
              <a:off x="1247" y="1570"/>
              <a:ext cx="68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被动攻击</a:t>
              </a:r>
            </a:p>
          </p:txBody>
        </p:sp>
        <p:sp>
          <p:nvSpPr>
            <p:cNvPr id="634887" name="Text Box 7"/>
            <p:cNvSpPr txBox="1">
              <a:spLocks noChangeArrowheads="1"/>
            </p:cNvSpPr>
            <p:nvPr/>
          </p:nvSpPr>
          <p:spPr bwMode="auto">
            <a:xfrm>
              <a:off x="1383" y="2432"/>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截获</a:t>
              </a:r>
              <a:r>
                <a:rPr lang="en-US" altLang="zh-CN">
                  <a:latin typeface="黑体" pitchFamily="49" charset="-122"/>
                  <a:ea typeface="黑体" pitchFamily="49" charset="-122"/>
                </a:rPr>
                <a:t>(</a:t>
              </a:r>
              <a:r>
                <a:rPr lang="zh-CN" altLang="en-US">
                  <a:latin typeface="黑体" pitchFamily="49" charset="-122"/>
                  <a:ea typeface="黑体" pitchFamily="49" charset="-122"/>
                </a:rPr>
                <a:t>秘密</a:t>
              </a:r>
              <a:r>
                <a:rPr lang="en-US" altLang="zh-CN">
                  <a:latin typeface="黑体" pitchFamily="49" charset="-122"/>
                  <a:ea typeface="黑体" pitchFamily="49" charset="-122"/>
                </a:rPr>
                <a:t>)</a:t>
              </a:r>
            </a:p>
          </p:txBody>
        </p:sp>
        <p:sp>
          <p:nvSpPr>
            <p:cNvPr id="634888" name="Text Box 8"/>
            <p:cNvSpPr txBox="1">
              <a:spLocks noChangeArrowheads="1"/>
            </p:cNvSpPr>
            <p:nvPr/>
          </p:nvSpPr>
          <p:spPr bwMode="auto">
            <a:xfrm>
              <a:off x="295" y="3294"/>
              <a:ext cx="90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析出消息内容</a:t>
              </a:r>
            </a:p>
          </p:txBody>
        </p:sp>
        <p:sp>
          <p:nvSpPr>
            <p:cNvPr id="634889" name="Text Box 9"/>
            <p:cNvSpPr txBox="1">
              <a:spLocks noChangeArrowheads="1"/>
            </p:cNvSpPr>
            <p:nvPr/>
          </p:nvSpPr>
          <p:spPr bwMode="auto">
            <a:xfrm>
              <a:off x="1882" y="3309"/>
              <a:ext cx="9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通信量分析</a:t>
              </a:r>
            </a:p>
          </p:txBody>
        </p:sp>
        <p:sp>
          <p:nvSpPr>
            <p:cNvPr id="634890" name="Line 10"/>
            <p:cNvSpPr>
              <a:spLocks noChangeShapeType="1"/>
            </p:cNvSpPr>
            <p:nvPr/>
          </p:nvSpPr>
          <p:spPr bwMode="auto">
            <a:xfrm>
              <a:off x="1565" y="1752"/>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891" name="Line 11"/>
            <p:cNvSpPr>
              <a:spLocks noChangeShapeType="1"/>
            </p:cNvSpPr>
            <p:nvPr/>
          </p:nvSpPr>
          <p:spPr bwMode="auto">
            <a:xfrm flipV="1">
              <a:off x="839" y="2614"/>
              <a:ext cx="726"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892" name="Line 12"/>
            <p:cNvSpPr>
              <a:spLocks noChangeShapeType="1"/>
            </p:cNvSpPr>
            <p:nvPr/>
          </p:nvSpPr>
          <p:spPr bwMode="auto">
            <a:xfrm>
              <a:off x="1565" y="2614"/>
              <a:ext cx="68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4893" name="Text Box 13"/>
          <p:cNvSpPr txBox="1">
            <a:spLocks noChangeArrowheads="1"/>
          </p:cNvSpPr>
          <p:nvPr/>
        </p:nvSpPr>
        <p:spPr bwMode="auto">
          <a:xfrm>
            <a:off x="9264650" y="4475163"/>
            <a:ext cx="1079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伪造</a:t>
            </a:r>
          </a:p>
        </p:txBody>
      </p:sp>
      <p:sp>
        <p:nvSpPr>
          <p:cNvPr id="634894" name="Text Box 14"/>
          <p:cNvSpPr txBox="1">
            <a:spLocks noChangeArrowheads="1"/>
          </p:cNvSpPr>
          <p:nvPr/>
        </p:nvSpPr>
        <p:spPr bwMode="auto">
          <a:xfrm>
            <a:off x="9264650" y="4691063"/>
            <a:ext cx="1079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a:latin typeface="黑体" pitchFamily="49" charset="-122"/>
                <a:ea typeface="黑体" pitchFamily="49" charset="-122"/>
              </a:rPr>
              <a:t>(</a:t>
            </a:r>
            <a:r>
              <a:rPr lang="zh-CN" altLang="en-US">
                <a:latin typeface="黑体" pitchFamily="49" charset="-122"/>
                <a:ea typeface="黑体" pitchFamily="49" charset="-122"/>
              </a:rPr>
              <a:t>真实性</a:t>
            </a:r>
            <a:r>
              <a:rPr lang="en-US" altLang="zh-CN">
                <a:latin typeface="黑体" pitchFamily="49" charset="-122"/>
                <a:ea typeface="黑体" pitchFamily="49" charset="-122"/>
              </a:rPr>
              <a:t>)</a:t>
            </a:r>
          </a:p>
        </p:txBody>
      </p:sp>
      <p:sp>
        <p:nvSpPr>
          <p:cNvPr id="634895" name="Text Box 15"/>
          <p:cNvSpPr txBox="1">
            <a:spLocks noChangeArrowheads="1"/>
          </p:cNvSpPr>
          <p:nvPr/>
        </p:nvSpPr>
        <p:spPr bwMode="auto">
          <a:xfrm>
            <a:off x="6743700" y="4437063"/>
            <a:ext cx="1079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篡改</a:t>
            </a:r>
          </a:p>
        </p:txBody>
      </p:sp>
      <p:sp>
        <p:nvSpPr>
          <p:cNvPr id="634896" name="Text Box 16"/>
          <p:cNvSpPr txBox="1">
            <a:spLocks noChangeArrowheads="1"/>
          </p:cNvSpPr>
          <p:nvPr/>
        </p:nvSpPr>
        <p:spPr bwMode="auto">
          <a:xfrm>
            <a:off x="6743700" y="4652963"/>
            <a:ext cx="1079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a:latin typeface="黑体" pitchFamily="49" charset="-122"/>
                <a:ea typeface="黑体" pitchFamily="49" charset="-122"/>
              </a:rPr>
              <a:t>(</a:t>
            </a:r>
            <a:r>
              <a:rPr lang="zh-CN" altLang="en-US">
                <a:latin typeface="黑体" pitchFamily="49" charset="-122"/>
                <a:ea typeface="黑体" pitchFamily="49" charset="-122"/>
              </a:rPr>
              <a:t>完整性</a:t>
            </a:r>
            <a:r>
              <a:rPr lang="en-US" altLang="zh-CN">
                <a:latin typeface="黑体" pitchFamily="49" charset="-122"/>
                <a:ea typeface="黑体" pitchFamily="49" charset="-122"/>
              </a:rPr>
              <a:t>)</a:t>
            </a:r>
          </a:p>
        </p:txBody>
      </p:sp>
      <p:sp>
        <p:nvSpPr>
          <p:cNvPr id="634897" name="Text Box 17"/>
          <p:cNvSpPr txBox="1">
            <a:spLocks noChangeArrowheads="1"/>
          </p:cNvSpPr>
          <p:nvPr/>
        </p:nvSpPr>
        <p:spPr bwMode="auto">
          <a:xfrm>
            <a:off x="5505450" y="4437063"/>
            <a:ext cx="1079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中断</a:t>
            </a:r>
          </a:p>
        </p:txBody>
      </p:sp>
      <p:sp>
        <p:nvSpPr>
          <p:cNvPr id="634898" name="Text Box 18"/>
          <p:cNvSpPr txBox="1">
            <a:spLocks noChangeArrowheads="1"/>
          </p:cNvSpPr>
          <p:nvPr/>
        </p:nvSpPr>
        <p:spPr bwMode="auto">
          <a:xfrm>
            <a:off x="5505450" y="4652963"/>
            <a:ext cx="1079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a:latin typeface="黑体" pitchFamily="49" charset="-122"/>
                <a:ea typeface="黑体" pitchFamily="49" charset="-122"/>
              </a:rPr>
              <a:t>(</a:t>
            </a:r>
            <a:r>
              <a:rPr lang="zh-CN" altLang="en-US">
                <a:latin typeface="黑体" pitchFamily="49" charset="-122"/>
                <a:ea typeface="黑体" pitchFamily="49" charset="-122"/>
              </a:rPr>
              <a:t>可用性</a:t>
            </a:r>
            <a:r>
              <a:rPr lang="en-US" altLang="zh-CN">
                <a:latin typeface="黑体" pitchFamily="49" charset="-122"/>
                <a:ea typeface="黑体" pitchFamily="49" charset="-122"/>
              </a:rPr>
              <a:t>)</a:t>
            </a:r>
          </a:p>
        </p:txBody>
      </p:sp>
      <p:sp>
        <p:nvSpPr>
          <p:cNvPr id="634899" name="Text Box 19"/>
          <p:cNvSpPr txBox="1">
            <a:spLocks noChangeArrowheads="1"/>
          </p:cNvSpPr>
          <p:nvPr/>
        </p:nvSpPr>
        <p:spPr bwMode="auto">
          <a:xfrm>
            <a:off x="7305675" y="2852739"/>
            <a:ext cx="1079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主动攻击</a:t>
            </a:r>
          </a:p>
        </p:txBody>
      </p:sp>
      <p:sp>
        <p:nvSpPr>
          <p:cNvPr id="634900" name="Line 20"/>
          <p:cNvSpPr>
            <a:spLocks noChangeShapeType="1"/>
          </p:cNvSpPr>
          <p:nvPr/>
        </p:nvSpPr>
        <p:spPr bwMode="auto">
          <a:xfrm flipH="1">
            <a:off x="6081714" y="3213101"/>
            <a:ext cx="1800225"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1" name="Line 21"/>
          <p:cNvSpPr>
            <a:spLocks noChangeShapeType="1"/>
          </p:cNvSpPr>
          <p:nvPr/>
        </p:nvSpPr>
        <p:spPr bwMode="auto">
          <a:xfrm flipV="1">
            <a:off x="7319964" y="3213101"/>
            <a:ext cx="561975"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2" name="Line 22"/>
          <p:cNvSpPr>
            <a:spLocks noChangeShapeType="1"/>
          </p:cNvSpPr>
          <p:nvPr/>
        </p:nvSpPr>
        <p:spPr bwMode="auto">
          <a:xfrm>
            <a:off x="7881938" y="3213101"/>
            <a:ext cx="1943100"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3" name="Line 23"/>
          <p:cNvSpPr>
            <a:spLocks noChangeShapeType="1"/>
          </p:cNvSpPr>
          <p:nvPr/>
        </p:nvSpPr>
        <p:spPr bwMode="auto">
          <a:xfrm flipH="1" flipV="1">
            <a:off x="7881938" y="3213101"/>
            <a:ext cx="590550"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4" name="Text Box 24"/>
          <p:cNvSpPr txBox="1">
            <a:spLocks noChangeArrowheads="1"/>
          </p:cNvSpPr>
          <p:nvPr/>
        </p:nvSpPr>
        <p:spPr bwMode="auto">
          <a:xfrm>
            <a:off x="7969250" y="4460876"/>
            <a:ext cx="1079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latin typeface="黑体" pitchFamily="49" charset="-122"/>
                <a:ea typeface="黑体" pitchFamily="49" charset="-122"/>
              </a:rPr>
              <a:t>越权访问</a:t>
            </a:r>
          </a:p>
        </p:txBody>
      </p:sp>
      <p:sp>
        <p:nvSpPr>
          <p:cNvPr id="634905" name="Text Box 25"/>
          <p:cNvSpPr txBox="1">
            <a:spLocks noChangeArrowheads="1"/>
          </p:cNvSpPr>
          <p:nvPr/>
        </p:nvSpPr>
        <p:spPr bwMode="auto">
          <a:xfrm>
            <a:off x="7969250" y="4676775"/>
            <a:ext cx="1079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a:latin typeface="黑体" pitchFamily="49" charset="-122"/>
                <a:ea typeface="黑体" pitchFamily="49" charset="-122"/>
              </a:rPr>
              <a:t>(</a:t>
            </a:r>
            <a:r>
              <a:rPr lang="zh-CN" altLang="en-US">
                <a:latin typeface="黑体" pitchFamily="49" charset="-122"/>
                <a:ea typeface="黑体" pitchFamily="49" charset="-122"/>
              </a:rPr>
              <a:t>可控性</a:t>
            </a:r>
            <a:r>
              <a:rPr lang="en-US" altLang="zh-CN">
                <a:latin typeface="黑体" pitchFamily="49" charset="-122"/>
                <a:ea typeface="黑体" pitchFamily="49"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21943B9-6BEA-45FB-BD05-4D385DE668D6}" type="slidenum">
              <a:rPr lang="zh-CN" altLang="en-US"/>
              <a:pPr/>
              <a:t>41</a:t>
            </a:fld>
            <a:endParaRPr lang="en-US" altLang="zh-CN"/>
          </a:p>
        </p:txBody>
      </p:sp>
      <p:sp>
        <p:nvSpPr>
          <p:cNvPr id="635906" name="Rectangle 2"/>
          <p:cNvSpPr>
            <a:spLocks noGrp="1" noChangeArrowheads="1"/>
          </p:cNvSpPr>
          <p:nvPr>
            <p:ph type="title"/>
          </p:nvPr>
        </p:nvSpPr>
        <p:spPr/>
        <p:txBody>
          <a:bodyPr/>
          <a:lstStyle/>
          <a:p>
            <a:r>
              <a:rPr lang="zh-CN" altLang="en-US"/>
              <a:t>被动攻击</a:t>
            </a:r>
          </a:p>
        </p:txBody>
      </p:sp>
      <p:sp>
        <p:nvSpPr>
          <p:cNvPr id="635907" name="Rectangle 3"/>
          <p:cNvSpPr>
            <a:spLocks noGrp="1" noChangeArrowheads="1"/>
          </p:cNvSpPr>
          <p:nvPr>
            <p:ph type="body" idx="1"/>
          </p:nvPr>
        </p:nvSpPr>
        <p:spPr>
          <a:xfrm>
            <a:off x="838200" y="1371600"/>
            <a:ext cx="11049000" cy="5349875"/>
          </a:xfrm>
        </p:spPr>
        <p:txBody>
          <a:bodyPr>
            <a:normAutofit fontScale="85000" lnSpcReduction="20000"/>
          </a:bodyPr>
          <a:lstStyle/>
          <a:p>
            <a:r>
              <a:rPr lang="zh-CN" altLang="en-US" dirty="0"/>
              <a:t>本质是在存储、处理或传输中的</a:t>
            </a:r>
            <a:r>
              <a:rPr lang="zh-CN" altLang="en-US" dirty="0">
                <a:solidFill>
                  <a:srgbClr val="CC3300"/>
                </a:solidFill>
              </a:rPr>
              <a:t>偷听</a:t>
            </a:r>
            <a:r>
              <a:rPr lang="zh-CN" altLang="en-US" dirty="0"/>
              <a:t>或</a:t>
            </a:r>
            <a:r>
              <a:rPr lang="zh-CN" altLang="en-US" dirty="0">
                <a:solidFill>
                  <a:srgbClr val="CC3300"/>
                </a:solidFill>
              </a:rPr>
              <a:t>监视</a:t>
            </a:r>
            <a:r>
              <a:rPr lang="zh-CN" altLang="en-US" dirty="0"/>
              <a:t>、其目的是从中获得信息。</a:t>
            </a:r>
          </a:p>
          <a:p>
            <a:r>
              <a:rPr lang="zh-CN" altLang="en-US" dirty="0"/>
              <a:t>两类被动攻击</a:t>
            </a:r>
          </a:p>
          <a:p>
            <a:pPr lvl="1"/>
            <a:r>
              <a:rPr lang="zh-CN" altLang="en-US" dirty="0"/>
              <a:t>析出消息内容</a:t>
            </a:r>
          </a:p>
          <a:p>
            <a:pPr lvl="2"/>
            <a:r>
              <a:rPr lang="zh-CN" altLang="en-US" dirty="0"/>
              <a:t>电话交谈、电子邮件信息、存储或传送的文件</a:t>
            </a:r>
          </a:p>
          <a:p>
            <a:pPr lvl="1"/>
            <a:r>
              <a:rPr lang="zh-CN" altLang="en-US" dirty="0"/>
              <a:t>通信量分析</a:t>
            </a:r>
            <a:endParaRPr lang="en-US" altLang="zh-CN" dirty="0"/>
          </a:p>
          <a:p>
            <a:pPr>
              <a:lnSpc>
                <a:spcPct val="90000"/>
              </a:lnSpc>
            </a:pPr>
            <a:r>
              <a:rPr lang="zh-CN" altLang="en-US" sz="2800" dirty="0"/>
              <a:t>通信量分析</a:t>
            </a:r>
          </a:p>
          <a:p>
            <a:pPr lvl="1">
              <a:lnSpc>
                <a:spcPct val="90000"/>
              </a:lnSpc>
            </a:pPr>
            <a:r>
              <a:rPr lang="zh-CN" altLang="en-US" sz="2400" dirty="0"/>
              <a:t>更为微妙</a:t>
            </a:r>
          </a:p>
          <a:p>
            <a:pPr lvl="1">
              <a:lnSpc>
                <a:spcPct val="90000"/>
              </a:lnSpc>
            </a:pPr>
            <a:r>
              <a:rPr lang="zh-CN" altLang="en-US" sz="2400" dirty="0"/>
              <a:t>假定用某种方法屏蔽了消息内容，即使对于获取了该信息也无法从消息中提取信息。</a:t>
            </a:r>
          </a:p>
          <a:p>
            <a:pPr lvl="2">
              <a:lnSpc>
                <a:spcPct val="90000"/>
              </a:lnSpc>
            </a:pPr>
            <a:r>
              <a:rPr lang="zh-CN" altLang="en-US" sz="2000" u="sng" dirty="0"/>
              <a:t>屏蔽内容的常用技术是加密</a:t>
            </a:r>
            <a:r>
              <a:rPr lang="zh-CN" altLang="en-US" sz="2000" dirty="0"/>
              <a:t>。</a:t>
            </a:r>
          </a:p>
          <a:p>
            <a:pPr lvl="1">
              <a:lnSpc>
                <a:spcPct val="90000"/>
              </a:lnSpc>
            </a:pPr>
            <a:r>
              <a:rPr lang="zh-CN" altLang="en-US" sz="2400" dirty="0"/>
              <a:t>对手也许还能观察这些消息的模式或信息通信量等。这些信息对猜测正在发生的通信的性质是有用的。</a:t>
            </a:r>
          </a:p>
          <a:p>
            <a:pPr lvl="2">
              <a:lnSpc>
                <a:spcPct val="90000"/>
              </a:lnSpc>
            </a:pPr>
            <a:r>
              <a:rPr lang="zh-CN" altLang="en-US" sz="2000" dirty="0"/>
              <a:t>测定通信主机的位置和标识</a:t>
            </a:r>
          </a:p>
          <a:p>
            <a:pPr lvl="2">
              <a:lnSpc>
                <a:spcPct val="90000"/>
              </a:lnSpc>
            </a:pPr>
            <a:r>
              <a:rPr lang="zh-CN" altLang="en-US" sz="2000" u="sng" dirty="0"/>
              <a:t>观察被交换消息的频率和长度</a:t>
            </a:r>
            <a:endParaRPr lang="en-US" altLang="zh-CN" sz="2000" u="sng" dirty="0"/>
          </a:p>
          <a:p>
            <a:r>
              <a:rPr lang="zh-CN" altLang="en-US" dirty="0"/>
              <a:t>难以检测</a:t>
            </a:r>
          </a:p>
          <a:p>
            <a:pPr lvl="1"/>
            <a:r>
              <a:rPr lang="zh-CN" altLang="en-US" dirty="0"/>
              <a:t>因为它们并不会导致数据有任何改变。</a:t>
            </a:r>
          </a:p>
          <a:p>
            <a:r>
              <a:rPr lang="zh-CN" altLang="en-US" dirty="0"/>
              <a:t>防止这些攻击是可能的</a:t>
            </a:r>
          </a:p>
          <a:p>
            <a:pPr lvl="1"/>
            <a:r>
              <a:rPr lang="zh-CN" altLang="en-US" dirty="0"/>
              <a:t>对付被动攻击的重点是防止而不是检测与消除</a:t>
            </a:r>
            <a:endParaRPr lang="zh-CN" altLang="en-US" sz="2000" dirty="0"/>
          </a:p>
          <a:p>
            <a:pPr marL="457200" lvl="1" indent="0">
              <a:buNone/>
            </a:pP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3D5E59B-E295-467A-A8EB-C0B4CBEA1708}" type="slidenum">
              <a:rPr lang="zh-CN" altLang="en-US"/>
              <a:pPr/>
              <a:t>42</a:t>
            </a:fld>
            <a:endParaRPr lang="en-US" altLang="zh-CN"/>
          </a:p>
        </p:txBody>
      </p:sp>
      <p:sp>
        <p:nvSpPr>
          <p:cNvPr id="638978" name="Rectangle 2"/>
          <p:cNvSpPr>
            <a:spLocks noGrp="1" noChangeArrowheads="1"/>
          </p:cNvSpPr>
          <p:nvPr>
            <p:ph type="title"/>
          </p:nvPr>
        </p:nvSpPr>
        <p:spPr/>
        <p:txBody>
          <a:bodyPr/>
          <a:lstStyle/>
          <a:p>
            <a:r>
              <a:rPr lang="zh-CN" altLang="en-US"/>
              <a:t>主动攻击</a:t>
            </a:r>
          </a:p>
        </p:txBody>
      </p:sp>
      <p:sp>
        <p:nvSpPr>
          <p:cNvPr id="638979" name="Rectangle 3"/>
          <p:cNvSpPr>
            <a:spLocks noGrp="1" noChangeArrowheads="1"/>
          </p:cNvSpPr>
          <p:nvPr>
            <p:ph type="body" idx="1"/>
          </p:nvPr>
        </p:nvSpPr>
        <p:spPr>
          <a:xfrm>
            <a:off x="838200" y="1567543"/>
            <a:ext cx="10787742" cy="5153932"/>
          </a:xfrm>
        </p:spPr>
        <p:txBody>
          <a:bodyPr>
            <a:normAutofit/>
          </a:bodyPr>
          <a:lstStyle/>
          <a:p>
            <a:r>
              <a:rPr lang="zh-CN" altLang="en-US" dirty="0"/>
              <a:t>涉及恶意软件的攻击、某些数据流的</a:t>
            </a:r>
            <a:r>
              <a:rPr lang="zh-CN" altLang="en-US" dirty="0">
                <a:solidFill>
                  <a:srgbClr val="CC3300"/>
                </a:solidFill>
              </a:rPr>
              <a:t>篡改</a:t>
            </a:r>
            <a:r>
              <a:rPr lang="zh-CN" altLang="en-US" dirty="0"/>
              <a:t>或一个</a:t>
            </a:r>
            <a:r>
              <a:rPr lang="zh-CN" altLang="en-US" dirty="0">
                <a:solidFill>
                  <a:srgbClr val="CC3300"/>
                </a:solidFill>
              </a:rPr>
              <a:t>虚假流</a:t>
            </a:r>
            <a:r>
              <a:rPr lang="zh-CN" altLang="en-US" dirty="0"/>
              <a:t>的产生。</a:t>
            </a:r>
            <a:endParaRPr lang="en-US" altLang="zh-CN" dirty="0"/>
          </a:p>
          <a:p>
            <a:r>
              <a:rPr lang="zh-CN" altLang="en-US" dirty="0"/>
              <a:t>消息的篡改</a:t>
            </a:r>
          </a:p>
          <a:p>
            <a:pPr lvl="1"/>
            <a:r>
              <a:rPr lang="zh-CN" altLang="en-US" dirty="0"/>
              <a:t>意味着一个合法消息的某些部分被改变，或消息被延迟或改变顺序，以产生一个未授权效果。</a:t>
            </a:r>
          </a:p>
          <a:p>
            <a:pPr lvl="2"/>
            <a:r>
              <a:rPr lang="zh-CN" altLang="en-US" dirty="0"/>
              <a:t>例如，一条消息为“允许</a:t>
            </a:r>
            <a:r>
              <a:rPr lang="en-US" altLang="zh-CN" dirty="0"/>
              <a:t>John Smith</a:t>
            </a:r>
            <a:r>
              <a:rPr lang="zh-CN" altLang="en-US" dirty="0"/>
              <a:t>读机密文件</a:t>
            </a:r>
            <a:r>
              <a:rPr lang="en-US" altLang="zh-CN" dirty="0"/>
              <a:t>accounts”</a:t>
            </a:r>
            <a:r>
              <a:rPr lang="zh-CN" altLang="en-US" dirty="0"/>
              <a:t>被篡改为“允许</a:t>
            </a:r>
            <a:r>
              <a:rPr lang="en-US" altLang="zh-CN" dirty="0"/>
              <a:t>Fred Brown</a:t>
            </a:r>
            <a:r>
              <a:rPr lang="zh-CN" altLang="en-US" dirty="0"/>
              <a:t>读该机密文件</a:t>
            </a:r>
            <a:r>
              <a:rPr lang="en-US" altLang="zh-CN" dirty="0"/>
              <a:t>accounts”</a:t>
            </a:r>
            <a:r>
              <a:rPr lang="zh-CN" altLang="en-US" dirty="0"/>
              <a:t>。</a:t>
            </a:r>
          </a:p>
          <a:p>
            <a:r>
              <a:rPr lang="zh-CN" altLang="en-US" dirty="0"/>
              <a:t>伪装</a:t>
            </a:r>
          </a:p>
          <a:p>
            <a:pPr lvl="1"/>
            <a:r>
              <a:rPr lang="zh-CN" altLang="en-US" dirty="0"/>
              <a:t>就是一个实体假装为一个不同的实体。</a:t>
            </a:r>
          </a:p>
          <a:p>
            <a:pPr lvl="1"/>
            <a:r>
              <a:rPr lang="zh-CN" altLang="en-US" dirty="0"/>
              <a:t>伪装攻击通常包括其他主动攻击形式中的一种</a:t>
            </a:r>
          </a:p>
          <a:p>
            <a:pPr lvl="2"/>
            <a:r>
              <a:rPr lang="zh-CN" altLang="en-US" dirty="0"/>
              <a:t>例如，鉴别序列能够被劫获并且在一个合法的鉴别序列发生后进行伪装攻击，通过伪装具有这些特权的实体，从而导致一个只有某些特权的授权实体获得某些额外特权。</a:t>
            </a:r>
          </a:p>
          <a:p>
            <a:r>
              <a:rPr lang="zh-CN" altLang="en-US" dirty="0"/>
              <a:t>重放</a:t>
            </a:r>
          </a:p>
          <a:p>
            <a:pPr lvl="1"/>
            <a:r>
              <a:rPr lang="zh-CN" altLang="en-US" dirty="0"/>
              <a:t>涉及一个数据单元的</a:t>
            </a:r>
            <a:r>
              <a:rPr lang="zh-CN" altLang="en-US" dirty="0">
                <a:solidFill>
                  <a:srgbClr val="CC3300"/>
                </a:solidFill>
              </a:rPr>
              <a:t>被动获取</a:t>
            </a:r>
            <a:r>
              <a:rPr lang="zh-CN" altLang="en-US" dirty="0"/>
              <a:t>以及</a:t>
            </a:r>
            <a:r>
              <a:rPr lang="zh-CN" altLang="en-US" dirty="0">
                <a:solidFill>
                  <a:srgbClr val="CC3300"/>
                </a:solidFill>
              </a:rPr>
              <a:t>后继的重传</a:t>
            </a:r>
            <a:r>
              <a:rPr lang="zh-CN" altLang="en-US" dirty="0"/>
              <a:t>，以产生一个未授权的效果。</a:t>
            </a:r>
          </a:p>
          <a:p>
            <a:endParaRPr lang="zh-CN" altLang="en-US"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重放</a:t>
            </a:r>
          </a:p>
        </p:txBody>
      </p:sp>
      <p:sp>
        <p:nvSpPr>
          <p:cNvPr id="192515" name="Rectangle 3"/>
          <p:cNvSpPr>
            <a:spLocks noGrp="1" noChangeArrowheads="1"/>
          </p:cNvSpPr>
          <p:nvPr>
            <p:ph type="body" idx="1"/>
          </p:nvPr>
        </p:nvSpPr>
        <p:spPr/>
        <p:txBody>
          <a:bodyPr/>
          <a:lstStyle/>
          <a:p>
            <a:pPr marL="447675" indent="-447675" eaLnBrk="0" hangingPunct="0">
              <a:spcBef>
                <a:spcPct val="0"/>
              </a:spcBef>
            </a:pPr>
            <a:r>
              <a:rPr lang="zh-CN" altLang="en-US" sz="2100"/>
              <a:t>常见的消息重放攻击形式有：</a:t>
            </a:r>
          </a:p>
          <a:p>
            <a:pPr marL="447675" indent="-447675" eaLnBrk="0" hangingPunct="0">
              <a:spcBef>
                <a:spcPct val="0"/>
              </a:spcBef>
              <a:buNone/>
            </a:pPr>
            <a:r>
              <a:rPr lang="en-US" altLang="zh-CN" sz="2100"/>
              <a:t>1</a:t>
            </a:r>
            <a:r>
              <a:rPr lang="zh-CN" altLang="en-US" sz="2100"/>
              <a:t>、简单重放：攻击者简单复制一条消息，以后在重新发送它；</a:t>
            </a:r>
          </a:p>
          <a:p>
            <a:pPr marL="447675" indent="-447675" eaLnBrk="0" hangingPunct="0">
              <a:spcBef>
                <a:spcPct val="0"/>
              </a:spcBef>
              <a:buNone/>
            </a:pPr>
            <a:r>
              <a:rPr lang="en-US" altLang="zh-CN" sz="2100"/>
              <a:t>2</a:t>
            </a:r>
            <a:r>
              <a:rPr lang="zh-CN" altLang="en-US" sz="2100"/>
              <a:t>、可被日志记录的重复：攻击者可以在一个合法有效的时间窗内重放一个带时间戳的消息；</a:t>
            </a:r>
          </a:p>
          <a:p>
            <a:pPr marL="447675" indent="-447675" eaLnBrk="0" hangingPunct="0">
              <a:spcBef>
                <a:spcPct val="0"/>
              </a:spcBef>
              <a:buNone/>
            </a:pPr>
            <a:r>
              <a:rPr lang="en-US" altLang="zh-CN" sz="2100"/>
              <a:t>3</a:t>
            </a:r>
            <a:r>
              <a:rPr lang="zh-CN" altLang="en-US" sz="2100"/>
              <a:t>、不能被检测到的重复：这种情况可能出现，原因是原始信息已经被拦截，无法到达目的地，而只有重放的信息到达目的地。</a:t>
            </a:r>
          </a:p>
          <a:p>
            <a:pPr marL="447675" indent="-447675" eaLnBrk="0" hangingPunct="0">
              <a:spcBef>
                <a:spcPct val="0"/>
              </a:spcBef>
              <a:buNone/>
            </a:pPr>
            <a:r>
              <a:rPr lang="en-US" altLang="zh-CN" sz="2100"/>
              <a:t>4</a:t>
            </a:r>
            <a:r>
              <a:rPr lang="zh-CN" altLang="en-US" sz="2100"/>
              <a:t>、反向重放，不做修改。向消息发送者重放。</a:t>
            </a:r>
          </a:p>
          <a:p>
            <a:pPr marL="889000" lvl="1" indent="-439738" eaLnBrk="0" hangingPunct="0">
              <a:spcBef>
                <a:spcPct val="0"/>
              </a:spcBef>
            </a:pPr>
            <a:r>
              <a:rPr lang="zh-CN" altLang="en-US" sz="2000"/>
              <a:t>当采用传统对称加密方式时，这种攻击是可能的。</a:t>
            </a:r>
          </a:p>
          <a:p>
            <a:pPr marL="889000" lvl="1" indent="-439738" eaLnBrk="0" hangingPunct="0">
              <a:spcBef>
                <a:spcPct val="0"/>
              </a:spcBef>
            </a:pPr>
            <a:r>
              <a:rPr lang="zh-CN" altLang="en-US" sz="2000"/>
              <a:t>因为消息发送者不能简单地识别发送的消息和收到的消息在内容上的区别。</a:t>
            </a:r>
          </a:p>
          <a:p>
            <a:pPr marL="447675" indent="-447675"/>
            <a:endParaRPr lang="en-US" altLang="zh-CN" sz="2100"/>
          </a:p>
        </p:txBody>
      </p:sp>
    </p:spTree>
    <p:extLst>
      <p:ext uri="{BB962C8B-B14F-4D97-AF65-F5344CB8AC3E}">
        <p14:creationId xmlns:p14="http://schemas.microsoft.com/office/powerpoint/2010/main" val="423680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5AEFED8-48DD-4A4A-92F3-9C79A6E7110F}" type="slidenum">
              <a:rPr lang="zh-CN" altLang="en-US"/>
              <a:pPr/>
              <a:t>44</a:t>
            </a:fld>
            <a:endParaRPr lang="en-US" altLang="zh-CN"/>
          </a:p>
        </p:txBody>
      </p:sp>
      <p:sp>
        <p:nvSpPr>
          <p:cNvPr id="645122" name="Rectangle 2"/>
          <p:cNvSpPr>
            <a:spLocks noGrp="1" noChangeArrowheads="1"/>
          </p:cNvSpPr>
          <p:nvPr>
            <p:ph type="title"/>
          </p:nvPr>
        </p:nvSpPr>
        <p:spPr/>
        <p:txBody>
          <a:bodyPr/>
          <a:lstStyle/>
          <a:p>
            <a:r>
              <a:rPr lang="zh-CN" altLang="en-US"/>
              <a:t>主动攻击</a:t>
            </a:r>
          </a:p>
        </p:txBody>
      </p:sp>
      <p:sp>
        <p:nvSpPr>
          <p:cNvPr id="645123" name="Rectangle 3"/>
          <p:cNvSpPr>
            <a:spLocks noGrp="1" noChangeArrowheads="1"/>
          </p:cNvSpPr>
          <p:nvPr>
            <p:ph type="body" idx="1"/>
          </p:nvPr>
        </p:nvSpPr>
        <p:spPr/>
        <p:txBody>
          <a:bodyPr/>
          <a:lstStyle/>
          <a:p>
            <a:r>
              <a:rPr lang="zh-CN" altLang="en-US"/>
              <a:t>与被动攻击相反。</a:t>
            </a:r>
          </a:p>
          <a:p>
            <a:pPr lvl="1"/>
            <a:r>
              <a:rPr lang="zh-CN" altLang="en-US"/>
              <a:t>被动攻击难以检测</a:t>
            </a:r>
            <a:r>
              <a:rPr lang="en-US" altLang="zh-CN"/>
              <a:t>(</a:t>
            </a:r>
            <a:r>
              <a:rPr lang="zh-CN" altLang="en-US"/>
              <a:t>发现</a:t>
            </a:r>
            <a:r>
              <a:rPr lang="en-US" altLang="zh-CN"/>
              <a:t>)</a:t>
            </a:r>
            <a:r>
              <a:rPr lang="zh-CN" altLang="en-US"/>
              <a:t>，但可采用措施防止此类攻击。</a:t>
            </a:r>
          </a:p>
          <a:p>
            <a:pPr lvl="1"/>
            <a:r>
              <a:rPr lang="zh-CN" altLang="en-US"/>
              <a:t>完全防止主动攻击是相当困难的</a:t>
            </a:r>
          </a:p>
          <a:p>
            <a:pPr lvl="2"/>
            <a:r>
              <a:rPr lang="zh-CN" altLang="en-US"/>
              <a:t>因为这需要在所有时间都能对所有主机、通信设施和路径进行物理保护。</a:t>
            </a:r>
          </a:p>
          <a:p>
            <a:pPr lvl="1"/>
            <a:r>
              <a:rPr lang="zh-CN" altLang="en-US"/>
              <a:t>相反，防止主动攻击的办法是检测</a:t>
            </a:r>
            <a:r>
              <a:rPr lang="en-US" altLang="zh-CN"/>
              <a:t>(</a:t>
            </a:r>
            <a:r>
              <a:rPr lang="zh-CN" altLang="en-US"/>
              <a:t>发现</a:t>
            </a:r>
            <a:r>
              <a:rPr lang="en-US" altLang="zh-CN"/>
              <a:t>)</a:t>
            </a:r>
            <a:r>
              <a:rPr lang="zh-CN" altLang="en-US"/>
              <a:t>主动攻击、消除攻击的影响、并从主动攻击引起的任何破坏或时延中予以恢复。</a:t>
            </a:r>
          </a:p>
          <a:p>
            <a:pPr lvl="2"/>
            <a:r>
              <a:rPr lang="zh-CN" altLang="en-US"/>
              <a:t>因为检测具有某种威慑效应，因此它也许能起到防止攻击的作用。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PDRR</a:t>
            </a:r>
            <a:r>
              <a:rPr lang="zh-CN" altLang="en-US"/>
              <a:t>模型</a:t>
            </a:r>
          </a:p>
        </p:txBody>
      </p:sp>
      <p:sp>
        <p:nvSpPr>
          <p:cNvPr id="94211" name="Rectangle 3"/>
          <p:cNvSpPr>
            <a:spLocks noGrp="1" noChangeArrowheads="1"/>
          </p:cNvSpPr>
          <p:nvPr>
            <p:ph type="body" idx="1"/>
          </p:nvPr>
        </p:nvSpPr>
        <p:spPr>
          <a:xfrm>
            <a:off x="1992313" y="1989139"/>
            <a:ext cx="8229600" cy="4319587"/>
          </a:xfrm>
        </p:spPr>
        <p:txBody>
          <a:bodyPr>
            <a:normAutofit lnSpcReduction="10000"/>
          </a:bodyPr>
          <a:lstStyle/>
          <a:p>
            <a:pPr>
              <a:lnSpc>
                <a:spcPct val="80000"/>
              </a:lnSpc>
            </a:pPr>
            <a:r>
              <a:rPr lang="zh-CN" altLang="en-US">
                <a:solidFill>
                  <a:srgbClr val="0000FF"/>
                </a:solidFill>
              </a:rPr>
              <a:t>防御</a:t>
            </a:r>
            <a:endParaRPr lang="zh-CN" altLang="en-US"/>
          </a:p>
          <a:p>
            <a:pPr lvl="1">
              <a:lnSpc>
                <a:spcPct val="80000"/>
              </a:lnSpc>
            </a:pPr>
            <a:r>
              <a:rPr lang="zh-CN" altLang="en-US"/>
              <a:t>根据系统已知的所有的安全问题做出防御的措施。</a:t>
            </a:r>
          </a:p>
          <a:p>
            <a:pPr lvl="1">
              <a:lnSpc>
                <a:spcPct val="80000"/>
              </a:lnSpc>
            </a:pPr>
            <a:r>
              <a:rPr lang="zh-CN" altLang="en-US"/>
              <a:t>如打补丁、访问控制、数据加密等等。</a:t>
            </a:r>
          </a:p>
          <a:p>
            <a:pPr>
              <a:lnSpc>
                <a:spcPct val="80000"/>
              </a:lnSpc>
            </a:pPr>
            <a:r>
              <a:rPr lang="zh-CN" altLang="en-US">
                <a:solidFill>
                  <a:srgbClr val="0000FF"/>
                </a:solidFill>
              </a:rPr>
              <a:t>检测</a:t>
            </a:r>
          </a:p>
          <a:p>
            <a:pPr lvl="1">
              <a:lnSpc>
                <a:spcPct val="80000"/>
              </a:lnSpc>
            </a:pPr>
            <a:r>
              <a:rPr lang="zh-CN" altLang="en-US"/>
              <a:t>攻击者如果穿过了防御系统，检测系统就会检测出来。</a:t>
            </a:r>
          </a:p>
          <a:p>
            <a:pPr lvl="1">
              <a:lnSpc>
                <a:spcPct val="80000"/>
              </a:lnSpc>
            </a:pPr>
            <a:r>
              <a:rPr lang="zh-CN" altLang="en-US"/>
              <a:t>检测的功能就是检测出入侵者的身份，包括攻击源、系统损失等。</a:t>
            </a:r>
          </a:p>
          <a:p>
            <a:pPr>
              <a:lnSpc>
                <a:spcPct val="80000"/>
              </a:lnSpc>
            </a:pPr>
            <a:r>
              <a:rPr lang="zh-CN" altLang="en-US">
                <a:solidFill>
                  <a:srgbClr val="0000FF"/>
                </a:solidFill>
              </a:rPr>
              <a:t>响应</a:t>
            </a:r>
          </a:p>
          <a:p>
            <a:pPr lvl="1">
              <a:lnSpc>
                <a:spcPct val="80000"/>
              </a:lnSpc>
            </a:pPr>
            <a:r>
              <a:rPr lang="zh-CN" altLang="en-US"/>
              <a:t>一旦检测出入侵，响应系统开始响应包括事件处理和其他业务。</a:t>
            </a:r>
          </a:p>
          <a:p>
            <a:pPr>
              <a:lnSpc>
                <a:spcPct val="80000"/>
              </a:lnSpc>
            </a:pPr>
            <a:r>
              <a:rPr lang="zh-CN" altLang="en-US">
                <a:solidFill>
                  <a:srgbClr val="0000FF"/>
                </a:solidFill>
              </a:rPr>
              <a:t>恢复</a:t>
            </a:r>
          </a:p>
          <a:p>
            <a:pPr lvl="1">
              <a:lnSpc>
                <a:spcPct val="80000"/>
              </a:lnSpc>
            </a:pPr>
            <a:r>
              <a:rPr lang="zh-CN" altLang="en-US"/>
              <a:t>在入侵事件发生后，把系统恢复到原来的状态。</a:t>
            </a:r>
          </a:p>
        </p:txBody>
      </p:sp>
    </p:spTree>
    <p:extLst>
      <p:ext uri="{BB962C8B-B14F-4D97-AF65-F5344CB8AC3E}">
        <p14:creationId xmlns:p14="http://schemas.microsoft.com/office/powerpoint/2010/main" val="1262792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防护</a:t>
            </a:r>
          </a:p>
        </p:txBody>
      </p:sp>
      <p:sp>
        <p:nvSpPr>
          <p:cNvPr id="99331" name="Rectangle 3"/>
          <p:cNvSpPr>
            <a:spLocks noGrp="1" noChangeArrowheads="1"/>
          </p:cNvSpPr>
          <p:nvPr>
            <p:ph type="body" idx="1"/>
          </p:nvPr>
        </p:nvSpPr>
        <p:spPr>
          <a:xfrm>
            <a:off x="699408" y="1462088"/>
            <a:ext cx="7661275" cy="503237"/>
          </a:xfrm>
        </p:spPr>
        <p:txBody>
          <a:bodyPr/>
          <a:lstStyle/>
          <a:p>
            <a:pPr>
              <a:buFontTx/>
              <a:buNone/>
            </a:pPr>
            <a:r>
              <a:rPr lang="zh-CN" altLang="en-US" dirty="0"/>
              <a:t>数据存储与恢复</a:t>
            </a:r>
          </a:p>
        </p:txBody>
      </p:sp>
      <p:sp>
        <p:nvSpPr>
          <p:cNvPr id="99332" name="Rectangle 4"/>
          <p:cNvSpPr>
            <a:spLocks noChangeArrowheads="1"/>
          </p:cNvSpPr>
          <p:nvPr/>
        </p:nvSpPr>
        <p:spPr bwMode="auto">
          <a:xfrm>
            <a:off x="0" y="1977119"/>
            <a:ext cx="7788729" cy="451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zh-CN" altLang="en-US" sz="2800" dirty="0">
                <a:ea typeface="楷体_GB2312" pitchFamily="1" charset="-122"/>
              </a:rPr>
              <a:t>防护数据在存储中遭到完整性、可用性的安全威胁。</a:t>
            </a:r>
          </a:p>
          <a:p>
            <a:pPr marL="742950" lvl="1" indent="-285750">
              <a:spcBef>
                <a:spcPct val="20000"/>
              </a:spcBef>
              <a:buFontTx/>
              <a:buChar char="–"/>
            </a:pPr>
            <a:r>
              <a:rPr lang="zh-CN" altLang="en-US" sz="2800" dirty="0">
                <a:ea typeface="楷体_GB2312" pitchFamily="1" charset="-122"/>
              </a:rPr>
              <a:t>通过增加数据本身的冗余度而达到对数据完整性进行保护的目的。</a:t>
            </a:r>
            <a:endParaRPr lang="en-US" altLang="zh-CN" sz="2800" dirty="0">
              <a:ea typeface="楷体_GB2312" pitchFamily="1" charset="-122"/>
            </a:endParaRPr>
          </a:p>
          <a:p>
            <a:pPr lvl="1">
              <a:spcBef>
                <a:spcPct val="20000"/>
              </a:spcBef>
            </a:pPr>
            <a:r>
              <a:rPr lang="zh-CN" altLang="en-US" sz="2800" dirty="0"/>
              <a:t>风险评估</a:t>
            </a:r>
          </a:p>
          <a:p>
            <a:pPr marL="742950" lvl="1" indent="-285750" eaLnBrk="1" hangingPunct="1">
              <a:lnSpc>
                <a:spcPct val="80000"/>
              </a:lnSpc>
              <a:spcBef>
                <a:spcPct val="20000"/>
              </a:spcBef>
              <a:buFontTx/>
              <a:buChar char="–"/>
            </a:pPr>
            <a:r>
              <a:rPr lang="zh-CN" altLang="en-US" sz="2400" b="0" dirty="0">
                <a:ea typeface="楷体_GB2312" pitchFamily="1" charset="-122"/>
              </a:rPr>
              <a:t>风险评估属于网络运行安全防护类型。</a:t>
            </a:r>
          </a:p>
          <a:p>
            <a:pPr marL="742950" lvl="1" indent="-285750" eaLnBrk="1" hangingPunct="1">
              <a:lnSpc>
                <a:spcPct val="80000"/>
              </a:lnSpc>
              <a:spcBef>
                <a:spcPct val="20000"/>
              </a:spcBef>
              <a:buFontTx/>
              <a:buChar char="–"/>
            </a:pPr>
            <a:r>
              <a:rPr lang="zh-CN" altLang="en-US" sz="2400" b="0" dirty="0">
                <a:ea typeface="楷体_GB2312" pitchFamily="1" charset="-122"/>
              </a:rPr>
              <a:t>风险评估就是发现并修补系统和网络存在的安全漏洞。</a:t>
            </a:r>
          </a:p>
          <a:p>
            <a:pPr marL="1143000" lvl="2" indent="-228600" eaLnBrk="1" hangingPunct="1">
              <a:lnSpc>
                <a:spcPct val="80000"/>
              </a:lnSpc>
              <a:spcBef>
                <a:spcPct val="20000"/>
              </a:spcBef>
              <a:buFontTx/>
              <a:buChar char="•"/>
            </a:pPr>
            <a:r>
              <a:rPr lang="zh-CN" altLang="en-US" sz="2000" b="0" dirty="0">
                <a:ea typeface="楷体_GB2312" pitchFamily="1" charset="-122"/>
              </a:rPr>
              <a:t>风险评估减少黑客攻击系统的条件，从而达到防护系统的目的。</a:t>
            </a:r>
          </a:p>
          <a:p>
            <a:pPr marL="1143000" lvl="2" indent="-228600" eaLnBrk="1" hangingPunct="1">
              <a:lnSpc>
                <a:spcPct val="80000"/>
              </a:lnSpc>
              <a:spcBef>
                <a:spcPct val="20000"/>
              </a:spcBef>
              <a:buFontTx/>
              <a:buChar char="•"/>
            </a:pPr>
            <a:r>
              <a:rPr lang="zh-CN" altLang="en-US" sz="2000" b="0" dirty="0">
                <a:ea typeface="楷体_GB2312" pitchFamily="1" charset="-122"/>
              </a:rPr>
              <a:t>绝大多数入侵事件都是利用系统具有的安全漏洞进行攻击。</a:t>
            </a:r>
          </a:p>
          <a:p>
            <a:pPr lvl="1">
              <a:spcBef>
                <a:spcPct val="20000"/>
              </a:spcBef>
            </a:pPr>
            <a:endParaRPr lang="zh-CN" altLang="en-US" sz="2800" dirty="0">
              <a:ea typeface="楷体_GB2312" pitchFamily="1" charset="-122"/>
            </a:endParaRPr>
          </a:p>
        </p:txBody>
      </p:sp>
      <p:sp>
        <p:nvSpPr>
          <p:cNvPr id="2" name="文本框 1">
            <a:extLst>
              <a:ext uri="{FF2B5EF4-FFF2-40B4-BE49-F238E27FC236}">
                <a16:creationId xmlns:a16="http://schemas.microsoft.com/office/drawing/2014/main" id="{5BE4DB87-A85C-4148-B75E-F6D40E01C478}"/>
              </a:ext>
            </a:extLst>
          </p:cNvPr>
          <p:cNvSpPr txBox="1"/>
          <p:nvPr/>
        </p:nvSpPr>
        <p:spPr>
          <a:xfrm>
            <a:off x="7788729" y="669471"/>
            <a:ext cx="4196442" cy="4499693"/>
          </a:xfrm>
          <a:prstGeom prst="rect">
            <a:avLst/>
          </a:prstGeom>
          <a:noFill/>
        </p:spPr>
        <p:txBody>
          <a:bodyPr wrap="square" rtlCol="0">
            <a:spAutoFit/>
          </a:bodyPr>
          <a:lstStyle/>
          <a:p>
            <a:pPr lvl="1" eaLnBrk="1" hangingPunct="1">
              <a:spcBef>
                <a:spcPct val="20000"/>
              </a:spcBef>
            </a:pPr>
            <a:r>
              <a:rPr lang="zh-CN" altLang="en-US" sz="2800" dirty="0"/>
              <a:t>风险评估</a:t>
            </a:r>
            <a:r>
              <a:rPr lang="en-US" altLang="zh-CN" sz="2800" dirty="0"/>
              <a:t>——</a:t>
            </a:r>
            <a:r>
              <a:rPr lang="zh-CN" altLang="en-US" sz="2800" dirty="0"/>
              <a:t>漏洞扫描</a:t>
            </a:r>
            <a:endParaRPr lang="en-US" altLang="zh-CN" sz="2800" b="0" dirty="0">
              <a:ea typeface="楷体_GB2312" pitchFamily="1" charset="-122"/>
            </a:endParaRPr>
          </a:p>
          <a:p>
            <a:pPr marL="742950" lvl="1" indent="-285750" eaLnBrk="1" hangingPunct="1">
              <a:spcBef>
                <a:spcPct val="20000"/>
              </a:spcBef>
              <a:buFontTx/>
              <a:buChar char="–"/>
            </a:pPr>
            <a:r>
              <a:rPr lang="zh-CN" altLang="en-US" sz="2800" b="0" dirty="0">
                <a:ea typeface="楷体_GB2312" pitchFamily="1" charset="-122"/>
              </a:rPr>
              <a:t>对于允许远程攻击的安全漏洞，可以使用网络漏洞扫描工具去发现。</a:t>
            </a:r>
          </a:p>
          <a:p>
            <a:pPr marL="1143000" lvl="2" indent="-228600" eaLnBrk="1" hangingPunct="1">
              <a:spcBef>
                <a:spcPct val="20000"/>
              </a:spcBef>
              <a:buFontTx/>
              <a:buChar char="•"/>
            </a:pPr>
            <a:r>
              <a:rPr lang="zh-CN" altLang="en-US" sz="2400" b="0" dirty="0">
                <a:ea typeface="楷体_GB2312" pitchFamily="1" charset="-122"/>
              </a:rPr>
              <a:t>网络漏洞扫描工具一般从系统的外边去观察系统。</a:t>
            </a:r>
          </a:p>
          <a:p>
            <a:pPr marL="1600200" lvl="3" indent="-228600" eaLnBrk="1" hangingPunct="1">
              <a:spcBef>
                <a:spcPct val="20000"/>
              </a:spcBef>
              <a:buFontTx/>
              <a:buChar char="–"/>
            </a:pPr>
            <a:r>
              <a:rPr lang="zh-CN" altLang="en-US" sz="2000" b="0" dirty="0">
                <a:ea typeface="楷体_GB2312" pitchFamily="1" charset="-122"/>
              </a:rPr>
              <a:t>其实，它扮演一个黑客的角色，只不过它不会破坏系统。</a:t>
            </a:r>
          </a:p>
        </p:txBody>
      </p:sp>
    </p:spTree>
    <p:extLst>
      <p:ext uri="{BB962C8B-B14F-4D97-AF65-F5344CB8AC3E}">
        <p14:creationId xmlns:p14="http://schemas.microsoft.com/office/powerpoint/2010/main" val="6430601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t>防护</a:t>
            </a:r>
          </a:p>
        </p:txBody>
      </p:sp>
      <p:sp>
        <p:nvSpPr>
          <p:cNvPr id="105475" name="Rectangle 3"/>
          <p:cNvSpPr>
            <a:spLocks noGrp="1" noChangeArrowheads="1"/>
          </p:cNvSpPr>
          <p:nvPr>
            <p:ph type="body" idx="1"/>
          </p:nvPr>
        </p:nvSpPr>
        <p:spPr>
          <a:xfrm>
            <a:off x="2495551" y="1989139"/>
            <a:ext cx="7661275" cy="503237"/>
          </a:xfrm>
        </p:spPr>
        <p:txBody>
          <a:bodyPr/>
          <a:lstStyle/>
          <a:p>
            <a:pPr>
              <a:lnSpc>
                <a:spcPct val="90000"/>
              </a:lnSpc>
              <a:buFontTx/>
              <a:buNone/>
            </a:pPr>
            <a:r>
              <a:rPr lang="zh-CN" altLang="en-US"/>
              <a:t> 风险评估</a:t>
            </a:r>
            <a:r>
              <a:rPr lang="en-US"/>
              <a:t>——</a:t>
            </a:r>
            <a:r>
              <a:rPr lang="zh-CN" altLang="en-US"/>
              <a:t>漏洞扫描    </a:t>
            </a:r>
          </a:p>
        </p:txBody>
      </p:sp>
      <p:sp>
        <p:nvSpPr>
          <p:cNvPr id="105476" name="Rectangle 4"/>
          <p:cNvSpPr>
            <a:spLocks noChangeArrowheads="1"/>
          </p:cNvSpPr>
          <p:nvPr/>
        </p:nvSpPr>
        <p:spPr bwMode="auto">
          <a:xfrm>
            <a:off x="2495551"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zh-CN" altLang="en-US" sz="2000">
                <a:ea typeface="楷体_GB2312" pitchFamily="1" charset="-122"/>
              </a:rPr>
              <a:t>漏洞扫描工具首先扫描系统所开放的网络服务端口。</a:t>
            </a:r>
          </a:p>
          <a:p>
            <a:pPr marL="742950" lvl="1" indent="-285750">
              <a:spcBef>
                <a:spcPct val="20000"/>
              </a:spcBef>
              <a:buFontTx/>
              <a:buChar char="–"/>
            </a:pPr>
            <a:r>
              <a:rPr lang="zh-CN" altLang="en-US" sz="2000">
                <a:ea typeface="楷体_GB2312" pitchFamily="1" charset="-122"/>
              </a:rPr>
              <a:t>然后通过该端口进行连接，试探提供服务的软件类型和版本号。</a:t>
            </a:r>
          </a:p>
          <a:p>
            <a:pPr marL="1143000" lvl="2" indent="-228600">
              <a:spcBef>
                <a:spcPct val="20000"/>
              </a:spcBef>
              <a:buFontTx/>
              <a:buChar char="•"/>
            </a:pPr>
            <a:r>
              <a:rPr lang="zh-CN" altLang="en-US">
                <a:ea typeface="楷体_GB2312" pitchFamily="1" charset="-122"/>
              </a:rPr>
              <a:t>在这个时候，漏洞扫描工具有两种方法去判断该端口是否有漏洞：</a:t>
            </a:r>
          </a:p>
          <a:p>
            <a:pPr marL="1143000" lvl="2" indent="-228600">
              <a:spcBef>
                <a:spcPct val="20000"/>
              </a:spcBef>
              <a:buFontTx/>
              <a:buChar char="•"/>
            </a:pPr>
            <a:r>
              <a:rPr lang="zh-CN" altLang="en-US">
                <a:ea typeface="楷体_GB2312" pitchFamily="1" charset="-122"/>
              </a:rPr>
              <a:t>第一，根据版本号，在漏洞库中查处是否存在漏洞。</a:t>
            </a:r>
          </a:p>
          <a:p>
            <a:pPr marL="1143000" lvl="2" indent="-228600">
              <a:spcBef>
                <a:spcPct val="20000"/>
              </a:spcBef>
              <a:buFontTx/>
              <a:buChar char="•"/>
            </a:pPr>
            <a:r>
              <a:rPr lang="zh-CN" altLang="en-US">
                <a:ea typeface="楷体_GB2312" pitchFamily="1" charset="-122"/>
              </a:rPr>
              <a:t>第二，根据已知的漏洞特征，模拟一次攻击，如果攻击表示可能会成功就停止并认为是漏洞存在</a:t>
            </a:r>
            <a:r>
              <a:rPr lang="en-US">
                <a:ea typeface="楷体_GB2312" pitchFamily="1" charset="-122"/>
              </a:rPr>
              <a:t>(</a:t>
            </a:r>
            <a:r>
              <a:rPr lang="zh-CN" altLang="en-US">
                <a:ea typeface="楷体_GB2312" pitchFamily="1" charset="-122"/>
              </a:rPr>
              <a:t>要停止攻击模拟避免对系统的损害</a:t>
            </a:r>
            <a:r>
              <a:rPr lang="en-US">
                <a:ea typeface="楷体_GB2312" pitchFamily="1" charset="-122"/>
              </a:rPr>
              <a:t>)</a:t>
            </a:r>
            <a:r>
              <a:rPr lang="zh-CN" altLang="en-US">
                <a:ea typeface="楷体_GB2312" pitchFamily="1" charset="-122"/>
              </a:rPr>
              <a:t>。</a:t>
            </a:r>
          </a:p>
          <a:p>
            <a:pPr marL="742950" lvl="1" indent="-285750">
              <a:spcBef>
                <a:spcPct val="20000"/>
              </a:spcBef>
              <a:buFontTx/>
              <a:buChar char="–"/>
            </a:pPr>
            <a:r>
              <a:rPr lang="zh-CN" altLang="en-US" sz="2000">
                <a:ea typeface="楷体_GB2312" pitchFamily="1" charset="-122"/>
              </a:rPr>
              <a:t>漏洞挖掘：尝试、构造一些输入试探该端口的反应</a:t>
            </a:r>
          </a:p>
        </p:txBody>
      </p:sp>
    </p:spTree>
    <p:extLst>
      <p:ext uri="{BB962C8B-B14F-4D97-AF65-F5344CB8AC3E}">
        <p14:creationId xmlns:p14="http://schemas.microsoft.com/office/powerpoint/2010/main" val="148093755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防护</a:t>
            </a:r>
          </a:p>
        </p:txBody>
      </p:sp>
      <p:sp>
        <p:nvSpPr>
          <p:cNvPr id="108547" name="Rectangle 3"/>
          <p:cNvSpPr>
            <a:spLocks noGrp="1" noChangeArrowheads="1"/>
          </p:cNvSpPr>
          <p:nvPr>
            <p:ph type="body" idx="1"/>
          </p:nvPr>
        </p:nvSpPr>
        <p:spPr>
          <a:xfrm>
            <a:off x="838200" y="1462088"/>
            <a:ext cx="7661275" cy="503237"/>
          </a:xfrm>
        </p:spPr>
        <p:txBody>
          <a:bodyPr/>
          <a:lstStyle/>
          <a:p>
            <a:pPr>
              <a:buFontTx/>
              <a:buNone/>
            </a:pPr>
            <a:r>
              <a:rPr lang="zh-CN" altLang="en-US"/>
              <a:t>访问控制</a:t>
            </a:r>
          </a:p>
        </p:txBody>
      </p:sp>
      <p:sp>
        <p:nvSpPr>
          <p:cNvPr id="108548" name="Rectangle 4"/>
          <p:cNvSpPr>
            <a:spLocks noChangeArrowheads="1"/>
          </p:cNvSpPr>
          <p:nvPr/>
        </p:nvSpPr>
        <p:spPr bwMode="auto">
          <a:xfrm>
            <a:off x="323851" y="22860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zh-CN" altLang="en-US" sz="2800" dirty="0">
                <a:ea typeface="楷体_GB2312" pitchFamily="1" charset="-122"/>
              </a:rPr>
              <a:t>访问控制限制某些用户对某些资源的操作。访问控制通过减少用户对资源的访问，从而减少资源被攻击的概率，达到防护系统的目的。</a:t>
            </a:r>
          </a:p>
          <a:p>
            <a:pPr marL="1143000" lvl="2" indent="-228600">
              <a:spcBef>
                <a:spcPct val="20000"/>
              </a:spcBef>
              <a:buFontTx/>
              <a:buChar char="•"/>
            </a:pPr>
            <a:r>
              <a:rPr lang="zh-CN" altLang="en-US" sz="2400" dirty="0">
                <a:ea typeface="楷体_GB2312" pitchFamily="1" charset="-122"/>
              </a:rPr>
              <a:t>例如只让可信的用户访问资源而不让其他用户访问资源，这样资源受到攻击的概率几乎很小。</a:t>
            </a:r>
          </a:p>
        </p:txBody>
      </p:sp>
      <p:sp>
        <p:nvSpPr>
          <p:cNvPr id="2" name="文本框 1">
            <a:extLst>
              <a:ext uri="{FF2B5EF4-FFF2-40B4-BE49-F238E27FC236}">
                <a16:creationId xmlns:a16="http://schemas.microsoft.com/office/drawing/2014/main" id="{0DE00437-4A4A-4209-9CC8-089EB0606D30}"/>
              </a:ext>
            </a:extLst>
          </p:cNvPr>
          <p:cNvSpPr txBox="1"/>
          <p:nvPr/>
        </p:nvSpPr>
        <p:spPr>
          <a:xfrm>
            <a:off x="8115300" y="653143"/>
            <a:ext cx="3869871" cy="3859518"/>
          </a:xfrm>
          <a:prstGeom prst="rect">
            <a:avLst/>
          </a:prstGeom>
          <a:noFill/>
        </p:spPr>
        <p:txBody>
          <a:bodyPr wrap="square" rtlCol="0">
            <a:spAutoFit/>
          </a:bodyPr>
          <a:lstStyle/>
          <a:p>
            <a:pPr lvl="1" eaLnBrk="1" hangingPunct="1">
              <a:spcBef>
                <a:spcPct val="20000"/>
              </a:spcBef>
            </a:pPr>
            <a:r>
              <a:rPr lang="zh-CN" altLang="en-US" sz="1800" b="0" dirty="0">
                <a:ea typeface="楷体_GB2312" pitchFamily="1" charset="-122"/>
              </a:rPr>
              <a:t>防火墙</a:t>
            </a:r>
            <a:endParaRPr lang="en-US" altLang="zh-CN" sz="1800" b="0" dirty="0">
              <a:ea typeface="楷体_GB2312" pitchFamily="1" charset="-122"/>
            </a:endParaRPr>
          </a:p>
          <a:p>
            <a:pPr marL="742950" lvl="1" indent="-285750" eaLnBrk="1" hangingPunct="1">
              <a:spcBef>
                <a:spcPct val="20000"/>
              </a:spcBef>
              <a:buFontTx/>
              <a:buChar char="–"/>
            </a:pPr>
            <a:r>
              <a:rPr lang="zh-CN" altLang="en-US" sz="1800" b="0" dirty="0">
                <a:ea typeface="楷体_GB2312" pitchFamily="1" charset="-122"/>
              </a:rPr>
              <a:t>在</a:t>
            </a:r>
            <a:r>
              <a:rPr lang="en-US" altLang="zh-CN" sz="1800" b="0" dirty="0">
                <a:ea typeface="楷体_GB2312" pitchFamily="1" charset="-122"/>
              </a:rPr>
              <a:t>Internet /Intranet</a:t>
            </a:r>
            <a:r>
              <a:rPr lang="zh-CN" altLang="en-US" sz="1800" b="0" dirty="0">
                <a:ea typeface="楷体_GB2312" pitchFamily="1" charset="-122"/>
              </a:rPr>
              <a:t>中的广泛使用防火墙已经成了不争的事实。</a:t>
            </a:r>
          </a:p>
          <a:p>
            <a:pPr marL="742950" lvl="1" indent="-285750" eaLnBrk="1" hangingPunct="1">
              <a:spcBef>
                <a:spcPct val="20000"/>
              </a:spcBef>
              <a:buFontTx/>
              <a:buChar char="–"/>
            </a:pPr>
            <a:r>
              <a:rPr lang="zh-CN" altLang="en-US" sz="1800" b="0" dirty="0">
                <a:ea typeface="楷体_GB2312" pitchFamily="1" charset="-122"/>
              </a:rPr>
              <a:t>防火墙技术可以工作在网络层、传输层和应用层，完成不同粒度的网络层面的访问控制。</a:t>
            </a:r>
          </a:p>
          <a:p>
            <a:pPr marL="742950" lvl="1" indent="-285750" eaLnBrk="1" hangingPunct="1">
              <a:spcBef>
                <a:spcPct val="20000"/>
              </a:spcBef>
              <a:buFontTx/>
              <a:buChar char="–"/>
            </a:pPr>
            <a:r>
              <a:rPr lang="zh-CN" altLang="en-US" sz="1800" b="0" dirty="0">
                <a:ea typeface="楷体_GB2312" pitchFamily="1" charset="-122"/>
                <a:sym typeface="Arial" pitchFamily="34" charset="0"/>
              </a:rPr>
              <a:t>防火墙可以阻止大多数的攻击但是不是全部，有很多入侵事件通过防火墙所允许的规则进行攻击，例如通过</a:t>
            </a:r>
            <a:r>
              <a:rPr lang="en-US" altLang="zh-CN" sz="1800" b="0" dirty="0">
                <a:ea typeface="楷体_GB2312" pitchFamily="1" charset="-122"/>
                <a:sym typeface="Arial" pitchFamily="34" charset="0"/>
              </a:rPr>
              <a:t>80</a:t>
            </a:r>
            <a:r>
              <a:rPr lang="zh-CN" altLang="en-US" sz="1800" b="0" dirty="0">
                <a:ea typeface="楷体_GB2312" pitchFamily="1" charset="-122"/>
                <a:sym typeface="Arial" pitchFamily="34" charset="0"/>
              </a:rPr>
              <a:t>端口进行的攻击。</a:t>
            </a:r>
          </a:p>
        </p:txBody>
      </p:sp>
    </p:spTree>
    <p:extLst>
      <p:ext uri="{BB962C8B-B14F-4D97-AF65-F5344CB8AC3E}">
        <p14:creationId xmlns:p14="http://schemas.microsoft.com/office/powerpoint/2010/main" val="308810570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防护</a:t>
            </a:r>
          </a:p>
        </p:txBody>
      </p:sp>
      <p:sp>
        <p:nvSpPr>
          <p:cNvPr id="111619" name="Rectangle 3"/>
          <p:cNvSpPr>
            <a:spLocks noGrp="1" noChangeArrowheads="1"/>
          </p:cNvSpPr>
          <p:nvPr>
            <p:ph type="body" idx="1"/>
          </p:nvPr>
        </p:nvSpPr>
        <p:spPr>
          <a:xfrm>
            <a:off x="2495551" y="1989139"/>
            <a:ext cx="7661275" cy="503237"/>
          </a:xfrm>
        </p:spPr>
        <p:txBody>
          <a:bodyPr/>
          <a:lstStyle/>
          <a:p>
            <a:pPr>
              <a:buFontTx/>
              <a:buNone/>
            </a:pPr>
            <a:r>
              <a:rPr lang="zh-CN" altLang="en-US"/>
              <a:t>防病毒软件与个人防火墙</a:t>
            </a:r>
          </a:p>
        </p:txBody>
      </p:sp>
      <p:sp>
        <p:nvSpPr>
          <p:cNvPr id="111620" name="Rectangle 4"/>
          <p:cNvSpPr>
            <a:spLocks noChangeArrowheads="1"/>
          </p:cNvSpPr>
          <p:nvPr/>
        </p:nvSpPr>
        <p:spPr bwMode="auto">
          <a:xfrm>
            <a:off x="2495551"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zh-CN" altLang="en-US" sz="2400" dirty="0">
                <a:ea typeface="楷体_GB2312" pitchFamily="1" charset="-122"/>
              </a:rPr>
              <a:t>防病毒软件和个人防火墙都是系统安全工具，属于系统安全防护类型。</a:t>
            </a:r>
          </a:p>
          <a:p>
            <a:pPr marL="1143000" lvl="2" indent="-228600">
              <a:spcBef>
                <a:spcPct val="20000"/>
              </a:spcBef>
              <a:buFontTx/>
              <a:buChar char="•"/>
            </a:pPr>
            <a:r>
              <a:rPr lang="zh-CN" altLang="en-US" sz="2000" dirty="0">
                <a:ea typeface="楷体_GB2312" pitchFamily="1" charset="-122"/>
              </a:rPr>
              <a:t>病毒就是计算机的一段可执行代码，一旦计算机被感染上病毒，这些可执行代码可以自动执行，破坏计算机系统。安装并经常更新防病毒软件对系统安全起防御作用。</a:t>
            </a:r>
          </a:p>
          <a:p>
            <a:pPr marL="742950" lvl="1" indent="-285750">
              <a:spcBef>
                <a:spcPct val="20000"/>
              </a:spcBef>
              <a:buFontTx/>
              <a:buChar char="–"/>
            </a:pPr>
            <a:r>
              <a:rPr lang="zh-CN" altLang="en-US" sz="2400" dirty="0">
                <a:ea typeface="楷体_GB2312" pitchFamily="1" charset="-122"/>
              </a:rPr>
              <a:t>防病毒软件根据病毒的特征，检查用户系统上是否有病毒。这个检查过程可以是定期检查，也可以是实时检查。</a:t>
            </a:r>
          </a:p>
          <a:p>
            <a:pPr marL="742950" lvl="1" indent="-285750">
              <a:spcBef>
                <a:spcPct val="20000"/>
              </a:spcBef>
              <a:buFontTx/>
              <a:buChar char="–"/>
            </a:pPr>
            <a:r>
              <a:rPr lang="zh-CN" altLang="en-US" sz="2000" dirty="0">
                <a:ea typeface="楷体_GB2312" pitchFamily="1" charset="-122"/>
              </a:rPr>
              <a:t>个人防火墙除了具有访问控制功能以外，还有病毒检测，甚至有入侵检测的功能，是网络安全防护中的一个重要发展方向。</a:t>
            </a:r>
          </a:p>
        </p:txBody>
      </p:sp>
    </p:spTree>
    <p:extLst>
      <p:ext uri="{BB962C8B-B14F-4D97-AF65-F5344CB8AC3E}">
        <p14:creationId xmlns:p14="http://schemas.microsoft.com/office/powerpoint/2010/main" val="10220259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C1642066-A75E-40E0-B38D-06865B438B85}" type="slidenum">
              <a:rPr lang="en-US" altLang="zh-CN" sz="1200">
                <a:latin typeface="Arial" charset="0"/>
              </a:rPr>
              <a:pPr algn="ctr" eaLnBrk="1" hangingPunct="1"/>
              <a:t>5</a:t>
            </a:fld>
            <a:endParaRPr lang="en-US" altLang="zh-CN" sz="1200">
              <a:latin typeface="Arial" charset="0"/>
            </a:endParaRPr>
          </a:p>
        </p:txBody>
      </p:sp>
      <p:sp>
        <p:nvSpPr>
          <p:cNvPr id="484357" name="Rectangle 2"/>
          <p:cNvSpPr>
            <a:spLocks noGrp="1" noChangeArrowheads="1"/>
          </p:cNvSpPr>
          <p:nvPr>
            <p:ph type="title" idx="4294967295"/>
          </p:nvPr>
        </p:nvSpPr>
        <p:spPr>
          <a:xfrm>
            <a:off x="1992313" y="981075"/>
            <a:ext cx="8229600" cy="711200"/>
          </a:xfrm>
        </p:spPr>
        <p:txBody>
          <a:bodyPr/>
          <a:lstStyle/>
          <a:p>
            <a:r>
              <a:rPr lang="zh-CN" altLang="en-US" sz="4000"/>
              <a:t>攻击者的优势和开发者的劣势</a:t>
            </a:r>
          </a:p>
        </p:txBody>
      </p:sp>
      <p:sp>
        <p:nvSpPr>
          <p:cNvPr id="484358" name="Rectangle 3"/>
          <p:cNvSpPr>
            <a:spLocks noGrp="1" noChangeArrowheads="1"/>
          </p:cNvSpPr>
          <p:nvPr>
            <p:ph type="body" idx="4294967295"/>
          </p:nvPr>
        </p:nvSpPr>
        <p:spPr>
          <a:xfrm>
            <a:off x="1992312" y="1773238"/>
            <a:ext cx="9372373" cy="4856162"/>
          </a:xfrm>
        </p:spPr>
        <p:txBody>
          <a:bodyPr>
            <a:normAutofit fontScale="92500" lnSpcReduction="20000"/>
          </a:bodyPr>
          <a:lstStyle/>
          <a:p>
            <a:pPr>
              <a:lnSpc>
                <a:spcPct val="90000"/>
              </a:lnSpc>
            </a:pPr>
            <a:r>
              <a:rPr lang="zh-CN" altLang="en-US" dirty="0"/>
              <a:t>软件安装后，就处于防御状态中，就面临潜在的全天候的攻击</a:t>
            </a:r>
          </a:p>
          <a:p>
            <a:pPr>
              <a:lnSpc>
                <a:spcPct val="90000"/>
              </a:lnSpc>
            </a:pPr>
            <a:r>
              <a:rPr lang="zh-CN" altLang="en-US" dirty="0"/>
              <a:t>代码必须经受住攻击，确保本系统保护的资源不会泄露、损害、被删除或被恶意察看</a:t>
            </a:r>
          </a:p>
          <a:p>
            <a:pPr>
              <a:lnSpc>
                <a:spcPct val="90000"/>
              </a:lnSpc>
            </a:pPr>
            <a:r>
              <a:rPr lang="zh-CN" altLang="en-US" dirty="0"/>
              <a:t>即使开发人员采用安全设计方法，也总是处于落后地位，总跟在后面处理已发现的安全问题</a:t>
            </a:r>
          </a:p>
          <a:p>
            <a:pPr>
              <a:lnSpc>
                <a:spcPct val="90000"/>
              </a:lnSpc>
            </a:pPr>
            <a:r>
              <a:rPr lang="zh-CN" altLang="en-US" dirty="0"/>
              <a:t>因为攻击者总处于有利条件，防御者必须构建更高质量的系统</a:t>
            </a:r>
          </a:p>
          <a:p>
            <a:pPr>
              <a:lnSpc>
                <a:spcPct val="90000"/>
              </a:lnSpc>
            </a:pPr>
            <a:endParaRPr lang="zh-CN" altLang="en-US" dirty="0"/>
          </a:p>
          <a:p>
            <a:pPr>
              <a:lnSpc>
                <a:spcPct val="90000"/>
              </a:lnSpc>
            </a:pPr>
            <a:r>
              <a:rPr lang="zh-CN" altLang="en-US" dirty="0"/>
              <a:t>被动防御与主动防御</a:t>
            </a:r>
            <a:endParaRPr lang="en-US" altLang="zh-CN" dirty="0"/>
          </a:p>
          <a:p>
            <a:pPr>
              <a:lnSpc>
                <a:spcPct val="90000"/>
              </a:lnSpc>
            </a:pPr>
            <a:r>
              <a:rPr lang="zh-CN" altLang="en-US" dirty="0"/>
              <a:t>软件攻击，只要找到一个薄弱环节就可以</a:t>
            </a:r>
          </a:p>
          <a:p>
            <a:pPr>
              <a:lnSpc>
                <a:spcPct val="90000"/>
              </a:lnSpc>
            </a:pPr>
            <a:r>
              <a:rPr lang="zh-CN" altLang="en-US" dirty="0"/>
              <a:t>软件防御者，必须确保每一个进入代码的入口点都得到保护</a:t>
            </a:r>
            <a:endParaRPr lang="en-US" altLang="zh-CN" dirty="0"/>
          </a:p>
          <a:p>
            <a:r>
              <a:rPr lang="zh-CN" altLang="en-US" sz="2800" dirty="0"/>
              <a:t>对未知攻击进行防御的唯一途径是，如果用户不明确用哪些功能，就禁用这些功能</a:t>
            </a:r>
          </a:p>
          <a:p>
            <a:pPr>
              <a:lnSpc>
                <a:spcPct val="90000"/>
              </a:lnSpc>
            </a:pPr>
            <a:endParaRPr lang="zh-CN" altLang="en-US" dirty="0"/>
          </a:p>
          <a:p>
            <a:pPr>
              <a:lnSpc>
                <a:spcPct val="90000"/>
              </a:lnSpc>
            </a:pP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a:t>防护</a:t>
            </a:r>
          </a:p>
        </p:txBody>
      </p:sp>
      <p:sp>
        <p:nvSpPr>
          <p:cNvPr id="119811" name="Rectangle 3"/>
          <p:cNvSpPr>
            <a:spLocks noGrp="1" noChangeArrowheads="1"/>
          </p:cNvSpPr>
          <p:nvPr>
            <p:ph type="body" idx="1"/>
          </p:nvPr>
        </p:nvSpPr>
        <p:spPr>
          <a:xfrm>
            <a:off x="838200" y="1472521"/>
            <a:ext cx="7661275" cy="503237"/>
          </a:xfrm>
        </p:spPr>
        <p:txBody>
          <a:bodyPr/>
          <a:lstStyle/>
          <a:p>
            <a:r>
              <a:rPr lang="zh-CN" altLang="en-US" dirty="0"/>
              <a:t>数据加密</a:t>
            </a:r>
          </a:p>
        </p:txBody>
      </p:sp>
      <p:sp>
        <p:nvSpPr>
          <p:cNvPr id="119812" name="Rectangle 4"/>
          <p:cNvSpPr>
            <a:spLocks noChangeArrowheads="1"/>
          </p:cNvSpPr>
          <p:nvPr/>
        </p:nvSpPr>
        <p:spPr bwMode="auto">
          <a:xfrm>
            <a:off x="342900" y="1975758"/>
            <a:ext cx="11849100" cy="4882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zh-CN" altLang="en-US" sz="2800" dirty="0">
                <a:ea typeface="楷体_GB2312" pitchFamily="1" charset="-122"/>
              </a:rPr>
              <a:t>数据加密技术是信息全防护的重要技术。</a:t>
            </a:r>
          </a:p>
          <a:p>
            <a:pPr marL="742950" lvl="1" indent="-285750">
              <a:spcBef>
                <a:spcPct val="20000"/>
              </a:spcBef>
              <a:buFontTx/>
              <a:buChar char="–"/>
            </a:pPr>
            <a:r>
              <a:rPr lang="zh-CN" altLang="en-US" sz="2800" dirty="0">
                <a:ea typeface="楷体_GB2312" pitchFamily="1" charset="-122"/>
              </a:rPr>
              <a:t>加密技术防护数据在存储和传输过程中的保密性安全威胁。</a:t>
            </a:r>
            <a:endParaRPr lang="en-US" altLang="zh-CN" sz="2800" dirty="0">
              <a:ea typeface="楷体_GB2312" pitchFamily="1" charset="-122"/>
            </a:endParaRPr>
          </a:p>
          <a:p>
            <a:pPr marL="742950" lvl="1" indent="-285750" eaLnBrk="1" hangingPunct="1">
              <a:spcBef>
                <a:spcPct val="20000"/>
              </a:spcBef>
              <a:buFontTx/>
              <a:buChar char="–"/>
            </a:pPr>
            <a:r>
              <a:rPr lang="zh-CN" altLang="en-US" sz="2800" b="0" dirty="0">
                <a:ea typeface="楷体_GB2312" pitchFamily="1" charset="-122"/>
              </a:rPr>
              <a:t>信息安全防护的重要技术，它和数据加密技术有很紧密的关系。</a:t>
            </a:r>
            <a:endParaRPr lang="en-US" altLang="zh-CN" sz="2800" b="0" dirty="0">
              <a:ea typeface="楷体_GB2312" pitchFamily="1" charset="-122"/>
            </a:endParaRPr>
          </a:p>
          <a:p>
            <a:pPr marL="742950" lvl="1" indent="-285750">
              <a:spcBef>
                <a:spcPct val="20000"/>
              </a:spcBef>
              <a:buFontTx/>
              <a:buChar char="–"/>
            </a:pPr>
            <a:r>
              <a:rPr lang="zh-CN" altLang="en-US" sz="4400" dirty="0"/>
              <a:t>鉴别技术</a:t>
            </a:r>
            <a:endParaRPr lang="zh-CN" altLang="en-US" sz="2800" b="0" dirty="0">
              <a:ea typeface="楷体_GB2312" pitchFamily="1" charset="-122"/>
            </a:endParaRPr>
          </a:p>
          <a:p>
            <a:pPr marL="742950" lvl="1" indent="-285750" eaLnBrk="1" hangingPunct="1">
              <a:spcBef>
                <a:spcPct val="20000"/>
              </a:spcBef>
              <a:buFontTx/>
              <a:buChar char="–"/>
            </a:pPr>
            <a:r>
              <a:rPr lang="zh-CN" altLang="en-US" sz="2800" b="0" dirty="0">
                <a:ea typeface="楷体_GB2312" pitchFamily="1" charset="-122"/>
              </a:rPr>
              <a:t>鉴别技术用在安全通信中，对通信双方互相鉴别对方的身份以及传输的数据。</a:t>
            </a:r>
          </a:p>
          <a:p>
            <a:pPr marL="742950" lvl="1" indent="-285750" eaLnBrk="1" hangingPunct="1">
              <a:spcBef>
                <a:spcPct val="20000"/>
              </a:spcBef>
              <a:buFontTx/>
              <a:buChar char="–"/>
            </a:pPr>
            <a:r>
              <a:rPr lang="zh-CN" altLang="en-US" sz="2800" b="0" dirty="0">
                <a:ea typeface="楷体_GB2312" pitchFamily="1" charset="-122"/>
              </a:rPr>
              <a:t>鉴别技术防护数据通信的两个方面：通信双方的身份认证和传输数据的完整性。</a:t>
            </a:r>
          </a:p>
          <a:p>
            <a:pPr marL="742950" lvl="1" indent="-285750" eaLnBrk="1" hangingPunct="1">
              <a:spcBef>
                <a:spcPct val="20000"/>
              </a:spcBef>
              <a:buFontTx/>
              <a:buChar char="–"/>
            </a:pPr>
            <a:r>
              <a:rPr lang="zh-CN" altLang="en-US" sz="2800" b="0" dirty="0">
                <a:ea typeface="楷体_GB2312" pitchFamily="1" charset="-122"/>
              </a:rPr>
              <a:t>主要使用公开密钥加密算法的鉴别过程。</a:t>
            </a:r>
          </a:p>
          <a:p>
            <a:pPr lvl="1">
              <a:spcBef>
                <a:spcPct val="20000"/>
              </a:spcBef>
            </a:pPr>
            <a:endParaRPr lang="zh-CN" altLang="en-US" sz="2800" dirty="0">
              <a:ea typeface="楷体_GB2312" pitchFamily="1" charset="-122"/>
            </a:endParaRPr>
          </a:p>
        </p:txBody>
      </p:sp>
    </p:spTree>
    <p:extLst>
      <p:ext uri="{BB962C8B-B14F-4D97-AF65-F5344CB8AC3E}">
        <p14:creationId xmlns:p14="http://schemas.microsoft.com/office/powerpoint/2010/main" val="1877149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a:t>防护</a:t>
            </a:r>
          </a:p>
        </p:txBody>
      </p:sp>
      <p:sp>
        <p:nvSpPr>
          <p:cNvPr id="122883" name="Rectangle 3"/>
          <p:cNvSpPr>
            <a:spLocks noGrp="1" noChangeArrowheads="1"/>
          </p:cNvSpPr>
          <p:nvPr>
            <p:ph type="body" idx="1"/>
          </p:nvPr>
        </p:nvSpPr>
        <p:spPr>
          <a:xfrm>
            <a:off x="683080" y="1439069"/>
            <a:ext cx="7661275" cy="503237"/>
          </a:xfrm>
        </p:spPr>
        <p:txBody>
          <a:bodyPr/>
          <a:lstStyle/>
          <a:p>
            <a:r>
              <a:rPr lang="zh-CN" altLang="en-US" dirty="0"/>
              <a:t>鉴别技术</a:t>
            </a:r>
          </a:p>
        </p:txBody>
      </p:sp>
      <p:sp>
        <p:nvSpPr>
          <p:cNvPr id="122884" name="Rectangle 4"/>
          <p:cNvSpPr>
            <a:spLocks noChangeArrowheads="1"/>
          </p:cNvSpPr>
          <p:nvPr/>
        </p:nvSpPr>
        <p:spPr bwMode="auto">
          <a:xfrm>
            <a:off x="0" y="1947409"/>
            <a:ext cx="12192000" cy="454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zh-CN" altLang="en-US" sz="2400" dirty="0">
                <a:ea typeface="楷体_GB2312" pitchFamily="1" charset="-122"/>
              </a:rPr>
              <a:t>数字签名是在电子文件上签名的技术，确保电子文件的完整性。</a:t>
            </a:r>
          </a:p>
          <a:p>
            <a:pPr marL="1143000" lvl="2" indent="-228600">
              <a:spcBef>
                <a:spcPct val="20000"/>
              </a:spcBef>
              <a:buFontTx/>
              <a:buChar char="•"/>
            </a:pPr>
            <a:r>
              <a:rPr lang="zh-CN" altLang="en-US" sz="2000" dirty="0">
                <a:ea typeface="楷体_GB2312" pitchFamily="1" charset="-122"/>
              </a:rPr>
              <a:t>数字签名首先使用消息摘要函数计算文件内容的摘要，再用签名者的私有密钥对摘要加密。</a:t>
            </a:r>
          </a:p>
          <a:p>
            <a:pPr marL="1143000" lvl="2" indent="-228600">
              <a:spcBef>
                <a:spcPct val="20000"/>
              </a:spcBef>
              <a:buFontTx/>
              <a:buChar char="•"/>
            </a:pPr>
            <a:r>
              <a:rPr lang="zh-CN" altLang="en-US" sz="2000" dirty="0">
                <a:ea typeface="楷体_GB2312" pitchFamily="1" charset="-122"/>
              </a:rPr>
              <a:t>在鉴别这个签名的时候，先对加密的摘要用签名者的公开密钥解密，然后跟原始摘要相比较。</a:t>
            </a:r>
          </a:p>
          <a:p>
            <a:pPr marL="1143000" lvl="2" indent="-228600">
              <a:spcBef>
                <a:spcPct val="20000"/>
              </a:spcBef>
              <a:buFontTx/>
              <a:buChar char="•"/>
            </a:pPr>
            <a:r>
              <a:rPr lang="zh-CN" altLang="en-US" sz="2000" dirty="0">
                <a:ea typeface="楷体_GB2312" pitchFamily="1" charset="-122"/>
              </a:rPr>
              <a:t>如果比较结果一致则数字签名是有效的，也就是说数据的完整性没有被破坏。</a:t>
            </a:r>
            <a:endParaRPr lang="en-US" altLang="zh-CN" sz="2000" dirty="0">
              <a:ea typeface="楷体_GB2312" pitchFamily="1" charset="-122"/>
            </a:endParaRPr>
          </a:p>
          <a:p>
            <a:pPr marL="742950" lvl="1" indent="-285750" eaLnBrk="1" hangingPunct="1">
              <a:spcBef>
                <a:spcPct val="20000"/>
              </a:spcBef>
              <a:buFontTx/>
              <a:buChar char="–"/>
            </a:pPr>
            <a:r>
              <a:rPr lang="zh-CN" altLang="en-US" sz="2400" b="0" dirty="0">
                <a:ea typeface="楷体_GB2312" pitchFamily="1" charset="-122"/>
              </a:rPr>
              <a:t>身份认证需要每个实体</a:t>
            </a:r>
            <a:r>
              <a:rPr lang="en-US" altLang="zh-CN" sz="2400" b="0" dirty="0">
                <a:ea typeface="楷体_GB2312" pitchFamily="1" charset="-122"/>
              </a:rPr>
              <a:t>(</a:t>
            </a:r>
            <a:r>
              <a:rPr lang="zh-CN" altLang="en-US" sz="2400" b="0" dirty="0">
                <a:ea typeface="楷体_GB2312" pitchFamily="1" charset="-122"/>
              </a:rPr>
              <a:t>用户</a:t>
            </a:r>
            <a:r>
              <a:rPr lang="en-US" altLang="zh-CN" sz="2400" b="0" dirty="0">
                <a:ea typeface="楷体_GB2312" pitchFamily="1" charset="-122"/>
              </a:rPr>
              <a:t>)</a:t>
            </a:r>
            <a:r>
              <a:rPr lang="zh-CN" altLang="en-US" sz="2400" b="0" dirty="0">
                <a:ea typeface="楷体_GB2312" pitchFamily="1" charset="-122"/>
              </a:rPr>
              <a:t>登记一个数字证书。</a:t>
            </a:r>
          </a:p>
          <a:p>
            <a:pPr marL="1143000" lvl="2" indent="-228600" eaLnBrk="1" hangingPunct="1">
              <a:spcBef>
                <a:spcPct val="20000"/>
              </a:spcBef>
              <a:buFontTx/>
              <a:buChar char="•"/>
            </a:pPr>
            <a:r>
              <a:rPr lang="zh-CN" altLang="en-US" sz="2000" b="0" dirty="0">
                <a:ea typeface="楷体_GB2312" pitchFamily="1" charset="-122"/>
              </a:rPr>
              <a:t>这个数字证书包含该实体的信息</a:t>
            </a:r>
            <a:r>
              <a:rPr lang="en-US" altLang="zh-CN" sz="2000" b="0" dirty="0">
                <a:ea typeface="楷体_GB2312" pitchFamily="1" charset="-122"/>
              </a:rPr>
              <a:t>(</a:t>
            </a:r>
            <a:r>
              <a:rPr lang="zh-CN" altLang="en-US" sz="2000" b="0" dirty="0">
                <a:ea typeface="楷体_GB2312" pitchFamily="1" charset="-122"/>
              </a:rPr>
              <a:t>如用户名、公开密钥</a:t>
            </a:r>
            <a:r>
              <a:rPr lang="en-US" altLang="zh-CN" sz="2000" b="0" dirty="0">
                <a:ea typeface="楷体_GB2312" pitchFamily="1" charset="-122"/>
              </a:rPr>
              <a:t>)</a:t>
            </a:r>
            <a:r>
              <a:rPr lang="zh-CN" altLang="en-US" sz="2000" b="0" dirty="0">
                <a:ea typeface="楷体_GB2312" pitchFamily="1" charset="-122"/>
              </a:rPr>
              <a:t>。</a:t>
            </a:r>
          </a:p>
          <a:p>
            <a:pPr marL="742950" lvl="1" indent="-285750" eaLnBrk="1" hangingPunct="1">
              <a:spcBef>
                <a:spcPct val="20000"/>
              </a:spcBef>
              <a:buFontTx/>
              <a:buChar char="–"/>
            </a:pPr>
            <a:r>
              <a:rPr lang="zh-CN" altLang="en-US" sz="2400" b="0" dirty="0">
                <a:ea typeface="楷体_GB2312" pitchFamily="1" charset="-122"/>
              </a:rPr>
              <a:t>这个证书应该有一个有权威的第三方签名，保证该证书止的内容是有效的。</a:t>
            </a:r>
          </a:p>
          <a:p>
            <a:pPr marL="1143000" lvl="2" indent="-228600" eaLnBrk="1" hangingPunct="1">
              <a:spcBef>
                <a:spcPct val="20000"/>
              </a:spcBef>
              <a:buFontTx/>
              <a:buChar char="•"/>
            </a:pPr>
            <a:r>
              <a:rPr lang="zh-CN" altLang="en-US" sz="2000" b="0" dirty="0">
                <a:ea typeface="楷体_GB2312" pitchFamily="1" charset="-122"/>
              </a:rPr>
              <a:t>数字证书类似于生活中的身份证。</a:t>
            </a:r>
          </a:p>
          <a:p>
            <a:pPr marL="742950" lvl="1" indent="-285750" eaLnBrk="1" hangingPunct="1">
              <a:spcBef>
                <a:spcPct val="20000"/>
              </a:spcBef>
              <a:buFontTx/>
              <a:buChar char="–"/>
            </a:pPr>
            <a:r>
              <a:rPr lang="zh-CN" altLang="en-US" sz="2400" b="0" dirty="0">
                <a:ea typeface="楷体_GB2312" pitchFamily="1" charset="-122"/>
              </a:rPr>
              <a:t>数字证书确保证书上的公开密钥是属于证书上的用户</a:t>
            </a:r>
            <a:r>
              <a:rPr lang="en-US" altLang="zh-CN" sz="2400" b="0" dirty="0">
                <a:ea typeface="楷体_GB2312" pitchFamily="1" charset="-122"/>
              </a:rPr>
              <a:t>ID</a:t>
            </a:r>
            <a:r>
              <a:rPr lang="zh-CN" altLang="en-US" sz="2400" b="0" dirty="0">
                <a:ea typeface="楷体_GB2312" pitchFamily="1" charset="-122"/>
              </a:rPr>
              <a:t>的，为了鉴别一个人的身份，只要用他的数字证书中的公开密钥去鉴别就可以了。</a:t>
            </a:r>
          </a:p>
          <a:p>
            <a:pPr lvl="2">
              <a:spcBef>
                <a:spcPct val="20000"/>
              </a:spcBef>
            </a:pPr>
            <a:endParaRPr lang="en-US" altLang="zh-CN" sz="2000" dirty="0">
              <a:ea typeface="楷体_GB2312" pitchFamily="1" charset="-122"/>
            </a:endParaRPr>
          </a:p>
        </p:txBody>
      </p:sp>
    </p:spTree>
    <p:extLst>
      <p:ext uri="{BB962C8B-B14F-4D97-AF65-F5344CB8AC3E}">
        <p14:creationId xmlns:p14="http://schemas.microsoft.com/office/powerpoint/2010/main" val="2527046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防护</a:t>
            </a:r>
          </a:p>
        </p:txBody>
      </p:sp>
      <p:sp>
        <p:nvSpPr>
          <p:cNvPr id="112643" name="Rectangle 3"/>
          <p:cNvSpPr>
            <a:spLocks noGrp="1" noChangeArrowheads="1"/>
          </p:cNvSpPr>
          <p:nvPr>
            <p:ph type="body" idx="1"/>
          </p:nvPr>
        </p:nvSpPr>
        <p:spPr>
          <a:xfrm>
            <a:off x="838200" y="1517649"/>
            <a:ext cx="7661275" cy="503237"/>
          </a:xfrm>
        </p:spPr>
        <p:txBody>
          <a:bodyPr/>
          <a:lstStyle/>
          <a:p>
            <a:r>
              <a:rPr lang="zh-CN" altLang="en-US" dirty="0"/>
              <a:t>使用安全通信</a:t>
            </a:r>
          </a:p>
        </p:txBody>
      </p:sp>
      <p:sp>
        <p:nvSpPr>
          <p:cNvPr id="112644" name="Rectangle 4"/>
          <p:cNvSpPr>
            <a:spLocks noChangeArrowheads="1"/>
          </p:cNvSpPr>
          <p:nvPr/>
        </p:nvSpPr>
        <p:spPr bwMode="auto">
          <a:xfrm>
            <a:off x="408214" y="2020886"/>
            <a:ext cx="11783785" cy="483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zh-CN" altLang="en-US" sz="2800" dirty="0">
                <a:ea typeface="楷体_GB2312" pitchFamily="1" charset="-122"/>
              </a:rPr>
              <a:t>属于网络安全防护类型。使用安全通信可以防止数据在传输过程中的泄漏。</a:t>
            </a:r>
          </a:p>
          <a:p>
            <a:pPr marL="742950" lvl="1" indent="-285750">
              <a:spcBef>
                <a:spcPct val="20000"/>
              </a:spcBef>
              <a:buFontTx/>
              <a:buChar char="–"/>
            </a:pPr>
            <a:r>
              <a:rPr lang="zh-CN" altLang="en-US" sz="2800" dirty="0">
                <a:ea typeface="楷体_GB2312" pitchFamily="1" charset="-122"/>
              </a:rPr>
              <a:t>安全通信的基本技术就是上述的数据加密和鉴别技术。</a:t>
            </a:r>
            <a:endParaRPr lang="en-US" altLang="zh-CN" sz="2800" dirty="0">
              <a:ea typeface="楷体_GB2312" pitchFamily="1" charset="-122"/>
            </a:endParaRPr>
          </a:p>
          <a:p>
            <a:pPr marL="742950" lvl="1" indent="-285750" eaLnBrk="1" hangingPunct="1">
              <a:spcBef>
                <a:spcPct val="20000"/>
              </a:spcBef>
              <a:buFontTx/>
              <a:buChar char="–"/>
            </a:pPr>
            <a:r>
              <a:rPr lang="zh-CN" altLang="en-US" sz="2800" b="0" dirty="0">
                <a:ea typeface="楷体_GB2312" pitchFamily="1" charset="-122"/>
              </a:rPr>
              <a:t>点对点的安全通信</a:t>
            </a:r>
          </a:p>
          <a:p>
            <a:pPr marL="1143000" lvl="2" indent="-228600" eaLnBrk="1" hangingPunct="1">
              <a:spcBef>
                <a:spcPct val="20000"/>
              </a:spcBef>
              <a:buFontTx/>
              <a:buChar char="•"/>
            </a:pPr>
            <a:r>
              <a:rPr lang="zh-CN" altLang="en-US" sz="2400" b="0" dirty="0">
                <a:ea typeface="楷体_GB2312" pitchFamily="1" charset="-122"/>
              </a:rPr>
              <a:t>可以应用在互联网模型的不向层次，得到不同的安全保护功能。</a:t>
            </a:r>
            <a:endParaRPr lang="en-US" altLang="zh-CN" sz="2400" dirty="0">
              <a:ea typeface="楷体_GB2312" pitchFamily="1" charset="-122"/>
            </a:endParaRPr>
          </a:p>
          <a:p>
            <a:pPr marL="742950" lvl="1" indent="-285750" eaLnBrk="1" hangingPunct="1">
              <a:spcBef>
                <a:spcPct val="20000"/>
              </a:spcBef>
              <a:buFontTx/>
              <a:buChar char="–"/>
            </a:pPr>
            <a:r>
              <a:rPr lang="zh-CN" altLang="en-US" sz="2000" b="0" dirty="0">
                <a:ea typeface="楷体_GB2312" pitchFamily="1" charset="-122"/>
              </a:rPr>
              <a:t>网络层，即</a:t>
            </a:r>
            <a:r>
              <a:rPr lang="en-US" altLang="zh-CN" sz="2000" b="0" dirty="0">
                <a:ea typeface="楷体_GB2312" pitchFamily="1" charset="-122"/>
              </a:rPr>
              <a:t>IP</a:t>
            </a:r>
            <a:r>
              <a:rPr lang="zh-CN" altLang="en-US" sz="2000" b="0" dirty="0">
                <a:ea typeface="楷体_GB2312" pitchFamily="1" charset="-122"/>
              </a:rPr>
              <a:t>层</a:t>
            </a:r>
          </a:p>
          <a:p>
            <a:pPr marL="1143000" lvl="2" indent="-228600" eaLnBrk="1" hangingPunct="1">
              <a:spcBef>
                <a:spcPct val="20000"/>
              </a:spcBef>
              <a:buFontTx/>
              <a:buChar char="•"/>
            </a:pPr>
            <a:r>
              <a:rPr lang="zh-CN" altLang="en-US" sz="2000" b="0" dirty="0">
                <a:ea typeface="楷体_GB2312" pitchFamily="1" charset="-122"/>
              </a:rPr>
              <a:t>在网络层实现点对点的安全通信的好处在于它与应用层的用户程序完全隔离</a:t>
            </a:r>
          </a:p>
          <a:p>
            <a:pPr marL="1600200" lvl="3" indent="-228600" eaLnBrk="1" hangingPunct="1">
              <a:spcBef>
                <a:spcPct val="20000"/>
              </a:spcBef>
              <a:buFontTx/>
              <a:buChar char="–"/>
            </a:pPr>
            <a:r>
              <a:rPr lang="en-US" altLang="zh-CN" sz="1800" b="0" dirty="0" err="1">
                <a:ea typeface="楷体_GB2312" pitchFamily="1" charset="-122"/>
              </a:rPr>
              <a:t>IPSec</a:t>
            </a:r>
            <a:r>
              <a:rPr lang="zh-CN" altLang="en-US" sz="1800" b="0" dirty="0">
                <a:ea typeface="楷体_GB2312" pitchFamily="1" charset="-122"/>
              </a:rPr>
              <a:t>就是在网络层实现点对点的安全通信协议。</a:t>
            </a:r>
          </a:p>
          <a:p>
            <a:pPr marL="1143000" lvl="2" indent="-228600" eaLnBrk="1" hangingPunct="1">
              <a:spcBef>
                <a:spcPct val="20000"/>
              </a:spcBef>
              <a:buFontTx/>
              <a:buChar char="•"/>
            </a:pPr>
            <a:r>
              <a:rPr lang="zh-CN" altLang="en-US" sz="2000" b="0" dirty="0">
                <a:ea typeface="楷体_GB2312" pitchFamily="1" charset="-122"/>
              </a:rPr>
              <a:t>限制就是不能做到终端用户到终端用户的安全通信，只能做到主机到主机的安全通信，甚至有的系统只能做到网络到网络的安全通信。</a:t>
            </a:r>
          </a:p>
          <a:p>
            <a:pPr marL="1600200" lvl="3" indent="-228600" eaLnBrk="1" hangingPunct="1">
              <a:spcBef>
                <a:spcPct val="20000"/>
              </a:spcBef>
              <a:buFontTx/>
              <a:buChar char="–"/>
            </a:pPr>
            <a:r>
              <a:rPr lang="zh-CN" altLang="en-US" sz="1800" b="0" dirty="0">
                <a:ea typeface="楷体_GB2312" pitchFamily="1" charset="-122"/>
              </a:rPr>
              <a:t>虚拟专用网</a:t>
            </a:r>
            <a:r>
              <a:rPr lang="en-US" altLang="zh-CN" sz="1800" b="0" dirty="0">
                <a:ea typeface="楷体_GB2312" pitchFamily="1" charset="-122"/>
              </a:rPr>
              <a:t>VPN</a:t>
            </a:r>
            <a:r>
              <a:rPr lang="zh-CN" altLang="en-US" sz="1800" b="0" dirty="0">
                <a:ea typeface="楷体_GB2312" pitchFamily="1" charset="-122"/>
              </a:rPr>
              <a:t>就是使用</a:t>
            </a:r>
            <a:r>
              <a:rPr lang="en-US" altLang="zh-CN" sz="1800" b="0" dirty="0">
                <a:ea typeface="楷体_GB2312" pitchFamily="1" charset="-122"/>
              </a:rPr>
              <a:t>IPsec</a:t>
            </a:r>
            <a:r>
              <a:rPr lang="zh-CN" altLang="en-US" sz="1800" b="0" dirty="0">
                <a:ea typeface="楷体_GB2312" pitchFamily="1" charset="-122"/>
              </a:rPr>
              <a:t>技术建立的一个安全专用网</a:t>
            </a:r>
            <a:endParaRPr lang="zh-CN" altLang="en-US" sz="2400" b="0" dirty="0">
              <a:ea typeface="楷体_GB2312" pitchFamily="1" charset="-122"/>
            </a:endParaRPr>
          </a:p>
          <a:p>
            <a:pPr marL="742950" lvl="1" indent="-285750">
              <a:spcBef>
                <a:spcPct val="20000"/>
              </a:spcBef>
              <a:buFontTx/>
              <a:buChar char="–"/>
            </a:pPr>
            <a:endParaRPr lang="zh-CN" altLang="en-US" sz="2800" dirty="0">
              <a:ea typeface="楷体_GB2312" pitchFamily="1" charset="-122"/>
            </a:endParaRPr>
          </a:p>
        </p:txBody>
      </p:sp>
    </p:spTree>
    <p:extLst>
      <p:ext uri="{BB962C8B-B14F-4D97-AF65-F5344CB8AC3E}">
        <p14:creationId xmlns:p14="http://schemas.microsoft.com/office/powerpoint/2010/main" val="23635536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a:t>检测</a:t>
            </a:r>
            <a:r>
              <a:rPr lang="en-US"/>
              <a:t>(D)</a:t>
            </a:r>
          </a:p>
        </p:txBody>
      </p:sp>
      <p:sp>
        <p:nvSpPr>
          <p:cNvPr id="126979" name="Rectangle 3"/>
          <p:cNvSpPr>
            <a:spLocks noGrp="1" noChangeArrowheads="1"/>
          </p:cNvSpPr>
          <p:nvPr>
            <p:ph type="body" idx="1"/>
          </p:nvPr>
        </p:nvSpPr>
        <p:spPr>
          <a:xfrm>
            <a:off x="838199" y="1825625"/>
            <a:ext cx="11032671" cy="4667250"/>
          </a:xfrm>
        </p:spPr>
        <p:txBody>
          <a:bodyPr>
            <a:normAutofit lnSpcReduction="10000"/>
          </a:bodyPr>
          <a:lstStyle/>
          <a:p>
            <a:r>
              <a:rPr lang="zh-CN" altLang="en-US" dirty="0"/>
              <a:t> 检测和防护有根本性的区别。</a:t>
            </a:r>
          </a:p>
          <a:p>
            <a:pPr lvl="1"/>
            <a:r>
              <a:rPr lang="zh-CN" altLang="en-US" dirty="0"/>
              <a:t>防护主要修补系统和网络的缺陷，增加系统的安全性能，从而消除攻击和入侵的条件。</a:t>
            </a:r>
          </a:p>
          <a:p>
            <a:pPr lvl="1"/>
            <a:r>
              <a:rPr lang="zh-CN" altLang="en-US" dirty="0"/>
              <a:t>检测并不是根据网络和系统的缺陷，而是根据入侵事件的特征去检测的。</a:t>
            </a:r>
            <a:endParaRPr lang="en-US" altLang="zh-CN" dirty="0"/>
          </a:p>
          <a:p>
            <a:pPr>
              <a:lnSpc>
                <a:spcPct val="90000"/>
              </a:lnSpc>
            </a:pPr>
            <a:r>
              <a:rPr lang="zh-CN" altLang="en-US" sz="2800" dirty="0"/>
              <a:t>根据检测的对象分为两种</a:t>
            </a:r>
          </a:p>
          <a:p>
            <a:pPr lvl="1">
              <a:lnSpc>
                <a:spcPct val="90000"/>
              </a:lnSpc>
            </a:pPr>
            <a:r>
              <a:rPr lang="zh-CN" altLang="en-US" sz="2400" dirty="0"/>
              <a:t>面向主机的检测</a:t>
            </a:r>
          </a:p>
          <a:p>
            <a:pPr lvl="2">
              <a:lnSpc>
                <a:spcPct val="90000"/>
              </a:lnSpc>
            </a:pPr>
            <a:r>
              <a:rPr lang="zh-CN" altLang="en-US" sz="2000" dirty="0"/>
              <a:t>基于主机上的系统日志，审计数据等信息。</a:t>
            </a:r>
          </a:p>
          <a:p>
            <a:pPr lvl="1">
              <a:lnSpc>
                <a:spcPct val="90000"/>
              </a:lnSpc>
            </a:pPr>
            <a:r>
              <a:rPr lang="zh-CN" altLang="en-US" sz="2400" dirty="0"/>
              <a:t>面向网络的检测</a:t>
            </a:r>
          </a:p>
          <a:p>
            <a:pPr lvl="2">
              <a:lnSpc>
                <a:spcPct val="90000"/>
              </a:lnSpc>
            </a:pPr>
            <a:r>
              <a:rPr lang="zh-CN" altLang="en-US" sz="2000" dirty="0"/>
              <a:t>一般侧重于网络流量分析。</a:t>
            </a:r>
          </a:p>
          <a:p>
            <a:pPr>
              <a:lnSpc>
                <a:spcPct val="90000"/>
              </a:lnSpc>
            </a:pPr>
            <a:r>
              <a:rPr lang="zh-CN" altLang="en-US" sz="2800" dirty="0"/>
              <a:t>根据检测所使用方法分为两种：</a:t>
            </a:r>
          </a:p>
          <a:p>
            <a:pPr lvl="1">
              <a:lnSpc>
                <a:spcPct val="90000"/>
              </a:lnSpc>
            </a:pPr>
            <a:r>
              <a:rPr lang="zh-CN" altLang="en-US" sz="2400" dirty="0"/>
              <a:t>误用检测(Misuse Detection)</a:t>
            </a:r>
            <a:endParaRPr lang="en-US" altLang="zh-CN" sz="2400" dirty="0"/>
          </a:p>
          <a:p>
            <a:pPr lvl="1">
              <a:lnSpc>
                <a:spcPct val="90000"/>
              </a:lnSpc>
            </a:pPr>
            <a:r>
              <a:rPr lang="zh-CN" altLang="en-US" sz="2400" dirty="0"/>
              <a:t>异常检测(Anomaly Detection)</a:t>
            </a:r>
          </a:p>
          <a:p>
            <a:pPr marL="457200" lvl="1" indent="0">
              <a:buNone/>
            </a:pPr>
            <a:endParaRPr lang="zh-CN" altLang="en-US" dirty="0"/>
          </a:p>
        </p:txBody>
      </p:sp>
    </p:spTree>
    <p:extLst>
      <p:ext uri="{BB962C8B-B14F-4D97-AF65-F5344CB8AC3E}">
        <p14:creationId xmlns:p14="http://schemas.microsoft.com/office/powerpoint/2010/main" val="2503857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检测</a:t>
            </a:r>
            <a:r>
              <a:rPr lang="en-US"/>
              <a:t>(D)</a:t>
            </a:r>
          </a:p>
        </p:txBody>
      </p:sp>
      <p:sp>
        <p:nvSpPr>
          <p:cNvPr id="131075" name="Rectangle 3"/>
          <p:cNvSpPr>
            <a:spLocks noGrp="1" noChangeArrowheads="1"/>
          </p:cNvSpPr>
          <p:nvPr>
            <p:ph type="body" idx="1"/>
          </p:nvPr>
        </p:nvSpPr>
        <p:spPr>
          <a:xfrm>
            <a:off x="838199" y="1825624"/>
            <a:ext cx="10902043" cy="4869089"/>
          </a:xfrm>
        </p:spPr>
        <p:txBody>
          <a:bodyPr>
            <a:normAutofit lnSpcReduction="10000"/>
          </a:bodyPr>
          <a:lstStyle/>
          <a:p>
            <a:r>
              <a:rPr lang="zh-CN" altLang="en-US" dirty="0"/>
              <a:t>误用检测技术</a:t>
            </a:r>
          </a:p>
          <a:p>
            <a:pPr lvl="1"/>
            <a:r>
              <a:rPr lang="zh-CN" altLang="en-US" dirty="0"/>
              <a:t>需要建立一个入侵规则库</a:t>
            </a:r>
          </a:p>
          <a:p>
            <a:pPr lvl="2"/>
            <a:r>
              <a:rPr lang="zh-CN" altLang="en-US" dirty="0"/>
              <a:t>它对每一种入侵都形成一个规则描述，只要发生的事件符合于某个规则就被认为是入侵。</a:t>
            </a:r>
          </a:p>
          <a:p>
            <a:pPr lvl="1"/>
            <a:r>
              <a:rPr lang="zh-CN" altLang="en-US" dirty="0"/>
              <a:t>好处在于它的误警率</a:t>
            </a:r>
            <a:r>
              <a:rPr lang="en-US" dirty="0"/>
              <a:t>(False Alarm Rate)</a:t>
            </a:r>
            <a:r>
              <a:rPr lang="zh-CN" altLang="en-US" dirty="0"/>
              <a:t>比较低</a:t>
            </a:r>
          </a:p>
          <a:p>
            <a:pPr lvl="1"/>
            <a:r>
              <a:rPr lang="zh-CN" altLang="en-US" dirty="0"/>
              <a:t>缺点是查全率</a:t>
            </a:r>
            <a:r>
              <a:rPr lang="en-US" dirty="0"/>
              <a:t>(Probability of Detection)</a:t>
            </a:r>
            <a:r>
              <a:rPr lang="zh-CN" altLang="en-US" dirty="0"/>
              <a:t>完全依赖于入侵规则库的覆盖范围</a:t>
            </a:r>
            <a:endParaRPr lang="en-US" altLang="zh-CN" dirty="0"/>
          </a:p>
          <a:p>
            <a:pPr>
              <a:lnSpc>
                <a:spcPct val="90000"/>
              </a:lnSpc>
            </a:pPr>
            <a:r>
              <a:rPr lang="zh-CN" altLang="en-US" sz="2800" dirty="0"/>
              <a:t>异常检测技术</a:t>
            </a:r>
          </a:p>
          <a:p>
            <a:pPr lvl="1">
              <a:lnSpc>
                <a:spcPct val="90000"/>
              </a:lnSpc>
            </a:pPr>
            <a:r>
              <a:rPr lang="zh-CN" altLang="en-US" sz="2400" dirty="0"/>
              <a:t>对正常事件的样本建立一个正常事件模型</a:t>
            </a:r>
          </a:p>
          <a:p>
            <a:pPr lvl="1">
              <a:lnSpc>
                <a:spcPct val="90000"/>
              </a:lnSpc>
            </a:pPr>
            <a:r>
              <a:rPr lang="zh-CN" altLang="en-US" sz="2400" dirty="0"/>
              <a:t>如果发生的事件偏离这个模型的程度超过一定的范围，就被认为是入侵。</a:t>
            </a:r>
          </a:p>
          <a:p>
            <a:pPr lvl="1">
              <a:lnSpc>
                <a:spcPct val="90000"/>
              </a:lnSpc>
            </a:pPr>
            <a:r>
              <a:rPr lang="zh-CN" altLang="en-US" sz="2400" dirty="0"/>
              <a:t>优点：具有一定的通有性</a:t>
            </a:r>
          </a:p>
          <a:p>
            <a:pPr lvl="2">
              <a:lnSpc>
                <a:spcPct val="90000"/>
              </a:lnSpc>
            </a:pPr>
            <a:r>
              <a:rPr lang="zh-CN" altLang="en-US" sz="2000" dirty="0"/>
              <a:t>由于事件模型是通过计算机对大量的样本进行分析统计而建立的，因此异常检测克服了一部分误用检测技术的缺点。</a:t>
            </a:r>
          </a:p>
          <a:p>
            <a:pPr lvl="1">
              <a:lnSpc>
                <a:spcPct val="90000"/>
              </a:lnSpc>
            </a:pPr>
            <a:r>
              <a:rPr lang="zh-CN" altLang="en-US" sz="2400" dirty="0"/>
              <a:t>缺点：相对误用检测来说误警率较高。</a:t>
            </a:r>
          </a:p>
          <a:p>
            <a:pPr marL="457200" lvl="1" indent="0">
              <a:buNone/>
            </a:pPr>
            <a:endParaRPr lang="zh-CN" altLang="en-US" dirty="0"/>
          </a:p>
        </p:txBody>
      </p:sp>
    </p:spTree>
    <p:extLst>
      <p:ext uri="{BB962C8B-B14F-4D97-AF65-F5344CB8AC3E}">
        <p14:creationId xmlns:p14="http://schemas.microsoft.com/office/powerpoint/2010/main" val="4012326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894C9347-70DA-4FB4-B750-047F8EED188D}" type="slidenum">
              <a:rPr lang="en-US" altLang="zh-CN" sz="1200">
                <a:latin typeface="Arial" charset="0"/>
              </a:rPr>
              <a:pPr algn="ctr" eaLnBrk="1" hangingPunct="1"/>
              <a:t>55</a:t>
            </a:fld>
            <a:endParaRPr lang="en-US" altLang="zh-CN" sz="1200">
              <a:latin typeface="Arial" charset="0"/>
            </a:endParaRPr>
          </a:p>
        </p:txBody>
      </p:sp>
      <p:sp>
        <p:nvSpPr>
          <p:cNvPr id="458757" name="Rectangle 2"/>
          <p:cNvSpPr>
            <a:spLocks noGrp="1" noChangeArrowheads="1"/>
          </p:cNvSpPr>
          <p:nvPr>
            <p:ph type="title" idx="4294967295"/>
          </p:nvPr>
        </p:nvSpPr>
        <p:spPr>
          <a:xfrm>
            <a:off x="685800" y="290511"/>
            <a:ext cx="8229600" cy="711200"/>
          </a:xfrm>
        </p:spPr>
        <p:txBody>
          <a:bodyPr/>
          <a:lstStyle/>
          <a:p>
            <a:r>
              <a:rPr lang="zh-CN" altLang="en-US" dirty="0"/>
              <a:t>软件安全设计原则</a:t>
            </a:r>
            <a:endParaRPr lang="en-US" altLang="zh-CN" dirty="0"/>
          </a:p>
        </p:txBody>
      </p:sp>
      <p:sp>
        <p:nvSpPr>
          <p:cNvPr id="458758" name="Rectangle 3"/>
          <p:cNvSpPr>
            <a:spLocks noGrp="1" noChangeArrowheads="1"/>
          </p:cNvSpPr>
          <p:nvPr>
            <p:ph type="body" idx="4294967295"/>
          </p:nvPr>
        </p:nvSpPr>
        <p:spPr>
          <a:xfrm>
            <a:off x="685800" y="1194028"/>
            <a:ext cx="4718957" cy="5373461"/>
          </a:xfrm>
        </p:spPr>
        <p:txBody>
          <a:bodyPr>
            <a:normAutofit/>
          </a:bodyPr>
          <a:lstStyle/>
          <a:p>
            <a:pPr>
              <a:lnSpc>
                <a:spcPct val="90000"/>
              </a:lnSpc>
            </a:pPr>
            <a:r>
              <a:rPr lang="zh-CN" altLang="zh-CN" dirty="0"/>
              <a:t>原则</a:t>
            </a:r>
            <a:r>
              <a:rPr lang="en-US" altLang="zh-CN" dirty="0"/>
              <a:t>1</a:t>
            </a:r>
            <a:r>
              <a:rPr lang="zh-CN" altLang="zh-CN" dirty="0"/>
              <a:t>：确保最薄弱环节安全</a:t>
            </a:r>
            <a:endParaRPr lang="en-US" altLang="zh-CN" dirty="0"/>
          </a:p>
          <a:p>
            <a:pPr lvl="1">
              <a:lnSpc>
                <a:spcPct val="90000"/>
              </a:lnSpc>
            </a:pPr>
            <a:r>
              <a:rPr lang="zh-CN" altLang="en-US" dirty="0"/>
              <a:t>木桶原理</a:t>
            </a:r>
            <a:endParaRPr lang="en-US" altLang="zh-CN" dirty="0"/>
          </a:p>
          <a:p>
            <a:pPr lvl="1">
              <a:lnSpc>
                <a:spcPct val="90000"/>
              </a:lnSpc>
            </a:pPr>
            <a:r>
              <a:rPr lang="zh-CN" altLang="en-US" dirty="0"/>
              <a:t>发现与检测薄弱环节</a:t>
            </a:r>
            <a:endParaRPr lang="en-US" altLang="zh-CN" dirty="0"/>
          </a:p>
          <a:p>
            <a:pPr lvl="1">
              <a:lnSpc>
                <a:spcPct val="90000"/>
              </a:lnSpc>
            </a:pPr>
            <a:r>
              <a:rPr lang="zh-CN" altLang="zh-CN" dirty="0"/>
              <a:t>互不重叠的安全功能部件</a:t>
            </a:r>
            <a:endParaRPr lang="zh-CN" altLang="en-US" dirty="0"/>
          </a:p>
          <a:p>
            <a:pPr>
              <a:lnSpc>
                <a:spcPct val="90000"/>
              </a:lnSpc>
            </a:pPr>
            <a:r>
              <a:rPr lang="zh-CN" altLang="zh-CN" dirty="0"/>
              <a:t>原则</a:t>
            </a:r>
            <a:r>
              <a:rPr lang="en-US" altLang="zh-CN" dirty="0"/>
              <a:t>2</a:t>
            </a:r>
            <a:r>
              <a:rPr lang="zh-CN" altLang="zh-CN" dirty="0"/>
              <a:t>：深度防御</a:t>
            </a:r>
            <a:endParaRPr lang="en-US" altLang="zh-CN" dirty="0"/>
          </a:p>
          <a:p>
            <a:pPr lvl="1">
              <a:lnSpc>
                <a:spcPct val="90000"/>
              </a:lnSpc>
            </a:pPr>
            <a:r>
              <a:rPr lang="zh-CN" altLang="en-US" dirty="0"/>
              <a:t>多层防御机制</a:t>
            </a:r>
            <a:endParaRPr lang="en-US" altLang="zh-CN" dirty="0"/>
          </a:p>
          <a:p>
            <a:pPr lvl="1">
              <a:lnSpc>
                <a:spcPct val="90000"/>
              </a:lnSpc>
            </a:pPr>
            <a:r>
              <a:rPr lang="zh-CN" altLang="zh-CN" dirty="0"/>
              <a:t>冗余安全措施</a:t>
            </a:r>
            <a:endParaRPr lang="en-US" altLang="zh-CN" dirty="0"/>
          </a:p>
          <a:p>
            <a:pPr>
              <a:lnSpc>
                <a:spcPct val="90000"/>
              </a:lnSpc>
            </a:pPr>
            <a:r>
              <a:rPr lang="zh-CN" altLang="zh-CN" dirty="0"/>
              <a:t>原则</a:t>
            </a:r>
            <a:r>
              <a:rPr lang="en-US" altLang="zh-CN" dirty="0"/>
              <a:t>3</a:t>
            </a:r>
            <a:r>
              <a:rPr lang="zh-CN" altLang="zh-CN" dirty="0"/>
              <a:t>：失效安全</a:t>
            </a:r>
            <a:endParaRPr lang="en-US" altLang="zh-CN" dirty="0"/>
          </a:p>
          <a:p>
            <a:pPr lvl="1">
              <a:lnSpc>
                <a:spcPct val="90000"/>
              </a:lnSpc>
            </a:pPr>
            <a:r>
              <a:rPr lang="zh-CN" altLang="zh-CN" dirty="0"/>
              <a:t>故障</a:t>
            </a:r>
            <a:r>
              <a:rPr lang="zh-CN" altLang="en-US" dirty="0"/>
              <a:t>和失效</a:t>
            </a:r>
            <a:r>
              <a:rPr lang="zh-CN" altLang="zh-CN" dirty="0"/>
              <a:t>不可避免</a:t>
            </a:r>
            <a:endParaRPr lang="en-US" altLang="zh-CN" dirty="0"/>
          </a:p>
          <a:p>
            <a:pPr lvl="1">
              <a:lnSpc>
                <a:spcPct val="90000"/>
              </a:lnSpc>
            </a:pPr>
            <a:r>
              <a:rPr lang="zh-CN" altLang="en-US" dirty="0"/>
              <a:t>检测与恢复</a:t>
            </a:r>
          </a:p>
        </p:txBody>
      </p:sp>
      <p:sp>
        <p:nvSpPr>
          <p:cNvPr id="2" name="文本框 1">
            <a:extLst>
              <a:ext uri="{FF2B5EF4-FFF2-40B4-BE49-F238E27FC236}">
                <a16:creationId xmlns:a16="http://schemas.microsoft.com/office/drawing/2014/main" id="{D4FB320D-7342-451C-A78A-8CCC7F041503}"/>
              </a:ext>
            </a:extLst>
          </p:cNvPr>
          <p:cNvSpPr txBox="1"/>
          <p:nvPr/>
        </p:nvSpPr>
        <p:spPr>
          <a:xfrm>
            <a:off x="6629400" y="1208392"/>
            <a:ext cx="5127171" cy="4441216"/>
          </a:xfrm>
          <a:prstGeom prst="rect">
            <a:avLst/>
          </a:prstGeom>
          <a:noFill/>
        </p:spPr>
        <p:txBody>
          <a:bodyPr wrap="square" rtlCol="0">
            <a:spAutoFit/>
          </a:bodyPr>
          <a:lstStyle/>
          <a:p>
            <a:pPr>
              <a:lnSpc>
                <a:spcPct val="90000"/>
              </a:lnSpc>
            </a:pPr>
            <a:r>
              <a:rPr lang="zh-CN" altLang="zh-CN" sz="2800" dirty="0"/>
              <a:t>原则</a:t>
            </a:r>
            <a:r>
              <a:rPr lang="en-US" altLang="zh-CN" sz="2800" dirty="0"/>
              <a:t>4</a:t>
            </a:r>
            <a:r>
              <a:rPr lang="zh-CN" altLang="zh-CN" sz="2800" dirty="0"/>
              <a:t>：遵循最小特权的原则</a:t>
            </a:r>
            <a:endParaRPr lang="en-US" altLang="zh-CN" sz="2800" dirty="0"/>
          </a:p>
          <a:p>
            <a:pPr lvl="1">
              <a:lnSpc>
                <a:spcPct val="90000"/>
              </a:lnSpc>
            </a:pPr>
            <a:r>
              <a:rPr lang="zh-CN" altLang="zh-CN" sz="2400" dirty="0"/>
              <a:t>仅仅授予为了执行某种操作而必须的最小访问权限</a:t>
            </a:r>
            <a:endParaRPr lang="en-US" altLang="zh-CN" sz="2400" dirty="0"/>
          </a:p>
          <a:p>
            <a:pPr lvl="1">
              <a:lnSpc>
                <a:spcPct val="90000"/>
              </a:lnSpc>
            </a:pPr>
            <a:r>
              <a:rPr lang="zh-CN" altLang="zh-CN" sz="2400" dirty="0"/>
              <a:t>只分配访问所必须的最小时间</a:t>
            </a:r>
            <a:endParaRPr lang="en-US" altLang="zh-CN" sz="2400" dirty="0"/>
          </a:p>
          <a:p>
            <a:pPr lvl="1">
              <a:lnSpc>
                <a:spcPct val="90000"/>
              </a:lnSpc>
            </a:pPr>
            <a:r>
              <a:rPr lang="zh-CN" altLang="en-US" sz="2400" dirty="0"/>
              <a:t>权限控制</a:t>
            </a:r>
            <a:endParaRPr lang="en-US" altLang="zh-CN" sz="2400" dirty="0"/>
          </a:p>
          <a:p>
            <a:pPr>
              <a:lnSpc>
                <a:spcPct val="90000"/>
              </a:lnSpc>
            </a:pPr>
            <a:r>
              <a:rPr lang="zh-CN" altLang="zh-CN" sz="2800" dirty="0"/>
              <a:t>原则</a:t>
            </a:r>
            <a:r>
              <a:rPr lang="en-US" altLang="zh-CN" sz="2800" dirty="0"/>
              <a:t>5</a:t>
            </a:r>
            <a:r>
              <a:rPr lang="zh-CN" altLang="zh-CN" sz="2800" dirty="0"/>
              <a:t>：分割</a:t>
            </a:r>
            <a:endParaRPr lang="en-US" altLang="zh-CN" sz="2800" dirty="0"/>
          </a:p>
          <a:p>
            <a:pPr lvl="1">
              <a:lnSpc>
                <a:spcPct val="90000"/>
              </a:lnSpc>
            </a:pPr>
            <a:r>
              <a:rPr lang="zh-CN" altLang="zh-CN" sz="2400" dirty="0"/>
              <a:t>隔离有安全特权的代码同时，把系统分割成尽可能小的单元以将损害降到最低</a:t>
            </a:r>
            <a:endParaRPr lang="en-US" altLang="zh-CN" sz="2400" dirty="0"/>
          </a:p>
          <a:p>
            <a:pPr lvl="1">
              <a:lnSpc>
                <a:spcPct val="90000"/>
              </a:lnSpc>
            </a:pPr>
            <a:r>
              <a:rPr lang="zh-CN" altLang="en-US" sz="2400" dirty="0"/>
              <a:t>防止</a:t>
            </a:r>
            <a:r>
              <a:rPr lang="zh-CN" altLang="zh-CN" sz="2400" dirty="0"/>
              <a:t>全有或全无</a:t>
            </a:r>
            <a:endParaRPr lang="en-US" altLang="zh-CN" sz="2400" dirty="0"/>
          </a:p>
          <a:p>
            <a:pPr>
              <a:lnSpc>
                <a:spcPct val="90000"/>
              </a:lnSpc>
            </a:pPr>
            <a:r>
              <a:rPr lang="zh-CN" altLang="zh-CN" dirty="0"/>
              <a:t>原则</a:t>
            </a:r>
            <a:r>
              <a:rPr lang="en-US" altLang="zh-CN" dirty="0"/>
              <a:t>6</a:t>
            </a:r>
            <a:r>
              <a:rPr lang="zh-CN" altLang="zh-CN" dirty="0"/>
              <a:t>：简化</a:t>
            </a:r>
            <a:endParaRPr lang="en-US" altLang="zh-CN" dirty="0"/>
          </a:p>
          <a:p>
            <a:pPr lvl="1">
              <a:lnSpc>
                <a:spcPct val="90000"/>
              </a:lnSpc>
            </a:pPr>
            <a:r>
              <a:rPr lang="zh-CN" altLang="zh-CN" sz="2400" dirty="0"/>
              <a:t>尽可能的简单易行</a:t>
            </a:r>
            <a:endParaRPr lang="en-US" altLang="zh-CN" sz="2400" dirty="0"/>
          </a:p>
          <a:p>
            <a:pPr lvl="1">
              <a:lnSpc>
                <a:spcPct val="90000"/>
              </a:lnSpc>
            </a:pPr>
            <a:r>
              <a:rPr lang="zh-CN" altLang="zh-CN" sz="2400" dirty="0"/>
              <a:t>尽可能考虑组件复用</a:t>
            </a:r>
            <a:endParaRPr lang="zh-CN" altLang="en-US" dirty="0"/>
          </a:p>
        </p:txBody>
      </p:sp>
      <p:sp>
        <p:nvSpPr>
          <p:cNvPr id="3" name="文本框 2">
            <a:extLst>
              <a:ext uri="{FF2B5EF4-FFF2-40B4-BE49-F238E27FC236}">
                <a16:creationId xmlns:a16="http://schemas.microsoft.com/office/drawing/2014/main" id="{798BF2BF-C3D4-4038-B643-5E7592A27F27}"/>
              </a:ext>
            </a:extLst>
          </p:cNvPr>
          <p:cNvSpPr txBox="1"/>
          <p:nvPr/>
        </p:nvSpPr>
        <p:spPr>
          <a:xfrm>
            <a:off x="1137558" y="5741511"/>
            <a:ext cx="10368642" cy="1477328"/>
          </a:xfrm>
          <a:prstGeom prst="rect">
            <a:avLst/>
          </a:prstGeom>
          <a:noFill/>
        </p:spPr>
        <p:txBody>
          <a:bodyPr wrap="square" rtlCol="0">
            <a:spAutoFit/>
          </a:bodyPr>
          <a:lstStyle/>
          <a:p>
            <a:pPr>
              <a:lnSpc>
                <a:spcPct val="90000"/>
              </a:lnSpc>
            </a:pPr>
            <a:r>
              <a:rPr lang="zh-CN" altLang="zh-CN" sz="2800" dirty="0"/>
              <a:t>原则</a:t>
            </a:r>
            <a:r>
              <a:rPr lang="en-US" altLang="zh-CN" sz="2800" dirty="0"/>
              <a:t>7</a:t>
            </a:r>
            <a:r>
              <a:rPr lang="zh-CN" altLang="zh-CN" sz="2800" dirty="0"/>
              <a:t>：提升隐私权</a:t>
            </a:r>
            <a:r>
              <a:rPr lang="en-US" altLang="zh-CN" sz="2800" dirty="0"/>
              <a:t>   </a:t>
            </a:r>
            <a:r>
              <a:rPr lang="zh-CN" altLang="zh-CN" sz="2400" dirty="0"/>
              <a:t>个人信息</a:t>
            </a:r>
            <a:r>
              <a:rPr lang="zh-CN" altLang="en-US" sz="2400" dirty="0"/>
              <a:t>管理</a:t>
            </a:r>
            <a:r>
              <a:rPr lang="en-US" altLang="zh-CN" sz="2400" dirty="0"/>
              <a:t>  </a:t>
            </a:r>
            <a:r>
              <a:rPr lang="zh-CN" altLang="en-US" sz="2400" dirty="0"/>
              <a:t>信息加密</a:t>
            </a:r>
            <a:endParaRPr lang="en-US" altLang="zh-CN" sz="2400" dirty="0"/>
          </a:p>
          <a:p>
            <a:pPr>
              <a:lnSpc>
                <a:spcPct val="90000"/>
              </a:lnSpc>
            </a:pPr>
            <a:r>
              <a:rPr lang="zh-CN" altLang="zh-CN" sz="2800" dirty="0"/>
              <a:t>原则</a:t>
            </a:r>
            <a:r>
              <a:rPr lang="en-US" altLang="zh-CN" sz="2800" dirty="0"/>
              <a:t>8</a:t>
            </a:r>
            <a:r>
              <a:rPr lang="zh-CN" altLang="zh-CN" sz="2800" dirty="0"/>
              <a:t>：隐藏秘密很困难</a:t>
            </a:r>
            <a:r>
              <a:rPr lang="en-US" altLang="zh-CN" sz="2800" dirty="0"/>
              <a:t>  </a:t>
            </a:r>
            <a:r>
              <a:rPr lang="zh-CN" altLang="zh-CN" sz="2400" dirty="0"/>
              <a:t>保守秘密很困难，它几乎总是安全风险的来源</a:t>
            </a:r>
            <a:endParaRPr lang="en-US" altLang="zh-CN" sz="2400" dirty="0"/>
          </a:p>
          <a:p>
            <a:pPr lvl="1">
              <a:lnSpc>
                <a:spcPct val="90000"/>
              </a:lnSpc>
            </a:pPr>
            <a:r>
              <a:rPr lang="zh-CN" altLang="zh-CN" sz="2400" dirty="0"/>
              <a:t>不要轻信</a:t>
            </a:r>
            <a:endParaRPr lang="en-US" altLang="zh-CN" sz="2400" dirty="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31471" y="290511"/>
            <a:ext cx="822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隶书" pitchFamily="49" charset="-122"/>
              </a:defRPr>
            </a:lvl2pPr>
            <a:lvl3pPr algn="ctr" rtl="0" fontAlgn="base">
              <a:spcBef>
                <a:spcPct val="0"/>
              </a:spcBef>
              <a:spcAft>
                <a:spcPct val="0"/>
              </a:spcAft>
              <a:defRPr sz="4400">
                <a:solidFill>
                  <a:schemeClr val="tx2"/>
                </a:solidFill>
                <a:latin typeface="Arial" charset="0"/>
                <a:ea typeface="隶书" pitchFamily="49" charset="-122"/>
              </a:defRPr>
            </a:lvl3pPr>
            <a:lvl4pPr algn="ctr" rtl="0" fontAlgn="base">
              <a:spcBef>
                <a:spcPct val="0"/>
              </a:spcBef>
              <a:spcAft>
                <a:spcPct val="0"/>
              </a:spcAft>
              <a:defRPr sz="4400">
                <a:solidFill>
                  <a:schemeClr val="tx2"/>
                </a:solidFill>
                <a:latin typeface="Arial" charset="0"/>
                <a:ea typeface="隶书" pitchFamily="49" charset="-122"/>
              </a:defRPr>
            </a:lvl4pPr>
            <a:lvl5pPr algn="ctr" rtl="0" fontAlgn="base">
              <a:spcBef>
                <a:spcPct val="0"/>
              </a:spcBef>
              <a:spcAft>
                <a:spcPct val="0"/>
              </a:spcAft>
              <a:defRPr sz="4400">
                <a:solidFill>
                  <a:schemeClr val="tx2"/>
                </a:solidFill>
                <a:latin typeface="Arial" charset="0"/>
                <a:ea typeface="隶书" pitchFamily="49" charset="-122"/>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r>
              <a:rPr lang="zh-CN" altLang="en-US" dirty="0"/>
              <a:t>软件安全编码原则</a:t>
            </a:r>
            <a:endParaRPr lang="en-US" altLang="zh-CN" dirty="0"/>
          </a:p>
        </p:txBody>
      </p:sp>
      <p:sp>
        <p:nvSpPr>
          <p:cNvPr id="5" name="Rectangle 3"/>
          <p:cNvSpPr txBox="1">
            <a:spLocks noChangeArrowheads="1"/>
          </p:cNvSpPr>
          <p:nvPr/>
        </p:nvSpPr>
        <p:spPr bwMode="auto">
          <a:xfrm>
            <a:off x="202292" y="1177700"/>
            <a:ext cx="80264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pPr>
            <a:r>
              <a:rPr lang="zh-CN" altLang="en-US" sz="2800" dirty="0"/>
              <a:t>（</a:t>
            </a:r>
            <a:r>
              <a:rPr lang="en-US" altLang="zh-CN" sz="2800" dirty="0"/>
              <a:t>1</a:t>
            </a:r>
            <a:r>
              <a:rPr lang="zh-CN" altLang="en-US" sz="2800" dirty="0"/>
              <a:t>）规范编码</a:t>
            </a:r>
            <a:endParaRPr lang="en-US" altLang="zh-CN" sz="2800" dirty="0"/>
          </a:p>
          <a:p>
            <a:pPr lvl="1">
              <a:lnSpc>
                <a:spcPct val="90000"/>
              </a:lnSpc>
            </a:pPr>
            <a:r>
              <a:rPr lang="zh-CN" altLang="en-US" sz="2400" dirty="0"/>
              <a:t>统一、标准的编码规范</a:t>
            </a:r>
            <a:endParaRPr lang="en-US" altLang="zh-CN" sz="2400" dirty="0"/>
          </a:p>
          <a:p>
            <a:pPr lvl="1">
              <a:lnSpc>
                <a:spcPct val="90000"/>
              </a:lnSpc>
            </a:pPr>
            <a:r>
              <a:rPr lang="zh-CN" altLang="en-US" sz="2400" dirty="0"/>
              <a:t>可读性、易维护性、运行效率</a:t>
            </a:r>
            <a:endParaRPr lang="en-US" altLang="zh-CN" sz="2400" dirty="0"/>
          </a:p>
          <a:p>
            <a:pPr>
              <a:lnSpc>
                <a:spcPct val="90000"/>
              </a:lnSpc>
            </a:pPr>
            <a:r>
              <a:rPr lang="zh-CN" altLang="en-US" sz="2800" dirty="0"/>
              <a:t>（</a:t>
            </a:r>
            <a:r>
              <a:rPr lang="en-US" altLang="zh-CN" sz="2800" dirty="0"/>
              <a:t>2</a:t>
            </a:r>
            <a:r>
              <a:rPr lang="zh-CN" altLang="en-US" sz="2800" dirty="0"/>
              <a:t>）代码简洁</a:t>
            </a:r>
            <a:endParaRPr lang="en-US" altLang="zh-CN" sz="2800" dirty="0"/>
          </a:p>
          <a:p>
            <a:pPr lvl="1">
              <a:lnSpc>
                <a:spcPct val="90000"/>
              </a:lnSpc>
            </a:pPr>
            <a:r>
              <a:rPr lang="zh-CN" altLang="en-US" sz="2400" dirty="0"/>
              <a:t>短小精悍</a:t>
            </a:r>
            <a:endParaRPr lang="en-US" altLang="zh-CN" sz="2400" dirty="0"/>
          </a:p>
          <a:p>
            <a:pPr lvl="1">
              <a:lnSpc>
                <a:spcPct val="90000"/>
              </a:lnSpc>
            </a:pPr>
            <a:r>
              <a:rPr lang="zh-CN" altLang="en-US" sz="2400" dirty="0"/>
              <a:t>控制函数内代码量</a:t>
            </a:r>
            <a:endParaRPr lang="en-US" altLang="zh-CN" sz="2400" dirty="0"/>
          </a:p>
          <a:p>
            <a:pPr>
              <a:lnSpc>
                <a:spcPct val="90000"/>
              </a:lnSpc>
            </a:pPr>
            <a:r>
              <a:rPr lang="zh-CN" altLang="en-US" sz="2800" dirty="0"/>
              <a:t>（</a:t>
            </a:r>
            <a:r>
              <a:rPr lang="en-US" altLang="zh-CN" sz="2800" dirty="0"/>
              <a:t>3</a:t>
            </a:r>
            <a:r>
              <a:rPr lang="zh-CN" altLang="en-US" sz="2800" dirty="0"/>
              <a:t>）处理警告</a:t>
            </a:r>
            <a:endParaRPr lang="en-US" altLang="zh-CN" sz="2800" dirty="0"/>
          </a:p>
          <a:p>
            <a:pPr lvl="1">
              <a:lnSpc>
                <a:spcPct val="90000"/>
              </a:lnSpc>
            </a:pPr>
            <a:r>
              <a:rPr lang="zh-CN" altLang="en-US" sz="2400" dirty="0"/>
              <a:t>启用编译器的警告和错误</a:t>
            </a:r>
            <a:endParaRPr lang="en-US" altLang="zh-CN" sz="2400" dirty="0"/>
          </a:p>
          <a:p>
            <a:pPr>
              <a:lnSpc>
                <a:spcPct val="90000"/>
              </a:lnSpc>
            </a:pPr>
            <a:r>
              <a:rPr lang="zh-CN" altLang="en-US" sz="2800" dirty="0"/>
              <a:t>（</a:t>
            </a:r>
            <a:r>
              <a:rPr lang="en-US" altLang="zh-CN" sz="2800" dirty="0"/>
              <a:t>4</a:t>
            </a:r>
            <a:r>
              <a:rPr lang="zh-CN" altLang="en-US" sz="2800" dirty="0"/>
              <a:t>）验证输入</a:t>
            </a:r>
            <a:endParaRPr lang="en-US" altLang="zh-CN" sz="2800" dirty="0"/>
          </a:p>
          <a:p>
            <a:pPr lvl="1">
              <a:lnSpc>
                <a:spcPct val="90000"/>
              </a:lnSpc>
            </a:pPr>
            <a:r>
              <a:rPr lang="zh-CN" altLang="en-US" sz="2400" dirty="0"/>
              <a:t>验证不可信数据源的输入</a:t>
            </a:r>
            <a:endParaRPr lang="en-US" altLang="zh-CN" sz="2400" dirty="0"/>
          </a:p>
          <a:p>
            <a:pPr lvl="1">
              <a:lnSpc>
                <a:spcPct val="90000"/>
              </a:lnSpc>
            </a:pPr>
            <a:r>
              <a:rPr lang="zh-CN" altLang="en-US" sz="2400" dirty="0"/>
              <a:t>命令行参数、网络接口、环境变量、用户控制的文件</a:t>
            </a:r>
            <a:endParaRPr lang="en-US" altLang="zh-CN" sz="2400" dirty="0"/>
          </a:p>
        </p:txBody>
      </p:sp>
      <p:sp>
        <p:nvSpPr>
          <p:cNvPr id="2" name="文本框 1">
            <a:extLst>
              <a:ext uri="{FF2B5EF4-FFF2-40B4-BE49-F238E27FC236}">
                <a16:creationId xmlns:a16="http://schemas.microsoft.com/office/drawing/2014/main" id="{87E3AE2A-56C7-47A5-8390-C7B91202BF34}"/>
              </a:ext>
            </a:extLst>
          </p:cNvPr>
          <p:cNvSpPr txBox="1"/>
          <p:nvPr/>
        </p:nvSpPr>
        <p:spPr>
          <a:xfrm>
            <a:off x="6798129" y="646111"/>
            <a:ext cx="5393871" cy="4967514"/>
          </a:xfrm>
          <a:prstGeom prst="rect">
            <a:avLst/>
          </a:prstGeom>
          <a:noFill/>
        </p:spPr>
        <p:txBody>
          <a:bodyPr wrap="square" rtlCol="0">
            <a:spAutoFit/>
          </a:bodyPr>
          <a:lstStyle/>
          <a:p>
            <a:pPr>
              <a:lnSpc>
                <a:spcPct val="90000"/>
              </a:lnSpc>
            </a:pPr>
            <a:r>
              <a:rPr lang="zh-CN" altLang="en-US" sz="2800" b="0" dirty="0"/>
              <a:t>（</a:t>
            </a:r>
            <a:r>
              <a:rPr lang="en-US" altLang="zh-CN" sz="2800" b="0" dirty="0"/>
              <a:t>5</a:t>
            </a:r>
            <a:r>
              <a:rPr lang="zh-CN" altLang="en-US" sz="2800" b="0" dirty="0"/>
              <a:t>）净化数据</a:t>
            </a:r>
            <a:endParaRPr lang="en-US" altLang="zh-CN" sz="2800" b="0" dirty="0"/>
          </a:p>
          <a:p>
            <a:pPr lvl="1">
              <a:lnSpc>
                <a:spcPct val="90000"/>
              </a:lnSpc>
            </a:pPr>
            <a:r>
              <a:rPr lang="zh-CN" altLang="en-US" sz="2400" b="0" dirty="0"/>
              <a:t>检查程序组件中要传递的数据</a:t>
            </a:r>
            <a:endParaRPr lang="en-US" altLang="zh-CN" sz="2400" b="0" dirty="0"/>
          </a:p>
          <a:p>
            <a:pPr lvl="1">
              <a:lnSpc>
                <a:spcPct val="90000"/>
              </a:lnSpc>
            </a:pPr>
            <a:r>
              <a:rPr lang="zh-CN" altLang="en-US" sz="2400" b="0" dirty="0"/>
              <a:t>恶意数据、不必要数据处理干净</a:t>
            </a:r>
            <a:endParaRPr lang="en-US" altLang="zh-CN" sz="2400" b="0" dirty="0"/>
          </a:p>
          <a:p>
            <a:pPr>
              <a:lnSpc>
                <a:spcPct val="90000"/>
              </a:lnSpc>
            </a:pPr>
            <a:r>
              <a:rPr lang="zh-CN" altLang="en-US" sz="2800" b="0" dirty="0"/>
              <a:t>（</a:t>
            </a:r>
            <a:r>
              <a:rPr lang="en-US" altLang="zh-CN" sz="2800" b="0" dirty="0"/>
              <a:t>6</a:t>
            </a:r>
            <a:r>
              <a:rPr lang="zh-CN" altLang="en-US" sz="2800" b="0" dirty="0"/>
              <a:t>）最少反馈</a:t>
            </a:r>
            <a:endParaRPr lang="en-US" altLang="zh-CN" sz="2800" b="0" dirty="0"/>
          </a:p>
          <a:p>
            <a:pPr lvl="1">
              <a:lnSpc>
                <a:spcPct val="90000"/>
              </a:lnSpc>
            </a:pPr>
            <a:r>
              <a:rPr lang="zh-CN" altLang="en-US" sz="2400" b="0" dirty="0"/>
              <a:t>尽量将最少的数据反馈到用户</a:t>
            </a:r>
            <a:endParaRPr lang="en-US" altLang="zh-CN" sz="2400" b="0" dirty="0"/>
          </a:p>
          <a:p>
            <a:pPr lvl="1">
              <a:lnSpc>
                <a:spcPct val="90000"/>
              </a:lnSpc>
            </a:pPr>
            <a:r>
              <a:rPr lang="zh-CN" altLang="en-US" sz="2400" b="0" dirty="0"/>
              <a:t>运行日志另当别论</a:t>
            </a:r>
            <a:endParaRPr lang="en-US" altLang="zh-CN" sz="2400" b="0" dirty="0"/>
          </a:p>
          <a:p>
            <a:pPr>
              <a:lnSpc>
                <a:spcPct val="90000"/>
              </a:lnSpc>
            </a:pPr>
            <a:r>
              <a:rPr lang="zh-CN" altLang="en-US" sz="2800" b="0" dirty="0"/>
              <a:t>（</a:t>
            </a:r>
            <a:r>
              <a:rPr lang="en-US" altLang="zh-CN" sz="2800" b="0" dirty="0"/>
              <a:t>7</a:t>
            </a:r>
            <a:r>
              <a:rPr lang="zh-CN" altLang="en-US" sz="2800" b="0" dirty="0"/>
              <a:t>）检查返回</a:t>
            </a:r>
            <a:endParaRPr lang="en-US" altLang="zh-CN" sz="2800" b="0" dirty="0"/>
          </a:p>
          <a:p>
            <a:pPr lvl="1">
              <a:lnSpc>
                <a:spcPct val="90000"/>
              </a:lnSpc>
            </a:pPr>
            <a:r>
              <a:rPr lang="zh-CN" altLang="en-US" sz="2400" b="0" dirty="0"/>
              <a:t>函数返回值进行检查</a:t>
            </a:r>
            <a:endParaRPr lang="en-US" altLang="zh-CN" sz="2400" b="0" dirty="0"/>
          </a:p>
          <a:p>
            <a:pPr lvl="1">
              <a:lnSpc>
                <a:spcPct val="90000"/>
              </a:lnSpc>
            </a:pPr>
            <a:r>
              <a:rPr lang="zh-CN" altLang="en-US" sz="2400" b="0" dirty="0"/>
              <a:t>正确返回、错误返回的相关信息要多</a:t>
            </a:r>
            <a:endParaRPr lang="en-US" altLang="zh-CN" sz="2400" b="0" dirty="0"/>
          </a:p>
          <a:p>
            <a:pPr>
              <a:lnSpc>
                <a:spcPct val="90000"/>
              </a:lnSpc>
            </a:pPr>
            <a:r>
              <a:rPr lang="zh-CN" altLang="en-US" sz="2800" b="0" dirty="0"/>
              <a:t>（</a:t>
            </a:r>
            <a:r>
              <a:rPr lang="en-US" altLang="zh-CN" sz="2800" b="0" dirty="0"/>
              <a:t>8</a:t>
            </a:r>
            <a:r>
              <a:rPr lang="zh-CN" altLang="en-US" sz="2800" b="0" dirty="0"/>
              <a:t>）加强检查</a:t>
            </a:r>
            <a:endParaRPr lang="en-US" altLang="zh-CN" sz="2800" b="0" dirty="0"/>
          </a:p>
          <a:p>
            <a:pPr lvl="1">
              <a:lnSpc>
                <a:spcPct val="90000"/>
              </a:lnSpc>
            </a:pPr>
            <a:r>
              <a:rPr lang="zh-CN" altLang="en-US" sz="2400" b="0" dirty="0"/>
              <a:t>代码的人工检查和工具检查</a:t>
            </a:r>
            <a:endParaRPr lang="en-US" altLang="zh-CN" sz="2400" b="0" dirty="0"/>
          </a:p>
          <a:p>
            <a:pPr>
              <a:lnSpc>
                <a:spcPct val="90000"/>
              </a:lnSpc>
            </a:pPr>
            <a:r>
              <a:rPr lang="zh-CN" altLang="en-US" sz="2800" b="0" dirty="0"/>
              <a:t>（</a:t>
            </a:r>
            <a:r>
              <a:rPr lang="en-US" altLang="zh-CN" sz="2800" b="0" dirty="0"/>
              <a:t>9</a:t>
            </a:r>
            <a:r>
              <a:rPr lang="zh-CN" altLang="en-US" sz="2800" b="0" dirty="0"/>
              <a:t>）安全编译</a:t>
            </a:r>
            <a:endParaRPr lang="en-US" altLang="zh-CN" sz="2800" b="0" dirty="0"/>
          </a:p>
          <a:p>
            <a:endParaRPr lang="zh-CN" altLang="en-US" dirty="0"/>
          </a:p>
        </p:txBody>
      </p:sp>
    </p:spTree>
    <p:extLst>
      <p:ext uri="{BB962C8B-B14F-4D97-AF65-F5344CB8AC3E}">
        <p14:creationId xmlns:p14="http://schemas.microsoft.com/office/powerpoint/2010/main" val="3975461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894C9347-70DA-4FB4-B750-047F8EED188D}" type="slidenum">
              <a:rPr lang="en-US" altLang="zh-CN" sz="1200">
                <a:latin typeface="Arial" charset="0"/>
              </a:rPr>
              <a:pPr algn="ctr" eaLnBrk="1" hangingPunct="1"/>
              <a:t>57</a:t>
            </a:fld>
            <a:endParaRPr lang="en-US" altLang="zh-CN" sz="1200">
              <a:latin typeface="Arial" charset="0"/>
            </a:endParaRPr>
          </a:p>
        </p:txBody>
      </p:sp>
      <p:sp>
        <p:nvSpPr>
          <p:cNvPr id="458757" name="Rectangle 2"/>
          <p:cNvSpPr>
            <a:spLocks noGrp="1" noChangeArrowheads="1"/>
          </p:cNvSpPr>
          <p:nvPr>
            <p:ph type="title" idx="4294967295"/>
          </p:nvPr>
        </p:nvSpPr>
        <p:spPr>
          <a:xfrm>
            <a:off x="277813" y="290511"/>
            <a:ext cx="8229600" cy="711200"/>
          </a:xfrm>
        </p:spPr>
        <p:txBody>
          <a:bodyPr/>
          <a:lstStyle/>
          <a:p>
            <a:r>
              <a:rPr lang="zh-CN" altLang="en-US" dirty="0"/>
              <a:t>软件安全需求</a:t>
            </a:r>
            <a:endParaRPr lang="en-US" altLang="zh-CN" dirty="0"/>
          </a:p>
        </p:txBody>
      </p:sp>
      <p:sp>
        <p:nvSpPr>
          <p:cNvPr id="458758" name="Rectangle 3"/>
          <p:cNvSpPr>
            <a:spLocks noGrp="1" noChangeArrowheads="1"/>
          </p:cNvSpPr>
          <p:nvPr>
            <p:ph type="body" idx="4294967295"/>
          </p:nvPr>
        </p:nvSpPr>
        <p:spPr>
          <a:xfrm>
            <a:off x="277813" y="1001711"/>
            <a:ext cx="3853316" cy="5770564"/>
          </a:xfrm>
        </p:spPr>
        <p:txBody>
          <a:bodyPr>
            <a:normAutofit fontScale="92500" lnSpcReduction="10000"/>
          </a:bodyPr>
          <a:lstStyle/>
          <a:p>
            <a:pPr>
              <a:lnSpc>
                <a:spcPct val="90000"/>
              </a:lnSpc>
            </a:pPr>
            <a:r>
              <a:rPr lang="zh-CN" altLang="en-US" dirty="0"/>
              <a:t>保密性需求（机密性需求）</a:t>
            </a:r>
            <a:endParaRPr lang="en-US" altLang="zh-CN" dirty="0"/>
          </a:p>
          <a:p>
            <a:pPr>
              <a:lnSpc>
                <a:spcPct val="90000"/>
              </a:lnSpc>
            </a:pPr>
            <a:r>
              <a:rPr lang="zh-CN" altLang="en-US" dirty="0"/>
              <a:t>完整性需求</a:t>
            </a:r>
            <a:endParaRPr lang="en-US" altLang="zh-CN" dirty="0"/>
          </a:p>
          <a:p>
            <a:pPr>
              <a:lnSpc>
                <a:spcPct val="90000"/>
              </a:lnSpc>
            </a:pPr>
            <a:r>
              <a:rPr lang="zh-CN" altLang="en-US" dirty="0"/>
              <a:t>可用性需求</a:t>
            </a:r>
            <a:endParaRPr lang="en-US" altLang="zh-CN" dirty="0"/>
          </a:p>
          <a:p>
            <a:pPr>
              <a:lnSpc>
                <a:spcPct val="90000"/>
              </a:lnSpc>
            </a:pPr>
            <a:r>
              <a:rPr lang="zh-CN" altLang="en-US" dirty="0"/>
              <a:t>认证与鉴别需求</a:t>
            </a:r>
            <a:endParaRPr lang="en-US" altLang="zh-CN" dirty="0"/>
          </a:p>
          <a:p>
            <a:pPr>
              <a:lnSpc>
                <a:spcPct val="90000"/>
              </a:lnSpc>
            </a:pPr>
            <a:r>
              <a:rPr lang="zh-CN" altLang="en-US" dirty="0"/>
              <a:t>可审性需求</a:t>
            </a:r>
            <a:endParaRPr lang="en-US" altLang="zh-CN" dirty="0"/>
          </a:p>
          <a:p>
            <a:pPr>
              <a:lnSpc>
                <a:spcPct val="90000"/>
              </a:lnSpc>
            </a:pPr>
            <a:r>
              <a:rPr lang="zh-CN" altLang="en-US" sz="2800" dirty="0"/>
              <a:t>保密性需求（机密性需求）</a:t>
            </a:r>
            <a:endParaRPr lang="en-US" altLang="zh-CN" sz="2800" dirty="0"/>
          </a:p>
          <a:p>
            <a:pPr lvl="1">
              <a:lnSpc>
                <a:spcPct val="90000"/>
              </a:lnSpc>
            </a:pPr>
            <a:r>
              <a:rPr lang="zh-CN" altLang="en-US" sz="2400" dirty="0"/>
              <a:t>保密性需求分析</a:t>
            </a:r>
            <a:endParaRPr lang="en-US" altLang="zh-CN" sz="2400" dirty="0"/>
          </a:p>
          <a:p>
            <a:pPr lvl="2">
              <a:lnSpc>
                <a:spcPct val="90000"/>
              </a:lnSpc>
            </a:pPr>
            <a:r>
              <a:rPr lang="zh-CN" altLang="en-US" sz="2000" dirty="0"/>
              <a:t>传输过程</a:t>
            </a:r>
            <a:endParaRPr lang="en-US" altLang="zh-CN" sz="2000" dirty="0"/>
          </a:p>
          <a:p>
            <a:pPr lvl="2">
              <a:lnSpc>
                <a:spcPct val="90000"/>
              </a:lnSpc>
            </a:pPr>
            <a:r>
              <a:rPr lang="zh-CN" altLang="en-US" sz="2000" dirty="0"/>
              <a:t>处理过程</a:t>
            </a:r>
            <a:endParaRPr lang="en-US" altLang="zh-CN" sz="2000" dirty="0"/>
          </a:p>
          <a:p>
            <a:pPr lvl="2">
              <a:lnSpc>
                <a:spcPct val="90000"/>
              </a:lnSpc>
            </a:pPr>
            <a:r>
              <a:rPr lang="zh-CN" altLang="en-US" sz="2000" dirty="0"/>
              <a:t>存储过程</a:t>
            </a:r>
            <a:endParaRPr lang="en-US" altLang="zh-CN" sz="2000" dirty="0"/>
          </a:p>
          <a:p>
            <a:pPr lvl="1">
              <a:lnSpc>
                <a:spcPct val="90000"/>
              </a:lnSpc>
            </a:pPr>
            <a:r>
              <a:rPr lang="zh-CN" altLang="en-US" sz="2400" dirty="0"/>
              <a:t>保密机制</a:t>
            </a:r>
            <a:endParaRPr lang="en-US" altLang="zh-CN" sz="2400" dirty="0"/>
          </a:p>
          <a:p>
            <a:pPr lvl="2">
              <a:lnSpc>
                <a:spcPct val="90000"/>
              </a:lnSpc>
            </a:pPr>
            <a:r>
              <a:rPr lang="zh-CN" altLang="en-US" sz="2000" dirty="0"/>
              <a:t>公开加密机制</a:t>
            </a:r>
            <a:endParaRPr lang="en-US" altLang="zh-CN" sz="2000" dirty="0"/>
          </a:p>
          <a:p>
            <a:pPr lvl="2">
              <a:lnSpc>
                <a:spcPct val="90000"/>
              </a:lnSpc>
            </a:pPr>
            <a:r>
              <a:rPr lang="zh-CN" altLang="en-US" sz="2000" dirty="0"/>
              <a:t>隐蔽加密机制</a:t>
            </a:r>
            <a:endParaRPr lang="en-US" altLang="zh-CN" sz="2000" dirty="0"/>
          </a:p>
          <a:p>
            <a:pPr lvl="2">
              <a:lnSpc>
                <a:spcPct val="90000"/>
              </a:lnSpc>
            </a:pPr>
            <a:r>
              <a:rPr lang="zh-CN" altLang="en-US" sz="2000" dirty="0"/>
              <a:t>屏蔽机制</a:t>
            </a:r>
            <a:endParaRPr lang="en-US" altLang="zh-CN" sz="2000" dirty="0"/>
          </a:p>
          <a:p>
            <a:pPr marL="0" indent="0">
              <a:lnSpc>
                <a:spcPct val="90000"/>
              </a:lnSpc>
              <a:buNone/>
            </a:pPr>
            <a:endParaRPr lang="en-US" altLang="zh-CN" dirty="0"/>
          </a:p>
        </p:txBody>
      </p:sp>
      <p:sp>
        <p:nvSpPr>
          <p:cNvPr id="2" name="文本框 1">
            <a:extLst>
              <a:ext uri="{FF2B5EF4-FFF2-40B4-BE49-F238E27FC236}">
                <a16:creationId xmlns:a16="http://schemas.microsoft.com/office/drawing/2014/main" id="{36118FB0-DECF-4926-8D13-B76A7995EC66}"/>
              </a:ext>
            </a:extLst>
          </p:cNvPr>
          <p:cNvSpPr txBox="1"/>
          <p:nvPr/>
        </p:nvSpPr>
        <p:spPr>
          <a:xfrm>
            <a:off x="4457700" y="489857"/>
            <a:ext cx="3461657" cy="6740307"/>
          </a:xfrm>
          <a:prstGeom prst="rect">
            <a:avLst/>
          </a:prstGeom>
          <a:noFill/>
        </p:spPr>
        <p:txBody>
          <a:bodyPr wrap="square" rtlCol="0">
            <a:spAutoFit/>
          </a:bodyPr>
          <a:lstStyle/>
          <a:p>
            <a:pPr>
              <a:lnSpc>
                <a:spcPct val="90000"/>
              </a:lnSpc>
            </a:pPr>
            <a:r>
              <a:rPr lang="zh-CN" altLang="en-US" sz="2800" dirty="0"/>
              <a:t>完整性需求</a:t>
            </a:r>
            <a:endParaRPr lang="en-US" altLang="zh-CN" sz="2800" dirty="0"/>
          </a:p>
          <a:p>
            <a:pPr lvl="1">
              <a:lnSpc>
                <a:spcPct val="90000"/>
              </a:lnSpc>
            </a:pPr>
            <a:r>
              <a:rPr lang="zh-CN" altLang="en-US" sz="2400" dirty="0"/>
              <a:t>完整性需求分析</a:t>
            </a:r>
            <a:endParaRPr lang="en-US" altLang="zh-CN" sz="2400" dirty="0"/>
          </a:p>
          <a:p>
            <a:pPr lvl="2">
              <a:lnSpc>
                <a:spcPct val="90000"/>
              </a:lnSpc>
            </a:pPr>
            <a:r>
              <a:rPr lang="zh-CN" altLang="en-US" sz="2000" dirty="0"/>
              <a:t>可靠性保证，防止未经授权的修改</a:t>
            </a:r>
            <a:endParaRPr lang="en-US" altLang="zh-CN" sz="2000" dirty="0"/>
          </a:p>
          <a:p>
            <a:pPr lvl="2">
              <a:lnSpc>
                <a:spcPct val="90000"/>
              </a:lnSpc>
            </a:pPr>
            <a:r>
              <a:rPr lang="zh-CN" altLang="en-US" sz="2000" dirty="0"/>
              <a:t>系统或数据的完备性和一致性</a:t>
            </a:r>
            <a:endParaRPr lang="en-US" altLang="zh-CN" sz="2000" dirty="0"/>
          </a:p>
          <a:p>
            <a:pPr lvl="1">
              <a:lnSpc>
                <a:spcPct val="90000"/>
              </a:lnSpc>
            </a:pPr>
            <a:r>
              <a:rPr lang="zh-CN" altLang="en-US" dirty="0"/>
              <a:t>完整性机制</a:t>
            </a:r>
            <a:endParaRPr lang="en-US" altLang="zh-CN" dirty="0"/>
          </a:p>
          <a:p>
            <a:pPr lvl="2">
              <a:lnSpc>
                <a:spcPct val="90000"/>
              </a:lnSpc>
            </a:pPr>
            <a:r>
              <a:rPr lang="zh-CN" altLang="en-US" dirty="0"/>
              <a:t>输入验证机制</a:t>
            </a:r>
            <a:endParaRPr lang="en-US" altLang="zh-CN" dirty="0"/>
          </a:p>
          <a:p>
            <a:pPr lvl="2">
              <a:lnSpc>
                <a:spcPct val="90000"/>
              </a:lnSpc>
            </a:pPr>
            <a:r>
              <a:rPr lang="zh-CN" altLang="en-US" dirty="0"/>
              <a:t>校验检查</a:t>
            </a:r>
            <a:endParaRPr lang="en-US" altLang="zh-CN" dirty="0"/>
          </a:p>
          <a:p>
            <a:pPr lvl="2">
              <a:lnSpc>
                <a:spcPct val="90000"/>
              </a:lnSpc>
            </a:pPr>
            <a:r>
              <a:rPr lang="zh-CN" altLang="en-US" dirty="0"/>
              <a:t>散列函数</a:t>
            </a:r>
            <a:endParaRPr lang="en-US" altLang="zh-CN" dirty="0"/>
          </a:p>
          <a:p>
            <a:pPr>
              <a:lnSpc>
                <a:spcPct val="90000"/>
              </a:lnSpc>
            </a:pPr>
            <a:r>
              <a:rPr lang="zh-CN" altLang="en-US" sz="2800" dirty="0"/>
              <a:t>可用性需求</a:t>
            </a:r>
            <a:endParaRPr lang="en-US" altLang="zh-CN" sz="2800" dirty="0"/>
          </a:p>
          <a:p>
            <a:pPr lvl="1">
              <a:lnSpc>
                <a:spcPct val="90000"/>
              </a:lnSpc>
            </a:pPr>
            <a:r>
              <a:rPr lang="zh-CN" altLang="en-US" sz="2400" dirty="0"/>
              <a:t>可用性需求分析</a:t>
            </a:r>
            <a:endParaRPr lang="en-US" altLang="zh-CN" sz="2400" dirty="0"/>
          </a:p>
          <a:p>
            <a:pPr lvl="2">
              <a:lnSpc>
                <a:spcPct val="90000"/>
              </a:lnSpc>
            </a:pPr>
            <a:r>
              <a:rPr lang="zh-CN" altLang="en-US" sz="2000" dirty="0"/>
              <a:t>恢复</a:t>
            </a:r>
            <a:endParaRPr lang="en-US" altLang="zh-CN" sz="2000" dirty="0"/>
          </a:p>
          <a:p>
            <a:pPr lvl="2">
              <a:lnSpc>
                <a:spcPct val="90000"/>
              </a:lnSpc>
            </a:pPr>
            <a:r>
              <a:rPr lang="en-US" altLang="zh-CN" sz="2000" dirty="0"/>
              <a:t>RTO</a:t>
            </a:r>
            <a:r>
              <a:rPr lang="zh-CN" altLang="en-US" sz="2000" dirty="0"/>
              <a:t>（</a:t>
            </a:r>
            <a:r>
              <a:rPr lang="en-US" altLang="zh-CN" sz="2000" dirty="0"/>
              <a:t>Recovery  Time Object</a:t>
            </a:r>
            <a:r>
              <a:rPr lang="zh-CN" altLang="en-US" sz="2000" dirty="0"/>
              <a:t>）与</a:t>
            </a:r>
            <a:r>
              <a:rPr lang="en-US" altLang="zh-CN" sz="2000" dirty="0"/>
              <a:t>RPO </a:t>
            </a:r>
            <a:r>
              <a:rPr lang="zh-CN" altLang="en-US" sz="2000" dirty="0"/>
              <a:t>（</a:t>
            </a:r>
            <a:r>
              <a:rPr lang="en-US" altLang="zh-CN" sz="2000" dirty="0"/>
              <a:t> Recovery  Point Object </a:t>
            </a:r>
            <a:r>
              <a:rPr lang="zh-CN" altLang="en-US" sz="2000" dirty="0"/>
              <a:t>）</a:t>
            </a:r>
            <a:endParaRPr lang="en-US" altLang="zh-CN" sz="2000" dirty="0"/>
          </a:p>
          <a:p>
            <a:pPr lvl="2">
              <a:lnSpc>
                <a:spcPct val="90000"/>
              </a:lnSpc>
            </a:pPr>
            <a:r>
              <a:rPr lang="zh-CN" altLang="en-US" sz="2000" dirty="0"/>
              <a:t>负载均衡</a:t>
            </a:r>
            <a:endParaRPr lang="en-US" altLang="zh-CN" sz="2000" dirty="0"/>
          </a:p>
          <a:p>
            <a:pPr lvl="1">
              <a:lnSpc>
                <a:spcPct val="90000"/>
              </a:lnSpc>
            </a:pPr>
            <a:r>
              <a:rPr lang="zh-CN" altLang="en-US" sz="2400" dirty="0"/>
              <a:t>可用性机制</a:t>
            </a:r>
            <a:endParaRPr lang="en-US" altLang="zh-CN" sz="2400" dirty="0"/>
          </a:p>
          <a:p>
            <a:pPr lvl="2">
              <a:lnSpc>
                <a:spcPct val="90000"/>
              </a:lnSpc>
            </a:pPr>
            <a:r>
              <a:rPr lang="zh-CN" altLang="en-US" sz="2000" dirty="0"/>
              <a:t>冗余机制</a:t>
            </a:r>
            <a:endParaRPr lang="en-US" altLang="zh-CN" sz="2000" dirty="0"/>
          </a:p>
          <a:p>
            <a:pPr lvl="2">
              <a:lnSpc>
                <a:spcPct val="90000"/>
              </a:lnSpc>
            </a:pPr>
            <a:r>
              <a:rPr lang="zh-CN" altLang="en-US" sz="2000" dirty="0"/>
              <a:t>恢复机制</a:t>
            </a:r>
            <a:endParaRPr lang="en-US" altLang="zh-CN" sz="2000" dirty="0"/>
          </a:p>
          <a:p>
            <a:pPr lvl="2">
              <a:lnSpc>
                <a:spcPct val="90000"/>
              </a:lnSpc>
            </a:pPr>
            <a:r>
              <a:rPr lang="zh-CN" altLang="en-US" sz="2000" dirty="0"/>
              <a:t>监测与迁移</a:t>
            </a:r>
            <a:endParaRPr lang="en-US" altLang="zh-CN" sz="2000" dirty="0"/>
          </a:p>
          <a:p>
            <a:endParaRPr lang="zh-CN" altLang="en-US" dirty="0"/>
          </a:p>
        </p:txBody>
      </p:sp>
      <p:sp>
        <p:nvSpPr>
          <p:cNvPr id="3" name="文本框 2">
            <a:extLst>
              <a:ext uri="{FF2B5EF4-FFF2-40B4-BE49-F238E27FC236}">
                <a16:creationId xmlns:a16="http://schemas.microsoft.com/office/drawing/2014/main" id="{1912D80C-AFE4-4376-968B-347B35EFC28B}"/>
              </a:ext>
            </a:extLst>
          </p:cNvPr>
          <p:cNvSpPr txBox="1"/>
          <p:nvPr/>
        </p:nvSpPr>
        <p:spPr>
          <a:xfrm>
            <a:off x="8507413" y="489857"/>
            <a:ext cx="3684587" cy="6186309"/>
          </a:xfrm>
          <a:prstGeom prst="rect">
            <a:avLst/>
          </a:prstGeom>
          <a:noFill/>
        </p:spPr>
        <p:txBody>
          <a:bodyPr wrap="square" rtlCol="0">
            <a:spAutoFit/>
          </a:bodyPr>
          <a:lstStyle/>
          <a:p>
            <a:pPr>
              <a:lnSpc>
                <a:spcPct val="90000"/>
              </a:lnSpc>
            </a:pPr>
            <a:r>
              <a:rPr lang="zh-CN" altLang="en-US" sz="2800" dirty="0"/>
              <a:t>认证与鉴别需求</a:t>
            </a:r>
            <a:endParaRPr lang="en-US" altLang="zh-CN" sz="2800" dirty="0"/>
          </a:p>
          <a:p>
            <a:pPr lvl="1">
              <a:lnSpc>
                <a:spcPct val="90000"/>
              </a:lnSpc>
            </a:pPr>
            <a:r>
              <a:rPr lang="zh-CN" altLang="en-US" sz="2400" dirty="0"/>
              <a:t>认证需求分析</a:t>
            </a:r>
            <a:endParaRPr lang="en-US" altLang="zh-CN" sz="2400" dirty="0"/>
          </a:p>
          <a:p>
            <a:pPr lvl="2">
              <a:lnSpc>
                <a:spcPct val="90000"/>
              </a:lnSpc>
            </a:pPr>
            <a:r>
              <a:rPr lang="zh-CN" altLang="en-US" sz="2000" dirty="0"/>
              <a:t>用户身份鉴别</a:t>
            </a:r>
            <a:endParaRPr lang="en-US" altLang="zh-CN" sz="2000" dirty="0"/>
          </a:p>
          <a:p>
            <a:pPr lvl="2">
              <a:lnSpc>
                <a:spcPct val="90000"/>
              </a:lnSpc>
            </a:pPr>
            <a:r>
              <a:rPr lang="zh-CN" altLang="en-US" sz="2000" dirty="0"/>
              <a:t>信息鉴别</a:t>
            </a:r>
            <a:endParaRPr lang="en-US" altLang="zh-CN" sz="2000" dirty="0"/>
          </a:p>
          <a:p>
            <a:pPr lvl="1">
              <a:lnSpc>
                <a:spcPct val="90000"/>
              </a:lnSpc>
            </a:pPr>
            <a:r>
              <a:rPr lang="zh-CN" altLang="en-US" sz="2400" dirty="0"/>
              <a:t>认证与鉴别机制</a:t>
            </a:r>
            <a:endParaRPr lang="en-US" altLang="zh-CN" sz="2400" dirty="0"/>
          </a:p>
          <a:p>
            <a:pPr lvl="2">
              <a:lnSpc>
                <a:spcPct val="90000"/>
              </a:lnSpc>
            </a:pPr>
            <a:r>
              <a:rPr lang="zh-CN" altLang="en-US" sz="2000" dirty="0"/>
              <a:t>身份认证</a:t>
            </a:r>
            <a:endParaRPr lang="en-US" altLang="zh-CN" sz="2000" dirty="0"/>
          </a:p>
          <a:p>
            <a:pPr lvl="2">
              <a:lnSpc>
                <a:spcPct val="90000"/>
              </a:lnSpc>
            </a:pPr>
            <a:r>
              <a:rPr lang="zh-CN" altLang="en-US" sz="2000" dirty="0"/>
              <a:t>抗抵赖机制</a:t>
            </a:r>
            <a:endParaRPr lang="en-US" altLang="zh-CN" sz="2000" dirty="0"/>
          </a:p>
          <a:p>
            <a:pPr lvl="2">
              <a:lnSpc>
                <a:spcPct val="90000"/>
              </a:lnSpc>
            </a:pPr>
            <a:r>
              <a:rPr lang="zh-CN" altLang="en-US" sz="2000" dirty="0"/>
              <a:t>授权机制</a:t>
            </a:r>
            <a:endParaRPr lang="en-US" altLang="zh-CN" sz="2000" dirty="0"/>
          </a:p>
          <a:p>
            <a:pPr>
              <a:lnSpc>
                <a:spcPct val="90000"/>
              </a:lnSpc>
            </a:pPr>
            <a:r>
              <a:rPr lang="zh-CN" altLang="en-US" sz="2800" dirty="0"/>
              <a:t>可审性（可控性）需求</a:t>
            </a:r>
            <a:endParaRPr lang="en-US" altLang="zh-CN" sz="2800" dirty="0"/>
          </a:p>
          <a:p>
            <a:pPr lvl="1">
              <a:lnSpc>
                <a:spcPct val="90000"/>
              </a:lnSpc>
            </a:pPr>
            <a:r>
              <a:rPr lang="zh-CN" altLang="en-US" sz="2400" dirty="0"/>
              <a:t>可审性需求分析</a:t>
            </a:r>
            <a:endParaRPr lang="en-US" altLang="zh-CN" sz="2400" dirty="0"/>
          </a:p>
          <a:p>
            <a:pPr lvl="2">
              <a:lnSpc>
                <a:spcPct val="90000"/>
              </a:lnSpc>
            </a:pPr>
            <a:r>
              <a:rPr lang="zh-CN" altLang="en-US" sz="2000" dirty="0"/>
              <a:t>主体是谁</a:t>
            </a:r>
            <a:endParaRPr lang="en-US" altLang="zh-CN" sz="2000" dirty="0"/>
          </a:p>
          <a:p>
            <a:pPr lvl="2">
              <a:lnSpc>
                <a:spcPct val="90000"/>
              </a:lnSpc>
            </a:pPr>
            <a:r>
              <a:rPr lang="zh-CN" altLang="en-US" sz="2000" dirty="0"/>
              <a:t>动作是什么</a:t>
            </a:r>
            <a:endParaRPr lang="en-US" altLang="zh-CN" sz="2000" dirty="0"/>
          </a:p>
          <a:p>
            <a:pPr lvl="2">
              <a:lnSpc>
                <a:spcPct val="90000"/>
              </a:lnSpc>
            </a:pPr>
            <a:r>
              <a:rPr lang="zh-CN" altLang="en-US" sz="2000" dirty="0"/>
              <a:t>动作执行对象是那一个</a:t>
            </a:r>
            <a:endParaRPr lang="en-US" altLang="zh-CN" sz="2000" dirty="0"/>
          </a:p>
          <a:p>
            <a:pPr lvl="2">
              <a:lnSpc>
                <a:spcPct val="90000"/>
              </a:lnSpc>
            </a:pPr>
            <a:r>
              <a:rPr lang="zh-CN" altLang="en-US" sz="2000" dirty="0"/>
              <a:t>动作执行时间是什么</a:t>
            </a:r>
            <a:endParaRPr lang="en-US" altLang="zh-CN" sz="2000" dirty="0"/>
          </a:p>
          <a:p>
            <a:pPr lvl="1">
              <a:lnSpc>
                <a:spcPct val="90000"/>
              </a:lnSpc>
            </a:pPr>
            <a:r>
              <a:rPr lang="zh-CN" altLang="en-US" sz="2400" dirty="0"/>
              <a:t>可审性机制</a:t>
            </a:r>
            <a:endParaRPr lang="en-US" altLang="zh-CN" sz="2400" dirty="0"/>
          </a:p>
          <a:p>
            <a:pPr lvl="2">
              <a:lnSpc>
                <a:spcPct val="90000"/>
              </a:lnSpc>
            </a:pPr>
            <a:r>
              <a:rPr lang="zh-CN" altLang="en-US" sz="2000" dirty="0"/>
              <a:t>先验知识</a:t>
            </a:r>
            <a:endParaRPr lang="en-US" altLang="zh-CN" sz="2000" dirty="0"/>
          </a:p>
          <a:p>
            <a:pPr lvl="2">
              <a:lnSpc>
                <a:spcPct val="90000"/>
              </a:lnSpc>
            </a:pPr>
            <a:r>
              <a:rPr lang="zh-CN" altLang="en-US" sz="2000" dirty="0"/>
              <a:t>时间戳</a:t>
            </a:r>
            <a:endParaRPr lang="en-US" altLang="zh-CN" sz="2000" dirty="0"/>
          </a:p>
          <a:p>
            <a:pPr lvl="2">
              <a:lnSpc>
                <a:spcPct val="90000"/>
              </a:lnSpc>
            </a:pPr>
            <a:r>
              <a:rPr lang="zh-CN" altLang="en-US" sz="2000" dirty="0"/>
              <a:t>临时值</a:t>
            </a:r>
            <a:endParaRPr lang="en-US" altLang="zh-CN" sz="2000" dirty="0"/>
          </a:p>
          <a:p>
            <a:endParaRPr lang="zh-CN" altLang="en-US" dirty="0"/>
          </a:p>
        </p:txBody>
      </p:sp>
    </p:spTree>
    <p:extLst>
      <p:ext uri="{BB962C8B-B14F-4D97-AF65-F5344CB8AC3E}">
        <p14:creationId xmlns:p14="http://schemas.microsoft.com/office/powerpoint/2010/main" val="92243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0593B06A-BC3E-4CBC-AFB2-ACAE22287A37}" type="slidenum">
              <a:rPr lang="en-US" altLang="zh-CN" sz="1200">
                <a:latin typeface="Arial" charset="0"/>
              </a:rPr>
              <a:pPr algn="ctr" eaLnBrk="1" hangingPunct="1"/>
              <a:t>58</a:t>
            </a:fld>
            <a:endParaRPr lang="en-US" altLang="zh-CN" sz="1200">
              <a:latin typeface="Arial" charset="0"/>
            </a:endParaRPr>
          </a:p>
        </p:txBody>
      </p:sp>
      <p:sp>
        <p:nvSpPr>
          <p:cNvPr id="457733" name="Rectangle 2"/>
          <p:cNvSpPr>
            <a:spLocks noGrp="1" noChangeArrowheads="1"/>
          </p:cNvSpPr>
          <p:nvPr>
            <p:ph type="title" idx="4294967295"/>
          </p:nvPr>
        </p:nvSpPr>
        <p:spPr>
          <a:xfrm>
            <a:off x="212499" y="325438"/>
            <a:ext cx="8229600" cy="711200"/>
          </a:xfrm>
        </p:spPr>
        <p:txBody>
          <a:bodyPr/>
          <a:lstStyle/>
          <a:p>
            <a:pPr marL="609600" indent="-609600"/>
            <a:r>
              <a:rPr lang="zh-CN" altLang="en-US" sz="4000" dirty="0"/>
              <a:t>安全编码基础方法</a:t>
            </a:r>
            <a:endParaRPr lang="en-US" altLang="zh-CN" sz="4000" dirty="0"/>
          </a:p>
        </p:txBody>
      </p:sp>
      <p:sp>
        <p:nvSpPr>
          <p:cNvPr id="457734" name="Rectangle 3"/>
          <p:cNvSpPr>
            <a:spLocks noGrp="1" noChangeArrowheads="1"/>
          </p:cNvSpPr>
          <p:nvPr>
            <p:ph type="body" idx="4294967295"/>
          </p:nvPr>
        </p:nvSpPr>
        <p:spPr>
          <a:xfrm>
            <a:off x="245384" y="1036637"/>
            <a:ext cx="5045073" cy="5735637"/>
          </a:xfrm>
        </p:spPr>
        <p:txBody>
          <a:bodyPr>
            <a:normAutofit/>
          </a:bodyPr>
          <a:lstStyle/>
          <a:p>
            <a:r>
              <a:rPr lang="zh-CN" altLang="en-US" dirty="0"/>
              <a:t>防范缓冲区溢出攻击</a:t>
            </a:r>
            <a:endParaRPr lang="en-US" altLang="zh-CN" dirty="0"/>
          </a:p>
          <a:p>
            <a:r>
              <a:rPr lang="zh-CN" altLang="en-US" dirty="0"/>
              <a:t>防范整数溢出</a:t>
            </a:r>
            <a:endParaRPr lang="en-US" altLang="zh-CN" dirty="0"/>
          </a:p>
          <a:p>
            <a:r>
              <a:rPr lang="zh-CN" altLang="en-US" dirty="0"/>
              <a:t>处理竞争条件</a:t>
            </a:r>
            <a:endParaRPr lang="en-US" altLang="zh-CN" dirty="0"/>
          </a:p>
          <a:p>
            <a:r>
              <a:rPr lang="zh-CN" altLang="en-US" dirty="0"/>
              <a:t>正确处理异常</a:t>
            </a:r>
            <a:endParaRPr lang="en-US" altLang="zh-CN" dirty="0"/>
          </a:p>
          <a:p>
            <a:r>
              <a:rPr lang="zh-CN" altLang="en-US" dirty="0"/>
              <a:t>防范参数安全问题</a:t>
            </a:r>
            <a:endParaRPr lang="en-US" altLang="zh-CN" dirty="0"/>
          </a:p>
          <a:p>
            <a:r>
              <a:rPr lang="zh-CN" altLang="en-US" dirty="0"/>
              <a:t>防范缓冲区溢出攻击原则</a:t>
            </a:r>
          </a:p>
          <a:p>
            <a:pPr lvl="1"/>
            <a:r>
              <a:rPr lang="zh-CN" altLang="en-US" dirty="0"/>
              <a:t>避免使用危险函数</a:t>
            </a:r>
            <a:endParaRPr lang="en-US" altLang="zh-CN" dirty="0"/>
          </a:p>
          <a:p>
            <a:pPr lvl="1"/>
            <a:r>
              <a:rPr lang="zh-CN" altLang="en-US" dirty="0"/>
              <a:t>检查数据长度</a:t>
            </a:r>
            <a:endParaRPr lang="en-US" altLang="zh-CN" dirty="0"/>
          </a:p>
          <a:p>
            <a:pPr lvl="1"/>
            <a:r>
              <a:rPr lang="zh-CN" altLang="en-US" dirty="0"/>
              <a:t>使用安全函数或函数库</a:t>
            </a:r>
            <a:endParaRPr lang="en-US" altLang="zh-CN" dirty="0"/>
          </a:p>
          <a:p>
            <a:pPr lvl="1"/>
            <a:r>
              <a:rPr lang="zh-CN" altLang="en-US" dirty="0"/>
              <a:t>其他技术（外部使用的技术）</a:t>
            </a:r>
            <a:endParaRPr lang="en-US" altLang="zh-CN" dirty="0"/>
          </a:p>
          <a:p>
            <a:pPr marL="0" indent="0">
              <a:buNone/>
            </a:pPr>
            <a:endParaRPr lang="en-US" altLang="zh-CN" dirty="0"/>
          </a:p>
        </p:txBody>
      </p:sp>
      <p:sp>
        <p:nvSpPr>
          <p:cNvPr id="2" name="文本框 1">
            <a:extLst>
              <a:ext uri="{FF2B5EF4-FFF2-40B4-BE49-F238E27FC236}">
                <a16:creationId xmlns:a16="http://schemas.microsoft.com/office/drawing/2014/main" id="{4004E16C-56D3-4DD6-9DCD-22B28AF3A01C}"/>
              </a:ext>
            </a:extLst>
          </p:cNvPr>
          <p:cNvSpPr txBox="1"/>
          <p:nvPr/>
        </p:nvSpPr>
        <p:spPr>
          <a:xfrm>
            <a:off x="5747657" y="538843"/>
            <a:ext cx="6231844" cy="6709529"/>
          </a:xfrm>
          <a:prstGeom prst="rect">
            <a:avLst/>
          </a:prstGeom>
          <a:noFill/>
        </p:spPr>
        <p:txBody>
          <a:bodyPr wrap="square" rtlCol="0">
            <a:spAutoFit/>
          </a:bodyPr>
          <a:lstStyle/>
          <a:p>
            <a:r>
              <a:rPr lang="zh-CN" altLang="en-US" dirty="0"/>
              <a:t>栈保护技术</a:t>
            </a:r>
          </a:p>
          <a:p>
            <a:pPr lvl="1"/>
            <a:r>
              <a:rPr lang="zh-CN" altLang="en-US" dirty="0"/>
              <a:t>栈溢出检测</a:t>
            </a:r>
            <a:endParaRPr lang="en-US" altLang="zh-CN" dirty="0"/>
          </a:p>
          <a:p>
            <a:pPr lvl="2"/>
            <a:r>
              <a:rPr lang="zh-CN" altLang="zh-CN" dirty="0"/>
              <a:t>函数开始执行的时候会先往栈里插入</a:t>
            </a:r>
            <a:r>
              <a:rPr lang="en-US" altLang="zh-CN" dirty="0"/>
              <a:t>cookie</a:t>
            </a:r>
            <a:r>
              <a:rPr lang="zh-CN" altLang="zh-CN" dirty="0"/>
              <a:t>信息，该</a:t>
            </a:r>
            <a:r>
              <a:rPr lang="en-US" altLang="zh-CN" dirty="0"/>
              <a:t>cookie</a:t>
            </a:r>
            <a:r>
              <a:rPr lang="zh-CN" altLang="zh-CN" dirty="0"/>
              <a:t>往往放置在</a:t>
            </a:r>
            <a:r>
              <a:rPr lang="en-US" altLang="zh-CN" dirty="0" err="1"/>
              <a:t>ebp</a:t>
            </a:r>
            <a:r>
              <a:rPr lang="en-US" altLang="zh-CN" dirty="0"/>
              <a:t>/</a:t>
            </a:r>
            <a:r>
              <a:rPr lang="en-US" altLang="zh-CN" dirty="0" err="1"/>
              <a:t>rbp</a:t>
            </a:r>
            <a:r>
              <a:rPr lang="zh-CN" altLang="zh-CN" dirty="0"/>
              <a:t>的正上方，当函数真正返回的时候会验证</a:t>
            </a:r>
            <a:r>
              <a:rPr lang="en-US" altLang="zh-CN" dirty="0"/>
              <a:t>cookie</a:t>
            </a:r>
            <a:r>
              <a:rPr lang="zh-CN" altLang="zh-CN" dirty="0"/>
              <a:t>信息是否合法，如果不合法就停止程序运行</a:t>
            </a:r>
            <a:r>
              <a:rPr lang="zh-CN" altLang="en-US" dirty="0"/>
              <a:t>，</a:t>
            </a:r>
            <a:r>
              <a:rPr lang="en-US" altLang="zh-CN" dirty="0"/>
              <a:t> cookie</a:t>
            </a:r>
            <a:r>
              <a:rPr lang="zh-CN" altLang="en-US" dirty="0"/>
              <a:t>值的随机性</a:t>
            </a:r>
            <a:endParaRPr lang="en-US" altLang="zh-CN" dirty="0"/>
          </a:p>
          <a:p>
            <a:pPr lvl="1"/>
            <a:r>
              <a:rPr lang="zh-CN" altLang="en-US" dirty="0"/>
              <a:t>返回地址保护</a:t>
            </a:r>
            <a:endParaRPr lang="en-US" altLang="zh-CN" dirty="0"/>
          </a:p>
          <a:p>
            <a:pPr lvl="2"/>
            <a:r>
              <a:rPr lang="zh-CN" altLang="en-US" dirty="0"/>
              <a:t>在函数调用后插入获取返回地址的语句，在函数结束返回前检查返回地址并覆写</a:t>
            </a:r>
            <a:endParaRPr lang="en-US" altLang="zh-CN" dirty="0"/>
          </a:p>
          <a:p>
            <a:r>
              <a:rPr lang="zh-CN" altLang="en-US" dirty="0"/>
              <a:t>数据执行保护机制（</a:t>
            </a:r>
            <a:r>
              <a:rPr lang="en-US" altLang="zh-CN" dirty="0"/>
              <a:t>DEP</a:t>
            </a:r>
            <a:r>
              <a:rPr lang="zh-CN" altLang="en-US" dirty="0"/>
              <a:t>）</a:t>
            </a:r>
          </a:p>
          <a:p>
            <a:pPr lvl="1"/>
            <a:r>
              <a:rPr lang="zh-CN" altLang="zh-CN" dirty="0"/>
              <a:t>溢出攻击的根源在于计算机对数据和代码没有明确的区分这一缺陷</a:t>
            </a:r>
            <a:endParaRPr lang="en-US" altLang="zh-CN" dirty="0"/>
          </a:p>
          <a:p>
            <a:pPr lvl="1"/>
            <a:r>
              <a:rPr lang="en-US" altLang="zh-CN" dirty="0"/>
              <a:t>DEP</a:t>
            </a:r>
            <a:r>
              <a:rPr lang="zh-CN" altLang="zh-CN" dirty="0"/>
              <a:t>将数据所在的内存页标识为不可执行，当程序尝试在数据页执行指令时，就会抛出异常。主要是为了阻止数据页（如默认的堆页、各种堆栈页以及内存池页）执行代码</a:t>
            </a:r>
            <a:r>
              <a:rPr lang="zh-CN" altLang="en-US" dirty="0"/>
              <a:t>。</a:t>
            </a:r>
            <a:endParaRPr lang="en-US" altLang="zh-CN" dirty="0"/>
          </a:p>
          <a:p>
            <a:r>
              <a:rPr lang="zh-CN" altLang="en-US" sz="2800" dirty="0"/>
              <a:t>竞争</a:t>
            </a:r>
            <a:endParaRPr lang="zh-CN" altLang="zh-CN" sz="2800" dirty="0"/>
          </a:p>
          <a:p>
            <a:pPr lvl="1"/>
            <a:r>
              <a:rPr lang="zh-CN" altLang="en-US" sz="2400" dirty="0"/>
              <a:t>线程间以及进程间共享缓冲区时，如多个线程和进程同时读写数据时，如代码编写不当，可能会造成每次程序运行结果不同。</a:t>
            </a:r>
            <a:endParaRPr lang="en-US" altLang="zh-CN" sz="2400" dirty="0"/>
          </a:p>
          <a:p>
            <a:pPr lvl="1"/>
            <a:r>
              <a:rPr lang="zh-CN" altLang="en-US" sz="2400" dirty="0"/>
              <a:t>共享资源加锁：同步与互斥</a:t>
            </a:r>
            <a:endParaRPr lang="zh-CN" altLang="zh-CN" sz="2400" dirty="0"/>
          </a:p>
          <a:p>
            <a:pPr lvl="2"/>
            <a:endParaRPr lang="en-US" altLang="zh-CN" dirty="0"/>
          </a:p>
        </p:txBody>
      </p:sp>
    </p:spTree>
    <p:extLst>
      <p:ext uri="{BB962C8B-B14F-4D97-AF65-F5344CB8AC3E}">
        <p14:creationId xmlns:p14="http://schemas.microsoft.com/office/powerpoint/2010/main" val="28461916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0593B06A-BC3E-4CBC-AFB2-ACAE22287A37}" type="slidenum">
              <a:rPr lang="en-US" altLang="zh-CN" sz="1200">
                <a:latin typeface="Arial" charset="0"/>
              </a:rPr>
              <a:pPr algn="ctr" eaLnBrk="1" hangingPunct="1"/>
              <a:t>59</a:t>
            </a:fld>
            <a:endParaRPr lang="en-US" altLang="zh-CN" sz="1200">
              <a:latin typeface="Arial" charset="0"/>
            </a:endParaRPr>
          </a:p>
        </p:txBody>
      </p:sp>
      <p:sp>
        <p:nvSpPr>
          <p:cNvPr id="457733" name="Rectangle 2"/>
          <p:cNvSpPr>
            <a:spLocks noGrp="1" noChangeArrowheads="1"/>
          </p:cNvSpPr>
          <p:nvPr>
            <p:ph type="title" idx="4294967295"/>
          </p:nvPr>
        </p:nvSpPr>
        <p:spPr>
          <a:xfrm>
            <a:off x="457427" y="280786"/>
            <a:ext cx="8229600" cy="711200"/>
          </a:xfrm>
        </p:spPr>
        <p:txBody>
          <a:bodyPr/>
          <a:lstStyle/>
          <a:p>
            <a:r>
              <a:rPr lang="zh-CN" altLang="en-US" sz="4000" dirty="0"/>
              <a:t>防范参数安全问题</a:t>
            </a:r>
            <a:endParaRPr lang="en-US" altLang="zh-CN" sz="4000" dirty="0"/>
          </a:p>
        </p:txBody>
      </p:sp>
      <p:sp>
        <p:nvSpPr>
          <p:cNvPr id="457734" name="Rectangle 3"/>
          <p:cNvSpPr>
            <a:spLocks noGrp="1" noChangeArrowheads="1"/>
          </p:cNvSpPr>
          <p:nvPr>
            <p:ph type="body" idx="4294967295"/>
          </p:nvPr>
        </p:nvSpPr>
        <p:spPr>
          <a:xfrm>
            <a:off x="552127" y="1115920"/>
            <a:ext cx="9702215" cy="4190865"/>
          </a:xfrm>
        </p:spPr>
        <p:txBody>
          <a:bodyPr>
            <a:normAutofit fontScale="92500" lnSpcReduction="10000"/>
          </a:bodyPr>
          <a:lstStyle/>
          <a:p>
            <a:r>
              <a:rPr lang="zh-CN" altLang="en-US" dirty="0"/>
              <a:t>交互数据软件异常</a:t>
            </a:r>
            <a:endParaRPr lang="zh-CN" altLang="zh-CN" dirty="0"/>
          </a:p>
          <a:p>
            <a:pPr lvl="1"/>
            <a:r>
              <a:rPr lang="zh-CN" altLang="en-US" dirty="0"/>
              <a:t>软件和用户之间有输入操作，程序和环境变量、用户之间可能需要经常交互数据，对交互数据的检查是必要的。</a:t>
            </a:r>
            <a:endParaRPr lang="en-US" altLang="zh-CN" dirty="0"/>
          </a:p>
          <a:p>
            <a:pPr lvl="1"/>
            <a:r>
              <a:rPr lang="zh-CN" altLang="en-US" dirty="0"/>
              <a:t>环境变量</a:t>
            </a:r>
            <a:endParaRPr lang="en-US" altLang="zh-CN" dirty="0"/>
          </a:p>
          <a:p>
            <a:pPr lvl="2"/>
            <a:r>
              <a:rPr lang="zh-CN" altLang="en-US" dirty="0"/>
              <a:t>环境变量不一定是可靠的，也可能有长度过长、内容被篡改、格式不符、植入恶意字符等。加强变量值的检查、限制使用权限</a:t>
            </a:r>
            <a:endParaRPr lang="en-US" altLang="zh-CN" dirty="0"/>
          </a:p>
          <a:p>
            <a:pPr lvl="1"/>
            <a:r>
              <a:rPr lang="zh-CN" altLang="en-US" dirty="0"/>
              <a:t>文件：软件常常对文件操作，对文件名和内容检查。</a:t>
            </a:r>
            <a:endParaRPr lang="en-US" altLang="zh-CN" dirty="0"/>
          </a:p>
          <a:p>
            <a:pPr lvl="2"/>
            <a:r>
              <a:rPr lang="zh-CN" altLang="en-US" dirty="0"/>
              <a:t>不要信任可能被其他人设置的文件名，</a:t>
            </a:r>
            <a:r>
              <a:rPr lang="en-US" altLang="zh-CN" dirty="0"/>
              <a:t>Linux</a:t>
            </a:r>
            <a:r>
              <a:rPr lang="zh-CN" altLang="en-US" dirty="0"/>
              <a:t>允许使用任意字符序列成为文件名，对目录和文件名仔细检查，例如</a:t>
            </a:r>
            <a:r>
              <a:rPr lang="en-US" altLang="zh-CN" dirty="0"/>
              <a:t>&amp;-</a:t>
            </a:r>
            <a:r>
              <a:rPr lang="zh-CN" altLang="en-US" dirty="0"/>
              <a:t>等特殊字符</a:t>
            </a:r>
            <a:endParaRPr lang="en-US" altLang="zh-CN" dirty="0"/>
          </a:p>
          <a:p>
            <a:pPr lvl="2"/>
            <a:r>
              <a:rPr lang="zh-CN" altLang="en-US" dirty="0"/>
              <a:t>不可信环境下文件内容也不可信任</a:t>
            </a:r>
            <a:endParaRPr lang="en-US" altLang="zh-CN" dirty="0"/>
          </a:p>
          <a:p>
            <a:pPr lvl="2"/>
            <a:r>
              <a:rPr lang="zh-CN" altLang="en-US" dirty="0"/>
              <a:t>小心从当前目录获得配置信息</a:t>
            </a:r>
            <a:endParaRPr lang="en-US" altLang="zh-CN" dirty="0"/>
          </a:p>
          <a:p>
            <a:pPr lvl="2"/>
            <a:r>
              <a:rPr lang="zh-CN" altLang="en-US" dirty="0"/>
              <a:t>临时文件的安全性</a:t>
            </a:r>
            <a:endParaRPr lang="en-US" altLang="zh-CN" dirty="0"/>
          </a:p>
          <a:p>
            <a:pPr lvl="1"/>
            <a:r>
              <a:rPr lang="zh-CN" altLang="en-US" dirty="0"/>
              <a:t>命令行：确定命令行数据的可信，检查参数的格式、长度、内容</a:t>
            </a:r>
            <a:endParaRPr lang="en-US" altLang="zh-CN" dirty="0"/>
          </a:p>
        </p:txBody>
      </p:sp>
    </p:spTree>
    <p:extLst>
      <p:ext uri="{BB962C8B-B14F-4D97-AF65-F5344CB8AC3E}">
        <p14:creationId xmlns:p14="http://schemas.microsoft.com/office/powerpoint/2010/main" val="63880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FB6B272F-D0BC-4488-B6A1-8779FBE04651}" type="slidenum">
              <a:rPr lang="en-US" altLang="zh-CN" sz="1200">
                <a:latin typeface="Arial" charset="0"/>
              </a:rPr>
              <a:pPr algn="ctr" eaLnBrk="1" hangingPunct="1"/>
              <a:t>6</a:t>
            </a:fld>
            <a:endParaRPr lang="en-US" altLang="zh-CN" sz="1200">
              <a:latin typeface="Arial" charset="0"/>
            </a:endParaRPr>
          </a:p>
        </p:txBody>
      </p:sp>
      <p:sp>
        <p:nvSpPr>
          <p:cNvPr id="488454" name="Rectangle 3"/>
          <p:cNvSpPr>
            <a:spLocks noGrp="1" noChangeArrowheads="1"/>
          </p:cNvSpPr>
          <p:nvPr>
            <p:ph type="body" idx="4294967295"/>
          </p:nvPr>
        </p:nvSpPr>
        <p:spPr>
          <a:xfrm>
            <a:off x="2063750" y="1125538"/>
            <a:ext cx="8229600" cy="3384550"/>
          </a:xfrm>
        </p:spPr>
        <p:txBody>
          <a:bodyPr>
            <a:normAutofit fontScale="92500" lnSpcReduction="20000"/>
          </a:bodyPr>
          <a:lstStyle/>
          <a:p>
            <a:r>
              <a:rPr lang="zh-CN" altLang="en-US"/>
              <a:t>因素</a:t>
            </a:r>
            <a:r>
              <a:rPr lang="en-US" altLang="zh-CN"/>
              <a:t>3</a:t>
            </a:r>
            <a:r>
              <a:rPr lang="zh-CN" altLang="en-US"/>
              <a:t>：防御者必须永远保持警惕，攻击者随时可以罢工</a:t>
            </a:r>
          </a:p>
          <a:p>
            <a:pPr lvl="1"/>
            <a:r>
              <a:rPr lang="zh-CN" altLang="en-US"/>
              <a:t>管理员必须始终监视系统，查看安全日志，并查找和抵御攻击</a:t>
            </a:r>
          </a:p>
          <a:p>
            <a:pPr lvl="1"/>
            <a:r>
              <a:rPr lang="zh-CN" altLang="en-US"/>
              <a:t>软件开发人员必须提供能</a:t>
            </a:r>
            <a:r>
              <a:rPr lang="zh-CN" altLang="en-US">
                <a:solidFill>
                  <a:srgbClr val="FF3300"/>
                </a:solidFill>
              </a:rPr>
              <a:t>持续</a:t>
            </a:r>
            <a:r>
              <a:rPr lang="zh-CN" altLang="en-US"/>
              <a:t>抵御攻击的软件，以及监视工具进行判断</a:t>
            </a:r>
          </a:p>
          <a:p>
            <a:endParaRPr lang="zh-CN" altLang="en-US"/>
          </a:p>
          <a:p>
            <a:r>
              <a:rPr lang="zh-CN" altLang="en-US"/>
              <a:t>因素</a:t>
            </a:r>
            <a:r>
              <a:rPr lang="en-US" altLang="zh-CN"/>
              <a:t>4</a:t>
            </a:r>
            <a:r>
              <a:rPr lang="zh-CN" altLang="en-US"/>
              <a:t>：防御者活动必须遵循相应的规则，攻击者可以采用卑鄙的手段</a:t>
            </a:r>
          </a:p>
          <a:p>
            <a:pPr lvl="1"/>
            <a:r>
              <a:rPr lang="zh-CN" altLang="en-US"/>
              <a:t>防御者可以使用白帽子工具，如防火墙、入侵检测系统，审计日志和蜜罐</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0593B06A-BC3E-4CBC-AFB2-ACAE22287A37}" type="slidenum">
              <a:rPr lang="en-US" altLang="zh-CN" sz="1200">
                <a:latin typeface="Arial" charset="0"/>
              </a:rPr>
              <a:pPr algn="ctr" eaLnBrk="1" hangingPunct="1"/>
              <a:t>60</a:t>
            </a:fld>
            <a:endParaRPr lang="en-US" altLang="zh-CN" sz="1200">
              <a:latin typeface="Arial" charset="0"/>
            </a:endParaRPr>
          </a:p>
        </p:txBody>
      </p:sp>
      <p:sp>
        <p:nvSpPr>
          <p:cNvPr id="457733" name="Rectangle 2"/>
          <p:cNvSpPr>
            <a:spLocks noGrp="1" noChangeArrowheads="1"/>
          </p:cNvSpPr>
          <p:nvPr>
            <p:ph type="title" idx="4294967295"/>
          </p:nvPr>
        </p:nvSpPr>
        <p:spPr>
          <a:xfrm>
            <a:off x="539070" y="264458"/>
            <a:ext cx="8229600" cy="711200"/>
          </a:xfrm>
        </p:spPr>
        <p:txBody>
          <a:bodyPr/>
          <a:lstStyle/>
          <a:p>
            <a:r>
              <a:rPr lang="zh-CN" altLang="en-US" sz="4000" dirty="0"/>
              <a:t>防范</a:t>
            </a:r>
            <a:r>
              <a:rPr lang="en-US" altLang="zh-CN" sz="4000" dirty="0"/>
              <a:t>SQL</a:t>
            </a:r>
            <a:r>
              <a:rPr lang="zh-CN" altLang="en-US" sz="4000" dirty="0"/>
              <a:t>注入攻击</a:t>
            </a:r>
            <a:endParaRPr lang="en-US" altLang="zh-CN" sz="4000" dirty="0"/>
          </a:p>
        </p:txBody>
      </p:sp>
      <p:sp>
        <p:nvSpPr>
          <p:cNvPr id="457734" name="Rectangle 3"/>
          <p:cNvSpPr>
            <a:spLocks noGrp="1" noChangeArrowheads="1"/>
          </p:cNvSpPr>
          <p:nvPr>
            <p:ph type="body" idx="4294967295"/>
          </p:nvPr>
        </p:nvSpPr>
        <p:spPr>
          <a:xfrm>
            <a:off x="717915" y="975657"/>
            <a:ext cx="10173242" cy="5504517"/>
          </a:xfrm>
        </p:spPr>
        <p:txBody>
          <a:bodyPr>
            <a:normAutofit fontScale="92500" lnSpcReduction="20000"/>
          </a:bodyPr>
          <a:lstStyle/>
          <a:p>
            <a:r>
              <a:rPr lang="en-US" altLang="zh-CN" dirty="0"/>
              <a:t>SQL</a:t>
            </a:r>
            <a:r>
              <a:rPr lang="zh-CN" altLang="en-US" dirty="0"/>
              <a:t>注入攻击的两个关键条件</a:t>
            </a:r>
            <a:endParaRPr lang="zh-CN" altLang="zh-CN" dirty="0"/>
          </a:p>
          <a:p>
            <a:pPr lvl="1"/>
            <a:r>
              <a:rPr lang="zh-CN" altLang="en-US" dirty="0"/>
              <a:t>用户能够控制输入</a:t>
            </a:r>
            <a:endParaRPr lang="en-US" altLang="zh-CN" dirty="0"/>
          </a:p>
          <a:p>
            <a:pPr lvl="1"/>
            <a:r>
              <a:rPr lang="zh-CN" altLang="en-US" dirty="0"/>
              <a:t>程序执行的代码拼接了用户输入数据</a:t>
            </a:r>
            <a:endParaRPr lang="en-US" altLang="zh-CN" dirty="0"/>
          </a:p>
          <a:p>
            <a:r>
              <a:rPr lang="zh-CN" altLang="en-US" dirty="0"/>
              <a:t>防范</a:t>
            </a:r>
            <a:endParaRPr lang="en-US" altLang="zh-CN" dirty="0"/>
          </a:p>
          <a:p>
            <a:pPr lvl="1"/>
            <a:r>
              <a:rPr lang="zh-CN" altLang="en-US" dirty="0"/>
              <a:t>输入验证</a:t>
            </a:r>
            <a:endParaRPr lang="en-US" altLang="zh-CN" dirty="0"/>
          </a:p>
          <a:p>
            <a:pPr lvl="2"/>
            <a:r>
              <a:rPr lang="zh-CN" altLang="en-US" dirty="0"/>
              <a:t>使用结构化的机制分离数据和代码，输入数据参数化</a:t>
            </a:r>
            <a:endParaRPr lang="en-US" altLang="zh-CN" dirty="0"/>
          </a:p>
          <a:p>
            <a:pPr lvl="2"/>
            <a:r>
              <a:rPr lang="zh-CN" altLang="en-US" dirty="0"/>
              <a:t>对输入进行校验，输入变量尽可能滤掉可疑字符</a:t>
            </a:r>
            <a:endParaRPr lang="en-US" altLang="zh-CN" dirty="0"/>
          </a:p>
          <a:p>
            <a:pPr lvl="2"/>
            <a:r>
              <a:rPr lang="zh-CN" altLang="en-US" dirty="0"/>
              <a:t>输入数据转义，如将输入中的单引号转换成双引号</a:t>
            </a:r>
            <a:endParaRPr lang="en-US" altLang="zh-CN" dirty="0"/>
          </a:p>
          <a:p>
            <a:pPr lvl="1"/>
            <a:r>
              <a:rPr lang="zh-CN" altLang="en-US" dirty="0"/>
              <a:t>实施并生成命令清单（指令白名单）</a:t>
            </a:r>
            <a:endParaRPr lang="en-US" altLang="zh-CN" dirty="0"/>
          </a:p>
          <a:p>
            <a:pPr lvl="1"/>
            <a:r>
              <a:rPr lang="zh-CN" altLang="en-US" dirty="0"/>
              <a:t>使用安全存储过程</a:t>
            </a:r>
          </a:p>
          <a:p>
            <a:pPr lvl="1"/>
            <a:r>
              <a:rPr lang="zh-CN" altLang="en-US" dirty="0"/>
              <a:t>错误信息处理，最小的出错信息，或所有出错信息指向同一个出错页面</a:t>
            </a:r>
            <a:endParaRPr lang="en-US" altLang="zh-CN" dirty="0"/>
          </a:p>
          <a:p>
            <a:pPr marL="457200" lvl="1" indent="0">
              <a:buNone/>
            </a:pPr>
            <a:r>
              <a:rPr lang="zh-CN" altLang="en-US" sz="2400" dirty="0"/>
              <a:t>在</a:t>
            </a:r>
            <a:r>
              <a:rPr lang="en-US" altLang="zh-CN" sz="2400" dirty="0"/>
              <a:t>web</a:t>
            </a:r>
            <a:r>
              <a:rPr lang="zh-CN" altLang="en-US" sz="2400" dirty="0"/>
              <a:t>、数据库服务器上删除所有不必要的函数和程序，以及能允许用户运行的扩展程序；</a:t>
            </a:r>
            <a:endParaRPr lang="en-US" altLang="zh-CN" sz="2400" dirty="0"/>
          </a:p>
          <a:p>
            <a:pPr marL="457200" lvl="1" indent="0">
              <a:buNone/>
            </a:pPr>
            <a:r>
              <a:rPr lang="zh-CN" altLang="en-US" sz="2400" dirty="0"/>
              <a:t>最小授权，基于视图的最小授权，对表的查询和程序的访问控制映射到具体的用户集合，数据库用户需被授予最小权限，具体到数据库读、数据库写，而不是全部权限</a:t>
            </a:r>
            <a:endParaRPr lang="en-US" altLang="zh-CN" sz="2400" dirty="0"/>
          </a:p>
          <a:p>
            <a:pPr marL="457200" lvl="1" indent="0">
              <a:buNone/>
            </a:pPr>
            <a:r>
              <a:rPr lang="zh-CN" altLang="en-US" sz="2400" dirty="0"/>
              <a:t>对数据库中敏感重要的数据不以明文显示，加密</a:t>
            </a:r>
            <a:endParaRPr lang="en-US" altLang="zh-CN" sz="2400" dirty="0"/>
          </a:p>
          <a:p>
            <a:pPr marL="457200" lvl="1" indent="0">
              <a:buNone/>
            </a:pPr>
            <a:r>
              <a:rPr lang="zh-CN" altLang="en-US" sz="2400" dirty="0"/>
              <a:t>查询审计</a:t>
            </a:r>
            <a:endParaRPr lang="en-US" altLang="zh-CN" sz="2400" dirty="0"/>
          </a:p>
          <a:p>
            <a:pPr marL="457200" lvl="1" indent="0">
              <a:buNone/>
            </a:pPr>
            <a:endParaRPr lang="en-US" altLang="zh-CN" dirty="0"/>
          </a:p>
        </p:txBody>
      </p:sp>
    </p:spTree>
    <p:extLst>
      <p:ext uri="{BB962C8B-B14F-4D97-AF65-F5344CB8AC3E}">
        <p14:creationId xmlns:p14="http://schemas.microsoft.com/office/powerpoint/2010/main" val="39725040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0593B06A-BC3E-4CBC-AFB2-ACAE22287A37}" type="slidenum">
              <a:rPr lang="en-US" altLang="zh-CN" sz="1200">
                <a:latin typeface="Arial" charset="0"/>
              </a:rPr>
              <a:pPr algn="ctr" eaLnBrk="1" hangingPunct="1"/>
              <a:t>61</a:t>
            </a:fld>
            <a:endParaRPr lang="en-US" altLang="zh-CN" sz="1200">
              <a:latin typeface="Arial" charset="0"/>
            </a:endParaRPr>
          </a:p>
        </p:txBody>
      </p:sp>
      <p:sp>
        <p:nvSpPr>
          <p:cNvPr id="457733" name="Rectangle 2"/>
          <p:cNvSpPr>
            <a:spLocks noGrp="1" noChangeArrowheads="1"/>
          </p:cNvSpPr>
          <p:nvPr>
            <p:ph type="title" idx="4294967295"/>
          </p:nvPr>
        </p:nvSpPr>
        <p:spPr>
          <a:xfrm>
            <a:off x="473756" y="368648"/>
            <a:ext cx="8229600" cy="711200"/>
          </a:xfrm>
        </p:spPr>
        <p:txBody>
          <a:bodyPr/>
          <a:lstStyle/>
          <a:p>
            <a:r>
              <a:rPr lang="zh-CN" altLang="en-US" sz="4000" dirty="0"/>
              <a:t>防范跨站脚本攻击</a:t>
            </a:r>
            <a:endParaRPr lang="en-US" altLang="zh-CN" sz="4000" dirty="0"/>
          </a:p>
        </p:txBody>
      </p:sp>
      <p:sp>
        <p:nvSpPr>
          <p:cNvPr id="457734" name="Rectangle 3"/>
          <p:cNvSpPr>
            <a:spLocks noGrp="1" noChangeArrowheads="1"/>
          </p:cNvSpPr>
          <p:nvPr>
            <p:ph type="body" idx="4294967295"/>
          </p:nvPr>
        </p:nvSpPr>
        <p:spPr>
          <a:xfrm>
            <a:off x="685800" y="1191826"/>
            <a:ext cx="10695214" cy="5297525"/>
          </a:xfrm>
        </p:spPr>
        <p:txBody>
          <a:bodyPr>
            <a:normAutofit fontScale="92500" lnSpcReduction="20000"/>
          </a:bodyPr>
          <a:lstStyle/>
          <a:p>
            <a:r>
              <a:rPr lang="zh-CN" altLang="en-US" dirty="0"/>
              <a:t>跨站脚本攻击</a:t>
            </a:r>
            <a:endParaRPr lang="en-US" altLang="zh-CN" dirty="0"/>
          </a:p>
          <a:p>
            <a:pPr lvl="1"/>
            <a:r>
              <a:rPr lang="zh-CN" altLang="en-US" dirty="0"/>
              <a:t>网站的漏洞</a:t>
            </a:r>
            <a:endParaRPr lang="en-US" altLang="zh-CN" dirty="0"/>
          </a:p>
          <a:p>
            <a:pPr lvl="1"/>
            <a:r>
              <a:rPr lang="zh-CN" altLang="en-US" dirty="0"/>
              <a:t>网站中被放入一段可执行的代码</a:t>
            </a:r>
            <a:endParaRPr lang="en-US" altLang="zh-CN" dirty="0"/>
          </a:p>
          <a:p>
            <a:pPr lvl="1"/>
            <a:r>
              <a:rPr lang="zh-CN" altLang="en-US" dirty="0"/>
              <a:t>用户访问网站后，代码被执行</a:t>
            </a:r>
            <a:endParaRPr lang="en-US" altLang="zh-CN" dirty="0"/>
          </a:p>
          <a:p>
            <a:r>
              <a:rPr lang="zh-CN" altLang="en-US" dirty="0"/>
              <a:t>防范</a:t>
            </a:r>
            <a:endParaRPr lang="en-US" altLang="zh-CN" dirty="0"/>
          </a:p>
          <a:p>
            <a:pPr lvl="1"/>
            <a:r>
              <a:rPr lang="zh-CN" altLang="en-US" dirty="0"/>
              <a:t>网站开发者角度</a:t>
            </a:r>
            <a:endParaRPr lang="en-US" altLang="zh-CN" dirty="0"/>
          </a:p>
          <a:p>
            <a:pPr lvl="2"/>
            <a:r>
              <a:rPr lang="zh-CN" altLang="en-US" dirty="0"/>
              <a:t>任意输入数据的验证，黑名单字符集过滤等</a:t>
            </a:r>
            <a:endParaRPr lang="en-US" altLang="zh-CN" dirty="0"/>
          </a:p>
          <a:p>
            <a:pPr lvl="2"/>
            <a:r>
              <a:rPr lang="zh-CN" altLang="en-US" dirty="0"/>
              <a:t>任意输出数据的验证：对输出的数据进行编码，以代替用户自己的数据格式。数据转义、字符替换</a:t>
            </a:r>
            <a:endParaRPr lang="en-US" altLang="zh-CN" dirty="0"/>
          </a:p>
          <a:p>
            <a:pPr marL="0" indent="0">
              <a:buNone/>
            </a:pPr>
            <a:r>
              <a:rPr lang="zh-CN" altLang="en-US" sz="2800" dirty="0"/>
              <a:t>其他</a:t>
            </a:r>
            <a:r>
              <a:rPr lang="en-US" altLang="zh-CN" sz="2800" dirty="0"/>
              <a:t>Web</a:t>
            </a:r>
            <a:r>
              <a:rPr lang="zh-CN" altLang="en-US" sz="2800" dirty="0"/>
              <a:t>攻击防范</a:t>
            </a:r>
            <a:endParaRPr lang="en-US" altLang="zh-CN" sz="2800" dirty="0"/>
          </a:p>
          <a:p>
            <a:r>
              <a:rPr lang="zh-CN" altLang="en-US" sz="2800" dirty="0"/>
              <a:t>避免</a:t>
            </a:r>
            <a:r>
              <a:rPr lang="en-US" altLang="zh-CN" sz="2800" dirty="0"/>
              <a:t>URL</a:t>
            </a:r>
            <a:r>
              <a:rPr lang="zh-CN" altLang="en-US" sz="2800" dirty="0"/>
              <a:t>操作攻击</a:t>
            </a:r>
            <a:endParaRPr lang="en-US" altLang="zh-CN" sz="2800" dirty="0"/>
          </a:p>
          <a:p>
            <a:pPr lvl="1"/>
            <a:r>
              <a:rPr lang="en-US" altLang="zh-CN" sz="2400" dirty="0"/>
              <a:t>URL</a:t>
            </a:r>
            <a:r>
              <a:rPr lang="zh-CN" altLang="en-US" sz="2400" dirty="0"/>
              <a:t>：协议、主机名、资源名称（路径表示）、其他信息（如查询字符串等）</a:t>
            </a:r>
            <a:endParaRPr lang="en-US" altLang="zh-CN" sz="2400" dirty="0"/>
          </a:p>
          <a:p>
            <a:pPr lvl="1"/>
            <a:r>
              <a:rPr lang="en-US" altLang="zh-CN" sz="2400" dirty="0"/>
              <a:t>URL</a:t>
            </a:r>
            <a:r>
              <a:rPr lang="zh-CN" altLang="en-US" sz="2400" dirty="0"/>
              <a:t>操作攻击：猜测资源的存放地址、资源名称等</a:t>
            </a:r>
            <a:endParaRPr lang="en-US" altLang="zh-CN" sz="2400" dirty="0"/>
          </a:p>
          <a:p>
            <a:pPr lvl="1"/>
            <a:r>
              <a:rPr lang="zh-CN" altLang="en-US" sz="2400" dirty="0"/>
              <a:t>防范：</a:t>
            </a:r>
            <a:endParaRPr lang="en-US" altLang="zh-CN" sz="2400" dirty="0"/>
          </a:p>
          <a:p>
            <a:pPr lvl="2"/>
            <a:r>
              <a:rPr lang="zh-CN" altLang="en-US" sz="2000" dirty="0"/>
              <a:t>对每一个只有登录成功才能访问的页面进行</a:t>
            </a:r>
            <a:r>
              <a:rPr lang="en-US" altLang="zh-CN" sz="2000" dirty="0"/>
              <a:t>session</a:t>
            </a:r>
            <a:r>
              <a:rPr lang="zh-CN" altLang="en-US" sz="2000" dirty="0"/>
              <a:t>检查</a:t>
            </a:r>
            <a:endParaRPr lang="en-US" altLang="zh-CN" sz="2000" dirty="0"/>
          </a:p>
          <a:p>
            <a:pPr lvl="2"/>
            <a:r>
              <a:rPr lang="zh-CN" altLang="en-US" sz="2000" dirty="0"/>
              <a:t>限制用户访问未授权资源，可考虑在每个资源访问时携带用户信息</a:t>
            </a:r>
            <a:endParaRPr lang="en-US" altLang="zh-CN" sz="2000" dirty="0"/>
          </a:p>
          <a:p>
            <a:pPr marL="914400" lvl="2" indent="0">
              <a:buNone/>
            </a:pPr>
            <a:endParaRPr lang="en-US" altLang="zh-CN" dirty="0"/>
          </a:p>
          <a:p>
            <a:pPr lvl="2"/>
            <a:endParaRPr lang="en-US" altLang="zh-CN" dirty="0"/>
          </a:p>
        </p:txBody>
      </p:sp>
    </p:spTree>
    <p:extLst>
      <p:ext uri="{BB962C8B-B14F-4D97-AF65-F5344CB8AC3E}">
        <p14:creationId xmlns:p14="http://schemas.microsoft.com/office/powerpoint/2010/main" val="193553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0593B06A-BC3E-4CBC-AFB2-ACAE22287A37}" type="slidenum">
              <a:rPr lang="en-US" altLang="zh-CN" sz="1200">
                <a:latin typeface="Arial" charset="0"/>
              </a:rPr>
              <a:pPr algn="ctr" eaLnBrk="1" hangingPunct="1"/>
              <a:t>62</a:t>
            </a:fld>
            <a:endParaRPr lang="en-US" altLang="zh-CN" sz="1200">
              <a:latin typeface="Arial" charset="0"/>
            </a:endParaRPr>
          </a:p>
        </p:txBody>
      </p:sp>
      <p:sp>
        <p:nvSpPr>
          <p:cNvPr id="457733" name="Rectangle 2"/>
          <p:cNvSpPr>
            <a:spLocks noGrp="1" noChangeArrowheads="1"/>
          </p:cNvSpPr>
          <p:nvPr>
            <p:ph type="title" idx="4294967295"/>
          </p:nvPr>
        </p:nvSpPr>
        <p:spPr>
          <a:xfrm>
            <a:off x="1992313" y="1125538"/>
            <a:ext cx="8229600" cy="711200"/>
          </a:xfrm>
        </p:spPr>
        <p:txBody>
          <a:bodyPr/>
          <a:lstStyle/>
          <a:p>
            <a:r>
              <a:rPr lang="zh-CN" altLang="en-US" sz="4000" dirty="0"/>
              <a:t>数据安全编程</a:t>
            </a:r>
            <a:endParaRPr lang="en-US" altLang="zh-CN" sz="4000" dirty="0"/>
          </a:p>
        </p:txBody>
      </p:sp>
      <p:sp>
        <p:nvSpPr>
          <p:cNvPr id="457734" name="Rectangle 3"/>
          <p:cNvSpPr>
            <a:spLocks noGrp="1" noChangeArrowheads="1"/>
          </p:cNvSpPr>
          <p:nvPr>
            <p:ph type="body" idx="4294967295"/>
          </p:nvPr>
        </p:nvSpPr>
        <p:spPr>
          <a:xfrm>
            <a:off x="2063552" y="1988840"/>
            <a:ext cx="8229600" cy="3384550"/>
          </a:xfrm>
        </p:spPr>
        <p:txBody>
          <a:bodyPr/>
          <a:lstStyle/>
          <a:p>
            <a:r>
              <a:rPr lang="zh-CN" altLang="en-US" dirty="0"/>
              <a:t>常用密码算法和接口库</a:t>
            </a:r>
            <a:endParaRPr lang="en-US" altLang="zh-CN" dirty="0"/>
          </a:p>
          <a:p>
            <a:pPr lvl="1"/>
            <a:r>
              <a:rPr lang="zh-CN" altLang="en-US" dirty="0"/>
              <a:t>密码算法选择</a:t>
            </a:r>
            <a:endParaRPr lang="en-US" altLang="zh-CN" dirty="0"/>
          </a:p>
          <a:p>
            <a:pPr lvl="1"/>
            <a:r>
              <a:rPr lang="zh-CN" altLang="en-US" dirty="0"/>
              <a:t>常用的密码算法实现函数库</a:t>
            </a:r>
            <a:endParaRPr lang="en-US" altLang="zh-CN" dirty="0"/>
          </a:p>
          <a:p>
            <a:pPr lvl="1"/>
            <a:r>
              <a:rPr lang="zh-CN" altLang="en-US" dirty="0"/>
              <a:t>我国商用密码算法</a:t>
            </a:r>
            <a:endParaRPr lang="en-US" altLang="zh-CN" dirty="0"/>
          </a:p>
          <a:p>
            <a:r>
              <a:rPr lang="zh-CN" altLang="en-US" dirty="0"/>
              <a:t>随机数生成</a:t>
            </a:r>
            <a:endParaRPr lang="en-US" altLang="zh-CN" dirty="0"/>
          </a:p>
          <a:p>
            <a:r>
              <a:rPr lang="zh-CN" altLang="en-US" dirty="0"/>
              <a:t>密钥的生成和使用</a:t>
            </a:r>
            <a:endParaRPr lang="en-US" altLang="zh-CN" dirty="0"/>
          </a:p>
          <a:p>
            <a:r>
              <a:rPr lang="zh-CN" altLang="en-US" dirty="0"/>
              <a:t>哈</a:t>
            </a:r>
            <a:r>
              <a:rPr lang="zh-CN" altLang="en-US"/>
              <a:t>希计算</a:t>
            </a:r>
            <a:endParaRPr lang="en-US" altLang="zh-CN" dirty="0"/>
          </a:p>
        </p:txBody>
      </p:sp>
    </p:spTree>
    <p:extLst>
      <p:ext uri="{BB962C8B-B14F-4D97-AF65-F5344CB8AC3E}">
        <p14:creationId xmlns:p14="http://schemas.microsoft.com/office/powerpoint/2010/main" val="273980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9474" name="Rectangle 13"/>
          <p:cNvSpPr txBox="1">
            <a:spLocks noGrp="1" noChangeArrowheads="1"/>
          </p:cNvSpPr>
          <p:nvPr/>
        </p:nvSpPr>
        <p:spPr bwMode="auto">
          <a:xfrm>
            <a:off x="4800600" y="6453188"/>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34E0558A-7FFA-4C10-9284-F7C6FBE87C29}" type="slidenum">
              <a:rPr lang="en-US" altLang="zh-CN" sz="1200">
                <a:latin typeface="Arial" charset="0"/>
              </a:rPr>
              <a:pPr algn="ctr" eaLnBrk="1" hangingPunct="1"/>
              <a:t>7</a:t>
            </a:fld>
            <a:endParaRPr lang="en-US" altLang="zh-CN" sz="1200">
              <a:latin typeface="Arial" charset="0"/>
            </a:endParaRPr>
          </a:p>
        </p:txBody>
      </p:sp>
      <p:graphicFrame>
        <p:nvGraphicFramePr>
          <p:cNvPr id="489477" name="Object 2"/>
          <p:cNvGraphicFramePr>
            <a:graphicFrameLocks noChangeAspect="1"/>
          </p:cNvGraphicFramePr>
          <p:nvPr/>
        </p:nvGraphicFramePr>
        <p:xfrm>
          <a:off x="2333626" y="1993901"/>
          <a:ext cx="7820025" cy="4219575"/>
        </p:xfrm>
        <a:graphic>
          <a:graphicData uri="http://schemas.openxmlformats.org/presentationml/2006/ole">
            <mc:AlternateContent xmlns:mc="http://schemas.openxmlformats.org/markup-compatibility/2006">
              <mc:Choice xmlns:v="urn:schemas-microsoft-com:vml" Requires="v">
                <p:oleObj spid="_x0000_s1029" name="剪辑" r:id="rId3" imgW="1860840" imgH="2286000" progId="MS_ClipArt_Gallery.2">
                  <p:embed/>
                </p:oleObj>
              </mc:Choice>
              <mc:Fallback>
                <p:oleObj name="剪辑" r:id="rId3" imgW="1860840" imgH="2286000" progId="MS_ClipArt_Gallery.2">
                  <p:embed/>
                  <p:pic>
                    <p:nvPicPr>
                      <p:cNvPr id="48947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6" y="1993901"/>
                        <a:ext cx="7820025" cy="421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9478" name="Rectangle 3"/>
          <p:cNvSpPr>
            <a:spLocks noGrp="1" noChangeArrowheads="1"/>
          </p:cNvSpPr>
          <p:nvPr>
            <p:ph type="title" idx="4294967295"/>
          </p:nvPr>
        </p:nvSpPr>
        <p:spPr>
          <a:xfrm>
            <a:off x="2590800" y="625475"/>
            <a:ext cx="7772400" cy="1104900"/>
          </a:xfrm>
        </p:spPr>
        <p:txBody>
          <a:bodyPr/>
          <a:lstStyle/>
          <a:p>
            <a:r>
              <a:rPr lang="zh-CN" altLang="en-US"/>
              <a:t>攻击性计算机程序的分类</a:t>
            </a:r>
            <a:endParaRPr lang="zh-CN" altLang="en-US" b="1">
              <a:solidFill>
                <a:srgbClr val="FF3300"/>
              </a:solidFill>
            </a:endParaRPr>
          </a:p>
        </p:txBody>
      </p:sp>
      <p:grpSp>
        <p:nvGrpSpPr>
          <p:cNvPr id="489479" name="Group 4"/>
          <p:cNvGrpSpPr>
            <a:grpSpLocks/>
          </p:cNvGrpSpPr>
          <p:nvPr/>
        </p:nvGrpSpPr>
        <p:grpSpPr bwMode="auto">
          <a:xfrm>
            <a:off x="1989138" y="2149475"/>
            <a:ext cx="8678862" cy="4383088"/>
            <a:chOff x="293" y="1056"/>
            <a:chExt cx="5467" cy="2761"/>
          </a:xfrm>
        </p:grpSpPr>
        <p:grpSp>
          <p:nvGrpSpPr>
            <p:cNvPr id="489480" name="Group 5"/>
            <p:cNvGrpSpPr>
              <a:grpSpLocks/>
            </p:cNvGrpSpPr>
            <p:nvPr/>
          </p:nvGrpSpPr>
          <p:grpSpPr bwMode="auto">
            <a:xfrm>
              <a:off x="293" y="1056"/>
              <a:ext cx="5467" cy="2761"/>
              <a:chOff x="293" y="1056"/>
              <a:chExt cx="5467" cy="2761"/>
            </a:xfrm>
          </p:grpSpPr>
          <p:sp>
            <p:nvSpPr>
              <p:cNvPr id="489481" name="Text Box 6"/>
              <p:cNvSpPr txBox="1">
                <a:spLocks noChangeArrowheads="1"/>
              </p:cNvSpPr>
              <p:nvPr/>
            </p:nvSpPr>
            <p:spPr bwMode="auto">
              <a:xfrm>
                <a:off x="2400" y="1056"/>
                <a:ext cx="107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solidFill>
                      <a:schemeClr val="accent1"/>
                    </a:solidFill>
                  </a:rPr>
                  <a:t>攻击性程序</a:t>
                </a:r>
              </a:p>
            </p:txBody>
          </p:sp>
          <p:grpSp>
            <p:nvGrpSpPr>
              <p:cNvPr id="489482" name="Group 7"/>
              <p:cNvGrpSpPr>
                <a:grpSpLocks/>
              </p:cNvGrpSpPr>
              <p:nvPr/>
            </p:nvGrpSpPr>
            <p:grpSpPr bwMode="auto">
              <a:xfrm>
                <a:off x="2041" y="1920"/>
                <a:ext cx="1655" cy="526"/>
                <a:chOff x="2064" y="1920"/>
                <a:chExt cx="1584" cy="526"/>
              </a:xfrm>
            </p:grpSpPr>
            <p:sp>
              <p:nvSpPr>
                <p:cNvPr id="489483" name="Text Box 8"/>
                <p:cNvSpPr txBox="1">
                  <a:spLocks noChangeArrowheads="1"/>
                </p:cNvSpPr>
                <p:nvPr/>
              </p:nvSpPr>
              <p:spPr bwMode="auto">
                <a:xfrm>
                  <a:off x="2064" y="2256"/>
                  <a:ext cx="7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源码类</a:t>
                  </a:r>
                </a:p>
              </p:txBody>
            </p:sp>
            <p:sp>
              <p:nvSpPr>
                <p:cNvPr id="489484" name="Text Box 9"/>
                <p:cNvSpPr txBox="1">
                  <a:spLocks noChangeArrowheads="1"/>
                </p:cNvSpPr>
                <p:nvPr/>
              </p:nvSpPr>
              <p:spPr bwMode="auto">
                <a:xfrm>
                  <a:off x="2774" y="2240"/>
                  <a:ext cx="87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目标码类</a:t>
                  </a:r>
                </a:p>
              </p:txBody>
            </p:sp>
            <p:sp>
              <p:nvSpPr>
                <p:cNvPr id="489485" name="Line 10"/>
                <p:cNvSpPr>
                  <a:spLocks noChangeShapeType="1"/>
                </p:cNvSpPr>
                <p:nvPr/>
              </p:nvSpPr>
              <p:spPr bwMode="auto">
                <a:xfrm>
                  <a:off x="3226" y="210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86" name="Line 11"/>
                <p:cNvSpPr>
                  <a:spLocks noChangeShapeType="1"/>
                </p:cNvSpPr>
                <p:nvPr/>
              </p:nvSpPr>
              <p:spPr bwMode="auto">
                <a:xfrm>
                  <a:off x="2496" y="210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87" name="Line 12"/>
                <p:cNvSpPr>
                  <a:spLocks noChangeShapeType="1"/>
                </p:cNvSpPr>
                <p:nvPr/>
              </p:nvSpPr>
              <p:spPr bwMode="auto">
                <a:xfrm>
                  <a:off x="2832" y="1920"/>
                  <a:ext cx="0" cy="1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88" name="Line 13"/>
                <p:cNvSpPr>
                  <a:spLocks noChangeShapeType="1"/>
                </p:cNvSpPr>
                <p:nvPr/>
              </p:nvSpPr>
              <p:spPr bwMode="auto">
                <a:xfrm>
                  <a:off x="2496" y="2095"/>
                  <a:ext cx="7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9489" name="Group 14"/>
              <p:cNvGrpSpPr>
                <a:grpSpLocks/>
              </p:cNvGrpSpPr>
              <p:nvPr/>
            </p:nvGrpSpPr>
            <p:grpSpPr bwMode="auto">
              <a:xfrm>
                <a:off x="3697" y="1968"/>
                <a:ext cx="2063" cy="630"/>
                <a:chOff x="2616" y="840"/>
                <a:chExt cx="1464" cy="630"/>
              </a:xfrm>
            </p:grpSpPr>
            <p:sp>
              <p:nvSpPr>
                <p:cNvPr id="489490" name="Text Box 15"/>
                <p:cNvSpPr txBox="1">
                  <a:spLocks noChangeArrowheads="1"/>
                </p:cNvSpPr>
                <p:nvPr/>
              </p:nvSpPr>
              <p:spPr bwMode="auto">
                <a:xfrm>
                  <a:off x="2616" y="1150"/>
                  <a:ext cx="72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蠕虫</a:t>
                  </a:r>
                </a:p>
              </p:txBody>
            </p:sp>
            <p:sp>
              <p:nvSpPr>
                <p:cNvPr id="489491" name="Text Box 16"/>
                <p:cNvSpPr txBox="1">
                  <a:spLocks noChangeArrowheads="1"/>
                </p:cNvSpPr>
                <p:nvPr/>
              </p:nvSpPr>
              <p:spPr bwMode="auto">
                <a:xfrm>
                  <a:off x="3352" y="1157"/>
                  <a:ext cx="72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僵尸网络</a:t>
                  </a:r>
                </a:p>
              </p:txBody>
            </p:sp>
            <p:sp>
              <p:nvSpPr>
                <p:cNvPr id="489492" name="Line 17"/>
                <p:cNvSpPr>
                  <a:spLocks noChangeShapeType="1"/>
                </p:cNvSpPr>
                <p:nvPr/>
              </p:nvSpPr>
              <p:spPr bwMode="auto">
                <a:xfrm>
                  <a:off x="3720" y="988"/>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93" name="Line 18"/>
                <p:cNvSpPr>
                  <a:spLocks noChangeShapeType="1"/>
                </p:cNvSpPr>
                <p:nvPr/>
              </p:nvSpPr>
              <p:spPr bwMode="auto">
                <a:xfrm>
                  <a:off x="2976" y="101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94" name="Line 19"/>
                <p:cNvSpPr>
                  <a:spLocks noChangeShapeType="1"/>
                </p:cNvSpPr>
                <p:nvPr/>
              </p:nvSpPr>
              <p:spPr bwMode="auto">
                <a:xfrm>
                  <a:off x="3392" y="840"/>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95" name="Line 20"/>
                <p:cNvSpPr>
                  <a:spLocks noChangeShapeType="1"/>
                </p:cNvSpPr>
                <p:nvPr/>
              </p:nvSpPr>
              <p:spPr bwMode="auto">
                <a:xfrm>
                  <a:off x="2968" y="998"/>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9496" name="Group 21"/>
              <p:cNvGrpSpPr>
                <a:grpSpLocks/>
              </p:cNvGrpSpPr>
              <p:nvPr/>
            </p:nvGrpSpPr>
            <p:grpSpPr bwMode="auto">
              <a:xfrm>
                <a:off x="720" y="1296"/>
                <a:ext cx="4800" cy="548"/>
                <a:chOff x="584" y="323"/>
                <a:chExt cx="3360" cy="548"/>
              </a:xfrm>
            </p:grpSpPr>
            <p:sp>
              <p:nvSpPr>
                <p:cNvPr id="489497" name="Text Box 22"/>
                <p:cNvSpPr txBox="1">
                  <a:spLocks noChangeArrowheads="1"/>
                </p:cNvSpPr>
                <p:nvPr/>
              </p:nvSpPr>
              <p:spPr bwMode="auto">
                <a:xfrm>
                  <a:off x="584" y="671"/>
                  <a:ext cx="7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solidFill>
                        <a:schemeClr val="accent1"/>
                      </a:solidFill>
                    </a:rPr>
                    <a:t>非法权限类</a:t>
                  </a:r>
                </a:p>
              </p:txBody>
            </p:sp>
            <p:sp>
              <p:nvSpPr>
                <p:cNvPr id="489498" name="Text Box 23"/>
                <p:cNvSpPr txBox="1">
                  <a:spLocks noChangeArrowheads="1"/>
                </p:cNvSpPr>
                <p:nvPr/>
              </p:nvSpPr>
              <p:spPr bwMode="auto">
                <a:xfrm>
                  <a:off x="2760" y="681"/>
                  <a:ext cx="118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侵占资源</a:t>
                  </a:r>
                </a:p>
              </p:txBody>
            </p:sp>
            <p:sp>
              <p:nvSpPr>
                <p:cNvPr id="489499" name="Text Box 24"/>
                <p:cNvSpPr txBox="1">
                  <a:spLocks noChangeArrowheads="1"/>
                </p:cNvSpPr>
                <p:nvPr/>
              </p:nvSpPr>
              <p:spPr bwMode="auto">
                <a:xfrm>
                  <a:off x="1720" y="678"/>
                  <a:ext cx="72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传染类</a:t>
                  </a:r>
                </a:p>
              </p:txBody>
            </p:sp>
            <p:sp>
              <p:nvSpPr>
                <p:cNvPr id="489500" name="Line 25"/>
                <p:cNvSpPr>
                  <a:spLocks noChangeShapeType="1"/>
                </p:cNvSpPr>
                <p:nvPr/>
              </p:nvSpPr>
              <p:spPr bwMode="auto">
                <a:xfrm>
                  <a:off x="944" y="495"/>
                  <a:ext cx="2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01" name="Line 26"/>
                <p:cNvSpPr>
                  <a:spLocks noChangeShapeType="1"/>
                </p:cNvSpPr>
                <p:nvPr/>
              </p:nvSpPr>
              <p:spPr bwMode="auto">
                <a:xfrm>
                  <a:off x="3368" y="506"/>
                  <a:ext cx="0" cy="1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02" name="Line 27"/>
                <p:cNvSpPr>
                  <a:spLocks noChangeShapeType="1"/>
                </p:cNvSpPr>
                <p:nvPr/>
              </p:nvSpPr>
              <p:spPr bwMode="auto">
                <a:xfrm>
                  <a:off x="2080" y="499"/>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03" name="Line 28"/>
                <p:cNvSpPr>
                  <a:spLocks noChangeShapeType="1"/>
                </p:cNvSpPr>
                <p:nvPr/>
              </p:nvSpPr>
              <p:spPr bwMode="auto">
                <a:xfrm>
                  <a:off x="960" y="509"/>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04" name="Line 29"/>
                <p:cNvSpPr>
                  <a:spLocks noChangeShapeType="1"/>
                </p:cNvSpPr>
                <p:nvPr/>
              </p:nvSpPr>
              <p:spPr bwMode="auto">
                <a:xfrm>
                  <a:off x="2072" y="323"/>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89505" name="Group 30"/>
              <p:cNvGrpSpPr>
                <a:grpSpLocks/>
              </p:cNvGrpSpPr>
              <p:nvPr/>
            </p:nvGrpSpPr>
            <p:grpSpPr bwMode="auto">
              <a:xfrm>
                <a:off x="336" y="1824"/>
                <a:ext cx="1690" cy="1553"/>
                <a:chOff x="336" y="1824"/>
                <a:chExt cx="1690" cy="1553"/>
              </a:xfrm>
            </p:grpSpPr>
            <p:sp>
              <p:nvSpPr>
                <p:cNvPr id="489506" name="Text Box 31"/>
                <p:cNvSpPr txBox="1">
                  <a:spLocks noChangeArrowheads="1"/>
                </p:cNvSpPr>
                <p:nvPr/>
              </p:nvSpPr>
              <p:spPr bwMode="auto">
                <a:xfrm>
                  <a:off x="336" y="2408"/>
                  <a:ext cx="289"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a:solidFill>
                        <a:schemeClr val="accent1"/>
                      </a:solidFill>
                    </a:rPr>
                    <a:t>特洛伊木马</a:t>
                  </a:r>
                </a:p>
              </p:txBody>
            </p:sp>
            <p:sp>
              <p:nvSpPr>
                <p:cNvPr id="489507" name="Text Box 32"/>
                <p:cNvSpPr txBox="1">
                  <a:spLocks noChangeArrowheads="1"/>
                </p:cNvSpPr>
                <p:nvPr/>
              </p:nvSpPr>
              <p:spPr bwMode="auto">
                <a:xfrm>
                  <a:off x="897" y="2413"/>
                  <a:ext cx="289"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a:solidFill>
                        <a:schemeClr val="accent1"/>
                      </a:solidFill>
                    </a:rPr>
                    <a:t>逻辑炸弹</a:t>
                  </a:r>
                </a:p>
              </p:txBody>
            </p:sp>
            <p:sp>
              <p:nvSpPr>
                <p:cNvPr id="489508" name="Text Box 33"/>
                <p:cNvSpPr txBox="1">
                  <a:spLocks noChangeArrowheads="1"/>
                </p:cNvSpPr>
                <p:nvPr/>
              </p:nvSpPr>
              <p:spPr bwMode="auto">
                <a:xfrm>
                  <a:off x="617" y="2408"/>
                  <a:ext cx="289"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a:solidFill>
                        <a:schemeClr val="accent1"/>
                      </a:solidFill>
                    </a:rPr>
                    <a:t>陷阱入口</a:t>
                  </a:r>
                </a:p>
              </p:txBody>
            </p:sp>
            <p:sp>
              <p:nvSpPr>
                <p:cNvPr id="489509" name="Line 34"/>
                <p:cNvSpPr>
                  <a:spLocks noChangeShapeType="1"/>
                </p:cNvSpPr>
                <p:nvPr/>
              </p:nvSpPr>
              <p:spPr bwMode="auto">
                <a:xfrm>
                  <a:off x="493" y="2099"/>
                  <a:ext cx="13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10" name="Line 35"/>
                <p:cNvSpPr>
                  <a:spLocks noChangeShapeType="1"/>
                </p:cNvSpPr>
                <p:nvPr/>
              </p:nvSpPr>
              <p:spPr bwMode="auto">
                <a:xfrm>
                  <a:off x="1087" y="2110"/>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1" name="Line 36"/>
                <p:cNvSpPr>
                  <a:spLocks noChangeShapeType="1"/>
                </p:cNvSpPr>
                <p:nvPr/>
              </p:nvSpPr>
              <p:spPr bwMode="auto">
                <a:xfrm>
                  <a:off x="790" y="2110"/>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2" name="Line 37"/>
                <p:cNvSpPr>
                  <a:spLocks noChangeShapeType="1"/>
                </p:cNvSpPr>
                <p:nvPr/>
              </p:nvSpPr>
              <p:spPr bwMode="auto">
                <a:xfrm>
                  <a:off x="493" y="2110"/>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3" name="Line 38"/>
                <p:cNvSpPr>
                  <a:spLocks noChangeShapeType="1"/>
                </p:cNvSpPr>
                <p:nvPr/>
              </p:nvSpPr>
              <p:spPr bwMode="auto">
                <a:xfrm>
                  <a:off x="1248" y="1824"/>
                  <a:ext cx="0" cy="2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4" name="Text Box 39"/>
                <p:cNvSpPr txBox="1">
                  <a:spLocks noChangeArrowheads="1"/>
                </p:cNvSpPr>
                <p:nvPr/>
              </p:nvSpPr>
              <p:spPr bwMode="auto">
                <a:xfrm>
                  <a:off x="1186" y="2402"/>
                  <a:ext cx="289"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a:t>网络炸弹</a:t>
                  </a:r>
                </a:p>
              </p:txBody>
            </p:sp>
            <p:sp>
              <p:nvSpPr>
                <p:cNvPr id="489515" name="Line 40"/>
                <p:cNvSpPr>
                  <a:spLocks noChangeShapeType="1"/>
                </p:cNvSpPr>
                <p:nvPr/>
              </p:nvSpPr>
              <p:spPr bwMode="auto">
                <a:xfrm>
                  <a:off x="1392" y="2121"/>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6" name="Text Box 41"/>
                <p:cNvSpPr txBox="1">
                  <a:spLocks noChangeArrowheads="1"/>
                </p:cNvSpPr>
                <p:nvPr/>
              </p:nvSpPr>
              <p:spPr bwMode="auto">
                <a:xfrm>
                  <a:off x="1677" y="2398"/>
                  <a:ext cx="3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窃取</a:t>
                  </a:r>
                </a:p>
              </p:txBody>
            </p:sp>
            <p:sp>
              <p:nvSpPr>
                <p:cNvPr id="489517" name="Text Box 42"/>
                <p:cNvSpPr txBox="1">
                  <a:spLocks noChangeArrowheads="1"/>
                </p:cNvSpPr>
                <p:nvPr/>
              </p:nvSpPr>
              <p:spPr bwMode="auto">
                <a:xfrm>
                  <a:off x="1437" y="2398"/>
                  <a:ext cx="3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入侵</a:t>
                  </a:r>
                </a:p>
              </p:txBody>
            </p:sp>
            <p:sp>
              <p:nvSpPr>
                <p:cNvPr id="489518" name="Line 43"/>
                <p:cNvSpPr>
                  <a:spLocks noChangeShapeType="1"/>
                </p:cNvSpPr>
                <p:nvPr/>
              </p:nvSpPr>
              <p:spPr bwMode="auto">
                <a:xfrm>
                  <a:off x="1584" y="2112"/>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9" name="Line 44"/>
                <p:cNvSpPr>
                  <a:spLocks noChangeShapeType="1"/>
                </p:cNvSpPr>
                <p:nvPr/>
              </p:nvSpPr>
              <p:spPr bwMode="auto">
                <a:xfrm>
                  <a:off x="1824" y="2112"/>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89520" name="Group 45"/>
              <p:cNvGrpSpPr>
                <a:grpSpLocks/>
              </p:cNvGrpSpPr>
              <p:nvPr/>
            </p:nvGrpSpPr>
            <p:grpSpPr bwMode="auto">
              <a:xfrm>
                <a:off x="2496" y="2448"/>
                <a:ext cx="1501" cy="871"/>
                <a:chOff x="2496" y="2448"/>
                <a:chExt cx="1501" cy="871"/>
              </a:xfrm>
            </p:grpSpPr>
            <p:sp>
              <p:nvSpPr>
                <p:cNvPr id="489521" name="Text Box 46"/>
                <p:cNvSpPr txBox="1">
                  <a:spLocks noChangeArrowheads="1"/>
                </p:cNvSpPr>
                <p:nvPr/>
              </p:nvSpPr>
              <p:spPr bwMode="auto">
                <a:xfrm>
                  <a:off x="2496" y="3024"/>
                  <a:ext cx="63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操作系统类</a:t>
                  </a:r>
                </a:p>
              </p:txBody>
            </p:sp>
            <p:sp>
              <p:nvSpPr>
                <p:cNvPr id="489522" name="Text Box 47"/>
                <p:cNvSpPr txBox="1">
                  <a:spLocks noChangeArrowheads="1"/>
                </p:cNvSpPr>
                <p:nvPr/>
              </p:nvSpPr>
              <p:spPr bwMode="auto">
                <a:xfrm>
                  <a:off x="3360" y="3072"/>
                  <a:ext cx="63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t>文件类</a:t>
                  </a:r>
                </a:p>
              </p:txBody>
            </p:sp>
            <p:sp>
              <p:nvSpPr>
                <p:cNvPr id="489523" name="Line 48"/>
                <p:cNvSpPr>
                  <a:spLocks noChangeShapeType="1"/>
                </p:cNvSpPr>
                <p:nvPr/>
              </p:nvSpPr>
              <p:spPr bwMode="auto">
                <a:xfrm>
                  <a:off x="3221" y="2448"/>
                  <a:ext cx="0" cy="2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24" name="Line 49"/>
                <p:cNvSpPr>
                  <a:spLocks noChangeShapeType="1"/>
                </p:cNvSpPr>
                <p:nvPr/>
              </p:nvSpPr>
              <p:spPr bwMode="auto">
                <a:xfrm>
                  <a:off x="2832" y="2688"/>
                  <a:ext cx="0" cy="3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25" name="Line 50"/>
                <p:cNvSpPr>
                  <a:spLocks noChangeShapeType="1"/>
                </p:cNvSpPr>
                <p:nvPr/>
              </p:nvSpPr>
              <p:spPr bwMode="auto">
                <a:xfrm>
                  <a:off x="3648" y="2688"/>
                  <a:ext cx="0" cy="3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26" name="Line 51"/>
                <p:cNvSpPr>
                  <a:spLocks noChangeShapeType="1"/>
                </p:cNvSpPr>
                <p:nvPr/>
              </p:nvSpPr>
              <p:spPr bwMode="auto">
                <a:xfrm>
                  <a:off x="2832" y="2688"/>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9527" name="Rectangle 52"/>
              <p:cNvSpPr>
                <a:spLocks noChangeArrowheads="1"/>
              </p:cNvSpPr>
              <p:nvPr/>
            </p:nvSpPr>
            <p:spPr bwMode="auto">
              <a:xfrm>
                <a:off x="4896" y="349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1" hangingPunct="1"/>
                <a:endParaRPr kumimoji="1" lang="zh-CN" altLang="zh-CN" sz="2800">
                  <a:latin typeface="Times New Roman" pitchFamily="18" charset="0"/>
                </a:endParaRPr>
              </a:p>
            </p:txBody>
          </p:sp>
          <p:sp>
            <p:nvSpPr>
              <p:cNvPr id="489528" name="Line 53"/>
              <p:cNvSpPr>
                <a:spLocks noChangeShapeType="1"/>
              </p:cNvSpPr>
              <p:nvPr/>
            </p:nvSpPr>
            <p:spPr bwMode="auto">
              <a:xfrm>
                <a:off x="311" y="1536"/>
                <a:ext cx="1753" cy="0"/>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29" name="Line 54"/>
              <p:cNvSpPr>
                <a:spLocks noChangeShapeType="1"/>
              </p:cNvSpPr>
              <p:nvPr/>
            </p:nvSpPr>
            <p:spPr bwMode="auto">
              <a:xfrm>
                <a:off x="2064" y="1536"/>
                <a:ext cx="0" cy="2016"/>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30" name="Line 55"/>
              <p:cNvSpPr>
                <a:spLocks noChangeShapeType="1"/>
              </p:cNvSpPr>
              <p:nvPr/>
            </p:nvSpPr>
            <p:spPr bwMode="auto">
              <a:xfrm flipH="1">
                <a:off x="293" y="3552"/>
                <a:ext cx="1771" cy="18"/>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31" name="Line 56"/>
              <p:cNvSpPr>
                <a:spLocks noChangeShapeType="1"/>
              </p:cNvSpPr>
              <p:nvPr/>
            </p:nvSpPr>
            <p:spPr bwMode="auto">
              <a:xfrm flipV="1">
                <a:off x="293" y="1518"/>
                <a:ext cx="0" cy="2071"/>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32" name="Rectangle 57"/>
              <p:cNvSpPr>
                <a:spLocks noChangeArrowheads="1"/>
              </p:cNvSpPr>
              <p:nvPr/>
            </p:nvSpPr>
            <p:spPr bwMode="auto">
              <a:xfrm>
                <a:off x="339" y="2384"/>
                <a:ext cx="349" cy="1028"/>
              </a:xfrm>
              <a:prstGeom prst="rect">
                <a:avLst/>
              </a:prstGeom>
              <a:solidFill>
                <a:srgbClr val="FF99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p>
                <a:pPr eaLnBrk="1" hangingPunct="1"/>
                <a:r>
                  <a:rPr kumimoji="1" lang="zh-CN" altLang="en-US" sz="2400">
                    <a:solidFill>
                      <a:srgbClr val="006600"/>
                    </a:solidFill>
                    <a:latin typeface="Times New Roman" pitchFamily="18" charset="0"/>
                  </a:rPr>
                  <a:t>特洛伊木马</a:t>
                </a:r>
              </a:p>
            </p:txBody>
          </p:sp>
          <p:sp>
            <p:nvSpPr>
              <p:cNvPr id="489533" name="Rectangle 58"/>
              <p:cNvSpPr>
                <a:spLocks noChangeArrowheads="1"/>
              </p:cNvSpPr>
              <p:nvPr/>
            </p:nvSpPr>
            <p:spPr bwMode="auto">
              <a:xfrm>
                <a:off x="701" y="1615"/>
                <a:ext cx="1076" cy="288"/>
              </a:xfrm>
              <a:prstGeom prst="rect">
                <a:avLst/>
              </a:prstGeom>
              <a:solidFill>
                <a:srgbClr val="66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1" hangingPunct="1"/>
                <a:r>
                  <a:rPr kumimoji="1" lang="zh-CN" altLang="en-US" sz="2400">
                    <a:solidFill>
                      <a:srgbClr val="CC3300"/>
                    </a:solidFill>
                    <a:latin typeface="Times New Roman" pitchFamily="18" charset="0"/>
                  </a:rPr>
                  <a:t>非法权限类</a:t>
                </a:r>
              </a:p>
            </p:txBody>
          </p:sp>
        </p:grpSp>
        <p:sp>
          <p:nvSpPr>
            <p:cNvPr id="489534" name="Rectangle 59"/>
            <p:cNvSpPr>
              <a:spLocks noChangeArrowheads="1"/>
            </p:cNvSpPr>
            <p:nvPr/>
          </p:nvSpPr>
          <p:spPr bwMode="auto">
            <a:xfrm>
              <a:off x="611" y="2384"/>
              <a:ext cx="349" cy="834"/>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p>
              <a:pPr eaLnBrk="1" hangingPunct="1"/>
              <a:r>
                <a:rPr kumimoji="1" lang="zh-CN" altLang="en-US" sz="2400">
                  <a:latin typeface="Times New Roman" pitchFamily="18" charset="0"/>
                </a:rPr>
                <a:t>陷阱入口</a:t>
              </a:r>
            </a:p>
          </p:txBody>
        </p:sp>
      </p:grpSp>
      <p:sp>
        <p:nvSpPr>
          <p:cNvPr id="54332" name="Rectangle 60"/>
          <p:cNvSpPr>
            <a:spLocks noChangeArrowheads="1"/>
          </p:cNvSpPr>
          <p:nvPr/>
        </p:nvSpPr>
        <p:spPr bwMode="auto">
          <a:xfrm>
            <a:off x="2940090" y="4256089"/>
            <a:ext cx="553998" cy="1323439"/>
          </a:xfrm>
          <a:prstGeom prst="rect">
            <a:avLst/>
          </a:prstGeom>
          <a:solidFill>
            <a:srgbClr val="FF00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p>
            <a:pPr eaLnBrk="1" hangingPunct="1"/>
            <a:r>
              <a:rPr kumimoji="1" lang="zh-CN" altLang="en-US" sz="2400">
                <a:solidFill>
                  <a:srgbClr val="66FFFF"/>
                </a:solidFill>
                <a:latin typeface="Times New Roman" pitchFamily="18" charset="0"/>
              </a:rPr>
              <a:t>逻辑炸弹</a:t>
            </a:r>
          </a:p>
        </p:txBody>
      </p:sp>
      <p:sp>
        <p:nvSpPr>
          <p:cNvPr id="489536" name="Text Box 61"/>
          <p:cNvSpPr txBox="1">
            <a:spLocks noChangeArrowheads="1"/>
          </p:cNvSpPr>
          <p:nvPr/>
        </p:nvSpPr>
        <p:spPr bwMode="auto">
          <a:xfrm>
            <a:off x="5181601" y="1997075"/>
            <a:ext cx="169862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a:solidFill>
                  <a:srgbClr val="FFF0E1"/>
                </a:solidFill>
              </a:rPr>
              <a:t>攻击性程序</a:t>
            </a:r>
            <a:endParaRPr kumimoji="1" lang="zh-CN" altLang="en-US">
              <a:solidFill>
                <a:schemeClr val="accent1"/>
              </a:solidFill>
            </a:endParaRPr>
          </a:p>
        </p:txBody>
      </p:sp>
      <p:sp>
        <p:nvSpPr>
          <p:cNvPr id="489537" name="Line 65"/>
          <p:cNvSpPr>
            <a:spLocks noChangeShapeType="1"/>
          </p:cNvSpPr>
          <p:nvPr/>
        </p:nvSpPr>
        <p:spPr bwMode="auto">
          <a:xfrm>
            <a:off x="8975725" y="38306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590" name="Text Box 118"/>
          <p:cNvSpPr txBox="1">
            <a:spLocks noChangeArrowheads="1"/>
          </p:cNvSpPr>
          <p:nvPr/>
        </p:nvSpPr>
        <p:spPr bwMode="auto">
          <a:xfrm>
            <a:off x="8616951" y="4189414"/>
            <a:ext cx="8130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itchFamily="18" charset="0"/>
              </a:rPr>
              <a:t>DOS</a:t>
            </a:r>
          </a:p>
          <a:p>
            <a:r>
              <a:rPr lang="en-US" altLang="zh-CN">
                <a:latin typeface="Times New Roman" pitchFamily="18" charset="0"/>
              </a:rPr>
              <a:t>DDOS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3"/>
          <p:cNvSpPr txBox="1">
            <a:spLocks noGrp="1" noChangeArrowheads="1"/>
          </p:cNvSpPr>
          <p:nvPr/>
        </p:nvSpPr>
        <p:spPr bwMode="auto">
          <a:xfrm>
            <a:off x="4800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20BE371E-8DCE-480F-933F-B17BB428A7F2}" type="slidenum">
              <a:rPr lang="en-US" altLang="zh-CN" sz="1200">
                <a:latin typeface="Arial" charset="0"/>
              </a:rPr>
              <a:pPr algn="ctr" eaLnBrk="1" hangingPunct="1"/>
              <a:t>8</a:t>
            </a:fld>
            <a:endParaRPr lang="en-US" altLang="zh-CN" sz="1200">
              <a:latin typeface="Arial" charset="0"/>
            </a:endParaRPr>
          </a:p>
        </p:txBody>
      </p:sp>
      <p:sp>
        <p:nvSpPr>
          <p:cNvPr id="490501" name="Rectangle 2"/>
          <p:cNvSpPr>
            <a:spLocks noGrp="1" noChangeArrowheads="1"/>
          </p:cNvSpPr>
          <p:nvPr>
            <p:ph type="title" idx="4294967295"/>
          </p:nvPr>
        </p:nvSpPr>
        <p:spPr>
          <a:xfrm>
            <a:off x="1992313" y="981075"/>
            <a:ext cx="8229600" cy="711200"/>
          </a:xfrm>
        </p:spPr>
        <p:txBody>
          <a:bodyPr/>
          <a:lstStyle/>
          <a:p>
            <a:r>
              <a:rPr lang="zh-CN" altLang="en-US" sz="4000"/>
              <a:t>小结</a:t>
            </a:r>
          </a:p>
        </p:txBody>
      </p:sp>
      <p:sp>
        <p:nvSpPr>
          <p:cNvPr id="490502" name="Rectangle 3"/>
          <p:cNvSpPr>
            <a:spLocks noGrp="1" noChangeArrowheads="1"/>
          </p:cNvSpPr>
          <p:nvPr>
            <p:ph type="body" idx="4294967295"/>
          </p:nvPr>
        </p:nvSpPr>
        <p:spPr>
          <a:xfrm>
            <a:off x="1992313" y="1700213"/>
            <a:ext cx="8229600" cy="3384550"/>
          </a:xfrm>
        </p:spPr>
        <p:txBody>
          <a:bodyPr>
            <a:normAutofit fontScale="92500" lnSpcReduction="20000"/>
          </a:bodyPr>
          <a:lstStyle/>
          <a:p>
            <a:r>
              <a:rPr lang="zh-CN" altLang="en-US"/>
              <a:t>作为防御者，开发人员必须构建始终保持警惕的应用程序和解决方案</a:t>
            </a:r>
          </a:p>
          <a:p>
            <a:endParaRPr lang="zh-CN" altLang="en-US"/>
          </a:p>
          <a:p>
            <a:r>
              <a:rPr lang="zh-CN" altLang="en-US"/>
              <a:t>应充分提高安全门槛，让攻击者发现攻破软件非常困难</a:t>
            </a:r>
          </a:p>
          <a:p>
            <a:pPr>
              <a:buFontTx/>
              <a:buNone/>
            </a:pPr>
            <a:r>
              <a:rPr lang="zh-CN" altLang="en-US"/>
              <a:t> </a:t>
            </a:r>
          </a:p>
          <a:p>
            <a:r>
              <a:rPr lang="en-US" altLang="zh-CN"/>
              <a:t>Internet</a:t>
            </a:r>
            <a:r>
              <a:rPr lang="zh-CN" altLang="en-US"/>
              <a:t>是非常复杂充满敌意的环境，应用程序必须能在此环境下经受住考验</a:t>
            </a:r>
            <a:endParaRPr lang="en-US" altLang="zh-CN"/>
          </a:p>
          <a:p>
            <a:r>
              <a:rPr lang="zh-CN" altLang="en-US">
                <a:solidFill>
                  <a:srgbClr val="FF0000"/>
                </a:solidFill>
              </a:rPr>
              <a:t>任何软件都是不安全的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98F6D73-A0D3-48D3-9451-1626B0552B59}" type="slidenum">
              <a:rPr lang="zh-CN" altLang="en-US"/>
              <a:pPr/>
              <a:t>9</a:t>
            </a:fld>
            <a:endParaRPr lang="en-US" altLang="zh-CN"/>
          </a:p>
        </p:txBody>
      </p:sp>
      <p:sp>
        <p:nvSpPr>
          <p:cNvPr id="494594" name="Rectangle 2"/>
          <p:cNvSpPr>
            <a:spLocks noGrp="1" noChangeArrowheads="1"/>
          </p:cNvSpPr>
          <p:nvPr>
            <p:ph type="title"/>
          </p:nvPr>
        </p:nvSpPr>
        <p:spPr>
          <a:xfrm>
            <a:off x="1992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2927351"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solidFill>
                  <a:srgbClr val="FF0000"/>
                </a:solidFill>
              </a:rPr>
              <a:t>软件安全面临的威胁</a:t>
            </a:r>
          </a:p>
          <a:p>
            <a:pPr marL="609600" indent="-609600">
              <a:buFontTx/>
              <a:buAutoNum type="arabicPeriod"/>
            </a:pPr>
            <a:r>
              <a:rPr lang="zh-CN" altLang="en-US" dirty="0"/>
              <a:t>软件安全开发</a:t>
            </a:r>
            <a:endParaRPr lang="en-US" altLang="zh-CN" dirty="0"/>
          </a:p>
          <a:p>
            <a:pPr marL="609600" indent="-609600">
              <a:buFontTx/>
              <a:buAutoNum type="arabicPeriod"/>
            </a:pPr>
            <a:r>
              <a:rPr lang="zh-CN" altLang="en-US" dirty="0"/>
              <a:t>恶意软件防范</a:t>
            </a:r>
          </a:p>
          <a:p>
            <a:pPr marL="609600" indent="-609600">
              <a:buFontTx/>
              <a:buAutoNum type="arabicPeriod"/>
            </a:pPr>
            <a:r>
              <a:rPr lang="zh-CN" altLang="en-US"/>
              <a:t>程序</a:t>
            </a:r>
            <a:r>
              <a:rPr lang="zh-CN" altLang="en-US" dirty="0"/>
              <a:t>安全性测试</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274</TotalTime>
  <Words>6952</Words>
  <Application>Microsoft Office PowerPoint</Application>
  <PresentationFormat>宽屏</PresentationFormat>
  <Paragraphs>728</Paragraphs>
  <Slides>62</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75" baseType="lpstr">
      <vt:lpstr>等线</vt:lpstr>
      <vt:lpstr>等线 Light</vt:lpstr>
      <vt:lpstr>黑体</vt:lpstr>
      <vt:lpstr>楷体_GB2312</vt:lpstr>
      <vt:lpstr>宋体</vt:lpstr>
      <vt:lpstr>Arial</vt:lpstr>
      <vt:lpstr>Comic Sans MS</vt:lpstr>
      <vt:lpstr>Courier New</vt:lpstr>
      <vt:lpstr>Times New Roman</vt:lpstr>
      <vt:lpstr>Wingdings</vt:lpstr>
      <vt:lpstr>Office 主题​​</vt:lpstr>
      <vt:lpstr>剪辑</vt:lpstr>
      <vt:lpstr>位图图像</vt:lpstr>
      <vt:lpstr>课程内容</vt:lpstr>
      <vt:lpstr>Internet是一个充满敌意的环境</vt:lpstr>
      <vt:lpstr>安全需要</vt:lpstr>
      <vt:lpstr>安全性是可信计算的需要</vt:lpstr>
      <vt:lpstr>攻击者的优势和开发者的劣势</vt:lpstr>
      <vt:lpstr>PowerPoint 演示文稿</vt:lpstr>
      <vt:lpstr>攻击性计算机程序的分类</vt:lpstr>
      <vt:lpstr>小结</vt:lpstr>
      <vt:lpstr>课程内容</vt:lpstr>
      <vt:lpstr>软件系统面临的安全威胁</vt:lpstr>
      <vt:lpstr>安全漏洞分析</vt:lpstr>
      <vt:lpstr>漏洞的产生原因</vt:lpstr>
      <vt:lpstr>漏洞的产生原因</vt:lpstr>
      <vt:lpstr>缓冲区溢出</vt:lpstr>
      <vt:lpstr>Win32进程内存空间</vt:lpstr>
      <vt:lpstr>缓冲区溢出</vt:lpstr>
      <vt:lpstr>缓冲区溢出</vt:lpstr>
      <vt:lpstr>控制程序转移到攻击代码的方法</vt:lpstr>
      <vt:lpstr>缓冲区溢出</vt:lpstr>
      <vt:lpstr> SQL注入</vt:lpstr>
      <vt:lpstr>PowerPoint 演示文稿</vt:lpstr>
      <vt:lpstr>防止SQL注入</vt:lpstr>
      <vt:lpstr>脚本攻击</vt:lpstr>
      <vt:lpstr>安全漏洞 缺省输入</vt:lpstr>
      <vt:lpstr>操作系统级的缺陷</vt:lpstr>
      <vt:lpstr>操作系统级最危险的缺陷</vt:lpstr>
      <vt:lpstr>恶意网页攻击</vt:lpstr>
      <vt:lpstr>后门程序</vt:lpstr>
      <vt:lpstr>僵尸网络（Botnet ）</vt:lpstr>
      <vt:lpstr>TCP/IP协议缺陷</vt:lpstr>
      <vt:lpstr>地址伪造</vt:lpstr>
      <vt:lpstr>网络窃听</vt:lpstr>
      <vt:lpstr> 拒绝服务攻击 </vt:lpstr>
      <vt:lpstr>恶意数据流</vt:lpstr>
      <vt:lpstr>PowerPoint 演示文稿</vt:lpstr>
      <vt:lpstr>对安全的攻击</vt:lpstr>
      <vt:lpstr>对安全的攻击</vt:lpstr>
      <vt:lpstr>对安全的攻击</vt:lpstr>
      <vt:lpstr>对安全的攻击</vt:lpstr>
      <vt:lpstr>安全攻击的分类</vt:lpstr>
      <vt:lpstr>被动攻击</vt:lpstr>
      <vt:lpstr>主动攻击</vt:lpstr>
      <vt:lpstr>重放</vt:lpstr>
      <vt:lpstr>主动攻击</vt:lpstr>
      <vt:lpstr>PDRR模型</vt:lpstr>
      <vt:lpstr>防护</vt:lpstr>
      <vt:lpstr>防护</vt:lpstr>
      <vt:lpstr>防护</vt:lpstr>
      <vt:lpstr>防护</vt:lpstr>
      <vt:lpstr>防护</vt:lpstr>
      <vt:lpstr>防护</vt:lpstr>
      <vt:lpstr>防护</vt:lpstr>
      <vt:lpstr>检测(D)</vt:lpstr>
      <vt:lpstr>检测(D)</vt:lpstr>
      <vt:lpstr>软件安全设计原则</vt:lpstr>
      <vt:lpstr>PowerPoint 演示文稿</vt:lpstr>
      <vt:lpstr>软件安全需求</vt:lpstr>
      <vt:lpstr>安全编码基础方法</vt:lpstr>
      <vt:lpstr>防范参数安全问题</vt:lpstr>
      <vt:lpstr>防范SQL注入攻击</vt:lpstr>
      <vt:lpstr>防范跨站脚本攻击</vt:lpstr>
      <vt:lpstr>数据安全编程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课程内容</dc:title>
  <dc:creator>贺 宗磊</dc:creator>
  <cp:lastModifiedBy>贺 宗磊</cp:lastModifiedBy>
  <cp:revision>12</cp:revision>
  <dcterms:created xsi:type="dcterms:W3CDTF">2020-11-18T08:34:39Z</dcterms:created>
  <dcterms:modified xsi:type="dcterms:W3CDTF">2020-11-18T13:09:34Z</dcterms:modified>
</cp:coreProperties>
</file>