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9"/>
  </p:notesMasterIdLst>
  <p:handoutMasterIdLst>
    <p:handoutMasterId r:id="rId40"/>
  </p:handoutMasterIdLst>
  <p:sldIdLst>
    <p:sldId id="263" r:id="rId2"/>
    <p:sldId id="580" r:id="rId3"/>
    <p:sldId id="512" r:id="rId4"/>
    <p:sldId id="544" r:id="rId5"/>
    <p:sldId id="581" r:id="rId6"/>
    <p:sldId id="549" r:id="rId7"/>
    <p:sldId id="551" r:id="rId8"/>
    <p:sldId id="552" r:id="rId9"/>
    <p:sldId id="553" r:id="rId10"/>
    <p:sldId id="554" r:id="rId11"/>
    <p:sldId id="555" r:id="rId12"/>
    <p:sldId id="556" r:id="rId13"/>
    <p:sldId id="585" r:id="rId14"/>
    <p:sldId id="590" r:id="rId15"/>
    <p:sldId id="587" r:id="rId16"/>
    <p:sldId id="588" r:id="rId17"/>
    <p:sldId id="589" r:id="rId18"/>
    <p:sldId id="561" r:id="rId19"/>
    <p:sldId id="562" r:id="rId20"/>
    <p:sldId id="563" r:id="rId21"/>
    <p:sldId id="564" r:id="rId22"/>
    <p:sldId id="565" r:id="rId23"/>
    <p:sldId id="566" r:id="rId24"/>
    <p:sldId id="567" r:id="rId25"/>
    <p:sldId id="568" r:id="rId26"/>
    <p:sldId id="569" r:id="rId27"/>
    <p:sldId id="570" r:id="rId28"/>
    <p:sldId id="571" r:id="rId29"/>
    <p:sldId id="572" r:id="rId30"/>
    <p:sldId id="573" r:id="rId31"/>
    <p:sldId id="574" r:id="rId32"/>
    <p:sldId id="575" r:id="rId33"/>
    <p:sldId id="576" r:id="rId34"/>
    <p:sldId id="577" r:id="rId35"/>
    <p:sldId id="578" r:id="rId36"/>
    <p:sldId id="579" r:id="rId37"/>
    <p:sldId id="584" r:id="rId38"/>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16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16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16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1600" b="1" kern="1200">
        <a:solidFill>
          <a:schemeClr val="tx1"/>
        </a:solidFill>
        <a:latin typeface="Arial" charset="0"/>
        <a:ea typeface="宋体" pitchFamily="2" charset="-122"/>
        <a:cs typeface="+mn-cs"/>
      </a:defRPr>
    </a:lvl5pPr>
    <a:lvl6pPr marL="2286000" algn="l" defTabSz="914400" rtl="0" eaLnBrk="1" latinLnBrk="0" hangingPunct="1">
      <a:defRPr sz="1600" b="1" kern="1200">
        <a:solidFill>
          <a:schemeClr val="tx1"/>
        </a:solidFill>
        <a:latin typeface="Arial" charset="0"/>
        <a:ea typeface="宋体" pitchFamily="2" charset="-122"/>
        <a:cs typeface="+mn-cs"/>
      </a:defRPr>
    </a:lvl6pPr>
    <a:lvl7pPr marL="2743200" algn="l" defTabSz="914400" rtl="0" eaLnBrk="1" latinLnBrk="0" hangingPunct="1">
      <a:defRPr sz="1600" b="1" kern="1200">
        <a:solidFill>
          <a:schemeClr val="tx1"/>
        </a:solidFill>
        <a:latin typeface="Arial" charset="0"/>
        <a:ea typeface="宋体" pitchFamily="2" charset="-122"/>
        <a:cs typeface="+mn-cs"/>
      </a:defRPr>
    </a:lvl7pPr>
    <a:lvl8pPr marL="3200400" algn="l" defTabSz="914400" rtl="0" eaLnBrk="1" latinLnBrk="0" hangingPunct="1">
      <a:defRPr sz="1600" b="1" kern="1200">
        <a:solidFill>
          <a:schemeClr val="tx1"/>
        </a:solidFill>
        <a:latin typeface="Arial" charset="0"/>
        <a:ea typeface="宋体" pitchFamily="2" charset="-122"/>
        <a:cs typeface="+mn-cs"/>
      </a:defRPr>
    </a:lvl8pPr>
    <a:lvl9pPr marL="3657600" algn="l" defTabSz="914400" rtl="0" eaLnBrk="1" latinLnBrk="0" hangingPunct="1">
      <a:defRPr sz="16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6" autoAdjust="0"/>
    <p:restoredTop sz="92047" autoAdjust="0"/>
  </p:normalViewPr>
  <p:slideViewPr>
    <p:cSldViewPr>
      <p:cViewPr>
        <p:scale>
          <a:sx n="66" d="100"/>
          <a:sy n="66" d="100"/>
        </p:scale>
        <p:origin x="-9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27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B64C73B3-3088-4018-B4DD-2C54FAF8039E}" type="slidenum">
              <a:rPr lang="zh-CN" altLang="en-US"/>
              <a:pPr/>
              <a:t>‹#›</a:t>
            </a:fld>
            <a:endParaRPr lang="en-US" altLang="zh-CN"/>
          </a:p>
        </p:txBody>
      </p:sp>
    </p:spTree>
    <p:extLst>
      <p:ext uri="{BB962C8B-B14F-4D97-AF65-F5344CB8AC3E}">
        <p14:creationId xmlns:p14="http://schemas.microsoft.com/office/powerpoint/2010/main" val="180144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1A098AA8-0E1A-4A36-AC93-C870BBFEC2FA}" type="slidenum">
              <a:rPr lang="zh-CN" altLang="en-US"/>
              <a:pPr/>
              <a:t>‹#›</a:t>
            </a:fld>
            <a:endParaRPr lang="en-US" altLang="zh-CN"/>
          </a:p>
        </p:txBody>
      </p:sp>
    </p:spTree>
    <p:extLst>
      <p:ext uri="{BB962C8B-B14F-4D97-AF65-F5344CB8AC3E}">
        <p14:creationId xmlns:p14="http://schemas.microsoft.com/office/powerpoint/2010/main" val="21290400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245E6-D37A-44DD-B2FA-6B51F208DE03}" type="slidenum">
              <a:rPr lang="zh-CN" altLang="en-US"/>
              <a:pPr/>
              <a:t>2</a:t>
            </a:fld>
            <a:endParaRPr lang="en-US" altLang="zh-CN"/>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noFill/>
        </p:spPr>
        <p:txBody>
          <a:bodyPr/>
          <a:lstStyle/>
          <a:p>
            <a:r>
              <a:rPr lang="zh-CN" altLang="en-US"/>
              <a:t>了解当前网络环境下的安全属性：可用性、完整性、机密性、可控性、真实性</a:t>
            </a:r>
            <a:endParaRPr lang="en-US" altLang="zh-CN"/>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D7D0F-D841-4B06-9D9C-64CAB30FE44E}" type="slidenum">
              <a:rPr lang="zh-CN" altLang="en-US"/>
              <a:pPr/>
              <a:t>36</a:t>
            </a:fld>
            <a:endParaRPr lang="en-US" altLang="zh-CN"/>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noFill/>
        </p:spPr>
        <p:txBody>
          <a:bodyPr/>
          <a:lstStyle/>
          <a:p>
            <a:r>
              <a:rPr lang="zh-CN" altLang="en-US"/>
              <a:t>生存性、容侵、免疫</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230E85A-BDC5-4642-B8DF-E925B053ECA8}" type="slidenum">
              <a:rPr lang="zh-CN" altLang="en-US"/>
              <a:pPr/>
              <a:t>4</a:t>
            </a:fld>
            <a:endParaRPr lang="en-US" altLang="zh-CN"/>
          </a:p>
        </p:txBody>
      </p:sp>
      <p:sp>
        <p:nvSpPr>
          <p:cNvPr id="447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55B5E31-7B18-42EC-BA51-B2E6900C8362}" type="slidenum">
              <a:rPr lang="en-US" altLang="zh-CN" sz="1200" b="0">
                <a:latin typeface="Arial" charset="0"/>
              </a:rPr>
              <a:pPr algn="r" eaLnBrk="1" hangingPunct="1"/>
              <a:t>4</a:t>
            </a:fld>
            <a:endParaRPr lang="en-US" altLang="zh-CN" sz="1200" b="0">
              <a:latin typeface="Arial" charset="0"/>
            </a:endParaRPr>
          </a:p>
        </p:txBody>
      </p:sp>
      <p:sp>
        <p:nvSpPr>
          <p:cNvPr id="447491" name="Rectangle 2"/>
          <p:cNvSpPr>
            <a:spLocks noGrp="1" noRot="1" noChangeAspect="1" noChangeArrowheads="1" noTextEdit="1"/>
          </p:cNvSpPr>
          <p:nvPr>
            <p:ph type="sldImg"/>
          </p:nvPr>
        </p:nvSpPr>
        <p:spPr>
          <a:ln/>
        </p:spPr>
      </p:sp>
      <p:sp>
        <p:nvSpPr>
          <p:cNvPr id="447492" name="Rectangle 3"/>
          <p:cNvSpPr>
            <a:spLocks noGrp="1" noChangeArrowheads="1"/>
          </p:cNvSpPr>
          <p:nvPr>
            <p:ph type="body" idx="1"/>
          </p:nvPr>
        </p:nvSpPr>
        <p:spPr/>
        <p:txBody>
          <a:bodyPr/>
          <a:lstStyle/>
          <a:p>
            <a:r>
              <a:rPr lang="zh-CN" altLang="en-US"/>
              <a:t>网络安全离不开 最终危害的是主机，源头也是主机系统，离不开应用软件，利用就是软件开发的缺陷，存在的漏洞实施攻击。</a:t>
            </a:r>
          </a:p>
          <a:p>
            <a:endParaRPr lang="zh-CN" altLang="en-US"/>
          </a:p>
          <a:p>
            <a:r>
              <a:rPr lang="zh-CN" altLang="en-US"/>
              <a:t>为什么漏洞越来越多</a:t>
            </a:r>
          </a:p>
          <a:p>
            <a:r>
              <a:rPr lang="zh-CN" altLang="en-US"/>
              <a:t>当前网络现状与热点是系统和网络的安全问题，造成的原因是系统不安全，存在漏洞，网络应用越发展，网络隐患越多，安全问题越严重</a:t>
            </a:r>
          </a:p>
          <a:p>
            <a:r>
              <a:rPr lang="zh-CN" altLang="en-US"/>
              <a:t>人们想从根本解决安全事件发生的根源，因此从研究角度可信软件</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E4A73EF-91B3-46D8-83A2-0AB61EC40BD3}" type="slidenum">
              <a:rPr lang="zh-CN" altLang="en-US"/>
              <a:pPr/>
              <a:t>10</a:t>
            </a:fld>
            <a:endParaRPr lang="en-US" altLang="zh-CN"/>
          </a:p>
        </p:txBody>
      </p:sp>
      <p:sp>
        <p:nvSpPr>
          <p:cNvPr id="459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413903D-78F2-465F-9484-2BAD9327B0A2}" type="slidenum">
              <a:rPr lang="en-US" altLang="zh-CN" sz="1200" b="0">
                <a:latin typeface="Arial" charset="0"/>
              </a:rPr>
              <a:pPr algn="r" eaLnBrk="1" hangingPunct="1"/>
              <a:t>10</a:t>
            </a:fld>
            <a:endParaRPr lang="en-US" altLang="zh-CN" sz="1200" b="0">
              <a:latin typeface="Arial" charset="0"/>
            </a:endParaRPr>
          </a:p>
        </p:txBody>
      </p:sp>
      <p:sp>
        <p:nvSpPr>
          <p:cNvPr id="459779" name="Rectangle 2"/>
          <p:cNvSpPr>
            <a:spLocks noGrp="1" noRot="1" noChangeAspect="1" noChangeArrowheads="1" noTextEdit="1"/>
          </p:cNvSpPr>
          <p:nvPr>
            <p:ph type="sldImg"/>
          </p:nvPr>
        </p:nvSpPr>
        <p:spPr>
          <a:xfrm>
            <a:off x="1146175" y="687388"/>
            <a:ext cx="4567238" cy="3425825"/>
          </a:xfrm>
          <a:ln/>
        </p:spPr>
      </p:sp>
      <p:sp>
        <p:nvSpPr>
          <p:cNvPr id="459780" name="Rectangle 3"/>
          <p:cNvSpPr>
            <a:spLocks noGrp="1" noChangeArrowheads="1"/>
          </p:cNvSpPr>
          <p:nvPr>
            <p:ph type="body" idx="1"/>
          </p:nvPr>
        </p:nvSpPr>
        <p:spPr>
          <a:xfrm>
            <a:off x="684213" y="4343400"/>
            <a:ext cx="5489575" cy="4113213"/>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D7FB20-012D-4351-B173-F220832B548C}" type="slidenum">
              <a:rPr lang="zh-CN" altLang="en-US"/>
              <a:pPr/>
              <a:t>11</a:t>
            </a:fld>
            <a:endParaRPr lang="en-US" altLang="zh-CN"/>
          </a:p>
        </p:txBody>
      </p:sp>
      <p:sp>
        <p:nvSpPr>
          <p:cNvPr id="4618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72F8D52-7C1E-484E-BDB2-6E30188365B5}" type="slidenum">
              <a:rPr lang="en-US" altLang="zh-CN" sz="1200" b="0">
                <a:latin typeface="Arial" charset="0"/>
              </a:rPr>
              <a:pPr algn="r" eaLnBrk="1" hangingPunct="1"/>
              <a:t>11</a:t>
            </a:fld>
            <a:endParaRPr lang="en-US" altLang="zh-CN" sz="1200" b="0">
              <a:latin typeface="Arial" charset="0"/>
            </a:endParaRPr>
          </a:p>
        </p:txBody>
      </p:sp>
      <p:sp>
        <p:nvSpPr>
          <p:cNvPr id="461827" name="Rectangle 2"/>
          <p:cNvSpPr>
            <a:spLocks noGrp="1" noRot="1" noChangeAspect="1" noChangeArrowheads="1" noTextEdit="1"/>
          </p:cNvSpPr>
          <p:nvPr>
            <p:ph type="sldImg"/>
          </p:nvPr>
        </p:nvSpPr>
        <p:spPr>
          <a:xfrm>
            <a:off x="1146175" y="687388"/>
            <a:ext cx="4567238" cy="3425825"/>
          </a:xfrm>
          <a:ln/>
        </p:spPr>
      </p:sp>
      <p:sp>
        <p:nvSpPr>
          <p:cNvPr id="461828" name="Rectangle 3"/>
          <p:cNvSpPr>
            <a:spLocks noGrp="1" noChangeArrowheads="1"/>
          </p:cNvSpPr>
          <p:nvPr>
            <p:ph type="body" idx="1"/>
          </p:nvPr>
        </p:nvSpPr>
        <p:spPr>
          <a:xfrm>
            <a:off x="684213" y="4343400"/>
            <a:ext cx="5489575" cy="4113213"/>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8306B-2B76-47B7-906F-73909D1A7384}" type="slidenum">
              <a:rPr lang="zh-CN" altLang="en-US"/>
              <a:pPr/>
              <a:t>18</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r>
              <a:rPr lang="en-US" altLang="zh-CN"/>
              <a:t>Microsoft Clip Art Gallery</a:t>
            </a:r>
            <a:r>
              <a:rPr lang="zh-CN" altLang="en-US"/>
              <a:t>：</a:t>
            </a:r>
            <a:r>
              <a:rPr lang="en-US" altLang="zh-CN"/>
              <a:t>Microsoft</a:t>
            </a:r>
            <a:r>
              <a:rPr lang="zh-CN" altLang="en-US"/>
              <a:t>剪辑库软件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01211-ACE3-4139-A319-882B8E6A7C75}" type="slidenum">
              <a:rPr lang="zh-CN" altLang="en-US"/>
              <a:pPr/>
              <a:t>25</a:t>
            </a:fld>
            <a:endParaRPr lang="en-US" altLang="zh-CN"/>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a:noFill/>
        </p:spPr>
        <p:txBody>
          <a:bodyPr/>
          <a:lstStyle/>
          <a:p>
            <a:r>
              <a:rPr lang="zh-CN" altLang="en-US"/>
              <a:t>理由</a:t>
            </a:r>
            <a:r>
              <a:rPr lang="en-US" altLang="zh-CN"/>
              <a:t>1</a:t>
            </a:r>
            <a:r>
              <a:rPr lang="zh-CN" altLang="en-US"/>
              <a:t>：初高中生就可以实施网络攻击</a:t>
            </a:r>
          </a:p>
          <a:p>
            <a:r>
              <a:rPr lang="zh-CN" altLang="en-US"/>
              <a:t>理由</a:t>
            </a:r>
            <a:r>
              <a:rPr lang="en-US" altLang="zh-CN"/>
              <a:t>2</a:t>
            </a:r>
            <a:r>
              <a:rPr lang="zh-CN" altLang="en-US"/>
              <a:t>：有利可图，</a:t>
            </a:r>
            <a:r>
              <a:rPr lang="en-US" altLang="zh-CN"/>
              <a:t>315</a:t>
            </a:r>
            <a:r>
              <a:rPr lang="zh-CN" altLang="en-US"/>
              <a:t>，信息是中资产（文档、秘密文件，个人隐私文件包括一行卡的密码等）</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B22BC-F23B-4F67-B5D0-EC79C6A1AC1A}" type="slidenum">
              <a:rPr lang="zh-CN" altLang="en-US"/>
              <a:pPr/>
              <a:t>26</a:t>
            </a:fld>
            <a:endParaRPr lang="en-US" altLang="zh-CN"/>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noFill/>
        </p:spPr>
        <p:txBody>
          <a:bodyPr/>
          <a:lstStyle/>
          <a:p>
            <a:r>
              <a:rPr lang="zh-CN" altLang="en-US"/>
              <a:t>三氯氰胺</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6F3C1-A979-405B-BBCE-827CFA0C11B5}" type="slidenum">
              <a:rPr lang="zh-CN" altLang="en-US"/>
              <a:pPr/>
              <a:t>28</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a:noFill/>
        </p:spPr>
        <p:txBody>
          <a:bodyPr/>
          <a:lstStyle/>
          <a:p>
            <a:r>
              <a:rPr lang="zh-CN" altLang="en-US"/>
              <a:t>可伪造</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976EE-F094-4731-A676-79DF453ACC26}" type="slidenum">
              <a:rPr lang="zh-CN" altLang="en-US"/>
              <a:pPr/>
              <a:t>32</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a:noFill/>
        </p:spPr>
        <p:txBody>
          <a:bodyPr/>
          <a:lstStyle/>
          <a:p>
            <a:r>
              <a:rPr lang="zh-CN" altLang="en-US"/>
              <a:t>木桶原理</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1878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04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850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931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3910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293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241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9541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93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350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761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1268413"/>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68313" y="2420938"/>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pic>
        <p:nvPicPr>
          <p:cNvPr id="33800" name="Picture 8" descr="图片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63663" y="26988"/>
            <a:ext cx="7816850" cy="881062"/>
          </a:xfrm>
          <a:prstGeom prst="rect">
            <a:avLst/>
          </a:prstGeom>
          <a:noFill/>
          <a:extLst>
            <a:ext uri="{909E8E84-426E-40DD-AFC4-6F175D3DCCD1}">
              <a14:hiddenFill xmlns:a14="http://schemas.microsoft.com/office/drawing/2010/main">
                <a:solidFill>
                  <a:srgbClr val="FFFFFF"/>
                </a:solidFill>
              </a14:hiddenFill>
            </a:ext>
          </a:extLst>
        </p:spPr>
      </p:pic>
      <p:sp>
        <p:nvSpPr>
          <p:cNvPr id="33801" name="Text Box 9"/>
          <p:cNvSpPr txBox="1">
            <a:spLocks noChangeArrowheads="1"/>
          </p:cNvSpPr>
          <p:nvPr/>
        </p:nvSpPr>
        <p:spPr bwMode="auto">
          <a:xfrm>
            <a:off x="1403350" y="836613"/>
            <a:ext cx="583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1"/>
              <a:t>    </a:t>
            </a:r>
            <a:r>
              <a:rPr lang="en-US" altLang="zh-CN" i="1">
                <a:latin typeface="Times New Roman" pitchFamily="18" charset="0"/>
              </a:rPr>
              <a:t>                 Computer Network and Information Security</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隶书" pitchFamily="49" charset="-122"/>
        </a:defRPr>
      </a:lvl2pPr>
      <a:lvl3pPr algn="ctr" rtl="0" fontAlgn="base">
        <a:spcBef>
          <a:spcPct val="0"/>
        </a:spcBef>
        <a:spcAft>
          <a:spcPct val="0"/>
        </a:spcAft>
        <a:defRPr sz="4400">
          <a:solidFill>
            <a:schemeClr val="tx2"/>
          </a:solidFill>
          <a:latin typeface="Arial" charset="0"/>
          <a:ea typeface="隶书" pitchFamily="49" charset="-122"/>
        </a:defRPr>
      </a:lvl3pPr>
      <a:lvl4pPr algn="ctr" rtl="0" fontAlgn="base">
        <a:spcBef>
          <a:spcPct val="0"/>
        </a:spcBef>
        <a:spcAft>
          <a:spcPct val="0"/>
        </a:spcAft>
        <a:defRPr sz="4400">
          <a:solidFill>
            <a:schemeClr val="tx2"/>
          </a:solidFill>
          <a:latin typeface="Arial" charset="0"/>
          <a:ea typeface="隶书" pitchFamily="49" charset="-122"/>
        </a:defRPr>
      </a:lvl4pPr>
      <a:lvl5pPr algn="ctr" rtl="0" fontAlgn="base">
        <a:spcBef>
          <a:spcPct val="0"/>
        </a:spcBef>
        <a:spcAft>
          <a:spcPct val="0"/>
        </a:spcAft>
        <a:defRPr sz="4400">
          <a:solidFill>
            <a:schemeClr val="tx2"/>
          </a:solidFill>
          <a:latin typeface="Arial" charset="0"/>
          <a:ea typeface="隶书" pitchFamily="49" charset="-122"/>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ccert.edu.cn/" TargetMode="External"/><Relationship Id="rId2" Type="http://schemas.openxmlformats.org/officeDocument/2006/relationships/hyperlink" Target="http://www.cert.org.c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www.wiretrip.net/rfp/p/doc.asp/i2/d57.ht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263900"/>
            <a:ext cx="8229600" cy="1244600"/>
          </a:xfrm>
        </p:spPr>
        <p:txBody>
          <a:bodyPr/>
          <a:lstStyle/>
          <a:p>
            <a:r>
              <a:rPr lang="zh-CN" altLang="en-US">
                <a:ea typeface="华文中宋" pitchFamily="2" charset="-122"/>
              </a:rPr>
              <a:t>软件安全</a:t>
            </a:r>
            <a:br>
              <a:rPr lang="zh-CN" altLang="en-US">
                <a:ea typeface="华文中宋" pitchFamily="2" charset="-122"/>
              </a:rPr>
            </a:br>
            <a:r>
              <a:rPr lang="zh-CN" altLang="en-US">
                <a:ea typeface="华文中宋" pitchFamily="2" charset="-122"/>
              </a:rPr>
              <a:t/>
            </a:r>
            <a:br>
              <a:rPr lang="zh-CN" altLang="en-US">
                <a:ea typeface="华文中宋" pitchFamily="2" charset="-122"/>
              </a:rPr>
            </a:br>
            <a:r>
              <a:rPr lang="zh-CN" altLang="en-US" sz="3200">
                <a:ea typeface="华文中宋" pitchFamily="2" charset="-122"/>
              </a:rPr>
              <a:t>主讲人：余翔湛</a:t>
            </a:r>
            <a:br>
              <a:rPr lang="zh-CN" altLang="en-US" sz="3200">
                <a:ea typeface="华文中宋" pitchFamily="2" charset="-122"/>
              </a:rPr>
            </a:br>
            <a:r>
              <a:rPr lang="en-US" altLang="zh-CN" sz="2800">
                <a:ea typeface="华文中宋" pitchFamily="2" charset="-122"/>
              </a:rPr>
              <a:t>yxz@hit.edu.cn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894C9347-70DA-4FB4-B750-047F8EED188D}" type="slidenum">
              <a:rPr lang="en-US" altLang="zh-CN" sz="1200" b="0">
                <a:latin typeface="Arial" charset="0"/>
              </a:rPr>
              <a:pPr algn="ctr" eaLnBrk="1" hangingPunct="1"/>
              <a:t>10</a:t>
            </a:fld>
            <a:endParaRPr lang="en-US" altLang="zh-CN" sz="1200" b="0">
              <a:latin typeface="Arial" charset="0"/>
            </a:endParaRPr>
          </a:p>
        </p:txBody>
      </p:sp>
      <p:sp>
        <p:nvSpPr>
          <p:cNvPr id="458757" name="Rectangle 2"/>
          <p:cNvSpPr>
            <a:spLocks noGrp="1" noChangeArrowheads="1"/>
          </p:cNvSpPr>
          <p:nvPr>
            <p:ph type="title" idx="4294967295"/>
          </p:nvPr>
        </p:nvSpPr>
        <p:spPr>
          <a:xfrm>
            <a:off x="468313" y="908050"/>
            <a:ext cx="8229600" cy="711200"/>
          </a:xfrm>
        </p:spPr>
        <p:txBody>
          <a:bodyPr/>
          <a:lstStyle/>
          <a:p>
            <a:r>
              <a:rPr lang="en-US" altLang="zh-CN"/>
              <a:t>Internet</a:t>
            </a:r>
            <a:r>
              <a:rPr lang="zh-CN" altLang="en-US"/>
              <a:t>是一个充满敌意的环境</a:t>
            </a:r>
          </a:p>
        </p:txBody>
      </p:sp>
      <p:sp>
        <p:nvSpPr>
          <p:cNvPr id="458758" name="Rectangle 3"/>
          <p:cNvSpPr>
            <a:spLocks noGrp="1" noChangeArrowheads="1"/>
          </p:cNvSpPr>
          <p:nvPr>
            <p:ph type="body" idx="4294967295"/>
          </p:nvPr>
        </p:nvSpPr>
        <p:spPr>
          <a:xfrm>
            <a:off x="539750" y="1700213"/>
            <a:ext cx="8026400" cy="4156075"/>
          </a:xfrm>
        </p:spPr>
        <p:txBody>
          <a:bodyPr/>
          <a:lstStyle/>
          <a:p>
            <a:pPr>
              <a:lnSpc>
                <a:spcPct val="90000"/>
              </a:lnSpc>
            </a:pPr>
            <a:r>
              <a:rPr lang="zh-CN" altLang="en-US" sz="2800"/>
              <a:t>当前互联网络的特点</a:t>
            </a:r>
          </a:p>
          <a:p>
            <a:pPr lvl="1">
              <a:lnSpc>
                <a:spcPct val="90000"/>
              </a:lnSpc>
            </a:pPr>
            <a:r>
              <a:rPr lang="zh-CN" altLang="en-US" sz="2400"/>
              <a:t>开放性（协议的开放性、资源共享需要）</a:t>
            </a:r>
          </a:p>
          <a:p>
            <a:pPr lvl="1">
              <a:lnSpc>
                <a:spcPct val="90000"/>
              </a:lnSpc>
            </a:pPr>
            <a:r>
              <a:rPr lang="zh-CN" altLang="en-US" sz="2400"/>
              <a:t>应用程序的复杂度提高</a:t>
            </a:r>
          </a:p>
          <a:p>
            <a:pPr lvl="2">
              <a:lnSpc>
                <a:spcPct val="90000"/>
              </a:lnSpc>
            </a:pPr>
            <a:r>
              <a:rPr lang="en-US" altLang="zh-CN" sz="2200"/>
              <a:t>Windows 3.1 ——300</a:t>
            </a:r>
            <a:r>
              <a:rPr lang="zh-CN" altLang="en-US" sz="2200"/>
              <a:t>万行代码</a:t>
            </a:r>
          </a:p>
          <a:p>
            <a:pPr lvl="2">
              <a:lnSpc>
                <a:spcPct val="90000"/>
              </a:lnSpc>
            </a:pPr>
            <a:r>
              <a:rPr lang="en-US" altLang="zh-CN" sz="2200"/>
              <a:t>Windows 2000 ——5000</a:t>
            </a:r>
            <a:r>
              <a:rPr lang="zh-CN" altLang="en-US" sz="2200"/>
              <a:t>万行代码</a:t>
            </a:r>
          </a:p>
          <a:p>
            <a:pPr lvl="1">
              <a:lnSpc>
                <a:spcPct val="90000"/>
              </a:lnSpc>
            </a:pPr>
            <a:r>
              <a:rPr lang="zh-CN" altLang="en-US" sz="2400"/>
              <a:t>漏洞发布时间与攻击时间发生时间缩短</a:t>
            </a:r>
          </a:p>
          <a:p>
            <a:pPr lvl="1">
              <a:lnSpc>
                <a:spcPct val="90000"/>
              </a:lnSpc>
              <a:buFontTx/>
              <a:buNone/>
            </a:pPr>
            <a:endParaRPr lang="zh-CN" altLang="en-US" sz="1600"/>
          </a:p>
          <a:p>
            <a:pPr>
              <a:lnSpc>
                <a:spcPct val="90000"/>
              </a:lnSpc>
            </a:pPr>
            <a:r>
              <a:rPr lang="zh-CN" altLang="en-US" sz="2800"/>
              <a:t>需要保证互联网络环境下安全</a:t>
            </a:r>
          </a:p>
          <a:p>
            <a:pPr lvl="2">
              <a:lnSpc>
                <a:spcPct val="90000"/>
              </a:lnSpc>
            </a:pPr>
            <a:r>
              <a:rPr lang="zh-CN" altLang="en-US"/>
              <a:t>自主计算机的安全</a:t>
            </a:r>
          </a:p>
          <a:p>
            <a:pPr lvl="2">
              <a:lnSpc>
                <a:spcPct val="90000"/>
              </a:lnSpc>
            </a:pPr>
            <a:r>
              <a:rPr lang="zh-CN" altLang="en-US"/>
              <a:t>互联的安全</a:t>
            </a:r>
          </a:p>
          <a:p>
            <a:pPr lvl="2">
              <a:lnSpc>
                <a:spcPct val="90000"/>
              </a:lnSpc>
            </a:pPr>
            <a:r>
              <a:rPr lang="zh-CN" altLang="en-US"/>
              <a:t>各种网络应用和服务的安全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A966EAD1-7684-46FA-932F-7322F2B42115}" type="slidenum">
              <a:rPr lang="en-US" altLang="zh-CN" sz="1200" b="0">
                <a:latin typeface="Arial" charset="0"/>
              </a:rPr>
              <a:pPr algn="ctr" eaLnBrk="1" hangingPunct="1"/>
              <a:t>11</a:t>
            </a:fld>
            <a:endParaRPr lang="en-US" altLang="zh-CN" sz="1200" b="0">
              <a:latin typeface="Arial" charset="0"/>
            </a:endParaRPr>
          </a:p>
        </p:txBody>
      </p:sp>
      <p:sp>
        <p:nvSpPr>
          <p:cNvPr id="460805" name="Rectangle 2"/>
          <p:cNvSpPr>
            <a:spLocks noGrp="1" noChangeArrowheads="1"/>
          </p:cNvSpPr>
          <p:nvPr>
            <p:ph type="title" idx="4294967295"/>
          </p:nvPr>
        </p:nvSpPr>
        <p:spPr/>
        <p:txBody>
          <a:bodyPr/>
          <a:lstStyle/>
          <a:p>
            <a:r>
              <a:rPr lang="en-US" altLang="zh-CN"/>
              <a:t>Internet</a:t>
            </a:r>
            <a:r>
              <a:rPr lang="zh-CN" altLang="en-US"/>
              <a:t>是一个充满敌意的环境</a:t>
            </a:r>
          </a:p>
        </p:txBody>
      </p:sp>
      <p:sp>
        <p:nvSpPr>
          <p:cNvPr id="460806" name="Rectangle 3"/>
          <p:cNvSpPr>
            <a:spLocks noGrp="1" noChangeArrowheads="1"/>
          </p:cNvSpPr>
          <p:nvPr>
            <p:ph type="body" idx="4294967295"/>
          </p:nvPr>
        </p:nvSpPr>
        <p:spPr>
          <a:xfrm>
            <a:off x="468313" y="2205038"/>
            <a:ext cx="8229600" cy="3384550"/>
          </a:xfrm>
        </p:spPr>
        <p:txBody>
          <a:bodyPr/>
          <a:lstStyle/>
          <a:p>
            <a:pPr>
              <a:lnSpc>
                <a:spcPct val="90000"/>
              </a:lnSpc>
            </a:pPr>
            <a:r>
              <a:rPr lang="zh-CN" altLang="en-US"/>
              <a:t>维护信息载体的安全</a:t>
            </a:r>
          </a:p>
          <a:p>
            <a:pPr lvl="1">
              <a:lnSpc>
                <a:spcPct val="90000"/>
              </a:lnSpc>
            </a:pPr>
            <a:r>
              <a:rPr lang="zh-CN" altLang="en-US"/>
              <a:t>网络和系统的安全威胁包括</a:t>
            </a:r>
          </a:p>
          <a:p>
            <a:pPr lvl="2">
              <a:lnSpc>
                <a:spcPct val="90000"/>
              </a:lnSpc>
            </a:pPr>
            <a:r>
              <a:rPr lang="zh-CN" altLang="en-US">
                <a:solidFill>
                  <a:srgbClr val="CC3300"/>
                </a:solidFill>
              </a:rPr>
              <a:t>物理侵犯</a:t>
            </a:r>
            <a:r>
              <a:rPr lang="en-US" altLang="zh-CN"/>
              <a:t>(</a:t>
            </a:r>
            <a:r>
              <a:rPr lang="zh-CN" altLang="en-US"/>
              <a:t>如机房侵入、设备偷窃、废物搜寻、电子干扰等</a:t>
            </a:r>
            <a:r>
              <a:rPr lang="en-US" altLang="zh-CN"/>
              <a:t>)</a:t>
            </a:r>
            <a:r>
              <a:rPr lang="zh-CN" altLang="en-US"/>
              <a:t>、</a:t>
            </a:r>
            <a:r>
              <a:rPr lang="zh-CN" altLang="en-US">
                <a:solidFill>
                  <a:srgbClr val="CC3300"/>
                </a:solidFill>
              </a:rPr>
              <a:t>系统漏洞</a:t>
            </a:r>
            <a:r>
              <a:rPr lang="en-US" altLang="zh-CN"/>
              <a:t>(</a:t>
            </a:r>
            <a:r>
              <a:rPr lang="zh-CN" altLang="en-US"/>
              <a:t>如旁路控制、程序缺陷等</a:t>
            </a:r>
            <a:r>
              <a:rPr lang="en-US" altLang="zh-CN"/>
              <a:t>)</a:t>
            </a:r>
            <a:r>
              <a:rPr lang="zh-CN" altLang="en-US"/>
              <a:t>、</a:t>
            </a:r>
            <a:r>
              <a:rPr lang="zh-CN" altLang="en-US">
                <a:solidFill>
                  <a:srgbClr val="CC3300"/>
                </a:solidFill>
              </a:rPr>
              <a:t>网络入侵</a:t>
            </a:r>
            <a:r>
              <a:rPr lang="en-US" altLang="zh-CN"/>
              <a:t>(</a:t>
            </a:r>
            <a:r>
              <a:rPr lang="zh-CN" altLang="en-US"/>
              <a:t>如窃听、截获、堵塞等</a:t>
            </a:r>
            <a:r>
              <a:rPr lang="en-US" altLang="zh-CN"/>
              <a:t>)</a:t>
            </a:r>
            <a:r>
              <a:rPr lang="zh-CN" altLang="en-US"/>
              <a:t>、</a:t>
            </a:r>
            <a:r>
              <a:rPr lang="zh-CN" altLang="en-US">
                <a:solidFill>
                  <a:srgbClr val="CC3300"/>
                </a:solidFill>
              </a:rPr>
              <a:t>恶意软件</a:t>
            </a:r>
            <a:r>
              <a:rPr lang="en-US" altLang="zh-CN"/>
              <a:t>(</a:t>
            </a:r>
            <a:r>
              <a:rPr lang="zh-CN" altLang="en-US"/>
              <a:t>如病毒、蠕虫、特洛伊木马、僵尸网络、信息炸弹等</a:t>
            </a:r>
            <a:r>
              <a:rPr lang="en-US" altLang="zh-CN"/>
              <a:t>)</a:t>
            </a:r>
            <a:r>
              <a:rPr lang="zh-CN" altLang="en-US"/>
              <a:t>、</a:t>
            </a:r>
            <a:r>
              <a:rPr lang="zh-CN" altLang="en-US">
                <a:solidFill>
                  <a:srgbClr val="CC3300"/>
                </a:solidFill>
              </a:rPr>
              <a:t>存储损坏</a:t>
            </a:r>
            <a:r>
              <a:rPr lang="en-US" altLang="zh-CN"/>
              <a:t>(</a:t>
            </a:r>
            <a:r>
              <a:rPr lang="zh-CN" altLang="en-US"/>
              <a:t>如老化、破损等</a:t>
            </a:r>
            <a:r>
              <a:rPr lang="en-US" altLang="zh-CN"/>
              <a:t>)</a:t>
            </a:r>
            <a:r>
              <a:rPr lang="zh-CN" altLang="en-US"/>
              <a:t>等。</a:t>
            </a:r>
          </a:p>
          <a:p>
            <a:pPr>
              <a:lnSpc>
                <a:spcPct val="90000"/>
              </a:lnSpc>
            </a:pPr>
            <a:r>
              <a:rPr lang="zh-CN" altLang="en-US"/>
              <a:t>维护信息自身的安全</a:t>
            </a:r>
          </a:p>
          <a:p>
            <a:pPr lvl="1">
              <a:lnSpc>
                <a:spcPct val="90000"/>
              </a:lnSpc>
            </a:pPr>
            <a:r>
              <a:rPr lang="zh-CN" altLang="en-US"/>
              <a:t>抵抗对信息的安全威胁</a:t>
            </a:r>
          </a:p>
          <a:p>
            <a:pPr lvl="2">
              <a:lnSpc>
                <a:spcPct val="90000"/>
              </a:lnSpc>
            </a:pPr>
            <a:r>
              <a:rPr lang="zh-CN" altLang="en-US"/>
              <a:t>这些安全威胁包括</a:t>
            </a:r>
            <a:r>
              <a:rPr lang="zh-CN" altLang="en-US">
                <a:solidFill>
                  <a:srgbClr val="CC3300"/>
                </a:solidFill>
              </a:rPr>
              <a:t>身份假冒</a:t>
            </a:r>
            <a:r>
              <a:rPr lang="zh-CN" altLang="en-US"/>
              <a:t>、</a:t>
            </a:r>
            <a:r>
              <a:rPr lang="zh-CN" altLang="en-US">
                <a:solidFill>
                  <a:srgbClr val="CC3300"/>
                </a:solidFill>
              </a:rPr>
              <a:t>非法访问</a:t>
            </a:r>
            <a:r>
              <a:rPr lang="zh-CN" altLang="en-US"/>
              <a:t>、</a:t>
            </a:r>
            <a:r>
              <a:rPr lang="zh-CN" altLang="en-US">
                <a:solidFill>
                  <a:srgbClr val="CC3300"/>
                </a:solidFill>
              </a:rPr>
              <a:t>信息泄露</a:t>
            </a:r>
            <a:r>
              <a:rPr lang="zh-CN" altLang="en-US"/>
              <a:t>、</a:t>
            </a:r>
            <a:r>
              <a:rPr lang="zh-CN" altLang="en-US">
                <a:solidFill>
                  <a:srgbClr val="CC3300"/>
                </a:solidFill>
              </a:rPr>
              <a:t>数据受损</a:t>
            </a:r>
            <a:r>
              <a:rPr lang="zh-CN" altLang="en-US"/>
              <a:t>、</a:t>
            </a:r>
            <a:r>
              <a:rPr lang="zh-CN" altLang="en-US">
                <a:solidFill>
                  <a:srgbClr val="CC3300"/>
                </a:solidFill>
              </a:rPr>
              <a:t>事后否认</a:t>
            </a:r>
            <a:r>
              <a:rPr lang="zh-CN" altLang="en-US"/>
              <a:t>等。</a:t>
            </a:r>
          </a:p>
          <a:p>
            <a:pPr lvl="1">
              <a:lnSpc>
                <a:spcPct val="90000"/>
              </a:lnSpc>
            </a:pP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A27951B3-EB0D-4EFD-A976-108041EB741D}" type="slidenum">
              <a:rPr lang="en-US" altLang="zh-CN" sz="1200" b="0">
                <a:latin typeface="Arial" charset="0"/>
              </a:rPr>
              <a:pPr algn="ctr" eaLnBrk="1" hangingPunct="1"/>
              <a:t>12</a:t>
            </a:fld>
            <a:endParaRPr lang="en-US" altLang="zh-CN" sz="1200" b="0">
              <a:latin typeface="Arial" charset="0"/>
            </a:endParaRPr>
          </a:p>
        </p:txBody>
      </p:sp>
      <p:sp>
        <p:nvSpPr>
          <p:cNvPr id="462853" name="Rectangle 2"/>
          <p:cNvSpPr>
            <a:spLocks noGrp="1" noChangeArrowheads="1"/>
          </p:cNvSpPr>
          <p:nvPr>
            <p:ph type="title" idx="4294967295"/>
          </p:nvPr>
        </p:nvSpPr>
        <p:spPr/>
        <p:txBody>
          <a:bodyPr/>
          <a:lstStyle/>
          <a:p>
            <a:r>
              <a:rPr lang="en-US" altLang="zh-CN"/>
              <a:t>Internet</a:t>
            </a:r>
            <a:r>
              <a:rPr lang="zh-CN" altLang="en-US"/>
              <a:t>是一个充满敌意的环境</a:t>
            </a:r>
          </a:p>
        </p:txBody>
      </p:sp>
      <p:sp>
        <p:nvSpPr>
          <p:cNvPr id="462854" name="Rectangle 3"/>
          <p:cNvSpPr>
            <a:spLocks noGrp="1" noChangeArrowheads="1"/>
          </p:cNvSpPr>
          <p:nvPr>
            <p:ph type="body" idx="4294967295"/>
          </p:nvPr>
        </p:nvSpPr>
        <p:spPr>
          <a:xfrm>
            <a:off x="468313" y="1989138"/>
            <a:ext cx="8229600" cy="3384550"/>
          </a:xfrm>
        </p:spPr>
        <p:txBody>
          <a:bodyPr/>
          <a:lstStyle/>
          <a:p>
            <a:r>
              <a:rPr lang="zh-CN" altLang="en-US"/>
              <a:t>网络安全当前形势</a:t>
            </a:r>
          </a:p>
          <a:p>
            <a:endParaRPr lang="zh-CN" altLang="en-US"/>
          </a:p>
          <a:p>
            <a:r>
              <a:rPr lang="zh-CN" altLang="en-US"/>
              <a:t>了解最新事件报告、恶意代码、木马、僵尸网络、网页篡改情况</a:t>
            </a:r>
          </a:p>
          <a:p>
            <a:r>
              <a:rPr lang="en-US" altLang="zh-CN">
                <a:hlinkClick r:id="rId2"/>
              </a:rPr>
              <a:t>http://www.cert.org.cn/</a:t>
            </a:r>
            <a:r>
              <a:rPr lang="en-US" altLang="zh-CN"/>
              <a:t> </a:t>
            </a:r>
            <a:r>
              <a:rPr lang="zh-CN" altLang="en-US" b="1"/>
              <a:t>国家计算机网络应急技术处理协调中心（简称</a:t>
            </a:r>
            <a:r>
              <a:rPr lang="en-US" altLang="zh-CN" b="1"/>
              <a:t>CNCERT/CC</a:t>
            </a:r>
            <a:r>
              <a:rPr lang="zh-CN" altLang="en-US" b="1"/>
              <a:t>）</a:t>
            </a:r>
            <a:r>
              <a:rPr lang="zh-CN" altLang="en-US"/>
              <a:t> </a:t>
            </a:r>
          </a:p>
          <a:p>
            <a:r>
              <a:rPr lang="en-US" altLang="zh-CN">
                <a:hlinkClick r:id="rId3"/>
              </a:rPr>
              <a:t>http://www.ccert.edu.cn</a:t>
            </a:r>
            <a:r>
              <a:rPr lang="en-US" altLang="zh-CN"/>
              <a:t> </a:t>
            </a:r>
            <a:r>
              <a:rPr lang="zh-CN" altLang="en-US" b="1"/>
              <a:t>中国教育和科研计算机网紧急响应组（</a:t>
            </a:r>
            <a:r>
              <a:rPr lang="en-US" altLang="zh-CN" b="1"/>
              <a:t>CCERT</a:t>
            </a:r>
            <a:r>
              <a:rPr lang="zh-CN" altLang="en-US" b="1"/>
              <a:t>）</a:t>
            </a:r>
            <a:endParaRPr lang="zh-CN" altLang="en-US"/>
          </a:p>
          <a:p>
            <a:pPr lvl="1">
              <a:buFontTx/>
              <a:buNone/>
            </a:pP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内容占位符 2"/>
          <p:cNvSpPr>
            <a:spLocks noGrp="1"/>
          </p:cNvSpPr>
          <p:nvPr>
            <p:ph idx="4294967295"/>
          </p:nvPr>
        </p:nvSpPr>
        <p:spPr>
          <a:xfrm>
            <a:off x="838200" y="981075"/>
            <a:ext cx="7772400" cy="4678363"/>
          </a:xfrm>
        </p:spPr>
        <p:txBody>
          <a:bodyPr/>
          <a:lstStyle/>
          <a:p>
            <a:r>
              <a:rPr lang="zh-CN" altLang="en-US" sz="2400" dirty="0"/>
              <a:t>数据来源：国家互联网应急处理中心</a:t>
            </a:r>
            <a:r>
              <a:rPr lang="en-US" altLang="zh-CN" sz="2400" dirty="0"/>
              <a:t>《</a:t>
            </a:r>
            <a:r>
              <a:rPr lang="en-US" altLang="zh-CN" sz="2400" dirty="0" smtClean="0"/>
              <a:t>2014</a:t>
            </a:r>
            <a:r>
              <a:rPr lang="zh-CN" altLang="en-US" sz="2400" dirty="0" smtClean="0"/>
              <a:t>年</a:t>
            </a:r>
            <a:r>
              <a:rPr lang="zh-CN" altLang="en-US" sz="2400" dirty="0"/>
              <a:t>中国互联网网络安全报告年年报</a:t>
            </a:r>
            <a:r>
              <a:rPr lang="en-US" altLang="zh-CN" sz="2400" dirty="0"/>
              <a:t>》</a:t>
            </a:r>
          </a:p>
          <a:p>
            <a:r>
              <a:rPr lang="en-US" altLang="zh-CN" sz="2400" dirty="0" smtClean="0"/>
              <a:t>2014</a:t>
            </a:r>
            <a:r>
              <a:rPr lang="zh-CN" altLang="en-US" sz="2400" dirty="0" smtClean="0"/>
              <a:t>年</a:t>
            </a:r>
            <a:r>
              <a:rPr lang="zh-CN" altLang="en-US" sz="2400" dirty="0"/>
              <a:t>境内僵尸网络数量</a:t>
            </a:r>
          </a:p>
        </p:txBody>
      </p:sp>
      <p:pic>
        <p:nvPicPr>
          <p:cNvPr id="500740" name="Picture 4" descr="僵尸网络数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146300"/>
            <a:ext cx="7129463" cy="4738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内容占位符 2"/>
          <p:cNvSpPr>
            <a:spLocks noGrp="1"/>
          </p:cNvSpPr>
          <p:nvPr>
            <p:ph idx="4294967295"/>
          </p:nvPr>
        </p:nvSpPr>
        <p:spPr>
          <a:xfrm>
            <a:off x="838200" y="981075"/>
            <a:ext cx="7772400" cy="4678363"/>
          </a:xfrm>
        </p:spPr>
        <p:txBody>
          <a:bodyPr/>
          <a:lstStyle/>
          <a:p>
            <a:r>
              <a:rPr lang="zh-CN" altLang="en-US" sz="2400" dirty="0"/>
              <a:t>数据来源：国家互联网应急处理中心</a:t>
            </a:r>
            <a:r>
              <a:rPr lang="en-US" altLang="zh-CN" sz="2400" dirty="0"/>
              <a:t>《</a:t>
            </a:r>
            <a:r>
              <a:rPr lang="en-US" altLang="zh-CN" sz="2400" dirty="0" smtClean="0"/>
              <a:t>2014</a:t>
            </a:r>
            <a:r>
              <a:rPr lang="zh-CN" altLang="en-US" sz="2400" dirty="0" smtClean="0"/>
              <a:t>年</a:t>
            </a:r>
            <a:r>
              <a:rPr lang="zh-CN" altLang="en-US" sz="2400" dirty="0"/>
              <a:t>中国互联网网络安全报告年年报</a:t>
            </a:r>
            <a:r>
              <a:rPr lang="en-US" altLang="zh-CN" sz="2400" dirty="0"/>
              <a:t>》</a:t>
            </a:r>
          </a:p>
          <a:p>
            <a:r>
              <a:rPr lang="en-US" altLang="zh-CN" sz="2400" dirty="0" smtClean="0"/>
              <a:t>2014</a:t>
            </a:r>
            <a:r>
              <a:rPr lang="zh-CN" altLang="en-US" sz="2400" dirty="0" smtClean="0"/>
              <a:t>年</a:t>
            </a:r>
            <a:r>
              <a:rPr lang="zh-CN" altLang="en-US" sz="2400" dirty="0"/>
              <a:t>境内木马或僵尸受控主机数量</a:t>
            </a:r>
          </a:p>
        </p:txBody>
      </p:sp>
      <p:pic>
        <p:nvPicPr>
          <p:cNvPr id="506884" name="Picture 4" descr="木马数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359775" cy="4652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内容占位符 2"/>
          <p:cNvSpPr>
            <a:spLocks noGrp="1"/>
          </p:cNvSpPr>
          <p:nvPr>
            <p:ph idx="4294967295"/>
          </p:nvPr>
        </p:nvSpPr>
        <p:spPr>
          <a:xfrm>
            <a:off x="838200" y="981075"/>
            <a:ext cx="7772400" cy="4678363"/>
          </a:xfrm>
        </p:spPr>
        <p:txBody>
          <a:bodyPr/>
          <a:lstStyle/>
          <a:p>
            <a:r>
              <a:rPr lang="zh-CN" altLang="en-US" sz="2400" dirty="0"/>
              <a:t>数据来源：国家互联网应急处理中心</a:t>
            </a:r>
            <a:r>
              <a:rPr lang="en-US" altLang="zh-CN" sz="2400" dirty="0"/>
              <a:t>《</a:t>
            </a:r>
            <a:r>
              <a:rPr lang="en-US" altLang="zh-CN" sz="2400" dirty="0" smtClean="0"/>
              <a:t>2014</a:t>
            </a:r>
            <a:r>
              <a:rPr lang="zh-CN" altLang="en-US" sz="2400" dirty="0" smtClean="0"/>
              <a:t>年</a:t>
            </a:r>
            <a:r>
              <a:rPr lang="zh-CN" altLang="en-US" sz="2400" dirty="0"/>
              <a:t>中国互联网网络安全报告年年报</a:t>
            </a:r>
            <a:r>
              <a:rPr lang="en-US" altLang="zh-CN" sz="2400" dirty="0"/>
              <a:t>》</a:t>
            </a:r>
          </a:p>
          <a:p>
            <a:r>
              <a:rPr lang="en-US" altLang="zh-CN" sz="2400" dirty="0" smtClean="0"/>
              <a:t>2014</a:t>
            </a:r>
            <a:r>
              <a:rPr lang="zh-CN" altLang="en-US" sz="2400" dirty="0" smtClean="0"/>
              <a:t>年</a:t>
            </a:r>
            <a:r>
              <a:rPr lang="zh-CN" altLang="en-US" sz="2400" dirty="0"/>
              <a:t>控制服务器数量（木马、僵尸网络）</a:t>
            </a:r>
          </a:p>
        </p:txBody>
      </p:sp>
      <p:pic>
        <p:nvPicPr>
          <p:cNvPr id="502788" name="Picture 4" descr="控制服务器数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76475"/>
            <a:ext cx="7705725" cy="4494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内容占位符 2"/>
          <p:cNvSpPr>
            <a:spLocks noGrp="1"/>
          </p:cNvSpPr>
          <p:nvPr>
            <p:ph idx="4294967295"/>
          </p:nvPr>
        </p:nvSpPr>
        <p:spPr>
          <a:xfrm>
            <a:off x="838200" y="981075"/>
            <a:ext cx="7772400" cy="4678363"/>
          </a:xfrm>
        </p:spPr>
        <p:txBody>
          <a:bodyPr/>
          <a:lstStyle/>
          <a:p>
            <a:r>
              <a:rPr lang="zh-CN" altLang="en-US" sz="2400" dirty="0"/>
              <a:t>数据来源：国家互联网应急处理中心</a:t>
            </a:r>
            <a:r>
              <a:rPr lang="en-US" altLang="zh-CN" sz="2400" dirty="0"/>
              <a:t>《</a:t>
            </a:r>
            <a:r>
              <a:rPr lang="en-US" altLang="zh-CN" sz="2400" dirty="0" smtClean="0"/>
              <a:t>2014</a:t>
            </a:r>
            <a:r>
              <a:rPr lang="zh-CN" altLang="en-US" sz="2400" dirty="0" smtClean="0"/>
              <a:t>年</a:t>
            </a:r>
            <a:r>
              <a:rPr lang="zh-CN" altLang="en-US" sz="2400" dirty="0"/>
              <a:t>中国互联网网络安全报告年年报</a:t>
            </a:r>
            <a:r>
              <a:rPr lang="en-US" altLang="zh-CN" sz="2400" dirty="0"/>
              <a:t>》</a:t>
            </a:r>
          </a:p>
          <a:p>
            <a:r>
              <a:rPr lang="en-US" altLang="zh-CN" sz="2400" dirty="0" smtClean="0"/>
              <a:t>2014</a:t>
            </a:r>
            <a:r>
              <a:rPr lang="zh-CN" altLang="en-US" sz="2400" dirty="0" smtClean="0"/>
              <a:t>年</a:t>
            </a:r>
            <a:r>
              <a:rPr lang="zh-CN" altLang="en-US" sz="2400" dirty="0"/>
              <a:t>境外控制服务器分布（木马、僵尸网络）</a:t>
            </a:r>
          </a:p>
        </p:txBody>
      </p:sp>
      <p:pic>
        <p:nvPicPr>
          <p:cNvPr id="503812" name="Picture 4" descr="境外控制服务器数量分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527300"/>
            <a:ext cx="8235950" cy="433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内容占位符 2"/>
          <p:cNvSpPr>
            <a:spLocks noGrp="1"/>
          </p:cNvSpPr>
          <p:nvPr>
            <p:ph idx="4294967295"/>
          </p:nvPr>
        </p:nvSpPr>
        <p:spPr>
          <a:xfrm>
            <a:off x="838200" y="981075"/>
            <a:ext cx="7772400" cy="4678363"/>
          </a:xfrm>
        </p:spPr>
        <p:txBody>
          <a:bodyPr/>
          <a:lstStyle/>
          <a:p>
            <a:r>
              <a:rPr lang="en-US" altLang="zh-CN" sz="2400"/>
              <a:t>2007</a:t>
            </a:r>
            <a:r>
              <a:rPr lang="zh-CN" altLang="en-US" sz="2400"/>
              <a:t>年境外控制服务器分布（木马、僵尸网络）</a:t>
            </a:r>
          </a:p>
        </p:txBody>
      </p:sp>
      <p:pic>
        <p:nvPicPr>
          <p:cNvPr id="5058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1412875"/>
            <a:ext cx="9126537"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05860"/>
                                        </p:tgtEl>
                                        <p:attrNameLst>
                                          <p:attrName>style.visibility</p:attrName>
                                        </p:attrNameLst>
                                      </p:cBhvr>
                                      <p:to>
                                        <p:strVal val="visible"/>
                                      </p:to>
                                    </p:set>
                                    <p:anim calcmode="lin" valueType="num">
                                      <p:cBhvr>
                                        <p:cTn id="7" dur="1000" fill="hold"/>
                                        <p:tgtEl>
                                          <p:spTgt spid="505860"/>
                                        </p:tgtEl>
                                        <p:attrNameLst>
                                          <p:attrName>ppt_w</p:attrName>
                                        </p:attrNameLst>
                                      </p:cBhvr>
                                      <p:tavLst>
                                        <p:tav tm="0">
                                          <p:val>
                                            <p:fltVal val="0"/>
                                          </p:val>
                                        </p:tav>
                                        <p:tav tm="100000">
                                          <p:val>
                                            <p:strVal val="#ppt_w"/>
                                          </p:val>
                                        </p:tav>
                                      </p:tavLst>
                                    </p:anim>
                                    <p:anim calcmode="lin" valueType="num">
                                      <p:cBhvr>
                                        <p:cTn id="8" dur="1000" fill="hold"/>
                                        <p:tgtEl>
                                          <p:spTgt spid="505860"/>
                                        </p:tgtEl>
                                        <p:attrNameLst>
                                          <p:attrName>ppt_h</p:attrName>
                                        </p:attrNameLst>
                                      </p:cBhvr>
                                      <p:tavLst>
                                        <p:tav tm="0">
                                          <p:val>
                                            <p:fltVal val="0"/>
                                          </p:val>
                                        </p:tav>
                                        <p:tav tm="100000">
                                          <p:val>
                                            <p:strVal val="#ppt_h"/>
                                          </p:val>
                                        </p:tav>
                                      </p:tavLst>
                                    </p:anim>
                                    <p:anim calcmode="lin" valueType="num">
                                      <p:cBhvr>
                                        <p:cTn id="9" dur="1000" fill="hold"/>
                                        <p:tgtEl>
                                          <p:spTgt spid="50586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058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500" fill="hold"/>
                                        <p:tgtEl>
                                          <p:spTgt spid="505860"/>
                                        </p:tgtEl>
                                      </p:cBhvr>
                                      <p:by x="25000" y="25000"/>
                                    </p:animScale>
                                  </p:childTnLst>
                                </p:cTn>
                              </p:par>
                              <p:par>
                                <p:cTn id="15" presetID="0" presetClass="path" presetSubtype="0" accel="50000" decel="50000" fill="hold" nodeType="withEffect">
                                  <p:stCondLst>
                                    <p:cond delay="0"/>
                                  </p:stCondLst>
                                  <p:childTnLst>
                                    <p:animMotion origin="layout" path="M -0.12708 0.22104 L 0.40452 0.02682 " pathEditMode="relative" rAng="0" ptsTypes="AA">
                                      <p:cBhvr>
                                        <p:cTn id="16" dur="500" fill="hold"/>
                                        <p:tgtEl>
                                          <p:spTgt spid="505860"/>
                                        </p:tgtEl>
                                        <p:attrNameLst>
                                          <p:attrName>ppt_x</p:attrName>
                                          <p:attrName>ppt_y</p:attrName>
                                        </p:attrNameLst>
                                      </p:cBhvr>
                                      <p:rCtr x="26580" y="-9711"/>
                                    </p:animMotion>
                                  </p:childTnLst>
                                  <p:subTnLst>
                                    <p:set>
                                      <p:cBhvr override="childStyle">
                                        <p:cTn dur="1" fill="hold" display="0" masterRel="sameClick" afterEffect="1">
                                          <p:stCondLst>
                                            <p:cond evt="end" delay="0">
                                              <p:tn val="15"/>
                                            </p:cond>
                                          </p:stCondLst>
                                        </p:cTn>
                                        <p:tgtEl>
                                          <p:spTgt spid="5058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5F03645B-A7B2-4879-BF3B-48D5A0583C84}" type="slidenum">
              <a:rPr lang="en-US" altLang="zh-CN" sz="1200" b="0">
                <a:latin typeface="Arial" charset="0"/>
              </a:rPr>
              <a:pPr algn="ctr" eaLnBrk="1" hangingPunct="1"/>
              <a:t>18</a:t>
            </a:fld>
            <a:endParaRPr lang="en-US" altLang="zh-CN" sz="1200" b="0">
              <a:latin typeface="Arial" charset="0"/>
            </a:endParaRPr>
          </a:p>
        </p:txBody>
      </p:sp>
      <p:sp>
        <p:nvSpPr>
          <p:cNvPr id="467973" name="Rectangle 2"/>
          <p:cNvSpPr>
            <a:spLocks noGrp="1" noChangeArrowheads="1"/>
          </p:cNvSpPr>
          <p:nvPr>
            <p:ph type="title" idx="4294967295"/>
          </p:nvPr>
        </p:nvSpPr>
        <p:spPr>
          <a:xfrm>
            <a:off x="468313" y="908050"/>
            <a:ext cx="8229600" cy="711200"/>
          </a:xfrm>
        </p:spPr>
        <p:txBody>
          <a:bodyPr/>
          <a:lstStyle/>
          <a:p>
            <a:r>
              <a:rPr lang="en-US" altLang="zh-CN" sz="4000"/>
              <a:t>Internet</a:t>
            </a:r>
            <a:r>
              <a:rPr lang="zh-CN" altLang="en-US" sz="4000"/>
              <a:t>是一个充满敌意的环境</a:t>
            </a:r>
          </a:p>
        </p:txBody>
      </p:sp>
      <p:sp>
        <p:nvSpPr>
          <p:cNvPr id="467974" name="Rectangle 3"/>
          <p:cNvSpPr>
            <a:spLocks noGrp="1" noChangeArrowheads="1"/>
          </p:cNvSpPr>
          <p:nvPr>
            <p:ph type="body" idx="4294967295"/>
          </p:nvPr>
        </p:nvSpPr>
        <p:spPr>
          <a:xfrm>
            <a:off x="468313" y="1557338"/>
            <a:ext cx="8229600" cy="3384550"/>
          </a:xfrm>
        </p:spPr>
        <p:txBody>
          <a:bodyPr/>
          <a:lstStyle/>
          <a:p>
            <a:r>
              <a:rPr lang="zh-CN" altLang="en-US"/>
              <a:t>应用程序高度互联，安全问题越来越突出 </a:t>
            </a:r>
          </a:p>
          <a:p>
            <a:r>
              <a:rPr lang="zh-CN" altLang="en-US"/>
              <a:t>应用程序在设计时并非为了在互联环境中运行，也会受到攻击</a:t>
            </a:r>
          </a:p>
          <a:p>
            <a:r>
              <a:rPr lang="zh-CN" altLang="en-US"/>
              <a:t>可以在</a:t>
            </a:r>
            <a:r>
              <a:rPr lang="en-US" altLang="zh-CN" sz="2800">
                <a:latin typeface="Times New Roman" pitchFamily="18" charset="0"/>
              </a:rPr>
              <a:t>http://www.msnbc.com/news/600122.asp</a:t>
            </a:r>
            <a:r>
              <a:rPr lang="zh-CN" altLang="en-US"/>
              <a:t>上阅读关于攻击的内容</a:t>
            </a:r>
          </a:p>
          <a:p>
            <a:pPr lvl="1"/>
            <a:r>
              <a:rPr lang="en-US" altLang="zh-CN"/>
              <a:t>Microsoft Clip Art Gallery</a:t>
            </a:r>
            <a:r>
              <a:rPr lang="zh-CN" altLang="en-US"/>
              <a:t>缓冲区溢出导致任意代码任意代码执行</a:t>
            </a:r>
          </a:p>
          <a:p>
            <a:pPr lvl="1"/>
            <a:r>
              <a:rPr lang="en-US" altLang="zh-CN"/>
              <a:t>Solaris</a:t>
            </a:r>
            <a:r>
              <a:rPr lang="zh-CN" altLang="en-US"/>
              <a:t>的文件恢复程序 </a:t>
            </a:r>
            <a:r>
              <a:rPr lang="en-US" altLang="zh-CN"/>
              <a:t>ufsrestore</a:t>
            </a:r>
            <a:r>
              <a:rPr lang="zh-CN" altLang="en-US"/>
              <a:t>中的缺陷可以允许非特权的本地用户得到 </a:t>
            </a:r>
            <a:r>
              <a:rPr lang="en-US" altLang="zh-CN"/>
              <a:t>root</a:t>
            </a:r>
            <a:r>
              <a:rPr lang="zh-CN" altLang="en-US"/>
              <a:t>权限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8AF09E8C-7901-4833-BC01-03E71B082DD4}" type="slidenum">
              <a:rPr lang="en-US" altLang="zh-CN" sz="1200" b="0">
                <a:latin typeface="Arial" charset="0"/>
              </a:rPr>
              <a:pPr algn="ctr" eaLnBrk="1" hangingPunct="1"/>
              <a:t>19</a:t>
            </a:fld>
            <a:endParaRPr lang="en-US" altLang="zh-CN" sz="1200" b="0">
              <a:latin typeface="Arial" charset="0"/>
            </a:endParaRPr>
          </a:p>
        </p:txBody>
      </p:sp>
      <p:sp>
        <p:nvSpPr>
          <p:cNvPr id="468997" name="Rectangle 2"/>
          <p:cNvSpPr>
            <a:spLocks noGrp="1" noChangeArrowheads="1"/>
          </p:cNvSpPr>
          <p:nvPr>
            <p:ph type="title" idx="4294967295"/>
          </p:nvPr>
        </p:nvSpPr>
        <p:spPr/>
        <p:txBody>
          <a:bodyPr/>
          <a:lstStyle/>
          <a:p>
            <a:endParaRPr lang="zh-CN" altLang="zh-CN"/>
          </a:p>
        </p:txBody>
      </p:sp>
      <p:sp>
        <p:nvSpPr>
          <p:cNvPr id="468998" name="Rectangle 3"/>
          <p:cNvSpPr>
            <a:spLocks noGrp="1" noChangeArrowheads="1"/>
          </p:cNvSpPr>
          <p:nvPr>
            <p:ph type="body" idx="4294967295"/>
          </p:nvPr>
        </p:nvSpPr>
        <p:spPr/>
        <p:txBody>
          <a:bodyPr/>
          <a:lstStyle/>
          <a:p>
            <a:r>
              <a:rPr lang="zh-CN" altLang="en-US"/>
              <a:t>要点：</a:t>
            </a:r>
          </a:p>
          <a:p>
            <a:pPr lvl="1"/>
            <a:r>
              <a:rPr lang="zh-CN" altLang="en-US"/>
              <a:t>永远不要假设你的应用程序只在很少的一些指定环境下运行</a:t>
            </a:r>
          </a:p>
          <a:p>
            <a:pPr lvl="1"/>
            <a:endParaRPr lang="zh-CN" altLang="en-US"/>
          </a:p>
          <a:p>
            <a:pPr lvl="1"/>
            <a:r>
              <a:rPr lang="zh-CN" altLang="en-US"/>
              <a:t>应假设你编写的程序将运行在最具敌意的环境中，然后依据这个条件进行设计、编写和测试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8" name="Rectangle 2"/>
          <p:cNvSpPr>
            <a:spLocks noGrp="1" noChangeArrowheads="1"/>
          </p:cNvSpPr>
          <p:nvPr>
            <p:ph type="title" idx="4294967295"/>
          </p:nvPr>
        </p:nvSpPr>
        <p:spPr/>
        <p:txBody>
          <a:bodyPr/>
          <a:lstStyle/>
          <a:p>
            <a:r>
              <a:rPr lang="zh-CN" altLang="en-US">
                <a:latin typeface="Times New Roman" pitchFamily="18" charset="0"/>
              </a:rPr>
              <a:t>课程基础知识</a:t>
            </a:r>
          </a:p>
        </p:txBody>
      </p:sp>
      <p:sp>
        <p:nvSpPr>
          <p:cNvPr id="492549" name="Rectangle 3"/>
          <p:cNvSpPr>
            <a:spLocks noGrp="1" noChangeArrowheads="1"/>
          </p:cNvSpPr>
          <p:nvPr>
            <p:ph type="body" idx="4294967295"/>
          </p:nvPr>
        </p:nvSpPr>
        <p:spPr>
          <a:xfrm>
            <a:off x="684213" y="1844675"/>
            <a:ext cx="7696200" cy="4789488"/>
          </a:xfrm>
        </p:spPr>
        <p:txBody>
          <a:bodyPr/>
          <a:lstStyle/>
          <a:p>
            <a:endParaRPr lang="zh-CN" altLang="en-US"/>
          </a:p>
          <a:p>
            <a:r>
              <a:rPr lang="zh-CN" altLang="en-US"/>
              <a:t>编程基础</a:t>
            </a:r>
            <a:endParaRPr lang="en-US" altLang="zh-CN"/>
          </a:p>
          <a:p>
            <a:r>
              <a:rPr lang="zh-CN" altLang="en-US"/>
              <a:t>计算机网络（网络编程）</a:t>
            </a:r>
          </a:p>
          <a:p>
            <a:r>
              <a:rPr lang="zh-CN" altLang="en-US"/>
              <a:t>密码学</a:t>
            </a:r>
          </a:p>
          <a:p>
            <a:r>
              <a:rPr lang="zh-CN" altLang="en-US"/>
              <a:t>网络与信息安全</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BADF5179-4E50-4286-BDC5-7E2EB81AE5F1}" type="slidenum">
              <a:rPr lang="en-US" altLang="zh-CN" sz="1200" b="0">
                <a:latin typeface="Arial" charset="0"/>
              </a:rPr>
              <a:pPr algn="ctr" eaLnBrk="1" hangingPunct="1"/>
              <a:t>20</a:t>
            </a:fld>
            <a:endParaRPr lang="en-US" altLang="zh-CN" sz="1200" b="0">
              <a:latin typeface="Arial" charset="0"/>
            </a:endParaRPr>
          </a:p>
        </p:txBody>
      </p:sp>
      <p:sp>
        <p:nvSpPr>
          <p:cNvPr id="470019"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b="0">
                <a:latin typeface="Arial" charset="0"/>
              </a:rPr>
              <a:t>software.hit.edu.cn</a:t>
            </a:r>
          </a:p>
        </p:txBody>
      </p:sp>
      <p:sp>
        <p:nvSpPr>
          <p:cNvPr id="470020"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lang="en-US" altLang="zh-CN" sz="1200" b="0">
                <a:latin typeface="Arial" charset="0"/>
              </a:rPr>
              <a:t>HIT-computer science</a:t>
            </a:r>
          </a:p>
        </p:txBody>
      </p:sp>
      <p:sp>
        <p:nvSpPr>
          <p:cNvPr id="470021" name="Rectangle 2"/>
          <p:cNvSpPr>
            <a:spLocks noGrp="1" noChangeArrowheads="1"/>
          </p:cNvSpPr>
          <p:nvPr>
            <p:ph type="title" idx="4294967295"/>
          </p:nvPr>
        </p:nvSpPr>
        <p:spPr>
          <a:xfrm>
            <a:off x="468313" y="981075"/>
            <a:ext cx="8229600" cy="711200"/>
          </a:xfrm>
        </p:spPr>
        <p:txBody>
          <a:bodyPr/>
          <a:lstStyle/>
          <a:p>
            <a:r>
              <a:rPr lang="zh-CN" altLang="en-US" sz="4000"/>
              <a:t>安全需要</a:t>
            </a:r>
          </a:p>
        </p:txBody>
      </p:sp>
      <p:sp>
        <p:nvSpPr>
          <p:cNvPr id="470022" name="Rectangle 3"/>
          <p:cNvSpPr>
            <a:spLocks noGrp="1" noChangeArrowheads="1"/>
          </p:cNvSpPr>
          <p:nvPr>
            <p:ph type="body" idx="4294967295"/>
          </p:nvPr>
        </p:nvSpPr>
        <p:spPr>
          <a:xfrm>
            <a:off x="468313" y="1628775"/>
            <a:ext cx="8229600" cy="3384550"/>
          </a:xfrm>
        </p:spPr>
        <p:txBody>
          <a:bodyPr/>
          <a:lstStyle/>
          <a:p>
            <a:r>
              <a:rPr lang="zh-CN" altLang="en-US"/>
              <a:t>安全的系统是高质量的系统</a:t>
            </a:r>
          </a:p>
          <a:p>
            <a:r>
              <a:rPr lang="zh-CN" altLang="en-US"/>
              <a:t>设计系统时应将安全特性考虑进来</a:t>
            </a:r>
          </a:p>
          <a:p>
            <a:r>
              <a:rPr lang="zh-CN" altLang="en-US"/>
              <a:t>事先考虑安全特性比事后考虑安全性，软件健壮性好</a:t>
            </a:r>
          </a:p>
          <a:p>
            <a:r>
              <a:rPr lang="zh-CN" altLang="en-US"/>
              <a:t>修补安全漏洞的代价</a:t>
            </a:r>
          </a:p>
          <a:p>
            <a:pPr lvl="1"/>
            <a:r>
              <a:rPr lang="zh-CN" altLang="en-US"/>
              <a:t>开发人员找出漏洞代码开销、修补代码开销</a:t>
            </a:r>
          </a:p>
          <a:p>
            <a:pPr lvl="1"/>
            <a:r>
              <a:rPr lang="zh-CN" altLang="en-US"/>
              <a:t>创建补丁开销、在网站发布补丁的开销</a:t>
            </a:r>
          </a:p>
          <a:p>
            <a:pPr lvl="1"/>
            <a:r>
              <a:rPr lang="zh-CN" altLang="en-US"/>
              <a:t>改善公众关系的开销</a:t>
            </a:r>
          </a:p>
          <a:p>
            <a:pPr lvl="1"/>
            <a:r>
              <a:rPr lang="zh-CN" altLang="en-US"/>
              <a:t>用户应用补丁的开销</a:t>
            </a:r>
          </a:p>
          <a:p>
            <a:pPr lvl="1"/>
            <a:r>
              <a:rPr lang="zh-CN" altLang="en-US"/>
              <a:t>用户取消产品应用将带来潜在商业损失</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B09176D8-22DF-40DA-95C4-474087AA8A01}" type="slidenum">
              <a:rPr lang="en-US" altLang="zh-CN" sz="1200" b="0">
                <a:latin typeface="Arial" charset="0"/>
              </a:rPr>
              <a:pPr algn="ctr" eaLnBrk="1" hangingPunct="1"/>
              <a:t>21</a:t>
            </a:fld>
            <a:endParaRPr lang="en-US" altLang="zh-CN" sz="1200" b="0">
              <a:latin typeface="Arial" charset="0"/>
            </a:endParaRPr>
          </a:p>
        </p:txBody>
      </p:sp>
      <p:sp>
        <p:nvSpPr>
          <p:cNvPr id="471043" name="Rectangle 2"/>
          <p:cNvSpPr>
            <a:spLocks noGrp="1" noChangeArrowheads="1"/>
          </p:cNvSpPr>
          <p:nvPr>
            <p:ph type="title" idx="4294967295"/>
          </p:nvPr>
        </p:nvSpPr>
        <p:spPr>
          <a:xfrm>
            <a:off x="468313" y="981075"/>
            <a:ext cx="8229600" cy="711200"/>
          </a:xfrm>
        </p:spPr>
        <p:txBody>
          <a:bodyPr/>
          <a:lstStyle/>
          <a:p>
            <a:r>
              <a:rPr lang="zh-CN" altLang="en-US" sz="4000"/>
              <a:t>安全性是可信计算的需要</a:t>
            </a:r>
          </a:p>
        </p:txBody>
      </p:sp>
      <p:sp>
        <p:nvSpPr>
          <p:cNvPr id="471044" name="Rectangle 3"/>
          <p:cNvSpPr>
            <a:spLocks noGrp="1" noChangeArrowheads="1"/>
          </p:cNvSpPr>
          <p:nvPr>
            <p:ph type="body" idx="4294967295"/>
          </p:nvPr>
        </p:nvSpPr>
        <p:spPr>
          <a:xfrm>
            <a:off x="468313" y="1628775"/>
            <a:ext cx="8229600" cy="3384550"/>
          </a:xfrm>
        </p:spPr>
        <p:txBody>
          <a:bodyPr/>
          <a:lstStyle/>
          <a:p>
            <a:pPr>
              <a:lnSpc>
                <a:spcPct val="90000"/>
              </a:lnSpc>
            </a:pPr>
            <a:r>
              <a:rPr lang="zh-CN" altLang="en-US" sz="2800"/>
              <a:t>计算安全是要保证信息传递、描述和变换过程安全。 </a:t>
            </a:r>
          </a:p>
          <a:p>
            <a:pPr>
              <a:lnSpc>
                <a:spcPct val="90000"/>
              </a:lnSpc>
            </a:pPr>
            <a:r>
              <a:rPr lang="zh-CN" altLang="en-US" sz="2800"/>
              <a:t>可信计算并不是保护用户的机器，做用户不想做的事情，而是保护用户机器内的数据拷贝。使它们不被你按照他人不希望的方式进行访问</a:t>
            </a:r>
          </a:p>
          <a:p>
            <a:pPr>
              <a:lnSpc>
                <a:spcPct val="90000"/>
              </a:lnSpc>
            </a:pPr>
            <a:r>
              <a:rPr lang="zh-CN" altLang="en-US" sz="2800"/>
              <a:t>如何利用信任度较低的系统构建可信的网络计算环境 </a:t>
            </a:r>
          </a:p>
          <a:p>
            <a:pPr>
              <a:lnSpc>
                <a:spcPct val="90000"/>
              </a:lnSpc>
            </a:pPr>
            <a:r>
              <a:rPr lang="zh-CN" altLang="en-US" sz="2800"/>
              <a:t>如何在不可信的计算环境中，保证业务应用系统的可信运行和维护。 </a:t>
            </a:r>
          </a:p>
          <a:p>
            <a:pPr>
              <a:lnSpc>
                <a:spcPct val="90000"/>
              </a:lnSpc>
            </a:pPr>
            <a:r>
              <a:rPr lang="zh-CN" altLang="en-US" sz="2800"/>
              <a:t>在可信计算基础研究的基础上，研究可信计算平台、可信接入、和可信应用。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AA0E7B8F-160F-4ECC-A0B0-D8B8699F904A}" type="slidenum">
              <a:rPr lang="en-US" altLang="zh-CN" sz="1200" b="0">
                <a:latin typeface="Arial" charset="0"/>
              </a:rPr>
              <a:pPr algn="ctr" eaLnBrk="1" hangingPunct="1"/>
              <a:t>22</a:t>
            </a:fld>
            <a:endParaRPr lang="en-US" altLang="zh-CN" sz="1200" b="0">
              <a:latin typeface="Arial" charset="0"/>
            </a:endParaRPr>
          </a:p>
        </p:txBody>
      </p:sp>
      <p:sp>
        <p:nvSpPr>
          <p:cNvPr id="472069" name="Rectangle 2"/>
          <p:cNvSpPr>
            <a:spLocks noGrp="1" noChangeArrowheads="1"/>
          </p:cNvSpPr>
          <p:nvPr>
            <p:ph type="title" idx="4294967295"/>
          </p:nvPr>
        </p:nvSpPr>
        <p:spPr/>
        <p:txBody>
          <a:bodyPr/>
          <a:lstStyle/>
          <a:p>
            <a:r>
              <a:rPr lang="zh-CN" altLang="en-US" sz="4000"/>
              <a:t>安全性是可信计算的需要</a:t>
            </a:r>
          </a:p>
        </p:txBody>
      </p:sp>
      <p:sp>
        <p:nvSpPr>
          <p:cNvPr id="472070" name="Rectangle 3"/>
          <p:cNvSpPr>
            <a:spLocks noGrp="1" noChangeArrowheads="1"/>
          </p:cNvSpPr>
          <p:nvPr>
            <p:ph type="body" idx="4294967295"/>
          </p:nvPr>
        </p:nvSpPr>
        <p:spPr>
          <a:xfrm>
            <a:off x="468313" y="2420938"/>
            <a:ext cx="4645025" cy="3384550"/>
          </a:xfrm>
        </p:spPr>
        <p:txBody>
          <a:bodyPr/>
          <a:lstStyle/>
          <a:p>
            <a:r>
              <a:rPr lang="zh-CN" altLang="en-US"/>
              <a:t>安全的产品是高质量的产品</a:t>
            </a:r>
          </a:p>
          <a:p>
            <a:r>
              <a:rPr lang="zh-CN" altLang="en-US"/>
              <a:t>因为我们的计算机需一直运行，从而完成其要求的工作，不能因为接收一封恶意邮件而崩溃，也不能允许未经授权用户使用自己的系统</a:t>
            </a:r>
            <a:endParaRPr lang="en-US" altLang="zh-CN"/>
          </a:p>
        </p:txBody>
      </p:sp>
      <p:pic>
        <p:nvPicPr>
          <p:cNvPr id="4720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81200"/>
            <a:ext cx="31051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FFBD1A6D-8028-4753-BD1E-53157B37F89A}" type="slidenum">
              <a:rPr lang="en-US" altLang="zh-CN" sz="1200" b="0">
                <a:latin typeface="Arial" charset="0"/>
              </a:rPr>
              <a:pPr algn="ctr" eaLnBrk="1" hangingPunct="1"/>
              <a:t>23</a:t>
            </a:fld>
            <a:endParaRPr lang="en-US" altLang="zh-CN" sz="1200" b="0">
              <a:latin typeface="Arial" charset="0"/>
            </a:endParaRPr>
          </a:p>
        </p:txBody>
      </p:sp>
      <p:sp>
        <p:nvSpPr>
          <p:cNvPr id="473093" name="Rectangle 2"/>
          <p:cNvSpPr>
            <a:spLocks noGrp="1" noChangeArrowheads="1"/>
          </p:cNvSpPr>
          <p:nvPr>
            <p:ph type="title" idx="4294967295"/>
          </p:nvPr>
        </p:nvSpPr>
        <p:spPr/>
        <p:txBody>
          <a:bodyPr/>
          <a:lstStyle/>
          <a:p>
            <a:endParaRPr lang="zh-CN" altLang="zh-CN"/>
          </a:p>
        </p:txBody>
      </p:sp>
      <p:sp>
        <p:nvSpPr>
          <p:cNvPr id="473094" name="Rectangle 3"/>
          <p:cNvSpPr>
            <a:spLocks noGrp="1" noChangeArrowheads="1"/>
          </p:cNvSpPr>
          <p:nvPr>
            <p:ph type="body" idx="4294967295"/>
          </p:nvPr>
        </p:nvSpPr>
        <p:spPr>
          <a:xfrm>
            <a:off x="468313" y="1196975"/>
            <a:ext cx="8229600" cy="3384550"/>
          </a:xfrm>
        </p:spPr>
        <p:txBody>
          <a:bodyPr/>
          <a:lstStyle/>
          <a:p>
            <a:r>
              <a:rPr lang="zh-CN" altLang="en-US"/>
              <a:t>如何使我们的计算机可信？</a:t>
            </a:r>
          </a:p>
          <a:p>
            <a:r>
              <a:rPr lang="zh-CN" altLang="en-US"/>
              <a:t>如何使我们的系统能自我防护？</a:t>
            </a:r>
          </a:p>
          <a:p>
            <a:endParaRPr lang="zh-CN" altLang="en-US"/>
          </a:p>
          <a:p>
            <a:r>
              <a:rPr lang="zh-CN" altLang="en-US"/>
              <a:t>需要做大量工作</a:t>
            </a:r>
          </a:p>
          <a:p>
            <a:r>
              <a:rPr lang="zh-CN" altLang="en-US"/>
              <a:t>对大型网络、软件的防护是件很吸引人的事，也是个难题</a:t>
            </a:r>
          </a:p>
          <a:p>
            <a:endParaRPr lang="zh-CN" altLang="en-US"/>
          </a:p>
          <a:p>
            <a:r>
              <a:rPr lang="zh-CN" altLang="en-US"/>
              <a:t>本课程的目的是采用软件安全的专业知识，构建真正的能让我们</a:t>
            </a:r>
            <a:r>
              <a:rPr lang="zh-CN" altLang="en-US">
                <a:solidFill>
                  <a:srgbClr val="FF3300"/>
                </a:solidFill>
              </a:rPr>
              <a:t>信任</a:t>
            </a:r>
            <a:r>
              <a:rPr lang="zh-CN" altLang="en-US"/>
              <a:t>的系统</a:t>
            </a:r>
          </a:p>
          <a:p>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E8EC8FDE-108F-4CC0-A8C4-6E40AB684ED9}" type="slidenum">
              <a:rPr lang="en-US" altLang="zh-CN" sz="1200" b="0">
                <a:latin typeface="Arial" charset="0"/>
              </a:rPr>
              <a:pPr algn="ctr" eaLnBrk="1" hangingPunct="1"/>
              <a:t>24</a:t>
            </a:fld>
            <a:endParaRPr lang="en-US" altLang="zh-CN" sz="1200" b="0">
              <a:latin typeface="Arial" charset="0"/>
            </a:endParaRPr>
          </a:p>
        </p:txBody>
      </p:sp>
      <p:sp>
        <p:nvSpPr>
          <p:cNvPr id="474117" name="Rectangle 2"/>
          <p:cNvSpPr>
            <a:spLocks noGrp="1" noChangeArrowheads="1"/>
          </p:cNvSpPr>
          <p:nvPr>
            <p:ph type="title" idx="4294967295"/>
          </p:nvPr>
        </p:nvSpPr>
        <p:spPr/>
        <p:txBody>
          <a:bodyPr/>
          <a:lstStyle/>
          <a:p>
            <a:endParaRPr lang="zh-CN" altLang="zh-CN"/>
          </a:p>
        </p:txBody>
      </p:sp>
      <p:sp>
        <p:nvSpPr>
          <p:cNvPr id="474118" name="Rectangle 3"/>
          <p:cNvSpPr>
            <a:spLocks noGrp="1" noChangeArrowheads="1"/>
          </p:cNvSpPr>
          <p:nvPr>
            <p:ph type="body" idx="4294967295"/>
          </p:nvPr>
        </p:nvSpPr>
        <p:spPr>
          <a:xfrm>
            <a:off x="468313" y="1341438"/>
            <a:ext cx="8229600" cy="3384550"/>
          </a:xfrm>
        </p:spPr>
        <p:txBody>
          <a:bodyPr/>
          <a:lstStyle/>
          <a:p>
            <a:r>
              <a:rPr lang="zh-CN" altLang="en-US"/>
              <a:t>安全需求和安全的程度是由环境驱动的</a:t>
            </a:r>
          </a:p>
          <a:p>
            <a:endParaRPr lang="zh-CN" altLang="en-US"/>
          </a:p>
          <a:p>
            <a:r>
              <a:rPr lang="zh-CN" altLang="en-US"/>
              <a:t>不同情况有不同解决方案</a:t>
            </a:r>
          </a:p>
          <a:p>
            <a:endParaRPr lang="zh-CN" altLang="en-US"/>
          </a:p>
          <a:p>
            <a:r>
              <a:rPr lang="zh-CN" altLang="en-US"/>
              <a:t>例：用来保护涉密数据的解决方案，不必是可靠的解决方案。如果系统崩溃了，不泄露秘密数据，仍然是安全的。</a:t>
            </a:r>
          </a:p>
          <a:p>
            <a:endParaRPr lang="zh-CN" altLang="en-US">
              <a:solidFill>
                <a:srgbClr val="FF3300"/>
              </a:solidFill>
            </a:endParaRPr>
          </a:p>
          <a:p>
            <a:r>
              <a:rPr lang="zh-CN" altLang="en-US"/>
              <a:t>目标：防御和隔离，提高系统的生存性，生存能力</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C8566135-F626-4266-89C9-AA6799CF7051}" type="slidenum">
              <a:rPr lang="en-US" altLang="zh-CN" sz="1200" b="0">
                <a:latin typeface="Arial" charset="0"/>
              </a:rPr>
              <a:pPr algn="ctr" eaLnBrk="1" hangingPunct="1"/>
              <a:t>25</a:t>
            </a:fld>
            <a:endParaRPr lang="en-US" altLang="zh-CN" sz="1200" b="0">
              <a:latin typeface="Arial" charset="0"/>
            </a:endParaRPr>
          </a:p>
        </p:txBody>
      </p:sp>
      <p:sp>
        <p:nvSpPr>
          <p:cNvPr id="475141" name="Rectangle 2"/>
          <p:cNvSpPr>
            <a:spLocks noGrp="1" noChangeArrowheads="1"/>
          </p:cNvSpPr>
          <p:nvPr>
            <p:ph type="title" idx="4294967295"/>
          </p:nvPr>
        </p:nvSpPr>
        <p:spPr/>
        <p:txBody>
          <a:bodyPr/>
          <a:lstStyle/>
          <a:p>
            <a:r>
              <a:rPr lang="zh-CN" altLang="en-US" sz="4000"/>
              <a:t>安全误区</a:t>
            </a:r>
          </a:p>
        </p:txBody>
      </p:sp>
      <p:sp>
        <p:nvSpPr>
          <p:cNvPr id="475142" name="Rectangle 3"/>
          <p:cNvSpPr>
            <a:spLocks noGrp="1" noChangeArrowheads="1"/>
          </p:cNvSpPr>
          <p:nvPr>
            <p:ph type="body" idx="4294967295"/>
          </p:nvPr>
        </p:nvSpPr>
        <p:spPr>
          <a:xfrm>
            <a:off x="539750" y="1916113"/>
            <a:ext cx="8229600" cy="3384550"/>
          </a:xfrm>
        </p:spPr>
        <p:txBody>
          <a:bodyPr/>
          <a:lstStyle/>
          <a:p>
            <a:r>
              <a:rPr lang="zh-CN" altLang="en-US"/>
              <a:t>有些开发人员、测试人员、设计人员逃避安全设计和安全测试</a:t>
            </a:r>
          </a:p>
          <a:p>
            <a:endParaRPr lang="zh-CN" altLang="en-US"/>
          </a:p>
          <a:p>
            <a:r>
              <a:rPr lang="zh-CN" altLang="en-US"/>
              <a:t>理由 </a:t>
            </a:r>
            <a:r>
              <a:rPr lang="en-US" altLang="zh-CN"/>
              <a:t>1</a:t>
            </a:r>
            <a:r>
              <a:rPr lang="zh-CN" altLang="en-US"/>
              <a:t>：没有人会做那样的事</a:t>
            </a:r>
          </a:p>
          <a:p>
            <a:pPr lvl="1"/>
            <a:r>
              <a:rPr lang="zh-CN" altLang="en-US"/>
              <a:t>网络上有各种各样的各种系统下的攻击脚本可供下载，不要存侥幸心理</a:t>
            </a:r>
          </a:p>
          <a:p>
            <a:endParaRPr lang="zh-CN" altLang="en-US"/>
          </a:p>
          <a:p>
            <a:r>
              <a:rPr lang="zh-CN" altLang="en-US"/>
              <a:t>理由 </a:t>
            </a:r>
            <a:r>
              <a:rPr lang="en-US" altLang="zh-CN"/>
              <a:t>2 </a:t>
            </a:r>
            <a:r>
              <a:rPr lang="zh-CN" altLang="en-US"/>
              <a:t>：为什么有人做那样的事</a:t>
            </a:r>
          </a:p>
          <a:p>
            <a:pPr lvl="1"/>
            <a:r>
              <a:rPr lang="zh-CN" altLang="en-US"/>
              <a:t>为了破坏而破坏。网络中有无数的潜在攻击者</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EC47E576-1BAB-4E67-9996-17BD24365FCF}" type="slidenum">
              <a:rPr lang="en-US" altLang="zh-CN" sz="1200" b="0">
                <a:latin typeface="Arial" charset="0"/>
              </a:rPr>
              <a:pPr algn="ctr" eaLnBrk="1" hangingPunct="1"/>
              <a:t>26</a:t>
            </a:fld>
            <a:endParaRPr lang="en-US" altLang="zh-CN" sz="1200" b="0">
              <a:latin typeface="Arial" charset="0"/>
            </a:endParaRPr>
          </a:p>
        </p:txBody>
      </p:sp>
      <p:sp>
        <p:nvSpPr>
          <p:cNvPr id="477189" name="Rectangle 2"/>
          <p:cNvSpPr>
            <a:spLocks noGrp="1" noChangeArrowheads="1"/>
          </p:cNvSpPr>
          <p:nvPr>
            <p:ph type="title" idx="4294967295"/>
          </p:nvPr>
        </p:nvSpPr>
        <p:spPr/>
        <p:txBody>
          <a:bodyPr/>
          <a:lstStyle/>
          <a:p>
            <a:endParaRPr lang="zh-CN" altLang="zh-CN"/>
          </a:p>
        </p:txBody>
      </p:sp>
      <p:sp>
        <p:nvSpPr>
          <p:cNvPr id="477190" name="Rectangle 3"/>
          <p:cNvSpPr>
            <a:spLocks noGrp="1" noChangeArrowheads="1"/>
          </p:cNvSpPr>
          <p:nvPr>
            <p:ph type="body" idx="4294967295"/>
          </p:nvPr>
        </p:nvSpPr>
        <p:spPr>
          <a:xfrm>
            <a:off x="468313" y="1341438"/>
            <a:ext cx="8229600" cy="3384550"/>
          </a:xfrm>
        </p:spPr>
        <p:txBody>
          <a:bodyPr/>
          <a:lstStyle/>
          <a:p>
            <a:r>
              <a:rPr lang="zh-CN" altLang="en-US"/>
              <a:t>理由 </a:t>
            </a:r>
            <a:r>
              <a:rPr lang="en-US" altLang="zh-CN"/>
              <a:t>3</a:t>
            </a:r>
            <a:r>
              <a:rPr lang="zh-CN" altLang="en-US"/>
              <a:t>：我们还没有受到过攻击</a:t>
            </a:r>
          </a:p>
          <a:p>
            <a:pPr lvl="1"/>
            <a:r>
              <a:rPr lang="zh-CN" altLang="en-US"/>
              <a:t>有人说：“ 没人关心你的产品”</a:t>
            </a:r>
          </a:p>
          <a:p>
            <a:pPr lvl="1"/>
            <a:r>
              <a:rPr lang="zh-CN" altLang="en-US"/>
              <a:t>但过去不表示未来没人关心</a:t>
            </a:r>
          </a:p>
          <a:p>
            <a:pPr lvl="1"/>
            <a:r>
              <a:rPr lang="zh-CN" altLang="en-US"/>
              <a:t>攻击者的目的是发现隐患，并通报这个隐患</a:t>
            </a:r>
          </a:p>
          <a:p>
            <a:pPr lvl="1"/>
            <a:endParaRPr lang="zh-CN" altLang="en-US"/>
          </a:p>
          <a:p>
            <a:pPr lvl="1"/>
            <a:r>
              <a:rPr lang="zh-CN" altLang="en-US"/>
              <a:t>如：在去往学校的途中有危险的路，学校建议修一条人行横道，以便学生安全的过马路。建议被拒绝，因为没有人受伤。最后学生受伤了，才修路。</a:t>
            </a:r>
          </a:p>
          <a:p>
            <a:r>
              <a:rPr lang="zh-CN" altLang="en-US">
                <a:solidFill>
                  <a:srgbClr val="FF3300"/>
                </a:solidFill>
              </a:rPr>
              <a:t>在安全设计过程中应事先预防，而不是事后修补，否则破坏已经造成</a:t>
            </a:r>
          </a:p>
          <a:p>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CE04C971-9938-4A76-81F2-38BC66C554B1}" type="slidenum">
              <a:rPr lang="en-US" altLang="zh-CN" sz="1200" b="0">
                <a:latin typeface="Arial" charset="0"/>
              </a:rPr>
              <a:pPr algn="ctr" eaLnBrk="1" hangingPunct="1"/>
              <a:t>27</a:t>
            </a:fld>
            <a:endParaRPr lang="en-US" altLang="zh-CN" sz="1200" b="0">
              <a:latin typeface="Arial" charset="0"/>
            </a:endParaRPr>
          </a:p>
        </p:txBody>
      </p:sp>
      <p:sp>
        <p:nvSpPr>
          <p:cNvPr id="479237" name="Rectangle 2"/>
          <p:cNvSpPr>
            <a:spLocks noGrp="1" noChangeArrowheads="1"/>
          </p:cNvSpPr>
          <p:nvPr>
            <p:ph type="title" idx="4294967295"/>
          </p:nvPr>
        </p:nvSpPr>
        <p:spPr/>
        <p:txBody>
          <a:bodyPr/>
          <a:lstStyle/>
          <a:p>
            <a:endParaRPr lang="zh-CN" altLang="zh-CN"/>
          </a:p>
        </p:txBody>
      </p:sp>
      <p:sp>
        <p:nvSpPr>
          <p:cNvPr id="479238" name="Rectangle 3"/>
          <p:cNvSpPr>
            <a:spLocks noGrp="1" noChangeArrowheads="1"/>
          </p:cNvSpPr>
          <p:nvPr>
            <p:ph type="body" idx="4294967295"/>
          </p:nvPr>
        </p:nvSpPr>
        <p:spPr>
          <a:xfrm>
            <a:off x="539750" y="1125538"/>
            <a:ext cx="8229600" cy="5472112"/>
          </a:xfrm>
        </p:spPr>
        <p:txBody>
          <a:bodyPr/>
          <a:lstStyle/>
          <a:p>
            <a:pPr>
              <a:lnSpc>
                <a:spcPct val="90000"/>
              </a:lnSpc>
            </a:pPr>
            <a:r>
              <a:rPr lang="zh-CN" altLang="en-US"/>
              <a:t>理由</a:t>
            </a:r>
            <a:r>
              <a:rPr lang="en-US" altLang="zh-CN"/>
              <a:t>4</a:t>
            </a:r>
            <a:r>
              <a:rPr lang="zh-CN" altLang="en-US"/>
              <a:t>：我们是安全的，因为使用了密码</a:t>
            </a:r>
          </a:p>
          <a:p>
            <a:pPr lvl="1">
              <a:lnSpc>
                <a:spcPct val="90000"/>
              </a:lnSpc>
            </a:pPr>
            <a:r>
              <a:rPr lang="zh-CN" altLang="en-US"/>
              <a:t>人们在密码方面常犯的错误：</a:t>
            </a:r>
          </a:p>
          <a:p>
            <a:pPr lvl="1">
              <a:lnSpc>
                <a:spcPct val="90000"/>
              </a:lnSpc>
              <a:buFontTx/>
              <a:buNone/>
            </a:pPr>
            <a:r>
              <a:rPr lang="zh-CN" altLang="en-US"/>
              <a:t>	设计自己的密码算法</a:t>
            </a:r>
          </a:p>
          <a:p>
            <a:pPr lvl="1">
              <a:lnSpc>
                <a:spcPct val="90000"/>
              </a:lnSpc>
              <a:buFontTx/>
              <a:buNone/>
            </a:pPr>
            <a:r>
              <a:rPr lang="zh-CN" altLang="en-US"/>
              <a:t>   不安全的密码储存</a:t>
            </a:r>
          </a:p>
          <a:p>
            <a:pPr lvl="1">
              <a:lnSpc>
                <a:spcPct val="90000"/>
              </a:lnSpc>
              <a:buFontTx/>
              <a:buNone/>
            </a:pPr>
            <a:endParaRPr lang="zh-CN" altLang="en-US"/>
          </a:p>
          <a:p>
            <a:pPr>
              <a:lnSpc>
                <a:spcPct val="90000"/>
              </a:lnSpc>
            </a:pPr>
            <a:r>
              <a:rPr lang="zh-CN" altLang="en-US"/>
              <a:t>理由</a:t>
            </a:r>
            <a:r>
              <a:rPr lang="en-US" altLang="zh-CN"/>
              <a:t>5</a:t>
            </a:r>
            <a:r>
              <a:rPr lang="zh-CN" altLang="en-US"/>
              <a:t>：我们是安全的，因为使用</a:t>
            </a:r>
            <a:r>
              <a:rPr lang="en-US" altLang="zh-CN"/>
              <a:t>ACL</a:t>
            </a:r>
          </a:p>
          <a:p>
            <a:pPr lvl="1">
              <a:lnSpc>
                <a:spcPct val="90000"/>
              </a:lnSpc>
            </a:pPr>
            <a:r>
              <a:rPr lang="zh-CN" altLang="en-US"/>
              <a:t>一个好的 </a:t>
            </a:r>
            <a:r>
              <a:rPr lang="en-US" altLang="zh-CN"/>
              <a:t>ACL </a:t>
            </a:r>
            <a:r>
              <a:rPr lang="zh-CN" altLang="en-US"/>
              <a:t>能够保护资源不受攻击</a:t>
            </a:r>
          </a:p>
          <a:p>
            <a:pPr lvl="1">
              <a:lnSpc>
                <a:spcPct val="90000"/>
              </a:lnSpc>
            </a:pPr>
            <a:r>
              <a:rPr lang="zh-CN" altLang="en-US"/>
              <a:t>一个坏的</a:t>
            </a:r>
            <a:r>
              <a:rPr lang="en-US" altLang="zh-CN"/>
              <a:t>ACL</a:t>
            </a:r>
            <a:r>
              <a:rPr lang="zh-CN" altLang="en-US"/>
              <a:t>能够导致错误的安全保护，并受到攻击</a:t>
            </a:r>
          </a:p>
          <a:p>
            <a:pPr lvl="2">
              <a:lnSpc>
                <a:spcPct val="90000"/>
              </a:lnSpc>
            </a:pPr>
            <a:r>
              <a:rPr lang="zh-CN" altLang="en-US"/>
              <a:t>例如，一个人使用了</a:t>
            </a:r>
            <a:r>
              <a:rPr lang="en-US" altLang="zh-CN"/>
              <a:t>ACL</a:t>
            </a:r>
            <a:r>
              <a:rPr lang="zh-CN" altLang="en-US"/>
              <a:t>，但</a:t>
            </a:r>
            <a:r>
              <a:rPr lang="en-US" altLang="zh-CN"/>
              <a:t>ACL </a:t>
            </a:r>
            <a:r>
              <a:rPr lang="zh-CN" altLang="en-US"/>
              <a:t>是</a:t>
            </a:r>
            <a:r>
              <a:rPr lang="en-US" altLang="zh-CN"/>
              <a:t>Everyone </a:t>
            </a:r>
            <a:r>
              <a:rPr lang="zh-CN" altLang="en-US"/>
              <a:t>完全控制</a:t>
            </a:r>
          </a:p>
          <a:p>
            <a:pPr lvl="1">
              <a:lnSpc>
                <a:spcPct val="90000"/>
              </a:lnSpc>
            </a:pPr>
            <a:r>
              <a:rPr lang="en-US" altLang="zh-CN"/>
              <a:t>ACL</a:t>
            </a:r>
            <a:r>
              <a:rPr lang="zh-CN" altLang="en-US"/>
              <a:t>就足够了吗？</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508584B0-5C6F-4E3D-8863-E5CC8DB443A2}" type="slidenum">
              <a:rPr lang="en-US" altLang="zh-CN" sz="1200" b="0">
                <a:latin typeface="Arial" charset="0"/>
              </a:rPr>
              <a:pPr algn="ctr" eaLnBrk="1" hangingPunct="1"/>
              <a:t>28</a:t>
            </a:fld>
            <a:endParaRPr lang="en-US" altLang="zh-CN" sz="1200" b="0">
              <a:latin typeface="Arial" charset="0"/>
            </a:endParaRPr>
          </a:p>
        </p:txBody>
      </p:sp>
      <p:sp>
        <p:nvSpPr>
          <p:cNvPr id="480261" name="Rectangle 2"/>
          <p:cNvSpPr>
            <a:spLocks noGrp="1" noChangeArrowheads="1"/>
          </p:cNvSpPr>
          <p:nvPr>
            <p:ph type="title" idx="4294967295"/>
          </p:nvPr>
        </p:nvSpPr>
        <p:spPr/>
        <p:txBody>
          <a:bodyPr/>
          <a:lstStyle/>
          <a:p>
            <a:endParaRPr lang="zh-CN" altLang="zh-CN"/>
          </a:p>
        </p:txBody>
      </p:sp>
      <p:sp>
        <p:nvSpPr>
          <p:cNvPr id="480262" name="Rectangle 3"/>
          <p:cNvSpPr>
            <a:spLocks noGrp="1" noChangeArrowheads="1"/>
          </p:cNvSpPr>
          <p:nvPr>
            <p:ph type="body" idx="4294967295"/>
          </p:nvPr>
        </p:nvSpPr>
        <p:spPr>
          <a:xfrm>
            <a:off x="468313" y="981075"/>
            <a:ext cx="8229600" cy="3384550"/>
          </a:xfrm>
        </p:spPr>
        <p:txBody>
          <a:bodyPr/>
          <a:lstStyle/>
          <a:p>
            <a:r>
              <a:rPr lang="zh-CN" altLang="en-US" sz="2800"/>
              <a:t>理由 </a:t>
            </a:r>
            <a:r>
              <a:rPr lang="en-US" altLang="zh-CN" sz="2800"/>
              <a:t>6</a:t>
            </a:r>
            <a:r>
              <a:rPr lang="zh-CN" altLang="en-US" sz="2800"/>
              <a:t>：我们是安全的，我们使用了防火墙</a:t>
            </a:r>
          </a:p>
          <a:p>
            <a:pPr lvl="1"/>
            <a:r>
              <a:rPr lang="zh-CN" altLang="en-US" sz="2400"/>
              <a:t>防火墙能够控制端口，但不能控制允许端口传送的内容</a:t>
            </a:r>
          </a:p>
          <a:p>
            <a:pPr lvl="1"/>
            <a:r>
              <a:rPr lang="zh-CN" altLang="en-US" sz="2400"/>
              <a:t>如：许多攻击是通过 </a:t>
            </a:r>
            <a:r>
              <a:rPr lang="en-US" altLang="zh-CN" sz="2400"/>
              <a:t>http80</a:t>
            </a:r>
            <a:r>
              <a:rPr lang="zh-CN" altLang="en-US" sz="2400"/>
              <a:t>端口进行</a:t>
            </a:r>
          </a:p>
          <a:p>
            <a:pPr>
              <a:buFontTx/>
              <a:buNone/>
            </a:pPr>
            <a:r>
              <a:rPr lang="zh-CN" altLang="en-US" sz="2800"/>
              <a:t>   </a:t>
            </a:r>
            <a:r>
              <a:rPr lang="zh-CN" altLang="en-US" sz="2800">
                <a:solidFill>
                  <a:srgbClr val="FF3300"/>
                </a:solidFill>
              </a:rPr>
              <a:t>防火墙是好的工具，但仅靠防火墙是不能解决所有问题</a:t>
            </a:r>
          </a:p>
          <a:p>
            <a:r>
              <a:rPr lang="zh-CN" altLang="en-US" sz="2800"/>
              <a:t>理由 </a:t>
            </a:r>
            <a:r>
              <a:rPr lang="en-US" altLang="zh-CN" sz="2800"/>
              <a:t>7</a:t>
            </a:r>
            <a:r>
              <a:rPr lang="zh-CN" altLang="en-US" sz="2800"/>
              <a:t>：我们检查了代码，没有安全</a:t>
            </a:r>
            <a:r>
              <a:rPr lang="en-US" altLang="zh-CN" sz="2800"/>
              <a:t>bug</a:t>
            </a:r>
          </a:p>
          <a:p>
            <a:pPr lvl="1"/>
            <a:r>
              <a:rPr lang="zh-CN" altLang="en-US" sz="2400"/>
              <a:t>代码没有问题，就没有</a:t>
            </a:r>
            <a:r>
              <a:rPr lang="en-US" altLang="zh-CN" sz="2400"/>
              <a:t>bug</a:t>
            </a:r>
            <a:r>
              <a:rPr lang="zh-CN" altLang="en-US" sz="2400"/>
              <a:t>了？</a:t>
            </a:r>
            <a:endParaRPr lang="en-US" altLang="zh-CN" sz="2400"/>
          </a:p>
          <a:p>
            <a:pPr lvl="1"/>
            <a:r>
              <a:rPr lang="zh-CN" altLang="en-US" sz="2400"/>
              <a:t>如：检查飞机的轮子、引擎、尾翼、油箱能保证飞机起飞，但不能验证飞机的安全性</a:t>
            </a:r>
          </a:p>
          <a:p>
            <a:pPr>
              <a:buFontTx/>
              <a:buNone/>
            </a:pPr>
            <a:r>
              <a:rPr lang="zh-CN" altLang="en-US" sz="2800"/>
              <a:t>   </a:t>
            </a:r>
            <a:r>
              <a:rPr lang="zh-CN" altLang="en-US" sz="2800">
                <a:solidFill>
                  <a:srgbClr val="FF3300"/>
                </a:solidFill>
              </a:rPr>
              <a:t>检查代码的人必须了解攻击者是如何攻击软件的，安全软件如何构成？</a:t>
            </a:r>
            <a:endParaRPr lang="en-US" altLang="zh-CN" sz="2800">
              <a:solidFill>
                <a:srgbClr val="FF33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467A4F32-E659-41DB-A396-A8ACAD19A671}" type="slidenum">
              <a:rPr lang="en-US" altLang="zh-CN" sz="1200" b="0">
                <a:latin typeface="Arial" charset="0"/>
              </a:rPr>
              <a:pPr algn="ctr" eaLnBrk="1" hangingPunct="1"/>
              <a:t>29</a:t>
            </a:fld>
            <a:endParaRPr lang="en-US" altLang="zh-CN" sz="1200" b="0">
              <a:latin typeface="Arial" charset="0"/>
            </a:endParaRPr>
          </a:p>
        </p:txBody>
      </p:sp>
      <p:sp>
        <p:nvSpPr>
          <p:cNvPr id="482309" name="Rectangle 2"/>
          <p:cNvSpPr>
            <a:spLocks noGrp="1" noChangeArrowheads="1"/>
          </p:cNvSpPr>
          <p:nvPr>
            <p:ph type="title" idx="4294967295"/>
          </p:nvPr>
        </p:nvSpPr>
        <p:spPr/>
        <p:txBody>
          <a:bodyPr/>
          <a:lstStyle/>
          <a:p>
            <a:endParaRPr lang="zh-CN" altLang="zh-CN"/>
          </a:p>
        </p:txBody>
      </p:sp>
      <p:sp>
        <p:nvSpPr>
          <p:cNvPr id="482310" name="Rectangle 3"/>
          <p:cNvSpPr>
            <a:spLocks noGrp="1" noChangeArrowheads="1"/>
          </p:cNvSpPr>
          <p:nvPr>
            <p:ph type="body" idx="4294967295"/>
          </p:nvPr>
        </p:nvSpPr>
        <p:spPr>
          <a:xfrm>
            <a:off x="395288" y="1125538"/>
            <a:ext cx="8229600" cy="3384550"/>
          </a:xfrm>
        </p:spPr>
        <p:txBody>
          <a:bodyPr/>
          <a:lstStyle/>
          <a:p>
            <a:r>
              <a:rPr lang="zh-CN" altLang="en-US" sz="2800"/>
              <a:t>理由</a:t>
            </a:r>
            <a:r>
              <a:rPr lang="en-US" altLang="zh-CN" sz="2800"/>
              <a:t>8</a:t>
            </a:r>
            <a:r>
              <a:rPr lang="zh-CN" altLang="en-US" sz="2800"/>
              <a:t>：默认情况下功能是启动状态，但管理员能关闭</a:t>
            </a:r>
          </a:p>
          <a:p>
            <a:r>
              <a:rPr lang="zh-CN" altLang="en-US" sz="2800"/>
              <a:t>管理员不会关闭</a:t>
            </a:r>
          </a:p>
          <a:p>
            <a:pPr lvl="1"/>
            <a:r>
              <a:rPr lang="zh-CN" altLang="en-US" sz="2400"/>
              <a:t>他们不知道关闭什么</a:t>
            </a:r>
          </a:p>
          <a:p>
            <a:pPr lvl="1"/>
            <a:r>
              <a:rPr lang="zh-CN" altLang="en-US" sz="2400"/>
              <a:t>他们不知道如何关闭</a:t>
            </a:r>
          </a:p>
          <a:p>
            <a:pPr lvl="1"/>
            <a:r>
              <a:rPr lang="zh-CN" altLang="en-US" sz="2400"/>
              <a:t>他们不知道关闭后会有何影响</a:t>
            </a:r>
          </a:p>
          <a:p>
            <a:pPr lvl="1"/>
            <a:r>
              <a:rPr lang="zh-CN" altLang="en-US" sz="2400"/>
              <a:t>他们已经有了非常坚固的系统，为什么要改动</a:t>
            </a:r>
          </a:p>
          <a:p>
            <a:endParaRPr lang="zh-CN" altLang="en-US" sz="2800"/>
          </a:p>
          <a:p>
            <a:r>
              <a:rPr lang="en-US" altLang="zh-CN" sz="2800"/>
              <a:t>Windows 2000 Server </a:t>
            </a:r>
            <a:r>
              <a:rPr lang="zh-CN" altLang="en-US" sz="2800"/>
              <a:t>默认情况下服务处于打开状态</a:t>
            </a:r>
          </a:p>
          <a:p>
            <a:r>
              <a:rPr lang="en-US" altLang="zh-CN" sz="2800"/>
              <a:t>IIS 6</a:t>
            </a:r>
            <a:r>
              <a:rPr lang="zh-CN" altLang="en-US" sz="2800"/>
              <a:t>在默认情况下，将大多数特性关闭。如果你需要，你必须启动</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a:t>参考书</a:t>
            </a:r>
          </a:p>
        </p:txBody>
      </p:sp>
      <p:sp>
        <p:nvSpPr>
          <p:cNvPr id="389123" name="Rectangle 3"/>
          <p:cNvSpPr>
            <a:spLocks noGrp="1" noChangeArrowheads="1"/>
          </p:cNvSpPr>
          <p:nvPr>
            <p:ph type="body" idx="1"/>
          </p:nvPr>
        </p:nvSpPr>
        <p:spPr>
          <a:xfrm>
            <a:off x="684213" y="1989138"/>
            <a:ext cx="8229600" cy="4032250"/>
          </a:xfrm>
        </p:spPr>
        <p:txBody>
          <a:bodyPr/>
          <a:lstStyle/>
          <a:p>
            <a:pPr>
              <a:lnSpc>
                <a:spcPct val="80000"/>
              </a:lnSpc>
            </a:pPr>
            <a:endParaRPr lang="en-US" altLang="zh-CN" sz="2800"/>
          </a:p>
          <a:p>
            <a:pPr>
              <a:lnSpc>
                <a:spcPct val="80000"/>
              </a:lnSpc>
            </a:pPr>
            <a:r>
              <a:rPr lang="en-US" altLang="zh-CN" sz="2800">
                <a:latin typeface="楷体_GB2312" pitchFamily="49" charset="-122"/>
              </a:rPr>
              <a:t>《</a:t>
            </a:r>
            <a:r>
              <a:rPr lang="zh-CN" altLang="en-US" sz="2800">
                <a:latin typeface="楷体_GB2312" pitchFamily="49" charset="-122"/>
              </a:rPr>
              <a:t>软件安全实现 </a:t>
            </a:r>
            <a:r>
              <a:rPr lang="en-US" altLang="zh-CN" sz="2800">
                <a:latin typeface="Arial"/>
              </a:rPr>
              <a:t>—</a:t>
            </a:r>
            <a:r>
              <a:rPr lang="en-US" altLang="zh-CN" sz="2800">
                <a:latin typeface="楷体_GB2312" pitchFamily="49" charset="-122"/>
              </a:rPr>
              <a:t> </a:t>
            </a:r>
            <a:r>
              <a:rPr lang="zh-CN" altLang="en-US" sz="2800">
                <a:latin typeface="楷体_GB2312" pitchFamily="49" charset="-122"/>
              </a:rPr>
              <a:t>安全编程技术</a:t>
            </a:r>
            <a:r>
              <a:rPr lang="en-US" altLang="zh-CN" sz="2800">
                <a:latin typeface="楷体_GB2312" pitchFamily="49" charset="-122"/>
              </a:rPr>
              <a:t>》</a:t>
            </a:r>
          </a:p>
          <a:p>
            <a:pPr lvl="1">
              <a:lnSpc>
                <a:spcPct val="80000"/>
              </a:lnSpc>
            </a:pPr>
            <a:r>
              <a:rPr lang="zh-CN" altLang="en-US" sz="2400">
                <a:latin typeface="楷体_GB2312" pitchFamily="49" charset="-122"/>
              </a:rPr>
              <a:t>郭克华   清华大学出版社</a:t>
            </a:r>
          </a:p>
          <a:p>
            <a:pPr>
              <a:lnSpc>
                <a:spcPct val="80000"/>
              </a:lnSpc>
            </a:pPr>
            <a:r>
              <a:rPr lang="en-US" altLang="zh-CN" sz="2800">
                <a:latin typeface="楷体_GB2312" pitchFamily="49" charset="-122"/>
              </a:rPr>
              <a:t>《</a:t>
            </a:r>
            <a:r>
              <a:rPr lang="zh-CN" altLang="en-US" sz="2800">
                <a:latin typeface="楷体_GB2312" pitchFamily="49" charset="-122"/>
              </a:rPr>
              <a:t>安全协议</a:t>
            </a:r>
            <a:r>
              <a:rPr lang="en-US" altLang="zh-CN" sz="2800">
                <a:latin typeface="楷体_GB2312" pitchFamily="49" charset="-122"/>
              </a:rPr>
              <a:t>》</a:t>
            </a:r>
          </a:p>
          <a:p>
            <a:pPr lvl="1">
              <a:lnSpc>
                <a:spcPct val="80000"/>
              </a:lnSpc>
            </a:pPr>
            <a:r>
              <a:rPr lang="zh-CN" altLang="en-US" sz="2400">
                <a:latin typeface="楷体_GB2312" pitchFamily="49" charset="-122"/>
              </a:rPr>
              <a:t>卿斯汉 清华大学出版社</a:t>
            </a:r>
          </a:p>
          <a:p>
            <a:pPr>
              <a:lnSpc>
                <a:spcPct val="80000"/>
              </a:lnSpc>
            </a:pPr>
            <a:r>
              <a:rPr lang="en-US" altLang="zh-CN" sz="2800">
                <a:latin typeface="楷体_GB2312" pitchFamily="49" charset="-122"/>
              </a:rPr>
              <a:t>《</a:t>
            </a:r>
            <a:r>
              <a:rPr lang="zh-CN" altLang="en-US" sz="2800">
                <a:latin typeface="楷体_GB2312" pitchFamily="49" charset="-122"/>
              </a:rPr>
              <a:t>编写安全的代码</a:t>
            </a:r>
            <a:r>
              <a:rPr lang="en-US" altLang="zh-CN" sz="2800">
                <a:latin typeface="楷体_GB2312" pitchFamily="49" charset="-122"/>
              </a:rPr>
              <a:t>》(</a:t>
            </a:r>
            <a:r>
              <a:rPr lang="zh-CN" altLang="en-US" sz="2800">
                <a:latin typeface="楷体_GB2312" pitchFamily="49" charset="-122"/>
              </a:rPr>
              <a:t>第二版</a:t>
            </a:r>
            <a:r>
              <a:rPr lang="en-US" altLang="zh-CN" sz="2800">
                <a:latin typeface="楷体_GB2312" pitchFamily="49" charset="-122"/>
              </a:rPr>
              <a:t>)</a:t>
            </a:r>
            <a:r>
              <a:rPr lang="zh-CN" altLang="en-US" sz="2800">
                <a:latin typeface="楷体_GB2312" pitchFamily="49" charset="-122"/>
              </a:rPr>
              <a:t>，</a:t>
            </a:r>
            <a:r>
              <a:rPr lang="en-US" altLang="zh-CN" sz="2800">
                <a:latin typeface="楷体_GB2312" pitchFamily="49" charset="-122"/>
              </a:rPr>
              <a:t>Writing Secure Code(Second Edition)</a:t>
            </a:r>
          </a:p>
          <a:p>
            <a:pPr lvl="1">
              <a:lnSpc>
                <a:spcPct val="80000"/>
              </a:lnSpc>
            </a:pPr>
            <a:r>
              <a:rPr lang="zh-CN" altLang="en-US" sz="2400">
                <a:latin typeface="Times New Roman" pitchFamily="18" charset="0"/>
              </a:rPr>
              <a:t>作者</a:t>
            </a:r>
            <a:r>
              <a:rPr lang="en-US" altLang="zh-CN" sz="2400">
                <a:latin typeface="Times New Roman" pitchFamily="18" charset="0"/>
              </a:rPr>
              <a:t>: Michael Howard, David LeBlanc</a:t>
            </a:r>
            <a:r>
              <a:rPr lang="zh-CN" altLang="en-US" sz="2400">
                <a:latin typeface="Times New Roman" pitchFamily="18" charset="0"/>
              </a:rPr>
              <a:t>著</a:t>
            </a:r>
            <a:endParaRPr lang="en-US" altLang="zh-CN" sz="2400">
              <a:latin typeface="Times New Roman" pitchFamily="18" charset="0"/>
            </a:endParaRPr>
          </a:p>
          <a:p>
            <a:pPr lvl="1">
              <a:lnSpc>
                <a:spcPct val="80000"/>
              </a:lnSpc>
            </a:pPr>
            <a:r>
              <a:rPr lang="zh-CN" altLang="en-US" sz="2400">
                <a:latin typeface="楷体_GB2312" pitchFamily="49" charset="-122"/>
              </a:rPr>
              <a:t>微软公司核心技术书库 机械工业出版社 </a:t>
            </a:r>
          </a:p>
          <a:p>
            <a:pPr>
              <a:lnSpc>
                <a:spcPct val="80000"/>
              </a:lnSpc>
            </a:pPr>
            <a:r>
              <a:rPr lang="en-US" altLang="zh-CN" sz="2800">
                <a:latin typeface="楷体_GB2312" pitchFamily="49" charset="-122"/>
              </a:rPr>
              <a:t>《</a:t>
            </a:r>
            <a:r>
              <a:rPr lang="zh-CN" altLang="en-US" sz="2800">
                <a:latin typeface="楷体_GB2312" pitchFamily="49" charset="-122"/>
              </a:rPr>
              <a:t>漏洞发掘的艺术</a:t>
            </a:r>
            <a:r>
              <a:rPr lang="en-US" altLang="zh-CN" sz="2800">
                <a:latin typeface="楷体_GB2312" pitchFamily="49"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5D752E3E-3B75-4BC6-88D6-67FEE790C1B7}" type="slidenum">
              <a:rPr lang="en-US" altLang="zh-CN" sz="1200" b="0">
                <a:latin typeface="Arial" charset="0"/>
              </a:rPr>
              <a:pPr algn="ctr" eaLnBrk="1" hangingPunct="1"/>
              <a:t>30</a:t>
            </a:fld>
            <a:endParaRPr lang="en-US" altLang="zh-CN" sz="1200" b="0">
              <a:latin typeface="Arial" charset="0"/>
            </a:endParaRPr>
          </a:p>
        </p:txBody>
      </p:sp>
      <p:sp>
        <p:nvSpPr>
          <p:cNvPr id="483333" name="Rectangle 2"/>
          <p:cNvSpPr>
            <a:spLocks noGrp="1" noChangeArrowheads="1"/>
          </p:cNvSpPr>
          <p:nvPr>
            <p:ph type="title" idx="4294967295"/>
          </p:nvPr>
        </p:nvSpPr>
        <p:spPr/>
        <p:txBody>
          <a:bodyPr/>
          <a:lstStyle/>
          <a:p>
            <a:endParaRPr lang="zh-CN" altLang="zh-CN"/>
          </a:p>
        </p:txBody>
      </p:sp>
      <p:sp>
        <p:nvSpPr>
          <p:cNvPr id="483334" name="Rectangle 3"/>
          <p:cNvSpPr>
            <a:spLocks noGrp="1" noChangeArrowheads="1"/>
          </p:cNvSpPr>
          <p:nvPr>
            <p:ph type="body" idx="4294967295"/>
          </p:nvPr>
        </p:nvSpPr>
        <p:spPr>
          <a:xfrm>
            <a:off x="611188" y="1052513"/>
            <a:ext cx="8229600" cy="3384550"/>
          </a:xfrm>
        </p:spPr>
        <p:txBody>
          <a:bodyPr/>
          <a:lstStyle/>
          <a:p>
            <a:pPr>
              <a:lnSpc>
                <a:spcPct val="90000"/>
              </a:lnSpc>
            </a:pPr>
            <a:r>
              <a:rPr lang="zh-CN" altLang="en-US"/>
              <a:t>如果我们不以管理员的身份运行，有些东西不能运行</a:t>
            </a:r>
          </a:p>
          <a:p>
            <a:pPr lvl="1">
              <a:lnSpc>
                <a:spcPct val="90000"/>
              </a:lnSpc>
            </a:pPr>
            <a:r>
              <a:rPr lang="zh-CN" altLang="en-US"/>
              <a:t>有些程序写的很糟糕，必须用管理员身份才能完成</a:t>
            </a:r>
          </a:p>
          <a:p>
            <a:pPr lvl="1">
              <a:lnSpc>
                <a:spcPct val="90000"/>
              </a:lnSpc>
            </a:pPr>
            <a:r>
              <a:rPr lang="zh-CN" altLang="en-US"/>
              <a:t>软件开发人员，应注意权限问题，应支持以最小特权运行， 即使必须用高级权限，也应该设置合适的权限，而不是更多的权限</a:t>
            </a:r>
          </a:p>
          <a:p>
            <a:pPr>
              <a:lnSpc>
                <a:spcPct val="90000"/>
              </a:lnSpc>
            </a:pPr>
            <a:r>
              <a:rPr lang="zh-CN" altLang="en-US"/>
              <a:t>我们需要更好的开发工具</a:t>
            </a:r>
          </a:p>
          <a:p>
            <a:pPr lvl="1">
              <a:lnSpc>
                <a:spcPct val="90000"/>
              </a:lnSpc>
            </a:pPr>
            <a:r>
              <a:rPr lang="zh-CN" altLang="en-US"/>
              <a:t>工具有助于开发，但糟糕的开发人员即使用最好的工具也会写出糟糕的代码</a:t>
            </a:r>
          </a:p>
          <a:p>
            <a:pPr lvl="1">
              <a:lnSpc>
                <a:spcPct val="90000"/>
              </a:lnSpc>
            </a:pPr>
            <a:r>
              <a:rPr lang="zh-CN" altLang="en-US"/>
              <a:t>好的开发工具只是一个辅助</a:t>
            </a:r>
          </a:p>
          <a:p>
            <a:pPr lvl="1">
              <a:lnSpc>
                <a:spcPct val="90000"/>
              </a:lnSpc>
            </a:pPr>
            <a:r>
              <a:rPr lang="zh-CN" altLang="en-US"/>
              <a:t>好的编码能力是没有替代物的</a:t>
            </a:r>
            <a:r>
              <a:rPr lang="en-US" altLang="zh-CN">
                <a:solidFill>
                  <a:srgbClr val="FF3300"/>
                </a:solidFill>
              </a:rPr>
              <a:t>(</a:t>
            </a:r>
            <a:r>
              <a:rPr lang="zh-CN" altLang="en-US">
                <a:solidFill>
                  <a:srgbClr val="FF3300"/>
                </a:solidFill>
              </a:rPr>
              <a:t>养成良好的习惯习惯</a:t>
            </a:r>
            <a:r>
              <a:rPr lang="en-US" altLang="zh-CN">
                <a:solidFill>
                  <a:srgbClr val="FF3300"/>
                </a:solidFill>
              </a:rPr>
              <a:t>)</a:t>
            </a:r>
          </a:p>
          <a:p>
            <a:pPr>
              <a:lnSpc>
                <a:spcPct val="90000"/>
              </a:lnSpc>
            </a:pPr>
            <a:endParaRPr lang="en-US" altLang="zh-CN">
              <a:solidFill>
                <a:srgbClr val="FF33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C1642066-A75E-40E0-B38D-06865B438B85}" type="slidenum">
              <a:rPr lang="en-US" altLang="zh-CN" sz="1200" b="0">
                <a:latin typeface="Arial" charset="0"/>
              </a:rPr>
              <a:pPr algn="ctr" eaLnBrk="1" hangingPunct="1"/>
              <a:t>31</a:t>
            </a:fld>
            <a:endParaRPr lang="en-US" altLang="zh-CN" sz="1200" b="0">
              <a:latin typeface="Arial" charset="0"/>
            </a:endParaRPr>
          </a:p>
        </p:txBody>
      </p:sp>
      <p:sp>
        <p:nvSpPr>
          <p:cNvPr id="484357" name="Rectangle 2"/>
          <p:cNvSpPr>
            <a:spLocks noGrp="1" noChangeArrowheads="1"/>
          </p:cNvSpPr>
          <p:nvPr>
            <p:ph type="title" idx="4294967295"/>
          </p:nvPr>
        </p:nvSpPr>
        <p:spPr>
          <a:xfrm>
            <a:off x="468313" y="981075"/>
            <a:ext cx="8229600" cy="711200"/>
          </a:xfrm>
        </p:spPr>
        <p:txBody>
          <a:bodyPr/>
          <a:lstStyle/>
          <a:p>
            <a:r>
              <a:rPr lang="zh-CN" altLang="en-US" sz="4000"/>
              <a:t>攻击者的优势和开发者的劣势</a:t>
            </a:r>
          </a:p>
        </p:txBody>
      </p:sp>
      <p:sp>
        <p:nvSpPr>
          <p:cNvPr id="484358" name="Rectangle 3"/>
          <p:cNvSpPr>
            <a:spLocks noGrp="1" noChangeArrowheads="1"/>
          </p:cNvSpPr>
          <p:nvPr>
            <p:ph type="body" idx="4294967295"/>
          </p:nvPr>
        </p:nvSpPr>
        <p:spPr>
          <a:xfrm>
            <a:off x="468313" y="1773238"/>
            <a:ext cx="8229600" cy="3384550"/>
          </a:xfrm>
        </p:spPr>
        <p:txBody>
          <a:bodyPr/>
          <a:lstStyle/>
          <a:p>
            <a:pPr>
              <a:lnSpc>
                <a:spcPct val="90000"/>
              </a:lnSpc>
            </a:pPr>
            <a:r>
              <a:rPr lang="zh-CN" altLang="en-US" sz="2800"/>
              <a:t>软件安装后，就处于防御状态中，就面临潜在的全天候的攻击</a:t>
            </a:r>
          </a:p>
          <a:p>
            <a:pPr>
              <a:lnSpc>
                <a:spcPct val="90000"/>
              </a:lnSpc>
            </a:pPr>
            <a:r>
              <a:rPr lang="zh-CN" altLang="en-US" sz="2800"/>
              <a:t>代码必须经受住攻击，确保本系统保护的资源不会泄露、损害、被删除或被恶意察看</a:t>
            </a:r>
          </a:p>
          <a:p>
            <a:pPr>
              <a:lnSpc>
                <a:spcPct val="90000"/>
              </a:lnSpc>
            </a:pPr>
            <a:r>
              <a:rPr lang="zh-CN" altLang="en-US" sz="2800"/>
              <a:t>即使开发人员采用安全设计方法，也总是处于落后地位，总跟在后面处理已发现的安全问题</a:t>
            </a:r>
          </a:p>
          <a:p>
            <a:pPr>
              <a:lnSpc>
                <a:spcPct val="90000"/>
              </a:lnSpc>
            </a:pPr>
            <a:r>
              <a:rPr lang="zh-CN" altLang="en-US" sz="2800"/>
              <a:t>因为攻击者总处于有利条件，防御者必须构建更高质量的系统</a:t>
            </a:r>
          </a:p>
          <a:p>
            <a:pPr>
              <a:lnSpc>
                <a:spcPct val="90000"/>
              </a:lnSpc>
            </a:pPr>
            <a:endParaRPr lang="zh-CN" altLang="en-US" sz="2800"/>
          </a:p>
          <a:p>
            <a:pPr>
              <a:lnSpc>
                <a:spcPct val="90000"/>
              </a:lnSpc>
            </a:pPr>
            <a:r>
              <a:rPr lang="zh-CN" altLang="en-US" sz="2800"/>
              <a:t>被动防御与主动防御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5DDBD411-5A3D-487A-A942-9A19D150B5C9}" type="slidenum">
              <a:rPr lang="en-US" altLang="zh-CN" sz="1200" b="0">
                <a:latin typeface="Arial" charset="0"/>
              </a:rPr>
              <a:pPr algn="ctr" eaLnBrk="1" hangingPunct="1"/>
              <a:t>32</a:t>
            </a:fld>
            <a:endParaRPr lang="en-US" altLang="zh-CN" sz="1200" b="0">
              <a:latin typeface="Arial" charset="0"/>
            </a:endParaRPr>
          </a:p>
        </p:txBody>
      </p:sp>
      <p:sp>
        <p:nvSpPr>
          <p:cNvPr id="485381" name="Rectangle 2"/>
          <p:cNvSpPr>
            <a:spLocks noGrp="1" noChangeArrowheads="1"/>
          </p:cNvSpPr>
          <p:nvPr>
            <p:ph type="title" idx="4294967295"/>
          </p:nvPr>
        </p:nvSpPr>
        <p:spPr/>
        <p:txBody>
          <a:bodyPr/>
          <a:lstStyle/>
          <a:p>
            <a:endParaRPr lang="zh-CN" altLang="zh-CN"/>
          </a:p>
        </p:txBody>
      </p:sp>
      <p:sp>
        <p:nvSpPr>
          <p:cNvPr id="485382" name="Rectangle 3"/>
          <p:cNvSpPr>
            <a:spLocks noGrp="1" noChangeArrowheads="1"/>
          </p:cNvSpPr>
          <p:nvPr>
            <p:ph type="body" idx="4294967295"/>
          </p:nvPr>
        </p:nvSpPr>
        <p:spPr>
          <a:xfrm>
            <a:off x="468313" y="1268413"/>
            <a:ext cx="8229600" cy="3384550"/>
          </a:xfrm>
        </p:spPr>
        <p:txBody>
          <a:bodyPr/>
          <a:lstStyle/>
          <a:p>
            <a:pPr>
              <a:lnSpc>
                <a:spcPct val="90000"/>
              </a:lnSpc>
            </a:pPr>
            <a:r>
              <a:rPr lang="zh-CN" altLang="en-US"/>
              <a:t>因素</a:t>
            </a:r>
            <a:r>
              <a:rPr lang="en-US" altLang="zh-CN"/>
              <a:t>1</a:t>
            </a:r>
            <a:r>
              <a:rPr lang="zh-CN" altLang="en-US"/>
              <a:t>：防御者必须对所有环节都进行防御，而攻击者可以选择最薄弱的环节</a:t>
            </a:r>
          </a:p>
          <a:p>
            <a:pPr>
              <a:lnSpc>
                <a:spcPct val="90000"/>
              </a:lnSpc>
            </a:pPr>
            <a:endParaRPr lang="zh-CN" altLang="en-US"/>
          </a:p>
          <a:p>
            <a:pPr>
              <a:lnSpc>
                <a:spcPct val="90000"/>
              </a:lnSpc>
            </a:pPr>
            <a:r>
              <a:rPr lang="zh-CN" altLang="en-US"/>
              <a:t>如，城堡防御：城墙、护城河、弓箭手、吊桥、弓箭手装备充足，防止火灾，保证储备充足对付长时间围攻等而攻击者只要找到一个防御不完备点就可以</a:t>
            </a:r>
          </a:p>
          <a:p>
            <a:pPr>
              <a:lnSpc>
                <a:spcPct val="90000"/>
              </a:lnSpc>
            </a:pPr>
            <a:endParaRPr lang="zh-CN" altLang="en-US"/>
          </a:p>
          <a:p>
            <a:pPr>
              <a:lnSpc>
                <a:spcPct val="90000"/>
              </a:lnSpc>
            </a:pPr>
            <a:r>
              <a:rPr lang="zh-CN" altLang="en-US"/>
              <a:t>软件攻击，只要找到一个薄弱环节就可以</a:t>
            </a:r>
          </a:p>
          <a:p>
            <a:pPr>
              <a:lnSpc>
                <a:spcPct val="90000"/>
              </a:lnSpc>
            </a:pPr>
            <a:r>
              <a:rPr lang="zh-CN" altLang="en-US"/>
              <a:t>软件防御者，必须确保每一个进入代码的入口点都得到保护</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886DED92-6997-4404-9ED2-D79D90D350F7}" type="slidenum">
              <a:rPr lang="en-US" altLang="zh-CN" sz="1200" b="0">
                <a:latin typeface="Arial" charset="0"/>
              </a:rPr>
              <a:pPr algn="ctr" eaLnBrk="1" hangingPunct="1"/>
              <a:t>33</a:t>
            </a:fld>
            <a:endParaRPr lang="en-US" altLang="zh-CN" sz="1200" b="0">
              <a:latin typeface="Arial" charset="0"/>
            </a:endParaRPr>
          </a:p>
        </p:txBody>
      </p:sp>
      <p:sp>
        <p:nvSpPr>
          <p:cNvPr id="487429" name="Rectangle 2"/>
          <p:cNvSpPr>
            <a:spLocks noGrp="1" noChangeArrowheads="1"/>
          </p:cNvSpPr>
          <p:nvPr>
            <p:ph type="title" idx="4294967295"/>
          </p:nvPr>
        </p:nvSpPr>
        <p:spPr/>
        <p:txBody>
          <a:bodyPr/>
          <a:lstStyle/>
          <a:p>
            <a:endParaRPr lang="zh-CN" altLang="zh-CN"/>
          </a:p>
        </p:txBody>
      </p:sp>
      <p:sp>
        <p:nvSpPr>
          <p:cNvPr id="487430" name="Rectangle 3"/>
          <p:cNvSpPr>
            <a:spLocks noGrp="1" noChangeArrowheads="1"/>
          </p:cNvSpPr>
          <p:nvPr>
            <p:ph type="body" idx="4294967295"/>
          </p:nvPr>
        </p:nvSpPr>
        <p:spPr>
          <a:xfrm>
            <a:off x="468313" y="1341438"/>
            <a:ext cx="7848600" cy="5000625"/>
          </a:xfrm>
        </p:spPr>
        <p:txBody>
          <a:bodyPr/>
          <a:lstStyle/>
          <a:p>
            <a:r>
              <a:rPr lang="zh-CN" altLang="en-US" sz="2800"/>
              <a:t>因素</a:t>
            </a:r>
            <a:r>
              <a:rPr lang="en-US" altLang="zh-CN" sz="2800"/>
              <a:t>2</a:t>
            </a:r>
            <a:r>
              <a:rPr lang="zh-CN" altLang="en-US" sz="2800"/>
              <a:t>：防御者只能针对已知的攻击进行防御，而攻击者则可以探测未知漏洞</a:t>
            </a:r>
          </a:p>
          <a:p>
            <a:pPr lvl="1"/>
            <a:r>
              <a:rPr lang="zh-CN" altLang="en-US" sz="2400"/>
              <a:t>如：特洛伊木马，特洛伊人没意识到希腊人的礼物是攻击点</a:t>
            </a:r>
          </a:p>
          <a:p>
            <a:pPr lvl="1"/>
            <a:r>
              <a:rPr lang="zh-CN" altLang="en-US" sz="2400"/>
              <a:t>如：</a:t>
            </a:r>
            <a:r>
              <a:rPr lang="en-US" altLang="zh-CN" sz="2400"/>
              <a:t>IIS 5</a:t>
            </a:r>
            <a:r>
              <a:rPr lang="zh-CN" altLang="en-US" sz="2400"/>
              <a:t>正确处理了</a:t>
            </a:r>
            <a:r>
              <a:rPr lang="en-US" altLang="zh-CN" sz="2400"/>
              <a:t>URL</a:t>
            </a:r>
            <a:r>
              <a:rPr lang="zh-CN" altLang="en-US" sz="2400"/>
              <a:t>中包含转义字符的攻击，但没有准备防御手段来处理利用畸形</a:t>
            </a:r>
            <a:r>
              <a:rPr lang="en-US" altLang="zh-CN" sz="2400"/>
              <a:t>UTF-8</a:t>
            </a:r>
            <a:r>
              <a:rPr lang="zh-CN" altLang="en-US" sz="2400"/>
              <a:t>的攻击（参考 </a:t>
            </a:r>
            <a:r>
              <a:rPr lang="en-US" altLang="zh-CN" sz="2400">
                <a:hlinkClick r:id="rId2"/>
              </a:rPr>
              <a:t>http://www.wiretrip.net/rfp/p/doc.asp/i2/d57.htm</a:t>
            </a:r>
            <a:r>
              <a:rPr lang="zh-CN" altLang="en-US" sz="2400"/>
              <a:t>）</a:t>
            </a:r>
          </a:p>
          <a:p>
            <a:endParaRPr lang="zh-CN" altLang="en-US" sz="2800"/>
          </a:p>
          <a:p>
            <a:r>
              <a:rPr lang="zh-CN" altLang="en-US" sz="2800"/>
              <a:t>对未知攻击进行防御的唯一途径是，如果用户不明确用哪些功能，就禁用这些功能</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FB6B272F-D0BC-4488-B6A1-8779FBE04651}" type="slidenum">
              <a:rPr lang="en-US" altLang="zh-CN" sz="1200" b="0">
                <a:latin typeface="Arial" charset="0"/>
              </a:rPr>
              <a:pPr algn="ctr" eaLnBrk="1" hangingPunct="1"/>
              <a:t>34</a:t>
            </a:fld>
            <a:endParaRPr lang="en-US" altLang="zh-CN" sz="1200" b="0">
              <a:latin typeface="Arial" charset="0"/>
            </a:endParaRPr>
          </a:p>
        </p:txBody>
      </p:sp>
      <p:sp>
        <p:nvSpPr>
          <p:cNvPr id="488453" name="Rectangle 2"/>
          <p:cNvSpPr>
            <a:spLocks noGrp="1" noChangeArrowheads="1"/>
          </p:cNvSpPr>
          <p:nvPr>
            <p:ph type="title" idx="4294967295"/>
          </p:nvPr>
        </p:nvSpPr>
        <p:spPr/>
        <p:txBody>
          <a:bodyPr/>
          <a:lstStyle/>
          <a:p>
            <a:endParaRPr lang="zh-CN" altLang="zh-CN"/>
          </a:p>
        </p:txBody>
      </p:sp>
      <p:sp>
        <p:nvSpPr>
          <p:cNvPr id="488454" name="Rectangle 3"/>
          <p:cNvSpPr>
            <a:spLocks noGrp="1" noChangeArrowheads="1"/>
          </p:cNvSpPr>
          <p:nvPr>
            <p:ph type="body" idx="4294967295"/>
          </p:nvPr>
        </p:nvSpPr>
        <p:spPr>
          <a:xfrm>
            <a:off x="539750" y="1125538"/>
            <a:ext cx="8229600" cy="3384550"/>
          </a:xfrm>
        </p:spPr>
        <p:txBody>
          <a:bodyPr/>
          <a:lstStyle/>
          <a:p>
            <a:r>
              <a:rPr lang="zh-CN" altLang="en-US"/>
              <a:t>因素</a:t>
            </a:r>
            <a:r>
              <a:rPr lang="en-US" altLang="zh-CN"/>
              <a:t>3</a:t>
            </a:r>
            <a:r>
              <a:rPr lang="zh-CN" altLang="en-US"/>
              <a:t>：防御者必须永远保持警惕，攻击者随时可以罢工</a:t>
            </a:r>
          </a:p>
          <a:p>
            <a:pPr lvl="1"/>
            <a:r>
              <a:rPr lang="zh-CN" altLang="en-US"/>
              <a:t>管理员必须始终监视系统，查看安全日志，并查找和抵御攻击</a:t>
            </a:r>
          </a:p>
          <a:p>
            <a:pPr lvl="1"/>
            <a:r>
              <a:rPr lang="zh-CN" altLang="en-US"/>
              <a:t>软件开发人员必须提供能</a:t>
            </a:r>
            <a:r>
              <a:rPr lang="zh-CN" altLang="en-US">
                <a:solidFill>
                  <a:srgbClr val="FF3300"/>
                </a:solidFill>
              </a:rPr>
              <a:t>持续</a:t>
            </a:r>
            <a:r>
              <a:rPr lang="zh-CN" altLang="en-US"/>
              <a:t>抵御攻击的软件，以及监视工具进行判断</a:t>
            </a:r>
          </a:p>
          <a:p>
            <a:endParaRPr lang="zh-CN" altLang="en-US"/>
          </a:p>
          <a:p>
            <a:r>
              <a:rPr lang="zh-CN" altLang="en-US"/>
              <a:t>因素</a:t>
            </a:r>
            <a:r>
              <a:rPr lang="en-US" altLang="zh-CN"/>
              <a:t>4</a:t>
            </a:r>
            <a:r>
              <a:rPr lang="zh-CN" altLang="en-US"/>
              <a:t>：防御者活动必须遵循相应的规则，攻击者可以采用卑鄙的手段</a:t>
            </a:r>
          </a:p>
          <a:p>
            <a:pPr lvl="1"/>
            <a:r>
              <a:rPr lang="zh-CN" altLang="en-US"/>
              <a:t>防御者可以使用白帽子工具，如防火墙、入侵检测系统，审计日志和蜜罐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4" name="Rectangle 13"/>
          <p:cNvSpPr txBox="1">
            <a:spLocks noGrp="1" noChangeArrowheads="1"/>
          </p:cNvSpPr>
          <p:nvPr/>
        </p:nvSpPr>
        <p:spPr bwMode="auto">
          <a:xfrm>
            <a:off x="3276600" y="6453188"/>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34E0558A-7FFA-4C10-9284-F7C6FBE87C29}" type="slidenum">
              <a:rPr lang="en-US" altLang="zh-CN" sz="1200" b="0">
                <a:latin typeface="Arial" charset="0"/>
              </a:rPr>
              <a:pPr algn="ctr" eaLnBrk="1" hangingPunct="1"/>
              <a:t>35</a:t>
            </a:fld>
            <a:endParaRPr lang="en-US" altLang="zh-CN" sz="1200" b="0">
              <a:latin typeface="Arial" charset="0"/>
            </a:endParaRPr>
          </a:p>
        </p:txBody>
      </p:sp>
      <p:graphicFrame>
        <p:nvGraphicFramePr>
          <p:cNvPr id="489477" name="Object 2"/>
          <p:cNvGraphicFramePr>
            <a:graphicFrameLocks noChangeAspect="1"/>
          </p:cNvGraphicFramePr>
          <p:nvPr/>
        </p:nvGraphicFramePr>
        <p:xfrm>
          <a:off x="809625" y="1993900"/>
          <a:ext cx="7820025" cy="4219575"/>
        </p:xfrm>
        <a:graphic>
          <a:graphicData uri="http://schemas.openxmlformats.org/presentationml/2006/ole">
            <mc:AlternateContent xmlns:mc="http://schemas.openxmlformats.org/markup-compatibility/2006">
              <mc:Choice xmlns:v="urn:schemas-microsoft-com:vml" Requires="v">
                <p:oleObj spid="_x0000_s489593" name="剪辑" r:id="rId3" imgW="1860840" imgH="2286000" progId="MS_ClipArt_Gallery.2">
                  <p:embed/>
                </p:oleObj>
              </mc:Choice>
              <mc:Fallback>
                <p:oleObj name="剪辑" r:id="rId3" imgW="1860840" imgH="22860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993900"/>
                        <a:ext cx="7820025" cy="421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9478" name="Rectangle 3"/>
          <p:cNvSpPr>
            <a:spLocks noGrp="1" noChangeArrowheads="1"/>
          </p:cNvSpPr>
          <p:nvPr>
            <p:ph type="title" idx="4294967295"/>
          </p:nvPr>
        </p:nvSpPr>
        <p:spPr>
          <a:xfrm>
            <a:off x="1066800" y="625475"/>
            <a:ext cx="7772400" cy="1104900"/>
          </a:xfrm>
        </p:spPr>
        <p:txBody>
          <a:bodyPr/>
          <a:lstStyle/>
          <a:p>
            <a:r>
              <a:rPr lang="zh-CN" altLang="en-US"/>
              <a:t>攻击性计算机程序的分类</a:t>
            </a:r>
            <a:endParaRPr lang="zh-CN" altLang="en-US" b="1">
              <a:solidFill>
                <a:srgbClr val="FF3300"/>
              </a:solidFill>
            </a:endParaRPr>
          </a:p>
        </p:txBody>
      </p:sp>
      <p:grpSp>
        <p:nvGrpSpPr>
          <p:cNvPr id="489479" name="Group 4"/>
          <p:cNvGrpSpPr>
            <a:grpSpLocks/>
          </p:cNvGrpSpPr>
          <p:nvPr/>
        </p:nvGrpSpPr>
        <p:grpSpPr bwMode="auto">
          <a:xfrm>
            <a:off x="465138" y="2149475"/>
            <a:ext cx="8678862" cy="4383088"/>
            <a:chOff x="293" y="1056"/>
            <a:chExt cx="5467" cy="2761"/>
          </a:xfrm>
        </p:grpSpPr>
        <p:grpSp>
          <p:nvGrpSpPr>
            <p:cNvPr id="489480" name="Group 5"/>
            <p:cNvGrpSpPr>
              <a:grpSpLocks/>
            </p:cNvGrpSpPr>
            <p:nvPr/>
          </p:nvGrpSpPr>
          <p:grpSpPr bwMode="auto">
            <a:xfrm>
              <a:off x="293" y="1056"/>
              <a:ext cx="5467" cy="2761"/>
              <a:chOff x="293" y="1056"/>
              <a:chExt cx="5467" cy="2761"/>
            </a:xfrm>
          </p:grpSpPr>
          <p:sp>
            <p:nvSpPr>
              <p:cNvPr id="489481" name="Text Box 6"/>
              <p:cNvSpPr txBox="1">
                <a:spLocks noChangeArrowheads="1"/>
              </p:cNvSpPr>
              <p:nvPr/>
            </p:nvSpPr>
            <p:spPr bwMode="auto">
              <a:xfrm>
                <a:off x="2400" y="1056"/>
                <a:ext cx="107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solidFill>
                      <a:schemeClr val="accent1"/>
                    </a:solidFill>
                  </a:rPr>
                  <a:t>攻击性程序</a:t>
                </a:r>
              </a:p>
            </p:txBody>
          </p:sp>
          <p:grpSp>
            <p:nvGrpSpPr>
              <p:cNvPr id="489482" name="Group 7"/>
              <p:cNvGrpSpPr>
                <a:grpSpLocks/>
              </p:cNvGrpSpPr>
              <p:nvPr/>
            </p:nvGrpSpPr>
            <p:grpSpPr bwMode="auto">
              <a:xfrm>
                <a:off x="2041" y="1920"/>
                <a:ext cx="1655" cy="526"/>
                <a:chOff x="2064" y="1920"/>
                <a:chExt cx="1584" cy="526"/>
              </a:xfrm>
            </p:grpSpPr>
            <p:sp>
              <p:nvSpPr>
                <p:cNvPr id="489483" name="Text Box 8"/>
                <p:cNvSpPr txBox="1">
                  <a:spLocks noChangeArrowheads="1"/>
                </p:cNvSpPr>
                <p:nvPr/>
              </p:nvSpPr>
              <p:spPr bwMode="auto">
                <a:xfrm>
                  <a:off x="2064" y="2256"/>
                  <a:ext cx="7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源码类</a:t>
                  </a:r>
                </a:p>
              </p:txBody>
            </p:sp>
            <p:sp>
              <p:nvSpPr>
                <p:cNvPr id="489484" name="Text Box 9"/>
                <p:cNvSpPr txBox="1">
                  <a:spLocks noChangeArrowheads="1"/>
                </p:cNvSpPr>
                <p:nvPr/>
              </p:nvSpPr>
              <p:spPr bwMode="auto">
                <a:xfrm>
                  <a:off x="2774" y="2240"/>
                  <a:ext cx="87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目标码类</a:t>
                  </a:r>
                </a:p>
              </p:txBody>
            </p:sp>
            <p:sp>
              <p:nvSpPr>
                <p:cNvPr id="489485" name="Line 10"/>
                <p:cNvSpPr>
                  <a:spLocks noChangeShapeType="1"/>
                </p:cNvSpPr>
                <p:nvPr/>
              </p:nvSpPr>
              <p:spPr bwMode="auto">
                <a:xfrm>
                  <a:off x="3226" y="210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86" name="Line 11"/>
                <p:cNvSpPr>
                  <a:spLocks noChangeShapeType="1"/>
                </p:cNvSpPr>
                <p:nvPr/>
              </p:nvSpPr>
              <p:spPr bwMode="auto">
                <a:xfrm>
                  <a:off x="2496" y="210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87" name="Line 12"/>
                <p:cNvSpPr>
                  <a:spLocks noChangeShapeType="1"/>
                </p:cNvSpPr>
                <p:nvPr/>
              </p:nvSpPr>
              <p:spPr bwMode="auto">
                <a:xfrm>
                  <a:off x="2832" y="1920"/>
                  <a:ext cx="0" cy="1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88" name="Line 13"/>
                <p:cNvSpPr>
                  <a:spLocks noChangeShapeType="1"/>
                </p:cNvSpPr>
                <p:nvPr/>
              </p:nvSpPr>
              <p:spPr bwMode="auto">
                <a:xfrm>
                  <a:off x="2496" y="2095"/>
                  <a:ext cx="7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9489" name="Group 14"/>
              <p:cNvGrpSpPr>
                <a:grpSpLocks/>
              </p:cNvGrpSpPr>
              <p:nvPr/>
            </p:nvGrpSpPr>
            <p:grpSpPr bwMode="auto">
              <a:xfrm>
                <a:off x="3697" y="1968"/>
                <a:ext cx="2063" cy="630"/>
                <a:chOff x="2616" y="840"/>
                <a:chExt cx="1464" cy="630"/>
              </a:xfrm>
            </p:grpSpPr>
            <p:sp>
              <p:nvSpPr>
                <p:cNvPr id="489490" name="Text Box 15"/>
                <p:cNvSpPr txBox="1">
                  <a:spLocks noChangeArrowheads="1"/>
                </p:cNvSpPr>
                <p:nvPr/>
              </p:nvSpPr>
              <p:spPr bwMode="auto">
                <a:xfrm>
                  <a:off x="2616" y="1150"/>
                  <a:ext cx="72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蠕虫</a:t>
                  </a:r>
                </a:p>
              </p:txBody>
            </p:sp>
            <p:sp>
              <p:nvSpPr>
                <p:cNvPr id="489491" name="Text Box 16"/>
                <p:cNvSpPr txBox="1">
                  <a:spLocks noChangeArrowheads="1"/>
                </p:cNvSpPr>
                <p:nvPr/>
              </p:nvSpPr>
              <p:spPr bwMode="auto">
                <a:xfrm>
                  <a:off x="3352" y="1157"/>
                  <a:ext cx="72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僵尸网络</a:t>
                  </a:r>
                </a:p>
              </p:txBody>
            </p:sp>
            <p:sp>
              <p:nvSpPr>
                <p:cNvPr id="489492" name="Line 17"/>
                <p:cNvSpPr>
                  <a:spLocks noChangeShapeType="1"/>
                </p:cNvSpPr>
                <p:nvPr/>
              </p:nvSpPr>
              <p:spPr bwMode="auto">
                <a:xfrm>
                  <a:off x="3720" y="988"/>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93" name="Line 18"/>
                <p:cNvSpPr>
                  <a:spLocks noChangeShapeType="1"/>
                </p:cNvSpPr>
                <p:nvPr/>
              </p:nvSpPr>
              <p:spPr bwMode="auto">
                <a:xfrm>
                  <a:off x="2976" y="101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94" name="Line 19"/>
                <p:cNvSpPr>
                  <a:spLocks noChangeShapeType="1"/>
                </p:cNvSpPr>
                <p:nvPr/>
              </p:nvSpPr>
              <p:spPr bwMode="auto">
                <a:xfrm>
                  <a:off x="3392" y="840"/>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495" name="Line 20"/>
                <p:cNvSpPr>
                  <a:spLocks noChangeShapeType="1"/>
                </p:cNvSpPr>
                <p:nvPr/>
              </p:nvSpPr>
              <p:spPr bwMode="auto">
                <a:xfrm>
                  <a:off x="2968" y="998"/>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9496" name="Group 21"/>
              <p:cNvGrpSpPr>
                <a:grpSpLocks/>
              </p:cNvGrpSpPr>
              <p:nvPr/>
            </p:nvGrpSpPr>
            <p:grpSpPr bwMode="auto">
              <a:xfrm>
                <a:off x="720" y="1296"/>
                <a:ext cx="4800" cy="548"/>
                <a:chOff x="584" y="323"/>
                <a:chExt cx="3360" cy="548"/>
              </a:xfrm>
            </p:grpSpPr>
            <p:sp>
              <p:nvSpPr>
                <p:cNvPr id="489497" name="Text Box 22"/>
                <p:cNvSpPr txBox="1">
                  <a:spLocks noChangeArrowheads="1"/>
                </p:cNvSpPr>
                <p:nvPr/>
              </p:nvSpPr>
              <p:spPr bwMode="auto">
                <a:xfrm>
                  <a:off x="584" y="671"/>
                  <a:ext cx="7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solidFill>
                        <a:schemeClr val="accent1"/>
                      </a:solidFill>
                    </a:rPr>
                    <a:t>非法权限类</a:t>
                  </a:r>
                </a:p>
              </p:txBody>
            </p:sp>
            <p:sp>
              <p:nvSpPr>
                <p:cNvPr id="489498" name="Text Box 23"/>
                <p:cNvSpPr txBox="1">
                  <a:spLocks noChangeArrowheads="1"/>
                </p:cNvSpPr>
                <p:nvPr/>
              </p:nvSpPr>
              <p:spPr bwMode="auto">
                <a:xfrm>
                  <a:off x="2760" y="681"/>
                  <a:ext cx="11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侵占资源</a:t>
                  </a:r>
                </a:p>
              </p:txBody>
            </p:sp>
            <p:sp>
              <p:nvSpPr>
                <p:cNvPr id="489499" name="Text Box 24"/>
                <p:cNvSpPr txBox="1">
                  <a:spLocks noChangeArrowheads="1"/>
                </p:cNvSpPr>
                <p:nvPr/>
              </p:nvSpPr>
              <p:spPr bwMode="auto">
                <a:xfrm>
                  <a:off x="1720" y="678"/>
                  <a:ext cx="72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传染类</a:t>
                  </a:r>
                </a:p>
              </p:txBody>
            </p:sp>
            <p:sp>
              <p:nvSpPr>
                <p:cNvPr id="489500" name="Line 25"/>
                <p:cNvSpPr>
                  <a:spLocks noChangeShapeType="1"/>
                </p:cNvSpPr>
                <p:nvPr/>
              </p:nvSpPr>
              <p:spPr bwMode="auto">
                <a:xfrm>
                  <a:off x="944" y="495"/>
                  <a:ext cx="2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01" name="Line 26"/>
                <p:cNvSpPr>
                  <a:spLocks noChangeShapeType="1"/>
                </p:cNvSpPr>
                <p:nvPr/>
              </p:nvSpPr>
              <p:spPr bwMode="auto">
                <a:xfrm>
                  <a:off x="3368" y="506"/>
                  <a:ext cx="0" cy="1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02" name="Line 27"/>
                <p:cNvSpPr>
                  <a:spLocks noChangeShapeType="1"/>
                </p:cNvSpPr>
                <p:nvPr/>
              </p:nvSpPr>
              <p:spPr bwMode="auto">
                <a:xfrm>
                  <a:off x="2080" y="499"/>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03" name="Line 28"/>
                <p:cNvSpPr>
                  <a:spLocks noChangeShapeType="1"/>
                </p:cNvSpPr>
                <p:nvPr/>
              </p:nvSpPr>
              <p:spPr bwMode="auto">
                <a:xfrm>
                  <a:off x="960" y="509"/>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04" name="Line 29"/>
                <p:cNvSpPr>
                  <a:spLocks noChangeShapeType="1"/>
                </p:cNvSpPr>
                <p:nvPr/>
              </p:nvSpPr>
              <p:spPr bwMode="auto">
                <a:xfrm>
                  <a:off x="2072" y="323"/>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89505" name="Group 30"/>
              <p:cNvGrpSpPr>
                <a:grpSpLocks/>
              </p:cNvGrpSpPr>
              <p:nvPr/>
            </p:nvGrpSpPr>
            <p:grpSpPr bwMode="auto">
              <a:xfrm>
                <a:off x="336" y="1824"/>
                <a:ext cx="1690" cy="1553"/>
                <a:chOff x="336" y="1824"/>
                <a:chExt cx="1690" cy="1553"/>
              </a:xfrm>
            </p:grpSpPr>
            <p:sp>
              <p:nvSpPr>
                <p:cNvPr id="489506" name="Text Box 31"/>
                <p:cNvSpPr txBox="1">
                  <a:spLocks noChangeArrowheads="1"/>
                </p:cNvSpPr>
                <p:nvPr/>
              </p:nvSpPr>
              <p:spPr bwMode="auto">
                <a:xfrm>
                  <a:off x="336" y="2408"/>
                  <a:ext cx="289"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b="0">
                      <a:solidFill>
                        <a:schemeClr val="accent1"/>
                      </a:solidFill>
                    </a:rPr>
                    <a:t>特洛伊木马</a:t>
                  </a:r>
                </a:p>
              </p:txBody>
            </p:sp>
            <p:sp>
              <p:nvSpPr>
                <p:cNvPr id="489507" name="Text Box 32"/>
                <p:cNvSpPr txBox="1">
                  <a:spLocks noChangeArrowheads="1"/>
                </p:cNvSpPr>
                <p:nvPr/>
              </p:nvSpPr>
              <p:spPr bwMode="auto">
                <a:xfrm>
                  <a:off x="897" y="2413"/>
                  <a:ext cx="289"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b="0">
                      <a:solidFill>
                        <a:schemeClr val="accent1"/>
                      </a:solidFill>
                    </a:rPr>
                    <a:t>逻辑炸弹</a:t>
                  </a:r>
                </a:p>
              </p:txBody>
            </p:sp>
            <p:sp>
              <p:nvSpPr>
                <p:cNvPr id="489508" name="Text Box 33"/>
                <p:cNvSpPr txBox="1">
                  <a:spLocks noChangeArrowheads="1"/>
                </p:cNvSpPr>
                <p:nvPr/>
              </p:nvSpPr>
              <p:spPr bwMode="auto">
                <a:xfrm>
                  <a:off x="617" y="2408"/>
                  <a:ext cx="289"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b="0">
                      <a:solidFill>
                        <a:schemeClr val="accent1"/>
                      </a:solidFill>
                    </a:rPr>
                    <a:t>陷阱入口</a:t>
                  </a:r>
                </a:p>
              </p:txBody>
            </p:sp>
            <p:sp>
              <p:nvSpPr>
                <p:cNvPr id="489509" name="Line 34"/>
                <p:cNvSpPr>
                  <a:spLocks noChangeShapeType="1"/>
                </p:cNvSpPr>
                <p:nvPr/>
              </p:nvSpPr>
              <p:spPr bwMode="auto">
                <a:xfrm>
                  <a:off x="493" y="2099"/>
                  <a:ext cx="13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10" name="Line 35"/>
                <p:cNvSpPr>
                  <a:spLocks noChangeShapeType="1"/>
                </p:cNvSpPr>
                <p:nvPr/>
              </p:nvSpPr>
              <p:spPr bwMode="auto">
                <a:xfrm>
                  <a:off x="1087" y="2110"/>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1" name="Line 36"/>
                <p:cNvSpPr>
                  <a:spLocks noChangeShapeType="1"/>
                </p:cNvSpPr>
                <p:nvPr/>
              </p:nvSpPr>
              <p:spPr bwMode="auto">
                <a:xfrm>
                  <a:off x="790" y="2110"/>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2" name="Line 37"/>
                <p:cNvSpPr>
                  <a:spLocks noChangeShapeType="1"/>
                </p:cNvSpPr>
                <p:nvPr/>
              </p:nvSpPr>
              <p:spPr bwMode="auto">
                <a:xfrm>
                  <a:off x="493" y="2110"/>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3" name="Line 38"/>
                <p:cNvSpPr>
                  <a:spLocks noChangeShapeType="1"/>
                </p:cNvSpPr>
                <p:nvPr/>
              </p:nvSpPr>
              <p:spPr bwMode="auto">
                <a:xfrm>
                  <a:off x="1248" y="1824"/>
                  <a:ext cx="0" cy="2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4" name="Text Box 39"/>
                <p:cNvSpPr txBox="1">
                  <a:spLocks noChangeArrowheads="1"/>
                </p:cNvSpPr>
                <p:nvPr/>
              </p:nvSpPr>
              <p:spPr bwMode="auto">
                <a:xfrm>
                  <a:off x="1186" y="2402"/>
                  <a:ext cx="289"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just" eaLnBrk="1" hangingPunct="1"/>
                  <a:r>
                    <a:rPr kumimoji="1" lang="zh-CN" altLang="en-US" b="0"/>
                    <a:t>网络炸弹</a:t>
                  </a:r>
                </a:p>
              </p:txBody>
            </p:sp>
            <p:sp>
              <p:nvSpPr>
                <p:cNvPr id="489515" name="Line 40"/>
                <p:cNvSpPr>
                  <a:spLocks noChangeShapeType="1"/>
                </p:cNvSpPr>
                <p:nvPr/>
              </p:nvSpPr>
              <p:spPr bwMode="auto">
                <a:xfrm>
                  <a:off x="1392" y="2121"/>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6" name="Text Box 41"/>
                <p:cNvSpPr txBox="1">
                  <a:spLocks noChangeArrowheads="1"/>
                </p:cNvSpPr>
                <p:nvPr/>
              </p:nvSpPr>
              <p:spPr bwMode="auto">
                <a:xfrm>
                  <a:off x="1680" y="2400"/>
                  <a:ext cx="3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窃取</a:t>
                  </a:r>
                </a:p>
              </p:txBody>
            </p:sp>
            <p:sp>
              <p:nvSpPr>
                <p:cNvPr id="489517" name="Text Box 42"/>
                <p:cNvSpPr txBox="1">
                  <a:spLocks noChangeArrowheads="1"/>
                </p:cNvSpPr>
                <p:nvPr/>
              </p:nvSpPr>
              <p:spPr bwMode="auto">
                <a:xfrm>
                  <a:off x="1440" y="2400"/>
                  <a:ext cx="3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入侵</a:t>
                  </a:r>
                </a:p>
              </p:txBody>
            </p:sp>
            <p:sp>
              <p:nvSpPr>
                <p:cNvPr id="489518" name="Line 43"/>
                <p:cNvSpPr>
                  <a:spLocks noChangeShapeType="1"/>
                </p:cNvSpPr>
                <p:nvPr/>
              </p:nvSpPr>
              <p:spPr bwMode="auto">
                <a:xfrm>
                  <a:off x="1584" y="2112"/>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19" name="Line 44"/>
                <p:cNvSpPr>
                  <a:spLocks noChangeShapeType="1"/>
                </p:cNvSpPr>
                <p:nvPr/>
              </p:nvSpPr>
              <p:spPr bwMode="auto">
                <a:xfrm>
                  <a:off x="1824" y="2112"/>
                  <a:ext cx="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89520" name="Group 45"/>
              <p:cNvGrpSpPr>
                <a:grpSpLocks/>
              </p:cNvGrpSpPr>
              <p:nvPr/>
            </p:nvGrpSpPr>
            <p:grpSpPr bwMode="auto">
              <a:xfrm>
                <a:off x="2496" y="2448"/>
                <a:ext cx="1501" cy="871"/>
                <a:chOff x="2496" y="2448"/>
                <a:chExt cx="1501" cy="871"/>
              </a:xfrm>
            </p:grpSpPr>
            <p:sp>
              <p:nvSpPr>
                <p:cNvPr id="489521" name="Text Box 46"/>
                <p:cNvSpPr txBox="1">
                  <a:spLocks noChangeArrowheads="1"/>
                </p:cNvSpPr>
                <p:nvPr/>
              </p:nvSpPr>
              <p:spPr bwMode="auto">
                <a:xfrm>
                  <a:off x="2496" y="3024"/>
                  <a:ext cx="63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操作系统类</a:t>
                  </a:r>
                </a:p>
              </p:txBody>
            </p:sp>
            <p:sp>
              <p:nvSpPr>
                <p:cNvPr id="489522" name="Text Box 47"/>
                <p:cNvSpPr txBox="1">
                  <a:spLocks noChangeArrowheads="1"/>
                </p:cNvSpPr>
                <p:nvPr/>
              </p:nvSpPr>
              <p:spPr bwMode="auto">
                <a:xfrm>
                  <a:off x="3360" y="3072"/>
                  <a:ext cx="63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t>文件类</a:t>
                  </a:r>
                </a:p>
              </p:txBody>
            </p:sp>
            <p:sp>
              <p:nvSpPr>
                <p:cNvPr id="489523" name="Line 48"/>
                <p:cNvSpPr>
                  <a:spLocks noChangeShapeType="1"/>
                </p:cNvSpPr>
                <p:nvPr/>
              </p:nvSpPr>
              <p:spPr bwMode="auto">
                <a:xfrm>
                  <a:off x="3221" y="2448"/>
                  <a:ext cx="0" cy="2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24" name="Line 49"/>
                <p:cNvSpPr>
                  <a:spLocks noChangeShapeType="1"/>
                </p:cNvSpPr>
                <p:nvPr/>
              </p:nvSpPr>
              <p:spPr bwMode="auto">
                <a:xfrm>
                  <a:off x="2832" y="2688"/>
                  <a:ext cx="0" cy="3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25" name="Line 50"/>
                <p:cNvSpPr>
                  <a:spLocks noChangeShapeType="1"/>
                </p:cNvSpPr>
                <p:nvPr/>
              </p:nvSpPr>
              <p:spPr bwMode="auto">
                <a:xfrm>
                  <a:off x="3648" y="2688"/>
                  <a:ext cx="0" cy="3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9526" name="Line 51"/>
                <p:cNvSpPr>
                  <a:spLocks noChangeShapeType="1"/>
                </p:cNvSpPr>
                <p:nvPr/>
              </p:nvSpPr>
              <p:spPr bwMode="auto">
                <a:xfrm>
                  <a:off x="2832" y="2688"/>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9527" name="Rectangle 52"/>
              <p:cNvSpPr>
                <a:spLocks noChangeArrowheads="1"/>
              </p:cNvSpPr>
              <p:nvPr/>
            </p:nvSpPr>
            <p:spPr bwMode="auto">
              <a:xfrm>
                <a:off x="4896" y="349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endParaRPr kumimoji="1" lang="zh-CN" altLang="zh-CN" sz="2800">
                  <a:latin typeface="Times New Roman" pitchFamily="18" charset="0"/>
                </a:endParaRPr>
              </a:p>
            </p:txBody>
          </p:sp>
          <p:sp>
            <p:nvSpPr>
              <p:cNvPr id="489528" name="Line 53"/>
              <p:cNvSpPr>
                <a:spLocks noChangeShapeType="1"/>
              </p:cNvSpPr>
              <p:nvPr/>
            </p:nvSpPr>
            <p:spPr bwMode="auto">
              <a:xfrm>
                <a:off x="311" y="1536"/>
                <a:ext cx="1753" cy="0"/>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29" name="Line 54"/>
              <p:cNvSpPr>
                <a:spLocks noChangeShapeType="1"/>
              </p:cNvSpPr>
              <p:nvPr/>
            </p:nvSpPr>
            <p:spPr bwMode="auto">
              <a:xfrm>
                <a:off x="2064" y="1536"/>
                <a:ext cx="0" cy="2016"/>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30" name="Line 55"/>
              <p:cNvSpPr>
                <a:spLocks noChangeShapeType="1"/>
              </p:cNvSpPr>
              <p:nvPr/>
            </p:nvSpPr>
            <p:spPr bwMode="auto">
              <a:xfrm flipH="1">
                <a:off x="293" y="3552"/>
                <a:ext cx="1771" cy="18"/>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31" name="Line 56"/>
              <p:cNvSpPr>
                <a:spLocks noChangeShapeType="1"/>
              </p:cNvSpPr>
              <p:nvPr/>
            </p:nvSpPr>
            <p:spPr bwMode="auto">
              <a:xfrm flipV="1">
                <a:off x="293" y="1518"/>
                <a:ext cx="0" cy="2071"/>
              </a:xfrm>
              <a:prstGeom prst="line">
                <a:avLst/>
              </a:prstGeom>
              <a:noFill/>
              <a:ln w="762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9532" name="Rectangle 57"/>
              <p:cNvSpPr>
                <a:spLocks noChangeArrowheads="1"/>
              </p:cNvSpPr>
              <p:nvPr/>
            </p:nvSpPr>
            <p:spPr bwMode="auto">
              <a:xfrm>
                <a:off x="342" y="2384"/>
                <a:ext cx="346" cy="998"/>
              </a:xfrm>
              <a:prstGeom prst="rect">
                <a:avLst/>
              </a:prstGeom>
              <a:solidFill>
                <a:srgbClr val="FF99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p>
                <a:pPr eaLnBrk="1" hangingPunct="1"/>
                <a:r>
                  <a:rPr kumimoji="1" lang="zh-CN" altLang="en-US" sz="2400">
                    <a:solidFill>
                      <a:srgbClr val="006600"/>
                    </a:solidFill>
                    <a:latin typeface="Times New Roman" pitchFamily="18" charset="0"/>
                  </a:rPr>
                  <a:t>特洛伊木马</a:t>
                </a:r>
                <a:endParaRPr kumimoji="1" lang="zh-CN" altLang="en-US" sz="2400" b="0">
                  <a:solidFill>
                    <a:srgbClr val="006600"/>
                  </a:solidFill>
                  <a:latin typeface="Times New Roman" pitchFamily="18" charset="0"/>
                </a:endParaRPr>
              </a:p>
            </p:txBody>
          </p:sp>
          <p:sp>
            <p:nvSpPr>
              <p:cNvPr id="489533" name="Rectangle 58"/>
              <p:cNvSpPr>
                <a:spLocks noChangeArrowheads="1"/>
              </p:cNvSpPr>
              <p:nvPr/>
            </p:nvSpPr>
            <p:spPr bwMode="auto">
              <a:xfrm>
                <a:off x="701" y="1615"/>
                <a:ext cx="1076" cy="288"/>
              </a:xfrm>
              <a:prstGeom prst="rect">
                <a:avLst/>
              </a:prstGeom>
              <a:solidFill>
                <a:srgbClr val="66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r>
                  <a:rPr kumimoji="1" lang="zh-CN" altLang="en-US" sz="2400">
                    <a:solidFill>
                      <a:srgbClr val="CC3300"/>
                    </a:solidFill>
                    <a:latin typeface="Times New Roman" pitchFamily="18" charset="0"/>
                  </a:rPr>
                  <a:t>非法权限类</a:t>
                </a:r>
              </a:p>
            </p:txBody>
          </p:sp>
        </p:grpSp>
        <p:sp>
          <p:nvSpPr>
            <p:cNvPr id="489534" name="Rectangle 59"/>
            <p:cNvSpPr>
              <a:spLocks noChangeArrowheads="1"/>
            </p:cNvSpPr>
            <p:nvPr/>
          </p:nvSpPr>
          <p:spPr bwMode="auto">
            <a:xfrm>
              <a:off x="614" y="2384"/>
              <a:ext cx="346" cy="826"/>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p>
              <a:pPr eaLnBrk="1" hangingPunct="1"/>
              <a:r>
                <a:rPr kumimoji="1" lang="zh-CN" altLang="en-US" sz="2400" b="0">
                  <a:latin typeface="Times New Roman" pitchFamily="18" charset="0"/>
                </a:rPr>
                <a:t>陷阱入口</a:t>
              </a:r>
            </a:p>
          </p:txBody>
        </p:sp>
      </p:grpSp>
      <p:sp>
        <p:nvSpPr>
          <p:cNvPr id="54332" name="Rectangle 60"/>
          <p:cNvSpPr>
            <a:spLocks noChangeArrowheads="1"/>
          </p:cNvSpPr>
          <p:nvPr/>
        </p:nvSpPr>
        <p:spPr bwMode="auto">
          <a:xfrm>
            <a:off x="1420813" y="4256088"/>
            <a:ext cx="549275" cy="1311275"/>
          </a:xfrm>
          <a:prstGeom prst="rect">
            <a:avLst/>
          </a:prstGeom>
          <a:solidFill>
            <a:srgbClr val="FF00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wrap="none">
            <a:spAutoFit/>
          </a:bodyPr>
          <a:lstStyle/>
          <a:p>
            <a:pPr eaLnBrk="1" hangingPunct="1"/>
            <a:r>
              <a:rPr kumimoji="1" lang="zh-CN" altLang="en-US" sz="2400" b="0">
                <a:solidFill>
                  <a:srgbClr val="66FFFF"/>
                </a:solidFill>
                <a:latin typeface="Times New Roman" pitchFamily="18" charset="0"/>
              </a:rPr>
              <a:t>逻辑炸弹</a:t>
            </a:r>
          </a:p>
        </p:txBody>
      </p:sp>
      <p:sp>
        <p:nvSpPr>
          <p:cNvPr id="489536" name="Text Box 61"/>
          <p:cNvSpPr txBox="1">
            <a:spLocks noChangeArrowheads="1"/>
          </p:cNvSpPr>
          <p:nvPr/>
        </p:nvSpPr>
        <p:spPr bwMode="auto">
          <a:xfrm>
            <a:off x="3657600" y="1997075"/>
            <a:ext cx="1698625"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kumimoji="1" lang="zh-CN" altLang="en-US" b="0">
                <a:solidFill>
                  <a:srgbClr val="FFF0E1"/>
                </a:solidFill>
              </a:rPr>
              <a:t>攻击性程序</a:t>
            </a:r>
            <a:endParaRPr kumimoji="1" lang="zh-CN" altLang="en-US" b="0">
              <a:solidFill>
                <a:schemeClr val="accent1"/>
              </a:solidFill>
            </a:endParaRPr>
          </a:p>
        </p:txBody>
      </p:sp>
      <p:sp>
        <p:nvSpPr>
          <p:cNvPr id="489537" name="Line 65"/>
          <p:cNvSpPr>
            <a:spLocks noChangeShapeType="1"/>
          </p:cNvSpPr>
          <p:nvPr/>
        </p:nvSpPr>
        <p:spPr bwMode="auto">
          <a:xfrm>
            <a:off x="7451725" y="38306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90" name="Text Box 118"/>
          <p:cNvSpPr txBox="1">
            <a:spLocks noChangeArrowheads="1"/>
          </p:cNvSpPr>
          <p:nvPr/>
        </p:nvSpPr>
        <p:spPr bwMode="auto">
          <a:xfrm>
            <a:off x="7092950" y="4189413"/>
            <a:ext cx="7350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latin typeface="Times New Roman" pitchFamily="18" charset="0"/>
              </a:rPr>
              <a:t>DOS</a:t>
            </a:r>
          </a:p>
          <a:p>
            <a:r>
              <a:rPr lang="en-US" altLang="zh-CN" b="0">
                <a:latin typeface="Times New Roman" pitchFamily="18" charset="0"/>
              </a:rPr>
              <a:t>DDOS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20BE371E-8DCE-480F-933F-B17BB428A7F2}" type="slidenum">
              <a:rPr lang="en-US" altLang="zh-CN" sz="1200" b="0">
                <a:latin typeface="Arial" charset="0"/>
              </a:rPr>
              <a:pPr algn="ctr" eaLnBrk="1" hangingPunct="1"/>
              <a:t>36</a:t>
            </a:fld>
            <a:endParaRPr lang="en-US" altLang="zh-CN" sz="1200" b="0">
              <a:latin typeface="Arial" charset="0"/>
            </a:endParaRPr>
          </a:p>
        </p:txBody>
      </p:sp>
      <p:sp>
        <p:nvSpPr>
          <p:cNvPr id="490501" name="Rectangle 2"/>
          <p:cNvSpPr>
            <a:spLocks noGrp="1" noChangeArrowheads="1"/>
          </p:cNvSpPr>
          <p:nvPr>
            <p:ph type="title" idx="4294967295"/>
          </p:nvPr>
        </p:nvSpPr>
        <p:spPr>
          <a:xfrm>
            <a:off x="468313" y="981075"/>
            <a:ext cx="8229600" cy="711200"/>
          </a:xfrm>
        </p:spPr>
        <p:txBody>
          <a:bodyPr/>
          <a:lstStyle/>
          <a:p>
            <a:r>
              <a:rPr lang="zh-CN" altLang="en-US" sz="4000"/>
              <a:t>小结</a:t>
            </a:r>
          </a:p>
        </p:txBody>
      </p:sp>
      <p:sp>
        <p:nvSpPr>
          <p:cNvPr id="490502" name="Rectangle 3"/>
          <p:cNvSpPr>
            <a:spLocks noGrp="1" noChangeArrowheads="1"/>
          </p:cNvSpPr>
          <p:nvPr>
            <p:ph type="body" idx="4294967295"/>
          </p:nvPr>
        </p:nvSpPr>
        <p:spPr>
          <a:xfrm>
            <a:off x="468313" y="1700213"/>
            <a:ext cx="8229600" cy="3384550"/>
          </a:xfrm>
        </p:spPr>
        <p:txBody>
          <a:bodyPr/>
          <a:lstStyle/>
          <a:p>
            <a:r>
              <a:rPr lang="zh-CN" altLang="en-US"/>
              <a:t>作为防御者，开发人员必须构建始终保持警惕的应用程序和解决方案</a:t>
            </a:r>
          </a:p>
          <a:p>
            <a:endParaRPr lang="zh-CN" altLang="en-US"/>
          </a:p>
          <a:p>
            <a:r>
              <a:rPr lang="zh-CN" altLang="en-US"/>
              <a:t>应充分提高安全门槛，让攻击者发现攻破软件非常困难</a:t>
            </a:r>
          </a:p>
          <a:p>
            <a:pPr>
              <a:buFontTx/>
              <a:buNone/>
            </a:pPr>
            <a:r>
              <a:rPr lang="zh-CN" altLang="en-US"/>
              <a:t> </a:t>
            </a:r>
          </a:p>
          <a:p>
            <a:r>
              <a:rPr lang="en-US" altLang="zh-CN"/>
              <a:t>Internet</a:t>
            </a:r>
            <a:r>
              <a:rPr lang="zh-CN" altLang="en-US"/>
              <a:t>是非常复杂充满敌意的环境，应用程序必须能在此环境下经受住考验</a:t>
            </a:r>
            <a:endParaRPr lang="en-US" altLang="zh-CN"/>
          </a:p>
          <a:p>
            <a:r>
              <a:rPr lang="zh-CN" altLang="en-US">
                <a:solidFill>
                  <a:srgbClr val="FF0000"/>
                </a:solidFill>
              </a:rPr>
              <a:t>任何软件都是不安全的</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sz="4000"/>
              <a:t>我们的目标</a:t>
            </a:r>
          </a:p>
        </p:txBody>
      </p:sp>
      <p:sp>
        <p:nvSpPr>
          <p:cNvPr id="499715" name="Rectangle 3"/>
          <p:cNvSpPr>
            <a:spLocks noGrp="1" noChangeArrowheads="1"/>
          </p:cNvSpPr>
          <p:nvPr>
            <p:ph type="body" idx="1"/>
          </p:nvPr>
        </p:nvSpPr>
        <p:spPr/>
        <p:txBody>
          <a:bodyPr/>
          <a:lstStyle/>
          <a:p>
            <a:r>
              <a:rPr lang="zh-CN" altLang="en-US"/>
              <a:t>如何设计开发安全的软件</a:t>
            </a:r>
          </a:p>
          <a:p>
            <a:r>
              <a:rPr lang="zh-CN" altLang="en-US"/>
              <a:t>如何检测识别恶意软件</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9" name="Rectangle 2"/>
          <p:cNvSpPr>
            <a:spLocks noGrp="1" noChangeArrowheads="1"/>
          </p:cNvSpPr>
          <p:nvPr>
            <p:ph type="title" idx="4294967295"/>
          </p:nvPr>
        </p:nvSpPr>
        <p:spPr>
          <a:xfrm>
            <a:off x="468313" y="1052513"/>
            <a:ext cx="8229600" cy="711200"/>
          </a:xfrm>
        </p:spPr>
        <p:txBody>
          <a:bodyPr/>
          <a:lstStyle/>
          <a:p>
            <a:r>
              <a:rPr lang="zh-CN" altLang="en-US" sz="4000"/>
              <a:t>课程设置目的 </a:t>
            </a:r>
          </a:p>
        </p:txBody>
      </p:sp>
      <p:sp>
        <p:nvSpPr>
          <p:cNvPr id="446470" name="Rectangle 3"/>
          <p:cNvSpPr>
            <a:spLocks noGrp="1" noChangeArrowheads="1"/>
          </p:cNvSpPr>
          <p:nvPr>
            <p:ph type="body" idx="4294967295"/>
          </p:nvPr>
        </p:nvSpPr>
        <p:spPr>
          <a:xfrm>
            <a:off x="468313" y="1773238"/>
            <a:ext cx="8229600" cy="4392612"/>
          </a:xfrm>
        </p:spPr>
        <p:txBody>
          <a:bodyPr/>
          <a:lstStyle/>
          <a:p>
            <a:pPr>
              <a:lnSpc>
                <a:spcPct val="90000"/>
              </a:lnSpc>
            </a:pPr>
            <a:r>
              <a:rPr lang="zh-CN" altLang="en-US" sz="2800"/>
              <a:t>背景：</a:t>
            </a:r>
          </a:p>
          <a:p>
            <a:pPr lvl="1">
              <a:lnSpc>
                <a:spcPct val="90000"/>
              </a:lnSpc>
            </a:pPr>
            <a:r>
              <a:rPr lang="zh-CN" altLang="en-US" sz="2400"/>
              <a:t>网络安全问题是当前热点问题；</a:t>
            </a:r>
          </a:p>
          <a:p>
            <a:pPr lvl="1">
              <a:lnSpc>
                <a:spcPct val="90000"/>
              </a:lnSpc>
            </a:pPr>
            <a:r>
              <a:rPr lang="zh-CN" altLang="en-US" sz="2400"/>
              <a:t>可信软件、可信计算、软件确保领域研究；</a:t>
            </a:r>
          </a:p>
          <a:p>
            <a:pPr>
              <a:lnSpc>
                <a:spcPct val="90000"/>
              </a:lnSpc>
            </a:pPr>
            <a:r>
              <a:rPr lang="zh-CN" altLang="en-US" sz="2800"/>
              <a:t>本课程培养学生采用系统的设计方法，将安全性设计思想贯穿于系统设计、开发、测试过程。</a:t>
            </a:r>
          </a:p>
          <a:p>
            <a:pPr>
              <a:lnSpc>
                <a:spcPct val="90000"/>
              </a:lnSpc>
            </a:pPr>
            <a:r>
              <a:rPr lang="zh-CN" altLang="en-US" sz="2800"/>
              <a:t>使学生掌握最常见的、最新的软件安全技术，能够掌握恶意软件防范技术，能够掌握安全的信息系统设计与实现技术。</a:t>
            </a:r>
          </a:p>
          <a:p>
            <a:pPr>
              <a:lnSpc>
                <a:spcPct val="90000"/>
              </a:lnSpc>
            </a:pPr>
            <a:r>
              <a:rPr lang="zh-CN" altLang="en-US" sz="2800"/>
              <a:t>提高学生的专业素质，拓展知识面，强化信息安全意识。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t>软件安全面临的</a:t>
            </a:r>
            <a:r>
              <a:rPr lang="zh-CN" altLang="en-US" dirty="0" smtClean="0"/>
              <a:t>威胁</a:t>
            </a:r>
            <a:endParaRPr lang="en-US" altLang="zh-CN" dirty="0" smtClean="0"/>
          </a:p>
          <a:p>
            <a:pPr marL="609600" indent="-609600">
              <a:buFontTx/>
              <a:buAutoNum type="arabicPeriod"/>
            </a:pPr>
            <a:r>
              <a:rPr lang="zh-CN" altLang="en-US" dirty="0"/>
              <a:t>软件安全</a:t>
            </a:r>
            <a:r>
              <a:rPr lang="zh-CN" altLang="en-US" dirty="0" smtClean="0"/>
              <a:t>开发</a:t>
            </a:r>
            <a:endParaRPr lang="zh-CN" altLang="en-US" dirty="0"/>
          </a:p>
          <a:p>
            <a:pPr marL="609600" indent="-609600">
              <a:buFontTx/>
              <a:buAutoNum type="arabicPeriod"/>
            </a:pPr>
            <a:r>
              <a:rPr lang="zh-CN" altLang="en-US" dirty="0"/>
              <a:t>恶意</a:t>
            </a:r>
            <a:r>
              <a:rPr lang="zh-CN" altLang="en-US"/>
              <a:t>软件</a:t>
            </a:r>
            <a:r>
              <a:rPr lang="zh-CN" altLang="en-US" smtClean="0"/>
              <a:t>防范</a:t>
            </a:r>
            <a:endParaRPr lang="zh-CN" altLang="en-US" dirty="0"/>
          </a:p>
          <a:p>
            <a:pPr marL="609600" indent="-609600">
              <a:buFontTx/>
              <a:buAutoNum type="arabicPeriod"/>
            </a:pPr>
            <a:r>
              <a:rPr lang="zh-CN" altLang="en-US" dirty="0"/>
              <a:t>程序安全性测试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2"/>
          <p:cNvSpPr>
            <a:spLocks noGrp="1" noChangeArrowheads="1"/>
          </p:cNvSpPr>
          <p:nvPr>
            <p:ph type="title" idx="4294967295"/>
          </p:nvPr>
        </p:nvSpPr>
        <p:spPr/>
        <p:txBody>
          <a:bodyPr/>
          <a:lstStyle/>
          <a:p>
            <a:r>
              <a:rPr lang="zh-CN" altLang="en-US">
                <a:latin typeface="Times New Roman" pitchFamily="18" charset="0"/>
              </a:rPr>
              <a:t>课程说明与考核</a:t>
            </a:r>
          </a:p>
        </p:txBody>
      </p:sp>
      <p:sp>
        <p:nvSpPr>
          <p:cNvPr id="453637" name="Rectangle 3"/>
          <p:cNvSpPr>
            <a:spLocks noGrp="1" noChangeArrowheads="1"/>
          </p:cNvSpPr>
          <p:nvPr>
            <p:ph type="body" idx="4294967295"/>
          </p:nvPr>
        </p:nvSpPr>
        <p:spPr>
          <a:xfrm>
            <a:off x="468313" y="1916113"/>
            <a:ext cx="8229600" cy="3384550"/>
          </a:xfrm>
        </p:spPr>
        <p:txBody>
          <a:bodyPr/>
          <a:lstStyle/>
          <a:p>
            <a:pPr>
              <a:lnSpc>
                <a:spcPct val="90000"/>
              </a:lnSpc>
            </a:pPr>
            <a:r>
              <a:rPr lang="zh-CN" altLang="en-US" sz="2800">
                <a:latin typeface="Times New Roman" pitchFamily="18" charset="0"/>
              </a:rPr>
              <a:t>课程说明</a:t>
            </a:r>
          </a:p>
          <a:p>
            <a:pPr lvl="1">
              <a:lnSpc>
                <a:spcPct val="90000"/>
              </a:lnSpc>
            </a:pPr>
            <a:r>
              <a:rPr lang="zh-CN" altLang="en-US" sz="2400">
                <a:latin typeface="Times New Roman" pitchFamily="18" charset="0"/>
              </a:rPr>
              <a:t>总学时：</a:t>
            </a:r>
            <a:r>
              <a:rPr lang="en-US" altLang="zh-CN" sz="2400">
                <a:latin typeface="Times New Roman" pitchFamily="18" charset="0"/>
              </a:rPr>
              <a:t>42   </a:t>
            </a:r>
          </a:p>
          <a:p>
            <a:pPr lvl="1">
              <a:lnSpc>
                <a:spcPct val="90000"/>
              </a:lnSpc>
            </a:pPr>
            <a:r>
              <a:rPr lang="zh-CN" altLang="en-US" sz="2400">
                <a:latin typeface="Times New Roman" pitchFamily="18" charset="0"/>
              </a:rPr>
              <a:t>讲课学时：</a:t>
            </a:r>
            <a:r>
              <a:rPr lang="en-US" altLang="zh-CN" sz="2400">
                <a:latin typeface="Times New Roman" pitchFamily="18" charset="0"/>
              </a:rPr>
              <a:t>30    </a:t>
            </a:r>
            <a:r>
              <a:rPr lang="zh-CN" altLang="en-US" sz="2400">
                <a:latin typeface="Times New Roman" pitchFamily="18" charset="0"/>
              </a:rPr>
              <a:t>（</a:t>
            </a:r>
            <a:r>
              <a:rPr lang="en-US" altLang="zh-CN" sz="2400">
                <a:latin typeface="Times New Roman" pitchFamily="18" charset="0"/>
              </a:rPr>
              <a:t>1-9</a:t>
            </a:r>
            <a:r>
              <a:rPr lang="zh-CN" altLang="en-US" sz="2400">
                <a:latin typeface="Times New Roman" pitchFamily="18" charset="0"/>
              </a:rPr>
              <a:t>周）</a:t>
            </a:r>
            <a:endParaRPr lang="zh-CN" altLang="en-US" sz="2400">
              <a:solidFill>
                <a:srgbClr val="FF3300"/>
              </a:solidFill>
              <a:latin typeface="Times New Roman" pitchFamily="18" charset="0"/>
            </a:endParaRPr>
          </a:p>
          <a:p>
            <a:pPr>
              <a:lnSpc>
                <a:spcPct val="90000"/>
              </a:lnSpc>
            </a:pPr>
            <a:r>
              <a:rPr lang="zh-CN" altLang="en-US" sz="2800">
                <a:latin typeface="Times New Roman" pitchFamily="18" charset="0"/>
              </a:rPr>
              <a:t>考核安排</a:t>
            </a:r>
          </a:p>
          <a:p>
            <a:pPr lvl="1">
              <a:lnSpc>
                <a:spcPct val="90000"/>
              </a:lnSpc>
            </a:pPr>
            <a:r>
              <a:rPr lang="en-US" altLang="zh-CN" sz="2400">
                <a:latin typeface="Times New Roman" pitchFamily="18" charset="0"/>
              </a:rPr>
              <a:t>Exam</a:t>
            </a:r>
            <a:r>
              <a:rPr lang="zh-CN" altLang="en-US" sz="2400">
                <a:latin typeface="Times New Roman" pitchFamily="18" charset="0"/>
              </a:rPr>
              <a:t>：</a:t>
            </a:r>
            <a:r>
              <a:rPr lang="en-US" altLang="zh-CN" sz="2400">
                <a:latin typeface="Times New Roman" pitchFamily="18" charset="0"/>
              </a:rPr>
              <a:t>60%-70</a:t>
            </a:r>
            <a:r>
              <a:rPr lang="zh-CN" altLang="en-US" sz="2400">
                <a:latin typeface="Times New Roman" pitchFamily="18" charset="0"/>
              </a:rPr>
              <a:t>％</a:t>
            </a:r>
          </a:p>
          <a:p>
            <a:pPr lvl="1">
              <a:lnSpc>
                <a:spcPct val="90000"/>
              </a:lnSpc>
            </a:pPr>
            <a:r>
              <a:rPr lang="zh-CN" altLang="en-US" sz="2400">
                <a:latin typeface="Times New Roman" pitchFamily="18" charset="0"/>
              </a:rPr>
              <a:t>平时：</a:t>
            </a:r>
            <a:r>
              <a:rPr lang="en-US" altLang="zh-CN" sz="2400">
                <a:latin typeface="Times New Roman" pitchFamily="18" charset="0"/>
              </a:rPr>
              <a:t>30%-40%</a:t>
            </a:r>
          </a:p>
          <a:p>
            <a:pPr lvl="2">
              <a:lnSpc>
                <a:spcPct val="90000"/>
              </a:lnSpc>
            </a:pPr>
            <a:r>
              <a:rPr lang="zh-CN" altLang="en-US" sz="2000">
                <a:latin typeface="Times New Roman" pitchFamily="18" charset="0"/>
              </a:rPr>
              <a:t>课堂</a:t>
            </a:r>
            <a:endParaRPr lang="en-US" altLang="zh-CN" sz="2000">
              <a:latin typeface="Times New Roman" pitchFamily="18" charset="0"/>
            </a:endParaRPr>
          </a:p>
          <a:p>
            <a:pPr lvl="2">
              <a:lnSpc>
                <a:spcPct val="90000"/>
              </a:lnSpc>
            </a:pPr>
            <a:r>
              <a:rPr lang="zh-CN" altLang="en-US" sz="2000">
                <a:latin typeface="Times New Roman" pitchFamily="18" charset="0"/>
              </a:rPr>
              <a:t>上机实验课</a:t>
            </a:r>
            <a:endParaRPr lang="en-US" altLang="zh-CN" sz="2000">
              <a:latin typeface="Times New Roman" pitchFamily="18" charset="0"/>
            </a:endParaRPr>
          </a:p>
          <a:p>
            <a:pPr>
              <a:lnSpc>
                <a:spcPct val="90000"/>
              </a:lnSpc>
            </a:pPr>
            <a:r>
              <a:rPr lang="zh-CN" altLang="en-US" sz="2800"/>
              <a:t>要求</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683"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458428E-4CB2-49DB-870F-0B762EA8F466}" type="slidenum">
              <a:rPr lang="en-US" altLang="zh-CN" sz="1200" b="0">
                <a:latin typeface="Arial" charset="0"/>
              </a:rPr>
              <a:pPr algn="r" eaLnBrk="1" hangingPunct="1"/>
              <a:t>7</a:t>
            </a:fld>
            <a:endParaRPr lang="en-US" altLang="zh-CN" sz="1200" b="0">
              <a:latin typeface="Arial" charset="0"/>
            </a:endParaRPr>
          </a:p>
        </p:txBody>
      </p:sp>
      <p:sp>
        <p:nvSpPr>
          <p:cNvPr id="455684" name="Rectangle 2"/>
          <p:cNvSpPr>
            <a:spLocks noGrp="1" noChangeArrowheads="1"/>
          </p:cNvSpPr>
          <p:nvPr>
            <p:ph type="title" idx="4294967295"/>
          </p:nvPr>
        </p:nvSpPr>
        <p:spPr/>
        <p:txBody>
          <a:bodyPr/>
          <a:lstStyle/>
          <a:p>
            <a:r>
              <a:rPr lang="en-US" altLang="zh-TW">
                <a:latin typeface="Times New Roman" pitchFamily="18" charset="0"/>
              </a:rPr>
              <a:t>Proverbs</a:t>
            </a:r>
            <a:r>
              <a:rPr lang="en-US" altLang="zh-TW">
                <a:solidFill>
                  <a:srgbClr val="CC0000"/>
                </a:solidFill>
                <a:latin typeface="Times New Roman" pitchFamily="18" charset="0"/>
              </a:rPr>
              <a:t> </a:t>
            </a:r>
            <a:endParaRPr lang="zh-CN" altLang="en-US">
              <a:solidFill>
                <a:srgbClr val="CC0000"/>
              </a:solidFill>
              <a:latin typeface="Times New Roman" pitchFamily="18" charset="0"/>
            </a:endParaRPr>
          </a:p>
        </p:txBody>
      </p:sp>
      <p:sp>
        <p:nvSpPr>
          <p:cNvPr id="455685" name="Rectangle 3"/>
          <p:cNvSpPr>
            <a:spLocks noGrp="1" noChangeArrowheads="1"/>
          </p:cNvSpPr>
          <p:nvPr>
            <p:ph type="body" idx="4294967295"/>
          </p:nvPr>
        </p:nvSpPr>
        <p:spPr/>
        <p:txBody>
          <a:bodyPr/>
          <a:lstStyle/>
          <a:p>
            <a:r>
              <a:rPr lang="en-US" altLang="zh-TW">
                <a:latin typeface="Times New Roman" pitchFamily="18" charset="0"/>
              </a:rPr>
              <a:t>Nothing great was ever achieved without enthusiasm </a:t>
            </a:r>
            <a:endParaRPr lang="en-US" altLang="zh-CN">
              <a:latin typeface="Times New Roman" pitchFamily="18" charset="0"/>
            </a:endParaRPr>
          </a:p>
          <a:p>
            <a:r>
              <a:rPr lang="en-US" altLang="zh-TW">
                <a:latin typeface="Times New Roman" pitchFamily="18" charset="0"/>
              </a:rPr>
              <a:t>Self-trust is the first secret of success </a:t>
            </a:r>
            <a:endParaRPr lang="en-US" altLang="zh-CN">
              <a:latin typeface="Times New Roman" pitchFamily="18" charset="0"/>
            </a:endParaRPr>
          </a:p>
          <a:p>
            <a:r>
              <a:rPr lang="en-US" altLang="zh-TW">
                <a:latin typeface="Times New Roman" pitchFamily="18" charset="0"/>
              </a:rPr>
              <a:t>Practice makes perfect </a:t>
            </a:r>
            <a:r>
              <a:rPr lang="en-US" altLang="zh-CN">
                <a:latin typeface="Times New Roman" pitchFamily="18" charset="0"/>
              </a:rPr>
              <a:t>(Practice doesn’t make perfect, only perfect practice makes perfect.)</a:t>
            </a:r>
            <a:endParaRPr lang="zh-CN" altLang="en-US">
              <a:latin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2"/>
          <p:cNvSpPr>
            <a:spLocks noGrp="1" noChangeArrowheads="1"/>
          </p:cNvSpPr>
          <p:nvPr>
            <p:ph type="ctrTitle" idx="4294967295"/>
          </p:nvPr>
        </p:nvSpPr>
        <p:spPr>
          <a:xfrm>
            <a:off x="900113" y="1916113"/>
            <a:ext cx="7326312" cy="990600"/>
          </a:xfrm>
        </p:spPr>
        <p:txBody>
          <a:bodyPr/>
          <a:lstStyle/>
          <a:p>
            <a:r>
              <a:rPr lang="zh-CN" altLang="en-US"/>
              <a:t>第一章</a:t>
            </a:r>
            <a:br>
              <a:rPr lang="zh-CN" altLang="en-US"/>
            </a:br>
            <a:r>
              <a:rPr lang="zh-CN" altLang="en-US"/>
              <a:t>软件安全需求</a:t>
            </a:r>
          </a:p>
        </p:txBody>
      </p:sp>
      <p:sp>
        <p:nvSpPr>
          <p:cNvPr id="456708" name="Rectangle 3"/>
          <p:cNvSpPr>
            <a:spLocks noGrp="1" noChangeArrowheads="1"/>
          </p:cNvSpPr>
          <p:nvPr>
            <p:ph type="subTitle" idx="4294967295"/>
          </p:nvPr>
        </p:nvSpPr>
        <p:spPr bwMode="white">
          <a:xfrm>
            <a:off x="971550" y="4437063"/>
            <a:ext cx="6681788" cy="360362"/>
          </a:xfrm>
        </p:spPr>
        <p:txBody>
          <a:bodyPr/>
          <a:lstStyle/>
          <a:p>
            <a:pPr marL="0" indent="0">
              <a:buFontTx/>
              <a:buNone/>
            </a:pPr>
            <a:endParaRPr lang="zh-CN" altLang="zh-CN" sz="3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13"/>
          <p:cNvSpPr txBox="1">
            <a:spLocks noGrp="1" noChangeArrowheads="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0593B06A-BC3E-4CBC-AFB2-ACAE22287A37}" type="slidenum">
              <a:rPr lang="en-US" altLang="zh-CN" sz="1200" b="0">
                <a:latin typeface="Arial" charset="0"/>
              </a:rPr>
              <a:pPr algn="ctr" eaLnBrk="1" hangingPunct="1"/>
              <a:t>9</a:t>
            </a:fld>
            <a:endParaRPr lang="en-US" altLang="zh-CN" sz="1200" b="0">
              <a:latin typeface="Arial" charset="0"/>
            </a:endParaRPr>
          </a:p>
        </p:txBody>
      </p:sp>
      <p:sp>
        <p:nvSpPr>
          <p:cNvPr id="457733" name="Rectangle 2"/>
          <p:cNvSpPr>
            <a:spLocks noGrp="1" noChangeArrowheads="1"/>
          </p:cNvSpPr>
          <p:nvPr>
            <p:ph type="title" idx="4294967295"/>
          </p:nvPr>
        </p:nvSpPr>
        <p:spPr>
          <a:xfrm>
            <a:off x="468313" y="1125538"/>
            <a:ext cx="8229600" cy="711200"/>
          </a:xfrm>
        </p:spPr>
        <p:txBody>
          <a:bodyPr/>
          <a:lstStyle/>
          <a:p>
            <a:r>
              <a:rPr lang="zh-CN" altLang="en-US" sz="4000"/>
              <a:t>对安全系统的需求</a:t>
            </a:r>
          </a:p>
        </p:txBody>
      </p:sp>
      <p:sp>
        <p:nvSpPr>
          <p:cNvPr id="457734" name="Rectangle 3"/>
          <p:cNvSpPr>
            <a:spLocks noGrp="1" noChangeArrowheads="1"/>
          </p:cNvSpPr>
          <p:nvPr>
            <p:ph type="body" idx="4294967295"/>
          </p:nvPr>
        </p:nvSpPr>
        <p:spPr>
          <a:xfrm>
            <a:off x="468313" y="2276475"/>
            <a:ext cx="8229600" cy="3384550"/>
          </a:xfrm>
        </p:spPr>
        <p:txBody>
          <a:bodyPr/>
          <a:lstStyle/>
          <a:p>
            <a:r>
              <a:rPr lang="en-US" altLang="zh-CN"/>
              <a:t>1.1 Internet</a:t>
            </a:r>
            <a:r>
              <a:rPr lang="zh-CN" altLang="en-US"/>
              <a:t>是一个充满敌意的环境 </a:t>
            </a:r>
          </a:p>
          <a:p>
            <a:r>
              <a:rPr lang="en-US" altLang="zh-CN"/>
              <a:t>1.2 </a:t>
            </a:r>
            <a:r>
              <a:rPr lang="zh-CN" altLang="en-US"/>
              <a:t>安全性是可信计算的需要</a:t>
            </a:r>
          </a:p>
          <a:p>
            <a:r>
              <a:rPr lang="en-US" altLang="zh-CN"/>
              <a:t>1.3 </a:t>
            </a:r>
            <a:r>
              <a:rPr lang="zh-CN" altLang="en-US"/>
              <a:t>安全误区</a:t>
            </a:r>
          </a:p>
          <a:p>
            <a:r>
              <a:rPr lang="en-US" altLang="zh-CN"/>
              <a:t>1.4 </a:t>
            </a:r>
            <a:r>
              <a:rPr lang="zh-CN" altLang="en-US"/>
              <a:t>攻击者的优势和防御者的劣势</a:t>
            </a:r>
          </a:p>
          <a:p>
            <a:r>
              <a:rPr lang="en-US" altLang="zh-CN"/>
              <a:t>1.5 </a:t>
            </a:r>
            <a:r>
              <a:rPr lang="zh-CN" altLang="en-US"/>
              <a:t>安全事件分类</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2102</TotalTime>
  <Words>2289</Words>
  <Application>Microsoft Office PowerPoint</Application>
  <PresentationFormat>全屏显示(4:3)</PresentationFormat>
  <Paragraphs>287</Paragraphs>
  <Slides>37</Slides>
  <Notes>10</Notes>
  <HiddenSlides>3</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自定义设计方案</vt:lpstr>
      <vt:lpstr>剪辑</vt:lpstr>
      <vt:lpstr>软件安全  主讲人：余翔湛 yxz@hit.edu.cn</vt:lpstr>
      <vt:lpstr>课程基础知识</vt:lpstr>
      <vt:lpstr>参考书</vt:lpstr>
      <vt:lpstr>课程设置目的 </vt:lpstr>
      <vt:lpstr>课程内容</vt:lpstr>
      <vt:lpstr>课程说明与考核</vt:lpstr>
      <vt:lpstr>Proverbs </vt:lpstr>
      <vt:lpstr>第一章 软件安全需求</vt:lpstr>
      <vt:lpstr>对安全系统的需求</vt:lpstr>
      <vt:lpstr>Internet是一个充满敌意的环境</vt:lpstr>
      <vt:lpstr>Internet是一个充满敌意的环境</vt:lpstr>
      <vt:lpstr>Internet是一个充满敌意的环境</vt:lpstr>
      <vt:lpstr>PowerPoint 演示文稿</vt:lpstr>
      <vt:lpstr>PowerPoint 演示文稿</vt:lpstr>
      <vt:lpstr>PowerPoint 演示文稿</vt:lpstr>
      <vt:lpstr>PowerPoint 演示文稿</vt:lpstr>
      <vt:lpstr>PowerPoint 演示文稿</vt:lpstr>
      <vt:lpstr>Internet是一个充满敌意的环境</vt:lpstr>
      <vt:lpstr>PowerPoint 演示文稿</vt:lpstr>
      <vt:lpstr>安全需要</vt:lpstr>
      <vt:lpstr>安全性是可信计算的需要</vt:lpstr>
      <vt:lpstr>安全性是可信计算的需要</vt:lpstr>
      <vt:lpstr>PowerPoint 演示文稿</vt:lpstr>
      <vt:lpstr>PowerPoint 演示文稿</vt:lpstr>
      <vt:lpstr>安全误区</vt:lpstr>
      <vt:lpstr>PowerPoint 演示文稿</vt:lpstr>
      <vt:lpstr>PowerPoint 演示文稿</vt:lpstr>
      <vt:lpstr>PowerPoint 演示文稿</vt:lpstr>
      <vt:lpstr>PowerPoint 演示文稿</vt:lpstr>
      <vt:lpstr>PowerPoint 演示文稿</vt:lpstr>
      <vt:lpstr>攻击者的优势和开发者的劣势</vt:lpstr>
      <vt:lpstr>PowerPoint 演示文稿</vt:lpstr>
      <vt:lpstr>PowerPoint 演示文稿</vt:lpstr>
      <vt:lpstr>PowerPoint 演示文稿</vt:lpstr>
      <vt:lpstr>攻击性计算机程序的分类</vt:lpstr>
      <vt:lpstr>小结</vt:lpstr>
      <vt:lpstr>我们的目标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167</cp:revision>
  <dcterms:created xsi:type="dcterms:W3CDTF">1601-01-01T00:00:00Z</dcterms:created>
  <dcterms:modified xsi:type="dcterms:W3CDTF">2017-09-17T07:31:48Z</dcterms:modified>
</cp:coreProperties>
</file>