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notesSlides/notesSlide19.xml" ContentType="application/vnd.openxmlformats-officedocument.presentationml.notesSlide+xml"/>
  <Override PartName="/ppt/theme/themeOverride11.xml" ContentType="application/vnd.openxmlformats-officedocument.themeOverride+xml"/>
  <Override PartName="/ppt/notesSlides/notesSlide20.xml" ContentType="application/vnd.openxmlformats-officedocument.presentationml.notesSlide+xml"/>
  <Override PartName="/ppt/theme/themeOverride12.xml" ContentType="application/vnd.openxmlformats-officedocument.themeOverride+xml"/>
  <Override PartName="/ppt/notesSlides/notesSlide21.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6"/>
  </p:notesMasterIdLst>
  <p:handoutMasterIdLst>
    <p:handoutMasterId r:id="rId157"/>
  </p:handoutMasterIdLst>
  <p:sldIdLst>
    <p:sldId id="263" r:id="rId2"/>
    <p:sldId id="581" r:id="rId3"/>
    <p:sldId id="584" r:id="rId4"/>
    <p:sldId id="585" r:id="rId5"/>
    <p:sldId id="586" r:id="rId6"/>
    <p:sldId id="587" r:id="rId7"/>
    <p:sldId id="729" r:id="rId8"/>
    <p:sldId id="588" r:id="rId9"/>
    <p:sldId id="658" r:id="rId10"/>
    <p:sldId id="593" r:id="rId11"/>
    <p:sldId id="594" r:id="rId12"/>
    <p:sldId id="595" r:id="rId13"/>
    <p:sldId id="596" r:id="rId14"/>
    <p:sldId id="724" r:id="rId15"/>
    <p:sldId id="597" r:id="rId16"/>
    <p:sldId id="598" r:id="rId17"/>
    <p:sldId id="599" r:id="rId18"/>
    <p:sldId id="600" r:id="rId19"/>
    <p:sldId id="601" r:id="rId20"/>
    <p:sldId id="602" r:id="rId21"/>
    <p:sldId id="603" r:id="rId22"/>
    <p:sldId id="725" r:id="rId23"/>
    <p:sldId id="604" r:id="rId24"/>
    <p:sldId id="605" r:id="rId25"/>
    <p:sldId id="606" r:id="rId26"/>
    <p:sldId id="659" r:id="rId27"/>
    <p:sldId id="660" r:id="rId28"/>
    <p:sldId id="607" r:id="rId29"/>
    <p:sldId id="662" r:id="rId30"/>
    <p:sldId id="608" r:id="rId31"/>
    <p:sldId id="609" r:id="rId32"/>
    <p:sldId id="610" r:id="rId33"/>
    <p:sldId id="803" r:id="rId34"/>
    <p:sldId id="804" r:id="rId35"/>
    <p:sldId id="805" r:id="rId36"/>
    <p:sldId id="806" r:id="rId37"/>
    <p:sldId id="807" r:id="rId38"/>
    <p:sldId id="808" r:id="rId39"/>
    <p:sldId id="809" r:id="rId40"/>
    <p:sldId id="810" r:id="rId41"/>
    <p:sldId id="663" r:id="rId42"/>
    <p:sldId id="665" r:id="rId43"/>
    <p:sldId id="683" r:id="rId44"/>
    <p:sldId id="666" r:id="rId45"/>
    <p:sldId id="667" r:id="rId46"/>
    <p:sldId id="670" r:id="rId47"/>
    <p:sldId id="671" r:id="rId48"/>
    <p:sldId id="672" r:id="rId49"/>
    <p:sldId id="684" r:id="rId50"/>
    <p:sldId id="674" r:id="rId51"/>
    <p:sldId id="675" r:id="rId52"/>
    <p:sldId id="676" r:id="rId53"/>
    <p:sldId id="687" r:id="rId54"/>
    <p:sldId id="616" r:id="rId55"/>
    <p:sldId id="685" r:id="rId56"/>
    <p:sldId id="686" r:id="rId57"/>
    <p:sldId id="620" r:id="rId58"/>
    <p:sldId id="621" r:id="rId59"/>
    <p:sldId id="622" r:id="rId60"/>
    <p:sldId id="623" r:id="rId61"/>
    <p:sldId id="624" r:id="rId62"/>
    <p:sldId id="625" r:id="rId63"/>
    <p:sldId id="626" r:id="rId64"/>
    <p:sldId id="628" r:id="rId65"/>
    <p:sldId id="655" r:id="rId66"/>
    <p:sldId id="656" r:id="rId67"/>
    <p:sldId id="689" r:id="rId68"/>
    <p:sldId id="690" r:id="rId69"/>
    <p:sldId id="692" r:id="rId70"/>
    <p:sldId id="691" r:id="rId71"/>
    <p:sldId id="629" r:id="rId72"/>
    <p:sldId id="630" r:id="rId73"/>
    <p:sldId id="657" r:id="rId74"/>
    <p:sldId id="748" r:id="rId75"/>
    <p:sldId id="749" r:id="rId76"/>
    <p:sldId id="750" r:id="rId77"/>
    <p:sldId id="697" r:id="rId78"/>
    <p:sldId id="696" r:id="rId79"/>
    <p:sldId id="732" r:id="rId80"/>
    <p:sldId id="733" r:id="rId81"/>
    <p:sldId id="734" r:id="rId82"/>
    <p:sldId id="793" r:id="rId83"/>
    <p:sldId id="716" r:id="rId84"/>
    <p:sldId id="717" r:id="rId85"/>
    <p:sldId id="795" r:id="rId86"/>
    <p:sldId id="794" r:id="rId87"/>
    <p:sldId id="719" r:id="rId88"/>
    <p:sldId id="747" r:id="rId89"/>
    <p:sldId id="720" r:id="rId90"/>
    <p:sldId id="796" r:id="rId91"/>
    <p:sldId id="797" r:id="rId92"/>
    <p:sldId id="721" r:id="rId93"/>
    <p:sldId id="722" r:id="rId94"/>
    <p:sldId id="735" r:id="rId95"/>
    <p:sldId id="736" r:id="rId96"/>
    <p:sldId id="723" r:id="rId97"/>
    <p:sldId id="698" r:id="rId98"/>
    <p:sldId id="699" r:id="rId99"/>
    <p:sldId id="700" r:id="rId100"/>
    <p:sldId id="701" r:id="rId101"/>
    <p:sldId id="702" r:id="rId102"/>
    <p:sldId id="703" r:id="rId103"/>
    <p:sldId id="704" r:id="rId104"/>
    <p:sldId id="705" r:id="rId105"/>
    <p:sldId id="706" r:id="rId106"/>
    <p:sldId id="707" r:id="rId107"/>
    <p:sldId id="708" r:id="rId108"/>
    <p:sldId id="746" r:id="rId109"/>
    <p:sldId id="709" r:id="rId110"/>
    <p:sldId id="744" r:id="rId111"/>
    <p:sldId id="741" r:id="rId112"/>
    <p:sldId id="745" r:id="rId113"/>
    <p:sldId id="712" r:id="rId114"/>
    <p:sldId id="713" r:id="rId115"/>
    <p:sldId id="714" r:id="rId116"/>
    <p:sldId id="751" r:id="rId117"/>
    <p:sldId id="752" r:id="rId118"/>
    <p:sldId id="753" r:id="rId119"/>
    <p:sldId id="754" r:id="rId120"/>
    <p:sldId id="755" r:id="rId121"/>
    <p:sldId id="756" r:id="rId122"/>
    <p:sldId id="757" r:id="rId123"/>
    <p:sldId id="760" r:id="rId124"/>
    <p:sldId id="761" r:id="rId125"/>
    <p:sldId id="762" r:id="rId126"/>
    <p:sldId id="765" r:id="rId127"/>
    <p:sldId id="766" r:id="rId128"/>
    <p:sldId id="767" r:id="rId129"/>
    <p:sldId id="798" r:id="rId130"/>
    <p:sldId id="799" r:id="rId131"/>
    <p:sldId id="800" r:id="rId132"/>
    <p:sldId id="801" r:id="rId133"/>
    <p:sldId id="802" r:id="rId134"/>
    <p:sldId id="768" r:id="rId135"/>
    <p:sldId id="769" r:id="rId136"/>
    <p:sldId id="770" r:id="rId137"/>
    <p:sldId id="771" r:id="rId138"/>
    <p:sldId id="772" r:id="rId139"/>
    <p:sldId id="778" r:id="rId140"/>
    <p:sldId id="779" r:id="rId141"/>
    <p:sldId id="780" r:id="rId142"/>
    <p:sldId id="781" r:id="rId143"/>
    <p:sldId id="782" r:id="rId144"/>
    <p:sldId id="783" r:id="rId145"/>
    <p:sldId id="784" r:id="rId146"/>
    <p:sldId id="785" r:id="rId147"/>
    <p:sldId id="786" r:id="rId148"/>
    <p:sldId id="787" r:id="rId149"/>
    <p:sldId id="788" r:id="rId150"/>
    <p:sldId id="789" r:id="rId151"/>
    <p:sldId id="790" r:id="rId152"/>
    <p:sldId id="791" r:id="rId153"/>
    <p:sldId id="792" r:id="rId154"/>
    <p:sldId id="738" r:id="rId155"/>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16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16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16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1600" b="1" kern="1200">
        <a:solidFill>
          <a:schemeClr val="tx1"/>
        </a:solidFill>
        <a:latin typeface="Arial" charset="0"/>
        <a:ea typeface="宋体" pitchFamily="2" charset="-122"/>
        <a:cs typeface="+mn-cs"/>
      </a:defRPr>
    </a:lvl5pPr>
    <a:lvl6pPr marL="2286000" algn="l" defTabSz="914400" rtl="0" eaLnBrk="1" latinLnBrk="0" hangingPunct="1">
      <a:defRPr sz="1600" b="1" kern="1200">
        <a:solidFill>
          <a:schemeClr val="tx1"/>
        </a:solidFill>
        <a:latin typeface="Arial" charset="0"/>
        <a:ea typeface="宋体" pitchFamily="2" charset="-122"/>
        <a:cs typeface="+mn-cs"/>
      </a:defRPr>
    </a:lvl6pPr>
    <a:lvl7pPr marL="2743200" algn="l" defTabSz="914400" rtl="0" eaLnBrk="1" latinLnBrk="0" hangingPunct="1">
      <a:defRPr sz="1600" b="1" kern="1200">
        <a:solidFill>
          <a:schemeClr val="tx1"/>
        </a:solidFill>
        <a:latin typeface="Arial" charset="0"/>
        <a:ea typeface="宋体" pitchFamily="2" charset="-122"/>
        <a:cs typeface="+mn-cs"/>
      </a:defRPr>
    </a:lvl7pPr>
    <a:lvl8pPr marL="3200400" algn="l" defTabSz="914400" rtl="0" eaLnBrk="1" latinLnBrk="0" hangingPunct="1">
      <a:defRPr sz="1600" b="1" kern="1200">
        <a:solidFill>
          <a:schemeClr val="tx1"/>
        </a:solidFill>
        <a:latin typeface="Arial" charset="0"/>
        <a:ea typeface="宋体" pitchFamily="2" charset="-122"/>
        <a:cs typeface="+mn-cs"/>
      </a:defRPr>
    </a:lvl8pPr>
    <a:lvl9pPr marL="3657600" algn="l" defTabSz="914400" rtl="0" eaLnBrk="1" latinLnBrk="0" hangingPunct="1">
      <a:defRPr sz="16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6" autoAdjust="0"/>
    <p:restoredTop sz="94075" autoAdjust="0"/>
  </p:normalViewPr>
  <p:slideViewPr>
    <p:cSldViewPr>
      <p:cViewPr>
        <p:scale>
          <a:sx n="66" d="100"/>
          <a:sy n="66" d="100"/>
        </p:scale>
        <p:origin x="-966" y="-1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Lst>
  </p:outlineViewPr>
  <p:notesTextViewPr>
    <p:cViewPr>
      <p:scale>
        <a:sx n="100" d="100"/>
        <a:sy n="100" d="100"/>
      </p:scale>
      <p:origin x="0" y="0"/>
    </p:cViewPr>
  </p:notesTextViewPr>
  <p:notesViewPr>
    <p:cSldViewPr>
      <p:cViewPr varScale="1">
        <p:scale>
          <a:sx n="56" d="100"/>
          <a:sy n="56" d="100"/>
        </p:scale>
        <p:origin x="-1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18" Type="http://schemas.openxmlformats.org/officeDocument/2006/relationships/slide" Target="slides/slide28.xml"/><Relationship Id="rId26" Type="http://schemas.openxmlformats.org/officeDocument/2006/relationships/slide" Target="slides/slide60.xml"/><Relationship Id="rId39" Type="http://schemas.openxmlformats.org/officeDocument/2006/relationships/slide" Target="slides/slide76.xml"/><Relationship Id="rId3" Type="http://schemas.openxmlformats.org/officeDocument/2006/relationships/slide" Target="slides/slide9.xml"/><Relationship Id="rId21" Type="http://schemas.openxmlformats.org/officeDocument/2006/relationships/slide" Target="slides/slide53.xml"/><Relationship Id="rId34" Type="http://schemas.openxmlformats.org/officeDocument/2006/relationships/slide" Target="slides/slide71.xml"/><Relationship Id="rId42" Type="http://schemas.openxmlformats.org/officeDocument/2006/relationships/slide" Target="slides/slide83.xml"/><Relationship Id="rId47" Type="http://schemas.openxmlformats.org/officeDocument/2006/relationships/slide" Target="slides/slide96.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25.xml"/><Relationship Id="rId25" Type="http://schemas.openxmlformats.org/officeDocument/2006/relationships/slide" Target="slides/slide59.xml"/><Relationship Id="rId33" Type="http://schemas.openxmlformats.org/officeDocument/2006/relationships/slide" Target="slides/slide70.xml"/><Relationship Id="rId38" Type="http://schemas.openxmlformats.org/officeDocument/2006/relationships/slide" Target="slides/slide75.xml"/><Relationship Id="rId46" Type="http://schemas.openxmlformats.org/officeDocument/2006/relationships/slide" Target="slides/slide91.xml"/><Relationship Id="rId2" Type="http://schemas.openxmlformats.org/officeDocument/2006/relationships/slide" Target="slides/slide8.xml"/><Relationship Id="rId16" Type="http://schemas.openxmlformats.org/officeDocument/2006/relationships/slide" Target="slides/slide24.xml"/><Relationship Id="rId20" Type="http://schemas.openxmlformats.org/officeDocument/2006/relationships/slide" Target="slides/slide32.xml"/><Relationship Id="rId29" Type="http://schemas.openxmlformats.org/officeDocument/2006/relationships/slide" Target="slides/slide63.xml"/><Relationship Id="rId41" Type="http://schemas.openxmlformats.org/officeDocument/2006/relationships/slide" Target="slides/slide78.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18.xml"/><Relationship Id="rId24" Type="http://schemas.openxmlformats.org/officeDocument/2006/relationships/slide" Target="slides/slide58.xml"/><Relationship Id="rId32" Type="http://schemas.openxmlformats.org/officeDocument/2006/relationships/slide" Target="slides/slide69.xml"/><Relationship Id="rId37" Type="http://schemas.openxmlformats.org/officeDocument/2006/relationships/slide" Target="slides/slide74.xml"/><Relationship Id="rId40" Type="http://schemas.openxmlformats.org/officeDocument/2006/relationships/slide" Target="slides/slide77.xml"/><Relationship Id="rId45" Type="http://schemas.openxmlformats.org/officeDocument/2006/relationships/slide" Target="slides/slide90.xml"/><Relationship Id="rId5" Type="http://schemas.openxmlformats.org/officeDocument/2006/relationships/slide" Target="slides/slide11.xml"/><Relationship Id="rId15" Type="http://schemas.openxmlformats.org/officeDocument/2006/relationships/slide" Target="slides/slide23.xml"/><Relationship Id="rId23" Type="http://schemas.openxmlformats.org/officeDocument/2006/relationships/slide" Target="slides/slide57.xml"/><Relationship Id="rId28" Type="http://schemas.openxmlformats.org/officeDocument/2006/relationships/slide" Target="slides/slide62.xml"/><Relationship Id="rId36" Type="http://schemas.openxmlformats.org/officeDocument/2006/relationships/slide" Target="slides/slide73.xml"/><Relationship Id="rId10" Type="http://schemas.openxmlformats.org/officeDocument/2006/relationships/slide" Target="slides/slide17.xml"/><Relationship Id="rId19" Type="http://schemas.openxmlformats.org/officeDocument/2006/relationships/slide" Target="slides/slide30.xml"/><Relationship Id="rId31" Type="http://schemas.openxmlformats.org/officeDocument/2006/relationships/slide" Target="slides/slide68.xml"/><Relationship Id="rId44" Type="http://schemas.openxmlformats.org/officeDocument/2006/relationships/slide" Target="slides/slide87.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21.xml"/><Relationship Id="rId22" Type="http://schemas.openxmlformats.org/officeDocument/2006/relationships/slide" Target="slides/slide54.xml"/><Relationship Id="rId27" Type="http://schemas.openxmlformats.org/officeDocument/2006/relationships/slide" Target="slides/slide61.xml"/><Relationship Id="rId30" Type="http://schemas.openxmlformats.org/officeDocument/2006/relationships/slide" Target="slides/slide64.xml"/><Relationship Id="rId35" Type="http://schemas.openxmlformats.org/officeDocument/2006/relationships/slide" Target="slides/slide72.xml"/><Relationship Id="rId43" Type="http://schemas.openxmlformats.org/officeDocument/2006/relationships/slide" Target="slides/slide86.xml"/><Relationship Id="rId48"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42.e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37.wmf"/><Relationship Id="rId1" Type="http://schemas.openxmlformats.org/officeDocument/2006/relationships/image" Target="../media/image22.wmf"/><Relationship Id="rId5" Type="http://schemas.openxmlformats.org/officeDocument/2006/relationships/image" Target="../media/image25.wmf"/><Relationship Id="rId4"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image" Target="../media/image34.e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8.e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zh-CN" altLang="en-US"/>
          </a:p>
        </p:txBody>
      </p:sp>
      <p:sp>
        <p:nvSpPr>
          <p:cNvPr id="277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zh-CN"/>
          </a:p>
        </p:txBody>
      </p:sp>
      <p:sp>
        <p:nvSpPr>
          <p:cNvPr id="277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zh-CN"/>
          </a:p>
        </p:txBody>
      </p:sp>
      <p:sp>
        <p:nvSpPr>
          <p:cNvPr id="277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BF3E1C4D-1E78-4035-A967-360CD2FEE65C}" type="slidenum">
              <a:rPr lang="zh-CN" altLang="en-US"/>
              <a:pPr/>
              <a:t>‹#›</a:t>
            </a:fld>
            <a:endParaRPr lang="en-US" altLang="zh-CN"/>
          </a:p>
        </p:txBody>
      </p:sp>
    </p:spTree>
    <p:extLst>
      <p:ext uri="{BB962C8B-B14F-4D97-AF65-F5344CB8AC3E}">
        <p14:creationId xmlns:p14="http://schemas.microsoft.com/office/powerpoint/2010/main" val="3918247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zh-CN" altLang="en-US"/>
          </a:p>
        </p:txBody>
      </p:sp>
      <p:sp>
        <p:nvSpPr>
          <p:cNvPr id="155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ltLang="zh-CN"/>
          </a:p>
        </p:txBody>
      </p:sp>
      <p:sp>
        <p:nvSpPr>
          <p:cNvPr id="155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5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ltLang="zh-CN"/>
          </a:p>
        </p:txBody>
      </p:sp>
      <p:sp>
        <p:nvSpPr>
          <p:cNvPr id="155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7DE6E2E9-D613-4254-A922-8E32C0777DD9}" type="slidenum">
              <a:rPr lang="zh-CN" altLang="en-US"/>
              <a:pPr/>
              <a:t>‹#›</a:t>
            </a:fld>
            <a:endParaRPr lang="en-US" altLang="zh-CN"/>
          </a:p>
        </p:txBody>
      </p:sp>
    </p:spTree>
    <p:extLst>
      <p:ext uri="{BB962C8B-B14F-4D97-AF65-F5344CB8AC3E}">
        <p14:creationId xmlns:p14="http://schemas.microsoft.com/office/powerpoint/2010/main" val="26660764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2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3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3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3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4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4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4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143.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147.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28F71-0DAF-40EA-95C3-823E689C42E6}" type="slidenum">
              <a:rPr lang="zh-CN" altLang="en-US"/>
              <a:pPr/>
              <a:t>15</a:t>
            </a:fld>
            <a:endParaRPr lang="en-US" altLang="zh-CN"/>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r>
              <a:rPr lang="zh-CN" altLang="en-US" u="sng"/>
              <a:t>缓冲区溢出</a:t>
            </a:r>
            <a:r>
              <a:rPr lang="en-US" altLang="zh-CN"/>
              <a:t>(Buffer Overflow)</a:t>
            </a:r>
            <a:r>
              <a:rPr lang="zh-CN" altLang="en-US"/>
              <a:t>是目前</a:t>
            </a:r>
            <a:r>
              <a:rPr lang="zh-CN" altLang="en-US" b="1"/>
              <a:t>最普遍的攻击手段</a:t>
            </a:r>
            <a:r>
              <a:rPr lang="en-US" altLang="zh-CN"/>
              <a:t>, </a:t>
            </a:r>
            <a:r>
              <a:rPr lang="zh-CN" altLang="en-US"/>
              <a:t>最普遍的</a:t>
            </a:r>
            <a:r>
              <a:rPr lang="en-US" altLang="zh-CN"/>
              <a:t>3</a:t>
            </a:r>
            <a:r>
              <a:rPr lang="zh-CN" altLang="en-US"/>
              <a:t>种系统</a:t>
            </a:r>
            <a:r>
              <a:rPr lang="en-US" altLang="zh-CN">
                <a:latin typeface="Arial" charset="0"/>
              </a:rPr>
              <a:t>——</a:t>
            </a:r>
            <a:r>
              <a:rPr lang="en-US" altLang="zh-CN"/>
              <a:t>Red Hat Linux</a:t>
            </a:r>
            <a:r>
              <a:rPr lang="zh-CN" altLang="en-US"/>
              <a:t>、</a:t>
            </a:r>
            <a:r>
              <a:rPr lang="en-US" altLang="zh-CN"/>
              <a:t>Solaris</a:t>
            </a:r>
            <a:r>
              <a:rPr lang="zh-CN" altLang="en-US"/>
              <a:t>、</a:t>
            </a:r>
            <a:r>
              <a:rPr lang="en-US" altLang="zh-CN"/>
              <a:t>Windows Server</a:t>
            </a:r>
            <a:r>
              <a:rPr lang="zh-CN" altLang="en-US"/>
              <a:t>，在默认安装的情况下都有远程溢出漏洞。</a:t>
            </a:r>
          </a:p>
          <a:p>
            <a:r>
              <a:rPr lang="zh-CN" altLang="en-US"/>
              <a:t>缓冲区溢出的攻击之所以危险是因为它可以在</a:t>
            </a:r>
            <a:r>
              <a:rPr lang="zh-CN" altLang="en-US" b="1"/>
              <a:t>没有任何系统账号</a:t>
            </a:r>
            <a:r>
              <a:rPr lang="zh-CN" altLang="en-US"/>
              <a:t>的情况下获得系统的</a:t>
            </a:r>
            <a:r>
              <a:rPr lang="zh-CN" altLang="en-US" b="1"/>
              <a:t>最高控制权</a:t>
            </a:r>
            <a:r>
              <a:rPr lang="zh-CN" altLang="en-US"/>
              <a:t>，此外它还</a:t>
            </a:r>
            <a:r>
              <a:rPr lang="zh-CN" altLang="en-US" b="1"/>
              <a:t>很难被检测</a:t>
            </a:r>
            <a:r>
              <a:rPr lang="zh-CN" altLang="en-US"/>
              <a:t>出来</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Rot="1" noChangeArrowheads="1"/>
          </p:cNvSpPr>
          <p:nvPr>
            <p:ph type="body" idx="1"/>
          </p:nvPr>
        </p:nvSpPr>
        <p:spPr/>
        <p:txBody>
          <a:bodyPr/>
          <a:lstStyle/>
          <a:p>
            <a:r>
              <a:rPr lang="zh-CN" altLang="en-US"/>
              <a:t>安全政策的每一部分包括一组安全单元来实施一定的安全功能。</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Rot="1" noChangeArrowheads="1"/>
          </p:cNvSpPr>
          <p:nvPr>
            <p:ph type="body" idx="1"/>
          </p:nvPr>
        </p:nvSpPr>
        <p:spPr/>
        <p:txBody>
          <a:bodyPr/>
          <a:lstStyle/>
          <a:p>
            <a:pPr lvl="1"/>
            <a:r>
              <a:rPr lang="zh-CN" altLang="en-US"/>
              <a:t>防御作为安全策略的第一个战线。</a:t>
            </a:r>
          </a:p>
          <a:p>
            <a:r>
              <a:rPr lang="zh-CN" altLang="en-US"/>
              <a:t>每次发生了入侵事件，防御系统都要更新，保证相同类型的入侵事件不能再发生。整个安全政策包括防御、检测、响应和恢复组成了一个信息安全周期。</a:t>
            </a:r>
          </a:p>
          <a:p>
            <a:endParaRPr lang="zh-CN" altLang="en-US"/>
          </a:p>
          <a:p>
            <a:pPr lvl="1"/>
            <a:endParaRPr lang="zh-CN" altLang="en-US"/>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p:sp>
      <p:sp>
        <p:nvSpPr>
          <p:cNvPr id="103427" name="Rectangle 3"/>
          <p:cNvSpPr>
            <a:spLocks noGrp="1" noRot="1" noChangeArrowheads="1"/>
          </p:cNvSpPr>
          <p:nvPr>
            <p:ph type="body" idx="1"/>
          </p:nvPr>
        </p:nvSpPr>
        <p:spPr/>
        <p:txBody>
          <a:bodyPr/>
          <a:lstStyle/>
          <a:p>
            <a:pPr lvl="1">
              <a:lnSpc>
                <a:spcPct val="80000"/>
              </a:lnSpc>
            </a:pPr>
            <a:r>
              <a:rPr lang="zh-CN" altLang="en-US" sz="1000"/>
              <a:t>系统漏洞一般来自用操作系统本身以及各种应用软件。发现并修补系统的所有漏洞是防御系统的重要工作。</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Rot="1" noChangeArrowheads="1"/>
          </p:cNvSpPr>
          <p:nvPr>
            <p:ph type="body" idx="1"/>
          </p:nvPr>
        </p:nvSpPr>
        <p:spPr/>
        <p:txBody>
          <a:bodyPr/>
          <a:lstStyle/>
          <a:p>
            <a:pPr lvl="1"/>
            <a:r>
              <a:rPr lang="zh-CN" altLang="en-US"/>
              <a:t>访问控制的概念和</a:t>
            </a:r>
            <a:r>
              <a:rPr lang="en-US"/>
              <a:t>OSI</a:t>
            </a:r>
            <a:r>
              <a:rPr lang="zh-CN" altLang="en-US"/>
              <a:t>安全体系模型中提出的访问控制概念一样，已经在前面介绍。</a:t>
            </a:r>
          </a:p>
          <a:p>
            <a:pPr lvl="1"/>
            <a:r>
              <a:rPr lang="zh-CN" altLang="en-US"/>
              <a:t>    </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p:sp>
      <p:sp>
        <p:nvSpPr>
          <p:cNvPr id="121859" name="Rectangle 3"/>
          <p:cNvSpPr>
            <a:spLocks noGrp="1" noRot="1" noChangeArrowheads="1"/>
          </p:cNvSpPr>
          <p:nvPr>
            <p:ph type="body" idx="1"/>
          </p:nvPr>
        </p:nvSpPr>
        <p:spPr/>
        <p:txBody>
          <a:bodyPr/>
          <a:lstStyle/>
          <a:p>
            <a:pPr lvl="1"/>
            <a:r>
              <a:rPr lang="zh-CN" altLang="en-US"/>
              <a:t>即如果你个人用自己的私有密钥对数据加密为密文，那么任何人都可以用相应的公开密钥对密文解密，但不能创建这样的密文，因为没有相应的私有密钥。</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Rot="1" noChangeArrowheads="1"/>
          </p:cNvSpPr>
          <p:nvPr>
            <p:ph type="body" idx="1"/>
          </p:nvPr>
        </p:nvSpPr>
        <p:spPr/>
        <p:txBody>
          <a:bodyPr/>
          <a:lstStyle/>
          <a:p>
            <a:r>
              <a:rPr lang="zh-CN" altLang="en-US"/>
              <a:t>这一类安全单元属于网络安全防护类型。</a:t>
            </a:r>
          </a:p>
          <a:p>
            <a:pPr lvl="1"/>
            <a:r>
              <a:rPr lang="zh-CN" altLang="en-US"/>
              <a:t>点对点的安全通信可以应用在互联网模型的不向层次，得到不同的安全保护功能。</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Rot="1" noChangeArrowheads="1"/>
          </p:cNvSpPr>
          <p:nvPr>
            <p:ph type="body" idx="1"/>
          </p:nvPr>
        </p:nvSpPr>
        <p:spPr/>
        <p:txBody>
          <a:bodyPr/>
          <a:lstStyle/>
          <a:p>
            <a:pPr lvl="1"/>
            <a:r>
              <a:rPr lang="zh-CN" altLang="en-US" sz="900"/>
              <a:t>在网络层实现点对点的安全通信的好处在于它与应用层的用户程序完全隔离，使得用户根本感觉不到这个安全通信的存在。用户可以自由地使用网络而不必要考虑数据在传输的时候的保密性安全威胁、</a:t>
            </a:r>
            <a:r>
              <a:rPr lang="en-US" sz="900"/>
              <a:t>IPSec</a:t>
            </a:r>
            <a:r>
              <a:rPr lang="zh-CN" altLang="en-US" sz="900"/>
              <a:t>就是在网络层实现点对点的安全通信协议。</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Rot="1" noChangeArrowheads="1"/>
          </p:cNvSpPr>
          <p:nvPr>
            <p:ph type="body" idx="1"/>
          </p:nvPr>
        </p:nvSpPr>
        <p:spPr/>
        <p:txBody>
          <a:bodyPr/>
          <a:lstStyle/>
          <a:p>
            <a:pPr lvl="1"/>
            <a:r>
              <a:rPr lang="zh-CN" altLang="en-US"/>
              <a:t>如果防护和黑客的关系是：</a:t>
            </a:r>
            <a:r>
              <a:rPr lang="zh-CN" altLang="en-US">
                <a:latin typeface="Arial"/>
              </a:rPr>
              <a:t>“</a:t>
            </a:r>
            <a:r>
              <a:rPr lang="zh-CN" altLang="en-US"/>
              <a:t>防护在明，黑客在暗</a:t>
            </a:r>
            <a:r>
              <a:rPr lang="zh-CN" altLang="en-US">
                <a:latin typeface="Arial"/>
              </a:rPr>
              <a:t>”</a:t>
            </a:r>
            <a:r>
              <a:rPr lang="zh-CN" altLang="en-US"/>
              <a:t>，那么检测和黑客的关系是：</a:t>
            </a:r>
            <a:r>
              <a:rPr lang="zh-CN" altLang="en-US">
                <a:latin typeface="Arial"/>
              </a:rPr>
              <a:t>“</a:t>
            </a:r>
            <a:r>
              <a:rPr lang="zh-CN" altLang="en-US"/>
              <a:t>黑客在明，检测在暗</a:t>
            </a:r>
            <a:r>
              <a:rPr lang="zh-CN" altLang="en-US">
                <a:latin typeface="Arial"/>
              </a:rPr>
              <a:t>”</a:t>
            </a:r>
            <a:r>
              <a:rPr lang="zh-CN" altLang="en-US"/>
              <a:t>。</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p:sp>
      <p:sp>
        <p:nvSpPr>
          <p:cNvPr id="130051" name="Rectangle 3"/>
          <p:cNvSpPr>
            <a:spLocks noGrp="1" noRot="1" noChangeArrowheads="1"/>
          </p:cNvSpPr>
          <p:nvPr>
            <p:ph type="body" idx="1"/>
          </p:nvPr>
        </p:nvSpPr>
        <p:spPr/>
        <p:txBody>
          <a:bodyPr/>
          <a:lstStyle/>
          <a:p>
            <a:pPr>
              <a:lnSpc>
                <a:spcPct val="80000"/>
              </a:lnSpc>
            </a:pPr>
            <a:r>
              <a:rPr lang="zh-CN" altLang="en-US"/>
              <a:t>基于主机的</a:t>
            </a:r>
            <a:r>
              <a:rPr lang="en-US"/>
              <a:t>IDS</a:t>
            </a:r>
            <a:r>
              <a:rPr lang="zh-CN" altLang="en-US"/>
              <a:t>的优点在于它不但能够检测本地入侵</a:t>
            </a:r>
            <a:r>
              <a:rPr lang="en-US"/>
              <a:t>(Local Intrusion)</a:t>
            </a:r>
            <a:r>
              <a:rPr lang="zh-CN" altLang="en-US"/>
              <a:t>，还可以检测远程入侵</a:t>
            </a:r>
            <a:r>
              <a:rPr lang="en-US"/>
              <a:t>(Remote Intrusion)</a:t>
            </a:r>
            <a:r>
              <a:rPr lang="zh-CN" altLang="en-US"/>
              <a:t>。而缺点则是它对操作系统依赖较大，检测的范围较小。</a:t>
            </a:r>
          </a:p>
          <a:p>
            <a:pPr>
              <a:lnSpc>
                <a:spcPct val="80000"/>
              </a:lnSpc>
            </a:pPr>
            <a:r>
              <a:rPr lang="zh-CN" altLang="en-US"/>
              <a:t>基于网络的入侵检测系统的优点则在于检测范围是整个网段，独立于主机的操作系统。</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Rot="1" noChangeArrowheads="1"/>
          </p:cNvSpPr>
          <p:nvPr>
            <p:ph type="body" idx="1"/>
          </p:nvPr>
        </p:nvSpPr>
        <p:spPr/>
        <p:txBody>
          <a:bodyPr/>
          <a:lstStyle/>
          <a:p>
            <a:pPr lvl="1"/>
            <a:r>
              <a:rPr lang="zh-CN" altLang="en-US"/>
              <a:t>另外由于入侵规则库的建立和更新完全靠手工，且需要很深的网络安全知识和经验，所以维持一个准确完整的入侵规则库是一件十分困难的事情。</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4A40CC-454A-4236-BE92-CDBE0ABEE9DD}" type="slidenum">
              <a:rPr lang="zh-CN" altLang="en-US"/>
              <a:pPr/>
              <a:t>22</a:t>
            </a:fld>
            <a:endParaRPr lang="en-US" altLang="zh-CN"/>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pPr>
              <a:lnSpc>
                <a:spcPct val="80000"/>
              </a:lnSpc>
            </a:pPr>
            <a:r>
              <a:rPr lang="en-US" altLang="zh-CN" sz="800"/>
              <a:t>E:\bof_codes\win32\background&gt;cl memory.c</a:t>
            </a:r>
          </a:p>
          <a:p>
            <a:pPr>
              <a:lnSpc>
                <a:spcPct val="80000"/>
              </a:lnSpc>
            </a:pPr>
            <a:r>
              <a:rPr lang="en-US" altLang="zh-CN" sz="800"/>
              <a:t>Microsoft (R) 32-bit C/C++ Optimizing Compiler Version 12.00.8168 for 80x86</a:t>
            </a:r>
          </a:p>
          <a:p>
            <a:pPr>
              <a:lnSpc>
                <a:spcPct val="80000"/>
              </a:lnSpc>
            </a:pPr>
            <a:r>
              <a:rPr lang="en-US" altLang="zh-CN" sz="800"/>
              <a:t>Copyright (C) Microsoft Corp 1984-1998. All rights reserved.</a:t>
            </a:r>
          </a:p>
          <a:p>
            <a:pPr>
              <a:lnSpc>
                <a:spcPct val="80000"/>
              </a:lnSpc>
            </a:pPr>
            <a:endParaRPr lang="en-US" altLang="zh-CN" sz="800"/>
          </a:p>
          <a:p>
            <a:pPr>
              <a:lnSpc>
                <a:spcPct val="80000"/>
              </a:lnSpc>
            </a:pPr>
            <a:r>
              <a:rPr lang="en-US" altLang="zh-CN" sz="800"/>
              <a:t>memory.c</a:t>
            </a:r>
          </a:p>
          <a:p>
            <a:pPr>
              <a:lnSpc>
                <a:spcPct val="80000"/>
              </a:lnSpc>
            </a:pPr>
            <a:r>
              <a:rPr lang="en-US" altLang="zh-CN" sz="800"/>
              <a:t>Microsoft (R) Incremental Linker Version 6.00.8168</a:t>
            </a:r>
          </a:p>
          <a:p>
            <a:pPr>
              <a:lnSpc>
                <a:spcPct val="80000"/>
              </a:lnSpc>
            </a:pPr>
            <a:r>
              <a:rPr lang="en-US" altLang="zh-CN" sz="800"/>
              <a:t>Copyright (C) Microsoft Corp 1992-1998. All rights reserved.</a:t>
            </a:r>
          </a:p>
          <a:p>
            <a:pPr>
              <a:lnSpc>
                <a:spcPct val="80000"/>
              </a:lnSpc>
            </a:pPr>
            <a:endParaRPr lang="en-US" altLang="zh-CN" sz="800"/>
          </a:p>
          <a:p>
            <a:pPr>
              <a:lnSpc>
                <a:spcPct val="80000"/>
              </a:lnSpc>
            </a:pPr>
            <a:r>
              <a:rPr lang="en-US" altLang="zh-CN" sz="800"/>
              <a:t>/out:memory.exe</a:t>
            </a:r>
          </a:p>
          <a:p>
            <a:pPr>
              <a:lnSpc>
                <a:spcPct val="80000"/>
              </a:lnSpc>
            </a:pPr>
            <a:r>
              <a:rPr lang="en-US" altLang="zh-CN" sz="800"/>
              <a:t>memory.obj</a:t>
            </a:r>
          </a:p>
          <a:p>
            <a:pPr>
              <a:lnSpc>
                <a:spcPct val="80000"/>
              </a:lnSpc>
            </a:pPr>
            <a:endParaRPr lang="en-US" altLang="zh-CN" sz="800"/>
          </a:p>
          <a:p>
            <a:pPr>
              <a:lnSpc>
                <a:spcPct val="80000"/>
              </a:lnSpc>
            </a:pPr>
            <a:r>
              <a:rPr lang="en-US" altLang="zh-CN" sz="800"/>
              <a:t>E:\bof_codes\win32\background&gt;memory</a:t>
            </a:r>
          </a:p>
          <a:p>
            <a:pPr>
              <a:lnSpc>
                <a:spcPct val="80000"/>
              </a:lnSpc>
            </a:pPr>
            <a:r>
              <a:rPr lang="en-US" altLang="zh-CN" sz="800"/>
              <a:t>argc &amp; argv</a:t>
            </a:r>
          </a:p>
          <a:p>
            <a:pPr>
              <a:lnSpc>
                <a:spcPct val="80000"/>
              </a:lnSpc>
            </a:pPr>
            <a:r>
              <a:rPr lang="en-US" altLang="zh-CN" sz="800"/>
              <a:t>argc: 0x0012ff88</a:t>
            </a:r>
          </a:p>
          <a:p>
            <a:pPr>
              <a:lnSpc>
                <a:spcPct val="80000"/>
              </a:lnSpc>
            </a:pPr>
            <a:r>
              <a:rPr lang="en-US" altLang="zh-CN" sz="800"/>
              <a:t>argv: 0x0012ff8c</a:t>
            </a:r>
          </a:p>
          <a:p>
            <a:pPr>
              <a:lnSpc>
                <a:spcPct val="80000"/>
              </a:lnSpc>
            </a:pPr>
            <a:r>
              <a:rPr lang="en-US" altLang="zh-CN" sz="800"/>
              <a:t>local pointers</a:t>
            </a:r>
          </a:p>
          <a:p>
            <a:pPr>
              <a:lnSpc>
                <a:spcPct val="80000"/>
              </a:lnSpc>
            </a:pPr>
            <a:r>
              <a:rPr lang="en-US" altLang="zh-CN" sz="800"/>
              <a:t>0x0012ff70</a:t>
            </a:r>
          </a:p>
          <a:p>
            <a:pPr>
              <a:lnSpc>
                <a:spcPct val="80000"/>
              </a:lnSpc>
            </a:pPr>
            <a:r>
              <a:rPr lang="en-US" altLang="zh-CN" sz="800"/>
              <a:t>0x0012ff6c</a:t>
            </a:r>
          </a:p>
          <a:p>
            <a:pPr>
              <a:lnSpc>
                <a:spcPct val="80000"/>
              </a:lnSpc>
            </a:pPr>
            <a:r>
              <a:rPr lang="en-US" altLang="zh-CN" sz="800"/>
              <a:t>0x0012ff68</a:t>
            </a:r>
          </a:p>
          <a:p>
            <a:pPr>
              <a:lnSpc>
                <a:spcPct val="80000"/>
              </a:lnSpc>
            </a:pPr>
            <a:endParaRPr lang="en-US" altLang="zh-CN" sz="800"/>
          </a:p>
          <a:p>
            <a:pPr>
              <a:lnSpc>
                <a:spcPct val="80000"/>
              </a:lnSpc>
            </a:pPr>
            <a:r>
              <a:rPr lang="en-US" altLang="zh-CN" sz="800"/>
              <a:t>local vars</a:t>
            </a:r>
          </a:p>
          <a:p>
            <a:pPr>
              <a:lnSpc>
                <a:spcPct val="80000"/>
              </a:lnSpc>
            </a:pPr>
            <a:r>
              <a:rPr lang="en-US" altLang="zh-CN" sz="800"/>
              <a:t>0x0012ff7c</a:t>
            </a:r>
          </a:p>
          <a:p>
            <a:pPr>
              <a:lnSpc>
                <a:spcPct val="80000"/>
              </a:lnSpc>
            </a:pPr>
            <a:r>
              <a:rPr lang="en-US" altLang="zh-CN" sz="800"/>
              <a:t>0x0012ff78</a:t>
            </a:r>
          </a:p>
          <a:p>
            <a:pPr>
              <a:lnSpc>
                <a:spcPct val="80000"/>
              </a:lnSpc>
            </a:pPr>
            <a:r>
              <a:rPr lang="en-US" altLang="zh-CN" sz="800"/>
              <a:t>0x0012ff74</a:t>
            </a:r>
          </a:p>
          <a:p>
            <a:pPr>
              <a:lnSpc>
                <a:spcPct val="80000"/>
              </a:lnSpc>
            </a:pPr>
            <a:endParaRPr lang="en-US" altLang="zh-CN" sz="800"/>
          </a:p>
          <a:p>
            <a:pPr>
              <a:lnSpc>
                <a:spcPct val="80000"/>
              </a:lnSpc>
            </a:pPr>
            <a:r>
              <a:rPr lang="en-US" altLang="zh-CN" sz="800"/>
              <a:t>global vars</a:t>
            </a:r>
          </a:p>
          <a:p>
            <a:pPr>
              <a:lnSpc>
                <a:spcPct val="80000"/>
              </a:lnSpc>
            </a:pPr>
            <a:r>
              <a:rPr lang="en-US" altLang="zh-CN" sz="800"/>
              <a:t>0x00406a3c</a:t>
            </a:r>
          </a:p>
          <a:p>
            <a:pPr>
              <a:lnSpc>
                <a:spcPct val="80000"/>
              </a:lnSpc>
            </a:pPr>
            <a:r>
              <a:rPr lang="en-US" altLang="zh-CN" sz="800"/>
              <a:t>0x00406a40</a:t>
            </a:r>
          </a:p>
          <a:p>
            <a:pPr>
              <a:lnSpc>
                <a:spcPct val="80000"/>
              </a:lnSpc>
            </a:pPr>
            <a:r>
              <a:rPr lang="en-US" altLang="zh-CN" sz="800"/>
              <a:t>0x00406a44</a:t>
            </a:r>
          </a:p>
          <a:p>
            <a:pPr>
              <a:lnSpc>
                <a:spcPct val="80000"/>
              </a:lnSpc>
            </a:pPr>
            <a:endParaRPr lang="en-US" altLang="zh-CN" sz="800"/>
          </a:p>
          <a:p>
            <a:pPr>
              <a:lnSpc>
                <a:spcPct val="80000"/>
              </a:lnSpc>
            </a:pPr>
            <a:r>
              <a:rPr lang="en-US" altLang="zh-CN" sz="800"/>
              <a:t>static vars</a:t>
            </a:r>
          </a:p>
          <a:p>
            <a:pPr>
              <a:lnSpc>
                <a:spcPct val="80000"/>
              </a:lnSpc>
            </a:pPr>
            <a:r>
              <a:rPr lang="en-US" altLang="zh-CN" sz="800"/>
              <a:t>0x00406a48</a:t>
            </a:r>
          </a:p>
          <a:p>
            <a:pPr>
              <a:lnSpc>
                <a:spcPct val="80000"/>
              </a:lnSpc>
            </a:pPr>
            <a:r>
              <a:rPr lang="en-US" altLang="zh-CN" sz="800"/>
              <a:t>0x00406a4c</a:t>
            </a:r>
          </a:p>
          <a:p>
            <a:pPr>
              <a:lnSpc>
                <a:spcPct val="80000"/>
              </a:lnSpc>
            </a:pPr>
            <a:r>
              <a:rPr lang="en-US" altLang="zh-CN" sz="800"/>
              <a:t>0x00406a50</a:t>
            </a:r>
          </a:p>
          <a:p>
            <a:pPr>
              <a:lnSpc>
                <a:spcPct val="80000"/>
              </a:lnSpc>
            </a:pPr>
            <a:endParaRPr lang="en-US" altLang="zh-CN" sz="800"/>
          </a:p>
          <a:p>
            <a:pPr>
              <a:lnSpc>
                <a:spcPct val="80000"/>
              </a:lnSpc>
            </a:pPr>
            <a:r>
              <a:rPr lang="en-US" altLang="zh-CN" sz="800"/>
              <a:t>global uninitialized vars</a:t>
            </a:r>
          </a:p>
          <a:p>
            <a:pPr>
              <a:lnSpc>
                <a:spcPct val="80000"/>
              </a:lnSpc>
            </a:pPr>
            <a:r>
              <a:rPr lang="en-US" altLang="zh-CN" sz="800"/>
              <a:t>0x00406c08</a:t>
            </a:r>
          </a:p>
          <a:p>
            <a:pPr>
              <a:lnSpc>
                <a:spcPct val="80000"/>
              </a:lnSpc>
            </a:pPr>
            <a:r>
              <a:rPr lang="en-US" altLang="zh-CN" sz="800"/>
              <a:t>0x00406c0c</a:t>
            </a:r>
          </a:p>
          <a:p>
            <a:pPr>
              <a:lnSpc>
                <a:spcPct val="80000"/>
              </a:lnSpc>
            </a:pPr>
            <a:r>
              <a:rPr lang="en-US" altLang="zh-CN" sz="800"/>
              <a:t>0x00406c10</a:t>
            </a:r>
          </a:p>
          <a:p>
            <a:pPr>
              <a:lnSpc>
                <a:spcPct val="80000"/>
              </a:lnSpc>
            </a:pPr>
            <a:endParaRPr lang="en-US" altLang="zh-CN" sz="800"/>
          </a:p>
          <a:p>
            <a:pPr>
              <a:lnSpc>
                <a:spcPct val="80000"/>
              </a:lnSpc>
            </a:pPr>
            <a:r>
              <a:rPr lang="en-US" altLang="zh-CN" sz="800"/>
              <a:t>static uninitialized vars</a:t>
            </a:r>
          </a:p>
          <a:p>
            <a:pPr>
              <a:lnSpc>
                <a:spcPct val="80000"/>
              </a:lnSpc>
            </a:pPr>
            <a:r>
              <a:rPr lang="en-US" altLang="zh-CN" sz="800"/>
              <a:t>0x00406a30</a:t>
            </a:r>
          </a:p>
          <a:p>
            <a:pPr>
              <a:lnSpc>
                <a:spcPct val="80000"/>
              </a:lnSpc>
            </a:pPr>
            <a:r>
              <a:rPr lang="en-US" altLang="zh-CN" sz="800"/>
              <a:t>0x00406a38</a:t>
            </a:r>
          </a:p>
          <a:p>
            <a:pPr>
              <a:lnSpc>
                <a:spcPct val="80000"/>
              </a:lnSpc>
            </a:pPr>
            <a:r>
              <a:rPr lang="en-US" altLang="zh-CN" sz="800"/>
              <a:t>0x00406a34</a:t>
            </a:r>
          </a:p>
          <a:p>
            <a:pPr>
              <a:lnSpc>
                <a:spcPct val="80000"/>
              </a:lnSpc>
            </a:pPr>
            <a:endParaRPr lang="en-US" altLang="zh-CN" sz="800"/>
          </a:p>
          <a:p>
            <a:pPr>
              <a:lnSpc>
                <a:spcPct val="80000"/>
              </a:lnSpc>
            </a:pPr>
            <a:r>
              <a:rPr lang="en-US" altLang="zh-CN" sz="800"/>
              <a:t>dynamic allocated vars</a:t>
            </a:r>
          </a:p>
          <a:p>
            <a:pPr>
              <a:lnSpc>
                <a:spcPct val="80000"/>
              </a:lnSpc>
            </a:pPr>
            <a:r>
              <a:rPr lang="en-US" altLang="zh-CN" sz="800"/>
              <a:t>0x004107f0</a:t>
            </a:r>
          </a:p>
          <a:p>
            <a:pPr>
              <a:lnSpc>
                <a:spcPct val="80000"/>
              </a:lnSpc>
            </a:pPr>
            <a:r>
              <a:rPr lang="en-US" altLang="zh-CN" sz="800"/>
              <a:t>0x004107e0</a:t>
            </a:r>
          </a:p>
          <a:p>
            <a:pPr>
              <a:lnSpc>
                <a:spcPct val="80000"/>
              </a:lnSpc>
            </a:pPr>
            <a:r>
              <a:rPr lang="en-US" altLang="zh-CN" sz="800"/>
              <a:t>0x004107d0</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Rot="1" noChangeArrowheads="1"/>
          </p:cNvSpPr>
          <p:nvPr>
            <p:ph type="body" idx="1"/>
          </p:nvPr>
        </p:nvSpPr>
        <p:spPr/>
        <p:txBody>
          <a:bodyPr/>
          <a:lstStyle/>
          <a:p>
            <a:r>
              <a:rPr lang="zh-CN" altLang="en-US"/>
              <a:t>不对每一种入侵进行规则描述，</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Rot="1" noChangeArrowheads="1"/>
          </p:cNvSpPr>
          <p:nvPr>
            <p:ph type="body" idx="1"/>
          </p:nvPr>
        </p:nvSpPr>
        <p:spPr/>
        <p:txBody>
          <a:bodyPr/>
          <a:lstStyle/>
          <a:p>
            <a:pPr lvl="1">
              <a:lnSpc>
                <a:spcPct val="80000"/>
              </a:lnSpc>
            </a:pPr>
            <a:r>
              <a:rPr lang="zh-CN" altLang="en-US"/>
              <a:t>一般来说，黑客在第一次入侵的时候都是利用系统的缺陷。在第一次成功入侵之后，黑客就在系统打开一些后门，如安装一个特洛伊木马。所以，尽管系统缺陷已经被打补丁，黑客下一次还可以通过后门进入系统。</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AB860-AB46-4F2C-BF9C-8E2D867D3A8B}" type="slidenum">
              <a:rPr lang="zh-CN" altLang="en-US"/>
              <a:pPr/>
              <a:t>48</a:t>
            </a:fld>
            <a:endParaRPr lang="en-US" altLang="zh-CN"/>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r>
              <a:rPr lang="zh-CN" altLang="en-US"/>
              <a:t>网站使用的是</a:t>
            </a:r>
            <a:r>
              <a:rPr lang="en-US" altLang="zh-CN"/>
              <a:t>Access</a:t>
            </a:r>
            <a:r>
              <a:rPr lang="zh-CN" altLang="en-US"/>
              <a:t>数据库，通过</a:t>
            </a:r>
            <a:r>
              <a:rPr lang="en-US" altLang="zh-CN"/>
              <a:t>JET</a:t>
            </a:r>
            <a:r>
              <a:rPr lang="zh-CN" altLang="en-US"/>
              <a:t>引擎连接数据库，而不是通过</a:t>
            </a:r>
            <a:r>
              <a:rPr lang="en-US" altLang="zh-CN"/>
              <a:t>ODBC</a:t>
            </a:r>
            <a:r>
              <a:rPr lang="zh-CN" altLang="en-US"/>
              <a:t>。</a:t>
            </a:r>
            <a:br>
              <a:rPr lang="zh-CN" altLang="en-US"/>
            </a:br>
            <a:r>
              <a:rPr lang="en-US" altLang="zh-CN"/>
              <a:t>2.</a:t>
            </a:r>
            <a:r>
              <a:rPr lang="zh-CN" altLang="en-US"/>
              <a:t>程序没有判断客户端提交的数据是否符合程序要求。</a:t>
            </a:r>
            <a:br>
              <a:rPr lang="zh-CN" altLang="en-US"/>
            </a:br>
            <a:r>
              <a:rPr lang="en-US" altLang="zh-CN"/>
              <a:t>3.</a:t>
            </a:r>
            <a:r>
              <a:rPr lang="zh-CN" altLang="en-US"/>
              <a:t>该</a:t>
            </a:r>
            <a:r>
              <a:rPr lang="en-US" altLang="zh-CN"/>
              <a:t>SQL</a:t>
            </a:r>
            <a:r>
              <a:rPr lang="zh-CN" altLang="en-US"/>
              <a:t>语句所查询的表中有一名为</a:t>
            </a:r>
            <a:r>
              <a:rPr lang="en-US" altLang="zh-CN"/>
              <a:t>ID</a:t>
            </a:r>
            <a:r>
              <a:rPr lang="zh-CN" altLang="en-US"/>
              <a:t>的字段。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A621C-D908-4F31-9502-85DCEB6F79A4}" type="slidenum">
              <a:rPr lang="zh-CN" altLang="en-US"/>
              <a:pPr/>
              <a:t>52</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r>
              <a:rPr kumimoji="1" lang="en-US" altLang="zh-CN" b="1" i="1"/>
              <a:t>iframe src </a:t>
            </a:r>
            <a:r>
              <a:rPr kumimoji="1" lang="zh-CN" altLang="en-US" b="1" i="1"/>
              <a:t>：</a:t>
            </a:r>
            <a:r>
              <a:rPr kumimoji="1" lang="en-US" altLang="zh-CN"/>
              <a:t>iframe</a:t>
            </a:r>
            <a:r>
              <a:rPr kumimoji="1" lang="zh-CN" altLang="en-US"/>
              <a:t>是框架的意思，表示在当前页面嵌套一个页面 </a:t>
            </a:r>
            <a:endParaRPr kumimoji="1" lang="zh-CN" altLang="en-US" b="1" i="1"/>
          </a:p>
          <a:p>
            <a:r>
              <a:rPr kumimoji="1" lang="en-US" altLang="zh-CN"/>
              <a:t>frame</a:t>
            </a:r>
            <a:r>
              <a:rPr kumimoji="1" lang="zh-CN" altLang="en-US"/>
              <a:t>是框架 </a:t>
            </a:r>
            <a:r>
              <a:rPr kumimoji="1" lang="en-US" altLang="zh-CN"/>
              <a:t>src </a:t>
            </a:r>
            <a:r>
              <a:rPr kumimoji="1" lang="zh-CN" altLang="en-US"/>
              <a:t>是路径</a:t>
            </a:r>
            <a:r>
              <a:rPr kumimoji="1" lang="en-US" altLang="zh-CN"/>
              <a:t>; &lt;img src="</a:t>
            </a:r>
            <a:r>
              <a:rPr kumimoji="1" lang="zh-CN" altLang="en-US"/>
              <a:t>显示的图片路径</a:t>
            </a:r>
            <a:r>
              <a:rPr kumimoji="1" lang="en-US" altLang="zh-CN"/>
              <a:t>" &lt;iframe src="</a:t>
            </a:r>
            <a:r>
              <a:rPr kumimoji="1" lang="zh-CN" altLang="en-US"/>
              <a:t>单元框架里显示的网址路径</a:t>
            </a:r>
            <a:r>
              <a:rPr kumimoji="1" lang="en-US" altLang="zh-CN"/>
              <a:t>" </a:t>
            </a:r>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3914F-4F0B-4217-BAB0-A2DE0BC4A31A}" type="slidenum">
              <a:rPr lang="zh-CN" altLang="en-US"/>
              <a:pPr/>
              <a:t>66</a:t>
            </a:fld>
            <a:endParaRPr lang="en-US" altLang="zh-CN"/>
          </a:p>
        </p:txBody>
      </p:sp>
      <p:sp>
        <p:nvSpPr>
          <p:cNvPr id="580610" name="Rectangle 2"/>
          <p:cNvSpPr>
            <a:spLocks noGrp="1" noRot="1" noChangeAspect="1" noChangeArrowheads="1" noTextEdit="1"/>
          </p:cNvSpPr>
          <p:nvPr>
            <p:ph type="sldImg"/>
          </p:nvPr>
        </p:nvSpPr>
        <p:spPr>
          <a:xfrm>
            <a:off x="1144588" y="685800"/>
            <a:ext cx="4573587" cy="3430588"/>
          </a:xfrm>
          <a:ln/>
        </p:spPr>
      </p:sp>
      <p:sp>
        <p:nvSpPr>
          <p:cNvPr id="580611" name="Rectangle 3"/>
          <p:cNvSpPr>
            <a:spLocks noGrp="1" noChangeArrowheads="1"/>
          </p:cNvSpPr>
          <p:nvPr>
            <p:ph type="body" idx="1"/>
          </p:nvPr>
        </p:nvSpPr>
        <p:spPr>
          <a:xfrm>
            <a:off x="914400" y="4343400"/>
            <a:ext cx="5029200" cy="4114800"/>
          </a:xfrm>
        </p:spPr>
        <p:txBody>
          <a:bodyPr/>
          <a:lstStyle/>
          <a:p>
            <a:r>
              <a:rPr lang="en-US" altLang="zh-CN"/>
              <a:t>The speed of attack on IT infrastructure has accelerated tremendously.</a:t>
            </a:r>
          </a:p>
          <a:p>
            <a:endParaRPr lang="en-US" altLang="zh-CN"/>
          </a:p>
          <a:p>
            <a:r>
              <a:rPr lang="en-US" altLang="zh-CN"/>
              <a:t>Well know “denial of service” worms like Code Red and Nimda spread around the globe in a day or less.</a:t>
            </a:r>
          </a:p>
          <a:p>
            <a:endParaRPr lang="en-US" altLang="zh-CN"/>
          </a:p>
          <a:p>
            <a:r>
              <a:rPr lang="en-US" altLang="zh-CN"/>
              <a:t>Recently, the time required for of such attacks to be felt globally has shrunk tremendously.  </a:t>
            </a:r>
          </a:p>
          <a:p>
            <a:endParaRPr lang="en-US" altLang="zh-CN"/>
          </a:p>
          <a:p>
            <a:r>
              <a:rPr lang="en-US" altLang="zh-CN"/>
              <a:t>SQL Slammer infected over 5000 servers around the world in UNDER THREE MINUTES.</a:t>
            </a: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71B8A8-D78C-44DC-8384-07FEBE220A36}" type="slidenum">
              <a:rPr lang="zh-CN" altLang="en-US"/>
              <a:pPr/>
              <a:t>84</a:t>
            </a:fld>
            <a:endParaRPr lang="en-US" altLang="zh-CN"/>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a:xfrm>
            <a:off x="914400" y="4343400"/>
            <a:ext cx="5029200" cy="4114800"/>
          </a:xfrm>
        </p:spPr>
        <p:txBody>
          <a:bodyPr/>
          <a:lstStyle/>
          <a:p>
            <a:r>
              <a:rPr lang="en-US" altLang="zh-CN" sz="1800"/>
              <a:t>Tcpdump</a:t>
            </a:r>
            <a:r>
              <a:rPr lang="en-US" altLang="zh-CN" sz="1800">
                <a:latin typeface="Arial"/>
              </a:rPr>
              <a:t>—</a:t>
            </a:r>
            <a:r>
              <a:rPr lang="zh-CN" altLang="en-US" sz="1800"/>
              <a:t>原理：通过调用</a:t>
            </a:r>
            <a:r>
              <a:rPr lang="en-US" altLang="zh-CN" sz="1800"/>
              <a:t>libpcap</a:t>
            </a:r>
            <a:r>
              <a:rPr lang="zh-CN" altLang="en-US" sz="1800"/>
              <a:t>中的例程来捕获包。但它既可以对</a:t>
            </a:r>
            <a:r>
              <a:rPr lang="en-US" altLang="zh-CN" sz="1800"/>
              <a:t>IP</a:t>
            </a:r>
            <a:r>
              <a:rPr lang="zh-CN" altLang="en-US" sz="1800"/>
              <a:t>包，也可以对</a:t>
            </a:r>
            <a:r>
              <a:rPr lang="en-US" altLang="zh-CN" sz="1800"/>
              <a:t>IPX</a:t>
            </a:r>
            <a:r>
              <a:rPr lang="zh-CN" altLang="en-US" sz="1800"/>
              <a:t>及</a:t>
            </a:r>
            <a:r>
              <a:rPr lang="en-US" altLang="zh-CN" sz="1800"/>
              <a:t>ether</a:t>
            </a:r>
            <a:r>
              <a:rPr lang="zh-CN" altLang="en-US" sz="1800"/>
              <a:t>、</a:t>
            </a:r>
            <a:r>
              <a:rPr lang="en-US" altLang="zh-CN" sz="1800"/>
              <a:t>FDDI</a:t>
            </a:r>
            <a:r>
              <a:rPr lang="zh-CN" altLang="en-US" sz="1800"/>
              <a:t>等包作出分析。可给出数据链路层、网络层、传输层的包头格式及包数据。可指定主机（</a:t>
            </a:r>
            <a:r>
              <a:rPr lang="en-US" altLang="zh-CN" sz="1800"/>
              <a:t>host)</a:t>
            </a:r>
            <a:r>
              <a:rPr lang="zh-CN" altLang="en-US" sz="1800"/>
              <a:t>、网络（</a:t>
            </a:r>
            <a:r>
              <a:rPr lang="en-US" altLang="zh-CN" sz="1800"/>
              <a:t>net)</a:t>
            </a:r>
            <a:r>
              <a:rPr lang="zh-CN" altLang="en-US" sz="1800"/>
              <a:t>端口（</a:t>
            </a:r>
            <a:r>
              <a:rPr lang="en-US" altLang="zh-CN" sz="1800"/>
              <a:t>port)</a:t>
            </a:r>
            <a:r>
              <a:rPr lang="zh-CN" altLang="en-US" sz="1800"/>
              <a:t>、协议（</a:t>
            </a:r>
            <a:r>
              <a:rPr lang="en-US" altLang="zh-CN" sz="1800"/>
              <a:t>proto)</a:t>
            </a:r>
            <a:r>
              <a:rPr lang="zh-CN" altLang="en-US" sz="1800"/>
              <a:t>等来过滤捕获。</a:t>
            </a:r>
          </a:p>
          <a:p>
            <a:pPr>
              <a:lnSpc>
                <a:spcPct val="90000"/>
              </a:lnSpc>
            </a:pPr>
            <a:r>
              <a:rPr lang="en-US" altLang="zh-CN" sz="1800"/>
              <a:t>1</a:t>
            </a:r>
            <a:r>
              <a:rPr lang="zh-CN" altLang="en-US" sz="1800"/>
              <a:t>、消除</a:t>
            </a:r>
            <a:r>
              <a:rPr lang="en-US" altLang="zh-CN" sz="1800"/>
              <a:t>last</a:t>
            </a:r>
            <a:r>
              <a:rPr lang="zh-CN" altLang="en-US" sz="1800"/>
              <a:t>命令中的痕迹：执行</a:t>
            </a:r>
            <a:r>
              <a:rPr lang="en-US" altLang="zh-CN" sz="1800"/>
              <a:t>wedit</a:t>
            </a:r>
            <a:r>
              <a:rPr lang="zh-CN" altLang="en-US" sz="1800"/>
              <a:t>程序可删除此用户的在</a:t>
            </a:r>
            <a:r>
              <a:rPr lang="en-US" altLang="zh-CN" sz="1800"/>
              <a:t>last</a:t>
            </a:r>
            <a:r>
              <a:rPr lang="zh-CN" altLang="en-US" sz="1800"/>
              <a:t>命令中的登录痕迹；执行</a:t>
            </a:r>
            <a:r>
              <a:rPr lang="en-US" altLang="zh-CN" sz="1800"/>
              <a:t>wnedit</a:t>
            </a:r>
            <a:r>
              <a:rPr lang="zh-CN" altLang="en-US" sz="1800"/>
              <a:t>程序可删除此用户在</a:t>
            </a:r>
            <a:r>
              <a:rPr lang="en-US" altLang="zh-CN" sz="1800"/>
              <a:t>last</a:t>
            </a:r>
            <a:r>
              <a:rPr lang="zh-CN" altLang="en-US" sz="1800"/>
              <a:t>命令中最近</a:t>
            </a:r>
            <a:r>
              <a:rPr lang="en-US" altLang="zh-CN" sz="1800"/>
              <a:t>n</a:t>
            </a:r>
            <a:r>
              <a:rPr lang="zh-CN" altLang="en-US" sz="1800"/>
              <a:t>次登录痕迹</a:t>
            </a:r>
          </a:p>
          <a:p>
            <a:pPr>
              <a:lnSpc>
                <a:spcPct val="90000"/>
              </a:lnSpc>
            </a:pPr>
            <a:r>
              <a:rPr lang="en-US" altLang="zh-CN" sz="1800"/>
              <a:t>2.</a:t>
            </a:r>
            <a:r>
              <a:rPr lang="zh-CN" altLang="en-US" sz="1800"/>
              <a:t>消除</a:t>
            </a:r>
            <a:r>
              <a:rPr lang="en-US" altLang="zh-CN" sz="1800"/>
              <a:t>/var/adm/messages</a:t>
            </a:r>
            <a:r>
              <a:rPr lang="zh-CN" altLang="en-US" sz="1800"/>
              <a:t>中的痕迹</a:t>
            </a:r>
            <a:r>
              <a:rPr lang="en-US" altLang="zh-CN" sz="1800"/>
              <a:t>:</a:t>
            </a:r>
            <a:r>
              <a:rPr lang="zh-CN" altLang="en-US" sz="1800"/>
              <a:t>用</a:t>
            </a:r>
            <a:r>
              <a:rPr lang="en-US" altLang="zh-CN" sz="1800"/>
              <a:t>vi</a:t>
            </a:r>
            <a:r>
              <a:rPr lang="zh-CN" altLang="en-US" sz="1800"/>
              <a:t>来修改</a:t>
            </a:r>
            <a:r>
              <a:rPr lang="en-US" altLang="zh-CN" sz="1800"/>
              <a:t>messages</a:t>
            </a:r>
          </a:p>
          <a:p>
            <a:pPr>
              <a:lnSpc>
                <a:spcPct val="90000"/>
              </a:lnSpc>
            </a:pPr>
            <a:r>
              <a:rPr lang="en-US" altLang="zh-CN" sz="1800"/>
              <a:t>3.</a:t>
            </a:r>
            <a:r>
              <a:rPr lang="zh-CN" altLang="en-US" sz="1800"/>
              <a:t>消除</a:t>
            </a:r>
            <a:r>
              <a:rPr lang="en-US" altLang="zh-CN" sz="1800"/>
              <a:t>home</a:t>
            </a:r>
            <a:r>
              <a:rPr lang="zh-CN" altLang="en-US" sz="1800"/>
              <a:t>目录下的</a:t>
            </a:r>
            <a:r>
              <a:rPr lang="en-US" altLang="zh-CN" sz="1800"/>
              <a:t>.bash_history              </a:t>
            </a:r>
            <a:r>
              <a:rPr lang="zh-CN" altLang="en-US" sz="1800"/>
              <a:t>文件中的痕迹</a:t>
            </a:r>
            <a:r>
              <a:rPr lang="zh-CN" altLang="en-US"/>
              <a:t> </a:t>
            </a: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0CB0D-3D0C-44F0-9AFD-11C7845C5C23}" type="slidenum">
              <a:rPr lang="zh-CN" altLang="en-US"/>
              <a:pPr/>
              <a:t>86</a:t>
            </a:fld>
            <a:endParaRPr lang="en-US" altLang="zh-CN"/>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7" name="Rectangle 7"/>
          <p:cNvSpPr>
            <a:spLocks noGrp="1" noChangeArrowheads="1"/>
          </p:cNvSpPr>
          <p:nvPr>
            <p:ph type="sldNum" sz="quarter" idx="5"/>
          </p:nvPr>
        </p:nvSpPr>
        <p:spPr>
          <a:noFill/>
          <a:ln>
            <a:miter lim="800000"/>
            <a:headEnd/>
            <a:tailEnd/>
          </a:ln>
        </p:spPr>
        <p:txBody>
          <a:bodyPr/>
          <a:lstStyle/>
          <a:p>
            <a:fld id="{84442273-974A-4828-A8C6-855A82AB41CF}" type="slidenum">
              <a:rPr lang="zh-CN" altLang="en-US" smtClean="0">
                <a:ea typeface="宋体" charset="-122"/>
              </a:rPr>
              <a:pPr/>
              <a:t>90</a:t>
            </a:fld>
            <a:endParaRPr lang="en-US" altLang="zh-CN" smtClean="0">
              <a:ea typeface="宋体" charset="-122"/>
            </a:endParaRPr>
          </a:p>
        </p:txBody>
      </p:sp>
      <p:sp>
        <p:nvSpPr>
          <p:cNvPr id="1212418" name="Rectangle 2"/>
          <p:cNvSpPr>
            <a:spLocks noGrp="1" noRot="1" noChangeAspect="1" noChangeArrowheads="1" noTextEdit="1"/>
          </p:cNvSpPr>
          <p:nvPr>
            <p:ph type="sldImg"/>
          </p:nvPr>
        </p:nvSpPr>
        <p:spPr>
          <a:ln/>
        </p:spPr>
      </p:sp>
      <p:sp>
        <p:nvSpPr>
          <p:cNvPr id="1212419" name="Rectangle 3"/>
          <p:cNvSpPr>
            <a:spLocks noGrp="1" noChangeArrowheads="1"/>
          </p:cNvSpPr>
          <p:nvPr>
            <p:ph type="body" idx="1"/>
          </p:nvPr>
        </p:nvSpPr>
        <p:spPr>
          <a:xfrm>
            <a:off x="914400" y="4343400"/>
            <a:ext cx="5029200" cy="4114800"/>
          </a:xfrm>
          <a:noFill/>
        </p:spPr>
        <p:txBody>
          <a:bodyPr/>
          <a:lstStyle/>
          <a:p>
            <a:pPr eaLnBrk="1" hangingPunct="1"/>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Rot="1" noChangeArrowheads="1"/>
          </p:cNvSpPr>
          <p:nvPr>
            <p:ph type="body" idx="1"/>
          </p:nvPr>
        </p:nvSpPr>
        <p:spPr/>
        <p:txBody>
          <a:bodyPr/>
          <a:lstStyle/>
          <a:p>
            <a:r>
              <a:rPr lang="zh-CN" altLang="en-US"/>
              <a:t>在对一个网络和系统实现安全管理的时候，人们总是先分析自己对安全的需求，再做出自己的安全政策。</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ECB6AF2C-A8F6-4114-A619-4E6F9C822296}" type="slidenum">
              <a:rPr lang="zh-CN" altLang="en-US"/>
              <a:pPr/>
              <a:t>‹#›</a:t>
            </a:fld>
            <a:endParaRPr lang="en-US" altLang="zh-CN"/>
          </a:p>
        </p:txBody>
      </p:sp>
    </p:spTree>
    <p:extLst>
      <p:ext uri="{BB962C8B-B14F-4D97-AF65-F5344CB8AC3E}">
        <p14:creationId xmlns:p14="http://schemas.microsoft.com/office/powerpoint/2010/main" val="214117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76C3D52-6E31-43F8-AE79-17C99EADFD7E}" type="slidenum">
              <a:rPr lang="zh-CN" altLang="en-US"/>
              <a:pPr/>
              <a:t>‹#›</a:t>
            </a:fld>
            <a:endParaRPr lang="en-US" altLang="zh-CN"/>
          </a:p>
        </p:txBody>
      </p:sp>
    </p:spTree>
    <p:extLst>
      <p:ext uri="{BB962C8B-B14F-4D97-AF65-F5344CB8AC3E}">
        <p14:creationId xmlns:p14="http://schemas.microsoft.com/office/powerpoint/2010/main" val="14871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268413"/>
            <a:ext cx="2058988" cy="4537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68413"/>
            <a:ext cx="6029325" cy="4537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0ACCA2A-4D78-4AD1-B229-6D24E781D98A}" type="slidenum">
              <a:rPr lang="zh-CN" altLang="en-US"/>
              <a:pPr/>
              <a:t>‹#›</a:t>
            </a:fld>
            <a:endParaRPr lang="en-US" altLang="zh-CN"/>
          </a:p>
        </p:txBody>
      </p:sp>
    </p:spTree>
    <p:extLst>
      <p:ext uri="{BB962C8B-B14F-4D97-AF65-F5344CB8AC3E}">
        <p14:creationId xmlns:p14="http://schemas.microsoft.com/office/powerpoint/2010/main" val="299967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975475" y="6308725"/>
            <a:ext cx="2133600" cy="476250"/>
          </a:xfrm>
        </p:spPr>
        <p:txBody>
          <a:bodyPr/>
          <a:lstStyle>
            <a:lvl1pPr>
              <a:defRPr/>
            </a:lvl1pPr>
          </a:lstStyle>
          <a:p>
            <a:fld id="{CE998976-E7C1-488C-9A86-B819B28063A4}" type="slidenum">
              <a:rPr lang="zh-CN" altLang="en-US"/>
              <a:pPr/>
              <a:t>‹#›</a:t>
            </a:fld>
            <a:endParaRPr lang="en-US" altLang="zh-CN"/>
          </a:p>
        </p:txBody>
      </p:sp>
    </p:spTree>
    <p:extLst>
      <p:ext uri="{BB962C8B-B14F-4D97-AF65-F5344CB8AC3E}">
        <p14:creationId xmlns:p14="http://schemas.microsoft.com/office/powerpoint/2010/main" val="280268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2420938"/>
            <a:ext cx="8229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3" y="4189413"/>
            <a:ext cx="8229600" cy="1616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975475" y="6308725"/>
            <a:ext cx="2133600" cy="476250"/>
          </a:xfrm>
        </p:spPr>
        <p:txBody>
          <a:bodyPr/>
          <a:lstStyle>
            <a:lvl1pPr>
              <a:defRPr/>
            </a:lvl1pPr>
          </a:lstStyle>
          <a:p>
            <a:fld id="{C2E72DD3-D393-4671-A8ED-4D2C5E68A4D3}" type="slidenum">
              <a:rPr lang="zh-CN" altLang="en-US"/>
              <a:pPr/>
              <a:t>‹#›</a:t>
            </a:fld>
            <a:endParaRPr lang="en-US" altLang="zh-CN"/>
          </a:p>
        </p:txBody>
      </p:sp>
    </p:spTree>
    <p:extLst>
      <p:ext uri="{BB962C8B-B14F-4D97-AF65-F5344CB8AC3E}">
        <p14:creationId xmlns:p14="http://schemas.microsoft.com/office/powerpoint/2010/main" val="392516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CAF7C8F-8D3A-492A-8617-3019C682D0FD}" type="slidenum">
              <a:rPr lang="zh-CN" altLang="en-US"/>
              <a:pPr/>
              <a:t>‹#›</a:t>
            </a:fld>
            <a:endParaRPr lang="en-US" altLang="zh-CN"/>
          </a:p>
        </p:txBody>
      </p:sp>
    </p:spTree>
    <p:extLst>
      <p:ext uri="{BB962C8B-B14F-4D97-AF65-F5344CB8AC3E}">
        <p14:creationId xmlns:p14="http://schemas.microsoft.com/office/powerpoint/2010/main" val="347082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A5B1B0AF-F65A-451E-A712-BE305EBB8BEE}" type="slidenum">
              <a:rPr lang="zh-CN" altLang="en-US"/>
              <a:pPr/>
              <a:t>‹#›</a:t>
            </a:fld>
            <a:endParaRPr lang="en-US" altLang="zh-CN"/>
          </a:p>
        </p:txBody>
      </p:sp>
    </p:spTree>
    <p:extLst>
      <p:ext uri="{BB962C8B-B14F-4D97-AF65-F5344CB8AC3E}">
        <p14:creationId xmlns:p14="http://schemas.microsoft.com/office/powerpoint/2010/main" val="334215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4209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4C0B2AC5-3F1C-4E93-B1C0-AE8504B601CA}" type="slidenum">
              <a:rPr lang="zh-CN" altLang="en-US"/>
              <a:pPr/>
              <a:t>‹#›</a:t>
            </a:fld>
            <a:endParaRPr lang="en-US" altLang="zh-CN"/>
          </a:p>
        </p:txBody>
      </p:sp>
    </p:spTree>
    <p:extLst>
      <p:ext uri="{BB962C8B-B14F-4D97-AF65-F5344CB8AC3E}">
        <p14:creationId xmlns:p14="http://schemas.microsoft.com/office/powerpoint/2010/main" val="129473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A1F7D605-48D6-4FDC-9074-E037A4E71D4E}" type="slidenum">
              <a:rPr lang="zh-CN" altLang="en-US"/>
              <a:pPr/>
              <a:t>‹#›</a:t>
            </a:fld>
            <a:endParaRPr lang="en-US" altLang="zh-CN"/>
          </a:p>
        </p:txBody>
      </p:sp>
    </p:spTree>
    <p:extLst>
      <p:ext uri="{BB962C8B-B14F-4D97-AF65-F5344CB8AC3E}">
        <p14:creationId xmlns:p14="http://schemas.microsoft.com/office/powerpoint/2010/main" val="265148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C627D72-68B6-4FF6-90BC-7146A3D765AC}" type="slidenum">
              <a:rPr lang="zh-CN" altLang="en-US"/>
              <a:pPr/>
              <a:t>‹#›</a:t>
            </a:fld>
            <a:endParaRPr lang="en-US" altLang="zh-CN"/>
          </a:p>
        </p:txBody>
      </p:sp>
    </p:spTree>
    <p:extLst>
      <p:ext uri="{BB962C8B-B14F-4D97-AF65-F5344CB8AC3E}">
        <p14:creationId xmlns:p14="http://schemas.microsoft.com/office/powerpoint/2010/main" val="316913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45E7707E-790F-4CED-A346-7939A841A8A6}" type="slidenum">
              <a:rPr lang="zh-CN" altLang="en-US"/>
              <a:pPr/>
              <a:t>‹#›</a:t>
            </a:fld>
            <a:endParaRPr lang="en-US" altLang="zh-CN"/>
          </a:p>
        </p:txBody>
      </p:sp>
    </p:spTree>
    <p:extLst>
      <p:ext uri="{BB962C8B-B14F-4D97-AF65-F5344CB8AC3E}">
        <p14:creationId xmlns:p14="http://schemas.microsoft.com/office/powerpoint/2010/main" val="75226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8C7C803-B150-4370-AE27-2F50420847C0}" type="slidenum">
              <a:rPr lang="zh-CN" altLang="en-US"/>
              <a:pPr/>
              <a:t>‹#›</a:t>
            </a:fld>
            <a:endParaRPr lang="en-US" altLang="zh-CN"/>
          </a:p>
        </p:txBody>
      </p:sp>
    </p:spTree>
    <p:extLst>
      <p:ext uri="{BB962C8B-B14F-4D97-AF65-F5344CB8AC3E}">
        <p14:creationId xmlns:p14="http://schemas.microsoft.com/office/powerpoint/2010/main" val="367020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F5D02AA-5235-4F10-A0B8-674696C1CBCD}" type="slidenum">
              <a:rPr lang="zh-CN" altLang="en-US"/>
              <a:pPr/>
              <a:t>‹#›</a:t>
            </a:fld>
            <a:endParaRPr lang="en-US" altLang="zh-CN"/>
          </a:p>
        </p:txBody>
      </p:sp>
    </p:spTree>
    <p:extLst>
      <p:ext uri="{BB962C8B-B14F-4D97-AF65-F5344CB8AC3E}">
        <p14:creationId xmlns:p14="http://schemas.microsoft.com/office/powerpoint/2010/main" val="239226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1268413"/>
            <a:ext cx="82296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795" name="Rectangle 3"/>
          <p:cNvSpPr>
            <a:spLocks noGrp="1" noChangeArrowheads="1"/>
          </p:cNvSpPr>
          <p:nvPr>
            <p:ph type="body" idx="1"/>
          </p:nvPr>
        </p:nvSpPr>
        <p:spPr bwMode="auto">
          <a:xfrm>
            <a:off x="468313" y="2420938"/>
            <a:ext cx="82296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799" name="Text Box 7"/>
          <p:cNvSpPr txBox="1">
            <a:spLocks noChangeArrowheads="1"/>
          </p:cNvSpPr>
          <p:nvPr/>
        </p:nvSpPr>
        <p:spPr bwMode="auto">
          <a:xfrm>
            <a:off x="1692275" y="333375"/>
            <a:ext cx="7272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pic>
        <p:nvPicPr>
          <p:cNvPr id="33800" name="Picture 8" descr="图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63663" y="26988"/>
            <a:ext cx="7816850" cy="881062"/>
          </a:xfrm>
          <a:prstGeom prst="rect">
            <a:avLst/>
          </a:prstGeom>
          <a:noFill/>
          <a:extLst>
            <a:ext uri="{909E8E84-426E-40DD-AFC4-6F175D3DCCD1}">
              <a14:hiddenFill xmlns:a14="http://schemas.microsoft.com/office/drawing/2010/main">
                <a:solidFill>
                  <a:srgbClr val="FFFFFF"/>
                </a:solidFill>
              </a14:hiddenFill>
            </a:ext>
          </a:extLst>
        </p:spPr>
      </p:pic>
      <p:sp>
        <p:nvSpPr>
          <p:cNvPr id="33801" name="Text Box 9"/>
          <p:cNvSpPr txBox="1">
            <a:spLocks noChangeArrowheads="1"/>
          </p:cNvSpPr>
          <p:nvPr/>
        </p:nvSpPr>
        <p:spPr bwMode="auto">
          <a:xfrm>
            <a:off x="1403350" y="836613"/>
            <a:ext cx="583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1800" b="0"/>
          </a:p>
        </p:txBody>
      </p:sp>
      <p:sp>
        <p:nvSpPr>
          <p:cNvPr id="33802" name="Text Box 10"/>
          <p:cNvSpPr txBox="1">
            <a:spLocks noChangeArrowheads="1"/>
          </p:cNvSpPr>
          <p:nvPr/>
        </p:nvSpPr>
        <p:spPr bwMode="auto">
          <a:xfrm>
            <a:off x="1476375" y="333375"/>
            <a:ext cx="6048375"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i="1"/>
              <a:t>    </a:t>
            </a:r>
            <a:r>
              <a:rPr lang="en-US" altLang="zh-CN" i="1">
                <a:latin typeface="Times New Roman" pitchFamily="18" charset="0"/>
              </a:rPr>
              <a:t>                 Computer Network and Information Security</a:t>
            </a:r>
          </a:p>
        </p:txBody>
      </p:sp>
      <p:sp>
        <p:nvSpPr>
          <p:cNvPr id="33803" name="Rectangle 11"/>
          <p:cNvSpPr>
            <a:spLocks noGrp="1" noChangeArrowheads="1"/>
          </p:cNvSpPr>
          <p:nvPr>
            <p:ph type="sldNum" sz="quarter" idx="4"/>
          </p:nvPr>
        </p:nvSpPr>
        <p:spPr bwMode="auto">
          <a:xfrm>
            <a:off x="6975475" y="63087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Times New Roman" pitchFamily="18" charset="0"/>
              </a:defRPr>
            </a:lvl1pPr>
          </a:lstStyle>
          <a:p>
            <a:fld id="{0EA3B337-432A-4E12-B197-DA629421DA4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隶书" pitchFamily="49" charset="-122"/>
        </a:defRPr>
      </a:lvl2pPr>
      <a:lvl3pPr algn="ctr" rtl="0" fontAlgn="base">
        <a:spcBef>
          <a:spcPct val="0"/>
        </a:spcBef>
        <a:spcAft>
          <a:spcPct val="0"/>
        </a:spcAft>
        <a:defRPr sz="4400">
          <a:solidFill>
            <a:schemeClr val="tx2"/>
          </a:solidFill>
          <a:latin typeface="Arial" charset="0"/>
          <a:ea typeface="隶书" pitchFamily="49" charset="-122"/>
        </a:defRPr>
      </a:lvl3pPr>
      <a:lvl4pPr algn="ctr" rtl="0" fontAlgn="base">
        <a:spcBef>
          <a:spcPct val="0"/>
        </a:spcBef>
        <a:spcAft>
          <a:spcPct val="0"/>
        </a:spcAft>
        <a:defRPr sz="4400">
          <a:solidFill>
            <a:schemeClr val="tx2"/>
          </a:solidFill>
          <a:latin typeface="Arial" charset="0"/>
          <a:ea typeface="隶书" pitchFamily="49" charset="-122"/>
        </a:defRPr>
      </a:lvl4pPr>
      <a:lvl5pPr algn="ctr" rtl="0" fontAlgn="base">
        <a:spcBef>
          <a:spcPct val="0"/>
        </a:spcBef>
        <a:spcAft>
          <a:spcPct val="0"/>
        </a:spcAft>
        <a:defRPr sz="4400">
          <a:solidFill>
            <a:schemeClr val="tx2"/>
          </a:solidFill>
          <a:latin typeface="Arial" charset="0"/>
          <a:ea typeface="隶书" pitchFamily="49" charset="-122"/>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emf"/><Relationship Id="rId11" Type="http://schemas.openxmlformats.org/officeDocument/2006/relationships/oleObject" Target="../embeddings/oleObject9.bin"/><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22.wmf"/><Relationship Id="rId9" Type="http://schemas.openxmlformats.org/officeDocument/2006/relationships/oleObject" Target="../embeddings/oleObject7.bin"/></Relationships>
</file>

<file path=ppt/slides/_rels/slide5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5.bin"/><Relationship Id="rId18" Type="http://schemas.openxmlformats.org/officeDocument/2006/relationships/oleObject" Target="../embeddings/oleObject20.bin"/><Relationship Id="rId3" Type="http://schemas.openxmlformats.org/officeDocument/2006/relationships/oleObject" Target="../embeddings/oleObject10.bin"/><Relationship Id="rId21" Type="http://schemas.openxmlformats.org/officeDocument/2006/relationships/oleObject" Target="../embeddings/oleObject23.bin"/><Relationship Id="rId7" Type="http://schemas.openxmlformats.org/officeDocument/2006/relationships/oleObject" Target="../embeddings/oleObject12.bin"/><Relationship Id="rId12" Type="http://schemas.openxmlformats.org/officeDocument/2006/relationships/image" Target="../media/image24.wmf"/><Relationship Id="rId17"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oleObject" Target="../embeddings/oleObject18.bin"/><Relationship Id="rId20" Type="http://schemas.openxmlformats.org/officeDocument/2006/relationships/oleObject" Target="../embeddings/oleObject22.bin"/><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7.bin"/><Relationship Id="rId23" Type="http://schemas.openxmlformats.org/officeDocument/2006/relationships/oleObject" Target="../embeddings/oleObject25.bin"/><Relationship Id="rId10" Type="http://schemas.openxmlformats.org/officeDocument/2006/relationships/image" Target="../media/image27.emf"/><Relationship Id="rId19" Type="http://schemas.openxmlformats.org/officeDocument/2006/relationships/oleObject" Target="../embeddings/oleObject21.bin"/><Relationship Id="rId4" Type="http://schemas.openxmlformats.org/officeDocument/2006/relationships/image" Target="../media/image25.wmf"/><Relationship Id="rId9" Type="http://schemas.openxmlformats.org/officeDocument/2006/relationships/oleObject" Target="../embeddings/oleObject13.bin"/><Relationship Id="rId14" Type="http://schemas.openxmlformats.org/officeDocument/2006/relationships/oleObject" Target="../embeddings/oleObject16.bin"/><Relationship Id="rId22"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192.168.0.27/Scripts/..%e0%c0%af../winnt/system32/cmd.exe?/c+dir+d:\" TargetMode="External"/><Relationship Id="rId2" Type="http://schemas.openxmlformats.org/officeDocument/2006/relationships/hyperlink" Target="http://192.168.0.27/Scripts/..%c0%af../winnt/system32/cmd.exe?/c+dir+d:\"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victim.net/" TargetMode="External"/><Relationship Id="rId2" Type="http://schemas.openxmlformats.org/officeDocument/2006/relationships/hyperlink" Target="http://www.victim.net:3389/" TargetMode="External"/><Relationship Id="rId1" Type="http://schemas.openxmlformats.org/officeDocument/2006/relationships/slideLayout" Target="../slideLayouts/slideLayout2.xml"/><Relationship Id="rId4" Type="http://schemas.openxmlformats.org/officeDocument/2006/relationships/hyperlink" Target="http://www.victim.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2.emf"/></Relationships>
</file>

<file path=ppt/slides/_rels/slide8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6.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image" Target="../media/image37.wmf"/><Relationship Id="rId5" Type="http://schemas.openxmlformats.org/officeDocument/2006/relationships/image" Target="../media/image34.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6.emf"/></Relationships>
</file>

<file path=ppt/slides/_rels/slide8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e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9.wmf"/><Relationship Id="rId4" Type="http://schemas.openxmlformats.org/officeDocument/2006/relationships/oleObject" Target="../embeddings/oleObject35.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0.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emf"/><Relationship Id="rId5" Type="http://schemas.openxmlformats.org/officeDocument/2006/relationships/oleObject" Target="../embeddings/oleObject38.bin"/><Relationship Id="rId4" Type="http://schemas.openxmlformats.org/officeDocument/2006/relationships/image" Target="../media/image3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emf"/><Relationship Id="rId5" Type="http://schemas.openxmlformats.org/officeDocument/2006/relationships/oleObject" Target="../embeddings/oleObject40.bin"/><Relationship Id="rId4" Type="http://schemas.openxmlformats.org/officeDocument/2006/relationships/image" Target="../media/image35.wmf"/></Relationships>
</file>

<file path=ppt/slides/_rels/slide9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26.wmf"/><Relationship Id="rId4" Type="http://schemas.openxmlformats.org/officeDocument/2006/relationships/image" Target="../media/image22.wmf"/><Relationship Id="rId9" Type="http://schemas.openxmlformats.org/officeDocument/2006/relationships/oleObject" Target="../embeddings/oleObject45.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4.emf"/></Relationships>
</file>

<file path=ppt/slides/_rels/slide9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BC2B13CD-A2D2-4FAD-851C-614F9A6A9E77}" type="slidenum">
              <a:rPr lang="zh-CN" altLang="en-US"/>
              <a:pPr/>
              <a:t>1</a:t>
            </a:fld>
            <a:endParaRPr lang="en-US" altLang="zh-CN"/>
          </a:p>
        </p:txBody>
      </p:sp>
      <p:sp>
        <p:nvSpPr>
          <p:cNvPr id="35842" name="Rectangle 2"/>
          <p:cNvSpPr>
            <a:spLocks noGrp="1" noChangeArrowheads="1"/>
          </p:cNvSpPr>
          <p:nvPr>
            <p:ph type="title"/>
          </p:nvPr>
        </p:nvSpPr>
        <p:spPr>
          <a:xfrm>
            <a:off x="381000" y="3263900"/>
            <a:ext cx="8229600" cy="1244600"/>
          </a:xfrm>
        </p:spPr>
        <p:txBody>
          <a:bodyPr/>
          <a:lstStyle/>
          <a:p>
            <a:r>
              <a:rPr lang="zh-CN" altLang="en-US">
                <a:latin typeface="楷体_GB2312" pitchFamily="49" charset="-122"/>
                <a:ea typeface="楷体_GB2312" pitchFamily="49" charset="-122"/>
              </a:rPr>
              <a:t>软件安全</a:t>
            </a:r>
            <a:br>
              <a:rPr lang="zh-CN" altLang="en-US">
                <a:latin typeface="楷体_GB2312" pitchFamily="49" charset="-122"/>
                <a:ea typeface="楷体_GB2312" pitchFamily="49" charset="-122"/>
              </a:rPr>
            </a:br>
            <a:r>
              <a:rPr lang="zh-CN" altLang="en-US">
                <a:latin typeface="楷体_GB2312" pitchFamily="49" charset="-122"/>
                <a:ea typeface="楷体_GB2312" pitchFamily="49" charset="-122"/>
              </a:rPr>
              <a:t/>
            </a:r>
            <a:br>
              <a:rPr lang="zh-CN" altLang="en-US">
                <a:latin typeface="楷体_GB2312" pitchFamily="49" charset="-122"/>
                <a:ea typeface="楷体_GB2312" pitchFamily="49" charset="-122"/>
              </a:rPr>
            </a:br>
            <a:r>
              <a:rPr lang="zh-CN" altLang="en-US" sz="3200">
                <a:latin typeface="楷体_GB2312" pitchFamily="49" charset="-122"/>
                <a:ea typeface="楷体_GB2312" pitchFamily="49" charset="-122"/>
              </a:rPr>
              <a:t>主讲人：余翔湛</a:t>
            </a:r>
            <a:br>
              <a:rPr lang="zh-CN" altLang="en-US" sz="3200">
                <a:latin typeface="楷体_GB2312" pitchFamily="49" charset="-122"/>
                <a:ea typeface="楷体_GB2312" pitchFamily="49" charset="-122"/>
              </a:rPr>
            </a:br>
            <a:r>
              <a:rPr lang="en-US" altLang="zh-CN" sz="2800">
                <a:latin typeface="Times New Roman" pitchFamily="18" charset="0"/>
                <a:ea typeface="楷体_GB2312" pitchFamily="49" charset="-122"/>
              </a:rPr>
              <a:t>yxz@hit.edu.cn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58511E1-F5B3-436B-9D64-90988310A054}" type="slidenum">
              <a:rPr lang="zh-CN" altLang="en-US"/>
              <a:pPr/>
              <a:t>10</a:t>
            </a:fld>
            <a:endParaRPr lang="en-US" altLang="zh-CN"/>
          </a:p>
        </p:txBody>
      </p:sp>
      <p:sp>
        <p:nvSpPr>
          <p:cNvPr id="508930"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安全漏洞分析</a:t>
            </a:r>
          </a:p>
        </p:txBody>
      </p:sp>
      <p:sp>
        <p:nvSpPr>
          <p:cNvPr id="508931" name="Rectangle 3"/>
          <p:cNvSpPr>
            <a:spLocks noGrp="1" noChangeArrowheads="1"/>
          </p:cNvSpPr>
          <p:nvPr>
            <p:ph type="body" idx="1"/>
          </p:nvPr>
        </p:nvSpPr>
        <p:spPr/>
        <p:txBody>
          <a:bodyPr/>
          <a:lstStyle/>
          <a:p>
            <a:pPr algn="just">
              <a:lnSpc>
                <a:spcPct val="80000"/>
              </a:lnSpc>
            </a:pPr>
            <a:r>
              <a:rPr lang="zh-CN" altLang="en-US" sz="2800">
                <a:solidFill>
                  <a:srgbClr val="000000"/>
                </a:solidFill>
                <a:latin typeface="宋体" pitchFamily="2" charset="-122"/>
              </a:rPr>
              <a:t>系统安全漏洞，是计算机系统在硬件、软件、协议的设计与实现过程中或系统安全策略上存在的缺陷和不足。非法用户可利用漏洞获得计算机系统的额外权限，在未经授权的情况下访问或提高其访问权限，从而破坏系统的安全性。</a:t>
            </a:r>
          </a:p>
          <a:p>
            <a:pPr algn="just">
              <a:lnSpc>
                <a:spcPct val="80000"/>
              </a:lnSpc>
            </a:pPr>
            <a:endParaRPr lang="zh-CN" altLang="en-US" sz="2800">
              <a:solidFill>
                <a:srgbClr val="000000"/>
              </a:solidFill>
              <a:latin typeface="宋体" pitchFamily="2" charset="-122"/>
            </a:endParaRPr>
          </a:p>
          <a:p>
            <a:pPr algn="just">
              <a:lnSpc>
                <a:spcPct val="80000"/>
              </a:lnSpc>
            </a:pPr>
            <a:r>
              <a:rPr lang="zh-CN" altLang="en-US" sz="2800">
                <a:solidFill>
                  <a:srgbClr val="000000"/>
                </a:solidFill>
                <a:latin typeface="宋体" pitchFamily="2" charset="-122"/>
              </a:rPr>
              <a:t>当然漏洞的存在本身并不能对系统安全造成什么损害，关键的问题在于攻击者可以利用这些漏洞引发安全事件。</a:t>
            </a:r>
            <a:r>
              <a:rPr lang="zh-CN" altLang="en-US" sz="2800">
                <a:solidFill>
                  <a:srgbClr val="000000"/>
                </a:solidFill>
                <a:latin typeface="宋体" pitchFamily="2" charset="-122"/>
                <a:ea typeface="宋体" pitchFamily="2" charset="-122"/>
              </a:rPr>
              <a:t> </a:t>
            </a:r>
            <a:endParaRPr lang="zh-CN" altLang="en-US" sz="2800">
              <a:latin typeface="Times New Roman" pitchFamily="18" charset="0"/>
            </a:endParaRPr>
          </a:p>
          <a:p>
            <a:pPr>
              <a:lnSpc>
                <a:spcPct val="80000"/>
              </a:lnSpc>
            </a:pPr>
            <a:endParaRPr lang="zh-CN" altLang="en-US" sz="28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0"/>
          </p:nvPr>
        </p:nvSpPr>
        <p:spPr/>
        <p:txBody>
          <a:bodyPr/>
          <a:lstStyle/>
          <a:p>
            <a:fld id="{B48E3E7D-E609-4111-BAB1-41C49A521431}" type="slidenum">
              <a:rPr lang="zh-CN" altLang="en-US"/>
              <a:pPr/>
              <a:t>100</a:t>
            </a:fld>
            <a:endParaRPr lang="en-US" altLang="zh-CN"/>
          </a:p>
        </p:txBody>
      </p:sp>
      <p:sp>
        <p:nvSpPr>
          <p:cNvPr id="631810" name="Rectangle 2"/>
          <p:cNvSpPr>
            <a:spLocks noGrp="1" noChangeArrowheads="1"/>
          </p:cNvSpPr>
          <p:nvPr>
            <p:ph type="title"/>
          </p:nvPr>
        </p:nvSpPr>
        <p:spPr/>
        <p:txBody>
          <a:bodyPr/>
          <a:lstStyle/>
          <a:p>
            <a:r>
              <a:rPr lang="zh-CN" altLang="en-US"/>
              <a:t>对安全的攻击</a:t>
            </a:r>
          </a:p>
        </p:txBody>
      </p:sp>
      <p:sp>
        <p:nvSpPr>
          <p:cNvPr id="631811" name="Rectangle 3"/>
          <p:cNvSpPr>
            <a:spLocks noGrp="1" noChangeArrowheads="1"/>
          </p:cNvSpPr>
          <p:nvPr>
            <p:ph type="body" sz="half" idx="1"/>
          </p:nvPr>
        </p:nvSpPr>
        <p:spPr/>
        <p:txBody>
          <a:bodyPr/>
          <a:lstStyle/>
          <a:p>
            <a:pPr>
              <a:lnSpc>
                <a:spcPct val="90000"/>
              </a:lnSpc>
            </a:pPr>
            <a:r>
              <a:rPr lang="zh-CN" altLang="en-US" sz="2800"/>
              <a:t>篡改：</a:t>
            </a:r>
          </a:p>
          <a:p>
            <a:pPr lvl="1">
              <a:lnSpc>
                <a:spcPct val="90000"/>
              </a:lnSpc>
            </a:pPr>
            <a:r>
              <a:rPr lang="zh-CN" altLang="en-US" sz="2400"/>
              <a:t>未授权方不仅获得了访问而且篡改了某些资产，这是</a:t>
            </a:r>
            <a:r>
              <a:rPr lang="zh-CN" altLang="en-US" sz="2400" u="sng"/>
              <a:t>对完整性的攻击</a:t>
            </a:r>
            <a:r>
              <a:rPr lang="zh-CN" altLang="en-US" sz="2400"/>
              <a:t>。</a:t>
            </a:r>
          </a:p>
          <a:p>
            <a:pPr lvl="2">
              <a:lnSpc>
                <a:spcPct val="90000"/>
              </a:lnSpc>
            </a:pPr>
            <a:r>
              <a:rPr lang="zh-CN" altLang="en-US" sz="2000"/>
              <a:t>例如：改变数据文件的值，改变程序软件使得它的执行结果不同，篡改在网络中传输的消息的内容，等等。</a:t>
            </a:r>
          </a:p>
        </p:txBody>
      </p:sp>
      <p:grpSp>
        <p:nvGrpSpPr>
          <p:cNvPr id="631812" name="Group 4"/>
          <p:cNvGrpSpPr>
            <a:grpSpLocks/>
          </p:cNvGrpSpPr>
          <p:nvPr/>
        </p:nvGrpSpPr>
        <p:grpSpPr bwMode="auto">
          <a:xfrm>
            <a:off x="4875213" y="2674938"/>
            <a:ext cx="3225800" cy="1581150"/>
            <a:chOff x="3071" y="1685"/>
            <a:chExt cx="2032" cy="996"/>
          </a:xfrm>
        </p:grpSpPr>
        <p:sp>
          <p:nvSpPr>
            <p:cNvPr id="631813" name="Rectangle 5"/>
            <p:cNvSpPr>
              <a:spLocks noChangeArrowheads="1"/>
            </p:cNvSpPr>
            <p:nvPr/>
          </p:nvSpPr>
          <p:spPr bwMode="auto">
            <a:xfrm>
              <a:off x="3071" y="1685"/>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4" name="Oval 6"/>
            <p:cNvSpPr>
              <a:spLocks noChangeArrowheads="1"/>
            </p:cNvSpPr>
            <p:nvPr/>
          </p:nvSpPr>
          <p:spPr bwMode="auto">
            <a:xfrm>
              <a:off x="4780" y="173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5" name="Oval 7"/>
            <p:cNvSpPr>
              <a:spLocks noChangeArrowheads="1"/>
            </p:cNvSpPr>
            <p:nvPr/>
          </p:nvSpPr>
          <p:spPr bwMode="auto">
            <a:xfrm>
              <a:off x="3134" y="1747"/>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16" name="Oval 8"/>
            <p:cNvSpPr>
              <a:spLocks noChangeArrowheads="1"/>
            </p:cNvSpPr>
            <p:nvPr/>
          </p:nvSpPr>
          <p:spPr bwMode="auto">
            <a:xfrm>
              <a:off x="3960" y="2229"/>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1817" name="AutoShape 9"/>
            <p:cNvCxnSpPr>
              <a:cxnSpLocks noChangeShapeType="1"/>
              <a:stCxn id="631815" idx="6"/>
              <a:endCxn id="631813" idx="0"/>
            </p:cNvCxnSpPr>
            <p:nvPr/>
          </p:nvCxnSpPr>
          <p:spPr bwMode="auto">
            <a:xfrm flipV="1">
              <a:off x="3406" y="1685"/>
              <a:ext cx="681" cy="198"/>
            </a:xfrm>
            <a:prstGeom prst="curvedConnector4">
              <a:avLst>
                <a:gd name="adj1" fmla="val 270338"/>
                <a:gd name="adj2" fmla="val 172727"/>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18" name="AutoShape 10"/>
            <p:cNvCxnSpPr>
              <a:cxnSpLocks noChangeShapeType="1"/>
              <a:stCxn id="631815" idx="6"/>
              <a:endCxn id="631816" idx="1"/>
            </p:cNvCxnSpPr>
            <p:nvPr/>
          </p:nvCxnSpPr>
          <p:spPr bwMode="auto">
            <a:xfrm>
              <a:off x="3406" y="1883"/>
              <a:ext cx="594" cy="38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19" name="AutoShape 11"/>
            <p:cNvCxnSpPr>
              <a:cxnSpLocks noChangeShapeType="1"/>
              <a:stCxn id="631816" idx="7"/>
              <a:endCxn id="631814" idx="2"/>
            </p:cNvCxnSpPr>
            <p:nvPr/>
          </p:nvCxnSpPr>
          <p:spPr bwMode="auto">
            <a:xfrm rot="16200000">
              <a:off x="4287" y="1777"/>
              <a:ext cx="397" cy="58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1820" name="Text Box 12"/>
            <p:cNvSpPr txBox="1">
              <a:spLocks noChangeArrowheads="1"/>
            </p:cNvSpPr>
            <p:nvPr/>
          </p:nvSpPr>
          <p:spPr bwMode="auto">
            <a:xfrm>
              <a:off x="3924" y="2508"/>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篡改</a:t>
              </a:r>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0"/>
          </p:nvPr>
        </p:nvSpPr>
        <p:spPr/>
        <p:txBody>
          <a:bodyPr/>
          <a:lstStyle/>
          <a:p>
            <a:fld id="{80E685B5-F2C1-4EC6-AE77-016913B888EA}" type="slidenum">
              <a:rPr lang="zh-CN" altLang="en-US"/>
              <a:pPr/>
              <a:t>101</a:t>
            </a:fld>
            <a:endParaRPr lang="en-US" altLang="zh-CN"/>
          </a:p>
        </p:txBody>
      </p:sp>
      <p:sp>
        <p:nvSpPr>
          <p:cNvPr id="632834" name="Rectangle 2"/>
          <p:cNvSpPr>
            <a:spLocks noGrp="1" noChangeArrowheads="1"/>
          </p:cNvSpPr>
          <p:nvPr>
            <p:ph type="title"/>
          </p:nvPr>
        </p:nvSpPr>
        <p:spPr/>
        <p:txBody>
          <a:bodyPr/>
          <a:lstStyle/>
          <a:p>
            <a:r>
              <a:rPr lang="zh-CN" altLang="en-US"/>
              <a:t>对安全的攻击</a:t>
            </a:r>
          </a:p>
        </p:txBody>
      </p:sp>
      <p:sp>
        <p:nvSpPr>
          <p:cNvPr id="632835" name="Rectangle 3"/>
          <p:cNvSpPr>
            <a:spLocks noGrp="1" noChangeArrowheads="1"/>
          </p:cNvSpPr>
          <p:nvPr>
            <p:ph type="body" sz="half" idx="1"/>
          </p:nvPr>
        </p:nvSpPr>
        <p:spPr/>
        <p:txBody>
          <a:bodyPr/>
          <a:lstStyle/>
          <a:p>
            <a:r>
              <a:rPr lang="zh-CN" altLang="en-US" sz="2800"/>
              <a:t>伪造：</a:t>
            </a:r>
          </a:p>
          <a:p>
            <a:pPr lvl="1"/>
            <a:r>
              <a:rPr lang="zh-CN" altLang="en-US" sz="2400"/>
              <a:t>未授权方将伪造的对象插入系统，这是</a:t>
            </a:r>
            <a:r>
              <a:rPr lang="zh-CN" altLang="en-US" sz="2400" u="sng"/>
              <a:t>对不可抵赖性的攻击</a:t>
            </a:r>
            <a:r>
              <a:rPr lang="zh-CN" altLang="en-US" sz="2400"/>
              <a:t>。</a:t>
            </a:r>
          </a:p>
          <a:p>
            <a:pPr lvl="2"/>
            <a:r>
              <a:rPr lang="zh-CN" altLang="en-US" sz="2000"/>
              <a:t>例子包括在网络中插 入伪造的消息或为文件增加记录。</a:t>
            </a:r>
          </a:p>
          <a:p>
            <a:endParaRPr lang="zh-CN" altLang="en-US" sz="2800"/>
          </a:p>
        </p:txBody>
      </p:sp>
      <p:grpSp>
        <p:nvGrpSpPr>
          <p:cNvPr id="632836" name="Group 4"/>
          <p:cNvGrpSpPr>
            <a:grpSpLocks/>
          </p:cNvGrpSpPr>
          <p:nvPr/>
        </p:nvGrpSpPr>
        <p:grpSpPr bwMode="auto">
          <a:xfrm>
            <a:off x="5003800" y="2703513"/>
            <a:ext cx="3225800" cy="1589087"/>
            <a:chOff x="3152" y="1703"/>
            <a:chExt cx="2032" cy="1001"/>
          </a:xfrm>
        </p:grpSpPr>
        <p:sp>
          <p:nvSpPr>
            <p:cNvPr id="632837" name="Rectangle 5"/>
            <p:cNvSpPr>
              <a:spLocks noChangeArrowheads="1"/>
            </p:cNvSpPr>
            <p:nvPr/>
          </p:nvSpPr>
          <p:spPr bwMode="auto">
            <a:xfrm>
              <a:off x="3152" y="1703"/>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838" name="Oval 6"/>
            <p:cNvSpPr>
              <a:spLocks noChangeArrowheads="1"/>
            </p:cNvSpPr>
            <p:nvPr/>
          </p:nvSpPr>
          <p:spPr bwMode="auto">
            <a:xfrm>
              <a:off x="3206" y="1755"/>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839" name="Oval 7"/>
            <p:cNvSpPr>
              <a:spLocks noChangeArrowheads="1"/>
            </p:cNvSpPr>
            <p:nvPr/>
          </p:nvSpPr>
          <p:spPr bwMode="auto">
            <a:xfrm>
              <a:off x="4858" y="176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2840" name="Oval 8"/>
            <p:cNvSpPr>
              <a:spLocks noChangeArrowheads="1"/>
            </p:cNvSpPr>
            <p:nvPr/>
          </p:nvSpPr>
          <p:spPr bwMode="auto">
            <a:xfrm>
              <a:off x="4030" y="225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2841" name="AutoShape 9"/>
            <p:cNvCxnSpPr>
              <a:cxnSpLocks noChangeShapeType="1"/>
              <a:stCxn id="632840" idx="0"/>
              <a:endCxn id="632839" idx="2"/>
            </p:cNvCxnSpPr>
            <p:nvPr/>
          </p:nvCxnSpPr>
          <p:spPr bwMode="auto">
            <a:xfrm rot="16200000">
              <a:off x="4335" y="1733"/>
              <a:ext cx="354" cy="69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2842" name="Text Box 10"/>
            <p:cNvSpPr txBox="1">
              <a:spLocks noChangeArrowheads="1"/>
            </p:cNvSpPr>
            <p:nvPr/>
          </p:nvSpPr>
          <p:spPr bwMode="auto">
            <a:xfrm>
              <a:off x="4005" y="2531"/>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伪造</a:t>
              </a:r>
            </a:p>
          </p:txBody>
        </p:sp>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0"/>
          </p:nvPr>
        </p:nvSpPr>
        <p:spPr/>
        <p:txBody>
          <a:bodyPr/>
          <a:lstStyle/>
          <a:p>
            <a:fld id="{C0652890-6AB4-4A0B-BFBD-B13F5141520C}" type="slidenum">
              <a:rPr lang="zh-CN" altLang="en-US"/>
              <a:pPr/>
              <a:t>102</a:t>
            </a:fld>
            <a:endParaRPr lang="en-US" altLang="zh-CN"/>
          </a:p>
        </p:txBody>
      </p:sp>
      <p:sp>
        <p:nvSpPr>
          <p:cNvPr id="633858" name="Rectangle 2"/>
          <p:cNvSpPr>
            <a:spLocks noGrp="1" noChangeArrowheads="1"/>
          </p:cNvSpPr>
          <p:nvPr>
            <p:ph type="title"/>
          </p:nvPr>
        </p:nvSpPr>
        <p:spPr/>
        <p:txBody>
          <a:bodyPr/>
          <a:lstStyle/>
          <a:p>
            <a:r>
              <a:rPr lang="zh-CN" altLang="en-US"/>
              <a:t>对安全的攻击</a:t>
            </a:r>
          </a:p>
        </p:txBody>
      </p:sp>
      <p:sp>
        <p:nvSpPr>
          <p:cNvPr id="633859" name="Rectangle 3"/>
          <p:cNvSpPr>
            <a:spLocks noGrp="1" noChangeArrowheads="1"/>
          </p:cNvSpPr>
          <p:nvPr>
            <p:ph type="body" sz="half" idx="1"/>
          </p:nvPr>
        </p:nvSpPr>
        <p:spPr>
          <a:xfrm>
            <a:off x="468313" y="2420938"/>
            <a:ext cx="4175125" cy="3384550"/>
          </a:xfrm>
        </p:spPr>
        <p:txBody>
          <a:bodyPr/>
          <a:lstStyle/>
          <a:p>
            <a:r>
              <a:rPr lang="zh-CN" altLang="en-US" sz="2800"/>
              <a:t>越权访问等：</a:t>
            </a:r>
          </a:p>
          <a:p>
            <a:pPr lvl="1"/>
            <a:r>
              <a:rPr lang="zh-CN" altLang="en-US" sz="2400"/>
              <a:t>未授权方对系统、软件、信息的访问，这是</a:t>
            </a:r>
            <a:r>
              <a:rPr lang="zh-CN" altLang="en-US" sz="2400" u="sng"/>
              <a:t>对可控性的攻击</a:t>
            </a:r>
            <a:r>
              <a:rPr lang="zh-CN" altLang="en-US" sz="2400"/>
              <a:t>。</a:t>
            </a:r>
          </a:p>
          <a:p>
            <a:pPr lvl="2"/>
            <a:r>
              <a:rPr lang="zh-CN" altLang="en-US" sz="2000"/>
              <a:t>例子对网络连接的重放式攻击、非授权的操作等。</a:t>
            </a:r>
          </a:p>
          <a:p>
            <a:pPr lvl="2"/>
            <a:r>
              <a:rPr lang="zh-CN" altLang="en-US" sz="2000"/>
              <a:t>缓冲区溢出攻击</a:t>
            </a:r>
          </a:p>
          <a:p>
            <a:pPr lvl="2"/>
            <a:r>
              <a:rPr lang="zh-CN" altLang="en-US" sz="2000"/>
              <a:t>病毒等</a:t>
            </a:r>
          </a:p>
          <a:p>
            <a:endParaRPr lang="zh-CN" altLang="en-US" sz="2800"/>
          </a:p>
        </p:txBody>
      </p:sp>
      <p:sp>
        <p:nvSpPr>
          <p:cNvPr id="633860" name="Rectangle 4"/>
          <p:cNvSpPr>
            <a:spLocks noChangeArrowheads="1"/>
          </p:cNvSpPr>
          <p:nvPr/>
        </p:nvSpPr>
        <p:spPr bwMode="auto">
          <a:xfrm>
            <a:off x="5003800" y="2703513"/>
            <a:ext cx="3225800" cy="1568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1" name="Oval 5"/>
          <p:cNvSpPr>
            <a:spLocks noChangeArrowheads="1"/>
          </p:cNvSpPr>
          <p:nvPr/>
        </p:nvSpPr>
        <p:spPr bwMode="auto">
          <a:xfrm>
            <a:off x="5089525" y="2786063"/>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2" name="Oval 6"/>
          <p:cNvSpPr>
            <a:spLocks noChangeArrowheads="1"/>
          </p:cNvSpPr>
          <p:nvPr/>
        </p:nvSpPr>
        <p:spPr bwMode="auto">
          <a:xfrm>
            <a:off x="7712075" y="2803525"/>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3" name="Oval 7"/>
          <p:cNvSpPr>
            <a:spLocks noChangeArrowheads="1"/>
          </p:cNvSpPr>
          <p:nvPr/>
        </p:nvSpPr>
        <p:spPr bwMode="auto">
          <a:xfrm>
            <a:off x="6397625" y="3581400"/>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3864" name="AutoShape 8"/>
          <p:cNvCxnSpPr>
            <a:cxnSpLocks noChangeShapeType="1"/>
            <a:stCxn id="633863" idx="0"/>
            <a:endCxn id="633862" idx="2"/>
          </p:cNvCxnSpPr>
          <p:nvPr/>
        </p:nvCxnSpPr>
        <p:spPr bwMode="auto">
          <a:xfrm rot="16200000">
            <a:off x="6881812" y="2751138"/>
            <a:ext cx="561975" cy="10985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865" name="Text Box 9"/>
          <p:cNvSpPr txBox="1">
            <a:spLocks noChangeArrowheads="1"/>
          </p:cNvSpPr>
          <p:nvPr/>
        </p:nvSpPr>
        <p:spPr bwMode="auto">
          <a:xfrm>
            <a:off x="6227763" y="4005263"/>
            <a:ext cx="8651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越权访问</a:t>
            </a:r>
          </a:p>
        </p:txBody>
      </p:sp>
      <p:grpSp>
        <p:nvGrpSpPr>
          <p:cNvPr id="633866" name="Group 10"/>
          <p:cNvGrpSpPr>
            <a:grpSpLocks/>
          </p:cNvGrpSpPr>
          <p:nvPr/>
        </p:nvGrpSpPr>
        <p:grpSpPr bwMode="auto">
          <a:xfrm>
            <a:off x="5003800" y="2708275"/>
            <a:ext cx="3225800" cy="1600200"/>
            <a:chOff x="3107" y="1661"/>
            <a:chExt cx="2032" cy="1008"/>
          </a:xfrm>
        </p:grpSpPr>
        <p:sp>
          <p:nvSpPr>
            <p:cNvPr id="633867" name="Rectangle 11"/>
            <p:cNvSpPr>
              <a:spLocks noChangeArrowheads="1"/>
            </p:cNvSpPr>
            <p:nvPr/>
          </p:nvSpPr>
          <p:spPr bwMode="auto">
            <a:xfrm>
              <a:off x="3107" y="1661"/>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8" name="Oval 12"/>
            <p:cNvSpPr>
              <a:spLocks noChangeArrowheads="1"/>
            </p:cNvSpPr>
            <p:nvPr/>
          </p:nvSpPr>
          <p:spPr bwMode="auto">
            <a:xfrm>
              <a:off x="4821" y="171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69" name="Oval 13"/>
            <p:cNvSpPr>
              <a:spLocks noChangeArrowheads="1"/>
            </p:cNvSpPr>
            <p:nvPr/>
          </p:nvSpPr>
          <p:spPr bwMode="auto">
            <a:xfrm>
              <a:off x="3171" y="1707"/>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0" name="Oval 14"/>
            <p:cNvSpPr>
              <a:spLocks noChangeArrowheads="1"/>
            </p:cNvSpPr>
            <p:nvPr/>
          </p:nvSpPr>
          <p:spPr bwMode="auto">
            <a:xfrm>
              <a:off x="3987" y="219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3871" name="Line 15"/>
            <p:cNvSpPr>
              <a:spLocks noChangeShapeType="1"/>
            </p:cNvSpPr>
            <p:nvPr/>
          </p:nvSpPr>
          <p:spPr bwMode="auto">
            <a:xfrm>
              <a:off x="3470" y="1815"/>
              <a:ext cx="1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3872" name="AutoShape 16"/>
            <p:cNvCxnSpPr>
              <a:cxnSpLocks noChangeShapeType="1"/>
            </p:cNvCxnSpPr>
            <p:nvPr/>
          </p:nvCxnSpPr>
          <p:spPr bwMode="auto">
            <a:xfrm>
              <a:off x="3651" y="1820"/>
              <a:ext cx="462" cy="39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873" name="Text Box 17"/>
            <p:cNvSpPr txBox="1">
              <a:spLocks noChangeArrowheads="1"/>
            </p:cNvSpPr>
            <p:nvPr/>
          </p:nvSpPr>
          <p:spPr bwMode="auto">
            <a:xfrm>
              <a:off x="3969" y="2496"/>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endParaRPr lang="zh-CN" altLang="en-US" sz="1200" b="0">
                <a:latin typeface="Comic Sans MS" pitchFamily="66" charset="0"/>
              </a:endParaRP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0"/>
          </p:nvPr>
        </p:nvSpPr>
        <p:spPr/>
        <p:txBody>
          <a:bodyPr/>
          <a:lstStyle/>
          <a:p>
            <a:fld id="{8F5C8630-4D6E-4233-ACA5-0C0087077828}" type="slidenum">
              <a:rPr lang="zh-CN" altLang="en-US"/>
              <a:pPr/>
              <a:t>103</a:t>
            </a:fld>
            <a:endParaRPr lang="en-US" altLang="zh-CN"/>
          </a:p>
        </p:txBody>
      </p:sp>
      <p:sp>
        <p:nvSpPr>
          <p:cNvPr id="634882" name="Rectangle 2"/>
          <p:cNvSpPr>
            <a:spLocks noGrp="1" noChangeArrowheads="1"/>
          </p:cNvSpPr>
          <p:nvPr>
            <p:ph type="title"/>
          </p:nvPr>
        </p:nvSpPr>
        <p:spPr/>
        <p:txBody>
          <a:bodyPr/>
          <a:lstStyle/>
          <a:p>
            <a:r>
              <a:rPr lang="zh-CN" altLang="en-US"/>
              <a:t>安全攻击的分类</a:t>
            </a:r>
          </a:p>
        </p:txBody>
      </p:sp>
      <p:sp>
        <p:nvSpPr>
          <p:cNvPr id="634883" name="Rectangle 3"/>
          <p:cNvSpPr>
            <a:spLocks noGrp="1" noChangeArrowheads="1"/>
          </p:cNvSpPr>
          <p:nvPr>
            <p:ph type="body" sz="half" idx="1"/>
          </p:nvPr>
        </p:nvSpPr>
        <p:spPr>
          <a:xfrm>
            <a:off x="468313" y="2060575"/>
            <a:ext cx="8229600" cy="1635125"/>
          </a:xfrm>
        </p:spPr>
        <p:txBody>
          <a:bodyPr/>
          <a:lstStyle/>
          <a:p>
            <a:r>
              <a:rPr lang="zh-CN" altLang="en-US" sz="2800"/>
              <a:t>主动攻击与被动攻击</a:t>
            </a:r>
          </a:p>
        </p:txBody>
      </p:sp>
      <p:sp>
        <p:nvSpPr>
          <p:cNvPr id="634884" name="Text Box 4"/>
          <p:cNvSpPr txBox="1">
            <a:spLocks noChangeArrowheads="1"/>
          </p:cNvSpPr>
          <p:nvPr/>
        </p:nvSpPr>
        <p:spPr bwMode="auto">
          <a:xfrm>
            <a:off x="2987675" y="6015038"/>
            <a:ext cx="367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800" b="0">
                <a:solidFill>
                  <a:srgbClr val="0000FF"/>
                </a:solidFill>
              </a:rPr>
              <a:t>主动和被动网络安全威胁</a:t>
            </a:r>
          </a:p>
        </p:txBody>
      </p:sp>
      <p:grpSp>
        <p:nvGrpSpPr>
          <p:cNvPr id="634885" name="Group 5"/>
          <p:cNvGrpSpPr>
            <a:grpSpLocks/>
          </p:cNvGrpSpPr>
          <p:nvPr/>
        </p:nvGrpSpPr>
        <p:grpSpPr bwMode="auto">
          <a:xfrm>
            <a:off x="468313" y="2492375"/>
            <a:ext cx="3959225" cy="3097213"/>
            <a:chOff x="295" y="1570"/>
            <a:chExt cx="2494" cy="1951"/>
          </a:xfrm>
        </p:grpSpPr>
        <p:sp>
          <p:nvSpPr>
            <p:cNvPr id="634886" name="Text Box 6"/>
            <p:cNvSpPr txBox="1">
              <a:spLocks noChangeArrowheads="1"/>
            </p:cNvSpPr>
            <p:nvPr/>
          </p:nvSpPr>
          <p:spPr bwMode="auto">
            <a:xfrm>
              <a:off x="1247" y="1570"/>
              <a:ext cx="6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被动攻击</a:t>
              </a:r>
            </a:p>
          </p:txBody>
        </p:sp>
        <p:sp>
          <p:nvSpPr>
            <p:cNvPr id="634887" name="Text Box 7"/>
            <p:cNvSpPr txBox="1">
              <a:spLocks noChangeArrowheads="1"/>
            </p:cNvSpPr>
            <p:nvPr/>
          </p:nvSpPr>
          <p:spPr bwMode="auto">
            <a:xfrm>
              <a:off x="1383" y="2432"/>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截获</a:t>
              </a:r>
              <a:r>
                <a:rPr lang="en-US" altLang="zh-CN" b="0">
                  <a:latin typeface="黑体" pitchFamily="49" charset="-122"/>
                  <a:ea typeface="黑体" pitchFamily="49" charset="-122"/>
                </a:rPr>
                <a:t>(</a:t>
              </a:r>
              <a:r>
                <a:rPr lang="zh-CN" altLang="en-US" b="0">
                  <a:latin typeface="黑体" pitchFamily="49" charset="-122"/>
                  <a:ea typeface="黑体" pitchFamily="49" charset="-122"/>
                </a:rPr>
                <a:t>秘密</a:t>
              </a:r>
              <a:r>
                <a:rPr lang="en-US" altLang="zh-CN" b="0">
                  <a:latin typeface="黑体" pitchFamily="49" charset="-122"/>
                  <a:ea typeface="黑体" pitchFamily="49" charset="-122"/>
                </a:rPr>
                <a:t>)</a:t>
              </a:r>
            </a:p>
          </p:txBody>
        </p:sp>
        <p:sp>
          <p:nvSpPr>
            <p:cNvPr id="634888" name="Text Box 8"/>
            <p:cNvSpPr txBox="1">
              <a:spLocks noChangeArrowheads="1"/>
            </p:cNvSpPr>
            <p:nvPr/>
          </p:nvSpPr>
          <p:spPr bwMode="auto">
            <a:xfrm>
              <a:off x="295" y="3294"/>
              <a:ext cx="9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析出消息内容</a:t>
              </a:r>
            </a:p>
          </p:txBody>
        </p:sp>
        <p:sp>
          <p:nvSpPr>
            <p:cNvPr id="634889" name="Text Box 9"/>
            <p:cNvSpPr txBox="1">
              <a:spLocks noChangeArrowheads="1"/>
            </p:cNvSpPr>
            <p:nvPr/>
          </p:nvSpPr>
          <p:spPr bwMode="auto">
            <a:xfrm>
              <a:off x="1882" y="3309"/>
              <a:ext cx="9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通信量分析</a:t>
              </a:r>
            </a:p>
          </p:txBody>
        </p:sp>
        <p:sp>
          <p:nvSpPr>
            <p:cNvPr id="634890" name="Line 10"/>
            <p:cNvSpPr>
              <a:spLocks noChangeShapeType="1"/>
            </p:cNvSpPr>
            <p:nvPr/>
          </p:nvSpPr>
          <p:spPr bwMode="auto">
            <a:xfrm>
              <a:off x="1565" y="1752"/>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891" name="Line 11"/>
            <p:cNvSpPr>
              <a:spLocks noChangeShapeType="1"/>
            </p:cNvSpPr>
            <p:nvPr/>
          </p:nvSpPr>
          <p:spPr bwMode="auto">
            <a:xfrm flipV="1">
              <a:off x="839" y="2614"/>
              <a:ext cx="726"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892" name="Line 12"/>
            <p:cNvSpPr>
              <a:spLocks noChangeShapeType="1"/>
            </p:cNvSpPr>
            <p:nvPr/>
          </p:nvSpPr>
          <p:spPr bwMode="auto">
            <a:xfrm>
              <a:off x="1565" y="2614"/>
              <a:ext cx="68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4893" name="Text Box 13"/>
          <p:cNvSpPr txBox="1">
            <a:spLocks noChangeArrowheads="1"/>
          </p:cNvSpPr>
          <p:nvPr/>
        </p:nvSpPr>
        <p:spPr bwMode="auto">
          <a:xfrm>
            <a:off x="7740650" y="4475163"/>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伪造</a:t>
            </a:r>
          </a:p>
        </p:txBody>
      </p:sp>
      <p:sp>
        <p:nvSpPr>
          <p:cNvPr id="634894" name="Text Box 14"/>
          <p:cNvSpPr txBox="1">
            <a:spLocks noChangeArrowheads="1"/>
          </p:cNvSpPr>
          <p:nvPr/>
        </p:nvSpPr>
        <p:spPr bwMode="auto">
          <a:xfrm>
            <a:off x="7740650" y="4691063"/>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b="0">
                <a:latin typeface="黑体" pitchFamily="49" charset="-122"/>
                <a:ea typeface="黑体" pitchFamily="49" charset="-122"/>
              </a:rPr>
              <a:t>(</a:t>
            </a:r>
            <a:r>
              <a:rPr lang="zh-CN" altLang="en-US" b="0">
                <a:latin typeface="黑体" pitchFamily="49" charset="-122"/>
                <a:ea typeface="黑体" pitchFamily="49" charset="-122"/>
              </a:rPr>
              <a:t>真实性</a:t>
            </a:r>
            <a:r>
              <a:rPr lang="en-US" altLang="zh-CN" b="0">
                <a:latin typeface="黑体" pitchFamily="49" charset="-122"/>
                <a:ea typeface="黑体" pitchFamily="49" charset="-122"/>
              </a:rPr>
              <a:t>)</a:t>
            </a:r>
          </a:p>
        </p:txBody>
      </p:sp>
      <p:sp>
        <p:nvSpPr>
          <p:cNvPr id="634895" name="Text Box 15"/>
          <p:cNvSpPr txBox="1">
            <a:spLocks noChangeArrowheads="1"/>
          </p:cNvSpPr>
          <p:nvPr/>
        </p:nvSpPr>
        <p:spPr bwMode="auto">
          <a:xfrm>
            <a:off x="5219700" y="4437063"/>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篡改</a:t>
            </a:r>
          </a:p>
        </p:txBody>
      </p:sp>
      <p:sp>
        <p:nvSpPr>
          <p:cNvPr id="634896" name="Text Box 16"/>
          <p:cNvSpPr txBox="1">
            <a:spLocks noChangeArrowheads="1"/>
          </p:cNvSpPr>
          <p:nvPr/>
        </p:nvSpPr>
        <p:spPr bwMode="auto">
          <a:xfrm>
            <a:off x="5219700" y="4652963"/>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b="0">
                <a:latin typeface="黑体" pitchFamily="49" charset="-122"/>
                <a:ea typeface="黑体" pitchFamily="49" charset="-122"/>
              </a:rPr>
              <a:t>(</a:t>
            </a:r>
            <a:r>
              <a:rPr lang="zh-CN" altLang="en-US" b="0">
                <a:latin typeface="黑体" pitchFamily="49" charset="-122"/>
                <a:ea typeface="黑体" pitchFamily="49" charset="-122"/>
              </a:rPr>
              <a:t>完整性</a:t>
            </a:r>
            <a:r>
              <a:rPr lang="en-US" altLang="zh-CN" b="0">
                <a:latin typeface="黑体" pitchFamily="49" charset="-122"/>
                <a:ea typeface="黑体" pitchFamily="49" charset="-122"/>
              </a:rPr>
              <a:t>)</a:t>
            </a:r>
          </a:p>
        </p:txBody>
      </p:sp>
      <p:sp>
        <p:nvSpPr>
          <p:cNvPr id="634897" name="Text Box 17"/>
          <p:cNvSpPr txBox="1">
            <a:spLocks noChangeArrowheads="1"/>
          </p:cNvSpPr>
          <p:nvPr/>
        </p:nvSpPr>
        <p:spPr bwMode="auto">
          <a:xfrm>
            <a:off x="3981450" y="4437063"/>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中断</a:t>
            </a:r>
          </a:p>
        </p:txBody>
      </p:sp>
      <p:sp>
        <p:nvSpPr>
          <p:cNvPr id="634898" name="Text Box 18"/>
          <p:cNvSpPr txBox="1">
            <a:spLocks noChangeArrowheads="1"/>
          </p:cNvSpPr>
          <p:nvPr/>
        </p:nvSpPr>
        <p:spPr bwMode="auto">
          <a:xfrm>
            <a:off x="3981450" y="4652963"/>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b="0">
                <a:latin typeface="黑体" pitchFamily="49" charset="-122"/>
                <a:ea typeface="黑体" pitchFamily="49" charset="-122"/>
              </a:rPr>
              <a:t>(</a:t>
            </a:r>
            <a:r>
              <a:rPr lang="zh-CN" altLang="en-US" b="0">
                <a:latin typeface="黑体" pitchFamily="49" charset="-122"/>
                <a:ea typeface="黑体" pitchFamily="49" charset="-122"/>
              </a:rPr>
              <a:t>可用性</a:t>
            </a:r>
            <a:r>
              <a:rPr lang="en-US" altLang="zh-CN" b="0">
                <a:latin typeface="黑体" pitchFamily="49" charset="-122"/>
                <a:ea typeface="黑体" pitchFamily="49" charset="-122"/>
              </a:rPr>
              <a:t>)</a:t>
            </a:r>
          </a:p>
        </p:txBody>
      </p:sp>
      <p:sp>
        <p:nvSpPr>
          <p:cNvPr id="634899" name="Text Box 19"/>
          <p:cNvSpPr txBox="1">
            <a:spLocks noChangeArrowheads="1"/>
          </p:cNvSpPr>
          <p:nvPr/>
        </p:nvSpPr>
        <p:spPr bwMode="auto">
          <a:xfrm>
            <a:off x="5781675" y="285273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主动攻击</a:t>
            </a:r>
          </a:p>
        </p:txBody>
      </p:sp>
      <p:sp>
        <p:nvSpPr>
          <p:cNvPr id="634900" name="Line 20"/>
          <p:cNvSpPr>
            <a:spLocks noChangeShapeType="1"/>
          </p:cNvSpPr>
          <p:nvPr/>
        </p:nvSpPr>
        <p:spPr bwMode="auto">
          <a:xfrm flipH="1">
            <a:off x="4557713" y="3213100"/>
            <a:ext cx="1800225"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1" name="Line 21"/>
          <p:cNvSpPr>
            <a:spLocks noChangeShapeType="1"/>
          </p:cNvSpPr>
          <p:nvPr/>
        </p:nvSpPr>
        <p:spPr bwMode="auto">
          <a:xfrm flipV="1">
            <a:off x="5795963" y="3213100"/>
            <a:ext cx="561975"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2" name="Line 22"/>
          <p:cNvSpPr>
            <a:spLocks noChangeShapeType="1"/>
          </p:cNvSpPr>
          <p:nvPr/>
        </p:nvSpPr>
        <p:spPr bwMode="auto">
          <a:xfrm>
            <a:off x="6357938" y="3213100"/>
            <a:ext cx="1943100"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3" name="Line 23"/>
          <p:cNvSpPr>
            <a:spLocks noChangeShapeType="1"/>
          </p:cNvSpPr>
          <p:nvPr/>
        </p:nvSpPr>
        <p:spPr bwMode="auto">
          <a:xfrm flipH="1" flipV="1">
            <a:off x="6357938" y="3213100"/>
            <a:ext cx="590550" cy="1223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04" name="Text Box 24"/>
          <p:cNvSpPr txBox="1">
            <a:spLocks noChangeArrowheads="1"/>
          </p:cNvSpPr>
          <p:nvPr/>
        </p:nvSpPr>
        <p:spPr bwMode="auto">
          <a:xfrm>
            <a:off x="6445250" y="4460875"/>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b="0">
                <a:latin typeface="黑体" pitchFamily="49" charset="-122"/>
                <a:ea typeface="黑体" pitchFamily="49" charset="-122"/>
              </a:rPr>
              <a:t>越权访问</a:t>
            </a:r>
          </a:p>
        </p:txBody>
      </p:sp>
      <p:sp>
        <p:nvSpPr>
          <p:cNvPr id="634905" name="Text Box 25"/>
          <p:cNvSpPr txBox="1">
            <a:spLocks noChangeArrowheads="1"/>
          </p:cNvSpPr>
          <p:nvPr/>
        </p:nvSpPr>
        <p:spPr bwMode="auto">
          <a:xfrm>
            <a:off x="6445250" y="4676775"/>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zh-CN" b="0">
                <a:latin typeface="黑体" pitchFamily="49" charset="-122"/>
                <a:ea typeface="黑体" pitchFamily="49" charset="-122"/>
              </a:rPr>
              <a:t>(</a:t>
            </a:r>
            <a:r>
              <a:rPr lang="zh-CN" altLang="en-US" b="0">
                <a:latin typeface="黑体" pitchFamily="49" charset="-122"/>
                <a:ea typeface="黑体" pitchFamily="49" charset="-122"/>
              </a:rPr>
              <a:t>可控性</a:t>
            </a:r>
            <a:r>
              <a:rPr lang="en-US" altLang="zh-CN" b="0">
                <a:latin typeface="黑体" pitchFamily="49" charset="-122"/>
                <a:ea typeface="黑体" pitchFamily="49" charset="-122"/>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21943B9-6BEA-45FB-BD05-4D385DE668D6}" type="slidenum">
              <a:rPr lang="zh-CN" altLang="en-US"/>
              <a:pPr/>
              <a:t>104</a:t>
            </a:fld>
            <a:endParaRPr lang="en-US" altLang="zh-CN"/>
          </a:p>
        </p:txBody>
      </p:sp>
      <p:sp>
        <p:nvSpPr>
          <p:cNvPr id="635906" name="Rectangle 2"/>
          <p:cNvSpPr>
            <a:spLocks noGrp="1" noChangeArrowheads="1"/>
          </p:cNvSpPr>
          <p:nvPr>
            <p:ph type="title"/>
          </p:nvPr>
        </p:nvSpPr>
        <p:spPr/>
        <p:txBody>
          <a:bodyPr/>
          <a:lstStyle/>
          <a:p>
            <a:r>
              <a:rPr lang="zh-CN" altLang="en-US"/>
              <a:t>被动攻击</a:t>
            </a:r>
          </a:p>
        </p:txBody>
      </p:sp>
      <p:sp>
        <p:nvSpPr>
          <p:cNvPr id="635907" name="Rectangle 3"/>
          <p:cNvSpPr>
            <a:spLocks noGrp="1" noChangeArrowheads="1"/>
          </p:cNvSpPr>
          <p:nvPr>
            <p:ph type="body" idx="1"/>
          </p:nvPr>
        </p:nvSpPr>
        <p:spPr/>
        <p:txBody>
          <a:bodyPr/>
          <a:lstStyle/>
          <a:p>
            <a:r>
              <a:rPr lang="zh-CN" altLang="en-US"/>
              <a:t>本质是在存储、处理或传输中的</a:t>
            </a:r>
            <a:r>
              <a:rPr lang="zh-CN" altLang="en-US">
                <a:solidFill>
                  <a:srgbClr val="CC3300"/>
                </a:solidFill>
              </a:rPr>
              <a:t>偷听</a:t>
            </a:r>
            <a:r>
              <a:rPr lang="zh-CN" altLang="en-US"/>
              <a:t>或</a:t>
            </a:r>
            <a:r>
              <a:rPr lang="zh-CN" altLang="en-US">
                <a:solidFill>
                  <a:srgbClr val="CC3300"/>
                </a:solidFill>
              </a:rPr>
              <a:t>监视</a:t>
            </a:r>
            <a:r>
              <a:rPr lang="zh-CN" altLang="en-US"/>
              <a:t>、其目的是从中获得信息。</a:t>
            </a:r>
          </a:p>
          <a:p>
            <a:r>
              <a:rPr lang="zh-CN" altLang="en-US"/>
              <a:t>两类被动攻击</a:t>
            </a:r>
          </a:p>
          <a:p>
            <a:pPr lvl="1"/>
            <a:r>
              <a:rPr lang="zh-CN" altLang="en-US"/>
              <a:t>析出消息内容</a:t>
            </a:r>
          </a:p>
          <a:p>
            <a:pPr lvl="2"/>
            <a:r>
              <a:rPr lang="zh-CN" altLang="en-US"/>
              <a:t>电话交谈、电子邮件信息、存储或传送的文件</a:t>
            </a:r>
          </a:p>
          <a:p>
            <a:pPr lvl="1"/>
            <a:r>
              <a:rPr lang="zh-CN" altLang="en-US"/>
              <a:t>通信量分析</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2EE4D4-1084-423B-809F-CBDF0D4DA9D1}" type="slidenum">
              <a:rPr lang="zh-CN" altLang="en-US"/>
              <a:pPr/>
              <a:t>105</a:t>
            </a:fld>
            <a:endParaRPr lang="en-US" altLang="zh-CN"/>
          </a:p>
        </p:txBody>
      </p:sp>
      <p:sp>
        <p:nvSpPr>
          <p:cNvPr id="636930" name="Rectangle 2"/>
          <p:cNvSpPr>
            <a:spLocks noGrp="1" noChangeArrowheads="1"/>
          </p:cNvSpPr>
          <p:nvPr>
            <p:ph type="title"/>
          </p:nvPr>
        </p:nvSpPr>
        <p:spPr/>
        <p:txBody>
          <a:bodyPr/>
          <a:lstStyle/>
          <a:p>
            <a:r>
              <a:rPr lang="zh-CN" altLang="en-US"/>
              <a:t>被动攻击</a:t>
            </a:r>
          </a:p>
        </p:txBody>
      </p:sp>
      <p:sp>
        <p:nvSpPr>
          <p:cNvPr id="636931" name="Rectangle 3"/>
          <p:cNvSpPr>
            <a:spLocks noGrp="1" noChangeArrowheads="1"/>
          </p:cNvSpPr>
          <p:nvPr>
            <p:ph type="body" idx="1"/>
          </p:nvPr>
        </p:nvSpPr>
        <p:spPr/>
        <p:txBody>
          <a:bodyPr/>
          <a:lstStyle/>
          <a:p>
            <a:pPr>
              <a:lnSpc>
                <a:spcPct val="90000"/>
              </a:lnSpc>
            </a:pPr>
            <a:r>
              <a:rPr lang="zh-CN" altLang="en-US" sz="2800"/>
              <a:t>通信量分析</a:t>
            </a:r>
          </a:p>
          <a:p>
            <a:pPr lvl="1">
              <a:lnSpc>
                <a:spcPct val="90000"/>
              </a:lnSpc>
            </a:pPr>
            <a:r>
              <a:rPr lang="zh-CN" altLang="en-US" sz="2400"/>
              <a:t>更为微妙</a:t>
            </a:r>
          </a:p>
          <a:p>
            <a:pPr lvl="1">
              <a:lnSpc>
                <a:spcPct val="90000"/>
              </a:lnSpc>
            </a:pPr>
            <a:r>
              <a:rPr lang="zh-CN" altLang="en-US" sz="2400"/>
              <a:t>假定用某种方法屏蔽了消息内容，即使对于获取了该信息也无法从消息中提取信息。</a:t>
            </a:r>
          </a:p>
          <a:p>
            <a:pPr lvl="2">
              <a:lnSpc>
                <a:spcPct val="90000"/>
              </a:lnSpc>
            </a:pPr>
            <a:r>
              <a:rPr lang="zh-CN" altLang="en-US" sz="2000" u="sng"/>
              <a:t>屏蔽内容的常用技术是加密</a:t>
            </a:r>
            <a:r>
              <a:rPr lang="zh-CN" altLang="en-US" sz="2000"/>
              <a:t>。</a:t>
            </a:r>
          </a:p>
          <a:p>
            <a:pPr lvl="1">
              <a:lnSpc>
                <a:spcPct val="90000"/>
              </a:lnSpc>
            </a:pPr>
            <a:r>
              <a:rPr lang="zh-CN" altLang="en-US" sz="2400"/>
              <a:t>对手也许还能观察这些消息的模式或信息通信量等。这些信息对猜测正在发生的通信的性质是有用的。</a:t>
            </a:r>
          </a:p>
          <a:p>
            <a:pPr lvl="2">
              <a:lnSpc>
                <a:spcPct val="90000"/>
              </a:lnSpc>
            </a:pPr>
            <a:r>
              <a:rPr lang="zh-CN" altLang="en-US" sz="2000"/>
              <a:t>测定通信主机的位置和标识</a:t>
            </a:r>
          </a:p>
          <a:p>
            <a:pPr lvl="2">
              <a:lnSpc>
                <a:spcPct val="90000"/>
              </a:lnSpc>
            </a:pPr>
            <a:r>
              <a:rPr lang="zh-CN" altLang="en-US" sz="2000" u="sng"/>
              <a:t>观察被交换消息的频率和长度</a:t>
            </a:r>
            <a:endParaRPr lang="zh-CN" altLang="en-US" sz="2000"/>
          </a:p>
          <a:p>
            <a:pPr lvl="2">
              <a:lnSpc>
                <a:spcPct val="90000"/>
              </a:lnSpc>
            </a:pPr>
            <a:endParaRPr lang="zh-CN" altLang="en-US" sz="20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543ADAA-3115-4DED-82E9-C21213DA545F}" type="slidenum">
              <a:rPr lang="zh-CN" altLang="en-US"/>
              <a:pPr/>
              <a:t>106</a:t>
            </a:fld>
            <a:endParaRPr lang="en-US" altLang="zh-CN"/>
          </a:p>
        </p:txBody>
      </p:sp>
      <p:sp>
        <p:nvSpPr>
          <p:cNvPr id="637954" name="Rectangle 2"/>
          <p:cNvSpPr>
            <a:spLocks noGrp="1" noChangeArrowheads="1"/>
          </p:cNvSpPr>
          <p:nvPr>
            <p:ph type="title"/>
          </p:nvPr>
        </p:nvSpPr>
        <p:spPr/>
        <p:txBody>
          <a:bodyPr/>
          <a:lstStyle/>
          <a:p>
            <a:r>
              <a:rPr lang="zh-CN" altLang="en-US"/>
              <a:t>被动攻击</a:t>
            </a:r>
          </a:p>
        </p:txBody>
      </p:sp>
      <p:sp>
        <p:nvSpPr>
          <p:cNvPr id="637955" name="Rectangle 3"/>
          <p:cNvSpPr>
            <a:spLocks noGrp="1" noChangeArrowheads="1"/>
          </p:cNvSpPr>
          <p:nvPr>
            <p:ph type="body" idx="1"/>
          </p:nvPr>
        </p:nvSpPr>
        <p:spPr/>
        <p:txBody>
          <a:bodyPr/>
          <a:lstStyle/>
          <a:p>
            <a:r>
              <a:rPr lang="zh-CN" altLang="en-US"/>
              <a:t>难以检测</a:t>
            </a:r>
          </a:p>
          <a:p>
            <a:pPr lvl="1"/>
            <a:r>
              <a:rPr lang="zh-CN" altLang="en-US"/>
              <a:t>因为它们并不会导致数据有任何改变。</a:t>
            </a:r>
          </a:p>
          <a:p>
            <a:r>
              <a:rPr lang="zh-CN" altLang="en-US"/>
              <a:t>防止这些攻击是可能的</a:t>
            </a:r>
          </a:p>
          <a:p>
            <a:pPr lvl="1"/>
            <a:r>
              <a:rPr lang="zh-CN" altLang="en-US"/>
              <a:t>对付被动攻击的重点是防止而不是检测与消除。</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3D5E59B-E295-467A-A8EB-C0B4CBEA1708}" type="slidenum">
              <a:rPr lang="zh-CN" altLang="en-US"/>
              <a:pPr/>
              <a:t>107</a:t>
            </a:fld>
            <a:endParaRPr lang="en-US" altLang="zh-CN"/>
          </a:p>
        </p:txBody>
      </p:sp>
      <p:sp>
        <p:nvSpPr>
          <p:cNvPr id="638978" name="Rectangle 2"/>
          <p:cNvSpPr>
            <a:spLocks noGrp="1" noChangeArrowheads="1"/>
          </p:cNvSpPr>
          <p:nvPr>
            <p:ph type="title"/>
          </p:nvPr>
        </p:nvSpPr>
        <p:spPr/>
        <p:txBody>
          <a:bodyPr/>
          <a:lstStyle/>
          <a:p>
            <a:r>
              <a:rPr lang="zh-CN" altLang="en-US"/>
              <a:t>主动攻击</a:t>
            </a:r>
          </a:p>
        </p:txBody>
      </p:sp>
      <p:sp>
        <p:nvSpPr>
          <p:cNvPr id="638979" name="Rectangle 3"/>
          <p:cNvSpPr>
            <a:spLocks noGrp="1" noChangeArrowheads="1"/>
          </p:cNvSpPr>
          <p:nvPr>
            <p:ph type="body" idx="1"/>
          </p:nvPr>
        </p:nvSpPr>
        <p:spPr/>
        <p:txBody>
          <a:bodyPr/>
          <a:lstStyle/>
          <a:p>
            <a:r>
              <a:rPr lang="zh-CN" altLang="en-US"/>
              <a:t>涉及恶意软件的攻击、某些数据流的</a:t>
            </a:r>
            <a:r>
              <a:rPr lang="zh-CN" altLang="en-US">
                <a:solidFill>
                  <a:srgbClr val="CC3300"/>
                </a:solidFill>
              </a:rPr>
              <a:t>篡改</a:t>
            </a:r>
            <a:r>
              <a:rPr lang="zh-CN" altLang="en-US"/>
              <a:t>或一个</a:t>
            </a:r>
            <a:r>
              <a:rPr lang="zh-CN" altLang="en-US">
                <a:solidFill>
                  <a:srgbClr val="CC3300"/>
                </a:solidFill>
              </a:rPr>
              <a:t>虚假流</a:t>
            </a:r>
            <a:r>
              <a:rPr lang="zh-CN" altLang="en-US"/>
              <a:t>的产生。</a:t>
            </a:r>
          </a:p>
          <a:p>
            <a:endParaRPr lang="zh-CN" alt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155F8C3-6A7F-4C23-BC84-666B7EB4D77A}" type="slidenum">
              <a:rPr lang="zh-CN" altLang="en-US"/>
              <a:pPr/>
              <a:t>108</a:t>
            </a:fld>
            <a:endParaRPr lang="en-US" altLang="zh-CN"/>
          </a:p>
        </p:txBody>
      </p:sp>
      <p:sp>
        <p:nvSpPr>
          <p:cNvPr id="642050" name="Rectangle 2"/>
          <p:cNvSpPr>
            <a:spLocks noGrp="1" noChangeArrowheads="1"/>
          </p:cNvSpPr>
          <p:nvPr>
            <p:ph type="title"/>
          </p:nvPr>
        </p:nvSpPr>
        <p:spPr/>
        <p:txBody>
          <a:bodyPr/>
          <a:lstStyle/>
          <a:p>
            <a:r>
              <a:rPr lang="zh-CN" altLang="en-US"/>
              <a:t>主动攻击</a:t>
            </a:r>
          </a:p>
        </p:txBody>
      </p:sp>
      <p:sp>
        <p:nvSpPr>
          <p:cNvPr id="642051" name="Rectangle 3"/>
          <p:cNvSpPr>
            <a:spLocks noGrp="1" noChangeArrowheads="1"/>
          </p:cNvSpPr>
          <p:nvPr>
            <p:ph type="body" idx="1"/>
          </p:nvPr>
        </p:nvSpPr>
        <p:spPr/>
        <p:txBody>
          <a:bodyPr/>
          <a:lstStyle/>
          <a:p>
            <a:r>
              <a:rPr lang="zh-CN" altLang="en-US"/>
              <a:t>消息的篡改</a:t>
            </a:r>
          </a:p>
          <a:p>
            <a:pPr lvl="1"/>
            <a:r>
              <a:rPr lang="zh-CN" altLang="en-US"/>
              <a:t>意味着一个合法消息的某些部分被改变，或消息被延迟或改变顺序，以产生一个未授权效果。</a:t>
            </a:r>
          </a:p>
          <a:p>
            <a:pPr lvl="2"/>
            <a:r>
              <a:rPr lang="zh-CN" altLang="en-US"/>
              <a:t>例如，一条消息为“允许</a:t>
            </a:r>
            <a:r>
              <a:rPr lang="en-US" altLang="zh-CN"/>
              <a:t>John Smith</a:t>
            </a:r>
            <a:r>
              <a:rPr lang="zh-CN" altLang="en-US"/>
              <a:t>读机密文件</a:t>
            </a:r>
            <a:r>
              <a:rPr lang="en-US" altLang="zh-CN"/>
              <a:t>accounts”</a:t>
            </a:r>
            <a:r>
              <a:rPr lang="zh-CN" altLang="en-US"/>
              <a:t>被篡改为“允许</a:t>
            </a:r>
            <a:r>
              <a:rPr lang="en-US" altLang="zh-CN"/>
              <a:t>Fred Brown</a:t>
            </a:r>
            <a:r>
              <a:rPr lang="zh-CN" altLang="en-US"/>
              <a:t>读该机密文件</a:t>
            </a:r>
            <a:r>
              <a:rPr lang="en-US" altLang="zh-CN"/>
              <a:t>accounts”</a:t>
            </a:r>
            <a:r>
              <a:rPr lang="zh-CN" altLang="en-US"/>
              <a:t>。</a:t>
            </a:r>
          </a:p>
        </p:txBody>
      </p:sp>
    </p:spTree>
    <p:extLst>
      <p:ext uri="{BB962C8B-B14F-4D97-AF65-F5344CB8AC3E}">
        <p14:creationId xmlns:p14="http://schemas.microsoft.com/office/powerpoint/2010/main" val="415072175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0CF88FE-991E-4F52-AA23-93A7B0A227B3}" type="slidenum">
              <a:rPr lang="zh-CN" altLang="en-US"/>
              <a:pPr/>
              <a:t>109</a:t>
            </a:fld>
            <a:endParaRPr lang="en-US" altLang="zh-CN"/>
          </a:p>
        </p:txBody>
      </p:sp>
      <p:sp>
        <p:nvSpPr>
          <p:cNvPr id="640002" name="Rectangle 2"/>
          <p:cNvSpPr>
            <a:spLocks noGrp="1" noChangeArrowheads="1"/>
          </p:cNvSpPr>
          <p:nvPr>
            <p:ph type="title"/>
          </p:nvPr>
        </p:nvSpPr>
        <p:spPr/>
        <p:txBody>
          <a:bodyPr/>
          <a:lstStyle/>
          <a:p>
            <a:r>
              <a:rPr lang="zh-CN" altLang="en-US"/>
              <a:t>主动攻击</a:t>
            </a:r>
          </a:p>
        </p:txBody>
      </p:sp>
      <p:sp>
        <p:nvSpPr>
          <p:cNvPr id="640003" name="Rectangle 3"/>
          <p:cNvSpPr>
            <a:spLocks noGrp="1" noChangeArrowheads="1"/>
          </p:cNvSpPr>
          <p:nvPr>
            <p:ph type="body" idx="1"/>
          </p:nvPr>
        </p:nvSpPr>
        <p:spPr/>
        <p:txBody>
          <a:bodyPr/>
          <a:lstStyle/>
          <a:p>
            <a:r>
              <a:rPr lang="zh-CN" altLang="en-US"/>
              <a:t>伪装</a:t>
            </a:r>
          </a:p>
          <a:p>
            <a:pPr lvl="1"/>
            <a:r>
              <a:rPr lang="zh-CN" altLang="en-US"/>
              <a:t>就是一个实体假装为一个不同的实体。</a:t>
            </a:r>
          </a:p>
          <a:p>
            <a:pPr lvl="1"/>
            <a:r>
              <a:rPr lang="zh-CN" altLang="en-US"/>
              <a:t>伪装攻击通常包括其他主动攻击形式中的一种</a:t>
            </a:r>
          </a:p>
          <a:p>
            <a:pPr lvl="2"/>
            <a:r>
              <a:rPr lang="zh-CN" altLang="en-US"/>
              <a:t>例如，鉴别序列能够被劫获并且在一个合法的鉴别序列发生后进行伪装攻击，通过伪装具有这些特权的实体，从而导致一个只有某些特权的授权实体获得某些额外特权。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B76E012-5D65-4255-B683-6FCAB343C40E}" type="slidenum">
              <a:rPr lang="zh-CN" altLang="en-US"/>
              <a:pPr/>
              <a:t>11</a:t>
            </a:fld>
            <a:endParaRPr lang="en-US" altLang="zh-CN"/>
          </a:p>
        </p:txBody>
      </p:sp>
      <p:sp>
        <p:nvSpPr>
          <p:cNvPr id="509954" name="Rectangle 2"/>
          <p:cNvSpPr>
            <a:spLocks noGrp="1" noChangeArrowheads="1"/>
          </p:cNvSpPr>
          <p:nvPr>
            <p:ph type="title"/>
          </p:nvPr>
        </p:nvSpPr>
        <p:spPr/>
        <p:txBody>
          <a:bodyPr/>
          <a:lstStyle/>
          <a:p>
            <a:r>
              <a:rPr lang="zh-CN" altLang="en-US"/>
              <a:t>漏洞的危害</a:t>
            </a:r>
            <a:endParaRPr lang="en-US" altLang="zh-CN"/>
          </a:p>
        </p:txBody>
      </p:sp>
      <p:sp>
        <p:nvSpPr>
          <p:cNvPr id="509955" name="Rectangle 3"/>
          <p:cNvSpPr>
            <a:spLocks noGrp="1" noChangeArrowheads="1"/>
          </p:cNvSpPr>
          <p:nvPr>
            <p:ph type="body" idx="1"/>
          </p:nvPr>
        </p:nvSpPr>
        <p:spPr>
          <a:xfrm>
            <a:off x="468313" y="2133600"/>
            <a:ext cx="8229600" cy="3384550"/>
          </a:xfrm>
        </p:spPr>
        <p:txBody>
          <a:bodyPr/>
          <a:lstStyle/>
          <a:p>
            <a:pPr algn="just"/>
            <a:r>
              <a:rPr lang="zh-CN" altLang="en-US" sz="2400">
                <a:solidFill>
                  <a:srgbClr val="000000"/>
                </a:solidFill>
                <a:latin typeface="楷体_GB2312" pitchFamily="49" charset="-122"/>
              </a:rPr>
              <a:t>2003年1月25日下午，全球因特网遭受了最严重的攻击。中国互联网出现大面积网络流量异常、访问速度变慢的现象，情况严重的网络一度中断无法使用此次攻击是利用2002年7月份公布的微软</a:t>
            </a:r>
            <a:r>
              <a:rPr lang="en-US" altLang="zh-CN" sz="2400">
                <a:solidFill>
                  <a:srgbClr val="000000"/>
                </a:solidFill>
                <a:latin typeface="楷体_GB2312" pitchFamily="49" charset="-122"/>
              </a:rPr>
              <a:t>SQL Server 2000</a:t>
            </a:r>
            <a:r>
              <a:rPr lang="zh-CN" altLang="en-US" sz="2400">
                <a:solidFill>
                  <a:srgbClr val="000000"/>
                </a:solidFill>
                <a:latin typeface="楷体_GB2312" pitchFamily="49" charset="-122"/>
              </a:rPr>
              <a:t>的一个系统漏洞，对网络上的</a:t>
            </a:r>
            <a:r>
              <a:rPr lang="en-US" altLang="zh-CN" sz="2400">
                <a:solidFill>
                  <a:srgbClr val="000000"/>
                </a:solidFill>
                <a:latin typeface="楷体_GB2312" pitchFamily="49" charset="-122"/>
              </a:rPr>
              <a:t>sQL</a:t>
            </a:r>
            <a:r>
              <a:rPr lang="zh-CN" altLang="en-US" sz="2400">
                <a:solidFill>
                  <a:srgbClr val="000000"/>
                </a:solidFill>
                <a:latin typeface="楷体_GB2312" pitchFamily="49" charset="-122"/>
              </a:rPr>
              <a:t>数据库进行攻击所造成的。</a:t>
            </a:r>
            <a:endParaRPr lang="zh-CN" altLang="en-US" sz="2400">
              <a:latin typeface="楷体_GB2312" pitchFamily="49" charset="-122"/>
            </a:endParaRPr>
          </a:p>
          <a:p>
            <a:pPr algn="just"/>
            <a:r>
              <a:rPr lang="zh-CN" altLang="en-US" sz="2400">
                <a:solidFill>
                  <a:srgbClr val="000000"/>
                </a:solidFill>
                <a:latin typeface="楷体_GB2312" pitchFamily="49" charset="-122"/>
              </a:rPr>
              <a:t>2003年7月16日，美国微软公司发布了编号为</a:t>
            </a:r>
            <a:r>
              <a:rPr lang="en-US" altLang="zh-CN" sz="2400">
                <a:solidFill>
                  <a:srgbClr val="000000"/>
                </a:solidFill>
                <a:latin typeface="楷体_GB2312" pitchFamily="49" charset="-122"/>
              </a:rPr>
              <a:t>MS03</a:t>
            </a:r>
            <a:r>
              <a:rPr lang="en-US" altLang="zh-CN" sz="2400">
                <a:solidFill>
                  <a:srgbClr val="000000"/>
                </a:solidFill>
                <a:latin typeface="Arial"/>
              </a:rPr>
              <a:t>—</a:t>
            </a:r>
            <a:r>
              <a:rPr lang="en-US" altLang="zh-CN" sz="2400">
                <a:solidFill>
                  <a:srgbClr val="000000"/>
                </a:solidFill>
                <a:latin typeface="楷体_GB2312" pitchFamily="49" charset="-122"/>
              </a:rPr>
              <a:t>26(CVE</a:t>
            </a:r>
            <a:r>
              <a:rPr lang="zh-CN" altLang="en-US" sz="2400">
                <a:solidFill>
                  <a:srgbClr val="000000"/>
                </a:solidFill>
                <a:latin typeface="楷体_GB2312" pitchFamily="49" charset="-122"/>
              </a:rPr>
              <a:t>编号：</a:t>
            </a:r>
            <a:r>
              <a:rPr lang="en-US" altLang="zh-CN" sz="2400">
                <a:solidFill>
                  <a:srgbClr val="000000"/>
                </a:solidFill>
                <a:latin typeface="楷体_GB2312" pitchFamily="49" charset="-122"/>
              </a:rPr>
              <a:t>CAN-2003</a:t>
            </a:r>
            <a:r>
              <a:rPr lang="en-US" altLang="zh-CN" sz="2400">
                <a:solidFill>
                  <a:srgbClr val="000000"/>
                </a:solidFill>
                <a:latin typeface="Arial"/>
              </a:rPr>
              <a:t>—</a:t>
            </a:r>
            <a:r>
              <a:rPr lang="en-US" altLang="zh-CN" sz="2400">
                <a:solidFill>
                  <a:srgbClr val="000000"/>
                </a:solidFill>
                <a:latin typeface="楷体_GB2312" pitchFamily="49" charset="-122"/>
              </a:rPr>
              <a:t>0352，)</a:t>
            </a:r>
            <a:r>
              <a:rPr lang="zh-CN" altLang="en-US" sz="2400">
                <a:solidFill>
                  <a:srgbClr val="000000"/>
                </a:solidFill>
                <a:latin typeface="楷体_GB2312" pitchFamily="49" charset="-122"/>
              </a:rPr>
              <a:t>的</a:t>
            </a:r>
            <a:r>
              <a:rPr lang="en-US" altLang="zh-CN" sz="2400">
                <a:solidFill>
                  <a:srgbClr val="000000"/>
                </a:solidFill>
                <a:latin typeface="楷体_GB2312" pitchFamily="49" charset="-122"/>
              </a:rPr>
              <a:t>RPC</a:t>
            </a:r>
            <a:r>
              <a:rPr lang="zh-CN" altLang="en-US" sz="2400">
                <a:solidFill>
                  <a:srgbClr val="000000"/>
                </a:solidFill>
                <a:latin typeface="楷体_GB2312" pitchFamily="49" charset="-122"/>
              </a:rPr>
              <a:t>系统漏洞，受到影响的系统包括</a:t>
            </a:r>
            <a:r>
              <a:rPr lang="en-US" altLang="zh-CN" sz="2400">
                <a:solidFill>
                  <a:srgbClr val="000000"/>
                </a:solidFill>
                <a:latin typeface="楷体_GB2312" pitchFamily="49" charset="-122"/>
              </a:rPr>
              <a:t>Microsoft Windows NT 4．0、2000、XP</a:t>
            </a:r>
            <a:r>
              <a:rPr lang="zh-CN" altLang="en-US" sz="2400">
                <a:solidFill>
                  <a:srgbClr val="000000"/>
                </a:solidFill>
                <a:latin typeface="楷体_GB2312" pitchFamily="49" charset="-122"/>
              </a:rPr>
              <a:t>和</a:t>
            </a:r>
            <a:r>
              <a:rPr lang="en-US" altLang="zh-CN" sz="2400">
                <a:solidFill>
                  <a:srgbClr val="000000"/>
                </a:solidFill>
                <a:latin typeface="楷体_GB2312" pitchFamily="49" charset="-122"/>
              </a:rPr>
              <a:t>Server 2003，</a:t>
            </a:r>
            <a:r>
              <a:rPr lang="zh-CN" altLang="en-US" sz="2400">
                <a:solidFill>
                  <a:srgbClr val="000000"/>
                </a:solidFill>
                <a:latin typeface="楷体_GB2312" pitchFamily="49" charset="-122"/>
              </a:rPr>
              <a:t>几乎包括了微软的全部操作系统产品。所以，这个漏洞也被一些安全专家认为是迄今为止传播得最广泛的一个漏洞。</a:t>
            </a:r>
            <a:endParaRPr lang="zh-CN" altLang="en-US" sz="2400">
              <a:latin typeface="楷体_GB2312" pitchFamily="49" charset="-122"/>
            </a:endParaRPr>
          </a:p>
          <a:p>
            <a:pPr>
              <a:buFontTx/>
              <a:buNone/>
            </a:pPr>
            <a:endParaRPr lang="zh-CN" altLang="en-US" sz="2400">
              <a:latin typeface="楷体_GB2312" pitchFamily="49"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D2CEB51-7D6F-4102-9FB6-17F2175A7B13}" type="slidenum">
              <a:rPr lang="zh-CN" altLang="en-US"/>
              <a:pPr/>
              <a:t>110</a:t>
            </a:fld>
            <a:endParaRPr lang="en-US" altLang="zh-CN"/>
          </a:p>
        </p:txBody>
      </p:sp>
      <p:sp>
        <p:nvSpPr>
          <p:cNvPr id="641026" name="Rectangle 2"/>
          <p:cNvSpPr>
            <a:spLocks noGrp="1" noChangeArrowheads="1"/>
          </p:cNvSpPr>
          <p:nvPr>
            <p:ph type="title"/>
          </p:nvPr>
        </p:nvSpPr>
        <p:spPr/>
        <p:txBody>
          <a:bodyPr/>
          <a:lstStyle/>
          <a:p>
            <a:r>
              <a:rPr lang="zh-CN" altLang="en-US"/>
              <a:t>主动攻击</a:t>
            </a:r>
          </a:p>
        </p:txBody>
      </p:sp>
      <p:sp>
        <p:nvSpPr>
          <p:cNvPr id="641027" name="Rectangle 3"/>
          <p:cNvSpPr>
            <a:spLocks noGrp="1" noChangeArrowheads="1"/>
          </p:cNvSpPr>
          <p:nvPr>
            <p:ph type="body" idx="1"/>
          </p:nvPr>
        </p:nvSpPr>
        <p:spPr>
          <a:xfrm>
            <a:off x="539552" y="1988840"/>
            <a:ext cx="8229600" cy="3384550"/>
          </a:xfrm>
        </p:spPr>
        <p:txBody>
          <a:bodyPr/>
          <a:lstStyle/>
          <a:p>
            <a:r>
              <a:rPr lang="zh-CN" altLang="en-US" dirty="0"/>
              <a:t>重放</a:t>
            </a:r>
          </a:p>
          <a:p>
            <a:pPr lvl="1"/>
            <a:r>
              <a:rPr lang="zh-CN" altLang="en-US" dirty="0"/>
              <a:t>涉及一个数据单元的</a:t>
            </a:r>
            <a:r>
              <a:rPr lang="zh-CN" altLang="en-US" dirty="0">
                <a:solidFill>
                  <a:srgbClr val="CC3300"/>
                </a:solidFill>
              </a:rPr>
              <a:t>被动获取</a:t>
            </a:r>
            <a:r>
              <a:rPr lang="zh-CN" altLang="en-US" dirty="0"/>
              <a:t>以及</a:t>
            </a:r>
            <a:r>
              <a:rPr lang="zh-CN" altLang="en-US" dirty="0">
                <a:solidFill>
                  <a:srgbClr val="CC3300"/>
                </a:solidFill>
              </a:rPr>
              <a:t>后继的重传</a:t>
            </a:r>
            <a:r>
              <a:rPr lang="zh-CN" altLang="en-US" dirty="0"/>
              <a:t>，以产生一个未授权的效果。</a:t>
            </a:r>
          </a:p>
        </p:txBody>
      </p:sp>
      <p:grpSp>
        <p:nvGrpSpPr>
          <p:cNvPr id="5" name="Group 4"/>
          <p:cNvGrpSpPr>
            <a:grpSpLocks/>
          </p:cNvGrpSpPr>
          <p:nvPr/>
        </p:nvGrpSpPr>
        <p:grpSpPr bwMode="auto">
          <a:xfrm>
            <a:off x="2484759" y="3629779"/>
            <a:ext cx="762000" cy="1143000"/>
            <a:chOff x="1536" y="1488"/>
            <a:chExt cx="576" cy="960"/>
          </a:xfrm>
        </p:grpSpPr>
        <p:sp>
          <p:nvSpPr>
            <p:cNvPr id="6" name="Oval 5"/>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6"/>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grpSp>
        <p:nvGrpSpPr>
          <p:cNvPr id="9" name="Group 8"/>
          <p:cNvGrpSpPr>
            <a:grpSpLocks/>
          </p:cNvGrpSpPr>
          <p:nvPr/>
        </p:nvGrpSpPr>
        <p:grpSpPr bwMode="auto">
          <a:xfrm>
            <a:off x="7132959" y="3553579"/>
            <a:ext cx="685800" cy="990600"/>
            <a:chOff x="1536" y="1488"/>
            <a:chExt cx="576" cy="960"/>
          </a:xfrm>
        </p:grpSpPr>
        <p:sp>
          <p:nvSpPr>
            <p:cNvPr id="10" name="Oval 9"/>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0"/>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1"/>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sp>
        <p:nvSpPr>
          <p:cNvPr id="13" name="Line 12"/>
          <p:cNvSpPr>
            <a:spLocks noChangeShapeType="1"/>
          </p:cNvSpPr>
          <p:nvPr/>
        </p:nvSpPr>
        <p:spPr bwMode="auto">
          <a:xfrm>
            <a:off x="3322959" y="4086979"/>
            <a:ext cx="3810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13"/>
          <p:cNvGrpSpPr>
            <a:grpSpLocks/>
          </p:cNvGrpSpPr>
          <p:nvPr/>
        </p:nvGrpSpPr>
        <p:grpSpPr bwMode="auto">
          <a:xfrm>
            <a:off x="4770759" y="4391779"/>
            <a:ext cx="762000" cy="1143000"/>
            <a:chOff x="1536" y="1488"/>
            <a:chExt cx="576" cy="960"/>
          </a:xfrm>
        </p:grpSpPr>
        <p:sp>
          <p:nvSpPr>
            <p:cNvPr id="15" name="Oval 14"/>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6"/>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E</a:t>
              </a:r>
            </a:p>
          </p:txBody>
        </p:sp>
      </p:grpSp>
      <p:sp>
        <p:nvSpPr>
          <p:cNvPr id="18" name="Line 17"/>
          <p:cNvSpPr>
            <a:spLocks noChangeShapeType="1"/>
          </p:cNvSpPr>
          <p:nvPr/>
        </p:nvSpPr>
        <p:spPr bwMode="auto">
          <a:xfrm flipV="1">
            <a:off x="5685159" y="4544179"/>
            <a:ext cx="129540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flipH="1" flipV="1">
            <a:off x="3322959" y="4544179"/>
            <a:ext cx="137160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9"/>
          <p:cNvSpPr>
            <a:spLocks noChangeArrowheads="1"/>
          </p:cNvSpPr>
          <p:nvPr/>
        </p:nvSpPr>
        <p:spPr bwMode="auto">
          <a:xfrm>
            <a:off x="579759" y="5839579"/>
            <a:ext cx="8240713"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65150" indent="-565150" eaLnBrk="0" hangingPunct="0">
              <a:lnSpc>
                <a:spcPct val="90000"/>
              </a:lnSpc>
              <a:spcBef>
                <a:spcPct val="30000"/>
              </a:spcBef>
              <a:buClr>
                <a:schemeClr val="tx2"/>
              </a:buClr>
              <a:buSzPct val="75000"/>
              <a:buFont typeface="Wingdings" pitchFamily="2" charset="2"/>
              <a:buChar char="u"/>
            </a:pPr>
            <a:r>
              <a:rPr lang="zh-CN" altLang="en-US" sz="2400" b="1" dirty="0"/>
              <a:t>偷听者可以记录下当前的通讯流量，以后在适当的时候重发给通讯的某一方，达到欺骗的</a:t>
            </a:r>
            <a:r>
              <a:rPr lang="zh-CN" altLang="en-US" sz="2400" b="1" dirty="0" smtClean="0"/>
              <a:t>目的</a:t>
            </a:r>
            <a:endParaRPr lang="zh-CN" altLang="en-US" sz="2400" b="1" dirty="0"/>
          </a:p>
        </p:txBody>
      </p:sp>
    </p:spTree>
    <p:extLst>
      <p:ext uri="{BB962C8B-B14F-4D97-AF65-F5344CB8AC3E}">
        <p14:creationId xmlns:p14="http://schemas.microsoft.com/office/powerpoint/2010/main" val="9353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重放</a:t>
            </a:r>
          </a:p>
        </p:txBody>
      </p:sp>
      <p:sp>
        <p:nvSpPr>
          <p:cNvPr id="192515" name="Rectangle 3"/>
          <p:cNvSpPr>
            <a:spLocks noGrp="1" noChangeArrowheads="1"/>
          </p:cNvSpPr>
          <p:nvPr>
            <p:ph type="body" idx="1"/>
          </p:nvPr>
        </p:nvSpPr>
        <p:spPr/>
        <p:txBody>
          <a:bodyPr/>
          <a:lstStyle/>
          <a:p>
            <a:pPr marL="447675" indent="-447675" eaLnBrk="0" hangingPunct="0">
              <a:lnSpc>
                <a:spcPct val="90000"/>
              </a:lnSpc>
              <a:spcBef>
                <a:spcPct val="0"/>
              </a:spcBef>
            </a:pPr>
            <a:r>
              <a:rPr lang="zh-CN" altLang="en-US" sz="2100"/>
              <a:t>常见的消息重放攻击形式有：</a:t>
            </a:r>
          </a:p>
          <a:p>
            <a:pPr marL="447675" indent="-447675" eaLnBrk="0" hangingPunct="0">
              <a:lnSpc>
                <a:spcPct val="90000"/>
              </a:lnSpc>
              <a:spcBef>
                <a:spcPct val="0"/>
              </a:spcBef>
              <a:buFont typeface="Wingdings" pitchFamily="2" charset="2"/>
              <a:buNone/>
            </a:pPr>
            <a:r>
              <a:rPr lang="en-US" altLang="zh-CN" sz="2100"/>
              <a:t>1</a:t>
            </a:r>
            <a:r>
              <a:rPr lang="zh-CN" altLang="en-US" sz="2100"/>
              <a:t>、简单重放：攻击者简单复制一条消息，以后在重新发送它；</a:t>
            </a:r>
          </a:p>
          <a:p>
            <a:pPr marL="447675" indent="-447675" eaLnBrk="0" hangingPunct="0">
              <a:lnSpc>
                <a:spcPct val="90000"/>
              </a:lnSpc>
              <a:spcBef>
                <a:spcPct val="0"/>
              </a:spcBef>
              <a:buFont typeface="Wingdings" pitchFamily="2" charset="2"/>
              <a:buNone/>
            </a:pPr>
            <a:r>
              <a:rPr lang="en-US" altLang="zh-CN" sz="2100"/>
              <a:t>2</a:t>
            </a:r>
            <a:r>
              <a:rPr lang="zh-CN" altLang="en-US" sz="2100"/>
              <a:t>、可被日志记录的重复：攻击者可以在一个合法有效的时间窗内重放一个带时间戳的消息；</a:t>
            </a:r>
          </a:p>
          <a:p>
            <a:pPr marL="447675" indent="-447675" eaLnBrk="0" hangingPunct="0">
              <a:lnSpc>
                <a:spcPct val="90000"/>
              </a:lnSpc>
              <a:spcBef>
                <a:spcPct val="0"/>
              </a:spcBef>
              <a:buFont typeface="Wingdings" pitchFamily="2" charset="2"/>
              <a:buNone/>
            </a:pPr>
            <a:r>
              <a:rPr lang="en-US" altLang="zh-CN" sz="2100"/>
              <a:t>3</a:t>
            </a:r>
            <a:r>
              <a:rPr lang="zh-CN" altLang="en-US" sz="2100"/>
              <a:t>、不能被检测到的重复：这种情况可能出现，原因是原始信息已经被拦截，无法到达目的地，而只有重放的信息到达目的地。</a:t>
            </a:r>
          </a:p>
          <a:p>
            <a:pPr marL="447675" indent="-447675" eaLnBrk="0" hangingPunct="0">
              <a:lnSpc>
                <a:spcPct val="90000"/>
              </a:lnSpc>
              <a:spcBef>
                <a:spcPct val="0"/>
              </a:spcBef>
              <a:buFont typeface="Wingdings" pitchFamily="2" charset="2"/>
              <a:buNone/>
            </a:pPr>
            <a:r>
              <a:rPr lang="en-US" altLang="zh-CN" sz="2100"/>
              <a:t>4</a:t>
            </a:r>
            <a:r>
              <a:rPr lang="zh-CN" altLang="en-US" sz="2100"/>
              <a:t>、反向重放，不做修改。向消息发送者重放。</a:t>
            </a:r>
          </a:p>
          <a:p>
            <a:pPr marL="889000" lvl="1" indent="-439738" eaLnBrk="0" hangingPunct="0">
              <a:lnSpc>
                <a:spcPct val="90000"/>
              </a:lnSpc>
              <a:spcBef>
                <a:spcPct val="0"/>
              </a:spcBef>
            </a:pPr>
            <a:r>
              <a:rPr lang="zh-CN" altLang="en-US" sz="2000"/>
              <a:t>当采用传统对称加密方式时，这种攻击是可能的。</a:t>
            </a:r>
          </a:p>
          <a:p>
            <a:pPr marL="889000" lvl="1" indent="-439738" eaLnBrk="0" hangingPunct="0">
              <a:lnSpc>
                <a:spcPct val="90000"/>
              </a:lnSpc>
              <a:spcBef>
                <a:spcPct val="0"/>
              </a:spcBef>
            </a:pPr>
            <a:r>
              <a:rPr lang="zh-CN" altLang="en-US" sz="2000"/>
              <a:t>因为消息发送者不能简单地识别发送的消息和收到的消息在内容上的区别。</a:t>
            </a:r>
          </a:p>
          <a:p>
            <a:pPr marL="447675" indent="-447675">
              <a:lnSpc>
                <a:spcPct val="90000"/>
              </a:lnSpc>
            </a:pPr>
            <a:endParaRPr lang="en-US" altLang="zh-CN" sz="2100"/>
          </a:p>
        </p:txBody>
      </p:sp>
    </p:spTree>
    <p:extLst>
      <p:ext uri="{BB962C8B-B14F-4D97-AF65-F5344CB8AC3E}">
        <p14:creationId xmlns:p14="http://schemas.microsoft.com/office/powerpoint/2010/main" val="4236803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D2CEB51-7D6F-4102-9FB6-17F2175A7B13}" type="slidenum">
              <a:rPr lang="zh-CN" altLang="en-US"/>
              <a:pPr/>
              <a:t>112</a:t>
            </a:fld>
            <a:endParaRPr lang="en-US" altLang="zh-CN"/>
          </a:p>
        </p:txBody>
      </p:sp>
      <p:sp>
        <p:nvSpPr>
          <p:cNvPr id="641026" name="Rectangle 2"/>
          <p:cNvSpPr>
            <a:spLocks noGrp="1" noChangeArrowheads="1"/>
          </p:cNvSpPr>
          <p:nvPr>
            <p:ph type="title"/>
          </p:nvPr>
        </p:nvSpPr>
        <p:spPr/>
        <p:txBody>
          <a:bodyPr/>
          <a:lstStyle/>
          <a:p>
            <a:r>
              <a:rPr lang="zh-CN" altLang="en-US"/>
              <a:t>主动攻击</a:t>
            </a:r>
          </a:p>
        </p:txBody>
      </p:sp>
      <p:sp>
        <p:nvSpPr>
          <p:cNvPr id="641027" name="Rectangle 3"/>
          <p:cNvSpPr>
            <a:spLocks noGrp="1" noChangeArrowheads="1"/>
          </p:cNvSpPr>
          <p:nvPr>
            <p:ph type="body" idx="1"/>
          </p:nvPr>
        </p:nvSpPr>
        <p:spPr>
          <a:xfrm>
            <a:off x="539552" y="1988840"/>
            <a:ext cx="8229600" cy="3384550"/>
          </a:xfrm>
        </p:spPr>
        <p:txBody>
          <a:bodyPr/>
          <a:lstStyle/>
          <a:p>
            <a:r>
              <a:rPr lang="zh-CN" altLang="en-US" dirty="0" smtClean="0"/>
              <a:t>中间人</a:t>
            </a:r>
            <a:endParaRPr lang="en-US" altLang="zh-CN" dirty="0" smtClean="0"/>
          </a:p>
          <a:p>
            <a:pPr lvl="1"/>
            <a:r>
              <a:rPr lang="zh-CN" altLang="en-US" dirty="0" smtClean="0"/>
              <a:t>涉及</a:t>
            </a:r>
            <a:r>
              <a:rPr lang="zh-CN" altLang="en-US" dirty="0"/>
              <a:t>一</a:t>
            </a:r>
            <a:r>
              <a:rPr lang="zh-CN" altLang="en-US" dirty="0" smtClean="0"/>
              <a:t>个会话单元的</a:t>
            </a:r>
            <a:r>
              <a:rPr lang="zh-CN" altLang="en-US" dirty="0">
                <a:solidFill>
                  <a:srgbClr val="CC3300"/>
                </a:solidFill>
              </a:rPr>
              <a:t>截获</a:t>
            </a:r>
            <a:r>
              <a:rPr lang="zh-CN" altLang="en-US" dirty="0" smtClean="0"/>
              <a:t>以及</a:t>
            </a:r>
            <a:r>
              <a:rPr lang="zh-CN" altLang="en-US" dirty="0">
                <a:solidFill>
                  <a:srgbClr val="CC3300"/>
                </a:solidFill>
              </a:rPr>
              <a:t>后继</a:t>
            </a:r>
            <a:r>
              <a:rPr lang="zh-CN" altLang="en-US" dirty="0" smtClean="0">
                <a:solidFill>
                  <a:srgbClr val="CC3300"/>
                </a:solidFill>
              </a:rPr>
              <a:t>的篡改</a:t>
            </a:r>
            <a:r>
              <a:rPr lang="zh-CN" altLang="en-US" dirty="0" smtClean="0"/>
              <a:t>，</a:t>
            </a:r>
            <a:r>
              <a:rPr lang="zh-CN" altLang="en-US" dirty="0"/>
              <a:t>以产生一个未授权</a:t>
            </a:r>
            <a:r>
              <a:rPr lang="zh-CN" altLang="en-US" dirty="0" smtClean="0"/>
              <a:t>的监听和控制效果</a:t>
            </a:r>
            <a:r>
              <a:rPr lang="zh-CN" altLang="en-US" dirty="0"/>
              <a:t>。</a:t>
            </a:r>
          </a:p>
        </p:txBody>
      </p:sp>
      <p:grpSp>
        <p:nvGrpSpPr>
          <p:cNvPr id="21" name="Group 4"/>
          <p:cNvGrpSpPr>
            <a:grpSpLocks/>
          </p:cNvGrpSpPr>
          <p:nvPr/>
        </p:nvGrpSpPr>
        <p:grpSpPr bwMode="auto">
          <a:xfrm>
            <a:off x="1705991" y="3645024"/>
            <a:ext cx="5791200" cy="1219200"/>
            <a:chOff x="864" y="2880"/>
            <a:chExt cx="3648" cy="768"/>
          </a:xfrm>
        </p:grpSpPr>
        <p:grpSp>
          <p:nvGrpSpPr>
            <p:cNvPr id="22" name="Group 5"/>
            <p:cNvGrpSpPr>
              <a:grpSpLocks/>
            </p:cNvGrpSpPr>
            <p:nvPr/>
          </p:nvGrpSpPr>
          <p:grpSpPr bwMode="auto">
            <a:xfrm>
              <a:off x="864" y="2880"/>
              <a:ext cx="480" cy="720"/>
              <a:chOff x="1536" y="1488"/>
              <a:chExt cx="576" cy="960"/>
            </a:xfrm>
          </p:grpSpPr>
          <p:sp>
            <p:nvSpPr>
              <p:cNvPr id="33" name="Oval 6"/>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Freeform 7"/>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8"/>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A</a:t>
                </a:r>
              </a:p>
            </p:txBody>
          </p:sp>
        </p:grpSp>
        <p:grpSp>
          <p:nvGrpSpPr>
            <p:cNvPr id="23" name="Group 9"/>
            <p:cNvGrpSpPr>
              <a:grpSpLocks/>
            </p:cNvGrpSpPr>
            <p:nvPr/>
          </p:nvGrpSpPr>
          <p:grpSpPr bwMode="auto">
            <a:xfrm>
              <a:off x="4080" y="2976"/>
              <a:ext cx="432" cy="624"/>
              <a:chOff x="1536" y="1488"/>
              <a:chExt cx="576" cy="960"/>
            </a:xfrm>
          </p:grpSpPr>
          <p:sp>
            <p:nvSpPr>
              <p:cNvPr id="30" name="Oval 10"/>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Freeform 11"/>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12"/>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B</a:t>
                </a:r>
              </a:p>
            </p:txBody>
          </p:sp>
        </p:grpSp>
        <p:sp>
          <p:nvSpPr>
            <p:cNvPr id="24" name="Line 13"/>
            <p:cNvSpPr>
              <a:spLocks noChangeShapeType="1"/>
            </p:cNvSpPr>
            <p:nvPr/>
          </p:nvSpPr>
          <p:spPr bwMode="auto">
            <a:xfrm>
              <a:off x="1488" y="3216"/>
              <a:ext cx="816"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14"/>
            <p:cNvGrpSpPr>
              <a:grpSpLocks/>
            </p:cNvGrpSpPr>
            <p:nvPr/>
          </p:nvGrpSpPr>
          <p:grpSpPr bwMode="auto">
            <a:xfrm>
              <a:off x="2400" y="2928"/>
              <a:ext cx="480" cy="720"/>
              <a:chOff x="1536" y="1488"/>
              <a:chExt cx="576" cy="960"/>
            </a:xfrm>
          </p:grpSpPr>
          <p:sp>
            <p:nvSpPr>
              <p:cNvPr id="27" name="Oval 15"/>
              <p:cNvSpPr>
                <a:spLocks noChangeArrowheads="1"/>
              </p:cNvSpPr>
              <p:nvPr/>
            </p:nvSpPr>
            <p:spPr bwMode="auto">
              <a:xfrm>
                <a:off x="1680" y="1488"/>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16"/>
              <p:cNvSpPr>
                <a:spLocks/>
              </p:cNvSpPr>
              <p:nvPr/>
            </p:nvSpPr>
            <p:spPr bwMode="auto">
              <a:xfrm>
                <a:off x="1536" y="1776"/>
                <a:ext cx="456" cy="672"/>
              </a:xfrm>
              <a:custGeom>
                <a:avLst/>
                <a:gdLst>
                  <a:gd name="T0" fmla="*/ 360 w 600"/>
                  <a:gd name="T1" fmla="*/ 0 h 848"/>
                  <a:gd name="T2" fmla="*/ 168 w 600"/>
                  <a:gd name="T3" fmla="*/ 384 h 848"/>
                  <a:gd name="T4" fmla="*/ 504 w 600"/>
                  <a:gd name="T5" fmla="*/ 96 h 848"/>
                  <a:gd name="T6" fmla="*/ 24 w 600"/>
                  <a:gd name="T7" fmla="*/ 768 h 848"/>
                  <a:gd name="T8" fmla="*/ 360 w 600"/>
                  <a:gd name="T9" fmla="*/ 288 h 848"/>
                  <a:gd name="T10" fmla="*/ 504 w 600"/>
                  <a:gd name="T11" fmla="*/ 768 h 848"/>
                  <a:gd name="T12" fmla="*/ 600 w 600"/>
                  <a:gd name="T13" fmla="*/ 768 h 848"/>
                </a:gdLst>
                <a:ahLst/>
                <a:cxnLst>
                  <a:cxn ang="0">
                    <a:pos x="T0" y="T1"/>
                  </a:cxn>
                  <a:cxn ang="0">
                    <a:pos x="T2" y="T3"/>
                  </a:cxn>
                  <a:cxn ang="0">
                    <a:pos x="T4" y="T5"/>
                  </a:cxn>
                  <a:cxn ang="0">
                    <a:pos x="T6" y="T7"/>
                  </a:cxn>
                  <a:cxn ang="0">
                    <a:pos x="T8" y="T9"/>
                  </a:cxn>
                  <a:cxn ang="0">
                    <a:pos x="T10" y="T11"/>
                  </a:cxn>
                  <a:cxn ang="0">
                    <a:pos x="T12" y="T13"/>
                  </a:cxn>
                </a:cxnLst>
                <a:rect l="0" t="0" r="r" b="b"/>
                <a:pathLst>
                  <a:path w="600" h="848">
                    <a:moveTo>
                      <a:pt x="360" y="0"/>
                    </a:moveTo>
                    <a:cubicBezTo>
                      <a:pt x="252" y="184"/>
                      <a:pt x="144" y="368"/>
                      <a:pt x="168" y="384"/>
                    </a:cubicBezTo>
                    <a:cubicBezTo>
                      <a:pt x="192" y="400"/>
                      <a:pt x="528" y="32"/>
                      <a:pt x="504" y="96"/>
                    </a:cubicBezTo>
                    <a:cubicBezTo>
                      <a:pt x="480" y="160"/>
                      <a:pt x="48" y="736"/>
                      <a:pt x="24" y="768"/>
                    </a:cubicBezTo>
                    <a:cubicBezTo>
                      <a:pt x="0" y="800"/>
                      <a:pt x="280" y="288"/>
                      <a:pt x="360" y="288"/>
                    </a:cubicBezTo>
                    <a:cubicBezTo>
                      <a:pt x="440" y="288"/>
                      <a:pt x="464" y="688"/>
                      <a:pt x="504" y="768"/>
                    </a:cubicBezTo>
                    <a:cubicBezTo>
                      <a:pt x="544" y="848"/>
                      <a:pt x="572" y="808"/>
                      <a:pt x="600" y="768"/>
                    </a:cubicBezTo>
                  </a:path>
                </a:pathLst>
              </a:custGeom>
              <a:noFill/>
              <a:ln w="22225" cap="flat" cmpd="sng">
                <a:solidFill>
                  <a:schemeClr val="tx1"/>
                </a:solidFill>
                <a:prstDash val="solid"/>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7"/>
              <p:cNvSpPr>
                <a:spLocks noChangeArrowheads="1"/>
              </p:cNvSpPr>
              <p:nvPr/>
            </p:nvSpPr>
            <p:spPr bwMode="auto">
              <a:xfrm>
                <a:off x="1920" y="1728"/>
                <a:ext cx="192" cy="288"/>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eaLnBrk="0" hangingPunct="0"/>
                <a:r>
                  <a:rPr lang="en-US" altLang="zh-CN" sz="2400">
                    <a:latin typeface="Times New Roman" pitchFamily="18" charset="0"/>
                  </a:rPr>
                  <a:t>E</a:t>
                </a:r>
              </a:p>
            </p:txBody>
          </p:sp>
        </p:grpSp>
        <p:sp>
          <p:nvSpPr>
            <p:cNvPr id="26" name="Line 18"/>
            <p:cNvSpPr>
              <a:spLocks noChangeShapeType="1"/>
            </p:cNvSpPr>
            <p:nvPr/>
          </p:nvSpPr>
          <p:spPr bwMode="auto">
            <a:xfrm>
              <a:off x="3120" y="3216"/>
              <a:ext cx="816"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Rectangle 19"/>
          <p:cNvSpPr>
            <a:spLocks noChangeArrowheads="1"/>
          </p:cNvSpPr>
          <p:nvPr/>
        </p:nvSpPr>
        <p:spPr bwMode="auto">
          <a:xfrm>
            <a:off x="867791" y="5321424"/>
            <a:ext cx="8240713"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565150" indent="-565150" eaLnBrk="0" hangingPunct="0">
              <a:lnSpc>
                <a:spcPct val="90000"/>
              </a:lnSpc>
              <a:spcBef>
                <a:spcPct val="30000"/>
              </a:spcBef>
              <a:buClr>
                <a:schemeClr val="tx2"/>
              </a:buClr>
              <a:buSzPct val="75000"/>
              <a:buFont typeface="Wingdings" pitchFamily="2" charset="2"/>
              <a:buChar char="u"/>
            </a:pPr>
            <a:r>
              <a:rPr lang="zh-CN" altLang="en-US" sz="2400" b="1" dirty="0"/>
              <a:t>如果通讯双方没有任何先决条件，那么这种攻击总是存在</a:t>
            </a:r>
            <a:r>
              <a:rPr lang="zh-CN" altLang="en-US" sz="2400" b="1" dirty="0" smtClean="0"/>
              <a:t>的</a:t>
            </a:r>
            <a:endParaRPr lang="zh-CN" altLang="en-US" sz="2400" b="1" dirty="0"/>
          </a:p>
        </p:txBody>
      </p:sp>
    </p:spTree>
    <p:extLst>
      <p:ext uri="{BB962C8B-B14F-4D97-AF65-F5344CB8AC3E}">
        <p14:creationId xmlns:p14="http://schemas.microsoft.com/office/powerpoint/2010/main" val="419744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FFBC6DF-1E77-471C-8CEF-E68D206FB9BB}" type="slidenum">
              <a:rPr lang="zh-CN" altLang="en-US"/>
              <a:pPr/>
              <a:t>113</a:t>
            </a:fld>
            <a:endParaRPr lang="en-US" altLang="zh-CN"/>
          </a:p>
        </p:txBody>
      </p:sp>
      <p:sp>
        <p:nvSpPr>
          <p:cNvPr id="643074" name="Rectangle 2"/>
          <p:cNvSpPr>
            <a:spLocks noGrp="1" noChangeArrowheads="1"/>
          </p:cNvSpPr>
          <p:nvPr>
            <p:ph type="title"/>
          </p:nvPr>
        </p:nvSpPr>
        <p:spPr/>
        <p:txBody>
          <a:bodyPr/>
          <a:lstStyle/>
          <a:p>
            <a:r>
              <a:rPr lang="zh-CN" altLang="en-US"/>
              <a:t>主动攻击</a:t>
            </a:r>
          </a:p>
        </p:txBody>
      </p:sp>
      <p:sp>
        <p:nvSpPr>
          <p:cNvPr id="643075" name="Rectangle 3"/>
          <p:cNvSpPr>
            <a:spLocks noGrp="1" noChangeArrowheads="1"/>
          </p:cNvSpPr>
          <p:nvPr>
            <p:ph type="body" idx="1"/>
          </p:nvPr>
        </p:nvSpPr>
        <p:spPr/>
        <p:txBody>
          <a:bodyPr/>
          <a:lstStyle/>
          <a:p>
            <a:r>
              <a:rPr lang="zh-CN" altLang="en-US" sz="2800"/>
              <a:t>拒绝服务</a:t>
            </a:r>
          </a:p>
          <a:p>
            <a:pPr lvl="1"/>
            <a:r>
              <a:rPr lang="zh-CN" altLang="en-US" sz="2400"/>
              <a:t>破坏或禁止主机或通信设施的正常使用或管理。</a:t>
            </a:r>
          </a:p>
          <a:p>
            <a:pPr lvl="2"/>
            <a:r>
              <a:rPr lang="zh-CN" altLang="en-US" sz="2000"/>
              <a:t>这种攻击可能具有一种特定目标</a:t>
            </a:r>
          </a:p>
          <a:p>
            <a:pPr lvl="3"/>
            <a:r>
              <a:rPr lang="zh-CN" altLang="en-US" sz="1800"/>
              <a:t>例如，一个实体可能控制所有的消息指向某个特殊的目的地。</a:t>
            </a:r>
          </a:p>
          <a:p>
            <a:pPr lvl="1"/>
            <a:r>
              <a:rPr lang="zh-CN" altLang="en-US" sz="2400"/>
              <a:t>另一种形式的拒绝服务</a:t>
            </a:r>
          </a:p>
          <a:p>
            <a:pPr lvl="2"/>
            <a:r>
              <a:rPr lang="zh-CN" altLang="en-US" sz="2000"/>
              <a:t>使整个网络崩溃</a:t>
            </a:r>
          </a:p>
          <a:p>
            <a:pPr lvl="2"/>
            <a:r>
              <a:rPr lang="zh-CN" altLang="en-US" sz="2000"/>
              <a:t>或者通过使网络不能工作的手段</a:t>
            </a:r>
          </a:p>
          <a:p>
            <a:pPr lvl="2"/>
            <a:r>
              <a:rPr lang="zh-CN" altLang="en-US" sz="2000"/>
              <a:t>或者滥发消息使之过载，以达到降低性能的目的。</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D0A16A7-7DC6-4BC6-90C8-F013B188BB28}" type="slidenum">
              <a:rPr lang="zh-CN" altLang="en-US"/>
              <a:pPr/>
              <a:t>114</a:t>
            </a:fld>
            <a:endParaRPr lang="en-US" altLang="zh-CN"/>
          </a:p>
        </p:txBody>
      </p:sp>
      <p:sp>
        <p:nvSpPr>
          <p:cNvPr id="644098" name="Rectangle 2"/>
          <p:cNvSpPr>
            <a:spLocks noGrp="1" noChangeArrowheads="1"/>
          </p:cNvSpPr>
          <p:nvPr>
            <p:ph type="title"/>
          </p:nvPr>
        </p:nvSpPr>
        <p:spPr/>
        <p:txBody>
          <a:bodyPr/>
          <a:lstStyle/>
          <a:p>
            <a:r>
              <a:rPr lang="zh-CN" altLang="en-US"/>
              <a:t>主动攻击</a:t>
            </a:r>
          </a:p>
        </p:txBody>
      </p:sp>
      <p:sp>
        <p:nvSpPr>
          <p:cNvPr id="644099" name="Rectangle 3"/>
          <p:cNvSpPr>
            <a:spLocks noGrp="1" noChangeArrowheads="1"/>
          </p:cNvSpPr>
          <p:nvPr>
            <p:ph type="body" idx="1"/>
          </p:nvPr>
        </p:nvSpPr>
        <p:spPr>
          <a:xfrm>
            <a:off x="468313" y="2133600"/>
            <a:ext cx="8229600" cy="3959225"/>
          </a:xfrm>
        </p:spPr>
        <p:txBody>
          <a:bodyPr/>
          <a:lstStyle/>
          <a:p>
            <a:r>
              <a:rPr lang="zh-CN" altLang="en-US" sz="2800"/>
              <a:t>其他的主动攻击</a:t>
            </a:r>
          </a:p>
          <a:p>
            <a:pPr lvl="1"/>
            <a:r>
              <a:rPr lang="zh-CN" altLang="en-US" sz="2400"/>
              <a:t>计算机病毒</a:t>
            </a:r>
          </a:p>
          <a:p>
            <a:pPr lvl="2"/>
            <a:r>
              <a:rPr lang="zh-CN" altLang="en-US" sz="2000"/>
              <a:t>以传播和破坏信息、系统等为目的</a:t>
            </a:r>
          </a:p>
          <a:p>
            <a:pPr lvl="1"/>
            <a:r>
              <a:rPr lang="zh-CN" altLang="en-US" sz="2400"/>
              <a:t>木马</a:t>
            </a:r>
          </a:p>
          <a:p>
            <a:pPr lvl="2"/>
            <a:r>
              <a:rPr lang="zh-CN" altLang="en-US" sz="2000"/>
              <a:t>以控制系统、窃取信息为目的</a:t>
            </a:r>
          </a:p>
          <a:p>
            <a:pPr lvl="1"/>
            <a:r>
              <a:rPr lang="zh-CN" altLang="en-US" sz="2400"/>
              <a:t>入侵</a:t>
            </a:r>
          </a:p>
          <a:p>
            <a:pPr lvl="2"/>
            <a:r>
              <a:rPr lang="zh-CN" altLang="en-US" sz="2000"/>
              <a:t>获取权限</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5AEFED8-48DD-4A4A-92F3-9C79A6E7110F}" type="slidenum">
              <a:rPr lang="zh-CN" altLang="en-US"/>
              <a:pPr/>
              <a:t>115</a:t>
            </a:fld>
            <a:endParaRPr lang="en-US" altLang="zh-CN"/>
          </a:p>
        </p:txBody>
      </p:sp>
      <p:sp>
        <p:nvSpPr>
          <p:cNvPr id="645122" name="Rectangle 2"/>
          <p:cNvSpPr>
            <a:spLocks noGrp="1" noChangeArrowheads="1"/>
          </p:cNvSpPr>
          <p:nvPr>
            <p:ph type="title"/>
          </p:nvPr>
        </p:nvSpPr>
        <p:spPr/>
        <p:txBody>
          <a:bodyPr/>
          <a:lstStyle/>
          <a:p>
            <a:r>
              <a:rPr lang="zh-CN" altLang="en-US"/>
              <a:t>主动攻击</a:t>
            </a:r>
          </a:p>
        </p:txBody>
      </p:sp>
      <p:sp>
        <p:nvSpPr>
          <p:cNvPr id="645123" name="Rectangle 3"/>
          <p:cNvSpPr>
            <a:spLocks noGrp="1" noChangeArrowheads="1"/>
          </p:cNvSpPr>
          <p:nvPr>
            <p:ph type="body" idx="1"/>
          </p:nvPr>
        </p:nvSpPr>
        <p:spPr/>
        <p:txBody>
          <a:bodyPr/>
          <a:lstStyle/>
          <a:p>
            <a:r>
              <a:rPr lang="zh-CN" altLang="en-US" sz="2800"/>
              <a:t>与被动攻击相反。</a:t>
            </a:r>
          </a:p>
          <a:p>
            <a:pPr lvl="1"/>
            <a:r>
              <a:rPr lang="zh-CN" altLang="en-US" sz="2400"/>
              <a:t>被动攻击难以检测</a:t>
            </a:r>
            <a:r>
              <a:rPr lang="en-US" altLang="zh-CN" sz="2400"/>
              <a:t>(</a:t>
            </a:r>
            <a:r>
              <a:rPr lang="zh-CN" altLang="en-US" sz="2400"/>
              <a:t>发现</a:t>
            </a:r>
            <a:r>
              <a:rPr lang="en-US" altLang="zh-CN" sz="2400"/>
              <a:t>)</a:t>
            </a:r>
            <a:r>
              <a:rPr lang="zh-CN" altLang="en-US" sz="2400"/>
              <a:t>，但可采用措施防止此类攻击。</a:t>
            </a:r>
          </a:p>
          <a:p>
            <a:pPr lvl="1"/>
            <a:r>
              <a:rPr lang="zh-CN" altLang="en-US" sz="2400"/>
              <a:t>完全防止主动攻击是相当困难的</a:t>
            </a:r>
          </a:p>
          <a:p>
            <a:pPr lvl="2"/>
            <a:r>
              <a:rPr lang="zh-CN" altLang="en-US" sz="2000"/>
              <a:t>因为这需要在所有时间都能对所有主机、通信设施和路径进行物理保护。</a:t>
            </a:r>
          </a:p>
          <a:p>
            <a:pPr lvl="1"/>
            <a:r>
              <a:rPr lang="zh-CN" altLang="en-US" sz="2400"/>
              <a:t>相反，防止主动攻击的办法是检测</a:t>
            </a:r>
            <a:r>
              <a:rPr lang="en-US" altLang="zh-CN" sz="2400"/>
              <a:t>(</a:t>
            </a:r>
            <a:r>
              <a:rPr lang="zh-CN" altLang="en-US" sz="2400"/>
              <a:t>发现</a:t>
            </a:r>
            <a:r>
              <a:rPr lang="en-US" altLang="zh-CN" sz="2400"/>
              <a:t>)</a:t>
            </a:r>
            <a:r>
              <a:rPr lang="zh-CN" altLang="en-US" sz="2400"/>
              <a:t>主动攻击、消除攻击的影响、并从主动攻击引起的任何破坏或时延中予以恢复。</a:t>
            </a:r>
          </a:p>
          <a:p>
            <a:pPr lvl="2"/>
            <a:r>
              <a:rPr lang="zh-CN" altLang="en-US" sz="2000"/>
              <a:t>因为检测具有某种威慑效应，因此它也许能起到防止攻击的作用。</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PDRR</a:t>
            </a:r>
          </a:p>
        </p:txBody>
      </p:sp>
      <p:sp>
        <p:nvSpPr>
          <p:cNvPr id="90115" name="Rectangle 3"/>
          <p:cNvSpPr>
            <a:spLocks noGrp="1" noChangeArrowheads="1"/>
          </p:cNvSpPr>
          <p:nvPr>
            <p:ph type="body" sz="half" idx="1"/>
          </p:nvPr>
        </p:nvSpPr>
        <p:spPr>
          <a:xfrm>
            <a:off x="468313" y="2420938"/>
            <a:ext cx="4033837" cy="3384550"/>
          </a:xfrm>
        </p:spPr>
        <p:txBody>
          <a:bodyPr/>
          <a:lstStyle/>
          <a:p>
            <a:pPr>
              <a:lnSpc>
                <a:spcPct val="90000"/>
              </a:lnSpc>
            </a:pPr>
            <a:r>
              <a:rPr lang="zh-CN" altLang="en-US" sz="2800"/>
              <a:t>一个最常用的安全模型就是</a:t>
            </a:r>
            <a:r>
              <a:rPr lang="en-US" sz="2800"/>
              <a:t>PDRR</a:t>
            </a:r>
            <a:r>
              <a:rPr lang="zh-CN" altLang="en-US" sz="2800"/>
              <a:t>模型。</a:t>
            </a:r>
          </a:p>
          <a:p>
            <a:pPr lvl="1">
              <a:lnSpc>
                <a:spcPct val="90000"/>
              </a:lnSpc>
            </a:pPr>
            <a:r>
              <a:rPr lang="en-US" sz="2400"/>
              <a:t>Protection(</a:t>
            </a:r>
            <a:r>
              <a:rPr lang="zh-CN" altLang="en-US" sz="2400"/>
              <a:t>防护</a:t>
            </a:r>
            <a:r>
              <a:rPr lang="en-US" sz="2400"/>
              <a:t>)</a:t>
            </a:r>
            <a:r>
              <a:rPr lang="zh-CN" altLang="en-US" sz="2400"/>
              <a:t>、</a:t>
            </a:r>
          </a:p>
          <a:p>
            <a:pPr lvl="1">
              <a:lnSpc>
                <a:spcPct val="90000"/>
              </a:lnSpc>
            </a:pPr>
            <a:r>
              <a:rPr lang="en-US" sz="2400"/>
              <a:t>Detection(</a:t>
            </a:r>
            <a:r>
              <a:rPr lang="zh-CN" altLang="en-US" sz="2400"/>
              <a:t>检测</a:t>
            </a:r>
            <a:r>
              <a:rPr lang="en-US" sz="2400"/>
              <a:t>)</a:t>
            </a:r>
            <a:r>
              <a:rPr lang="zh-CN" altLang="en-US" sz="2400"/>
              <a:t>、</a:t>
            </a:r>
          </a:p>
          <a:p>
            <a:pPr lvl="1">
              <a:lnSpc>
                <a:spcPct val="90000"/>
              </a:lnSpc>
            </a:pPr>
            <a:r>
              <a:rPr lang="en-US" sz="2400"/>
              <a:t>Response(</a:t>
            </a:r>
            <a:r>
              <a:rPr lang="zh-CN" altLang="en-US" sz="2400"/>
              <a:t>响应</a:t>
            </a:r>
            <a:r>
              <a:rPr lang="en-US" sz="2400"/>
              <a:t>)</a:t>
            </a:r>
            <a:r>
              <a:rPr lang="zh-CN" altLang="en-US" sz="2400"/>
              <a:t>、</a:t>
            </a:r>
          </a:p>
          <a:p>
            <a:pPr lvl="1">
              <a:lnSpc>
                <a:spcPct val="90000"/>
              </a:lnSpc>
            </a:pPr>
            <a:r>
              <a:rPr lang="en-US" sz="2400"/>
              <a:t>Recovery(</a:t>
            </a:r>
            <a:r>
              <a:rPr lang="zh-CN" altLang="en-US" sz="2400"/>
              <a:t>恢复</a:t>
            </a:r>
            <a:r>
              <a:rPr lang="en-US" sz="2400"/>
              <a:t>)</a:t>
            </a:r>
            <a:r>
              <a:rPr lang="zh-CN" altLang="en-US" sz="2400"/>
              <a:t>。</a:t>
            </a:r>
          </a:p>
          <a:p>
            <a:pPr>
              <a:lnSpc>
                <a:spcPct val="90000"/>
              </a:lnSpc>
            </a:pPr>
            <a:r>
              <a:rPr lang="zh-CN" altLang="en-US" sz="2800"/>
              <a:t>这四个部分组成了一个动态的信息安全周期。</a:t>
            </a:r>
          </a:p>
        </p:txBody>
      </p:sp>
      <p:pic>
        <p:nvPicPr>
          <p:cNvPr id="9011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78400" y="2546350"/>
            <a:ext cx="3713163" cy="2795588"/>
          </a:xfrm>
          <a:noFill/>
          <a:ln/>
        </p:spPr>
      </p:pic>
    </p:spTree>
    <p:extLst>
      <p:ext uri="{BB962C8B-B14F-4D97-AF65-F5344CB8AC3E}">
        <p14:creationId xmlns:p14="http://schemas.microsoft.com/office/powerpoint/2010/main" val="84669166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PPDRR</a:t>
            </a:r>
          </a:p>
        </p:txBody>
      </p:sp>
      <p:sp>
        <p:nvSpPr>
          <p:cNvPr id="92163" name="Rectangle 3"/>
          <p:cNvSpPr>
            <a:spLocks noGrp="1" noChangeArrowheads="1"/>
          </p:cNvSpPr>
          <p:nvPr>
            <p:ph type="body" sz="half" idx="1"/>
          </p:nvPr>
        </p:nvSpPr>
        <p:spPr>
          <a:xfrm>
            <a:off x="468313" y="2420938"/>
            <a:ext cx="3582987" cy="3384550"/>
          </a:xfrm>
        </p:spPr>
        <p:txBody>
          <a:bodyPr/>
          <a:lstStyle/>
          <a:p>
            <a:r>
              <a:rPr lang="en-US" sz="2800"/>
              <a:t>PDRR</a:t>
            </a:r>
            <a:r>
              <a:rPr lang="zh-CN" altLang="en-US" sz="2800"/>
              <a:t>是在经典的</a:t>
            </a:r>
            <a:r>
              <a:rPr lang="en-US" sz="2800"/>
              <a:t>P2DR</a:t>
            </a:r>
            <a:r>
              <a:rPr lang="zh-CN" altLang="en-US" sz="2800"/>
              <a:t>模型基础上建立起来的。 </a:t>
            </a:r>
          </a:p>
        </p:txBody>
      </p:sp>
      <p:pic>
        <p:nvPicPr>
          <p:cNvPr id="9216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59338" y="1773238"/>
            <a:ext cx="3754437" cy="3563937"/>
          </a:xfrm>
          <a:noFill/>
          <a:ln/>
        </p:spPr>
      </p:pic>
    </p:spTree>
    <p:extLst>
      <p:ext uri="{BB962C8B-B14F-4D97-AF65-F5344CB8AC3E}">
        <p14:creationId xmlns:p14="http://schemas.microsoft.com/office/powerpoint/2010/main" val="88983231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PDRR</a:t>
            </a:r>
            <a:r>
              <a:rPr lang="zh-CN" altLang="en-US"/>
              <a:t>模型</a:t>
            </a:r>
          </a:p>
        </p:txBody>
      </p:sp>
      <p:sp>
        <p:nvSpPr>
          <p:cNvPr id="94211" name="Rectangle 3"/>
          <p:cNvSpPr>
            <a:spLocks noGrp="1" noChangeArrowheads="1"/>
          </p:cNvSpPr>
          <p:nvPr>
            <p:ph type="body" idx="1"/>
          </p:nvPr>
        </p:nvSpPr>
        <p:spPr>
          <a:xfrm>
            <a:off x="468313" y="1989138"/>
            <a:ext cx="8229600" cy="4319587"/>
          </a:xfrm>
        </p:spPr>
        <p:txBody>
          <a:bodyPr/>
          <a:lstStyle/>
          <a:p>
            <a:pPr>
              <a:lnSpc>
                <a:spcPct val="80000"/>
              </a:lnSpc>
            </a:pPr>
            <a:r>
              <a:rPr lang="zh-CN" altLang="en-US" sz="2800">
                <a:solidFill>
                  <a:srgbClr val="0000FF"/>
                </a:solidFill>
              </a:rPr>
              <a:t>防御</a:t>
            </a:r>
            <a:endParaRPr lang="zh-CN" altLang="en-US" sz="2800"/>
          </a:p>
          <a:p>
            <a:pPr lvl="1">
              <a:lnSpc>
                <a:spcPct val="80000"/>
              </a:lnSpc>
            </a:pPr>
            <a:r>
              <a:rPr lang="zh-CN" altLang="en-US" sz="2400"/>
              <a:t>根据系统已知的所有的安全问题做出防御的措施。</a:t>
            </a:r>
          </a:p>
          <a:p>
            <a:pPr lvl="1">
              <a:lnSpc>
                <a:spcPct val="80000"/>
              </a:lnSpc>
            </a:pPr>
            <a:r>
              <a:rPr lang="zh-CN" altLang="en-US" sz="2400"/>
              <a:t>如打补丁、访问控制、数据加密等等。</a:t>
            </a:r>
          </a:p>
          <a:p>
            <a:pPr>
              <a:lnSpc>
                <a:spcPct val="80000"/>
              </a:lnSpc>
            </a:pPr>
            <a:r>
              <a:rPr lang="zh-CN" altLang="en-US" sz="2800">
                <a:solidFill>
                  <a:srgbClr val="0000FF"/>
                </a:solidFill>
              </a:rPr>
              <a:t>检测</a:t>
            </a:r>
          </a:p>
          <a:p>
            <a:pPr lvl="1">
              <a:lnSpc>
                <a:spcPct val="80000"/>
              </a:lnSpc>
            </a:pPr>
            <a:r>
              <a:rPr lang="zh-CN" altLang="en-US" sz="2400"/>
              <a:t>攻击者如果穿过了防御系统，检测系统就会检测出来。</a:t>
            </a:r>
          </a:p>
          <a:p>
            <a:pPr lvl="1">
              <a:lnSpc>
                <a:spcPct val="80000"/>
              </a:lnSpc>
            </a:pPr>
            <a:r>
              <a:rPr lang="zh-CN" altLang="en-US" sz="2400"/>
              <a:t>检测的功能就是检测出入侵者的身份，包括攻击源、系统损失等。</a:t>
            </a:r>
          </a:p>
          <a:p>
            <a:pPr>
              <a:lnSpc>
                <a:spcPct val="80000"/>
              </a:lnSpc>
            </a:pPr>
            <a:r>
              <a:rPr lang="zh-CN" altLang="en-US" sz="2800">
                <a:solidFill>
                  <a:srgbClr val="0000FF"/>
                </a:solidFill>
              </a:rPr>
              <a:t>响应</a:t>
            </a:r>
          </a:p>
          <a:p>
            <a:pPr lvl="1">
              <a:lnSpc>
                <a:spcPct val="80000"/>
              </a:lnSpc>
            </a:pPr>
            <a:r>
              <a:rPr lang="zh-CN" altLang="en-US" sz="2400"/>
              <a:t>一旦检测出入侵，响应系统开始响应包括事件处理和其他业务。</a:t>
            </a:r>
          </a:p>
          <a:p>
            <a:pPr>
              <a:lnSpc>
                <a:spcPct val="80000"/>
              </a:lnSpc>
            </a:pPr>
            <a:r>
              <a:rPr lang="zh-CN" altLang="en-US" sz="2800">
                <a:solidFill>
                  <a:srgbClr val="0000FF"/>
                </a:solidFill>
              </a:rPr>
              <a:t>恢复</a:t>
            </a:r>
          </a:p>
          <a:p>
            <a:pPr lvl="1">
              <a:lnSpc>
                <a:spcPct val="80000"/>
              </a:lnSpc>
            </a:pPr>
            <a:r>
              <a:rPr lang="zh-CN" altLang="en-US" sz="2400"/>
              <a:t>在入侵事件发生后，把系统恢复到原来的状态。</a:t>
            </a:r>
          </a:p>
        </p:txBody>
      </p:sp>
    </p:spTree>
    <p:extLst>
      <p:ext uri="{BB962C8B-B14F-4D97-AF65-F5344CB8AC3E}">
        <p14:creationId xmlns:p14="http://schemas.microsoft.com/office/powerpoint/2010/main" val="12627924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防护</a:t>
            </a:r>
          </a:p>
        </p:txBody>
      </p:sp>
      <p:sp>
        <p:nvSpPr>
          <p:cNvPr id="96259" name="Rectangle 3"/>
          <p:cNvSpPr>
            <a:spLocks noGrp="1" noChangeArrowheads="1"/>
          </p:cNvSpPr>
          <p:nvPr>
            <p:ph type="body" idx="1"/>
          </p:nvPr>
        </p:nvSpPr>
        <p:spPr/>
        <p:txBody>
          <a:bodyPr/>
          <a:lstStyle/>
          <a:p>
            <a:r>
              <a:rPr lang="zh-CN" altLang="en-US"/>
              <a:t>网络安全政策</a:t>
            </a:r>
            <a:r>
              <a:rPr lang="en-US"/>
              <a:t>PDRR</a:t>
            </a:r>
            <a:r>
              <a:rPr lang="zh-CN" altLang="en-US"/>
              <a:t>模型的最重要的部分。</a:t>
            </a:r>
          </a:p>
          <a:p>
            <a:pPr lvl="1"/>
            <a:r>
              <a:rPr lang="zh-CN" altLang="en-US"/>
              <a:t>防护是预先阻止攻击可以发生的条件产生，让攻击者无法顺利地入侵。</a:t>
            </a:r>
          </a:p>
          <a:p>
            <a:pPr lvl="1"/>
            <a:r>
              <a:rPr lang="zh-CN" altLang="en-US"/>
              <a:t>防护可以减少大多数的入侵事件。</a:t>
            </a:r>
          </a:p>
        </p:txBody>
      </p:sp>
    </p:spTree>
    <p:extLst>
      <p:ext uri="{BB962C8B-B14F-4D97-AF65-F5344CB8AC3E}">
        <p14:creationId xmlns:p14="http://schemas.microsoft.com/office/powerpoint/2010/main" val="2345101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48A3E25-405A-4422-A8E3-36F3B2B46AD2}" type="slidenum">
              <a:rPr lang="zh-CN" altLang="en-US"/>
              <a:pPr/>
              <a:t>12</a:t>
            </a:fld>
            <a:endParaRPr lang="en-US" altLang="zh-CN"/>
          </a:p>
        </p:txBody>
      </p:sp>
      <p:sp>
        <p:nvSpPr>
          <p:cNvPr id="510978" name="Rectangle 2"/>
          <p:cNvSpPr>
            <a:spLocks noGrp="1" noChangeArrowheads="1"/>
          </p:cNvSpPr>
          <p:nvPr>
            <p:ph type="title"/>
          </p:nvPr>
        </p:nvSpPr>
        <p:spPr>
          <a:xfrm>
            <a:off x="457200" y="914400"/>
            <a:ext cx="8229600" cy="711200"/>
          </a:xfrm>
        </p:spPr>
        <p:txBody>
          <a:bodyPr/>
          <a:lstStyle/>
          <a:p>
            <a:r>
              <a:rPr lang="zh-CN" altLang="en-US"/>
              <a:t>漏洞的产生原因</a:t>
            </a:r>
            <a:endParaRPr lang="en-US" altLang="zh-CN"/>
          </a:p>
        </p:txBody>
      </p:sp>
      <p:sp>
        <p:nvSpPr>
          <p:cNvPr id="510979" name="Rectangle 3"/>
          <p:cNvSpPr>
            <a:spLocks noGrp="1" noChangeArrowheads="1"/>
          </p:cNvSpPr>
          <p:nvPr>
            <p:ph type="body" idx="1"/>
          </p:nvPr>
        </p:nvSpPr>
        <p:spPr>
          <a:xfrm>
            <a:off x="827088" y="1773238"/>
            <a:ext cx="7696200" cy="4191000"/>
          </a:xfrm>
        </p:spPr>
        <p:txBody>
          <a:bodyPr/>
          <a:lstStyle/>
          <a:p>
            <a:pPr algn="just">
              <a:buFontTx/>
              <a:buNone/>
            </a:pPr>
            <a:r>
              <a:rPr lang="zh-CN" altLang="en-US" sz="2400">
                <a:solidFill>
                  <a:srgbClr val="000000"/>
                </a:solidFill>
                <a:latin typeface="楷体_GB2312" pitchFamily="49" charset="-122"/>
              </a:rPr>
              <a:t>    (1)输入验证错误</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漏洞的产生是由于未对用户提供的输人数据的合法性做适当的检查。这种错误导致的安全问题最多。</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(2)访问验证错误</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漏洞的产生是由于程序的访问验证部分存在某些可利用的逻辑错误或用于验证的条件不足以确定用户的身份而造成的。这类缺陷使得非法用户绕过访问控制成为可能，从而导致未经授权的访问。</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(3)竞争条件错误</a:t>
            </a:r>
            <a:endParaRPr lang="zh-CN" altLang="en-US" sz="2400">
              <a:latin typeface="楷体_GB2312" pitchFamily="49" charset="-122"/>
            </a:endParaRPr>
          </a:p>
          <a:p>
            <a:pPr algn="just">
              <a:buFontTx/>
              <a:buNone/>
            </a:pPr>
            <a:r>
              <a:rPr lang="zh-CN" altLang="en-US" sz="2400">
                <a:solidFill>
                  <a:srgbClr val="000000"/>
                </a:solidFill>
                <a:latin typeface="楷体_GB2312" pitchFamily="49" charset="-122"/>
              </a:rPr>
              <a:t>     漏洞的产生是由于程序在处理文件等实体时在时序和同步方面存在问题，在处理的过程中可能存在一个机会窗口使攻击者能够施以外来的影响。</a:t>
            </a:r>
            <a:endParaRPr lang="zh-CN" altLang="en-US" sz="2400">
              <a:latin typeface="楷体_GB2312" pitchFamily="49"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t>防护</a:t>
            </a:r>
          </a:p>
        </p:txBody>
      </p:sp>
      <p:sp>
        <p:nvSpPr>
          <p:cNvPr id="97283" name="Rectangle 3"/>
          <p:cNvSpPr>
            <a:spLocks noGrp="1" noChangeArrowheads="1"/>
          </p:cNvSpPr>
          <p:nvPr>
            <p:ph type="body" idx="1"/>
          </p:nvPr>
        </p:nvSpPr>
        <p:spPr>
          <a:xfrm>
            <a:off x="468313" y="2133600"/>
            <a:ext cx="8229600" cy="4103688"/>
          </a:xfrm>
        </p:spPr>
        <p:txBody>
          <a:bodyPr/>
          <a:lstStyle/>
          <a:p>
            <a:pPr lvl="1"/>
            <a:r>
              <a:rPr lang="zh-CN" altLang="en-US" sz="2400">
                <a:solidFill>
                  <a:srgbClr val="0000FF"/>
                </a:solidFill>
              </a:rPr>
              <a:t>保证物理安全的防护：</a:t>
            </a:r>
            <a:r>
              <a:rPr lang="zh-CN" altLang="en-US" sz="2400"/>
              <a:t>指的是物理设备、介质等的安全防护；数据与程序运行的安全防护</a:t>
            </a:r>
          </a:p>
          <a:p>
            <a:pPr lvl="1"/>
            <a:r>
              <a:rPr lang="zh-CN" altLang="en-US" sz="2400">
                <a:solidFill>
                  <a:srgbClr val="0000FF"/>
                </a:solidFill>
              </a:rPr>
              <a:t>保证运行安全的防护：</a:t>
            </a:r>
            <a:r>
              <a:rPr lang="zh-CN" altLang="en-US" sz="2400"/>
              <a:t>指的是网络管理的安全、网络传输的安全、操作系统的安全等的防护。</a:t>
            </a:r>
          </a:p>
          <a:p>
            <a:pPr lvl="1"/>
            <a:r>
              <a:rPr lang="zh-CN" altLang="en-US" sz="2400">
                <a:solidFill>
                  <a:srgbClr val="0000FF"/>
                </a:solidFill>
              </a:rPr>
              <a:t>保证数据安全的防护：</a:t>
            </a:r>
            <a:r>
              <a:rPr lang="zh-CN" altLang="en-US" sz="2400"/>
              <a:t>指的是数据本身的保密性、完整性和可用性的防护</a:t>
            </a:r>
          </a:p>
          <a:p>
            <a:pPr lvl="2"/>
            <a:r>
              <a:rPr lang="zh-CN" altLang="en-US" sz="2000"/>
              <a:t>数据加密就是信息安全防护的重要技术。</a:t>
            </a:r>
          </a:p>
        </p:txBody>
      </p:sp>
    </p:spTree>
    <p:extLst>
      <p:ext uri="{BB962C8B-B14F-4D97-AF65-F5344CB8AC3E}">
        <p14:creationId xmlns:p14="http://schemas.microsoft.com/office/powerpoint/2010/main" val="19461507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防护</a:t>
            </a:r>
          </a:p>
        </p:txBody>
      </p:sp>
      <p:sp>
        <p:nvSpPr>
          <p:cNvPr id="98307" name="Rectangle 3"/>
          <p:cNvSpPr>
            <a:spLocks noGrp="1" noChangeArrowheads="1"/>
          </p:cNvSpPr>
          <p:nvPr>
            <p:ph type="body" idx="1"/>
          </p:nvPr>
        </p:nvSpPr>
        <p:spPr/>
        <p:txBody>
          <a:bodyPr/>
          <a:lstStyle/>
          <a:p>
            <a:pPr>
              <a:lnSpc>
                <a:spcPct val="95000"/>
              </a:lnSpc>
            </a:pPr>
            <a:r>
              <a:rPr lang="zh-CN" altLang="en-US" sz="2400" dirty="0" smtClean="0"/>
              <a:t>数据存储与恢复</a:t>
            </a:r>
            <a:endParaRPr lang="zh-CN" altLang="en-US" sz="2400" dirty="0"/>
          </a:p>
          <a:p>
            <a:pPr>
              <a:lnSpc>
                <a:spcPct val="95000"/>
              </a:lnSpc>
            </a:pPr>
            <a:r>
              <a:rPr lang="zh-CN" altLang="en-US" sz="2400" dirty="0"/>
              <a:t>风险评估</a:t>
            </a:r>
          </a:p>
          <a:p>
            <a:pPr>
              <a:lnSpc>
                <a:spcPct val="95000"/>
              </a:lnSpc>
            </a:pPr>
            <a:r>
              <a:rPr lang="zh-CN" altLang="en-US" sz="2400" dirty="0"/>
              <a:t>访问控制</a:t>
            </a:r>
          </a:p>
          <a:p>
            <a:pPr>
              <a:lnSpc>
                <a:spcPct val="95000"/>
              </a:lnSpc>
            </a:pPr>
            <a:r>
              <a:rPr lang="zh-CN" altLang="en-US" sz="2400" dirty="0"/>
              <a:t>防火墙</a:t>
            </a:r>
          </a:p>
          <a:p>
            <a:pPr>
              <a:lnSpc>
                <a:spcPct val="95000"/>
              </a:lnSpc>
            </a:pPr>
            <a:r>
              <a:rPr lang="zh-CN" altLang="en-US" sz="2400" dirty="0" smtClean="0"/>
              <a:t>数据加密</a:t>
            </a:r>
            <a:endParaRPr lang="zh-CN" altLang="en-US" sz="2400" dirty="0"/>
          </a:p>
          <a:p>
            <a:pPr>
              <a:lnSpc>
                <a:spcPct val="95000"/>
              </a:lnSpc>
            </a:pPr>
            <a:r>
              <a:rPr lang="zh-CN" altLang="en-US" sz="2400" dirty="0"/>
              <a:t>鉴别</a:t>
            </a:r>
            <a:r>
              <a:rPr lang="zh-CN" altLang="en-US" sz="2400" dirty="0" smtClean="0"/>
              <a:t>技术</a:t>
            </a:r>
            <a:endParaRPr lang="en-US" altLang="zh-CN" sz="2400" dirty="0" smtClean="0"/>
          </a:p>
          <a:p>
            <a:pPr>
              <a:lnSpc>
                <a:spcPct val="95000"/>
              </a:lnSpc>
            </a:pPr>
            <a:r>
              <a:rPr lang="zh-CN" altLang="en-US" sz="2400" dirty="0"/>
              <a:t>安全通信技术</a:t>
            </a:r>
          </a:p>
          <a:p>
            <a:pPr>
              <a:lnSpc>
                <a:spcPct val="95000"/>
              </a:lnSpc>
            </a:pPr>
            <a:endParaRPr lang="zh-CN" altLang="en-US" sz="2400" dirty="0"/>
          </a:p>
        </p:txBody>
      </p:sp>
    </p:spTree>
    <p:extLst>
      <p:ext uri="{BB962C8B-B14F-4D97-AF65-F5344CB8AC3E}">
        <p14:creationId xmlns:p14="http://schemas.microsoft.com/office/powerpoint/2010/main" val="324354501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防护</a:t>
            </a:r>
          </a:p>
        </p:txBody>
      </p:sp>
      <p:sp>
        <p:nvSpPr>
          <p:cNvPr id="99331" name="Rectangle 3"/>
          <p:cNvSpPr>
            <a:spLocks noGrp="1" noChangeArrowheads="1"/>
          </p:cNvSpPr>
          <p:nvPr>
            <p:ph type="body" idx="1"/>
          </p:nvPr>
        </p:nvSpPr>
        <p:spPr>
          <a:xfrm>
            <a:off x="971550" y="1989138"/>
            <a:ext cx="7661275" cy="503237"/>
          </a:xfrm>
        </p:spPr>
        <p:txBody>
          <a:bodyPr/>
          <a:lstStyle/>
          <a:p>
            <a:pPr>
              <a:buFontTx/>
              <a:buNone/>
            </a:pPr>
            <a:r>
              <a:rPr lang="zh-CN" altLang="en-US" dirty="0" smtClean="0"/>
              <a:t>数据存储与恢复</a:t>
            </a:r>
            <a:endParaRPr lang="zh-CN" altLang="en-US" dirty="0"/>
          </a:p>
        </p:txBody>
      </p:sp>
      <p:sp>
        <p:nvSpPr>
          <p:cNvPr id="99332"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dirty="0" smtClean="0">
                <a:ea typeface="楷体_GB2312" pitchFamily="1" charset="-122"/>
              </a:rPr>
              <a:t>防护</a:t>
            </a:r>
            <a:r>
              <a:rPr lang="zh-CN" altLang="en-US" sz="2800" b="0" dirty="0">
                <a:ea typeface="楷体_GB2312" pitchFamily="1" charset="-122"/>
              </a:rPr>
              <a:t>数据在存储中遭到完整性、可用性的安全威胁。</a:t>
            </a:r>
          </a:p>
          <a:p>
            <a:pPr marL="742950" lvl="1" indent="-285750" eaLnBrk="1" hangingPunct="1">
              <a:spcBef>
                <a:spcPct val="20000"/>
              </a:spcBef>
              <a:buFontTx/>
              <a:buChar char="–"/>
            </a:pPr>
            <a:r>
              <a:rPr lang="zh-CN" altLang="en-US" sz="2800" b="0" dirty="0" smtClean="0">
                <a:ea typeface="楷体_GB2312" pitchFamily="1" charset="-122"/>
              </a:rPr>
              <a:t>通过</a:t>
            </a:r>
            <a:r>
              <a:rPr lang="zh-CN" altLang="en-US" sz="2800" b="0" dirty="0">
                <a:ea typeface="楷体_GB2312" pitchFamily="1" charset="-122"/>
              </a:rPr>
              <a:t>增加数据本身的冗余度而达到对数据完整性进行保护的目的。</a:t>
            </a:r>
          </a:p>
        </p:txBody>
      </p:sp>
    </p:spTree>
    <p:extLst>
      <p:ext uri="{BB962C8B-B14F-4D97-AF65-F5344CB8AC3E}">
        <p14:creationId xmlns:p14="http://schemas.microsoft.com/office/powerpoint/2010/main" val="64306010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防护</a:t>
            </a:r>
          </a:p>
        </p:txBody>
      </p:sp>
      <p:sp>
        <p:nvSpPr>
          <p:cNvPr id="102403" name="Rectangle 3"/>
          <p:cNvSpPr>
            <a:spLocks noGrp="1" noChangeArrowheads="1"/>
          </p:cNvSpPr>
          <p:nvPr>
            <p:ph type="body" idx="1"/>
          </p:nvPr>
        </p:nvSpPr>
        <p:spPr>
          <a:xfrm>
            <a:off x="971550" y="1989138"/>
            <a:ext cx="7661275" cy="503237"/>
          </a:xfrm>
        </p:spPr>
        <p:txBody>
          <a:bodyPr/>
          <a:lstStyle/>
          <a:p>
            <a:pPr>
              <a:lnSpc>
                <a:spcPct val="90000"/>
              </a:lnSpc>
            </a:pPr>
            <a:r>
              <a:rPr lang="zh-CN" altLang="en-US" sz="2800"/>
              <a:t>风险评估</a:t>
            </a:r>
          </a:p>
        </p:txBody>
      </p:sp>
      <p:sp>
        <p:nvSpPr>
          <p:cNvPr id="102404"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lnSpc>
                <a:spcPct val="80000"/>
              </a:lnSpc>
              <a:spcBef>
                <a:spcPct val="20000"/>
              </a:spcBef>
              <a:buFontTx/>
              <a:buChar char="–"/>
            </a:pPr>
            <a:r>
              <a:rPr lang="zh-CN" altLang="en-US" sz="2400" b="0">
                <a:ea typeface="楷体_GB2312" pitchFamily="1" charset="-122"/>
              </a:rPr>
              <a:t>风险评估属于网络运行安全防护类型。</a:t>
            </a:r>
          </a:p>
          <a:p>
            <a:pPr marL="742950" lvl="1" indent="-285750" eaLnBrk="1" hangingPunct="1">
              <a:lnSpc>
                <a:spcPct val="80000"/>
              </a:lnSpc>
              <a:spcBef>
                <a:spcPct val="20000"/>
              </a:spcBef>
              <a:buFontTx/>
              <a:buChar char="–"/>
            </a:pPr>
            <a:r>
              <a:rPr lang="zh-CN" altLang="en-US" sz="2400" b="0">
                <a:ea typeface="楷体_GB2312" pitchFamily="1" charset="-122"/>
              </a:rPr>
              <a:t>风险评估就是发现并修补系统和网络存在的安全漏洞。</a:t>
            </a:r>
          </a:p>
          <a:p>
            <a:pPr marL="1143000" lvl="2" indent="-228600" eaLnBrk="1" hangingPunct="1">
              <a:lnSpc>
                <a:spcPct val="80000"/>
              </a:lnSpc>
              <a:spcBef>
                <a:spcPct val="20000"/>
              </a:spcBef>
              <a:buFontTx/>
              <a:buChar char="•"/>
            </a:pPr>
            <a:r>
              <a:rPr lang="zh-CN" altLang="en-US" sz="2000" b="0">
                <a:ea typeface="楷体_GB2312" pitchFamily="1" charset="-122"/>
              </a:rPr>
              <a:t>风险评估减少黑客攻击系统的条件，从而达到防护系统的目的。</a:t>
            </a:r>
          </a:p>
          <a:p>
            <a:pPr marL="1143000" lvl="2" indent="-228600" eaLnBrk="1" hangingPunct="1">
              <a:lnSpc>
                <a:spcPct val="80000"/>
              </a:lnSpc>
              <a:spcBef>
                <a:spcPct val="20000"/>
              </a:spcBef>
              <a:buFontTx/>
              <a:buChar char="•"/>
            </a:pPr>
            <a:r>
              <a:rPr lang="zh-CN" altLang="en-US" sz="2000" b="0">
                <a:ea typeface="楷体_GB2312" pitchFamily="1" charset="-122"/>
              </a:rPr>
              <a:t>绝大多数入侵事件都是利用系统具有的安全漏洞进行攻击。</a:t>
            </a:r>
          </a:p>
        </p:txBody>
      </p:sp>
    </p:spTree>
    <p:extLst>
      <p:ext uri="{BB962C8B-B14F-4D97-AF65-F5344CB8AC3E}">
        <p14:creationId xmlns:p14="http://schemas.microsoft.com/office/powerpoint/2010/main" val="77958925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防护</a:t>
            </a:r>
          </a:p>
        </p:txBody>
      </p:sp>
      <p:sp>
        <p:nvSpPr>
          <p:cNvPr id="104451" name="Rectangle 3"/>
          <p:cNvSpPr>
            <a:spLocks noGrp="1" noChangeArrowheads="1"/>
          </p:cNvSpPr>
          <p:nvPr>
            <p:ph type="body" idx="1"/>
          </p:nvPr>
        </p:nvSpPr>
        <p:spPr>
          <a:xfrm>
            <a:off x="971550" y="1989138"/>
            <a:ext cx="7661275" cy="503237"/>
          </a:xfrm>
        </p:spPr>
        <p:txBody>
          <a:bodyPr/>
          <a:lstStyle/>
          <a:p>
            <a:pPr>
              <a:lnSpc>
                <a:spcPct val="90000"/>
              </a:lnSpc>
              <a:buFontTx/>
              <a:buNone/>
            </a:pPr>
            <a:r>
              <a:rPr lang="zh-CN" altLang="en-US" sz="2800"/>
              <a:t> 风险评估</a:t>
            </a:r>
            <a:r>
              <a:rPr lang="en-US" sz="2800"/>
              <a:t>——</a:t>
            </a:r>
            <a:r>
              <a:rPr lang="zh-CN" altLang="en-US" sz="2800"/>
              <a:t>漏洞扫描    </a:t>
            </a:r>
          </a:p>
        </p:txBody>
      </p:sp>
      <p:sp>
        <p:nvSpPr>
          <p:cNvPr id="104452"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对于允许远程攻击的安全漏洞，可以使用网络漏洞扫描工具去发现。</a:t>
            </a:r>
          </a:p>
          <a:p>
            <a:pPr marL="1143000" lvl="2" indent="-228600" eaLnBrk="1" hangingPunct="1">
              <a:spcBef>
                <a:spcPct val="20000"/>
              </a:spcBef>
              <a:buFontTx/>
              <a:buChar char="•"/>
            </a:pPr>
            <a:r>
              <a:rPr lang="zh-CN" altLang="en-US" sz="2400" b="0">
                <a:ea typeface="楷体_GB2312" pitchFamily="1" charset="-122"/>
              </a:rPr>
              <a:t>网络漏洞扫描工具一般从系统的外边去观察系统。</a:t>
            </a:r>
          </a:p>
          <a:p>
            <a:pPr marL="1600200" lvl="3" indent="-228600" eaLnBrk="1" hangingPunct="1">
              <a:spcBef>
                <a:spcPct val="20000"/>
              </a:spcBef>
              <a:buFontTx/>
              <a:buChar char="–"/>
            </a:pPr>
            <a:r>
              <a:rPr lang="zh-CN" altLang="en-US" sz="2000" b="0">
                <a:ea typeface="楷体_GB2312" pitchFamily="1" charset="-122"/>
              </a:rPr>
              <a:t>其实，它扮演一个黑客的角色，只不过它不会破坏系统。</a:t>
            </a:r>
          </a:p>
        </p:txBody>
      </p:sp>
    </p:spTree>
    <p:extLst>
      <p:ext uri="{BB962C8B-B14F-4D97-AF65-F5344CB8AC3E}">
        <p14:creationId xmlns:p14="http://schemas.microsoft.com/office/powerpoint/2010/main" val="497350680"/>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防护</a:t>
            </a:r>
          </a:p>
        </p:txBody>
      </p:sp>
      <p:sp>
        <p:nvSpPr>
          <p:cNvPr id="105475" name="Rectangle 3"/>
          <p:cNvSpPr>
            <a:spLocks noGrp="1" noChangeArrowheads="1"/>
          </p:cNvSpPr>
          <p:nvPr>
            <p:ph type="body" idx="1"/>
          </p:nvPr>
        </p:nvSpPr>
        <p:spPr>
          <a:xfrm>
            <a:off x="971550" y="1989138"/>
            <a:ext cx="7661275" cy="503237"/>
          </a:xfrm>
        </p:spPr>
        <p:txBody>
          <a:bodyPr/>
          <a:lstStyle/>
          <a:p>
            <a:pPr>
              <a:lnSpc>
                <a:spcPct val="90000"/>
              </a:lnSpc>
              <a:buFontTx/>
              <a:buNone/>
            </a:pPr>
            <a:r>
              <a:rPr lang="zh-CN" altLang="en-US" sz="2800"/>
              <a:t> 风险评估</a:t>
            </a:r>
            <a:r>
              <a:rPr lang="en-US" sz="2800"/>
              <a:t>——</a:t>
            </a:r>
            <a:r>
              <a:rPr lang="zh-CN" altLang="en-US" sz="2800"/>
              <a:t>漏洞扫描    </a:t>
            </a:r>
          </a:p>
        </p:txBody>
      </p:sp>
      <p:sp>
        <p:nvSpPr>
          <p:cNvPr id="105476"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000" b="0">
                <a:ea typeface="楷体_GB2312" pitchFamily="1" charset="-122"/>
              </a:rPr>
              <a:t>漏洞扫描工具首先扫描系统所开放的网络服务端口。</a:t>
            </a:r>
          </a:p>
          <a:p>
            <a:pPr marL="742950" lvl="1" indent="-285750" eaLnBrk="1" hangingPunct="1">
              <a:spcBef>
                <a:spcPct val="20000"/>
              </a:spcBef>
              <a:buFontTx/>
              <a:buChar char="–"/>
            </a:pPr>
            <a:r>
              <a:rPr lang="zh-CN" altLang="en-US" sz="2000" b="0">
                <a:ea typeface="楷体_GB2312" pitchFamily="1" charset="-122"/>
              </a:rPr>
              <a:t>然后通过该端口进行连接，试探提供服务的软件类型和版本号。</a:t>
            </a:r>
          </a:p>
          <a:p>
            <a:pPr marL="1143000" lvl="2" indent="-228600" eaLnBrk="1" hangingPunct="1">
              <a:spcBef>
                <a:spcPct val="20000"/>
              </a:spcBef>
              <a:buFontTx/>
              <a:buChar char="•"/>
            </a:pPr>
            <a:r>
              <a:rPr lang="zh-CN" altLang="en-US" sz="1800" b="0">
                <a:ea typeface="楷体_GB2312" pitchFamily="1" charset="-122"/>
              </a:rPr>
              <a:t>在这个时候，漏洞扫描工具有两种方法去判断该端口是否有漏洞：</a:t>
            </a:r>
          </a:p>
          <a:p>
            <a:pPr marL="1143000" lvl="2" indent="-228600" eaLnBrk="1" hangingPunct="1">
              <a:spcBef>
                <a:spcPct val="20000"/>
              </a:spcBef>
              <a:buFontTx/>
              <a:buChar char="•"/>
            </a:pPr>
            <a:r>
              <a:rPr lang="zh-CN" altLang="en-US" sz="1800" b="0">
                <a:ea typeface="楷体_GB2312" pitchFamily="1" charset="-122"/>
              </a:rPr>
              <a:t>第一，根据版本号，在漏洞库中查处是否存在漏洞。</a:t>
            </a:r>
          </a:p>
          <a:p>
            <a:pPr marL="1143000" lvl="2" indent="-228600" eaLnBrk="1" hangingPunct="1">
              <a:spcBef>
                <a:spcPct val="20000"/>
              </a:spcBef>
              <a:buFontTx/>
              <a:buChar char="•"/>
            </a:pPr>
            <a:r>
              <a:rPr lang="zh-CN" altLang="en-US" sz="1800" b="0">
                <a:ea typeface="楷体_GB2312" pitchFamily="1" charset="-122"/>
              </a:rPr>
              <a:t>第二，根据已知的漏洞特征，模拟一次攻击，如果攻击表示可能会成功就停止并认为是漏洞存在</a:t>
            </a:r>
            <a:r>
              <a:rPr lang="en-US" sz="1800" b="0">
                <a:ea typeface="楷体_GB2312" pitchFamily="1" charset="-122"/>
              </a:rPr>
              <a:t>(</a:t>
            </a:r>
            <a:r>
              <a:rPr lang="zh-CN" altLang="en-US" sz="1800" b="0">
                <a:ea typeface="楷体_GB2312" pitchFamily="1" charset="-122"/>
              </a:rPr>
              <a:t>要停止攻击模拟避免对系统的损害</a:t>
            </a:r>
            <a:r>
              <a:rPr lang="en-US" sz="1800" b="0">
                <a:ea typeface="楷体_GB2312" pitchFamily="1" charset="-122"/>
              </a:rPr>
              <a:t>)</a:t>
            </a:r>
            <a:r>
              <a:rPr lang="zh-CN" altLang="en-US" sz="1800" b="0">
                <a:ea typeface="楷体_GB2312" pitchFamily="1" charset="-122"/>
              </a:rPr>
              <a:t>。</a:t>
            </a:r>
          </a:p>
          <a:p>
            <a:pPr marL="742950" lvl="1" indent="-285750" eaLnBrk="1" hangingPunct="1">
              <a:spcBef>
                <a:spcPct val="20000"/>
              </a:spcBef>
              <a:buFontTx/>
              <a:buChar char="–"/>
            </a:pPr>
            <a:r>
              <a:rPr lang="zh-CN" altLang="en-US" sz="2000" b="0">
                <a:ea typeface="楷体_GB2312" pitchFamily="1" charset="-122"/>
              </a:rPr>
              <a:t>漏洞挖掘：尝试、构造一些输入试探该端口的反应</a:t>
            </a:r>
          </a:p>
        </p:txBody>
      </p:sp>
    </p:spTree>
    <p:extLst>
      <p:ext uri="{BB962C8B-B14F-4D97-AF65-F5344CB8AC3E}">
        <p14:creationId xmlns:p14="http://schemas.microsoft.com/office/powerpoint/2010/main" val="1480937553"/>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防护</a:t>
            </a:r>
          </a:p>
        </p:txBody>
      </p:sp>
      <p:sp>
        <p:nvSpPr>
          <p:cNvPr id="108547" name="Rectangle 3"/>
          <p:cNvSpPr>
            <a:spLocks noGrp="1" noChangeArrowheads="1"/>
          </p:cNvSpPr>
          <p:nvPr>
            <p:ph type="body" idx="1"/>
          </p:nvPr>
        </p:nvSpPr>
        <p:spPr>
          <a:xfrm>
            <a:off x="971550" y="1989138"/>
            <a:ext cx="7661275" cy="503237"/>
          </a:xfrm>
        </p:spPr>
        <p:txBody>
          <a:bodyPr/>
          <a:lstStyle/>
          <a:p>
            <a:pPr>
              <a:buFontTx/>
              <a:buNone/>
            </a:pPr>
            <a:r>
              <a:rPr lang="zh-CN" altLang="en-US"/>
              <a:t>访问控制</a:t>
            </a:r>
          </a:p>
        </p:txBody>
      </p:sp>
      <p:sp>
        <p:nvSpPr>
          <p:cNvPr id="108548"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访问控制限制某些用户对某些资源的操作。访问控制通过减少用户对资源的访问，从而减少资源被攻击的概率，达到防护系统的目的。</a:t>
            </a:r>
          </a:p>
          <a:p>
            <a:pPr marL="1143000" lvl="2" indent="-228600" eaLnBrk="1" hangingPunct="1">
              <a:spcBef>
                <a:spcPct val="20000"/>
              </a:spcBef>
              <a:buFontTx/>
              <a:buChar char="•"/>
            </a:pPr>
            <a:r>
              <a:rPr lang="zh-CN" altLang="en-US" sz="2400" b="0">
                <a:ea typeface="楷体_GB2312" pitchFamily="1" charset="-122"/>
              </a:rPr>
              <a:t>例如只让可信的用户访问资源而不让其他用户访问资源，这样资源受到攻击的概率几乎很小。</a:t>
            </a:r>
          </a:p>
        </p:txBody>
      </p:sp>
    </p:spTree>
    <p:extLst>
      <p:ext uri="{BB962C8B-B14F-4D97-AF65-F5344CB8AC3E}">
        <p14:creationId xmlns:p14="http://schemas.microsoft.com/office/powerpoint/2010/main" val="3088105706"/>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防护</a:t>
            </a:r>
          </a:p>
        </p:txBody>
      </p:sp>
      <p:sp>
        <p:nvSpPr>
          <p:cNvPr id="110595" name="Rectangle 3"/>
          <p:cNvSpPr>
            <a:spLocks noGrp="1" noChangeArrowheads="1"/>
          </p:cNvSpPr>
          <p:nvPr>
            <p:ph type="body" idx="1"/>
          </p:nvPr>
        </p:nvSpPr>
        <p:spPr>
          <a:xfrm>
            <a:off x="971550" y="1989138"/>
            <a:ext cx="7661275" cy="503237"/>
          </a:xfrm>
        </p:spPr>
        <p:txBody>
          <a:bodyPr/>
          <a:lstStyle/>
          <a:p>
            <a:pPr>
              <a:buFontTx/>
              <a:buNone/>
            </a:pPr>
            <a:r>
              <a:rPr lang="zh-CN" altLang="en-US"/>
              <a:t>防火墙</a:t>
            </a:r>
          </a:p>
        </p:txBody>
      </p:sp>
      <p:sp>
        <p:nvSpPr>
          <p:cNvPr id="110596"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400" b="0">
                <a:ea typeface="楷体_GB2312" pitchFamily="1" charset="-122"/>
              </a:rPr>
              <a:t>在</a:t>
            </a:r>
            <a:r>
              <a:rPr lang="en-US" sz="2400" b="0">
                <a:ea typeface="楷体_GB2312" pitchFamily="1" charset="-122"/>
              </a:rPr>
              <a:t>Internet /Intranet</a:t>
            </a:r>
            <a:r>
              <a:rPr lang="zh-CN" altLang="en-US" sz="2400" b="0">
                <a:ea typeface="楷体_GB2312" pitchFamily="1" charset="-122"/>
              </a:rPr>
              <a:t>中的广泛使用防火墙已经成了不争的事实。</a:t>
            </a:r>
          </a:p>
          <a:p>
            <a:pPr marL="742950" lvl="1" indent="-285750" eaLnBrk="1" hangingPunct="1">
              <a:spcBef>
                <a:spcPct val="20000"/>
              </a:spcBef>
              <a:buFontTx/>
              <a:buChar char="–"/>
            </a:pPr>
            <a:r>
              <a:rPr lang="zh-CN" altLang="en-US" sz="2400" b="0">
                <a:ea typeface="楷体_GB2312" pitchFamily="1" charset="-122"/>
              </a:rPr>
              <a:t>防火墙技术可以工作在网络层、传输层和应用层，完成不同粒度的网络层面的访问控制。</a:t>
            </a:r>
          </a:p>
          <a:p>
            <a:pPr marL="742950" lvl="1" indent="-285750" eaLnBrk="1" hangingPunct="1">
              <a:spcBef>
                <a:spcPct val="20000"/>
              </a:spcBef>
              <a:buFontTx/>
              <a:buChar char="–"/>
            </a:pPr>
            <a:r>
              <a:rPr lang="zh-CN" altLang="en-US" sz="2400" b="0">
                <a:ea typeface="楷体_GB2312" pitchFamily="1" charset="-122"/>
                <a:sym typeface="Arial" pitchFamily="34" charset="0"/>
              </a:rPr>
              <a:t>防火墙可以阻止大多数的攻击但是不是全部，有很多入侵事件通过防火墙所允许的规则进行攻击，例如通过</a:t>
            </a:r>
            <a:r>
              <a:rPr lang="en-US" sz="2400" b="0">
                <a:ea typeface="楷体_GB2312" pitchFamily="1" charset="-122"/>
                <a:sym typeface="Arial" pitchFamily="34" charset="0"/>
              </a:rPr>
              <a:t>80</a:t>
            </a:r>
            <a:r>
              <a:rPr lang="zh-CN" altLang="en-US" sz="2400" b="0">
                <a:ea typeface="楷体_GB2312" pitchFamily="1" charset="-122"/>
                <a:sym typeface="Arial" pitchFamily="34" charset="0"/>
              </a:rPr>
              <a:t>端口进行的攻击。</a:t>
            </a:r>
          </a:p>
        </p:txBody>
      </p:sp>
    </p:spTree>
    <p:extLst>
      <p:ext uri="{BB962C8B-B14F-4D97-AF65-F5344CB8AC3E}">
        <p14:creationId xmlns:p14="http://schemas.microsoft.com/office/powerpoint/2010/main" val="3472287780"/>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防护</a:t>
            </a:r>
          </a:p>
        </p:txBody>
      </p:sp>
      <p:sp>
        <p:nvSpPr>
          <p:cNvPr id="111619" name="Rectangle 3"/>
          <p:cNvSpPr>
            <a:spLocks noGrp="1" noChangeArrowheads="1"/>
          </p:cNvSpPr>
          <p:nvPr>
            <p:ph type="body" idx="1"/>
          </p:nvPr>
        </p:nvSpPr>
        <p:spPr>
          <a:xfrm>
            <a:off x="971550" y="1989138"/>
            <a:ext cx="7661275" cy="503237"/>
          </a:xfrm>
        </p:spPr>
        <p:txBody>
          <a:bodyPr/>
          <a:lstStyle/>
          <a:p>
            <a:pPr>
              <a:buFontTx/>
              <a:buNone/>
            </a:pPr>
            <a:r>
              <a:rPr lang="zh-CN" altLang="en-US"/>
              <a:t>防病毒软件与个人防火墙</a:t>
            </a:r>
          </a:p>
        </p:txBody>
      </p:sp>
      <p:sp>
        <p:nvSpPr>
          <p:cNvPr id="111620"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400" b="0">
                <a:ea typeface="楷体_GB2312" pitchFamily="1" charset="-122"/>
              </a:rPr>
              <a:t>防病毒软件和个人防火墙都是系统安全工具，属于系统安全防护类型。</a:t>
            </a:r>
          </a:p>
          <a:p>
            <a:pPr marL="1143000" lvl="2" indent="-228600" eaLnBrk="1" hangingPunct="1">
              <a:spcBef>
                <a:spcPct val="20000"/>
              </a:spcBef>
              <a:buFontTx/>
              <a:buChar char="•"/>
            </a:pPr>
            <a:r>
              <a:rPr lang="zh-CN" altLang="en-US" sz="2000" b="0">
                <a:ea typeface="楷体_GB2312" pitchFamily="1" charset="-122"/>
              </a:rPr>
              <a:t>病毒就是计算机的一段可执行代码，一旦计算机被感染上病毒，这些可执行代码可以自动执行，破坏计算机系统。安装并经常更新防病毒软件对系统安全起防御作用。</a:t>
            </a:r>
          </a:p>
          <a:p>
            <a:pPr marL="742950" lvl="1" indent="-285750" eaLnBrk="1" hangingPunct="1">
              <a:spcBef>
                <a:spcPct val="20000"/>
              </a:spcBef>
              <a:buFontTx/>
              <a:buChar char="–"/>
            </a:pPr>
            <a:r>
              <a:rPr lang="zh-CN" altLang="en-US" sz="2400" b="0">
                <a:ea typeface="楷体_GB2312" pitchFamily="1" charset="-122"/>
              </a:rPr>
              <a:t>防病毒软件根据病毒的特征，检查用户系统上是否有病毒。这个检查过程可以是定期检查，也可以是实时检查。</a:t>
            </a:r>
          </a:p>
          <a:p>
            <a:pPr marL="742950" lvl="1" indent="-285750" eaLnBrk="1" hangingPunct="1">
              <a:spcBef>
                <a:spcPct val="20000"/>
              </a:spcBef>
              <a:buFontTx/>
              <a:buChar char="–"/>
            </a:pPr>
            <a:r>
              <a:rPr lang="zh-CN" altLang="en-US" sz="2000" b="0">
                <a:ea typeface="楷体_GB2312" pitchFamily="1" charset="-122"/>
              </a:rPr>
              <a:t>个人防火墙除了具有访问控制功能以外，还有病毒检测，甚至有入侵检测的功能，是网络安全防护中的一个重要发展方向。</a:t>
            </a:r>
          </a:p>
        </p:txBody>
      </p:sp>
    </p:spTree>
    <p:extLst>
      <p:ext uri="{BB962C8B-B14F-4D97-AF65-F5344CB8AC3E}">
        <p14:creationId xmlns:p14="http://schemas.microsoft.com/office/powerpoint/2010/main" val="1022025954"/>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a:t>防护</a:t>
            </a:r>
          </a:p>
        </p:txBody>
      </p:sp>
      <p:sp>
        <p:nvSpPr>
          <p:cNvPr id="119811" name="Rectangle 3"/>
          <p:cNvSpPr>
            <a:spLocks noGrp="1" noChangeArrowheads="1"/>
          </p:cNvSpPr>
          <p:nvPr>
            <p:ph type="body" idx="1"/>
          </p:nvPr>
        </p:nvSpPr>
        <p:spPr>
          <a:xfrm>
            <a:off x="971550" y="1989138"/>
            <a:ext cx="7661275" cy="503237"/>
          </a:xfrm>
        </p:spPr>
        <p:txBody>
          <a:bodyPr/>
          <a:lstStyle/>
          <a:p>
            <a:r>
              <a:rPr lang="zh-CN" altLang="en-US"/>
              <a:t>数据加密</a:t>
            </a:r>
          </a:p>
        </p:txBody>
      </p:sp>
      <p:sp>
        <p:nvSpPr>
          <p:cNvPr id="119812"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数据加密技术是信息全防护的重要技术。</a:t>
            </a:r>
          </a:p>
          <a:p>
            <a:pPr marL="742950" lvl="1" indent="-285750" eaLnBrk="1" hangingPunct="1">
              <a:spcBef>
                <a:spcPct val="20000"/>
              </a:spcBef>
              <a:buFontTx/>
              <a:buChar char="–"/>
            </a:pPr>
            <a:r>
              <a:rPr lang="zh-CN" altLang="en-US" sz="2800" b="0">
                <a:ea typeface="楷体_GB2312" pitchFamily="1" charset="-122"/>
              </a:rPr>
              <a:t>加密技术防护数据在存储和传输过程中的保密性安全威胁。</a:t>
            </a:r>
          </a:p>
        </p:txBody>
      </p:sp>
    </p:spTree>
    <p:extLst>
      <p:ext uri="{BB962C8B-B14F-4D97-AF65-F5344CB8AC3E}">
        <p14:creationId xmlns:p14="http://schemas.microsoft.com/office/powerpoint/2010/main" val="187714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CF91796-6E1F-44E0-8029-B40F626DDD75}" type="slidenum">
              <a:rPr lang="zh-CN" altLang="en-US"/>
              <a:pPr/>
              <a:t>13</a:t>
            </a:fld>
            <a:endParaRPr lang="en-US" altLang="zh-CN"/>
          </a:p>
        </p:txBody>
      </p:sp>
      <p:sp>
        <p:nvSpPr>
          <p:cNvPr id="512002" name="Rectangle 2"/>
          <p:cNvSpPr>
            <a:spLocks noGrp="1" noChangeArrowheads="1"/>
          </p:cNvSpPr>
          <p:nvPr>
            <p:ph type="title"/>
          </p:nvPr>
        </p:nvSpPr>
        <p:spPr>
          <a:xfrm>
            <a:off x="468313" y="981075"/>
            <a:ext cx="8229600" cy="711200"/>
          </a:xfrm>
        </p:spPr>
        <p:txBody>
          <a:bodyPr/>
          <a:lstStyle/>
          <a:p>
            <a:r>
              <a:rPr lang="zh-CN" altLang="en-US"/>
              <a:t>漏洞的产生原因</a:t>
            </a:r>
          </a:p>
        </p:txBody>
      </p:sp>
      <p:sp>
        <p:nvSpPr>
          <p:cNvPr id="512003" name="Rectangle 3"/>
          <p:cNvSpPr>
            <a:spLocks noGrp="1" noChangeArrowheads="1"/>
          </p:cNvSpPr>
          <p:nvPr>
            <p:ph type="body" idx="1"/>
          </p:nvPr>
        </p:nvSpPr>
        <p:spPr>
          <a:xfrm>
            <a:off x="468313" y="1700213"/>
            <a:ext cx="8229600" cy="4038600"/>
          </a:xfrm>
        </p:spPr>
        <p:txBody>
          <a:bodyPr/>
          <a:lstStyle/>
          <a:p>
            <a:pPr algn="just">
              <a:lnSpc>
                <a:spcPct val="90000"/>
              </a:lnSpc>
              <a:buFontTx/>
              <a:buNone/>
            </a:pPr>
            <a:r>
              <a:rPr lang="zh-CN" altLang="en-US" sz="2400">
                <a:solidFill>
                  <a:srgbClr val="000000"/>
                </a:solidFill>
                <a:latin typeface="楷体_GB2312" pitchFamily="49" charset="-122"/>
              </a:rPr>
              <a:t>   (4)意外情况处置错误</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漏洞的产生是由于程序在它的实现逻辑中没有考虑到一些本应该考虑的意外情况。如没有检查文件是否存在就直接打开文件导致拒绝服务、上下文攻击导致执行任意代码等。</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(5)配置错误</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漏洞的产生是由于系统和应用的配置有误，或是软件安装在错误的地方，或是参数配置错误，或是访问权限配置错误等。</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(6)环境错误</a:t>
            </a:r>
            <a:endParaRPr lang="zh-CN" altLang="en-US" sz="2400">
              <a:latin typeface="楷体_GB2312" pitchFamily="49" charset="-122"/>
            </a:endParaRPr>
          </a:p>
          <a:p>
            <a:pPr algn="just">
              <a:lnSpc>
                <a:spcPct val="90000"/>
              </a:lnSpc>
              <a:buFontTx/>
              <a:buNone/>
            </a:pPr>
            <a:r>
              <a:rPr lang="zh-CN" altLang="en-US" sz="2400">
                <a:solidFill>
                  <a:srgbClr val="000000"/>
                </a:solidFill>
                <a:latin typeface="楷体_GB2312" pitchFamily="49" charset="-122"/>
              </a:rPr>
              <a:t>    由于一些环境变量的错误或恶意设置造成的漏洞，导致有问题的特权程序可能去执行攻击代码。</a:t>
            </a:r>
            <a:endParaRPr lang="zh-CN" altLang="en-US" sz="2400">
              <a:latin typeface="楷体_GB2312" pitchFamily="49"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防护</a:t>
            </a:r>
          </a:p>
        </p:txBody>
      </p:sp>
      <p:sp>
        <p:nvSpPr>
          <p:cNvPr id="120835" name="Rectangle 3"/>
          <p:cNvSpPr>
            <a:spLocks noGrp="1" noChangeArrowheads="1"/>
          </p:cNvSpPr>
          <p:nvPr>
            <p:ph type="body" idx="1"/>
          </p:nvPr>
        </p:nvSpPr>
        <p:spPr>
          <a:xfrm>
            <a:off x="971550" y="1989138"/>
            <a:ext cx="7661275" cy="503237"/>
          </a:xfrm>
        </p:spPr>
        <p:txBody>
          <a:bodyPr/>
          <a:lstStyle/>
          <a:p>
            <a:r>
              <a:rPr lang="zh-CN" altLang="en-US"/>
              <a:t>鉴别技术</a:t>
            </a:r>
          </a:p>
        </p:txBody>
      </p:sp>
      <p:sp>
        <p:nvSpPr>
          <p:cNvPr id="120836"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400" b="0">
                <a:ea typeface="楷体_GB2312" pitchFamily="1" charset="-122"/>
              </a:rPr>
              <a:t>信息安全防护的重要技术，它和数据加密技术有很紧密的关系。</a:t>
            </a:r>
          </a:p>
          <a:p>
            <a:pPr marL="742950" lvl="1" indent="-285750" eaLnBrk="1" hangingPunct="1">
              <a:spcBef>
                <a:spcPct val="20000"/>
              </a:spcBef>
              <a:buFontTx/>
              <a:buChar char="–"/>
            </a:pPr>
            <a:r>
              <a:rPr lang="zh-CN" altLang="en-US" sz="2400" b="0">
                <a:ea typeface="楷体_GB2312" pitchFamily="1" charset="-122"/>
              </a:rPr>
              <a:t>鉴别技术用在安全通信中，对通信双方互相鉴别对方的身份以及传输的数据。</a:t>
            </a:r>
          </a:p>
          <a:p>
            <a:pPr marL="742950" lvl="1" indent="-285750" eaLnBrk="1" hangingPunct="1">
              <a:spcBef>
                <a:spcPct val="20000"/>
              </a:spcBef>
              <a:buFontTx/>
              <a:buChar char="–"/>
            </a:pPr>
            <a:r>
              <a:rPr lang="zh-CN" altLang="en-US" sz="2400" b="0">
                <a:ea typeface="楷体_GB2312" pitchFamily="1" charset="-122"/>
              </a:rPr>
              <a:t>鉴别技术防护数据通信的两个方面：通信双方的身份认证和传输数据的完整性。</a:t>
            </a:r>
          </a:p>
          <a:p>
            <a:pPr marL="742950" lvl="1" indent="-285750" eaLnBrk="1" hangingPunct="1">
              <a:spcBef>
                <a:spcPct val="20000"/>
              </a:spcBef>
              <a:buFontTx/>
              <a:buChar char="–"/>
            </a:pPr>
            <a:r>
              <a:rPr lang="zh-CN" altLang="en-US" sz="2400" b="0">
                <a:ea typeface="楷体_GB2312" pitchFamily="1" charset="-122"/>
              </a:rPr>
              <a:t>主要使用公开密钥加密算法的鉴别过程。</a:t>
            </a:r>
          </a:p>
        </p:txBody>
      </p:sp>
    </p:spTree>
    <p:extLst>
      <p:ext uri="{BB962C8B-B14F-4D97-AF65-F5344CB8AC3E}">
        <p14:creationId xmlns:p14="http://schemas.microsoft.com/office/powerpoint/2010/main" val="428011542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t>防护</a:t>
            </a:r>
          </a:p>
        </p:txBody>
      </p:sp>
      <p:sp>
        <p:nvSpPr>
          <p:cNvPr id="122883" name="Rectangle 3"/>
          <p:cNvSpPr>
            <a:spLocks noGrp="1" noChangeArrowheads="1"/>
          </p:cNvSpPr>
          <p:nvPr>
            <p:ph type="body" idx="1"/>
          </p:nvPr>
        </p:nvSpPr>
        <p:spPr>
          <a:xfrm>
            <a:off x="971550" y="1989138"/>
            <a:ext cx="7661275" cy="503237"/>
          </a:xfrm>
        </p:spPr>
        <p:txBody>
          <a:bodyPr/>
          <a:lstStyle/>
          <a:p>
            <a:r>
              <a:rPr lang="zh-CN" altLang="en-US"/>
              <a:t>鉴别技术</a:t>
            </a:r>
          </a:p>
        </p:txBody>
      </p:sp>
      <p:sp>
        <p:nvSpPr>
          <p:cNvPr id="122884"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400" b="0">
                <a:ea typeface="楷体_GB2312" pitchFamily="1" charset="-122"/>
              </a:rPr>
              <a:t>数字签名是在电子文件上签名的技术，确保电子文件的完整性。</a:t>
            </a:r>
          </a:p>
          <a:p>
            <a:pPr marL="1143000" lvl="2" indent="-228600" eaLnBrk="1" hangingPunct="1">
              <a:spcBef>
                <a:spcPct val="20000"/>
              </a:spcBef>
              <a:buFontTx/>
              <a:buChar char="•"/>
            </a:pPr>
            <a:r>
              <a:rPr lang="zh-CN" altLang="en-US" sz="2000" b="0">
                <a:ea typeface="楷体_GB2312" pitchFamily="1" charset="-122"/>
              </a:rPr>
              <a:t>数字签名首先使用消息摘要函数计算文件内容的摘要，再用签名者的私有密钥对摘要加密。</a:t>
            </a:r>
          </a:p>
          <a:p>
            <a:pPr marL="1143000" lvl="2" indent="-228600" eaLnBrk="1" hangingPunct="1">
              <a:spcBef>
                <a:spcPct val="20000"/>
              </a:spcBef>
              <a:buFontTx/>
              <a:buChar char="•"/>
            </a:pPr>
            <a:r>
              <a:rPr lang="zh-CN" altLang="en-US" sz="2000" b="0">
                <a:ea typeface="楷体_GB2312" pitchFamily="1" charset="-122"/>
              </a:rPr>
              <a:t>在鉴别这个签名的时候，先对加密的摘要用签名者的公开密钥解密，然后跟原始摘要相比较。</a:t>
            </a:r>
          </a:p>
          <a:p>
            <a:pPr marL="1143000" lvl="2" indent="-228600" eaLnBrk="1" hangingPunct="1">
              <a:spcBef>
                <a:spcPct val="20000"/>
              </a:spcBef>
              <a:buFontTx/>
              <a:buChar char="•"/>
            </a:pPr>
            <a:r>
              <a:rPr lang="zh-CN" altLang="en-US" sz="2000" b="0">
                <a:ea typeface="楷体_GB2312" pitchFamily="1" charset="-122"/>
              </a:rPr>
              <a:t>如果比较结果一致则数字签名是有效的，也就是说数据的完整性没有被破坏。</a:t>
            </a:r>
          </a:p>
        </p:txBody>
      </p:sp>
    </p:spTree>
    <p:extLst>
      <p:ext uri="{BB962C8B-B14F-4D97-AF65-F5344CB8AC3E}">
        <p14:creationId xmlns:p14="http://schemas.microsoft.com/office/powerpoint/2010/main" val="25270463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a:t>防护</a:t>
            </a:r>
          </a:p>
        </p:txBody>
      </p:sp>
      <p:sp>
        <p:nvSpPr>
          <p:cNvPr id="123907" name="Rectangle 3"/>
          <p:cNvSpPr>
            <a:spLocks noGrp="1" noChangeArrowheads="1"/>
          </p:cNvSpPr>
          <p:nvPr>
            <p:ph type="body" idx="1"/>
          </p:nvPr>
        </p:nvSpPr>
        <p:spPr>
          <a:xfrm>
            <a:off x="971550" y="1989138"/>
            <a:ext cx="7661275" cy="503237"/>
          </a:xfrm>
        </p:spPr>
        <p:txBody>
          <a:bodyPr/>
          <a:lstStyle/>
          <a:p>
            <a:r>
              <a:rPr lang="zh-CN" altLang="en-US"/>
              <a:t>鉴别技术</a:t>
            </a:r>
          </a:p>
        </p:txBody>
      </p:sp>
      <p:sp>
        <p:nvSpPr>
          <p:cNvPr id="123908"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400" b="0">
                <a:ea typeface="楷体_GB2312" pitchFamily="1" charset="-122"/>
              </a:rPr>
              <a:t>身份认证需要每个实体</a:t>
            </a:r>
            <a:r>
              <a:rPr lang="en-US" sz="2400" b="0">
                <a:ea typeface="楷体_GB2312" pitchFamily="1" charset="-122"/>
              </a:rPr>
              <a:t>(</a:t>
            </a:r>
            <a:r>
              <a:rPr lang="zh-CN" altLang="en-US" sz="2400" b="0">
                <a:ea typeface="楷体_GB2312" pitchFamily="1" charset="-122"/>
              </a:rPr>
              <a:t>用户</a:t>
            </a:r>
            <a:r>
              <a:rPr lang="en-US" sz="2400" b="0">
                <a:ea typeface="楷体_GB2312" pitchFamily="1" charset="-122"/>
              </a:rPr>
              <a:t>)</a:t>
            </a:r>
            <a:r>
              <a:rPr lang="zh-CN" altLang="en-US" sz="2400" b="0">
                <a:ea typeface="楷体_GB2312" pitchFamily="1" charset="-122"/>
              </a:rPr>
              <a:t>登记一个数字证书。</a:t>
            </a:r>
          </a:p>
          <a:p>
            <a:pPr marL="1143000" lvl="2" indent="-228600" eaLnBrk="1" hangingPunct="1">
              <a:spcBef>
                <a:spcPct val="20000"/>
              </a:spcBef>
              <a:buFontTx/>
              <a:buChar char="•"/>
            </a:pPr>
            <a:r>
              <a:rPr lang="zh-CN" altLang="en-US" sz="2000" b="0">
                <a:ea typeface="楷体_GB2312" pitchFamily="1" charset="-122"/>
              </a:rPr>
              <a:t>这个数字证书包含该实体的信息</a:t>
            </a:r>
            <a:r>
              <a:rPr lang="en-US" sz="2000" b="0">
                <a:ea typeface="楷体_GB2312" pitchFamily="1" charset="-122"/>
              </a:rPr>
              <a:t>(</a:t>
            </a:r>
            <a:r>
              <a:rPr lang="zh-CN" altLang="en-US" sz="2000" b="0">
                <a:ea typeface="楷体_GB2312" pitchFamily="1" charset="-122"/>
              </a:rPr>
              <a:t>如用户名、公开密钥</a:t>
            </a:r>
            <a:r>
              <a:rPr lang="en-US" sz="2000" b="0">
                <a:ea typeface="楷体_GB2312" pitchFamily="1" charset="-122"/>
              </a:rPr>
              <a:t>)</a:t>
            </a:r>
            <a:r>
              <a:rPr lang="zh-CN" altLang="en-US" sz="2000" b="0">
                <a:ea typeface="楷体_GB2312" pitchFamily="1" charset="-122"/>
              </a:rPr>
              <a:t>。</a:t>
            </a:r>
          </a:p>
          <a:p>
            <a:pPr marL="742950" lvl="1" indent="-285750" eaLnBrk="1" hangingPunct="1">
              <a:spcBef>
                <a:spcPct val="20000"/>
              </a:spcBef>
              <a:buFontTx/>
              <a:buChar char="–"/>
            </a:pPr>
            <a:r>
              <a:rPr lang="zh-CN" altLang="en-US" sz="2400" b="0">
                <a:ea typeface="楷体_GB2312" pitchFamily="1" charset="-122"/>
              </a:rPr>
              <a:t>这个证书应该有一个有权威的第三方签名，保证该证书止的内容是有效的。</a:t>
            </a:r>
          </a:p>
          <a:p>
            <a:pPr marL="1143000" lvl="2" indent="-228600" eaLnBrk="1" hangingPunct="1">
              <a:spcBef>
                <a:spcPct val="20000"/>
              </a:spcBef>
              <a:buFontTx/>
              <a:buChar char="•"/>
            </a:pPr>
            <a:r>
              <a:rPr lang="zh-CN" altLang="en-US" sz="2000" b="0">
                <a:ea typeface="楷体_GB2312" pitchFamily="1" charset="-122"/>
              </a:rPr>
              <a:t>数字证书类似于生活中的身份证。</a:t>
            </a:r>
          </a:p>
          <a:p>
            <a:pPr marL="742950" lvl="1" indent="-285750" eaLnBrk="1" hangingPunct="1">
              <a:spcBef>
                <a:spcPct val="20000"/>
              </a:spcBef>
              <a:buFontTx/>
              <a:buChar char="–"/>
            </a:pPr>
            <a:r>
              <a:rPr lang="zh-CN" altLang="en-US" sz="2400" b="0">
                <a:ea typeface="楷体_GB2312" pitchFamily="1" charset="-122"/>
              </a:rPr>
              <a:t>数字证书确保证书上的公开密钥是属于证书上的用户</a:t>
            </a:r>
            <a:r>
              <a:rPr lang="en-US" sz="2400" b="0">
                <a:ea typeface="楷体_GB2312" pitchFamily="1" charset="-122"/>
              </a:rPr>
              <a:t>ID</a:t>
            </a:r>
            <a:r>
              <a:rPr lang="zh-CN" altLang="en-US" sz="2400" b="0">
                <a:ea typeface="楷体_GB2312" pitchFamily="1" charset="-122"/>
              </a:rPr>
              <a:t>的，为了鉴别一个人的身份，只要用他的数字证书中的公开密钥去鉴别就可以了。</a:t>
            </a:r>
          </a:p>
        </p:txBody>
      </p:sp>
    </p:spTree>
    <p:extLst>
      <p:ext uri="{BB962C8B-B14F-4D97-AF65-F5344CB8AC3E}">
        <p14:creationId xmlns:p14="http://schemas.microsoft.com/office/powerpoint/2010/main" val="162915281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t>防护</a:t>
            </a:r>
          </a:p>
        </p:txBody>
      </p:sp>
      <p:sp>
        <p:nvSpPr>
          <p:cNvPr id="124931" name="Rectangle 3"/>
          <p:cNvSpPr>
            <a:spLocks noGrp="1" noChangeArrowheads="1"/>
          </p:cNvSpPr>
          <p:nvPr>
            <p:ph type="body" idx="1"/>
          </p:nvPr>
        </p:nvSpPr>
        <p:spPr>
          <a:xfrm>
            <a:off x="971550" y="1989138"/>
            <a:ext cx="7661275" cy="503237"/>
          </a:xfrm>
        </p:spPr>
        <p:txBody>
          <a:bodyPr/>
          <a:lstStyle/>
          <a:p>
            <a:r>
              <a:rPr lang="zh-CN" altLang="en-US"/>
              <a:t>鉴别技术</a:t>
            </a:r>
          </a:p>
        </p:txBody>
      </p:sp>
      <p:sp>
        <p:nvSpPr>
          <p:cNvPr id="124932"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公钥基础设施</a:t>
            </a:r>
            <a:r>
              <a:rPr lang="en-US" sz="2800" b="0">
                <a:ea typeface="楷体_GB2312" pitchFamily="1" charset="-122"/>
              </a:rPr>
              <a:t>PKI</a:t>
            </a:r>
            <a:r>
              <a:rPr lang="zh-CN" altLang="en-US" sz="2800" b="0">
                <a:ea typeface="楷体_GB2312" pitchFamily="1" charset="-122"/>
              </a:rPr>
              <a:t>就是一个管理数字证书的机构。</a:t>
            </a:r>
          </a:p>
          <a:p>
            <a:pPr marL="1143000" lvl="2" indent="-228600" eaLnBrk="1" hangingPunct="1">
              <a:spcBef>
                <a:spcPct val="20000"/>
              </a:spcBef>
              <a:buFontTx/>
              <a:buChar char="•"/>
            </a:pPr>
            <a:r>
              <a:rPr lang="zh-CN" altLang="en-US" sz="2400" b="0">
                <a:ea typeface="楷体_GB2312" pitchFamily="1" charset="-122"/>
              </a:rPr>
              <a:t>其中包括发行、管理、回收数字证书。</a:t>
            </a:r>
          </a:p>
          <a:p>
            <a:pPr marL="742950" lvl="1" indent="-285750" eaLnBrk="1" hangingPunct="1">
              <a:spcBef>
                <a:spcPct val="20000"/>
              </a:spcBef>
              <a:buFontTx/>
              <a:buChar char="–"/>
            </a:pPr>
            <a:r>
              <a:rPr lang="en-US" sz="2800" b="0">
                <a:ea typeface="楷体_GB2312" pitchFamily="1" charset="-122"/>
              </a:rPr>
              <a:t>PKI</a:t>
            </a:r>
            <a:r>
              <a:rPr lang="zh-CN" altLang="en-US" sz="2800" b="0">
                <a:ea typeface="楷体_GB2312" pitchFamily="1" charset="-122"/>
              </a:rPr>
              <a:t>的核心是认证中心</a:t>
            </a:r>
            <a:r>
              <a:rPr lang="en-US" sz="2800" b="0">
                <a:ea typeface="楷体_GB2312" pitchFamily="1" charset="-122"/>
              </a:rPr>
              <a:t>CA</a:t>
            </a:r>
            <a:r>
              <a:rPr lang="zh-CN" altLang="en-US" sz="2800" b="0">
                <a:ea typeface="楷体_GB2312" pitchFamily="1" charset="-122"/>
              </a:rPr>
              <a:t>。</a:t>
            </a:r>
          </a:p>
          <a:p>
            <a:pPr marL="1143000" lvl="2" indent="-228600" eaLnBrk="1" hangingPunct="1">
              <a:spcBef>
                <a:spcPct val="20000"/>
              </a:spcBef>
              <a:buFontTx/>
              <a:buChar char="•"/>
            </a:pPr>
            <a:r>
              <a:rPr lang="zh-CN" altLang="en-US" sz="2400" b="0">
                <a:ea typeface="楷体_GB2312" pitchFamily="1" charset="-122"/>
              </a:rPr>
              <a:t>它是证书认证链中有权威的机构，对发行的数字证书签名，并对数字证书上的信息的正确性负责。</a:t>
            </a:r>
          </a:p>
        </p:txBody>
      </p:sp>
    </p:spTree>
    <p:extLst>
      <p:ext uri="{BB962C8B-B14F-4D97-AF65-F5344CB8AC3E}">
        <p14:creationId xmlns:p14="http://schemas.microsoft.com/office/powerpoint/2010/main" val="11082187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防护</a:t>
            </a:r>
          </a:p>
        </p:txBody>
      </p:sp>
      <p:sp>
        <p:nvSpPr>
          <p:cNvPr id="112643" name="Rectangle 3"/>
          <p:cNvSpPr>
            <a:spLocks noGrp="1" noChangeArrowheads="1"/>
          </p:cNvSpPr>
          <p:nvPr>
            <p:ph type="body" idx="1"/>
          </p:nvPr>
        </p:nvSpPr>
        <p:spPr>
          <a:xfrm>
            <a:off x="971550" y="1989138"/>
            <a:ext cx="7661275" cy="503237"/>
          </a:xfrm>
        </p:spPr>
        <p:txBody>
          <a:bodyPr/>
          <a:lstStyle/>
          <a:p>
            <a:r>
              <a:rPr lang="zh-CN" altLang="en-US"/>
              <a:t>使用安全通信</a:t>
            </a:r>
          </a:p>
        </p:txBody>
      </p:sp>
      <p:sp>
        <p:nvSpPr>
          <p:cNvPr id="112644"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属于网络安全防护类型。使用安全通信可以防止数据在传输过程中的泄漏。</a:t>
            </a:r>
          </a:p>
          <a:p>
            <a:pPr marL="742950" lvl="1" indent="-285750" eaLnBrk="1" hangingPunct="1">
              <a:spcBef>
                <a:spcPct val="20000"/>
              </a:spcBef>
              <a:buFontTx/>
              <a:buChar char="–"/>
            </a:pPr>
            <a:r>
              <a:rPr lang="zh-CN" altLang="en-US" sz="2800" b="0">
                <a:ea typeface="楷体_GB2312" pitchFamily="1" charset="-122"/>
              </a:rPr>
              <a:t>安全通信的基本技术就是上述的数据加密和鉴别技术。</a:t>
            </a:r>
          </a:p>
        </p:txBody>
      </p:sp>
    </p:spTree>
    <p:extLst>
      <p:ext uri="{BB962C8B-B14F-4D97-AF65-F5344CB8AC3E}">
        <p14:creationId xmlns:p14="http://schemas.microsoft.com/office/powerpoint/2010/main" val="236355362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防护</a:t>
            </a:r>
          </a:p>
        </p:txBody>
      </p:sp>
      <p:sp>
        <p:nvSpPr>
          <p:cNvPr id="114691" name="Rectangle 3"/>
          <p:cNvSpPr>
            <a:spLocks noGrp="1" noChangeArrowheads="1"/>
          </p:cNvSpPr>
          <p:nvPr>
            <p:ph type="body" idx="1"/>
          </p:nvPr>
        </p:nvSpPr>
        <p:spPr>
          <a:xfrm>
            <a:off x="971550" y="1989138"/>
            <a:ext cx="7661275" cy="503237"/>
          </a:xfrm>
        </p:spPr>
        <p:txBody>
          <a:bodyPr/>
          <a:lstStyle/>
          <a:p>
            <a:r>
              <a:rPr lang="zh-CN" altLang="en-US"/>
              <a:t>使用安全通信</a:t>
            </a:r>
          </a:p>
        </p:txBody>
      </p:sp>
      <p:sp>
        <p:nvSpPr>
          <p:cNvPr id="114692"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点对点的安全通信</a:t>
            </a:r>
          </a:p>
          <a:p>
            <a:pPr marL="1143000" lvl="2" indent="-228600" eaLnBrk="1" hangingPunct="1">
              <a:spcBef>
                <a:spcPct val="20000"/>
              </a:spcBef>
              <a:buFontTx/>
              <a:buChar char="•"/>
            </a:pPr>
            <a:r>
              <a:rPr lang="zh-CN" altLang="en-US" sz="2400" b="0">
                <a:ea typeface="楷体_GB2312" pitchFamily="1" charset="-122"/>
              </a:rPr>
              <a:t>可以应用在互联网模型的不向层次，得到不同的安全保护功能。</a:t>
            </a:r>
          </a:p>
        </p:txBody>
      </p:sp>
    </p:spTree>
    <p:extLst>
      <p:ext uri="{BB962C8B-B14F-4D97-AF65-F5344CB8AC3E}">
        <p14:creationId xmlns:p14="http://schemas.microsoft.com/office/powerpoint/2010/main" val="87070512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防护</a:t>
            </a:r>
          </a:p>
        </p:txBody>
      </p:sp>
      <p:sp>
        <p:nvSpPr>
          <p:cNvPr id="115715" name="Rectangle 3"/>
          <p:cNvSpPr>
            <a:spLocks noGrp="1" noChangeArrowheads="1"/>
          </p:cNvSpPr>
          <p:nvPr>
            <p:ph type="body" idx="1"/>
          </p:nvPr>
        </p:nvSpPr>
        <p:spPr>
          <a:xfrm>
            <a:off x="971550" y="1989138"/>
            <a:ext cx="7661275" cy="503237"/>
          </a:xfrm>
        </p:spPr>
        <p:txBody>
          <a:bodyPr/>
          <a:lstStyle/>
          <a:p>
            <a:r>
              <a:rPr lang="zh-CN" altLang="en-US"/>
              <a:t>使用安全通信</a:t>
            </a:r>
          </a:p>
        </p:txBody>
      </p:sp>
      <p:sp>
        <p:nvSpPr>
          <p:cNvPr id="115716"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000" b="0">
                <a:ea typeface="楷体_GB2312" pitchFamily="1" charset="-122"/>
              </a:rPr>
              <a:t>网络层，即</a:t>
            </a:r>
            <a:r>
              <a:rPr lang="en-US" sz="2000" b="0">
                <a:ea typeface="楷体_GB2312" pitchFamily="1" charset="-122"/>
              </a:rPr>
              <a:t>IP</a:t>
            </a:r>
            <a:r>
              <a:rPr lang="zh-CN" altLang="en-US" sz="2000" b="0">
                <a:ea typeface="楷体_GB2312" pitchFamily="1" charset="-122"/>
              </a:rPr>
              <a:t>层</a:t>
            </a:r>
          </a:p>
          <a:p>
            <a:pPr marL="1143000" lvl="2" indent="-228600" eaLnBrk="1" hangingPunct="1">
              <a:spcBef>
                <a:spcPct val="20000"/>
              </a:spcBef>
              <a:buFontTx/>
              <a:buChar char="•"/>
            </a:pPr>
            <a:r>
              <a:rPr lang="zh-CN" altLang="en-US" sz="2000" b="0">
                <a:ea typeface="楷体_GB2312" pitchFamily="1" charset="-122"/>
              </a:rPr>
              <a:t>在网络层实现点对点的安全通信的好处在于它与应用层的用户程序完全隔离</a:t>
            </a:r>
          </a:p>
          <a:p>
            <a:pPr marL="1600200" lvl="3" indent="-228600" eaLnBrk="1" hangingPunct="1">
              <a:spcBef>
                <a:spcPct val="20000"/>
              </a:spcBef>
              <a:buFontTx/>
              <a:buChar char="–"/>
            </a:pPr>
            <a:r>
              <a:rPr lang="en-US" sz="1800" b="0">
                <a:ea typeface="楷体_GB2312" pitchFamily="1" charset="-122"/>
              </a:rPr>
              <a:t>IPSec</a:t>
            </a:r>
            <a:r>
              <a:rPr lang="zh-CN" altLang="en-US" sz="1800" b="0">
                <a:ea typeface="楷体_GB2312" pitchFamily="1" charset="-122"/>
              </a:rPr>
              <a:t>就是在网络层实现点对点的安全通信协议。</a:t>
            </a:r>
          </a:p>
          <a:p>
            <a:pPr marL="1143000" lvl="2" indent="-228600" eaLnBrk="1" hangingPunct="1">
              <a:spcBef>
                <a:spcPct val="20000"/>
              </a:spcBef>
              <a:buFontTx/>
              <a:buChar char="•"/>
            </a:pPr>
            <a:r>
              <a:rPr lang="zh-CN" altLang="en-US" sz="2000" b="0">
                <a:ea typeface="楷体_GB2312" pitchFamily="1" charset="-122"/>
              </a:rPr>
              <a:t>限制就是不能做到终端用户到终端用户的安全通信，只能做到主机到主机的安全通信，甚至有的系统只能做到网络到网络的安全通信。</a:t>
            </a:r>
          </a:p>
          <a:p>
            <a:pPr marL="1600200" lvl="3" indent="-228600" eaLnBrk="1" hangingPunct="1">
              <a:spcBef>
                <a:spcPct val="20000"/>
              </a:spcBef>
              <a:buFontTx/>
              <a:buChar char="–"/>
            </a:pPr>
            <a:r>
              <a:rPr lang="zh-CN" altLang="en-US" sz="1800" b="0">
                <a:ea typeface="楷体_GB2312" pitchFamily="1" charset="-122"/>
              </a:rPr>
              <a:t>虚拟专用网</a:t>
            </a:r>
            <a:r>
              <a:rPr lang="en-US" sz="1800" b="0">
                <a:ea typeface="楷体_GB2312" pitchFamily="1" charset="-122"/>
              </a:rPr>
              <a:t>VPN</a:t>
            </a:r>
            <a:r>
              <a:rPr lang="zh-CN" altLang="en-US" sz="1800" b="0">
                <a:ea typeface="楷体_GB2312" pitchFamily="1" charset="-122"/>
              </a:rPr>
              <a:t>就是使用</a:t>
            </a:r>
            <a:r>
              <a:rPr lang="en-US" sz="1800" b="0">
                <a:ea typeface="楷体_GB2312" pitchFamily="1" charset="-122"/>
              </a:rPr>
              <a:t>IPsec</a:t>
            </a:r>
            <a:r>
              <a:rPr lang="zh-CN" altLang="en-US" sz="1800" b="0">
                <a:ea typeface="楷体_GB2312" pitchFamily="1" charset="-122"/>
              </a:rPr>
              <a:t>技术建立的一个安全专用网。</a:t>
            </a:r>
          </a:p>
        </p:txBody>
      </p:sp>
    </p:spTree>
    <p:extLst>
      <p:ext uri="{BB962C8B-B14F-4D97-AF65-F5344CB8AC3E}">
        <p14:creationId xmlns:p14="http://schemas.microsoft.com/office/powerpoint/2010/main" val="17560714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a:t>防护</a:t>
            </a:r>
          </a:p>
        </p:txBody>
      </p:sp>
      <p:sp>
        <p:nvSpPr>
          <p:cNvPr id="117763" name="Rectangle 3"/>
          <p:cNvSpPr>
            <a:spLocks noGrp="1" noChangeArrowheads="1"/>
          </p:cNvSpPr>
          <p:nvPr>
            <p:ph type="body" idx="1"/>
          </p:nvPr>
        </p:nvSpPr>
        <p:spPr>
          <a:xfrm>
            <a:off x="971550" y="1989138"/>
            <a:ext cx="7661275" cy="503237"/>
          </a:xfrm>
        </p:spPr>
        <p:txBody>
          <a:bodyPr/>
          <a:lstStyle/>
          <a:p>
            <a:r>
              <a:rPr lang="zh-CN" altLang="en-US"/>
              <a:t>使用安全通信</a:t>
            </a:r>
          </a:p>
        </p:txBody>
      </p:sp>
      <p:sp>
        <p:nvSpPr>
          <p:cNvPr id="117764"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传输层，即</a:t>
            </a:r>
            <a:r>
              <a:rPr lang="en-US" sz="2800" b="0">
                <a:ea typeface="楷体_GB2312" pitchFamily="1" charset="-122"/>
              </a:rPr>
              <a:t>TCP</a:t>
            </a:r>
            <a:r>
              <a:rPr lang="zh-CN" altLang="en-US" sz="2800" b="0">
                <a:ea typeface="楷体_GB2312" pitchFamily="1" charset="-122"/>
              </a:rPr>
              <a:t>层。</a:t>
            </a:r>
          </a:p>
          <a:p>
            <a:pPr marL="1143000" lvl="2" indent="-228600" eaLnBrk="1" hangingPunct="1">
              <a:spcBef>
                <a:spcPct val="20000"/>
              </a:spcBef>
              <a:buFontTx/>
              <a:buChar char="•"/>
            </a:pPr>
            <a:r>
              <a:rPr lang="zh-CN" altLang="en-US" sz="2400" b="0">
                <a:ea typeface="楷体_GB2312" pitchFamily="1" charset="-122"/>
              </a:rPr>
              <a:t>安全插座层</a:t>
            </a:r>
            <a:r>
              <a:rPr lang="en-US" sz="2400" b="0">
                <a:ea typeface="楷体_GB2312" pitchFamily="1" charset="-122"/>
              </a:rPr>
              <a:t>SSL</a:t>
            </a:r>
          </a:p>
          <a:p>
            <a:pPr marL="1143000" lvl="2" indent="-228600" eaLnBrk="1" hangingPunct="1">
              <a:spcBef>
                <a:spcPct val="20000"/>
              </a:spcBef>
              <a:buFontTx/>
              <a:buChar char="•"/>
            </a:pPr>
            <a:r>
              <a:rPr lang="en-US" sz="2400" b="0">
                <a:ea typeface="楷体_GB2312" pitchFamily="1" charset="-122"/>
              </a:rPr>
              <a:t>SSL</a:t>
            </a:r>
            <a:r>
              <a:rPr lang="zh-CN" altLang="en-US" sz="2400" b="0">
                <a:ea typeface="楷体_GB2312" pitchFamily="1" charset="-122"/>
              </a:rPr>
              <a:t>给应用层程序提供数据安全通信的服务。应用层程序只要支持</a:t>
            </a:r>
            <a:r>
              <a:rPr lang="en-US" sz="2400" b="0">
                <a:ea typeface="楷体_GB2312" pitchFamily="1" charset="-122"/>
              </a:rPr>
              <a:t>SSL</a:t>
            </a:r>
            <a:r>
              <a:rPr lang="zh-CN" altLang="en-US" sz="2400" b="0">
                <a:ea typeface="楷体_GB2312" pitchFamily="1" charset="-122"/>
              </a:rPr>
              <a:t>，就可以享受</a:t>
            </a:r>
            <a:r>
              <a:rPr lang="en-US" sz="2400" b="0">
                <a:ea typeface="楷体_GB2312" pitchFamily="1" charset="-122"/>
              </a:rPr>
              <a:t>SSL</a:t>
            </a:r>
            <a:r>
              <a:rPr lang="zh-CN" altLang="en-US" sz="2400" b="0">
                <a:ea typeface="楷体_GB2312" pitchFamily="1" charset="-122"/>
              </a:rPr>
              <a:t>的服务。</a:t>
            </a:r>
          </a:p>
          <a:p>
            <a:pPr marL="1600200" lvl="3" indent="-228600" eaLnBrk="1" hangingPunct="1">
              <a:spcBef>
                <a:spcPct val="20000"/>
              </a:spcBef>
              <a:buFontTx/>
              <a:buChar char="–"/>
            </a:pPr>
            <a:r>
              <a:rPr lang="en-US" sz="2000" b="0">
                <a:ea typeface="楷体_GB2312" pitchFamily="1" charset="-122"/>
              </a:rPr>
              <a:t>HTTPS</a:t>
            </a:r>
            <a:r>
              <a:rPr lang="zh-CN" altLang="en-US" sz="2000" b="0">
                <a:ea typeface="楷体_GB2312" pitchFamily="1" charset="-122"/>
              </a:rPr>
              <a:t>就是通过</a:t>
            </a:r>
            <a:r>
              <a:rPr lang="en-US" sz="2000" b="0">
                <a:ea typeface="楷体_GB2312" pitchFamily="1" charset="-122"/>
              </a:rPr>
              <a:t>SSL</a:t>
            </a:r>
            <a:r>
              <a:rPr lang="zh-CN" altLang="en-US" sz="2000" b="0">
                <a:ea typeface="楷体_GB2312" pitchFamily="1" charset="-122"/>
              </a:rPr>
              <a:t>实现安全的</a:t>
            </a:r>
            <a:r>
              <a:rPr lang="en-US" sz="2000" b="0">
                <a:ea typeface="楷体_GB2312" pitchFamily="1" charset="-122"/>
              </a:rPr>
              <a:t>HTTP</a:t>
            </a:r>
            <a:r>
              <a:rPr lang="zh-CN" altLang="en-US" sz="2000" b="0">
                <a:ea typeface="楷体_GB2312" pitchFamily="1" charset="-122"/>
              </a:rPr>
              <a:t>协议。</a:t>
            </a:r>
          </a:p>
        </p:txBody>
      </p:sp>
    </p:spTree>
    <p:extLst>
      <p:ext uri="{BB962C8B-B14F-4D97-AF65-F5344CB8AC3E}">
        <p14:creationId xmlns:p14="http://schemas.microsoft.com/office/powerpoint/2010/main" val="31458509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防护</a:t>
            </a:r>
          </a:p>
        </p:txBody>
      </p:sp>
      <p:sp>
        <p:nvSpPr>
          <p:cNvPr id="118787" name="Rectangle 3"/>
          <p:cNvSpPr>
            <a:spLocks noGrp="1" noChangeArrowheads="1"/>
          </p:cNvSpPr>
          <p:nvPr>
            <p:ph type="body" idx="1"/>
          </p:nvPr>
        </p:nvSpPr>
        <p:spPr>
          <a:xfrm>
            <a:off x="971550" y="1989138"/>
            <a:ext cx="7661275" cy="503237"/>
          </a:xfrm>
        </p:spPr>
        <p:txBody>
          <a:bodyPr/>
          <a:lstStyle/>
          <a:p>
            <a:r>
              <a:rPr lang="zh-CN" altLang="en-US"/>
              <a:t>使用安全通信</a:t>
            </a:r>
          </a:p>
        </p:txBody>
      </p:sp>
      <p:sp>
        <p:nvSpPr>
          <p:cNvPr id="118788" name="Rectangle 4"/>
          <p:cNvSpPr>
            <a:spLocks noChangeArrowheads="1"/>
          </p:cNvSpPr>
          <p:nvPr/>
        </p:nvSpPr>
        <p:spPr bwMode="auto">
          <a:xfrm>
            <a:off x="971550" y="2743200"/>
            <a:ext cx="76612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eaLnBrk="1" hangingPunct="1">
              <a:spcBef>
                <a:spcPct val="20000"/>
              </a:spcBef>
              <a:buFontTx/>
              <a:buChar char="–"/>
            </a:pPr>
            <a:r>
              <a:rPr lang="zh-CN" altLang="en-US" sz="2800" b="0">
                <a:ea typeface="楷体_GB2312" pitchFamily="1" charset="-122"/>
              </a:rPr>
              <a:t>应用层</a:t>
            </a:r>
          </a:p>
          <a:p>
            <a:pPr marL="1143000" lvl="2" indent="-228600" eaLnBrk="1" hangingPunct="1">
              <a:spcBef>
                <a:spcPct val="20000"/>
              </a:spcBef>
              <a:buFontTx/>
              <a:buChar char="•"/>
            </a:pPr>
            <a:r>
              <a:rPr lang="zh-CN" altLang="en-US" sz="2400" b="0">
                <a:ea typeface="楷体_GB2312" pitchFamily="1" charset="-122"/>
              </a:rPr>
              <a:t>即特殊应用程序之间建立点对点的安全通信。</a:t>
            </a:r>
          </a:p>
          <a:p>
            <a:pPr marL="1143000" lvl="2" indent="-228600" eaLnBrk="1" hangingPunct="1">
              <a:spcBef>
                <a:spcPct val="20000"/>
              </a:spcBef>
              <a:buFontTx/>
              <a:buChar char="•"/>
            </a:pPr>
            <a:r>
              <a:rPr lang="zh-CN" altLang="en-US" sz="2400" b="0">
                <a:ea typeface="楷体_GB2312" pitchFamily="1" charset="-122"/>
              </a:rPr>
              <a:t>这种方式可以达到真正的终端用户到终端用户的数据安全通信。</a:t>
            </a:r>
          </a:p>
          <a:p>
            <a:pPr marL="1600200" lvl="3" indent="-228600" eaLnBrk="1" hangingPunct="1">
              <a:spcBef>
                <a:spcPct val="20000"/>
              </a:spcBef>
              <a:buFontTx/>
              <a:buChar char="–"/>
            </a:pPr>
            <a:r>
              <a:rPr lang="en-US" sz="2000" b="0">
                <a:ea typeface="楷体_GB2312" pitchFamily="1" charset="-122"/>
              </a:rPr>
              <a:t>PGP</a:t>
            </a:r>
            <a:r>
              <a:rPr lang="zh-CN" altLang="en-US" sz="2000" b="0">
                <a:ea typeface="楷体_GB2312" pitchFamily="1" charset="-122"/>
              </a:rPr>
              <a:t>电子邮件加密和</a:t>
            </a:r>
            <a:r>
              <a:rPr lang="en-US" sz="2000" b="0">
                <a:ea typeface="楷体_GB2312" pitchFamily="1" charset="-122"/>
              </a:rPr>
              <a:t>Secure Shell SSH</a:t>
            </a:r>
            <a:r>
              <a:rPr lang="zh-CN" altLang="en-US" sz="2000" b="0">
                <a:ea typeface="楷体_GB2312" pitchFamily="1" charset="-122"/>
              </a:rPr>
              <a:t>就是典型的例子。</a:t>
            </a:r>
          </a:p>
        </p:txBody>
      </p:sp>
    </p:spTree>
    <p:extLst>
      <p:ext uri="{BB962C8B-B14F-4D97-AF65-F5344CB8AC3E}">
        <p14:creationId xmlns:p14="http://schemas.microsoft.com/office/powerpoint/2010/main" val="307501501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a:t>检测</a:t>
            </a:r>
            <a:r>
              <a:rPr lang="en-US"/>
              <a:t>(D)</a:t>
            </a:r>
          </a:p>
        </p:txBody>
      </p:sp>
      <p:sp>
        <p:nvSpPr>
          <p:cNvPr id="125955" name="Rectangle 3"/>
          <p:cNvSpPr>
            <a:spLocks noGrp="1" noChangeArrowheads="1"/>
          </p:cNvSpPr>
          <p:nvPr>
            <p:ph type="body" idx="1"/>
          </p:nvPr>
        </p:nvSpPr>
        <p:spPr>
          <a:xfrm>
            <a:off x="468313" y="2420938"/>
            <a:ext cx="8229600" cy="4103687"/>
          </a:xfrm>
        </p:spPr>
        <p:txBody>
          <a:bodyPr/>
          <a:lstStyle/>
          <a:p>
            <a:r>
              <a:rPr lang="zh-CN" altLang="en-US"/>
              <a:t>防护系统的局限</a:t>
            </a:r>
          </a:p>
          <a:p>
            <a:pPr lvl="1"/>
            <a:r>
              <a:rPr lang="zh-CN" altLang="en-US"/>
              <a:t>防护系统除掉入侵事件发生的条件，可以阻止大多数入侵事件的发生，但是它不能阻止所有的入侵。</a:t>
            </a:r>
          </a:p>
          <a:p>
            <a:pPr lvl="2"/>
            <a:r>
              <a:rPr lang="zh-CN" altLang="en-US"/>
              <a:t>特别是那些利用新的系统缺陷、新的攻击手段的入侵。</a:t>
            </a:r>
          </a:p>
          <a:p>
            <a:pPr lvl="1"/>
            <a:r>
              <a:rPr lang="zh-CN" altLang="en-US"/>
              <a:t>防护作用的层面受限</a:t>
            </a:r>
          </a:p>
          <a:p>
            <a:r>
              <a:rPr lang="zh-CN" altLang="en-US"/>
              <a:t>检测是信息安全的第二个安全屏障</a:t>
            </a:r>
          </a:p>
        </p:txBody>
      </p:sp>
    </p:spTree>
    <p:extLst>
      <p:ext uri="{BB962C8B-B14F-4D97-AF65-F5344CB8AC3E}">
        <p14:creationId xmlns:p14="http://schemas.microsoft.com/office/powerpoint/2010/main" val="675210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E788340D-6A3D-4FD3-8CBD-999C233E5377}" type="slidenum">
              <a:rPr lang="zh-CN" altLang="en-US"/>
              <a:pPr/>
              <a:t>14</a:t>
            </a:fld>
            <a:endParaRPr lang="en-US" altLang="zh-CN"/>
          </a:p>
        </p:txBody>
      </p:sp>
      <p:sp>
        <p:nvSpPr>
          <p:cNvPr id="659458" name="Rectangle 2"/>
          <p:cNvSpPr>
            <a:spLocks noGrp="1" noChangeArrowheads="1"/>
          </p:cNvSpPr>
          <p:nvPr>
            <p:ph type="title"/>
          </p:nvPr>
        </p:nvSpPr>
        <p:spPr>
          <a:xfrm>
            <a:off x="457200" y="3222625"/>
            <a:ext cx="8229600" cy="711200"/>
          </a:xfrm>
        </p:spPr>
        <p:txBody>
          <a:bodyPr/>
          <a:lstStyle/>
          <a:p>
            <a:r>
              <a:rPr lang="zh-CN" altLang="en-US" sz="5400"/>
              <a:t>安全漏洞</a:t>
            </a:r>
            <a:br>
              <a:rPr lang="zh-CN" altLang="en-US" sz="5400"/>
            </a:br>
            <a:r>
              <a:rPr lang="zh-CN" altLang="en-US" sz="4000"/>
              <a:t/>
            </a:r>
            <a:br>
              <a:rPr lang="zh-CN" altLang="en-US" sz="4000"/>
            </a:br>
            <a:r>
              <a:rPr lang="zh-CN" altLang="en-US" sz="4000"/>
              <a:t>缓冲区溢出攻击</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a:t>检测</a:t>
            </a:r>
            <a:r>
              <a:rPr lang="en-US"/>
              <a:t>(D)</a:t>
            </a:r>
          </a:p>
        </p:txBody>
      </p:sp>
      <p:sp>
        <p:nvSpPr>
          <p:cNvPr id="126979" name="Rectangle 3"/>
          <p:cNvSpPr>
            <a:spLocks noGrp="1" noChangeArrowheads="1"/>
          </p:cNvSpPr>
          <p:nvPr>
            <p:ph type="body" idx="1"/>
          </p:nvPr>
        </p:nvSpPr>
        <p:spPr/>
        <p:txBody>
          <a:bodyPr/>
          <a:lstStyle/>
          <a:p>
            <a:r>
              <a:rPr lang="zh-CN" altLang="en-US"/>
              <a:t> 检测和防护有根本性的区别。</a:t>
            </a:r>
          </a:p>
          <a:p>
            <a:pPr lvl="1"/>
            <a:r>
              <a:rPr lang="zh-CN" altLang="en-US"/>
              <a:t>防护主要修补系统和网络的缺陷，增加系统的安全性能，从而消除攻击和入侵的条件。</a:t>
            </a:r>
          </a:p>
          <a:p>
            <a:pPr lvl="1"/>
            <a:r>
              <a:rPr lang="zh-CN" altLang="en-US"/>
              <a:t>检测并不是根据网络和系统的缺陷，而是根据入侵事件的特征去检测的。</a:t>
            </a:r>
          </a:p>
        </p:txBody>
      </p:sp>
    </p:spTree>
    <p:extLst>
      <p:ext uri="{BB962C8B-B14F-4D97-AF65-F5344CB8AC3E}">
        <p14:creationId xmlns:p14="http://schemas.microsoft.com/office/powerpoint/2010/main" val="250385745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a:t>检测</a:t>
            </a:r>
            <a:r>
              <a:rPr lang="en-US"/>
              <a:t>(D)</a:t>
            </a:r>
          </a:p>
        </p:txBody>
      </p:sp>
      <p:sp>
        <p:nvSpPr>
          <p:cNvPr id="129027" name="Rectangle 3"/>
          <p:cNvSpPr>
            <a:spLocks noGrp="1" noChangeArrowheads="1"/>
          </p:cNvSpPr>
          <p:nvPr>
            <p:ph type="body" idx="1"/>
          </p:nvPr>
        </p:nvSpPr>
        <p:spPr/>
        <p:txBody>
          <a:bodyPr/>
          <a:lstStyle/>
          <a:p>
            <a:pPr>
              <a:lnSpc>
                <a:spcPct val="90000"/>
              </a:lnSpc>
            </a:pPr>
            <a:r>
              <a:rPr lang="zh-CN" altLang="en-US" sz="2800"/>
              <a:t>根据检测的对象分为两种</a:t>
            </a:r>
          </a:p>
          <a:p>
            <a:pPr lvl="1">
              <a:lnSpc>
                <a:spcPct val="90000"/>
              </a:lnSpc>
            </a:pPr>
            <a:r>
              <a:rPr lang="zh-CN" altLang="en-US" sz="2400"/>
              <a:t>面向主机的检测</a:t>
            </a:r>
          </a:p>
          <a:p>
            <a:pPr lvl="2">
              <a:lnSpc>
                <a:spcPct val="90000"/>
              </a:lnSpc>
            </a:pPr>
            <a:r>
              <a:rPr lang="zh-CN" altLang="en-US" sz="2000"/>
              <a:t>基于主机上的系统日志，审计数据等信息。</a:t>
            </a:r>
          </a:p>
          <a:p>
            <a:pPr lvl="1">
              <a:lnSpc>
                <a:spcPct val="90000"/>
              </a:lnSpc>
            </a:pPr>
            <a:r>
              <a:rPr lang="zh-CN" altLang="en-US" sz="2400"/>
              <a:t>面向网络的检测</a:t>
            </a:r>
          </a:p>
          <a:p>
            <a:pPr lvl="2">
              <a:lnSpc>
                <a:spcPct val="90000"/>
              </a:lnSpc>
            </a:pPr>
            <a:r>
              <a:rPr lang="zh-CN" altLang="en-US" sz="2000"/>
              <a:t>一般侧重于网络流量分析。</a:t>
            </a:r>
          </a:p>
          <a:p>
            <a:pPr>
              <a:lnSpc>
                <a:spcPct val="90000"/>
              </a:lnSpc>
            </a:pPr>
            <a:r>
              <a:rPr lang="zh-CN" altLang="en-US" sz="2800"/>
              <a:t>根据检测所使用方法分为两种：</a:t>
            </a:r>
          </a:p>
          <a:p>
            <a:pPr lvl="1">
              <a:lnSpc>
                <a:spcPct val="90000"/>
              </a:lnSpc>
            </a:pPr>
            <a:r>
              <a:rPr lang="zh-CN" altLang="en-US" sz="2400"/>
              <a:t>误用检测(Misuse Detection)</a:t>
            </a:r>
            <a:endParaRPr lang="en-US" sz="2400"/>
          </a:p>
          <a:p>
            <a:pPr lvl="1">
              <a:lnSpc>
                <a:spcPct val="90000"/>
              </a:lnSpc>
            </a:pPr>
            <a:r>
              <a:rPr lang="zh-CN" altLang="en-US" sz="2400"/>
              <a:t>异常检测(Anomaly Detection)</a:t>
            </a:r>
          </a:p>
        </p:txBody>
      </p:sp>
    </p:spTree>
    <p:extLst>
      <p:ext uri="{BB962C8B-B14F-4D97-AF65-F5344CB8AC3E}">
        <p14:creationId xmlns:p14="http://schemas.microsoft.com/office/powerpoint/2010/main" val="33521913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检测</a:t>
            </a:r>
            <a:r>
              <a:rPr lang="en-US"/>
              <a:t>(D)</a:t>
            </a:r>
          </a:p>
        </p:txBody>
      </p:sp>
      <p:sp>
        <p:nvSpPr>
          <p:cNvPr id="131075" name="Rectangle 3"/>
          <p:cNvSpPr>
            <a:spLocks noGrp="1" noChangeArrowheads="1"/>
          </p:cNvSpPr>
          <p:nvPr>
            <p:ph type="body" idx="1"/>
          </p:nvPr>
        </p:nvSpPr>
        <p:spPr/>
        <p:txBody>
          <a:bodyPr/>
          <a:lstStyle/>
          <a:p>
            <a:r>
              <a:rPr lang="zh-CN" altLang="en-US" sz="2800"/>
              <a:t>误用检测技术</a:t>
            </a:r>
          </a:p>
          <a:p>
            <a:pPr lvl="1"/>
            <a:r>
              <a:rPr lang="zh-CN" altLang="en-US" sz="2400"/>
              <a:t>需要建立一个入侵规则库</a:t>
            </a:r>
          </a:p>
          <a:p>
            <a:pPr lvl="2"/>
            <a:r>
              <a:rPr lang="zh-CN" altLang="en-US" sz="2000"/>
              <a:t>它对每一种入侵都形成一个规则描述，只要发生的事件符合于某个规则就被认为是入侵。</a:t>
            </a:r>
          </a:p>
          <a:p>
            <a:pPr lvl="1"/>
            <a:r>
              <a:rPr lang="zh-CN" altLang="en-US" sz="2400"/>
              <a:t>好处在于它的误警率</a:t>
            </a:r>
            <a:r>
              <a:rPr lang="en-US" sz="2400"/>
              <a:t>(False Alarm Rate)</a:t>
            </a:r>
            <a:r>
              <a:rPr lang="zh-CN" altLang="en-US" sz="2400"/>
              <a:t>比较低</a:t>
            </a:r>
          </a:p>
          <a:p>
            <a:pPr lvl="1"/>
            <a:r>
              <a:rPr lang="zh-CN" altLang="en-US" sz="2400"/>
              <a:t>缺点是查全率</a:t>
            </a:r>
            <a:r>
              <a:rPr lang="en-US" sz="2400"/>
              <a:t>(Probability of Detection)</a:t>
            </a:r>
            <a:r>
              <a:rPr lang="zh-CN" altLang="en-US" sz="2400"/>
              <a:t>完全依赖于入侵规则库的覆盖范围</a:t>
            </a:r>
          </a:p>
        </p:txBody>
      </p:sp>
    </p:spTree>
    <p:extLst>
      <p:ext uri="{BB962C8B-B14F-4D97-AF65-F5344CB8AC3E}">
        <p14:creationId xmlns:p14="http://schemas.microsoft.com/office/powerpoint/2010/main" val="40123260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a:t>检测</a:t>
            </a:r>
            <a:r>
              <a:rPr lang="en-US"/>
              <a:t>(D)</a:t>
            </a:r>
          </a:p>
        </p:txBody>
      </p:sp>
      <p:sp>
        <p:nvSpPr>
          <p:cNvPr id="133123" name="Rectangle 3"/>
          <p:cNvSpPr>
            <a:spLocks noGrp="1" noChangeArrowheads="1"/>
          </p:cNvSpPr>
          <p:nvPr>
            <p:ph type="body" idx="1"/>
          </p:nvPr>
        </p:nvSpPr>
        <p:spPr/>
        <p:txBody>
          <a:bodyPr/>
          <a:lstStyle/>
          <a:p>
            <a:pPr>
              <a:lnSpc>
                <a:spcPct val="90000"/>
              </a:lnSpc>
            </a:pPr>
            <a:r>
              <a:rPr lang="zh-CN" altLang="en-US" sz="2800"/>
              <a:t>异常检测技术</a:t>
            </a:r>
          </a:p>
          <a:p>
            <a:pPr lvl="1">
              <a:lnSpc>
                <a:spcPct val="90000"/>
              </a:lnSpc>
            </a:pPr>
            <a:r>
              <a:rPr lang="zh-CN" altLang="en-US" sz="2400"/>
              <a:t>对正常事件的样本建立一个正常事件模型</a:t>
            </a:r>
          </a:p>
          <a:p>
            <a:pPr lvl="1">
              <a:lnSpc>
                <a:spcPct val="90000"/>
              </a:lnSpc>
            </a:pPr>
            <a:r>
              <a:rPr lang="zh-CN" altLang="en-US" sz="2400"/>
              <a:t>如果发生的事件偏离这个模型的程度超过一定的范围，就被认为是入侵。</a:t>
            </a:r>
          </a:p>
          <a:p>
            <a:pPr lvl="1">
              <a:lnSpc>
                <a:spcPct val="90000"/>
              </a:lnSpc>
            </a:pPr>
            <a:r>
              <a:rPr lang="zh-CN" altLang="en-US" sz="2400"/>
              <a:t>优点：具有一定的通有性</a:t>
            </a:r>
          </a:p>
          <a:p>
            <a:pPr lvl="2">
              <a:lnSpc>
                <a:spcPct val="90000"/>
              </a:lnSpc>
            </a:pPr>
            <a:r>
              <a:rPr lang="zh-CN" altLang="en-US" sz="2000"/>
              <a:t>由于事件模型是通过计算机对大量的样本进行分析统计而建立的，因此异常检测克服了一部分误用检测技术的缺点。</a:t>
            </a:r>
          </a:p>
          <a:p>
            <a:pPr lvl="1">
              <a:lnSpc>
                <a:spcPct val="90000"/>
              </a:lnSpc>
            </a:pPr>
            <a:r>
              <a:rPr lang="zh-CN" altLang="en-US" sz="2400"/>
              <a:t>缺点：相对误用检测来说误警率较高。</a:t>
            </a:r>
          </a:p>
        </p:txBody>
      </p:sp>
    </p:spTree>
    <p:extLst>
      <p:ext uri="{BB962C8B-B14F-4D97-AF65-F5344CB8AC3E}">
        <p14:creationId xmlns:p14="http://schemas.microsoft.com/office/powerpoint/2010/main" val="25524786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a:t>响应</a:t>
            </a:r>
            <a:r>
              <a:rPr lang="en-US"/>
              <a:t>(R)</a:t>
            </a:r>
          </a:p>
        </p:txBody>
      </p:sp>
      <p:sp>
        <p:nvSpPr>
          <p:cNvPr id="135171" name="Rectangle 3"/>
          <p:cNvSpPr>
            <a:spLocks noGrp="1" noChangeArrowheads="1"/>
          </p:cNvSpPr>
          <p:nvPr>
            <p:ph type="body" idx="1"/>
          </p:nvPr>
        </p:nvSpPr>
        <p:spPr/>
        <p:txBody>
          <a:bodyPr/>
          <a:lstStyle/>
          <a:p>
            <a:pPr>
              <a:lnSpc>
                <a:spcPct val="95000"/>
              </a:lnSpc>
            </a:pPr>
            <a:r>
              <a:rPr lang="zh-CN" altLang="en-US" sz="2400"/>
              <a:t>响应即已知一个攻击</a:t>
            </a:r>
            <a:r>
              <a:rPr lang="en-US" sz="2400"/>
              <a:t>(</a:t>
            </a:r>
            <a:r>
              <a:rPr lang="zh-CN" altLang="en-US" sz="2400"/>
              <a:t>入侵</a:t>
            </a:r>
            <a:r>
              <a:rPr lang="en-US" sz="2400"/>
              <a:t>)</a:t>
            </a:r>
            <a:r>
              <a:rPr lang="zh-CN" altLang="en-US" sz="2400"/>
              <a:t>事件发生之后，进行处理。</a:t>
            </a:r>
          </a:p>
          <a:p>
            <a:pPr>
              <a:lnSpc>
                <a:spcPct val="95000"/>
              </a:lnSpc>
            </a:pPr>
            <a:r>
              <a:rPr lang="zh-CN" altLang="en-US" sz="2400"/>
              <a:t>计算机紧急响应小组</a:t>
            </a:r>
          </a:p>
          <a:p>
            <a:pPr lvl="1">
              <a:lnSpc>
                <a:spcPct val="95000"/>
              </a:lnSpc>
            </a:pPr>
            <a:r>
              <a:rPr lang="zh-CN" altLang="en-US" sz="2000"/>
              <a:t>在一个大规模的网络中，响应这个工作都是有这个特殊部门负责。</a:t>
            </a:r>
          </a:p>
          <a:p>
            <a:pPr lvl="1">
              <a:lnSpc>
                <a:spcPct val="95000"/>
              </a:lnSpc>
            </a:pPr>
            <a:r>
              <a:rPr lang="zh-CN" altLang="en-US" sz="2000"/>
              <a:t>世界上第一个计算机紧急响应小组</a:t>
            </a:r>
            <a:r>
              <a:rPr lang="en-US" sz="2000"/>
              <a:t>CERT</a:t>
            </a:r>
            <a:r>
              <a:rPr lang="zh-CN" altLang="en-US" sz="2000"/>
              <a:t>，位于关围</a:t>
            </a:r>
            <a:r>
              <a:rPr lang="en-US" sz="2000"/>
              <a:t>CMU</a:t>
            </a:r>
            <a:r>
              <a:rPr lang="zh-CN" altLang="en-US" sz="2000"/>
              <a:t>大学的软件研究所</a:t>
            </a:r>
            <a:r>
              <a:rPr lang="en-US" sz="2000"/>
              <a:t>(SEI)</a:t>
            </a:r>
            <a:r>
              <a:rPr lang="zh-CN" altLang="en-US" sz="2000"/>
              <a:t>，于</a:t>
            </a:r>
            <a:r>
              <a:rPr lang="en-US" sz="2000"/>
              <a:t>1989</a:t>
            </a:r>
            <a:r>
              <a:rPr lang="zh-CN" altLang="en-US" sz="2000"/>
              <a:t>建立，是世界上最著名的计算机响应小组。</a:t>
            </a:r>
          </a:p>
          <a:p>
            <a:pPr lvl="1">
              <a:lnSpc>
                <a:spcPct val="95000"/>
              </a:lnSpc>
            </a:pPr>
            <a:r>
              <a:rPr lang="zh-CN" altLang="en-US" sz="2000"/>
              <a:t>从</a:t>
            </a:r>
            <a:r>
              <a:rPr lang="en-US" sz="2000"/>
              <a:t>CERT</a:t>
            </a:r>
            <a:r>
              <a:rPr lang="zh-CN" altLang="en-US" sz="2000"/>
              <a:t>建立之后，世界各国以及各机构的网络也纷纷建立自己的计算机紧急响应小组。</a:t>
            </a:r>
          </a:p>
          <a:p>
            <a:pPr lvl="1">
              <a:lnSpc>
                <a:spcPct val="95000"/>
              </a:lnSpc>
            </a:pPr>
            <a:r>
              <a:rPr lang="zh-CN" altLang="en-US" sz="2000"/>
              <a:t>我国第一个计算机紧急响应小组</a:t>
            </a:r>
            <a:r>
              <a:rPr lang="en-US" sz="2000"/>
              <a:t>CCERT</a:t>
            </a:r>
            <a:r>
              <a:rPr lang="zh-CN" altLang="en-US" sz="2000"/>
              <a:t>，于</a:t>
            </a:r>
            <a:r>
              <a:rPr lang="en-US" sz="2000"/>
              <a:t>1999</a:t>
            </a:r>
            <a:r>
              <a:rPr lang="zh-CN" altLang="en-US" sz="2000"/>
              <a:t>年建立，主要服务于中国教育和科研网</a:t>
            </a:r>
          </a:p>
        </p:txBody>
      </p:sp>
    </p:spTree>
    <p:extLst>
      <p:ext uri="{BB962C8B-B14F-4D97-AF65-F5344CB8AC3E}">
        <p14:creationId xmlns:p14="http://schemas.microsoft.com/office/powerpoint/2010/main" val="23163576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响应</a:t>
            </a:r>
            <a:r>
              <a:rPr lang="en-US"/>
              <a:t>(R)</a:t>
            </a:r>
          </a:p>
        </p:txBody>
      </p:sp>
      <p:sp>
        <p:nvSpPr>
          <p:cNvPr id="136195" name="Rectangle 3"/>
          <p:cNvSpPr>
            <a:spLocks noGrp="1" noChangeArrowheads="1"/>
          </p:cNvSpPr>
          <p:nvPr>
            <p:ph type="body" idx="1"/>
          </p:nvPr>
        </p:nvSpPr>
        <p:spPr/>
        <p:txBody>
          <a:bodyPr/>
          <a:lstStyle/>
          <a:p>
            <a:r>
              <a:rPr lang="zh-CN" altLang="en-US"/>
              <a:t>响应的主要工作分为两种。</a:t>
            </a:r>
          </a:p>
          <a:p>
            <a:pPr lvl="1"/>
            <a:r>
              <a:rPr lang="zh-CN" altLang="en-US"/>
              <a:t>紧急响应就是当安全事件发生时采取应对措施。</a:t>
            </a:r>
          </a:p>
          <a:p>
            <a:pPr lvl="1"/>
            <a:r>
              <a:rPr lang="zh-CN" altLang="en-US"/>
              <a:t>其他事件主要包括咨询、培训和技术支持。</a:t>
            </a:r>
          </a:p>
        </p:txBody>
      </p:sp>
    </p:spTree>
    <p:extLst>
      <p:ext uri="{BB962C8B-B14F-4D97-AF65-F5344CB8AC3E}">
        <p14:creationId xmlns:p14="http://schemas.microsoft.com/office/powerpoint/2010/main" val="1802664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a:t>恢复</a:t>
            </a:r>
            <a:r>
              <a:rPr lang="en-US"/>
              <a:t>(R)</a:t>
            </a:r>
          </a:p>
        </p:txBody>
      </p:sp>
      <p:sp>
        <p:nvSpPr>
          <p:cNvPr id="137219" name="Rectangle 3"/>
          <p:cNvSpPr>
            <a:spLocks noGrp="1" noChangeArrowheads="1"/>
          </p:cNvSpPr>
          <p:nvPr>
            <p:ph type="body" idx="1"/>
          </p:nvPr>
        </p:nvSpPr>
        <p:spPr/>
        <p:txBody>
          <a:bodyPr/>
          <a:lstStyle/>
          <a:p>
            <a:r>
              <a:rPr lang="zh-CN" altLang="en-US"/>
              <a:t>即事件发生之后，把系统恢复到原来的状态，或者比原来更安全的状念。</a:t>
            </a:r>
          </a:p>
          <a:p>
            <a:r>
              <a:rPr lang="zh-CN" altLang="en-US"/>
              <a:t>分为两个方面</a:t>
            </a:r>
          </a:p>
          <a:p>
            <a:pPr lvl="1"/>
            <a:r>
              <a:rPr lang="zh-CN" altLang="en-US"/>
              <a:t>系统恢复</a:t>
            </a:r>
          </a:p>
          <a:p>
            <a:pPr lvl="1"/>
            <a:r>
              <a:rPr lang="zh-CN" altLang="en-US"/>
              <a:t>信息恢复</a:t>
            </a:r>
          </a:p>
        </p:txBody>
      </p:sp>
    </p:spTree>
    <p:extLst>
      <p:ext uri="{BB962C8B-B14F-4D97-AF65-F5344CB8AC3E}">
        <p14:creationId xmlns:p14="http://schemas.microsoft.com/office/powerpoint/2010/main" val="409661736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恢复</a:t>
            </a:r>
            <a:r>
              <a:rPr lang="en-US"/>
              <a:t>(R)</a:t>
            </a:r>
          </a:p>
        </p:txBody>
      </p:sp>
      <p:sp>
        <p:nvSpPr>
          <p:cNvPr id="138243" name="Rectangle 3"/>
          <p:cNvSpPr>
            <a:spLocks noGrp="1" noChangeArrowheads="1"/>
          </p:cNvSpPr>
          <p:nvPr>
            <p:ph type="body" idx="1"/>
          </p:nvPr>
        </p:nvSpPr>
        <p:spPr/>
        <p:txBody>
          <a:bodyPr/>
          <a:lstStyle/>
          <a:p>
            <a:r>
              <a:rPr lang="zh-CN" altLang="en-US" sz="2800"/>
              <a:t>系统恢复指的是修补该事件所利用的系统缺陷，不让黑客再次利用这样的缺陷入侵。</a:t>
            </a:r>
          </a:p>
          <a:p>
            <a:pPr lvl="1"/>
            <a:r>
              <a:rPr lang="zh-CN" altLang="en-US" sz="2400"/>
              <a:t>一般系统恢复包括系统升级、软件升级和力补丁等。系统恢复的另一个重要工作是除去后门。</a:t>
            </a:r>
          </a:p>
          <a:p>
            <a:r>
              <a:rPr lang="zh-CN" altLang="en-US" sz="2800"/>
              <a:t>系统恢复是根据检测和响应环节提供有关事件的资料进行的。</a:t>
            </a:r>
          </a:p>
          <a:p>
            <a:endParaRPr lang="zh-CN" altLang="en-US" sz="2800"/>
          </a:p>
        </p:txBody>
      </p:sp>
    </p:spTree>
    <p:extLst>
      <p:ext uri="{BB962C8B-B14F-4D97-AF65-F5344CB8AC3E}">
        <p14:creationId xmlns:p14="http://schemas.microsoft.com/office/powerpoint/2010/main" val="17169876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a:t>恢复</a:t>
            </a:r>
            <a:r>
              <a:rPr lang="en-US"/>
              <a:t>(R)</a:t>
            </a:r>
          </a:p>
        </p:txBody>
      </p:sp>
      <p:sp>
        <p:nvSpPr>
          <p:cNvPr id="140291" name="Rectangle 3"/>
          <p:cNvSpPr>
            <a:spLocks noGrp="1" noChangeArrowheads="1"/>
          </p:cNvSpPr>
          <p:nvPr>
            <p:ph type="body" idx="1"/>
          </p:nvPr>
        </p:nvSpPr>
        <p:spPr/>
        <p:txBody>
          <a:bodyPr/>
          <a:lstStyle/>
          <a:p>
            <a:pPr>
              <a:lnSpc>
                <a:spcPct val="90000"/>
              </a:lnSpc>
            </a:pPr>
            <a:r>
              <a:rPr lang="zh-CN" altLang="en-US" sz="2800"/>
              <a:t>信息恢复指的是恢复丢失的数据。</a:t>
            </a:r>
          </a:p>
          <a:p>
            <a:pPr lvl="1">
              <a:lnSpc>
                <a:spcPct val="90000"/>
              </a:lnSpc>
            </a:pPr>
            <a:r>
              <a:rPr lang="zh-CN" altLang="en-US" sz="2400"/>
              <a:t>数据丢失的原因可能是由于黑容入侵造成，也可以是由于系统故障、自然灾难等原因造成。</a:t>
            </a:r>
          </a:p>
          <a:p>
            <a:pPr lvl="1">
              <a:lnSpc>
                <a:spcPct val="90000"/>
              </a:lnSpc>
            </a:pPr>
            <a:r>
              <a:rPr lang="zh-CN" altLang="en-US" sz="2400"/>
              <a:t>信息恢复就是从备份和归档的数据恢复原来数据。</a:t>
            </a:r>
          </a:p>
          <a:p>
            <a:pPr lvl="2">
              <a:lnSpc>
                <a:spcPct val="90000"/>
              </a:lnSpc>
            </a:pPr>
            <a:r>
              <a:rPr lang="zh-CN" altLang="en-US" sz="2000"/>
              <a:t>信息恢复过程跟数据备份过程有很大的关系。</a:t>
            </a:r>
          </a:p>
          <a:p>
            <a:pPr lvl="2">
              <a:lnSpc>
                <a:spcPct val="90000"/>
              </a:lnSpc>
            </a:pPr>
            <a:r>
              <a:rPr lang="zh-CN" altLang="en-US" sz="2000"/>
              <a:t>数据备份做得是否充分对信息恢复有很大的影响。</a:t>
            </a:r>
          </a:p>
          <a:p>
            <a:pPr lvl="1">
              <a:lnSpc>
                <a:spcPct val="90000"/>
              </a:lnSpc>
            </a:pPr>
            <a:r>
              <a:rPr lang="zh-CN" altLang="en-US" sz="2400"/>
              <a:t>信息恢复过程的一个特点是有优先级别。</a:t>
            </a:r>
          </a:p>
          <a:p>
            <a:pPr lvl="2">
              <a:lnSpc>
                <a:spcPct val="90000"/>
              </a:lnSpc>
            </a:pPr>
            <a:r>
              <a:rPr lang="zh-CN" altLang="en-US" sz="2000"/>
              <a:t>直接影响日常生活和工作的传息必须先恢复，这样可以提高信息恢复的效率。</a:t>
            </a:r>
          </a:p>
          <a:p>
            <a:pPr>
              <a:lnSpc>
                <a:spcPct val="90000"/>
              </a:lnSpc>
            </a:pPr>
            <a:endParaRPr lang="zh-CN" altLang="en-US" sz="2800"/>
          </a:p>
        </p:txBody>
      </p:sp>
    </p:spTree>
    <p:extLst>
      <p:ext uri="{BB962C8B-B14F-4D97-AF65-F5344CB8AC3E}">
        <p14:creationId xmlns:p14="http://schemas.microsoft.com/office/powerpoint/2010/main" val="260577750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sz="4000" dirty="0"/>
              <a:t>相关</a:t>
            </a:r>
            <a:r>
              <a:rPr lang="zh-CN" altLang="en-US" sz="4000" dirty="0" smtClean="0"/>
              <a:t>的技术</a:t>
            </a:r>
            <a:endParaRPr lang="zh-CN" altLang="en-US" sz="4000" dirty="0"/>
          </a:p>
        </p:txBody>
      </p:sp>
      <p:sp>
        <p:nvSpPr>
          <p:cNvPr id="141315" name="Rectangle 3"/>
          <p:cNvSpPr>
            <a:spLocks noGrp="1" noChangeArrowheads="1"/>
          </p:cNvSpPr>
          <p:nvPr>
            <p:ph type="body" idx="1"/>
          </p:nvPr>
        </p:nvSpPr>
        <p:spPr>
          <a:xfrm>
            <a:off x="468313" y="2062163"/>
            <a:ext cx="8569325" cy="4679950"/>
          </a:xfrm>
        </p:spPr>
        <p:txBody>
          <a:bodyPr/>
          <a:lstStyle/>
          <a:p>
            <a:r>
              <a:rPr lang="zh-CN" altLang="en-US" sz="1800" dirty="0"/>
              <a:t>风险分析、安全评估 </a:t>
            </a:r>
          </a:p>
          <a:p>
            <a:pPr lvl="1"/>
            <a:r>
              <a:rPr lang="zh-CN" altLang="en-US" sz="1600" dirty="0"/>
              <a:t>如何评估？如何验证？规模？</a:t>
            </a:r>
          </a:p>
          <a:p>
            <a:r>
              <a:rPr lang="zh-CN" altLang="en-US" sz="1800" dirty="0"/>
              <a:t>漏洞扫描技术 </a:t>
            </a:r>
          </a:p>
          <a:p>
            <a:pPr lvl="1"/>
            <a:r>
              <a:rPr lang="zh-CN" altLang="en-US" sz="1600" dirty="0"/>
              <a:t>基于关联的弱点分析技术 </a:t>
            </a:r>
          </a:p>
          <a:p>
            <a:pPr lvl="1"/>
            <a:r>
              <a:rPr lang="zh-CN" altLang="en-US" sz="1600" dirty="0"/>
              <a:t>基于用户权限提升的风险等级量化技术</a:t>
            </a:r>
          </a:p>
          <a:p>
            <a:pPr lvl="1"/>
            <a:r>
              <a:rPr lang="zh-CN" altLang="en-US" sz="1600" dirty="0"/>
              <a:t>漏洞挖掘技术</a:t>
            </a:r>
          </a:p>
          <a:p>
            <a:r>
              <a:rPr lang="zh-CN" altLang="en-US" sz="1800" dirty="0"/>
              <a:t>网络行为属性的测量与预测</a:t>
            </a:r>
          </a:p>
          <a:p>
            <a:pPr lvl="1"/>
            <a:r>
              <a:rPr lang="zh-CN" altLang="en-US" sz="1600" dirty="0"/>
              <a:t>网络拓扑结构的</a:t>
            </a:r>
            <a:r>
              <a:rPr lang="zh-CN" altLang="en-US" sz="1600" dirty="0" smtClean="0"/>
              <a:t>发现</a:t>
            </a:r>
            <a:endParaRPr lang="zh-CN" altLang="en-US" sz="1600" dirty="0"/>
          </a:p>
          <a:p>
            <a:pPr lvl="2"/>
            <a:r>
              <a:rPr lang="zh-CN" altLang="en-US" sz="1400" dirty="0"/>
              <a:t>拓扑结构综合探测技术 </a:t>
            </a:r>
          </a:p>
          <a:p>
            <a:pPr lvl="2"/>
            <a:r>
              <a:rPr lang="zh-CN" altLang="en-US" sz="1400" dirty="0"/>
              <a:t>基于P2P的网络应用拓扑结构发现</a:t>
            </a:r>
            <a:r>
              <a:rPr lang="zh-CN" altLang="en-US" sz="1400" dirty="0" smtClean="0"/>
              <a:t>技术</a:t>
            </a:r>
            <a:endParaRPr lang="en-US" altLang="zh-CN" sz="1400" dirty="0" smtClean="0"/>
          </a:p>
          <a:p>
            <a:pPr lvl="2"/>
            <a:r>
              <a:rPr lang="zh-CN" altLang="en-US" sz="1400" dirty="0" smtClean="0"/>
              <a:t>特定网络拓扑发现技术</a:t>
            </a:r>
            <a:endParaRPr lang="zh-CN" altLang="en-US" sz="1400" dirty="0"/>
          </a:p>
          <a:p>
            <a:pPr lvl="1"/>
            <a:r>
              <a:rPr lang="zh-CN" altLang="en-US" sz="1600" dirty="0"/>
              <a:t>网络流量等网络属性的测量等</a:t>
            </a:r>
          </a:p>
        </p:txBody>
      </p:sp>
    </p:spTree>
    <p:extLst>
      <p:ext uri="{BB962C8B-B14F-4D97-AF65-F5344CB8AC3E}">
        <p14:creationId xmlns:p14="http://schemas.microsoft.com/office/powerpoint/2010/main" val="307055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BD921F-484B-44D2-8A94-3C4F3B4D8A99}" type="slidenum">
              <a:rPr lang="zh-CN" altLang="en-US"/>
              <a:pPr/>
              <a:t>15</a:t>
            </a:fld>
            <a:endParaRPr lang="en-US" altLang="zh-CN"/>
          </a:p>
        </p:txBody>
      </p:sp>
      <p:sp>
        <p:nvSpPr>
          <p:cNvPr id="513026" name="Rectangle 2"/>
          <p:cNvSpPr>
            <a:spLocks noGrp="1" noChangeArrowheads="1"/>
          </p:cNvSpPr>
          <p:nvPr>
            <p:ph type="title"/>
          </p:nvPr>
        </p:nvSpPr>
        <p:spPr>
          <a:xfrm>
            <a:off x="468313" y="1052513"/>
            <a:ext cx="8229600" cy="711200"/>
          </a:xfrm>
        </p:spPr>
        <p:txBody>
          <a:bodyPr/>
          <a:lstStyle/>
          <a:p>
            <a:r>
              <a:rPr lang="zh-CN" altLang="en-US"/>
              <a:t>缓冲区溢出</a:t>
            </a:r>
          </a:p>
        </p:txBody>
      </p:sp>
      <p:sp>
        <p:nvSpPr>
          <p:cNvPr id="513027" name="Rectangle 3"/>
          <p:cNvSpPr>
            <a:spLocks noGrp="1" noChangeArrowheads="1"/>
          </p:cNvSpPr>
          <p:nvPr>
            <p:ph type="body" idx="1"/>
          </p:nvPr>
        </p:nvSpPr>
        <p:spPr>
          <a:xfrm>
            <a:off x="468313" y="1773238"/>
            <a:ext cx="8229600" cy="5084762"/>
          </a:xfrm>
        </p:spPr>
        <p:txBody>
          <a:bodyPr/>
          <a:lstStyle/>
          <a:p>
            <a:pPr>
              <a:lnSpc>
                <a:spcPct val="80000"/>
              </a:lnSpc>
            </a:pPr>
            <a:r>
              <a:rPr lang="en-US" altLang="zh-CN" sz="2800"/>
              <a:t>1998</a:t>
            </a:r>
            <a:r>
              <a:rPr lang="zh-CN" altLang="en-US" sz="2800"/>
              <a:t>年</a:t>
            </a:r>
            <a:r>
              <a:rPr lang="en-US" altLang="zh-CN" sz="2800"/>
              <a:t>Lincoln</a:t>
            </a:r>
            <a:r>
              <a:rPr lang="zh-CN" altLang="en-US" sz="2800"/>
              <a:t>实验室用来评估入侵检测的</a:t>
            </a:r>
            <a:r>
              <a:rPr lang="en-US" altLang="zh-CN" sz="2800"/>
              <a:t>5</a:t>
            </a:r>
            <a:r>
              <a:rPr lang="zh-CN" altLang="en-US" sz="2800"/>
              <a:t>种远程攻击手段中，有</a:t>
            </a:r>
            <a:r>
              <a:rPr lang="en-US" altLang="zh-CN" sz="2800"/>
              <a:t>2</a:t>
            </a:r>
            <a:r>
              <a:rPr lang="zh-CN" altLang="en-US" sz="2800"/>
              <a:t>种是缓冲区溢出。</a:t>
            </a:r>
          </a:p>
          <a:p>
            <a:pPr>
              <a:lnSpc>
                <a:spcPct val="80000"/>
              </a:lnSpc>
            </a:pPr>
            <a:r>
              <a:rPr lang="zh-CN" altLang="en-US" sz="2800"/>
              <a:t>在调查中，有</a:t>
            </a:r>
            <a:r>
              <a:rPr lang="en-US" altLang="zh-CN" sz="2800"/>
              <a:t>2/3</a:t>
            </a:r>
            <a:r>
              <a:rPr lang="zh-CN" altLang="en-US" sz="2800"/>
              <a:t>的被调查者认为缓冲区溢出漏洞是一个很严重的安全问题。</a:t>
            </a:r>
          </a:p>
          <a:p>
            <a:pPr>
              <a:lnSpc>
                <a:spcPct val="80000"/>
              </a:lnSpc>
            </a:pPr>
            <a:r>
              <a:rPr lang="zh-CN" altLang="en-US" sz="2800"/>
              <a:t>有人曾经对国内大约</a:t>
            </a:r>
            <a:r>
              <a:rPr lang="en-US" altLang="zh-CN" sz="2800"/>
              <a:t>100</a:t>
            </a:r>
            <a:r>
              <a:rPr lang="zh-CN" altLang="en-US" sz="2800"/>
              <a:t>台安装了三种系统的主机进行检测，发现其中</a:t>
            </a:r>
            <a:r>
              <a:rPr lang="en-US" altLang="zh-CN" sz="2800"/>
              <a:t>70</a:t>
            </a:r>
            <a:r>
              <a:rPr lang="zh-CN" altLang="en-US" sz="2800"/>
              <a:t>％以上的主机可以利用远程溢出直接获得</a:t>
            </a:r>
            <a:r>
              <a:rPr lang="en-US" altLang="zh-CN" sz="2800"/>
              <a:t>root</a:t>
            </a:r>
            <a:r>
              <a:rPr lang="zh-CN" altLang="en-US" sz="2800"/>
              <a:t>权限，这其中不乏某些著名的电子商务网站。</a:t>
            </a:r>
          </a:p>
          <a:p>
            <a:pPr>
              <a:lnSpc>
                <a:spcPct val="80000"/>
              </a:lnSpc>
            </a:pPr>
            <a:r>
              <a:rPr lang="zh-CN" altLang="en-US" sz="2800"/>
              <a:t>通过缓冲区溢出进行的攻击占所有系统攻击总数的</a:t>
            </a:r>
            <a:r>
              <a:rPr lang="en-US" altLang="zh-CN" sz="2800"/>
              <a:t>80</a:t>
            </a:r>
            <a:r>
              <a:rPr lang="zh-CN" altLang="en-US" sz="2800"/>
              <a:t>％以上。</a:t>
            </a:r>
          </a:p>
          <a:p>
            <a:pPr>
              <a:lnSpc>
                <a:spcPct val="80000"/>
              </a:lnSpc>
            </a:pPr>
            <a:r>
              <a:rPr lang="zh-CN" altLang="en-US" sz="2800"/>
              <a:t>第一个利用缓冲区溢出攻击的病毒是十多年前的</a:t>
            </a:r>
            <a:r>
              <a:rPr lang="en-US" altLang="zh-CN" sz="2800"/>
              <a:t>Morris</a:t>
            </a:r>
            <a:r>
              <a:rPr lang="zh-CN" altLang="en-US" sz="2800"/>
              <a:t>蠕虫，它曾造成了全世界</a:t>
            </a:r>
            <a:r>
              <a:rPr lang="en-US" altLang="zh-CN" sz="2800"/>
              <a:t>6000</a:t>
            </a:r>
            <a:r>
              <a:rPr lang="zh-CN" altLang="en-US" sz="2800"/>
              <a:t>多台网络服务器瘫痪。</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z="4000" dirty="0"/>
              <a:t>相关</a:t>
            </a:r>
            <a:r>
              <a:rPr lang="zh-CN" altLang="en-US" sz="4000" dirty="0" smtClean="0"/>
              <a:t>的技术</a:t>
            </a:r>
            <a:endParaRPr lang="zh-CN" altLang="en-US" sz="4000" dirty="0"/>
          </a:p>
        </p:txBody>
      </p:sp>
      <p:sp>
        <p:nvSpPr>
          <p:cNvPr id="142339" name="Rectangle 3"/>
          <p:cNvSpPr>
            <a:spLocks noGrp="1" noChangeArrowheads="1"/>
          </p:cNvSpPr>
          <p:nvPr>
            <p:ph type="body" idx="1"/>
          </p:nvPr>
        </p:nvSpPr>
        <p:spPr/>
        <p:txBody>
          <a:bodyPr/>
          <a:lstStyle/>
          <a:p>
            <a:pPr>
              <a:lnSpc>
                <a:spcPct val="90000"/>
              </a:lnSpc>
            </a:pPr>
            <a:r>
              <a:rPr lang="zh-CN" altLang="en-US" sz="2400"/>
              <a:t>病毒防护，侧重于网络制导、主动遏制。 </a:t>
            </a:r>
          </a:p>
          <a:p>
            <a:pPr lvl="1">
              <a:lnSpc>
                <a:spcPct val="90000"/>
              </a:lnSpc>
            </a:pPr>
            <a:r>
              <a:rPr lang="zh-CN" altLang="en-US" sz="2000"/>
              <a:t>侧重网络病毒，强调大规模、主动、遏制。</a:t>
            </a:r>
          </a:p>
          <a:p>
            <a:pPr>
              <a:lnSpc>
                <a:spcPct val="90000"/>
              </a:lnSpc>
            </a:pPr>
            <a:r>
              <a:rPr lang="zh-CN" altLang="en-US" sz="2400"/>
              <a:t>隔离技术</a:t>
            </a:r>
          </a:p>
          <a:p>
            <a:pPr lvl="1">
              <a:lnSpc>
                <a:spcPct val="90000"/>
              </a:lnSpc>
            </a:pPr>
            <a:r>
              <a:rPr lang="zh-CN" altLang="en-US" sz="2000"/>
              <a:t>基于协议的安全岛技术</a:t>
            </a:r>
          </a:p>
          <a:p>
            <a:pPr lvl="1">
              <a:lnSpc>
                <a:spcPct val="90000"/>
              </a:lnSpc>
            </a:pPr>
            <a:r>
              <a:rPr lang="zh-CN" altLang="en-US" sz="2000"/>
              <a:t>单向路径技术 </a:t>
            </a:r>
          </a:p>
          <a:p>
            <a:pPr>
              <a:lnSpc>
                <a:spcPct val="90000"/>
              </a:lnSpc>
            </a:pPr>
            <a:r>
              <a:rPr lang="zh-CN" altLang="en-US" sz="2400"/>
              <a:t>拒绝服务攻击的防护</a:t>
            </a:r>
          </a:p>
          <a:p>
            <a:pPr lvl="1">
              <a:lnSpc>
                <a:spcPct val="90000"/>
              </a:lnSpc>
            </a:pPr>
            <a:r>
              <a:rPr lang="en-US" sz="2000"/>
              <a:t>DoS</a:t>
            </a:r>
            <a:r>
              <a:rPr lang="zh-CN" altLang="en-US" sz="2000"/>
              <a:t>是个致命的问题，需要有解决办法</a:t>
            </a:r>
          </a:p>
          <a:p>
            <a:pPr>
              <a:lnSpc>
                <a:spcPct val="90000"/>
              </a:lnSpc>
            </a:pPr>
            <a:r>
              <a:rPr lang="zh-CN" altLang="en-US" sz="2400"/>
              <a:t>访问控制技术</a:t>
            </a:r>
          </a:p>
          <a:p>
            <a:pPr lvl="1">
              <a:lnSpc>
                <a:spcPct val="90000"/>
              </a:lnSpc>
            </a:pPr>
            <a:r>
              <a:rPr lang="zh-CN" altLang="en-US" sz="2000"/>
              <a:t>多级、多态访问控制技术</a:t>
            </a:r>
          </a:p>
        </p:txBody>
      </p:sp>
    </p:spTree>
    <p:extLst>
      <p:ext uri="{BB962C8B-B14F-4D97-AF65-F5344CB8AC3E}">
        <p14:creationId xmlns:p14="http://schemas.microsoft.com/office/powerpoint/2010/main" val="250255637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sz="4000" dirty="0"/>
              <a:t>相关</a:t>
            </a:r>
            <a:r>
              <a:rPr lang="zh-CN" altLang="en-US" sz="4000" dirty="0" smtClean="0"/>
              <a:t>的技术</a:t>
            </a:r>
            <a:endParaRPr lang="zh-CN" altLang="en-US" sz="4000" dirty="0"/>
          </a:p>
        </p:txBody>
      </p:sp>
      <p:sp>
        <p:nvSpPr>
          <p:cNvPr id="143363" name="Rectangle 3"/>
          <p:cNvSpPr>
            <a:spLocks noGrp="1" noChangeArrowheads="1"/>
          </p:cNvSpPr>
          <p:nvPr>
            <p:ph type="body" idx="1"/>
          </p:nvPr>
        </p:nvSpPr>
        <p:spPr/>
        <p:txBody>
          <a:bodyPr/>
          <a:lstStyle/>
          <a:p>
            <a:pPr>
              <a:lnSpc>
                <a:spcPct val="80000"/>
              </a:lnSpc>
            </a:pPr>
            <a:r>
              <a:rPr lang="zh-CN" altLang="en-US" sz="2000"/>
              <a:t>基于</a:t>
            </a:r>
            <a:r>
              <a:rPr lang="en-US" sz="2000"/>
              <a:t>IPv6</a:t>
            </a:r>
            <a:r>
              <a:rPr lang="zh-CN" altLang="en-US" sz="2000"/>
              <a:t>的入侵检测系统 </a:t>
            </a:r>
          </a:p>
          <a:p>
            <a:pPr lvl="1">
              <a:lnSpc>
                <a:spcPct val="80000"/>
              </a:lnSpc>
            </a:pPr>
            <a:r>
              <a:rPr lang="zh-CN" altLang="en-US" sz="1800"/>
              <a:t>侧重于行为检测 </a:t>
            </a:r>
          </a:p>
          <a:p>
            <a:pPr>
              <a:lnSpc>
                <a:spcPct val="80000"/>
              </a:lnSpc>
            </a:pPr>
            <a:r>
              <a:rPr lang="zh-CN" altLang="en-US" sz="2000"/>
              <a:t>分布式入侵检测</a:t>
            </a:r>
          </a:p>
          <a:p>
            <a:pPr lvl="1">
              <a:lnSpc>
                <a:spcPct val="80000"/>
              </a:lnSpc>
            </a:pPr>
            <a:r>
              <a:rPr lang="zh-CN" altLang="en-US" sz="1800"/>
              <a:t>入侵检测信息交换协议</a:t>
            </a:r>
          </a:p>
          <a:p>
            <a:pPr lvl="1">
              <a:lnSpc>
                <a:spcPct val="80000"/>
              </a:lnSpc>
            </a:pPr>
            <a:r>
              <a:rPr lang="en-US" sz="1800"/>
              <a:t>IDS</a:t>
            </a:r>
            <a:r>
              <a:rPr lang="zh-CN" altLang="en-US" sz="1800"/>
              <a:t>的自适应信息交换与防攻击技术</a:t>
            </a:r>
          </a:p>
          <a:p>
            <a:pPr>
              <a:lnSpc>
                <a:spcPct val="80000"/>
              </a:lnSpc>
            </a:pPr>
            <a:r>
              <a:rPr lang="zh-CN" altLang="en-US" sz="2000"/>
              <a:t>特洛伊木马检测技术 </a:t>
            </a:r>
          </a:p>
          <a:p>
            <a:pPr lvl="1">
              <a:lnSpc>
                <a:spcPct val="80000"/>
              </a:lnSpc>
            </a:pPr>
            <a:r>
              <a:rPr lang="zh-CN" altLang="en-US" sz="1800"/>
              <a:t>守护进程存在状态的审计</a:t>
            </a:r>
          </a:p>
          <a:p>
            <a:pPr lvl="1">
              <a:lnSpc>
                <a:spcPct val="80000"/>
              </a:lnSpc>
            </a:pPr>
            <a:r>
              <a:rPr lang="zh-CN" altLang="en-US" sz="1800"/>
              <a:t>守护进程激活条件的审计</a:t>
            </a:r>
          </a:p>
          <a:p>
            <a:pPr lvl="1">
              <a:lnSpc>
                <a:spcPct val="80000"/>
              </a:lnSpc>
            </a:pPr>
            <a:r>
              <a:rPr lang="zh-CN" altLang="en-US" sz="1800"/>
              <a:t>控制端发现技术</a:t>
            </a:r>
          </a:p>
          <a:p>
            <a:pPr>
              <a:lnSpc>
                <a:spcPct val="80000"/>
              </a:lnSpc>
            </a:pPr>
            <a:r>
              <a:rPr lang="zh-CN" altLang="en-US" sz="2000"/>
              <a:t>预警技术</a:t>
            </a:r>
          </a:p>
          <a:p>
            <a:pPr lvl="1">
              <a:lnSpc>
                <a:spcPct val="80000"/>
              </a:lnSpc>
            </a:pPr>
            <a:r>
              <a:rPr lang="zh-CN" altLang="en-US" sz="1800"/>
              <a:t>基于数据流的大规模异常入侵检测</a:t>
            </a:r>
          </a:p>
        </p:txBody>
      </p:sp>
    </p:spTree>
    <p:extLst>
      <p:ext uri="{BB962C8B-B14F-4D97-AF65-F5344CB8AC3E}">
        <p14:creationId xmlns:p14="http://schemas.microsoft.com/office/powerpoint/2010/main" val="413992356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z="4000" dirty="0"/>
              <a:t>相关</a:t>
            </a:r>
            <a:r>
              <a:rPr lang="zh-CN" altLang="en-US" sz="4000" dirty="0" smtClean="0"/>
              <a:t>的技术</a:t>
            </a:r>
            <a:endParaRPr lang="zh-CN" altLang="en-US" sz="4000" dirty="0"/>
          </a:p>
        </p:txBody>
      </p:sp>
      <p:sp>
        <p:nvSpPr>
          <p:cNvPr id="144387" name="Rectangle 3"/>
          <p:cNvSpPr>
            <a:spLocks noGrp="1" noChangeArrowheads="1"/>
          </p:cNvSpPr>
          <p:nvPr>
            <p:ph type="body" idx="1"/>
          </p:nvPr>
        </p:nvSpPr>
        <p:spPr/>
        <p:txBody>
          <a:bodyPr/>
          <a:lstStyle/>
          <a:p>
            <a:pPr>
              <a:lnSpc>
                <a:spcPct val="90000"/>
              </a:lnSpc>
            </a:pPr>
            <a:r>
              <a:rPr lang="zh-CN" altLang="en-US" sz="2800"/>
              <a:t>响应技术</a:t>
            </a:r>
          </a:p>
          <a:p>
            <a:pPr lvl="1">
              <a:lnSpc>
                <a:spcPct val="90000"/>
              </a:lnSpc>
            </a:pPr>
            <a:r>
              <a:rPr lang="zh-CN" altLang="en-US" sz="2400"/>
              <a:t>快速判定、事件隔离、证据保全 </a:t>
            </a:r>
          </a:p>
          <a:p>
            <a:pPr lvl="2">
              <a:lnSpc>
                <a:spcPct val="90000"/>
              </a:lnSpc>
            </a:pPr>
            <a:r>
              <a:rPr lang="zh-CN" altLang="en-US" sz="2000"/>
              <a:t>紧急传感器的布放，传感器高存活，网络定位</a:t>
            </a:r>
          </a:p>
          <a:p>
            <a:pPr lvl="1">
              <a:lnSpc>
                <a:spcPct val="90000"/>
              </a:lnSpc>
            </a:pPr>
            <a:r>
              <a:rPr lang="zh-CN" altLang="en-US" sz="2400"/>
              <a:t>蜜罐技术</a:t>
            </a:r>
          </a:p>
          <a:p>
            <a:pPr lvl="2">
              <a:lnSpc>
                <a:spcPct val="90000"/>
              </a:lnSpc>
            </a:pPr>
            <a:r>
              <a:rPr lang="zh-CN" altLang="en-US" sz="2000"/>
              <a:t>漏洞再现及状态模拟应答技术</a:t>
            </a:r>
          </a:p>
          <a:p>
            <a:pPr lvl="2">
              <a:lnSpc>
                <a:spcPct val="90000"/>
              </a:lnSpc>
            </a:pPr>
            <a:r>
              <a:rPr lang="zh-CN" altLang="en-US" sz="2000"/>
              <a:t>沙盒技术，诱捕攻击行为</a:t>
            </a:r>
          </a:p>
          <a:p>
            <a:pPr lvl="1">
              <a:lnSpc>
                <a:spcPct val="90000"/>
              </a:lnSpc>
            </a:pPr>
            <a:r>
              <a:rPr lang="zh-CN" altLang="en-US" sz="2400"/>
              <a:t>僚机技术</a:t>
            </a:r>
          </a:p>
          <a:p>
            <a:pPr lvl="2">
              <a:lnSpc>
                <a:spcPct val="90000"/>
              </a:lnSpc>
            </a:pPr>
            <a:r>
              <a:rPr lang="zh-CN" altLang="en-US" sz="2000"/>
              <a:t>动态身份替换，攻击的截击技术</a:t>
            </a:r>
          </a:p>
          <a:p>
            <a:pPr lvl="2">
              <a:lnSpc>
                <a:spcPct val="90000"/>
              </a:lnSpc>
            </a:pPr>
            <a:r>
              <a:rPr lang="zh-CN" altLang="en-US" sz="2000"/>
              <a:t>被攻系统躲避技术，异常负载的转配</a:t>
            </a:r>
          </a:p>
        </p:txBody>
      </p:sp>
    </p:spTree>
    <p:extLst>
      <p:ext uri="{BB962C8B-B14F-4D97-AF65-F5344CB8AC3E}">
        <p14:creationId xmlns:p14="http://schemas.microsoft.com/office/powerpoint/2010/main" val="366790697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sz="4000" dirty="0"/>
              <a:t>相关</a:t>
            </a:r>
            <a:r>
              <a:rPr lang="zh-CN" altLang="en-US" sz="4000" dirty="0" smtClean="0"/>
              <a:t>的技术</a:t>
            </a:r>
            <a:endParaRPr lang="zh-CN" altLang="en-US" sz="4000" dirty="0"/>
          </a:p>
        </p:txBody>
      </p:sp>
      <p:sp>
        <p:nvSpPr>
          <p:cNvPr id="145411" name="Rectangle 3"/>
          <p:cNvSpPr>
            <a:spLocks noGrp="1" noChangeArrowheads="1"/>
          </p:cNvSpPr>
          <p:nvPr>
            <p:ph type="body" idx="1"/>
          </p:nvPr>
        </p:nvSpPr>
        <p:spPr/>
        <p:txBody>
          <a:bodyPr/>
          <a:lstStyle/>
          <a:p>
            <a:pPr>
              <a:lnSpc>
                <a:spcPct val="90000"/>
              </a:lnSpc>
            </a:pPr>
            <a:r>
              <a:rPr lang="zh-CN" altLang="en-US" sz="2400" dirty="0"/>
              <a:t>基于Key-Value</a:t>
            </a:r>
            <a:r>
              <a:rPr lang="zh-CN" altLang="en-US" sz="2400" dirty="0" smtClean="0"/>
              <a:t>的数据存储技术</a:t>
            </a:r>
            <a:endParaRPr lang="zh-CN" altLang="en-US" sz="2400" dirty="0"/>
          </a:p>
          <a:p>
            <a:pPr lvl="1">
              <a:lnSpc>
                <a:spcPct val="90000"/>
              </a:lnSpc>
            </a:pPr>
            <a:r>
              <a:rPr lang="zh-CN" altLang="en-US" sz="2000" dirty="0"/>
              <a:t>构建综合备份中心</a:t>
            </a:r>
            <a:r>
              <a:rPr lang="en-US" sz="2000" dirty="0"/>
              <a:t>IBC</a:t>
            </a:r>
            <a:r>
              <a:rPr lang="zh-CN" altLang="en-US" sz="2000" dirty="0"/>
              <a:t>（</a:t>
            </a:r>
            <a:r>
              <a:rPr lang="en-US" sz="2000" dirty="0"/>
              <a:t>Internet Backup Center</a:t>
            </a:r>
            <a:r>
              <a:rPr lang="zh-CN" altLang="en-US" sz="2000" dirty="0"/>
              <a:t>） </a:t>
            </a:r>
          </a:p>
          <a:p>
            <a:pPr lvl="1">
              <a:lnSpc>
                <a:spcPct val="90000"/>
              </a:lnSpc>
            </a:pPr>
            <a:r>
              <a:rPr lang="zh-CN" altLang="en-US" sz="2000" dirty="0"/>
              <a:t>基于内存存储的远程存储技术 </a:t>
            </a:r>
          </a:p>
          <a:p>
            <a:pPr lvl="1">
              <a:lnSpc>
                <a:spcPct val="90000"/>
              </a:lnSpc>
            </a:pPr>
            <a:r>
              <a:rPr lang="zh-CN" altLang="en-US" sz="2000" dirty="0"/>
              <a:t>数据消冗技术</a:t>
            </a:r>
          </a:p>
          <a:p>
            <a:pPr>
              <a:lnSpc>
                <a:spcPct val="90000"/>
              </a:lnSpc>
            </a:pPr>
            <a:r>
              <a:rPr lang="zh-CN" altLang="en-US" sz="2400" dirty="0"/>
              <a:t>容侵（</a:t>
            </a:r>
            <a:r>
              <a:rPr lang="en-US" sz="2400" dirty="0"/>
              <a:t>intrusion-tolerant</a:t>
            </a:r>
            <a:r>
              <a:rPr lang="zh-CN" altLang="en-US" sz="2400" dirty="0"/>
              <a:t>）技术 </a:t>
            </a:r>
          </a:p>
          <a:p>
            <a:pPr lvl="1">
              <a:lnSpc>
                <a:spcPct val="90000"/>
              </a:lnSpc>
            </a:pPr>
            <a:r>
              <a:rPr lang="zh-CN" altLang="en-US" sz="2000" dirty="0"/>
              <a:t>受到入侵时甩掉被攻击部分。</a:t>
            </a:r>
          </a:p>
          <a:p>
            <a:pPr lvl="1">
              <a:lnSpc>
                <a:spcPct val="90000"/>
              </a:lnSpc>
            </a:pPr>
            <a:r>
              <a:rPr lang="zh-CN" altLang="en-US" sz="2000" dirty="0"/>
              <a:t>防故障污染。</a:t>
            </a:r>
          </a:p>
          <a:p>
            <a:pPr>
              <a:lnSpc>
                <a:spcPct val="90000"/>
              </a:lnSpc>
            </a:pPr>
            <a:r>
              <a:rPr lang="zh-CN" altLang="en-US" sz="2400" dirty="0"/>
              <a:t>生存（容忍）技术 </a:t>
            </a:r>
          </a:p>
          <a:p>
            <a:pPr lvl="1">
              <a:lnSpc>
                <a:spcPct val="90000"/>
              </a:lnSpc>
            </a:pPr>
            <a:r>
              <a:rPr lang="zh-CN" altLang="en-US" sz="2000" dirty="0"/>
              <a:t>可降级运行，可维持最小运行体系</a:t>
            </a:r>
          </a:p>
        </p:txBody>
      </p:sp>
    </p:spTree>
    <p:extLst>
      <p:ext uri="{BB962C8B-B14F-4D97-AF65-F5344CB8AC3E}">
        <p14:creationId xmlns:p14="http://schemas.microsoft.com/office/powerpoint/2010/main" val="266023411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B65689E-2CFB-4ECD-BC6A-E03844DDA640}" type="slidenum">
              <a:rPr lang="zh-CN" altLang="en-US"/>
              <a:pPr/>
              <a:t>154</a:t>
            </a:fld>
            <a:endParaRPr lang="en-US" altLang="zh-CN"/>
          </a:p>
        </p:txBody>
      </p:sp>
      <p:sp>
        <p:nvSpPr>
          <p:cNvPr id="616450" name="Rectangle 2"/>
          <p:cNvSpPr>
            <a:spLocks noGrp="1" noChangeArrowheads="1"/>
          </p:cNvSpPr>
          <p:nvPr>
            <p:ph type="title"/>
          </p:nvPr>
        </p:nvSpPr>
        <p:spPr/>
        <p:txBody>
          <a:bodyPr/>
          <a:lstStyle/>
          <a:p>
            <a:r>
              <a:rPr lang="zh-CN" altLang="en-US" sz="4000" dirty="0" smtClean="0"/>
              <a:t>作业</a:t>
            </a:r>
            <a:r>
              <a:rPr lang="en-US" altLang="zh-CN" sz="4000" smtClean="0"/>
              <a:t>1</a:t>
            </a:r>
            <a:endParaRPr lang="en-US" altLang="zh-CN" sz="4000" dirty="0"/>
          </a:p>
        </p:txBody>
      </p:sp>
      <p:sp>
        <p:nvSpPr>
          <p:cNvPr id="616451" name="Rectangle 3"/>
          <p:cNvSpPr>
            <a:spLocks noGrp="1" noChangeArrowheads="1"/>
          </p:cNvSpPr>
          <p:nvPr>
            <p:ph type="body" idx="1"/>
          </p:nvPr>
        </p:nvSpPr>
        <p:spPr>
          <a:xfrm>
            <a:off x="468313" y="1989138"/>
            <a:ext cx="8229600" cy="4032250"/>
          </a:xfrm>
        </p:spPr>
        <p:txBody>
          <a:bodyPr/>
          <a:lstStyle/>
          <a:p>
            <a:pPr>
              <a:lnSpc>
                <a:spcPct val="80000"/>
              </a:lnSpc>
              <a:buFontTx/>
              <a:buNone/>
            </a:pPr>
            <a:r>
              <a:rPr lang="zh-CN" altLang="en-US" dirty="0"/>
              <a:t>   </a:t>
            </a:r>
            <a:r>
              <a:rPr lang="zh-CN" altLang="en-US" dirty="0" smtClean="0"/>
              <a:t>主题</a:t>
            </a:r>
            <a:r>
              <a:rPr lang="en-US" altLang="zh-CN" dirty="0" smtClean="0"/>
              <a:t>1</a:t>
            </a:r>
            <a:r>
              <a:rPr lang="zh-CN" altLang="en-US" dirty="0" smtClean="0"/>
              <a:t>：</a:t>
            </a:r>
            <a:endParaRPr lang="zh-CN" altLang="en-US" dirty="0"/>
          </a:p>
          <a:p>
            <a:pPr>
              <a:lnSpc>
                <a:spcPct val="80000"/>
              </a:lnSpc>
              <a:buFontTx/>
              <a:buNone/>
            </a:pPr>
            <a:r>
              <a:rPr lang="zh-CN" altLang="en-US" dirty="0"/>
              <a:t>   剖析一个计算机系统或网络协议的缺陷，分析其原理。如可能提出相应的解决方案或防范措施</a:t>
            </a:r>
            <a:r>
              <a:rPr lang="zh-CN" altLang="en-US" dirty="0" smtClean="0"/>
              <a:t>。</a:t>
            </a:r>
            <a:endParaRPr lang="en-US" altLang="zh-CN" dirty="0" smtClean="0"/>
          </a:p>
          <a:p>
            <a:pPr>
              <a:lnSpc>
                <a:spcPct val="80000"/>
              </a:lnSpc>
              <a:buFontTx/>
              <a:buNone/>
            </a:pPr>
            <a:r>
              <a:rPr lang="en-US" altLang="zh-CN" dirty="0"/>
              <a:t>	</a:t>
            </a:r>
            <a:r>
              <a:rPr lang="zh-CN" altLang="en-US" dirty="0" smtClean="0"/>
              <a:t>主题</a:t>
            </a:r>
            <a:r>
              <a:rPr lang="en-US" altLang="zh-CN" dirty="0" smtClean="0"/>
              <a:t>2</a:t>
            </a:r>
            <a:r>
              <a:rPr lang="zh-CN" altLang="en-US" dirty="0" smtClean="0"/>
              <a:t>：</a:t>
            </a:r>
            <a:endParaRPr lang="zh-CN" altLang="en-US" dirty="0"/>
          </a:p>
          <a:p>
            <a:pPr>
              <a:lnSpc>
                <a:spcPct val="80000"/>
              </a:lnSpc>
              <a:buFontTx/>
              <a:buNone/>
            </a:pPr>
            <a:r>
              <a:rPr lang="zh-CN" altLang="en-US" dirty="0"/>
              <a:t>   </a:t>
            </a:r>
            <a:r>
              <a:rPr lang="en-US" altLang="zh-CN" dirty="0" smtClean="0"/>
              <a:t>APT</a:t>
            </a:r>
            <a:r>
              <a:rPr lang="zh-CN" altLang="en-US" dirty="0" smtClean="0"/>
              <a:t>攻击原理，或</a:t>
            </a:r>
            <a:r>
              <a:rPr lang="en-US" altLang="zh-CN" dirty="0" smtClean="0"/>
              <a:t>XSS</a:t>
            </a:r>
            <a:r>
              <a:rPr lang="zh-CN" altLang="en-US" dirty="0" smtClean="0"/>
              <a:t>跨站攻击原理</a:t>
            </a:r>
            <a:endParaRPr lang="zh-CN" altLang="en-US" dirty="0"/>
          </a:p>
          <a:p>
            <a:pPr>
              <a:lnSpc>
                <a:spcPct val="80000"/>
              </a:lnSpc>
              <a:buFontTx/>
              <a:buNone/>
            </a:pPr>
            <a:r>
              <a:rPr lang="zh-CN" altLang="en-US" dirty="0"/>
              <a:t>   要求：</a:t>
            </a:r>
          </a:p>
          <a:p>
            <a:pPr>
              <a:lnSpc>
                <a:spcPct val="80000"/>
              </a:lnSpc>
              <a:buFontTx/>
              <a:buNone/>
            </a:pPr>
            <a:r>
              <a:rPr lang="zh-CN" altLang="en-US" dirty="0"/>
              <a:t>   </a:t>
            </a:r>
            <a:r>
              <a:rPr lang="en-US" altLang="zh-CN" dirty="0" smtClean="0"/>
              <a:t>1</a:t>
            </a:r>
            <a:r>
              <a:rPr lang="zh-CN" altLang="en-US" dirty="0" smtClean="0"/>
              <a:t>、两主题任选</a:t>
            </a:r>
            <a:r>
              <a:rPr lang="zh-CN" altLang="en-US" dirty="0"/>
              <a:t>其一</a:t>
            </a:r>
            <a:endParaRPr lang="en-US" altLang="zh-CN" dirty="0" smtClean="0"/>
          </a:p>
          <a:p>
            <a:pPr>
              <a:lnSpc>
                <a:spcPct val="80000"/>
              </a:lnSpc>
              <a:buFontTx/>
              <a:buNone/>
            </a:pPr>
            <a:r>
              <a:rPr lang="en-US" altLang="zh-CN" dirty="0"/>
              <a:t>	</a:t>
            </a:r>
            <a:r>
              <a:rPr lang="en-US" altLang="zh-CN" dirty="0" smtClean="0"/>
              <a:t>2</a:t>
            </a:r>
            <a:r>
              <a:rPr lang="zh-CN" altLang="en-US" dirty="0" smtClean="0"/>
              <a:t>、</a:t>
            </a:r>
            <a:r>
              <a:rPr lang="en-US" altLang="zh-CN" dirty="0" err="1" smtClean="0"/>
              <a:t>ppt</a:t>
            </a:r>
            <a:r>
              <a:rPr lang="zh-CN" altLang="en-US" dirty="0" smtClean="0"/>
              <a:t>和</a:t>
            </a:r>
            <a:r>
              <a:rPr lang="en-US" altLang="zh-CN" dirty="0" smtClean="0"/>
              <a:t>DOC</a:t>
            </a:r>
            <a:r>
              <a:rPr lang="zh-CN" altLang="en-US" dirty="0" smtClean="0"/>
              <a:t>均可</a:t>
            </a:r>
            <a:endParaRPr lang="en-US" altLang="zh-CN" dirty="0"/>
          </a:p>
        </p:txBody>
      </p:sp>
    </p:spTree>
    <p:extLst>
      <p:ext uri="{BB962C8B-B14F-4D97-AF65-F5344CB8AC3E}">
        <p14:creationId xmlns:p14="http://schemas.microsoft.com/office/powerpoint/2010/main" val="1153835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4FFD530-32E9-47C6-B8D7-D49ECF5D11E5}" type="slidenum">
              <a:rPr lang="zh-CN" altLang="en-US"/>
              <a:pPr/>
              <a:t>16</a:t>
            </a:fld>
            <a:endParaRPr lang="en-US" altLang="zh-CN"/>
          </a:p>
        </p:txBody>
      </p:sp>
      <p:sp>
        <p:nvSpPr>
          <p:cNvPr id="514050" name="Rectangle 2"/>
          <p:cNvSpPr>
            <a:spLocks noGrp="1" noChangeArrowheads="1"/>
          </p:cNvSpPr>
          <p:nvPr>
            <p:ph type="title"/>
          </p:nvPr>
        </p:nvSpPr>
        <p:spPr>
          <a:xfrm>
            <a:off x="457200" y="1125538"/>
            <a:ext cx="8229600" cy="711200"/>
          </a:xfrm>
        </p:spPr>
        <p:txBody>
          <a:bodyPr/>
          <a:lstStyle/>
          <a:p>
            <a:r>
              <a:rPr lang="zh-CN" altLang="en-US" sz="4000">
                <a:latin typeface="Times New Roman" pitchFamily="18" charset="0"/>
              </a:rPr>
              <a:t>缓冲区溢出攻击</a:t>
            </a:r>
          </a:p>
        </p:txBody>
      </p:sp>
      <p:sp>
        <p:nvSpPr>
          <p:cNvPr id="514051" name="Rectangle 3"/>
          <p:cNvSpPr>
            <a:spLocks noGrp="1" noChangeArrowheads="1"/>
          </p:cNvSpPr>
          <p:nvPr>
            <p:ph type="body" idx="1"/>
          </p:nvPr>
        </p:nvSpPr>
        <p:spPr>
          <a:xfrm>
            <a:off x="468313" y="1989138"/>
            <a:ext cx="8229600" cy="4608512"/>
          </a:xfrm>
        </p:spPr>
        <p:txBody>
          <a:bodyPr/>
          <a:lstStyle/>
          <a:p>
            <a:pPr marL="609600" indent="-609600">
              <a:lnSpc>
                <a:spcPct val="80000"/>
              </a:lnSpc>
              <a:buFontTx/>
              <a:buNone/>
            </a:pPr>
            <a:r>
              <a:rPr lang="zh-CN" altLang="en-US" sz="2800">
                <a:latin typeface="Times New Roman" pitchFamily="18" charset="0"/>
              </a:rPr>
              <a:t>几十年来，缓冲区溢出一直引起许多严重的安全问题</a:t>
            </a:r>
            <a:r>
              <a:rPr lang="zh-CN" altLang="en-US" sz="2800"/>
              <a:t> </a:t>
            </a:r>
            <a:r>
              <a:rPr lang="en-US" altLang="zh-CN" sz="2800"/>
              <a:t>:</a:t>
            </a:r>
          </a:p>
          <a:p>
            <a:pPr marL="609600" indent="-609600">
              <a:lnSpc>
                <a:spcPct val="80000"/>
              </a:lnSpc>
              <a:buFontTx/>
              <a:buAutoNum type="arabicPeriod"/>
            </a:pPr>
            <a:r>
              <a:rPr lang="en-US" altLang="zh-CN" sz="2800"/>
              <a:t>1988 </a:t>
            </a:r>
            <a:r>
              <a:rPr lang="zh-CN" altLang="en-US" sz="2800">
                <a:latin typeface="Times New Roman" pitchFamily="18" charset="0"/>
              </a:rPr>
              <a:t>年， </a:t>
            </a:r>
            <a:r>
              <a:rPr lang="en-US" altLang="zh-CN" sz="2800"/>
              <a:t>Morris</a:t>
            </a:r>
            <a:r>
              <a:rPr lang="zh-CN" altLang="en-US" sz="2800"/>
              <a:t>事件。</a:t>
            </a:r>
          </a:p>
          <a:p>
            <a:pPr marL="609600" indent="-609600">
              <a:lnSpc>
                <a:spcPct val="80000"/>
              </a:lnSpc>
              <a:buFontTx/>
              <a:buAutoNum type="arabicPeriod"/>
            </a:pPr>
            <a:r>
              <a:rPr lang="en-US" altLang="zh-CN" sz="2800"/>
              <a:t>2001</a:t>
            </a:r>
            <a:r>
              <a:rPr lang="zh-CN" altLang="en-US" sz="2800">
                <a:latin typeface="Times New Roman" pitchFamily="18" charset="0"/>
              </a:rPr>
              <a:t>年夏，红色代码蠕虫通过微软的</a:t>
            </a:r>
            <a:r>
              <a:rPr lang="en-US" altLang="zh-CN" sz="2800"/>
              <a:t>IIS</a:t>
            </a:r>
            <a:r>
              <a:rPr lang="zh-CN" altLang="en-US" sz="2800">
                <a:latin typeface="Times New Roman" pitchFamily="18" charset="0"/>
              </a:rPr>
              <a:t>（</a:t>
            </a:r>
            <a:r>
              <a:rPr lang="en-US" altLang="zh-CN" sz="2800"/>
              <a:t>Internet Information Server</a:t>
            </a:r>
            <a:r>
              <a:rPr lang="zh-CN" altLang="en-US" sz="2800">
                <a:latin typeface="Times New Roman" pitchFamily="18" charset="0"/>
              </a:rPr>
              <a:t>）的索引服务动态库的缓冲区溢出漏洞在</a:t>
            </a:r>
            <a:r>
              <a:rPr lang="en-US" altLang="zh-CN" sz="2800"/>
              <a:t>Internet</a:t>
            </a:r>
            <a:r>
              <a:rPr lang="zh-CN" altLang="en-US" sz="2800">
                <a:latin typeface="Times New Roman" pitchFamily="18" charset="0"/>
              </a:rPr>
              <a:t>上广为传播</a:t>
            </a:r>
            <a:r>
              <a:rPr lang="zh-CN" altLang="en-US" sz="2800"/>
              <a:t> </a:t>
            </a:r>
          </a:p>
          <a:p>
            <a:pPr marL="609600" indent="-609600">
              <a:lnSpc>
                <a:spcPct val="80000"/>
              </a:lnSpc>
              <a:buFontTx/>
              <a:buAutoNum type="arabicPeriod"/>
            </a:pPr>
            <a:r>
              <a:rPr lang="en-US" altLang="zh-CN" sz="2800"/>
              <a:t>2001</a:t>
            </a:r>
            <a:r>
              <a:rPr lang="zh-CN" altLang="en-US" sz="2800">
                <a:latin typeface="Times New Roman" pitchFamily="18" charset="0"/>
              </a:rPr>
              <a:t>年</a:t>
            </a:r>
            <a:r>
              <a:rPr lang="en-US" altLang="zh-CN" sz="2800"/>
              <a:t>7</a:t>
            </a:r>
            <a:r>
              <a:rPr lang="zh-CN" altLang="en-US" sz="2800">
                <a:latin typeface="Times New Roman" pitchFamily="18" charset="0"/>
              </a:rPr>
              <a:t>月</a:t>
            </a:r>
            <a:r>
              <a:rPr lang="en-US" altLang="zh-CN" sz="2800"/>
              <a:t>19</a:t>
            </a:r>
            <a:r>
              <a:rPr lang="zh-CN" altLang="en-US" sz="2800">
                <a:latin typeface="Times New Roman" pitchFamily="18" charset="0"/>
              </a:rPr>
              <a:t>日的午夜，尼姆达病毒开始发作，一日之后，被感染的主机数达</a:t>
            </a:r>
            <a:r>
              <a:rPr lang="en-US" altLang="zh-CN" sz="2800"/>
              <a:t>341015</a:t>
            </a:r>
            <a:r>
              <a:rPr lang="zh-CN" altLang="en-US" sz="2800">
                <a:latin typeface="Times New Roman" pitchFamily="18" charset="0"/>
              </a:rPr>
              <a:t>台</a:t>
            </a:r>
            <a:r>
              <a:rPr lang="zh-CN" altLang="en-US" sz="2800"/>
              <a:t> </a:t>
            </a:r>
          </a:p>
          <a:p>
            <a:pPr marL="609600" indent="-609600">
              <a:lnSpc>
                <a:spcPct val="80000"/>
              </a:lnSpc>
              <a:buFontTx/>
              <a:buAutoNum type="arabicPeriod"/>
            </a:pPr>
            <a:r>
              <a:rPr lang="en-US" altLang="zh-CN" sz="2800"/>
              <a:t>2001</a:t>
            </a:r>
            <a:r>
              <a:rPr lang="zh-CN" altLang="en-US" sz="2800">
                <a:latin typeface="Times New Roman" pitchFamily="18" charset="0"/>
              </a:rPr>
              <a:t>年</a:t>
            </a:r>
            <a:r>
              <a:rPr lang="en-US" altLang="zh-CN" sz="2800"/>
              <a:t>12</a:t>
            </a:r>
            <a:r>
              <a:rPr lang="zh-CN" altLang="en-US" sz="2800">
                <a:latin typeface="Times New Roman" pitchFamily="18" charset="0"/>
              </a:rPr>
              <a:t>月，在微软</a:t>
            </a:r>
            <a:r>
              <a:rPr lang="en-US" altLang="zh-CN" sz="2800"/>
              <a:t>windowsXP</a:t>
            </a:r>
            <a:r>
              <a:rPr lang="zh-CN" altLang="en-US" sz="2800">
                <a:latin typeface="Times New Roman" pitchFamily="18" charset="0"/>
              </a:rPr>
              <a:t>系统中发现通用的即插即用服务中有几个安全</a:t>
            </a:r>
            <a:r>
              <a:rPr lang="en-US" altLang="zh-CN" sz="2800"/>
              <a:t>BUG,</a:t>
            </a:r>
            <a:r>
              <a:rPr lang="zh-CN" altLang="en-US" sz="2800">
                <a:latin typeface="Times New Roman" pitchFamily="18" charset="0"/>
              </a:rPr>
              <a:t>其中一个是栈缓冲区溢出漏洞，它能够使远程攻击者对于任何缺省安装的</a:t>
            </a:r>
            <a:r>
              <a:rPr lang="en-US" altLang="zh-CN" sz="2800"/>
              <a:t>windowsXP</a:t>
            </a:r>
            <a:r>
              <a:rPr lang="zh-CN" altLang="en-US" sz="2800">
                <a:latin typeface="Times New Roman" pitchFamily="18" charset="0"/>
              </a:rPr>
              <a:t>取得管理员权限</a:t>
            </a:r>
            <a:r>
              <a:rPr lang="zh-CN" altLang="en-US" sz="28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8EA3FB-002E-4CFF-97F6-BC6D806ACBA7}" type="slidenum">
              <a:rPr lang="zh-CN" altLang="en-US"/>
              <a:pPr/>
              <a:t>17</a:t>
            </a:fld>
            <a:endParaRPr lang="en-US" altLang="zh-CN"/>
          </a:p>
        </p:txBody>
      </p:sp>
      <p:sp>
        <p:nvSpPr>
          <p:cNvPr id="515074"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缓冲区溢出攻击</a:t>
            </a:r>
          </a:p>
        </p:txBody>
      </p:sp>
      <p:sp>
        <p:nvSpPr>
          <p:cNvPr id="515075" name="Rectangle 3"/>
          <p:cNvSpPr>
            <a:spLocks noGrp="1" noChangeArrowheads="1"/>
          </p:cNvSpPr>
          <p:nvPr>
            <p:ph type="body" idx="1"/>
          </p:nvPr>
        </p:nvSpPr>
        <p:spPr>
          <a:xfrm>
            <a:off x="468313" y="2060575"/>
            <a:ext cx="8229600" cy="4392613"/>
          </a:xfrm>
        </p:spPr>
        <p:txBody>
          <a:bodyPr/>
          <a:lstStyle/>
          <a:p>
            <a:pPr algn="just">
              <a:lnSpc>
                <a:spcPct val="90000"/>
              </a:lnSpc>
            </a:pPr>
            <a:r>
              <a:rPr lang="en-US" altLang="zh-CN" sz="2400">
                <a:solidFill>
                  <a:srgbClr val="000000"/>
                </a:solidFill>
                <a:latin typeface="楷体_GB2312" pitchFamily="49" charset="-122"/>
              </a:rPr>
              <a:t>C</a:t>
            </a:r>
            <a:r>
              <a:rPr lang="zh-CN" altLang="en-US" sz="2400">
                <a:solidFill>
                  <a:srgbClr val="000000"/>
                </a:solidFill>
                <a:latin typeface="楷体_GB2312" pitchFamily="49" charset="-122"/>
              </a:rPr>
              <a:t>语言假定程序员负责数据的完整性。如果将这种责任移交给编译器，由于对每个变量都要检查其完整性，最后所得到的二进制速度将会异常慢。并且，这会使程序员失去一个重要的控制层，并且使语言复杂化。</a:t>
            </a:r>
            <a:endParaRPr lang="zh-CN" altLang="en-US" sz="2400">
              <a:latin typeface="楷体_GB2312" pitchFamily="49" charset="-122"/>
            </a:endParaRPr>
          </a:p>
          <a:p>
            <a:pPr>
              <a:lnSpc>
                <a:spcPct val="90000"/>
              </a:lnSpc>
            </a:pPr>
            <a:r>
              <a:rPr lang="zh-CN" altLang="en-US" sz="2400">
                <a:solidFill>
                  <a:srgbClr val="000000"/>
                </a:solidFill>
                <a:latin typeface="楷体_GB2312" pitchFamily="49" charset="-122"/>
              </a:rPr>
              <a:t>但是，如果程序员不小心，这种简单性会导致程序缓冲区溢出和存储器泄漏这样的漏洞。</a:t>
            </a:r>
          </a:p>
          <a:p>
            <a:pPr>
              <a:lnSpc>
                <a:spcPct val="90000"/>
              </a:lnSpc>
            </a:pPr>
            <a:r>
              <a:rPr lang="zh-CN" altLang="en-US" sz="2400">
                <a:solidFill>
                  <a:srgbClr val="000000"/>
                </a:solidFill>
                <a:latin typeface="楷体_GB2312" pitchFamily="49" charset="-122"/>
              </a:rPr>
              <a:t>当为某个变量分配了存储空间，但没有内置的安全机制来确保这个变量的容量能适应已分配的存储空问，这种操作很可能导致程序崩溃。这称为缓冲区超限(</a:t>
            </a:r>
            <a:r>
              <a:rPr lang="en-US" altLang="zh-CN" sz="2400">
                <a:solidFill>
                  <a:srgbClr val="000000"/>
                </a:solidFill>
                <a:latin typeface="楷体_GB2312" pitchFamily="49" charset="-122"/>
              </a:rPr>
              <a:t>buffer overrun)</a:t>
            </a:r>
            <a:r>
              <a:rPr lang="zh-CN" altLang="en-US" sz="2400">
                <a:solidFill>
                  <a:srgbClr val="000000"/>
                </a:solidFill>
                <a:latin typeface="楷体_GB2312" pitchFamily="49" charset="-122"/>
              </a:rPr>
              <a:t>或缓冲区溢出</a:t>
            </a:r>
            <a:r>
              <a:rPr lang="zh-CN" altLang="en-US" sz="2400">
                <a:latin typeface="楷体_GB2312" pitchFamily="49" charset="-122"/>
              </a:rPr>
              <a:t> </a:t>
            </a:r>
          </a:p>
          <a:p>
            <a:pPr>
              <a:lnSpc>
                <a:spcPct val="90000"/>
              </a:lnSpc>
            </a:pPr>
            <a:r>
              <a:rPr lang="zh-CN" altLang="en-US" sz="2400">
                <a:solidFill>
                  <a:srgbClr val="000000"/>
                </a:solidFill>
                <a:latin typeface="楷体_GB2312" pitchFamily="49" charset="-122"/>
              </a:rPr>
              <a:t>例如：程序员把10个字节的数据存入只分配了8个字节空间的缓冲区</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D6C78B6-8369-4A7F-A152-DDF12F242477}" type="slidenum">
              <a:rPr lang="zh-CN" altLang="en-US"/>
              <a:pPr/>
              <a:t>18</a:t>
            </a:fld>
            <a:endParaRPr lang="en-US" altLang="zh-CN"/>
          </a:p>
        </p:txBody>
      </p:sp>
      <p:sp>
        <p:nvSpPr>
          <p:cNvPr id="516098" name="Rectangle 2"/>
          <p:cNvSpPr>
            <a:spLocks noGrp="1" noChangeArrowheads="1"/>
          </p:cNvSpPr>
          <p:nvPr>
            <p:ph type="title"/>
          </p:nvPr>
        </p:nvSpPr>
        <p:spPr/>
        <p:txBody>
          <a:bodyPr/>
          <a:lstStyle/>
          <a:p>
            <a:r>
              <a:rPr lang="zh-CN" altLang="en-US"/>
              <a:t>缓冲区溢出</a:t>
            </a:r>
          </a:p>
        </p:txBody>
      </p:sp>
      <p:sp>
        <p:nvSpPr>
          <p:cNvPr id="516099" name="Rectangle 3"/>
          <p:cNvSpPr>
            <a:spLocks noGrp="1" noChangeArrowheads="1"/>
          </p:cNvSpPr>
          <p:nvPr>
            <p:ph type="body" idx="1"/>
          </p:nvPr>
        </p:nvSpPr>
        <p:spPr>
          <a:xfrm>
            <a:off x="468313" y="2420938"/>
            <a:ext cx="7848600" cy="3671887"/>
          </a:xfrm>
        </p:spPr>
        <p:txBody>
          <a:bodyPr/>
          <a:lstStyle/>
          <a:p>
            <a:r>
              <a:rPr lang="zh-CN" altLang="en-US" sz="2800"/>
              <a:t>缓冲区溢出原理：</a:t>
            </a:r>
          </a:p>
          <a:p>
            <a:pPr lvl="1"/>
            <a:r>
              <a:rPr lang="zh-CN" altLang="en-US" sz="2400"/>
              <a:t>简单地说，缓冲区溢出就是向一个有限空间的缓冲区拷贝了过长的字符串，覆盖相邻的存储单元，这将会引起程序运行失败。</a:t>
            </a:r>
          </a:p>
          <a:p>
            <a:pPr lvl="1"/>
            <a:r>
              <a:rPr lang="zh-CN" altLang="en-US" sz="2400"/>
              <a:t>因为变量保存在堆栈当中，当发生缓冲区溢出的时候，存储在堆栈中的函数返回地址也会被覆盖，造成缓冲区的溢出，从而破坏程序的堆栈，使程序转而执行其它指令，以达到攻击的目的</a:t>
            </a:r>
            <a:r>
              <a:rPr lang="zh-CN" altLang="en-US"/>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B00151E-5B7D-482D-9EC1-C28D5AB839EE}" type="slidenum">
              <a:rPr lang="zh-CN" altLang="en-US"/>
              <a:pPr/>
              <a:t>19</a:t>
            </a:fld>
            <a:endParaRPr lang="en-US" altLang="zh-CN"/>
          </a:p>
        </p:txBody>
      </p:sp>
      <p:sp>
        <p:nvSpPr>
          <p:cNvPr id="517122" name="Rectangle 2"/>
          <p:cNvSpPr>
            <a:spLocks noGrp="1" noChangeArrowheads="1"/>
          </p:cNvSpPr>
          <p:nvPr>
            <p:ph type="title"/>
          </p:nvPr>
        </p:nvSpPr>
        <p:spPr/>
        <p:txBody>
          <a:bodyPr/>
          <a:lstStyle/>
          <a:p>
            <a:r>
              <a:rPr lang="zh-CN" altLang="en-US"/>
              <a:t>缓冲区溢出</a:t>
            </a:r>
          </a:p>
        </p:txBody>
      </p:sp>
      <p:sp>
        <p:nvSpPr>
          <p:cNvPr id="517123" name="Rectangle 3"/>
          <p:cNvSpPr>
            <a:spLocks noGrp="1" noChangeArrowheads="1"/>
          </p:cNvSpPr>
          <p:nvPr>
            <p:ph type="body" idx="1"/>
          </p:nvPr>
        </p:nvSpPr>
        <p:spPr/>
        <p:txBody>
          <a:bodyPr/>
          <a:lstStyle/>
          <a:p>
            <a:r>
              <a:rPr lang="zh-CN" altLang="en-US"/>
              <a:t> 造成缓冲区溢出的原因</a:t>
            </a:r>
          </a:p>
          <a:p>
            <a:pPr lvl="1"/>
            <a:r>
              <a:rPr lang="zh-CN" altLang="en-US"/>
              <a:t>程序中没有仔细检查用户输入的参数。所以说缓冲区溢出的缺陷属于</a:t>
            </a:r>
            <a:r>
              <a:rPr lang="zh-CN" altLang="en-US" u="sng"/>
              <a:t>输入确认错误</a:t>
            </a:r>
            <a:r>
              <a:rPr lang="zh-CN" altLang="en-US"/>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98F6D73-A0D3-48D3-9451-1626B0552B59}" type="slidenum">
              <a:rPr lang="zh-CN" altLang="en-US"/>
              <a:pPr/>
              <a:t>2</a:t>
            </a:fld>
            <a:endParaRPr lang="en-US" altLang="zh-CN"/>
          </a:p>
        </p:txBody>
      </p:sp>
      <p:sp>
        <p:nvSpPr>
          <p:cNvPr id="494594" name="Rectangle 2"/>
          <p:cNvSpPr>
            <a:spLocks noGrp="1" noChangeArrowheads="1"/>
          </p:cNvSpPr>
          <p:nvPr>
            <p:ph type="title"/>
          </p:nvPr>
        </p:nvSpPr>
        <p:spPr>
          <a:xfrm>
            <a:off x="468313" y="1052513"/>
            <a:ext cx="8229600" cy="711200"/>
          </a:xfrm>
        </p:spPr>
        <p:txBody>
          <a:bodyPr/>
          <a:lstStyle/>
          <a:p>
            <a:r>
              <a:rPr lang="zh-CN" altLang="en-US"/>
              <a:t>课程内容</a:t>
            </a:r>
            <a:endParaRPr lang="en-US" altLang="zh-CN"/>
          </a:p>
        </p:txBody>
      </p:sp>
      <p:sp>
        <p:nvSpPr>
          <p:cNvPr id="494595" name="Rectangle 3"/>
          <p:cNvSpPr>
            <a:spLocks noGrp="1" noChangeArrowheads="1"/>
          </p:cNvSpPr>
          <p:nvPr>
            <p:ph type="body" idx="1"/>
          </p:nvPr>
        </p:nvSpPr>
        <p:spPr>
          <a:xfrm>
            <a:off x="1403350" y="1989138"/>
            <a:ext cx="6551613" cy="4267200"/>
          </a:xfrm>
        </p:spPr>
        <p:txBody>
          <a:bodyPr/>
          <a:lstStyle/>
          <a:p>
            <a:pPr marL="609600" indent="-609600">
              <a:buFontTx/>
              <a:buAutoNum type="arabicPeriod"/>
            </a:pPr>
            <a:r>
              <a:rPr lang="zh-CN" altLang="en-US" dirty="0"/>
              <a:t>软件安全需求</a:t>
            </a:r>
          </a:p>
          <a:p>
            <a:pPr marL="609600" indent="-609600">
              <a:buFontTx/>
              <a:buAutoNum type="arabicPeriod"/>
            </a:pPr>
            <a:r>
              <a:rPr lang="zh-CN" altLang="en-US" dirty="0">
                <a:solidFill>
                  <a:srgbClr val="FF0000"/>
                </a:solidFill>
              </a:rPr>
              <a:t>软件安全面临的威胁</a:t>
            </a:r>
          </a:p>
          <a:p>
            <a:pPr marL="609600" indent="-609600">
              <a:buFontTx/>
              <a:buAutoNum type="arabicPeriod"/>
            </a:pPr>
            <a:r>
              <a:rPr lang="zh-CN" altLang="en-US" dirty="0"/>
              <a:t>软件安全</a:t>
            </a:r>
            <a:r>
              <a:rPr lang="zh-CN" altLang="en-US" dirty="0" smtClean="0"/>
              <a:t>开发</a:t>
            </a:r>
            <a:endParaRPr lang="en-US" altLang="zh-CN" dirty="0" smtClean="0"/>
          </a:p>
          <a:p>
            <a:pPr marL="609600" indent="-609600">
              <a:buFontTx/>
              <a:buAutoNum type="arabicPeriod"/>
            </a:pPr>
            <a:r>
              <a:rPr lang="zh-CN" altLang="en-US" dirty="0" smtClean="0"/>
              <a:t>恶意</a:t>
            </a:r>
            <a:r>
              <a:rPr lang="zh-CN" altLang="en-US" dirty="0"/>
              <a:t>软件防范</a:t>
            </a:r>
          </a:p>
          <a:p>
            <a:pPr marL="609600" indent="-609600">
              <a:buFontTx/>
              <a:buAutoNum type="arabicPeriod"/>
            </a:pPr>
            <a:r>
              <a:rPr lang="zh-CN" altLang="en-US" smtClean="0"/>
              <a:t>程序</a:t>
            </a:r>
            <a:r>
              <a:rPr lang="zh-CN" altLang="en-US" dirty="0"/>
              <a:t>安全性测试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fld id="{19F5AA05-A461-46B4-B230-CDF22805005E}" type="slidenum">
              <a:rPr lang="zh-CN" altLang="en-US"/>
              <a:pPr/>
              <a:t>20</a:t>
            </a:fld>
            <a:endParaRPr lang="en-US" altLang="zh-CN"/>
          </a:p>
        </p:txBody>
      </p:sp>
      <p:sp>
        <p:nvSpPr>
          <p:cNvPr id="518146" name="Rectangle 2"/>
          <p:cNvSpPr>
            <a:spLocks noGrp="1" noChangeArrowheads="1"/>
          </p:cNvSpPr>
          <p:nvPr>
            <p:ph type="title"/>
          </p:nvPr>
        </p:nvSpPr>
        <p:spPr/>
        <p:txBody>
          <a:bodyPr/>
          <a:lstStyle/>
          <a:p>
            <a:r>
              <a:rPr lang="zh-CN" altLang="en-US"/>
              <a:t>缓冲区溢出</a:t>
            </a:r>
          </a:p>
        </p:txBody>
      </p:sp>
      <p:sp>
        <p:nvSpPr>
          <p:cNvPr id="518147" name="Rectangle 3"/>
          <p:cNvSpPr>
            <a:spLocks noGrp="1" noChangeArrowheads="1"/>
          </p:cNvSpPr>
          <p:nvPr>
            <p:ph type="body" sz="half" idx="1"/>
          </p:nvPr>
        </p:nvSpPr>
        <p:spPr>
          <a:xfrm>
            <a:off x="395288" y="2409825"/>
            <a:ext cx="4308475" cy="4114800"/>
          </a:xfrm>
        </p:spPr>
        <p:txBody>
          <a:bodyPr/>
          <a:lstStyle/>
          <a:p>
            <a:pPr lvl="2">
              <a:buClr>
                <a:schemeClr val="tx1"/>
              </a:buClr>
              <a:buFontTx/>
              <a:buNone/>
            </a:pPr>
            <a:r>
              <a:rPr lang="en-US" altLang="zh-CN"/>
              <a:t>#include &lt;string.h&gt;</a:t>
            </a:r>
          </a:p>
          <a:p>
            <a:pPr lvl="2">
              <a:buClr>
                <a:schemeClr val="tx1"/>
              </a:buClr>
              <a:buFontTx/>
              <a:buNone/>
            </a:pPr>
            <a:r>
              <a:rPr lang="en-US" altLang="zh-CN"/>
              <a:t>void function(char *str)</a:t>
            </a:r>
          </a:p>
          <a:p>
            <a:pPr lvl="2">
              <a:buClr>
                <a:schemeClr val="tx1"/>
              </a:buClr>
              <a:buFontTx/>
              <a:buNone/>
            </a:pPr>
            <a:r>
              <a:rPr lang="en-US" altLang="zh-CN"/>
              <a:t>{</a:t>
            </a:r>
          </a:p>
          <a:p>
            <a:pPr lvl="2">
              <a:buClr>
                <a:schemeClr val="tx1"/>
              </a:buClr>
              <a:buFontTx/>
              <a:buNone/>
            </a:pPr>
            <a:r>
              <a:rPr lang="en-US" altLang="zh-CN"/>
              <a:t>	char buffer[16];</a:t>
            </a:r>
          </a:p>
          <a:p>
            <a:pPr lvl="2">
              <a:buClr>
                <a:schemeClr val="tx1"/>
              </a:buClr>
              <a:buFontTx/>
              <a:buNone/>
            </a:pPr>
            <a:endParaRPr lang="en-US" altLang="zh-CN"/>
          </a:p>
          <a:p>
            <a:pPr lvl="2">
              <a:buClr>
                <a:schemeClr val="tx1"/>
              </a:buClr>
              <a:buFontTx/>
              <a:buNone/>
            </a:pPr>
            <a:r>
              <a:rPr lang="en-US" altLang="zh-CN"/>
              <a:t>	strcpy(buffer,str);</a:t>
            </a:r>
          </a:p>
          <a:p>
            <a:pPr lvl="2">
              <a:buClr>
                <a:schemeClr val="tx1"/>
              </a:buClr>
              <a:buFontTx/>
              <a:buNone/>
            </a:pPr>
            <a:r>
              <a:rPr lang="en-US" altLang="zh-CN"/>
              <a:t>}</a:t>
            </a:r>
          </a:p>
        </p:txBody>
      </p:sp>
      <p:sp>
        <p:nvSpPr>
          <p:cNvPr id="518148" name="Rectangle 4"/>
          <p:cNvSpPr>
            <a:spLocks noGrp="1" noChangeArrowheads="1"/>
          </p:cNvSpPr>
          <p:nvPr>
            <p:ph type="body" sz="half" idx="2"/>
          </p:nvPr>
        </p:nvSpPr>
        <p:spPr>
          <a:xfrm>
            <a:off x="3995738" y="2409825"/>
            <a:ext cx="4968875" cy="4114800"/>
          </a:xfrm>
        </p:spPr>
        <p:txBody>
          <a:bodyPr/>
          <a:lstStyle/>
          <a:p>
            <a:pPr lvl="2">
              <a:buClr>
                <a:schemeClr val="tx1"/>
              </a:buClr>
              <a:buFontTx/>
              <a:buNone/>
            </a:pPr>
            <a:r>
              <a:rPr lang="en-US" altLang="zh-CN"/>
              <a:t>void main()</a:t>
            </a:r>
          </a:p>
          <a:p>
            <a:pPr lvl="2">
              <a:buClr>
                <a:schemeClr val="tx1"/>
              </a:buClr>
              <a:buFontTx/>
              <a:buNone/>
            </a:pPr>
            <a:r>
              <a:rPr lang="en-US" altLang="zh-CN"/>
              <a:t>{</a:t>
            </a:r>
          </a:p>
          <a:p>
            <a:pPr lvl="2">
              <a:buClr>
                <a:schemeClr val="tx1"/>
              </a:buClr>
              <a:buFontTx/>
              <a:buNone/>
            </a:pPr>
            <a:r>
              <a:rPr lang="en-US" altLang="zh-CN"/>
              <a:t>	char large_string[256];</a:t>
            </a:r>
          </a:p>
          <a:p>
            <a:pPr lvl="2">
              <a:buClr>
                <a:schemeClr val="tx1"/>
              </a:buClr>
              <a:buFontTx/>
              <a:buNone/>
            </a:pPr>
            <a:r>
              <a:rPr lang="en-US" altLang="zh-CN"/>
              <a:t>	int i;</a:t>
            </a:r>
          </a:p>
          <a:p>
            <a:pPr lvl="2">
              <a:buClr>
                <a:schemeClr val="tx1"/>
              </a:buClr>
              <a:buFontTx/>
              <a:buNone/>
            </a:pPr>
            <a:r>
              <a:rPr lang="en-US" altLang="zh-CN"/>
              <a:t>	</a:t>
            </a:r>
          </a:p>
          <a:p>
            <a:pPr lvl="2">
              <a:buClr>
                <a:schemeClr val="tx1"/>
              </a:buClr>
              <a:buFontTx/>
              <a:buNone/>
            </a:pPr>
            <a:r>
              <a:rPr lang="en-US" altLang="zh-CN"/>
              <a:t>	for(i=1;i&lt;255;i++)</a:t>
            </a:r>
          </a:p>
          <a:p>
            <a:pPr lvl="2">
              <a:buClr>
                <a:schemeClr val="tx1"/>
              </a:buClr>
              <a:buFontTx/>
              <a:buNone/>
            </a:pPr>
            <a:r>
              <a:rPr lang="en-US" altLang="zh-CN"/>
              <a:t>		large_string[i]=‘A';</a:t>
            </a:r>
          </a:p>
          <a:p>
            <a:pPr lvl="2">
              <a:buClr>
                <a:schemeClr val="tx1"/>
              </a:buClr>
              <a:buFontTx/>
              <a:buNone/>
            </a:pPr>
            <a:r>
              <a:rPr lang="en-US" altLang="zh-CN"/>
              <a:t>	function(large_string);</a:t>
            </a:r>
          </a:p>
          <a:p>
            <a:pPr lvl="2">
              <a:buClr>
                <a:schemeClr val="tx1"/>
              </a:buClr>
              <a:buFontTx/>
              <a:buNone/>
            </a:pPr>
            <a:r>
              <a:rPr lang="en-US" altLang="zh-CN"/>
              <a:t>}</a:t>
            </a:r>
          </a:p>
          <a:p>
            <a:endParaRPr lang="zh-CN" altLang="en-US"/>
          </a:p>
        </p:txBody>
      </p:sp>
      <p:sp>
        <p:nvSpPr>
          <p:cNvPr id="518149" name="Text Box 5"/>
          <p:cNvSpPr txBox="1">
            <a:spLocks noChangeArrowheads="1"/>
          </p:cNvSpPr>
          <p:nvPr/>
        </p:nvSpPr>
        <p:spPr bwMode="auto">
          <a:xfrm>
            <a:off x="1042988" y="1773238"/>
            <a:ext cx="7850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Clr>
                <a:schemeClr val="accent1"/>
              </a:buClr>
              <a:buSzPct val="70000"/>
              <a:buFont typeface="Wingdings" pitchFamily="2" charset="2"/>
              <a:buChar char="n"/>
            </a:pPr>
            <a:r>
              <a:rPr lang="zh-CN" altLang="en-US" b="0">
                <a:latin typeface="Arial" charset="0"/>
              </a:rPr>
              <a:t>为了理解缓冲区溢出的机制，我们先看一个例子：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F26C664-6620-4E78-91F1-02C48D2E54ED}" type="slidenum">
              <a:rPr lang="zh-CN" altLang="en-US"/>
              <a:pPr/>
              <a:t>21</a:t>
            </a:fld>
            <a:endParaRPr lang="en-US" altLang="zh-CN"/>
          </a:p>
        </p:txBody>
      </p:sp>
      <p:sp>
        <p:nvSpPr>
          <p:cNvPr id="519170" name="Rectangle 2"/>
          <p:cNvSpPr>
            <a:spLocks noGrp="1" noChangeArrowheads="1"/>
          </p:cNvSpPr>
          <p:nvPr>
            <p:ph type="title"/>
          </p:nvPr>
        </p:nvSpPr>
        <p:spPr/>
        <p:txBody>
          <a:bodyPr/>
          <a:lstStyle/>
          <a:p>
            <a:r>
              <a:rPr lang="zh-CN" altLang="en-US"/>
              <a:t>缓冲区溢出</a:t>
            </a:r>
          </a:p>
        </p:txBody>
      </p:sp>
      <p:sp>
        <p:nvSpPr>
          <p:cNvPr id="519171" name="Rectangle 3"/>
          <p:cNvSpPr>
            <a:spLocks noGrp="1" noChangeArrowheads="1"/>
          </p:cNvSpPr>
          <p:nvPr>
            <p:ph type="body" idx="1"/>
          </p:nvPr>
        </p:nvSpPr>
        <p:spPr/>
        <p:txBody>
          <a:bodyPr/>
          <a:lstStyle/>
          <a:p>
            <a:r>
              <a:rPr lang="zh-CN" altLang="en-US"/>
              <a:t>编译并运行程序的结果是：</a:t>
            </a:r>
          </a:p>
          <a:p>
            <a:r>
              <a:rPr lang="zh-CN" altLang="en-US"/>
              <a:t>“</a:t>
            </a:r>
            <a:r>
              <a:rPr lang="en-US" altLang="zh-CN"/>
              <a:t>0x41414141”</a:t>
            </a:r>
            <a:r>
              <a:rPr lang="zh-CN" altLang="en-US"/>
              <a:t>指令引用的“</a:t>
            </a:r>
            <a:r>
              <a:rPr lang="en-US" altLang="zh-CN"/>
              <a:t>0x41414141”</a:t>
            </a:r>
            <a:r>
              <a:rPr lang="zh-CN" altLang="en-US"/>
              <a:t>内存。该内存不能为“</a:t>
            </a:r>
            <a:r>
              <a:rPr lang="en-US" altLang="zh-CN"/>
              <a:t>read”</a:t>
            </a:r>
            <a:r>
              <a:rPr lang="zh-CN" altLang="en-US"/>
              <a:t>。</a:t>
            </a:r>
          </a:p>
          <a:p>
            <a:r>
              <a:rPr lang="zh-CN" altLang="en-US"/>
              <a:t>为什么呢？这跟内存存储数据的原理有关。</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1EF933E8-1E51-4C69-8394-0C910547D9EE}" type="slidenum">
              <a:rPr lang="zh-CN" altLang="en-US"/>
              <a:pPr/>
              <a:t>22</a:t>
            </a:fld>
            <a:endParaRPr lang="en-US" altLang="zh-CN"/>
          </a:p>
        </p:txBody>
      </p:sp>
      <p:sp>
        <p:nvSpPr>
          <p:cNvPr id="660482" name="Rectangle 2"/>
          <p:cNvSpPr>
            <a:spLocks noGrp="1" noChangeArrowheads="1"/>
          </p:cNvSpPr>
          <p:nvPr>
            <p:ph type="title"/>
          </p:nvPr>
        </p:nvSpPr>
        <p:spPr>
          <a:xfrm>
            <a:off x="468313" y="908050"/>
            <a:ext cx="8229600" cy="711200"/>
          </a:xfrm>
        </p:spPr>
        <p:txBody>
          <a:bodyPr/>
          <a:lstStyle/>
          <a:p>
            <a:r>
              <a:rPr lang="en-US" altLang="zh-CN"/>
              <a:t>Win32</a:t>
            </a:r>
            <a:r>
              <a:rPr lang="zh-CN" altLang="en-US"/>
              <a:t>进程内存空间</a:t>
            </a:r>
          </a:p>
        </p:txBody>
      </p:sp>
      <p:sp>
        <p:nvSpPr>
          <p:cNvPr id="660483" name="Rectangle 3"/>
          <p:cNvSpPr>
            <a:spLocks noGrp="1" noChangeArrowheads="1"/>
          </p:cNvSpPr>
          <p:nvPr>
            <p:ph type="body" sz="half" idx="1"/>
          </p:nvPr>
        </p:nvSpPr>
        <p:spPr>
          <a:xfrm>
            <a:off x="468313" y="1484313"/>
            <a:ext cx="4033837" cy="3384550"/>
          </a:xfrm>
        </p:spPr>
        <p:txBody>
          <a:bodyPr/>
          <a:lstStyle/>
          <a:p>
            <a:pPr>
              <a:lnSpc>
                <a:spcPct val="90000"/>
              </a:lnSpc>
            </a:pPr>
            <a:r>
              <a:rPr lang="zh-CN" altLang="en-US" sz="2000"/>
              <a:t>系统核心内存区间</a:t>
            </a:r>
          </a:p>
          <a:p>
            <a:pPr lvl="1">
              <a:lnSpc>
                <a:spcPct val="90000"/>
              </a:lnSpc>
            </a:pPr>
            <a:r>
              <a:rPr lang="en-US" altLang="zh-CN" sz="1800"/>
              <a:t>0xFFFFFFFF~0x80000000 (4G~2G)</a:t>
            </a:r>
          </a:p>
          <a:p>
            <a:pPr lvl="1">
              <a:lnSpc>
                <a:spcPct val="90000"/>
              </a:lnSpc>
            </a:pPr>
            <a:r>
              <a:rPr lang="zh-CN" altLang="en-US" sz="1800"/>
              <a:t>为</a:t>
            </a:r>
            <a:r>
              <a:rPr lang="en-US" altLang="zh-CN" sz="1800"/>
              <a:t>Win32</a:t>
            </a:r>
            <a:r>
              <a:rPr lang="zh-CN" altLang="en-US" sz="1800"/>
              <a:t>操作系统保留</a:t>
            </a:r>
          </a:p>
          <a:p>
            <a:pPr>
              <a:lnSpc>
                <a:spcPct val="90000"/>
              </a:lnSpc>
            </a:pPr>
            <a:r>
              <a:rPr lang="zh-CN" altLang="en-US" sz="2000"/>
              <a:t>用户内存区间</a:t>
            </a:r>
          </a:p>
          <a:p>
            <a:pPr lvl="1">
              <a:lnSpc>
                <a:spcPct val="90000"/>
              </a:lnSpc>
            </a:pPr>
            <a:r>
              <a:rPr lang="en-US" altLang="zh-CN" sz="1800"/>
              <a:t>0x00000000~0x80000000 (2G~0G)</a:t>
            </a:r>
          </a:p>
          <a:p>
            <a:pPr lvl="1">
              <a:lnSpc>
                <a:spcPct val="90000"/>
              </a:lnSpc>
            </a:pPr>
            <a:r>
              <a:rPr lang="zh-CN" altLang="en-US" sz="1800"/>
              <a:t>堆</a:t>
            </a:r>
            <a:r>
              <a:rPr lang="en-US" altLang="zh-CN" sz="1800"/>
              <a:t>: </a:t>
            </a:r>
            <a:r>
              <a:rPr lang="zh-CN" altLang="en-US" sz="1800"/>
              <a:t>动态分配变量</a:t>
            </a:r>
            <a:r>
              <a:rPr lang="en-US" altLang="zh-CN" sz="1800"/>
              <a:t>(malloc), </a:t>
            </a:r>
            <a:r>
              <a:rPr lang="zh-CN" altLang="en-US" sz="1800"/>
              <a:t>向高地址增长</a:t>
            </a:r>
          </a:p>
          <a:p>
            <a:pPr lvl="1">
              <a:lnSpc>
                <a:spcPct val="90000"/>
              </a:lnSpc>
            </a:pPr>
            <a:r>
              <a:rPr lang="zh-CN" altLang="en-US" sz="1800"/>
              <a:t>静态内存区间</a:t>
            </a:r>
            <a:r>
              <a:rPr lang="en-US" altLang="zh-CN" sz="1800"/>
              <a:t>: </a:t>
            </a:r>
            <a:r>
              <a:rPr lang="zh-CN" altLang="en-US" sz="1800"/>
              <a:t>全局变量、静态变量</a:t>
            </a:r>
          </a:p>
          <a:p>
            <a:pPr lvl="1">
              <a:lnSpc>
                <a:spcPct val="90000"/>
              </a:lnSpc>
            </a:pPr>
            <a:r>
              <a:rPr lang="zh-CN" altLang="en-US" sz="1800"/>
              <a:t>代码区间</a:t>
            </a:r>
            <a:r>
              <a:rPr lang="en-US" altLang="zh-CN" sz="1800"/>
              <a:t>: </a:t>
            </a:r>
            <a:r>
              <a:rPr lang="zh-CN" altLang="en-US" sz="1800"/>
              <a:t>从</a:t>
            </a:r>
            <a:r>
              <a:rPr lang="en-US" altLang="zh-CN" sz="1800"/>
              <a:t>0x00400000</a:t>
            </a:r>
            <a:r>
              <a:rPr lang="zh-CN" altLang="en-US" sz="1800"/>
              <a:t>开始</a:t>
            </a:r>
          </a:p>
          <a:p>
            <a:pPr lvl="1">
              <a:lnSpc>
                <a:spcPct val="90000"/>
              </a:lnSpc>
            </a:pPr>
            <a:r>
              <a:rPr lang="zh-CN" altLang="en-US" sz="1800"/>
              <a:t>栈</a:t>
            </a:r>
            <a:r>
              <a:rPr lang="en-US" altLang="zh-CN" sz="1800"/>
              <a:t>: </a:t>
            </a:r>
            <a:r>
              <a:rPr lang="zh-CN" altLang="en-US" sz="1800"/>
              <a:t>向低地址增长</a:t>
            </a:r>
          </a:p>
          <a:p>
            <a:pPr lvl="2">
              <a:lnSpc>
                <a:spcPct val="90000"/>
              </a:lnSpc>
            </a:pPr>
            <a:r>
              <a:rPr lang="zh-CN" altLang="en-US" sz="1600"/>
              <a:t>单线程进程： </a:t>
            </a:r>
            <a:r>
              <a:rPr lang="en-US" altLang="zh-CN" sz="1600"/>
              <a:t>(</a:t>
            </a:r>
            <a:r>
              <a:rPr lang="zh-CN" altLang="en-US" sz="1600"/>
              <a:t>栈底地址</a:t>
            </a:r>
            <a:r>
              <a:rPr lang="en-US" altLang="zh-CN" sz="1600"/>
              <a:t>: 0x0012FFXXXX)</a:t>
            </a:r>
          </a:p>
          <a:p>
            <a:pPr lvl="1">
              <a:lnSpc>
                <a:spcPct val="90000"/>
              </a:lnSpc>
            </a:pPr>
            <a:r>
              <a:rPr lang="zh-CN" altLang="en-US" sz="1800"/>
              <a:t>多线程进程拥有多个堆</a:t>
            </a:r>
            <a:r>
              <a:rPr lang="en-US" altLang="zh-CN" sz="1800"/>
              <a:t>/</a:t>
            </a:r>
            <a:r>
              <a:rPr lang="zh-CN" altLang="en-US" sz="1800"/>
              <a:t>栈</a:t>
            </a:r>
          </a:p>
          <a:p>
            <a:pPr lvl="1">
              <a:lnSpc>
                <a:spcPct val="90000"/>
              </a:lnSpc>
            </a:pPr>
            <a:r>
              <a:rPr lang="en-US" altLang="zh-CN" sz="1800"/>
              <a:t>Example: ./win32/background/memory.c</a:t>
            </a:r>
          </a:p>
        </p:txBody>
      </p:sp>
      <p:graphicFrame>
        <p:nvGraphicFramePr>
          <p:cNvPr id="660484" name="Object 4"/>
          <p:cNvGraphicFramePr>
            <a:graphicFrameLocks noGrp="1" noChangeAspect="1"/>
          </p:cNvGraphicFramePr>
          <p:nvPr>
            <p:ph sz="half" idx="2"/>
          </p:nvPr>
        </p:nvGraphicFramePr>
        <p:xfrm>
          <a:off x="4841875" y="1628775"/>
          <a:ext cx="3871913" cy="5229225"/>
        </p:xfrm>
        <a:graphic>
          <a:graphicData uri="http://schemas.openxmlformats.org/presentationml/2006/ole">
            <mc:AlternateContent xmlns:mc="http://schemas.openxmlformats.org/markup-compatibility/2006">
              <mc:Choice xmlns:v="urn:schemas-microsoft-com:vml" Requires="v">
                <p:oleObj spid="_x0000_s660518" name="位图图像" r:id="rId4" imgW="2200582" imgH="4695238" progId="Paint.Picture">
                  <p:embed/>
                </p:oleObj>
              </mc:Choice>
              <mc:Fallback>
                <p:oleObj name="位图图像" r:id="rId4" imgW="2200582" imgH="469523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1628775"/>
                        <a:ext cx="3871913"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fld id="{CD2877F0-1747-41F0-9DF8-F0913367216D}" type="slidenum">
              <a:rPr lang="zh-CN" altLang="en-US"/>
              <a:pPr/>
              <a:t>23</a:t>
            </a:fld>
            <a:endParaRPr lang="en-US" altLang="zh-CN"/>
          </a:p>
        </p:txBody>
      </p:sp>
      <p:sp>
        <p:nvSpPr>
          <p:cNvPr id="520194" name="Rectangle 2"/>
          <p:cNvSpPr>
            <a:spLocks noGrp="1" noChangeArrowheads="1"/>
          </p:cNvSpPr>
          <p:nvPr>
            <p:ph type="title"/>
          </p:nvPr>
        </p:nvSpPr>
        <p:spPr/>
        <p:txBody>
          <a:bodyPr/>
          <a:lstStyle/>
          <a:p>
            <a:r>
              <a:rPr lang="zh-CN" altLang="en-US"/>
              <a:t>缓冲区溢出</a:t>
            </a:r>
          </a:p>
        </p:txBody>
      </p:sp>
      <p:sp>
        <p:nvSpPr>
          <p:cNvPr id="520195" name="Rectangle 3"/>
          <p:cNvSpPr>
            <a:spLocks noGrp="1" noChangeArrowheads="1"/>
          </p:cNvSpPr>
          <p:nvPr>
            <p:ph type="body" sz="half" idx="1"/>
          </p:nvPr>
        </p:nvSpPr>
        <p:spPr>
          <a:xfrm>
            <a:off x="468313" y="2420938"/>
            <a:ext cx="3659187" cy="3384550"/>
          </a:xfrm>
        </p:spPr>
        <p:txBody>
          <a:bodyPr/>
          <a:lstStyle/>
          <a:p>
            <a:r>
              <a:rPr lang="zh-CN" altLang="en-US" sz="2400"/>
              <a:t> 一个程序在内存中通常分为</a:t>
            </a:r>
            <a:r>
              <a:rPr lang="zh-CN" altLang="en-US" sz="2400">
                <a:solidFill>
                  <a:srgbClr val="990000"/>
                </a:solidFill>
              </a:rPr>
              <a:t>程序段</a:t>
            </a:r>
            <a:r>
              <a:rPr lang="zh-CN" altLang="en-US" sz="2400"/>
              <a:t>，</a:t>
            </a:r>
            <a:r>
              <a:rPr lang="zh-CN" altLang="en-US" sz="2400">
                <a:solidFill>
                  <a:srgbClr val="990000"/>
                </a:solidFill>
              </a:rPr>
              <a:t>数据段</a:t>
            </a:r>
            <a:r>
              <a:rPr lang="zh-CN" altLang="en-US" sz="2400"/>
              <a:t>和</a:t>
            </a:r>
            <a:r>
              <a:rPr lang="zh-CN" altLang="en-US" sz="2400">
                <a:solidFill>
                  <a:srgbClr val="990000"/>
                </a:solidFill>
              </a:rPr>
              <a:t>堆栈段</a:t>
            </a:r>
            <a:r>
              <a:rPr lang="en-US" altLang="zh-CN" sz="2400"/>
              <a:t>3</a:t>
            </a:r>
            <a:r>
              <a:rPr lang="zh-CN" altLang="en-US" sz="2400"/>
              <a:t>部分。</a:t>
            </a:r>
          </a:p>
          <a:p>
            <a:pPr lvl="1"/>
            <a:r>
              <a:rPr lang="zh-CN" altLang="en-US" sz="2000"/>
              <a:t>程序段里放着程序的机器码和只读数据。</a:t>
            </a:r>
          </a:p>
          <a:p>
            <a:pPr lvl="1"/>
            <a:r>
              <a:rPr lang="zh-CN" altLang="en-US" sz="2000"/>
              <a:t>数据段放的是程序中的静态数据。</a:t>
            </a:r>
          </a:p>
          <a:p>
            <a:pPr lvl="1"/>
            <a:r>
              <a:rPr lang="zh-CN" altLang="en-US" sz="2000"/>
              <a:t>动态数据则通过堆栈来存放。</a:t>
            </a:r>
          </a:p>
        </p:txBody>
      </p:sp>
      <p:pic>
        <p:nvPicPr>
          <p:cNvPr id="5201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56100" y="1909763"/>
            <a:ext cx="4392613" cy="3709987"/>
          </a:xfrm>
          <a:noFill/>
          <a:ln/>
        </p:spPr>
      </p:pic>
      <p:sp>
        <p:nvSpPr>
          <p:cNvPr id="520197" name="Text Box 5"/>
          <p:cNvSpPr txBox="1">
            <a:spLocks noChangeArrowheads="1"/>
          </p:cNvSpPr>
          <p:nvPr/>
        </p:nvSpPr>
        <p:spPr bwMode="auto">
          <a:xfrm>
            <a:off x="5435600" y="3278188"/>
            <a:ext cx="1081088" cy="36671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800">
                <a:solidFill>
                  <a:srgbClr val="333333"/>
                </a:solidFill>
                <a:latin typeface="Comic Sans MS" pitchFamily="66" charset="0"/>
              </a:rPr>
              <a:t>数据段</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497AE688-F25C-404E-A619-52E4C9EF7886}" type="slidenum">
              <a:rPr lang="zh-CN" altLang="en-US"/>
              <a:pPr/>
              <a:t>24</a:t>
            </a:fld>
            <a:endParaRPr lang="en-US" altLang="zh-CN"/>
          </a:p>
        </p:txBody>
      </p:sp>
      <p:sp>
        <p:nvSpPr>
          <p:cNvPr id="521218" name="Rectangle 2"/>
          <p:cNvSpPr>
            <a:spLocks noGrp="1" noChangeArrowheads="1"/>
          </p:cNvSpPr>
          <p:nvPr>
            <p:ph type="title"/>
          </p:nvPr>
        </p:nvSpPr>
        <p:spPr/>
        <p:txBody>
          <a:bodyPr/>
          <a:lstStyle/>
          <a:p>
            <a:r>
              <a:rPr lang="zh-CN" altLang="en-US"/>
              <a:t>缓冲区溢出</a:t>
            </a:r>
          </a:p>
        </p:txBody>
      </p:sp>
      <p:sp>
        <p:nvSpPr>
          <p:cNvPr id="521219" name="Rectangle 3"/>
          <p:cNvSpPr>
            <a:spLocks noGrp="1" noChangeArrowheads="1"/>
          </p:cNvSpPr>
          <p:nvPr>
            <p:ph type="body" sz="half" idx="1"/>
          </p:nvPr>
        </p:nvSpPr>
        <p:spPr/>
        <p:txBody>
          <a:bodyPr/>
          <a:lstStyle/>
          <a:p>
            <a:pPr>
              <a:lnSpc>
                <a:spcPct val="90000"/>
              </a:lnSpc>
            </a:pPr>
            <a:r>
              <a:rPr lang="zh-CN" altLang="en-US" sz="2000"/>
              <a:t> 当程序中发生函数调用时，计算机做如下操作：</a:t>
            </a:r>
          </a:p>
          <a:p>
            <a:pPr lvl="1">
              <a:lnSpc>
                <a:spcPct val="90000"/>
              </a:lnSpc>
            </a:pPr>
            <a:r>
              <a:rPr lang="zh-CN" altLang="en-US" sz="1800"/>
              <a:t>首先把参数压入堆栈；</a:t>
            </a:r>
          </a:p>
          <a:p>
            <a:pPr lvl="1">
              <a:lnSpc>
                <a:spcPct val="90000"/>
              </a:lnSpc>
            </a:pPr>
            <a:r>
              <a:rPr lang="zh-CN" altLang="en-US" sz="1800"/>
              <a:t>然后保存指令寄存器</a:t>
            </a:r>
            <a:r>
              <a:rPr lang="en-US" altLang="zh-CN" sz="1800"/>
              <a:t>(IP)</a:t>
            </a:r>
            <a:r>
              <a:rPr lang="zh-CN" altLang="en-US" sz="1800"/>
              <a:t>中的内容作为返回地址</a:t>
            </a:r>
            <a:r>
              <a:rPr lang="en-US" altLang="zh-CN" sz="1800"/>
              <a:t>(RET)</a:t>
            </a:r>
            <a:r>
              <a:rPr lang="zh-CN" altLang="en-US" sz="1800"/>
              <a:t>；</a:t>
            </a:r>
          </a:p>
          <a:p>
            <a:pPr lvl="1">
              <a:lnSpc>
                <a:spcPct val="90000"/>
              </a:lnSpc>
            </a:pPr>
            <a:r>
              <a:rPr lang="zh-CN" altLang="en-US" sz="1800"/>
              <a:t>第三个放入堆栈的是基址寄存器</a:t>
            </a:r>
            <a:r>
              <a:rPr lang="en-US" altLang="zh-CN" sz="1800"/>
              <a:t>(BP)</a:t>
            </a:r>
            <a:r>
              <a:rPr lang="zh-CN" altLang="en-US" sz="1800"/>
              <a:t>：然后把当前的栈指针</a:t>
            </a:r>
            <a:r>
              <a:rPr lang="en-US" altLang="zh-CN" sz="1800"/>
              <a:t>(SP)</a:t>
            </a:r>
            <a:r>
              <a:rPr lang="zh-CN" altLang="en-US" sz="1800"/>
              <a:t>拷贝到</a:t>
            </a:r>
            <a:r>
              <a:rPr lang="en-US" altLang="zh-CN" sz="1800"/>
              <a:t>BP</a:t>
            </a:r>
            <a:r>
              <a:rPr lang="zh-CN" altLang="en-US" sz="1800"/>
              <a:t>，作为新的基地址；</a:t>
            </a:r>
          </a:p>
          <a:p>
            <a:pPr lvl="1">
              <a:lnSpc>
                <a:spcPct val="90000"/>
              </a:lnSpc>
            </a:pPr>
            <a:r>
              <a:rPr lang="zh-CN" altLang="en-US" sz="1800"/>
              <a:t>最后为本地变量留出一定空间，把</a:t>
            </a:r>
            <a:r>
              <a:rPr lang="en-US" altLang="zh-CN" sz="1800"/>
              <a:t>SP</a:t>
            </a:r>
            <a:r>
              <a:rPr lang="zh-CN" altLang="en-US" sz="1800"/>
              <a:t>减去适当的数值。</a:t>
            </a:r>
          </a:p>
          <a:p>
            <a:pPr>
              <a:lnSpc>
                <a:spcPct val="90000"/>
              </a:lnSpc>
            </a:pPr>
            <a:endParaRPr lang="zh-CN" altLang="en-US" sz="2000"/>
          </a:p>
        </p:txBody>
      </p:sp>
      <p:pic>
        <p:nvPicPr>
          <p:cNvPr id="5212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87900" y="1666875"/>
            <a:ext cx="3894138" cy="5111750"/>
          </a:xfrm>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D95024B-5840-452D-81AA-4BADCCC69DE2}" type="slidenum">
              <a:rPr lang="zh-CN" altLang="en-US"/>
              <a:pPr/>
              <a:t>25</a:t>
            </a:fld>
            <a:endParaRPr lang="en-US" altLang="zh-CN"/>
          </a:p>
        </p:txBody>
      </p:sp>
      <p:sp>
        <p:nvSpPr>
          <p:cNvPr id="522242" name="Rectangle 2"/>
          <p:cNvSpPr>
            <a:spLocks noGrp="1" noChangeArrowheads="1"/>
          </p:cNvSpPr>
          <p:nvPr>
            <p:ph type="title"/>
          </p:nvPr>
        </p:nvSpPr>
        <p:spPr/>
        <p:txBody>
          <a:bodyPr/>
          <a:lstStyle/>
          <a:p>
            <a:r>
              <a:rPr lang="zh-CN" altLang="en-US"/>
              <a:t>缓冲区溢出</a:t>
            </a:r>
          </a:p>
        </p:txBody>
      </p:sp>
      <p:sp>
        <p:nvSpPr>
          <p:cNvPr id="522243" name="Rectangle 3"/>
          <p:cNvSpPr>
            <a:spLocks noGrp="1" noChangeArrowheads="1"/>
          </p:cNvSpPr>
          <p:nvPr>
            <p:ph type="body" idx="1"/>
          </p:nvPr>
        </p:nvSpPr>
        <p:spPr/>
        <p:txBody>
          <a:bodyPr/>
          <a:lstStyle/>
          <a:p>
            <a:pPr>
              <a:lnSpc>
                <a:spcPct val="90000"/>
              </a:lnSpc>
            </a:pPr>
            <a:r>
              <a:rPr lang="zh-CN" altLang="en-US" sz="2800"/>
              <a:t>很显然，程序执行的结果是“</a:t>
            </a:r>
            <a:r>
              <a:rPr lang="en-US" altLang="zh-CN" sz="2800"/>
              <a:t>Segmentation fault(core dumped)”</a:t>
            </a:r>
            <a:r>
              <a:rPr lang="zh-CN" altLang="en-US" sz="2800"/>
              <a:t>或类似的出错信息。</a:t>
            </a:r>
          </a:p>
          <a:p>
            <a:pPr lvl="1">
              <a:lnSpc>
                <a:spcPct val="90000"/>
              </a:lnSpc>
            </a:pPr>
            <a:r>
              <a:rPr lang="zh-CN" altLang="en-US" sz="2400"/>
              <a:t>因为从</a:t>
            </a:r>
            <a:r>
              <a:rPr lang="en-US" altLang="zh-CN" sz="2400"/>
              <a:t>buffer</a:t>
            </a:r>
            <a:r>
              <a:rPr lang="zh-CN" altLang="en-US" sz="2400"/>
              <a:t>开始的</a:t>
            </a:r>
            <a:r>
              <a:rPr lang="en-US" altLang="zh-CN" sz="2400"/>
              <a:t>256</a:t>
            </a:r>
            <a:r>
              <a:rPr lang="zh-CN" altLang="en-US" sz="2400"/>
              <a:t>个字节都将被*</a:t>
            </a:r>
            <a:r>
              <a:rPr lang="en-US" altLang="zh-CN" sz="2400"/>
              <a:t>str</a:t>
            </a:r>
            <a:r>
              <a:rPr lang="zh-CN" altLang="en-US" sz="2400"/>
              <a:t>的内容‘</a:t>
            </a:r>
            <a:r>
              <a:rPr lang="en-US" altLang="zh-CN" sz="2400"/>
              <a:t>A’</a:t>
            </a:r>
            <a:r>
              <a:rPr lang="zh-CN" altLang="en-US" sz="2400"/>
              <a:t>覆盖，包括</a:t>
            </a:r>
            <a:r>
              <a:rPr lang="en-US" altLang="zh-CN" sz="2400"/>
              <a:t>BP</a:t>
            </a:r>
            <a:r>
              <a:rPr lang="zh-CN" altLang="en-US" sz="2400"/>
              <a:t>，</a:t>
            </a:r>
            <a:r>
              <a:rPr lang="en-US" altLang="zh-CN" sz="2400"/>
              <a:t>RET</a:t>
            </a:r>
            <a:r>
              <a:rPr lang="zh-CN" altLang="en-US" sz="2400"/>
              <a:t>，甚至*</a:t>
            </a:r>
            <a:r>
              <a:rPr lang="en-US" altLang="zh-CN" sz="2400"/>
              <a:t>str</a:t>
            </a:r>
            <a:r>
              <a:rPr lang="zh-CN" altLang="en-US" sz="2400"/>
              <a:t>。‘</a:t>
            </a:r>
            <a:r>
              <a:rPr lang="en-US" altLang="zh-CN" sz="2400"/>
              <a:t>A’</a:t>
            </a:r>
            <a:r>
              <a:rPr lang="zh-CN" altLang="en-US" sz="2400"/>
              <a:t>的十六进值为</a:t>
            </a:r>
            <a:r>
              <a:rPr lang="en-US" altLang="zh-CN" sz="2400"/>
              <a:t>0x41</a:t>
            </a:r>
            <a:r>
              <a:rPr lang="zh-CN" altLang="en-US" sz="2400"/>
              <a:t>，所以函数的返回地址变成了</a:t>
            </a:r>
            <a:r>
              <a:rPr lang="en-US" altLang="zh-CN" sz="2400"/>
              <a:t>0x41414141</a:t>
            </a:r>
            <a:r>
              <a:rPr lang="zh-CN" altLang="en-US" sz="2400"/>
              <a:t>，这超出了程序的地址空间，所以出现上面的错误。</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1498DC23-88D5-4F64-9811-98F4845F6C82}" type="slidenum">
              <a:rPr lang="zh-CN" altLang="en-US"/>
              <a:pPr/>
              <a:t>26</a:t>
            </a:fld>
            <a:endParaRPr lang="en-US" altLang="zh-CN"/>
          </a:p>
        </p:txBody>
      </p:sp>
      <p:sp>
        <p:nvSpPr>
          <p:cNvPr id="583682" name="日期占位符 3"/>
          <p:cNvSpPr txBox="1">
            <a:spLocks noGrp="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b="0">
                <a:latin typeface="Arial" charset="0"/>
              </a:rPr>
              <a:t>software.hit.edu.cn</a:t>
            </a:r>
          </a:p>
        </p:txBody>
      </p:sp>
      <p:sp>
        <p:nvSpPr>
          <p:cNvPr id="583683" name="页脚占位符 4"/>
          <p:cNvSpPr txBox="1">
            <a:spLocks noGrp="1"/>
          </p:cNvSpPr>
          <p:nvPr/>
        </p:nvSpPr>
        <p:spPr bwMode="auto">
          <a:xfrm>
            <a:off x="5943600" y="6486525"/>
            <a:ext cx="2895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r" eaLnBrk="1" hangingPunct="1"/>
            <a:r>
              <a:rPr lang="en-US" altLang="zh-CN" sz="1200" b="0">
                <a:latin typeface="Arial" charset="0"/>
              </a:rPr>
              <a:t>HIT-computer science</a:t>
            </a:r>
          </a:p>
        </p:txBody>
      </p:sp>
      <p:sp>
        <p:nvSpPr>
          <p:cNvPr id="583684" name="灯片编号占位符 5"/>
          <p:cNvSpPr txBox="1">
            <a:spLocks noGrp="1"/>
          </p:cNvSpPr>
          <p:nvPr/>
        </p:nvSpPr>
        <p:spPr bwMode="auto">
          <a:xfrm>
            <a:off x="3276600" y="6480175"/>
            <a:ext cx="2133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pitchFamily="2" charset="-122"/>
              </a:defRPr>
            </a:lvl1pPr>
            <a:lvl2pPr marL="742950" indent="-285750">
              <a:defRPr sz="2400">
                <a:solidFill>
                  <a:schemeClr val="tx1"/>
                </a:solidFill>
                <a:latin typeface="Times New Roman" pitchFamily="18" charset="0"/>
                <a:ea typeface="宋体" pitchFamily="2" charset="-122"/>
              </a:defRPr>
            </a:lvl2pPr>
            <a:lvl3pPr marL="1143000" indent="-228600">
              <a:defRPr sz="2400">
                <a:solidFill>
                  <a:schemeClr val="tx1"/>
                </a:solidFill>
                <a:latin typeface="Times New Roman" pitchFamily="18" charset="0"/>
                <a:ea typeface="宋体" pitchFamily="2" charset="-122"/>
              </a:defRPr>
            </a:lvl3pPr>
            <a:lvl4pPr marL="1600200" indent="-228600">
              <a:defRPr sz="2400">
                <a:solidFill>
                  <a:schemeClr val="tx1"/>
                </a:solidFill>
                <a:latin typeface="Times New Roman" pitchFamily="18" charset="0"/>
                <a:ea typeface="宋体" pitchFamily="2" charset="-122"/>
              </a:defRPr>
            </a:lvl4pPr>
            <a:lvl5pPr marL="2057400" indent="-228600">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algn="ctr" eaLnBrk="1" hangingPunct="1"/>
            <a:fld id="{8093A155-BB57-46AC-9614-DD6306892877}" type="slidenum">
              <a:rPr lang="en-US" altLang="zh-CN" sz="1200" b="0">
                <a:latin typeface="Arial" charset="0"/>
              </a:rPr>
              <a:pPr algn="ctr" eaLnBrk="1" hangingPunct="1"/>
              <a:t>26</a:t>
            </a:fld>
            <a:endParaRPr lang="en-US" altLang="zh-CN" sz="1200" b="0">
              <a:latin typeface="Arial" charset="0"/>
            </a:endParaRPr>
          </a:p>
        </p:txBody>
      </p:sp>
      <p:sp>
        <p:nvSpPr>
          <p:cNvPr id="583685" name="Rectangle 2"/>
          <p:cNvSpPr>
            <a:spLocks noGrp="1" noChangeArrowheads="1"/>
          </p:cNvSpPr>
          <p:nvPr>
            <p:ph type="title" idx="4294967295"/>
          </p:nvPr>
        </p:nvSpPr>
        <p:spPr/>
        <p:txBody>
          <a:bodyPr/>
          <a:lstStyle/>
          <a:p>
            <a:r>
              <a:rPr lang="zh-CN" altLang="en-US"/>
              <a:t>缓冲区溢出</a:t>
            </a:r>
          </a:p>
        </p:txBody>
      </p:sp>
      <p:sp>
        <p:nvSpPr>
          <p:cNvPr id="583686" name="Rectangle 3"/>
          <p:cNvSpPr>
            <a:spLocks noGrp="1" noChangeArrowheads="1"/>
          </p:cNvSpPr>
          <p:nvPr>
            <p:ph type="body" idx="4294967295"/>
          </p:nvPr>
        </p:nvSpPr>
        <p:spPr/>
        <p:txBody>
          <a:bodyPr/>
          <a:lstStyle/>
          <a:p>
            <a:r>
              <a:rPr lang="zh-CN" altLang="en-US"/>
              <a:t>是否能够通过控制返回地址，转到想要执行的程序入口，进而可以控制整个系统呢</a:t>
            </a:r>
            <a:r>
              <a:rPr lang="en-US" altLang="zh-CN"/>
              <a:t>? </a:t>
            </a:r>
          </a:p>
          <a:p>
            <a:pPr lvl="1"/>
            <a:r>
              <a:rPr lang="zh-CN" altLang="en-US"/>
              <a:t>这正是缓冲区溢出方法的精华所在。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906BCE8-14DE-41A9-A1C1-0AB3F6DD4810}" type="slidenum">
              <a:rPr lang="zh-CN" altLang="en-US"/>
              <a:pPr/>
              <a:t>27</a:t>
            </a:fld>
            <a:endParaRPr lang="en-US" altLang="zh-CN"/>
          </a:p>
        </p:txBody>
      </p:sp>
      <p:sp>
        <p:nvSpPr>
          <p:cNvPr id="584706" name="Rectangle 2"/>
          <p:cNvSpPr>
            <a:spLocks noGrp="1" noChangeArrowheads="1"/>
          </p:cNvSpPr>
          <p:nvPr>
            <p:ph type="title"/>
          </p:nvPr>
        </p:nvSpPr>
        <p:spPr>
          <a:xfrm>
            <a:off x="468313" y="908050"/>
            <a:ext cx="8229600" cy="711200"/>
          </a:xfrm>
        </p:spPr>
        <p:txBody>
          <a:bodyPr/>
          <a:lstStyle/>
          <a:p>
            <a:r>
              <a:rPr lang="zh-CN" altLang="en-US"/>
              <a:t>控制程序转移到攻击代码的方法</a:t>
            </a:r>
          </a:p>
        </p:txBody>
      </p:sp>
      <p:sp>
        <p:nvSpPr>
          <p:cNvPr id="584707" name="Rectangle 3"/>
          <p:cNvSpPr>
            <a:spLocks noGrp="1" noChangeArrowheads="1"/>
          </p:cNvSpPr>
          <p:nvPr>
            <p:ph type="body" idx="1"/>
          </p:nvPr>
        </p:nvSpPr>
        <p:spPr>
          <a:xfrm>
            <a:off x="468313" y="1412875"/>
            <a:ext cx="8229600" cy="3384550"/>
          </a:xfrm>
        </p:spPr>
        <p:txBody>
          <a:bodyPr/>
          <a:lstStyle/>
          <a:p>
            <a:r>
              <a:rPr lang="zh-CN" altLang="en-US"/>
              <a:t>利用活动记录</a:t>
            </a:r>
          </a:p>
          <a:p>
            <a:pPr lvl="1"/>
            <a:r>
              <a:rPr lang="zh-CN" altLang="en-US"/>
              <a:t>溢出栈中的局部变量，使返回地址指向攻击代码</a:t>
            </a:r>
            <a:endParaRPr lang="en-US" altLang="zh-CN"/>
          </a:p>
        </p:txBody>
      </p:sp>
      <p:pic>
        <p:nvPicPr>
          <p:cNvPr id="584708" name="Picture 4"/>
          <p:cNvPicPr>
            <a:picLocks noChangeAspect="1" noChangeArrowheads="1"/>
          </p:cNvPicPr>
          <p:nvPr/>
        </p:nvPicPr>
        <p:blipFill>
          <a:blip r:embed="rId2">
            <a:extLst>
              <a:ext uri="{28A0092B-C50C-407E-A947-70E740481C1C}">
                <a14:useLocalDpi xmlns:a14="http://schemas.microsoft.com/office/drawing/2010/main" val="0"/>
              </a:ext>
            </a:extLst>
          </a:blip>
          <a:srcRect b="11348"/>
          <a:stretch>
            <a:fillRect/>
          </a:stretch>
        </p:blipFill>
        <p:spPr bwMode="auto">
          <a:xfrm>
            <a:off x="609600" y="2997200"/>
            <a:ext cx="8210550" cy="357187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853FB4F7-6B27-4FDB-843F-5418FB8DBE64}" type="slidenum">
              <a:rPr lang="zh-CN" altLang="en-US"/>
              <a:pPr/>
              <a:t>28</a:t>
            </a:fld>
            <a:endParaRPr lang="en-US" altLang="zh-CN"/>
          </a:p>
        </p:txBody>
      </p:sp>
      <p:sp>
        <p:nvSpPr>
          <p:cNvPr id="523266" name="Rectangle 2"/>
          <p:cNvSpPr>
            <a:spLocks noGrp="1" noChangeArrowheads="1"/>
          </p:cNvSpPr>
          <p:nvPr>
            <p:ph type="title"/>
          </p:nvPr>
        </p:nvSpPr>
        <p:spPr/>
        <p:txBody>
          <a:bodyPr/>
          <a:lstStyle/>
          <a:p>
            <a:r>
              <a:rPr lang="zh-CN" altLang="en-US"/>
              <a:t>控制程序转移到攻击代码的方法</a:t>
            </a:r>
          </a:p>
        </p:txBody>
      </p:sp>
      <p:sp>
        <p:nvSpPr>
          <p:cNvPr id="523267" name="Rectangle 3"/>
          <p:cNvSpPr>
            <a:spLocks noGrp="1" noChangeArrowheads="1"/>
          </p:cNvSpPr>
          <p:nvPr>
            <p:ph type="body" sz="half" idx="1"/>
          </p:nvPr>
        </p:nvSpPr>
        <p:spPr/>
        <p:txBody>
          <a:bodyPr/>
          <a:lstStyle/>
          <a:p>
            <a:pPr>
              <a:lnSpc>
                <a:spcPct val="90000"/>
              </a:lnSpc>
            </a:pPr>
            <a:r>
              <a:rPr lang="zh-CN" altLang="en-US" sz="2800"/>
              <a:t> 如果</a:t>
            </a:r>
            <a:r>
              <a:rPr lang="zh-CN" altLang="en-US" sz="2800" u="sng"/>
              <a:t>在溢出的缓冲区中写入我们想执行的代码</a:t>
            </a:r>
            <a:r>
              <a:rPr lang="zh-CN" altLang="en-US" sz="2800"/>
              <a:t>，再</a:t>
            </a:r>
            <a:r>
              <a:rPr lang="zh-CN" altLang="en-US" sz="2800" u="sng"/>
              <a:t>覆盖返回地址</a:t>
            </a:r>
            <a:r>
              <a:rPr lang="en-US" altLang="zh-CN" sz="2800" u="sng"/>
              <a:t>(ret)</a:t>
            </a:r>
            <a:r>
              <a:rPr lang="zh-CN" altLang="en-US" sz="2800" u="sng"/>
              <a:t>的内容</a:t>
            </a:r>
            <a:r>
              <a:rPr lang="zh-CN" altLang="en-US" sz="2800"/>
              <a:t>，使它指向缓冲区中某可执行代码的开头，就可以达到运行其指令的目的。</a:t>
            </a:r>
          </a:p>
        </p:txBody>
      </p:sp>
      <p:pic>
        <p:nvPicPr>
          <p:cNvPr id="5232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11675" y="2495550"/>
            <a:ext cx="4175125" cy="2914650"/>
          </a:xfrm>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B294BFE-74B1-49A7-A185-5C882552E484}" type="slidenum">
              <a:rPr lang="zh-CN" altLang="en-US"/>
              <a:pPr/>
              <a:t>29</a:t>
            </a:fld>
            <a:endParaRPr lang="en-US" altLang="zh-CN"/>
          </a:p>
        </p:txBody>
      </p:sp>
      <p:sp>
        <p:nvSpPr>
          <p:cNvPr id="586754" name="Rectangle 2"/>
          <p:cNvSpPr>
            <a:spLocks noGrp="1" noChangeArrowheads="1"/>
          </p:cNvSpPr>
          <p:nvPr>
            <p:ph type="title"/>
          </p:nvPr>
        </p:nvSpPr>
        <p:spPr/>
        <p:txBody>
          <a:bodyPr/>
          <a:lstStyle/>
          <a:p>
            <a:r>
              <a:rPr lang="zh-CN" altLang="en-US"/>
              <a:t>控制程序转移到攻击代码的方法</a:t>
            </a:r>
          </a:p>
        </p:txBody>
      </p:sp>
      <p:sp>
        <p:nvSpPr>
          <p:cNvPr id="586755" name="Rectangle 3"/>
          <p:cNvSpPr>
            <a:spLocks noGrp="1" noChangeArrowheads="1"/>
          </p:cNvSpPr>
          <p:nvPr>
            <p:ph type="body" idx="1"/>
          </p:nvPr>
        </p:nvSpPr>
        <p:spPr>
          <a:xfrm>
            <a:off x="468313" y="1916113"/>
            <a:ext cx="8229600" cy="3384550"/>
          </a:xfrm>
        </p:spPr>
        <p:txBody>
          <a:bodyPr/>
          <a:lstStyle/>
          <a:p>
            <a:r>
              <a:rPr lang="zh-CN" altLang="en-US"/>
              <a:t>一个字符串中完成代码植入和跳转</a:t>
            </a:r>
          </a:p>
        </p:txBody>
      </p:sp>
      <p:pic>
        <p:nvPicPr>
          <p:cNvPr id="586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14663"/>
            <a:ext cx="8305800" cy="343852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2F1BA098-FE50-48AC-8D8A-7D7C8D623F18}" type="slidenum">
              <a:rPr lang="zh-CN" altLang="en-US"/>
              <a:pPr/>
              <a:t>3</a:t>
            </a:fld>
            <a:endParaRPr lang="en-US" altLang="zh-CN"/>
          </a:p>
        </p:txBody>
      </p:sp>
      <p:sp>
        <p:nvSpPr>
          <p:cNvPr id="498690" name="Rectangle 2"/>
          <p:cNvSpPr>
            <a:spLocks noGrp="1" noChangeArrowheads="1"/>
          </p:cNvSpPr>
          <p:nvPr>
            <p:ph type="title"/>
          </p:nvPr>
        </p:nvSpPr>
        <p:spPr>
          <a:xfrm>
            <a:off x="381000" y="3263900"/>
            <a:ext cx="8229600" cy="1244600"/>
          </a:xfrm>
        </p:spPr>
        <p:txBody>
          <a:bodyPr/>
          <a:lstStyle/>
          <a:p>
            <a:r>
              <a:rPr lang="zh-CN" altLang="en-US" sz="4000"/>
              <a:t>软件系统面临的威胁</a:t>
            </a:r>
            <a:r>
              <a:rPr lang="zh-CN" altLang="en-US">
                <a:ea typeface="华文中宋" pitchFamily="2" charset="-122"/>
              </a:rPr>
              <a:t/>
            </a:r>
            <a:br>
              <a:rPr lang="zh-CN" altLang="en-US">
                <a:ea typeface="华文中宋" pitchFamily="2" charset="-122"/>
              </a:rPr>
            </a:br>
            <a:r>
              <a:rPr lang="zh-CN" altLang="en-US">
                <a:ea typeface="华文中宋" pitchFamily="2" charset="-122"/>
              </a:rPr>
              <a:t/>
            </a:r>
            <a:br>
              <a:rPr lang="zh-CN" altLang="en-US">
                <a:ea typeface="华文中宋" pitchFamily="2" charset="-122"/>
              </a:rPr>
            </a:br>
            <a:endParaRPr lang="en-US" altLang="zh-CN" sz="3200">
              <a:ea typeface="华文中宋"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5AD0C03-CE9F-43AA-AC78-4450779F108B}" type="slidenum">
              <a:rPr lang="zh-CN" altLang="en-US"/>
              <a:pPr/>
              <a:t>30</a:t>
            </a:fld>
            <a:endParaRPr lang="en-US" altLang="zh-CN"/>
          </a:p>
        </p:txBody>
      </p:sp>
      <p:sp>
        <p:nvSpPr>
          <p:cNvPr id="524290" name="Rectangle 2"/>
          <p:cNvSpPr>
            <a:spLocks noGrp="1" noChangeArrowheads="1"/>
          </p:cNvSpPr>
          <p:nvPr>
            <p:ph type="title"/>
          </p:nvPr>
        </p:nvSpPr>
        <p:spPr>
          <a:xfrm>
            <a:off x="468313" y="1052513"/>
            <a:ext cx="8229600" cy="711200"/>
          </a:xfrm>
        </p:spPr>
        <p:txBody>
          <a:bodyPr/>
          <a:lstStyle/>
          <a:p>
            <a:r>
              <a:rPr lang="zh-CN" altLang="en-US"/>
              <a:t>缓冲区溢出</a:t>
            </a:r>
          </a:p>
        </p:txBody>
      </p:sp>
      <p:sp>
        <p:nvSpPr>
          <p:cNvPr id="524291" name="Rectangle 3"/>
          <p:cNvSpPr>
            <a:spLocks noGrp="1" noChangeArrowheads="1"/>
          </p:cNvSpPr>
          <p:nvPr>
            <p:ph type="body" idx="1"/>
          </p:nvPr>
        </p:nvSpPr>
        <p:spPr>
          <a:xfrm>
            <a:off x="468313" y="1700213"/>
            <a:ext cx="8229600" cy="4608512"/>
          </a:xfrm>
        </p:spPr>
        <p:txBody>
          <a:bodyPr/>
          <a:lstStyle/>
          <a:p>
            <a:pPr>
              <a:lnSpc>
                <a:spcPct val="90000"/>
              </a:lnSpc>
            </a:pPr>
            <a:r>
              <a:rPr lang="zh-CN" altLang="en-US" sz="3000"/>
              <a:t>利用缓冲区溢出进行的系统攻击</a:t>
            </a:r>
          </a:p>
          <a:p>
            <a:pPr lvl="1">
              <a:lnSpc>
                <a:spcPct val="90000"/>
              </a:lnSpc>
            </a:pPr>
            <a:r>
              <a:rPr lang="zh-CN" altLang="en-US"/>
              <a:t>如果己知某个程序有缓冲区溢出的缺陷，如何知道缓冲区的地址，在哪儿放入攻击代码呢</a:t>
            </a:r>
            <a:r>
              <a:rPr lang="en-US" altLang="zh-CN"/>
              <a:t>?</a:t>
            </a:r>
          </a:p>
          <a:p>
            <a:pPr lvl="2">
              <a:lnSpc>
                <a:spcPct val="90000"/>
              </a:lnSpc>
            </a:pPr>
            <a:r>
              <a:rPr lang="zh-CN" altLang="en-US"/>
              <a:t>由于每个程序的堆栈起始地址是固定的，所以理论上可以通过</a:t>
            </a:r>
            <a:r>
              <a:rPr lang="zh-CN" altLang="en-US" u="sng"/>
              <a:t>反复重试缓冲区相对于堆栈起始位置的距离</a:t>
            </a:r>
            <a:r>
              <a:rPr lang="zh-CN" altLang="en-US"/>
              <a:t>来得到。但这样的盲目猜测可能要进行数百上千次，实际上是不现实的。</a:t>
            </a:r>
          </a:p>
          <a:p>
            <a:pPr lvl="1">
              <a:lnSpc>
                <a:spcPct val="90000"/>
              </a:lnSpc>
            </a:pPr>
            <a:r>
              <a:rPr lang="zh-CN" altLang="en-US"/>
              <a:t>解决的办法是利用空指令</a:t>
            </a:r>
            <a:r>
              <a:rPr lang="en-US" altLang="zh-CN"/>
              <a:t>NOP</a:t>
            </a:r>
            <a:r>
              <a:rPr lang="zh-CN" altLang="en-US"/>
              <a:t>。在攻击代码前面放一长串的</a:t>
            </a:r>
            <a:r>
              <a:rPr lang="en-US" altLang="zh-CN"/>
              <a:t>NOP</a:t>
            </a:r>
            <a:r>
              <a:rPr lang="zh-CN" altLang="en-US"/>
              <a:t>，返回地址可以指向这一串</a:t>
            </a:r>
            <a:r>
              <a:rPr lang="en-US" altLang="zh-CN"/>
              <a:t>NOP</a:t>
            </a:r>
            <a:r>
              <a:rPr lang="zh-CN" altLang="en-US"/>
              <a:t>中任一位置，执行完</a:t>
            </a:r>
            <a:r>
              <a:rPr lang="en-US" altLang="zh-CN"/>
              <a:t>NOP</a:t>
            </a:r>
            <a:r>
              <a:rPr lang="zh-CN" altLang="en-US"/>
              <a:t>指令后程序将激活攻击进程。这样就大大增加了猜中的可能性。</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D2175B0-F1BE-4E9F-8C46-02D01020C208}" type="slidenum">
              <a:rPr lang="zh-CN" altLang="en-US"/>
              <a:pPr/>
              <a:t>31</a:t>
            </a:fld>
            <a:endParaRPr lang="en-US" altLang="zh-CN"/>
          </a:p>
        </p:txBody>
      </p:sp>
      <p:pic>
        <p:nvPicPr>
          <p:cNvPr id="525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39975" y="981075"/>
            <a:ext cx="3951288" cy="4321175"/>
          </a:xfrm>
          <a:noFill/>
          <a:ln/>
        </p:spPr>
      </p:pic>
      <p:graphicFrame>
        <p:nvGraphicFramePr>
          <p:cNvPr id="525315" name="Object 3"/>
          <p:cNvGraphicFramePr>
            <a:graphicFrameLocks noChangeAspect="1"/>
          </p:cNvGraphicFramePr>
          <p:nvPr/>
        </p:nvGraphicFramePr>
        <p:xfrm>
          <a:off x="900113" y="5300663"/>
          <a:ext cx="7308850" cy="565150"/>
        </p:xfrm>
        <a:graphic>
          <a:graphicData uri="http://schemas.openxmlformats.org/presentationml/2006/ole">
            <mc:AlternateContent xmlns:mc="http://schemas.openxmlformats.org/markup-compatibility/2006">
              <mc:Choice xmlns:v="urn:schemas-microsoft-com:vml" Requires="v">
                <p:oleObj spid="_x0000_s525350" name="Visio" r:id="rId4" imgW="3944359" imgH="301951" progId="Visio.Drawing.11">
                  <p:embed/>
                </p:oleObj>
              </mc:Choice>
              <mc:Fallback>
                <p:oleObj name="Visio" r:id="rId4" imgW="3944359" imgH="30195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300663"/>
                        <a:ext cx="73088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5316" name="Rectangle 4"/>
          <p:cNvSpPr>
            <a:spLocks noChangeArrowheads="1"/>
          </p:cNvSpPr>
          <p:nvPr/>
        </p:nvSpPr>
        <p:spPr bwMode="auto">
          <a:xfrm>
            <a:off x="2373313" y="6248400"/>
            <a:ext cx="315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1800" b="0">
                <a:latin typeface="Times New Roman" pitchFamily="18" charset="0"/>
              </a:rPr>
              <a:t>缓冲区溢出攻击字符串的设计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fld id="{817A3F45-89A9-4978-B738-E1FA5A33BE8B}" type="slidenum">
              <a:rPr lang="zh-CN" altLang="en-US"/>
              <a:pPr/>
              <a:t>32</a:t>
            </a:fld>
            <a:endParaRPr lang="en-US" altLang="zh-CN"/>
          </a:p>
        </p:txBody>
      </p:sp>
      <p:sp>
        <p:nvSpPr>
          <p:cNvPr id="526338" name="Rectangle 2"/>
          <p:cNvSpPr>
            <a:spLocks noGrp="1" noChangeArrowheads="1"/>
          </p:cNvSpPr>
          <p:nvPr>
            <p:ph type="title"/>
          </p:nvPr>
        </p:nvSpPr>
        <p:spPr>
          <a:xfrm>
            <a:off x="468313" y="1052513"/>
            <a:ext cx="8229600" cy="711200"/>
          </a:xfrm>
        </p:spPr>
        <p:txBody>
          <a:bodyPr/>
          <a:lstStyle/>
          <a:p>
            <a:r>
              <a:rPr lang="zh-CN" altLang="en-US"/>
              <a:t>缓冲区溢出</a:t>
            </a:r>
          </a:p>
        </p:txBody>
      </p:sp>
      <p:sp>
        <p:nvSpPr>
          <p:cNvPr id="526339" name="Rectangle 3"/>
          <p:cNvSpPr>
            <a:spLocks noGrp="1" noChangeArrowheads="1"/>
          </p:cNvSpPr>
          <p:nvPr>
            <p:ph type="body" sz="half" idx="1"/>
          </p:nvPr>
        </p:nvSpPr>
        <p:spPr>
          <a:xfrm>
            <a:off x="395288" y="2743200"/>
            <a:ext cx="4308475" cy="4114800"/>
          </a:xfrm>
        </p:spPr>
        <p:txBody>
          <a:bodyPr/>
          <a:lstStyle/>
          <a:p>
            <a:pPr lvl="2">
              <a:buClr>
                <a:schemeClr val="tx1"/>
              </a:buClr>
              <a:buFontTx/>
              <a:buNone/>
            </a:pPr>
            <a:r>
              <a:rPr lang="en-US" altLang="zh-CN"/>
              <a:t>#include &lt;string.h&gt;</a:t>
            </a:r>
          </a:p>
          <a:p>
            <a:pPr lvl="2">
              <a:buClr>
                <a:schemeClr val="tx1"/>
              </a:buClr>
              <a:buFontTx/>
              <a:buNone/>
            </a:pPr>
            <a:r>
              <a:rPr lang="en-US" altLang="zh-CN"/>
              <a:t>void function(char *str)</a:t>
            </a:r>
          </a:p>
          <a:p>
            <a:pPr lvl="2">
              <a:buClr>
                <a:schemeClr val="tx1"/>
              </a:buClr>
              <a:buFontTx/>
              <a:buNone/>
            </a:pPr>
            <a:r>
              <a:rPr lang="en-US" altLang="zh-CN"/>
              <a:t>{</a:t>
            </a:r>
          </a:p>
          <a:p>
            <a:pPr lvl="2">
              <a:buClr>
                <a:schemeClr val="tx1"/>
              </a:buClr>
              <a:buFontTx/>
              <a:buNone/>
            </a:pPr>
            <a:r>
              <a:rPr lang="en-US" altLang="zh-CN"/>
              <a:t>	char buffer[16];</a:t>
            </a:r>
          </a:p>
          <a:p>
            <a:pPr lvl="2">
              <a:buClr>
                <a:schemeClr val="tx1"/>
              </a:buClr>
              <a:buFontTx/>
              <a:buNone/>
            </a:pPr>
            <a:endParaRPr lang="en-US" altLang="zh-CN"/>
          </a:p>
          <a:p>
            <a:pPr lvl="2">
              <a:buClr>
                <a:schemeClr val="tx1"/>
              </a:buClr>
              <a:buFontTx/>
              <a:buNone/>
            </a:pPr>
            <a:r>
              <a:rPr lang="en-US" altLang="zh-CN"/>
              <a:t>	strcpy(buffer,str);</a:t>
            </a:r>
          </a:p>
          <a:p>
            <a:pPr lvl="2">
              <a:buClr>
                <a:schemeClr val="tx1"/>
              </a:buClr>
              <a:buFontTx/>
              <a:buNone/>
            </a:pPr>
            <a:r>
              <a:rPr lang="en-US" altLang="zh-CN"/>
              <a:t>}</a:t>
            </a:r>
          </a:p>
        </p:txBody>
      </p:sp>
      <p:sp>
        <p:nvSpPr>
          <p:cNvPr id="526340" name="Rectangle 4"/>
          <p:cNvSpPr>
            <a:spLocks noGrp="1" noChangeArrowheads="1"/>
          </p:cNvSpPr>
          <p:nvPr>
            <p:ph type="body" sz="half" idx="2"/>
          </p:nvPr>
        </p:nvSpPr>
        <p:spPr>
          <a:xfrm>
            <a:off x="3995738" y="2743200"/>
            <a:ext cx="4968875" cy="4114800"/>
          </a:xfrm>
        </p:spPr>
        <p:txBody>
          <a:bodyPr/>
          <a:lstStyle/>
          <a:p>
            <a:pPr lvl="2">
              <a:buClr>
                <a:schemeClr val="tx1"/>
              </a:buClr>
              <a:buFontTx/>
              <a:buNone/>
            </a:pPr>
            <a:r>
              <a:rPr lang="en-US" altLang="zh-CN"/>
              <a:t>void main()</a:t>
            </a:r>
          </a:p>
          <a:p>
            <a:pPr lvl="2">
              <a:buClr>
                <a:schemeClr val="tx1"/>
              </a:buClr>
              <a:buFontTx/>
              <a:buNone/>
            </a:pPr>
            <a:r>
              <a:rPr lang="en-US" altLang="zh-CN"/>
              <a:t>{</a:t>
            </a:r>
          </a:p>
          <a:p>
            <a:pPr lvl="2">
              <a:buClr>
                <a:schemeClr val="tx1"/>
              </a:buClr>
              <a:buFontTx/>
              <a:buNone/>
            </a:pPr>
            <a:r>
              <a:rPr lang="en-US" altLang="zh-CN"/>
              <a:t>	char large_string[256];</a:t>
            </a:r>
          </a:p>
          <a:p>
            <a:pPr lvl="2">
              <a:buClr>
                <a:schemeClr val="tx1"/>
              </a:buClr>
              <a:buFontTx/>
              <a:buNone/>
            </a:pPr>
            <a:r>
              <a:rPr lang="en-US" altLang="zh-CN"/>
              <a:t>	int i;</a:t>
            </a:r>
          </a:p>
          <a:p>
            <a:pPr lvl="2">
              <a:buClr>
                <a:schemeClr val="tx1"/>
              </a:buClr>
              <a:buFontTx/>
              <a:buNone/>
            </a:pPr>
            <a:r>
              <a:rPr lang="en-US" altLang="zh-CN"/>
              <a:t>	</a:t>
            </a:r>
          </a:p>
          <a:p>
            <a:pPr lvl="2">
              <a:buClr>
                <a:schemeClr val="tx1"/>
              </a:buClr>
              <a:buFontTx/>
              <a:buNone/>
            </a:pPr>
            <a:r>
              <a:rPr lang="en-US" altLang="zh-CN"/>
              <a:t>	for(i=1;i&lt;255;i++)</a:t>
            </a:r>
          </a:p>
          <a:p>
            <a:pPr lvl="2">
              <a:buClr>
                <a:schemeClr val="tx1"/>
              </a:buClr>
              <a:buFontTx/>
              <a:buNone/>
            </a:pPr>
            <a:r>
              <a:rPr lang="en-US" altLang="zh-CN"/>
              <a:t>		large_string[i]=‘A';</a:t>
            </a:r>
          </a:p>
          <a:p>
            <a:pPr lvl="2">
              <a:buClr>
                <a:schemeClr val="tx1"/>
              </a:buClr>
              <a:buFontTx/>
              <a:buNone/>
            </a:pPr>
            <a:r>
              <a:rPr lang="en-US" altLang="zh-CN"/>
              <a:t>	function(large_string);</a:t>
            </a:r>
          </a:p>
          <a:p>
            <a:pPr lvl="2">
              <a:buClr>
                <a:schemeClr val="tx1"/>
              </a:buClr>
              <a:buFontTx/>
              <a:buNone/>
            </a:pPr>
            <a:r>
              <a:rPr lang="en-US" altLang="zh-CN"/>
              <a:t>}</a:t>
            </a:r>
          </a:p>
          <a:p>
            <a:endParaRPr lang="zh-CN" altLang="en-US"/>
          </a:p>
        </p:txBody>
      </p:sp>
      <p:sp>
        <p:nvSpPr>
          <p:cNvPr id="526341" name="Text Box 5"/>
          <p:cNvSpPr txBox="1">
            <a:spLocks noChangeArrowheads="1"/>
          </p:cNvSpPr>
          <p:nvPr/>
        </p:nvSpPr>
        <p:spPr bwMode="auto">
          <a:xfrm>
            <a:off x="1042988" y="1773238"/>
            <a:ext cx="7850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7675" indent="-447675">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Clr>
                <a:schemeClr val="accent1"/>
              </a:buClr>
              <a:buSzPct val="70000"/>
              <a:buFont typeface="Wingdings" pitchFamily="2" charset="2"/>
              <a:buChar char="n"/>
            </a:pPr>
            <a:r>
              <a:rPr lang="zh-CN" altLang="en-US" b="0">
                <a:latin typeface="Arial" charset="0"/>
                <a:ea typeface="楷体_GB2312" pitchFamily="49" charset="-122"/>
              </a:rPr>
              <a:t>如果</a:t>
            </a:r>
            <a:r>
              <a:rPr lang="en-US" altLang="zh-CN" b="0">
                <a:latin typeface="Arial" charset="0"/>
                <a:ea typeface="楷体_GB2312" pitchFamily="49" charset="-122"/>
              </a:rPr>
              <a:t>large_string</a:t>
            </a:r>
            <a:r>
              <a:rPr lang="zh-CN" altLang="en-US" b="0">
                <a:latin typeface="Arial" charset="0"/>
                <a:ea typeface="楷体_GB2312" pitchFamily="49" charset="-122"/>
              </a:rPr>
              <a:t>是由用户输入的？</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DB290A7-3E58-4576-B36A-221A72DD0D4D}" type="slidenum">
              <a:rPr lang="en-US" altLang="zh-CN"/>
              <a:pPr>
                <a:defRPr/>
              </a:pPr>
              <a:t>33</a:t>
            </a:fld>
            <a:endParaRPr lang="en-US" altLang="zh-CN"/>
          </a:p>
        </p:txBody>
      </p:sp>
      <p:sp>
        <p:nvSpPr>
          <p:cNvPr id="68611" name="Rectangle 2"/>
          <p:cNvSpPr>
            <a:spLocks noGrp="1" noChangeArrowheads="1"/>
          </p:cNvSpPr>
          <p:nvPr>
            <p:ph type="title"/>
          </p:nvPr>
        </p:nvSpPr>
        <p:spPr>
          <a:xfrm>
            <a:off x="467544" y="836712"/>
            <a:ext cx="8229600" cy="711200"/>
          </a:xfrm>
        </p:spPr>
        <p:txBody>
          <a:bodyPr/>
          <a:lstStyle/>
          <a:p>
            <a:pPr eaLnBrk="1" hangingPunct="1"/>
            <a:r>
              <a:rPr lang="zh-CN" altLang="en-US" dirty="0" smtClean="0"/>
              <a:t>基于堆的溢出</a:t>
            </a:r>
          </a:p>
        </p:txBody>
      </p:sp>
      <p:sp>
        <p:nvSpPr>
          <p:cNvPr id="68612" name="Rectangle 3"/>
          <p:cNvSpPr>
            <a:spLocks noGrp="1" noChangeArrowheads="1"/>
          </p:cNvSpPr>
          <p:nvPr>
            <p:ph type="body" idx="1"/>
          </p:nvPr>
        </p:nvSpPr>
        <p:spPr>
          <a:xfrm>
            <a:off x="1043608" y="1556792"/>
            <a:ext cx="6534150" cy="4896197"/>
          </a:xfrm>
        </p:spPr>
        <p:txBody>
          <a:bodyPr/>
          <a:lstStyle/>
          <a:p>
            <a:pPr eaLnBrk="1" hangingPunct="1">
              <a:lnSpc>
                <a:spcPct val="80000"/>
              </a:lnSpc>
              <a:buFontTx/>
              <a:buNone/>
            </a:pPr>
            <a:r>
              <a:rPr lang="en-US" altLang="zh-CN" sz="1800" dirty="0" smtClean="0"/>
              <a:t>#include &lt;</a:t>
            </a:r>
            <a:r>
              <a:rPr lang="en-US" altLang="zh-CN" sz="1800" dirty="0" err="1" smtClean="0"/>
              <a:t>stdio.h</a:t>
            </a:r>
            <a:r>
              <a:rPr lang="en-US" altLang="zh-CN" sz="1800" dirty="0" smtClean="0"/>
              <a:t>&gt;</a:t>
            </a:r>
          </a:p>
          <a:p>
            <a:pPr eaLnBrk="1" hangingPunct="1">
              <a:lnSpc>
                <a:spcPct val="80000"/>
              </a:lnSpc>
              <a:buFontTx/>
              <a:buNone/>
            </a:pPr>
            <a:r>
              <a:rPr lang="en-US" altLang="zh-CN" sz="1800" dirty="0" smtClean="0"/>
              <a:t>#include &lt;</a:t>
            </a:r>
            <a:r>
              <a:rPr lang="en-US" altLang="zh-CN" sz="1800" dirty="0" err="1" smtClean="0"/>
              <a:t>stdlib.h</a:t>
            </a:r>
            <a:r>
              <a:rPr lang="en-US" altLang="zh-CN" sz="1800" dirty="0" smtClean="0"/>
              <a:t>&gt;</a:t>
            </a:r>
          </a:p>
          <a:p>
            <a:pPr eaLnBrk="1" hangingPunct="1">
              <a:lnSpc>
                <a:spcPct val="80000"/>
              </a:lnSpc>
              <a:buFontTx/>
              <a:buNone/>
            </a:pPr>
            <a:r>
              <a:rPr lang="en-US" altLang="zh-CN" sz="1800" dirty="0" err="1" smtClean="0"/>
              <a:t>Int</a:t>
            </a:r>
            <a:r>
              <a:rPr lang="en-US" altLang="zh-CN" sz="1800" dirty="0" smtClean="0"/>
              <a:t> main(</a:t>
            </a:r>
            <a:r>
              <a:rPr lang="en-US" altLang="zh-CN" sz="1800" dirty="0" err="1" smtClean="0"/>
              <a:t>int</a:t>
            </a:r>
            <a:r>
              <a:rPr lang="en-US" altLang="zh-CN" sz="1800" dirty="0" smtClean="0"/>
              <a:t> </a:t>
            </a:r>
            <a:r>
              <a:rPr lang="en-US" altLang="zh-CN" sz="1800" dirty="0" err="1" smtClean="0"/>
              <a:t>argc</a:t>
            </a:r>
            <a:r>
              <a:rPr lang="en-US" altLang="zh-CN" sz="1800" dirty="0" smtClean="0"/>
              <a:t>, *</a:t>
            </a:r>
            <a:r>
              <a:rPr lang="en-US" altLang="zh-CN" sz="1800" dirty="0" err="1" smtClean="0"/>
              <a:t>argv</a:t>
            </a:r>
            <a:r>
              <a:rPr lang="en-US" altLang="zh-CN" sz="1800" dirty="0" smtClean="0"/>
              <a:t>[])</a:t>
            </a:r>
          </a:p>
          <a:p>
            <a:pPr eaLnBrk="1" hangingPunct="1">
              <a:lnSpc>
                <a:spcPct val="80000"/>
              </a:lnSpc>
              <a:buFontTx/>
              <a:buNone/>
            </a:pPr>
            <a:r>
              <a:rPr lang="en-US" altLang="zh-CN" sz="1800" dirty="0" smtClean="0"/>
              <a:t>{file *</a:t>
            </a:r>
            <a:r>
              <a:rPr lang="en-US" altLang="zh-CN" sz="1800" dirty="0" err="1" smtClean="0"/>
              <a:t>fd</a:t>
            </a:r>
            <a:r>
              <a:rPr lang="en-US" altLang="zh-CN" sz="1800" dirty="0" smtClean="0"/>
              <a:t>;</a:t>
            </a:r>
          </a:p>
          <a:p>
            <a:pPr eaLnBrk="1" hangingPunct="1">
              <a:lnSpc>
                <a:spcPct val="80000"/>
              </a:lnSpc>
              <a:buFontTx/>
              <a:buNone/>
            </a:pPr>
            <a:r>
              <a:rPr lang="en-US" altLang="zh-CN" sz="1800" dirty="0" smtClean="0"/>
              <a:t>Char *</a:t>
            </a:r>
            <a:r>
              <a:rPr lang="en-US" altLang="zh-CN" sz="1800" dirty="0" err="1" smtClean="0"/>
              <a:t>userinput</a:t>
            </a:r>
            <a:r>
              <a:rPr lang="en-US" altLang="zh-CN" sz="1800" dirty="0" smtClean="0"/>
              <a:t>=</a:t>
            </a:r>
            <a:r>
              <a:rPr lang="en-US" altLang="zh-CN" sz="1800" dirty="0" err="1" smtClean="0"/>
              <a:t>malloc</a:t>
            </a:r>
            <a:r>
              <a:rPr lang="en-US" altLang="zh-CN" sz="1800" dirty="0" smtClean="0"/>
              <a:t>[20];</a:t>
            </a:r>
          </a:p>
          <a:p>
            <a:pPr eaLnBrk="1" hangingPunct="1">
              <a:lnSpc>
                <a:spcPct val="80000"/>
              </a:lnSpc>
              <a:buFontTx/>
              <a:buNone/>
            </a:pPr>
            <a:r>
              <a:rPr lang="en-US" altLang="zh-CN" sz="1800" dirty="0" smtClean="0"/>
              <a:t>Char *</a:t>
            </a:r>
            <a:r>
              <a:rPr lang="en-US" altLang="zh-CN" sz="1800" dirty="0" err="1" smtClean="0"/>
              <a:t>outputfile</a:t>
            </a:r>
            <a:r>
              <a:rPr lang="en-US" altLang="zh-CN" sz="1800" dirty="0" smtClean="0"/>
              <a:t>=</a:t>
            </a:r>
            <a:r>
              <a:rPr lang="en-US" altLang="zh-CN" sz="1800" dirty="0" err="1" smtClean="0"/>
              <a:t>malloc</a:t>
            </a:r>
            <a:r>
              <a:rPr lang="en-US" altLang="zh-CN" sz="1800" dirty="0" smtClean="0"/>
              <a:t>[20];</a:t>
            </a:r>
          </a:p>
          <a:p>
            <a:pPr eaLnBrk="1" hangingPunct="1">
              <a:lnSpc>
                <a:spcPct val="80000"/>
              </a:lnSpc>
              <a:buFontTx/>
              <a:buNone/>
            </a:pPr>
            <a:r>
              <a:rPr lang="en-US" altLang="zh-CN" sz="1800" dirty="0" smtClean="0"/>
              <a:t>If (</a:t>
            </a:r>
            <a:r>
              <a:rPr lang="en-US" altLang="zh-CN" sz="1800" dirty="0" err="1" smtClean="0"/>
              <a:t>argc</a:t>
            </a:r>
            <a:r>
              <a:rPr lang="en-US" altLang="zh-CN" sz="1800" dirty="0" smtClean="0"/>
              <a:t>&lt;2)</a:t>
            </a:r>
          </a:p>
          <a:p>
            <a:pPr eaLnBrk="1" hangingPunct="1">
              <a:lnSpc>
                <a:spcPct val="80000"/>
              </a:lnSpc>
              <a:buFontTx/>
              <a:buNone/>
            </a:pPr>
            <a:r>
              <a:rPr lang="en-US" altLang="zh-CN" sz="1800" dirty="0" smtClean="0"/>
              <a:t>{</a:t>
            </a:r>
          </a:p>
          <a:p>
            <a:pPr eaLnBrk="1" hangingPunct="1">
              <a:lnSpc>
                <a:spcPct val="80000"/>
              </a:lnSpc>
              <a:buFontTx/>
              <a:buNone/>
            </a:pPr>
            <a:r>
              <a:rPr lang="en-US" altLang="zh-CN" sz="1800" dirty="0" err="1" smtClean="0"/>
              <a:t>Printf</a:t>
            </a:r>
            <a:r>
              <a:rPr lang="en-US" altLang="zh-CN" sz="1800" dirty="0" smtClean="0"/>
              <a:t>(“error”);</a:t>
            </a:r>
          </a:p>
          <a:p>
            <a:pPr eaLnBrk="1" hangingPunct="1">
              <a:lnSpc>
                <a:spcPct val="80000"/>
              </a:lnSpc>
              <a:buFontTx/>
              <a:buNone/>
            </a:pPr>
            <a:r>
              <a:rPr lang="en-US" altLang="zh-CN" sz="1800" dirty="0" smtClean="0"/>
              <a:t>Exit(0);}</a:t>
            </a:r>
          </a:p>
          <a:p>
            <a:pPr eaLnBrk="1" hangingPunct="1">
              <a:lnSpc>
                <a:spcPct val="80000"/>
              </a:lnSpc>
              <a:buFontTx/>
              <a:buNone/>
            </a:pPr>
            <a:r>
              <a:rPr lang="en-US" altLang="zh-CN" sz="1800" dirty="0" smtClean="0"/>
              <a:t>}</a:t>
            </a:r>
          </a:p>
          <a:p>
            <a:pPr eaLnBrk="1" hangingPunct="1">
              <a:lnSpc>
                <a:spcPct val="80000"/>
              </a:lnSpc>
              <a:buFontTx/>
              <a:buNone/>
            </a:pPr>
            <a:r>
              <a:rPr lang="en-US" altLang="zh-CN" sz="1800" dirty="0" err="1" smtClean="0"/>
              <a:t>Strcpy</a:t>
            </a:r>
            <a:r>
              <a:rPr lang="en-US" altLang="zh-CN" sz="1800" dirty="0" smtClean="0"/>
              <a:t>(</a:t>
            </a:r>
            <a:r>
              <a:rPr lang="en-US" altLang="zh-CN" sz="1800" dirty="0" err="1" smtClean="0"/>
              <a:t>outputfile</a:t>
            </a:r>
            <a:r>
              <a:rPr lang="en-US" altLang="zh-CN" sz="1800" dirty="0" smtClean="0"/>
              <a:t>,”/</a:t>
            </a:r>
            <a:r>
              <a:rPr lang="en-US" altLang="zh-CN" sz="1800" dirty="0" err="1" smtClean="0"/>
              <a:t>tmp</a:t>
            </a:r>
            <a:r>
              <a:rPr lang="en-US" altLang="zh-CN" sz="1800" dirty="0" smtClean="0"/>
              <a:t>/notes”);</a:t>
            </a:r>
          </a:p>
          <a:p>
            <a:pPr eaLnBrk="1" hangingPunct="1">
              <a:lnSpc>
                <a:spcPct val="80000"/>
              </a:lnSpc>
              <a:buFontTx/>
              <a:buNone/>
            </a:pPr>
            <a:r>
              <a:rPr lang="en-US" altLang="zh-CN" sz="1800" dirty="0" err="1" smtClean="0"/>
              <a:t>Strcpy</a:t>
            </a:r>
            <a:r>
              <a:rPr lang="en-US" altLang="zh-CN" sz="1800" dirty="0" smtClean="0"/>
              <a:t>(</a:t>
            </a:r>
            <a:r>
              <a:rPr lang="en-US" altLang="zh-CN" sz="1800" dirty="0" err="1" smtClean="0"/>
              <a:t>userinput,argv</a:t>
            </a:r>
            <a:r>
              <a:rPr lang="en-US" altLang="zh-CN" sz="1800" dirty="0" smtClean="0"/>
              <a:t>[1]);</a:t>
            </a:r>
          </a:p>
          <a:p>
            <a:pPr eaLnBrk="1" hangingPunct="1">
              <a:lnSpc>
                <a:spcPct val="80000"/>
              </a:lnSpc>
              <a:buFontTx/>
              <a:buNone/>
            </a:pPr>
            <a:r>
              <a:rPr lang="en-US" altLang="zh-CN" sz="1800" dirty="0" err="1" smtClean="0"/>
              <a:t>Printf</a:t>
            </a:r>
            <a:r>
              <a:rPr lang="en-US" altLang="zh-CN" sz="1800" dirty="0" smtClean="0"/>
              <a:t>(“</a:t>
            </a:r>
            <a:r>
              <a:rPr lang="en-US" altLang="zh-CN" sz="1800" dirty="0" err="1" smtClean="0"/>
              <a:t>userinput</a:t>
            </a:r>
            <a:r>
              <a:rPr lang="en-US" altLang="zh-CN" sz="1800" dirty="0" smtClean="0"/>
              <a:t> @%p:%s\n”,</a:t>
            </a:r>
            <a:r>
              <a:rPr lang="en-US" altLang="zh-CN" sz="1800" dirty="0" err="1" smtClean="0"/>
              <a:t>userinput,userinput</a:t>
            </a:r>
            <a:r>
              <a:rPr lang="en-US" altLang="zh-CN" sz="1800" dirty="0" smtClean="0"/>
              <a:t>);</a:t>
            </a:r>
          </a:p>
          <a:p>
            <a:pPr eaLnBrk="1" hangingPunct="1">
              <a:lnSpc>
                <a:spcPct val="80000"/>
              </a:lnSpc>
              <a:buFontTx/>
              <a:buNone/>
            </a:pPr>
            <a:r>
              <a:rPr lang="en-US" altLang="zh-CN" sz="1800" dirty="0" err="1" smtClean="0"/>
              <a:t>Printf</a:t>
            </a:r>
            <a:r>
              <a:rPr lang="en-US" altLang="zh-CN" sz="1800" dirty="0" smtClean="0"/>
              <a:t>(“</a:t>
            </a:r>
            <a:r>
              <a:rPr lang="en-US" altLang="zh-CN" sz="1800" dirty="0" err="1" smtClean="0"/>
              <a:t>outputfile</a:t>
            </a:r>
            <a:r>
              <a:rPr lang="en-US" altLang="zh-CN" sz="1800" dirty="0" smtClean="0"/>
              <a:t> @%p:%s\n”,</a:t>
            </a:r>
            <a:r>
              <a:rPr lang="en-US" altLang="zh-CN" sz="1800" dirty="0" err="1" smtClean="0"/>
              <a:t>outputfile,outputfile</a:t>
            </a:r>
            <a:r>
              <a:rPr lang="en-US" altLang="zh-CN" sz="1800" dirty="0" smtClean="0"/>
              <a:t>);</a:t>
            </a:r>
          </a:p>
          <a:p>
            <a:pPr eaLnBrk="1" hangingPunct="1">
              <a:lnSpc>
                <a:spcPct val="80000"/>
              </a:lnSpc>
              <a:buFontTx/>
              <a:buNone/>
            </a:pPr>
            <a:r>
              <a:rPr lang="en-US" altLang="zh-CN" sz="1800" dirty="0" err="1" smtClean="0"/>
              <a:t>printf</a:t>
            </a:r>
            <a:r>
              <a:rPr lang="en-US" altLang="zh-CN" sz="1800" dirty="0" smtClean="0"/>
              <a:t>(“distance between:%d\n”,</a:t>
            </a:r>
            <a:r>
              <a:rPr lang="en-US" altLang="zh-CN" sz="1800" dirty="0" err="1" smtClean="0"/>
              <a:t>outputfile-userinput</a:t>
            </a:r>
            <a:r>
              <a:rPr lang="en-US" altLang="zh-CN" sz="1800" dirty="0" smtClean="0"/>
              <a:t>);</a:t>
            </a:r>
          </a:p>
          <a:p>
            <a:pPr eaLnBrk="1" hangingPunct="1">
              <a:lnSpc>
                <a:spcPct val="80000"/>
              </a:lnSpc>
              <a:buFontTx/>
              <a:buNone/>
            </a:pPr>
            <a:r>
              <a:rPr lang="en-US" altLang="zh-CN" sz="1800" dirty="0" err="1" smtClean="0"/>
              <a:t>Printf</a:t>
            </a:r>
            <a:r>
              <a:rPr lang="en-US" altLang="zh-CN" sz="1800" dirty="0" smtClean="0"/>
              <a:t>(“----------------------\n\n”);</a:t>
            </a:r>
          </a:p>
          <a:p>
            <a:pPr eaLnBrk="1" hangingPunct="1">
              <a:lnSpc>
                <a:spcPct val="80000"/>
              </a:lnSpc>
              <a:buFontTx/>
              <a:buNone/>
            </a:pPr>
            <a:endParaRPr lang="en-US" altLang="zh-CN" sz="1800" dirty="0" smtClean="0"/>
          </a:p>
          <a:p>
            <a:pPr eaLnBrk="1" hangingPunct="1">
              <a:lnSpc>
                <a:spcPct val="80000"/>
              </a:lnSpc>
              <a:buFontTx/>
              <a:buNone/>
            </a:pPr>
            <a:endParaRPr lang="en-US" altLang="zh-CN" sz="1800" dirty="0" smtClean="0"/>
          </a:p>
        </p:txBody>
      </p:sp>
    </p:spTree>
    <p:extLst>
      <p:ext uri="{BB962C8B-B14F-4D97-AF65-F5344CB8AC3E}">
        <p14:creationId xmlns:p14="http://schemas.microsoft.com/office/powerpoint/2010/main" val="115134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5D12B56-0842-43E3-9602-ECDFF0F00E46}" type="slidenum">
              <a:rPr lang="en-US" altLang="zh-CN"/>
              <a:pPr>
                <a:defRPr/>
              </a:pPr>
              <a:t>34</a:t>
            </a:fld>
            <a:endParaRPr lang="en-US" altLang="zh-CN"/>
          </a:p>
        </p:txBody>
      </p:sp>
      <p:sp>
        <p:nvSpPr>
          <p:cNvPr id="69635" name="Rectangle 2"/>
          <p:cNvSpPr>
            <a:spLocks noGrp="1" noChangeArrowheads="1"/>
          </p:cNvSpPr>
          <p:nvPr>
            <p:ph type="title"/>
          </p:nvPr>
        </p:nvSpPr>
        <p:spPr/>
        <p:txBody>
          <a:bodyPr/>
          <a:lstStyle/>
          <a:p>
            <a:pPr eaLnBrk="1" hangingPunct="1"/>
            <a:endParaRPr lang="zh-CN" altLang="zh-CN" smtClean="0"/>
          </a:p>
        </p:txBody>
      </p:sp>
      <p:sp>
        <p:nvSpPr>
          <p:cNvPr id="69636" name="Rectangle 3"/>
          <p:cNvSpPr>
            <a:spLocks noGrp="1" noChangeArrowheads="1"/>
          </p:cNvSpPr>
          <p:nvPr>
            <p:ph type="body" idx="1"/>
          </p:nvPr>
        </p:nvSpPr>
        <p:spPr>
          <a:xfrm>
            <a:off x="990600" y="1418357"/>
            <a:ext cx="7772400" cy="5106987"/>
          </a:xfrm>
        </p:spPr>
        <p:txBody>
          <a:bodyPr/>
          <a:lstStyle/>
          <a:p>
            <a:pPr eaLnBrk="1" hangingPunct="1">
              <a:buFontTx/>
              <a:buNone/>
            </a:pPr>
            <a:r>
              <a:rPr lang="en-US" altLang="zh-CN" sz="2400" dirty="0" err="1" smtClean="0"/>
              <a:t>Printf</a:t>
            </a:r>
            <a:r>
              <a:rPr lang="en-US" altLang="zh-CN" sz="2400" dirty="0" smtClean="0"/>
              <a:t>(“writing to \”%s\”to the end of %s …\n”,</a:t>
            </a:r>
            <a:r>
              <a:rPr lang="en-US" altLang="zh-CN" sz="2400" dirty="0" err="1" smtClean="0"/>
              <a:t>userinput,outputfile</a:t>
            </a:r>
            <a:r>
              <a:rPr lang="en-US" altLang="zh-CN" sz="2400" dirty="0" smtClean="0"/>
              <a:t>);</a:t>
            </a:r>
          </a:p>
          <a:p>
            <a:pPr eaLnBrk="1" hangingPunct="1">
              <a:buFontTx/>
              <a:buNone/>
            </a:pPr>
            <a:r>
              <a:rPr lang="en-US" altLang="zh-CN" sz="2400" dirty="0" err="1" smtClean="0"/>
              <a:t>Fd</a:t>
            </a:r>
            <a:r>
              <a:rPr lang="en-US" altLang="zh-CN" sz="2400" dirty="0" smtClean="0"/>
              <a:t>=</a:t>
            </a:r>
            <a:r>
              <a:rPr lang="en-US" altLang="zh-CN" sz="2400" dirty="0" err="1" smtClean="0"/>
              <a:t>fopen</a:t>
            </a:r>
            <a:r>
              <a:rPr lang="en-US" altLang="zh-CN" sz="2400" dirty="0" smtClean="0"/>
              <a:t>(</a:t>
            </a:r>
            <a:r>
              <a:rPr lang="en-US" altLang="zh-CN" sz="2400" dirty="0" err="1" smtClean="0"/>
              <a:t>outputfile</a:t>
            </a:r>
            <a:r>
              <a:rPr lang="en-US" altLang="zh-CN" sz="2400" dirty="0" smtClean="0"/>
              <a:t>,”a”);</a:t>
            </a:r>
          </a:p>
          <a:p>
            <a:pPr eaLnBrk="1" hangingPunct="1">
              <a:buFontTx/>
              <a:buNone/>
            </a:pPr>
            <a:r>
              <a:rPr lang="en-US" altLang="zh-CN" sz="2400" dirty="0" smtClean="0"/>
              <a:t>If (</a:t>
            </a:r>
            <a:r>
              <a:rPr lang="en-US" altLang="zh-CN" sz="2400" dirty="0" err="1" smtClean="0"/>
              <a:t>fd</a:t>
            </a:r>
            <a:r>
              <a:rPr lang="en-US" altLang="zh-CN" sz="2400" dirty="0" smtClean="0"/>
              <a:t>==null)</a:t>
            </a:r>
          </a:p>
          <a:p>
            <a:pPr eaLnBrk="1" hangingPunct="1">
              <a:buFontTx/>
              <a:buNone/>
            </a:pPr>
            <a:r>
              <a:rPr lang="en-US" altLang="zh-CN" sz="2400" dirty="0" smtClean="0"/>
              <a:t>{</a:t>
            </a:r>
            <a:r>
              <a:rPr lang="en-US" altLang="zh-CN" sz="2400" dirty="0" err="1" smtClean="0"/>
              <a:t>fprint</a:t>
            </a:r>
            <a:r>
              <a:rPr lang="en-US" altLang="zh-CN" sz="2400" dirty="0" smtClean="0"/>
              <a:t>(</a:t>
            </a:r>
            <a:r>
              <a:rPr lang="en-US" altLang="zh-CN" sz="2400" dirty="0" err="1" smtClean="0"/>
              <a:t>stederr</a:t>
            </a:r>
            <a:r>
              <a:rPr lang="en-US" altLang="zh-CN" sz="2400" dirty="0" smtClean="0"/>
              <a:t>,”error opening %s\n”,</a:t>
            </a:r>
            <a:r>
              <a:rPr lang="en-US" altLang="zh-CN" sz="2400" dirty="0" err="1" smtClean="0"/>
              <a:t>outputfile</a:t>
            </a:r>
            <a:r>
              <a:rPr lang="en-US" altLang="zh-CN" sz="2400" dirty="0" smtClean="0"/>
              <a:t>);</a:t>
            </a:r>
          </a:p>
          <a:p>
            <a:pPr eaLnBrk="1" hangingPunct="1">
              <a:buFontTx/>
              <a:buNone/>
            </a:pPr>
            <a:r>
              <a:rPr lang="en-US" altLang="zh-CN" sz="2400" dirty="0" smtClean="0"/>
              <a:t>Exit(1);}</a:t>
            </a:r>
          </a:p>
          <a:p>
            <a:pPr eaLnBrk="1" hangingPunct="1">
              <a:buFontTx/>
              <a:buNone/>
            </a:pPr>
            <a:r>
              <a:rPr lang="en-US" altLang="zh-CN" sz="2400" dirty="0" err="1" smtClean="0"/>
              <a:t>Fprint</a:t>
            </a:r>
            <a:r>
              <a:rPr lang="en-US" altLang="zh-CN" sz="2400" dirty="0" smtClean="0"/>
              <a:t>(</a:t>
            </a:r>
            <a:r>
              <a:rPr lang="en-US" altLang="zh-CN" sz="2400" dirty="0" err="1" smtClean="0"/>
              <a:t>fd</a:t>
            </a:r>
            <a:r>
              <a:rPr lang="en-US" altLang="zh-CN" sz="2400" dirty="0" smtClean="0"/>
              <a:t>,”%s\n”,</a:t>
            </a:r>
            <a:r>
              <a:rPr lang="en-US" altLang="zh-CN" sz="2400" dirty="0" err="1" smtClean="0"/>
              <a:t>userinput</a:t>
            </a:r>
            <a:r>
              <a:rPr lang="en-US" altLang="zh-CN" sz="2400" dirty="0" smtClean="0"/>
              <a:t>);</a:t>
            </a:r>
          </a:p>
          <a:p>
            <a:pPr eaLnBrk="1" hangingPunct="1">
              <a:buFontTx/>
              <a:buNone/>
            </a:pPr>
            <a:r>
              <a:rPr lang="en-US" altLang="zh-CN" sz="2400" dirty="0" err="1" smtClean="0"/>
              <a:t>Fclose</a:t>
            </a:r>
            <a:r>
              <a:rPr lang="en-US" altLang="zh-CN" sz="2400" dirty="0" smtClean="0"/>
              <a:t>(</a:t>
            </a:r>
            <a:r>
              <a:rPr lang="en-US" altLang="zh-CN" sz="2400" dirty="0" err="1" smtClean="0"/>
              <a:t>fd</a:t>
            </a:r>
            <a:r>
              <a:rPr lang="en-US" altLang="zh-CN" sz="2400" dirty="0" smtClean="0"/>
              <a:t>);</a:t>
            </a:r>
          </a:p>
          <a:p>
            <a:pPr eaLnBrk="1" hangingPunct="1">
              <a:buFontTx/>
              <a:buNone/>
            </a:pPr>
            <a:r>
              <a:rPr lang="en-US" altLang="zh-CN" sz="2400" dirty="0" smtClean="0"/>
              <a:t>Return(0);</a:t>
            </a:r>
          </a:p>
          <a:p>
            <a:pPr eaLnBrk="1" hangingPunct="1">
              <a:buFontTx/>
              <a:buNone/>
            </a:pPr>
            <a:r>
              <a:rPr lang="en-US" altLang="zh-CN" sz="2400" dirty="0" smtClean="0"/>
              <a:t>}</a:t>
            </a:r>
          </a:p>
          <a:p>
            <a:pPr eaLnBrk="1" hangingPunct="1">
              <a:buFontTx/>
              <a:buNone/>
            </a:pPr>
            <a:endParaRPr lang="en-US" altLang="zh-CN" sz="2400" dirty="0" smtClean="0"/>
          </a:p>
        </p:txBody>
      </p:sp>
    </p:spTree>
    <p:extLst>
      <p:ext uri="{BB962C8B-B14F-4D97-AF65-F5344CB8AC3E}">
        <p14:creationId xmlns:p14="http://schemas.microsoft.com/office/powerpoint/2010/main" val="2616614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6A03B50-E38F-453A-B82E-A1213E6F66FD}" type="slidenum">
              <a:rPr lang="en-US" altLang="zh-CN"/>
              <a:pPr>
                <a:defRPr/>
              </a:pPr>
              <a:t>35</a:t>
            </a:fld>
            <a:endParaRPr lang="en-US" altLang="zh-CN"/>
          </a:p>
        </p:txBody>
      </p:sp>
      <p:sp>
        <p:nvSpPr>
          <p:cNvPr id="70659" name="Rectangle 2"/>
          <p:cNvSpPr>
            <a:spLocks noGrp="1" noChangeArrowheads="1"/>
          </p:cNvSpPr>
          <p:nvPr>
            <p:ph type="title"/>
          </p:nvPr>
        </p:nvSpPr>
        <p:spPr/>
        <p:txBody>
          <a:bodyPr/>
          <a:lstStyle/>
          <a:p>
            <a:pPr eaLnBrk="1" hangingPunct="1"/>
            <a:endParaRPr lang="zh-CN" altLang="zh-CN" smtClean="0"/>
          </a:p>
        </p:txBody>
      </p:sp>
      <p:sp>
        <p:nvSpPr>
          <p:cNvPr id="70660" name="Rectangle 3"/>
          <p:cNvSpPr>
            <a:spLocks noGrp="1" noChangeArrowheads="1"/>
          </p:cNvSpPr>
          <p:nvPr>
            <p:ph type="body" idx="1"/>
          </p:nvPr>
        </p:nvSpPr>
        <p:spPr>
          <a:xfrm>
            <a:off x="990600" y="1634257"/>
            <a:ext cx="7772400" cy="4891087"/>
          </a:xfrm>
        </p:spPr>
        <p:txBody>
          <a:bodyPr/>
          <a:lstStyle/>
          <a:p>
            <a:pPr eaLnBrk="1" hangingPunct="1">
              <a:lnSpc>
                <a:spcPct val="90000"/>
              </a:lnSpc>
              <a:buFontTx/>
              <a:buNone/>
            </a:pPr>
            <a:r>
              <a:rPr lang="en-US" altLang="zh-CN" sz="2000" dirty="0" smtClean="0"/>
              <a:t>$</a:t>
            </a:r>
            <a:r>
              <a:rPr lang="en-US" altLang="zh-CN" sz="2000" dirty="0" err="1" smtClean="0"/>
              <a:t>gcc</a:t>
            </a:r>
            <a:r>
              <a:rPr lang="en-US" altLang="zh-CN" sz="2000" dirty="0" smtClean="0"/>
              <a:t> –o heap </a:t>
            </a:r>
            <a:r>
              <a:rPr lang="en-US" altLang="zh-CN" sz="2000" dirty="0" err="1" smtClean="0"/>
              <a:t>heap.c</a:t>
            </a:r>
            <a:endParaRPr lang="en-US" altLang="zh-CN" sz="2000" dirty="0" smtClean="0"/>
          </a:p>
          <a:p>
            <a:pPr eaLnBrk="1" hangingPunct="1">
              <a:lnSpc>
                <a:spcPct val="90000"/>
              </a:lnSpc>
              <a:buFontTx/>
              <a:buNone/>
            </a:pPr>
            <a:r>
              <a:rPr lang="en-US" altLang="zh-CN" sz="2000" dirty="0" smtClean="0"/>
              <a:t>$</a:t>
            </a:r>
            <a:r>
              <a:rPr lang="en-US" altLang="zh-CN" sz="2000" dirty="0" err="1" smtClean="0"/>
              <a:t>sudo</a:t>
            </a:r>
            <a:r>
              <a:rPr lang="en-US" altLang="zh-CN" sz="2000" dirty="0" smtClean="0"/>
              <a:t> </a:t>
            </a:r>
            <a:r>
              <a:rPr lang="en-US" altLang="zh-CN" sz="2000" dirty="0" err="1" smtClean="0"/>
              <a:t>chown</a:t>
            </a:r>
            <a:r>
              <a:rPr lang="en-US" altLang="zh-CN" sz="2000" dirty="0" smtClean="0"/>
              <a:t> </a:t>
            </a:r>
            <a:r>
              <a:rPr lang="en-US" altLang="zh-CN" sz="2000" dirty="0" err="1" smtClean="0"/>
              <a:t>root.root</a:t>
            </a:r>
            <a:r>
              <a:rPr lang="en-US" altLang="zh-CN" sz="2000" dirty="0" smtClean="0"/>
              <a:t> heap</a:t>
            </a:r>
          </a:p>
          <a:p>
            <a:pPr eaLnBrk="1" hangingPunct="1">
              <a:lnSpc>
                <a:spcPct val="90000"/>
              </a:lnSpc>
              <a:buFontTx/>
              <a:buNone/>
            </a:pPr>
            <a:r>
              <a:rPr lang="en-US" altLang="zh-CN" sz="2000" dirty="0" smtClean="0"/>
              <a:t>$</a:t>
            </a:r>
            <a:r>
              <a:rPr lang="en-US" altLang="zh-CN" sz="2000" dirty="0" err="1" smtClean="0"/>
              <a:t>sudo</a:t>
            </a:r>
            <a:r>
              <a:rPr lang="en-US" altLang="zh-CN" sz="2000" dirty="0" smtClean="0"/>
              <a:t> </a:t>
            </a:r>
            <a:r>
              <a:rPr lang="en-US" altLang="zh-CN" sz="2000" dirty="0" err="1" smtClean="0"/>
              <a:t>chmod</a:t>
            </a:r>
            <a:r>
              <a:rPr lang="en-US" altLang="zh-CN" sz="2000" dirty="0" smtClean="0"/>
              <a:t> </a:t>
            </a:r>
            <a:r>
              <a:rPr lang="en-US" altLang="zh-CN" sz="2000" dirty="0" err="1" smtClean="0"/>
              <a:t>u+s</a:t>
            </a:r>
            <a:r>
              <a:rPr lang="en-US" altLang="zh-CN" sz="2000" dirty="0" smtClean="0"/>
              <a:t> </a:t>
            </a:r>
            <a:r>
              <a:rPr lang="en-US" altLang="zh-CN" sz="2000" dirty="0" smtClean="0"/>
              <a:t>heap</a:t>
            </a:r>
          </a:p>
          <a:p>
            <a:pPr eaLnBrk="1" hangingPunct="1">
              <a:lnSpc>
                <a:spcPct val="90000"/>
              </a:lnSpc>
              <a:buFontTx/>
              <a:buNone/>
            </a:pPr>
            <a:endParaRPr lang="en-US" altLang="zh-CN" sz="2000" dirty="0"/>
          </a:p>
          <a:p>
            <a:pPr eaLnBrk="1" hangingPunct="1">
              <a:lnSpc>
                <a:spcPct val="90000"/>
              </a:lnSpc>
              <a:buFontTx/>
              <a:buNone/>
            </a:pPr>
            <a:r>
              <a:rPr lang="zh-CN" altLang="en-US" sz="2000" dirty="0" smtClean="0"/>
              <a:t>第一次运行</a:t>
            </a:r>
            <a:endParaRPr lang="en-US" altLang="zh-CN" sz="2000" dirty="0" smtClean="0"/>
          </a:p>
          <a:p>
            <a:pPr eaLnBrk="1" hangingPunct="1">
              <a:lnSpc>
                <a:spcPct val="90000"/>
              </a:lnSpc>
              <a:buFontTx/>
              <a:buNone/>
            </a:pPr>
            <a:r>
              <a:rPr lang="en-US" altLang="zh-CN" sz="2000" dirty="0" smtClean="0"/>
              <a:t>$./heap testing</a:t>
            </a:r>
          </a:p>
          <a:p>
            <a:pPr eaLnBrk="1" hangingPunct="1">
              <a:lnSpc>
                <a:spcPct val="90000"/>
              </a:lnSpc>
              <a:buFontTx/>
              <a:buNone/>
            </a:pPr>
            <a:endParaRPr lang="en-US" altLang="zh-CN" sz="2000" dirty="0" smtClean="0"/>
          </a:p>
          <a:p>
            <a:pPr eaLnBrk="1" hangingPunct="1">
              <a:lnSpc>
                <a:spcPct val="90000"/>
              </a:lnSpc>
              <a:buFontTx/>
              <a:buNone/>
            </a:pPr>
            <a:r>
              <a:rPr lang="en-US" altLang="zh-CN" sz="2000" dirty="0" err="1" smtClean="0"/>
              <a:t>Userinput</a:t>
            </a:r>
            <a:r>
              <a:rPr lang="en-US" altLang="zh-CN" sz="2000" dirty="0" smtClean="0"/>
              <a:t> @0x80498d0:testing</a:t>
            </a:r>
          </a:p>
          <a:p>
            <a:pPr eaLnBrk="1" hangingPunct="1">
              <a:lnSpc>
                <a:spcPct val="90000"/>
              </a:lnSpc>
              <a:buFontTx/>
              <a:buNone/>
            </a:pPr>
            <a:r>
              <a:rPr lang="en-US" altLang="zh-CN" sz="2000" dirty="0" err="1" smtClean="0"/>
              <a:t>Outputfile</a:t>
            </a:r>
            <a:r>
              <a:rPr lang="en-US" altLang="zh-CN" sz="2000" dirty="0" smtClean="0"/>
              <a:t> @0x80498e8:/</a:t>
            </a:r>
            <a:r>
              <a:rPr lang="en-US" altLang="zh-CN" sz="2000" dirty="0" err="1" smtClean="0"/>
              <a:t>tmp</a:t>
            </a:r>
            <a:r>
              <a:rPr lang="en-US" altLang="zh-CN" sz="2000" dirty="0" smtClean="0"/>
              <a:t>/notes</a:t>
            </a:r>
          </a:p>
          <a:p>
            <a:pPr eaLnBrk="1" hangingPunct="1">
              <a:lnSpc>
                <a:spcPct val="90000"/>
              </a:lnSpc>
              <a:buFontTx/>
              <a:buNone/>
            </a:pPr>
            <a:r>
              <a:rPr lang="en-US" altLang="zh-CN" sz="2000" dirty="0" smtClean="0"/>
              <a:t>Distance between:24</a:t>
            </a:r>
          </a:p>
          <a:p>
            <a:pPr eaLnBrk="1" hangingPunct="1">
              <a:lnSpc>
                <a:spcPct val="90000"/>
              </a:lnSpc>
              <a:buFontTx/>
              <a:buNone/>
            </a:pPr>
            <a:r>
              <a:rPr lang="en-US" altLang="zh-CN" sz="2000" dirty="0" smtClean="0"/>
              <a:t>-------------------------</a:t>
            </a:r>
          </a:p>
          <a:p>
            <a:pPr eaLnBrk="1" hangingPunct="1">
              <a:lnSpc>
                <a:spcPct val="90000"/>
              </a:lnSpc>
              <a:buFontTx/>
              <a:buNone/>
            </a:pPr>
            <a:r>
              <a:rPr lang="en-US" altLang="zh-CN" sz="2000" dirty="0" smtClean="0"/>
              <a:t>Writing to “testing”  to the end of  /</a:t>
            </a:r>
            <a:r>
              <a:rPr lang="en-US" altLang="zh-CN" sz="2000" dirty="0" err="1" smtClean="0"/>
              <a:t>tmp</a:t>
            </a:r>
            <a:r>
              <a:rPr lang="en-US" altLang="zh-CN" sz="2000" dirty="0" smtClean="0"/>
              <a:t>/notes…</a:t>
            </a:r>
          </a:p>
          <a:p>
            <a:pPr eaLnBrk="1" hangingPunct="1">
              <a:lnSpc>
                <a:spcPct val="90000"/>
              </a:lnSpc>
              <a:buFontTx/>
              <a:buNone/>
            </a:pPr>
            <a:r>
              <a:rPr lang="en-US" altLang="zh-CN" sz="2000" dirty="0" smtClean="0"/>
              <a:t>$cat /</a:t>
            </a:r>
            <a:r>
              <a:rPr lang="en-US" altLang="zh-CN" sz="2000" dirty="0" err="1" smtClean="0"/>
              <a:t>tmp</a:t>
            </a:r>
            <a:r>
              <a:rPr lang="en-US" altLang="zh-CN" sz="2000" dirty="0" smtClean="0"/>
              <a:t>/notes</a:t>
            </a:r>
          </a:p>
          <a:p>
            <a:pPr eaLnBrk="1" hangingPunct="1">
              <a:lnSpc>
                <a:spcPct val="90000"/>
              </a:lnSpc>
              <a:buFontTx/>
              <a:buNone/>
            </a:pPr>
            <a:r>
              <a:rPr lang="en-US" altLang="zh-CN" sz="2000" dirty="0" smtClean="0"/>
              <a:t>testing</a:t>
            </a:r>
          </a:p>
          <a:p>
            <a:pPr eaLnBrk="1" hangingPunct="1">
              <a:lnSpc>
                <a:spcPct val="90000"/>
              </a:lnSpc>
              <a:buFontTx/>
              <a:buNone/>
            </a:pPr>
            <a:endParaRPr lang="en-US" altLang="zh-CN" sz="2000" dirty="0" smtClean="0"/>
          </a:p>
        </p:txBody>
      </p:sp>
    </p:spTree>
    <p:extLst>
      <p:ext uri="{BB962C8B-B14F-4D97-AF65-F5344CB8AC3E}">
        <p14:creationId xmlns:p14="http://schemas.microsoft.com/office/powerpoint/2010/main" val="2728014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2724934-3B45-43AF-9F54-D870DF35D542}" type="slidenum">
              <a:rPr lang="en-US" altLang="zh-CN"/>
              <a:pPr>
                <a:defRPr/>
              </a:pPr>
              <a:t>36</a:t>
            </a:fld>
            <a:endParaRPr lang="en-US" altLang="zh-CN"/>
          </a:p>
        </p:txBody>
      </p:sp>
      <p:sp>
        <p:nvSpPr>
          <p:cNvPr id="71683" name="Rectangle 2"/>
          <p:cNvSpPr>
            <a:spLocks noGrp="1" noChangeArrowheads="1"/>
          </p:cNvSpPr>
          <p:nvPr>
            <p:ph type="title"/>
          </p:nvPr>
        </p:nvSpPr>
        <p:spPr/>
        <p:txBody>
          <a:bodyPr/>
          <a:lstStyle/>
          <a:p>
            <a:pPr eaLnBrk="1" hangingPunct="1"/>
            <a:endParaRPr lang="zh-CN" altLang="zh-CN" smtClean="0"/>
          </a:p>
        </p:txBody>
      </p:sp>
      <p:sp>
        <p:nvSpPr>
          <p:cNvPr id="71684" name="Rectangle 3"/>
          <p:cNvSpPr>
            <a:spLocks noGrp="1" noChangeArrowheads="1"/>
          </p:cNvSpPr>
          <p:nvPr>
            <p:ph type="body" idx="1"/>
          </p:nvPr>
        </p:nvSpPr>
        <p:spPr>
          <a:xfrm>
            <a:off x="971550" y="1772816"/>
            <a:ext cx="7772400" cy="4833937"/>
          </a:xfrm>
        </p:spPr>
        <p:txBody>
          <a:bodyPr/>
          <a:lstStyle/>
          <a:p>
            <a:pPr>
              <a:lnSpc>
                <a:spcPct val="80000"/>
              </a:lnSpc>
              <a:buNone/>
            </a:pPr>
            <a:r>
              <a:rPr lang="zh-CN" altLang="en-US" sz="2400" dirty="0" smtClean="0"/>
              <a:t>第二次</a:t>
            </a:r>
            <a:r>
              <a:rPr lang="zh-CN" altLang="en-US" sz="2400" dirty="0"/>
              <a:t>运行</a:t>
            </a:r>
            <a:endParaRPr lang="en-US" altLang="zh-CN" sz="2400" dirty="0"/>
          </a:p>
          <a:p>
            <a:pPr eaLnBrk="1" hangingPunct="1">
              <a:lnSpc>
                <a:spcPct val="80000"/>
              </a:lnSpc>
              <a:buFontTx/>
              <a:buNone/>
            </a:pPr>
            <a:endParaRPr lang="en-US" altLang="zh-CN" sz="2400" dirty="0" smtClean="0"/>
          </a:p>
          <a:p>
            <a:pPr eaLnBrk="1" hangingPunct="1">
              <a:lnSpc>
                <a:spcPct val="80000"/>
              </a:lnSpc>
              <a:buFontTx/>
              <a:buNone/>
            </a:pPr>
            <a:r>
              <a:rPr lang="en-US" altLang="zh-CN" sz="2400" dirty="0" smtClean="0"/>
              <a:t>$./</a:t>
            </a:r>
            <a:r>
              <a:rPr lang="en-US" altLang="zh-CN" sz="2400" dirty="0" smtClean="0"/>
              <a:t>heap </a:t>
            </a:r>
            <a:r>
              <a:rPr lang="en-US" altLang="zh-CN" sz="2400" dirty="0" smtClean="0"/>
              <a:t>12345678901234567890123</a:t>
            </a:r>
          </a:p>
          <a:p>
            <a:pPr eaLnBrk="1" hangingPunct="1">
              <a:lnSpc>
                <a:spcPct val="80000"/>
              </a:lnSpc>
              <a:buFontTx/>
              <a:buNone/>
            </a:pPr>
            <a:endParaRPr lang="en-US" altLang="zh-CN" sz="2400" dirty="0" smtClean="0"/>
          </a:p>
          <a:p>
            <a:pPr eaLnBrk="1" hangingPunct="1">
              <a:lnSpc>
                <a:spcPct val="80000"/>
              </a:lnSpc>
              <a:buFontTx/>
              <a:buNone/>
            </a:pPr>
            <a:r>
              <a:rPr lang="en-US" altLang="zh-CN" sz="2400" dirty="0" err="1" smtClean="0"/>
              <a:t>Userinput</a:t>
            </a:r>
            <a:r>
              <a:rPr lang="en-US" altLang="zh-CN" sz="2400" dirty="0" smtClean="0"/>
              <a:t> @0x80498d0: 12345678901234567890123</a:t>
            </a:r>
          </a:p>
          <a:p>
            <a:pPr eaLnBrk="1" hangingPunct="1">
              <a:lnSpc>
                <a:spcPct val="80000"/>
              </a:lnSpc>
              <a:buFontTx/>
              <a:buNone/>
            </a:pPr>
            <a:r>
              <a:rPr lang="en-US" altLang="zh-CN" sz="2400" dirty="0" err="1" smtClean="0"/>
              <a:t>Outputfile</a:t>
            </a:r>
            <a:r>
              <a:rPr lang="en-US" altLang="zh-CN" sz="2400" dirty="0" smtClean="0"/>
              <a:t> @0x80498e8:/</a:t>
            </a:r>
            <a:r>
              <a:rPr lang="en-US" altLang="zh-CN" sz="2400" dirty="0" err="1" smtClean="0"/>
              <a:t>tmp</a:t>
            </a:r>
            <a:r>
              <a:rPr lang="en-US" altLang="zh-CN" sz="2400" dirty="0" smtClean="0"/>
              <a:t>/notes</a:t>
            </a:r>
          </a:p>
          <a:p>
            <a:pPr eaLnBrk="1" hangingPunct="1">
              <a:lnSpc>
                <a:spcPct val="80000"/>
              </a:lnSpc>
              <a:buFontTx/>
              <a:buNone/>
            </a:pPr>
            <a:r>
              <a:rPr lang="en-US" altLang="zh-CN" sz="2400" dirty="0" smtClean="0"/>
              <a:t>Distance between:24</a:t>
            </a:r>
          </a:p>
          <a:p>
            <a:pPr eaLnBrk="1" hangingPunct="1">
              <a:lnSpc>
                <a:spcPct val="80000"/>
              </a:lnSpc>
              <a:buFontTx/>
              <a:buNone/>
            </a:pPr>
            <a:r>
              <a:rPr lang="en-US" altLang="zh-CN" sz="2400" dirty="0" smtClean="0"/>
              <a:t>-------------------------</a:t>
            </a:r>
          </a:p>
          <a:p>
            <a:pPr eaLnBrk="1" hangingPunct="1">
              <a:lnSpc>
                <a:spcPct val="80000"/>
              </a:lnSpc>
              <a:buFontTx/>
              <a:buNone/>
            </a:pPr>
            <a:r>
              <a:rPr lang="en-US" altLang="zh-CN" sz="2400" dirty="0" smtClean="0"/>
              <a:t>Writing to “12345678901234567890123”  to the end of  /</a:t>
            </a:r>
            <a:r>
              <a:rPr lang="en-US" altLang="zh-CN" sz="2400" dirty="0" err="1" smtClean="0"/>
              <a:t>tmp</a:t>
            </a:r>
            <a:r>
              <a:rPr lang="en-US" altLang="zh-CN" sz="2400" dirty="0" smtClean="0"/>
              <a:t>/notes…</a:t>
            </a:r>
          </a:p>
          <a:p>
            <a:pPr eaLnBrk="1" hangingPunct="1">
              <a:lnSpc>
                <a:spcPct val="80000"/>
              </a:lnSpc>
              <a:buFontTx/>
              <a:buNone/>
            </a:pPr>
            <a:r>
              <a:rPr lang="en-US" altLang="zh-CN" sz="2400" dirty="0" smtClean="0"/>
              <a:t>$cat /</a:t>
            </a:r>
            <a:r>
              <a:rPr lang="en-US" altLang="zh-CN" sz="2400" dirty="0" err="1" smtClean="0"/>
              <a:t>tmp</a:t>
            </a:r>
            <a:r>
              <a:rPr lang="en-US" altLang="zh-CN" sz="2400" dirty="0" smtClean="0"/>
              <a:t>/notes</a:t>
            </a:r>
          </a:p>
          <a:p>
            <a:pPr eaLnBrk="1" hangingPunct="1">
              <a:lnSpc>
                <a:spcPct val="80000"/>
              </a:lnSpc>
              <a:buFontTx/>
              <a:buNone/>
            </a:pPr>
            <a:r>
              <a:rPr lang="en-US" altLang="zh-CN" sz="2400" dirty="0" smtClean="0"/>
              <a:t>Testing</a:t>
            </a:r>
          </a:p>
          <a:p>
            <a:pPr eaLnBrk="1" hangingPunct="1">
              <a:lnSpc>
                <a:spcPct val="80000"/>
              </a:lnSpc>
              <a:buFontTx/>
              <a:buNone/>
            </a:pPr>
            <a:r>
              <a:rPr lang="en-US" altLang="zh-CN" sz="2400" dirty="0" smtClean="0"/>
              <a:t>12345678901234567890123</a:t>
            </a:r>
          </a:p>
          <a:p>
            <a:pPr eaLnBrk="1" hangingPunct="1">
              <a:lnSpc>
                <a:spcPct val="80000"/>
              </a:lnSpc>
              <a:buFontTx/>
              <a:buNone/>
            </a:pPr>
            <a:endParaRPr lang="en-US" altLang="zh-CN" sz="2400" dirty="0" smtClean="0"/>
          </a:p>
        </p:txBody>
      </p:sp>
    </p:spTree>
    <p:extLst>
      <p:ext uri="{BB962C8B-B14F-4D97-AF65-F5344CB8AC3E}">
        <p14:creationId xmlns:p14="http://schemas.microsoft.com/office/powerpoint/2010/main" val="2369083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2382DB9-0EF7-4B2F-8BB8-AC4CE73C926D}" type="slidenum">
              <a:rPr lang="en-US" altLang="zh-CN"/>
              <a:pPr>
                <a:defRPr/>
              </a:pPr>
              <a:t>37</a:t>
            </a:fld>
            <a:endParaRPr lang="en-US" altLang="zh-CN"/>
          </a:p>
        </p:txBody>
      </p:sp>
      <p:sp>
        <p:nvSpPr>
          <p:cNvPr id="72707" name="Rectangle 2"/>
          <p:cNvSpPr>
            <a:spLocks noGrp="1" noChangeArrowheads="1"/>
          </p:cNvSpPr>
          <p:nvPr>
            <p:ph type="title"/>
          </p:nvPr>
        </p:nvSpPr>
        <p:spPr/>
        <p:txBody>
          <a:bodyPr/>
          <a:lstStyle/>
          <a:p>
            <a:pPr eaLnBrk="1" hangingPunct="1"/>
            <a:endParaRPr lang="zh-CN" altLang="zh-CN" dirty="0" smtClean="0"/>
          </a:p>
        </p:txBody>
      </p:sp>
      <p:sp>
        <p:nvSpPr>
          <p:cNvPr id="72708" name="Rectangle 3"/>
          <p:cNvSpPr>
            <a:spLocks noGrp="1" noChangeArrowheads="1"/>
          </p:cNvSpPr>
          <p:nvPr>
            <p:ph type="body" idx="1"/>
          </p:nvPr>
        </p:nvSpPr>
        <p:spPr>
          <a:xfrm>
            <a:off x="990600" y="1417786"/>
            <a:ext cx="7772400" cy="5035550"/>
          </a:xfrm>
        </p:spPr>
        <p:txBody>
          <a:bodyPr/>
          <a:lstStyle/>
          <a:p>
            <a:pPr>
              <a:lnSpc>
                <a:spcPct val="90000"/>
              </a:lnSpc>
              <a:buNone/>
            </a:pPr>
            <a:r>
              <a:rPr lang="zh-CN" altLang="en-US" sz="2000" dirty="0" smtClean="0"/>
              <a:t>第三次</a:t>
            </a:r>
            <a:r>
              <a:rPr lang="zh-CN" altLang="en-US" sz="2000" dirty="0"/>
              <a:t>运行</a:t>
            </a:r>
            <a:endParaRPr lang="en-US" altLang="zh-CN" sz="2000" dirty="0"/>
          </a:p>
          <a:p>
            <a:pPr eaLnBrk="1" hangingPunct="1">
              <a:lnSpc>
                <a:spcPct val="90000"/>
              </a:lnSpc>
              <a:buFontTx/>
              <a:buNone/>
            </a:pPr>
            <a:endParaRPr lang="en-US" altLang="zh-CN" sz="2000" dirty="0" smtClean="0"/>
          </a:p>
          <a:p>
            <a:pPr eaLnBrk="1" hangingPunct="1">
              <a:lnSpc>
                <a:spcPct val="90000"/>
              </a:lnSpc>
              <a:buFontTx/>
              <a:buNone/>
            </a:pPr>
            <a:r>
              <a:rPr lang="en-US" altLang="zh-CN" sz="2000" dirty="0" smtClean="0"/>
              <a:t>$./</a:t>
            </a:r>
            <a:r>
              <a:rPr lang="en-US" altLang="zh-CN" sz="2000" dirty="0" smtClean="0"/>
              <a:t>heap 123456789012345678901234</a:t>
            </a:r>
          </a:p>
          <a:p>
            <a:pPr eaLnBrk="1" hangingPunct="1">
              <a:lnSpc>
                <a:spcPct val="90000"/>
              </a:lnSpc>
              <a:buFontTx/>
              <a:buNone/>
            </a:pPr>
            <a:r>
              <a:rPr lang="en-US" altLang="zh-CN" sz="2000" dirty="0" err="1" smtClean="0"/>
              <a:t>Userinput</a:t>
            </a:r>
            <a:r>
              <a:rPr lang="en-US" altLang="zh-CN" sz="2000" dirty="0" smtClean="0"/>
              <a:t> @0x80498d0:123456789012345678901234</a:t>
            </a:r>
          </a:p>
          <a:p>
            <a:pPr eaLnBrk="1" hangingPunct="1">
              <a:lnSpc>
                <a:spcPct val="90000"/>
              </a:lnSpc>
              <a:buFontTx/>
              <a:buNone/>
            </a:pPr>
            <a:endParaRPr lang="en-US" altLang="zh-CN" sz="2000" dirty="0" smtClean="0"/>
          </a:p>
          <a:p>
            <a:pPr eaLnBrk="1" hangingPunct="1">
              <a:lnSpc>
                <a:spcPct val="90000"/>
              </a:lnSpc>
              <a:buFontTx/>
              <a:buNone/>
            </a:pPr>
            <a:r>
              <a:rPr lang="en-US" altLang="zh-CN" sz="2000" dirty="0" err="1" smtClean="0"/>
              <a:t>Outputfile</a:t>
            </a:r>
            <a:r>
              <a:rPr lang="en-US" altLang="zh-CN" sz="2000" dirty="0" smtClean="0"/>
              <a:t> @0x80498e8:</a:t>
            </a:r>
          </a:p>
          <a:p>
            <a:pPr eaLnBrk="1" hangingPunct="1">
              <a:lnSpc>
                <a:spcPct val="90000"/>
              </a:lnSpc>
              <a:buFontTx/>
              <a:buNone/>
            </a:pPr>
            <a:r>
              <a:rPr lang="en-US" altLang="zh-CN" sz="2000" dirty="0" smtClean="0"/>
              <a:t>Distance between:24</a:t>
            </a:r>
          </a:p>
          <a:p>
            <a:pPr eaLnBrk="1" hangingPunct="1">
              <a:lnSpc>
                <a:spcPct val="90000"/>
              </a:lnSpc>
              <a:buFontTx/>
              <a:buNone/>
            </a:pPr>
            <a:r>
              <a:rPr lang="en-US" altLang="zh-CN" sz="2000" dirty="0" smtClean="0"/>
              <a:t>-------------------------</a:t>
            </a:r>
          </a:p>
          <a:p>
            <a:pPr eaLnBrk="1" hangingPunct="1">
              <a:lnSpc>
                <a:spcPct val="90000"/>
              </a:lnSpc>
              <a:buFontTx/>
              <a:buNone/>
            </a:pPr>
            <a:r>
              <a:rPr lang="en-US" altLang="zh-CN" sz="2000" dirty="0" smtClean="0"/>
              <a:t>Writing to “123456789012345678901234”  to the end of  …</a:t>
            </a:r>
          </a:p>
          <a:p>
            <a:pPr eaLnBrk="1" hangingPunct="1">
              <a:lnSpc>
                <a:spcPct val="90000"/>
              </a:lnSpc>
              <a:buFontTx/>
              <a:buNone/>
            </a:pPr>
            <a:r>
              <a:rPr lang="en-US" altLang="zh-CN" sz="2000" dirty="0" smtClean="0"/>
              <a:t>Error opening </a:t>
            </a:r>
          </a:p>
          <a:p>
            <a:pPr eaLnBrk="1" hangingPunct="1">
              <a:lnSpc>
                <a:spcPct val="90000"/>
              </a:lnSpc>
              <a:buFontTx/>
              <a:buNone/>
            </a:pPr>
            <a:r>
              <a:rPr lang="en-US" altLang="zh-CN" sz="2000" dirty="0" smtClean="0"/>
              <a:t>$cat /</a:t>
            </a:r>
            <a:r>
              <a:rPr lang="en-US" altLang="zh-CN" sz="2000" dirty="0" err="1" smtClean="0"/>
              <a:t>tmp</a:t>
            </a:r>
            <a:r>
              <a:rPr lang="en-US" altLang="zh-CN" sz="2000" dirty="0" smtClean="0"/>
              <a:t>/notes</a:t>
            </a:r>
          </a:p>
          <a:p>
            <a:pPr eaLnBrk="1" hangingPunct="1">
              <a:lnSpc>
                <a:spcPct val="90000"/>
              </a:lnSpc>
              <a:buFontTx/>
              <a:buNone/>
            </a:pPr>
            <a:r>
              <a:rPr lang="en-US" altLang="zh-CN" sz="2000" dirty="0" smtClean="0"/>
              <a:t>Testing</a:t>
            </a:r>
          </a:p>
          <a:p>
            <a:pPr eaLnBrk="1" hangingPunct="1">
              <a:lnSpc>
                <a:spcPct val="90000"/>
              </a:lnSpc>
              <a:buFontTx/>
              <a:buNone/>
            </a:pPr>
            <a:r>
              <a:rPr lang="en-US" altLang="zh-CN" sz="2000" dirty="0" smtClean="0"/>
              <a:t>12345678901234567890123</a:t>
            </a:r>
          </a:p>
          <a:p>
            <a:pPr eaLnBrk="1" hangingPunct="1">
              <a:lnSpc>
                <a:spcPct val="90000"/>
              </a:lnSpc>
              <a:buFontTx/>
              <a:buNone/>
            </a:pPr>
            <a:endParaRPr lang="en-US" altLang="zh-CN" sz="2000" dirty="0" smtClean="0"/>
          </a:p>
        </p:txBody>
      </p:sp>
    </p:spTree>
    <p:extLst>
      <p:ext uri="{BB962C8B-B14F-4D97-AF65-F5344CB8AC3E}">
        <p14:creationId xmlns:p14="http://schemas.microsoft.com/office/powerpoint/2010/main" val="3627348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CC91003-C2FB-4FF6-8984-3DD534D124A4}" type="slidenum">
              <a:rPr lang="en-US" altLang="zh-CN"/>
              <a:pPr>
                <a:defRPr/>
              </a:pPr>
              <a:t>38</a:t>
            </a:fld>
            <a:endParaRPr lang="en-US" altLang="zh-CN"/>
          </a:p>
        </p:txBody>
      </p:sp>
      <p:sp>
        <p:nvSpPr>
          <p:cNvPr id="73731" name="Rectangle 2"/>
          <p:cNvSpPr>
            <a:spLocks noGrp="1" noChangeArrowheads="1"/>
          </p:cNvSpPr>
          <p:nvPr>
            <p:ph type="title"/>
          </p:nvPr>
        </p:nvSpPr>
        <p:spPr/>
        <p:txBody>
          <a:bodyPr/>
          <a:lstStyle/>
          <a:p>
            <a:pPr eaLnBrk="1" hangingPunct="1"/>
            <a:endParaRPr lang="zh-CN" altLang="zh-CN" smtClean="0"/>
          </a:p>
        </p:txBody>
      </p:sp>
      <p:sp>
        <p:nvSpPr>
          <p:cNvPr id="73732" name="Rectangle 3"/>
          <p:cNvSpPr>
            <a:spLocks noGrp="1" noChangeArrowheads="1"/>
          </p:cNvSpPr>
          <p:nvPr>
            <p:ph type="body" idx="1"/>
          </p:nvPr>
        </p:nvSpPr>
        <p:spPr>
          <a:xfrm>
            <a:off x="990600" y="1779290"/>
            <a:ext cx="7772400" cy="4818062"/>
          </a:xfrm>
        </p:spPr>
        <p:txBody>
          <a:bodyPr/>
          <a:lstStyle/>
          <a:p>
            <a:pPr>
              <a:lnSpc>
                <a:spcPct val="90000"/>
              </a:lnSpc>
              <a:buNone/>
            </a:pPr>
            <a:r>
              <a:rPr lang="zh-CN" altLang="en-US" sz="2000" dirty="0"/>
              <a:t>第一次运行</a:t>
            </a:r>
            <a:endParaRPr lang="en-US" altLang="zh-CN" sz="2000" dirty="0"/>
          </a:p>
          <a:p>
            <a:pPr eaLnBrk="1" hangingPunct="1">
              <a:lnSpc>
                <a:spcPct val="90000"/>
              </a:lnSpc>
              <a:buFontTx/>
              <a:buNone/>
            </a:pPr>
            <a:endParaRPr lang="en-US" altLang="zh-CN" sz="2000" dirty="0" smtClean="0"/>
          </a:p>
          <a:p>
            <a:pPr eaLnBrk="1" hangingPunct="1">
              <a:lnSpc>
                <a:spcPct val="90000"/>
              </a:lnSpc>
              <a:buFontTx/>
              <a:buNone/>
            </a:pPr>
            <a:r>
              <a:rPr lang="en-US" altLang="zh-CN" sz="2000" dirty="0" smtClean="0"/>
              <a:t>$./</a:t>
            </a:r>
            <a:r>
              <a:rPr lang="en-US" altLang="zh-CN" sz="2000" dirty="0" smtClean="0"/>
              <a:t>heap 123456789012345678901234testfile</a:t>
            </a:r>
          </a:p>
          <a:p>
            <a:pPr eaLnBrk="1" hangingPunct="1">
              <a:lnSpc>
                <a:spcPct val="90000"/>
              </a:lnSpc>
              <a:buFontTx/>
              <a:buNone/>
            </a:pPr>
            <a:r>
              <a:rPr lang="en-US" altLang="zh-CN" sz="2000" dirty="0" err="1" smtClean="0"/>
              <a:t>Userinput</a:t>
            </a:r>
            <a:r>
              <a:rPr lang="en-US" altLang="zh-CN" sz="2000" dirty="0" smtClean="0"/>
              <a:t> @0x80498d0:123456789012345678901234testfile</a:t>
            </a:r>
          </a:p>
          <a:p>
            <a:pPr eaLnBrk="1" hangingPunct="1">
              <a:lnSpc>
                <a:spcPct val="90000"/>
              </a:lnSpc>
              <a:buFontTx/>
              <a:buNone/>
            </a:pPr>
            <a:endParaRPr lang="en-US" altLang="zh-CN" sz="2000" dirty="0" smtClean="0"/>
          </a:p>
          <a:p>
            <a:pPr eaLnBrk="1" hangingPunct="1">
              <a:lnSpc>
                <a:spcPct val="90000"/>
              </a:lnSpc>
              <a:buFontTx/>
              <a:buNone/>
            </a:pPr>
            <a:r>
              <a:rPr lang="en-US" altLang="zh-CN" sz="2000" dirty="0" err="1" smtClean="0"/>
              <a:t>Outputfile</a:t>
            </a:r>
            <a:r>
              <a:rPr lang="en-US" altLang="zh-CN" sz="2000" dirty="0" smtClean="0"/>
              <a:t> @0x80498e8:testfile</a:t>
            </a:r>
          </a:p>
          <a:p>
            <a:pPr eaLnBrk="1" hangingPunct="1">
              <a:lnSpc>
                <a:spcPct val="90000"/>
              </a:lnSpc>
              <a:buFontTx/>
              <a:buNone/>
            </a:pPr>
            <a:r>
              <a:rPr lang="en-US" altLang="zh-CN" sz="2000" dirty="0" smtClean="0"/>
              <a:t>Distance between:24</a:t>
            </a:r>
          </a:p>
          <a:p>
            <a:pPr eaLnBrk="1" hangingPunct="1">
              <a:lnSpc>
                <a:spcPct val="90000"/>
              </a:lnSpc>
              <a:buFontTx/>
              <a:buNone/>
            </a:pPr>
            <a:r>
              <a:rPr lang="en-US" altLang="zh-CN" sz="2000" dirty="0" smtClean="0"/>
              <a:t>-------------------------</a:t>
            </a:r>
          </a:p>
          <a:p>
            <a:pPr eaLnBrk="1" hangingPunct="1">
              <a:lnSpc>
                <a:spcPct val="90000"/>
              </a:lnSpc>
              <a:buFontTx/>
              <a:buNone/>
            </a:pPr>
            <a:r>
              <a:rPr lang="en-US" altLang="zh-CN" sz="2000" dirty="0" smtClean="0"/>
              <a:t>Writing to “123456789012345678901234testfile”  to the end of  </a:t>
            </a:r>
            <a:r>
              <a:rPr lang="en-US" altLang="zh-CN" sz="2000" dirty="0" err="1" smtClean="0"/>
              <a:t>testfile</a:t>
            </a:r>
            <a:r>
              <a:rPr lang="en-US" altLang="zh-CN" sz="2000" dirty="0" smtClean="0"/>
              <a:t>;  </a:t>
            </a:r>
          </a:p>
          <a:p>
            <a:pPr eaLnBrk="1" hangingPunct="1">
              <a:lnSpc>
                <a:spcPct val="90000"/>
              </a:lnSpc>
              <a:buFontTx/>
              <a:buNone/>
            </a:pPr>
            <a:r>
              <a:rPr lang="en-US" altLang="zh-CN" sz="2000" dirty="0" smtClean="0"/>
              <a:t>$cat </a:t>
            </a:r>
            <a:r>
              <a:rPr lang="en-US" altLang="zh-CN" sz="2000" dirty="0" err="1" smtClean="0"/>
              <a:t>testfile</a:t>
            </a:r>
            <a:endParaRPr lang="en-US" altLang="zh-CN" sz="2000" dirty="0" smtClean="0"/>
          </a:p>
          <a:p>
            <a:pPr eaLnBrk="1" hangingPunct="1">
              <a:lnSpc>
                <a:spcPct val="90000"/>
              </a:lnSpc>
              <a:buFontTx/>
              <a:buNone/>
            </a:pPr>
            <a:r>
              <a:rPr lang="en-US" altLang="zh-CN" sz="2000" dirty="0" smtClean="0"/>
              <a:t>123456789012345678901234testfile</a:t>
            </a:r>
          </a:p>
          <a:p>
            <a:pPr eaLnBrk="1" hangingPunct="1">
              <a:lnSpc>
                <a:spcPct val="90000"/>
              </a:lnSpc>
              <a:buFontTx/>
              <a:buNone/>
            </a:pPr>
            <a:endParaRPr lang="en-US" altLang="zh-CN" sz="2000" dirty="0" smtClean="0"/>
          </a:p>
        </p:txBody>
      </p:sp>
    </p:spTree>
    <p:extLst>
      <p:ext uri="{BB962C8B-B14F-4D97-AF65-F5344CB8AC3E}">
        <p14:creationId xmlns:p14="http://schemas.microsoft.com/office/powerpoint/2010/main" val="2115373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8CD008D-6108-486E-AB42-BF6250979A55}" type="slidenum">
              <a:rPr lang="en-US" altLang="zh-CN"/>
              <a:pPr>
                <a:defRPr/>
              </a:pPr>
              <a:t>39</a:t>
            </a:fld>
            <a:endParaRPr lang="en-US" altLang="zh-CN"/>
          </a:p>
        </p:txBody>
      </p:sp>
      <p:sp>
        <p:nvSpPr>
          <p:cNvPr id="74755" name="Rectangle 2"/>
          <p:cNvSpPr>
            <a:spLocks noGrp="1" noChangeArrowheads="1"/>
          </p:cNvSpPr>
          <p:nvPr>
            <p:ph type="title"/>
          </p:nvPr>
        </p:nvSpPr>
        <p:spPr/>
        <p:txBody>
          <a:bodyPr/>
          <a:lstStyle/>
          <a:p>
            <a:pPr eaLnBrk="1" hangingPunct="1"/>
            <a:endParaRPr lang="zh-CN" altLang="zh-CN" smtClean="0"/>
          </a:p>
        </p:txBody>
      </p:sp>
      <p:sp>
        <p:nvSpPr>
          <p:cNvPr id="74756" name="Rectangle 3"/>
          <p:cNvSpPr>
            <a:spLocks noGrp="1" noChangeArrowheads="1"/>
          </p:cNvSpPr>
          <p:nvPr>
            <p:ph type="body" idx="1"/>
          </p:nvPr>
        </p:nvSpPr>
        <p:spPr/>
        <p:txBody>
          <a:bodyPr/>
          <a:lstStyle/>
          <a:p>
            <a:pPr eaLnBrk="1" hangingPunct="1"/>
            <a:r>
              <a:rPr lang="zh-CN" altLang="en-US" smtClean="0"/>
              <a:t>由于字符串</a:t>
            </a:r>
            <a:r>
              <a:rPr lang="en-US" altLang="zh-CN" smtClean="0"/>
              <a:t>testfile</a:t>
            </a:r>
            <a:r>
              <a:rPr lang="zh-CN" altLang="en-US" smtClean="0"/>
              <a:t>溢出到</a:t>
            </a:r>
            <a:r>
              <a:rPr lang="en-US" altLang="zh-CN" smtClean="0"/>
              <a:t>outputfile</a:t>
            </a:r>
            <a:r>
              <a:rPr lang="zh-CN" altLang="en-US" smtClean="0"/>
              <a:t>缓冲区。所以程序写的是</a:t>
            </a:r>
            <a:r>
              <a:rPr lang="en-US" altLang="zh-CN" smtClean="0"/>
              <a:t>testfile</a:t>
            </a:r>
            <a:r>
              <a:rPr lang="zh-CN" altLang="en-US" smtClean="0"/>
              <a:t>而不是预期的</a:t>
            </a:r>
            <a:r>
              <a:rPr lang="en-US" altLang="zh-CN" smtClean="0"/>
              <a:t>/tmp/notes</a:t>
            </a:r>
            <a:r>
              <a:rPr lang="zh-CN" altLang="en-US" smtClean="0"/>
              <a:t>。</a:t>
            </a:r>
          </a:p>
          <a:p>
            <a:pPr eaLnBrk="1" hangingPunct="1"/>
            <a:r>
              <a:rPr lang="zh-CN" altLang="en-US" smtClean="0"/>
              <a:t>这个程序是</a:t>
            </a:r>
            <a:r>
              <a:rPr lang="en-US" altLang="zh-CN" smtClean="0"/>
              <a:t>suid</a:t>
            </a:r>
            <a:r>
              <a:rPr lang="zh-CN" altLang="en-US" smtClean="0"/>
              <a:t>程序，所以数据可以加到任何文件上</a:t>
            </a:r>
          </a:p>
          <a:p>
            <a:pPr eaLnBrk="1" hangingPunct="1"/>
            <a:r>
              <a:rPr lang="zh-CN" altLang="en-US" smtClean="0"/>
              <a:t>在</a:t>
            </a:r>
            <a:r>
              <a:rPr lang="en-US" altLang="zh-CN" smtClean="0"/>
              <a:t>/etc/passwd</a:t>
            </a:r>
            <a:r>
              <a:rPr lang="zh-CN" altLang="en-US" smtClean="0"/>
              <a:t>上加一个有用的串似乎是个不错的想法</a:t>
            </a:r>
          </a:p>
        </p:txBody>
      </p:sp>
    </p:spTree>
    <p:extLst>
      <p:ext uri="{BB962C8B-B14F-4D97-AF65-F5344CB8AC3E}">
        <p14:creationId xmlns:p14="http://schemas.microsoft.com/office/powerpoint/2010/main" val="1362209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4E1E763-A524-4521-8EDE-3DDE6FB6ED72}" type="slidenum">
              <a:rPr lang="zh-CN" altLang="en-US"/>
              <a:pPr/>
              <a:t>4</a:t>
            </a:fld>
            <a:endParaRPr lang="en-US" altLang="zh-CN"/>
          </a:p>
        </p:txBody>
      </p:sp>
      <p:sp>
        <p:nvSpPr>
          <p:cNvPr id="499714" name="Rectangle 2"/>
          <p:cNvSpPr>
            <a:spLocks noGrp="1" noChangeArrowheads="1"/>
          </p:cNvSpPr>
          <p:nvPr>
            <p:ph type="title"/>
          </p:nvPr>
        </p:nvSpPr>
        <p:spPr/>
        <p:txBody>
          <a:bodyPr/>
          <a:lstStyle/>
          <a:p>
            <a:r>
              <a:rPr lang="zh-CN" altLang="en-US" sz="4000"/>
              <a:t>主要内容</a:t>
            </a:r>
            <a:endParaRPr lang="en-US" altLang="zh-CN" sz="4000"/>
          </a:p>
        </p:txBody>
      </p:sp>
      <p:sp>
        <p:nvSpPr>
          <p:cNvPr id="499715" name="Rectangle 3"/>
          <p:cNvSpPr>
            <a:spLocks noGrp="1" noChangeArrowheads="1"/>
          </p:cNvSpPr>
          <p:nvPr>
            <p:ph type="body" idx="1"/>
          </p:nvPr>
        </p:nvSpPr>
        <p:spPr>
          <a:xfrm>
            <a:off x="1908175" y="2060575"/>
            <a:ext cx="5975350" cy="3600450"/>
          </a:xfrm>
        </p:spPr>
        <p:txBody>
          <a:bodyPr/>
          <a:lstStyle/>
          <a:p>
            <a:pPr>
              <a:lnSpc>
                <a:spcPct val="90000"/>
              </a:lnSpc>
            </a:pPr>
            <a:r>
              <a:rPr lang="zh-CN" altLang="en-US" sz="2800">
                <a:solidFill>
                  <a:srgbClr val="FF0000"/>
                </a:solidFill>
                <a:latin typeface="楷体_GB2312" pitchFamily="49" charset="-122"/>
              </a:rPr>
              <a:t>概述</a:t>
            </a:r>
            <a:endParaRPr lang="en-US" altLang="zh-CN" sz="2800">
              <a:solidFill>
                <a:srgbClr val="FF0000"/>
              </a:solidFill>
              <a:latin typeface="楷体_GB2312" pitchFamily="49" charset="-122"/>
            </a:endParaRPr>
          </a:p>
          <a:p>
            <a:pPr algn="just">
              <a:lnSpc>
                <a:spcPct val="90000"/>
              </a:lnSpc>
            </a:pPr>
            <a:r>
              <a:rPr lang="zh-CN" altLang="en-US" sz="2800">
                <a:latin typeface="楷体_GB2312" pitchFamily="49" charset="-122"/>
              </a:rPr>
              <a:t>计算机系统缺陷</a:t>
            </a:r>
          </a:p>
          <a:p>
            <a:pPr lvl="1" algn="just">
              <a:lnSpc>
                <a:spcPct val="90000"/>
              </a:lnSpc>
            </a:pPr>
            <a:r>
              <a:rPr lang="zh-CN" altLang="en-US" sz="2400">
                <a:latin typeface="楷体_GB2312" pitchFamily="49" charset="-122"/>
              </a:rPr>
              <a:t>漏洞利用</a:t>
            </a:r>
          </a:p>
          <a:p>
            <a:pPr lvl="1" algn="just">
              <a:lnSpc>
                <a:spcPct val="90000"/>
              </a:lnSpc>
            </a:pPr>
            <a:r>
              <a:rPr lang="zh-CN" altLang="en-US" sz="2400">
                <a:latin typeface="楷体_GB2312" pitchFamily="49" charset="-122"/>
              </a:rPr>
              <a:t>恶意代码攻击</a:t>
            </a:r>
          </a:p>
          <a:p>
            <a:pPr algn="just">
              <a:lnSpc>
                <a:spcPct val="90000"/>
              </a:lnSpc>
            </a:pPr>
            <a:r>
              <a:rPr lang="zh-CN" altLang="en-US" sz="2800">
                <a:latin typeface="楷体_GB2312" pitchFamily="49" charset="-122"/>
              </a:rPr>
              <a:t>网络与协议缺陷</a:t>
            </a:r>
          </a:p>
          <a:p>
            <a:pPr lvl="1" algn="just">
              <a:lnSpc>
                <a:spcPct val="90000"/>
              </a:lnSpc>
            </a:pPr>
            <a:r>
              <a:rPr lang="en-US" altLang="zh-CN" sz="2400">
                <a:latin typeface="楷体_GB2312" pitchFamily="49" charset="-122"/>
              </a:rPr>
              <a:t>TCP/IP</a:t>
            </a:r>
            <a:r>
              <a:rPr lang="zh-CN" altLang="en-US" sz="2400">
                <a:latin typeface="楷体_GB2312" pitchFamily="49" charset="-122"/>
              </a:rPr>
              <a:t>协议缺陷</a:t>
            </a:r>
          </a:p>
          <a:p>
            <a:pPr lvl="1" algn="just">
              <a:lnSpc>
                <a:spcPct val="90000"/>
              </a:lnSpc>
            </a:pPr>
            <a:r>
              <a:rPr lang="zh-CN" altLang="en-US" sz="2400">
                <a:latin typeface="楷体_GB2312" pitchFamily="49" charset="-122"/>
              </a:rPr>
              <a:t>网络攻击</a:t>
            </a:r>
          </a:p>
          <a:p>
            <a:pPr algn="just">
              <a:lnSpc>
                <a:spcPct val="90000"/>
              </a:lnSpc>
            </a:pPr>
            <a:r>
              <a:rPr lang="zh-CN" altLang="en-US" sz="2800">
                <a:latin typeface="楷体_GB2312" pitchFamily="49" charset="-122"/>
              </a:rPr>
              <a:t>攻击的分类</a:t>
            </a:r>
          </a:p>
          <a:p>
            <a:pPr>
              <a:lnSpc>
                <a:spcPct val="90000"/>
              </a:lnSpc>
            </a:pPr>
            <a:endParaRPr lang="zh-CN" altLang="en-US" sz="2800">
              <a:latin typeface="楷体_GB2312"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A1F4BBC-91B3-4CAC-B304-A14A7242056B}" type="slidenum">
              <a:rPr lang="en-US" altLang="zh-CN"/>
              <a:pPr>
                <a:defRPr/>
              </a:pPr>
              <a:t>40</a:t>
            </a:fld>
            <a:endParaRPr lang="en-US" altLang="zh-CN"/>
          </a:p>
        </p:txBody>
      </p:sp>
      <p:sp>
        <p:nvSpPr>
          <p:cNvPr id="75779" name="Rectangle 2"/>
          <p:cNvSpPr>
            <a:spLocks noGrp="1" noChangeArrowheads="1"/>
          </p:cNvSpPr>
          <p:nvPr>
            <p:ph type="title"/>
          </p:nvPr>
        </p:nvSpPr>
        <p:spPr/>
        <p:txBody>
          <a:bodyPr/>
          <a:lstStyle/>
          <a:p>
            <a:pPr eaLnBrk="1" hangingPunct="1"/>
            <a:endParaRPr lang="zh-CN" altLang="zh-CN" smtClean="0"/>
          </a:p>
        </p:txBody>
      </p:sp>
      <p:sp>
        <p:nvSpPr>
          <p:cNvPr id="75780" name="Rectangle 3"/>
          <p:cNvSpPr>
            <a:spLocks noGrp="1" noChangeArrowheads="1"/>
          </p:cNvSpPr>
          <p:nvPr>
            <p:ph type="body" idx="1"/>
          </p:nvPr>
        </p:nvSpPr>
        <p:spPr/>
        <p:txBody>
          <a:bodyPr/>
          <a:lstStyle/>
          <a:p>
            <a:pPr eaLnBrk="1" hangingPunct="1">
              <a:buFontTx/>
              <a:buNone/>
            </a:pPr>
            <a:r>
              <a:rPr lang="en-US" altLang="zh-CN" dirty="0" smtClean="0"/>
              <a:t>$</a:t>
            </a:r>
            <a:r>
              <a:rPr lang="en-US" altLang="zh-CN" dirty="0" smtClean="0"/>
              <a:t>cat /</a:t>
            </a:r>
            <a:r>
              <a:rPr lang="en-US" altLang="zh-CN" dirty="0" err="1" smtClean="0"/>
              <a:t>etc</a:t>
            </a:r>
            <a:r>
              <a:rPr lang="en-US" altLang="zh-CN" dirty="0" smtClean="0"/>
              <a:t>/</a:t>
            </a:r>
            <a:r>
              <a:rPr lang="en-US" altLang="zh-CN" dirty="0" err="1" smtClean="0"/>
              <a:t>passwd</a:t>
            </a:r>
            <a:endParaRPr lang="en-US" altLang="zh-CN" dirty="0" smtClean="0"/>
          </a:p>
          <a:p>
            <a:pPr eaLnBrk="1" hangingPunct="1">
              <a:buFontTx/>
              <a:buNone/>
            </a:pPr>
            <a:r>
              <a:rPr lang="en-US" altLang="zh-CN" dirty="0" smtClean="0"/>
              <a:t>Root:x:0:0:root:/root:/bin/bash</a:t>
            </a:r>
          </a:p>
          <a:p>
            <a:pPr eaLnBrk="1" hangingPunct="1">
              <a:buFontTx/>
              <a:buNone/>
            </a:pPr>
            <a:r>
              <a:rPr lang="zh-CN" altLang="en-US" sz="2000" dirty="0" smtClean="0"/>
              <a:t>登陆名 密码 用户 </a:t>
            </a:r>
            <a:r>
              <a:rPr lang="en-US" altLang="zh-CN" sz="2000" dirty="0" smtClean="0"/>
              <a:t>id </a:t>
            </a:r>
            <a:r>
              <a:rPr lang="zh-CN" altLang="en-US" sz="2000" dirty="0" smtClean="0"/>
              <a:t>组 </a:t>
            </a:r>
            <a:r>
              <a:rPr lang="en-US" altLang="zh-CN" sz="2000" dirty="0" smtClean="0"/>
              <a:t>id  </a:t>
            </a:r>
            <a:r>
              <a:rPr lang="zh-CN" altLang="en-US" sz="2000" dirty="0" smtClean="0"/>
              <a:t>用户名 根目录 登陆</a:t>
            </a:r>
            <a:r>
              <a:rPr lang="en-US" altLang="zh-CN" sz="2000" dirty="0" smtClean="0"/>
              <a:t>shell</a:t>
            </a:r>
          </a:p>
          <a:p>
            <a:pPr eaLnBrk="1" hangingPunct="1">
              <a:buFontTx/>
              <a:buNone/>
            </a:pPr>
            <a:r>
              <a:rPr lang="zh-CN" altLang="en-US" sz="2000" dirty="0" smtClean="0"/>
              <a:t>如果想加入一个系统管理员的帐户需要下面的字符串</a:t>
            </a:r>
          </a:p>
          <a:p>
            <a:pPr eaLnBrk="1" hangingPunct="1">
              <a:buFontTx/>
              <a:buNone/>
            </a:pPr>
            <a:r>
              <a:rPr lang="en-US" altLang="zh-CN" sz="2000" dirty="0" err="1" smtClean="0"/>
              <a:t>Myroot</a:t>
            </a:r>
            <a:r>
              <a:rPr lang="en-US" altLang="zh-CN" sz="2000" dirty="0" smtClean="0"/>
              <a:t>::0:0:me:/root:/bin/bash</a:t>
            </a:r>
          </a:p>
          <a:p>
            <a:pPr eaLnBrk="1" hangingPunct="1">
              <a:buFontTx/>
              <a:buNone/>
            </a:pPr>
            <a:r>
              <a:rPr lang="zh-CN" altLang="en-US" sz="2000" dirty="0" smtClean="0"/>
              <a:t>但是我们如果要写入</a:t>
            </a:r>
            <a:r>
              <a:rPr lang="en-US" altLang="zh-CN" sz="2000" dirty="0" smtClean="0"/>
              <a:t>/</a:t>
            </a:r>
            <a:r>
              <a:rPr lang="en-US" altLang="zh-CN" sz="2000" dirty="0" err="1" smtClean="0"/>
              <a:t>etc</a:t>
            </a:r>
            <a:r>
              <a:rPr lang="en-US" altLang="zh-CN" sz="2000" dirty="0" smtClean="0"/>
              <a:t>/</a:t>
            </a:r>
            <a:r>
              <a:rPr lang="en-US" altLang="zh-CN" sz="2000" dirty="0" err="1" smtClean="0"/>
              <a:t>passwd</a:t>
            </a:r>
            <a:r>
              <a:rPr lang="en-US" altLang="zh-CN" sz="2000" dirty="0" smtClean="0"/>
              <a:t> </a:t>
            </a:r>
            <a:r>
              <a:rPr lang="zh-CN" altLang="en-US" sz="2000" dirty="0" smtClean="0"/>
              <a:t>则字符串的末尾必须是</a:t>
            </a:r>
            <a:r>
              <a:rPr lang="en-US" altLang="zh-CN" sz="2000" dirty="0" smtClean="0"/>
              <a:t>/</a:t>
            </a:r>
            <a:r>
              <a:rPr lang="en-US" altLang="zh-CN" sz="2000" dirty="0" err="1" smtClean="0"/>
              <a:t>etc</a:t>
            </a:r>
            <a:r>
              <a:rPr lang="en-US" altLang="zh-CN" sz="2000" dirty="0" smtClean="0"/>
              <a:t>/</a:t>
            </a:r>
            <a:r>
              <a:rPr lang="en-US" altLang="zh-CN" sz="2000" dirty="0" err="1" smtClean="0"/>
              <a:t>passwd</a:t>
            </a:r>
            <a:endParaRPr lang="en-US" altLang="zh-CN" sz="2000" dirty="0" smtClean="0"/>
          </a:p>
          <a:p>
            <a:pPr eaLnBrk="1" hangingPunct="1">
              <a:buFontTx/>
              <a:buNone/>
            </a:pPr>
            <a:endParaRPr lang="en-US" altLang="zh-CN" sz="2000" dirty="0" smtClean="0"/>
          </a:p>
        </p:txBody>
      </p:sp>
    </p:spTree>
    <p:extLst>
      <p:ext uri="{BB962C8B-B14F-4D97-AF65-F5344CB8AC3E}">
        <p14:creationId xmlns:p14="http://schemas.microsoft.com/office/powerpoint/2010/main" val="3076782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A931F03-1AA5-447F-861B-6ACACD18B6E2}" type="slidenum">
              <a:rPr lang="zh-CN" altLang="en-US"/>
              <a:pPr/>
              <a:t>41</a:t>
            </a:fld>
            <a:endParaRPr lang="en-US" altLang="zh-CN"/>
          </a:p>
        </p:txBody>
      </p:sp>
      <p:sp>
        <p:nvSpPr>
          <p:cNvPr id="588802" name="Rectangle 2"/>
          <p:cNvSpPr>
            <a:spLocks noGrp="1" noChangeArrowheads="1"/>
          </p:cNvSpPr>
          <p:nvPr>
            <p:ph type="ctrTitle"/>
          </p:nvPr>
        </p:nvSpPr>
        <p:spPr>
          <a:xfrm>
            <a:off x="684213" y="1557338"/>
            <a:ext cx="7772400" cy="1736725"/>
          </a:xfrm>
        </p:spPr>
        <p:txBody>
          <a:bodyPr/>
          <a:lstStyle/>
          <a:p>
            <a:r>
              <a:rPr lang="zh-CN" altLang="en-US" sz="4800" b="1"/>
              <a:t>安全漏洞</a:t>
            </a:r>
          </a:p>
        </p:txBody>
      </p:sp>
      <p:sp>
        <p:nvSpPr>
          <p:cNvPr id="588803" name="Rectangle 3"/>
          <p:cNvSpPr>
            <a:spLocks noGrp="1" noChangeArrowheads="1"/>
          </p:cNvSpPr>
          <p:nvPr>
            <p:ph type="subTitle" idx="1"/>
          </p:nvPr>
        </p:nvSpPr>
        <p:spPr>
          <a:xfrm>
            <a:off x="1219200" y="3048000"/>
            <a:ext cx="6400800" cy="741363"/>
          </a:xfrm>
        </p:spPr>
        <p:txBody>
          <a:bodyPr/>
          <a:lstStyle/>
          <a:p>
            <a:r>
              <a:rPr kumimoji="1" lang="en-US" altLang="zh-CN" b="1"/>
              <a:t>SQL</a:t>
            </a:r>
            <a:r>
              <a:rPr kumimoji="1" lang="zh-CN" altLang="en-US" b="1"/>
              <a:t>注入</a:t>
            </a:r>
            <a:r>
              <a:rPr kumimoji="1" lang="zh-CN" altLang="en-US"/>
              <a:t> </a:t>
            </a:r>
          </a:p>
          <a:p>
            <a:pPr algn="l"/>
            <a:endParaRPr kumimoji="1" lang="zh-CN" altLang="en-US"/>
          </a:p>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2B5DCC-4786-4066-A9E8-5BA29A1D913A}" type="slidenum">
              <a:rPr lang="zh-CN" altLang="en-US"/>
              <a:pPr/>
              <a:t>42</a:t>
            </a:fld>
            <a:endParaRPr lang="en-US" altLang="zh-CN"/>
          </a:p>
        </p:txBody>
      </p:sp>
      <p:sp>
        <p:nvSpPr>
          <p:cNvPr id="590850" name="Rectangle 2"/>
          <p:cNvSpPr>
            <a:spLocks noGrp="1" noChangeArrowheads="1"/>
          </p:cNvSpPr>
          <p:nvPr>
            <p:ph type="title"/>
          </p:nvPr>
        </p:nvSpPr>
        <p:spPr/>
        <p:txBody>
          <a:bodyPr/>
          <a:lstStyle/>
          <a:p>
            <a:r>
              <a:rPr lang="zh-CN" altLang="en-US">
                <a:solidFill>
                  <a:schemeClr val="tx1"/>
                </a:solidFill>
              </a:rPr>
              <a:t> </a:t>
            </a:r>
            <a:r>
              <a:rPr lang="en-US" altLang="zh-CN">
                <a:solidFill>
                  <a:schemeClr val="tx1"/>
                </a:solidFill>
              </a:rPr>
              <a:t>SQL</a:t>
            </a:r>
            <a:r>
              <a:rPr lang="zh-CN" altLang="en-US">
                <a:solidFill>
                  <a:schemeClr val="tx1"/>
                </a:solidFill>
              </a:rPr>
              <a:t>注入</a:t>
            </a:r>
          </a:p>
        </p:txBody>
      </p:sp>
      <p:sp>
        <p:nvSpPr>
          <p:cNvPr id="590851" name="Rectangle 3"/>
          <p:cNvSpPr>
            <a:spLocks noGrp="1" noChangeArrowheads="1"/>
          </p:cNvSpPr>
          <p:nvPr>
            <p:ph type="body" idx="1"/>
          </p:nvPr>
        </p:nvSpPr>
        <p:spPr>
          <a:xfrm>
            <a:off x="468313" y="2060575"/>
            <a:ext cx="8229600" cy="4464050"/>
          </a:xfrm>
        </p:spPr>
        <p:txBody>
          <a:bodyPr/>
          <a:lstStyle/>
          <a:p>
            <a:r>
              <a:rPr lang="en-US" altLang="zh-CN"/>
              <a:t>SQL</a:t>
            </a:r>
            <a:r>
              <a:rPr lang="zh-CN" altLang="en-US"/>
              <a:t>注入，用户可以提交一段数据库查询代码，根据程序返回的结果，获得某些他想得知的数据或者权限，这就是所谓的</a:t>
            </a:r>
            <a:r>
              <a:rPr lang="en-US" altLang="zh-CN"/>
              <a:t>SQL Injection</a:t>
            </a:r>
            <a:r>
              <a:rPr lang="zh-CN" altLang="en-US"/>
              <a:t>，即</a:t>
            </a:r>
            <a:r>
              <a:rPr lang="en-US" altLang="zh-CN"/>
              <a:t>SQL</a:t>
            </a:r>
            <a:r>
              <a:rPr lang="zh-CN" altLang="en-US"/>
              <a:t>注入 </a:t>
            </a:r>
            <a:endParaRPr lang="en-US" altLang="zh-CN" sz="2800"/>
          </a:p>
          <a:p>
            <a:r>
              <a:rPr lang="en-US" altLang="zh-CN" sz="2800"/>
              <a:t>SQL </a:t>
            </a:r>
            <a:r>
              <a:rPr lang="zh-CN" altLang="en-US" sz="2800"/>
              <a:t>注入的成因主要是因为向数据库提供的</a:t>
            </a:r>
            <a:r>
              <a:rPr lang="en-US" altLang="zh-CN" sz="2800"/>
              <a:t>SQL </a:t>
            </a:r>
            <a:r>
              <a:rPr lang="zh-CN" altLang="en-US" sz="2800"/>
              <a:t>查询语句是用字符串拼装的方式生成的</a:t>
            </a:r>
          </a:p>
          <a:p>
            <a:r>
              <a:rPr lang="zh-CN" altLang="en-US" sz="2800"/>
              <a:t>最经常遭受</a:t>
            </a:r>
            <a:r>
              <a:rPr lang="en-US" altLang="zh-CN" sz="2800"/>
              <a:t>SQL</a:t>
            </a:r>
            <a:r>
              <a:rPr lang="zh-CN" altLang="en-US" sz="2800"/>
              <a:t>注入的页面通常是管理员</a:t>
            </a:r>
            <a:r>
              <a:rPr lang="en-US" altLang="zh-CN" sz="2800"/>
              <a:t>/</a:t>
            </a:r>
            <a:r>
              <a:rPr lang="zh-CN" altLang="en-US" sz="2800"/>
              <a:t>用户登陆点。不论是</a:t>
            </a:r>
            <a:r>
              <a:rPr lang="en-US" altLang="zh-CN" sz="2800"/>
              <a:t>asp </a:t>
            </a:r>
            <a:r>
              <a:rPr lang="zh-CN" altLang="en-US" sz="2800"/>
              <a:t>或是</a:t>
            </a:r>
            <a:r>
              <a:rPr lang="en-US" altLang="zh-CN" sz="2800"/>
              <a:t>jsp</a:t>
            </a:r>
            <a:r>
              <a:rPr lang="zh-CN" altLang="en-US" sz="2800"/>
              <a:t>，如果不正确的编码，都会出现这样的漏洞</a:t>
            </a:r>
          </a:p>
          <a:p>
            <a:endParaRPr lang="zh-CN" altLang="en-US" sz="28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A2FF8EA-9FFA-48BD-B24F-B19087BC1B0E}" type="slidenum">
              <a:rPr lang="zh-CN" altLang="en-US"/>
              <a:pPr/>
              <a:t>43</a:t>
            </a:fld>
            <a:endParaRPr lang="en-US" altLang="zh-CN"/>
          </a:p>
        </p:txBody>
      </p:sp>
      <p:sp>
        <p:nvSpPr>
          <p:cNvPr id="609282" name="Rectangle 2"/>
          <p:cNvSpPr>
            <a:spLocks noGrp="1" noChangeArrowheads="1"/>
          </p:cNvSpPr>
          <p:nvPr>
            <p:ph type="title"/>
          </p:nvPr>
        </p:nvSpPr>
        <p:spPr/>
        <p:txBody>
          <a:bodyPr/>
          <a:lstStyle/>
          <a:p>
            <a:endParaRPr lang="zh-CN" altLang="en-US"/>
          </a:p>
        </p:txBody>
      </p:sp>
      <p:sp>
        <p:nvSpPr>
          <p:cNvPr id="609283" name="Rectangle 3"/>
          <p:cNvSpPr>
            <a:spLocks noGrp="1" noChangeArrowheads="1"/>
          </p:cNvSpPr>
          <p:nvPr>
            <p:ph type="body" idx="1"/>
          </p:nvPr>
        </p:nvSpPr>
        <p:spPr/>
        <p:txBody>
          <a:bodyPr/>
          <a:lstStyle/>
          <a:p>
            <a:r>
              <a:rPr lang="zh-CN" altLang="en-US"/>
              <a:t>举例：</a:t>
            </a:r>
          </a:p>
          <a:p>
            <a:pPr lvl="1"/>
            <a:r>
              <a:rPr lang="zh-CN" altLang="en-US"/>
              <a:t>攻击者通过在应用程序中预先定义好的查询语句结尾加上额外的</a:t>
            </a:r>
            <a:r>
              <a:rPr lang="en-US" altLang="zh-CN"/>
              <a:t>SQL</a:t>
            </a:r>
            <a:r>
              <a:rPr lang="zh-CN" altLang="en-US"/>
              <a:t>语句元素，欺骗数据库服务器执行非授权的任意查询。</a:t>
            </a:r>
          </a:p>
          <a:p>
            <a:pPr lvl="1"/>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806A04B-5693-4506-BEE6-7B30D91204AF}" type="slidenum">
              <a:rPr lang="zh-CN" altLang="en-US"/>
              <a:pPr/>
              <a:t>44</a:t>
            </a:fld>
            <a:endParaRPr lang="en-US" altLang="zh-CN"/>
          </a:p>
        </p:txBody>
      </p:sp>
      <p:sp>
        <p:nvSpPr>
          <p:cNvPr id="591874" name="Rectangle 2"/>
          <p:cNvSpPr>
            <a:spLocks noChangeArrowheads="1"/>
          </p:cNvSpPr>
          <p:nvPr/>
        </p:nvSpPr>
        <p:spPr bwMode="auto">
          <a:xfrm>
            <a:off x="0" y="1125538"/>
            <a:ext cx="90360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b="0">
                <a:latin typeface="Times New Roman" pitchFamily="18" charset="0"/>
              </a:rPr>
              <a:t>假设我们有一个</a:t>
            </a:r>
            <a:r>
              <a:rPr kumimoji="1" lang="en-US" altLang="zh-CN" sz="2000" b="0">
                <a:latin typeface="Times New Roman" pitchFamily="18" charset="0"/>
              </a:rPr>
              <a:t>JSP </a:t>
            </a:r>
            <a:r>
              <a:rPr kumimoji="1" lang="zh-CN" altLang="en-US" sz="2000" b="0">
                <a:latin typeface="Times New Roman" pitchFamily="18" charset="0"/>
              </a:rPr>
              <a:t>页面</a:t>
            </a:r>
            <a:r>
              <a:rPr kumimoji="1" lang="en-US" altLang="zh-CN" sz="2000" b="0">
                <a:latin typeface="Times New Roman" pitchFamily="18" charset="0"/>
              </a:rPr>
              <a:t>login.jsp</a:t>
            </a:r>
            <a:r>
              <a:rPr kumimoji="1" lang="zh-CN" altLang="en-US" sz="2000" b="0">
                <a:latin typeface="Times New Roman" pitchFamily="18" charset="0"/>
              </a:rPr>
              <a:t>，它会把用户名与密码提交到指定的模块</a:t>
            </a:r>
          </a:p>
          <a:p>
            <a:pPr eaLnBrk="1" hangingPunct="1"/>
            <a:r>
              <a:rPr kumimoji="1" lang="en-US" altLang="zh-CN" sz="2000" b="0">
                <a:latin typeface="Times New Roman" pitchFamily="18" charset="0"/>
              </a:rPr>
              <a:t>Controller</a:t>
            </a:r>
            <a:r>
              <a:rPr kumimoji="1" lang="zh-CN" altLang="en-US" sz="2000" b="0">
                <a:latin typeface="Times New Roman" pitchFamily="18" charset="0"/>
              </a:rPr>
              <a:t>调用</a:t>
            </a:r>
            <a:r>
              <a:rPr kumimoji="1" lang="en-US" altLang="zh-CN" sz="2000" b="0">
                <a:latin typeface="Times New Roman" pitchFamily="18" charset="0"/>
              </a:rPr>
              <a:t>checkAdminLogin(String userName, String passWord) </a:t>
            </a:r>
            <a:r>
              <a:rPr kumimoji="1" lang="zh-CN" altLang="en-US" sz="2000" b="0">
                <a:latin typeface="Times New Roman" pitchFamily="18" charset="0"/>
              </a:rPr>
              <a:t>进行登陆验证</a:t>
            </a:r>
          </a:p>
          <a:p>
            <a:pPr eaLnBrk="1" hangingPunct="1"/>
            <a:r>
              <a:rPr kumimoji="1" lang="zh-CN" altLang="en-US" sz="2000" b="0">
                <a:latin typeface="Times New Roman" pitchFamily="18" charset="0"/>
              </a:rPr>
              <a:t>如果从表中找到匹配的记录，则表示验证成功。否则返回</a:t>
            </a:r>
            <a:r>
              <a:rPr kumimoji="1" lang="en-US" altLang="zh-CN" sz="2000" b="0">
                <a:latin typeface="Times New Roman" pitchFamily="18" charset="0"/>
              </a:rPr>
              <a:t>Null </a:t>
            </a:r>
            <a:r>
              <a:rPr kumimoji="1" lang="zh-CN" altLang="en-US" sz="2000" b="0">
                <a:latin typeface="Times New Roman" pitchFamily="18" charset="0"/>
              </a:rPr>
              <a:t>表示登陆验证失败。 </a:t>
            </a:r>
          </a:p>
        </p:txBody>
      </p:sp>
      <p:pic>
        <p:nvPicPr>
          <p:cNvPr id="591875" name="Picture 3" descr="secur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803525"/>
            <a:ext cx="49688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1876" name="Rectangle 4"/>
          <p:cNvSpPr>
            <a:spLocks noChangeArrowheads="1"/>
          </p:cNvSpPr>
          <p:nvPr/>
        </p:nvSpPr>
        <p:spPr bwMode="auto">
          <a:xfrm>
            <a:off x="5038725" y="4581525"/>
            <a:ext cx="4105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000" b="0">
                <a:latin typeface="Times New Roman" pitchFamily="18" charset="0"/>
              </a:rPr>
              <a:t>checkAdminLogin </a:t>
            </a:r>
            <a:r>
              <a:rPr kumimoji="1" lang="zh-CN" altLang="en-US" sz="2000" b="0">
                <a:latin typeface="Times New Roman" pitchFamily="18" charset="0"/>
              </a:rPr>
              <a:t>将收集到的用户名和密码信息拼装出</a:t>
            </a:r>
            <a:r>
              <a:rPr kumimoji="1" lang="en-US" altLang="zh-CN" sz="2000" b="0">
                <a:latin typeface="Times New Roman" pitchFamily="18" charset="0"/>
              </a:rPr>
              <a:t>SQL </a:t>
            </a:r>
            <a:r>
              <a:rPr kumimoji="1" lang="zh-CN" altLang="en-US" sz="2000" b="0">
                <a:latin typeface="Times New Roman" pitchFamily="18" charset="0"/>
              </a:rPr>
              <a:t>字符串，供下层使用，以从数据库中的管理员记录表中读取数据</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AA62DBA-FFA8-4BFE-9A4C-E689B8E721FB}" type="slidenum">
              <a:rPr lang="zh-CN" altLang="en-US"/>
              <a:pPr/>
              <a:t>45</a:t>
            </a:fld>
            <a:endParaRPr lang="en-US" altLang="zh-CN"/>
          </a:p>
        </p:txBody>
      </p:sp>
      <p:sp>
        <p:nvSpPr>
          <p:cNvPr id="592898" name="Rectangle 2"/>
          <p:cNvSpPr>
            <a:spLocks noChangeArrowheads="1"/>
          </p:cNvSpPr>
          <p:nvPr/>
        </p:nvSpPr>
        <p:spPr bwMode="auto">
          <a:xfrm>
            <a:off x="179388" y="1882775"/>
            <a:ext cx="8570912"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b="0">
                <a:latin typeface="Times New Roman" pitchFamily="18" charset="0"/>
                <a:ea typeface="楷体_GB2312" pitchFamily="49" charset="-122"/>
              </a:rPr>
              <a:t>正常情况下：</a:t>
            </a:r>
          </a:p>
          <a:p>
            <a:r>
              <a:rPr kumimoji="1" lang="zh-CN" altLang="en-US" sz="2000" b="0">
                <a:latin typeface="Times New Roman" pitchFamily="18" charset="0"/>
                <a:ea typeface="楷体_GB2312" pitchFamily="49" charset="-122"/>
              </a:rPr>
              <a:t>在登陆名输入框中输入 </a:t>
            </a:r>
            <a:r>
              <a:rPr kumimoji="1" lang="en-US" altLang="zh-CN" sz="2000" b="0">
                <a:latin typeface="Times New Roman" pitchFamily="18" charset="0"/>
                <a:ea typeface="楷体_GB2312" pitchFamily="49" charset="-122"/>
              </a:rPr>
              <a:t>yxz </a:t>
            </a:r>
          </a:p>
          <a:p>
            <a:r>
              <a:rPr kumimoji="1" lang="zh-CN" altLang="en-US" sz="2000" b="0">
                <a:latin typeface="Times New Roman" pitchFamily="18" charset="0"/>
                <a:ea typeface="楷体_GB2312" pitchFamily="49" charset="-122"/>
              </a:rPr>
              <a:t>而在密码输入框中输入 </a:t>
            </a:r>
            <a:r>
              <a:rPr kumimoji="1" lang="en-US" altLang="zh-CN" sz="2000" b="0">
                <a:latin typeface="Times New Roman" pitchFamily="18" charset="0"/>
                <a:ea typeface="楷体_GB2312" pitchFamily="49" charset="-122"/>
              </a:rPr>
              <a:t>123456</a:t>
            </a:r>
          </a:p>
          <a:p>
            <a:r>
              <a:rPr kumimoji="1" lang="zh-CN" altLang="en-US" sz="2000" b="0">
                <a:latin typeface="Times New Roman" pitchFamily="18" charset="0"/>
                <a:ea typeface="楷体_GB2312" pitchFamily="49" charset="-122"/>
              </a:rPr>
              <a:t>那么提交给数据库的将是</a:t>
            </a:r>
            <a:r>
              <a:rPr kumimoji="1" lang="en-US" altLang="zh-CN" sz="2000" b="0">
                <a:latin typeface="Times New Roman" pitchFamily="18" charset="0"/>
                <a:ea typeface="楷体_GB2312" pitchFamily="49" charset="-122"/>
              </a:rPr>
              <a:t>:</a:t>
            </a:r>
            <a:br>
              <a:rPr kumimoji="1" lang="en-US" altLang="zh-CN" sz="2000" b="0">
                <a:latin typeface="Times New Roman" pitchFamily="18" charset="0"/>
                <a:ea typeface="楷体_GB2312" pitchFamily="49" charset="-122"/>
              </a:rPr>
            </a:br>
            <a:r>
              <a:rPr kumimoji="1" lang="en-US" altLang="zh-CN">
                <a:latin typeface="Times New Roman" pitchFamily="18" charset="0"/>
                <a:ea typeface="楷体_GB2312" pitchFamily="49" charset="-122"/>
              </a:rPr>
              <a:t>SELECT * FROM TD_ADMIN AS A WHERE A.USERNAME=’yxz’ AND A.PASSWORD=’123456’</a:t>
            </a:r>
            <a:endParaRPr kumimoji="1" lang="zh-CN" altLang="en-US" sz="2000" b="0">
              <a:latin typeface="Times New Roman" pitchFamily="18" charset="0"/>
              <a:ea typeface="楷体_GB2312" pitchFamily="49" charset="-122"/>
            </a:endParaRPr>
          </a:p>
          <a:p>
            <a:pPr eaLnBrk="1" hangingPunct="1"/>
            <a:endParaRPr kumimoji="1" lang="zh-CN" altLang="en-US" sz="2000" b="0">
              <a:latin typeface="Times New Roman" pitchFamily="18" charset="0"/>
              <a:ea typeface="楷体_GB2312" pitchFamily="49" charset="-122"/>
            </a:endParaRPr>
          </a:p>
          <a:p>
            <a:pPr eaLnBrk="1" hangingPunct="1"/>
            <a:endParaRPr kumimoji="1" lang="zh-CN" altLang="en-US" sz="2000" b="0">
              <a:latin typeface="Times New Roman" pitchFamily="18" charset="0"/>
              <a:ea typeface="楷体_GB2312" pitchFamily="49" charset="-122"/>
            </a:endParaRPr>
          </a:p>
        </p:txBody>
      </p:sp>
      <p:sp>
        <p:nvSpPr>
          <p:cNvPr id="592899" name="Text Box 3"/>
          <p:cNvSpPr txBox="1">
            <a:spLocks noChangeArrowheads="1"/>
          </p:cNvSpPr>
          <p:nvPr/>
        </p:nvSpPr>
        <p:spPr bwMode="auto">
          <a:xfrm>
            <a:off x="179388" y="765175"/>
            <a:ext cx="8964612"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a:latin typeface="Courier New" pitchFamily="49" charset="0"/>
              </a:rPr>
              <a:t>public Admin checkAdminLogin(String userName, String password){</a:t>
            </a:r>
          </a:p>
          <a:p>
            <a:pPr eaLnBrk="1" hangingPunct="1"/>
            <a:r>
              <a:rPr kumimoji="1" lang="en-US" altLang="zh-CN">
                <a:latin typeface="Courier New" pitchFamily="49" charset="0"/>
              </a:rPr>
              <a:t>String strSQL =”SELECT * FROM TD_ADMIN AS A WHERE A.USERNAME=’” + userName + ”’ AND A.PASSWORD=’” + password + ”’”;</a:t>
            </a:r>
          </a:p>
        </p:txBody>
      </p:sp>
      <p:sp>
        <p:nvSpPr>
          <p:cNvPr id="592901" name="Text Box 5"/>
          <p:cNvSpPr txBox="1">
            <a:spLocks noChangeArrowheads="1"/>
          </p:cNvSpPr>
          <p:nvPr/>
        </p:nvSpPr>
        <p:spPr bwMode="auto">
          <a:xfrm>
            <a:off x="179388" y="4022725"/>
            <a:ext cx="83724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0">
                <a:latin typeface="Times New Roman" pitchFamily="18" charset="0"/>
                <a:ea typeface="楷体_GB2312" pitchFamily="49" charset="-122"/>
              </a:rPr>
              <a:t>如果有人试图在这里进行恶意攻击：</a:t>
            </a:r>
          </a:p>
          <a:p>
            <a:r>
              <a:rPr kumimoji="1" lang="zh-CN" altLang="en-US" sz="2000" b="0">
                <a:latin typeface="Times New Roman" pitchFamily="18" charset="0"/>
                <a:ea typeface="楷体_GB2312" pitchFamily="49" charset="-122"/>
              </a:rPr>
              <a:t>在登陆名输入框中输入 </a:t>
            </a:r>
            <a:r>
              <a:rPr kumimoji="1" lang="en-US" altLang="zh-CN" sz="2000" b="0">
                <a:latin typeface="Times New Roman" pitchFamily="18" charset="0"/>
                <a:ea typeface="楷体_GB2312" pitchFamily="49" charset="-122"/>
              </a:rPr>
              <a:t>123 (</a:t>
            </a:r>
            <a:r>
              <a:rPr kumimoji="1" lang="zh-CN" altLang="en-US" sz="2000" b="0">
                <a:latin typeface="Times New Roman" pitchFamily="18" charset="0"/>
                <a:ea typeface="楷体_GB2312" pitchFamily="49" charset="-122"/>
              </a:rPr>
              <a:t>任意值</a:t>
            </a:r>
            <a:r>
              <a:rPr kumimoji="1" lang="en-US" altLang="zh-CN" sz="2000" b="0">
                <a:latin typeface="Times New Roman" pitchFamily="18" charset="0"/>
                <a:ea typeface="楷体_GB2312" pitchFamily="49" charset="-122"/>
              </a:rPr>
              <a:t>) </a:t>
            </a:r>
          </a:p>
          <a:p>
            <a:r>
              <a:rPr kumimoji="1" lang="zh-CN" altLang="en-US" sz="2000" b="0">
                <a:latin typeface="Times New Roman" pitchFamily="18" charset="0"/>
                <a:ea typeface="楷体_GB2312" pitchFamily="49" charset="-122"/>
              </a:rPr>
              <a:t>而在密码输入框中输入 ’ </a:t>
            </a:r>
            <a:r>
              <a:rPr kumimoji="1" lang="en-US" altLang="zh-CN" sz="2000" b="0">
                <a:latin typeface="Times New Roman" pitchFamily="18" charset="0"/>
                <a:ea typeface="楷体_GB2312" pitchFamily="49" charset="-122"/>
              </a:rPr>
              <a:t>OR ’1’=’1</a:t>
            </a:r>
          </a:p>
          <a:p>
            <a:r>
              <a:rPr kumimoji="1" lang="zh-CN" altLang="en-US" sz="2000" b="0">
                <a:latin typeface="Times New Roman" pitchFamily="18" charset="0"/>
                <a:ea typeface="楷体_GB2312" pitchFamily="49" charset="-122"/>
              </a:rPr>
              <a:t>由于</a:t>
            </a:r>
            <a:r>
              <a:rPr kumimoji="1" lang="en-US" altLang="zh-CN" sz="2000" b="0">
                <a:latin typeface="Times New Roman" pitchFamily="18" charset="0"/>
                <a:ea typeface="楷体_GB2312" pitchFamily="49" charset="-122"/>
              </a:rPr>
              <a:t>SQL</a:t>
            </a:r>
            <a:r>
              <a:rPr kumimoji="1" lang="zh-CN" altLang="en-US" sz="2000" b="0">
                <a:latin typeface="Times New Roman" pitchFamily="18" charset="0"/>
                <a:ea typeface="楷体_GB2312" pitchFamily="49" charset="-122"/>
              </a:rPr>
              <a:t>是靠拼出来的，所以最终提交给数据库的将是</a:t>
            </a:r>
            <a:r>
              <a:rPr kumimoji="1" lang="en-US" altLang="zh-CN" sz="2000" b="0">
                <a:latin typeface="Times New Roman" pitchFamily="18" charset="0"/>
                <a:ea typeface="楷体_GB2312" pitchFamily="49" charset="-122"/>
              </a:rPr>
              <a:t>:</a:t>
            </a:r>
            <a:br>
              <a:rPr kumimoji="1" lang="en-US" altLang="zh-CN" sz="2000" b="0">
                <a:latin typeface="Times New Roman" pitchFamily="18" charset="0"/>
                <a:ea typeface="楷体_GB2312" pitchFamily="49" charset="-122"/>
              </a:rPr>
            </a:br>
            <a:endParaRPr kumimoji="1" lang="en-US" altLang="zh-CN" sz="2000" b="0">
              <a:latin typeface="Times New Roman" pitchFamily="18" charset="0"/>
              <a:ea typeface="楷体_GB2312" pitchFamily="49" charset="-122"/>
            </a:endParaRPr>
          </a:p>
          <a:p>
            <a:r>
              <a:rPr kumimoji="1" lang="en-US" altLang="zh-CN" sz="2000">
                <a:latin typeface="Times New Roman" pitchFamily="18" charset="0"/>
                <a:ea typeface="楷体_GB2312" pitchFamily="49" charset="-122"/>
              </a:rPr>
              <a:t>SELECT * FROM TD_ADMIN AS A WHERE A.USERNAME=’123’ AND A.PASSWORD=’’ OR ’1’=’1’</a:t>
            </a:r>
          </a:p>
          <a:p>
            <a:endParaRPr kumimoji="1" lang="en-US" altLang="zh-CN" sz="2000" b="0">
              <a:latin typeface="Times New Roman" pitchFamily="18" charset="0"/>
              <a:ea typeface="楷体_GB2312" pitchFamily="49" charset="-122"/>
            </a:endParaRPr>
          </a:p>
          <a:p>
            <a:r>
              <a:rPr kumimoji="1" lang="zh-CN" altLang="en-US" sz="2000" b="0">
                <a:latin typeface="Times New Roman" pitchFamily="18" charset="0"/>
                <a:ea typeface="楷体_GB2312" pitchFamily="49" charset="-122"/>
              </a:rPr>
              <a:t>很显然，这句</a:t>
            </a:r>
            <a:r>
              <a:rPr kumimoji="1" lang="en-US" altLang="zh-CN" sz="2000" b="0">
                <a:latin typeface="Times New Roman" pitchFamily="18" charset="0"/>
                <a:ea typeface="楷体_GB2312" pitchFamily="49" charset="-122"/>
              </a:rPr>
              <a:t>SQL </a:t>
            </a:r>
            <a:r>
              <a:rPr kumimoji="1" lang="zh-CN" altLang="en-US" sz="2000" b="0">
                <a:latin typeface="Times New Roman" pitchFamily="18" charset="0"/>
                <a:ea typeface="楷体_GB2312" pitchFamily="49" charset="-122"/>
              </a:rPr>
              <a:t>由于后面被加上了永真条件，登陆是一定成功的。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blinds(horizontal)">
                                      <p:cBhvr>
                                        <p:cTn id="7"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09B7709-CC48-47D7-ABF7-4B983E6E6095}" type="slidenum">
              <a:rPr lang="zh-CN" altLang="en-US"/>
              <a:pPr/>
              <a:t>46</a:t>
            </a:fld>
            <a:endParaRPr lang="en-US" altLang="zh-CN"/>
          </a:p>
        </p:txBody>
      </p:sp>
      <p:sp>
        <p:nvSpPr>
          <p:cNvPr id="595970" name="Rectangle 2"/>
          <p:cNvSpPr>
            <a:spLocks noGrp="1" noChangeArrowheads="1"/>
          </p:cNvSpPr>
          <p:nvPr>
            <p:ph type="title"/>
          </p:nvPr>
        </p:nvSpPr>
        <p:spPr>
          <a:xfrm>
            <a:off x="457200" y="457200"/>
            <a:ext cx="8229600" cy="1371600"/>
          </a:xfrm>
          <a:noFill/>
          <a:ln/>
        </p:spPr>
        <p:txBody>
          <a:bodyPr/>
          <a:lstStyle/>
          <a:p>
            <a:r>
              <a:rPr lang="zh-CN" altLang="en-US"/>
              <a:t>防止</a:t>
            </a:r>
            <a:r>
              <a:rPr lang="en-US" altLang="zh-CN"/>
              <a:t>SQL</a:t>
            </a:r>
            <a:r>
              <a:rPr lang="zh-CN" altLang="en-US"/>
              <a:t>注入</a:t>
            </a:r>
          </a:p>
        </p:txBody>
      </p:sp>
      <p:sp>
        <p:nvSpPr>
          <p:cNvPr id="595971" name="Rectangle 3"/>
          <p:cNvSpPr>
            <a:spLocks noGrp="1" noChangeArrowheads="1"/>
          </p:cNvSpPr>
          <p:nvPr>
            <p:ph type="body" idx="1"/>
          </p:nvPr>
        </p:nvSpPr>
        <p:spPr>
          <a:xfrm>
            <a:off x="468313" y="1844675"/>
            <a:ext cx="8229600" cy="2901950"/>
          </a:xfrm>
          <a:noFill/>
          <a:ln/>
        </p:spPr>
        <p:txBody>
          <a:bodyPr/>
          <a:lstStyle/>
          <a:p>
            <a:r>
              <a:rPr lang="zh-CN" altLang="en-US"/>
              <a:t>四种方法：</a:t>
            </a:r>
          </a:p>
          <a:p>
            <a:r>
              <a:rPr lang="en-US" altLang="zh-CN"/>
              <a:t>(1) </a:t>
            </a:r>
            <a:r>
              <a:rPr lang="zh-CN" altLang="en-US"/>
              <a:t>在服务端正式处理之前对提交数据的合法性进行检查； </a:t>
            </a:r>
          </a:p>
          <a:p>
            <a:r>
              <a:rPr lang="en-US" altLang="zh-CN"/>
              <a:t>(2) </a:t>
            </a:r>
            <a:r>
              <a:rPr lang="zh-CN" altLang="en-US"/>
              <a:t>封装客户端提交信息； </a:t>
            </a:r>
          </a:p>
          <a:p>
            <a:r>
              <a:rPr lang="en-US" altLang="zh-CN"/>
              <a:t>(3) </a:t>
            </a:r>
            <a:r>
              <a:rPr lang="zh-CN" altLang="en-US"/>
              <a:t>替换或删除敏感字符</a:t>
            </a:r>
            <a:r>
              <a:rPr lang="en-US" altLang="zh-CN"/>
              <a:t>/</a:t>
            </a:r>
            <a:r>
              <a:rPr lang="zh-CN" altLang="en-US"/>
              <a:t>字符串； </a:t>
            </a:r>
          </a:p>
          <a:p>
            <a:r>
              <a:rPr lang="en-US" altLang="zh-CN"/>
              <a:t>(4) </a:t>
            </a:r>
            <a:r>
              <a:rPr lang="zh-CN" altLang="en-US"/>
              <a:t>屏蔽出错信息。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99D0449-1E77-4ED7-8EB0-9B50834758DA}" type="slidenum">
              <a:rPr lang="zh-CN" altLang="en-US"/>
              <a:pPr/>
              <a:t>47</a:t>
            </a:fld>
            <a:endParaRPr lang="en-US" altLang="zh-CN"/>
          </a:p>
        </p:txBody>
      </p:sp>
      <p:pic>
        <p:nvPicPr>
          <p:cNvPr id="596994" name="Picture 2" descr="Unnamed QQ 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4876800" cy="1117600"/>
          </a:xfrm>
          <a:prstGeom prst="rect">
            <a:avLst/>
          </a:prstGeom>
          <a:noFill/>
          <a:extLst>
            <a:ext uri="{909E8E84-426E-40DD-AFC4-6F175D3DCCD1}">
              <a14:hiddenFill xmlns:a14="http://schemas.microsoft.com/office/drawing/2010/main">
                <a:solidFill>
                  <a:srgbClr val="FFFFFF"/>
                </a:solidFill>
              </a14:hiddenFill>
            </a:ext>
          </a:extLst>
        </p:spPr>
      </p:pic>
      <p:pic>
        <p:nvPicPr>
          <p:cNvPr id="596995" name="Picture 3" descr="Unnamed QQ 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4876800" cy="828675"/>
          </a:xfrm>
          <a:prstGeom prst="rect">
            <a:avLst/>
          </a:prstGeom>
          <a:noFill/>
          <a:extLst>
            <a:ext uri="{909E8E84-426E-40DD-AFC4-6F175D3DCCD1}">
              <a14:hiddenFill xmlns:a14="http://schemas.microsoft.com/office/drawing/2010/main">
                <a:solidFill>
                  <a:srgbClr val="FFFFFF"/>
                </a:solidFill>
              </a14:hiddenFill>
            </a:ext>
          </a:extLst>
        </p:spPr>
      </p:pic>
      <p:pic>
        <p:nvPicPr>
          <p:cNvPr id="596996" name="Picture 4" descr="Unnamed QQ Screen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81400"/>
            <a:ext cx="5029200" cy="1570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6994"/>
                                        </p:tgtEl>
                                        <p:attrNameLst>
                                          <p:attrName>style.visibility</p:attrName>
                                        </p:attrNameLst>
                                      </p:cBhvr>
                                      <p:to>
                                        <p:strVal val="visible"/>
                                      </p:to>
                                    </p:set>
                                    <p:anim calcmode="lin" valueType="num">
                                      <p:cBhvr additive="base">
                                        <p:cTn id="7" dur="500" fill="hold"/>
                                        <p:tgtEl>
                                          <p:spTgt spid="596994"/>
                                        </p:tgtEl>
                                        <p:attrNameLst>
                                          <p:attrName>ppt_x</p:attrName>
                                        </p:attrNameLst>
                                      </p:cBhvr>
                                      <p:tavLst>
                                        <p:tav tm="0">
                                          <p:val>
                                            <p:strVal val="#ppt_x"/>
                                          </p:val>
                                        </p:tav>
                                        <p:tav tm="100000">
                                          <p:val>
                                            <p:strVal val="#ppt_x"/>
                                          </p:val>
                                        </p:tav>
                                      </p:tavLst>
                                    </p:anim>
                                    <p:anim calcmode="lin" valueType="num">
                                      <p:cBhvr additive="base">
                                        <p:cTn id="8" dur="500" fill="hold"/>
                                        <p:tgtEl>
                                          <p:spTgt spid="596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6995"/>
                                        </p:tgtEl>
                                        <p:attrNameLst>
                                          <p:attrName>style.visibility</p:attrName>
                                        </p:attrNameLst>
                                      </p:cBhvr>
                                      <p:to>
                                        <p:strVal val="visible"/>
                                      </p:to>
                                    </p:set>
                                    <p:anim calcmode="lin" valueType="num">
                                      <p:cBhvr additive="base">
                                        <p:cTn id="13" dur="500" fill="hold"/>
                                        <p:tgtEl>
                                          <p:spTgt spid="596995"/>
                                        </p:tgtEl>
                                        <p:attrNameLst>
                                          <p:attrName>ppt_x</p:attrName>
                                        </p:attrNameLst>
                                      </p:cBhvr>
                                      <p:tavLst>
                                        <p:tav tm="0">
                                          <p:val>
                                            <p:strVal val="#ppt_x"/>
                                          </p:val>
                                        </p:tav>
                                        <p:tav tm="100000">
                                          <p:val>
                                            <p:strVal val="#ppt_x"/>
                                          </p:val>
                                        </p:tav>
                                      </p:tavLst>
                                    </p:anim>
                                    <p:anim calcmode="lin" valueType="num">
                                      <p:cBhvr additive="base">
                                        <p:cTn id="14" dur="500" fill="hold"/>
                                        <p:tgtEl>
                                          <p:spTgt spid="5969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96996"/>
                                        </p:tgtEl>
                                        <p:attrNameLst>
                                          <p:attrName>style.visibility</p:attrName>
                                        </p:attrNameLst>
                                      </p:cBhvr>
                                      <p:to>
                                        <p:strVal val="visible"/>
                                      </p:to>
                                    </p:set>
                                    <p:anim calcmode="lin" valueType="num">
                                      <p:cBhvr additive="base">
                                        <p:cTn id="19" dur="500" fill="hold"/>
                                        <p:tgtEl>
                                          <p:spTgt spid="596996"/>
                                        </p:tgtEl>
                                        <p:attrNameLst>
                                          <p:attrName>ppt_x</p:attrName>
                                        </p:attrNameLst>
                                      </p:cBhvr>
                                      <p:tavLst>
                                        <p:tav tm="0">
                                          <p:val>
                                            <p:strVal val="#ppt_x"/>
                                          </p:val>
                                        </p:tav>
                                        <p:tav tm="100000">
                                          <p:val>
                                            <p:strVal val="#ppt_x"/>
                                          </p:val>
                                        </p:tav>
                                      </p:tavLst>
                                    </p:anim>
                                    <p:anim calcmode="lin" valueType="num">
                                      <p:cBhvr additive="base">
                                        <p:cTn id="20" dur="500" fill="hold"/>
                                        <p:tgtEl>
                                          <p:spTgt spid="596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F772ACC-14C9-41FC-84AF-C663F2EB2E4B}" type="slidenum">
              <a:rPr lang="zh-CN" altLang="en-US"/>
              <a:pPr/>
              <a:t>48</a:t>
            </a:fld>
            <a:endParaRPr lang="en-US" altLang="zh-CN"/>
          </a:p>
        </p:txBody>
      </p:sp>
      <p:pic>
        <p:nvPicPr>
          <p:cNvPr id="598018" name="Picture 2" descr="Unnamed QQ 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4343400" cy="1014413"/>
          </a:xfrm>
          <a:prstGeom prst="rect">
            <a:avLst/>
          </a:prstGeom>
          <a:noFill/>
          <a:extLst>
            <a:ext uri="{909E8E84-426E-40DD-AFC4-6F175D3DCCD1}">
              <a14:hiddenFill xmlns:a14="http://schemas.microsoft.com/office/drawing/2010/main">
                <a:solidFill>
                  <a:srgbClr val="FFFFFF"/>
                </a:solidFill>
              </a14:hiddenFill>
            </a:ext>
          </a:extLst>
        </p:spPr>
      </p:pic>
      <p:pic>
        <p:nvPicPr>
          <p:cNvPr id="598019" name="Picture 3" descr="Unnamed QQ Screen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43200"/>
            <a:ext cx="914400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8018"/>
                                        </p:tgtEl>
                                        <p:attrNameLst>
                                          <p:attrName>style.visibility</p:attrName>
                                        </p:attrNameLst>
                                      </p:cBhvr>
                                      <p:to>
                                        <p:strVal val="visible"/>
                                      </p:to>
                                    </p:set>
                                    <p:anim calcmode="lin" valueType="num">
                                      <p:cBhvr additive="base">
                                        <p:cTn id="7" dur="500" fill="hold"/>
                                        <p:tgtEl>
                                          <p:spTgt spid="598018"/>
                                        </p:tgtEl>
                                        <p:attrNameLst>
                                          <p:attrName>ppt_x</p:attrName>
                                        </p:attrNameLst>
                                      </p:cBhvr>
                                      <p:tavLst>
                                        <p:tav tm="0">
                                          <p:val>
                                            <p:strVal val="#ppt_x"/>
                                          </p:val>
                                        </p:tav>
                                        <p:tav tm="100000">
                                          <p:val>
                                            <p:strVal val="#ppt_x"/>
                                          </p:val>
                                        </p:tav>
                                      </p:tavLst>
                                    </p:anim>
                                    <p:anim calcmode="lin" valueType="num">
                                      <p:cBhvr additive="base">
                                        <p:cTn id="8" dur="500" fill="hold"/>
                                        <p:tgtEl>
                                          <p:spTgt spid="5980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8019"/>
                                        </p:tgtEl>
                                        <p:attrNameLst>
                                          <p:attrName>style.visibility</p:attrName>
                                        </p:attrNameLst>
                                      </p:cBhvr>
                                      <p:to>
                                        <p:strVal val="visible"/>
                                      </p:to>
                                    </p:set>
                                    <p:anim calcmode="lin" valueType="num">
                                      <p:cBhvr additive="base">
                                        <p:cTn id="13" dur="500" fill="hold"/>
                                        <p:tgtEl>
                                          <p:spTgt spid="598019"/>
                                        </p:tgtEl>
                                        <p:attrNameLst>
                                          <p:attrName>ppt_x</p:attrName>
                                        </p:attrNameLst>
                                      </p:cBhvr>
                                      <p:tavLst>
                                        <p:tav tm="0">
                                          <p:val>
                                            <p:strVal val="#ppt_x"/>
                                          </p:val>
                                        </p:tav>
                                        <p:tav tm="100000">
                                          <p:val>
                                            <p:strVal val="#ppt_x"/>
                                          </p:val>
                                        </p:tav>
                                      </p:tavLst>
                                    </p:anim>
                                    <p:anim calcmode="lin" valueType="num">
                                      <p:cBhvr additive="base">
                                        <p:cTn id="14" dur="500" fill="hold"/>
                                        <p:tgtEl>
                                          <p:spTgt spid="598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C0FB6689-AD05-4359-8E99-777181095F77}" type="slidenum">
              <a:rPr lang="zh-CN" altLang="en-US"/>
              <a:pPr/>
              <a:t>49</a:t>
            </a:fld>
            <a:endParaRPr lang="en-US" altLang="zh-CN"/>
          </a:p>
        </p:txBody>
      </p:sp>
      <p:sp>
        <p:nvSpPr>
          <p:cNvPr id="611330" name="Rectangle 2"/>
          <p:cNvSpPr>
            <a:spLocks noGrp="1" noChangeArrowheads="1"/>
          </p:cNvSpPr>
          <p:nvPr>
            <p:ph type="title"/>
          </p:nvPr>
        </p:nvSpPr>
        <p:spPr>
          <a:xfrm>
            <a:off x="468313" y="2924175"/>
            <a:ext cx="8229600" cy="711200"/>
          </a:xfrm>
        </p:spPr>
        <p:txBody>
          <a:bodyPr/>
          <a:lstStyle/>
          <a:p>
            <a:r>
              <a:rPr lang="zh-CN" altLang="en-US" sz="4800" b="1"/>
              <a:t>安全漏洞</a:t>
            </a:r>
            <a:br>
              <a:rPr lang="zh-CN" altLang="en-US" sz="4800" b="1"/>
            </a:br>
            <a:r>
              <a:rPr lang="zh-CN" altLang="en-US" sz="4000"/>
              <a:t/>
            </a:r>
            <a:br>
              <a:rPr lang="zh-CN" altLang="en-US" sz="4000"/>
            </a:br>
            <a:r>
              <a:rPr lang="zh-CN" altLang="en-US" sz="4000" b="1"/>
              <a:t>脚本注入</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F9EA7E0B-B93E-41BD-BB21-B9E314658D6A}" type="slidenum">
              <a:rPr lang="zh-CN" altLang="en-US"/>
              <a:pPr/>
              <a:t>5</a:t>
            </a:fld>
            <a:endParaRPr lang="en-US" altLang="zh-CN"/>
          </a:p>
        </p:txBody>
      </p:sp>
      <p:sp>
        <p:nvSpPr>
          <p:cNvPr id="500738" name="Rectangle 2"/>
          <p:cNvSpPr>
            <a:spLocks noGrp="1" noChangeArrowheads="1"/>
          </p:cNvSpPr>
          <p:nvPr>
            <p:ph type="title"/>
          </p:nvPr>
        </p:nvSpPr>
        <p:spPr>
          <a:xfrm>
            <a:off x="468313" y="908050"/>
            <a:ext cx="7415212" cy="987425"/>
          </a:xfrm>
        </p:spPr>
        <p:txBody>
          <a:bodyPr/>
          <a:lstStyle/>
          <a:p>
            <a:r>
              <a:rPr lang="zh-CN" altLang="en-US" sz="2800"/>
              <a:t>软件系统面临的安全威胁</a:t>
            </a:r>
          </a:p>
        </p:txBody>
      </p:sp>
      <p:grpSp>
        <p:nvGrpSpPr>
          <p:cNvPr id="500739" name="Group 3"/>
          <p:cNvGrpSpPr>
            <a:grpSpLocks/>
          </p:cNvGrpSpPr>
          <p:nvPr/>
        </p:nvGrpSpPr>
        <p:grpSpPr bwMode="auto">
          <a:xfrm>
            <a:off x="1476375" y="1989138"/>
            <a:ext cx="6696075" cy="4103687"/>
            <a:chOff x="521" y="1253"/>
            <a:chExt cx="4423" cy="2812"/>
          </a:xfrm>
        </p:grpSpPr>
        <p:pic>
          <p:nvPicPr>
            <p:cNvPr id="500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1962"/>
              <a:ext cx="678" cy="451"/>
            </a:xfrm>
            <a:prstGeom prst="rect">
              <a:avLst/>
            </a:prstGeom>
          </p:spPr>
        </p:pic>
        <p:grpSp>
          <p:nvGrpSpPr>
            <p:cNvPr id="500741" name="Group 5"/>
            <p:cNvGrpSpPr>
              <a:grpSpLocks/>
            </p:cNvGrpSpPr>
            <p:nvPr/>
          </p:nvGrpSpPr>
          <p:grpSpPr bwMode="auto">
            <a:xfrm>
              <a:off x="2426" y="1888"/>
              <a:ext cx="908" cy="635"/>
              <a:chOff x="2426" y="1933"/>
              <a:chExt cx="726" cy="580"/>
            </a:xfrm>
          </p:grpSpPr>
          <p:pic>
            <p:nvPicPr>
              <p:cNvPr id="500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2069"/>
                <a:ext cx="666"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0743" name="Rectangle 7"/>
              <p:cNvSpPr>
                <a:spLocks noChangeArrowheads="1"/>
              </p:cNvSpPr>
              <p:nvPr/>
            </p:nvSpPr>
            <p:spPr bwMode="auto">
              <a:xfrm>
                <a:off x="2971" y="2024"/>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44" name="Rectangle 8"/>
              <p:cNvSpPr>
                <a:spLocks noChangeArrowheads="1"/>
              </p:cNvSpPr>
              <p:nvPr/>
            </p:nvSpPr>
            <p:spPr bwMode="auto">
              <a:xfrm>
                <a:off x="2699" y="1933"/>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5007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1389"/>
              <a:ext cx="522"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74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1752"/>
              <a:ext cx="635"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074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1480"/>
              <a:ext cx="522"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0748" name="AutoShape 12"/>
            <p:cNvSpPr>
              <a:spLocks/>
            </p:cNvSpPr>
            <p:nvPr/>
          </p:nvSpPr>
          <p:spPr bwMode="auto">
            <a:xfrm>
              <a:off x="948" y="2478"/>
              <a:ext cx="843" cy="1587"/>
            </a:xfrm>
            <a:prstGeom prst="callout1">
              <a:avLst>
                <a:gd name="adj1" fmla="val -5736"/>
                <a:gd name="adj2" fmla="val 91458"/>
                <a:gd name="adj3" fmla="val -5736"/>
                <a:gd name="adj4" fmla="val -17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b="0"/>
                <a:t>口令破解</a:t>
              </a:r>
            </a:p>
            <a:p>
              <a:pPr algn="ctr" eaLnBrk="1" hangingPunct="1"/>
              <a:r>
                <a:rPr lang="zh-CN" altLang="en-US" sz="1800" b="0"/>
                <a:t>身份冒充</a:t>
              </a:r>
            </a:p>
            <a:p>
              <a:pPr algn="ctr" eaLnBrk="1" hangingPunct="1"/>
              <a:r>
                <a:rPr lang="zh-CN" altLang="en-US" sz="1800" b="0"/>
                <a:t>抵赖</a:t>
              </a:r>
            </a:p>
            <a:p>
              <a:pPr algn="ctr" eaLnBrk="1" hangingPunct="1"/>
              <a:endParaRPr lang="zh-CN" altLang="en-US" sz="1800" b="0"/>
            </a:p>
            <a:p>
              <a:pPr algn="ctr" eaLnBrk="1" hangingPunct="1"/>
              <a:endParaRPr lang="zh-CN" altLang="en-US" sz="1800" b="0"/>
            </a:p>
            <a:p>
              <a:pPr algn="ctr" eaLnBrk="1" hangingPunct="1"/>
              <a:endParaRPr lang="zh-CN" altLang="en-US" sz="1800" b="0"/>
            </a:p>
            <a:p>
              <a:pPr algn="ctr" eaLnBrk="1" hangingPunct="1"/>
              <a:endParaRPr lang="zh-CN" altLang="en-US" sz="1800" b="0"/>
            </a:p>
          </p:txBody>
        </p:sp>
        <p:sp>
          <p:nvSpPr>
            <p:cNvPr id="500749" name="AutoShape 13"/>
            <p:cNvSpPr>
              <a:spLocks/>
            </p:cNvSpPr>
            <p:nvPr/>
          </p:nvSpPr>
          <p:spPr bwMode="auto">
            <a:xfrm>
              <a:off x="2290" y="2659"/>
              <a:ext cx="771" cy="1270"/>
            </a:xfrm>
            <a:prstGeom prst="callout1">
              <a:avLst>
                <a:gd name="adj1" fmla="val -7167"/>
                <a:gd name="adj2" fmla="val 90662"/>
                <a:gd name="adj3" fmla="val -7167"/>
                <a:gd name="adj4" fmla="val -118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b="0" dirty="0"/>
                <a:t>搭线窃听</a:t>
              </a:r>
            </a:p>
            <a:p>
              <a:pPr algn="ctr" eaLnBrk="1" hangingPunct="1"/>
              <a:r>
                <a:rPr lang="en-US" altLang="zh-CN" sz="1800" b="0" dirty="0"/>
                <a:t>DOS</a:t>
              </a:r>
              <a:r>
                <a:rPr lang="zh-CN" altLang="en-US" sz="1800" b="0" dirty="0"/>
                <a:t>攻击</a:t>
              </a:r>
            </a:p>
            <a:p>
              <a:pPr algn="ctr" eaLnBrk="1" hangingPunct="1"/>
              <a:r>
                <a:rPr lang="zh-CN" altLang="en-US" sz="1800" b="0" dirty="0"/>
                <a:t>恶意篡改</a:t>
              </a:r>
            </a:p>
            <a:p>
              <a:pPr algn="ctr" eaLnBrk="1" hangingPunct="1"/>
              <a:r>
                <a:rPr lang="zh-CN" altLang="en-US" sz="1800" b="0" dirty="0"/>
                <a:t>伪造</a:t>
              </a:r>
            </a:p>
            <a:p>
              <a:pPr algn="ctr" eaLnBrk="1" hangingPunct="1"/>
              <a:r>
                <a:rPr lang="zh-CN" altLang="en-US" sz="1800" b="0" dirty="0"/>
                <a:t>重放</a:t>
              </a:r>
            </a:p>
            <a:p>
              <a:pPr algn="ctr" eaLnBrk="1" hangingPunct="1"/>
              <a:endParaRPr lang="zh-CN" altLang="en-US" sz="1800" b="0" dirty="0"/>
            </a:p>
            <a:p>
              <a:pPr algn="ctr" eaLnBrk="1" hangingPunct="1"/>
              <a:endParaRPr lang="zh-CN" altLang="en-US" sz="1800" b="0" dirty="0"/>
            </a:p>
          </p:txBody>
        </p:sp>
        <p:sp>
          <p:nvSpPr>
            <p:cNvPr id="500750" name="AutoShape 14"/>
            <p:cNvSpPr>
              <a:spLocks/>
            </p:cNvSpPr>
            <p:nvPr/>
          </p:nvSpPr>
          <p:spPr bwMode="auto">
            <a:xfrm>
              <a:off x="3515" y="2344"/>
              <a:ext cx="907" cy="1313"/>
            </a:xfrm>
            <a:prstGeom prst="callout1">
              <a:avLst>
                <a:gd name="adj1" fmla="val -3657"/>
                <a:gd name="adj2" fmla="val 92060"/>
                <a:gd name="adj3" fmla="val -3657"/>
                <a:gd name="adj4" fmla="val -100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800" b="0"/>
                <a:t>病毒</a:t>
              </a:r>
            </a:p>
            <a:p>
              <a:pPr algn="ctr" eaLnBrk="1" hangingPunct="1"/>
              <a:r>
                <a:rPr lang="zh-CN" altLang="en-US" sz="1800" b="0"/>
                <a:t>后门</a:t>
              </a:r>
            </a:p>
            <a:p>
              <a:pPr algn="ctr" eaLnBrk="1" hangingPunct="1"/>
              <a:r>
                <a:rPr lang="zh-CN" altLang="en-US" sz="1800" b="0"/>
                <a:t>木马</a:t>
              </a:r>
            </a:p>
            <a:p>
              <a:pPr algn="ctr" eaLnBrk="1" hangingPunct="1"/>
              <a:r>
                <a:rPr lang="zh-CN" altLang="en-US" sz="1800" b="0"/>
                <a:t>缓冲区溢出</a:t>
              </a:r>
            </a:p>
            <a:p>
              <a:pPr algn="ctr" eaLnBrk="1" hangingPunct="1"/>
              <a:r>
                <a:rPr lang="zh-CN" altLang="en-US" sz="1800" b="0"/>
                <a:t>信息窃取</a:t>
              </a:r>
            </a:p>
            <a:p>
              <a:pPr algn="ctr" eaLnBrk="1" hangingPunct="1"/>
              <a:r>
                <a:rPr lang="zh-CN" altLang="en-US" sz="1800" b="0"/>
                <a:t>中断</a:t>
              </a:r>
            </a:p>
          </p:txBody>
        </p:sp>
        <p:sp>
          <p:nvSpPr>
            <p:cNvPr id="500751" name="Oval 15"/>
            <p:cNvSpPr>
              <a:spLocks noChangeArrowheads="1"/>
            </p:cNvSpPr>
            <p:nvPr/>
          </p:nvSpPr>
          <p:spPr bwMode="auto">
            <a:xfrm>
              <a:off x="521" y="1253"/>
              <a:ext cx="1996" cy="1088"/>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0752" name="Line 16"/>
            <p:cNvSpPr>
              <a:spLocks noChangeShapeType="1"/>
            </p:cNvSpPr>
            <p:nvPr/>
          </p:nvSpPr>
          <p:spPr bwMode="auto">
            <a:xfrm>
              <a:off x="1111" y="1752"/>
              <a:ext cx="49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0753" name="Line 17"/>
            <p:cNvSpPr>
              <a:spLocks noChangeShapeType="1"/>
            </p:cNvSpPr>
            <p:nvPr/>
          </p:nvSpPr>
          <p:spPr bwMode="auto">
            <a:xfrm>
              <a:off x="2154" y="1933"/>
              <a:ext cx="454" cy="1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0754" name="Line 18"/>
            <p:cNvSpPr>
              <a:spLocks noChangeShapeType="1"/>
            </p:cNvSpPr>
            <p:nvPr/>
          </p:nvSpPr>
          <p:spPr bwMode="auto">
            <a:xfrm flipV="1">
              <a:off x="2971" y="1979"/>
              <a:ext cx="589" cy="18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0755" name="Line 19"/>
            <p:cNvSpPr>
              <a:spLocks noChangeShapeType="1"/>
            </p:cNvSpPr>
            <p:nvPr/>
          </p:nvSpPr>
          <p:spPr bwMode="auto">
            <a:xfrm>
              <a:off x="4014" y="1888"/>
              <a:ext cx="49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E332B62-1F5A-45E1-8BF8-8DCF01EB920B}" type="slidenum">
              <a:rPr lang="zh-CN" altLang="en-US"/>
              <a:pPr/>
              <a:t>50</a:t>
            </a:fld>
            <a:endParaRPr lang="en-US" altLang="zh-CN"/>
          </a:p>
        </p:txBody>
      </p:sp>
      <p:sp>
        <p:nvSpPr>
          <p:cNvPr id="600066" name="Rectangle 2"/>
          <p:cNvSpPr>
            <a:spLocks noGrp="1" noChangeArrowheads="1"/>
          </p:cNvSpPr>
          <p:nvPr>
            <p:ph type="title"/>
          </p:nvPr>
        </p:nvSpPr>
        <p:spPr>
          <a:xfrm>
            <a:off x="685800" y="457200"/>
            <a:ext cx="7772400" cy="1143000"/>
          </a:xfrm>
          <a:ln/>
        </p:spPr>
        <p:txBody>
          <a:bodyPr lIns="92075" tIns="46038" rIns="92075" bIns="46038"/>
          <a:lstStyle/>
          <a:p>
            <a:endParaRPr lang="zh-CN" altLang="en-US" b="1"/>
          </a:p>
        </p:txBody>
      </p:sp>
      <p:sp>
        <p:nvSpPr>
          <p:cNvPr id="600067" name="Rectangle 3"/>
          <p:cNvSpPr>
            <a:spLocks noGrp="1" noChangeArrowheads="1"/>
          </p:cNvSpPr>
          <p:nvPr>
            <p:ph type="body" idx="1"/>
          </p:nvPr>
        </p:nvSpPr>
        <p:spPr>
          <a:xfrm>
            <a:off x="179388" y="1766888"/>
            <a:ext cx="8785225" cy="4686300"/>
          </a:xfrm>
          <a:noFill/>
          <a:ln/>
        </p:spPr>
        <p:txBody>
          <a:bodyPr/>
          <a:lstStyle/>
          <a:p>
            <a:pPr>
              <a:lnSpc>
                <a:spcPct val="80000"/>
              </a:lnSpc>
            </a:pPr>
            <a:r>
              <a:rPr lang="zh-CN" altLang="en-US"/>
              <a:t>这里的脚本通常指的是</a:t>
            </a:r>
            <a:r>
              <a:rPr lang="en-US" altLang="zh-CN"/>
              <a:t>JavaScript</a:t>
            </a:r>
            <a:r>
              <a:rPr lang="zh-CN" altLang="en-US"/>
              <a:t>脚本，虽然</a:t>
            </a:r>
            <a:r>
              <a:rPr lang="en-US" altLang="zh-CN"/>
              <a:t>JavaScript</a:t>
            </a:r>
            <a:r>
              <a:rPr lang="zh-CN" altLang="en-US"/>
              <a:t>运行于客户端，并且有安全沙箱的保护，但是放任恶意</a:t>
            </a:r>
            <a:r>
              <a:rPr lang="en-US" altLang="zh-CN"/>
              <a:t>JavaScript</a:t>
            </a:r>
            <a:r>
              <a:rPr lang="zh-CN" altLang="en-US"/>
              <a:t>脚本是十分危险的</a:t>
            </a:r>
          </a:p>
          <a:p>
            <a:pPr>
              <a:lnSpc>
                <a:spcPct val="80000"/>
              </a:lnSpc>
            </a:pPr>
            <a:r>
              <a:rPr lang="zh-CN" altLang="en-US"/>
              <a:t>一个网站，如果对输入未做合理的验证或过滤，在显示输出的时候又未做合适的格式化，那么便存在这种漏洞</a:t>
            </a:r>
          </a:p>
          <a:p>
            <a:pPr>
              <a:lnSpc>
                <a:spcPct val="80000"/>
              </a:lnSpc>
            </a:pPr>
            <a:r>
              <a:rPr lang="zh-CN" altLang="en-US"/>
              <a:t>与</a:t>
            </a:r>
            <a:r>
              <a:rPr lang="en-US" altLang="zh-CN"/>
              <a:t>SQL</a:t>
            </a:r>
            <a:r>
              <a:rPr lang="zh-CN" altLang="en-US"/>
              <a:t>注入不同，脚本注入不直接攻击服务端，而是攻击客户端 </a:t>
            </a:r>
          </a:p>
          <a:p>
            <a:pPr lvl="1">
              <a:lnSpc>
                <a:spcPct val="80000"/>
              </a:lnSpc>
            </a:pPr>
            <a:r>
              <a:rPr lang="zh-CN" altLang="en-US"/>
              <a:t>破坏、窃取信息、植入恶意代码</a:t>
            </a:r>
            <a:r>
              <a:rPr lang="zh-CN" altLang="en-US" sz="320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C21A467-3B80-4283-AE50-A87455DDC42D}" type="slidenum">
              <a:rPr lang="zh-CN" altLang="en-US"/>
              <a:pPr/>
              <a:t>51</a:t>
            </a:fld>
            <a:endParaRPr lang="en-US" altLang="zh-CN"/>
          </a:p>
        </p:txBody>
      </p:sp>
      <p:sp>
        <p:nvSpPr>
          <p:cNvPr id="601090" name="Rectangle 2"/>
          <p:cNvSpPr>
            <a:spLocks noChangeArrowheads="1"/>
          </p:cNvSpPr>
          <p:nvPr/>
        </p:nvSpPr>
        <p:spPr bwMode="auto">
          <a:xfrm>
            <a:off x="0" y="981075"/>
            <a:ext cx="86407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b="0">
                <a:latin typeface="楷体_GB2312" pitchFamily="49" charset="-122"/>
                <a:ea typeface="楷体_GB2312" pitchFamily="49" charset="-122"/>
              </a:rPr>
              <a:t>假设有一个新闻站点，每个新闻允许浏览者进行评论</a:t>
            </a:r>
          </a:p>
          <a:p>
            <a:pPr eaLnBrk="1" hangingPunct="1"/>
            <a:r>
              <a:rPr kumimoji="1" lang="zh-CN" altLang="en-US" sz="2000" b="0">
                <a:latin typeface="楷体_GB2312" pitchFamily="49" charset="-122"/>
                <a:ea typeface="楷体_GB2312" pitchFamily="49" charset="-122"/>
              </a:rPr>
              <a:t>浏览者提交的评论将被存储在数据库专门的表中，并显示在新闻的下边</a:t>
            </a:r>
          </a:p>
          <a:p>
            <a:pPr eaLnBrk="1" hangingPunct="1"/>
            <a:endParaRPr kumimoji="1" lang="zh-CN" altLang="en-US" sz="2000" b="0">
              <a:latin typeface="楷体_GB2312" pitchFamily="49" charset="-122"/>
              <a:ea typeface="楷体_GB2312" pitchFamily="49" charset="-122"/>
            </a:endParaRPr>
          </a:p>
          <a:p>
            <a:pPr eaLnBrk="1" hangingPunct="1"/>
            <a:r>
              <a:rPr kumimoji="1" lang="zh-CN" altLang="en-US" sz="2000" b="0">
                <a:latin typeface="楷体_GB2312" pitchFamily="49" charset="-122"/>
                <a:ea typeface="楷体_GB2312" pitchFamily="49" charset="-122"/>
              </a:rPr>
              <a:t>如果开发者除了字符长度外没有做任何输入合法验证，那么这个站点的评论输入，就存在安全漏洞。  </a:t>
            </a:r>
          </a:p>
        </p:txBody>
      </p:sp>
      <p:sp>
        <p:nvSpPr>
          <p:cNvPr id="601091" name="Text Box 3"/>
          <p:cNvSpPr txBox="1">
            <a:spLocks noChangeArrowheads="1"/>
          </p:cNvSpPr>
          <p:nvPr/>
        </p:nvSpPr>
        <p:spPr bwMode="auto">
          <a:xfrm>
            <a:off x="0" y="3082925"/>
            <a:ext cx="8883650" cy="37750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zh-CN" altLang="en-US" sz="2000" b="0">
                <a:latin typeface="Times New Roman" pitchFamily="18" charset="0"/>
                <a:ea typeface="楷体_GB2312" pitchFamily="49" charset="-122"/>
              </a:rPr>
              <a:t>假设我们在评论中输入如下内容</a:t>
            </a:r>
            <a:r>
              <a:rPr kumimoji="1" lang="en-US" altLang="zh-CN" sz="2000" b="0">
                <a:latin typeface="Times New Roman" pitchFamily="18" charset="0"/>
                <a:ea typeface="楷体_GB2312" pitchFamily="49" charset="-122"/>
              </a:rPr>
              <a:t>:</a:t>
            </a:r>
          </a:p>
          <a:p>
            <a:pPr eaLnBrk="1" hangingPunct="1"/>
            <a:endParaRPr kumimoji="1" lang="en-US" altLang="zh-CN" sz="2000" b="0">
              <a:latin typeface="Times New Roman" pitchFamily="18" charset="0"/>
              <a:ea typeface="楷体_GB2312" pitchFamily="49" charset="-122"/>
            </a:endParaRPr>
          </a:p>
          <a:p>
            <a:pPr eaLnBrk="1" hangingPunct="1"/>
            <a:r>
              <a:rPr kumimoji="1" lang="en-US" altLang="zh-CN" i="1">
                <a:latin typeface="Times New Roman" pitchFamily="18" charset="0"/>
                <a:ea typeface="楷体_GB2312" pitchFamily="49" charset="-122"/>
              </a:rPr>
              <a:t>&lt;script language=”javascript”&gt;alert(“</a:t>
            </a:r>
            <a:r>
              <a:rPr kumimoji="1" lang="zh-CN" altLang="en-US" i="1">
                <a:latin typeface="Times New Roman" pitchFamily="18" charset="0"/>
                <a:ea typeface="楷体_GB2312" pitchFamily="49" charset="-122"/>
              </a:rPr>
              <a:t>这里存在脚本注入漏洞</a:t>
            </a:r>
            <a:r>
              <a:rPr kumimoji="1" lang="en-US" altLang="zh-CN" i="1">
                <a:latin typeface="Times New Roman" pitchFamily="18" charset="0"/>
                <a:ea typeface="楷体_GB2312" pitchFamily="49" charset="-122"/>
              </a:rPr>
              <a:t>.”);&lt;/script&gt;</a:t>
            </a:r>
          </a:p>
          <a:p>
            <a:pPr eaLnBrk="1" hangingPunct="1"/>
            <a:endParaRPr kumimoji="1" lang="en-US" altLang="zh-CN" sz="2000" b="0">
              <a:latin typeface="Times New Roman" pitchFamily="18" charset="0"/>
              <a:ea typeface="楷体_GB2312" pitchFamily="49" charset="-122"/>
            </a:endParaRPr>
          </a:p>
          <a:p>
            <a:pPr eaLnBrk="1" hangingPunct="1"/>
            <a:r>
              <a:rPr kumimoji="1" lang="zh-CN" altLang="en-US" sz="2000" b="0">
                <a:latin typeface="Times New Roman" pitchFamily="18" charset="0"/>
                <a:ea typeface="楷体_GB2312" pitchFamily="49" charset="-122"/>
              </a:rPr>
              <a:t>那么，这句话将被存储在数据库评论表中。</a:t>
            </a:r>
          </a:p>
          <a:p>
            <a:pPr eaLnBrk="1" hangingPunct="1"/>
            <a:r>
              <a:rPr kumimoji="1" lang="zh-CN" altLang="en-US" sz="2000" b="0">
                <a:latin typeface="Times New Roman" pitchFamily="18" charset="0"/>
                <a:ea typeface="楷体_GB2312" pitchFamily="49" charset="-122"/>
              </a:rPr>
              <a:t>以后，每一个浏览者打开这个新闻页面是，都将会弹出这样一个消息框。</a:t>
            </a:r>
          </a:p>
          <a:p>
            <a:pPr eaLnBrk="1" hangingPunct="1"/>
            <a:endParaRPr kumimoji="1" lang="zh-CN" altLang="en-US" sz="2000" b="0">
              <a:latin typeface="Times New Roman" pitchFamily="18" charset="0"/>
              <a:ea typeface="楷体_GB2312" pitchFamily="49" charset="-122"/>
            </a:endParaRPr>
          </a:p>
          <a:p>
            <a:pPr eaLnBrk="1" hangingPunct="1"/>
            <a:r>
              <a:rPr kumimoji="1" lang="zh-CN" altLang="en-US" sz="2000" b="0">
                <a:latin typeface="Times New Roman" pitchFamily="18" charset="0"/>
                <a:ea typeface="楷体_GB2312" pitchFamily="49" charset="-122"/>
              </a:rPr>
              <a:t>上面的攻击者很仁慈，没有做过多的破坏。但是如果输入</a:t>
            </a:r>
            <a:r>
              <a:rPr kumimoji="1" lang="en-US" altLang="zh-CN" sz="2000" b="0">
                <a:latin typeface="Times New Roman" pitchFamily="18" charset="0"/>
                <a:ea typeface="楷体_GB2312" pitchFamily="49" charset="-122"/>
              </a:rPr>
              <a:t>:</a:t>
            </a:r>
          </a:p>
          <a:p>
            <a:pPr eaLnBrk="1" hangingPunct="1"/>
            <a:endParaRPr kumimoji="1" lang="en-US" altLang="zh-CN" sz="1500" i="1">
              <a:latin typeface="Times New Roman" pitchFamily="18" charset="0"/>
              <a:ea typeface="楷体_GB2312" pitchFamily="49" charset="-122"/>
            </a:endParaRPr>
          </a:p>
          <a:p>
            <a:pPr eaLnBrk="1" hangingPunct="1"/>
            <a:r>
              <a:rPr kumimoji="1" lang="en-US" altLang="zh-CN" sz="1500" i="1">
                <a:latin typeface="Times New Roman" pitchFamily="18" charset="0"/>
                <a:ea typeface="楷体_GB2312" pitchFamily="49" charset="-122"/>
              </a:rPr>
              <a:t>&lt;script language=”javascript”&gt;window.location.href=”www.baidu.com”;&lt;/script&gt;</a:t>
            </a:r>
          </a:p>
          <a:p>
            <a:pPr eaLnBrk="1" hangingPunct="1"/>
            <a:endParaRPr kumimoji="1" lang="en-US" altLang="zh-CN" sz="1500" i="1">
              <a:latin typeface="Times New Roman" pitchFamily="18" charset="0"/>
              <a:ea typeface="楷体_GB2312" pitchFamily="49" charset="-122"/>
            </a:endParaRPr>
          </a:p>
          <a:p>
            <a:pPr eaLnBrk="1" hangingPunct="1"/>
            <a:r>
              <a:rPr kumimoji="1" lang="zh-CN" altLang="en-US" sz="2000" b="0">
                <a:latin typeface="Times New Roman" pitchFamily="18" charset="0"/>
                <a:ea typeface="楷体_GB2312" pitchFamily="49" charset="-122"/>
              </a:rPr>
              <a:t>那么打开这个新闻页面，该页面将被从定向到</a:t>
            </a:r>
            <a:r>
              <a:rPr kumimoji="1" lang="en-US" altLang="zh-CN" sz="2000" b="0">
                <a:latin typeface="Times New Roman" pitchFamily="18" charset="0"/>
                <a:ea typeface="楷体_GB2312" pitchFamily="49" charset="-122"/>
              </a:rPr>
              <a:t>baidu</a:t>
            </a:r>
            <a:r>
              <a:rPr kumimoji="1" lang="zh-CN" altLang="en-US" sz="2000" b="0">
                <a:latin typeface="Times New Roman" pitchFamily="18" charset="0"/>
                <a:ea typeface="楷体_GB2312" pitchFamily="49" charset="-122"/>
              </a:rPr>
              <a:t>的页面上。</a:t>
            </a:r>
          </a:p>
          <a:p>
            <a:pPr eaLnBrk="1" hangingPunct="1"/>
            <a:r>
              <a:rPr kumimoji="1" lang="zh-CN" altLang="en-US" sz="2000" b="0">
                <a:latin typeface="Times New Roman" pitchFamily="18" charset="0"/>
                <a:ea typeface="楷体_GB2312" pitchFamily="49" charset="-122"/>
              </a:rPr>
              <a:t>如果目标页面一个有恶意代码的页面，那么每个浏览者的机器都可能中毒。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FF9E8EE-20E1-4335-ACE1-288118C74082}" type="slidenum">
              <a:rPr lang="zh-CN" altLang="en-US"/>
              <a:pPr/>
              <a:t>52</a:t>
            </a:fld>
            <a:endParaRPr lang="en-US" altLang="zh-CN"/>
          </a:p>
        </p:txBody>
      </p:sp>
      <p:sp>
        <p:nvSpPr>
          <p:cNvPr id="602114" name="Rectangle 2"/>
          <p:cNvSpPr>
            <a:spLocks noChangeArrowheads="1"/>
          </p:cNvSpPr>
          <p:nvPr/>
        </p:nvSpPr>
        <p:spPr bwMode="auto">
          <a:xfrm>
            <a:off x="0" y="1052513"/>
            <a:ext cx="8964613" cy="2509837"/>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b="0">
                <a:latin typeface="Times New Roman" pitchFamily="18" charset="0"/>
                <a:ea typeface="楷体_GB2312" pitchFamily="49" charset="-122"/>
              </a:rPr>
              <a:t>如果输入</a:t>
            </a:r>
            <a:r>
              <a:rPr kumimoji="1" lang="en-US" altLang="zh-CN" sz="2000" b="0">
                <a:latin typeface="Times New Roman" pitchFamily="18" charset="0"/>
                <a:ea typeface="楷体_GB2312" pitchFamily="49" charset="-122"/>
              </a:rPr>
              <a:t>:</a:t>
            </a:r>
          </a:p>
          <a:p>
            <a:pPr eaLnBrk="1" hangingPunct="1"/>
            <a:endParaRPr kumimoji="1" lang="en-US" altLang="zh-CN" sz="2000" b="0">
              <a:latin typeface="Times New Roman" pitchFamily="18" charset="0"/>
              <a:ea typeface="楷体_GB2312" pitchFamily="49" charset="-122"/>
            </a:endParaRPr>
          </a:p>
          <a:p>
            <a:pPr eaLnBrk="1" hangingPunct="1"/>
            <a:r>
              <a:rPr kumimoji="1" lang="zh-CN" altLang="en-US" sz="1800" i="1">
                <a:latin typeface="Times New Roman" pitchFamily="18" charset="0"/>
                <a:ea typeface="楷体_GB2312" pitchFamily="49" charset="-122"/>
              </a:rPr>
              <a:t>好文</a:t>
            </a:r>
            <a:r>
              <a:rPr kumimoji="1" lang="en-US" altLang="zh-CN" sz="1800" i="1">
                <a:latin typeface="Times New Roman" pitchFamily="18" charset="0"/>
                <a:ea typeface="楷体_GB2312" pitchFamily="49" charset="-122"/>
              </a:rPr>
              <a:t>! </a:t>
            </a:r>
            <a:r>
              <a:rPr kumimoji="1" lang="zh-CN" altLang="en-US" sz="1800" i="1">
                <a:latin typeface="Times New Roman" pitchFamily="18" charset="0"/>
                <a:ea typeface="楷体_GB2312" pitchFamily="49" charset="-122"/>
              </a:rPr>
              <a:t>顶　</a:t>
            </a:r>
            <a:r>
              <a:rPr kumimoji="1" lang="en-US" altLang="zh-CN" sz="1800" i="1">
                <a:latin typeface="Times New Roman" pitchFamily="18" charset="0"/>
                <a:ea typeface="楷体_GB2312" pitchFamily="49" charset="-122"/>
              </a:rPr>
              <a:t>&lt;iframe src=”</a:t>
            </a:r>
            <a:r>
              <a:rPr kumimoji="1" lang="zh-CN" altLang="en-US" sz="1800" i="1">
                <a:latin typeface="Times New Roman" pitchFamily="18" charset="0"/>
                <a:ea typeface="楷体_GB2312" pitchFamily="49" charset="-122"/>
              </a:rPr>
              <a:t>带病毒的页面” </a:t>
            </a:r>
            <a:r>
              <a:rPr kumimoji="1" lang="en-US" altLang="zh-CN" sz="1800" i="1">
                <a:latin typeface="Times New Roman" pitchFamily="18" charset="0"/>
                <a:ea typeface="楷体_GB2312" pitchFamily="49" charset="-122"/>
              </a:rPr>
              <a:t>width=”0” height=”0”&gt;&lt;/iframe&gt;</a:t>
            </a:r>
          </a:p>
          <a:p>
            <a:pPr eaLnBrk="1" hangingPunct="1"/>
            <a:endParaRPr kumimoji="1" lang="en-US" altLang="zh-CN" sz="2000" b="0">
              <a:latin typeface="Times New Roman" pitchFamily="18" charset="0"/>
              <a:ea typeface="楷体_GB2312" pitchFamily="49" charset="-122"/>
            </a:endParaRPr>
          </a:p>
          <a:p>
            <a:pPr eaLnBrk="1" hangingPunct="1"/>
            <a:r>
              <a:rPr kumimoji="1" lang="zh-CN" altLang="en-US" sz="2000" b="0">
                <a:latin typeface="Times New Roman" pitchFamily="18" charset="0"/>
                <a:ea typeface="楷体_GB2312" pitchFamily="49" charset="-122"/>
              </a:rPr>
              <a:t>那么在新闻页面上看不到任何异状</a:t>
            </a:r>
          </a:p>
          <a:p>
            <a:pPr eaLnBrk="1" hangingPunct="1"/>
            <a:r>
              <a:rPr kumimoji="1" lang="zh-CN" altLang="en-US" sz="2000" b="0">
                <a:latin typeface="Times New Roman" pitchFamily="18" charset="0"/>
                <a:ea typeface="楷体_GB2312" pitchFamily="49" charset="-122"/>
              </a:rPr>
              <a:t>但点击该信息的浏览器会悄悄下载病毒</a:t>
            </a:r>
          </a:p>
          <a:p>
            <a:pPr eaLnBrk="1" hangingPunct="1"/>
            <a:endParaRPr kumimoji="1" lang="zh-CN" altLang="en-US" sz="2000" b="0">
              <a:latin typeface="Times New Roman" pitchFamily="18" charset="0"/>
              <a:ea typeface="楷体_GB2312" pitchFamily="49" charset="-122"/>
            </a:endParaRPr>
          </a:p>
          <a:p>
            <a:pPr eaLnBrk="1" hangingPunct="1"/>
            <a:r>
              <a:rPr kumimoji="1" lang="en-US" altLang="zh-CN" sz="2000" b="0">
                <a:latin typeface="Times New Roman" pitchFamily="18" charset="0"/>
                <a:ea typeface="楷体_GB2312" pitchFamily="49" charset="-122"/>
              </a:rPr>
              <a:t>WEB2.0</a:t>
            </a:r>
            <a:r>
              <a:rPr kumimoji="1" lang="zh-CN" altLang="en-US" sz="2000" b="0">
                <a:latin typeface="Times New Roman" pitchFamily="18" charset="0"/>
                <a:ea typeface="楷体_GB2312" pitchFamily="49" charset="-122"/>
              </a:rPr>
              <a:t>的流行使页面效果更加绚丽，同时也使脚本注入的攻击力提高不少 </a:t>
            </a:r>
          </a:p>
        </p:txBody>
      </p:sp>
      <p:sp>
        <p:nvSpPr>
          <p:cNvPr id="602115" name="Rectangle 3"/>
          <p:cNvSpPr>
            <a:spLocks noChangeArrowheads="1"/>
          </p:cNvSpPr>
          <p:nvPr/>
        </p:nvSpPr>
        <p:spPr bwMode="auto">
          <a:xfrm>
            <a:off x="287338" y="4149725"/>
            <a:ext cx="8677275" cy="1320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b="0">
                <a:latin typeface="楷体_GB2312" pitchFamily="49" charset="-122"/>
                <a:ea typeface="楷体_GB2312" pitchFamily="49" charset="-122"/>
              </a:rPr>
              <a:t>对策：</a:t>
            </a:r>
          </a:p>
          <a:p>
            <a:pPr eaLnBrk="1" hangingPunct="1"/>
            <a:r>
              <a:rPr kumimoji="1" lang="zh-CN" altLang="en-US" sz="2000" b="0">
                <a:latin typeface="楷体_GB2312" pitchFamily="49" charset="-122"/>
                <a:ea typeface="楷体_GB2312" pitchFamily="49" charset="-122"/>
              </a:rPr>
              <a:t>提供合理的过滤或者转换程序，在输入存放于数据库前，或者是显示在页面</a:t>
            </a:r>
          </a:p>
          <a:p>
            <a:pPr eaLnBrk="1" hangingPunct="1"/>
            <a:r>
              <a:rPr kumimoji="1" lang="zh-CN" altLang="en-US" sz="2000" b="0">
                <a:latin typeface="楷体_GB2312" pitchFamily="49" charset="-122"/>
                <a:ea typeface="楷体_GB2312" pitchFamily="49" charset="-122"/>
              </a:rPr>
              <a:t>前对数据进行处理。</a:t>
            </a:r>
          </a:p>
          <a:p>
            <a:pPr eaLnBrk="1" hangingPunct="1"/>
            <a:r>
              <a:rPr kumimoji="1" lang="zh-CN" altLang="en-US" sz="2000" b="0">
                <a:latin typeface="楷体_GB2312" pitchFamily="49" charset="-122"/>
                <a:ea typeface="楷体_GB2312" pitchFamily="49" charset="-122"/>
              </a:rPr>
              <a:t>尽一切可能，避免用户的输入有执行的可能。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86296D6-322B-4169-B3C3-85F40F7C609E}" type="slidenum">
              <a:rPr lang="zh-CN" altLang="en-US"/>
              <a:pPr/>
              <a:t>53</a:t>
            </a:fld>
            <a:endParaRPr lang="en-US" altLang="zh-CN"/>
          </a:p>
        </p:txBody>
      </p:sp>
      <p:sp>
        <p:nvSpPr>
          <p:cNvPr id="615426" name="Rectangle 2"/>
          <p:cNvSpPr>
            <a:spLocks noGrp="1" noChangeArrowheads="1"/>
          </p:cNvSpPr>
          <p:nvPr>
            <p:ph type="title"/>
          </p:nvPr>
        </p:nvSpPr>
        <p:spPr/>
        <p:txBody>
          <a:bodyPr/>
          <a:lstStyle/>
          <a:p>
            <a:r>
              <a:rPr lang="zh-CN" altLang="en-US" sz="4800"/>
              <a:t>安全漏洞</a:t>
            </a:r>
            <a:r>
              <a:rPr lang="zh-CN" altLang="en-US"/>
              <a:t/>
            </a:r>
            <a:br>
              <a:rPr lang="zh-CN" altLang="en-US"/>
            </a:br>
            <a:r>
              <a:rPr lang="zh-CN" altLang="en-US"/>
              <a:t>缺省输入</a:t>
            </a:r>
          </a:p>
        </p:txBody>
      </p:sp>
      <p:sp>
        <p:nvSpPr>
          <p:cNvPr id="615427" name="Rectangle 3"/>
          <p:cNvSpPr>
            <a:spLocks noGrp="1" noChangeArrowheads="1"/>
          </p:cNvSpPr>
          <p:nvPr>
            <p:ph type="body" idx="1"/>
          </p:nvPr>
        </p:nvSpPr>
        <p:spPr>
          <a:xfrm>
            <a:off x="468313" y="2781300"/>
            <a:ext cx="8229600" cy="3384550"/>
          </a:xfrm>
        </p:spPr>
        <p:txBody>
          <a:bodyPr/>
          <a:lstStyle/>
          <a:p>
            <a:pPr>
              <a:buFontTx/>
              <a:buNone/>
            </a:pPr>
            <a:r>
              <a:rPr lang="en-US" altLang="zh-CN"/>
              <a:t>1</a:t>
            </a:r>
            <a:r>
              <a:rPr lang="zh-CN" altLang="en-US"/>
              <a:t>．缺省</a:t>
            </a:r>
            <a:r>
              <a:rPr lang="en-US" altLang="zh-CN"/>
              <a:t>SNMP</a:t>
            </a:r>
            <a:r>
              <a:rPr lang="zh-CN" altLang="en-US"/>
              <a:t>字串</a:t>
            </a:r>
          </a:p>
          <a:p>
            <a:pPr lvl="1"/>
            <a:r>
              <a:rPr lang="zh-CN" altLang="en-US"/>
              <a:t>简单网络管理协议</a:t>
            </a:r>
            <a:r>
              <a:rPr lang="en-US" altLang="zh-CN"/>
              <a:t>(</a:t>
            </a:r>
            <a:r>
              <a:rPr lang="en-US" altLang="zh-CN" sz="2400"/>
              <a:t>SNMP</a:t>
            </a:r>
            <a:r>
              <a:rPr lang="zh-CN" altLang="en-US" sz="2400"/>
              <a:t>，</a:t>
            </a:r>
            <a:r>
              <a:rPr lang="en-US" altLang="zh-CN" sz="2400"/>
              <a:t>Simple Network Management Protocol</a:t>
            </a:r>
            <a:r>
              <a:rPr lang="en-US" altLang="zh-CN"/>
              <a:t>)  </a:t>
            </a:r>
            <a:r>
              <a:rPr lang="zh-CN" altLang="en-US"/>
              <a:t>是管理员广泛使用的协议，用来管理和监视各种各样与网络连接的设备，如路由器、打印机和计算机。</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6BA3BB5-45C5-4E39-B700-A5772BB11134}" type="slidenum">
              <a:rPr lang="zh-CN" altLang="en-US"/>
              <a:pPr/>
              <a:t>54</a:t>
            </a:fld>
            <a:endParaRPr lang="en-US" altLang="zh-CN"/>
          </a:p>
        </p:txBody>
      </p:sp>
      <p:sp>
        <p:nvSpPr>
          <p:cNvPr id="532482" name="Rectangle 2"/>
          <p:cNvSpPr>
            <a:spLocks noGrp="1" noChangeArrowheads="1"/>
          </p:cNvSpPr>
          <p:nvPr>
            <p:ph type="title"/>
          </p:nvPr>
        </p:nvSpPr>
        <p:spPr/>
        <p:txBody>
          <a:bodyPr/>
          <a:lstStyle/>
          <a:p>
            <a:r>
              <a:rPr lang="zh-CN" altLang="en-US"/>
              <a:t>操作系统级的缺陷</a:t>
            </a:r>
          </a:p>
        </p:txBody>
      </p:sp>
      <p:sp>
        <p:nvSpPr>
          <p:cNvPr id="532483" name="Rectangle 3"/>
          <p:cNvSpPr>
            <a:spLocks noGrp="1" noChangeArrowheads="1"/>
          </p:cNvSpPr>
          <p:nvPr>
            <p:ph type="body" idx="1"/>
          </p:nvPr>
        </p:nvSpPr>
        <p:spPr/>
        <p:txBody>
          <a:bodyPr/>
          <a:lstStyle/>
          <a:p>
            <a:pPr>
              <a:buFontTx/>
              <a:buNone/>
            </a:pPr>
            <a:r>
              <a:rPr lang="en-US" altLang="zh-CN"/>
              <a:t>1</a:t>
            </a:r>
            <a:r>
              <a:rPr lang="zh-CN" altLang="en-US"/>
              <a:t>．</a:t>
            </a:r>
            <a:r>
              <a:rPr lang="en-US" altLang="zh-CN"/>
              <a:t>Sendmail</a:t>
            </a:r>
          </a:p>
          <a:p>
            <a:pPr lvl="1"/>
            <a:r>
              <a:rPr lang="en-US" altLang="zh-CN"/>
              <a:t>Sendmail</a:t>
            </a:r>
            <a:r>
              <a:rPr lang="zh-CN" altLang="en-US"/>
              <a:t>是在</a:t>
            </a:r>
            <a:r>
              <a:rPr lang="en-US" altLang="zh-CN"/>
              <a:t>UNIX</a:t>
            </a:r>
            <a:r>
              <a:rPr lang="zh-CN" altLang="en-US"/>
              <a:t>和</a:t>
            </a:r>
            <a:r>
              <a:rPr lang="en-US" altLang="zh-CN"/>
              <a:t>Linux</a:t>
            </a:r>
            <a:r>
              <a:rPr lang="zh-CN" altLang="en-US"/>
              <a:t>上用得最多的发送、接收和转发电子邮件的程序。</a:t>
            </a:r>
          </a:p>
          <a:p>
            <a:pPr lvl="1"/>
            <a:r>
              <a:rPr lang="en-US" altLang="zh-CN"/>
              <a:t>Sendmail</a:t>
            </a:r>
            <a:r>
              <a:rPr lang="zh-CN" altLang="en-US"/>
              <a:t>在</a:t>
            </a:r>
            <a:r>
              <a:rPr lang="en-US" altLang="zh-CN"/>
              <a:t>Internet</a:t>
            </a:r>
            <a:r>
              <a:rPr lang="zh-CN" altLang="en-US"/>
              <a:t>上的广泛应用使它成为攻击者的主要目标。</a:t>
            </a:r>
          </a:p>
          <a:p>
            <a:pPr lvl="1"/>
            <a:r>
              <a:rPr lang="zh-CN" altLang="en-US"/>
              <a:t>过去的几年里发现了很多缺陷。</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808FC5F0-AF44-4163-8680-852537DD1957}" type="slidenum">
              <a:rPr lang="zh-CN" altLang="en-US"/>
              <a:pPr/>
              <a:t>55</a:t>
            </a:fld>
            <a:endParaRPr lang="en-US" altLang="zh-CN"/>
          </a:p>
        </p:txBody>
      </p:sp>
      <p:sp>
        <p:nvSpPr>
          <p:cNvPr id="613378" name="Rectangle 2"/>
          <p:cNvSpPr>
            <a:spLocks noGrp="1" noChangeArrowheads="1"/>
          </p:cNvSpPr>
          <p:nvPr>
            <p:ph type="title"/>
          </p:nvPr>
        </p:nvSpPr>
        <p:spPr/>
        <p:txBody>
          <a:bodyPr/>
          <a:lstStyle/>
          <a:p>
            <a:r>
              <a:rPr lang="zh-CN" altLang="en-US"/>
              <a:t>著名的莫利斯事件</a:t>
            </a:r>
            <a:endParaRPr lang="en-US" altLang="zh-CN"/>
          </a:p>
        </p:txBody>
      </p:sp>
      <p:graphicFrame>
        <p:nvGraphicFramePr>
          <p:cNvPr id="613379" name="Object 3">
            <a:hlinkClick r:id="" action="ppaction://ole?verb=0"/>
          </p:cNvPr>
          <p:cNvGraphicFramePr>
            <a:graphicFrameLocks/>
          </p:cNvGraphicFramePr>
          <p:nvPr/>
        </p:nvGraphicFramePr>
        <p:xfrm>
          <a:off x="7239000" y="2743200"/>
          <a:ext cx="1354138" cy="1000125"/>
        </p:xfrm>
        <a:graphic>
          <a:graphicData uri="http://schemas.openxmlformats.org/presentationml/2006/ole">
            <mc:AlternateContent xmlns:mc="http://schemas.openxmlformats.org/markup-compatibility/2006">
              <mc:Choice xmlns:v="urn:schemas-microsoft-com:vml" Requires="v">
                <p:oleObj spid="_x0000_s613588" name="剪辑" r:id="rId3" imgW="2013120" imgH="1929960" progId="MS_ClipArt_Gallery.2">
                  <p:embed/>
                </p:oleObj>
              </mc:Choice>
              <mc:Fallback>
                <p:oleObj name="剪辑" r:id="rId3" imgW="2013120" imgH="1929960"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743200"/>
                        <a:ext cx="1354138"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3380" name="Object 4">
            <a:hlinkClick r:id="" action="ppaction://ole?verb=0"/>
          </p:cNvPr>
          <p:cNvGraphicFramePr>
            <a:graphicFrameLocks/>
          </p:cNvGraphicFramePr>
          <p:nvPr/>
        </p:nvGraphicFramePr>
        <p:xfrm>
          <a:off x="838200" y="2362200"/>
          <a:ext cx="1905000" cy="1858963"/>
        </p:xfrm>
        <a:graphic>
          <a:graphicData uri="http://schemas.openxmlformats.org/presentationml/2006/ole">
            <mc:AlternateContent xmlns:mc="http://schemas.openxmlformats.org/markup-compatibility/2006">
              <mc:Choice xmlns:v="urn:schemas-microsoft-com:vml" Requires="v">
                <p:oleObj spid="_x0000_s613589" name="剪辑" r:id="rId5" imgW="3595680" imgH="3389040" progId="MS_ClipArt_Gallery.2">
                  <p:embed/>
                </p:oleObj>
              </mc:Choice>
              <mc:Fallback>
                <p:oleObj name="剪辑" r:id="rId5" imgW="3595680" imgH="3389040" progId="MS_ClipArt_Gallery.2">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362200"/>
                        <a:ext cx="1905000" cy="18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3381" name="Group 5"/>
          <p:cNvGrpSpPr>
            <a:grpSpLocks/>
          </p:cNvGrpSpPr>
          <p:nvPr/>
        </p:nvGrpSpPr>
        <p:grpSpPr bwMode="auto">
          <a:xfrm>
            <a:off x="2667000" y="2590800"/>
            <a:ext cx="4572000" cy="533400"/>
            <a:chOff x="1776" y="1392"/>
            <a:chExt cx="2592" cy="336"/>
          </a:xfrm>
        </p:grpSpPr>
        <p:sp>
          <p:nvSpPr>
            <p:cNvPr id="613382" name="Text Box 6"/>
            <p:cNvSpPr txBox="1">
              <a:spLocks noChangeArrowheads="1"/>
            </p:cNvSpPr>
            <p:nvPr/>
          </p:nvSpPr>
          <p:spPr bwMode="auto">
            <a:xfrm>
              <a:off x="2744" y="1392"/>
              <a:ext cx="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endParaRPr kumimoji="1" lang="zh-CN" altLang="en-US" sz="2400" b="0">
                <a:latin typeface="Times New Roman" pitchFamily="18" charset="0"/>
              </a:endParaRPr>
            </a:p>
          </p:txBody>
        </p:sp>
        <p:sp>
          <p:nvSpPr>
            <p:cNvPr id="613383" name="Line 7"/>
            <p:cNvSpPr>
              <a:spLocks noChangeShapeType="1"/>
            </p:cNvSpPr>
            <p:nvPr/>
          </p:nvSpPr>
          <p:spPr bwMode="auto">
            <a:xfrm>
              <a:off x="1776" y="1728"/>
              <a:ext cx="2592" cy="0"/>
            </a:xfrm>
            <a:prstGeom prst="line">
              <a:avLst/>
            </a:prstGeom>
            <a:noFill/>
            <a:ln w="127000">
              <a:solidFill>
                <a:srgbClr val="008000"/>
              </a:solidFill>
              <a:prstDash val="sysDot"/>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3384" name="Text Box 8"/>
          <p:cNvSpPr txBox="1">
            <a:spLocks noChangeArrowheads="1"/>
          </p:cNvSpPr>
          <p:nvPr/>
        </p:nvSpPr>
        <p:spPr bwMode="auto">
          <a:xfrm>
            <a:off x="2743200" y="2362200"/>
            <a:ext cx="3659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800" b="0">
                <a:solidFill>
                  <a:srgbClr val="CC3300"/>
                </a:solidFill>
                <a:latin typeface="Times New Roman" pitchFamily="18" charset="0"/>
                <a:ea typeface="隶书" pitchFamily="49" charset="-122"/>
              </a:rPr>
              <a:t>让</a:t>
            </a:r>
            <a:r>
              <a:rPr kumimoji="1" lang="en-US" altLang="zh-CN" sz="2800" b="0">
                <a:solidFill>
                  <a:srgbClr val="CC3300"/>
                </a:solidFill>
                <a:latin typeface="Times New Roman" pitchFamily="18" charset="0"/>
                <a:ea typeface="隶书" pitchFamily="49" charset="-122"/>
              </a:rPr>
              <a:t>Sendmail</a:t>
            </a:r>
            <a:r>
              <a:rPr kumimoji="1" lang="zh-CN" altLang="en-US" sz="2800" b="0">
                <a:solidFill>
                  <a:srgbClr val="CC3300"/>
                </a:solidFill>
                <a:latin typeface="Times New Roman" pitchFamily="18" charset="0"/>
                <a:ea typeface="隶书" pitchFamily="49" charset="-122"/>
              </a:rPr>
              <a:t>接收并执行</a:t>
            </a:r>
          </a:p>
        </p:txBody>
      </p:sp>
      <p:sp>
        <p:nvSpPr>
          <p:cNvPr id="613385" name="WordArt 9"/>
          <p:cNvSpPr>
            <a:spLocks noChangeArrowheads="1" noChangeShapeType="1" noTextEdit="1"/>
          </p:cNvSpPr>
          <p:nvPr/>
        </p:nvSpPr>
        <p:spPr bwMode="auto">
          <a:xfrm rot="-2255237">
            <a:off x="4702175" y="3811588"/>
            <a:ext cx="1981200" cy="1447800"/>
          </a:xfrm>
          <a:prstGeom prst="rect">
            <a:avLst/>
          </a:prstGeom>
          <a:extLst>
            <a:ext uri="{AF507438-7753-43E0-B8FC-AC1667EBCBE1}">
              <a14:hiddenEffects xmlns:a14="http://schemas.microsoft.com/office/drawing/2010/main">
                <a:effectLst/>
              </a14:hiddenEffects>
            </a:ext>
          </a:extLst>
        </p:spPr>
        <p:txBody>
          <a:bodyPr wrap="none" fromWordArt="1">
            <a:prstTxWarp prst="textFadeLeft">
              <a:avLst>
                <a:gd name="adj" fmla="val 33333"/>
              </a:avLst>
            </a:prstTxWarp>
          </a:bodyPr>
          <a:lstStyle/>
          <a:p>
            <a:pPr algn="ctr"/>
            <a:r>
              <a:rPr lang="en-US" altLang="zh-CN" sz="3600" kern="10">
                <a:ln w="9525">
                  <a:solidFill>
                    <a:srgbClr val="008000"/>
                  </a:solidFill>
                  <a:round/>
                  <a:headEnd/>
                  <a:tailEnd/>
                </a:ln>
                <a:solidFill>
                  <a:srgbClr val="FF0000"/>
                </a:solidFill>
                <a:latin typeface="宋体"/>
                <a:ea typeface="宋体"/>
              </a:rPr>
              <a:t>Sendmail</a:t>
            </a:r>
            <a:endParaRPr lang="zh-CN" altLang="en-US" sz="3600" kern="10">
              <a:ln w="9525">
                <a:solidFill>
                  <a:srgbClr val="008000"/>
                </a:solidFill>
                <a:round/>
                <a:headEnd/>
                <a:tailEnd/>
              </a:ln>
              <a:solidFill>
                <a:srgbClr val="FF0000"/>
              </a:solidFill>
              <a:latin typeface="宋体"/>
              <a:ea typeface="宋体"/>
            </a:endParaRPr>
          </a:p>
        </p:txBody>
      </p:sp>
      <p:graphicFrame>
        <p:nvGraphicFramePr>
          <p:cNvPr id="613386" name="Object 10"/>
          <p:cNvGraphicFramePr>
            <a:graphicFrameLocks noChangeAspect="1"/>
          </p:cNvGraphicFramePr>
          <p:nvPr/>
        </p:nvGraphicFramePr>
        <p:xfrm>
          <a:off x="2057400" y="2895600"/>
          <a:ext cx="542925" cy="392113"/>
        </p:xfrm>
        <a:graphic>
          <a:graphicData uri="http://schemas.openxmlformats.org/presentationml/2006/ole">
            <mc:AlternateContent xmlns:mc="http://schemas.openxmlformats.org/markup-compatibility/2006">
              <mc:Choice xmlns:v="urn:schemas-microsoft-com:vml" Requires="v">
                <p:oleObj spid="_x0000_s613590" name="剪辑" r:id="rId7" imgW="1542960" imgH="1113480" progId="MS_ClipArt_Gallery.2">
                  <p:embed/>
                </p:oleObj>
              </mc:Choice>
              <mc:Fallback>
                <p:oleObj name="剪辑" r:id="rId7" imgW="1542960" imgH="1113480" progId="MS_ClipArt_Gallery.2">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895600"/>
                        <a:ext cx="5429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3387" name="Object 11"/>
          <p:cNvGraphicFramePr>
            <a:graphicFrameLocks noChangeAspect="1"/>
          </p:cNvGraphicFramePr>
          <p:nvPr/>
        </p:nvGraphicFramePr>
        <p:xfrm>
          <a:off x="3276600" y="2895600"/>
          <a:ext cx="542925" cy="392113"/>
        </p:xfrm>
        <a:graphic>
          <a:graphicData uri="http://schemas.openxmlformats.org/presentationml/2006/ole">
            <mc:AlternateContent xmlns:mc="http://schemas.openxmlformats.org/markup-compatibility/2006">
              <mc:Choice xmlns:v="urn:schemas-microsoft-com:vml" Requires="v">
                <p:oleObj spid="_x0000_s613591" name="剪辑" r:id="rId9" imgW="1542960" imgH="1113480" progId="MS_ClipArt_Gallery.2">
                  <p:embed/>
                </p:oleObj>
              </mc:Choice>
              <mc:Fallback>
                <p:oleObj name="剪辑" r:id="rId9" imgW="1542960" imgH="1113480" progId="MS_ClipArt_Gallery.2">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895600"/>
                        <a:ext cx="5429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3388" name="Object 12"/>
          <p:cNvGraphicFramePr>
            <a:graphicFrameLocks noChangeAspect="1"/>
          </p:cNvGraphicFramePr>
          <p:nvPr/>
        </p:nvGraphicFramePr>
        <p:xfrm>
          <a:off x="5105400" y="2895600"/>
          <a:ext cx="542925" cy="392113"/>
        </p:xfrm>
        <a:graphic>
          <a:graphicData uri="http://schemas.openxmlformats.org/presentationml/2006/ole">
            <mc:AlternateContent xmlns:mc="http://schemas.openxmlformats.org/markup-compatibility/2006">
              <mc:Choice xmlns:v="urn:schemas-microsoft-com:vml" Requires="v">
                <p:oleObj spid="_x0000_s613592" name="剪辑" r:id="rId10" imgW="1542960" imgH="1113480" progId="MS_ClipArt_Gallery.2">
                  <p:embed/>
                </p:oleObj>
              </mc:Choice>
              <mc:Fallback>
                <p:oleObj name="剪辑" r:id="rId10" imgW="1542960" imgH="1113480" progId="MS_ClipArt_Gallery.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895600"/>
                        <a:ext cx="5429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3389" name="Object 13"/>
          <p:cNvGraphicFramePr>
            <a:graphicFrameLocks noChangeAspect="1"/>
          </p:cNvGraphicFramePr>
          <p:nvPr/>
        </p:nvGraphicFramePr>
        <p:xfrm>
          <a:off x="7391400" y="2971800"/>
          <a:ext cx="542925" cy="392113"/>
        </p:xfrm>
        <a:graphic>
          <a:graphicData uri="http://schemas.openxmlformats.org/presentationml/2006/ole">
            <mc:AlternateContent xmlns:mc="http://schemas.openxmlformats.org/markup-compatibility/2006">
              <mc:Choice xmlns:v="urn:schemas-microsoft-com:vml" Requires="v">
                <p:oleObj spid="_x0000_s613593" name="剪辑" r:id="rId11" imgW="1542960" imgH="1113480" progId="MS_ClipArt_Gallery.2">
                  <p:embed/>
                </p:oleObj>
              </mc:Choice>
              <mc:Fallback>
                <p:oleObj name="剪辑" r:id="rId11" imgW="1542960" imgH="1113480" progId="MS_ClipArt_Gallery.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2971800"/>
                        <a:ext cx="5429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灯片编号占位符 3"/>
          <p:cNvSpPr>
            <a:spLocks noGrp="1"/>
          </p:cNvSpPr>
          <p:nvPr>
            <p:ph type="sldNum" sz="quarter" idx="10"/>
          </p:nvPr>
        </p:nvSpPr>
        <p:spPr/>
        <p:txBody>
          <a:bodyPr/>
          <a:lstStyle/>
          <a:p>
            <a:fld id="{5E9EC9F5-1D51-485F-B39C-F98AEFE00999}" type="slidenum">
              <a:rPr lang="zh-CN" altLang="en-US"/>
              <a:pPr/>
              <a:t>56</a:t>
            </a:fld>
            <a:endParaRPr lang="en-US" altLang="zh-CN"/>
          </a:p>
        </p:txBody>
      </p:sp>
      <p:graphicFrame>
        <p:nvGraphicFramePr>
          <p:cNvPr id="614402" name="Object 2"/>
          <p:cNvGraphicFramePr>
            <a:graphicFrameLocks noChangeAspect="1"/>
          </p:cNvGraphicFramePr>
          <p:nvPr/>
        </p:nvGraphicFramePr>
        <p:xfrm>
          <a:off x="4114800" y="4495800"/>
          <a:ext cx="944563" cy="1179513"/>
        </p:xfrm>
        <a:graphic>
          <a:graphicData uri="http://schemas.openxmlformats.org/presentationml/2006/ole">
            <mc:AlternateContent xmlns:mc="http://schemas.openxmlformats.org/markup-compatibility/2006">
              <mc:Choice xmlns:v="urn:schemas-microsoft-com:vml" Requires="v">
                <p:oleObj spid="_x0000_s614966" name="剪辑" r:id="rId3" imgW="944280" imgH="1180440" progId="MS_ClipArt_Gallery.2">
                  <p:embed/>
                </p:oleObj>
              </mc:Choice>
              <mc:Fallback>
                <p:oleObj name="剪辑" r:id="rId3" imgW="944280" imgH="1180440"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495800"/>
                        <a:ext cx="944563"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03" name="AutoShape 3"/>
          <p:cNvSpPr>
            <a:spLocks noChangeArrowheads="1"/>
          </p:cNvSpPr>
          <p:nvPr/>
        </p:nvSpPr>
        <p:spPr bwMode="auto">
          <a:xfrm>
            <a:off x="4038600" y="4495800"/>
            <a:ext cx="2209800" cy="1981200"/>
          </a:xfrm>
          <a:prstGeom prst="irregularSeal2">
            <a:avLst/>
          </a:prstGeom>
          <a:solidFill>
            <a:srgbClr val="00FFFF"/>
          </a:solidFill>
          <a:ln w="12700">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solidFill>
                  <a:srgbClr val="FF0000"/>
                </a:solidFill>
                <a:latin typeface="Times New Roman" pitchFamily="18" charset="0"/>
                <a:ea typeface="楷体_GB2312" pitchFamily="49" charset="-122"/>
              </a:rPr>
              <a:t>查通信簿</a:t>
            </a:r>
          </a:p>
          <a:p>
            <a:pPr algn="ctr" eaLnBrk="1" hangingPunct="1"/>
            <a:r>
              <a:rPr kumimoji="1" lang="zh-CN" altLang="en-US" sz="2400" b="0">
                <a:solidFill>
                  <a:srgbClr val="FF0000"/>
                </a:solidFill>
                <a:latin typeface="Times New Roman" pitchFamily="18" charset="0"/>
                <a:ea typeface="楷体_GB2312" pitchFamily="49" charset="-122"/>
              </a:rPr>
              <a:t>向外发送</a:t>
            </a:r>
            <a:endParaRPr kumimoji="1" lang="zh-CN" altLang="en-US" sz="800" b="0">
              <a:solidFill>
                <a:srgbClr val="006666"/>
              </a:solidFill>
              <a:latin typeface="Times New Roman" pitchFamily="18" charset="0"/>
            </a:endParaRPr>
          </a:p>
        </p:txBody>
      </p:sp>
      <p:graphicFrame>
        <p:nvGraphicFramePr>
          <p:cNvPr id="614404" name="Object 4"/>
          <p:cNvGraphicFramePr>
            <a:graphicFrameLocks noChangeAspect="1"/>
          </p:cNvGraphicFramePr>
          <p:nvPr/>
        </p:nvGraphicFramePr>
        <p:xfrm>
          <a:off x="838200" y="3810000"/>
          <a:ext cx="2133600" cy="1530350"/>
        </p:xfrm>
        <a:graphic>
          <a:graphicData uri="http://schemas.openxmlformats.org/presentationml/2006/ole">
            <mc:AlternateContent xmlns:mc="http://schemas.openxmlformats.org/markup-compatibility/2006">
              <mc:Choice xmlns:v="urn:schemas-microsoft-com:vml" Requires="v">
                <p:oleObj spid="_x0000_s614967" name="剪辑" r:id="rId5" imgW="4716000" imgH="3542760" progId="MS_ClipArt_Gallery.2">
                  <p:embed/>
                </p:oleObj>
              </mc:Choice>
              <mc:Fallback>
                <p:oleObj name="剪辑" r:id="rId5" imgW="4716000" imgH="3542760"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10000"/>
                        <a:ext cx="213360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05" name="AutoShape 5"/>
          <p:cNvSpPr>
            <a:spLocks noChangeArrowheads="1"/>
          </p:cNvSpPr>
          <p:nvPr/>
        </p:nvSpPr>
        <p:spPr bwMode="auto">
          <a:xfrm>
            <a:off x="838200" y="3886200"/>
            <a:ext cx="2209800" cy="1981200"/>
          </a:xfrm>
          <a:prstGeom prst="irregularSeal2">
            <a:avLst/>
          </a:prstGeom>
          <a:solidFill>
            <a:srgbClr val="66FF66"/>
          </a:solidFill>
          <a:ln w="12700">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solidFill>
                  <a:srgbClr val="FF0000"/>
                </a:solidFill>
                <a:latin typeface="Times New Roman" pitchFamily="18" charset="0"/>
                <a:ea typeface="楷体_GB2312" pitchFamily="49" charset="-122"/>
              </a:rPr>
              <a:t>查通信簿</a:t>
            </a:r>
          </a:p>
          <a:p>
            <a:pPr algn="ctr" eaLnBrk="1" hangingPunct="1"/>
            <a:r>
              <a:rPr kumimoji="1" lang="zh-CN" altLang="en-US" sz="2400" b="0">
                <a:solidFill>
                  <a:srgbClr val="FF0000"/>
                </a:solidFill>
                <a:latin typeface="Times New Roman" pitchFamily="18" charset="0"/>
                <a:ea typeface="楷体_GB2312" pitchFamily="49" charset="-122"/>
              </a:rPr>
              <a:t>向外发送</a:t>
            </a:r>
            <a:endParaRPr kumimoji="1" lang="zh-CN" altLang="en-US" sz="800" b="0">
              <a:solidFill>
                <a:srgbClr val="006666"/>
              </a:solidFill>
              <a:latin typeface="Times New Roman" pitchFamily="18" charset="0"/>
            </a:endParaRPr>
          </a:p>
        </p:txBody>
      </p:sp>
      <p:sp>
        <p:nvSpPr>
          <p:cNvPr id="614406" name="Rectangle 6"/>
          <p:cNvSpPr>
            <a:spLocks noGrp="1" noChangeArrowheads="1"/>
          </p:cNvSpPr>
          <p:nvPr>
            <p:ph type="title"/>
          </p:nvPr>
        </p:nvSpPr>
        <p:spPr>
          <a:xfrm>
            <a:off x="457200" y="1052513"/>
            <a:ext cx="8229600" cy="711200"/>
          </a:xfrm>
        </p:spPr>
        <p:txBody>
          <a:bodyPr/>
          <a:lstStyle/>
          <a:p>
            <a:r>
              <a:rPr lang="zh-CN" altLang="en-US"/>
              <a:t>著名的莫利斯事件</a:t>
            </a:r>
            <a:endParaRPr lang="en-US" altLang="zh-CN"/>
          </a:p>
        </p:txBody>
      </p:sp>
      <p:graphicFrame>
        <p:nvGraphicFramePr>
          <p:cNvPr id="614407" name="Object 7">
            <a:hlinkClick r:id="" action="ppaction://ole?verb=0"/>
          </p:cNvPr>
          <p:cNvGraphicFramePr>
            <a:graphicFrameLocks/>
          </p:cNvGraphicFramePr>
          <p:nvPr/>
        </p:nvGraphicFramePr>
        <p:xfrm>
          <a:off x="7162800" y="1981200"/>
          <a:ext cx="1354138" cy="1000125"/>
        </p:xfrm>
        <a:graphic>
          <a:graphicData uri="http://schemas.openxmlformats.org/presentationml/2006/ole">
            <mc:AlternateContent xmlns:mc="http://schemas.openxmlformats.org/markup-compatibility/2006">
              <mc:Choice xmlns:v="urn:schemas-microsoft-com:vml" Requires="v">
                <p:oleObj spid="_x0000_s614968" name="剪辑" r:id="rId7" imgW="2013120" imgH="1929960" progId="MS_ClipArt_Gallery.2">
                  <p:embed/>
                </p:oleObj>
              </mc:Choice>
              <mc:Fallback>
                <p:oleObj name="剪辑" r:id="rId7" imgW="2013120" imgH="1929960" progId="MS_ClipArt_Gallery.2">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1981200"/>
                        <a:ext cx="1354138"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08" name="Object 8">
            <a:hlinkClick r:id="" action="ppaction://ole?verb=0"/>
          </p:cNvPr>
          <p:cNvGraphicFramePr>
            <a:graphicFrameLocks/>
          </p:cNvGraphicFramePr>
          <p:nvPr/>
        </p:nvGraphicFramePr>
        <p:xfrm>
          <a:off x="762000" y="1600200"/>
          <a:ext cx="1905000" cy="1858963"/>
        </p:xfrm>
        <a:graphic>
          <a:graphicData uri="http://schemas.openxmlformats.org/presentationml/2006/ole">
            <mc:AlternateContent xmlns:mc="http://schemas.openxmlformats.org/markup-compatibility/2006">
              <mc:Choice xmlns:v="urn:schemas-microsoft-com:vml" Requires="v">
                <p:oleObj spid="_x0000_s614969" name="剪辑" r:id="rId9" imgW="3595680" imgH="3389040" progId="MS_ClipArt_Gallery.2">
                  <p:embed/>
                </p:oleObj>
              </mc:Choice>
              <mc:Fallback>
                <p:oleObj name="剪辑" r:id="rId9" imgW="3595680" imgH="3389040" progId="MS_ClipArt_Gallery.2">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1600200"/>
                        <a:ext cx="1905000" cy="18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409" name="Group 9"/>
          <p:cNvGrpSpPr>
            <a:grpSpLocks/>
          </p:cNvGrpSpPr>
          <p:nvPr/>
        </p:nvGrpSpPr>
        <p:grpSpPr bwMode="auto">
          <a:xfrm>
            <a:off x="2590800" y="1828800"/>
            <a:ext cx="4572000" cy="533400"/>
            <a:chOff x="1776" y="1392"/>
            <a:chExt cx="2592" cy="336"/>
          </a:xfrm>
        </p:grpSpPr>
        <p:sp>
          <p:nvSpPr>
            <p:cNvPr id="614410" name="Text Box 10"/>
            <p:cNvSpPr txBox="1">
              <a:spLocks noChangeArrowheads="1"/>
            </p:cNvSpPr>
            <p:nvPr/>
          </p:nvSpPr>
          <p:spPr bwMode="auto">
            <a:xfrm>
              <a:off x="2744" y="1392"/>
              <a:ext cx="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endParaRPr kumimoji="1" lang="zh-CN" altLang="en-US" sz="2400" b="0">
                <a:latin typeface="Times New Roman" pitchFamily="18" charset="0"/>
              </a:endParaRPr>
            </a:p>
          </p:txBody>
        </p:sp>
        <p:sp>
          <p:nvSpPr>
            <p:cNvPr id="614411" name="Line 11"/>
            <p:cNvSpPr>
              <a:spLocks noChangeShapeType="1"/>
            </p:cNvSpPr>
            <p:nvPr/>
          </p:nvSpPr>
          <p:spPr bwMode="auto">
            <a:xfrm>
              <a:off x="1776" y="1728"/>
              <a:ext cx="2592" cy="0"/>
            </a:xfrm>
            <a:prstGeom prst="line">
              <a:avLst/>
            </a:prstGeom>
            <a:noFill/>
            <a:ln w="127000">
              <a:solidFill>
                <a:srgbClr val="008000"/>
              </a:solidFill>
              <a:prstDash val="sysDot"/>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412" name="Text Box 12"/>
          <p:cNvSpPr txBox="1">
            <a:spLocks noChangeArrowheads="1"/>
          </p:cNvSpPr>
          <p:nvPr/>
        </p:nvSpPr>
        <p:spPr bwMode="auto">
          <a:xfrm>
            <a:off x="2667000" y="1600200"/>
            <a:ext cx="3659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800" b="0">
                <a:solidFill>
                  <a:srgbClr val="CC3300"/>
                </a:solidFill>
                <a:latin typeface="Times New Roman" pitchFamily="18" charset="0"/>
                <a:ea typeface="隶书" pitchFamily="49" charset="-122"/>
              </a:rPr>
              <a:t>让</a:t>
            </a:r>
            <a:r>
              <a:rPr kumimoji="1" lang="en-US" altLang="zh-CN" sz="2800" b="0">
                <a:solidFill>
                  <a:srgbClr val="CC3300"/>
                </a:solidFill>
                <a:latin typeface="Times New Roman" pitchFamily="18" charset="0"/>
                <a:ea typeface="隶书" pitchFamily="49" charset="-122"/>
              </a:rPr>
              <a:t>Sendmail</a:t>
            </a:r>
            <a:r>
              <a:rPr kumimoji="1" lang="zh-CN" altLang="en-US" sz="2800" b="0">
                <a:solidFill>
                  <a:srgbClr val="CC3300"/>
                </a:solidFill>
                <a:latin typeface="Times New Roman" pitchFamily="18" charset="0"/>
                <a:ea typeface="隶书" pitchFamily="49" charset="-122"/>
              </a:rPr>
              <a:t>接收并执行</a:t>
            </a:r>
          </a:p>
        </p:txBody>
      </p:sp>
      <p:sp>
        <p:nvSpPr>
          <p:cNvPr id="614413" name="AutoShape 13"/>
          <p:cNvSpPr>
            <a:spLocks noChangeArrowheads="1"/>
          </p:cNvSpPr>
          <p:nvPr/>
        </p:nvSpPr>
        <p:spPr bwMode="auto">
          <a:xfrm>
            <a:off x="6934200" y="1600200"/>
            <a:ext cx="2209800" cy="1981200"/>
          </a:xfrm>
          <a:prstGeom prst="irregularSeal2">
            <a:avLst/>
          </a:prstGeom>
          <a:solidFill>
            <a:srgbClr val="FFFF99"/>
          </a:solidFill>
          <a:ln w="12700">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solidFill>
                  <a:srgbClr val="FF0000"/>
                </a:solidFill>
                <a:latin typeface="Times New Roman" pitchFamily="18" charset="0"/>
                <a:ea typeface="楷体_GB2312" pitchFamily="49" charset="-122"/>
              </a:rPr>
              <a:t>查通信簿</a:t>
            </a:r>
          </a:p>
          <a:p>
            <a:pPr algn="ctr" eaLnBrk="1" hangingPunct="1"/>
            <a:r>
              <a:rPr kumimoji="1" lang="zh-CN" altLang="en-US" sz="2400" b="0">
                <a:solidFill>
                  <a:srgbClr val="FF0000"/>
                </a:solidFill>
                <a:latin typeface="Times New Roman" pitchFamily="18" charset="0"/>
                <a:ea typeface="楷体_GB2312" pitchFamily="49" charset="-122"/>
              </a:rPr>
              <a:t>向外发送</a:t>
            </a:r>
            <a:endParaRPr kumimoji="1" lang="zh-CN" altLang="en-US" sz="800" b="0">
              <a:solidFill>
                <a:srgbClr val="006666"/>
              </a:solidFill>
              <a:latin typeface="Times New Roman" pitchFamily="18" charset="0"/>
            </a:endParaRPr>
          </a:p>
        </p:txBody>
      </p:sp>
      <p:grpSp>
        <p:nvGrpSpPr>
          <p:cNvPr id="614414" name="Group 14"/>
          <p:cNvGrpSpPr>
            <a:grpSpLocks/>
          </p:cNvGrpSpPr>
          <p:nvPr/>
        </p:nvGrpSpPr>
        <p:grpSpPr bwMode="auto">
          <a:xfrm>
            <a:off x="2743200" y="3352800"/>
            <a:ext cx="5564188" cy="938213"/>
            <a:chOff x="1728" y="2112"/>
            <a:chExt cx="3505" cy="591"/>
          </a:xfrm>
        </p:grpSpPr>
        <p:grpSp>
          <p:nvGrpSpPr>
            <p:cNvPr id="614415" name="Group 15"/>
            <p:cNvGrpSpPr>
              <a:grpSpLocks/>
            </p:cNvGrpSpPr>
            <p:nvPr/>
          </p:nvGrpSpPr>
          <p:grpSpPr bwMode="auto">
            <a:xfrm rot="20515844" flipH="1">
              <a:off x="1728" y="2112"/>
              <a:ext cx="2736" cy="397"/>
              <a:chOff x="1727" y="1717"/>
              <a:chExt cx="2256" cy="397"/>
            </a:xfrm>
          </p:grpSpPr>
          <p:sp>
            <p:nvSpPr>
              <p:cNvPr id="614416" name="AutoShape 16"/>
              <p:cNvSpPr>
                <a:spLocks noChangeArrowheads="1"/>
              </p:cNvSpPr>
              <p:nvPr/>
            </p:nvSpPr>
            <p:spPr bwMode="auto">
              <a:xfrm>
                <a:off x="1727" y="1970"/>
                <a:ext cx="2256"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17" name="Text Box 17"/>
              <p:cNvSpPr txBox="1">
                <a:spLocks noChangeArrowheads="1"/>
              </p:cNvSpPr>
              <p:nvPr/>
            </p:nvSpPr>
            <p:spPr bwMode="auto">
              <a:xfrm>
                <a:off x="1867" y="1717"/>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b="0">
                    <a:solidFill>
                      <a:srgbClr val="CC3300"/>
                    </a:solidFill>
                    <a:latin typeface="Times New Roman" pitchFamily="18" charset="0"/>
                    <a:ea typeface="楷体_GB2312" pitchFamily="49" charset="-122"/>
                  </a:rPr>
                  <a:t>从通信簿中找地址向外发送</a:t>
                </a:r>
                <a:endParaRPr kumimoji="1" lang="zh-CN" altLang="en-US" sz="2400" b="0">
                  <a:latin typeface="Times New Roman" pitchFamily="18" charset="0"/>
                </a:endParaRPr>
              </a:p>
            </p:txBody>
          </p:sp>
        </p:grpSp>
        <p:grpSp>
          <p:nvGrpSpPr>
            <p:cNvPr id="614418" name="Group 18"/>
            <p:cNvGrpSpPr>
              <a:grpSpLocks/>
            </p:cNvGrpSpPr>
            <p:nvPr/>
          </p:nvGrpSpPr>
          <p:grpSpPr bwMode="auto">
            <a:xfrm>
              <a:off x="2750" y="2362"/>
              <a:ext cx="2483" cy="341"/>
              <a:chOff x="2750" y="2362"/>
              <a:chExt cx="2483" cy="341"/>
            </a:xfrm>
          </p:grpSpPr>
          <p:sp>
            <p:nvSpPr>
              <p:cNvPr id="614419" name="AutoShape 19"/>
              <p:cNvSpPr>
                <a:spLocks noChangeArrowheads="1"/>
              </p:cNvSpPr>
              <p:nvPr/>
            </p:nvSpPr>
            <p:spPr bwMode="auto">
              <a:xfrm rot="19459368" flipH="1">
                <a:off x="3063" y="2532"/>
                <a:ext cx="2170" cy="17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20" name="Text Box 20"/>
              <p:cNvSpPr txBox="1">
                <a:spLocks noChangeArrowheads="1"/>
              </p:cNvSpPr>
              <p:nvPr/>
            </p:nvSpPr>
            <p:spPr bwMode="auto">
              <a:xfrm rot="19459368" flipH="1">
                <a:off x="2750" y="2362"/>
                <a:ext cx="2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b="0">
                    <a:solidFill>
                      <a:schemeClr val="accent2"/>
                    </a:solidFill>
                    <a:latin typeface="Times New Roman" pitchFamily="18" charset="0"/>
                    <a:ea typeface="楷体_GB2312" pitchFamily="49" charset="-122"/>
                  </a:rPr>
                  <a:t>从通信簿中找地址向外发送</a:t>
                </a:r>
                <a:endParaRPr kumimoji="1" lang="zh-CN" altLang="en-US" sz="2400" b="0">
                  <a:solidFill>
                    <a:schemeClr val="accent2"/>
                  </a:solidFill>
                  <a:latin typeface="Times New Roman" pitchFamily="18" charset="0"/>
                </a:endParaRPr>
              </a:p>
            </p:txBody>
          </p:sp>
        </p:grpSp>
      </p:grpSp>
      <p:grpSp>
        <p:nvGrpSpPr>
          <p:cNvPr id="614421" name="Group 21"/>
          <p:cNvGrpSpPr>
            <a:grpSpLocks/>
          </p:cNvGrpSpPr>
          <p:nvPr/>
        </p:nvGrpSpPr>
        <p:grpSpPr bwMode="auto">
          <a:xfrm>
            <a:off x="7696200" y="2362200"/>
            <a:ext cx="914400" cy="544513"/>
            <a:chOff x="5184" y="2400"/>
            <a:chExt cx="576" cy="343"/>
          </a:xfrm>
        </p:grpSpPr>
        <p:graphicFrame>
          <p:nvGraphicFramePr>
            <p:cNvPr id="614422" name="Object 22"/>
            <p:cNvGraphicFramePr>
              <a:graphicFrameLocks noChangeAspect="1"/>
            </p:cNvGraphicFramePr>
            <p:nvPr/>
          </p:nvGraphicFramePr>
          <p:xfrm>
            <a:off x="5184" y="2400"/>
            <a:ext cx="342" cy="247"/>
          </p:xfrm>
          <a:graphic>
            <a:graphicData uri="http://schemas.openxmlformats.org/presentationml/2006/ole">
              <mc:AlternateContent xmlns:mc="http://schemas.openxmlformats.org/markup-compatibility/2006">
                <mc:Choice xmlns:v="urn:schemas-microsoft-com:vml" Requires="v">
                  <p:oleObj spid="_x0000_s614970" name="剪辑" r:id="rId11" imgW="1542960" imgH="1113480" progId="MS_ClipArt_Gallery.2">
                    <p:embed/>
                  </p:oleObj>
                </mc:Choice>
                <mc:Fallback>
                  <p:oleObj name="剪辑" r:id="rId11" imgW="1542960" imgH="1113480" progId="MS_ClipArt_Gallery.2">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4" y="2400"/>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23" name="Object 23"/>
            <p:cNvGraphicFramePr>
              <a:graphicFrameLocks noChangeAspect="1"/>
            </p:cNvGraphicFramePr>
            <p:nvPr/>
          </p:nvGraphicFramePr>
          <p:xfrm>
            <a:off x="5418" y="2496"/>
            <a:ext cx="342" cy="247"/>
          </p:xfrm>
          <a:graphic>
            <a:graphicData uri="http://schemas.openxmlformats.org/presentationml/2006/ole">
              <mc:AlternateContent xmlns:mc="http://schemas.openxmlformats.org/markup-compatibility/2006">
                <mc:Choice xmlns:v="urn:schemas-microsoft-com:vml" Requires="v">
                  <p:oleObj spid="_x0000_s614971" name="剪辑" r:id="rId13" imgW="1542960" imgH="1113480" progId="MS_ClipArt_Gallery.2">
                    <p:embed/>
                  </p:oleObj>
                </mc:Choice>
                <mc:Fallback>
                  <p:oleObj name="剪辑" r:id="rId13" imgW="1542960" imgH="1113480" progId="MS_ClipArt_Gallery.2">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8" y="2496"/>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24" name="Group 24"/>
          <p:cNvGrpSpPr>
            <a:grpSpLocks/>
          </p:cNvGrpSpPr>
          <p:nvPr/>
        </p:nvGrpSpPr>
        <p:grpSpPr bwMode="auto">
          <a:xfrm>
            <a:off x="6705600" y="3048000"/>
            <a:ext cx="1000125" cy="620713"/>
            <a:chOff x="4224" y="1920"/>
            <a:chExt cx="630" cy="391"/>
          </a:xfrm>
        </p:grpSpPr>
        <p:graphicFrame>
          <p:nvGraphicFramePr>
            <p:cNvPr id="614425" name="Object 25"/>
            <p:cNvGraphicFramePr>
              <a:graphicFrameLocks noChangeAspect="1"/>
            </p:cNvGraphicFramePr>
            <p:nvPr/>
          </p:nvGraphicFramePr>
          <p:xfrm>
            <a:off x="4224" y="1920"/>
            <a:ext cx="342" cy="247"/>
          </p:xfrm>
          <a:graphic>
            <a:graphicData uri="http://schemas.openxmlformats.org/presentationml/2006/ole">
              <mc:AlternateContent xmlns:mc="http://schemas.openxmlformats.org/markup-compatibility/2006">
                <mc:Choice xmlns:v="urn:schemas-microsoft-com:vml" Requires="v">
                  <p:oleObj spid="_x0000_s614972" name="剪辑" r:id="rId14" imgW="1542960" imgH="1113480" progId="MS_ClipArt_Gallery.2">
                    <p:embed/>
                  </p:oleObj>
                </mc:Choice>
                <mc:Fallback>
                  <p:oleObj name="剪辑" r:id="rId14" imgW="1542960" imgH="1113480" progId="MS_ClipArt_Gallery.2">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920"/>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26" name="Object 26"/>
            <p:cNvGraphicFramePr>
              <a:graphicFrameLocks noChangeAspect="1"/>
            </p:cNvGraphicFramePr>
            <p:nvPr/>
          </p:nvGraphicFramePr>
          <p:xfrm>
            <a:off x="4512" y="2064"/>
            <a:ext cx="342" cy="247"/>
          </p:xfrm>
          <a:graphic>
            <a:graphicData uri="http://schemas.openxmlformats.org/presentationml/2006/ole">
              <mc:AlternateContent xmlns:mc="http://schemas.openxmlformats.org/markup-compatibility/2006">
                <mc:Choice xmlns:v="urn:schemas-microsoft-com:vml" Requires="v">
                  <p:oleObj spid="_x0000_s614973" name="剪辑" r:id="rId15" imgW="1542960" imgH="1113480" progId="MS_ClipArt_Gallery.2">
                    <p:embed/>
                  </p:oleObj>
                </mc:Choice>
                <mc:Fallback>
                  <p:oleObj name="剪辑" r:id="rId15" imgW="1542960" imgH="1113480" progId="MS_ClipArt_Gallery.2">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2064"/>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27" name="Group 27"/>
          <p:cNvGrpSpPr>
            <a:grpSpLocks/>
          </p:cNvGrpSpPr>
          <p:nvPr/>
        </p:nvGrpSpPr>
        <p:grpSpPr bwMode="auto">
          <a:xfrm>
            <a:off x="5943600" y="3276600"/>
            <a:ext cx="923925" cy="1001713"/>
            <a:chOff x="3840" y="2016"/>
            <a:chExt cx="582" cy="631"/>
          </a:xfrm>
        </p:grpSpPr>
        <p:graphicFrame>
          <p:nvGraphicFramePr>
            <p:cNvPr id="614428" name="Object 28"/>
            <p:cNvGraphicFramePr>
              <a:graphicFrameLocks noChangeAspect="1"/>
            </p:cNvGraphicFramePr>
            <p:nvPr/>
          </p:nvGraphicFramePr>
          <p:xfrm>
            <a:off x="3840" y="2016"/>
            <a:ext cx="342" cy="247"/>
          </p:xfrm>
          <a:graphic>
            <a:graphicData uri="http://schemas.openxmlformats.org/presentationml/2006/ole">
              <mc:AlternateContent xmlns:mc="http://schemas.openxmlformats.org/markup-compatibility/2006">
                <mc:Choice xmlns:v="urn:schemas-microsoft-com:vml" Requires="v">
                  <p:oleObj spid="_x0000_s614974" name="剪辑" r:id="rId16" imgW="1542960" imgH="1113480" progId="MS_ClipArt_Gallery.2">
                    <p:embed/>
                  </p:oleObj>
                </mc:Choice>
                <mc:Fallback>
                  <p:oleObj name="剪辑" r:id="rId16" imgW="1542960" imgH="1113480" progId="MS_ClipArt_Gallery.2">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0" y="2016"/>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29" name="Object 29"/>
            <p:cNvGraphicFramePr>
              <a:graphicFrameLocks noChangeAspect="1"/>
            </p:cNvGraphicFramePr>
            <p:nvPr/>
          </p:nvGraphicFramePr>
          <p:xfrm>
            <a:off x="4080" y="2400"/>
            <a:ext cx="342" cy="247"/>
          </p:xfrm>
          <a:graphic>
            <a:graphicData uri="http://schemas.openxmlformats.org/presentationml/2006/ole">
              <mc:AlternateContent xmlns:mc="http://schemas.openxmlformats.org/markup-compatibility/2006">
                <mc:Choice xmlns:v="urn:schemas-microsoft-com:vml" Requires="v">
                  <p:oleObj spid="_x0000_s614975" name="剪辑" r:id="rId17" imgW="1542960" imgH="1113480" progId="MS_ClipArt_Gallery.2">
                    <p:embed/>
                  </p:oleObj>
                </mc:Choice>
                <mc:Fallback>
                  <p:oleObj name="剪辑" r:id="rId17" imgW="1542960" imgH="1113480" progId="MS_ClipArt_Gallery.2">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2400"/>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30" name="Group 30"/>
          <p:cNvGrpSpPr>
            <a:grpSpLocks/>
          </p:cNvGrpSpPr>
          <p:nvPr/>
        </p:nvGrpSpPr>
        <p:grpSpPr bwMode="auto">
          <a:xfrm>
            <a:off x="5105400" y="3505200"/>
            <a:ext cx="1076325" cy="1230313"/>
            <a:chOff x="3312" y="2160"/>
            <a:chExt cx="678" cy="775"/>
          </a:xfrm>
        </p:grpSpPr>
        <p:graphicFrame>
          <p:nvGraphicFramePr>
            <p:cNvPr id="614431" name="Object 31"/>
            <p:cNvGraphicFramePr>
              <a:graphicFrameLocks noChangeAspect="1"/>
            </p:cNvGraphicFramePr>
            <p:nvPr/>
          </p:nvGraphicFramePr>
          <p:xfrm>
            <a:off x="3312" y="2160"/>
            <a:ext cx="342" cy="247"/>
          </p:xfrm>
          <a:graphic>
            <a:graphicData uri="http://schemas.openxmlformats.org/presentationml/2006/ole">
              <mc:AlternateContent xmlns:mc="http://schemas.openxmlformats.org/markup-compatibility/2006">
                <mc:Choice xmlns:v="urn:schemas-microsoft-com:vml" Requires="v">
                  <p:oleObj spid="_x0000_s614976" name="剪辑" r:id="rId18" imgW="1542960" imgH="1113480" progId="MS_ClipArt_Gallery.2">
                    <p:embed/>
                  </p:oleObj>
                </mc:Choice>
                <mc:Fallback>
                  <p:oleObj name="剪辑" r:id="rId18" imgW="1542960" imgH="1113480" progId="MS_ClipArt_Gallery.2">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2160"/>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2" name="Object 32"/>
            <p:cNvGraphicFramePr>
              <a:graphicFrameLocks noChangeAspect="1"/>
            </p:cNvGraphicFramePr>
            <p:nvPr/>
          </p:nvGraphicFramePr>
          <p:xfrm>
            <a:off x="3648" y="2688"/>
            <a:ext cx="342" cy="247"/>
          </p:xfrm>
          <a:graphic>
            <a:graphicData uri="http://schemas.openxmlformats.org/presentationml/2006/ole">
              <mc:AlternateContent xmlns:mc="http://schemas.openxmlformats.org/markup-compatibility/2006">
                <mc:Choice xmlns:v="urn:schemas-microsoft-com:vml" Requires="v">
                  <p:oleObj spid="_x0000_s614977" name="剪辑" r:id="rId19" imgW="1542960" imgH="1113480" progId="MS_ClipArt_Gallery.2">
                    <p:embed/>
                  </p:oleObj>
                </mc:Choice>
                <mc:Fallback>
                  <p:oleObj name="剪辑" r:id="rId19" imgW="1542960" imgH="1113480" progId="MS_ClipArt_Gallery.2">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2688"/>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433" name="Group 33"/>
          <p:cNvGrpSpPr>
            <a:grpSpLocks/>
          </p:cNvGrpSpPr>
          <p:nvPr/>
        </p:nvGrpSpPr>
        <p:grpSpPr bwMode="auto">
          <a:xfrm>
            <a:off x="4267200" y="3733800"/>
            <a:ext cx="1152525" cy="1535113"/>
            <a:chOff x="2784" y="2304"/>
            <a:chExt cx="726" cy="967"/>
          </a:xfrm>
        </p:grpSpPr>
        <p:graphicFrame>
          <p:nvGraphicFramePr>
            <p:cNvPr id="614434" name="Object 34"/>
            <p:cNvGraphicFramePr>
              <a:graphicFrameLocks noChangeAspect="1"/>
            </p:cNvGraphicFramePr>
            <p:nvPr/>
          </p:nvGraphicFramePr>
          <p:xfrm>
            <a:off x="2784" y="2304"/>
            <a:ext cx="342" cy="247"/>
          </p:xfrm>
          <a:graphic>
            <a:graphicData uri="http://schemas.openxmlformats.org/presentationml/2006/ole">
              <mc:AlternateContent xmlns:mc="http://schemas.openxmlformats.org/markup-compatibility/2006">
                <mc:Choice xmlns:v="urn:schemas-microsoft-com:vml" Requires="v">
                  <p:oleObj spid="_x0000_s614978" name="剪辑" r:id="rId20" imgW="1542960" imgH="1113480" progId="MS_ClipArt_Gallery.2">
                    <p:embed/>
                  </p:oleObj>
                </mc:Choice>
                <mc:Fallback>
                  <p:oleObj name="剪辑" r:id="rId20" imgW="1542960" imgH="1113480" progId="MS_ClipArt_Gallery.2">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4" y="2304"/>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5" name="Object 35"/>
            <p:cNvGraphicFramePr>
              <a:graphicFrameLocks noChangeAspect="1"/>
            </p:cNvGraphicFramePr>
            <p:nvPr/>
          </p:nvGraphicFramePr>
          <p:xfrm>
            <a:off x="3168" y="3024"/>
            <a:ext cx="342" cy="247"/>
          </p:xfrm>
          <a:graphic>
            <a:graphicData uri="http://schemas.openxmlformats.org/presentationml/2006/ole">
              <mc:AlternateContent xmlns:mc="http://schemas.openxmlformats.org/markup-compatibility/2006">
                <mc:Choice xmlns:v="urn:schemas-microsoft-com:vml" Requires="v">
                  <p:oleObj spid="_x0000_s614979" name="剪辑" r:id="rId21" imgW="1542960" imgH="1113480" progId="MS_ClipArt_Gallery.2">
                    <p:embed/>
                  </p:oleObj>
                </mc:Choice>
                <mc:Fallback>
                  <p:oleObj name="剪辑" r:id="rId21" imgW="1542960" imgH="1113480" progId="MS_ClipArt_Gallery.2">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 y="3024"/>
                          <a:ext cx="34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4436" name="Object 36"/>
          <p:cNvGraphicFramePr>
            <a:graphicFrameLocks noChangeAspect="1"/>
          </p:cNvGraphicFramePr>
          <p:nvPr/>
        </p:nvGraphicFramePr>
        <p:xfrm>
          <a:off x="2590800" y="4267200"/>
          <a:ext cx="542925" cy="392113"/>
        </p:xfrm>
        <a:graphic>
          <a:graphicData uri="http://schemas.openxmlformats.org/presentationml/2006/ole">
            <mc:AlternateContent xmlns:mc="http://schemas.openxmlformats.org/markup-compatibility/2006">
              <mc:Choice xmlns:v="urn:schemas-microsoft-com:vml" Requires="v">
                <p:oleObj spid="_x0000_s614980" name="剪辑" r:id="rId22" imgW="1542960" imgH="1113480" progId="MS_ClipArt_Gallery.2">
                  <p:embed/>
                </p:oleObj>
              </mc:Choice>
              <mc:Fallback>
                <p:oleObj name="剪辑" r:id="rId22" imgW="1542960" imgH="1113480" progId="MS_ClipArt_Gallery.2">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4267200"/>
                        <a:ext cx="5429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7" name="Object 37"/>
          <p:cNvGraphicFramePr>
            <a:graphicFrameLocks noChangeAspect="1"/>
          </p:cNvGraphicFramePr>
          <p:nvPr/>
        </p:nvGraphicFramePr>
        <p:xfrm>
          <a:off x="1828800" y="4267200"/>
          <a:ext cx="542925" cy="392113"/>
        </p:xfrm>
        <a:graphic>
          <a:graphicData uri="http://schemas.openxmlformats.org/presentationml/2006/ole">
            <mc:AlternateContent xmlns:mc="http://schemas.openxmlformats.org/markup-compatibility/2006">
              <mc:Choice xmlns:v="urn:schemas-microsoft-com:vml" Requires="v">
                <p:oleObj spid="_x0000_s614981" name="剪辑" r:id="rId23" imgW="1542960" imgH="1113480" progId="MS_ClipArt_Gallery.2">
                  <p:embed/>
                </p:oleObj>
              </mc:Choice>
              <mc:Fallback>
                <p:oleObj name="剪辑" r:id="rId23" imgW="1542960" imgH="1113480" progId="MS_ClipArt_Gallery.2">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4267200"/>
                        <a:ext cx="5429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8A7D15C-416F-4FF3-B106-993E758D5ED5}" type="slidenum">
              <a:rPr lang="zh-CN" altLang="en-US"/>
              <a:pPr/>
              <a:t>57</a:t>
            </a:fld>
            <a:endParaRPr lang="en-US" altLang="zh-CN"/>
          </a:p>
        </p:txBody>
      </p:sp>
      <p:sp>
        <p:nvSpPr>
          <p:cNvPr id="537602" name="Rectangle 2"/>
          <p:cNvSpPr>
            <a:spLocks noGrp="1" noChangeArrowheads="1"/>
          </p:cNvSpPr>
          <p:nvPr>
            <p:ph type="title"/>
          </p:nvPr>
        </p:nvSpPr>
        <p:spPr/>
        <p:txBody>
          <a:bodyPr/>
          <a:lstStyle/>
          <a:p>
            <a:r>
              <a:rPr lang="zh-CN" altLang="en-US" sz="4000"/>
              <a:t>操作系统级的缺陷</a:t>
            </a:r>
          </a:p>
        </p:txBody>
      </p:sp>
      <p:sp>
        <p:nvSpPr>
          <p:cNvPr id="537603" name="Rectangle 3"/>
          <p:cNvSpPr>
            <a:spLocks noGrp="1" noChangeArrowheads="1"/>
          </p:cNvSpPr>
          <p:nvPr>
            <p:ph type="body" idx="1"/>
          </p:nvPr>
        </p:nvSpPr>
        <p:spPr/>
        <p:txBody>
          <a:bodyPr/>
          <a:lstStyle/>
          <a:p>
            <a:pPr>
              <a:lnSpc>
                <a:spcPct val="90000"/>
              </a:lnSpc>
              <a:buFontTx/>
              <a:buNone/>
            </a:pPr>
            <a:r>
              <a:rPr lang="en-US" altLang="zh-CN"/>
              <a:t>2</a:t>
            </a:r>
            <a:r>
              <a:rPr lang="zh-CN" altLang="en-US"/>
              <a:t>．</a:t>
            </a:r>
            <a:r>
              <a:rPr lang="en-US" altLang="zh-CN"/>
              <a:t>Unicode</a:t>
            </a:r>
          </a:p>
          <a:p>
            <a:pPr lvl="1">
              <a:lnSpc>
                <a:spcPct val="90000"/>
              </a:lnSpc>
            </a:pPr>
            <a:r>
              <a:rPr lang="en-US" altLang="zh-CN"/>
              <a:t>Unicode</a:t>
            </a:r>
            <a:r>
              <a:rPr lang="zh-CN" altLang="en-US"/>
              <a:t>是一种编码。</a:t>
            </a:r>
          </a:p>
          <a:p>
            <a:pPr lvl="1">
              <a:lnSpc>
                <a:spcPct val="90000"/>
              </a:lnSpc>
            </a:pPr>
            <a:r>
              <a:rPr lang="zh-CN" altLang="en-US"/>
              <a:t>不论何种平台，何种程序，何种语言，</a:t>
            </a:r>
            <a:r>
              <a:rPr lang="en-US" altLang="zh-CN"/>
              <a:t>Unicode</a:t>
            </a:r>
            <a:r>
              <a:rPr lang="zh-CN" altLang="en-US"/>
              <a:t>为每一个字符提供了一个独一无二的序号。</a:t>
            </a:r>
          </a:p>
          <a:p>
            <a:pPr lvl="1">
              <a:lnSpc>
                <a:spcPct val="90000"/>
              </a:lnSpc>
            </a:pPr>
            <a:r>
              <a:rPr lang="en-US" altLang="zh-CN"/>
              <a:t>Unicode</a:t>
            </a:r>
            <a:r>
              <a:rPr lang="zh-CN" altLang="en-US"/>
              <a:t>标准被包括</a:t>
            </a:r>
            <a:r>
              <a:rPr lang="en-US" altLang="zh-CN"/>
              <a:t>Microsoft</a:t>
            </a:r>
            <a:r>
              <a:rPr lang="zh-CN" altLang="en-US"/>
              <a:t>在内的很多软件开发商所采用。</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E124CC0-A941-4B7C-90D4-A1CA1337E93B}" type="slidenum">
              <a:rPr lang="zh-CN" altLang="en-US"/>
              <a:pPr/>
              <a:t>58</a:t>
            </a:fld>
            <a:endParaRPr lang="en-US" altLang="zh-CN"/>
          </a:p>
        </p:txBody>
      </p:sp>
      <p:sp>
        <p:nvSpPr>
          <p:cNvPr id="538626" name="Rectangle 2"/>
          <p:cNvSpPr>
            <a:spLocks noGrp="1" noChangeArrowheads="1"/>
          </p:cNvSpPr>
          <p:nvPr>
            <p:ph type="title"/>
          </p:nvPr>
        </p:nvSpPr>
        <p:spPr/>
        <p:txBody>
          <a:bodyPr/>
          <a:lstStyle/>
          <a:p>
            <a:r>
              <a:rPr lang="zh-CN" altLang="en-US" sz="4000"/>
              <a:t>操作系统级最危险的缺陷</a:t>
            </a:r>
          </a:p>
        </p:txBody>
      </p:sp>
      <p:sp>
        <p:nvSpPr>
          <p:cNvPr id="538627" name="Rectangle 3"/>
          <p:cNvSpPr>
            <a:spLocks noGrp="1" noChangeArrowheads="1"/>
          </p:cNvSpPr>
          <p:nvPr>
            <p:ph type="body" idx="1"/>
          </p:nvPr>
        </p:nvSpPr>
        <p:spPr/>
        <p:txBody>
          <a:bodyPr/>
          <a:lstStyle/>
          <a:p>
            <a:pPr>
              <a:lnSpc>
                <a:spcPct val="90000"/>
              </a:lnSpc>
              <a:buFontTx/>
              <a:buNone/>
            </a:pPr>
            <a:r>
              <a:rPr lang="en-US" altLang="zh-CN"/>
              <a:t>2</a:t>
            </a:r>
            <a:r>
              <a:rPr lang="zh-CN" altLang="en-US"/>
              <a:t>．</a:t>
            </a:r>
            <a:r>
              <a:rPr lang="en-US" altLang="zh-CN"/>
              <a:t>Unicode</a:t>
            </a:r>
          </a:p>
          <a:p>
            <a:pPr lvl="1">
              <a:lnSpc>
                <a:spcPct val="90000"/>
              </a:lnSpc>
            </a:pPr>
            <a:r>
              <a:rPr lang="zh-CN" altLang="en-US"/>
              <a:t>通过向</a:t>
            </a:r>
            <a:r>
              <a:rPr lang="en-US" altLang="zh-CN"/>
              <a:t>IIS</a:t>
            </a:r>
            <a:r>
              <a:rPr lang="zh-CN" altLang="en-US"/>
              <a:t>服务器发出一个包括非法</a:t>
            </a:r>
            <a:r>
              <a:rPr lang="en-US" altLang="zh-CN"/>
              <a:t>Unicode UTF-8</a:t>
            </a:r>
            <a:r>
              <a:rPr lang="zh-CN" altLang="en-US"/>
              <a:t>序列的</a:t>
            </a:r>
            <a:r>
              <a:rPr lang="en-US" altLang="zh-CN"/>
              <a:t>URL</a:t>
            </a:r>
            <a:r>
              <a:rPr lang="zh-CN" altLang="en-US"/>
              <a:t>、攻击者可以迫使服务器逐字“进入或退出”目录并执行任意脚本，这种攻击被称为目录转换</a:t>
            </a:r>
            <a:r>
              <a:rPr lang="en-US" altLang="zh-CN"/>
              <a:t>(Directory Traversal)</a:t>
            </a:r>
            <a:r>
              <a:rPr lang="zh-CN" altLang="en-US"/>
              <a:t>攻击。</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5677AEE-2C4C-4E60-99C4-4A6D02C1E63A}" type="slidenum">
              <a:rPr lang="zh-CN" altLang="en-US"/>
              <a:pPr/>
              <a:t>59</a:t>
            </a:fld>
            <a:endParaRPr lang="en-US" altLang="zh-CN"/>
          </a:p>
        </p:txBody>
      </p:sp>
      <p:sp>
        <p:nvSpPr>
          <p:cNvPr id="539650" name="Rectangle 2"/>
          <p:cNvSpPr>
            <a:spLocks noGrp="1" noChangeArrowheads="1"/>
          </p:cNvSpPr>
          <p:nvPr>
            <p:ph type="title"/>
          </p:nvPr>
        </p:nvSpPr>
        <p:spPr/>
        <p:txBody>
          <a:bodyPr/>
          <a:lstStyle/>
          <a:p>
            <a:r>
              <a:rPr lang="zh-CN" altLang="en-US" sz="4000"/>
              <a:t>操作系统级最危险的缺陷</a:t>
            </a:r>
          </a:p>
        </p:txBody>
      </p:sp>
      <p:sp>
        <p:nvSpPr>
          <p:cNvPr id="539651" name="Rectangle 3"/>
          <p:cNvSpPr>
            <a:spLocks noGrp="1" noChangeArrowheads="1"/>
          </p:cNvSpPr>
          <p:nvPr>
            <p:ph type="body" idx="1"/>
          </p:nvPr>
        </p:nvSpPr>
        <p:spPr/>
        <p:txBody>
          <a:bodyPr/>
          <a:lstStyle/>
          <a:p>
            <a:pPr>
              <a:lnSpc>
                <a:spcPct val="90000"/>
              </a:lnSpc>
              <a:buFontTx/>
              <a:buNone/>
            </a:pPr>
            <a:r>
              <a:rPr lang="en-US" altLang="zh-CN"/>
              <a:t>2</a:t>
            </a:r>
            <a:r>
              <a:rPr lang="zh-CN" altLang="en-US"/>
              <a:t>．</a:t>
            </a:r>
            <a:r>
              <a:rPr lang="en-US" altLang="zh-CN"/>
              <a:t>Unicode</a:t>
            </a:r>
          </a:p>
          <a:p>
            <a:pPr lvl="1"/>
            <a:r>
              <a:rPr lang="en-US" altLang="zh-CN" sz="2400"/>
              <a:t>Unicode</a:t>
            </a:r>
            <a:r>
              <a:rPr lang="zh-CN" altLang="en-US" sz="2400"/>
              <a:t>用“</a:t>
            </a:r>
            <a:r>
              <a:rPr lang="en-US" altLang="zh-CN" sz="2400"/>
              <a:t>%2f”</a:t>
            </a:r>
            <a:r>
              <a:rPr lang="zh-CN" altLang="en-US" sz="2400"/>
              <a:t>和“</a:t>
            </a:r>
            <a:r>
              <a:rPr lang="en-US" altLang="zh-CN" sz="2400"/>
              <a:t>%5c”</a:t>
            </a:r>
            <a:r>
              <a:rPr lang="zh-CN" altLang="en-US" sz="2400"/>
              <a:t>分别代表“</a:t>
            </a:r>
            <a:r>
              <a:rPr lang="en-US" altLang="zh-CN" sz="2400"/>
              <a:t>/”</a:t>
            </a:r>
            <a:r>
              <a:rPr lang="zh-CN" altLang="en-US" sz="2400"/>
              <a:t>和“</a:t>
            </a:r>
            <a:r>
              <a:rPr lang="en-US" altLang="zh-CN" sz="2400"/>
              <a:t>\”</a:t>
            </a:r>
            <a:r>
              <a:rPr lang="zh-CN" altLang="en-US" sz="2400"/>
              <a:t>。但也可以用所谓的</a:t>
            </a:r>
            <a:r>
              <a:rPr lang="zh-CN" altLang="en-US" sz="2400" u="sng"/>
              <a:t>“超长”序列</a:t>
            </a:r>
            <a:r>
              <a:rPr lang="zh-CN" altLang="en-US" sz="2400"/>
              <a:t>来代表这些字符。</a:t>
            </a:r>
          </a:p>
          <a:p>
            <a:pPr lvl="1"/>
            <a:r>
              <a:rPr lang="zh-CN" altLang="en-US" sz="2400"/>
              <a:t>“超长”序列是非法的</a:t>
            </a:r>
            <a:r>
              <a:rPr lang="en-US" altLang="zh-CN" sz="2400"/>
              <a:t>Unicode</a:t>
            </a:r>
            <a:r>
              <a:rPr lang="zh-CN" altLang="en-US" sz="2400"/>
              <a:t>表示符，它们比实际代表这些字符的序列要长。</a:t>
            </a:r>
          </a:p>
          <a:p>
            <a:pPr lvl="2"/>
            <a:r>
              <a:rPr lang="zh-CN" altLang="en-US" sz="2000"/>
              <a:t>“</a:t>
            </a:r>
            <a:r>
              <a:rPr lang="en-US" altLang="zh-CN" sz="2000"/>
              <a:t>/”</a:t>
            </a:r>
            <a:r>
              <a:rPr lang="zh-CN" altLang="en-US" sz="2000"/>
              <a:t>和“</a:t>
            </a:r>
            <a:r>
              <a:rPr lang="en-US" altLang="zh-CN" sz="2000"/>
              <a:t>\”</a:t>
            </a:r>
            <a:r>
              <a:rPr lang="zh-CN" altLang="en-US" sz="2000"/>
              <a:t>均可以用一个字节来表示。</a:t>
            </a:r>
          </a:p>
          <a:p>
            <a:pPr lvl="2"/>
            <a:r>
              <a:rPr lang="zh-CN" altLang="en-US" sz="2000"/>
              <a:t>超长的表示法，例如用“</a:t>
            </a:r>
            <a:r>
              <a:rPr lang="en-US" altLang="zh-CN" sz="2000"/>
              <a:t>%c0%af”</a:t>
            </a:r>
            <a:r>
              <a:rPr lang="zh-CN" altLang="en-US" sz="2000"/>
              <a:t>代表“</a:t>
            </a:r>
            <a:r>
              <a:rPr lang="en-US" altLang="zh-CN" sz="2000"/>
              <a:t>/”</a:t>
            </a:r>
            <a:r>
              <a:rPr lang="zh-CN" altLang="en-US" sz="2000"/>
              <a:t>用了两个字节。</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3"/>
          <p:cNvSpPr>
            <a:spLocks noGrp="1"/>
          </p:cNvSpPr>
          <p:nvPr>
            <p:ph type="sldNum" sz="quarter" idx="10"/>
          </p:nvPr>
        </p:nvSpPr>
        <p:spPr/>
        <p:txBody>
          <a:bodyPr/>
          <a:lstStyle/>
          <a:p>
            <a:fld id="{AAA5CD5A-30B8-4193-917C-DF2565B6FBD9}" type="slidenum">
              <a:rPr lang="zh-CN" altLang="en-US"/>
              <a:pPr/>
              <a:t>6</a:t>
            </a:fld>
            <a:endParaRPr lang="en-US" altLang="zh-CN"/>
          </a:p>
        </p:txBody>
      </p:sp>
      <p:grpSp>
        <p:nvGrpSpPr>
          <p:cNvPr id="501762" name="Group 2"/>
          <p:cNvGrpSpPr>
            <a:grpSpLocks/>
          </p:cNvGrpSpPr>
          <p:nvPr/>
        </p:nvGrpSpPr>
        <p:grpSpPr bwMode="auto">
          <a:xfrm>
            <a:off x="1600200" y="1066800"/>
            <a:ext cx="5692775" cy="5105400"/>
            <a:chOff x="-3" y="381"/>
            <a:chExt cx="3586" cy="4998"/>
          </a:xfrm>
        </p:grpSpPr>
        <p:grpSp>
          <p:nvGrpSpPr>
            <p:cNvPr id="501763" name="Group 3"/>
            <p:cNvGrpSpPr>
              <a:grpSpLocks/>
            </p:cNvGrpSpPr>
            <p:nvPr/>
          </p:nvGrpSpPr>
          <p:grpSpPr bwMode="auto">
            <a:xfrm>
              <a:off x="0" y="384"/>
              <a:ext cx="3580" cy="4992"/>
              <a:chOff x="0" y="384"/>
              <a:chExt cx="3580" cy="4992"/>
            </a:xfrm>
          </p:grpSpPr>
          <p:grpSp>
            <p:nvGrpSpPr>
              <p:cNvPr id="501764" name="Group 4"/>
              <p:cNvGrpSpPr>
                <a:grpSpLocks/>
              </p:cNvGrpSpPr>
              <p:nvPr/>
            </p:nvGrpSpPr>
            <p:grpSpPr bwMode="auto">
              <a:xfrm>
                <a:off x="0" y="384"/>
                <a:ext cx="1790" cy="384"/>
                <a:chOff x="0" y="384"/>
                <a:chExt cx="1790" cy="384"/>
              </a:xfrm>
            </p:grpSpPr>
            <p:sp>
              <p:nvSpPr>
                <p:cNvPr id="501765" name="Rectangle 5"/>
                <p:cNvSpPr>
                  <a:spLocks noChangeArrowheads="1"/>
                </p:cNvSpPr>
                <p:nvPr/>
              </p:nvSpPr>
              <p:spPr bwMode="auto">
                <a:xfrm>
                  <a:off x="43" y="384"/>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威胁分类</a:t>
                  </a:r>
                  <a:endParaRPr lang="zh-CN" altLang="en-US" sz="1400">
                    <a:latin typeface="Times New Roman" pitchFamily="18" charset="0"/>
                  </a:endParaRPr>
                </a:p>
                <a:p>
                  <a:pPr algn="just"/>
                  <a:endParaRPr lang="zh-CN" altLang="en-US" sz="3200">
                    <a:latin typeface="Times New Roman" pitchFamily="18" charset="0"/>
                  </a:endParaRPr>
                </a:p>
              </p:txBody>
            </p:sp>
            <p:sp>
              <p:nvSpPr>
                <p:cNvPr id="501766" name="Rectangle 6"/>
                <p:cNvSpPr>
                  <a:spLocks noChangeArrowheads="1"/>
                </p:cNvSpPr>
                <p:nvPr/>
              </p:nvSpPr>
              <p:spPr bwMode="auto">
                <a:xfrm>
                  <a:off x="0" y="384"/>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67" name="Group 7"/>
              <p:cNvGrpSpPr>
                <a:grpSpLocks/>
              </p:cNvGrpSpPr>
              <p:nvPr/>
            </p:nvGrpSpPr>
            <p:grpSpPr bwMode="auto">
              <a:xfrm>
                <a:off x="1790" y="384"/>
                <a:ext cx="1790" cy="384"/>
                <a:chOff x="1790" y="384"/>
                <a:chExt cx="1790" cy="384"/>
              </a:xfrm>
            </p:grpSpPr>
            <p:sp>
              <p:nvSpPr>
                <p:cNvPr id="501768" name="Rectangle 8"/>
                <p:cNvSpPr>
                  <a:spLocks noChangeArrowheads="1"/>
                </p:cNvSpPr>
                <p:nvPr/>
              </p:nvSpPr>
              <p:spPr bwMode="auto">
                <a:xfrm>
                  <a:off x="1833" y="384"/>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举例</a:t>
                  </a:r>
                  <a:endParaRPr lang="zh-CN" altLang="en-US" sz="1400">
                    <a:latin typeface="Times New Roman" pitchFamily="18" charset="0"/>
                  </a:endParaRPr>
                </a:p>
                <a:p>
                  <a:pPr algn="just"/>
                  <a:endParaRPr lang="zh-CN" altLang="en-US" sz="3200">
                    <a:latin typeface="Times New Roman" pitchFamily="18" charset="0"/>
                  </a:endParaRPr>
                </a:p>
              </p:txBody>
            </p:sp>
            <p:sp>
              <p:nvSpPr>
                <p:cNvPr id="501769" name="Rectangle 9"/>
                <p:cNvSpPr>
                  <a:spLocks noChangeArrowheads="1"/>
                </p:cNvSpPr>
                <p:nvPr/>
              </p:nvSpPr>
              <p:spPr bwMode="auto">
                <a:xfrm>
                  <a:off x="1790" y="384"/>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70" name="Group 10"/>
              <p:cNvGrpSpPr>
                <a:grpSpLocks/>
              </p:cNvGrpSpPr>
              <p:nvPr/>
            </p:nvGrpSpPr>
            <p:grpSpPr bwMode="auto">
              <a:xfrm>
                <a:off x="0" y="768"/>
                <a:ext cx="1790" cy="384"/>
                <a:chOff x="0" y="768"/>
                <a:chExt cx="1790" cy="384"/>
              </a:xfrm>
            </p:grpSpPr>
            <p:sp>
              <p:nvSpPr>
                <p:cNvPr id="501771" name="Rectangle 11"/>
                <p:cNvSpPr>
                  <a:spLocks noChangeArrowheads="1"/>
                </p:cNvSpPr>
                <p:nvPr/>
              </p:nvSpPr>
              <p:spPr bwMode="auto">
                <a:xfrm>
                  <a:off x="43" y="768"/>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1.</a:t>
                  </a:r>
                  <a:r>
                    <a:rPr lang="zh-CN" altLang="en-US" sz="1400">
                      <a:latin typeface="宋体" pitchFamily="2" charset="-122"/>
                    </a:rPr>
                    <a:t>人为的错误或失效</a:t>
                  </a:r>
                  <a:endParaRPr lang="zh-CN" altLang="en-US" sz="1400">
                    <a:latin typeface="Times New Roman" pitchFamily="18" charset="0"/>
                  </a:endParaRPr>
                </a:p>
                <a:p>
                  <a:pPr algn="just"/>
                  <a:endParaRPr lang="zh-CN" altLang="en-US" sz="3200">
                    <a:latin typeface="Times New Roman" pitchFamily="18" charset="0"/>
                  </a:endParaRPr>
                </a:p>
              </p:txBody>
            </p:sp>
            <p:sp>
              <p:nvSpPr>
                <p:cNvPr id="501772" name="Rectangle 12"/>
                <p:cNvSpPr>
                  <a:spLocks noChangeArrowheads="1"/>
                </p:cNvSpPr>
                <p:nvPr/>
              </p:nvSpPr>
              <p:spPr bwMode="auto">
                <a:xfrm>
                  <a:off x="0" y="768"/>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73" name="Group 13"/>
              <p:cNvGrpSpPr>
                <a:grpSpLocks/>
              </p:cNvGrpSpPr>
              <p:nvPr/>
            </p:nvGrpSpPr>
            <p:grpSpPr bwMode="auto">
              <a:xfrm>
                <a:off x="1790" y="768"/>
                <a:ext cx="1790" cy="384"/>
                <a:chOff x="1790" y="768"/>
                <a:chExt cx="1790" cy="384"/>
              </a:xfrm>
            </p:grpSpPr>
            <p:sp>
              <p:nvSpPr>
                <p:cNvPr id="501774" name="Rectangle 14"/>
                <p:cNvSpPr>
                  <a:spLocks noChangeArrowheads="1"/>
                </p:cNvSpPr>
                <p:nvPr/>
              </p:nvSpPr>
              <p:spPr bwMode="auto">
                <a:xfrm>
                  <a:off x="1833" y="768"/>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事故，员工过失</a:t>
                  </a:r>
                  <a:endParaRPr lang="zh-CN" altLang="en-US" sz="1400">
                    <a:latin typeface="Times New Roman" pitchFamily="18" charset="0"/>
                  </a:endParaRPr>
                </a:p>
                <a:p>
                  <a:pPr algn="just"/>
                  <a:endParaRPr lang="zh-CN" altLang="en-US" sz="3200">
                    <a:latin typeface="Times New Roman" pitchFamily="18" charset="0"/>
                  </a:endParaRPr>
                </a:p>
              </p:txBody>
            </p:sp>
            <p:sp>
              <p:nvSpPr>
                <p:cNvPr id="501775" name="Rectangle 15"/>
                <p:cNvSpPr>
                  <a:spLocks noChangeArrowheads="1"/>
                </p:cNvSpPr>
                <p:nvPr/>
              </p:nvSpPr>
              <p:spPr bwMode="auto">
                <a:xfrm>
                  <a:off x="1790" y="768"/>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76" name="Group 16"/>
              <p:cNvGrpSpPr>
                <a:grpSpLocks/>
              </p:cNvGrpSpPr>
              <p:nvPr/>
            </p:nvGrpSpPr>
            <p:grpSpPr bwMode="auto">
              <a:xfrm>
                <a:off x="0" y="1152"/>
                <a:ext cx="1790" cy="384"/>
                <a:chOff x="0" y="1152"/>
                <a:chExt cx="1790" cy="384"/>
              </a:xfrm>
            </p:grpSpPr>
            <p:sp>
              <p:nvSpPr>
                <p:cNvPr id="501777" name="Rectangle 17"/>
                <p:cNvSpPr>
                  <a:spLocks noChangeArrowheads="1"/>
                </p:cNvSpPr>
                <p:nvPr/>
              </p:nvSpPr>
              <p:spPr bwMode="auto">
                <a:xfrm>
                  <a:off x="43" y="1152"/>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2.</a:t>
                  </a:r>
                  <a:r>
                    <a:rPr lang="zh-CN" altLang="en-US" sz="1400">
                      <a:latin typeface="宋体" pitchFamily="2" charset="-122"/>
                    </a:rPr>
                    <a:t>知识产权侵害</a:t>
                  </a:r>
                  <a:endParaRPr lang="zh-CN" altLang="en-US" sz="1400">
                    <a:latin typeface="Times New Roman" pitchFamily="18" charset="0"/>
                  </a:endParaRPr>
                </a:p>
                <a:p>
                  <a:pPr algn="just"/>
                  <a:endParaRPr lang="zh-CN" altLang="en-US" sz="3200">
                    <a:latin typeface="Times New Roman" pitchFamily="18" charset="0"/>
                  </a:endParaRPr>
                </a:p>
              </p:txBody>
            </p:sp>
            <p:sp>
              <p:nvSpPr>
                <p:cNvPr id="501778" name="Rectangle 18"/>
                <p:cNvSpPr>
                  <a:spLocks noChangeArrowheads="1"/>
                </p:cNvSpPr>
                <p:nvPr/>
              </p:nvSpPr>
              <p:spPr bwMode="auto">
                <a:xfrm>
                  <a:off x="0" y="1152"/>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79" name="Group 19"/>
              <p:cNvGrpSpPr>
                <a:grpSpLocks/>
              </p:cNvGrpSpPr>
              <p:nvPr/>
            </p:nvGrpSpPr>
            <p:grpSpPr bwMode="auto">
              <a:xfrm>
                <a:off x="1790" y="1152"/>
                <a:ext cx="1790" cy="384"/>
                <a:chOff x="1790" y="1152"/>
                <a:chExt cx="1790" cy="384"/>
              </a:xfrm>
            </p:grpSpPr>
            <p:sp>
              <p:nvSpPr>
                <p:cNvPr id="501780" name="Rectangle 20"/>
                <p:cNvSpPr>
                  <a:spLocks noChangeArrowheads="1"/>
                </p:cNvSpPr>
                <p:nvPr/>
              </p:nvSpPr>
              <p:spPr bwMode="auto">
                <a:xfrm>
                  <a:off x="1833" y="1152"/>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盗版，侵犯版权</a:t>
                  </a:r>
                  <a:endParaRPr lang="zh-CN" altLang="en-US" sz="1400">
                    <a:latin typeface="Times New Roman" pitchFamily="18" charset="0"/>
                  </a:endParaRPr>
                </a:p>
                <a:p>
                  <a:pPr algn="just"/>
                  <a:endParaRPr lang="zh-CN" altLang="en-US" sz="3200">
                    <a:latin typeface="Times New Roman" pitchFamily="18" charset="0"/>
                  </a:endParaRPr>
                </a:p>
              </p:txBody>
            </p:sp>
            <p:sp>
              <p:nvSpPr>
                <p:cNvPr id="501781" name="Rectangle 21"/>
                <p:cNvSpPr>
                  <a:spLocks noChangeArrowheads="1"/>
                </p:cNvSpPr>
                <p:nvPr/>
              </p:nvSpPr>
              <p:spPr bwMode="auto">
                <a:xfrm>
                  <a:off x="1790" y="1152"/>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82" name="Group 22"/>
              <p:cNvGrpSpPr>
                <a:grpSpLocks/>
              </p:cNvGrpSpPr>
              <p:nvPr/>
            </p:nvGrpSpPr>
            <p:grpSpPr bwMode="auto">
              <a:xfrm>
                <a:off x="0" y="1536"/>
                <a:ext cx="1790" cy="384"/>
                <a:chOff x="0" y="1536"/>
                <a:chExt cx="1790" cy="384"/>
              </a:xfrm>
            </p:grpSpPr>
            <p:sp>
              <p:nvSpPr>
                <p:cNvPr id="501783" name="Rectangle 23"/>
                <p:cNvSpPr>
                  <a:spLocks noChangeArrowheads="1"/>
                </p:cNvSpPr>
                <p:nvPr/>
              </p:nvSpPr>
              <p:spPr bwMode="auto">
                <a:xfrm>
                  <a:off x="43" y="1536"/>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3.</a:t>
                  </a:r>
                  <a:r>
                    <a:rPr lang="zh-CN" altLang="en-US" sz="1400">
                      <a:latin typeface="宋体" pitchFamily="2" charset="-122"/>
                    </a:rPr>
                    <a:t>故意的探测或入侵</a:t>
                  </a:r>
                  <a:endParaRPr lang="zh-CN" altLang="en-US" sz="1400">
                    <a:latin typeface="Times New Roman" pitchFamily="18" charset="0"/>
                  </a:endParaRPr>
                </a:p>
                <a:p>
                  <a:pPr algn="just"/>
                  <a:endParaRPr lang="zh-CN" altLang="en-US" sz="3200">
                    <a:latin typeface="Times New Roman" pitchFamily="18" charset="0"/>
                  </a:endParaRPr>
                </a:p>
              </p:txBody>
            </p:sp>
            <p:sp>
              <p:nvSpPr>
                <p:cNvPr id="501784" name="Rectangle 24"/>
                <p:cNvSpPr>
                  <a:spLocks noChangeArrowheads="1"/>
                </p:cNvSpPr>
                <p:nvPr/>
              </p:nvSpPr>
              <p:spPr bwMode="auto">
                <a:xfrm>
                  <a:off x="0" y="1536"/>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85" name="Group 25"/>
              <p:cNvGrpSpPr>
                <a:grpSpLocks/>
              </p:cNvGrpSpPr>
              <p:nvPr/>
            </p:nvGrpSpPr>
            <p:grpSpPr bwMode="auto">
              <a:xfrm>
                <a:off x="1790" y="1536"/>
                <a:ext cx="1790" cy="384"/>
                <a:chOff x="1790" y="1536"/>
                <a:chExt cx="1790" cy="384"/>
              </a:xfrm>
            </p:grpSpPr>
            <p:sp>
              <p:nvSpPr>
                <p:cNvPr id="501786" name="Rectangle 26"/>
                <p:cNvSpPr>
                  <a:spLocks noChangeArrowheads="1"/>
                </p:cNvSpPr>
                <p:nvPr/>
              </p:nvSpPr>
              <p:spPr bwMode="auto">
                <a:xfrm>
                  <a:off x="1833" y="1536"/>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未经许可的进入和（或）数据收集</a:t>
                  </a:r>
                  <a:endParaRPr lang="zh-CN" altLang="en-US" sz="1400">
                    <a:latin typeface="Times New Roman" pitchFamily="18" charset="0"/>
                  </a:endParaRPr>
                </a:p>
                <a:p>
                  <a:pPr algn="just"/>
                  <a:endParaRPr lang="zh-CN" altLang="en-US" sz="3200">
                    <a:latin typeface="Times New Roman" pitchFamily="18" charset="0"/>
                  </a:endParaRPr>
                </a:p>
              </p:txBody>
            </p:sp>
            <p:sp>
              <p:nvSpPr>
                <p:cNvPr id="501787" name="Rectangle 27"/>
                <p:cNvSpPr>
                  <a:spLocks noChangeArrowheads="1"/>
                </p:cNvSpPr>
                <p:nvPr/>
              </p:nvSpPr>
              <p:spPr bwMode="auto">
                <a:xfrm>
                  <a:off x="1790" y="1536"/>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88" name="Group 28"/>
              <p:cNvGrpSpPr>
                <a:grpSpLocks/>
              </p:cNvGrpSpPr>
              <p:nvPr/>
            </p:nvGrpSpPr>
            <p:grpSpPr bwMode="auto">
              <a:xfrm>
                <a:off x="0" y="1920"/>
                <a:ext cx="1790" cy="384"/>
                <a:chOff x="0" y="1920"/>
                <a:chExt cx="1790" cy="384"/>
              </a:xfrm>
            </p:grpSpPr>
            <p:sp>
              <p:nvSpPr>
                <p:cNvPr id="501789" name="Rectangle 29"/>
                <p:cNvSpPr>
                  <a:spLocks noChangeArrowheads="1"/>
                </p:cNvSpPr>
                <p:nvPr/>
              </p:nvSpPr>
              <p:spPr bwMode="auto">
                <a:xfrm>
                  <a:off x="43" y="1920"/>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4.</a:t>
                  </a:r>
                  <a:r>
                    <a:rPr lang="zh-CN" altLang="en-US" sz="1400">
                      <a:latin typeface="宋体" pitchFamily="2" charset="-122"/>
                    </a:rPr>
                    <a:t>故意的信息敲诈</a:t>
                  </a:r>
                  <a:endParaRPr lang="zh-CN" altLang="en-US" sz="1400">
                    <a:latin typeface="Times New Roman" pitchFamily="18" charset="0"/>
                  </a:endParaRPr>
                </a:p>
                <a:p>
                  <a:pPr algn="just"/>
                  <a:endParaRPr lang="zh-CN" altLang="en-US" sz="3200">
                    <a:latin typeface="Times New Roman" pitchFamily="18" charset="0"/>
                  </a:endParaRPr>
                </a:p>
              </p:txBody>
            </p:sp>
            <p:sp>
              <p:nvSpPr>
                <p:cNvPr id="501790" name="Rectangle 30"/>
                <p:cNvSpPr>
                  <a:spLocks noChangeArrowheads="1"/>
                </p:cNvSpPr>
                <p:nvPr/>
              </p:nvSpPr>
              <p:spPr bwMode="auto">
                <a:xfrm>
                  <a:off x="0" y="1920"/>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91" name="Group 31"/>
              <p:cNvGrpSpPr>
                <a:grpSpLocks/>
              </p:cNvGrpSpPr>
              <p:nvPr/>
            </p:nvGrpSpPr>
            <p:grpSpPr bwMode="auto">
              <a:xfrm>
                <a:off x="1790" y="1920"/>
                <a:ext cx="1790" cy="384"/>
                <a:chOff x="1790" y="1920"/>
                <a:chExt cx="1790" cy="384"/>
              </a:xfrm>
            </p:grpSpPr>
            <p:sp>
              <p:nvSpPr>
                <p:cNvPr id="501792" name="Rectangle 32"/>
                <p:cNvSpPr>
                  <a:spLocks noChangeArrowheads="1"/>
                </p:cNvSpPr>
                <p:nvPr/>
              </p:nvSpPr>
              <p:spPr bwMode="auto">
                <a:xfrm>
                  <a:off x="1833" y="1920"/>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对信息泄漏的敲诈</a:t>
                  </a:r>
                  <a:endParaRPr lang="zh-CN" altLang="en-US" sz="1400">
                    <a:latin typeface="Times New Roman" pitchFamily="18" charset="0"/>
                  </a:endParaRPr>
                </a:p>
                <a:p>
                  <a:pPr algn="just"/>
                  <a:endParaRPr lang="zh-CN" altLang="en-US" sz="3200">
                    <a:latin typeface="Times New Roman" pitchFamily="18" charset="0"/>
                  </a:endParaRPr>
                </a:p>
              </p:txBody>
            </p:sp>
            <p:sp>
              <p:nvSpPr>
                <p:cNvPr id="501793" name="Rectangle 33"/>
                <p:cNvSpPr>
                  <a:spLocks noChangeArrowheads="1"/>
                </p:cNvSpPr>
                <p:nvPr/>
              </p:nvSpPr>
              <p:spPr bwMode="auto">
                <a:xfrm>
                  <a:off x="1790" y="1920"/>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94" name="Group 34"/>
              <p:cNvGrpSpPr>
                <a:grpSpLocks/>
              </p:cNvGrpSpPr>
              <p:nvPr/>
            </p:nvGrpSpPr>
            <p:grpSpPr bwMode="auto">
              <a:xfrm>
                <a:off x="0" y="2304"/>
                <a:ext cx="1790" cy="384"/>
                <a:chOff x="0" y="2304"/>
                <a:chExt cx="1790" cy="384"/>
              </a:xfrm>
            </p:grpSpPr>
            <p:sp>
              <p:nvSpPr>
                <p:cNvPr id="501795" name="Rectangle 35"/>
                <p:cNvSpPr>
                  <a:spLocks noChangeArrowheads="1"/>
                </p:cNvSpPr>
                <p:nvPr/>
              </p:nvSpPr>
              <p:spPr bwMode="auto">
                <a:xfrm>
                  <a:off x="43" y="2304"/>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5.</a:t>
                  </a:r>
                  <a:r>
                    <a:rPr lang="zh-CN" altLang="en-US" sz="1400">
                      <a:latin typeface="宋体" pitchFamily="2" charset="-122"/>
                    </a:rPr>
                    <a:t>故意的攻击或破坏</a:t>
                  </a:r>
                  <a:endParaRPr lang="zh-CN" altLang="en-US" sz="1400">
                    <a:latin typeface="Times New Roman" pitchFamily="18" charset="0"/>
                  </a:endParaRPr>
                </a:p>
                <a:p>
                  <a:pPr algn="just"/>
                  <a:endParaRPr lang="zh-CN" altLang="en-US" sz="3200">
                    <a:latin typeface="Times New Roman" pitchFamily="18" charset="0"/>
                  </a:endParaRPr>
                </a:p>
              </p:txBody>
            </p:sp>
            <p:sp>
              <p:nvSpPr>
                <p:cNvPr id="501796" name="Rectangle 36"/>
                <p:cNvSpPr>
                  <a:spLocks noChangeArrowheads="1"/>
                </p:cNvSpPr>
                <p:nvPr/>
              </p:nvSpPr>
              <p:spPr bwMode="auto">
                <a:xfrm>
                  <a:off x="0" y="2304"/>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797" name="Group 37"/>
              <p:cNvGrpSpPr>
                <a:grpSpLocks/>
              </p:cNvGrpSpPr>
              <p:nvPr/>
            </p:nvGrpSpPr>
            <p:grpSpPr bwMode="auto">
              <a:xfrm>
                <a:off x="1790" y="2304"/>
                <a:ext cx="1790" cy="384"/>
                <a:chOff x="1790" y="2304"/>
                <a:chExt cx="1790" cy="384"/>
              </a:xfrm>
            </p:grpSpPr>
            <p:sp>
              <p:nvSpPr>
                <p:cNvPr id="501798" name="Rectangle 38"/>
                <p:cNvSpPr>
                  <a:spLocks noChangeArrowheads="1"/>
                </p:cNvSpPr>
                <p:nvPr/>
              </p:nvSpPr>
              <p:spPr bwMode="auto">
                <a:xfrm>
                  <a:off x="1833" y="2304"/>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破坏信息或系统</a:t>
                  </a:r>
                  <a:endParaRPr lang="zh-CN" altLang="en-US" sz="1400">
                    <a:latin typeface="Times New Roman" pitchFamily="18" charset="0"/>
                  </a:endParaRPr>
                </a:p>
                <a:p>
                  <a:pPr algn="just"/>
                  <a:endParaRPr lang="zh-CN" altLang="en-US" sz="3200">
                    <a:latin typeface="Times New Roman" pitchFamily="18" charset="0"/>
                  </a:endParaRPr>
                </a:p>
              </p:txBody>
            </p:sp>
            <p:sp>
              <p:nvSpPr>
                <p:cNvPr id="501799" name="Rectangle 39"/>
                <p:cNvSpPr>
                  <a:spLocks noChangeArrowheads="1"/>
                </p:cNvSpPr>
                <p:nvPr/>
              </p:nvSpPr>
              <p:spPr bwMode="auto">
                <a:xfrm>
                  <a:off x="1790" y="2304"/>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00" name="Group 40"/>
              <p:cNvGrpSpPr>
                <a:grpSpLocks/>
              </p:cNvGrpSpPr>
              <p:nvPr/>
            </p:nvGrpSpPr>
            <p:grpSpPr bwMode="auto">
              <a:xfrm>
                <a:off x="0" y="2688"/>
                <a:ext cx="1790" cy="384"/>
                <a:chOff x="0" y="2688"/>
                <a:chExt cx="1790" cy="384"/>
              </a:xfrm>
            </p:grpSpPr>
            <p:sp>
              <p:nvSpPr>
                <p:cNvPr id="501801" name="Rectangle 41"/>
                <p:cNvSpPr>
                  <a:spLocks noChangeArrowheads="1"/>
                </p:cNvSpPr>
                <p:nvPr/>
              </p:nvSpPr>
              <p:spPr bwMode="auto">
                <a:xfrm>
                  <a:off x="43" y="2688"/>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6.</a:t>
                  </a:r>
                  <a:r>
                    <a:rPr lang="zh-CN" altLang="en-US" sz="1400">
                      <a:latin typeface="宋体" pitchFamily="2" charset="-122"/>
                    </a:rPr>
                    <a:t>故意偷窃</a:t>
                  </a:r>
                  <a:endParaRPr lang="zh-CN" altLang="en-US" sz="1400">
                    <a:latin typeface="Times New Roman" pitchFamily="18" charset="0"/>
                  </a:endParaRPr>
                </a:p>
                <a:p>
                  <a:pPr algn="just"/>
                  <a:endParaRPr lang="zh-CN" altLang="en-US" sz="3200">
                    <a:latin typeface="Times New Roman" pitchFamily="18" charset="0"/>
                  </a:endParaRPr>
                </a:p>
              </p:txBody>
            </p:sp>
            <p:sp>
              <p:nvSpPr>
                <p:cNvPr id="501802" name="Rectangle 42"/>
                <p:cNvSpPr>
                  <a:spLocks noChangeArrowheads="1"/>
                </p:cNvSpPr>
                <p:nvPr/>
              </p:nvSpPr>
              <p:spPr bwMode="auto">
                <a:xfrm>
                  <a:off x="0" y="2688"/>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03" name="Group 43"/>
              <p:cNvGrpSpPr>
                <a:grpSpLocks/>
              </p:cNvGrpSpPr>
              <p:nvPr/>
            </p:nvGrpSpPr>
            <p:grpSpPr bwMode="auto">
              <a:xfrm>
                <a:off x="1790" y="2688"/>
                <a:ext cx="1790" cy="384"/>
                <a:chOff x="1790" y="2688"/>
                <a:chExt cx="1790" cy="384"/>
              </a:xfrm>
            </p:grpSpPr>
            <p:sp>
              <p:nvSpPr>
                <p:cNvPr id="501804" name="Rectangle 44"/>
                <p:cNvSpPr>
                  <a:spLocks noChangeArrowheads="1"/>
                </p:cNvSpPr>
                <p:nvPr/>
              </p:nvSpPr>
              <p:spPr bwMode="auto">
                <a:xfrm>
                  <a:off x="1833" y="2688"/>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非法占用设备或信息</a:t>
                  </a:r>
                  <a:endParaRPr lang="zh-CN" altLang="en-US" sz="1400">
                    <a:latin typeface="Times New Roman" pitchFamily="18" charset="0"/>
                  </a:endParaRPr>
                </a:p>
                <a:p>
                  <a:pPr algn="just"/>
                  <a:endParaRPr lang="zh-CN" altLang="en-US" sz="3200">
                    <a:latin typeface="Times New Roman" pitchFamily="18" charset="0"/>
                  </a:endParaRPr>
                </a:p>
              </p:txBody>
            </p:sp>
            <p:sp>
              <p:nvSpPr>
                <p:cNvPr id="501805" name="Rectangle 45"/>
                <p:cNvSpPr>
                  <a:spLocks noChangeArrowheads="1"/>
                </p:cNvSpPr>
                <p:nvPr/>
              </p:nvSpPr>
              <p:spPr bwMode="auto">
                <a:xfrm>
                  <a:off x="1790" y="2688"/>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06" name="Group 46"/>
              <p:cNvGrpSpPr>
                <a:grpSpLocks/>
              </p:cNvGrpSpPr>
              <p:nvPr/>
            </p:nvGrpSpPr>
            <p:grpSpPr bwMode="auto">
              <a:xfrm>
                <a:off x="0" y="3072"/>
                <a:ext cx="1790" cy="384"/>
                <a:chOff x="0" y="3072"/>
                <a:chExt cx="1790" cy="384"/>
              </a:xfrm>
            </p:grpSpPr>
            <p:sp>
              <p:nvSpPr>
                <p:cNvPr id="501807" name="Rectangle 47"/>
                <p:cNvSpPr>
                  <a:spLocks noChangeArrowheads="1"/>
                </p:cNvSpPr>
                <p:nvPr/>
              </p:nvSpPr>
              <p:spPr bwMode="auto">
                <a:xfrm>
                  <a:off x="43" y="3072"/>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7.</a:t>
                  </a:r>
                  <a:r>
                    <a:rPr lang="zh-CN" altLang="en-US" sz="1400">
                      <a:latin typeface="宋体" pitchFamily="2" charset="-122"/>
                    </a:rPr>
                    <a:t>故意的软件攻击</a:t>
                  </a:r>
                  <a:endParaRPr lang="zh-CN" altLang="en-US" sz="1400">
                    <a:latin typeface="Times New Roman" pitchFamily="18" charset="0"/>
                  </a:endParaRPr>
                </a:p>
                <a:p>
                  <a:pPr algn="just"/>
                  <a:endParaRPr lang="zh-CN" altLang="en-US" sz="3200">
                    <a:latin typeface="Times New Roman" pitchFamily="18" charset="0"/>
                  </a:endParaRPr>
                </a:p>
              </p:txBody>
            </p:sp>
            <p:sp>
              <p:nvSpPr>
                <p:cNvPr id="501808" name="Rectangle 48"/>
                <p:cNvSpPr>
                  <a:spLocks noChangeArrowheads="1"/>
                </p:cNvSpPr>
                <p:nvPr/>
              </p:nvSpPr>
              <p:spPr bwMode="auto">
                <a:xfrm>
                  <a:off x="0" y="3072"/>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09" name="Group 49"/>
              <p:cNvGrpSpPr>
                <a:grpSpLocks/>
              </p:cNvGrpSpPr>
              <p:nvPr/>
            </p:nvGrpSpPr>
            <p:grpSpPr bwMode="auto">
              <a:xfrm>
                <a:off x="1790" y="3072"/>
                <a:ext cx="1790" cy="384"/>
                <a:chOff x="1790" y="3072"/>
                <a:chExt cx="1790" cy="384"/>
              </a:xfrm>
            </p:grpSpPr>
            <p:sp>
              <p:nvSpPr>
                <p:cNvPr id="501810" name="Rectangle 50"/>
                <p:cNvSpPr>
                  <a:spLocks noChangeArrowheads="1"/>
                </p:cNvSpPr>
                <p:nvPr/>
              </p:nvSpPr>
              <p:spPr bwMode="auto">
                <a:xfrm>
                  <a:off x="1833" y="3072"/>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病毒，蠕虫，宏病毒，拒绝服务攻击</a:t>
                  </a:r>
                  <a:r>
                    <a:rPr lang="zh-CN" altLang="en-US" sz="1400">
                      <a:latin typeface="Times New Roman" pitchFamily="18" charset="0"/>
                    </a:rPr>
                    <a:t> </a:t>
                  </a:r>
                  <a:endParaRPr lang="zh-CN" altLang="en-US" sz="1400">
                    <a:latin typeface="Times New Roman" pitchFamily="18" charset="0"/>
                    <a:cs typeface="Times New Roman" pitchFamily="18" charset="0"/>
                  </a:endParaRPr>
                </a:p>
                <a:p>
                  <a:pPr algn="just"/>
                  <a:endParaRPr lang="zh-CN" altLang="en-US" sz="3200">
                    <a:latin typeface="Times New Roman" pitchFamily="18" charset="0"/>
                  </a:endParaRPr>
                </a:p>
              </p:txBody>
            </p:sp>
            <p:sp>
              <p:nvSpPr>
                <p:cNvPr id="501811" name="Rectangle 51"/>
                <p:cNvSpPr>
                  <a:spLocks noChangeArrowheads="1"/>
                </p:cNvSpPr>
                <p:nvPr/>
              </p:nvSpPr>
              <p:spPr bwMode="auto">
                <a:xfrm>
                  <a:off x="1790" y="3072"/>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12" name="Group 52"/>
              <p:cNvGrpSpPr>
                <a:grpSpLocks/>
              </p:cNvGrpSpPr>
              <p:nvPr/>
            </p:nvGrpSpPr>
            <p:grpSpPr bwMode="auto">
              <a:xfrm>
                <a:off x="0" y="3456"/>
                <a:ext cx="1790" cy="384"/>
                <a:chOff x="0" y="3456"/>
                <a:chExt cx="1790" cy="384"/>
              </a:xfrm>
            </p:grpSpPr>
            <p:sp>
              <p:nvSpPr>
                <p:cNvPr id="501813" name="Rectangle 53"/>
                <p:cNvSpPr>
                  <a:spLocks noChangeArrowheads="1"/>
                </p:cNvSpPr>
                <p:nvPr/>
              </p:nvSpPr>
              <p:spPr bwMode="auto">
                <a:xfrm>
                  <a:off x="43" y="3456"/>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8.</a:t>
                  </a:r>
                  <a:r>
                    <a:rPr lang="zh-CN" altLang="en-US" sz="1400">
                      <a:latin typeface="宋体" pitchFamily="2" charset="-122"/>
                    </a:rPr>
                    <a:t>自然力</a:t>
                  </a:r>
                  <a:endParaRPr lang="zh-CN" altLang="en-US" sz="1400">
                    <a:latin typeface="Times New Roman" pitchFamily="18" charset="0"/>
                  </a:endParaRPr>
                </a:p>
                <a:p>
                  <a:pPr algn="just"/>
                  <a:endParaRPr lang="zh-CN" altLang="en-US" sz="3200">
                    <a:latin typeface="Times New Roman" pitchFamily="18" charset="0"/>
                  </a:endParaRPr>
                </a:p>
              </p:txBody>
            </p:sp>
            <p:sp>
              <p:nvSpPr>
                <p:cNvPr id="501814" name="Rectangle 54"/>
                <p:cNvSpPr>
                  <a:spLocks noChangeArrowheads="1"/>
                </p:cNvSpPr>
                <p:nvPr/>
              </p:nvSpPr>
              <p:spPr bwMode="auto">
                <a:xfrm>
                  <a:off x="0" y="3456"/>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15" name="Group 55"/>
              <p:cNvGrpSpPr>
                <a:grpSpLocks/>
              </p:cNvGrpSpPr>
              <p:nvPr/>
            </p:nvGrpSpPr>
            <p:grpSpPr bwMode="auto">
              <a:xfrm>
                <a:off x="1790" y="3456"/>
                <a:ext cx="1790" cy="384"/>
                <a:chOff x="1790" y="3456"/>
                <a:chExt cx="1790" cy="384"/>
              </a:xfrm>
            </p:grpSpPr>
            <p:sp>
              <p:nvSpPr>
                <p:cNvPr id="501816" name="Rectangle 56"/>
                <p:cNvSpPr>
                  <a:spLocks noChangeArrowheads="1"/>
                </p:cNvSpPr>
                <p:nvPr/>
              </p:nvSpPr>
              <p:spPr bwMode="auto">
                <a:xfrm>
                  <a:off x="1833" y="3456"/>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火灾，洪水，地震，闪电</a:t>
                  </a:r>
                  <a:endParaRPr lang="zh-CN" altLang="en-US" sz="1400">
                    <a:latin typeface="Times New Roman" pitchFamily="18" charset="0"/>
                  </a:endParaRPr>
                </a:p>
                <a:p>
                  <a:pPr algn="just"/>
                  <a:endParaRPr lang="zh-CN" altLang="en-US" sz="3200">
                    <a:latin typeface="Times New Roman" pitchFamily="18" charset="0"/>
                  </a:endParaRPr>
                </a:p>
              </p:txBody>
            </p:sp>
            <p:sp>
              <p:nvSpPr>
                <p:cNvPr id="501817" name="Rectangle 57"/>
                <p:cNvSpPr>
                  <a:spLocks noChangeArrowheads="1"/>
                </p:cNvSpPr>
                <p:nvPr/>
              </p:nvSpPr>
              <p:spPr bwMode="auto">
                <a:xfrm>
                  <a:off x="1790" y="3456"/>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18" name="Group 58"/>
              <p:cNvGrpSpPr>
                <a:grpSpLocks/>
              </p:cNvGrpSpPr>
              <p:nvPr/>
            </p:nvGrpSpPr>
            <p:grpSpPr bwMode="auto">
              <a:xfrm>
                <a:off x="0" y="3840"/>
                <a:ext cx="1790" cy="384"/>
                <a:chOff x="0" y="3840"/>
                <a:chExt cx="1790" cy="384"/>
              </a:xfrm>
            </p:grpSpPr>
            <p:sp>
              <p:nvSpPr>
                <p:cNvPr id="501819" name="Rectangle 59"/>
                <p:cNvSpPr>
                  <a:spLocks noChangeArrowheads="1"/>
                </p:cNvSpPr>
                <p:nvPr/>
              </p:nvSpPr>
              <p:spPr bwMode="auto">
                <a:xfrm>
                  <a:off x="43" y="3840"/>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9.</a:t>
                  </a:r>
                  <a:r>
                    <a:rPr lang="zh-CN" altLang="en-US" sz="1400">
                      <a:latin typeface="宋体" pitchFamily="2" charset="-122"/>
                    </a:rPr>
                    <a:t>背离</a:t>
                  </a:r>
                  <a:r>
                    <a:rPr lang="en-US" altLang="zh-CN" sz="1400">
                      <a:latin typeface="Times New Roman" pitchFamily="18" charset="0"/>
                    </a:rPr>
                    <a:t>ISP</a:t>
                  </a:r>
                  <a:r>
                    <a:rPr lang="zh-CN" altLang="en-US" sz="1400">
                      <a:latin typeface="宋体" pitchFamily="2" charset="-122"/>
                    </a:rPr>
                    <a:t>的服务质量</a:t>
                  </a:r>
                  <a:endParaRPr lang="zh-CN" altLang="en-US" sz="1400">
                    <a:latin typeface="Times New Roman" pitchFamily="18" charset="0"/>
                  </a:endParaRPr>
                </a:p>
                <a:p>
                  <a:pPr algn="just"/>
                  <a:endParaRPr lang="zh-CN" altLang="en-US" sz="3200">
                    <a:latin typeface="Times New Roman" pitchFamily="18" charset="0"/>
                  </a:endParaRPr>
                </a:p>
              </p:txBody>
            </p:sp>
            <p:sp>
              <p:nvSpPr>
                <p:cNvPr id="501820" name="Rectangle 60"/>
                <p:cNvSpPr>
                  <a:spLocks noChangeArrowheads="1"/>
                </p:cNvSpPr>
                <p:nvPr/>
              </p:nvSpPr>
              <p:spPr bwMode="auto">
                <a:xfrm>
                  <a:off x="0" y="3840"/>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21" name="Group 61"/>
              <p:cNvGrpSpPr>
                <a:grpSpLocks/>
              </p:cNvGrpSpPr>
              <p:nvPr/>
            </p:nvGrpSpPr>
            <p:grpSpPr bwMode="auto">
              <a:xfrm>
                <a:off x="1790" y="3840"/>
                <a:ext cx="1790" cy="384"/>
                <a:chOff x="1790" y="3840"/>
                <a:chExt cx="1790" cy="384"/>
              </a:xfrm>
            </p:grpSpPr>
            <p:sp>
              <p:nvSpPr>
                <p:cNvPr id="501822" name="Rectangle 62"/>
                <p:cNvSpPr>
                  <a:spLocks noChangeArrowheads="1"/>
                </p:cNvSpPr>
                <p:nvPr/>
              </p:nvSpPr>
              <p:spPr bwMode="auto">
                <a:xfrm>
                  <a:off x="1833" y="3840"/>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en-US" altLang="zh-CN" sz="1400">
                      <a:latin typeface="Times New Roman" pitchFamily="18" charset="0"/>
                      <a:cs typeface="Times New Roman" pitchFamily="18" charset="0"/>
                    </a:rPr>
                    <a:t>WAN</a:t>
                  </a:r>
                  <a:r>
                    <a:rPr lang="zh-CN" altLang="en-US" sz="1400">
                      <a:latin typeface="宋体" pitchFamily="2" charset="-122"/>
                    </a:rPr>
                    <a:t>服务问题</a:t>
                  </a:r>
                  <a:endParaRPr lang="zh-CN" altLang="en-US" sz="1400">
                    <a:latin typeface="Times New Roman" pitchFamily="18" charset="0"/>
                  </a:endParaRPr>
                </a:p>
                <a:p>
                  <a:pPr algn="just"/>
                  <a:endParaRPr lang="zh-CN" altLang="en-US" sz="3200">
                    <a:latin typeface="Times New Roman" pitchFamily="18" charset="0"/>
                  </a:endParaRPr>
                </a:p>
              </p:txBody>
            </p:sp>
            <p:sp>
              <p:nvSpPr>
                <p:cNvPr id="501823" name="Rectangle 63"/>
                <p:cNvSpPr>
                  <a:spLocks noChangeArrowheads="1"/>
                </p:cNvSpPr>
                <p:nvPr/>
              </p:nvSpPr>
              <p:spPr bwMode="auto">
                <a:xfrm>
                  <a:off x="1790" y="3840"/>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24" name="Group 64"/>
              <p:cNvGrpSpPr>
                <a:grpSpLocks/>
              </p:cNvGrpSpPr>
              <p:nvPr/>
            </p:nvGrpSpPr>
            <p:grpSpPr bwMode="auto">
              <a:xfrm>
                <a:off x="0" y="4224"/>
                <a:ext cx="1790" cy="384"/>
                <a:chOff x="0" y="4224"/>
                <a:chExt cx="1790" cy="384"/>
              </a:xfrm>
            </p:grpSpPr>
            <p:sp>
              <p:nvSpPr>
                <p:cNvPr id="501825" name="Rectangle 65"/>
                <p:cNvSpPr>
                  <a:spLocks noChangeArrowheads="1"/>
                </p:cNvSpPr>
                <p:nvPr/>
              </p:nvSpPr>
              <p:spPr bwMode="auto">
                <a:xfrm>
                  <a:off x="43" y="4224"/>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10.</a:t>
                  </a:r>
                  <a:r>
                    <a:rPr lang="zh-CN" altLang="en-US" sz="1400">
                      <a:latin typeface="宋体" pitchFamily="2" charset="-122"/>
                    </a:rPr>
                    <a:t>技术性硬件失效或错误</a:t>
                  </a:r>
                  <a:endParaRPr lang="zh-CN" altLang="en-US" sz="1400">
                    <a:latin typeface="Times New Roman" pitchFamily="18" charset="0"/>
                  </a:endParaRPr>
                </a:p>
                <a:p>
                  <a:pPr algn="just"/>
                  <a:endParaRPr lang="zh-CN" altLang="en-US" sz="3200">
                    <a:latin typeface="Times New Roman" pitchFamily="18" charset="0"/>
                  </a:endParaRPr>
                </a:p>
              </p:txBody>
            </p:sp>
            <p:sp>
              <p:nvSpPr>
                <p:cNvPr id="501826" name="Rectangle 66"/>
                <p:cNvSpPr>
                  <a:spLocks noChangeArrowheads="1"/>
                </p:cNvSpPr>
                <p:nvPr/>
              </p:nvSpPr>
              <p:spPr bwMode="auto">
                <a:xfrm>
                  <a:off x="0" y="4224"/>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27" name="Group 67"/>
              <p:cNvGrpSpPr>
                <a:grpSpLocks/>
              </p:cNvGrpSpPr>
              <p:nvPr/>
            </p:nvGrpSpPr>
            <p:grpSpPr bwMode="auto">
              <a:xfrm>
                <a:off x="1790" y="4224"/>
                <a:ext cx="1790" cy="384"/>
                <a:chOff x="1790" y="4224"/>
                <a:chExt cx="1790" cy="384"/>
              </a:xfrm>
            </p:grpSpPr>
            <p:sp>
              <p:nvSpPr>
                <p:cNvPr id="501828" name="Rectangle 68"/>
                <p:cNvSpPr>
                  <a:spLocks noChangeArrowheads="1"/>
                </p:cNvSpPr>
                <p:nvPr/>
              </p:nvSpPr>
              <p:spPr bwMode="auto">
                <a:xfrm>
                  <a:off x="1833" y="4224"/>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设备失效</a:t>
                  </a:r>
                  <a:endParaRPr lang="zh-CN" altLang="en-US" sz="1400">
                    <a:latin typeface="Times New Roman" pitchFamily="18" charset="0"/>
                  </a:endParaRPr>
                </a:p>
                <a:p>
                  <a:pPr algn="just"/>
                  <a:endParaRPr lang="zh-CN" altLang="en-US" sz="3200">
                    <a:latin typeface="Times New Roman" pitchFamily="18" charset="0"/>
                  </a:endParaRPr>
                </a:p>
              </p:txBody>
            </p:sp>
            <p:sp>
              <p:nvSpPr>
                <p:cNvPr id="501829" name="Rectangle 69"/>
                <p:cNvSpPr>
                  <a:spLocks noChangeArrowheads="1"/>
                </p:cNvSpPr>
                <p:nvPr/>
              </p:nvSpPr>
              <p:spPr bwMode="auto">
                <a:xfrm>
                  <a:off x="1790" y="4224"/>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30" name="Group 70"/>
              <p:cNvGrpSpPr>
                <a:grpSpLocks/>
              </p:cNvGrpSpPr>
              <p:nvPr/>
            </p:nvGrpSpPr>
            <p:grpSpPr bwMode="auto">
              <a:xfrm>
                <a:off x="0" y="4608"/>
                <a:ext cx="1790" cy="384"/>
                <a:chOff x="0" y="4608"/>
                <a:chExt cx="1790" cy="384"/>
              </a:xfrm>
            </p:grpSpPr>
            <p:sp>
              <p:nvSpPr>
                <p:cNvPr id="501831" name="Rectangle 71"/>
                <p:cNvSpPr>
                  <a:spLocks noChangeArrowheads="1"/>
                </p:cNvSpPr>
                <p:nvPr/>
              </p:nvSpPr>
              <p:spPr bwMode="auto">
                <a:xfrm>
                  <a:off x="43" y="4608"/>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11.</a:t>
                  </a:r>
                  <a:r>
                    <a:rPr lang="zh-CN" altLang="en-US" sz="1400">
                      <a:latin typeface="宋体" pitchFamily="2" charset="-122"/>
                    </a:rPr>
                    <a:t>技术性软件失效或错误</a:t>
                  </a:r>
                  <a:endParaRPr lang="zh-CN" altLang="en-US" sz="1400">
                    <a:latin typeface="Times New Roman" pitchFamily="18" charset="0"/>
                  </a:endParaRPr>
                </a:p>
                <a:p>
                  <a:pPr algn="just"/>
                  <a:endParaRPr lang="zh-CN" altLang="en-US" sz="3200">
                    <a:latin typeface="Times New Roman" pitchFamily="18" charset="0"/>
                  </a:endParaRPr>
                </a:p>
              </p:txBody>
            </p:sp>
            <p:sp>
              <p:nvSpPr>
                <p:cNvPr id="501832" name="Rectangle 72"/>
                <p:cNvSpPr>
                  <a:spLocks noChangeArrowheads="1"/>
                </p:cNvSpPr>
                <p:nvPr/>
              </p:nvSpPr>
              <p:spPr bwMode="auto">
                <a:xfrm>
                  <a:off x="0" y="4608"/>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33" name="Group 73"/>
              <p:cNvGrpSpPr>
                <a:grpSpLocks/>
              </p:cNvGrpSpPr>
              <p:nvPr/>
            </p:nvGrpSpPr>
            <p:grpSpPr bwMode="auto">
              <a:xfrm>
                <a:off x="1790" y="4608"/>
                <a:ext cx="1790" cy="384"/>
                <a:chOff x="1790" y="4608"/>
                <a:chExt cx="1790" cy="384"/>
              </a:xfrm>
            </p:grpSpPr>
            <p:sp>
              <p:nvSpPr>
                <p:cNvPr id="501834" name="Rectangle 74"/>
                <p:cNvSpPr>
                  <a:spLocks noChangeArrowheads="1"/>
                </p:cNvSpPr>
                <p:nvPr/>
              </p:nvSpPr>
              <p:spPr bwMode="auto">
                <a:xfrm>
                  <a:off x="1833" y="4608"/>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程序</a:t>
                  </a:r>
                  <a:r>
                    <a:rPr lang="en-US" altLang="zh-CN" sz="1400">
                      <a:latin typeface="Times New Roman" pitchFamily="18" charset="0"/>
                    </a:rPr>
                    <a:t>Bug</a:t>
                  </a:r>
                  <a:r>
                    <a:rPr lang="en-US" altLang="zh-CN" sz="1400">
                      <a:latin typeface="宋体" pitchFamily="2" charset="-122"/>
                    </a:rPr>
                    <a:t>，</a:t>
                  </a:r>
                  <a:r>
                    <a:rPr lang="zh-CN" altLang="en-US" sz="1400">
                      <a:latin typeface="宋体" pitchFamily="2" charset="-122"/>
                    </a:rPr>
                    <a:t>编码问题，未知漏洞</a:t>
                  </a:r>
                  <a:endParaRPr lang="zh-CN" altLang="en-US" sz="1400">
                    <a:latin typeface="Times New Roman" pitchFamily="18" charset="0"/>
                  </a:endParaRPr>
                </a:p>
                <a:p>
                  <a:pPr algn="just"/>
                  <a:endParaRPr lang="zh-CN" altLang="en-US" sz="3200">
                    <a:latin typeface="Times New Roman" pitchFamily="18" charset="0"/>
                  </a:endParaRPr>
                </a:p>
              </p:txBody>
            </p:sp>
            <p:sp>
              <p:nvSpPr>
                <p:cNvPr id="501835" name="Rectangle 75"/>
                <p:cNvSpPr>
                  <a:spLocks noChangeArrowheads="1"/>
                </p:cNvSpPr>
                <p:nvPr/>
              </p:nvSpPr>
              <p:spPr bwMode="auto">
                <a:xfrm>
                  <a:off x="1790" y="4608"/>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36" name="Group 76"/>
              <p:cNvGrpSpPr>
                <a:grpSpLocks/>
              </p:cNvGrpSpPr>
              <p:nvPr/>
            </p:nvGrpSpPr>
            <p:grpSpPr bwMode="auto">
              <a:xfrm>
                <a:off x="0" y="4992"/>
                <a:ext cx="1790" cy="384"/>
                <a:chOff x="0" y="4992"/>
                <a:chExt cx="1790" cy="384"/>
              </a:xfrm>
            </p:grpSpPr>
            <p:sp>
              <p:nvSpPr>
                <p:cNvPr id="501837" name="Rectangle 77"/>
                <p:cNvSpPr>
                  <a:spLocks noChangeArrowheads="1"/>
                </p:cNvSpPr>
                <p:nvPr/>
              </p:nvSpPr>
              <p:spPr bwMode="auto">
                <a:xfrm>
                  <a:off x="43" y="4992"/>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Times New Roman" pitchFamily="18" charset="0"/>
                      <a:cs typeface="Times New Roman" pitchFamily="18" charset="0"/>
                    </a:rPr>
                    <a:t>12.</a:t>
                  </a:r>
                  <a:r>
                    <a:rPr lang="zh-CN" altLang="en-US" sz="1400">
                      <a:latin typeface="宋体" pitchFamily="2" charset="-122"/>
                    </a:rPr>
                    <a:t>技术的退化</a:t>
                  </a:r>
                  <a:endParaRPr lang="zh-CN" altLang="en-US" sz="1400">
                    <a:latin typeface="Times New Roman" pitchFamily="18" charset="0"/>
                  </a:endParaRPr>
                </a:p>
                <a:p>
                  <a:pPr algn="just"/>
                  <a:endParaRPr lang="zh-CN" altLang="en-US" sz="3200">
                    <a:latin typeface="Times New Roman" pitchFamily="18" charset="0"/>
                  </a:endParaRPr>
                </a:p>
              </p:txBody>
            </p:sp>
            <p:sp>
              <p:nvSpPr>
                <p:cNvPr id="501838" name="Rectangle 78"/>
                <p:cNvSpPr>
                  <a:spLocks noChangeArrowheads="1"/>
                </p:cNvSpPr>
                <p:nvPr/>
              </p:nvSpPr>
              <p:spPr bwMode="auto">
                <a:xfrm>
                  <a:off x="0" y="4992"/>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1839" name="Group 79"/>
              <p:cNvGrpSpPr>
                <a:grpSpLocks/>
              </p:cNvGrpSpPr>
              <p:nvPr/>
            </p:nvGrpSpPr>
            <p:grpSpPr bwMode="auto">
              <a:xfrm>
                <a:off x="1790" y="4992"/>
                <a:ext cx="1790" cy="384"/>
                <a:chOff x="1790" y="4992"/>
                <a:chExt cx="1790" cy="384"/>
              </a:xfrm>
            </p:grpSpPr>
            <p:sp>
              <p:nvSpPr>
                <p:cNvPr id="501840" name="Rectangle 80"/>
                <p:cNvSpPr>
                  <a:spLocks noChangeArrowheads="1"/>
                </p:cNvSpPr>
                <p:nvPr/>
              </p:nvSpPr>
              <p:spPr bwMode="auto">
                <a:xfrm>
                  <a:off x="1833" y="4992"/>
                  <a:ext cx="17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zh-CN" altLang="en-US" sz="1400">
                      <a:latin typeface="宋体" pitchFamily="2" charset="-122"/>
                    </a:rPr>
                    <a:t>废弃或过时的技术</a:t>
                  </a:r>
                  <a:endParaRPr lang="zh-CN" altLang="en-US" sz="1400">
                    <a:latin typeface="Times New Roman" pitchFamily="18" charset="0"/>
                  </a:endParaRPr>
                </a:p>
                <a:p>
                  <a:pPr algn="just"/>
                  <a:endParaRPr lang="zh-CN" altLang="en-US" sz="3200">
                    <a:latin typeface="Times New Roman" pitchFamily="18" charset="0"/>
                  </a:endParaRPr>
                </a:p>
              </p:txBody>
            </p:sp>
            <p:sp>
              <p:nvSpPr>
                <p:cNvPr id="501841" name="Rectangle 81"/>
                <p:cNvSpPr>
                  <a:spLocks noChangeArrowheads="1"/>
                </p:cNvSpPr>
                <p:nvPr/>
              </p:nvSpPr>
              <p:spPr bwMode="auto">
                <a:xfrm>
                  <a:off x="1790" y="4992"/>
                  <a:ext cx="17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01842" name="Rectangle 82"/>
            <p:cNvSpPr>
              <a:spLocks noChangeArrowheads="1"/>
            </p:cNvSpPr>
            <p:nvPr/>
          </p:nvSpPr>
          <p:spPr bwMode="auto">
            <a:xfrm>
              <a:off x="-3" y="381"/>
              <a:ext cx="3586" cy="499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3857E11-08EB-4CC3-A9B5-818332379591}" type="slidenum">
              <a:rPr lang="zh-CN" altLang="en-US"/>
              <a:pPr/>
              <a:t>60</a:t>
            </a:fld>
            <a:endParaRPr lang="en-US" altLang="zh-CN"/>
          </a:p>
        </p:txBody>
      </p:sp>
      <p:sp>
        <p:nvSpPr>
          <p:cNvPr id="540674" name="Rectangle 2"/>
          <p:cNvSpPr>
            <a:spLocks noGrp="1" noChangeArrowheads="1"/>
          </p:cNvSpPr>
          <p:nvPr>
            <p:ph type="title"/>
          </p:nvPr>
        </p:nvSpPr>
        <p:spPr/>
        <p:txBody>
          <a:bodyPr/>
          <a:lstStyle/>
          <a:p>
            <a:r>
              <a:rPr lang="zh-CN" altLang="en-US" sz="4000"/>
              <a:t>操作系统级最危险的缺陷</a:t>
            </a:r>
          </a:p>
        </p:txBody>
      </p:sp>
      <p:sp>
        <p:nvSpPr>
          <p:cNvPr id="540675" name="Rectangle 3"/>
          <p:cNvSpPr>
            <a:spLocks noGrp="1" noChangeArrowheads="1"/>
          </p:cNvSpPr>
          <p:nvPr>
            <p:ph type="body" idx="1"/>
          </p:nvPr>
        </p:nvSpPr>
        <p:spPr/>
        <p:txBody>
          <a:bodyPr/>
          <a:lstStyle/>
          <a:p>
            <a:pPr>
              <a:lnSpc>
                <a:spcPct val="90000"/>
              </a:lnSpc>
              <a:buFontTx/>
              <a:buNone/>
            </a:pPr>
            <a:r>
              <a:rPr lang="en-US" altLang="zh-CN"/>
              <a:t>2</a:t>
            </a:r>
            <a:r>
              <a:rPr lang="zh-CN" altLang="en-US"/>
              <a:t>．</a:t>
            </a:r>
            <a:r>
              <a:rPr lang="en-US" altLang="zh-CN"/>
              <a:t>Unicode</a:t>
            </a:r>
          </a:p>
          <a:p>
            <a:pPr lvl="1">
              <a:lnSpc>
                <a:spcPct val="95000"/>
              </a:lnSpc>
            </a:pPr>
            <a:r>
              <a:rPr lang="en-US" altLang="zh-CN" sz="2400"/>
              <a:t>IIS</a:t>
            </a:r>
            <a:r>
              <a:rPr lang="zh-CN" altLang="en-US" sz="2400"/>
              <a:t>不对超长序列进行检查。</a:t>
            </a:r>
          </a:p>
          <a:p>
            <a:pPr lvl="1">
              <a:lnSpc>
                <a:spcPct val="95000"/>
              </a:lnSpc>
            </a:pPr>
            <a:r>
              <a:rPr lang="zh-CN" altLang="en-US" sz="2400"/>
              <a:t>这样在</a:t>
            </a:r>
            <a:r>
              <a:rPr lang="en-US" altLang="zh-CN" sz="2400"/>
              <a:t>URL</a:t>
            </a:r>
            <a:r>
              <a:rPr lang="zh-CN" altLang="en-US" sz="2400"/>
              <a:t>中加入一个超长的</a:t>
            </a:r>
            <a:r>
              <a:rPr lang="en-US" altLang="zh-CN" sz="2400"/>
              <a:t>Unicode</a:t>
            </a:r>
            <a:r>
              <a:rPr lang="zh-CN" altLang="en-US" sz="2400"/>
              <a:t>序列，就可以绕过</a:t>
            </a:r>
            <a:r>
              <a:rPr lang="en-US" altLang="zh-CN" sz="2400"/>
              <a:t>IIS</a:t>
            </a:r>
            <a:r>
              <a:rPr lang="zh-CN" altLang="en-US" sz="2400"/>
              <a:t>的检查。</a:t>
            </a:r>
          </a:p>
          <a:p>
            <a:pPr lvl="2">
              <a:lnSpc>
                <a:spcPct val="95000"/>
              </a:lnSpc>
            </a:pPr>
            <a:r>
              <a:rPr lang="zh-CN" altLang="en-US" sz="2000"/>
              <a:t>如果发出的请求来自一个可执行的目录，攻击者可以在服务器上运行可执行文件。</a:t>
            </a:r>
          </a:p>
          <a:p>
            <a:pPr lvl="2">
              <a:lnSpc>
                <a:spcPct val="95000"/>
              </a:lnSpc>
            </a:pPr>
            <a:r>
              <a:rPr lang="zh-CN" altLang="en-US" sz="2000"/>
              <a:t>安装</a:t>
            </a:r>
            <a:r>
              <a:rPr lang="en-US" altLang="zh-CN" sz="2000"/>
              <a:t>IIS 4.0</a:t>
            </a:r>
            <a:r>
              <a:rPr lang="zh-CN" altLang="en-US" sz="2000"/>
              <a:t>的</a:t>
            </a:r>
            <a:r>
              <a:rPr lang="en-US" altLang="zh-CN" sz="2000"/>
              <a:t>Microsoft windows NT 4.0</a:t>
            </a:r>
            <a:r>
              <a:rPr lang="zh-CN" altLang="en-US" sz="2000"/>
              <a:t>和安装了</a:t>
            </a:r>
            <a:r>
              <a:rPr lang="en-US" altLang="zh-CN" sz="2000"/>
              <a:t>IIS 5.0</a:t>
            </a:r>
            <a:r>
              <a:rPr lang="zh-CN" altLang="en-US" sz="2000"/>
              <a:t>，而没有安装</a:t>
            </a:r>
            <a:r>
              <a:rPr lang="en-US" altLang="zh-CN" sz="2000"/>
              <a:t>service Pack 2</a:t>
            </a:r>
            <a:r>
              <a:rPr lang="zh-CN" altLang="en-US" sz="2000"/>
              <a:t>的</a:t>
            </a:r>
            <a:r>
              <a:rPr lang="en-US" altLang="zh-CN" sz="2000"/>
              <a:t>Windows 2000 server</a:t>
            </a:r>
            <a:r>
              <a:rPr lang="zh-CN" altLang="en-US" sz="2000"/>
              <a:t>都存在着这个漏洞。</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78F56EB-5DCD-4E6B-A10B-8D2F3D93AD3B}" type="slidenum">
              <a:rPr lang="zh-CN" altLang="en-US"/>
              <a:pPr/>
              <a:t>61</a:t>
            </a:fld>
            <a:endParaRPr lang="en-US" altLang="zh-CN"/>
          </a:p>
        </p:txBody>
      </p:sp>
      <p:sp>
        <p:nvSpPr>
          <p:cNvPr id="541698" name="Rectangle 2"/>
          <p:cNvSpPr>
            <a:spLocks noGrp="1" noChangeArrowheads="1"/>
          </p:cNvSpPr>
          <p:nvPr>
            <p:ph type="title"/>
          </p:nvPr>
        </p:nvSpPr>
        <p:spPr/>
        <p:txBody>
          <a:bodyPr/>
          <a:lstStyle/>
          <a:p>
            <a:r>
              <a:rPr lang="zh-CN" altLang="en-US" sz="4000"/>
              <a:t>操作系统级最危险的缺陷</a:t>
            </a:r>
          </a:p>
        </p:txBody>
      </p:sp>
      <p:sp>
        <p:nvSpPr>
          <p:cNvPr id="541699" name="Rectangle 3"/>
          <p:cNvSpPr>
            <a:spLocks noGrp="1" noChangeArrowheads="1"/>
          </p:cNvSpPr>
          <p:nvPr>
            <p:ph type="body" idx="1"/>
          </p:nvPr>
        </p:nvSpPr>
        <p:spPr/>
        <p:txBody>
          <a:bodyPr/>
          <a:lstStyle/>
          <a:p>
            <a:pPr>
              <a:lnSpc>
                <a:spcPct val="90000"/>
              </a:lnSpc>
              <a:buFontTx/>
              <a:buNone/>
            </a:pPr>
            <a:r>
              <a:rPr lang="en-US" altLang="zh-CN"/>
              <a:t>2</a:t>
            </a:r>
            <a:r>
              <a:rPr lang="zh-CN" altLang="en-US"/>
              <a:t>．</a:t>
            </a:r>
            <a:r>
              <a:rPr lang="en-US" altLang="zh-CN"/>
              <a:t>Unicode</a:t>
            </a:r>
          </a:p>
          <a:p>
            <a:pPr lvl="1">
              <a:lnSpc>
                <a:spcPct val="90000"/>
              </a:lnSpc>
            </a:pPr>
            <a:r>
              <a:rPr lang="zh-CN" altLang="en-US" sz="2400"/>
              <a:t>这样的一个</a:t>
            </a:r>
            <a:r>
              <a:rPr lang="en-US" altLang="zh-CN" sz="2400"/>
              <a:t>URL</a:t>
            </a:r>
            <a:r>
              <a:rPr lang="zh-CN" altLang="en-US" sz="2400"/>
              <a:t>示例： </a:t>
            </a:r>
            <a:r>
              <a:rPr lang="en-US" altLang="zh-CN" sz="2400">
                <a:hlinkClick r:id="rId2"/>
              </a:rPr>
              <a:t>http://192.168.0.27/Scripts/..%c0%af../winnt/system32/cmd.exe?/c+dir+d:\</a:t>
            </a:r>
            <a:endParaRPr lang="en-US" altLang="zh-CN" sz="2400"/>
          </a:p>
          <a:p>
            <a:pPr lvl="1">
              <a:lnSpc>
                <a:spcPct val="90000"/>
              </a:lnSpc>
            </a:pPr>
            <a:r>
              <a:rPr lang="zh-CN" altLang="en-US" sz="2400"/>
              <a:t>如果使用的是三字节</a:t>
            </a:r>
            <a:r>
              <a:rPr lang="en-US" altLang="zh-CN" sz="2400"/>
              <a:t>UTF-8</a:t>
            </a:r>
            <a:r>
              <a:rPr lang="zh-CN" altLang="en-US" sz="2400"/>
              <a:t>编码，也可以进行相同的攻击。下面的</a:t>
            </a:r>
            <a:r>
              <a:rPr lang="en-US" altLang="zh-CN" sz="2400"/>
              <a:t>URL</a:t>
            </a:r>
            <a:r>
              <a:rPr lang="zh-CN" altLang="en-US" sz="2400"/>
              <a:t>等价于上面的</a:t>
            </a:r>
            <a:r>
              <a:rPr lang="en-US" altLang="zh-CN" sz="2400"/>
              <a:t>URL:</a:t>
            </a:r>
          </a:p>
          <a:p>
            <a:pPr lvl="1">
              <a:lnSpc>
                <a:spcPct val="90000"/>
              </a:lnSpc>
              <a:buFontTx/>
              <a:buNone/>
            </a:pPr>
            <a:r>
              <a:rPr lang="en-US" altLang="zh-CN" sz="2400"/>
              <a:t> </a:t>
            </a:r>
            <a:r>
              <a:rPr lang="en-US" altLang="zh-CN" sz="2400">
                <a:hlinkClick r:id="rId3"/>
              </a:rPr>
              <a:t>http://192.168.0.27/Scripts/..%e0%c0%af../winnt/system32/cmd.exe?/c+dir+d:\</a:t>
            </a:r>
            <a:endParaRPr lang="en-US" altLang="zh-CN" sz="2400"/>
          </a:p>
          <a:p>
            <a:pPr lvl="1">
              <a:lnSpc>
                <a:spcPct val="90000"/>
              </a:lnSpc>
            </a:pPr>
            <a:endParaRPr lang="zh-CN" altLang="en-US" sz="2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1F8BE59-0EE2-4216-906C-01A549700D19}" type="slidenum">
              <a:rPr lang="zh-CN" altLang="en-US"/>
              <a:pPr/>
              <a:t>62</a:t>
            </a:fld>
            <a:endParaRPr lang="en-US" altLang="zh-CN"/>
          </a:p>
        </p:txBody>
      </p:sp>
      <p:sp>
        <p:nvSpPr>
          <p:cNvPr id="542722" name="Rectangle 2"/>
          <p:cNvSpPr>
            <a:spLocks noGrp="1" noChangeArrowheads="1"/>
          </p:cNvSpPr>
          <p:nvPr>
            <p:ph type="title"/>
          </p:nvPr>
        </p:nvSpPr>
        <p:spPr/>
        <p:txBody>
          <a:bodyPr/>
          <a:lstStyle/>
          <a:p>
            <a:r>
              <a:rPr lang="zh-CN" altLang="en-US" sz="4000"/>
              <a:t>操作系统级最危险的缺陷</a:t>
            </a:r>
          </a:p>
        </p:txBody>
      </p:sp>
      <p:sp>
        <p:nvSpPr>
          <p:cNvPr id="542723" name="Rectangle 3"/>
          <p:cNvSpPr>
            <a:spLocks noGrp="1" noChangeArrowheads="1"/>
          </p:cNvSpPr>
          <p:nvPr>
            <p:ph type="body" idx="1"/>
          </p:nvPr>
        </p:nvSpPr>
        <p:spPr/>
        <p:txBody>
          <a:bodyPr/>
          <a:lstStyle/>
          <a:p>
            <a:pPr>
              <a:buFontTx/>
              <a:buNone/>
            </a:pPr>
            <a:r>
              <a:rPr lang="en-US" altLang="zh-CN"/>
              <a:t>2</a:t>
            </a:r>
            <a:r>
              <a:rPr lang="zh-CN" altLang="en-US"/>
              <a:t>．</a:t>
            </a:r>
            <a:r>
              <a:rPr lang="en-US" altLang="zh-CN"/>
              <a:t>Unicode</a:t>
            </a:r>
          </a:p>
          <a:p>
            <a:pPr lvl="1"/>
            <a:r>
              <a:rPr lang="zh-CN" altLang="en-US" sz="2400"/>
              <a:t>这样的攻击是如何完成的呢？</a:t>
            </a:r>
          </a:p>
          <a:p>
            <a:pPr lvl="2"/>
            <a:r>
              <a:rPr lang="zh-CN" altLang="en-US" sz="2000"/>
              <a:t>这里的“</a:t>
            </a:r>
            <a:r>
              <a:rPr lang="en-US" altLang="zh-CN" sz="2000"/>
              <a:t>%c0%af”</a:t>
            </a:r>
            <a:r>
              <a:rPr lang="zh-CN" altLang="en-US" sz="2000"/>
              <a:t>是“</a:t>
            </a:r>
            <a:r>
              <a:rPr lang="en-US" altLang="zh-CN" sz="2000"/>
              <a:t>/”</a:t>
            </a:r>
            <a:r>
              <a:rPr lang="zh-CN" altLang="en-US" sz="2000"/>
              <a:t>的一个非法的</a:t>
            </a:r>
            <a:r>
              <a:rPr lang="en-US" altLang="zh-CN" sz="2000"/>
              <a:t>Unicode</a:t>
            </a:r>
            <a:r>
              <a:rPr lang="zh-CN" altLang="en-US" sz="2000"/>
              <a:t>表示。</a:t>
            </a:r>
          </a:p>
          <a:p>
            <a:pPr lvl="2"/>
            <a:r>
              <a:rPr lang="en-US" altLang="zh-CN" sz="2000"/>
              <a:t>URL</a:t>
            </a:r>
            <a:r>
              <a:rPr lang="zh-CN" altLang="en-US" sz="2000"/>
              <a:t>使得</a:t>
            </a:r>
            <a:r>
              <a:rPr lang="en-US" altLang="zh-CN" sz="2000"/>
              <a:t>Web</a:t>
            </a:r>
            <a:r>
              <a:rPr lang="zh-CN" altLang="en-US" sz="2000"/>
              <a:t>服务器的操作系统把这个</a:t>
            </a:r>
            <a:r>
              <a:rPr lang="en-US" altLang="zh-CN" sz="2000"/>
              <a:t>Unicode</a:t>
            </a:r>
            <a:r>
              <a:rPr lang="zh-CN" altLang="en-US" sz="2000"/>
              <a:t>字符理解为反斜杠，有效地退回了</a:t>
            </a:r>
            <a:r>
              <a:rPr lang="en-US" altLang="zh-CN" sz="2000"/>
              <a:t>/Scripts/</a:t>
            </a:r>
            <a:r>
              <a:rPr lang="zh-CN" altLang="en-US" sz="2000"/>
              <a:t>所在文件夹之上的两个文件夹层，并锁定了</a:t>
            </a:r>
            <a:r>
              <a:rPr lang="en-US" altLang="zh-CN" sz="2000"/>
              <a:t>/wint/system32/cmd.exe</a:t>
            </a:r>
            <a:r>
              <a:rPr lang="zh-CN" altLang="en-US" sz="2000"/>
              <a:t>。</a:t>
            </a:r>
          </a:p>
          <a:p>
            <a:pPr lvl="3"/>
            <a:r>
              <a:rPr lang="en-US" altLang="zh-CN" sz="1800"/>
              <a:t>/Scripts/</a:t>
            </a:r>
            <a:r>
              <a:rPr lang="zh-CN" altLang="en-US" sz="1800"/>
              <a:t>文件夹通常位于</a:t>
            </a:r>
            <a:r>
              <a:rPr lang="en-US" altLang="zh-CN" sz="1800"/>
              <a:t>c:\inetpub\Scripts</a:t>
            </a:r>
            <a:r>
              <a:rPr lang="zh-CN" altLang="en-US" sz="1800"/>
              <a:t>目录这个位置。</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C8F90DD-7828-464D-8737-C8F33440C6B4}" type="slidenum">
              <a:rPr lang="zh-CN" altLang="en-US"/>
              <a:pPr/>
              <a:t>63</a:t>
            </a:fld>
            <a:endParaRPr lang="en-US" altLang="zh-CN"/>
          </a:p>
        </p:txBody>
      </p:sp>
      <p:sp>
        <p:nvSpPr>
          <p:cNvPr id="543746" name="Rectangle 2"/>
          <p:cNvSpPr>
            <a:spLocks noGrp="1" noChangeArrowheads="1"/>
          </p:cNvSpPr>
          <p:nvPr>
            <p:ph type="title"/>
          </p:nvPr>
        </p:nvSpPr>
        <p:spPr/>
        <p:txBody>
          <a:bodyPr/>
          <a:lstStyle/>
          <a:p>
            <a:r>
              <a:rPr lang="zh-CN" altLang="en-US" sz="4000"/>
              <a:t>操作系统级最危险的缺陷</a:t>
            </a:r>
          </a:p>
        </p:txBody>
      </p:sp>
      <p:sp>
        <p:nvSpPr>
          <p:cNvPr id="543747" name="Rectangle 3"/>
          <p:cNvSpPr>
            <a:spLocks noGrp="1" noChangeArrowheads="1"/>
          </p:cNvSpPr>
          <p:nvPr>
            <p:ph type="body" idx="1"/>
          </p:nvPr>
        </p:nvSpPr>
        <p:spPr>
          <a:xfrm>
            <a:off x="468313" y="2420938"/>
            <a:ext cx="8229600" cy="3960812"/>
          </a:xfrm>
        </p:spPr>
        <p:txBody>
          <a:bodyPr/>
          <a:lstStyle/>
          <a:p>
            <a:pPr>
              <a:lnSpc>
                <a:spcPct val="95000"/>
              </a:lnSpc>
              <a:buFontTx/>
              <a:buNone/>
            </a:pPr>
            <a:r>
              <a:rPr lang="en-US" altLang="zh-CN"/>
              <a:t>2</a:t>
            </a:r>
            <a:r>
              <a:rPr lang="zh-CN" altLang="en-US"/>
              <a:t>．</a:t>
            </a:r>
            <a:r>
              <a:rPr lang="en-US" altLang="zh-CN"/>
              <a:t>Unicode</a:t>
            </a:r>
          </a:p>
          <a:p>
            <a:pPr lvl="1">
              <a:lnSpc>
                <a:spcPct val="95000"/>
              </a:lnSpc>
            </a:pPr>
            <a:r>
              <a:rPr lang="zh-CN" altLang="en-US" sz="2400"/>
              <a:t>这样的攻击是如何完成的呢？</a:t>
            </a:r>
          </a:p>
          <a:p>
            <a:pPr lvl="3">
              <a:lnSpc>
                <a:spcPct val="95000"/>
              </a:lnSpc>
            </a:pPr>
            <a:r>
              <a:rPr lang="zh-CN" altLang="en-US" sz="1800"/>
              <a:t>在正常情况下，</a:t>
            </a:r>
            <a:r>
              <a:rPr lang="en-US" altLang="zh-CN" sz="1800"/>
              <a:t>Web</a:t>
            </a:r>
            <a:r>
              <a:rPr lang="zh-CN" altLang="en-US" sz="1800"/>
              <a:t>服务器绝不会允许</a:t>
            </a:r>
            <a:r>
              <a:rPr lang="en-US" altLang="zh-CN" sz="1800"/>
              <a:t>URL</a:t>
            </a:r>
            <a:r>
              <a:rPr lang="zh-CN" altLang="en-US" sz="1800"/>
              <a:t>访问</a:t>
            </a:r>
            <a:r>
              <a:rPr lang="en-US" altLang="zh-CN" sz="1800"/>
              <a:t>Web</a:t>
            </a:r>
            <a:r>
              <a:rPr lang="zh-CN" altLang="en-US" sz="1800"/>
              <a:t>文档目录（在这里是</a:t>
            </a:r>
            <a:r>
              <a:rPr lang="en-US" altLang="zh-CN" sz="1800"/>
              <a:t>C:\inetpub</a:t>
            </a:r>
            <a:r>
              <a:rPr lang="zh-CN" altLang="en-US" sz="1800"/>
              <a:t>）之外的任何位置。怎样绕过检测的呢？</a:t>
            </a:r>
          </a:p>
          <a:p>
            <a:pPr lvl="2">
              <a:lnSpc>
                <a:spcPct val="95000"/>
              </a:lnSpc>
            </a:pPr>
            <a:r>
              <a:rPr lang="en-US" altLang="zh-CN" sz="2000"/>
              <a:t>Web</a:t>
            </a:r>
            <a:r>
              <a:rPr lang="zh-CN" altLang="en-US" sz="2000"/>
              <a:t>服务器软件（</a:t>
            </a:r>
            <a:r>
              <a:rPr lang="en-US" altLang="zh-CN" sz="2000"/>
              <a:t>IIS</a:t>
            </a:r>
            <a:r>
              <a:rPr lang="zh-CN" altLang="en-US" sz="2000"/>
              <a:t>）在执行目录位置检验时并没有识别出“</a:t>
            </a:r>
            <a:r>
              <a:rPr lang="en-US" altLang="zh-CN" sz="2000"/>
              <a:t>/”</a:t>
            </a:r>
            <a:r>
              <a:rPr lang="zh-CN" altLang="en-US" sz="2000"/>
              <a:t>的</a:t>
            </a:r>
            <a:r>
              <a:rPr lang="en-US" altLang="zh-CN" sz="2000"/>
              <a:t>Unicode</a:t>
            </a:r>
            <a:r>
              <a:rPr lang="zh-CN" altLang="en-US" sz="2000"/>
              <a:t>表示。而在服务器内部，</a:t>
            </a:r>
            <a:r>
              <a:rPr lang="en-US" altLang="zh-CN" sz="2000"/>
              <a:t>..%c0%af../</a:t>
            </a:r>
            <a:r>
              <a:rPr lang="zh-CN" altLang="en-US" sz="2000"/>
              <a:t>被解释为</a:t>
            </a:r>
            <a:r>
              <a:rPr lang="en-US" altLang="zh-CN" sz="2000"/>
              <a:t>../../</a:t>
            </a:r>
            <a:r>
              <a:rPr lang="zh-CN" altLang="en-US" sz="2000"/>
              <a:t>并且</a:t>
            </a:r>
            <a:r>
              <a:rPr lang="en-US" altLang="zh-CN" sz="2000"/>
              <a:t>Web</a:t>
            </a:r>
            <a:r>
              <a:rPr lang="zh-CN" altLang="en-US" sz="2000"/>
              <a:t>服务器访问的资源现在变成了</a:t>
            </a:r>
            <a:r>
              <a:rPr lang="en-US" altLang="zh-CN" sz="2000"/>
              <a:t>C:\inetpub\scripts\..\..\winnt\system32\cmd.exe</a:t>
            </a:r>
            <a:r>
              <a:rPr lang="zh-CN" altLang="en-US" sz="2000"/>
              <a:t>，而这个地址的最后又指向了</a:t>
            </a:r>
            <a:r>
              <a:rPr lang="en-US" altLang="zh-CN" sz="2000"/>
              <a:t>c:\winnt\system32\cmd.exe</a:t>
            </a:r>
            <a:r>
              <a:rPr lang="zh-CN" altLang="en-US" sz="2000"/>
              <a:t>，并执行了这个命令。</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B51544-F358-4225-A6B0-9BF03EC7A687}" type="slidenum">
              <a:rPr lang="zh-CN" altLang="en-US"/>
              <a:pPr/>
              <a:t>64</a:t>
            </a:fld>
            <a:endParaRPr lang="en-US" altLang="zh-CN"/>
          </a:p>
        </p:txBody>
      </p:sp>
      <p:sp>
        <p:nvSpPr>
          <p:cNvPr id="545794" name="Rectangle 2"/>
          <p:cNvSpPr>
            <a:spLocks noGrp="1" noChangeArrowheads="1"/>
          </p:cNvSpPr>
          <p:nvPr>
            <p:ph type="title"/>
          </p:nvPr>
        </p:nvSpPr>
        <p:spPr/>
        <p:txBody>
          <a:bodyPr/>
          <a:lstStyle/>
          <a:p>
            <a:r>
              <a:rPr lang="zh-CN" altLang="en-US"/>
              <a:t>漏洞库</a:t>
            </a:r>
          </a:p>
        </p:txBody>
      </p:sp>
      <p:sp>
        <p:nvSpPr>
          <p:cNvPr id="545795" name="Rectangle 3"/>
          <p:cNvSpPr>
            <a:spLocks noGrp="1" noChangeArrowheads="1"/>
          </p:cNvSpPr>
          <p:nvPr>
            <p:ph type="body" idx="1"/>
          </p:nvPr>
        </p:nvSpPr>
        <p:spPr/>
        <p:txBody>
          <a:bodyPr/>
          <a:lstStyle/>
          <a:p>
            <a:pPr algn="just">
              <a:lnSpc>
                <a:spcPct val="90000"/>
              </a:lnSpc>
              <a:buFontTx/>
              <a:buNone/>
            </a:pPr>
            <a:r>
              <a:rPr lang="zh-CN" altLang="en-US" sz="1600">
                <a:solidFill>
                  <a:srgbClr val="000000"/>
                </a:solidFill>
                <a:latin typeface="宋体" pitchFamily="2" charset="-122"/>
                <a:ea typeface="宋体" pitchFamily="2" charset="-122"/>
              </a:rPr>
              <a:t>一些权威的漏洞库站点</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http：／／WWW．securityfocus．corn    </a:t>
            </a:r>
            <a:r>
              <a:rPr lang="zh-CN" altLang="en-US" sz="1600">
                <a:solidFill>
                  <a:srgbClr val="000000"/>
                </a:solidFill>
                <a:latin typeface="宋体" pitchFamily="2" charset="-122"/>
                <a:ea typeface="宋体" pitchFamily="2" charset="-122"/>
              </a:rPr>
              <a:t>国外著名的漏洞发布站点，即</a:t>
            </a:r>
            <a:r>
              <a:rPr lang="en-US" altLang="zh-CN" sz="1600">
                <a:solidFill>
                  <a:srgbClr val="000000"/>
                </a:solidFill>
                <a:latin typeface="宋体" pitchFamily="2" charset="-122"/>
                <a:ea typeface="宋体" pitchFamily="2" charset="-122"/>
              </a:rPr>
              <a:t>Bugtraq</a:t>
            </a:r>
            <a:endParaRPr lang="en-US" altLang="zh-CN" sz="1600">
              <a:latin typeface="Times New Roman" pitchFamily="18" charset="0"/>
            </a:endParaRPr>
          </a:p>
          <a:p>
            <a:pPr algn="just">
              <a:lnSpc>
                <a:spcPct val="90000"/>
              </a:lnSpc>
              <a:buFontTx/>
              <a:buNone/>
            </a:pPr>
            <a:r>
              <a:rPr lang="en-US" altLang="zh-CN" sz="1600">
                <a:solidFill>
                  <a:srgbClr val="000000"/>
                </a:solidFill>
                <a:latin typeface="宋体" pitchFamily="2" charset="-122"/>
                <a:ea typeface="宋体" pitchFamily="2" charset="-122"/>
              </a:rPr>
              <a:t>    htt p：／／WWW．eve．mitre．org    </a:t>
            </a:r>
            <a:r>
              <a:rPr lang="zh-CN" altLang="en-US" sz="1600">
                <a:solidFill>
                  <a:srgbClr val="000000"/>
                </a:solidFill>
                <a:latin typeface="宋体" pitchFamily="2" charset="-122"/>
                <a:ea typeface="宋体" pitchFamily="2" charset="-122"/>
              </a:rPr>
              <a:t>国际标准</a:t>
            </a:r>
            <a:r>
              <a:rPr lang="en-US" altLang="zh-CN" sz="1600">
                <a:solidFill>
                  <a:srgbClr val="000000"/>
                </a:solidFill>
                <a:latin typeface="宋体" pitchFamily="2" charset="-122"/>
                <a:ea typeface="宋体" pitchFamily="2" charset="-122"/>
              </a:rPr>
              <a:t>CVE</a:t>
            </a:r>
            <a:endParaRPr lang="en-US" altLang="zh-CN" sz="1600">
              <a:latin typeface="Times New Roman" pitchFamily="18" charset="0"/>
            </a:endParaRPr>
          </a:p>
          <a:p>
            <a:pPr algn="just">
              <a:lnSpc>
                <a:spcPct val="90000"/>
              </a:lnSpc>
              <a:buFontTx/>
              <a:buNone/>
            </a:pPr>
            <a:r>
              <a:rPr lang="en-US" altLang="zh-CN" sz="1600">
                <a:solidFill>
                  <a:srgbClr val="000000"/>
                </a:solidFill>
                <a:latin typeface="宋体" pitchFamily="2" charset="-122"/>
                <a:ea typeface="宋体" pitchFamily="2" charset="-122"/>
              </a:rPr>
              <a:t>    http：／／ntsecurity．net    </a:t>
            </a:r>
            <a:r>
              <a:rPr lang="zh-CN" altLang="en-US" sz="1600">
                <a:solidFill>
                  <a:srgbClr val="000000"/>
                </a:solidFill>
                <a:latin typeface="宋体" pitchFamily="2" charset="-122"/>
                <a:ea typeface="宋体" pitchFamily="2" charset="-122"/>
              </a:rPr>
              <a:t>关于</a:t>
            </a:r>
            <a:r>
              <a:rPr lang="en-US" altLang="zh-CN" sz="1600">
                <a:solidFill>
                  <a:srgbClr val="000000"/>
                </a:solidFill>
                <a:latin typeface="宋体" pitchFamily="2" charset="-122"/>
                <a:ea typeface="宋体" pitchFamily="2" charset="-122"/>
              </a:rPr>
              <a:t>Windows</a:t>
            </a:r>
            <a:r>
              <a:rPr lang="zh-CN" altLang="en-US" sz="1600">
                <a:solidFill>
                  <a:srgbClr val="000000"/>
                </a:solidFill>
                <a:latin typeface="宋体" pitchFamily="2" charset="-122"/>
                <a:ea typeface="宋体" pitchFamily="2" charset="-122"/>
              </a:rPr>
              <a:t>系统安全的综合性网站</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http：／／WWW．cert．org    </a:t>
            </a:r>
            <a:r>
              <a:rPr lang="zh-CN" altLang="en-US" sz="1600">
                <a:solidFill>
                  <a:srgbClr val="000000"/>
                </a:solidFill>
                <a:latin typeface="宋体" pitchFamily="2" charset="-122"/>
                <a:ea typeface="宋体" pitchFamily="2" charset="-122"/>
              </a:rPr>
              <a:t>美国计算机应急响应小组</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http：／／xforce．iss．net    </a:t>
            </a:r>
            <a:r>
              <a:rPr lang="zh-CN" altLang="en-US" sz="1600">
                <a:solidFill>
                  <a:srgbClr val="000000"/>
                </a:solidFill>
                <a:latin typeface="宋体" pitchFamily="2" charset="-122"/>
                <a:ea typeface="宋体" pitchFamily="2" charset="-122"/>
              </a:rPr>
              <a:t>由</a:t>
            </a:r>
            <a:r>
              <a:rPr lang="en-US" altLang="zh-CN" sz="1600">
                <a:solidFill>
                  <a:srgbClr val="000000"/>
                </a:solidFill>
                <a:latin typeface="宋体" pitchFamily="2" charset="-122"/>
                <a:ea typeface="宋体" pitchFamily="2" charset="-122"/>
              </a:rPr>
              <a:t>ISS</a:t>
            </a:r>
            <a:r>
              <a:rPr lang="zh-CN" altLang="en-US" sz="1600">
                <a:solidFill>
                  <a:srgbClr val="000000"/>
                </a:solidFill>
                <a:latin typeface="宋体" pitchFamily="2" charset="-122"/>
                <a:ea typeface="宋体" pitchFamily="2" charset="-122"/>
              </a:rPr>
              <a:t>公司发布的漏洞库</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http：／／WWW．bugnet．com    </a:t>
            </a:r>
            <a:r>
              <a:rPr lang="zh-CN" altLang="en-US" sz="1600">
                <a:solidFill>
                  <a:srgbClr val="000000"/>
                </a:solidFill>
                <a:latin typeface="宋体" pitchFamily="2" charset="-122"/>
                <a:ea typeface="宋体" pitchFamily="2" charset="-122"/>
              </a:rPr>
              <a:t>漏洞修补网站</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http：／／icat．nist．gov／icat．cfm    ICAT</a:t>
            </a:r>
            <a:r>
              <a:rPr lang="zh-CN" altLang="en-US" sz="1600">
                <a:solidFill>
                  <a:srgbClr val="000000"/>
                </a:solidFill>
                <a:latin typeface="宋体" pitchFamily="2" charset="-122"/>
                <a:ea typeface="宋体" pitchFamily="2" charset="-122"/>
              </a:rPr>
              <a:t>漏洞发布及漏洞库搜索站点</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http：／／WWW．nipc．org．cn    </a:t>
            </a:r>
            <a:r>
              <a:rPr lang="zh-CN" altLang="en-US" sz="1600">
                <a:solidFill>
                  <a:srgbClr val="000000"/>
                </a:solidFill>
                <a:latin typeface="宋体" pitchFamily="2" charset="-122"/>
                <a:ea typeface="宋体" pitchFamily="2" charset="-122"/>
              </a:rPr>
              <a:t>国家计算机网络入侵防范中心</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http：／／WWW．nsfocus．com    ：</a:t>
            </a:r>
            <a:r>
              <a:rPr lang="zh-CN" altLang="en-US" sz="1600">
                <a:solidFill>
                  <a:srgbClr val="000000"/>
                </a:solidFill>
                <a:latin typeface="宋体" pitchFamily="2" charset="-122"/>
                <a:ea typeface="宋体" pitchFamily="2" charset="-122"/>
              </a:rPr>
              <a:t>绿盟科技</a:t>
            </a:r>
            <a:endParaRPr lang="zh-CN" altLang="en-US" sz="1600">
              <a:latin typeface="Times New Roman" pitchFamily="18" charset="0"/>
            </a:endParaRPr>
          </a:p>
          <a:p>
            <a:pPr algn="just">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http：／／WWW．chinafirst．org．cn    </a:t>
            </a:r>
            <a:r>
              <a:rPr lang="zh-CN" altLang="en-US" sz="1600">
                <a:solidFill>
                  <a:srgbClr val="000000"/>
                </a:solidFill>
                <a:latin typeface="宋体" pitchFamily="2" charset="-122"/>
                <a:ea typeface="宋体" pitchFamily="2" charset="-122"/>
              </a:rPr>
              <a:t>中国信息安全论坛</a:t>
            </a:r>
            <a:endParaRPr lang="zh-CN" altLang="en-US" sz="1600">
              <a:latin typeface="Times New Roman" pitchFamily="18" charset="0"/>
            </a:endParaRPr>
          </a:p>
          <a:p>
            <a:pPr>
              <a:lnSpc>
                <a:spcPct val="90000"/>
              </a:lnSpc>
              <a:buFontTx/>
              <a:buNone/>
            </a:pPr>
            <a:r>
              <a:rPr lang="zh-CN" altLang="en-US" sz="1600">
                <a:solidFill>
                  <a:srgbClr val="000000"/>
                </a:solidFill>
                <a:latin typeface="宋体" pitchFamily="2" charset="-122"/>
                <a:ea typeface="宋体" pitchFamily="2" charset="-122"/>
              </a:rPr>
              <a:t>    </a:t>
            </a:r>
            <a:r>
              <a:rPr lang="en-US" altLang="zh-CN" sz="1600">
                <a:solidFill>
                  <a:srgbClr val="000000"/>
                </a:solidFill>
                <a:latin typeface="宋体" pitchFamily="2" charset="-122"/>
                <a:ea typeface="宋体" pitchFamily="2" charset="-122"/>
              </a:rPr>
              <a:t>http：／／WWW．cert．org．cn    </a:t>
            </a:r>
            <a:r>
              <a:rPr lang="zh-CN" altLang="en-US" sz="1600">
                <a:solidFill>
                  <a:srgbClr val="000000"/>
                </a:solidFill>
                <a:latin typeface="宋体" pitchFamily="2" charset="-122"/>
                <a:ea typeface="宋体" pitchFamily="2" charset="-122"/>
              </a:rPr>
              <a:t>中国计算机网络应急处理中心</a:t>
            </a:r>
            <a:r>
              <a:rPr lang="zh-CN" altLang="en-US" sz="1600"/>
              <a:t> </a:t>
            </a:r>
          </a:p>
          <a:p>
            <a:pPr>
              <a:lnSpc>
                <a:spcPct val="90000"/>
              </a:lnSpc>
              <a:buFontTx/>
              <a:buNone/>
            </a:pPr>
            <a:r>
              <a:rPr lang="en-US" altLang="zh-CN" sz="1600">
                <a:solidFill>
                  <a:srgbClr val="000000"/>
                </a:solidFill>
                <a:latin typeface="宋体" pitchFamily="2" charset="-122"/>
                <a:ea typeface="宋体" pitchFamily="2" charset="-122"/>
              </a:rPr>
              <a:t>    http：／／ WWW．nipc．org．cn／   </a:t>
            </a:r>
            <a:r>
              <a:rPr lang="zh-CN" altLang="en-US" sz="1600">
                <a:solidFill>
                  <a:srgbClr val="000000"/>
                </a:solidFill>
                <a:latin typeface="宋体" pitchFamily="2" charset="-122"/>
                <a:ea typeface="宋体" pitchFamily="2" charset="-122"/>
              </a:rPr>
              <a:t>国家计算机网络入侵防范中心</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BD11C16-BCE5-4537-986C-06F3545EA9AD}" type="slidenum">
              <a:rPr lang="zh-CN" altLang="en-US"/>
              <a:pPr/>
              <a:t>65</a:t>
            </a:fld>
            <a:endParaRPr lang="en-US" altLang="zh-CN"/>
          </a:p>
        </p:txBody>
      </p:sp>
      <p:sp>
        <p:nvSpPr>
          <p:cNvPr id="578562" name="Rectangle 2"/>
          <p:cNvSpPr>
            <a:spLocks noGrp="1" noChangeArrowheads="1"/>
          </p:cNvSpPr>
          <p:nvPr>
            <p:ph type="title"/>
          </p:nvPr>
        </p:nvSpPr>
        <p:spPr/>
        <p:txBody>
          <a:bodyPr/>
          <a:lstStyle/>
          <a:p>
            <a:r>
              <a:rPr lang="zh-CN" altLang="en-US" sz="4000"/>
              <a:t>恶意代码攻击</a:t>
            </a:r>
          </a:p>
        </p:txBody>
      </p:sp>
      <p:sp>
        <p:nvSpPr>
          <p:cNvPr id="578563" name="Rectangle 3"/>
          <p:cNvSpPr>
            <a:spLocks noGrp="1" noChangeArrowheads="1"/>
          </p:cNvSpPr>
          <p:nvPr>
            <p:ph type="body" idx="1"/>
          </p:nvPr>
        </p:nvSpPr>
        <p:spPr/>
        <p:txBody>
          <a:bodyPr/>
          <a:lstStyle/>
          <a:p>
            <a:r>
              <a:rPr lang="zh-CN" altLang="en-US"/>
              <a:t>恶意软件：人为编写、违背计算机信息系统用户的意愿、执行时以破坏、窃取、恶意利用等为目的软件</a:t>
            </a:r>
          </a:p>
          <a:p>
            <a:pPr lvl="1"/>
            <a:r>
              <a:rPr lang="zh-CN" altLang="en-US"/>
              <a:t>恶意的目的、攻击性</a:t>
            </a:r>
          </a:p>
          <a:p>
            <a:pPr lvl="1"/>
            <a:r>
              <a:rPr lang="zh-CN" altLang="en-US"/>
              <a:t>本身是程序或代码</a:t>
            </a:r>
          </a:p>
          <a:p>
            <a:pPr lvl="1"/>
            <a:r>
              <a:rPr lang="zh-CN" altLang="en-US"/>
              <a:t>通过执行发生作用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灯片编号占位符 2"/>
          <p:cNvSpPr>
            <a:spLocks noGrp="1"/>
          </p:cNvSpPr>
          <p:nvPr>
            <p:ph type="sldNum" sz="quarter" idx="10"/>
          </p:nvPr>
        </p:nvSpPr>
        <p:spPr/>
        <p:txBody>
          <a:bodyPr/>
          <a:lstStyle/>
          <a:p>
            <a:fld id="{0F0F8FCE-1D98-48A3-888D-80815DE9D8E9}" type="slidenum">
              <a:rPr lang="zh-CN" altLang="en-US"/>
              <a:pPr/>
              <a:t>66</a:t>
            </a:fld>
            <a:endParaRPr lang="en-US" altLang="zh-CN"/>
          </a:p>
        </p:txBody>
      </p:sp>
      <p:pic>
        <p:nvPicPr>
          <p:cNvPr id="579586" name="Picture 2" descr="world map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38200"/>
            <a:ext cx="7829550" cy="4897438"/>
          </a:xfrm>
          <a:prstGeom prst="rect">
            <a:avLst/>
          </a:prstGeom>
          <a:noFill/>
          <a:extLst>
            <a:ext uri="{909E8E84-426E-40DD-AFC4-6F175D3DCCD1}">
              <a14:hiddenFill xmlns:a14="http://schemas.microsoft.com/office/drawing/2010/main">
                <a:solidFill>
                  <a:srgbClr val="FFFFFF"/>
                </a:solidFill>
              </a14:hiddenFill>
            </a:ext>
          </a:extLst>
        </p:spPr>
      </p:pic>
      <p:grpSp>
        <p:nvGrpSpPr>
          <p:cNvPr id="579587" name="Group 3"/>
          <p:cNvGrpSpPr>
            <a:grpSpLocks/>
          </p:cNvGrpSpPr>
          <p:nvPr/>
        </p:nvGrpSpPr>
        <p:grpSpPr bwMode="auto">
          <a:xfrm>
            <a:off x="2743200" y="2743200"/>
            <a:ext cx="4114800" cy="381000"/>
            <a:chOff x="1728" y="1728"/>
            <a:chExt cx="2592" cy="240"/>
          </a:xfrm>
        </p:grpSpPr>
        <p:sp>
          <p:nvSpPr>
            <p:cNvPr id="579588" name="AutoShape 4"/>
            <p:cNvSpPr>
              <a:spLocks noChangeArrowheads="1"/>
            </p:cNvSpPr>
            <p:nvPr/>
          </p:nvSpPr>
          <p:spPr bwMode="auto">
            <a:xfrm>
              <a:off x="4224"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89" name="AutoShape 5"/>
            <p:cNvSpPr>
              <a:spLocks noChangeArrowheads="1"/>
            </p:cNvSpPr>
            <p:nvPr/>
          </p:nvSpPr>
          <p:spPr bwMode="auto">
            <a:xfrm>
              <a:off x="1728"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0" name="AutoShape 6"/>
            <p:cNvSpPr>
              <a:spLocks noChangeArrowheads="1"/>
            </p:cNvSpPr>
            <p:nvPr/>
          </p:nvSpPr>
          <p:spPr bwMode="auto">
            <a:xfrm>
              <a:off x="2688"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1" name="AutoShape 7"/>
            <p:cNvSpPr>
              <a:spLocks noChangeArrowheads="1"/>
            </p:cNvSpPr>
            <p:nvPr/>
          </p:nvSpPr>
          <p:spPr bwMode="auto">
            <a:xfrm>
              <a:off x="4032"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2" name="AutoShape 8"/>
            <p:cNvSpPr>
              <a:spLocks noChangeArrowheads="1"/>
            </p:cNvSpPr>
            <p:nvPr/>
          </p:nvSpPr>
          <p:spPr bwMode="auto">
            <a:xfrm>
              <a:off x="4080"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9593" name="Group 9"/>
          <p:cNvGrpSpPr>
            <a:grpSpLocks/>
          </p:cNvGrpSpPr>
          <p:nvPr/>
        </p:nvGrpSpPr>
        <p:grpSpPr bwMode="auto">
          <a:xfrm>
            <a:off x="1905000" y="2438400"/>
            <a:ext cx="4876800" cy="1143000"/>
            <a:chOff x="1200" y="1536"/>
            <a:chExt cx="3072" cy="720"/>
          </a:xfrm>
        </p:grpSpPr>
        <p:sp>
          <p:nvSpPr>
            <p:cNvPr id="579594" name="AutoShape 10"/>
            <p:cNvSpPr>
              <a:spLocks noChangeArrowheads="1"/>
            </p:cNvSpPr>
            <p:nvPr/>
          </p:nvSpPr>
          <p:spPr bwMode="auto">
            <a:xfrm>
              <a:off x="1200"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5" name="AutoShape 11"/>
            <p:cNvSpPr>
              <a:spLocks noChangeArrowheads="1"/>
            </p:cNvSpPr>
            <p:nvPr/>
          </p:nvSpPr>
          <p:spPr bwMode="auto">
            <a:xfrm>
              <a:off x="1248" y="16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6" name="AutoShape 12"/>
            <p:cNvSpPr>
              <a:spLocks noChangeArrowheads="1"/>
            </p:cNvSpPr>
            <p:nvPr/>
          </p:nvSpPr>
          <p:spPr bwMode="auto">
            <a:xfrm>
              <a:off x="1200"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7" name="AutoShape 13"/>
            <p:cNvSpPr>
              <a:spLocks noChangeArrowheads="1"/>
            </p:cNvSpPr>
            <p:nvPr/>
          </p:nvSpPr>
          <p:spPr bwMode="auto">
            <a:xfrm>
              <a:off x="1200"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8" name="AutoShape 14"/>
            <p:cNvSpPr>
              <a:spLocks noChangeArrowheads="1"/>
            </p:cNvSpPr>
            <p:nvPr/>
          </p:nvSpPr>
          <p:spPr bwMode="auto">
            <a:xfrm>
              <a:off x="1440" y="192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9" name="AutoShape 15"/>
            <p:cNvSpPr>
              <a:spLocks noChangeArrowheads="1"/>
            </p:cNvSpPr>
            <p:nvPr/>
          </p:nvSpPr>
          <p:spPr bwMode="auto">
            <a:xfrm>
              <a:off x="1584"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0" name="AutoShape 16"/>
            <p:cNvSpPr>
              <a:spLocks noChangeArrowheads="1"/>
            </p:cNvSpPr>
            <p:nvPr/>
          </p:nvSpPr>
          <p:spPr bwMode="auto">
            <a:xfrm>
              <a:off x="1728"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1" name="AutoShape 17"/>
            <p:cNvSpPr>
              <a:spLocks noChangeArrowheads="1"/>
            </p:cNvSpPr>
            <p:nvPr/>
          </p:nvSpPr>
          <p:spPr bwMode="auto">
            <a:xfrm>
              <a:off x="1632" y="196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2" name="AutoShape 18"/>
            <p:cNvSpPr>
              <a:spLocks noChangeArrowheads="1"/>
            </p:cNvSpPr>
            <p:nvPr/>
          </p:nvSpPr>
          <p:spPr bwMode="auto">
            <a:xfrm>
              <a:off x="1680"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3" name="AutoShape 19"/>
            <p:cNvSpPr>
              <a:spLocks noChangeArrowheads="1"/>
            </p:cNvSpPr>
            <p:nvPr/>
          </p:nvSpPr>
          <p:spPr bwMode="auto">
            <a:xfrm>
              <a:off x="1728"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4" name="AutoShape 20"/>
            <p:cNvSpPr>
              <a:spLocks noChangeArrowheads="1"/>
            </p:cNvSpPr>
            <p:nvPr/>
          </p:nvSpPr>
          <p:spPr bwMode="auto">
            <a:xfrm>
              <a:off x="4176"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5" name="AutoShape 21"/>
            <p:cNvSpPr>
              <a:spLocks noChangeArrowheads="1"/>
            </p:cNvSpPr>
            <p:nvPr/>
          </p:nvSpPr>
          <p:spPr bwMode="auto">
            <a:xfrm>
              <a:off x="4176"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6" name="AutoShape 22"/>
            <p:cNvSpPr>
              <a:spLocks noChangeArrowheads="1"/>
            </p:cNvSpPr>
            <p:nvPr/>
          </p:nvSpPr>
          <p:spPr bwMode="auto">
            <a:xfrm>
              <a:off x="4032"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7" name="AutoShape 23"/>
            <p:cNvSpPr>
              <a:spLocks noChangeArrowheads="1"/>
            </p:cNvSpPr>
            <p:nvPr/>
          </p:nvSpPr>
          <p:spPr bwMode="auto">
            <a:xfrm>
              <a:off x="3984" y="196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8" name="AutoShape 24"/>
            <p:cNvSpPr>
              <a:spLocks noChangeArrowheads="1"/>
            </p:cNvSpPr>
            <p:nvPr/>
          </p:nvSpPr>
          <p:spPr bwMode="auto">
            <a:xfrm>
              <a:off x="4080" y="196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09" name="AutoShape 25"/>
            <p:cNvSpPr>
              <a:spLocks noChangeArrowheads="1"/>
            </p:cNvSpPr>
            <p:nvPr/>
          </p:nvSpPr>
          <p:spPr bwMode="auto">
            <a:xfrm>
              <a:off x="3072" y="158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0" name="AutoShape 26"/>
            <p:cNvSpPr>
              <a:spLocks noChangeArrowheads="1"/>
            </p:cNvSpPr>
            <p:nvPr/>
          </p:nvSpPr>
          <p:spPr bwMode="auto">
            <a:xfrm>
              <a:off x="2832" y="153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1" name="AutoShape 27"/>
            <p:cNvSpPr>
              <a:spLocks noChangeArrowheads="1"/>
            </p:cNvSpPr>
            <p:nvPr/>
          </p:nvSpPr>
          <p:spPr bwMode="auto">
            <a:xfrm>
              <a:off x="2976"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2" name="AutoShape 28"/>
            <p:cNvSpPr>
              <a:spLocks noChangeArrowheads="1"/>
            </p:cNvSpPr>
            <p:nvPr/>
          </p:nvSpPr>
          <p:spPr bwMode="auto">
            <a:xfrm>
              <a:off x="2832"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3" name="AutoShape 29"/>
            <p:cNvSpPr>
              <a:spLocks noChangeArrowheads="1"/>
            </p:cNvSpPr>
            <p:nvPr/>
          </p:nvSpPr>
          <p:spPr bwMode="auto">
            <a:xfrm>
              <a:off x="2832" y="16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4" name="AutoShape 30"/>
            <p:cNvSpPr>
              <a:spLocks noChangeArrowheads="1"/>
            </p:cNvSpPr>
            <p:nvPr/>
          </p:nvSpPr>
          <p:spPr bwMode="auto">
            <a:xfrm>
              <a:off x="3936" y="216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5" name="AutoShape 31"/>
            <p:cNvSpPr>
              <a:spLocks noChangeArrowheads="1"/>
            </p:cNvSpPr>
            <p:nvPr/>
          </p:nvSpPr>
          <p:spPr bwMode="auto">
            <a:xfrm>
              <a:off x="4128" y="206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9616" name="Group 32"/>
          <p:cNvGrpSpPr>
            <a:grpSpLocks/>
          </p:cNvGrpSpPr>
          <p:nvPr/>
        </p:nvGrpSpPr>
        <p:grpSpPr bwMode="auto">
          <a:xfrm>
            <a:off x="1981200" y="2362200"/>
            <a:ext cx="5638800" cy="2514600"/>
            <a:chOff x="1248" y="1488"/>
            <a:chExt cx="3552" cy="1584"/>
          </a:xfrm>
        </p:grpSpPr>
        <p:sp>
          <p:nvSpPr>
            <p:cNvPr id="579617" name="AutoShape 33"/>
            <p:cNvSpPr>
              <a:spLocks noChangeArrowheads="1"/>
            </p:cNvSpPr>
            <p:nvPr/>
          </p:nvSpPr>
          <p:spPr bwMode="auto">
            <a:xfrm>
              <a:off x="4032" y="240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8" name="AutoShape 34"/>
            <p:cNvSpPr>
              <a:spLocks noChangeArrowheads="1"/>
            </p:cNvSpPr>
            <p:nvPr/>
          </p:nvSpPr>
          <p:spPr bwMode="auto">
            <a:xfrm>
              <a:off x="1488"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9" name="AutoShape 35"/>
            <p:cNvSpPr>
              <a:spLocks noChangeArrowheads="1"/>
            </p:cNvSpPr>
            <p:nvPr/>
          </p:nvSpPr>
          <p:spPr bwMode="auto">
            <a:xfrm>
              <a:off x="1440"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0" name="AutoShape 36"/>
            <p:cNvSpPr>
              <a:spLocks noChangeArrowheads="1"/>
            </p:cNvSpPr>
            <p:nvPr/>
          </p:nvSpPr>
          <p:spPr bwMode="auto">
            <a:xfrm>
              <a:off x="1248"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1" name="AutoShape 37"/>
            <p:cNvSpPr>
              <a:spLocks noChangeArrowheads="1"/>
            </p:cNvSpPr>
            <p:nvPr/>
          </p:nvSpPr>
          <p:spPr bwMode="auto">
            <a:xfrm>
              <a:off x="1248"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2" name="AutoShape 38"/>
            <p:cNvSpPr>
              <a:spLocks noChangeArrowheads="1"/>
            </p:cNvSpPr>
            <p:nvPr/>
          </p:nvSpPr>
          <p:spPr bwMode="auto">
            <a:xfrm>
              <a:off x="1344"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3" name="AutoShape 39"/>
            <p:cNvSpPr>
              <a:spLocks noChangeArrowheads="1"/>
            </p:cNvSpPr>
            <p:nvPr/>
          </p:nvSpPr>
          <p:spPr bwMode="auto">
            <a:xfrm>
              <a:off x="2016" y="264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4" name="AutoShape 40"/>
            <p:cNvSpPr>
              <a:spLocks noChangeArrowheads="1"/>
            </p:cNvSpPr>
            <p:nvPr/>
          </p:nvSpPr>
          <p:spPr bwMode="auto">
            <a:xfrm>
              <a:off x="1776" y="28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5" name="AutoShape 41"/>
            <p:cNvSpPr>
              <a:spLocks noChangeArrowheads="1"/>
            </p:cNvSpPr>
            <p:nvPr/>
          </p:nvSpPr>
          <p:spPr bwMode="auto">
            <a:xfrm>
              <a:off x="4416" y="28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6" name="AutoShape 42"/>
            <p:cNvSpPr>
              <a:spLocks noChangeArrowheads="1"/>
            </p:cNvSpPr>
            <p:nvPr/>
          </p:nvSpPr>
          <p:spPr bwMode="auto">
            <a:xfrm>
              <a:off x="4704" y="29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7" name="AutoShape 43"/>
            <p:cNvSpPr>
              <a:spLocks noChangeArrowheads="1"/>
            </p:cNvSpPr>
            <p:nvPr/>
          </p:nvSpPr>
          <p:spPr bwMode="auto">
            <a:xfrm>
              <a:off x="3264" y="206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8" name="AutoShape 44"/>
            <p:cNvSpPr>
              <a:spLocks noChangeArrowheads="1"/>
            </p:cNvSpPr>
            <p:nvPr/>
          </p:nvSpPr>
          <p:spPr bwMode="auto">
            <a:xfrm>
              <a:off x="4032" y="196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29" name="AutoShape 45"/>
            <p:cNvSpPr>
              <a:spLocks noChangeArrowheads="1"/>
            </p:cNvSpPr>
            <p:nvPr/>
          </p:nvSpPr>
          <p:spPr bwMode="auto">
            <a:xfrm>
              <a:off x="4080" y="201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0" name="AutoShape 46"/>
            <p:cNvSpPr>
              <a:spLocks noChangeArrowheads="1"/>
            </p:cNvSpPr>
            <p:nvPr/>
          </p:nvSpPr>
          <p:spPr bwMode="auto">
            <a:xfrm>
              <a:off x="2880" y="16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1" name="AutoShape 47"/>
            <p:cNvSpPr>
              <a:spLocks noChangeArrowheads="1"/>
            </p:cNvSpPr>
            <p:nvPr/>
          </p:nvSpPr>
          <p:spPr bwMode="auto">
            <a:xfrm>
              <a:off x="2736" y="16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2" name="AutoShape 48"/>
            <p:cNvSpPr>
              <a:spLocks noChangeArrowheads="1"/>
            </p:cNvSpPr>
            <p:nvPr/>
          </p:nvSpPr>
          <p:spPr bwMode="auto">
            <a:xfrm>
              <a:off x="2640" y="158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3" name="AutoShape 49"/>
            <p:cNvSpPr>
              <a:spLocks noChangeArrowheads="1"/>
            </p:cNvSpPr>
            <p:nvPr/>
          </p:nvSpPr>
          <p:spPr bwMode="auto">
            <a:xfrm>
              <a:off x="2784" y="148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4" name="AutoShape 50"/>
            <p:cNvSpPr>
              <a:spLocks noChangeArrowheads="1"/>
            </p:cNvSpPr>
            <p:nvPr/>
          </p:nvSpPr>
          <p:spPr bwMode="auto">
            <a:xfrm>
              <a:off x="3072"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9635" name="Group 51"/>
          <p:cNvGrpSpPr>
            <a:grpSpLocks/>
          </p:cNvGrpSpPr>
          <p:nvPr/>
        </p:nvGrpSpPr>
        <p:grpSpPr bwMode="auto">
          <a:xfrm>
            <a:off x="1752600" y="2362200"/>
            <a:ext cx="5562600" cy="2362200"/>
            <a:chOff x="1104" y="1488"/>
            <a:chExt cx="3504" cy="1488"/>
          </a:xfrm>
        </p:grpSpPr>
        <p:sp>
          <p:nvSpPr>
            <p:cNvPr id="579636" name="AutoShape 52"/>
            <p:cNvSpPr>
              <a:spLocks noChangeArrowheads="1"/>
            </p:cNvSpPr>
            <p:nvPr/>
          </p:nvSpPr>
          <p:spPr bwMode="auto">
            <a:xfrm>
              <a:off x="1776"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7" name="AutoShape 53"/>
            <p:cNvSpPr>
              <a:spLocks noChangeArrowheads="1"/>
            </p:cNvSpPr>
            <p:nvPr/>
          </p:nvSpPr>
          <p:spPr bwMode="auto">
            <a:xfrm>
              <a:off x="1776"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8" name="AutoShape 54"/>
            <p:cNvSpPr>
              <a:spLocks noChangeArrowheads="1"/>
            </p:cNvSpPr>
            <p:nvPr/>
          </p:nvSpPr>
          <p:spPr bwMode="auto">
            <a:xfrm>
              <a:off x="1680" y="192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39" name="AutoShape 55"/>
            <p:cNvSpPr>
              <a:spLocks noChangeArrowheads="1"/>
            </p:cNvSpPr>
            <p:nvPr/>
          </p:nvSpPr>
          <p:spPr bwMode="auto">
            <a:xfrm>
              <a:off x="1680"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0" name="AutoShape 56"/>
            <p:cNvSpPr>
              <a:spLocks noChangeArrowheads="1"/>
            </p:cNvSpPr>
            <p:nvPr/>
          </p:nvSpPr>
          <p:spPr bwMode="auto">
            <a:xfrm>
              <a:off x="1632" y="192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1" name="AutoShape 57"/>
            <p:cNvSpPr>
              <a:spLocks noChangeArrowheads="1"/>
            </p:cNvSpPr>
            <p:nvPr/>
          </p:nvSpPr>
          <p:spPr bwMode="auto">
            <a:xfrm>
              <a:off x="1728"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2" name="AutoShape 58"/>
            <p:cNvSpPr>
              <a:spLocks noChangeArrowheads="1"/>
            </p:cNvSpPr>
            <p:nvPr/>
          </p:nvSpPr>
          <p:spPr bwMode="auto">
            <a:xfrm>
              <a:off x="1968" y="28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3" name="AutoShape 59"/>
            <p:cNvSpPr>
              <a:spLocks noChangeArrowheads="1"/>
            </p:cNvSpPr>
            <p:nvPr/>
          </p:nvSpPr>
          <p:spPr bwMode="auto">
            <a:xfrm>
              <a:off x="2784"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4" name="AutoShape 60"/>
            <p:cNvSpPr>
              <a:spLocks noChangeArrowheads="1"/>
            </p:cNvSpPr>
            <p:nvPr/>
          </p:nvSpPr>
          <p:spPr bwMode="auto">
            <a:xfrm>
              <a:off x="2784" y="16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5" name="AutoShape 61"/>
            <p:cNvSpPr>
              <a:spLocks noChangeArrowheads="1"/>
            </p:cNvSpPr>
            <p:nvPr/>
          </p:nvSpPr>
          <p:spPr bwMode="auto">
            <a:xfrm>
              <a:off x="4128"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6" name="AutoShape 62"/>
            <p:cNvSpPr>
              <a:spLocks noChangeArrowheads="1"/>
            </p:cNvSpPr>
            <p:nvPr/>
          </p:nvSpPr>
          <p:spPr bwMode="auto">
            <a:xfrm>
              <a:off x="4080"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7" name="AutoShape 63"/>
            <p:cNvSpPr>
              <a:spLocks noChangeArrowheads="1"/>
            </p:cNvSpPr>
            <p:nvPr/>
          </p:nvSpPr>
          <p:spPr bwMode="auto">
            <a:xfrm>
              <a:off x="2976" y="278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8" name="AutoShape 64"/>
            <p:cNvSpPr>
              <a:spLocks noChangeArrowheads="1"/>
            </p:cNvSpPr>
            <p:nvPr/>
          </p:nvSpPr>
          <p:spPr bwMode="auto">
            <a:xfrm>
              <a:off x="3024" y="201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49" name="AutoShape 65"/>
            <p:cNvSpPr>
              <a:spLocks noChangeArrowheads="1"/>
            </p:cNvSpPr>
            <p:nvPr/>
          </p:nvSpPr>
          <p:spPr bwMode="auto">
            <a:xfrm>
              <a:off x="3072" y="192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0" name="AutoShape 66"/>
            <p:cNvSpPr>
              <a:spLocks noChangeArrowheads="1"/>
            </p:cNvSpPr>
            <p:nvPr/>
          </p:nvSpPr>
          <p:spPr bwMode="auto">
            <a:xfrm>
              <a:off x="2736" y="153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1" name="AutoShape 67"/>
            <p:cNvSpPr>
              <a:spLocks noChangeArrowheads="1"/>
            </p:cNvSpPr>
            <p:nvPr/>
          </p:nvSpPr>
          <p:spPr bwMode="auto">
            <a:xfrm>
              <a:off x="4128" y="244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2" name="AutoShape 68"/>
            <p:cNvSpPr>
              <a:spLocks noChangeArrowheads="1"/>
            </p:cNvSpPr>
            <p:nvPr/>
          </p:nvSpPr>
          <p:spPr bwMode="auto">
            <a:xfrm>
              <a:off x="4224" y="220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3" name="AutoShape 69"/>
            <p:cNvSpPr>
              <a:spLocks noChangeArrowheads="1"/>
            </p:cNvSpPr>
            <p:nvPr/>
          </p:nvSpPr>
          <p:spPr bwMode="auto">
            <a:xfrm>
              <a:off x="4032"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4" name="AutoShape 70"/>
            <p:cNvSpPr>
              <a:spLocks noChangeArrowheads="1"/>
            </p:cNvSpPr>
            <p:nvPr/>
          </p:nvSpPr>
          <p:spPr bwMode="auto">
            <a:xfrm>
              <a:off x="4080" y="192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5" name="AutoShape 71"/>
            <p:cNvSpPr>
              <a:spLocks noChangeArrowheads="1"/>
            </p:cNvSpPr>
            <p:nvPr/>
          </p:nvSpPr>
          <p:spPr bwMode="auto">
            <a:xfrm>
              <a:off x="3072" y="16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6" name="AutoShape 72"/>
            <p:cNvSpPr>
              <a:spLocks noChangeArrowheads="1"/>
            </p:cNvSpPr>
            <p:nvPr/>
          </p:nvSpPr>
          <p:spPr bwMode="auto">
            <a:xfrm>
              <a:off x="2016" y="259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7" name="AutoShape 73"/>
            <p:cNvSpPr>
              <a:spLocks noChangeArrowheads="1"/>
            </p:cNvSpPr>
            <p:nvPr/>
          </p:nvSpPr>
          <p:spPr bwMode="auto">
            <a:xfrm>
              <a:off x="1200"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8" name="AutoShape 74"/>
            <p:cNvSpPr>
              <a:spLocks noChangeArrowheads="1"/>
            </p:cNvSpPr>
            <p:nvPr/>
          </p:nvSpPr>
          <p:spPr bwMode="auto">
            <a:xfrm>
              <a:off x="1632"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59" name="AutoShape 75"/>
            <p:cNvSpPr>
              <a:spLocks noChangeArrowheads="1"/>
            </p:cNvSpPr>
            <p:nvPr/>
          </p:nvSpPr>
          <p:spPr bwMode="auto">
            <a:xfrm>
              <a:off x="1680"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0" name="AutoShape 76"/>
            <p:cNvSpPr>
              <a:spLocks noChangeArrowheads="1"/>
            </p:cNvSpPr>
            <p:nvPr/>
          </p:nvSpPr>
          <p:spPr bwMode="auto">
            <a:xfrm>
              <a:off x="1104" y="148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1" name="AutoShape 77"/>
            <p:cNvSpPr>
              <a:spLocks noChangeArrowheads="1"/>
            </p:cNvSpPr>
            <p:nvPr/>
          </p:nvSpPr>
          <p:spPr bwMode="auto">
            <a:xfrm>
              <a:off x="1248" y="16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2" name="AutoShape 78"/>
            <p:cNvSpPr>
              <a:spLocks noChangeArrowheads="1"/>
            </p:cNvSpPr>
            <p:nvPr/>
          </p:nvSpPr>
          <p:spPr bwMode="auto">
            <a:xfrm>
              <a:off x="1248"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3" name="AutoShape 79"/>
            <p:cNvSpPr>
              <a:spLocks noChangeArrowheads="1"/>
            </p:cNvSpPr>
            <p:nvPr/>
          </p:nvSpPr>
          <p:spPr bwMode="auto">
            <a:xfrm>
              <a:off x="1440"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4" name="AutoShape 80"/>
            <p:cNvSpPr>
              <a:spLocks noChangeArrowheads="1"/>
            </p:cNvSpPr>
            <p:nvPr/>
          </p:nvSpPr>
          <p:spPr bwMode="auto">
            <a:xfrm>
              <a:off x="4512" y="273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9665" name="Group 81"/>
          <p:cNvGrpSpPr>
            <a:grpSpLocks/>
          </p:cNvGrpSpPr>
          <p:nvPr/>
        </p:nvGrpSpPr>
        <p:grpSpPr bwMode="auto">
          <a:xfrm>
            <a:off x="2209800" y="2286000"/>
            <a:ext cx="5181600" cy="2667000"/>
            <a:chOff x="1392" y="1440"/>
            <a:chExt cx="3264" cy="1680"/>
          </a:xfrm>
        </p:grpSpPr>
        <p:grpSp>
          <p:nvGrpSpPr>
            <p:cNvPr id="579666" name="Group 82"/>
            <p:cNvGrpSpPr>
              <a:grpSpLocks/>
            </p:cNvGrpSpPr>
            <p:nvPr/>
          </p:nvGrpSpPr>
          <p:grpSpPr bwMode="auto">
            <a:xfrm>
              <a:off x="1728" y="1728"/>
              <a:ext cx="2592" cy="240"/>
              <a:chOff x="1728" y="1728"/>
              <a:chExt cx="2592" cy="240"/>
            </a:xfrm>
          </p:grpSpPr>
          <p:sp>
            <p:nvSpPr>
              <p:cNvPr id="579667" name="AutoShape 83"/>
              <p:cNvSpPr>
                <a:spLocks noChangeArrowheads="1"/>
              </p:cNvSpPr>
              <p:nvPr/>
            </p:nvSpPr>
            <p:spPr bwMode="auto">
              <a:xfrm>
                <a:off x="4224"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8" name="AutoShape 84"/>
              <p:cNvSpPr>
                <a:spLocks noChangeArrowheads="1"/>
              </p:cNvSpPr>
              <p:nvPr/>
            </p:nvSpPr>
            <p:spPr bwMode="auto">
              <a:xfrm>
                <a:off x="1728"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69" name="AutoShape 85"/>
              <p:cNvSpPr>
                <a:spLocks noChangeArrowheads="1"/>
              </p:cNvSpPr>
              <p:nvPr/>
            </p:nvSpPr>
            <p:spPr bwMode="auto">
              <a:xfrm>
                <a:off x="2688"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0" name="AutoShape 86"/>
              <p:cNvSpPr>
                <a:spLocks noChangeArrowheads="1"/>
              </p:cNvSpPr>
              <p:nvPr/>
            </p:nvSpPr>
            <p:spPr bwMode="auto">
              <a:xfrm>
                <a:off x="4032"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1" name="AutoShape 87"/>
              <p:cNvSpPr>
                <a:spLocks noChangeArrowheads="1"/>
              </p:cNvSpPr>
              <p:nvPr/>
            </p:nvSpPr>
            <p:spPr bwMode="auto">
              <a:xfrm>
                <a:off x="4080"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9672" name="AutoShape 88"/>
            <p:cNvSpPr>
              <a:spLocks noChangeArrowheads="1"/>
            </p:cNvSpPr>
            <p:nvPr/>
          </p:nvSpPr>
          <p:spPr bwMode="auto">
            <a:xfrm>
              <a:off x="1920" y="30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3" name="AutoShape 89"/>
            <p:cNvSpPr>
              <a:spLocks noChangeArrowheads="1"/>
            </p:cNvSpPr>
            <p:nvPr/>
          </p:nvSpPr>
          <p:spPr bwMode="auto">
            <a:xfrm>
              <a:off x="4560" y="28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4" name="AutoShape 90"/>
            <p:cNvSpPr>
              <a:spLocks noChangeArrowheads="1"/>
            </p:cNvSpPr>
            <p:nvPr/>
          </p:nvSpPr>
          <p:spPr bwMode="auto">
            <a:xfrm>
              <a:off x="1392"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5" name="AutoShape 91"/>
            <p:cNvSpPr>
              <a:spLocks noChangeArrowheads="1"/>
            </p:cNvSpPr>
            <p:nvPr/>
          </p:nvSpPr>
          <p:spPr bwMode="auto">
            <a:xfrm>
              <a:off x="1392"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6" name="AutoShape 92"/>
            <p:cNvSpPr>
              <a:spLocks noChangeArrowheads="1"/>
            </p:cNvSpPr>
            <p:nvPr/>
          </p:nvSpPr>
          <p:spPr bwMode="auto">
            <a:xfrm>
              <a:off x="1488"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7" name="AutoShape 93"/>
            <p:cNvSpPr>
              <a:spLocks noChangeArrowheads="1"/>
            </p:cNvSpPr>
            <p:nvPr/>
          </p:nvSpPr>
          <p:spPr bwMode="auto">
            <a:xfrm>
              <a:off x="4320"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8" name="AutoShape 94"/>
            <p:cNvSpPr>
              <a:spLocks noChangeArrowheads="1"/>
            </p:cNvSpPr>
            <p:nvPr/>
          </p:nvSpPr>
          <p:spPr bwMode="auto">
            <a:xfrm>
              <a:off x="4368"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79" name="AutoShape 95"/>
            <p:cNvSpPr>
              <a:spLocks noChangeArrowheads="1"/>
            </p:cNvSpPr>
            <p:nvPr/>
          </p:nvSpPr>
          <p:spPr bwMode="auto">
            <a:xfrm>
              <a:off x="4272"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0" name="AutoShape 96"/>
            <p:cNvSpPr>
              <a:spLocks noChangeArrowheads="1"/>
            </p:cNvSpPr>
            <p:nvPr/>
          </p:nvSpPr>
          <p:spPr bwMode="auto">
            <a:xfrm>
              <a:off x="4368"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1" name="AutoShape 97"/>
            <p:cNvSpPr>
              <a:spLocks noChangeArrowheads="1"/>
            </p:cNvSpPr>
            <p:nvPr/>
          </p:nvSpPr>
          <p:spPr bwMode="auto">
            <a:xfrm>
              <a:off x="2928" y="144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2" name="AutoShape 98"/>
            <p:cNvSpPr>
              <a:spLocks noChangeArrowheads="1"/>
            </p:cNvSpPr>
            <p:nvPr/>
          </p:nvSpPr>
          <p:spPr bwMode="auto">
            <a:xfrm>
              <a:off x="2784"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3" name="AutoShape 99"/>
            <p:cNvSpPr>
              <a:spLocks noChangeArrowheads="1"/>
            </p:cNvSpPr>
            <p:nvPr/>
          </p:nvSpPr>
          <p:spPr bwMode="auto">
            <a:xfrm>
              <a:off x="2640" y="16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4" name="AutoShape 100"/>
            <p:cNvSpPr>
              <a:spLocks noChangeArrowheads="1"/>
            </p:cNvSpPr>
            <p:nvPr/>
          </p:nvSpPr>
          <p:spPr bwMode="auto">
            <a:xfrm>
              <a:off x="2832"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5" name="AutoShape 101"/>
            <p:cNvSpPr>
              <a:spLocks noChangeArrowheads="1"/>
            </p:cNvSpPr>
            <p:nvPr/>
          </p:nvSpPr>
          <p:spPr bwMode="auto">
            <a:xfrm>
              <a:off x="2784" y="168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6" name="AutoShape 102"/>
            <p:cNvSpPr>
              <a:spLocks noChangeArrowheads="1"/>
            </p:cNvSpPr>
            <p:nvPr/>
          </p:nvSpPr>
          <p:spPr bwMode="auto">
            <a:xfrm>
              <a:off x="2832" y="172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87" name="AutoShape 103"/>
            <p:cNvSpPr>
              <a:spLocks noChangeArrowheads="1"/>
            </p:cNvSpPr>
            <p:nvPr/>
          </p:nvSpPr>
          <p:spPr bwMode="auto">
            <a:xfrm>
              <a:off x="2064" y="264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9688" name="Group 104"/>
          <p:cNvGrpSpPr>
            <a:grpSpLocks/>
          </p:cNvGrpSpPr>
          <p:nvPr/>
        </p:nvGrpSpPr>
        <p:grpSpPr bwMode="auto">
          <a:xfrm>
            <a:off x="1981200" y="2286000"/>
            <a:ext cx="5029200" cy="1752600"/>
            <a:chOff x="1248" y="1440"/>
            <a:chExt cx="3168" cy="1104"/>
          </a:xfrm>
        </p:grpSpPr>
        <p:sp>
          <p:nvSpPr>
            <p:cNvPr id="579689" name="AutoShape 105"/>
            <p:cNvSpPr>
              <a:spLocks noChangeArrowheads="1"/>
            </p:cNvSpPr>
            <p:nvPr/>
          </p:nvSpPr>
          <p:spPr bwMode="auto">
            <a:xfrm>
              <a:off x="1392" y="16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0" name="AutoShape 106"/>
            <p:cNvSpPr>
              <a:spLocks noChangeArrowheads="1"/>
            </p:cNvSpPr>
            <p:nvPr/>
          </p:nvSpPr>
          <p:spPr bwMode="auto">
            <a:xfrm>
              <a:off x="4080" y="244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1" name="AutoShape 107"/>
            <p:cNvSpPr>
              <a:spLocks noChangeArrowheads="1"/>
            </p:cNvSpPr>
            <p:nvPr/>
          </p:nvSpPr>
          <p:spPr bwMode="auto">
            <a:xfrm>
              <a:off x="1248"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2" name="AutoShape 108"/>
            <p:cNvSpPr>
              <a:spLocks noChangeArrowheads="1"/>
            </p:cNvSpPr>
            <p:nvPr/>
          </p:nvSpPr>
          <p:spPr bwMode="auto">
            <a:xfrm>
              <a:off x="1440"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3" name="AutoShape 109"/>
            <p:cNvSpPr>
              <a:spLocks noChangeArrowheads="1"/>
            </p:cNvSpPr>
            <p:nvPr/>
          </p:nvSpPr>
          <p:spPr bwMode="auto">
            <a:xfrm>
              <a:off x="1536"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4" name="AutoShape 110"/>
            <p:cNvSpPr>
              <a:spLocks noChangeArrowheads="1"/>
            </p:cNvSpPr>
            <p:nvPr/>
          </p:nvSpPr>
          <p:spPr bwMode="auto">
            <a:xfrm>
              <a:off x="1632"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5" name="AutoShape 111"/>
            <p:cNvSpPr>
              <a:spLocks noChangeArrowheads="1"/>
            </p:cNvSpPr>
            <p:nvPr/>
          </p:nvSpPr>
          <p:spPr bwMode="auto">
            <a:xfrm>
              <a:off x="1584"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6" name="AutoShape 112"/>
            <p:cNvSpPr>
              <a:spLocks noChangeArrowheads="1"/>
            </p:cNvSpPr>
            <p:nvPr/>
          </p:nvSpPr>
          <p:spPr bwMode="auto">
            <a:xfrm>
              <a:off x="1248" y="144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7" name="AutoShape 113"/>
            <p:cNvSpPr>
              <a:spLocks noChangeArrowheads="1"/>
            </p:cNvSpPr>
            <p:nvPr/>
          </p:nvSpPr>
          <p:spPr bwMode="auto">
            <a:xfrm>
              <a:off x="2784" y="153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8" name="AutoShape 114"/>
            <p:cNvSpPr>
              <a:spLocks noChangeArrowheads="1"/>
            </p:cNvSpPr>
            <p:nvPr/>
          </p:nvSpPr>
          <p:spPr bwMode="auto">
            <a:xfrm>
              <a:off x="2880" y="16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99" name="AutoShape 115"/>
            <p:cNvSpPr>
              <a:spLocks noChangeArrowheads="1"/>
            </p:cNvSpPr>
            <p:nvPr/>
          </p:nvSpPr>
          <p:spPr bwMode="auto">
            <a:xfrm>
              <a:off x="2880" y="187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0" name="AutoShape 116"/>
            <p:cNvSpPr>
              <a:spLocks noChangeArrowheads="1"/>
            </p:cNvSpPr>
            <p:nvPr/>
          </p:nvSpPr>
          <p:spPr bwMode="auto">
            <a:xfrm>
              <a:off x="3216" y="153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1" name="AutoShape 117"/>
            <p:cNvSpPr>
              <a:spLocks noChangeArrowheads="1"/>
            </p:cNvSpPr>
            <p:nvPr/>
          </p:nvSpPr>
          <p:spPr bwMode="auto">
            <a:xfrm>
              <a:off x="4224" y="1968"/>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2" name="AutoShape 118"/>
            <p:cNvSpPr>
              <a:spLocks noChangeArrowheads="1"/>
            </p:cNvSpPr>
            <p:nvPr/>
          </p:nvSpPr>
          <p:spPr bwMode="auto">
            <a:xfrm>
              <a:off x="4128" y="177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3" name="AutoShape 119"/>
            <p:cNvSpPr>
              <a:spLocks noChangeArrowheads="1"/>
            </p:cNvSpPr>
            <p:nvPr/>
          </p:nvSpPr>
          <p:spPr bwMode="auto">
            <a:xfrm>
              <a:off x="4320"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4" name="AutoShape 120"/>
            <p:cNvSpPr>
              <a:spLocks noChangeArrowheads="1"/>
            </p:cNvSpPr>
            <p:nvPr/>
          </p:nvSpPr>
          <p:spPr bwMode="auto">
            <a:xfrm>
              <a:off x="4176" y="1920"/>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5" name="AutoShape 121"/>
            <p:cNvSpPr>
              <a:spLocks noChangeArrowheads="1"/>
            </p:cNvSpPr>
            <p:nvPr/>
          </p:nvSpPr>
          <p:spPr bwMode="auto">
            <a:xfrm>
              <a:off x="1584" y="2256"/>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6" name="AutoShape 122"/>
            <p:cNvSpPr>
              <a:spLocks noChangeArrowheads="1"/>
            </p:cNvSpPr>
            <p:nvPr/>
          </p:nvSpPr>
          <p:spPr bwMode="auto">
            <a:xfrm>
              <a:off x="1296" y="1632"/>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707" name="AutoShape 123"/>
            <p:cNvSpPr>
              <a:spLocks noChangeArrowheads="1"/>
            </p:cNvSpPr>
            <p:nvPr/>
          </p:nvSpPr>
          <p:spPr bwMode="auto">
            <a:xfrm>
              <a:off x="2592" y="1824"/>
              <a:ext cx="96" cy="96"/>
            </a:xfrm>
            <a:prstGeom prst="irregularSeal1">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9708" name="Rectangle 124"/>
          <p:cNvSpPr>
            <a:spLocks noChangeArrowheads="1"/>
          </p:cNvSpPr>
          <p:nvPr/>
        </p:nvSpPr>
        <p:spPr bwMode="auto">
          <a:xfrm>
            <a:off x="250825" y="333375"/>
            <a:ext cx="8001000" cy="558800"/>
          </a:xfrm>
          <a:prstGeom prst="rect">
            <a:avLst/>
          </a:prstGeom>
          <a:noFill/>
          <a:ln>
            <a:noFill/>
          </a:ln>
          <a:effectLst>
            <a:outerShdw dist="35921" dir="2700000" algn="ctr" rotWithShape="0">
              <a:srgbClr val="DDDDDD"/>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accent2"/>
                </a:solidFill>
                <a:miter lim="800000"/>
                <a:headEnd/>
                <a:tailEnd/>
              </a14:hiddenLine>
            </a:ext>
          </a:extLst>
        </p:spPr>
        <p:txBody>
          <a:bodyPr>
            <a:spAutoFit/>
          </a:bodyPr>
          <a:lstStyle/>
          <a:p>
            <a:pPr eaLnBrk="1" hangingPunct="1">
              <a:lnSpc>
                <a:spcPct val="85000"/>
              </a:lnSpc>
            </a:pPr>
            <a:r>
              <a:rPr lang="zh-CN" altLang="en-US" sz="3600" b="0">
                <a:solidFill>
                  <a:schemeClr val="tx2"/>
                </a:solidFill>
              </a:rPr>
              <a:t>感染速度</a:t>
            </a:r>
          </a:p>
        </p:txBody>
      </p:sp>
      <p:sp>
        <p:nvSpPr>
          <p:cNvPr id="579709" name="Rectangle 125"/>
          <p:cNvSpPr>
            <a:spLocks noChangeArrowheads="1"/>
          </p:cNvSpPr>
          <p:nvPr/>
        </p:nvSpPr>
        <p:spPr bwMode="auto">
          <a:xfrm>
            <a:off x="323850" y="5232400"/>
            <a:ext cx="434340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eaLnBrk="1" hangingPunct="1">
              <a:spcBef>
                <a:spcPct val="20000"/>
              </a:spcBef>
              <a:buFont typeface="Wingdings" pitchFamily="2" charset="2"/>
              <a:buChar char="ü"/>
            </a:pPr>
            <a:r>
              <a:rPr lang="en-US" altLang="zh-CN" b="0">
                <a:solidFill>
                  <a:schemeClr val="tx2"/>
                </a:solidFill>
                <a:latin typeface="Times New Roman" pitchFamily="18" charset="0"/>
              </a:rPr>
              <a:t>Doubled in size every 8.5</a:t>
            </a:r>
            <a:r>
              <a:rPr lang="en-US" altLang="zh-CN">
                <a:solidFill>
                  <a:schemeClr val="tx2"/>
                </a:solidFill>
                <a:latin typeface="Times New Roman" pitchFamily="18" charset="0"/>
              </a:rPr>
              <a:t>secs!</a:t>
            </a:r>
            <a:r>
              <a:rPr lang="zh-CN" altLang="en-US">
                <a:solidFill>
                  <a:schemeClr val="tx2"/>
                </a:solidFill>
                <a:latin typeface="Times New Roman" pitchFamily="18" charset="0"/>
              </a:rPr>
              <a:t> </a:t>
            </a:r>
            <a:r>
              <a:rPr lang="en-US" altLang="zh-CN" b="0">
                <a:solidFill>
                  <a:schemeClr val="tx2"/>
                </a:solidFill>
                <a:latin typeface="Times New Roman" pitchFamily="18" charset="0"/>
              </a:rPr>
              <a:t>Code Red</a:t>
            </a:r>
            <a:endParaRPr lang="en-US" altLang="zh-CN">
              <a:solidFill>
                <a:schemeClr val="tx2"/>
              </a:solidFill>
              <a:latin typeface="Times New Roman" pitchFamily="18" charset="0"/>
            </a:endParaRPr>
          </a:p>
          <a:p>
            <a:pPr marL="377825" indent="-377825" eaLnBrk="1" hangingPunct="1">
              <a:spcBef>
                <a:spcPct val="20000"/>
              </a:spcBef>
              <a:buFont typeface="Wingdings" pitchFamily="2" charset="2"/>
              <a:buChar char="ü"/>
            </a:pPr>
            <a:r>
              <a:rPr lang="en-US" altLang="zh-CN" b="0">
                <a:solidFill>
                  <a:schemeClr val="tx2"/>
                </a:solidFill>
                <a:latin typeface="Times New Roman" pitchFamily="18" charset="0"/>
              </a:rPr>
              <a:t>Peaked about </a:t>
            </a:r>
            <a:r>
              <a:rPr lang="en-US" altLang="zh-CN">
                <a:solidFill>
                  <a:schemeClr val="tx2"/>
                </a:solidFill>
                <a:latin typeface="Times New Roman" pitchFamily="18" charset="0"/>
              </a:rPr>
              <a:t>8 mins</a:t>
            </a:r>
            <a:r>
              <a:rPr lang="en-US" altLang="zh-CN" b="0">
                <a:solidFill>
                  <a:schemeClr val="tx2"/>
                </a:solidFill>
                <a:latin typeface="Times New Roman" pitchFamily="18" charset="0"/>
              </a:rPr>
              <a:t> after released!</a:t>
            </a:r>
          </a:p>
        </p:txBody>
      </p:sp>
      <p:sp>
        <p:nvSpPr>
          <p:cNvPr id="579710" name="Rectangle 126"/>
          <p:cNvSpPr>
            <a:spLocks noChangeArrowheads="1"/>
          </p:cNvSpPr>
          <p:nvPr/>
        </p:nvSpPr>
        <p:spPr bwMode="auto">
          <a:xfrm>
            <a:off x="4572000" y="5229225"/>
            <a:ext cx="43434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77825" indent="-377825" eaLnBrk="1" hangingPunct="1">
              <a:spcBef>
                <a:spcPct val="20000"/>
              </a:spcBef>
              <a:buFont typeface="Wingdings" pitchFamily="2" charset="2"/>
              <a:buChar char="ü"/>
            </a:pPr>
            <a:r>
              <a:rPr lang="en-US" altLang="zh-CN" b="0">
                <a:solidFill>
                  <a:schemeClr val="tx2"/>
                </a:solidFill>
                <a:latin typeface="Times New Roman" pitchFamily="18" charset="0"/>
              </a:rPr>
              <a:t>Scanned &gt;</a:t>
            </a:r>
            <a:r>
              <a:rPr lang="en-US" altLang="zh-CN">
                <a:solidFill>
                  <a:schemeClr val="tx2"/>
                </a:solidFill>
                <a:latin typeface="Times New Roman" pitchFamily="18" charset="0"/>
              </a:rPr>
              <a:t>55M IPs </a:t>
            </a:r>
            <a:r>
              <a:rPr lang="en-US" altLang="zh-CN" b="0">
                <a:solidFill>
                  <a:schemeClr val="tx2"/>
                </a:solidFill>
                <a:latin typeface="Times New Roman" pitchFamily="18" charset="0"/>
              </a:rPr>
              <a:t>per sec!</a:t>
            </a:r>
          </a:p>
          <a:p>
            <a:pPr marL="377825" indent="-377825" eaLnBrk="1" hangingPunct="1">
              <a:spcBef>
                <a:spcPct val="20000"/>
              </a:spcBef>
              <a:buFont typeface="Wingdings" pitchFamily="2" charset="2"/>
              <a:buChar char="ü"/>
            </a:pPr>
            <a:r>
              <a:rPr lang="en-US" altLang="zh-CN" b="0">
                <a:solidFill>
                  <a:schemeClr val="tx2"/>
                </a:solidFill>
                <a:latin typeface="Times New Roman" pitchFamily="18" charset="0"/>
              </a:rPr>
              <a:t>Reached </a:t>
            </a:r>
            <a:r>
              <a:rPr lang="en-US" altLang="zh-CN">
                <a:solidFill>
                  <a:schemeClr val="tx2"/>
                </a:solidFill>
                <a:latin typeface="Times New Roman" pitchFamily="18" charset="0"/>
              </a:rPr>
              <a:t>90%</a:t>
            </a:r>
            <a:r>
              <a:rPr lang="en-US" altLang="zh-CN" b="0">
                <a:solidFill>
                  <a:schemeClr val="tx2"/>
                </a:solidFill>
                <a:latin typeface="Times New Roman" pitchFamily="18" charset="0"/>
              </a:rPr>
              <a:t> of vulnerable machines world-wide (75,000) in 10mins !</a:t>
            </a:r>
            <a:r>
              <a:rPr lang="en-GB" b="0">
                <a:solidFill>
                  <a:schemeClr val="tx2"/>
                </a:solidFill>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7958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579587"/>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579593"/>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nodeType="afterEffect">
                                  <p:stCondLst>
                                    <p:cond delay="1000"/>
                                  </p:stCondLst>
                                  <p:childTnLst>
                                    <p:set>
                                      <p:cBhvr>
                                        <p:cTn id="15" dur="1" fill="hold">
                                          <p:stCondLst>
                                            <p:cond delay="499"/>
                                          </p:stCondLst>
                                        </p:cTn>
                                        <p:tgtEl>
                                          <p:spTgt spid="579616"/>
                                        </p:tgtEl>
                                        <p:attrNameLst>
                                          <p:attrName>style.visibility</p:attrName>
                                        </p:attrNameLst>
                                      </p:cBhvr>
                                      <p:to>
                                        <p:strVal val="visible"/>
                                      </p:to>
                                    </p:set>
                                  </p:childTnLst>
                                </p:cTn>
                              </p:par>
                            </p:childTnLst>
                          </p:cTn>
                        </p:par>
                        <p:par>
                          <p:cTn id="16" fill="hold" nodeType="afterGroup">
                            <p:stCondLst>
                              <p:cond delay="5000"/>
                            </p:stCondLst>
                            <p:childTnLst>
                              <p:par>
                                <p:cTn id="17" presetID="1" presetClass="entr" presetSubtype="0" fill="hold" nodeType="afterEffect">
                                  <p:stCondLst>
                                    <p:cond delay="1000"/>
                                  </p:stCondLst>
                                  <p:childTnLst>
                                    <p:set>
                                      <p:cBhvr>
                                        <p:cTn id="18" dur="1" fill="hold">
                                          <p:stCondLst>
                                            <p:cond delay="499"/>
                                          </p:stCondLst>
                                        </p:cTn>
                                        <p:tgtEl>
                                          <p:spTgt spid="579635"/>
                                        </p:tgtEl>
                                        <p:attrNameLst>
                                          <p:attrName>style.visibility</p:attrName>
                                        </p:attrNameLst>
                                      </p:cBhvr>
                                      <p:to>
                                        <p:strVal val="visible"/>
                                      </p:to>
                                    </p:set>
                                  </p:childTnLst>
                                </p:cTn>
                              </p:par>
                            </p:childTnLst>
                          </p:cTn>
                        </p:par>
                        <p:par>
                          <p:cTn id="19" fill="hold" nodeType="afterGroup">
                            <p:stCondLst>
                              <p:cond delay="6500"/>
                            </p:stCondLst>
                            <p:childTnLst>
                              <p:par>
                                <p:cTn id="20" presetID="1" presetClass="entr" presetSubtype="0" fill="hold" nodeType="afterEffect">
                                  <p:stCondLst>
                                    <p:cond delay="1000"/>
                                  </p:stCondLst>
                                  <p:childTnLst>
                                    <p:set>
                                      <p:cBhvr>
                                        <p:cTn id="21" dur="1" fill="hold">
                                          <p:stCondLst>
                                            <p:cond delay="499"/>
                                          </p:stCondLst>
                                        </p:cTn>
                                        <p:tgtEl>
                                          <p:spTgt spid="579665"/>
                                        </p:tgtEl>
                                        <p:attrNameLst>
                                          <p:attrName>style.visibility</p:attrName>
                                        </p:attrNameLst>
                                      </p:cBhvr>
                                      <p:to>
                                        <p:strVal val="visible"/>
                                      </p:to>
                                    </p:set>
                                  </p:childTnLst>
                                </p:cTn>
                              </p:par>
                            </p:childTnLst>
                          </p:cTn>
                        </p:par>
                        <p:par>
                          <p:cTn id="22" fill="hold" nodeType="afterGroup">
                            <p:stCondLst>
                              <p:cond delay="8000"/>
                            </p:stCondLst>
                            <p:childTnLst>
                              <p:par>
                                <p:cTn id="23" presetID="1" presetClass="entr" presetSubtype="0" fill="hold" nodeType="afterEffect">
                                  <p:stCondLst>
                                    <p:cond delay="1000"/>
                                  </p:stCondLst>
                                  <p:childTnLst>
                                    <p:set>
                                      <p:cBhvr>
                                        <p:cTn id="24" dur="1" fill="hold">
                                          <p:stCondLst>
                                            <p:cond delay="499"/>
                                          </p:stCondLst>
                                        </p:cTn>
                                        <p:tgtEl>
                                          <p:spTgt spid="579688"/>
                                        </p:tgtEl>
                                        <p:attrNameLst>
                                          <p:attrName>style.visibility</p:attrName>
                                        </p:attrNameLst>
                                      </p:cBhvr>
                                      <p:to>
                                        <p:strVal val="visible"/>
                                      </p:to>
                                    </p:set>
                                  </p:childTnLst>
                                </p:cTn>
                              </p:par>
                            </p:childTnLst>
                          </p:cTn>
                        </p:par>
                        <p:par>
                          <p:cTn id="25" fill="hold" nodeType="afterGroup">
                            <p:stCondLst>
                              <p:cond delay="9500"/>
                            </p:stCondLst>
                            <p:childTnLst>
                              <p:par>
                                <p:cTn id="26" presetID="22" presetClass="entr" presetSubtype="8" fill="hold" grpId="0" nodeType="afterEffect">
                                  <p:stCondLst>
                                    <p:cond delay="0"/>
                                  </p:stCondLst>
                                  <p:childTnLst>
                                    <p:set>
                                      <p:cBhvr>
                                        <p:cTn id="27" dur="1" fill="hold">
                                          <p:stCondLst>
                                            <p:cond delay="0"/>
                                          </p:stCondLst>
                                        </p:cTn>
                                        <p:tgtEl>
                                          <p:spTgt spid="579709"/>
                                        </p:tgtEl>
                                        <p:attrNameLst>
                                          <p:attrName>style.visibility</p:attrName>
                                        </p:attrNameLst>
                                      </p:cBhvr>
                                      <p:to>
                                        <p:strVal val="visible"/>
                                      </p:to>
                                    </p:set>
                                    <p:animEffect transition="in" filter="wipe(left)">
                                      <p:cBhvr>
                                        <p:cTn id="28" dur="500"/>
                                        <p:tgtEl>
                                          <p:spTgt spid="579709"/>
                                        </p:tgtEl>
                                      </p:cBhvr>
                                    </p:animEffect>
                                  </p:childTnLst>
                                </p:cTn>
                              </p:par>
                            </p:childTnLst>
                          </p:cTn>
                        </p:par>
                        <p:par>
                          <p:cTn id="29" fill="hold" nodeType="afterGroup">
                            <p:stCondLst>
                              <p:cond delay="10000"/>
                            </p:stCondLst>
                            <p:childTnLst>
                              <p:par>
                                <p:cTn id="30" presetID="22" presetClass="entr" presetSubtype="8" fill="hold" grpId="0" nodeType="afterEffect">
                                  <p:stCondLst>
                                    <p:cond delay="0"/>
                                  </p:stCondLst>
                                  <p:childTnLst>
                                    <p:set>
                                      <p:cBhvr>
                                        <p:cTn id="31" dur="1" fill="hold">
                                          <p:stCondLst>
                                            <p:cond delay="0"/>
                                          </p:stCondLst>
                                        </p:cTn>
                                        <p:tgtEl>
                                          <p:spTgt spid="579710"/>
                                        </p:tgtEl>
                                        <p:attrNameLst>
                                          <p:attrName>style.visibility</p:attrName>
                                        </p:attrNameLst>
                                      </p:cBhvr>
                                      <p:to>
                                        <p:strVal val="visible"/>
                                      </p:to>
                                    </p:set>
                                    <p:animEffect transition="in" filter="wipe(left)">
                                      <p:cBhvr>
                                        <p:cTn id="32" dur="500"/>
                                        <p:tgtEl>
                                          <p:spTgt spid="57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709" grpId="0" autoUpdateAnimBg="0"/>
      <p:bldP spid="57971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1EBEE9F-94EE-41FC-9CA3-FC647BA673CD}" type="slidenum">
              <a:rPr lang="zh-CN" altLang="en-US"/>
              <a:pPr/>
              <a:t>67</a:t>
            </a:fld>
            <a:endParaRPr lang="en-US" altLang="zh-CN"/>
          </a:p>
        </p:txBody>
      </p:sp>
      <p:sp>
        <p:nvSpPr>
          <p:cNvPr id="617474" name="Rectangle 2"/>
          <p:cNvSpPr>
            <a:spLocks noGrp="1" noChangeArrowheads="1"/>
          </p:cNvSpPr>
          <p:nvPr>
            <p:ph type="title"/>
          </p:nvPr>
        </p:nvSpPr>
        <p:spPr/>
        <p:txBody>
          <a:bodyPr/>
          <a:lstStyle/>
          <a:p>
            <a:r>
              <a:rPr lang="zh-CN" altLang="en-US" sz="3200">
                <a:ea typeface="楷体_GB2312" pitchFamily="49" charset="-122"/>
              </a:rPr>
              <a:t>计算机病毒</a:t>
            </a:r>
          </a:p>
        </p:txBody>
      </p:sp>
      <p:sp>
        <p:nvSpPr>
          <p:cNvPr id="617475" name="Rectangle 3"/>
          <p:cNvSpPr>
            <a:spLocks noGrp="1" noChangeArrowheads="1"/>
          </p:cNvSpPr>
          <p:nvPr>
            <p:ph type="body" idx="1"/>
          </p:nvPr>
        </p:nvSpPr>
        <p:spPr/>
        <p:txBody>
          <a:bodyPr/>
          <a:lstStyle/>
          <a:p>
            <a:r>
              <a:rPr lang="zh-CN" altLang="en-US"/>
              <a:t>计算机病毒，是一段附着在其他程序上的可以实现自我繁殖的程序代码。复制生成后的新病毒同样具有感染其他程序的功能。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296146-BEB5-442C-B056-D582AED2BEBA}" type="slidenum">
              <a:rPr lang="zh-CN" altLang="en-US"/>
              <a:pPr/>
              <a:t>68</a:t>
            </a:fld>
            <a:endParaRPr lang="en-US" altLang="zh-CN"/>
          </a:p>
        </p:txBody>
      </p:sp>
      <p:sp>
        <p:nvSpPr>
          <p:cNvPr id="618498"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恶意网页攻击</a:t>
            </a:r>
          </a:p>
        </p:txBody>
      </p:sp>
      <p:sp>
        <p:nvSpPr>
          <p:cNvPr id="618499" name="Rectangle 3"/>
          <p:cNvSpPr>
            <a:spLocks noGrp="1" noChangeArrowheads="1"/>
          </p:cNvSpPr>
          <p:nvPr>
            <p:ph type="body" idx="1"/>
          </p:nvPr>
        </p:nvSpPr>
        <p:spPr>
          <a:xfrm>
            <a:off x="539750" y="2060575"/>
            <a:ext cx="8229600" cy="3384550"/>
          </a:xfrm>
        </p:spPr>
        <p:txBody>
          <a:bodyPr/>
          <a:lstStyle/>
          <a:p>
            <a:pPr>
              <a:lnSpc>
                <a:spcPct val="90000"/>
              </a:lnSpc>
            </a:pPr>
            <a:r>
              <a:rPr lang="zh-CN" altLang="en-US" sz="2800">
                <a:solidFill>
                  <a:srgbClr val="000000"/>
                </a:solidFill>
                <a:latin typeface="Times New Roman" pitchFamily="18" charset="0"/>
              </a:rPr>
              <a:t>利用一些</a:t>
            </a:r>
            <a:r>
              <a:rPr lang="en-US" altLang="zh-CN" sz="2800">
                <a:solidFill>
                  <a:srgbClr val="000000"/>
                </a:solidFill>
                <a:latin typeface="Times New Roman" pitchFamily="18" charset="0"/>
              </a:rPr>
              <a:t>script</a:t>
            </a:r>
            <a:r>
              <a:rPr lang="zh-CN" altLang="en-US" sz="2800">
                <a:solidFill>
                  <a:srgbClr val="000000"/>
                </a:solidFill>
                <a:latin typeface="Times New Roman" pitchFamily="18" charset="0"/>
              </a:rPr>
              <a:t>语言编写的一些恶意代码，当用户登录某些含有网页病毒的网站时，下载有关的恶意代码到本机后，网页病毒会被解释执行。</a:t>
            </a:r>
          </a:p>
          <a:p>
            <a:pPr>
              <a:lnSpc>
                <a:spcPct val="90000"/>
              </a:lnSpc>
            </a:pPr>
            <a:endParaRPr lang="zh-CN" altLang="en-US" sz="2800">
              <a:solidFill>
                <a:srgbClr val="000000"/>
              </a:solidFill>
              <a:latin typeface="Times New Roman" pitchFamily="18" charset="0"/>
            </a:endParaRPr>
          </a:p>
          <a:p>
            <a:pPr>
              <a:lnSpc>
                <a:spcPct val="90000"/>
              </a:lnSpc>
            </a:pPr>
            <a:r>
              <a:rPr lang="zh-CN" altLang="en-US" sz="2800">
                <a:solidFill>
                  <a:srgbClr val="000000"/>
                </a:solidFill>
                <a:latin typeface="Times New Roman" pitchFamily="18" charset="0"/>
              </a:rPr>
              <a:t>利用系统资源进行破坏：轻则修改用户的注册表，使用户的首页、浏览器标题改变，重则可以关闭系统的很多功能，使用户无法正常使用计算机系统，严重者则可以将用户的系统进行格式化。</a:t>
            </a:r>
            <a:endParaRPr lang="zh-CN" altLang="en-US" sz="2800">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BDCBB6C-1E41-41BA-AF28-966B92CCA514}" type="slidenum">
              <a:rPr lang="zh-CN" altLang="en-US"/>
              <a:pPr/>
              <a:t>69</a:t>
            </a:fld>
            <a:endParaRPr lang="en-US" altLang="zh-CN"/>
          </a:p>
        </p:txBody>
      </p:sp>
      <p:sp>
        <p:nvSpPr>
          <p:cNvPr id="620546" name="Rectangle 2"/>
          <p:cNvSpPr>
            <a:spLocks noGrp="1" noChangeArrowheads="1"/>
          </p:cNvSpPr>
          <p:nvPr>
            <p:ph type="title"/>
          </p:nvPr>
        </p:nvSpPr>
        <p:spPr>
          <a:xfrm>
            <a:off x="468313" y="1125538"/>
            <a:ext cx="8229600" cy="711200"/>
          </a:xfrm>
        </p:spPr>
        <p:txBody>
          <a:bodyPr/>
          <a:lstStyle/>
          <a:p>
            <a:r>
              <a:rPr lang="zh-CN" altLang="en-US" sz="3600">
                <a:solidFill>
                  <a:srgbClr val="000000"/>
                </a:solidFill>
                <a:latin typeface="宋体" pitchFamily="2" charset="-122"/>
                <a:ea typeface="宋体" pitchFamily="2" charset="-122"/>
              </a:rPr>
              <a:t>红色代码Ⅱ</a:t>
            </a:r>
            <a:endParaRPr lang="zh-CN" altLang="en-US" sz="3600">
              <a:latin typeface="Times New Roman" pitchFamily="18" charset="0"/>
            </a:endParaRPr>
          </a:p>
        </p:txBody>
      </p:sp>
      <p:sp>
        <p:nvSpPr>
          <p:cNvPr id="620547" name="Rectangle 3"/>
          <p:cNvSpPr>
            <a:spLocks noGrp="1" noChangeArrowheads="1"/>
          </p:cNvSpPr>
          <p:nvPr>
            <p:ph type="body" idx="1"/>
          </p:nvPr>
        </p:nvSpPr>
        <p:spPr>
          <a:xfrm>
            <a:off x="468313" y="2060575"/>
            <a:ext cx="8229600" cy="4797425"/>
          </a:xfrm>
        </p:spPr>
        <p:txBody>
          <a:bodyPr/>
          <a:lstStyle/>
          <a:p>
            <a:pPr>
              <a:lnSpc>
                <a:spcPct val="90000"/>
              </a:lnSpc>
            </a:pPr>
            <a:r>
              <a:rPr lang="zh-CN" altLang="en-US" sz="2400">
                <a:solidFill>
                  <a:srgbClr val="000000"/>
                </a:solidFill>
                <a:latin typeface="Times New Roman" pitchFamily="18" charset="0"/>
              </a:rPr>
              <a:t>“红色代码Ⅱ”是一种专门攻击</a:t>
            </a:r>
            <a:r>
              <a:rPr lang="en-US" altLang="zh-CN" sz="2400">
                <a:solidFill>
                  <a:srgbClr val="000000"/>
                </a:solidFill>
                <a:latin typeface="Times New Roman" pitchFamily="18" charset="0"/>
              </a:rPr>
              <a:t>Windows NT 4．0</a:t>
            </a:r>
            <a:r>
              <a:rPr lang="zh-CN" altLang="en-US" sz="2400">
                <a:solidFill>
                  <a:srgbClr val="000000"/>
                </a:solidFill>
                <a:latin typeface="Times New Roman" pitchFamily="18" charset="0"/>
              </a:rPr>
              <a:t>以及</a:t>
            </a:r>
            <a:r>
              <a:rPr lang="en-US" altLang="zh-CN" sz="2400">
                <a:solidFill>
                  <a:srgbClr val="000000"/>
                </a:solidFill>
                <a:latin typeface="Times New Roman" pitchFamily="18" charset="0"/>
              </a:rPr>
              <a:t>Windows 2000</a:t>
            </a:r>
            <a:r>
              <a:rPr lang="zh-CN" altLang="en-US" sz="2400">
                <a:solidFill>
                  <a:srgbClr val="000000"/>
                </a:solidFill>
                <a:latin typeface="Times New Roman" pitchFamily="18" charset="0"/>
              </a:rPr>
              <a:t>系统的恶性网络蠕虫</a:t>
            </a:r>
            <a:r>
              <a:rPr lang="en-US" altLang="zh-CN" sz="2400">
                <a:solidFill>
                  <a:srgbClr val="000000"/>
                </a:solidFill>
                <a:latin typeface="Times New Roman" pitchFamily="18" charset="0"/>
              </a:rPr>
              <a:t>VirtualRoot(</a:t>
            </a:r>
            <a:r>
              <a:rPr lang="zh-CN" altLang="en-US" sz="2400">
                <a:solidFill>
                  <a:srgbClr val="000000"/>
                </a:solidFill>
                <a:latin typeface="Times New Roman" pitchFamily="18" charset="0"/>
              </a:rPr>
              <a:t>虚拟目录)病毒。</a:t>
            </a:r>
          </a:p>
          <a:p>
            <a:pPr>
              <a:lnSpc>
                <a:spcPct val="90000"/>
              </a:lnSpc>
            </a:pPr>
            <a:r>
              <a:rPr lang="zh-CN" altLang="en-US" sz="2400">
                <a:solidFill>
                  <a:srgbClr val="000000"/>
                </a:solidFill>
                <a:latin typeface="Times New Roman" pitchFamily="18" charset="0"/>
              </a:rPr>
              <a:t>该病毒利用微软</a:t>
            </a:r>
            <a:r>
              <a:rPr lang="en-US" altLang="zh-CN" sz="2400">
                <a:solidFill>
                  <a:srgbClr val="000000"/>
                </a:solidFill>
                <a:latin typeface="Times New Roman" pitchFamily="18" charset="0"/>
              </a:rPr>
              <a:t>Index Server(ida／idq)ISAPI</a:t>
            </a:r>
            <a:r>
              <a:rPr lang="zh-CN" altLang="en-US" sz="2400">
                <a:solidFill>
                  <a:srgbClr val="000000"/>
                </a:solidFill>
                <a:latin typeface="Times New Roman" pitchFamily="18" charset="0"/>
              </a:rPr>
              <a:t>扩展远程溢出漏洞，通过80端口发送一个构造后的</a:t>
            </a:r>
            <a:r>
              <a:rPr lang="en-US" altLang="zh-CN" sz="2400">
                <a:solidFill>
                  <a:srgbClr val="000000"/>
                </a:solidFill>
                <a:latin typeface="Times New Roman" pitchFamily="18" charset="0"/>
              </a:rPr>
              <a:t>HTTP GET</a:t>
            </a:r>
            <a:r>
              <a:rPr lang="zh-CN" altLang="en-US" sz="2400">
                <a:solidFill>
                  <a:srgbClr val="000000"/>
                </a:solidFill>
                <a:latin typeface="Times New Roman" pitchFamily="18" charset="0"/>
              </a:rPr>
              <a:t>请求到服务器，导致处理函数的堆栈溢出(</a:t>
            </a:r>
            <a:r>
              <a:rPr lang="en-US" altLang="zh-CN" sz="2400">
                <a:solidFill>
                  <a:srgbClr val="000000"/>
                </a:solidFill>
                <a:latin typeface="Times New Roman" pitchFamily="18" charset="0"/>
              </a:rPr>
              <a:t>Overflow)。</a:t>
            </a:r>
          </a:p>
          <a:p>
            <a:pPr>
              <a:lnSpc>
                <a:spcPct val="90000"/>
              </a:lnSpc>
            </a:pPr>
            <a:r>
              <a:rPr lang="zh-CN" altLang="en-US" sz="2400">
                <a:solidFill>
                  <a:srgbClr val="000000"/>
                </a:solidFill>
                <a:latin typeface="Times New Roman" pitchFamily="18" charset="0"/>
              </a:rPr>
              <a:t>当函数返回时，原返回地址已被病毒数据包覆盖，系统强迫运行病毒代码，此时病毒被激活，并运行在</a:t>
            </a:r>
            <a:r>
              <a:rPr lang="en-US" altLang="zh-CN" sz="2400">
                <a:solidFill>
                  <a:srgbClr val="000000"/>
                </a:solidFill>
                <a:latin typeface="Times New Roman" pitchFamily="18" charset="0"/>
              </a:rPr>
              <a:t>IIS</a:t>
            </a:r>
            <a:r>
              <a:rPr lang="zh-CN" altLang="en-US" sz="2400">
                <a:solidFill>
                  <a:srgbClr val="000000"/>
                </a:solidFill>
                <a:latin typeface="Times New Roman" pitchFamily="18" charset="0"/>
              </a:rPr>
              <a:t>服务程序的堆栈中。这种蠕虫病毒修改</a:t>
            </a:r>
            <a:r>
              <a:rPr lang="en-US" altLang="zh-CN" sz="2400">
                <a:solidFill>
                  <a:srgbClr val="000000"/>
                </a:solidFill>
                <a:latin typeface="Times New Roman" pitchFamily="18" charset="0"/>
              </a:rPr>
              <a:t>Windows</a:t>
            </a:r>
            <a:r>
              <a:rPr lang="zh-CN" altLang="en-US" sz="2400">
                <a:solidFill>
                  <a:srgbClr val="000000"/>
                </a:solidFill>
                <a:latin typeface="Times New Roman" pitchFamily="18" charset="0"/>
              </a:rPr>
              <a:t>注册表并放置特洛伊木马程序(</a:t>
            </a:r>
            <a:r>
              <a:rPr lang="en-US" altLang="zh-CN" sz="2400">
                <a:solidFill>
                  <a:srgbClr val="000000"/>
                </a:solidFill>
                <a:latin typeface="Times New Roman" pitchFamily="18" charset="0"/>
              </a:rPr>
              <a:t>boot.exe</a:t>
            </a:r>
            <a:r>
              <a:rPr lang="zh-CN" altLang="en-US" sz="2400">
                <a:solidFill>
                  <a:srgbClr val="000000"/>
                </a:solidFill>
                <a:latin typeface="Times New Roman" pitchFamily="18" charset="0"/>
              </a:rPr>
              <a:t>并存在</a:t>
            </a:r>
            <a:r>
              <a:rPr lang="en-US" altLang="zh-CN" sz="2400">
                <a:solidFill>
                  <a:srgbClr val="000000"/>
                </a:solidFill>
                <a:latin typeface="Times New Roman" pitchFamily="18" charset="0"/>
              </a:rPr>
              <a:t>scripts／</a:t>
            </a:r>
            <a:r>
              <a:rPr lang="zh-CN" altLang="en-US" sz="2400">
                <a:solidFill>
                  <a:srgbClr val="000000"/>
                </a:solidFill>
                <a:latin typeface="Times New Roman" pitchFamily="18" charset="0"/>
              </a:rPr>
              <a:t>目录下</a:t>
            </a:r>
            <a:r>
              <a:rPr lang="en-US" altLang="zh-CN" sz="2400">
                <a:solidFill>
                  <a:srgbClr val="000000"/>
                </a:solidFill>
                <a:latin typeface="Times New Roman" pitchFamily="18" charset="0"/>
              </a:rPr>
              <a:t>)</a:t>
            </a:r>
            <a:r>
              <a:rPr lang="zh-CN" altLang="en-US" sz="2400">
                <a:latin typeface="Times New Roman" pitchFamily="18" charset="0"/>
              </a:rPr>
              <a:t>。</a:t>
            </a:r>
          </a:p>
          <a:p>
            <a:pPr>
              <a:lnSpc>
                <a:spcPct val="90000"/>
              </a:lnSpc>
            </a:pPr>
            <a:r>
              <a:rPr lang="zh-CN" altLang="en-US" sz="2400">
                <a:solidFill>
                  <a:srgbClr val="000000"/>
                </a:solidFill>
                <a:latin typeface="Times New Roman" pitchFamily="18" charset="0"/>
              </a:rPr>
              <a:t>通过</a:t>
            </a:r>
            <a:r>
              <a:rPr lang="en-US" altLang="zh-CN" sz="2400">
                <a:solidFill>
                  <a:srgbClr val="000000"/>
                </a:solidFill>
                <a:latin typeface="Times New Roman" pitchFamily="18" charset="0"/>
              </a:rPr>
              <a:t>HTTP GET</a:t>
            </a:r>
            <a:r>
              <a:rPr lang="zh-CN" altLang="en-US" sz="2400">
                <a:solidFill>
                  <a:srgbClr val="000000"/>
                </a:solidFill>
                <a:latin typeface="Times New Roman" pitchFamily="18" charset="0"/>
              </a:rPr>
              <a:t>的请求运行</a:t>
            </a:r>
            <a:r>
              <a:rPr lang="en-US" altLang="zh-CN" sz="2400">
                <a:solidFill>
                  <a:srgbClr val="000000"/>
                </a:solidFill>
                <a:latin typeface="Times New Roman" pitchFamily="18" charset="0"/>
              </a:rPr>
              <a:t>scripts／root.exe</a:t>
            </a:r>
            <a:r>
              <a:rPr lang="zh-CN" altLang="en-US" sz="2400">
                <a:solidFill>
                  <a:srgbClr val="000000"/>
                </a:solidFill>
                <a:latin typeface="Times New Roman" pitchFamily="18" charset="0"/>
              </a:rPr>
              <a:t>来获得对受感染机器的完全的控制权。</a:t>
            </a:r>
            <a:r>
              <a:rPr lang="zh-CN" altLang="en-US" sz="2400">
                <a:latin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F2D414D0-C971-4D82-82A8-5FFF52A3AAA8}" type="slidenum">
              <a:rPr lang="zh-CN" altLang="en-US"/>
              <a:pPr/>
              <a:t>7</a:t>
            </a:fld>
            <a:endParaRPr lang="en-US" altLang="zh-CN"/>
          </a:p>
        </p:txBody>
      </p:sp>
      <p:sp>
        <p:nvSpPr>
          <p:cNvPr id="669704" name="Rectangle 8"/>
          <p:cNvSpPr>
            <a:spLocks noGrp="1" noChangeArrowheads="1"/>
          </p:cNvSpPr>
          <p:nvPr>
            <p:ph type="title"/>
          </p:nvPr>
        </p:nvSpPr>
        <p:spPr/>
        <p:txBody>
          <a:bodyPr/>
          <a:lstStyle/>
          <a:p>
            <a:endParaRPr lang="zh-CN" altLang="en-US"/>
          </a:p>
        </p:txBody>
      </p:sp>
      <p:sp>
        <p:nvSpPr>
          <p:cNvPr id="669699" name="Rectangle 3"/>
          <p:cNvSpPr>
            <a:spLocks noGrp="1" noChangeArrowheads="1"/>
          </p:cNvSpPr>
          <p:nvPr>
            <p:ph type="body" sz="half" idx="1"/>
          </p:nvPr>
        </p:nvSpPr>
        <p:spPr>
          <a:xfrm>
            <a:off x="539750" y="1268413"/>
            <a:ext cx="4038600" cy="3384550"/>
          </a:xfrm>
        </p:spPr>
        <p:txBody>
          <a:bodyPr/>
          <a:lstStyle/>
          <a:p>
            <a:r>
              <a:rPr lang="en-US" altLang="zh-CN" sz="2800" smtClean="0"/>
              <a:t>2014</a:t>
            </a:r>
            <a:r>
              <a:rPr lang="zh-CN" altLang="en-US" sz="2800" smtClean="0"/>
              <a:t>年</a:t>
            </a:r>
            <a:r>
              <a:rPr lang="zh-CN" altLang="en-US" sz="2800" dirty="0"/>
              <a:t>漏洞分布</a:t>
            </a:r>
          </a:p>
        </p:txBody>
      </p:sp>
      <p:graphicFrame>
        <p:nvGraphicFramePr>
          <p:cNvPr id="669703" name="Object 7"/>
          <p:cNvGraphicFramePr>
            <a:graphicFrameLocks noGrp="1" noChangeAspect="1"/>
          </p:cNvGraphicFramePr>
          <p:nvPr>
            <p:ph sz="half" idx="2"/>
          </p:nvPr>
        </p:nvGraphicFramePr>
        <p:xfrm>
          <a:off x="1547813" y="2246313"/>
          <a:ext cx="5903912" cy="4197350"/>
        </p:xfrm>
        <a:graphic>
          <a:graphicData uri="http://schemas.openxmlformats.org/presentationml/2006/ole">
            <mc:AlternateContent xmlns:mc="http://schemas.openxmlformats.org/markup-compatibility/2006">
              <mc:Choice xmlns:v="urn:schemas-microsoft-com:vml" Requires="v">
                <p:oleObj spid="_x0000_s669739" name="图表" r:id="rId3" imgW="5038860" imgH="3581447" progId="Excel.Chart.8">
                  <p:embed/>
                </p:oleObj>
              </mc:Choice>
              <mc:Fallback>
                <p:oleObj name="图表" r:id="rId3" imgW="5038860" imgH="3581447" progId="Excel.Char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46313"/>
                        <a:ext cx="5903912"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7853A4-8FFB-4528-BD8B-247190C70BF1}" type="slidenum">
              <a:rPr lang="zh-CN" altLang="en-US"/>
              <a:pPr/>
              <a:t>70</a:t>
            </a:fld>
            <a:endParaRPr lang="en-US" altLang="zh-CN"/>
          </a:p>
        </p:txBody>
      </p:sp>
      <p:sp>
        <p:nvSpPr>
          <p:cNvPr id="619522" name="Rectangle 2"/>
          <p:cNvSpPr>
            <a:spLocks noGrp="1" noChangeArrowheads="1"/>
          </p:cNvSpPr>
          <p:nvPr>
            <p:ph type="title"/>
          </p:nvPr>
        </p:nvSpPr>
        <p:spPr>
          <a:xfrm>
            <a:off x="468313" y="1052513"/>
            <a:ext cx="8229600" cy="711200"/>
          </a:xfrm>
        </p:spPr>
        <p:txBody>
          <a:bodyPr/>
          <a:lstStyle/>
          <a:p>
            <a:r>
              <a:rPr lang="zh-CN" altLang="en-US" sz="3600">
                <a:solidFill>
                  <a:srgbClr val="000000"/>
                </a:solidFill>
                <a:latin typeface="宋体" pitchFamily="2" charset="-122"/>
                <a:ea typeface="楷体_GB2312" pitchFamily="49" charset="-122"/>
              </a:rPr>
              <a:t>冲击波</a:t>
            </a:r>
            <a:endParaRPr lang="zh-CN" altLang="en-US" sz="3600">
              <a:latin typeface="Times New Roman" pitchFamily="18" charset="0"/>
              <a:ea typeface="楷体_GB2312" pitchFamily="49" charset="-122"/>
              <a:cs typeface="Times New Roman" pitchFamily="18" charset="0"/>
            </a:endParaRPr>
          </a:p>
        </p:txBody>
      </p:sp>
      <p:sp>
        <p:nvSpPr>
          <p:cNvPr id="619523" name="Rectangle 3"/>
          <p:cNvSpPr>
            <a:spLocks noGrp="1" noChangeArrowheads="1"/>
          </p:cNvSpPr>
          <p:nvPr>
            <p:ph type="body" idx="1"/>
          </p:nvPr>
        </p:nvSpPr>
        <p:spPr>
          <a:xfrm>
            <a:off x="457200" y="1981200"/>
            <a:ext cx="8229600" cy="3384550"/>
          </a:xfrm>
        </p:spPr>
        <p:txBody>
          <a:bodyPr/>
          <a:lstStyle/>
          <a:p>
            <a:pPr algn="just">
              <a:lnSpc>
                <a:spcPct val="90000"/>
              </a:lnSpc>
            </a:pPr>
            <a:r>
              <a:rPr lang="zh-CN" altLang="en-US" sz="2000" dirty="0">
                <a:solidFill>
                  <a:srgbClr val="000000"/>
                </a:solidFill>
                <a:latin typeface="楷体_GB2312" pitchFamily="49" charset="-122"/>
              </a:rPr>
              <a:t>   冲击波病毒(</a:t>
            </a:r>
            <a:r>
              <a:rPr lang="en-US" altLang="zh-CN" sz="2000" dirty="0">
                <a:solidFill>
                  <a:srgbClr val="000000"/>
                </a:solidFill>
                <a:latin typeface="楷体_GB2312" pitchFamily="49" charset="-122"/>
              </a:rPr>
              <a:t>Wrom．MSBlast．6176)(</a:t>
            </a:r>
            <a:r>
              <a:rPr lang="zh-CN" altLang="en-US" sz="2000" dirty="0">
                <a:solidFill>
                  <a:srgbClr val="000000"/>
                </a:solidFill>
                <a:latin typeface="楷体_GB2312" pitchFamily="49" charset="-122"/>
              </a:rPr>
              <a:t>原名</a:t>
            </a:r>
            <a:r>
              <a:rPr lang="zh-CN" altLang="en-US" sz="2000" dirty="0">
                <a:solidFill>
                  <a:srgbClr val="000000"/>
                </a:solidFill>
                <a:latin typeface="Arial"/>
              </a:rPr>
              <a:t>“</a:t>
            </a:r>
            <a:r>
              <a:rPr lang="zh-CN" altLang="en-US" sz="2000" dirty="0">
                <a:solidFill>
                  <a:srgbClr val="000000"/>
                </a:solidFill>
                <a:latin typeface="楷体_GB2312" pitchFamily="49" charset="-122"/>
              </a:rPr>
              <a:t>新流言</a:t>
            </a:r>
            <a:r>
              <a:rPr lang="zh-CN" altLang="en-US" sz="2000" dirty="0">
                <a:solidFill>
                  <a:srgbClr val="000000"/>
                </a:solidFill>
                <a:latin typeface="Arial"/>
              </a:rPr>
              <a:t>”</a:t>
            </a:r>
            <a:r>
              <a:rPr lang="zh-CN" altLang="en-US" sz="2000" dirty="0">
                <a:solidFill>
                  <a:srgbClr val="000000"/>
                </a:solidFill>
                <a:latin typeface="楷体_GB2312" pitchFamily="49" charset="-122"/>
              </a:rPr>
              <a:t>)长度6176</a:t>
            </a:r>
            <a:r>
              <a:rPr lang="en-US" altLang="zh-CN" sz="2000" dirty="0">
                <a:solidFill>
                  <a:srgbClr val="000000"/>
                </a:solidFill>
                <a:latin typeface="楷体_GB2312" pitchFamily="49" charset="-122"/>
              </a:rPr>
              <a:t>B，</a:t>
            </a:r>
            <a:r>
              <a:rPr lang="zh-CN" altLang="en-US" sz="2000" dirty="0">
                <a:solidFill>
                  <a:srgbClr val="000000"/>
                </a:solidFill>
                <a:latin typeface="楷体_GB2312" pitchFamily="49" charset="-122"/>
              </a:rPr>
              <a:t>病毒类型属蠕虫型，该病毒利用</a:t>
            </a:r>
            <a:r>
              <a:rPr lang="en-US" altLang="zh-CN" sz="2000" dirty="0">
                <a:solidFill>
                  <a:srgbClr val="000000"/>
                </a:solidFill>
                <a:latin typeface="楷体_GB2312" pitchFamily="49" charset="-122"/>
              </a:rPr>
              <a:t>RPC</a:t>
            </a:r>
            <a:r>
              <a:rPr lang="zh-CN" altLang="en-US" sz="2000" dirty="0">
                <a:solidFill>
                  <a:srgbClr val="000000"/>
                </a:solidFill>
                <a:latin typeface="楷体_GB2312" pitchFamily="49" charset="-122"/>
              </a:rPr>
              <a:t>漏洞进行快速传播。病毒程序采用</a:t>
            </a:r>
            <a:r>
              <a:rPr lang="en-US" altLang="zh-CN" sz="2000" dirty="0">
                <a:solidFill>
                  <a:srgbClr val="000000"/>
                </a:solidFill>
                <a:latin typeface="楷体_GB2312" pitchFamily="49" charset="-122"/>
              </a:rPr>
              <a:t>UPX</a:t>
            </a:r>
            <a:r>
              <a:rPr lang="zh-CN" altLang="en-US" sz="2000" dirty="0">
                <a:solidFill>
                  <a:srgbClr val="000000"/>
                </a:solidFill>
                <a:latin typeface="楷体_GB2312" pitchFamily="49" charset="-122"/>
              </a:rPr>
              <a:t>压缩技术，使得病毒体积较小，便于在网络上快速传播。</a:t>
            </a:r>
            <a:endParaRPr lang="zh-CN" altLang="en-US" sz="2000" dirty="0">
              <a:latin typeface="楷体_GB2312" pitchFamily="49" charset="-122"/>
            </a:endParaRPr>
          </a:p>
          <a:p>
            <a:pPr algn="just">
              <a:lnSpc>
                <a:spcPct val="90000"/>
              </a:lnSpc>
            </a:pPr>
            <a:r>
              <a:rPr lang="zh-CN" altLang="en-US" sz="2000" dirty="0">
                <a:solidFill>
                  <a:srgbClr val="000000"/>
                </a:solidFill>
                <a:latin typeface="楷体_GB2312" pitchFamily="49" charset="-122"/>
              </a:rPr>
              <a:t>    该病毒代码由下面几个模块组成：</a:t>
            </a:r>
            <a:endParaRPr lang="zh-CN" altLang="en-US" sz="2000" dirty="0">
              <a:latin typeface="楷体_GB2312" pitchFamily="49" charset="-122"/>
            </a:endParaRPr>
          </a:p>
          <a:p>
            <a:pPr algn="just">
              <a:lnSpc>
                <a:spcPct val="90000"/>
              </a:lnSpc>
            </a:pPr>
            <a:r>
              <a:rPr lang="zh-CN" altLang="en-US" sz="2000" dirty="0">
                <a:solidFill>
                  <a:srgbClr val="000000"/>
                </a:solidFill>
                <a:latin typeface="楷体_GB2312" pitchFamily="49" charset="-122"/>
              </a:rPr>
              <a:t>    (1)修改注册表。在注册表项</a:t>
            </a:r>
            <a:r>
              <a:rPr lang="en-US" altLang="zh-CN" sz="2000" dirty="0">
                <a:solidFill>
                  <a:srgbClr val="000000"/>
                </a:solidFill>
                <a:latin typeface="楷体_GB2312" pitchFamily="49" charset="-122"/>
              </a:rPr>
              <a:t>HKEY</a:t>
            </a:r>
            <a:r>
              <a:rPr lang="en-US" altLang="zh-CN" sz="2000" dirty="0">
                <a:solidFill>
                  <a:srgbClr val="000000"/>
                </a:solidFill>
                <a:latin typeface="Arial"/>
              </a:rPr>
              <a:t>—</a:t>
            </a:r>
            <a:r>
              <a:rPr lang="en-US" altLang="zh-CN" sz="2000" dirty="0">
                <a:solidFill>
                  <a:srgbClr val="000000"/>
                </a:solidFill>
                <a:latin typeface="楷体_GB2312" pitchFamily="49" charset="-122"/>
              </a:rPr>
              <a:t>LOCAI。</a:t>
            </a:r>
            <a:r>
              <a:rPr lang="zh-CN" altLang="en-US" sz="2000" dirty="0">
                <a:solidFill>
                  <a:srgbClr val="000000"/>
                </a:solidFill>
                <a:latin typeface="楷体_GB2312" pitchFamily="49" charset="-122"/>
              </a:rPr>
              <a:t>一</a:t>
            </a:r>
            <a:r>
              <a:rPr lang="en-US" altLang="zh-CN" sz="2000" dirty="0">
                <a:solidFill>
                  <a:srgbClr val="000000"/>
                </a:solidFill>
                <a:latin typeface="楷体_GB2312" pitchFamily="49" charset="-122"/>
              </a:rPr>
              <a:t>MACHINE＼SOFTWARE＼ </a:t>
            </a:r>
            <a:r>
              <a:rPr lang="en-US" altLang="zh-CN" sz="2000" dirty="0" err="1">
                <a:solidFill>
                  <a:srgbClr val="000000"/>
                </a:solidFill>
                <a:latin typeface="楷体_GB2312" pitchFamily="49" charset="-122"/>
              </a:rPr>
              <a:t>Microso~t＼Windows＼Current</a:t>
            </a:r>
            <a:r>
              <a:rPr lang="en-US" altLang="zh-CN" sz="2000" dirty="0">
                <a:solidFill>
                  <a:srgbClr val="000000"/>
                </a:solidFill>
                <a:latin typeface="楷体_GB2312" pitchFamily="49" charset="-122"/>
              </a:rPr>
              <a:t> </a:t>
            </a:r>
            <a:r>
              <a:rPr lang="en-US" altLang="zh-CN" sz="2000" dirty="0" err="1">
                <a:solidFill>
                  <a:srgbClr val="000000"/>
                </a:solidFill>
                <a:latin typeface="楷体_GB2312" pitchFamily="49" charset="-122"/>
              </a:rPr>
              <a:t>Version＼Run</a:t>
            </a:r>
            <a:r>
              <a:rPr lang="zh-CN" altLang="en-US" sz="2000" dirty="0">
                <a:solidFill>
                  <a:srgbClr val="000000"/>
                </a:solidFill>
                <a:latin typeface="楷体_GB2312" pitchFamily="49" charset="-122"/>
              </a:rPr>
              <a:t>下添加键值：</a:t>
            </a:r>
            <a:r>
              <a:rPr lang="zh-CN" altLang="en-US" sz="2000" dirty="0">
                <a:solidFill>
                  <a:srgbClr val="000000"/>
                </a:solidFill>
                <a:latin typeface="Arial"/>
              </a:rPr>
              <a:t>“</a:t>
            </a:r>
            <a:r>
              <a:rPr lang="en-US" altLang="zh-CN" sz="2000" dirty="0">
                <a:solidFill>
                  <a:srgbClr val="000000"/>
                </a:solidFill>
                <a:latin typeface="楷体_GB2312" pitchFamily="49" charset="-122"/>
              </a:rPr>
              <a:t>windows auto update</a:t>
            </a:r>
            <a:r>
              <a:rPr lang="en-US" altLang="zh-CN" sz="2000" dirty="0">
                <a:solidFill>
                  <a:srgbClr val="000000"/>
                </a:solidFill>
                <a:latin typeface="Arial"/>
              </a:rPr>
              <a:t>”</a:t>
            </a:r>
            <a:r>
              <a:rPr lang="zh-CN" altLang="en-US" sz="2000" dirty="0">
                <a:solidFill>
                  <a:srgbClr val="000000"/>
                </a:solidFill>
                <a:latin typeface="楷体_GB2312" pitchFamily="49" charset="-122"/>
              </a:rPr>
              <a:t>一</a:t>
            </a:r>
            <a:r>
              <a:rPr lang="zh-CN" altLang="en-US" sz="2000" dirty="0">
                <a:solidFill>
                  <a:srgbClr val="000000"/>
                </a:solidFill>
                <a:latin typeface="Arial"/>
              </a:rPr>
              <a:t>“</a:t>
            </a:r>
            <a:r>
              <a:rPr lang="en-US" altLang="zh-CN" sz="2000" dirty="0" err="1">
                <a:solidFill>
                  <a:srgbClr val="000000"/>
                </a:solidFill>
                <a:latin typeface="楷体_GB2312" pitchFamily="49" charset="-122"/>
              </a:rPr>
              <a:t>msblast．exe</a:t>
            </a:r>
            <a:r>
              <a:rPr lang="en-US" altLang="zh-CN" sz="2000" dirty="0">
                <a:solidFill>
                  <a:srgbClr val="000000"/>
                </a:solidFill>
                <a:latin typeface="楷体_GB2312" pitchFamily="49" charset="-122"/>
              </a:rPr>
              <a:t>'</a:t>
            </a:r>
            <a:r>
              <a:rPr lang="en-US" altLang="zh-CN" sz="2000" dirty="0">
                <a:solidFill>
                  <a:srgbClr val="000000"/>
                </a:solidFill>
                <a:latin typeface="Arial"/>
              </a:rPr>
              <a:t>’</a:t>
            </a:r>
            <a:r>
              <a:rPr lang="en-US" altLang="zh-CN" sz="2000" dirty="0">
                <a:solidFill>
                  <a:srgbClr val="000000"/>
                </a:solidFill>
                <a:latin typeface="楷体_GB2312" pitchFamily="49" charset="-122"/>
              </a:rPr>
              <a:t>，</a:t>
            </a:r>
            <a:r>
              <a:rPr lang="zh-CN" altLang="en-US" sz="2000" dirty="0">
                <a:solidFill>
                  <a:srgbClr val="000000"/>
                </a:solidFill>
                <a:latin typeface="楷体_GB2312" pitchFamily="49" charset="-122"/>
              </a:rPr>
              <a:t>以使蠕虫可以开机自动运行。</a:t>
            </a:r>
            <a:endParaRPr lang="zh-CN" altLang="en-US" sz="2000" dirty="0">
              <a:latin typeface="楷体_GB2312" pitchFamily="49" charset="-122"/>
            </a:endParaRPr>
          </a:p>
          <a:p>
            <a:pPr algn="just">
              <a:lnSpc>
                <a:spcPct val="90000"/>
              </a:lnSpc>
            </a:pPr>
            <a:r>
              <a:rPr lang="zh-CN" altLang="en-US" sz="2000" dirty="0">
                <a:solidFill>
                  <a:srgbClr val="000000"/>
                </a:solidFill>
                <a:latin typeface="楷体_GB2312" pitchFamily="49" charset="-122"/>
              </a:rPr>
              <a:t>    (2)攻击模块。攻击病毒自我生成的</a:t>
            </a:r>
            <a:r>
              <a:rPr lang="en-US" altLang="zh-CN" sz="2000" dirty="0">
                <a:solidFill>
                  <a:srgbClr val="000000"/>
                </a:solidFill>
                <a:latin typeface="楷体_GB2312" pitchFamily="49" charset="-122"/>
              </a:rPr>
              <a:t>IP</a:t>
            </a:r>
            <a:r>
              <a:rPr lang="zh-CN" altLang="en-US" sz="2000" dirty="0">
                <a:solidFill>
                  <a:srgbClr val="000000"/>
                </a:solidFill>
                <a:latin typeface="楷体_GB2312" pitchFamily="49" charset="-122"/>
              </a:rPr>
              <a:t>地址和</a:t>
            </a:r>
            <a:r>
              <a:rPr lang="en-US" altLang="zh-CN" sz="2000" dirty="0">
                <a:solidFill>
                  <a:srgbClr val="000000"/>
                </a:solidFill>
                <a:latin typeface="楷体_GB2312" pitchFamily="49" charset="-122"/>
              </a:rPr>
              <a:t>RPC</a:t>
            </a:r>
            <a:r>
              <a:rPr lang="zh-CN" altLang="en-US" sz="2000" dirty="0">
                <a:solidFill>
                  <a:srgbClr val="000000"/>
                </a:solidFill>
                <a:latin typeface="楷体_GB2312" pitchFamily="49" charset="-122"/>
              </a:rPr>
              <a:t>服务默认端口，为传播自己做准备。</a:t>
            </a:r>
            <a:endParaRPr lang="zh-CN" altLang="en-US" sz="2000" dirty="0">
              <a:latin typeface="楷体_GB2312" pitchFamily="49" charset="-122"/>
            </a:endParaRPr>
          </a:p>
          <a:p>
            <a:pPr algn="just">
              <a:lnSpc>
                <a:spcPct val="90000"/>
              </a:lnSpc>
            </a:pPr>
            <a:r>
              <a:rPr lang="zh-CN" altLang="en-US" sz="2000" dirty="0">
                <a:solidFill>
                  <a:srgbClr val="000000"/>
                </a:solidFill>
                <a:latin typeface="楷体_GB2312" pitchFamily="49" charset="-122"/>
              </a:rPr>
              <a:t>    (3)监听</a:t>
            </a:r>
            <a:r>
              <a:rPr lang="en-US" altLang="zh-CN" sz="2000" dirty="0">
                <a:solidFill>
                  <a:srgbClr val="000000"/>
                </a:solidFill>
                <a:latin typeface="楷体_GB2312" pitchFamily="49" charset="-122"/>
              </a:rPr>
              <a:t>UDP 69</a:t>
            </a:r>
            <a:r>
              <a:rPr lang="zh-CN" altLang="en-US" sz="2000" dirty="0">
                <a:solidFill>
                  <a:srgbClr val="000000"/>
                </a:solidFill>
                <a:latin typeface="楷体_GB2312" pitchFamily="49" charset="-122"/>
              </a:rPr>
              <a:t>端口，当有服务请求，就发送</a:t>
            </a:r>
            <a:r>
              <a:rPr lang="en-US" altLang="zh-CN" sz="2000" dirty="0" err="1">
                <a:solidFill>
                  <a:srgbClr val="000000"/>
                </a:solidFill>
                <a:latin typeface="楷体_GB2312" pitchFamily="49" charset="-122"/>
              </a:rPr>
              <a:t>Msblast．exe</a:t>
            </a:r>
            <a:r>
              <a:rPr lang="zh-CN" altLang="en-US" sz="2000" dirty="0">
                <a:solidFill>
                  <a:srgbClr val="000000"/>
                </a:solidFill>
                <a:latin typeface="楷体_GB2312" pitchFamily="49" charset="-122"/>
              </a:rPr>
              <a:t>文件。</a:t>
            </a:r>
            <a:endParaRPr lang="zh-CN" altLang="en-US" sz="2000" dirty="0">
              <a:latin typeface="楷体_GB2312" pitchFamily="49" charset="-122"/>
            </a:endParaRPr>
          </a:p>
          <a:p>
            <a:pPr algn="just">
              <a:lnSpc>
                <a:spcPct val="90000"/>
              </a:lnSpc>
            </a:pPr>
            <a:r>
              <a:rPr lang="zh-CN" altLang="en-US" sz="2000" dirty="0">
                <a:solidFill>
                  <a:srgbClr val="000000"/>
                </a:solidFill>
                <a:latin typeface="楷体_GB2312" pitchFamily="49" charset="-122"/>
              </a:rPr>
              <a:t>    (4)发送命令到远端计算机(被攻击计算机)，以使其连接被感染计算机(本地计算机)下载并运行该病毒；</a:t>
            </a:r>
            <a:endParaRPr lang="zh-CN" altLang="en-US" sz="2000" dirty="0">
              <a:latin typeface="楷体_GB2312" pitchFamily="49" charset="-122"/>
            </a:endParaRPr>
          </a:p>
          <a:p>
            <a:pPr>
              <a:lnSpc>
                <a:spcPct val="90000"/>
              </a:lnSpc>
            </a:pPr>
            <a:r>
              <a:rPr lang="zh-CN" altLang="en-US" sz="2000" dirty="0">
                <a:solidFill>
                  <a:srgbClr val="000000"/>
                </a:solidFill>
                <a:latin typeface="楷体_GB2312" pitchFamily="49" charset="-122"/>
              </a:rPr>
              <a:t>    (5)设置触发条件：如果当前月份大于8月，或当前日期大于15号，对</a:t>
            </a:r>
            <a:r>
              <a:rPr lang="zh-CN" altLang="en-US" sz="2000" dirty="0">
                <a:solidFill>
                  <a:srgbClr val="000000"/>
                </a:solidFill>
                <a:latin typeface="Arial"/>
              </a:rPr>
              <a:t>“</a:t>
            </a:r>
            <a:r>
              <a:rPr lang="en-US" altLang="zh-CN" sz="2000" dirty="0">
                <a:solidFill>
                  <a:srgbClr val="000000"/>
                </a:solidFill>
                <a:latin typeface="楷体_GB2312" pitchFamily="49" charset="-122"/>
              </a:rPr>
              <a:t>Windows </a:t>
            </a:r>
            <a:r>
              <a:rPr lang="en-US" altLang="zh-CN" sz="2000" dirty="0" err="1">
                <a:solidFill>
                  <a:srgbClr val="000000"/>
                </a:solidFill>
                <a:latin typeface="楷体_GB2312" pitchFamily="49" charset="-122"/>
              </a:rPr>
              <a:t>update．COIIl</a:t>
            </a:r>
            <a:r>
              <a:rPr lang="en-US" altLang="zh-CN" sz="2000" dirty="0">
                <a:solidFill>
                  <a:srgbClr val="000000"/>
                </a:solidFill>
                <a:latin typeface="楷体_GB2312" pitchFamily="49" charset="-122"/>
              </a:rPr>
              <a:t>"</a:t>
            </a:r>
            <a:r>
              <a:rPr lang="zh-CN" altLang="en-US" sz="2000" dirty="0">
                <a:solidFill>
                  <a:srgbClr val="000000"/>
                </a:solidFill>
                <a:latin typeface="楷体_GB2312" pitchFamily="49" charset="-122"/>
              </a:rPr>
              <a:t>实施</a:t>
            </a:r>
            <a:r>
              <a:rPr lang="en-US" altLang="zh-CN" sz="2000" dirty="0">
                <a:solidFill>
                  <a:srgbClr val="000000"/>
                </a:solidFill>
                <a:latin typeface="楷体_GB2312" pitchFamily="49" charset="-122"/>
              </a:rPr>
              <a:t>DOS</a:t>
            </a:r>
            <a:r>
              <a:rPr lang="zh-CN" altLang="en-US" sz="2000" dirty="0">
                <a:solidFill>
                  <a:srgbClr val="000000"/>
                </a:solidFill>
                <a:latin typeface="楷体_GB2312" pitchFamily="49" charset="-122"/>
              </a:rPr>
              <a:t>攻击。</a:t>
            </a:r>
            <a:r>
              <a:rPr lang="zh-CN" altLang="en-US" sz="2000" dirty="0">
                <a:latin typeface="楷体_GB2312" pitchFamily="49" charset="-122"/>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02B1C46-1CB8-4A4C-959F-9832F4382C36}" type="slidenum">
              <a:rPr lang="zh-CN" altLang="en-US"/>
              <a:pPr/>
              <a:t>71</a:t>
            </a:fld>
            <a:endParaRPr lang="en-US" altLang="zh-CN"/>
          </a:p>
        </p:txBody>
      </p:sp>
      <p:sp>
        <p:nvSpPr>
          <p:cNvPr id="546818"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后门程序</a:t>
            </a:r>
          </a:p>
        </p:txBody>
      </p:sp>
      <p:sp>
        <p:nvSpPr>
          <p:cNvPr id="546819" name="Rectangle 3"/>
          <p:cNvSpPr>
            <a:spLocks noGrp="1" noChangeArrowheads="1"/>
          </p:cNvSpPr>
          <p:nvPr>
            <p:ph type="body" idx="1"/>
          </p:nvPr>
        </p:nvSpPr>
        <p:spPr>
          <a:xfrm>
            <a:off x="533400" y="1981200"/>
            <a:ext cx="8229600" cy="3384550"/>
          </a:xfrm>
        </p:spPr>
        <p:txBody>
          <a:bodyPr/>
          <a:lstStyle/>
          <a:p>
            <a:pPr algn="just">
              <a:lnSpc>
                <a:spcPct val="90000"/>
              </a:lnSpc>
              <a:buFontTx/>
              <a:buNone/>
            </a:pPr>
            <a:r>
              <a:rPr lang="zh-CN" altLang="en-US" sz="2600">
                <a:solidFill>
                  <a:srgbClr val="000000"/>
                </a:solidFill>
                <a:latin typeface="楷体_GB2312" pitchFamily="49" charset="-122"/>
              </a:rPr>
              <a:t>后门程序</a:t>
            </a:r>
            <a:endParaRPr lang="zh-CN" altLang="en-US" sz="2600">
              <a:latin typeface="楷体_GB2312" pitchFamily="49" charset="-122"/>
            </a:endParaRPr>
          </a:p>
          <a:p>
            <a:pPr>
              <a:lnSpc>
                <a:spcPct val="90000"/>
              </a:lnSpc>
            </a:pPr>
            <a:r>
              <a:rPr lang="zh-CN" altLang="en-US" sz="2600">
                <a:solidFill>
                  <a:srgbClr val="000000"/>
                </a:solidFill>
                <a:latin typeface="楷体_GB2312" pitchFamily="49" charset="-122"/>
              </a:rPr>
              <a:t>  由于程序员在设计一些功能复杂的程序时，一般采用模块化的程序设计思想，将整个项目分割为多个功能模块，分别进行设计、调试，这时的后门就是一个模块的秘密入口。</a:t>
            </a:r>
          </a:p>
          <a:p>
            <a:pPr>
              <a:lnSpc>
                <a:spcPct val="90000"/>
              </a:lnSpc>
            </a:pPr>
            <a:r>
              <a:rPr lang="zh-CN" altLang="en-US" sz="2600">
                <a:solidFill>
                  <a:srgbClr val="000000"/>
                </a:solidFill>
                <a:latin typeface="楷体_GB2312" pitchFamily="49" charset="-122"/>
              </a:rPr>
              <a:t>  在程序开发阶段，后门便于测试、更改和增强模块功能。正常情况下，完成设计之后需要去掉各个模块的后门，不过有时由于疏忽或者其他原因(如将其留在程序中，便于日后访问、测试或维护)后门没有去掉，一些别有用心的人会利用穷举搜索法发现并利用这些后门，然后进入系统并发动攻击。</a:t>
            </a:r>
            <a:r>
              <a:rPr lang="zh-CN" altLang="en-US" sz="2600">
                <a:latin typeface="楷体_GB2312" pitchFamily="49" charset="-122"/>
              </a:rPr>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D75AEE8-EBE6-44C4-8622-395F83BE67A6}" type="slidenum">
              <a:rPr lang="zh-CN" altLang="en-US"/>
              <a:pPr/>
              <a:t>72</a:t>
            </a:fld>
            <a:endParaRPr lang="en-US" altLang="zh-CN"/>
          </a:p>
        </p:txBody>
      </p:sp>
      <p:sp>
        <p:nvSpPr>
          <p:cNvPr id="547842"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木 马</a:t>
            </a:r>
          </a:p>
        </p:txBody>
      </p:sp>
      <p:sp>
        <p:nvSpPr>
          <p:cNvPr id="547843" name="Rectangle 3"/>
          <p:cNvSpPr>
            <a:spLocks noGrp="1" noChangeArrowheads="1"/>
          </p:cNvSpPr>
          <p:nvPr>
            <p:ph type="body" idx="1"/>
          </p:nvPr>
        </p:nvSpPr>
        <p:spPr/>
        <p:txBody>
          <a:bodyPr/>
          <a:lstStyle/>
          <a:p>
            <a:pPr algn="just">
              <a:buFontTx/>
              <a:buNone/>
            </a:pPr>
            <a:r>
              <a:rPr lang="zh-CN" altLang="en-US" sz="2800">
                <a:solidFill>
                  <a:srgbClr val="000000"/>
                </a:solidFill>
                <a:latin typeface="楷体_GB2312" pitchFamily="49" charset="-122"/>
              </a:rPr>
              <a:t> 设置木马</a:t>
            </a:r>
            <a:endParaRPr lang="en-US" altLang="zh-CN" sz="2800">
              <a:latin typeface="楷体_GB2312" pitchFamily="49" charset="-122"/>
            </a:endParaRPr>
          </a:p>
          <a:p>
            <a:pPr>
              <a:buFontTx/>
              <a:buNone/>
            </a:pPr>
            <a:r>
              <a:rPr lang="en-US" altLang="zh-CN" sz="2800">
                <a:solidFill>
                  <a:srgbClr val="000000"/>
                </a:solidFill>
                <a:latin typeface="楷体_GB2312" pitchFamily="49" charset="-122"/>
              </a:rPr>
              <a:t>    </a:t>
            </a:r>
            <a:r>
              <a:rPr lang="zh-CN" altLang="en-US" sz="2800">
                <a:solidFill>
                  <a:srgbClr val="000000"/>
                </a:solidFill>
                <a:latin typeface="楷体_GB2312" pitchFamily="49" charset="-122"/>
              </a:rPr>
              <a:t>该恶意软件利用系统漏洞进入用户的计算机系统，通过修改注册表等方式自启动，运行时有意不让用户察觉，将用户计算机中的所有信息都暴露在网络中。大多数黑客程序的服务器端都是木马病毒。</a:t>
            </a:r>
            <a:r>
              <a:rPr lang="zh-CN" altLang="en-US" sz="2800">
                <a:latin typeface="楷体_GB2312" pitchFamily="49" charset="-122"/>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E05A5D7-6D58-4DB9-8400-1EF22C6D8C8D}" type="slidenum">
              <a:rPr lang="zh-CN" altLang="en-US"/>
              <a:pPr/>
              <a:t>73</a:t>
            </a:fld>
            <a:endParaRPr lang="en-US" altLang="zh-CN"/>
          </a:p>
        </p:txBody>
      </p:sp>
      <p:sp>
        <p:nvSpPr>
          <p:cNvPr id="581634" name="Rectangle 2"/>
          <p:cNvSpPr>
            <a:spLocks noGrp="1" noChangeArrowheads="1"/>
          </p:cNvSpPr>
          <p:nvPr>
            <p:ph type="title"/>
          </p:nvPr>
        </p:nvSpPr>
        <p:spPr>
          <a:xfrm>
            <a:off x="468313" y="981075"/>
            <a:ext cx="8229600" cy="711200"/>
          </a:xfrm>
        </p:spPr>
        <p:txBody>
          <a:bodyPr/>
          <a:lstStyle/>
          <a:p>
            <a:r>
              <a:rPr lang="zh-CN" altLang="en-US" sz="3600">
                <a:solidFill>
                  <a:schemeClr val="tx1"/>
                </a:solidFill>
                <a:latin typeface="楷体_GB2312" pitchFamily="49" charset="-122"/>
                <a:ea typeface="楷体_GB2312" pitchFamily="49" charset="-122"/>
              </a:rPr>
              <a:t>僵尸网络（</a:t>
            </a:r>
            <a:r>
              <a:rPr lang="en-US" altLang="zh-CN" sz="3600">
                <a:latin typeface="楷体_GB2312" pitchFamily="49" charset="-122"/>
                <a:ea typeface="楷体_GB2312" pitchFamily="49" charset="-122"/>
              </a:rPr>
              <a:t>Botnet </a:t>
            </a:r>
            <a:r>
              <a:rPr lang="zh-CN" altLang="en-US" sz="3600">
                <a:solidFill>
                  <a:schemeClr val="tx1"/>
                </a:solidFill>
                <a:latin typeface="楷体_GB2312" pitchFamily="49" charset="-122"/>
                <a:ea typeface="楷体_GB2312" pitchFamily="49" charset="-122"/>
              </a:rPr>
              <a:t>）</a:t>
            </a:r>
          </a:p>
        </p:txBody>
      </p:sp>
      <p:sp>
        <p:nvSpPr>
          <p:cNvPr id="581635" name="Rectangle 3"/>
          <p:cNvSpPr>
            <a:spLocks noGrp="1" noChangeArrowheads="1"/>
          </p:cNvSpPr>
          <p:nvPr>
            <p:ph type="body" idx="1"/>
          </p:nvPr>
        </p:nvSpPr>
        <p:spPr>
          <a:xfrm>
            <a:off x="755650" y="1844675"/>
            <a:ext cx="7772400" cy="4752975"/>
          </a:xfrm>
        </p:spPr>
        <p:txBody>
          <a:bodyPr/>
          <a:lstStyle/>
          <a:p>
            <a:pPr>
              <a:lnSpc>
                <a:spcPct val="90000"/>
              </a:lnSpc>
            </a:pPr>
            <a:r>
              <a:rPr lang="zh-CN" altLang="en-US"/>
              <a:t>僵尸网络</a:t>
            </a:r>
          </a:p>
          <a:p>
            <a:pPr lvl="1">
              <a:lnSpc>
                <a:spcPct val="90000"/>
              </a:lnSpc>
            </a:pPr>
            <a:r>
              <a:rPr lang="zh-CN" altLang="en-US"/>
              <a:t>僵尸网络是可被攻击者远程控制的被攻陷主机所组成的网络。 </a:t>
            </a:r>
            <a:endParaRPr lang="en-US" altLang="zh-CN"/>
          </a:p>
          <a:p>
            <a:pPr lvl="1">
              <a:lnSpc>
                <a:spcPct val="90000"/>
              </a:lnSpc>
            </a:pPr>
            <a:r>
              <a:rPr lang="zh-CN" altLang="en-US"/>
              <a:t>攻击者利用互联网秘密建立的可以集中控制的计算机群。其组成通常包括被植入“僵尸”程序的计算机群，一个或多个控制服务器，控制者的控制终端等。</a:t>
            </a:r>
          </a:p>
          <a:p>
            <a:pPr lvl="1">
              <a:lnSpc>
                <a:spcPct val="90000"/>
              </a:lnSpc>
            </a:pPr>
            <a:r>
              <a:rPr lang="zh-CN" altLang="en-US"/>
              <a:t>僵尸网络是攻击者出于恶意目标，传播</a:t>
            </a:r>
            <a:r>
              <a:rPr lang="zh-CN" altLang="en-US" b="1"/>
              <a:t>僵尸程序</a:t>
            </a:r>
            <a:r>
              <a:rPr lang="zh-CN" altLang="en-US"/>
              <a:t>将大量主机感染成僵尸主机，并由</a:t>
            </a:r>
            <a:r>
              <a:rPr lang="zh-CN" altLang="en-US" b="1"/>
              <a:t>僵尸控制程序</a:t>
            </a:r>
            <a:r>
              <a:rPr lang="zh-CN" altLang="en-US"/>
              <a:t>通过一对多的命令和控制信道所组成的网络。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eaLnBrk="1" hangingPunct="1"/>
            <a:r>
              <a:rPr lang="zh-CN" altLang="en-US" smtClean="0"/>
              <a:t>熊猫烧香病毒</a:t>
            </a:r>
          </a:p>
        </p:txBody>
      </p:sp>
      <p:sp>
        <p:nvSpPr>
          <p:cNvPr id="698371" name="Rectangle 3"/>
          <p:cNvSpPr>
            <a:spLocks noGrp="1" noChangeArrowheads="1"/>
          </p:cNvSpPr>
          <p:nvPr>
            <p:ph type="body" sz="half" idx="1"/>
          </p:nvPr>
        </p:nvSpPr>
        <p:spPr>
          <a:xfrm>
            <a:off x="457200" y="1905000"/>
            <a:ext cx="3808413" cy="4114800"/>
          </a:xfrm>
        </p:spPr>
        <p:txBody>
          <a:bodyPr/>
          <a:lstStyle/>
          <a:p>
            <a:pPr eaLnBrk="1" hangingPunct="1"/>
            <a:r>
              <a:rPr lang="zh-CN" altLang="en-US" sz="2800" smtClean="0"/>
              <a:t>该病毒发作时</a:t>
            </a:r>
          </a:p>
        </p:txBody>
      </p:sp>
      <p:pic>
        <p:nvPicPr>
          <p:cNvPr id="48131" name="Picture 4" descr="1"/>
          <p:cNvPicPr>
            <a:picLocks noChangeAspect="1" noChangeArrowheads="1" noCrop="1"/>
          </p:cNvPicPr>
          <p:nvPr/>
        </p:nvPicPr>
        <p:blipFill>
          <a:blip r:embed="rId4"/>
          <a:srcRect/>
          <a:stretch>
            <a:fillRect/>
          </a:stretch>
        </p:blipFill>
        <p:spPr bwMode="auto">
          <a:xfrm>
            <a:off x="971550" y="2924175"/>
            <a:ext cx="3168650" cy="2243138"/>
          </a:xfrm>
          <a:prstGeom prst="rect">
            <a:avLst/>
          </a:prstGeom>
          <a:noFill/>
          <a:ln w="9525">
            <a:noFill/>
            <a:miter lim="800000"/>
            <a:headEnd/>
            <a:tailEnd/>
          </a:ln>
        </p:spPr>
      </p:pic>
      <p:pic>
        <p:nvPicPr>
          <p:cNvPr id="48132" name="Picture 5" descr="2"/>
          <p:cNvPicPr>
            <a:picLocks noChangeAspect="1" noChangeArrowheads="1"/>
          </p:cNvPicPr>
          <p:nvPr/>
        </p:nvPicPr>
        <p:blipFill>
          <a:blip r:embed="rId5"/>
          <a:srcRect/>
          <a:stretch>
            <a:fillRect/>
          </a:stretch>
        </p:blipFill>
        <p:spPr bwMode="auto">
          <a:xfrm>
            <a:off x="4860925" y="2924175"/>
            <a:ext cx="3382963" cy="2233613"/>
          </a:xfrm>
          <a:prstGeom prst="rect">
            <a:avLst/>
          </a:prstGeom>
          <a:noFill/>
          <a:ln w="9525">
            <a:noFill/>
            <a:miter lim="800000"/>
            <a:headEnd/>
            <a:tailEnd/>
          </a:ln>
        </p:spPr>
      </p:pic>
    </p:spTree>
    <p:extLst>
      <p:ext uri="{BB962C8B-B14F-4D97-AF65-F5344CB8AC3E}">
        <p14:creationId xmlns:p14="http://schemas.microsoft.com/office/powerpoint/2010/main" val="3785141837"/>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98370">
                                            <p:txEl>
                                              <p:pRg st="0" end="0"/>
                                            </p:txEl>
                                          </p:spTgt>
                                        </p:tgtEl>
                                        <p:attrNameLst>
                                          <p:attrName>style.visibility</p:attrName>
                                        </p:attrNameLst>
                                      </p:cBhvr>
                                      <p:to>
                                        <p:strVal val="visible"/>
                                      </p:to>
                                    </p:set>
                                    <p:anim calcmode="lin" valueType="num">
                                      <p:cBhvr additive="base">
                                        <p:cTn id="7" dur="500" fill="hold"/>
                                        <p:tgtEl>
                                          <p:spTgt spid="6983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983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打开时发金属声.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8371">
                                            <p:txEl>
                                              <p:pRg st="0" end="0"/>
                                            </p:txEl>
                                          </p:spTgt>
                                        </p:tgtEl>
                                        <p:attrNameLst>
                                          <p:attrName>style.visibility</p:attrName>
                                        </p:attrNameLst>
                                      </p:cBhvr>
                                      <p:to>
                                        <p:strVal val="visible"/>
                                      </p:to>
                                    </p:set>
                                    <p:anim calcmode="lin" valueType="num">
                                      <p:cBhvr additive="base">
                                        <p:cTn id="13" dur="500" fill="hold"/>
                                        <p:tgtEl>
                                          <p:spTgt spid="6983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83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0" grpId="0" build="p" autoUpdateAnimBg="0" advAuto="0"/>
      <p:bldP spid="69837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68313" y="1052513"/>
            <a:ext cx="8229600" cy="711200"/>
          </a:xfrm>
        </p:spPr>
        <p:txBody>
          <a:bodyPr/>
          <a:lstStyle/>
          <a:p>
            <a:pPr eaLnBrk="1" hangingPunct="1"/>
            <a:r>
              <a:rPr lang="zh-CN" altLang="en-US" sz="4000" smtClean="0"/>
              <a:t>熊猫烧香（变种 </a:t>
            </a:r>
            <a:r>
              <a:rPr lang="en-US" altLang="zh-CN" sz="4000" smtClean="0"/>
              <a:t>spoclsv.exe  </a:t>
            </a:r>
            <a:r>
              <a:rPr lang="zh-CN" altLang="en-US" sz="4000" smtClean="0"/>
              <a:t>）</a:t>
            </a:r>
          </a:p>
        </p:txBody>
      </p:sp>
      <p:sp>
        <p:nvSpPr>
          <p:cNvPr id="49154" name="Rectangle 3"/>
          <p:cNvSpPr>
            <a:spLocks noGrp="1" noChangeArrowheads="1"/>
          </p:cNvSpPr>
          <p:nvPr>
            <p:ph type="body" idx="1"/>
          </p:nvPr>
        </p:nvSpPr>
        <p:spPr>
          <a:xfrm>
            <a:off x="395288" y="1989138"/>
            <a:ext cx="8748712" cy="4608512"/>
          </a:xfrm>
        </p:spPr>
        <p:txBody>
          <a:bodyPr/>
          <a:lstStyle/>
          <a:p>
            <a:pPr eaLnBrk="1" hangingPunct="1">
              <a:lnSpc>
                <a:spcPct val="80000"/>
              </a:lnSpc>
            </a:pPr>
            <a:r>
              <a:rPr lang="zh-CN" altLang="en-US" sz="2400" dirty="0"/>
              <a:t>感染机制：</a:t>
            </a:r>
            <a:r>
              <a:rPr lang="en-US" altLang="zh-CN" sz="2400" dirty="0" smtClean="0"/>
              <a:t>IE</a:t>
            </a:r>
            <a:r>
              <a:rPr lang="zh-CN" altLang="en-US" sz="2400" dirty="0" smtClean="0"/>
              <a:t>的</a:t>
            </a:r>
            <a:r>
              <a:rPr lang="zh-CN" altLang="en-US" sz="2400" dirty="0"/>
              <a:t>漏洞、木马、局域网、移动存储设备。</a:t>
            </a:r>
          </a:p>
          <a:p>
            <a:pPr eaLnBrk="1" hangingPunct="1">
              <a:lnSpc>
                <a:spcPct val="80000"/>
              </a:lnSpc>
            </a:pPr>
            <a:r>
              <a:rPr lang="zh-CN" altLang="en-US" sz="2400" dirty="0"/>
              <a:t>感染过程：</a:t>
            </a:r>
          </a:p>
          <a:p>
            <a:pPr lvl="1" eaLnBrk="1" hangingPunct="1">
              <a:lnSpc>
                <a:spcPct val="80000"/>
              </a:lnSpc>
            </a:pPr>
            <a:r>
              <a:rPr lang="zh-CN" altLang="en-US" sz="2000" dirty="0"/>
              <a:t>运行后复制自身到系统目录</a:t>
            </a:r>
            <a:r>
              <a:rPr lang="en-US" altLang="zh-CN" sz="2000" dirty="0"/>
              <a:t>:%System%\drivers\spoclsv.exe</a:t>
            </a:r>
            <a:r>
              <a:rPr lang="zh-CN" altLang="en-US" sz="2000" dirty="0"/>
              <a:t>。</a:t>
            </a:r>
          </a:p>
          <a:p>
            <a:pPr lvl="1" eaLnBrk="1" hangingPunct="1">
              <a:lnSpc>
                <a:spcPct val="80000"/>
              </a:lnSpc>
            </a:pPr>
            <a:r>
              <a:rPr lang="zh-CN" altLang="en-US" sz="2000" dirty="0" smtClean="0"/>
              <a:t>创建</a:t>
            </a:r>
            <a:r>
              <a:rPr lang="zh-CN" altLang="en-US" sz="2000" dirty="0"/>
              <a:t>启动项</a:t>
            </a:r>
            <a:r>
              <a:rPr lang="en-US" altLang="zh-CN" sz="2000" dirty="0"/>
              <a:t>[HKEY_CURRENT_USER\Software\Microsoft\Windows\</a:t>
            </a:r>
            <a:r>
              <a:rPr lang="en-US" altLang="zh-CN" sz="2000" dirty="0" err="1"/>
              <a:t>CurrentVersion</a:t>
            </a:r>
            <a:r>
              <a:rPr lang="en-US" altLang="zh-CN" sz="2000" dirty="0"/>
              <a:t>\Run]"</a:t>
            </a:r>
            <a:r>
              <a:rPr lang="en-US" altLang="zh-CN" sz="2000" dirty="0" err="1"/>
              <a:t>svcshare</a:t>
            </a:r>
            <a:r>
              <a:rPr lang="en-US" altLang="zh-CN" sz="2000" dirty="0"/>
              <a:t>"="%System%\drivers\spoclsv.exe“</a:t>
            </a:r>
          </a:p>
          <a:p>
            <a:pPr lvl="1" eaLnBrk="1" hangingPunct="1">
              <a:lnSpc>
                <a:spcPct val="80000"/>
              </a:lnSpc>
            </a:pPr>
            <a:r>
              <a:rPr lang="zh-CN" altLang="en-US" sz="2000" dirty="0"/>
              <a:t>修改注册表信息干扰“显示所有文件和文件夹”设置：</a:t>
            </a:r>
            <a:r>
              <a:rPr lang="en-US" altLang="zh-CN" sz="2000" dirty="0"/>
              <a:t>HKEY_LOCAL_MACHINE\SOFTWARE\Microsoft\Windows\</a:t>
            </a:r>
            <a:r>
              <a:rPr lang="en-US" altLang="zh-CN" sz="2000" dirty="0" err="1"/>
              <a:t>CurrentVersion</a:t>
            </a:r>
            <a:r>
              <a:rPr lang="en-US" altLang="zh-CN" sz="2000" dirty="0"/>
              <a:t>\Explorer\Advanced\Folder\Hidden\SHOWALL]"</a:t>
            </a:r>
            <a:r>
              <a:rPr lang="en-US" altLang="zh-CN" sz="2000" dirty="0" err="1"/>
              <a:t>CheckedValue</a:t>
            </a:r>
            <a:r>
              <a:rPr lang="en-US" altLang="zh-CN" sz="2000" dirty="0"/>
              <a:t>"=dword:00000000</a:t>
            </a:r>
          </a:p>
          <a:p>
            <a:pPr lvl="1" eaLnBrk="1" hangingPunct="1">
              <a:lnSpc>
                <a:spcPct val="80000"/>
              </a:lnSpc>
            </a:pPr>
            <a:r>
              <a:rPr lang="zh-CN" altLang="en-US" sz="2000" dirty="0" smtClean="0"/>
              <a:t>在各分区根目录生成副本：</a:t>
            </a:r>
            <a:r>
              <a:rPr lang="en-US" altLang="zh-CN" sz="2000" dirty="0" smtClean="0"/>
              <a:t>X:\setup.exe  X:\autorun.inf </a:t>
            </a:r>
          </a:p>
          <a:p>
            <a:pPr lvl="1" eaLnBrk="1" hangingPunct="1">
              <a:lnSpc>
                <a:spcPct val="80000"/>
              </a:lnSpc>
            </a:pPr>
            <a:r>
              <a:rPr lang="zh-CN" altLang="en-US" sz="2000" dirty="0"/>
              <a:t>关闭对头窗口、进程，禁用对头服务，禁用系统安全项</a:t>
            </a:r>
          </a:p>
          <a:p>
            <a:pPr lvl="1" eaLnBrk="1" hangingPunct="1">
              <a:lnSpc>
                <a:spcPct val="80000"/>
              </a:lnSpc>
            </a:pPr>
            <a:r>
              <a:rPr lang="zh-CN" altLang="en-US" sz="2000" dirty="0"/>
              <a:t>遍历目录，感染</a:t>
            </a:r>
            <a:r>
              <a:rPr lang="en-US" altLang="zh-CN" sz="2000" dirty="0"/>
              <a:t>exe</a:t>
            </a:r>
            <a:r>
              <a:rPr lang="zh-CN" altLang="en-US" sz="2000" dirty="0"/>
              <a:t>、</a:t>
            </a:r>
            <a:r>
              <a:rPr lang="en-US" altLang="zh-CN" sz="2000" dirty="0"/>
              <a:t>com</a:t>
            </a:r>
            <a:r>
              <a:rPr lang="zh-CN" altLang="en-US" sz="2000" dirty="0"/>
              <a:t>、</a:t>
            </a:r>
            <a:r>
              <a:rPr lang="en-US" altLang="zh-CN" sz="2000" dirty="0" err="1"/>
              <a:t>scr</a:t>
            </a:r>
            <a:r>
              <a:rPr lang="zh-CN" altLang="en-US" sz="2000" dirty="0"/>
              <a:t>、</a:t>
            </a:r>
            <a:r>
              <a:rPr lang="en-US" altLang="zh-CN" sz="2000" dirty="0" err="1"/>
              <a:t>pif</a:t>
            </a:r>
            <a:r>
              <a:rPr lang="zh-CN" altLang="en-US" sz="2000" dirty="0"/>
              <a:t>等文件；将自身捆绑在被感染文件前端，并在尾部添加标记信息：</a:t>
            </a:r>
            <a:r>
              <a:rPr lang="en-US" altLang="zh-CN" sz="2000" dirty="0"/>
              <a:t>QUOTE:.</a:t>
            </a:r>
            <a:r>
              <a:rPr lang="en-US" altLang="zh-CN" sz="2000" dirty="0" err="1"/>
              <a:t>WhBoy</a:t>
            </a:r>
            <a:r>
              <a:rPr lang="en-US" altLang="zh-CN" sz="2000" dirty="0"/>
              <a:t>{</a:t>
            </a:r>
            <a:r>
              <a:rPr lang="zh-CN" altLang="en-US" sz="2000" dirty="0"/>
              <a:t>原文件名</a:t>
            </a:r>
            <a:r>
              <a:rPr lang="en-US" altLang="zh-CN" sz="2000" dirty="0"/>
              <a:t>}.exe.{</a:t>
            </a:r>
            <a:r>
              <a:rPr lang="zh-CN" altLang="en-US" sz="2000" dirty="0"/>
              <a:t>原文件大小</a:t>
            </a:r>
            <a:r>
              <a:rPr lang="en-US" altLang="zh-CN" sz="2000" dirty="0"/>
              <a:t>}.</a:t>
            </a:r>
          </a:p>
          <a:p>
            <a:pPr lvl="1" eaLnBrk="1" hangingPunct="1">
              <a:lnSpc>
                <a:spcPct val="80000"/>
              </a:lnSpc>
            </a:pPr>
            <a:r>
              <a:rPr lang="zh-CN" altLang="en-US" sz="2000" dirty="0"/>
              <a:t>在本局域网内尝试弱口令</a:t>
            </a:r>
          </a:p>
        </p:txBody>
      </p:sp>
    </p:spTree>
    <p:extLst>
      <p:ext uri="{BB962C8B-B14F-4D97-AF65-F5344CB8AC3E}">
        <p14:creationId xmlns:p14="http://schemas.microsoft.com/office/powerpoint/2010/main" val="29940068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zh-CN" altLang="en-US" sz="4000" smtClean="0"/>
              <a:t>熊猫烧香（变种 </a:t>
            </a:r>
            <a:r>
              <a:rPr lang="en-US" altLang="zh-CN" sz="4000" smtClean="0"/>
              <a:t>SVCH0ST.exe </a:t>
            </a:r>
            <a:r>
              <a:rPr lang="zh-CN" altLang="en-US" sz="4000" smtClean="0"/>
              <a:t>）</a:t>
            </a:r>
          </a:p>
        </p:txBody>
      </p:sp>
      <p:sp>
        <p:nvSpPr>
          <p:cNvPr id="50178" name="Rectangle 3"/>
          <p:cNvSpPr>
            <a:spLocks noGrp="1" noChangeArrowheads="1"/>
          </p:cNvSpPr>
          <p:nvPr>
            <p:ph type="body" idx="1"/>
          </p:nvPr>
        </p:nvSpPr>
        <p:spPr/>
        <p:txBody>
          <a:bodyPr/>
          <a:lstStyle/>
          <a:p>
            <a:pPr eaLnBrk="1" hangingPunct="1">
              <a:lnSpc>
                <a:spcPct val="80000"/>
              </a:lnSpc>
            </a:pPr>
            <a:r>
              <a:rPr lang="zh-CN" altLang="en-US" sz="2400" dirty="0" smtClean="0"/>
              <a:t>每隔一段时间（</a:t>
            </a:r>
            <a:r>
              <a:rPr lang="en-US" altLang="zh-CN" sz="2400" dirty="0" smtClean="0"/>
              <a:t>18</a:t>
            </a:r>
            <a:r>
              <a:rPr lang="zh-CN" altLang="en-US" sz="2400" dirty="0" smtClean="0"/>
              <a:t>秒）访问固定链接，查询新的变种</a:t>
            </a:r>
          </a:p>
          <a:p>
            <a:pPr eaLnBrk="1" hangingPunct="1">
              <a:lnSpc>
                <a:spcPct val="80000"/>
              </a:lnSpc>
            </a:pPr>
            <a:r>
              <a:rPr lang="zh-CN" altLang="en-US" sz="2400" dirty="0" smtClean="0"/>
              <a:t>刷新</a:t>
            </a:r>
            <a:r>
              <a:rPr lang="en-US" altLang="zh-CN" sz="2400" dirty="0" smtClean="0"/>
              <a:t>bbs.qq.com</a:t>
            </a:r>
            <a:r>
              <a:rPr lang="zh-CN" altLang="en-US" sz="2400" dirty="0" smtClean="0"/>
              <a:t>，某</a:t>
            </a:r>
            <a:r>
              <a:rPr lang="en-US" altLang="zh-CN" sz="2400" dirty="0" smtClean="0"/>
              <a:t>QQ</a:t>
            </a:r>
            <a:r>
              <a:rPr lang="zh-CN" altLang="en-US" sz="2400" dirty="0" smtClean="0"/>
              <a:t>秀链接。</a:t>
            </a:r>
          </a:p>
          <a:p>
            <a:pPr eaLnBrk="1" hangingPunct="1">
              <a:lnSpc>
                <a:spcPct val="80000"/>
              </a:lnSpc>
            </a:pPr>
            <a:r>
              <a:rPr lang="zh-CN" altLang="en-US" sz="2400" dirty="0" smtClean="0"/>
              <a:t>连接*****</a:t>
            </a:r>
            <a:r>
              <a:rPr lang="en-US" altLang="zh-CN" sz="2400" dirty="0" smtClean="0"/>
              <a:t>.3322.org</a:t>
            </a:r>
            <a:r>
              <a:rPr lang="zh-CN" altLang="en-US" sz="2400" dirty="0" smtClean="0"/>
              <a:t>下载某文件，并根据该文件记录的地址，去</a:t>
            </a:r>
            <a:r>
              <a:rPr lang="en-US" altLang="zh-CN" sz="2400" dirty="0" smtClean="0"/>
              <a:t>www.****.com</a:t>
            </a:r>
            <a:r>
              <a:rPr lang="zh-CN" altLang="en-US" sz="2400" dirty="0" smtClean="0"/>
              <a:t>下载某</a:t>
            </a:r>
            <a:r>
              <a:rPr lang="en-US" altLang="zh-CN" sz="2400" dirty="0" err="1" smtClean="0"/>
              <a:t>ddos</a:t>
            </a:r>
            <a:r>
              <a:rPr lang="zh-CN" altLang="en-US" sz="2400" dirty="0" smtClean="0"/>
              <a:t>程序，下载成功后执行该程序。 </a:t>
            </a:r>
          </a:p>
          <a:p>
            <a:pPr eaLnBrk="1" hangingPunct="1">
              <a:lnSpc>
                <a:spcPct val="80000"/>
              </a:lnSpc>
            </a:pPr>
            <a:r>
              <a:rPr lang="zh-CN" altLang="en-US" sz="2400" dirty="0" smtClean="0"/>
              <a:t>连接</a:t>
            </a:r>
            <a:r>
              <a:rPr lang="en-US" altLang="zh-CN" sz="2400" dirty="0" smtClean="0"/>
              <a:t>ddos2.****.com</a:t>
            </a:r>
            <a:r>
              <a:rPr lang="zh-CN" altLang="en-US" sz="2400" dirty="0" smtClean="0"/>
              <a:t>，获取攻击地址列表和攻击配置，并根据配置文件，进行相应的攻击。 </a:t>
            </a:r>
            <a:br>
              <a:rPr lang="zh-CN" altLang="en-US" sz="2400" dirty="0" smtClean="0"/>
            </a:br>
            <a:r>
              <a:rPr lang="zh-CN" altLang="en-US" sz="2400" dirty="0" smtClean="0"/>
              <a:t>   配置文件如下： </a:t>
            </a:r>
            <a:br>
              <a:rPr lang="zh-CN" altLang="en-US" sz="2400" dirty="0" smtClean="0"/>
            </a:br>
            <a:r>
              <a:rPr lang="zh-CN" altLang="en-US" sz="2400" dirty="0" smtClean="0"/>
              <a:t>    </a:t>
            </a:r>
            <a:r>
              <a:rPr lang="en-US" altLang="zh-CN" sz="2400" dirty="0" smtClean="0">
                <a:hlinkClick r:id="rId2"/>
              </a:rPr>
              <a:t>www.victim.net:3389</a:t>
            </a:r>
            <a:r>
              <a:rPr lang="en-US" altLang="zh-CN" sz="2400" dirty="0" smtClean="0"/>
              <a:t> </a:t>
            </a:r>
            <a:br>
              <a:rPr lang="en-US" altLang="zh-CN" sz="2400" dirty="0" smtClean="0"/>
            </a:br>
            <a:r>
              <a:rPr lang="en-US" altLang="zh-CN" sz="2400" dirty="0" smtClean="0"/>
              <a:t>    </a:t>
            </a:r>
            <a:r>
              <a:rPr lang="en-US" altLang="zh-CN" sz="2400" dirty="0" smtClean="0">
                <a:hlinkClick r:id="rId3"/>
              </a:rPr>
              <a:t>www.victim.net:80</a:t>
            </a:r>
            <a:r>
              <a:rPr lang="en-US" altLang="zh-CN" sz="2400" dirty="0" smtClean="0"/>
              <a:t> </a:t>
            </a:r>
            <a:br>
              <a:rPr lang="en-US" altLang="zh-CN" sz="2400" dirty="0" smtClean="0"/>
            </a:br>
            <a:r>
              <a:rPr lang="en-US" altLang="zh-CN" sz="2400" dirty="0" smtClean="0"/>
              <a:t>    </a:t>
            </a:r>
            <a:r>
              <a:rPr lang="en-US" altLang="zh-CN" sz="2400" dirty="0" smtClean="0">
                <a:hlinkClick r:id="rId4"/>
              </a:rPr>
              <a:t>www.victim.com:80</a:t>
            </a:r>
            <a:r>
              <a:rPr lang="en-US" altLang="zh-CN" sz="2400" dirty="0" smtClean="0"/>
              <a:t> </a:t>
            </a:r>
            <a:br>
              <a:rPr lang="en-US" altLang="zh-CN" sz="2400" dirty="0" smtClean="0"/>
            </a:br>
            <a:r>
              <a:rPr lang="en-US" altLang="zh-CN" sz="2400" dirty="0" smtClean="0"/>
              <a:t>    </a:t>
            </a:r>
            <a:r>
              <a:rPr lang="en-US" altLang="zh-CN" sz="2400" dirty="0" smtClean="0">
                <a:hlinkClick r:id="rId3"/>
              </a:rPr>
              <a:t>www.victim.net:80</a:t>
            </a:r>
            <a:r>
              <a:rPr lang="en-US" altLang="zh-CN" sz="2400" dirty="0" smtClean="0"/>
              <a:t> </a:t>
            </a:r>
            <a:br>
              <a:rPr lang="en-US" altLang="zh-CN" sz="2400" dirty="0" smtClean="0"/>
            </a:br>
            <a:endParaRPr lang="zh-CN" altLang="en-US" sz="2400" dirty="0" smtClean="0"/>
          </a:p>
        </p:txBody>
      </p:sp>
    </p:spTree>
    <p:extLst>
      <p:ext uri="{BB962C8B-B14F-4D97-AF65-F5344CB8AC3E}">
        <p14:creationId xmlns:p14="http://schemas.microsoft.com/office/powerpoint/2010/main" val="11400623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9D9E22A-5DD1-40B6-BACA-517428B4FE73}" type="slidenum">
              <a:rPr lang="zh-CN" altLang="en-US"/>
              <a:pPr/>
              <a:t>77</a:t>
            </a:fld>
            <a:endParaRPr lang="en-US" altLang="zh-CN"/>
          </a:p>
        </p:txBody>
      </p:sp>
      <p:sp>
        <p:nvSpPr>
          <p:cNvPr id="627714" name="Rectangle 2"/>
          <p:cNvSpPr>
            <a:spLocks noGrp="1" noChangeArrowheads="1"/>
          </p:cNvSpPr>
          <p:nvPr>
            <p:ph type="title"/>
          </p:nvPr>
        </p:nvSpPr>
        <p:spPr/>
        <p:txBody>
          <a:bodyPr/>
          <a:lstStyle/>
          <a:p>
            <a:r>
              <a:rPr lang="zh-CN" altLang="en-US" sz="4000"/>
              <a:t>主要内容</a:t>
            </a:r>
            <a:endParaRPr lang="en-US" altLang="zh-CN" sz="4000"/>
          </a:p>
        </p:txBody>
      </p:sp>
      <p:sp>
        <p:nvSpPr>
          <p:cNvPr id="627715" name="Rectangle 3"/>
          <p:cNvSpPr>
            <a:spLocks noGrp="1" noChangeArrowheads="1"/>
          </p:cNvSpPr>
          <p:nvPr>
            <p:ph type="body" idx="1"/>
          </p:nvPr>
        </p:nvSpPr>
        <p:spPr>
          <a:xfrm>
            <a:off x="1908175" y="2060575"/>
            <a:ext cx="5975350" cy="3600450"/>
          </a:xfrm>
        </p:spPr>
        <p:txBody>
          <a:bodyPr/>
          <a:lstStyle/>
          <a:p>
            <a:pPr>
              <a:lnSpc>
                <a:spcPct val="90000"/>
              </a:lnSpc>
            </a:pPr>
            <a:r>
              <a:rPr lang="zh-CN" altLang="en-US" sz="2800">
                <a:latin typeface="楷体_GB2312" pitchFamily="49" charset="-122"/>
              </a:rPr>
              <a:t>概述</a:t>
            </a:r>
            <a:endParaRPr lang="en-US" altLang="zh-CN" sz="2800">
              <a:latin typeface="楷体_GB2312" pitchFamily="49" charset="-122"/>
            </a:endParaRPr>
          </a:p>
          <a:p>
            <a:pPr algn="just">
              <a:lnSpc>
                <a:spcPct val="90000"/>
              </a:lnSpc>
            </a:pPr>
            <a:r>
              <a:rPr lang="zh-CN" altLang="en-US" sz="2800">
                <a:latin typeface="楷体_GB2312" pitchFamily="49" charset="-122"/>
              </a:rPr>
              <a:t>计算机系统缺陷</a:t>
            </a:r>
          </a:p>
          <a:p>
            <a:pPr lvl="1" algn="just">
              <a:lnSpc>
                <a:spcPct val="90000"/>
              </a:lnSpc>
            </a:pPr>
            <a:r>
              <a:rPr lang="zh-CN" altLang="en-US" sz="2400">
                <a:latin typeface="楷体_GB2312" pitchFamily="49" charset="-122"/>
              </a:rPr>
              <a:t>漏洞利用</a:t>
            </a:r>
          </a:p>
          <a:p>
            <a:pPr lvl="1" algn="just">
              <a:lnSpc>
                <a:spcPct val="90000"/>
              </a:lnSpc>
            </a:pPr>
            <a:r>
              <a:rPr lang="zh-CN" altLang="en-US" sz="2400">
                <a:latin typeface="楷体_GB2312" pitchFamily="49" charset="-122"/>
              </a:rPr>
              <a:t>恶意代码攻击</a:t>
            </a:r>
          </a:p>
          <a:p>
            <a:pPr algn="just">
              <a:lnSpc>
                <a:spcPct val="90000"/>
              </a:lnSpc>
            </a:pPr>
            <a:r>
              <a:rPr lang="zh-CN" altLang="en-US" sz="2800">
                <a:solidFill>
                  <a:srgbClr val="FF0000"/>
                </a:solidFill>
                <a:latin typeface="楷体_GB2312" pitchFamily="49" charset="-122"/>
              </a:rPr>
              <a:t>网络与协议缺陷</a:t>
            </a:r>
          </a:p>
          <a:p>
            <a:pPr lvl="1" algn="just">
              <a:lnSpc>
                <a:spcPct val="90000"/>
              </a:lnSpc>
            </a:pPr>
            <a:r>
              <a:rPr lang="en-US" altLang="zh-CN" sz="2400">
                <a:latin typeface="楷体_GB2312" pitchFamily="49" charset="-122"/>
              </a:rPr>
              <a:t>TCP/IP</a:t>
            </a:r>
            <a:r>
              <a:rPr lang="zh-CN" altLang="en-US" sz="2400">
                <a:latin typeface="楷体_GB2312" pitchFamily="49" charset="-122"/>
              </a:rPr>
              <a:t>协议缺陷</a:t>
            </a:r>
          </a:p>
          <a:p>
            <a:pPr lvl="1" algn="just">
              <a:lnSpc>
                <a:spcPct val="90000"/>
              </a:lnSpc>
            </a:pPr>
            <a:r>
              <a:rPr lang="zh-CN" altLang="en-US" sz="2400">
                <a:latin typeface="楷体_GB2312" pitchFamily="49" charset="-122"/>
              </a:rPr>
              <a:t>网络攻击</a:t>
            </a:r>
          </a:p>
          <a:p>
            <a:pPr>
              <a:lnSpc>
                <a:spcPct val="90000"/>
              </a:lnSpc>
            </a:pPr>
            <a:r>
              <a:rPr lang="zh-CN" altLang="en-US" sz="2800">
                <a:latin typeface="楷体_GB2312" pitchFamily="49" charset="-122"/>
              </a:rPr>
              <a:t>攻击的分类</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2FCC426-A046-460A-984D-51788F25B3E9}" type="slidenum">
              <a:rPr lang="zh-CN" altLang="en-US"/>
              <a:pPr/>
              <a:t>78</a:t>
            </a:fld>
            <a:endParaRPr lang="en-US" altLang="zh-CN"/>
          </a:p>
        </p:txBody>
      </p:sp>
      <p:sp>
        <p:nvSpPr>
          <p:cNvPr id="626690" name="Rectangle 2"/>
          <p:cNvSpPr>
            <a:spLocks noGrp="1" noChangeArrowheads="1"/>
          </p:cNvSpPr>
          <p:nvPr>
            <p:ph type="title"/>
          </p:nvPr>
        </p:nvSpPr>
        <p:spPr/>
        <p:txBody>
          <a:bodyPr/>
          <a:lstStyle/>
          <a:p>
            <a:r>
              <a:rPr lang="en-US" altLang="zh-CN"/>
              <a:t>TCP/IP</a:t>
            </a:r>
            <a:r>
              <a:rPr lang="zh-CN" altLang="en-US"/>
              <a:t>协议缺陷</a:t>
            </a:r>
          </a:p>
        </p:txBody>
      </p:sp>
      <p:sp>
        <p:nvSpPr>
          <p:cNvPr id="626691" name="Rectangle 3"/>
          <p:cNvSpPr>
            <a:spLocks noGrp="1" noChangeArrowheads="1"/>
          </p:cNvSpPr>
          <p:nvPr>
            <p:ph type="body" idx="1"/>
          </p:nvPr>
        </p:nvSpPr>
        <p:spPr/>
        <p:txBody>
          <a:bodyPr/>
          <a:lstStyle/>
          <a:p>
            <a:r>
              <a:rPr lang="en-US" altLang="zh-CN" dirty="0"/>
              <a:t>TCP/IP</a:t>
            </a:r>
            <a:r>
              <a:rPr lang="zh-CN" altLang="en-US" dirty="0"/>
              <a:t>的优点</a:t>
            </a:r>
          </a:p>
          <a:p>
            <a:pPr lvl="1"/>
            <a:r>
              <a:rPr lang="zh-CN" altLang="en-US" sz="2400" dirty="0"/>
              <a:t>简单性、可扩展性强、尽力而为等原则。</a:t>
            </a:r>
          </a:p>
          <a:p>
            <a:r>
              <a:rPr lang="en-US" altLang="zh-CN" dirty="0"/>
              <a:t>TCP/IP</a:t>
            </a:r>
            <a:r>
              <a:rPr lang="zh-CN" altLang="en-US" dirty="0"/>
              <a:t>协议也存在着一系列的安全缺陷。</a:t>
            </a:r>
          </a:p>
          <a:p>
            <a:pPr lvl="1"/>
            <a:r>
              <a:rPr lang="zh-CN" altLang="en-US" sz="2400" dirty="0"/>
              <a:t>协议的公开性</a:t>
            </a:r>
          </a:p>
          <a:p>
            <a:pPr lvl="1"/>
            <a:r>
              <a:rPr lang="zh-CN" altLang="en-US" sz="2400" dirty="0"/>
              <a:t>有的缺陷是由于</a:t>
            </a:r>
            <a:r>
              <a:rPr lang="zh-CN" altLang="en-US" sz="2400" u="sng" dirty="0"/>
              <a:t>源地址的认证</a:t>
            </a:r>
            <a:r>
              <a:rPr lang="zh-CN" altLang="en-US" sz="2400" dirty="0"/>
              <a:t>问题造成的</a:t>
            </a:r>
          </a:p>
          <a:p>
            <a:pPr lvl="1"/>
            <a:r>
              <a:rPr lang="zh-CN" altLang="en-US" sz="2400" dirty="0"/>
              <a:t>有的缺陷则来自</a:t>
            </a:r>
            <a:r>
              <a:rPr lang="zh-CN" altLang="en-US" sz="2400" u="sng" dirty="0"/>
              <a:t>网络控制机制</a:t>
            </a:r>
            <a:r>
              <a:rPr lang="zh-CN" altLang="en-US" sz="2400" dirty="0"/>
              <a:t>、</a:t>
            </a:r>
            <a:r>
              <a:rPr lang="zh-CN" altLang="en-US" sz="2400" u="sng" dirty="0"/>
              <a:t>路由协议</a:t>
            </a:r>
            <a:r>
              <a:rPr lang="zh-CN" altLang="en-US" sz="2400" dirty="0"/>
              <a:t>等等。</a:t>
            </a:r>
          </a:p>
          <a:p>
            <a:pPr lvl="1"/>
            <a:r>
              <a:rPr lang="zh-CN" altLang="en-US" sz="2400" dirty="0"/>
              <a:t>这些缺陷，是所有使用</a:t>
            </a:r>
            <a:r>
              <a:rPr lang="en-US" altLang="zh-CN" sz="2400" dirty="0"/>
              <a:t>TCP/IP</a:t>
            </a:r>
            <a:r>
              <a:rPr lang="zh-CN" altLang="en-US" sz="2400" dirty="0"/>
              <a:t>协议的系统所共有的。</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协议过程</a:t>
            </a:r>
            <a:endParaRPr lang="zh-CN" altLang="en-US" dirty="0"/>
          </a:p>
        </p:txBody>
      </p:sp>
      <p:sp>
        <p:nvSpPr>
          <p:cNvPr id="3" name="内容占位符 2"/>
          <p:cNvSpPr>
            <a:spLocks noGrp="1"/>
          </p:cNvSpPr>
          <p:nvPr>
            <p:ph idx="1"/>
          </p:nvPr>
        </p:nvSpPr>
        <p:spPr/>
        <p:txBody>
          <a:bodyPr/>
          <a:lstStyle/>
          <a:p>
            <a:r>
              <a:rPr lang="zh-CN" altLang="en-US" dirty="0" smtClean="0"/>
              <a:t>握手</a:t>
            </a:r>
            <a:endParaRPr lang="zh-CN" altLang="en-US" dirty="0"/>
          </a:p>
        </p:txBody>
      </p:sp>
      <p:sp>
        <p:nvSpPr>
          <p:cNvPr id="4" name="灯片编号占位符 3"/>
          <p:cNvSpPr>
            <a:spLocks noGrp="1"/>
          </p:cNvSpPr>
          <p:nvPr>
            <p:ph type="sldNum" sz="quarter" idx="10"/>
          </p:nvPr>
        </p:nvSpPr>
        <p:spPr/>
        <p:txBody>
          <a:bodyPr/>
          <a:lstStyle/>
          <a:p>
            <a:fld id="{1CAF7C8F-8D3A-492A-8617-3019C682D0FD}" type="slidenum">
              <a:rPr lang="zh-CN" altLang="en-US" smtClean="0"/>
              <a:pPr/>
              <a:t>79</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647292570"/>
              </p:ext>
            </p:extLst>
          </p:nvPr>
        </p:nvGraphicFramePr>
        <p:xfrm>
          <a:off x="1979712" y="2852936"/>
          <a:ext cx="5689600" cy="3527425"/>
        </p:xfrm>
        <a:graphic>
          <a:graphicData uri="http://schemas.openxmlformats.org/presentationml/2006/ole">
            <mc:AlternateContent xmlns:mc="http://schemas.openxmlformats.org/markup-compatibility/2006">
              <mc:Choice xmlns:v="urn:schemas-microsoft-com:vml" Requires="v">
                <p:oleObj spid="_x0000_s673826" name="Visio" r:id="rId3" imgW="5051318" imgH="3162300" progId="Visio.Drawing.11">
                  <p:embed/>
                </p:oleObj>
              </mc:Choice>
              <mc:Fallback>
                <p:oleObj name="Visio" r:id="rId3" imgW="5051318" imgH="316230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852936"/>
                        <a:ext cx="56896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925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8DDDB92-4B3F-46E3-99FE-E785039666BB}" type="slidenum">
              <a:rPr lang="zh-CN" altLang="en-US"/>
              <a:pPr/>
              <a:t>8</a:t>
            </a:fld>
            <a:endParaRPr lang="en-US" altLang="zh-CN"/>
          </a:p>
        </p:txBody>
      </p:sp>
      <p:sp>
        <p:nvSpPr>
          <p:cNvPr id="502786" name="Rectangle 2"/>
          <p:cNvSpPr>
            <a:spLocks noGrp="1" noChangeArrowheads="1"/>
          </p:cNvSpPr>
          <p:nvPr>
            <p:ph type="title"/>
          </p:nvPr>
        </p:nvSpPr>
        <p:spPr/>
        <p:txBody>
          <a:bodyPr/>
          <a:lstStyle/>
          <a:p>
            <a:r>
              <a:rPr lang="zh-CN" altLang="en-US" sz="2800"/>
              <a:t>软件系统面临的安全威胁</a:t>
            </a:r>
          </a:p>
        </p:txBody>
      </p:sp>
      <p:sp>
        <p:nvSpPr>
          <p:cNvPr id="502787" name="Rectangle 3"/>
          <p:cNvSpPr>
            <a:spLocks noGrp="1" noChangeArrowheads="1"/>
          </p:cNvSpPr>
          <p:nvPr>
            <p:ph type="body" idx="1"/>
          </p:nvPr>
        </p:nvSpPr>
        <p:spPr/>
        <p:txBody>
          <a:bodyPr/>
          <a:lstStyle/>
          <a:p>
            <a:pPr>
              <a:lnSpc>
                <a:spcPct val="90000"/>
              </a:lnSpc>
              <a:buFontTx/>
              <a:buNone/>
            </a:pPr>
            <a:r>
              <a:rPr kumimoji="1" lang="zh-CN" altLang="en-US"/>
              <a:t>攻击来源可分为三大类：合法用户、外部攻击者、物理环境</a:t>
            </a:r>
          </a:p>
          <a:p>
            <a:pPr>
              <a:lnSpc>
                <a:spcPct val="90000"/>
              </a:lnSpc>
              <a:buFontTx/>
              <a:buNone/>
            </a:pPr>
            <a:r>
              <a:rPr kumimoji="1" lang="zh-CN" altLang="en-US"/>
              <a:t>   一内部人员、厂商、顾问</a:t>
            </a:r>
          </a:p>
          <a:p>
            <a:pPr>
              <a:lnSpc>
                <a:spcPct val="90000"/>
              </a:lnSpc>
              <a:buFontTx/>
              <a:buNone/>
            </a:pPr>
            <a:r>
              <a:rPr kumimoji="1" lang="zh-CN" altLang="en-US"/>
              <a:t>   一自然灾害、断电、割断线缆</a:t>
            </a:r>
            <a:endParaRPr lang="en-US" altLang="zh-CN"/>
          </a:p>
          <a:p>
            <a:pPr>
              <a:lnSpc>
                <a:spcPct val="90000"/>
              </a:lnSpc>
              <a:buFontTx/>
              <a:buNone/>
            </a:pPr>
            <a:r>
              <a:rPr kumimoji="1" lang="zh-CN" altLang="en-US"/>
              <a:t>   一外部攻击者，国外间谍、黑客</a:t>
            </a:r>
          </a:p>
          <a:p>
            <a:pPr>
              <a:lnSpc>
                <a:spcPct val="90000"/>
              </a:lnSpc>
              <a:buFontTx/>
              <a:buNone/>
            </a:pPr>
            <a:r>
              <a:rPr kumimoji="1" lang="zh-CN" altLang="en-US"/>
              <a:t>        为什么会有攻击？</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AF7C8F-8D3A-492A-8617-3019C682D0FD}" type="slidenum">
              <a:rPr lang="zh-CN" altLang="en-US" smtClean="0"/>
              <a:pPr/>
              <a:t>80</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353416124"/>
              </p:ext>
            </p:extLst>
          </p:nvPr>
        </p:nvGraphicFramePr>
        <p:xfrm>
          <a:off x="1465263" y="369888"/>
          <a:ext cx="6346825" cy="7019925"/>
        </p:xfrm>
        <a:graphic>
          <a:graphicData uri="http://schemas.openxmlformats.org/presentationml/2006/ole">
            <mc:AlternateContent xmlns:mc="http://schemas.openxmlformats.org/markup-compatibility/2006">
              <mc:Choice xmlns:v="urn:schemas-microsoft-com:vml" Requires="v">
                <p:oleObj spid="_x0000_s674850" name="Visio" r:id="rId3" imgW="5398467" imgH="6421336" progId="Visio.Drawing.11">
                  <p:embed/>
                </p:oleObj>
              </mc:Choice>
              <mc:Fallback>
                <p:oleObj name="Visio" r:id="rId3" imgW="5398467" imgH="6421336"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369888"/>
                        <a:ext cx="6346825" cy="701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5"/>
          <p:cNvSpPr>
            <a:spLocks noGrp="1"/>
          </p:cNvSpPr>
          <p:nvPr>
            <p:ph idx="1"/>
          </p:nvPr>
        </p:nvSpPr>
        <p:spPr/>
        <p:txBody>
          <a:bodyPr/>
          <a:lstStyle/>
          <a:p>
            <a:endParaRPr lang="zh-CN" altLang="en-US"/>
          </a:p>
        </p:txBody>
      </p:sp>
      <p:sp>
        <p:nvSpPr>
          <p:cNvPr id="7" name="标题 6"/>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05741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UDP</a:t>
            </a:r>
            <a:r>
              <a:rPr lang="zh-CN" altLang="en-US" dirty="0" smtClean="0"/>
              <a:t>协议</a:t>
            </a:r>
            <a:endParaRPr lang="en-US" altLang="zh-CN" dirty="0" smtClean="0"/>
          </a:p>
          <a:p>
            <a:pPr lvl="1"/>
            <a:r>
              <a:rPr lang="zh-CN" altLang="en-US" dirty="0" smtClean="0"/>
              <a:t>面向无连接的网络协议</a:t>
            </a:r>
            <a:endParaRPr lang="zh-CN" altLang="en-US" dirty="0"/>
          </a:p>
        </p:txBody>
      </p:sp>
      <p:sp>
        <p:nvSpPr>
          <p:cNvPr id="4" name="灯片编号占位符 3"/>
          <p:cNvSpPr>
            <a:spLocks noGrp="1"/>
          </p:cNvSpPr>
          <p:nvPr>
            <p:ph type="sldNum" sz="quarter" idx="10"/>
          </p:nvPr>
        </p:nvSpPr>
        <p:spPr>
          <a:xfrm>
            <a:off x="7010400" y="6423868"/>
            <a:ext cx="2133600" cy="476250"/>
          </a:xfrm>
        </p:spPr>
        <p:txBody>
          <a:bodyPr/>
          <a:lstStyle/>
          <a:p>
            <a:fld id="{1CAF7C8F-8D3A-492A-8617-3019C682D0FD}" type="slidenum">
              <a:rPr lang="zh-CN" altLang="en-US" smtClean="0"/>
              <a:pPr/>
              <a:t>81</a:t>
            </a:fld>
            <a:endParaRPr lang="en-US" altLang="zh-CN"/>
          </a:p>
        </p:txBody>
      </p:sp>
      <p:pic>
        <p:nvPicPr>
          <p:cNvPr id="5" name="Picture 3" descr="G:\yxz\项目管理\2014\航天\ud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73016"/>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0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t>地址伪造</a:t>
            </a:r>
            <a:endParaRPr lang="zh-CN" altLang="en-US" sz="6000" dirty="0"/>
          </a:p>
        </p:txBody>
      </p:sp>
      <p:sp>
        <p:nvSpPr>
          <p:cNvPr id="3" name="内容占位符 2"/>
          <p:cNvSpPr>
            <a:spLocks noGrp="1"/>
          </p:cNvSpPr>
          <p:nvPr>
            <p:ph idx="1"/>
          </p:nvPr>
        </p:nvSpPr>
        <p:spPr>
          <a:xfrm>
            <a:off x="468312" y="2420938"/>
            <a:ext cx="8675687" cy="3384550"/>
          </a:xfrm>
        </p:spPr>
        <p:txBody>
          <a:bodyPr/>
          <a:lstStyle/>
          <a:p>
            <a:r>
              <a:rPr lang="en-US" altLang="zh-CN" sz="2400" dirty="0" smtClean="0"/>
              <a:t>A-&gt;B: SRC=A, DES=B,SYN</a:t>
            </a:r>
            <a:r>
              <a:rPr lang="zh-CN" altLang="en-US" sz="2400" dirty="0" smtClean="0"/>
              <a:t>序列号</a:t>
            </a:r>
            <a:r>
              <a:rPr lang="en-US" altLang="zh-CN" sz="2400" dirty="0" smtClean="0"/>
              <a:t>=M</a:t>
            </a:r>
          </a:p>
          <a:p>
            <a:r>
              <a:rPr lang="en-US" altLang="zh-CN" sz="2400" dirty="0" smtClean="0"/>
              <a:t>B-&gt;A: SRC=B, DES=A,SYN</a:t>
            </a:r>
            <a:r>
              <a:rPr lang="zh-CN" altLang="en-US" sz="2400" dirty="0"/>
              <a:t>序列号</a:t>
            </a:r>
            <a:r>
              <a:rPr lang="en-US" altLang="zh-CN" sz="2400" dirty="0" smtClean="0"/>
              <a:t>=N,ACK</a:t>
            </a:r>
            <a:r>
              <a:rPr lang="zh-CN" altLang="en-US" sz="2400" dirty="0" smtClean="0"/>
              <a:t>应答序列号</a:t>
            </a:r>
            <a:r>
              <a:rPr lang="en-US" altLang="zh-CN" sz="2400" dirty="0" smtClean="0"/>
              <a:t>=M+1</a:t>
            </a:r>
          </a:p>
          <a:p>
            <a:r>
              <a:rPr lang="en-US" altLang="zh-CN" sz="2400" dirty="0"/>
              <a:t>A-&gt;B: SRC=A, </a:t>
            </a:r>
            <a:r>
              <a:rPr lang="en-US" altLang="zh-CN" sz="2400" dirty="0" smtClean="0"/>
              <a:t>DES=B,ACK</a:t>
            </a:r>
            <a:r>
              <a:rPr lang="zh-CN" altLang="en-US" sz="2400" dirty="0" smtClean="0"/>
              <a:t>应答序列</a:t>
            </a:r>
            <a:r>
              <a:rPr lang="zh-CN" altLang="en-US" sz="2400" dirty="0"/>
              <a:t>号</a:t>
            </a:r>
            <a:r>
              <a:rPr lang="en-US" altLang="zh-CN" sz="2400" dirty="0" smtClean="0"/>
              <a:t>=N+1</a:t>
            </a:r>
            <a:endParaRPr lang="en-US" altLang="zh-CN" sz="2400" dirty="0"/>
          </a:p>
          <a:p>
            <a:endParaRPr lang="en-US" altLang="zh-CN" sz="2400" dirty="0" smtClean="0"/>
          </a:p>
          <a:p>
            <a:r>
              <a:rPr lang="zh-CN" altLang="en-US" sz="2400" dirty="0" smtClean="0"/>
              <a:t>伪造：</a:t>
            </a:r>
            <a:r>
              <a:rPr lang="en-US" altLang="zh-CN" sz="2400" dirty="0" smtClean="0"/>
              <a:t>X</a:t>
            </a:r>
            <a:r>
              <a:rPr lang="zh-CN" altLang="en-US" sz="2400" dirty="0" smtClean="0"/>
              <a:t>伪装成</a:t>
            </a:r>
            <a:r>
              <a:rPr lang="en-US" altLang="zh-CN" sz="2400" dirty="0" smtClean="0"/>
              <a:t>A</a:t>
            </a:r>
            <a:endParaRPr lang="en-US" altLang="zh-CN" sz="2400" dirty="0"/>
          </a:p>
          <a:p>
            <a:r>
              <a:rPr lang="en-US" altLang="zh-CN" sz="2400" dirty="0" smtClean="0"/>
              <a:t>X-&gt;</a:t>
            </a:r>
            <a:r>
              <a:rPr lang="en-US" altLang="zh-CN" sz="2400" dirty="0"/>
              <a:t>B: SRC=A, DES=B,SYN</a:t>
            </a:r>
            <a:r>
              <a:rPr lang="zh-CN" altLang="en-US" sz="2400" dirty="0"/>
              <a:t>序列号</a:t>
            </a:r>
            <a:r>
              <a:rPr lang="en-US" altLang="zh-CN" sz="2400" dirty="0"/>
              <a:t>=M</a:t>
            </a:r>
          </a:p>
          <a:p>
            <a:r>
              <a:rPr lang="en-US" altLang="zh-CN" sz="2400" dirty="0"/>
              <a:t>B-&gt;A: SRC=B, DES=A,SYN</a:t>
            </a:r>
            <a:r>
              <a:rPr lang="zh-CN" altLang="en-US" sz="2400" dirty="0"/>
              <a:t>序列号</a:t>
            </a:r>
            <a:r>
              <a:rPr lang="en-US" altLang="zh-CN" sz="2400" dirty="0"/>
              <a:t>=N,ACK</a:t>
            </a:r>
            <a:r>
              <a:rPr lang="zh-CN" altLang="en-US" sz="2400" dirty="0"/>
              <a:t>应答序列号</a:t>
            </a:r>
            <a:r>
              <a:rPr lang="en-US" altLang="zh-CN" sz="2400" dirty="0"/>
              <a:t>=M+1</a:t>
            </a:r>
          </a:p>
          <a:p>
            <a:r>
              <a:rPr lang="en-US" altLang="zh-CN" sz="2400" dirty="0" smtClean="0"/>
              <a:t>X-&gt;</a:t>
            </a:r>
            <a:r>
              <a:rPr lang="en-US" altLang="zh-CN" sz="2400" dirty="0"/>
              <a:t>B: SRC=A, DES=B,ACK</a:t>
            </a:r>
            <a:r>
              <a:rPr lang="zh-CN" altLang="en-US" sz="2400" dirty="0"/>
              <a:t>应答序列号</a:t>
            </a:r>
            <a:r>
              <a:rPr lang="en-US" altLang="zh-CN" sz="2400" dirty="0"/>
              <a:t>=N+1</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1CAF7C8F-8D3A-492A-8617-3019C682D0FD}" type="slidenum">
              <a:rPr lang="zh-CN" altLang="en-US" smtClean="0"/>
              <a:pPr/>
              <a:t>82</a:t>
            </a:fld>
            <a:endParaRPr lang="en-US" altLang="zh-CN"/>
          </a:p>
        </p:txBody>
      </p:sp>
    </p:spTree>
    <p:extLst>
      <p:ext uri="{BB962C8B-B14F-4D97-AF65-F5344CB8AC3E}">
        <p14:creationId xmlns:p14="http://schemas.microsoft.com/office/powerpoint/2010/main" val="7254719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7A1C9D0-6790-48F2-99A8-3D4C889B4FD1}" type="slidenum">
              <a:rPr lang="zh-CN" altLang="en-US"/>
              <a:pPr/>
              <a:t>83</a:t>
            </a:fld>
            <a:endParaRPr lang="en-US" altLang="zh-CN"/>
          </a:p>
        </p:txBody>
      </p:sp>
      <p:sp>
        <p:nvSpPr>
          <p:cNvPr id="648194"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网络窃听</a:t>
            </a:r>
          </a:p>
        </p:txBody>
      </p:sp>
      <p:sp>
        <p:nvSpPr>
          <p:cNvPr id="648195" name="Rectangle 3"/>
          <p:cNvSpPr>
            <a:spLocks noGrp="1" noChangeArrowheads="1"/>
          </p:cNvSpPr>
          <p:nvPr>
            <p:ph type="body" idx="1"/>
          </p:nvPr>
        </p:nvSpPr>
        <p:spPr/>
        <p:txBody>
          <a:bodyPr/>
          <a:lstStyle/>
          <a:p>
            <a:pPr algn="just">
              <a:lnSpc>
                <a:spcPct val="90000"/>
              </a:lnSpc>
              <a:buSzPct val="50000"/>
              <a:buFont typeface="Wingdings" pitchFamily="2" charset="2"/>
              <a:buChar char="l"/>
            </a:pPr>
            <a:r>
              <a:rPr lang="zh-CN" altLang="en-US" dirty="0"/>
              <a:t> 网络监听</a:t>
            </a:r>
          </a:p>
          <a:p>
            <a:pPr lvl="1">
              <a:lnSpc>
                <a:spcPct val="90000"/>
              </a:lnSpc>
              <a:buSzPct val="50000"/>
              <a:buFont typeface="Wingdings" pitchFamily="2" charset="2"/>
              <a:buChar char="l"/>
            </a:pPr>
            <a:r>
              <a:rPr lang="zh-CN" altLang="en-US" dirty="0"/>
              <a:t> </a:t>
            </a:r>
            <a:r>
              <a:rPr lang="zh-CN" altLang="en-US" dirty="0" smtClean="0"/>
              <a:t>网络</a:t>
            </a:r>
            <a:r>
              <a:rPr lang="zh-CN" altLang="en-US" dirty="0"/>
              <a:t>监听是一种监视网络状态、数据流以及网络上传输信息的管理工具，它可以将网络接口设置为监听模式，并且可以截获网上传输的信息。也就是说，使用网络监听可以有效地截获网上的数据，这是黑客使用最多的方法。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0"/>
          </p:nvPr>
        </p:nvSpPr>
        <p:spPr/>
        <p:txBody>
          <a:bodyPr/>
          <a:lstStyle/>
          <a:p>
            <a:fld id="{6220AF17-A53F-4890-AC77-95A68EE15146}" type="slidenum">
              <a:rPr lang="zh-CN" altLang="en-US"/>
              <a:pPr/>
              <a:t>84</a:t>
            </a:fld>
            <a:endParaRPr lang="en-US" altLang="zh-CN"/>
          </a:p>
        </p:txBody>
      </p:sp>
      <p:grpSp>
        <p:nvGrpSpPr>
          <p:cNvPr id="649218" name="Group 2"/>
          <p:cNvGrpSpPr>
            <a:grpSpLocks/>
          </p:cNvGrpSpPr>
          <p:nvPr/>
        </p:nvGrpSpPr>
        <p:grpSpPr bwMode="auto">
          <a:xfrm>
            <a:off x="990600" y="914400"/>
            <a:ext cx="7772400" cy="5448300"/>
            <a:chOff x="624" y="576"/>
            <a:chExt cx="4896" cy="3432"/>
          </a:xfrm>
        </p:grpSpPr>
        <p:sp>
          <p:nvSpPr>
            <p:cNvPr id="649219" name="AutoShape 3"/>
            <p:cNvSpPr>
              <a:spLocks noChangeArrowheads="1"/>
            </p:cNvSpPr>
            <p:nvPr/>
          </p:nvSpPr>
          <p:spPr bwMode="auto">
            <a:xfrm rot="-2603378">
              <a:off x="3264" y="2304"/>
              <a:ext cx="624" cy="1440"/>
            </a:xfrm>
            <a:prstGeom prst="upArrowCallout">
              <a:avLst>
                <a:gd name="adj1" fmla="val 25000"/>
                <a:gd name="adj2" fmla="val 25000"/>
                <a:gd name="adj3" fmla="val 38462"/>
                <a:gd name="adj4" fmla="val 66667"/>
              </a:avLst>
            </a:prstGeom>
            <a:solidFill>
              <a:srgbClr val="CC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800" b="0">
                  <a:solidFill>
                    <a:srgbClr val="FFFF99"/>
                  </a:solidFill>
                  <a:latin typeface="Times New Roman" pitchFamily="18" charset="0"/>
                  <a:ea typeface="楷体_GB2312" pitchFamily="49" charset="-122"/>
                </a:rPr>
                <a:t>搭线</a:t>
              </a:r>
            </a:p>
            <a:p>
              <a:pPr algn="ctr" eaLnBrk="1" hangingPunct="1"/>
              <a:r>
                <a:rPr kumimoji="1" lang="zh-CN" altLang="en-US" sz="2800" b="0">
                  <a:solidFill>
                    <a:srgbClr val="FFFF99"/>
                  </a:solidFill>
                  <a:latin typeface="Times New Roman" pitchFamily="18" charset="0"/>
                  <a:ea typeface="楷体_GB2312" pitchFamily="49" charset="-122"/>
                </a:rPr>
                <a:t>窃听</a:t>
              </a:r>
            </a:p>
            <a:p>
              <a:pPr algn="ctr" eaLnBrk="1" hangingPunct="1"/>
              <a:r>
                <a:rPr kumimoji="1" lang="zh-CN" altLang="en-US" sz="2800" b="0">
                  <a:solidFill>
                    <a:srgbClr val="FFFF99"/>
                  </a:solidFill>
                  <a:latin typeface="Times New Roman" pitchFamily="18" charset="0"/>
                  <a:ea typeface="楷体_GB2312" pitchFamily="49" charset="-122"/>
                </a:rPr>
                <a:t>捕包</a:t>
              </a:r>
              <a:endParaRPr kumimoji="1" lang="zh-CN" altLang="en-US" sz="2400" b="0">
                <a:solidFill>
                  <a:srgbClr val="CC3300"/>
                </a:solidFill>
                <a:latin typeface="Times New Roman" pitchFamily="18" charset="0"/>
              </a:endParaRPr>
            </a:p>
          </p:txBody>
        </p:sp>
        <p:sp>
          <p:nvSpPr>
            <p:cNvPr id="649220" name="AutoShape 4"/>
            <p:cNvSpPr>
              <a:spLocks noChangeArrowheads="1"/>
            </p:cNvSpPr>
            <p:nvPr/>
          </p:nvSpPr>
          <p:spPr bwMode="auto">
            <a:xfrm>
              <a:off x="1824" y="2208"/>
              <a:ext cx="2784" cy="528"/>
            </a:xfrm>
            <a:prstGeom prst="leftRightArrow">
              <a:avLst>
                <a:gd name="adj1" fmla="val 50000"/>
                <a:gd name="adj2" fmla="val 105455"/>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en-US" sz="2400" b="0">
                <a:solidFill>
                  <a:srgbClr val="00FFFF"/>
                </a:solidFill>
                <a:latin typeface="Times New Roman" pitchFamily="18" charset="0"/>
              </a:endParaRPr>
            </a:p>
          </p:txBody>
        </p:sp>
        <p:graphicFrame>
          <p:nvGraphicFramePr>
            <p:cNvPr id="649221" name="Object 5"/>
            <p:cNvGraphicFramePr>
              <a:graphicFrameLocks noChangeAspect="1"/>
            </p:cNvGraphicFramePr>
            <p:nvPr/>
          </p:nvGraphicFramePr>
          <p:xfrm>
            <a:off x="2112" y="3024"/>
            <a:ext cx="1296" cy="984"/>
          </p:xfrm>
          <a:graphic>
            <a:graphicData uri="http://schemas.openxmlformats.org/presentationml/2006/ole">
              <mc:AlternateContent xmlns:mc="http://schemas.openxmlformats.org/markup-compatibility/2006">
                <mc:Choice xmlns:v="urn:schemas-microsoft-com:vml" Requires="v">
                  <p:oleObj spid="_x0000_s649378" name="剪辑" r:id="rId4" imgW="4716000" imgH="3542760" progId="MS_ClipArt_Gallery.2">
                    <p:embed/>
                  </p:oleObj>
                </mc:Choice>
                <mc:Fallback>
                  <p:oleObj name="剪辑" r:id="rId4" imgW="4716000" imgH="35427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3024"/>
                          <a:ext cx="1296"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9222" name="Group 6"/>
            <p:cNvGrpSpPr>
              <a:grpSpLocks/>
            </p:cNvGrpSpPr>
            <p:nvPr/>
          </p:nvGrpSpPr>
          <p:grpSpPr bwMode="auto">
            <a:xfrm>
              <a:off x="624" y="1968"/>
              <a:ext cx="4896" cy="1488"/>
              <a:chOff x="480" y="1200"/>
              <a:chExt cx="4896" cy="1488"/>
            </a:xfrm>
          </p:grpSpPr>
          <p:grpSp>
            <p:nvGrpSpPr>
              <p:cNvPr id="649223" name="Group 7"/>
              <p:cNvGrpSpPr>
                <a:grpSpLocks/>
              </p:cNvGrpSpPr>
              <p:nvPr/>
            </p:nvGrpSpPr>
            <p:grpSpPr bwMode="auto">
              <a:xfrm>
                <a:off x="480" y="1200"/>
                <a:ext cx="4896" cy="1488"/>
                <a:chOff x="480" y="1008"/>
                <a:chExt cx="4896" cy="1488"/>
              </a:xfrm>
            </p:grpSpPr>
            <p:graphicFrame>
              <p:nvGraphicFramePr>
                <p:cNvPr id="649224" name="Object 8">
                  <a:hlinkClick r:id="" action="ppaction://ole?verb=0"/>
                </p:cNvPr>
                <p:cNvGraphicFramePr>
                  <a:graphicFrameLocks/>
                </p:cNvGraphicFramePr>
                <p:nvPr/>
              </p:nvGraphicFramePr>
              <p:xfrm>
                <a:off x="4272" y="1008"/>
                <a:ext cx="1104" cy="1488"/>
              </p:xfrm>
              <a:graphic>
                <a:graphicData uri="http://schemas.openxmlformats.org/presentationml/2006/ole">
                  <mc:AlternateContent xmlns:mc="http://schemas.openxmlformats.org/markup-compatibility/2006">
                    <mc:Choice xmlns:v="urn:schemas-microsoft-com:vml" Requires="v">
                      <p:oleObj spid="_x0000_s649379" name="剪辑" r:id="rId6" imgW="1925280" imgH="3381120" progId="MS_ClipArt_Gallery.2">
                        <p:embed/>
                      </p:oleObj>
                    </mc:Choice>
                    <mc:Fallback>
                      <p:oleObj name="剪辑" r:id="rId6" imgW="1925280" imgH="3381120" progId="MS_ClipArt_Gallery.2">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2" y="1008"/>
                              <a:ext cx="110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9225" name="Object 9">
                  <a:hlinkClick r:id="" action="ppaction://ole?verb=0"/>
                </p:cNvPr>
                <p:cNvGraphicFramePr>
                  <a:graphicFrameLocks/>
                </p:cNvGraphicFramePr>
                <p:nvPr/>
              </p:nvGraphicFramePr>
              <p:xfrm>
                <a:off x="480" y="1008"/>
                <a:ext cx="1200" cy="1171"/>
              </p:xfrm>
              <a:graphic>
                <a:graphicData uri="http://schemas.openxmlformats.org/presentationml/2006/ole">
                  <mc:AlternateContent xmlns:mc="http://schemas.openxmlformats.org/markup-compatibility/2006">
                    <mc:Choice xmlns:v="urn:schemas-microsoft-com:vml" Requires="v">
                      <p:oleObj spid="_x0000_s649380" name="剪辑" r:id="rId8" imgW="3595680" imgH="3389040" progId="MS_ClipArt_Gallery.2">
                        <p:embed/>
                      </p:oleObj>
                    </mc:Choice>
                    <mc:Fallback>
                      <p:oleObj name="剪辑" r:id="rId8" imgW="3595680" imgH="3389040" progId="MS_ClipArt_Gallery.2">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 y="1008"/>
                              <a:ext cx="1200"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49226" name="AutoShape 10"/>
              <p:cNvSpPr>
                <a:spLocks noChangeArrowheads="1"/>
              </p:cNvSpPr>
              <p:nvPr/>
            </p:nvSpPr>
            <p:spPr bwMode="auto">
              <a:xfrm>
                <a:off x="1632" y="1632"/>
                <a:ext cx="2688" cy="192"/>
              </a:xfrm>
              <a:prstGeom prst="leftRightArrow">
                <a:avLst>
                  <a:gd name="adj1" fmla="val 50000"/>
                  <a:gd name="adj2" fmla="val 28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9227" name="WordArt 11"/>
            <p:cNvSpPr>
              <a:spLocks noChangeArrowheads="1" noChangeShapeType="1" noTextEdit="1"/>
            </p:cNvSpPr>
            <p:nvPr/>
          </p:nvSpPr>
          <p:spPr bwMode="auto">
            <a:xfrm>
              <a:off x="1392" y="1200"/>
              <a:ext cx="3456" cy="384"/>
            </a:xfrm>
            <a:prstGeom prst="rect">
              <a:avLst/>
            </a:prstGeom>
            <a:extLst>
              <a:ext uri="{AF507438-7753-43E0-B8FC-AC1667EBCBE1}">
                <a14:hiddenEffects xmlns:a14="http://schemas.microsoft.com/office/drawing/2010/main">
                  <a:effectLst/>
                </a14:hiddenEffects>
              </a:ext>
            </a:extLst>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pPr algn="ctr"/>
              <a:r>
                <a:rPr lang="en-US" altLang="zh-CN" sz="3600" kern="10">
                  <a:ln w="9525">
                    <a:round/>
                    <a:headEnd type="none" w="sm" len="sm"/>
                    <a:tailEnd type="none" w="sm" len="sm"/>
                  </a:ln>
                  <a:gradFill rotWithShape="0">
                    <a:gsLst>
                      <a:gs pos="0">
                        <a:srgbClr val="FFFFCC"/>
                      </a:gs>
                      <a:gs pos="100000">
                        <a:srgbClr val="FF9999"/>
                      </a:gs>
                    </a:gsLst>
                    <a:lin ang="5400000" scaled="1"/>
                  </a:gradFill>
                  <a:latin typeface="宋体"/>
                  <a:ea typeface="宋体"/>
                </a:rPr>
                <a:t>linsniff,sniffit,tcpdump</a:t>
              </a:r>
              <a:endParaRPr lang="zh-CN" altLang="en-US" sz="3600" kern="10">
                <a:ln w="9525">
                  <a:round/>
                  <a:headEnd type="none" w="sm" len="sm"/>
                  <a:tailEnd type="none" w="sm" len="sm"/>
                </a:ln>
                <a:gradFill rotWithShape="0">
                  <a:gsLst>
                    <a:gs pos="0">
                      <a:srgbClr val="FFFFCC"/>
                    </a:gs>
                    <a:gs pos="100000">
                      <a:srgbClr val="FF9999"/>
                    </a:gs>
                  </a:gsLst>
                  <a:lin ang="5400000" scaled="1"/>
                </a:gradFill>
                <a:latin typeface="宋体"/>
                <a:ea typeface="宋体"/>
              </a:endParaRPr>
            </a:p>
          </p:txBody>
        </p:sp>
        <p:sp>
          <p:nvSpPr>
            <p:cNvPr id="649228" name="Text Box 12"/>
            <p:cNvSpPr txBox="1">
              <a:spLocks noChangeArrowheads="1"/>
            </p:cNvSpPr>
            <p:nvPr/>
          </p:nvSpPr>
          <p:spPr bwMode="auto">
            <a:xfrm>
              <a:off x="3168" y="3696"/>
              <a:ext cx="1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b="0">
                  <a:solidFill>
                    <a:srgbClr val="000099"/>
                  </a:solidFill>
                  <a:latin typeface="Times New Roman" pitchFamily="18" charset="0"/>
                  <a:ea typeface="楷体_GB2312" pitchFamily="49" charset="-122"/>
                </a:rPr>
                <a:t>收音机</a:t>
              </a:r>
              <a:r>
                <a:rPr kumimoji="1" lang="en-US" altLang="zh-CN" sz="2400" b="0">
                  <a:solidFill>
                    <a:srgbClr val="000099"/>
                  </a:solidFill>
                  <a:latin typeface="Times New Roman" pitchFamily="18" charset="0"/>
                </a:rPr>
                <a:t>+MODEM</a:t>
              </a:r>
              <a:endParaRPr kumimoji="1" lang="en-US" altLang="zh-CN" sz="2400" b="0">
                <a:latin typeface="Times New Roman" pitchFamily="18" charset="0"/>
              </a:endParaRPr>
            </a:p>
          </p:txBody>
        </p:sp>
        <p:graphicFrame>
          <p:nvGraphicFramePr>
            <p:cNvPr id="649229" name="Object 13"/>
            <p:cNvGraphicFramePr>
              <a:graphicFrameLocks noChangeAspect="1"/>
            </p:cNvGraphicFramePr>
            <p:nvPr/>
          </p:nvGraphicFramePr>
          <p:xfrm>
            <a:off x="2976" y="2496"/>
            <a:ext cx="570" cy="528"/>
          </p:xfrm>
          <a:graphic>
            <a:graphicData uri="http://schemas.openxmlformats.org/presentationml/2006/ole">
              <mc:AlternateContent xmlns:mc="http://schemas.openxmlformats.org/markup-compatibility/2006">
                <mc:Choice xmlns:v="urn:schemas-microsoft-com:vml" Requires="v">
                  <p:oleObj spid="_x0000_s649381" name="剪辑" r:id="rId10" imgW="3031560" imgH="4533480" progId="MS_ClipArt_Gallery.2">
                    <p:embed/>
                  </p:oleObj>
                </mc:Choice>
                <mc:Fallback>
                  <p:oleObj name="剪辑" r:id="rId10" imgW="3031560" imgH="4533480" progId="MS_ClipArt_Gallery.2">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6" y="2496"/>
                          <a:ext cx="57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9230" name="Oval 14"/>
            <p:cNvSpPr>
              <a:spLocks noChangeArrowheads="1"/>
            </p:cNvSpPr>
            <p:nvPr/>
          </p:nvSpPr>
          <p:spPr bwMode="auto">
            <a:xfrm>
              <a:off x="1296" y="2256"/>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1" name="Oval 15"/>
            <p:cNvSpPr>
              <a:spLocks noChangeArrowheads="1"/>
            </p:cNvSpPr>
            <p:nvPr/>
          </p:nvSpPr>
          <p:spPr bwMode="auto">
            <a:xfrm>
              <a:off x="1920" y="2256"/>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2" name="Oval 16"/>
            <p:cNvSpPr>
              <a:spLocks noChangeArrowheads="1"/>
            </p:cNvSpPr>
            <p:nvPr/>
          </p:nvSpPr>
          <p:spPr bwMode="auto">
            <a:xfrm>
              <a:off x="2640" y="2256"/>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9233" name="Group 17"/>
            <p:cNvGrpSpPr>
              <a:grpSpLocks/>
            </p:cNvGrpSpPr>
            <p:nvPr/>
          </p:nvGrpSpPr>
          <p:grpSpPr bwMode="auto">
            <a:xfrm>
              <a:off x="2928" y="2256"/>
              <a:ext cx="768" cy="576"/>
              <a:chOff x="2784" y="1728"/>
              <a:chExt cx="768" cy="576"/>
            </a:xfrm>
          </p:grpSpPr>
          <p:sp>
            <p:nvSpPr>
              <p:cNvPr id="649234" name="Oval 18"/>
              <p:cNvSpPr>
                <a:spLocks noChangeArrowheads="1"/>
              </p:cNvSpPr>
              <p:nvPr/>
            </p:nvSpPr>
            <p:spPr bwMode="auto">
              <a:xfrm>
                <a:off x="3120" y="1728"/>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5" name="Oval 19"/>
              <p:cNvSpPr>
                <a:spLocks noChangeArrowheads="1"/>
              </p:cNvSpPr>
              <p:nvPr/>
            </p:nvSpPr>
            <p:spPr bwMode="auto">
              <a:xfrm>
                <a:off x="2784" y="1968"/>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9236" name="Group 20"/>
            <p:cNvGrpSpPr>
              <a:grpSpLocks/>
            </p:cNvGrpSpPr>
            <p:nvPr/>
          </p:nvGrpSpPr>
          <p:grpSpPr bwMode="auto">
            <a:xfrm>
              <a:off x="2928" y="2256"/>
              <a:ext cx="1536" cy="672"/>
              <a:chOff x="2784" y="1728"/>
              <a:chExt cx="1536" cy="672"/>
            </a:xfrm>
          </p:grpSpPr>
          <p:sp>
            <p:nvSpPr>
              <p:cNvPr id="649237" name="Oval 21"/>
              <p:cNvSpPr>
                <a:spLocks noChangeArrowheads="1"/>
              </p:cNvSpPr>
              <p:nvPr/>
            </p:nvSpPr>
            <p:spPr bwMode="auto">
              <a:xfrm>
                <a:off x="3888" y="1728"/>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38" name="Oval 22"/>
              <p:cNvSpPr>
                <a:spLocks noChangeArrowheads="1"/>
              </p:cNvSpPr>
              <p:nvPr/>
            </p:nvSpPr>
            <p:spPr bwMode="auto">
              <a:xfrm>
                <a:off x="2784" y="2064"/>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9239" name="Oval 23"/>
            <p:cNvSpPr>
              <a:spLocks noChangeArrowheads="1"/>
            </p:cNvSpPr>
            <p:nvPr/>
          </p:nvSpPr>
          <p:spPr bwMode="auto">
            <a:xfrm>
              <a:off x="2976" y="2544"/>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9240" name="Group 24"/>
            <p:cNvGrpSpPr>
              <a:grpSpLocks/>
            </p:cNvGrpSpPr>
            <p:nvPr/>
          </p:nvGrpSpPr>
          <p:grpSpPr bwMode="auto">
            <a:xfrm>
              <a:off x="2928" y="2256"/>
              <a:ext cx="2064" cy="624"/>
              <a:chOff x="2832" y="1728"/>
              <a:chExt cx="2064" cy="624"/>
            </a:xfrm>
          </p:grpSpPr>
          <p:sp>
            <p:nvSpPr>
              <p:cNvPr id="649241" name="Oval 25"/>
              <p:cNvSpPr>
                <a:spLocks noChangeArrowheads="1"/>
              </p:cNvSpPr>
              <p:nvPr/>
            </p:nvSpPr>
            <p:spPr bwMode="auto">
              <a:xfrm>
                <a:off x="4464" y="1728"/>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9242" name="Oval 26"/>
              <p:cNvSpPr>
                <a:spLocks noChangeArrowheads="1"/>
              </p:cNvSpPr>
              <p:nvPr/>
            </p:nvSpPr>
            <p:spPr bwMode="auto">
              <a:xfrm>
                <a:off x="2832" y="2016"/>
                <a:ext cx="432" cy="336"/>
              </a:xfrm>
              <a:prstGeom prst="ellipse">
                <a:avLst/>
              </a:prstGeom>
              <a:solidFill>
                <a:srgbClr val="66FFFF"/>
              </a:solidFill>
              <a:ln w="12700">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9243" name="Text Box 27"/>
            <p:cNvSpPr txBox="1">
              <a:spLocks noChangeArrowheads="1"/>
            </p:cNvSpPr>
            <p:nvPr/>
          </p:nvSpPr>
          <p:spPr bwMode="auto">
            <a:xfrm>
              <a:off x="1872" y="1872"/>
              <a:ext cx="26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kumimoji="1" lang="zh-CN" altLang="en-US" sz="2400" b="0">
                  <a:solidFill>
                    <a:srgbClr val="000066"/>
                  </a:solidFill>
                  <a:latin typeface="Times New Roman" pitchFamily="18" charset="0"/>
                  <a:ea typeface="楷体_GB2312" pitchFamily="49" charset="-122"/>
                </a:rPr>
                <a:t>建立屏蔽措施，防止硬件窃听</a:t>
              </a:r>
              <a:endParaRPr kumimoji="1" lang="zh-CN" altLang="en-US" sz="2800" b="0">
                <a:solidFill>
                  <a:srgbClr val="006666"/>
                </a:solidFill>
                <a:latin typeface="Times New Roman" pitchFamily="18" charset="0"/>
                <a:ea typeface="楷体_GB2312" pitchFamily="49" charset="-122"/>
              </a:endParaRPr>
            </a:p>
          </p:txBody>
        </p:sp>
        <p:sp>
          <p:nvSpPr>
            <p:cNvPr id="649244" name="Rectangle 28"/>
            <p:cNvSpPr>
              <a:spLocks noChangeArrowheads="1"/>
            </p:cNvSpPr>
            <p:nvPr/>
          </p:nvSpPr>
          <p:spPr bwMode="auto">
            <a:xfrm>
              <a:off x="3648" y="576"/>
              <a:ext cx="288" cy="48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49245" name="Rectangle 29"/>
          <p:cNvSpPr>
            <a:spLocks noGrp="1" noChangeArrowheads="1"/>
          </p:cNvSpPr>
          <p:nvPr>
            <p:ph type="title"/>
          </p:nvPr>
        </p:nvSpPr>
        <p:spPr/>
        <p:txBody>
          <a:bodyPr/>
          <a:lstStyle/>
          <a:p>
            <a:endParaRPr lang="en-US" altLang="zh-CN" b="1">
              <a:solidFill>
                <a:srgbClr val="990000"/>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灯片编号占位符 3"/>
          <p:cNvSpPr>
            <a:spLocks noGrp="1"/>
          </p:cNvSpPr>
          <p:nvPr>
            <p:ph type="sldNum" sz="quarter" idx="10"/>
          </p:nvPr>
        </p:nvSpPr>
        <p:spPr/>
        <p:txBody>
          <a:bodyPr/>
          <a:lstStyle/>
          <a:p>
            <a:fld id="{F208611C-CFAF-4F08-8109-69620D325C42}" type="slidenum">
              <a:rPr lang="zh-CN" altLang="en-US"/>
              <a:pPr/>
              <a:t>85</a:t>
            </a:fld>
            <a:endParaRPr lang="en-US" altLang="zh-CN"/>
          </a:p>
        </p:txBody>
      </p:sp>
      <p:sp>
        <p:nvSpPr>
          <p:cNvPr id="651266" name="Rectangle 2"/>
          <p:cNvSpPr>
            <a:spLocks noGrp="1" noChangeArrowheads="1"/>
          </p:cNvSpPr>
          <p:nvPr>
            <p:ph type="title"/>
          </p:nvPr>
        </p:nvSpPr>
        <p:spPr>
          <a:xfrm>
            <a:off x="2057400" y="1295400"/>
            <a:ext cx="5943600" cy="457200"/>
          </a:xfrm>
          <a:effectLst>
            <a:outerShdw dist="35921" dir="2700000" algn="ctr" rotWithShape="0">
              <a:schemeClr val="bg2"/>
            </a:outerShdw>
          </a:effectLst>
        </p:spPr>
        <p:txBody>
          <a:bodyPr/>
          <a:lstStyle/>
          <a:p>
            <a:r>
              <a:rPr lang="zh-CN" altLang="en-US" sz="3600">
                <a:latin typeface="楷体_GB2312" pitchFamily="49" charset="-122"/>
                <a:ea typeface="楷体_GB2312" pitchFamily="49" charset="-122"/>
              </a:rPr>
              <a:t>欺骗与会话劫持</a:t>
            </a:r>
          </a:p>
        </p:txBody>
      </p:sp>
      <p:grpSp>
        <p:nvGrpSpPr>
          <p:cNvPr id="651267" name="Group 3"/>
          <p:cNvGrpSpPr>
            <a:grpSpLocks/>
          </p:cNvGrpSpPr>
          <p:nvPr/>
        </p:nvGrpSpPr>
        <p:grpSpPr bwMode="auto">
          <a:xfrm>
            <a:off x="762000" y="2147888"/>
            <a:ext cx="7772400" cy="3733800"/>
            <a:chOff x="480" y="1353"/>
            <a:chExt cx="4896" cy="2352"/>
          </a:xfrm>
        </p:grpSpPr>
        <p:grpSp>
          <p:nvGrpSpPr>
            <p:cNvPr id="651268" name="Group 4"/>
            <p:cNvGrpSpPr>
              <a:grpSpLocks/>
            </p:cNvGrpSpPr>
            <p:nvPr/>
          </p:nvGrpSpPr>
          <p:grpSpPr bwMode="auto">
            <a:xfrm>
              <a:off x="480" y="1353"/>
              <a:ext cx="4896" cy="1488"/>
              <a:chOff x="480" y="1008"/>
              <a:chExt cx="4896" cy="1488"/>
            </a:xfrm>
          </p:grpSpPr>
          <p:graphicFrame>
            <p:nvGraphicFramePr>
              <p:cNvPr id="651269" name="Object 5">
                <a:hlinkClick r:id="" action="ppaction://ole?verb=0"/>
              </p:cNvPr>
              <p:cNvGraphicFramePr>
                <a:graphicFrameLocks/>
              </p:cNvGraphicFramePr>
              <p:nvPr/>
            </p:nvGraphicFramePr>
            <p:xfrm>
              <a:off x="4272" y="1008"/>
              <a:ext cx="1104" cy="1488"/>
            </p:xfrm>
            <a:graphic>
              <a:graphicData uri="http://schemas.openxmlformats.org/presentationml/2006/ole">
                <mc:AlternateContent xmlns:mc="http://schemas.openxmlformats.org/markup-compatibility/2006">
                  <mc:Choice xmlns:v="urn:schemas-microsoft-com:vml" Requires="v">
                    <p:oleObj spid="_x0000_s679959" name="剪辑" r:id="rId3" imgW="1925280" imgH="3381120" progId="MS_ClipArt_Gallery.2">
                      <p:embed/>
                    </p:oleObj>
                  </mc:Choice>
                  <mc:Fallback>
                    <p:oleObj name="剪辑" r:id="rId3" imgW="1925280" imgH="338112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1008"/>
                            <a:ext cx="110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1270" name="Object 6">
                <a:hlinkClick r:id="" action="ppaction://ole?verb=0"/>
              </p:cNvPr>
              <p:cNvGraphicFramePr>
                <a:graphicFrameLocks/>
              </p:cNvGraphicFramePr>
              <p:nvPr/>
            </p:nvGraphicFramePr>
            <p:xfrm>
              <a:off x="480" y="1008"/>
              <a:ext cx="1200" cy="1171"/>
            </p:xfrm>
            <a:graphic>
              <a:graphicData uri="http://schemas.openxmlformats.org/presentationml/2006/ole">
                <mc:AlternateContent xmlns:mc="http://schemas.openxmlformats.org/markup-compatibility/2006">
                  <mc:Choice xmlns:v="urn:schemas-microsoft-com:vml" Requires="v">
                    <p:oleObj spid="_x0000_s679960" name="剪辑" r:id="rId5" imgW="3595680" imgH="3389040" progId="MS_ClipArt_Gallery.2">
                      <p:embed/>
                    </p:oleObj>
                  </mc:Choice>
                  <mc:Fallback>
                    <p:oleObj name="剪辑" r:id="rId5" imgW="3595680" imgH="338904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008"/>
                            <a:ext cx="1200"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51271" name="Group 7"/>
            <p:cNvGrpSpPr>
              <a:grpSpLocks/>
            </p:cNvGrpSpPr>
            <p:nvPr/>
          </p:nvGrpSpPr>
          <p:grpSpPr bwMode="auto">
            <a:xfrm>
              <a:off x="1824" y="1641"/>
              <a:ext cx="2256" cy="493"/>
              <a:chOff x="1824" y="1296"/>
              <a:chExt cx="2256" cy="493"/>
            </a:xfrm>
          </p:grpSpPr>
          <p:sp>
            <p:nvSpPr>
              <p:cNvPr id="651272" name="AutoShape 8"/>
              <p:cNvSpPr>
                <a:spLocks noChangeArrowheads="1"/>
              </p:cNvSpPr>
              <p:nvPr/>
            </p:nvSpPr>
            <p:spPr bwMode="auto">
              <a:xfrm>
                <a:off x="1824" y="1645"/>
                <a:ext cx="2256"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73" name="Text Box 9"/>
              <p:cNvSpPr txBox="1">
                <a:spLocks noChangeArrowheads="1"/>
              </p:cNvSpPr>
              <p:nvPr/>
            </p:nvSpPr>
            <p:spPr bwMode="auto">
              <a:xfrm>
                <a:off x="2055" y="1296"/>
                <a:ext cx="1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a:solidFill>
                      <a:srgbClr val="000066"/>
                    </a:solidFill>
                    <a:latin typeface="Times New Roman" pitchFamily="18" charset="0"/>
                    <a:ea typeface="楷体_GB2312" pitchFamily="49" charset="-122"/>
                  </a:rPr>
                  <a:t>正常期望的访问请求</a:t>
                </a:r>
                <a:endParaRPr kumimoji="1" lang="zh-CN" altLang="en-US" sz="2400" b="0">
                  <a:latin typeface="Times New Roman" pitchFamily="18" charset="0"/>
                </a:endParaRPr>
              </a:p>
            </p:txBody>
          </p:sp>
        </p:grpSp>
        <p:graphicFrame>
          <p:nvGraphicFramePr>
            <p:cNvPr id="651274" name="Object 10"/>
            <p:cNvGraphicFramePr>
              <a:graphicFrameLocks noChangeAspect="1"/>
            </p:cNvGraphicFramePr>
            <p:nvPr/>
          </p:nvGraphicFramePr>
          <p:xfrm>
            <a:off x="3874" y="2721"/>
            <a:ext cx="1296" cy="984"/>
          </p:xfrm>
          <a:graphic>
            <a:graphicData uri="http://schemas.openxmlformats.org/presentationml/2006/ole">
              <mc:AlternateContent xmlns:mc="http://schemas.openxmlformats.org/markup-compatibility/2006">
                <mc:Choice xmlns:v="urn:schemas-microsoft-com:vml" Requires="v">
                  <p:oleObj spid="_x0000_s679961" name="剪辑" r:id="rId7" imgW="4716000" imgH="3542760" progId="MS_ClipArt_Gallery.2">
                    <p:embed/>
                  </p:oleObj>
                </mc:Choice>
                <mc:Fallback>
                  <p:oleObj name="剪辑" r:id="rId7" imgW="4716000" imgH="354276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4" y="2721"/>
                          <a:ext cx="1296"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1275" name="Group 11"/>
            <p:cNvGrpSpPr>
              <a:grpSpLocks/>
            </p:cNvGrpSpPr>
            <p:nvPr/>
          </p:nvGrpSpPr>
          <p:grpSpPr bwMode="auto">
            <a:xfrm>
              <a:off x="2367" y="2822"/>
              <a:ext cx="1617" cy="507"/>
              <a:chOff x="2367" y="2477"/>
              <a:chExt cx="1510" cy="507"/>
            </a:xfrm>
          </p:grpSpPr>
          <p:sp>
            <p:nvSpPr>
              <p:cNvPr id="651276" name="AutoShape 12"/>
              <p:cNvSpPr>
                <a:spLocks noChangeArrowheads="1"/>
              </p:cNvSpPr>
              <p:nvPr/>
            </p:nvSpPr>
            <p:spPr bwMode="auto">
              <a:xfrm rot="21618494">
                <a:off x="2367" y="2775"/>
                <a:ext cx="1510" cy="209"/>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77" name="Text Box 13"/>
              <p:cNvSpPr txBox="1">
                <a:spLocks noChangeArrowheads="1"/>
              </p:cNvSpPr>
              <p:nvPr/>
            </p:nvSpPr>
            <p:spPr bwMode="auto">
              <a:xfrm rot="21726244">
                <a:off x="2494" y="2477"/>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sz="2400">
                    <a:solidFill>
                      <a:srgbClr val="000066"/>
                    </a:solidFill>
                    <a:latin typeface="Times New Roman" pitchFamily="18" charset="0"/>
                    <a:ea typeface="楷体_GB2312" pitchFamily="49" charset="-122"/>
                  </a:rPr>
                  <a:t>事实上的请求</a:t>
                </a:r>
              </a:p>
            </p:txBody>
          </p:sp>
        </p:grpSp>
        <p:sp>
          <p:nvSpPr>
            <p:cNvPr id="651278" name="AutoShape 14"/>
            <p:cNvSpPr>
              <a:spLocks noChangeArrowheads="1"/>
            </p:cNvSpPr>
            <p:nvPr/>
          </p:nvSpPr>
          <p:spPr bwMode="auto">
            <a:xfrm>
              <a:off x="2913" y="2357"/>
              <a:ext cx="1008" cy="384"/>
            </a:xfrm>
            <a:prstGeom prst="wedgeEllipseCallout">
              <a:avLst>
                <a:gd name="adj1" fmla="val 50991"/>
                <a:gd name="adj2" fmla="val 82815"/>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800">
                  <a:solidFill>
                    <a:srgbClr val="000066"/>
                  </a:solidFill>
                  <a:latin typeface="Times New Roman" pitchFamily="18" charset="0"/>
                  <a:ea typeface="楷体_GB2312" pitchFamily="49" charset="-122"/>
                </a:rPr>
                <a:t>欺骗者</a:t>
              </a:r>
              <a:endParaRPr kumimoji="1" lang="zh-CN" altLang="en-US" sz="2400" b="0">
                <a:latin typeface="Times New Roman" pitchFamily="18" charset="0"/>
              </a:endParaRPr>
            </a:p>
          </p:txBody>
        </p:sp>
        <p:sp>
          <p:nvSpPr>
            <p:cNvPr id="651279" name="Line 15"/>
            <p:cNvSpPr>
              <a:spLocks noChangeShapeType="1"/>
            </p:cNvSpPr>
            <p:nvPr/>
          </p:nvSpPr>
          <p:spPr bwMode="auto">
            <a:xfrm flipV="1">
              <a:off x="2363" y="2199"/>
              <a:ext cx="0" cy="910"/>
            </a:xfrm>
            <a:prstGeom prst="line">
              <a:avLst/>
            </a:prstGeom>
            <a:noFill/>
            <a:ln w="1905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80" name="AutoShape 16"/>
            <p:cNvSpPr>
              <a:spLocks noChangeArrowheads="1"/>
            </p:cNvSpPr>
            <p:nvPr/>
          </p:nvSpPr>
          <p:spPr bwMode="auto">
            <a:xfrm>
              <a:off x="1127" y="1563"/>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81" name="AutoShape 17"/>
            <p:cNvSpPr>
              <a:spLocks noChangeArrowheads="1"/>
            </p:cNvSpPr>
            <p:nvPr/>
          </p:nvSpPr>
          <p:spPr bwMode="auto">
            <a:xfrm>
              <a:off x="1964" y="1853"/>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1282" name="Group 18"/>
            <p:cNvGrpSpPr>
              <a:grpSpLocks/>
            </p:cNvGrpSpPr>
            <p:nvPr/>
          </p:nvGrpSpPr>
          <p:grpSpPr bwMode="auto">
            <a:xfrm>
              <a:off x="2165" y="1870"/>
              <a:ext cx="1055" cy="1147"/>
              <a:chOff x="2165" y="1525"/>
              <a:chExt cx="1055" cy="1147"/>
            </a:xfrm>
          </p:grpSpPr>
          <p:sp>
            <p:nvSpPr>
              <p:cNvPr id="651283" name="AutoShape 19"/>
              <p:cNvSpPr>
                <a:spLocks noChangeArrowheads="1"/>
              </p:cNvSpPr>
              <p:nvPr/>
            </p:nvSpPr>
            <p:spPr bwMode="auto">
              <a:xfrm>
                <a:off x="2165" y="2253"/>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84" name="AutoShape 20"/>
              <p:cNvSpPr>
                <a:spLocks noChangeArrowheads="1"/>
              </p:cNvSpPr>
              <p:nvPr/>
            </p:nvSpPr>
            <p:spPr bwMode="auto">
              <a:xfrm>
                <a:off x="2838" y="1525"/>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1285" name="Group 21"/>
            <p:cNvGrpSpPr>
              <a:grpSpLocks/>
            </p:cNvGrpSpPr>
            <p:nvPr/>
          </p:nvGrpSpPr>
          <p:grpSpPr bwMode="auto">
            <a:xfrm>
              <a:off x="2637" y="1923"/>
              <a:ext cx="1274" cy="1475"/>
              <a:chOff x="2165" y="1524"/>
              <a:chExt cx="1274" cy="1475"/>
            </a:xfrm>
          </p:grpSpPr>
          <p:sp>
            <p:nvSpPr>
              <p:cNvPr id="651286" name="AutoShape 22"/>
              <p:cNvSpPr>
                <a:spLocks noChangeArrowheads="1"/>
              </p:cNvSpPr>
              <p:nvPr/>
            </p:nvSpPr>
            <p:spPr bwMode="auto">
              <a:xfrm>
                <a:off x="2165" y="2580"/>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87" name="AutoShape 23"/>
              <p:cNvSpPr>
                <a:spLocks noChangeArrowheads="1"/>
              </p:cNvSpPr>
              <p:nvPr/>
            </p:nvSpPr>
            <p:spPr bwMode="auto">
              <a:xfrm>
                <a:off x="3057" y="1524"/>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1288" name="Group 24"/>
            <p:cNvGrpSpPr>
              <a:grpSpLocks/>
            </p:cNvGrpSpPr>
            <p:nvPr/>
          </p:nvGrpSpPr>
          <p:grpSpPr bwMode="auto">
            <a:xfrm>
              <a:off x="3401" y="1941"/>
              <a:ext cx="1274" cy="1475"/>
              <a:chOff x="2165" y="1524"/>
              <a:chExt cx="1274" cy="1475"/>
            </a:xfrm>
          </p:grpSpPr>
          <p:sp>
            <p:nvSpPr>
              <p:cNvPr id="651289" name="AutoShape 25"/>
              <p:cNvSpPr>
                <a:spLocks noChangeArrowheads="1"/>
              </p:cNvSpPr>
              <p:nvPr/>
            </p:nvSpPr>
            <p:spPr bwMode="auto">
              <a:xfrm>
                <a:off x="2165" y="2580"/>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1290" name="AutoShape 26"/>
              <p:cNvSpPr>
                <a:spLocks noChangeArrowheads="1"/>
              </p:cNvSpPr>
              <p:nvPr/>
            </p:nvSpPr>
            <p:spPr bwMode="auto">
              <a:xfrm>
                <a:off x="3057" y="1524"/>
                <a:ext cx="382" cy="419"/>
              </a:xfrm>
              <a:prstGeom prst="star8">
                <a:avLst>
                  <a:gd name="adj" fmla="val 38250"/>
                </a:avLst>
              </a:prstGeom>
              <a:solidFill>
                <a:srgbClr val="0033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4335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51266"/>
                                        </p:tgtEl>
                                        <p:attrNameLst>
                                          <p:attrName>style.visibility</p:attrName>
                                        </p:attrNameLst>
                                      </p:cBhvr>
                                      <p:to>
                                        <p:strVal val="visible"/>
                                      </p:to>
                                    </p:set>
                                    <p:anim calcmode="lin" valueType="num">
                                      <p:cBhvr>
                                        <p:cTn id="7" dur="500" fill="hold"/>
                                        <p:tgtEl>
                                          <p:spTgt spid="651266"/>
                                        </p:tgtEl>
                                        <p:attrNameLst>
                                          <p:attrName>ppt_w</p:attrName>
                                        </p:attrNameLst>
                                      </p:cBhvr>
                                      <p:tavLst>
                                        <p:tav tm="0">
                                          <p:val>
                                            <p:fltVal val="0"/>
                                          </p:val>
                                        </p:tav>
                                        <p:tav tm="100000">
                                          <p:val>
                                            <p:strVal val="#ppt_w"/>
                                          </p:val>
                                        </p:tav>
                                      </p:tavLst>
                                    </p:anim>
                                    <p:anim calcmode="lin" valueType="num">
                                      <p:cBhvr>
                                        <p:cTn id="8" dur="500" fill="hold"/>
                                        <p:tgtEl>
                                          <p:spTgt spid="6512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2B4D548D-CC32-46C2-9C17-D9162328E83D}" type="slidenum">
              <a:rPr lang="zh-CN" altLang="en-US"/>
              <a:pPr/>
              <a:t>86</a:t>
            </a:fld>
            <a:endParaRPr lang="en-US" altLang="zh-CN"/>
          </a:p>
        </p:txBody>
      </p:sp>
      <p:graphicFrame>
        <p:nvGraphicFramePr>
          <p:cNvPr id="646146" name="Object 2"/>
          <p:cNvGraphicFramePr>
            <a:graphicFrameLocks noChangeAspect="1"/>
          </p:cNvGraphicFramePr>
          <p:nvPr/>
        </p:nvGraphicFramePr>
        <p:xfrm>
          <a:off x="990600" y="1676400"/>
          <a:ext cx="7696200" cy="2971800"/>
        </p:xfrm>
        <a:graphic>
          <a:graphicData uri="http://schemas.openxmlformats.org/presentationml/2006/ole">
            <mc:AlternateContent xmlns:mc="http://schemas.openxmlformats.org/markup-compatibility/2006">
              <mc:Choice xmlns:v="urn:schemas-microsoft-com:vml" Requires="v">
                <p:oleObj spid="_x0000_s680969" name="剪辑" r:id="rId4" imgW="6798960" imgH="4790880" progId="MS_ClipArt_Gallery.2">
                  <p:embed/>
                </p:oleObj>
              </mc:Choice>
              <mc:Fallback>
                <p:oleObj name="剪辑" r:id="rId4" imgW="6798960" imgH="479088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76962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6147" name="Rectangle 3"/>
          <p:cNvSpPr>
            <a:spLocks noGrp="1" noChangeArrowheads="1"/>
          </p:cNvSpPr>
          <p:nvPr>
            <p:ph type="title"/>
          </p:nvPr>
        </p:nvSpPr>
        <p:spPr>
          <a:xfrm>
            <a:off x="1981200" y="1066800"/>
            <a:ext cx="5943600" cy="457200"/>
          </a:xfrm>
          <a:effectLst>
            <a:outerShdw dist="35921" dir="2700000" algn="ctr" rotWithShape="0">
              <a:schemeClr val="bg2"/>
            </a:outerShdw>
          </a:effectLst>
        </p:spPr>
        <p:txBody>
          <a:bodyPr/>
          <a:lstStyle/>
          <a:p>
            <a:r>
              <a:rPr lang="zh-CN" altLang="en-US" sz="6000" dirty="0"/>
              <a:t>扫描器</a:t>
            </a:r>
            <a:endParaRPr lang="zh-CN" altLang="en-US" dirty="0"/>
          </a:p>
        </p:txBody>
      </p:sp>
      <p:sp>
        <p:nvSpPr>
          <p:cNvPr id="646148" name="Rectangle 4"/>
          <p:cNvSpPr>
            <a:spLocks noGrp="1" noChangeArrowheads="1"/>
          </p:cNvSpPr>
          <p:nvPr>
            <p:ph type="body" idx="1"/>
          </p:nvPr>
        </p:nvSpPr>
        <p:spPr>
          <a:xfrm>
            <a:off x="1042988" y="1989138"/>
            <a:ext cx="7215187" cy="1754187"/>
          </a:xfrm>
        </p:spPr>
        <p:txBody>
          <a:bodyPr/>
          <a:lstStyle/>
          <a:p>
            <a:pPr>
              <a:lnSpc>
                <a:spcPct val="110000"/>
              </a:lnSpc>
              <a:buFontTx/>
              <a:buNone/>
            </a:pPr>
            <a:r>
              <a:rPr lang="zh-CN" altLang="en-US" sz="2800"/>
              <a:t>            </a:t>
            </a:r>
            <a:r>
              <a:rPr lang="zh-CN" altLang="en-US" sz="2600">
                <a:solidFill>
                  <a:srgbClr val="008000"/>
                </a:solidFill>
              </a:rPr>
              <a:t>用于检查系统中可能存在的缺陷和服务及设置管理方面的弱点。可查出</a:t>
            </a:r>
            <a:r>
              <a:rPr lang="en-US" altLang="zh-CN" sz="2600">
                <a:solidFill>
                  <a:srgbClr val="008000"/>
                </a:solidFill>
              </a:rPr>
              <a:t>OS</a:t>
            </a:r>
            <a:r>
              <a:rPr lang="zh-CN" altLang="en-US" sz="2600">
                <a:solidFill>
                  <a:srgbClr val="008000"/>
                </a:solidFill>
              </a:rPr>
              <a:t>类型、开 放的端口，可搜集本网段的</a:t>
            </a:r>
            <a:r>
              <a:rPr lang="en-US" altLang="zh-CN" sz="2600">
                <a:solidFill>
                  <a:srgbClr val="008000"/>
                </a:solidFill>
              </a:rPr>
              <a:t>IP</a:t>
            </a:r>
            <a:r>
              <a:rPr lang="zh-CN" altLang="en-US" sz="2600">
                <a:solidFill>
                  <a:srgbClr val="008000"/>
                </a:solidFill>
              </a:rPr>
              <a:t>地址，再对这些地址进行扫描来报告出</a:t>
            </a:r>
            <a:r>
              <a:rPr lang="en-US" altLang="zh-CN" sz="2600">
                <a:solidFill>
                  <a:srgbClr val="008000"/>
                </a:solidFill>
              </a:rPr>
              <a:t>FTPD</a:t>
            </a:r>
            <a:r>
              <a:rPr lang="zh-CN" altLang="en-US" sz="2600">
                <a:solidFill>
                  <a:srgbClr val="008000"/>
                </a:solidFill>
              </a:rPr>
              <a:t>脆弱性、</a:t>
            </a:r>
            <a:r>
              <a:rPr lang="en-US" altLang="zh-CN" sz="2600">
                <a:solidFill>
                  <a:srgbClr val="008000"/>
                </a:solidFill>
              </a:rPr>
              <a:t>NFS</a:t>
            </a:r>
            <a:r>
              <a:rPr lang="zh-CN" altLang="en-US" sz="2600">
                <a:solidFill>
                  <a:srgbClr val="008000"/>
                </a:solidFill>
              </a:rPr>
              <a:t>脆弱性、</a:t>
            </a:r>
            <a:r>
              <a:rPr lang="en-US" altLang="zh-CN" sz="2600">
                <a:solidFill>
                  <a:srgbClr val="008000"/>
                </a:solidFill>
              </a:rPr>
              <a:t>sendmail</a:t>
            </a:r>
            <a:r>
              <a:rPr lang="zh-CN" altLang="en-US" sz="2600">
                <a:solidFill>
                  <a:srgbClr val="008000"/>
                </a:solidFill>
              </a:rPr>
              <a:t>脆弱性、</a:t>
            </a:r>
            <a:r>
              <a:rPr lang="en-US" altLang="zh-CN" sz="2600">
                <a:solidFill>
                  <a:srgbClr val="008000"/>
                </a:solidFill>
              </a:rPr>
              <a:t>rexd</a:t>
            </a:r>
            <a:r>
              <a:rPr lang="zh-CN" altLang="en-US" sz="2600">
                <a:solidFill>
                  <a:srgbClr val="008000"/>
                </a:solidFill>
              </a:rPr>
              <a:t>如何等。</a:t>
            </a:r>
          </a:p>
        </p:txBody>
      </p:sp>
      <p:sp>
        <p:nvSpPr>
          <p:cNvPr id="646149" name="WordArt 5"/>
          <p:cNvSpPr>
            <a:spLocks noChangeArrowheads="1" noChangeShapeType="1" noTextEdit="1"/>
          </p:cNvSpPr>
          <p:nvPr/>
        </p:nvSpPr>
        <p:spPr bwMode="auto">
          <a:xfrm>
            <a:off x="1295400" y="5334000"/>
            <a:ext cx="3505200" cy="762000"/>
          </a:xfrm>
          <a:prstGeom prst="rect">
            <a:avLst/>
          </a:prstGeom>
          <a:extLst>
            <a:ext uri="{AF507438-7753-43E0-B8FC-AC1667EBCBE1}">
              <a14:hiddenEffects xmlns:a14="http://schemas.microsoft.com/office/drawing/2010/main">
                <a:effectLst/>
              </a14:hiddenEffects>
            </a:ext>
          </a:extLst>
        </p:spPr>
        <p:txBody>
          <a:bodyPr wrap="none" fromWordArt="1">
            <a:prstTxWarp prst="textDeflateBottom">
              <a:avLst>
                <a:gd name="adj" fmla="val 100000"/>
              </a:avLst>
            </a:prstTxWarp>
            <a:scene3d>
              <a:camera prst="legacyPerspectiveFront">
                <a:rot lat="19799999" lon="19439998" rev="0"/>
              </a:camera>
              <a:lightRig rig="legacyNormal2" dir="t"/>
            </a:scene3d>
            <a:sp3d extrusionH="354000" prstMaterial="legacyMatte">
              <a:extrusionClr>
                <a:srgbClr val="939676"/>
              </a:extrusionClr>
            </a:sp3d>
          </a:bodyPr>
          <a:lstStyle/>
          <a:p>
            <a:pPr algn="ctr"/>
            <a:r>
              <a:rPr lang="en-US" altLang="zh-CN" sz="3600" kern="10">
                <a:ln w="9525">
                  <a:round/>
                  <a:headEnd type="none" w="sm" len="sm"/>
                  <a:tailEnd type="none" w="sm" len="sm"/>
                </a:ln>
                <a:gradFill rotWithShape="0">
                  <a:gsLst>
                    <a:gs pos="0">
                      <a:srgbClr val="00CC00">
                        <a:gamma/>
                        <a:shade val="46275"/>
                        <a:invGamma/>
                      </a:srgbClr>
                    </a:gs>
                    <a:gs pos="50000">
                      <a:srgbClr val="00CC00"/>
                    </a:gs>
                    <a:gs pos="100000">
                      <a:srgbClr val="00CC00">
                        <a:gamma/>
                        <a:shade val="46275"/>
                        <a:invGamma/>
                      </a:srgbClr>
                    </a:gs>
                  </a:gsLst>
                  <a:lin ang="2700000" scaled="1"/>
                </a:gradFill>
                <a:latin typeface="Times New Roman"/>
                <a:cs typeface="Times New Roman"/>
              </a:rPr>
              <a:t>SATAN</a:t>
            </a:r>
            <a:r>
              <a:rPr lang="zh-CN" altLang="en-US" sz="3600" kern="10">
                <a:ln w="9525">
                  <a:round/>
                  <a:headEnd type="none" w="sm" len="sm"/>
                  <a:tailEnd type="none" w="sm" len="sm"/>
                </a:ln>
                <a:gradFill rotWithShape="0">
                  <a:gsLst>
                    <a:gs pos="0">
                      <a:srgbClr val="00CC00">
                        <a:gamma/>
                        <a:shade val="46275"/>
                        <a:invGamma/>
                      </a:srgbClr>
                    </a:gs>
                    <a:gs pos="50000">
                      <a:srgbClr val="00CC00"/>
                    </a:gs>
                    <a:gs pos="100000">
                      <a:srgbClr val="00CC00">
                        <a:gamma/>
                        <a:shade val="46275"/>
                        <a:invGamma/>
                      </a:srgbClr>
                    </a:gs>
                  </a:gsLst>
                  <a:lin ang="2700000" scaled="1"/>
                </a:gradFill>
                <a:latin typeface="Times New Roman"/>
                <a:cs typeface="Times New Roman"/>
              </a:rPr>
              <a:t>，</a:t>
            </a:r>
            <a:r>
              <a:rPr lang="en-US" altLang="zh-CN" sz="3600" kern="10">
                <a:ln w="9525">
                  <a:round/>
                  <a:headEnd type="none" w="sm" len="sm"/>
                  <a:tailEnd type="none" w="sm" len="sm"/>
                </a:ln>
                <a:gradFill rotWithShape="0">
                  <a:gsLst>
                    <a:gs pos="0">
                      <a:srgbClr val="00CC00">
                        <a:gamma/>
                        <a:shade val="46275"/>
                        <a:invGamma/>
                      </a:srgbClr>
                    </a:gs>
                    <a:gs pos="50000">
                      <a:srgbClr val="00CC00"/>
                    </a:gs>
                    <a:gs pos="100000">
                      <a:srgbClr val="00CC00">
                        <a:gamma/>
                        <a:shade val="46275"/>
                        <a:invGamma/>
                      </a:srgbClr>
                    </a:gs>
                  </a:gsLst>
                  <a:lin ang="2700000" scaled="1"/>
                </a:gradFill>
                <a:latin typeface="Times New Roman"/>
                <a:cs typeface="Times New Roman"/>
              </a:rPr>
              <a:t>ISS</a:t>
            </a:r>
            <a:endParaRPr lang="zh-CN" altLang="en-US" sz="3600" kern="10">
              <a:ln w="9525">
                <a:round/>
                <a:headEnd type="none" w="sm" len="sm"/>
                <a:tailEnd type="none" w="sm" len="sm"/>
              </a:ln>
              <a:gradFill rotWithShape="0">
                <a:gsLst>
                  <a:gs pos="0">
                    <a:srgbClr val="00CC00">
                      <a:gamma/>
                      <a:shade val="46275"/>
                      <a:invGamma/>
                    </a:srgbClr>
                  </a:gs>
                  <a:gs pos="50000">
                    <a:srgbClr val="00CC00"/>
                  </a:gs>
                  <a:gs pos="100000">
                    <a:srgbClr val="00CC00">
                      <a:gamma/>
                      <a:shade val="46275"/>
                      <a:invGamma/>
                    </a:srgbClr>
                  </a:gs>
                </a:gsLst>
                <a:lin ang="2700000" scaled="1"/>
              </a:gradFill>
              <a:latin typeface="Times New Roman"/>
              <a:cs typeface="Times New Roman"/>
            </a:endParaRPr>
          </a:p>
        </p:txBody>
      </p:sp>
    </p:spTree>
    <p:extLst>
      <p:ext uri="{BB962C8B-B14F-4D97-AF65-F5344CB8AC3E}">
        <p14:creationId xmlns:p14="http://schemas.microsoft.com/office/powerpoint/2010/main" val="1867031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46147"/>
                                        </p:tgtEl>
                                        <p:attrNameLst>
                                          <p:attrName>style.visibility</p:attrName>
                                        </p:attrNameLst>
                                      </p:cBhvr>
                                      <p:to>
                                        <p:strVal val="visible"/>
                                      </p:to>
                                    </p:set>
                                    <p:anim calcmode="lin" valueType="num">
                                      <p:cBhvr>
                                        <p:cTn id="7" dur="500" fill="hold"/>
                                        <p:tgtEl>
                                          <p:spTgt spid="646147"/>
                                        </p:tgtEl>
                                        <p:attrNameLst>
                                          <p:attrName>ppt_w</p:attrName>
                                        </p:attrNameLst>
                                      </p:cBhvr>
                                      <p:tavLst>
                                        <p:tav tm="0">
                                          <p:val>
                                            <p:fltVal val="0"/>
                                          </p:val>
                                        </p:tav>
                                        <p:tav tm="100000">
                                          <p:val>
                                            <p:strVal val="#ppt_w"/>
                                          </p:val>
                                        </p:tav>
                                      </p:tavLst>
                                    </p:anim>
                                    <p:anim calcmode="lin" valueType="num">
                                      <p:cBhvr>
                                        <p:cTn id="8" dur="500" fill="hold"/>
                                        <p:tgtEl>
                                          <p:spTgt spid="646147"/>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646146"/>
                                        </p:tgtEl>
                                        <p:attrNameLst>
                                          <p:attrName>style.visibility</p:attrName>
                                        </p:attrNameLst>
                                      </p:cBhvr>
                                      <p:to>
                                        <p:strVal val="visible"/>
                                      </p:to>
                                    </p:set>
                                    <p:anim calcmode="lin" valueType="num">
                                      <p:cBhvr>
                                        <p:cTn id="12" dur="500" fill="hold"/>
                                        <p:tgtEl>
                                          <p:spTgt spid="646146"/>
                                        </p:tgtEl>
                                        <p:attrNameLst>
                                          <p:attrName>ppt_w</p:attrName>
                                        </p:attrNameLst>
                                      </p:cBhvr>
                                      <p:tavLst>
                                        <p:tav tm="0">
                                          <p:val>
                                            <p:fltVal val="0"/>
                                          </p:val>
                                        </p:tav>
                                        <p:tav tm="100000">
                                          <p:val>
                                            <p:strVal val="#ppt_w"/>
                                          </p:val>
                                        </p:tav>
                                      </p:tavLst>
                                    </p:anim>
                                    <p:anim calcmode="lin" valueType="num">
                                      <p:cBhvr>
                                        <p:cTn id="13" dur="500" fill="hold"/>
                                        <p:tgtEl>
                                          <p:spTgt spid="64614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46148"/>
                                        </p:tgtEl>
                                        <p:attrNameLst>
                                          <p:attrName>style.visibility</p:attrName>
                                        </p:attrNameLst>
                                      </p:cBhvr>
                                      <p:to>
                                        <p:strVal val="visible"/>
                                      </p:to>
                                    </p:set>
                                    <p:animEffect transition="in" filter="wipe(up)">
                                      <p:cBhvr>
                                        <p:cTn id="17" dur="500"/>
                                        <p:tgtEl>
                                          <p:spTgt spid="646148"/>
                                        </p:tgtEl>
                                      </p:cBhvr>
                                    </p:animEffect>
                                  </p:childTnLst>
                                </p:cTn>
                              </p:par>
                            </p:childTnLst>
                          </p:cTn>
                        </p:par>
                        <p:par>
                          <p:cTn id="18" fill="hold" nodeType="afterGroup">
                            <p:stCondLst>
                              <p:cond delay="1500"/>
                            </p:stCondLst>
                            <p:childTnLst>
                              <p:par>
                                <p:cTn id="19" presetID="17" presetClass="entr" presetSubtype="8" fill="hold" grpId="0" nodeType="afterEffect">
                                  <p:stCondLst>
                                    <p:cond delay="0"/>
                                  </p:stCondLst>
                                  <p:childTnLst>
                                    <p:set>
                                      <p:cBhvr>
                                        <p:cTn id="20" dur="1" fill="hold">
                                          <p:stCondLst>
                                            <p:cond delay="0"/>
                                          </p:stCondLst>
                                        </p:cTn>
                                        <p:tgtEl>
                                          <p:spTgt spid="646149"/>
                                        </p:tgtEl>
                                        <p:attrNameLst>
                                          <p:attrName>style.visibility</p:attrName>
                                        </p:attrNameLst>
                                      </p:cBhvr>
                                      <p:to>
                                        <p:strVal val="visible"/>
                                      </p:to>
                                    </p:set>
                                    <p:anim calcmode="lin" valueType="num">
                                      <p:cBhvr>
                                        <p:cTn id="21" dur="500" fill="hold"/>
                                        <p:tgtEl>
                                          <p:spTgt spid="646149"/>
                                        </p:tgtEl>
                                        <p:attrNameLst>
                                          <p:attrName>ppt_x</p:attrName>
                                        </p:attrNameLst>
                                      </p:cBhvr>
                                      <p:tavLst>
                                        <p:tav tm="0">
                                          <p:val>
                                            <p:strVal val="#ppt_x-#ppt_w/2"/>
                                          </p:val>
                                        </p:tav>
                                        <p:tav tm="100000">
                                          <p:val>
                                            <p:strVal val="#ppt_x"/>
                                          </p:val>
                                        </p:tav>
                                      </p:tavLst>
                                    </p:anim>
                                    <p:anim calcmode="lin" valueType="num">
                                      <p:cBhvr>
                                        <p:cTn id="22" dur="500" fill="hold"/>
                                        <p:tgtEl>
                                          <p:spTgt spid="646149"/>
                                        </p:tgtEl>
                                        <p:attrNameLst>
                                          <p:attrName>ppt_y</p:attrName>
                                        </p:attrNameLst>
                                      </p:cBhvr>
                                      <p:tavLst>
                                        <p:tav tm="0">
                                          <p:val>
                                            <p:strVal val="#ppt_y"/>
                                          </p:val>
                                        </p:tav>
                                        <p:tav tm="100000">
                                          <p:val>
                                            <p:strVal val="#ppt_y"/>
                                          </p:val>
                                        </p:tav>
                                      </p:tavLst>
                                    </p:anim>
                                    <p:anim calcmode="lin" valueType="num">
                                      <p:cBhvr>
                                        <p:cTn id="23" dur="500" fill="hold"/>
                                        <p:tgtEl>
                                          <p:spTgt spid="646149"/>
                                        </p:tgtEl>
                                        <p:attrNameLst>
                                          <p:attrName>ppt_w</p:attrName>
                                        </p:attrNameLst>
                                      </p:cBhvr>
                                      <p:tavLst>
                                        <p:tav tm="0">
                                          <p:val>
                                            <p:fltVal val="0"/>
                                          </p:val>
                                        </p:tav>
                                        <p:tav tm="100000">
                                          <p:val>
                                            <p:strVal val="#ppt_w"/>
                                          </p:val>
                                        </p:tav>
                                      </p:tavLst>
                                    </p:anim>
                                    <p:anim calcmode="lin" valueType="num">
                                      <p:cBhvr>
                                        <p:cTn id="24" dur="500" fill="hold"/>
                                        <p:tgtEl>
                                          <p:spTgt spid="6461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autoUpdateAnimBg="0"/>
      <p:bldP spid="646148" grpId="0" autoUpdateAnimBg="0"/>
      <p:bldP spid="64614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9EDAE95-B220-4DA5-83BC-33D400BE5CBD}" type="slidenum">
              <a:rPr lang="zh-CN" altLang="en-US"/>
              <a:pPr/>
              <a:t>87</a:t>
            </a:fld>
            <a:endParaRPr lang="en-US" altLang="zh-CN"/>
          </a:p>
        </p:txBody>
      </p:sp>
      <p:sp>
        <p:nvSpPr>
          <p:cNvPr id="652290" name="Rectangle 2"/>
          <p:cNvSpPr>
            <a:spLocks noGrp="1" noChangeArrowheads="1"/>
          </p:cNvSpPr>
          <p:nvPr>
            <p:ph type="title"/>
          </p:nvPr>
        </p:nvSpPr>
        <p:spPr/>
        <p:txBody>
          <a:bodyPr/>
          <a:lstStyle/>
          <a:p>
            <a:r>
              <a:rPr lang="zh-CN" altLang="en-US" sz="3200">
                <a:latin typeface="楷体_GB2312" pitchFamily="49" charset="-122"/>
                <a:ea typeface="楷体_GB2312" pitchFamily="49" charset="-122"/>
              </a:rPr>
              <a:t> 拒绝服务攻击</a:t>
            </a:r>
            <a:br>
              <a:rPr lang="zh-CN" altLang="en-US" sz="3200">
                <a:latin typeface="楷体_GB2312" pitchFamily="49" charset="-122"/>
                <a:ea typeface="楷体_GB2312" pitchFamily="49" charset="-122"/>
              </a:rPr>
            </a:br>
            <a:endParaRPr lang="zh-CN" altLang="en-US" sz="3200">
              <a:latin typeface="楷体_GB2312" pitchFamily="49" charset="-122"/>
              <a:ea typeface="楷体_GB2312" pitchFamily="49" charset="-122"/>
            </a:endParaRPr>
          </a:p>
        </p:txBody>
      </p:sp>
      <p:sp>
        <p:nvSpPr>
          <p:cNvPr id="652291" name="Rectangle 3"/>
          <p:cNvSpPr>
            <a:spLocks noGrp="1" noChangeArrowheads="1"/>
          </p:cNvSpPr>
          <p:nvPr>
            <p:ph type="body" idx="1"/>
          </p:nvPr>
        </p:nvSpPr>
        <p:spPr>
          <a:xfrm>
            <a:off x="468313" y="1844675"/>
            <a:ext cx="8229600" cy="3384550"/>
          </a:xfrm>
        </p:spPr>
        <p:txBody>
          <a:bodyPr/>
          <a:lstStyle/>
          <a:p>
            <a:pPr algn="just">
              <a:lnSpc>
                <a:spcPct val="90000"/>
              </a:lnSpc>
            </a:pPr>
            <a:r>
              <a:rPr lang="zh-CN" altLang="en-US" sz="2400" dirty="0">
                <a:solidFill>
                  <a:srgbClr val="000000"/>
                </a:solidFill>
                <a:latin typeface="楷体_GB2312" pitchFamily="49" charset="-122"/>
              </a:rPr>
              <a:t>1带宽耗用</a:t>
            </a:r>
            <a:endParaRPr lang="zh-CN" altLang="en-US" sz="2400" dirty="0">
              <a:latin typeface="楷体_GB2312" pitchFamily="49" charset="-122"/>
            </a:endParaRPr>
          </a:p>
          <a:p>
            <a:pPr>
              <a:lnSpc>
                <a:spcPct val="90000"/>
              </a:lnSpc>
              <a:buFontTx/>
              <a:buNone/>
            </a:pPr>
            <a:r>
              <a:rPr lang="zh-CN" altLang="en-US" sz="2400" dirty="0">
                <a:solidFill>
                  <a:srgbClr val="000000"/>
                </a:solidFill>
                <a:latin typeface="楷体_GB2312" pitchFamily="49" charset="-122"/>
              </a:rPr>
              <a:t>   最常见的</a:t>
            </a:r>
            <a:r>
              <a:rPr lang="en-US" altLang="zh-CN" sz="2400" dirty="0" err="1">
                <a:solidFill>
                  <a:srgbClr val="000000"/>
                </a:solidFill>
                <a:latin typeface="楷体_GB2312" pitchFamily="49" charset="-122"/>
              </a:rPr>
              <a:t>DoS</a:t>
            </a:r>
            <a:r>
              <a:rPr lang="zh-CN" altLang="en-US" sz="2400" dirty="0">
                <a:solidFill>
                  <a:srgbClr val="000000"/>
                </a:solidFill>
                <a:latin typeface="楷体_GB2312" pitchFamily="49" charset="-122"/>
              </a:rPr>
              <a:t>攻击形式是带宽耗用(</a:t>
            </a:r>
            <a:r>
              <a:rPr lang="en-US" altLang="zh-CN" sz="2400" dirty="0">
                <a:solidFill>
                  <a:srgbClr val="000000"/>
                </a:solidFill>
                <a:latin typeface="楷体_GB2312" pitchFamily="49" charset="-122"/>
              </a:rPr>
              <a:t>bandwidth-consumption)</a:t>
            </a:r>
            <a:r>
              <a:rPr lang="zh-CN" altLang="en-US" sz="2400" dirty="0">
                <a:solidFill>
                  <a:srgbClr val="000000"/>
                </a:solidFill>
                <a:latin typeface="楷体_GB2312" pitchFamily="49" charset="-122"/>
              </a:rPr>
              <a:t>攻击。其本质是攻击者消耗掉通达某个网络的所有可用带宽。这可以发生在局域网上，不过更常见的是攻击者远程消耗资源。</a:t>
            </a:r>
            <a:r>
              <a:rPr lang="zh-CN" altLang="en-US" sz="2400" dirty="0">
                <a:latin typeface="楷体_GB2312" pitchFamily="49" charset="-122"/>
              </a:rPr>
              <a:t> </a:t>
            </a:r>
          </a:p>
          <a:p>
            <a:pPr algn="just">
              <a:lnSpc>
                <a:spcPct val="90000"/>
              </a:lnSpc>
            </a:pPr>
            <a:r>
              <a:rPr lang="zh-CN" altLang="en-US" sz="2400" dirty="0">
                <a:solidFill>
                  <a:srgbClr val="000000"/>
                </a:solidFill>
                <a:latin typeface="楷体_GB2312" pitchFamily="49" charset="-122"/>
              </a:rPr>
              <a:t>2 资源衰竭</a:t>
            </a:r>
          </a:p>
          <a:p>
            <a:pPr algn="just">
              <a:lnSpc>
                <a:spcPct val="90000"/>
              </a:lnSpc>
              <a:buFontTx/>
              <a:buNone/>
            </a:pPr>
            <a:r>
              <a:rPr lang="zh-CN" altLang="en-US" sz="2400" dirty="0">
                <a:solidFill>
                  <a:srgbClr val="000000"/>
                </a:solidFill>
                <a:latin typeface="楷体_GB2312" pitchFamily="49" charset="-122"/>
              </a:rPr>
              <a:t>  资源衰竭(</a:t>
            </a:r>
            <a:r>
              <a:rPr lang="en-US" altLang="zh-CN" sz="2400" dirty="0">
                <a:solidFill>
                  <a:srgbClr val="000000"/>
                </a:solidFill>
                <a:latin typeface="楷体_GB2312" pitchFamily="49" charset="-122"/>
              </a:rPr>
              <a:t>resource-starvation)</a:t>
            </a:r>
            <a:r>
              <a:rPr lang="zh-CN" altLang="en-US" sz="2400" dirty="0">
                <a:solidFill>
                  <a:srgbClr val="000000"/>
                </a:solidFill>
                <a:latin typeface="楷体_GB2312" pitchFamily="49" charset="-122"/>
              </a:rPr>
              <a:t>攻击与带宽耗用攻击的差异在于前者集中于系统资源而不是网络资源的消耗。一般地说，它涉及诸如</a:t>
            </a:r>
            <a:r>
              <a:rPr lang="en-US" altLang="zh-CN" sz="2400" dirty="0">
                <a:solidFill>
                  <a:srgbClr val="000000"/>
                </a:solidFill>
                <a:latin typeface="楷体_GB2312" pitchFamily="49" charset="-122"/>
              </a:rPr>
              <a:t>CPU</a:t>
            </a:r>
            <a:r>
              <a:rPr lang="zh-CN" altLang="en-US" sz="2400" dirty="0">
                <a:solidFill>
                  <a:srgbClr val="000000"/>
                </a:solidFill>
                <a:latin typeface="楷体_GB2312" pitchFamily="49" charset="-122"/>
              </a:rPr>
              <a:t>利用率、内存、文件系统限额和系统进程总数之类系统资源的消耗。攻击者往往拥有一定数量系统资源的合法访问权。资源衰竭</a:t>
            </a:r>
            <a:r>
              <a:rPr lang="en-US" altLang="zh-CN" sz="2400" dirty="0" err="1">
                <a:solidFill>
                  <a:srgbClr val="000000"/>
                </a:solidFill>
                <a:latin typeface="楷体_GB2312" pitchFamily="49" charset="-122"/>
              </a:rPr>
              <a:t>DoS</a:t>
            </a:r>
            <a:r>
              <a:rPr lang="zh-CN" altLang="en-US" sz="2400" dirty="0">
                <a:solidFill>
                  <a:srgbClr val="000000"/>
                </a:solidFill>
                <a:latin typeface="楷体_GB2312" pitchFamily="49" charset="-122"/>
              </a:rPr>
              <a:t>攻击通常会因为系统崩溃、文件系统变满或进程被挂起等原因而导致不可用的资源。 </a:t>
            </a:r>
            <a:endParaRPr lang="zh-CN" altLang="en-US" sz="2400" dirty="0">
              <a:latin typeface="楷体_GB2312" pitchFamily="49" charset="-122"/>
            </a:endParaRPr>
          </a:p>
          <a:p>
            <a:pPr>
              <a:lnSpc>
                <a:spcPct val="90000"/>
              </a:lnSpc>
              <a:buFontTx/>
              <a:buNone/>
            </a:pPr>
            <a:endParaRPr lang="zh-CN" altLang="en-US" sz="2400" dirty="0">
              <a:latin typeface="楷体_GB2312"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Syn</a:t>
            </a:r>
            <a:r>
              <a:rPr lang="en-US" altLang="zh-CN" dirty="0" smtClean="0"/>
              <a:t>-flood</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AF7C8F-8D3A-492A-8617-3019C682D0FD}" type="slidenum">
              <a:rPr lang="zh-CN" altLang="en-US" smtClean="0"/>
              <a:pPr/>
              <a:t>88</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091170912"/>
              </p:ext>
            </p:extLst>
          </p:nvPr>
        </p:nvGraphicFramePr>
        <p:xfrm>
          <a:off x="1250358" y="2132856"/>
          <a:ext cx="6562002" cy="3949352"/>
        </p:xfrm>
        <a:graphic>
          <a:graphicData uri="http://schemas.openxmlformats.org/presentationml/2006/ole">
            <mc:AlternateContent xmlns:mc="http://schemas.openxmlformats.org/markup-compatibility/2006">
              <mc:Choice xmlns:v="urn:schemas-microsoft-com:vml" Requires="v">
                <p:oleObj spid="_x0000_s678935" name="Visio" r:id="rId3" imgW="5051318" imgH="3162300" progId="Visio.Drawing.11">
                  <p:embed/>
                </p:oleObj>
              </mc:Choice>
              <mc:Fallback>
                <p:oleObj name="Visio" r:id="rId3" imgW="5051318" imgH="3162300" progId="Visio.Drawing.11">
                  <p:embed/>
                  <p:pic>
                    <p:nvPicPr>
                      <p:cNvPr id="0" name=""/>
                      <p:cNvPicPr>
                        <a:picLocks noChangeAspect="1" noChangeArrowheads="1"/>
                      </p:cNvPicPr>
                      <p:nvPr/>
                    </p:nvPicPr>
                    <p:blipFill>
                      <a:blip r:embed="rId4"/>
                      <a:srcRect/>
                      <a:stretch>
                        <a:fillRect/>
                      </a:stretch>
                    </p:blipFill>
                    <p:spPr bwMode="auto">
                      <a:xfrm>
                        <a:off x="1250358" y="2132856"/>
                        <a:ext cx="6562002" cy="39493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2473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灯片编号占位符 3"/>
          <p:cNvSpPr>
            <a:spLocks noGrp="1"/>
          </p:cNvSpPr>
          <p:nvPr>
            <p:ph type="sldNum" sz="quarter" idx="10"/>
          </p:nvPr>
        </p:nvSpPr>
        <p:spPr/>
        <p:txBody>
          <a:bodyPr/>
          <a:lstStyle/>
          <a:p>
            <a:fld id="{B00A005C-B14B-4666-938D-4F5490C90C87}" type="slidenum">
              <a:rPr lang="zh-CN" altLang="en-US"/>
              <a:pPr/>
              <a:t>89</a:t>
            </a:fld>
            <a:endParaRPr lang="en-US" altLang="zh-CN"/>
          </a:p>
        </p:txBody>
      </p:sp>
      <p:grpSp>
        <p:nvGrpSpPr>
          <p:cNvPr id="653314" name="Group 2"/>
          <p:cNvGrpSpPr>
            <a:grpSpLocks/>
          </p:cNvGrpSpPr>
          <p:nvPr/>
        </p:nvGrpSpPr>
        <p:grpSpPr bwMode="auto">
          <a:xfrm>
            <a:off x="990600" y="1898650"/>
            <a:ext cx="7772400" cy="4273550"/>
            <a:chOff x="624" y="1436"/>
            <a:chExt cx="4896" cy="2692"/>
          </a:xfrm>
        </p:grpSpPr>
        <p:graphicFrame>
          <p:nvGraphicFramePr>
            <p:cNvPr id="653315" name="Object 3">
              <a:hlinkClick r:id="" action="ppaction://ole?verb=0"/>
            </p:cNvPr>
            <p:cNvGraphicFramePr>
              <a:graphicFrameLocks/>
            </p:cNvGraphicFramePr>
            <p:nvPr/>
          </p:nvGraphicFramePr>
          <p:xfrm>
            <a:off x="4416" y="1436"/>
            <a:ext cx="1104" cy="1488"/>
          </p:xfrm>
          <a:graphic>
            <a:graphicData uri="http://schemas.openxmlformats.org/presentationml/2006/ole">
              <mc:AlternateContent xmlns:mc="http://schemas.openxmlformats.org/markup-compatibility/2006">
                <mc:Choice xmlns:v="urn:schemas-microsoft-com:vml" Requires="v">
                  <p:oleObj spid="_x0000_s653406" name="剪辑" r:id="rId3" imgW="1925280" imgH="3381120" progId="MS_ClipArt_Gallery.2">
                    <p:embed/>
                  </p:oleObj>
                </mc:Choice>
                <mc:Fallback>
                  <p:oleObj name="剪辑" r:id="rId3" imgW="1925280" imgH="3381120"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436"/>
                          <a:ext cx="110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3316" name="Object 4">
              <a:hlinkClick r:id="" action="ppaction://ole?verb=0"/>
            </p:cNvPr>
            <p:cNvGraphicFramePr>
              <a:graphicFrameLocks/>
            </p:cNvGraphicFramePr>
            <p:nvPr/>
          </p:nvGraphicFramePr>
          <p:xfrm>
            <a:off x="624" y="1436"/>
            <a:ext cx="1200" cy="1171"/>
          </p:xfrm>
          <a:graphic>
            <a:graphicData uri="http://schemas.openxmlformats.org/presentationml/2006/ole">
              <mc:AlternateContent xmlns:mc="http://schemas.openxmlformats.org/markup-compatibility/2006">
                <mc:Choice xmlns:v="urn:schemas-microsoft-com:vml" Requires="v">
                  <p:oleObj spid="_x0000_s653407" name="剪辑" r:id="rId5" imgW="3595680" imgH="3389040" progId="MS_ClipArt_Gallery.2">
                    <p:embed/>
                  </p:oleObj>
                </mc:Choice>
                <mc:Fallback>
                  <p:oleObj name="剪辑" r:id="rId5" imgW="3595680" imgH="3389040" progId="MS_ClipArt_Gallery.2">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436"/>
                          <a:ext cx="1200"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3317" name="Line 5"/>
            <p:cNvSpPr>
              <a:spLocks noChangeShapeType="1"/>
            </p:cNvSpPr>
            <p:nvPr/>
          </p:nvSpPr>
          <p:spPr bwMode="auto">
            <a:xfrm>
              <a:off x="1920" y="2156"/>
              <a:ext cx="2592" cy="0"/>
            </a:xfrm>
            <a:prstGeom prst="line">
              <a:avLst/>
            </a:prstGeom>
            <a:noFill/>
            <a:ln w="127000">
              <a:solidFill>
                <a:srgbClr val="008000"/>
              </a:solidFill>
              <a:prstDash val="sysDot"/>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3318" name="Group 6"/>
            <p:cNvGrpSpPr>
              <a:grpSpLocks/>
            </p:cNvGrpSpPr>
            <p:nvPr/>
          </p:nvGrpSpPr>
          <p:grpSpPr bwMode="auto">
            <a:xfrm>
              <a:off x="1296" y="1772"/>
              <a:ext cx="3696" cy="452"/>
              <a:chOff x="1152" y="1008"/>
              <a:chExt cx="3696" cy="452"/>
            </a:xfrm>
          </p:grpSpPr>
          <p:sp>
            <p:nvSpPr>
              <p:cNvPr id="653319" name="Text Box 7"/>
              <p:cNvSpPr txBox="1">
                <a:spLocks noChangeArrowheads="1"/>
              </p:cNvSpPr>
              <p:nvPr/>
            </p:nvSpPr>
            <p:spPr bwMode="auto">
              <a:xfrm>
                <a:off x="1861" y="1008"/>
                <a:ext cx="2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a:solidFill>
                      <a:srgbClr val="CC3300"/>
                    </a:solidFill>
                    <a:latin typeface="Times New Roman" pitchFamily="18" charset="0"/>
                    <a:ea typeface="楷体_GB2312" pitchFamily="49" charset="-122"/>
                  </a:rPr>
                  <a:t>大量的链接请求阻碍信道</a:t>
                </a:r>
                <a:endParaRPr kumimoji="1" lang="zh-CN" altLang="en-US" sz="2400">
                  <a:latin typeface="Times New Roman" pitchFamily="18" charset="0"/>
                  <a:ea typeface="楷体_GB2312" pitchFamily="49" charset="-122"/>
                </a:endParaRPr>
              </a:p>
            </p:txBody>
          </p:sp>
          <p:grpSp>
            <p:nvGrpSpPr>
              <p:cNvPr id="653320" name="Group 8"/>
              <p:cNvGrpSpPr>
                <a:grpSpLocks/>
              </p:cNvGrpSpPr>
              <p:nvPr/>
            </p:nvGrpSpPr>
            <p:grpSpPr bwMode="auto">
              <a:xfrm>
                <a:off x="1152" y="1104"/>
                <a:ext cx="3696" cy="356"/>
                <a:chOff x="1152" y="1468"/>
                <a:chExt cx="3696" cy="356"/>
              </a:xfrm>
            </p:grpSpPr>
            <p:sp>
              <p:nvSpPr>
                <p:cNvPr id="653321" name="Oval 9"/>
                <p:cNvSpPr>
                  <a:spLocks noChangeArrowheads="1"/>
                </p:cNvSpPr>
                <p:nvPr/>
              </p:nvSpPr>
              <p:spPr bwMode="auto">
                <a:xfrm>
                  <a:off x="4608" y="1584"/>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3322" name="Text Box 10"/>
                <p:cNvSpPr txBox="1">
                  <a:spLocks noChangeArrowheads="1"/>
                </p:cNvSpPr>
                <p:nvPr/>
              </p:nvSpPr>
              <p:spPr bwMode="auto">
                <a:xfrm>
                  <a:off x="1152" y="1468"/>
                  <a:ext cx="132"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en-US" altLang="zh-CN" sz="800" b="0">
                      <a:solidFill>
                        <a:srgbClr val="006666"/>
                      </a:solidFill>
                      <a:latin typeface="Times New Roman" pitchFamily="18" charset="0"/>
                    </a:rPr>
                    <a:t>.</a:t>
                  </a:r>
                </a:p>
              </p:txBody>
            </p:sp>
          </p:grpSp>
        </p:grpSp>
        <p:grpSp>
          <p:nvGrpSpPr>
            <p:cNvPr id="653323" name="Group 11"/>
            <p:cNvGrpSpPr>
              <a:grpSpLocks/>
            </p:cNvGrpSpPr>
            <p:nvPr/>
          </p:nvGrpSpPr>
          <p:grpSpPr bwMode="auto">
            <a:xfrm>
              <a:off x="1488" y="2012"/>
              <a:ext cx="3408" cy="240"/>
              <a:chOff x="1680" y="2112"/>
              <a:chExt cx="3408" cy="240"/>
            </a:xfrm>
          </p:grpSpPr>
          <p:grpSp>
            <p:nvGrpSpPr>
              <p:cNvPr id="653324" name="Group 12"/>
              <p:cNvGrpSpPr>
                <a:grpSpLocks/>
              </p:cNvGrpSpPr>
              <p:nvPr/>
            </p:nvGrpSpPr>
            <p:grpSpPr bwMode="auto">
              <a:xfrm>
                <a:off x="1680" y="2112"/>
                <a:ext cx="2928" cy="240"/>
                <a:chOff x="2256" y="1968"/>
                <a:chExt cx="2928" cy="240"/>
              </a:xfrm>
            </p:grpSpPr>
            <p:grpSp>
              <p:nvGrpSpPr>
                <p:cNvPr id="653325" name="Group 13"/>
                <p:cNvGrpSpPr>
                  <a:grpSpLocks/>
                </p:cNvGrpSpPr>
                <p:nvPr/>
              </p:nvGrpSpPr>
              <p:grpSpPr bwMode="auto">
                <a:xfrm>
                  <a:off x="2256" y="1968"/>
                  <a:ext cx="2448" cy="240"/>
                  <a:chOff x="2160" y="1968"/>
                  <a:chExt cx="2448" cy="240"/>
                </a:xfrm>
              </p:grpSpPr>
              <p:grpSp>
                <p:nvGrpSpPr>
                  <p:cNvPr id="653326" name="Group 14"/>
                  <p:cNvGrpSpPr>
                    <a:grpSpLocks/>
                  </p:cNvGrpSpPr>
                  <p:nvPr/>
                </p:nvGrpSpPr>
                <p:grpSpPr bwMode="auto">
                  <a:xfrm>
                    <a:off x="2160" y="1968"/>
                    <a:ext cx="2016" cy="240"/>
                    <a:chOff x="2016" y="1968"/>
                    <a:chExt cx="2016" cy="240"/>
                  </a:xfrm>
                </p:grpSpPr>
                <p:grpSp>
                  <p:nvGrpSpPr>
                    <p:cNvPr id="653327" name="Group 15"/>
                    <p:cNvGrpSpPr>
                      <a:grpSpLocks/>
                    </p:cNvGrpSpPr>
                    <p:nvPr/>
                  </p:nvGrpSpPr>
                  <p:grpSpPr bwMode="auto">
                    <a:xfrm>
                      <a:off x="2016" y="1968"/>
                      <a:ext cx="1536" cy="240"/>
                      <a:chOff x="1872" y="1968"/>
                      <a:chExt cx="1536" cy="240"/>
                    </a:xfrm>
                  </p:grpSpPr>
                  <p:sp>
                    <p:nvSpPr>
                      <p:cNvPr id="653328" name="Oval 16"/>
                      <p:cNvSpPr>
                        <a:spLocks noChangeArrowheads="1"/>
                      </p:cNvSpPr>
                      <p:nvPr/>
                    </p:nvSpPr>
                    <p:spPr bwMode="auto">
                      <a:xfrm>
                        <a:off x="3168"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3329" name="Group 17"/>
                      <p:cNvGrpSpPr>
                        <a:grpSpLocks/>
                      </p:cNvGrpSpPr>
                      <p:nvPr/>
                    </p:nvGrpSpPr>
                    <p:grpSpPr bwMode="auto">
                      <a:xfrm>
                        <a:off x="1872" y="1968"/>
                        <a:ext cx="1056" cy="240"/>
                        <a:chOff x="1776" y="1968"/>
                        <a:chExt cx="1056" cy="240"/>
                      </a:xfrm>
                    </p:grpSpPr>
                    <p:grpSp>
                      <p:nvGrpSpPr>
                        <p:cNvPr id="653330" name="Group 18"/>
                        <p:cNvGrpSpPr>
                          <a:grpSpLocks/>
                        </p:cNvGrpSpPr>
                        <p:nvPr/>
                      </p:nvGrpSpPr>
                      <p:grpSpPr bwMode="auto">
                        <a:xfrm>
                          <a:off x="1776" y="1968"/>
                          <a:ext cx="624" cy="240"/>
                          <a:chOff x="1632" y="1968"/>
                          <a:chExt cx="624" cy="240"/>
                        </a:xfrm>
                      </p:grpSpPr>
                      <p:sp>
                        <p:nvSpPr>
                          <p:cNvPr id="653331" name="Oval 19"/>
                          <p:cNvSpPr>
                            <a:spLocks noChangeArrowheads="1"/>
                          </p:cNvSpPr>
                          <p:nvPr/>
                        </p:nvSpPr>
                        <p:spPr bwMode="auto">
                          <a:xfrm>
                            <a:off x="1632"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3332" name="Oval 20"/>
                          <p:cNvSpPr>
                            <a:spLocks noChangeArrowheads="1"/>
                          </p:cNvSpPr>
                          <p:nvPr/>
                        </p:nvSpPr>
                        <p:spPr bwMode="auto">
                          <a:xfrm>
                            <a:off x="2016"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3333" name="Oval 21"/>
                        <p:cNvSpPr>
                          <a:spLocks noChangeArrowheads="1"/>
                        </p:cNvSpPr>
                        <p:nvPr/>
                      </p:nvSpPr>
                      <p:spPr bwMode="auto">
                        <a:xfrm>
                          <a:off x="2592"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53334" name="Oval 22"/>
                    <p:cNvSpPr>
                      <a:spLocks noChangeArrowheads="1"/>
                    </p:cNvSpPr>
                    <p:nvPr/>
                  </p:nvSpPr>
                  <p:spPr bwMode="auto">
                    <a:xfrm>
                      <a:off x="3792"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3335" name="Oval 23"/>
                  <p:cNvSpPr>
                    <a:spLocks noChangeArrowheads="1"/>
                  </p:cNvSpPr>
                  <p:nvPr/>
                </p:nvSpPr>
                <p:spPr bwMode="auto">
                  <a:xfrm>
                    <a:off x="4368"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3336" name="Oval 24"/>
                <p:cNvSpPr>
                  <a:spLocks noChangeArrowheads="1"/>
                </p:cNvSpPr>
                <p:nvPr/>
              </p:nvSpPr>
              <p:spPr bwMode="auto">
                <a:xfrm>
                  <a:off x="4944"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3337" name="Oval 25"/>
              <p:cNvSpPr>
                <a:spLocks noChangeArrowheads="1"/>
              </p:cNvSpPr>
              <p:nvPr/>
            </p:nvSpPr>
            <p:spPr bwMode="auto">
              <a:xfrm>
                <a:off x="4848" y="2112"/>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3338" name="AutoShape 26"/>
            <p:cNvSpPr>
              <a:spLocks noChangeArrowheads="1"/>
            </p:cNvSpPr>
            <p:nvPr/>
          </p:nvSpPr>
          <p:spPr bwMode="auto">
            <a:xfrm>
              <a:off x="960" y="2400"/>
              <a:ext cx="3792" cy="1728"/>
            </a:xfrm>
            <a:prstGeom prst="flowChartMultidocumen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6800" anchor="ctr"/>
            <a:lstStyle/>
            <a:p>
              <a:pPr eaLnBrk="1" hangingPunct="1"/>
              <a:r>
                <a:rPr kumimoji="1" lang="zh-CN" altLang="en-US" sz="2400">
                  <a:solidFill>
                    <a:srgbClr val="0000FF"/>
                  </a:solidFill>
                  <a:latin typeface="楷体_GB2312" pitchFamily="49" charset="-122"/>
                  <a:ea typeface="楷体_GB2312" pitchFamily="49" charset="-122"/>
                </a:rPr>
                <a:t>    在</a:t>
              </a:r>
              <a:r>
                <a:rPr kumimoji="1" lang="en-US" altLang="zh-CN" sz="2400">
                  <a:solidFill>
                    <a:srgbClr val="0000FF"/>
                  </a:solidFill>
                  <a:latin typeface="Times New Roman" pitchFamily="18" charset="0"/>
                  <a:ea typeface="楷体_GB2312" pitchFamily="49" charset="-122"/>
                </a:rPr>
                <a:t>TCP</a:t>
              </a:r>
              <a:r>
                <a:rPr kumimoji="1" lang="zh-CN" altLang="en-US" sz="2400">
                  <a:solidFill>
                    <a:srgbClr val="0000FF"/>
                  </a:solidFill>
                  <a:latin typeface="楷体_GB2312" pitchFamily="49" charset="-122"/>
                  <a:ea typeface="楷体_GB2312" pitchFamily="49" charset="-122"/>
                </a:rPr>
                <a:t>包中通过将同步位设为</a:t>
              </a:r>
              <a:r>
                <a:rPr kumimoji="1" lang="en-US" altLang="zh-CN" sz="2400">
                  <a:solidFill>
                    <a:srgbClr val="0000FF"/>
                  </a:solidFill>
                  <a:latin typeface="Times New Roman" pitchFamily="18" charset="0"/>
                  <a:ea typeface="楷体_GB2312" pitchFamily="49" charset="-122"/>
                </a:rPr>
                <a:t>1</a:t>
              </a:r>
            </a:p>
            <a:p>
              <a:pPr eaLnBrk="1" hangingPunct="1"/>
              <a:r>
                <a:rPr kumimoji="1" lang="zh-CN" altLang="en-US" sz="2400">
                  <a:solidFill>
                    <a:srgbClr val="0000FF"/>
                  </a:solidFill>
                  <a:latin typeface="楷体_GB2312" pitchFamily="49" charset="-122"/>
                  <a:ea typeface="楷体_GB2312" pitchFamily="49" charset="-122"/>
                </a:rPr>
                <a:t>的方式来请求连接，如果得到连接</a:t>
              </a:r>
            </a:p>
            <a:p>
              <a:pPr eaLnBrk="1" hangingPunct="1"/>
              <a:r>
                <a:rPr kumimoji="1" lang="zh-CN" altLang="en-US" sz="2400">
                  <a:solidFill>
                    <a:srgbClr val="0000FF"/>
                  </a:solidFill>
                  <a:latin typeface="楷体_GB2312" pitchFamily="49" charset="-122"/>
                  <a:ea typeface="楷体_GB2312" pitchFamily="49" charset="-122"/>
                </a:rPr>
                <a:t>确认后不予理会，而是继续发出申</a:t>
              </a:r>
            </a:p>
            <a:p>
              <a:pPr eaLnBrk="1" hangingPunct="1"/>
              <a:r>
                <a:rPr kumimoji="1" lang="zh-CN" altLang="en-US" sz="2400">
                  <a:solidFill>
                    <a:srgbClr val="0000FF"/>
                  </a:solidFill>
                  <a:latin typeface="楷体_GB2312" pitchFamily="49" charset="-122"/>
                  <a:ea typeface="楷体_GB2312" pitchFamily="49" charset="-122"/>
                </a:rPr>
                <a:t>请，将有可能耗尽服务器端的有限</a:t>
              </a:r>
            </a:p>
            <a:p>
              <a:pPr eaLnBrk="1" hangingPunct="1"/>
              <a:r>
                <a:rPr kumimoji="1" lang="zh-CN" altLang="en-US" sz="2400">
                  <a:solidFill>
                    <a:srgbClr val="0000FF"/>
                  </a:solidFill>
                  <a:latin typeface="楷体_GB2312" pitchFamily="49" charset="-122"/>
                  <a:ea typeface="楷体_GB2312" pitchFamily="49" charset="-122"/>
                </a:rPr>
                <a:t>的响应连接的资源</a:t>
              </a:r>
              <a:endParaRPr kumimoji="1" lang="zh-CN" altLang="en-US" sz="2400" b="0">
                <a:solidFill>
                  <a:srgbClr val="0000FF"/>
                </a:solidFill>
                <a:latin typeface="楷体_GB2312" pitchFamily="49" charset="-122"/>
                <a:ea typeface="楷体_GB2312" pitchFamily="49" charset="-122"/>
              </a:endParaRPr>
            </a:p>
          </p:txBody>
        </p:sp>
      </p:grpSp>
      <p:sp>
        <p:nvSpPr>
          <p:cNvPr id="653339" name="Rectangle 27"/>
          <p:cNvSpPr>
            <a:spLocks noGrp="1" noChangeArrowheads="1"/>
          </p:cNvSpPr>
          <p:nvPr>
            <p:ph type="title"/>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3EE6C2E-6A67-4F55-9901-EE3C5584D451}" type="slidenum">
              <a:rPr lang="zh-CN" altLang="en-US"/>
              <a:pPr/>
              <a:t>9</a:t>
            </a:fld>
            <a:endParaRPr lang="en-US" altLang="zh-CN"/>
          </a:p>
        </p:txBody>
      </p:sp>
      <p:sp>
        <p:nvSpPr>
          <p:cNvPr id="582658" name="Rectangle 2"/>
          <p:cNvSpPr>
            <a:spLocks noGrp="1" noChangeArrowheads="1"/>
          </p:cNvSpPr>
          <p:nvPr>
            <p:ph type="title"/>
          </p:nvPr>
        </p:nvSpPr>
        <p:spPr/>
        <p:txBody>
          <a:bodyPr/>
          <a:lstStyle/>
          <a:p>
            <a:r>
              <a:rPr lang="zh-CN" altLang="en-US" sz="4000"/>
              <a:t>主要内容</a:t>
            </a:r>
            <a:endParaRPr lang="en-US" altLang="zh-CN" sz="4000"/>
          </a:p>
        </p:txBody>
      </p:sp>
      <p:sp>
        <p:nvSpPr>
          <p:cNvPr id="582659" name="Rectangle 3"/>
          <p:cNvSpPr>
            <a:spLocks noGrp="1" noChangeArrowheads="1"/>
          </p:cNvSpPr>
          <p:nvPr>
            <p:ph type="body" idx="1"/>
          </p:nvPr>
        </p:nvSpPr>
        <p:spPr>
          <a:xfrm>
            <a:off x="1908175" y="2060575"/>
            <a:ext cx="5975350" cy="3600450"/>
          </a:xfrm>
        </p:spPr>
        <p:txBody>
          <a:bodyPr/>
          <a:lstStyle/>
          <a:p>
            <a:pPr>
              <a:lnSpc>
                <a:spcPct val="90000"/>
              </a:lnSpc>
            </a:pPr>
            <a:r>
              <a:rPr lang="zh-CN" altLang="en-US" sz="2800">
                <a:latin typeface="楷体_GB2312" pitchFamily="49" charset="-122"/>
              </a:rPr>
              <a:t>概述</a:t>
            </a:r>
            <a:endParaRPr lang="en-US" altLang="zh-CN" sz="2800">
              <a:latin typeface="楷体_GB2312" pitchFamily="49" charset="-122"/>
            </a:endParaRPr>
          </a:p>
          <a:p>
            <a:pPr algn="just">
              <a:lnSpc>
                <a:spcPct val="90000"/>
              </a:lnSpc>
            </a:pPr>
            <a:r>
              <a:rPr lang="zh-CN" altLang="en-US" sz="2800">
                <a:solidFill>
                  <a:srgbClr val="FF0000"/>
                </a:solidFill>
                <a:latin typeface="楷体_GB2312" pitchFamily="49" charset="-122"/>
              </a:rPr>
              <a:t>计算机系统缺陷</a:t>
            </a:r>
          </a:p>
          <a:p>
            <a:pPr lvl="1" algn="just">
              <a:lnSpc>
                <a:spcPct val="90000"/>
              </a:lnSpc>
            </a:pPr>
            <a:r>
              <a:rPr lang="zh-CN" altLang="en-US" sz="2400">
                <a:latin typeface="楷体_GB2312" pitchFamily="49" charset="-122"/>
              </a:rPr>
              <a:t>漏洞利用</a:t>
            </a:r>
          </a:p>
          <a:p>
            <a:pPr lvl="1" algn="just">
              <a:lnSpc>
                <a:spcPct val="90000"/>
              </a:lnSpc>
            </a:pPr>
            <a:r>
              <a:rPr lang="zh-CN" altLang="en-US" sz="2400">
                <a:latin typeface="楷体_GB2312" pitchFamily="49" charset="-122"/>
              </a:rPr>
              <a:t>恶意代码攻击</a:t>
            </a:r>
          </a:p>
          <a:p>
            <a:pPr algn="just">
              <a:lnSpc>
                <a:spcPct val="90000"/>
              </a:lnSpc>
            </a:pPr>
            <a:r>
              <a:rPr lang="zh-CN" altLang="en-US" sz="2800">
                <a:latin typeface="楷体_GB2312" pitchFamily="49" charset="-122"/>
              </a:rPr>
              <a:t>网络与协议缺陷</a:t>
            </a:r>
          </a:p>
          <a:p>
            <a:pPr lvl="1" algn="just">
              <a:lnSpc>
                <a:spcPct val="90000"/>
              </a:lnSpc>
            </a:pPr>
            <a:r>
              <a:rPr lang="en-US" altLang="zh-CN" sz="2400">
                <a:latin typeface="楷体_GB2312" pitchFamily="49" charset="-122"/>
              </a:rPr>
              <a:t>TCP/IP</a:t>
            </a:r>
            <a:r>
              <a:rPr lang="zh-CN" altLang="en-US" sz="2400">
                <a:latin typeface="楷体_GB2312" pitchFamily="49" charset="-122"/>
              </a:rPr>
              <a:t>协议缺陷</a:t>
            </a:r>
          </a:p>
          <a:p>
            <a:pPr lvl="1" algn="just">
              <a:lnSpc>
                <a:spcPct val="90000"/>
              </a:lnSpc>
            </a:pPr>
            <a:r>
              <a:rPr lang="zh-CN" altLang="en-US" sz="2400">
                <a:latin typeface="楷体_GB2312" pitchFamily="49" charset="-122"/>
              </a:rPr>
              <a:t>网络攻击</a:t>
            </a:r>
          </a:p>
          <a:p>
            <a:pPr algn="just">
              <a:lnSpc>
                <a:spcPct val="90000"/>
              </a:lnSpc>
            </a:pPr>
            <a:r>
              <a:rPr lang="zh-CN" altLang="en-US" sz="2800">
                <a:latin typeface="楷体_GB2312" pitchFamily="49" charset="-122"/>
              </a:rPr>
              <a:t>攻击的分类</a:t>
            </a:r>
          </a:p>
          <a:p>
            <a:pPr>
              <a:lnSpc>
                <a:spcPct val="90000"/>
              </a:lnSpc>
            </a:pPr>
            <a:endParaRPr lang="zh-CN" altLang="en-US" sz="2800">
              <a:latin typeface="楷体_GB2312"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3" name="Rectangle 2"/>
          <p:cNvSpPr>
            <a:spLocks noGrp="1" noChangeArrowheads="1"/>
          </p:cNvSpPr>
          <p:nvPr>
            <p:ph type="title"/>
          </p:nvPr>
        </p:nvSpPr>
        <p:spPr>
          <a:xfrm>
            <a:off x="468313" y="1052513"/>
            <a:ext cx="8229600" cy="711200"/>
          </a:xfrm>
        </p:spPr>
        <p:txBody>
          <a:bodyPr/>
          <a:lstStyle/>
          <a:p>
            <a:pPr eaLnBrk="1" hangingPunct="1"/>
            <a:r>
              <a:rPr lang="zh-CN" altLang="en-US" dirty="0" smtClean="0"/>
              <a:t>恶意数据流</a:t>
            </a:r>
          </a:p>
        </p:txBody>
      </p:sp>
      <p:sp>
        <p:nvSpPr>
          <p:cNvPr id="1211394" name="Rectangle 3"/>
          <p:cNvSpPr>
            <a:spLocks noGrp="1" noChangeArrowheads="1"/>
          </p:cNvSpPr>
          <p:nvPr>
            <p:ph type="body" idx="1"/>
          </p:nvPr>
        </p:nvSpPr>
        <p:spPr>
          <a:xfrm>
            <a:off x="611188" y="1844675"/>
            <a:ext cx="7772400" cy="4752975"/>
          </a:xfrm>
        </p:spPr>
        <p:txBody>
          <a:bodyPr/>
          <a:lstStyle/>
          <a:p>
            <a:pPr eaLnBrk="1" hangingPunct="1"/>
            <a:r>
              <a:rPr lang="zh-CN" altLang="en-US" dirty="0" smtClean="0"/>
              <a:t>网络用户流量行为模型</a:t>
            </a:r>
          </a:p>
          <a:p>
            <a:pPr lvl="1" eaLnBrk="1" hangingPunct="1"/>
            <a:r>
              <a:rPr lang="zh-CN" altLang="en-US" dirty="0" smtClean="0"/>
              <a:t>合作数据流：相同网络用户之间行为遵从拥塞控制机制；不同随机网络用户之间行为相互独立；</a:t>
            </a:r>
            <a:endParaRPr lang="en-US" altLang="zh-CN" dirty="0" smtClean="0"/>
          </a:p>
          <a:p>
            <a:pPr lvl="1" eaLnBrk="1" hangingPunct="1"/>
            <a:r>
              <a:rPr lang="zh-CN" altLang="en-US" dirty="0" smtClean="0"/>
              <a:t>恶意数据流：不遵从以数据包丢弃为触发的网络拥塞控制，即数据包丢弃概率与数据包发送速率不相关。相同网络用户之间行为不遵从拥塞控制机制；不同随机网络用户之间行为可能不相互独立</a:t>
            </a:r>
          </a:p>
        </p:txBody>
      </p:sp>
    </p:spTree>
    <p:extLst>
      <p:ext uri="{BB962C8B-B14F-4D97-AF65-F5344CB8AC3E}">
        <p14:creationId xmlns:p14="http://schemas.microsoft.com/office/powerpoint/2010/main" val="20176651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1" name="Rectangle 2"/>
          <p:cNvSpPr>
            <a:spLocks noGrp="1" noChangeArrowheads="1"/>
          </p:cNvSpPr>
          <p:nvPr>
            <p:ph type="title"/>
          </p:nvPr>
        </p:nvSpPr>
        <p:spPr/>
        <p:txBody>
          <a:bodyPr/>
          <a:lstStyle/>
          <a:p>
            <a:pPr eaLnBrk="1" hangingPunct="1"/>
            <a:endParaRPr lang="zh-CN" altLang="en-US" smtClean="0"/>
          </a:p>
        </p:txBody>
      </p:sp>
      <p:sp>
        <p:nvSpPr>
          <p:cNvPr id="1213442" name="Rectangle 3"/>
          <p:cNvSpPr>
            <a:spLocks noGrp="1" noChangeArrowheads="1"/>
          </p:cNvSpPr>
          <p:nvPr>
            <p:ph type="body" idx="1"/>
          </p:nvPr>
        </p:nvSpPr>
        <p:spPr>
          <a:xfrm>
            <a:off x="684213" y="1341438"/>
            <a:ext cx="7772400" cy="5040312"/>
          </a:xfrm>
        </p:spPr>
        <p:txBody>
          <a:bodyPr/>
          <a:lstStyle/>
          <a:p>
            <a:pPr eaLnBrk="1" hangingPunct="1">
              <a:lnSpc>
                <a:spcPct val="80000"/>
              </a:lnSpc>
            </a:pPr>
            <a:r>
              <a:rPr lang="zh-CN" altLang="en-US" sz="2800" smtClean="0"/>
              <a:t>恶意流性质</a:t>
            </a:r>
          </a:p>
          <a:p>
            <a:pPr lvl="1" eaLnBrk="1" hangingPunct="1">
              <a:lnSpc>
                <a:spcPct val="80000"/>
              </a:lnSpc>
            </a:pPr>
            <a:r>
              <a:rPr lang="zh-CN" altLang="en-US" sz="2400" smtClean="0"/>
              <a:t>非合作性：恶意数据流的一个本质属性就是非合作性。具体来说，当网络发生拥塞时，</a:t>
            </a:r>
            <a:r>
              <a:rPr lang="en-US" altLang="zh-CN" sz="2400" smtClean="0"/>
              <a:t>TCP</a:t>
            </a:r>
            <a:r>
              <a:rPr lang="zh-CN" altLang="en-US" sz="2400" smtClean="0"/>
              <a:t>类合作数据流至少会降低拥塞窗口的一半作为拥塞响应；拥塞停止后，则以某一恒定速率增加拥塞窗口，但增加的速率最多是每个</a:t>
            </a:r>
            <a:r>
              <a:rPr lang="en-US" altLang="zh-CN" sz="2400" smtClean="0"/>
              <a:t>RTT</a:t>
            </a:r>
            <a:r>
              <a:rPr lang="zh-CN" altLang="en-US" sz="2400" smtClean="0"/>
              <a:t>一个数据包。而恶意数据流在网络发生拥塞的时候，它不会根据拥塞得严重程度而调节其发数据发送速率。</a:t>
            </a:r>
          </a:p>
          <a:p>
            <a:pPr lvl="1" eaLnBrk="1" hangingPunct="1">
              <a:lnSpc>
                <a:spcPct val="80000"/>
              </a:lnSpc>
            </a:pPr>
            <a:r>
              <a:rPr lang="zh-CN" altLang="en-US" sz="2400" smtClean="0"/>
              <a:t>高带宽性： 一方面，由于恶意数据流既没有慢启动机制，也不遵从拥塞控制机制，其到达路由器的速率远远大于</a:t>
            </a:r>
            <a:r>
              <a:rPr lang="en-US" altLang="zh-CN" sz="2400" smtClean="0"/>
              <a:t>TCP</a:t>
            </a:r>
            <a:r>
              <a:rPr lang="zh-CN" altLang="en-US" sz="2400" smtClean="0"/>
              <a:t>友好流的到达速率；另一方面，即使发生了数据包丢弃，也不会降低其发送数</a:t>
            </a:r>
          </a:p>
          <a:p>
            <a:pPr eaLnBrk="1" hangingPunct="1">
              <a:lnSpc>
                <a:spcPct val="80000"/>
              </a:lnSpc>
            </a:pPr>
            <a:r>
              <a:rPr lang="zh-CN" altLang="en-US" sz="2800" smtClean="0"/>
              <a:t>带来的问题</a:t>
            </a:r>
          </a:p>
          <a:p>
            <a:pPr lvl="1" eaLnBrk="1" hangingPunct="1">
              <a:lnSpc>
                <a:spcPct val="80000"/>
              </a:lnSpc>
            </a:pPr>
            <a:r>
              <a:rPr lang="zh-CN" altLang="en-US" sz="2400" smtClean="0"/>
              <a:t>带宽分配不公平，行为正常流的“带宽饥饿”   </a:t>
            </a:r>
          </a:p>
        </p:txBody>
      </p:sp>
    </p:spTree>
    <p:extLst>
      <p:ext uri="{BB962C8B-B14F-4D97-AF65-F5344CB8AC3E}">
        <p14:creationId xmlns:p14="http://schemas.microsoft.com/office/powerpoint/2010/main" val="12457056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818A5877-DD67-40D0-A0F3-ABAA89DAC384}" type="slidenum">
              <a:rPr lang="zh-CN" altLang="en-US"/>
              <a:pPr/>
              <a:t>92</a:t>
            </a:fld>
            <a:endParaRPr lang="en-US" altLang="zh-CN"/>
          </a:p>
        </p:txBody>
      </p:sp>
      <p:grpSp>
        <p:nvGrpSpPr>
          <p:cNvPr id="654338" name="Group 2"/>
          <p:cNvGrpSpPr>
            <a:grpSpLocks/>
          </p:cNvGrpSpPr>
          <p:nvPr/>
        </p:nvGrpSpPr>
        <p:grpSpPr bwMode="auto">
          <a:xfrm>
            <a:off x="990600" y="1371600"/>
            <a:ext cx="7772400" cy="4419600"/>
            <a:chOff x="624" y="864"/>
            <a:chExt cx="4896" cy="2784"/>
          </a:xfrm>
        </p:grpSpPr>
        <p:graphicFrame>
          <p:nvGraphicFramePr>
            <p:cNvPr id="654339" name="Object 3">
              <a:hlinkClick r:id="" action="ppaction://ole?verb=0"/>
            </p:cNvPr>
            <p:cNvGraphicFramePr>
              <a:graphicFrameLocks/>
            </p:cNvGraphicFramePr>
            <p:nvPr/>
          </p:nvGraphicFramePr>
          <p:xfrm>
            <a:off x="4416" y="1436"/>
            <a:ext cx="1104" cy="1488"/>
          </p:xfrm>
          <a:graphic>
            <a:graphicData uri="http://schemas.openxmlformats.org/presentationml/2006/ole">
              <mc:AlternateContent xmlns:mc="http://schemas.openxmlformats.org/markup-compatibility/2006">
                <mc:Choice xmlns:v="urn:schemas-microsoft-com:vml" Requires="v">
                  <p:oleObj spid="_x0000_s654467" name="剪辑" r:id="rId3" imgW="1925280" imgH="3381120" progId="MS_ClipArt_Gallery.2">
                    <p:embed/>
                  </p:oleObj>
                </mc:Choice>
                <mc:Fallback>
                  <p:oleObj name="剪辑" r:id="rId3" imgW="1925280" imgH="3381120"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436"/>
                          <a:ext cx="110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4340" name="Object 4">
              <a:hlinkClick r:id="" action="ppaction://ole?verb=0"/>
            </p:cNvPr>
            <p:cNvGraphicFramePr>
              <a:graphicFrameLocks/>
            </p:cNvGraphicFramePr>
            <p:nvPr/>
          </p:nvGraphicFramePr>
          <p:xfrm>
            <a:off x="624" y="1436"/>
            <a:ext cx="1200" cy="1171"/>
          </p:xfrm>
          <a:graphic>
            <a:graphicData uri="http://schemas.openxmlformats.org/presentationml/2006/ole">
              <mc:AlternateContent xmlns:mc="http://schemas.openxmlformats.org/markup-compatibility/2006">
                <mc:Choice xmlns:v="urn:schemas-microsoft-com:vml" Requires="v">
                  <p:oleObj spid="_x0000_s654468" name="剪辑" r:id="rId5" imgW="3595680" imgH="3389040" progId="MS_ClipArt_Gallery.2">
                    <p:embed/>
                  </p:oleObj>
                </mc:Choice>
                <mc:Fallback>
                  <p:oleObj name="剪辑" r:id="rId5" imgW="3595680" imgH="3389040" progId="MS_ClipArt_Gallery.2">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436"/>
                          <a:ext cx="1200"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4341" name="Line 5"/>
            <p:cNvSpPr>
              <a:spLocks noChangeShapeType="1"/>
            </p:cNvSpPr>
            <p:nvPr/>
          </p:nvSpPr>
          <p:spPr bwMode="auto">
            <a:xfrm>
              <a:off x="1920" y="2156"/>
              <a:ext cx="2592" cy="0"/>
            </a:xfrm>
            <a:prstGeom prst="line">
              <a:avLst/>
            </a:prstGeom>
            <a:noFill/>
            <a:ln w="127000">
              <a:solidFill>
                <a:srgbClr val="008000"/>
              </a:solidFill>
              <a:prstDash val="sysDot"/>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4342" name="Group 6"/>
            <p:cNvGrpSpPr>
              <a:grpSpLocks/>
            </p:cNvGrpSpPr>
            <p:nvPr/>
          </p:nvGrpSpPr>
          <p:grpSpPr bwMode="auto">
            <a:xfrm rot="-941253">
              <a:off x="2119" y="2718"/>
              <a:ext cx="2444" cy="397"/>
              <a:chOff x="1627" y="1714"/>
              <a:chExt cx="2444" cy="397"/>
            </a:xfrm>
          </p:grpSpPr>
          <p:sp>
            <p:nvSpPr>
              <p:cNvPr id="654343" name="AutoShape 7"/>
              <p:cNvSpPr>
                <a:spLocks noChangeArrowheads="1"/>
              </p:cNvSpPr>
              <p:nvPr/>
            </p:nvSpPr>
            <p:spPr bwMode="auto">
              <a:xfrm>
                <a:off x="1726" y="1967"/>
                <a:ext cx="2256"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4344" name="Text Box 8"/>
              <p:cNvSpPr txBox="1">
                <a:spLocks noChangeArrowheads="1"/>
              </p:cNvSpPr>
              <p:nvPr/>
            </p:nvSpPr>
            <p:spPr bwMode="auto">
              <a:xfrm>
                <a:off x="1627" y="1714"/>
                <a:ext cx="24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a:solidFill>
                      <a:srgbClr val="003399"/>
                    </a:solidFill>
                    <a:latin typeface="Times New Roman" pitchFamily="18" charset="0"/>
                    <a:ea typeface="楷体_GB2312" pitchFamily="49" charset="-122"/>
                  </a:rPr>
                  <a:t>合理的访问请求得不到响应</a:t>
                </a:r>
                <a:endParaRPr kumimoji="1" lang="zh-CN" altLang="en-US" sz="2400" b="0">
                  <a:latin typeface="Times New Roman" pitchFamily="18" charset="0"/>
                </a:endParaRPr>
              </a:p>
            </p:txBody>
          </p:sp>
        </p:grpSp>
        <p:graphicFrame>
          <p:nvGraphicFramePr>
            <p:cNvPr id="654345" name="Object 9"/>
            <p:cNvGraphicFramePr>
              <a:graphicFrameLocks noChangeAspect="1"/>
            </p:cNvGraphicFramePr>
            <p:nvPr/>
          </p:nvGraphicFramePr>
          <p:xfrm>
            <a:off x="1008" y="2684"/>
            <a:ext cx="1296" cy="964"/>
          </p:xfrm>
          <a:graphic>
            <a:graphicData uri="http://schemas.openxmlformats.org/presentationml/2006/ole">
              <mc:AlternateContent xmlns:mc="http://schemas.openxmlformats.org/markup-compatibility/2006">
                <mc:Choice xmlns:v="urn:schemas-microsoft-com:vml" Requires="v">
                  <p:oleObj spid="_x0000_s654469" name="剪辑" r:id="rId7" imgW="4716000" imgH="3542760" progId="MS_ClipArt_Gallery.2">
                    <p:embed/>
                  </p:oleObj>
                </mc:Choice>
                <mc:Fallback>
                  <p:oleObj name="剪辑" r:id="rId7" imgW="4716000" imgH="3542760" progId="MS_ClipArt_Gallery.2">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2684"/>
                          <a:ext cx="1296" cy="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4346" name="WordArt 10"/>
            <p:cNvSpPr>
              <a:spLocks noChangeArrowheads="1" noChangeShapeType="1" noTextEdit="1"/>
            </p:cNvSpPr>
            <p:nvPr/>
          </p:nvSpPr>
          <p:spPr bwMode="auto">
            <a:xfrm>
              <a:off x="1872" y="2300"/>
              <a:ext cx="2496" cy="384"/>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60157"/>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altLang="zh-CN" sz="3600" kern="10">
                  <a:ln w="9525">
                    <a:round/>
                    <a:headEnd type="none" w="sm" len="sm"/>
                    <a:tailEnd type="none" w="sm" len="sm"/>
                  </a:ln>
                  <a:gradFill rotWithShape="0">
                    <a:gsLst>
                      <a:gs pos="0">
                        <a:srgbClr val="FFE701"/>
                      </a:gs>
                      <a:gs pos="100000">
                        <a:srgbClr val="FE3E02"/>
                      </a:gs>
                    </a:gsLst>
                    <a:lin ang="5400000" scaled="1"/>
                  </a:gradFill>
                  <a:latin typeface="宋体"/>
                  <a:ea typeface="宋体"/>
                </a:rPr>
                <a:t>pong,synk4</a:t>
              </a:r>
              <a:endParaRPr lang="zh-CN" altLang="en-US" sz="3600" kern="10">
                <a:ln w="9525">
                  <a:round/>
                  <a:headEnd type="none" w="sm" len="sm"/>
                  <a:tailEnd type="none" w="sm" len="sm"/>
                </a:ln>
                <a:gradFill rotWithShape="0">
                  <a:gsLst>
                    <a:gs pos="0">
                      <a:srgbClr val="FFE701"/>
                    </a:gs>
                    <a:gs pos="100000">
                      <a:srgbClr val="FE3E02"/>
                    </a:gs>
                  </a:gsLst>
                  <a:lin ang="5400000" scaled="1"/>
                </a:gradFill>
                <a:latin typeface="宋体"/>
                <a:ea typeface="宋体"/>
              </a:endParaRPr>
            </a:p>
          </p:txBody>
        </p:sp>
        <p:grpSp>
          <p:nvGrpSpPr>
            <p:cNvPr id="654347" name="Group 11"/>
            <p:cNvGrpSpPr>
              <a:grpSpLocks/>
            </p:cNvGrpSpPr>
            <p:nvPr/>
          </p:nvGrpSpPr>
          <p:grpSpPr bwMode="auto">
            <a:xfrm>
              <a:off x="1536" y="1968"/>
              <a:ext cx="3408" cy="240"/>
              <a:chOff x="1680" y="2112"/>
              <a:chExt cx="3408" cy="240"/>
            </a:xfrm>
          </p:grpSpPr>
          <p:grpSp>
            <p:nvGrpSpPr>
              <p:cNvPr id="654348" name="Group 12"/>
              <p:cNvGrpSpPr>
                <a:grpSpLocks/>
              </p:cNvGrpSpPr>
              <p:nvPr/>
            </p:nvGrpSpPr>
            <p:grpSpPr bwMode="auto">
              <a:xfrm>
                <a:off x="1680" y="2112"/>
                <a:ext cx="2928" cy="240"/>
                <a:chOff x="2256" y="1968"/>
                <a:chExt cx="2928" cy="240"/>
              </a:xfrm>
            </p:grpSpPr>
            <p:grpSp>
              <p:nvGrpSpPr>
                <p:cNvPr id="654349" name="Group 13"/>
                <p:cNvGrpSpPr>
                  <a:grpSpLocks/>
                </p:cNvGrpSpPr>
                <p:nvPr/>
              </p:nvGrpSpPr>
              <p:grpSpPr bwMode="auto">
                <a:xfrm>
                  <a:off x="2256" y="1968"/>
                  <a:ext cx="2448" cy="240"/>
                  <a:chOff x="2160" y="1968"/>
                  <a:chExt cx="2448" cy="240"/>
                </a:xfrm>
              </p:grpSpPr>
              <p:grpSp>
                <p:nvGrpSpPr>
                  <p:cNvPr id="654350" name="Group 14"/>
                  <p:cNvGrpSpPr>
                    <a:grpSpLocks/>
                  </p:cNvGrpSpPr>
                  <p:nvPr/>
                </p:nvGrpSpPr>
                <p:grpSpPr bwMode="auto">
                  <a:xfrm>
                    <a:off x="2160" y="1968"/>
                    <a:ext cx="2016" cy="240"/>
                    <a:chOff x="2016" y="1968"/>
                    <a:chExt cx="2016" cy="240"/>
                  </a:xfrm>
                </p:grpSpPr>
                <p:grpSp>
                  <p:nvGrpSpPr>
                    <p:cNvPr id="654351" name="Group 15"/>
                    <p:cNvGrpSpPr>
                      <a:grpSpLocks/>
                    </p:cNvGrpSpPr>
                    <p:nvPr/>
                  </p:nvGrpSpPr>
                  <p:grpSpPr bwMode="auto">
                    <a:xfrm>
                      <a:off x="2016" y="1968"/>
                      <a:ext cx="1536" cy="240"/>
                      <a:chOff x="1872" y="1968"/>
                      <a:chExt cx="1536" cy="240"/>
                    </a:xfrm>
                  </p:grpSpPr>
                  <p:sp>
                    <p:nvSpPr>
                      <p:cNvPr id="654352" name="Oval 16"/>
                      <p:cNvSpPr>
                        <a:spLocks noChangeArrowheads="1"/>
                      </p:cNvSpPr>
                      <p:nvPr/>
                    </p:nvSpPr>
                    <p:spPr bwMode="auto">
                      <a:xfrm>
                        <a:off x="3168"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4353" name="Group 17"/>
                      <p:cNvGrpSpPr>
                        <a:grpSpLocks/>
                      </p:cNvGrpSpPr>
                      <p:nvPr/>
                    </p:nvGrpSpPr>
                    <p:grpSpPr bwMode="auto">
                      <a:xfrm>
                        <a:off x="1872" y="1968"/>
                        <a:ext cx="1056" cy="240"/>
                        <a:chOff x="1776" y="1968"/>
                        <a:chExt cx="1056" cy="240"/>
                      </a:xfrm>
                    </p:grpSpPr>
                    <p:grpSp>
                      <p:nvGrpSpPr>
                        <p:cNvPr id="654354" name="Group 18"/>
                        <p:cNvGrpSpPr>
                          <a:grpSpLocks/>
                        </p:cNvGrpSpPr>
                        <p:nvPr/>
                      </p:nvGrpSpPr>
                      <p:grpSpPr bwMode="auto">
                        <a:xfrm>
                          <a:off x="1776" y="1968"/>
                          <a:ext cx="624" cy="240"/>
                          <a:chOff x="1632" y="1968"/>
                          <a:chExt cx="624" cy="240"/>
                        </a:xfrm>
                      </p:grpSpPr>
                      <p:sp>
                        <p:nvSpPr>
                          <p:cNvPr id="654355" name="Oval 19"/>
                          <p:cNvSpPr>
                            <a:spLocks noChangeArrowheads="1"/>
                          </p:cNvSpPr>
                          <p:nvPr/>
                        </p:nvSpPr>
                        <p:spPr bwMode="auto">
                          <a:xfrm>
                            <a:off x="1632"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4356" name="Oval 20"/>
                          <p:cNvSpPr>
                            <a:spLocks noChangeArrowheads="1"/>
                          </p:cNvSpPr>
                          <p:nvPr/>
                        </p:nvSpPr>
                        <p:spPr bwMode="auto">
                          <a:xfrm>
                            <a:off x="2016"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4357" name="Oval 21"/>
                        <p:cNvSpPr>
                          <a:spLocks noChangeArrowheads="1"/>
                        </p:cNvSpPr>
                        <p:nvPr/>
                      </p:nvSpPr>
                      <p:spPr bwMode="auto">
                        <a:xfrm>
                          <a:off x="2592"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54358" name="Oval 22"/>
                    <p:cNvSpPr>
                      <a:spLocks noChangeArrowheads="1"/>
                    </p:cNvSpPr>
                    <p:nvPr/>
                  </p:nvSpPr>
                  <p:spPr bwMode="auto">
                    <a:xfrm>
                      <a:off x="3792"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4359" name="Oval 23"/>
                  <p:cNvSpPr>
                    <a:spLocks noChangeArrowheads="1"/>
                  </p:cNvSpPr>
                  <p:nvPr/>
                </p:nvSpPr>
                <p:spPr bwMode="auto">
                  <a:xfrm>
                    <a:off x="4368"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4360" name="Oval 24"/>
                <p:cNvSpPr>
                  <a:spLocks noChangeArrowheads="1"/>
                </p:cNvSpPr>
                <p:nvPr/>
              </p:nvSpPr>
              <p:spPr bwMode="auto">
                <a:xfrm>
                  <a:off x="4944" y="1968"/>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4361" name="Oval 25"/>
              <p:cNvSpPr>
                <a:spLocks noChangeArrowheads="1"/>
              </p:cNvSpPr>
              <p:nvPr/>
            </p:nvSpPr>
            <p:spPr bwMode="auto">
              <a:xfrm>
                <a:off x="4848" y="2112"/>
                <a:ext cx="240" cy="240"/>
              </a:xfrm>
              <a:prstGeom prst="ellipse">
                <a:avLst/>
              </a:prstGeom>
              <a:solidFill>
                <a:srgbClr val="CC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4362" name="Text Box 26"/>
            <p:cNvSpPr txBox="1">
              <a:spLocks noChangeArrowheads="1"/>
            </p:cNvSpPr>
            <p:nvPr/>
          </p:nvSpPr>
          <p:spPr bwMode="auto">
            <a:xfrm rot="-683491">
              <a:off x="2016" y="3308"/>
              <a:ext cx="30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kumimoji="1" lang="zh-CN" altLang="en-US" sz="2800" i="1">
                  <a:solidFill>
                    <a:srgbClr val="FF0000"/>
                  </a:solidFill>
                  <a:latin typeface="Times New Roman" pitchFamily="18" charset="0"/>
                  <a:ea typeface="楷体_GB2312" pitchFamily="49" charset="-122"/>
                </a:rPr>
                <a:t>这类攻击通常都设置假</a:t>
              </a:r>
              <a:r>
                <a:rPr kumimoji="1" lang="en-US" altLang="zh-CN" sz="2800" i="1">
                  <a:solidFill>
                    <a:srgbClr val="FF0000"/>
                  </a:solidFill>
                  <a:latin typeface="Times New Roman" pitchFamily="18" charset="0"/>
                  <a:ea typeface="楷体_GB2312" pitchFamily="49" charset="-122"/>
                </a:rPr>
                <a:t>IP</a:t>
              </a:r>
              <a:r>
                <a:rPr kumimoji="1" lang="zh-CN" altLang="en-US" sz="2800" i="1">
                  <a:solidFill>
                    <a:srgbClr val="FF0000"/>
                  </a:solidFill>
                  <a:latin typeface="Times New Roman" pitchFamily="18" charset="0"/>
                  <a:ea typeface="楷体_GB2312" pitchFamily="49" charset="-122"/>
                </a:rPr>
                <a:t>地址</a:t>
              </a:r>
              <a:endParaRPr kumimoji="1" lang="zh-CN" altLang="en-US" sz="2800" b="0">
                <a:solidFill>
                  <a:srgbClr val="006666"/>
                </a:solidFill>
                <a:latin typeface="Times New Roman" pitchFamily="18" charset="0"/>
                <a:ea typeface="楷体_GB2312" pitchFamily="49" charset="-122"/>
              </a:endParaRPr>
            </a:p>
          </p:txBody>
        </p:sp>
        <p:grpSp>
          <p:nvGrpSpPr>
            <p:cNvPr id="654363" name="Group 27"/>
            <p:cNvGrpSpPr>
              <a:grpSpLocks/>
            </p:cNvGrpSpPr>
            <p:nvPr/>
          </p:nvGrpSpPr>
          <p:grpSpPr bwMode="auto">
            <a:xfrm>
              <a:off x="2112" y="1680"/>
              <a:ext cx="3035" cy="672"/>
              <a:chOff x="1861" y="384"/>
              <a:chExt cx="3035" cy="672"/>
            </a:xfrm>
          </p:grpSpPr>
          <p:sp>
            <p:nvSpPr>
              <p:cNvPr id="654364" name="Text Box 28"/>
              <p:cNvSpPr txBox="1">
                <a:spLocks noChangeArrowheads="1"/>
              </p:cNvSpPr>
              <p:nvPr/>
            </p:nvSpPr>
            <p:spPr bwMode="auto">
              <a:xfrm>
                <a:off x="1861" y="384"/>
                <a:ext cx="2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a:solidFill>
                      <a:srgbClr val="003399"/>
                    </a:solidFill>
                    <a:latin typeface="Times New Roman" pitchFamily="18" charset="0"/>
                    <a:ea typeface="楷体_GB2312" pitchFamily="49" charset="-122"/>
                  </a:rPr>
                  <a:t>大量的链接请求阻碍信道</a:t>
                </a:r>
                <a:endParaRPr kumimoji="1" lang="zh-CN" altLang="en-US" sz="2400" b="0">
                  <a:latin typeface="Times New Roman" pitchFamily="18" charset="0"/>
                </a:endParaRPr>
              </a:p>
            </p:txBody>
          </p:sp>
          <p:sp>
            <p:nvSpPr>
              <p:cNvPr id="654365" name="AutoShape 29"/>
              <p:cNvSpPr>
                <a:spLocks noChangeArrowheads="1"/>
              </p:cNvSpPr>
              <p:nvPr/>
            </p:nvSpPr>
            <p:spPr bwMode="auto">
              <a:xfrm>
                <a:off x="4224" y="384"/>
                <a:ext cx="672" cy="672"/>
              </a:xfrm>
              <a:prstGeom prst="irregularSeal1">
                <a:avLst/>
              </a:prstGeom>
              <a:solidFill>
                <a:srgbClr val="99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solidFill>
                      <a:srgbClr val="FF3300"/>
                    </a:solidFill>
                    <a:latin typeface="Times New Roman" pitchFamily="18" charset="0"/>
                    <a:ea typeface="楷体_GB2312" pitchFamily="49" charset="-122"/>
                  </a:rPr>
                  <a:t>阻塞</a:t>
                </a:r>
                <a:endParaRPr kumimoji="1" lang="zh-CN" altLang="en-US" sz="2400" b="0">
                  <a:latin typeface="Times New Roman" pitchFamily="18" charset="0"/>
                </a:endParaRPr>
              </a:p>
            </p:txBody>
          </p:sp>
        </p:grpSp>
        <p:sp>
          <p:nvSpPr>
            <p:cNvPr id="654366" name="Rectangle 30"/>
            <p:cNvSpPr>
              <a:spLocks noChangeArrowheads="1"/>
            </p:cNvSpPr>
            <p:nvPr/>
          </p:nvSpPr>
          <p:spPr bwMode="auto">
            <a:xfrm>
              <a:off x="3888" y="864"/>
              <a:ext cx="288" cy="48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54367" name="Rectangle 31"/>
          <p:cNvSpPr>
            <a:spLocks noGrp="1" noChangeArrowheads="1"/>
          </p:cNvSpPr>
          <p:nvPr>
            <p:ph type="title"/>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0"/>
          </p:nvPr>
        </p:nvSpPr>
        <p:spPr/>
        <p:txBody>
          <a:bodyPr/>
          <a:lstStyle/>
          <a:p>
            <a:fld id="{AC71ABC3-D9FF-4883-BF71-435B9A9A518E}" type="slidenum">
              <a:rPr lang="zh-CN" altLang="en-US"/>
              <a:pPr/>
              <a:t>93</a:t>
            </a:fld>
            <a:endParaRPr lang="en-US" altLang="zh-CN"/>
          </a:p>
        </p:txBody>
      </p:sp>
      <p:grpSp>
        <p:nvGrpSpPr>
          <p:cNvPr id="655362" name="Group 2"/>
          <p:cNvGrpSpPr>
            <a:grpSpLocks/>
          </p:cNvGrpSpPr>
          <p:nvPr/>
        </p:nvGrpSpPr>
        <p:grpSpPr bwMode="auto">
          <a:xfrm>
            <a:off x="1143000" y="1066800"/>
            <a:ext cx="8382000" cy="5181600"/>
            <a:chOff x="720" y="672"/>
            <a:chExt cx="5280" cy="3264"/>
          </a:xfrm>
        </p:grpSpPr>
        <p:grpSp>
          <p:nvGrpSpPr>
            <p:cNvPr id="655363" name="Group 3"/>
            <p:cNvGrpSpPr>
              <a:grpSpLocks/>
            </p:cNvGrpSpPr>
            <p:nvPr/>
          </p:nvGrpSpPr>
          <p:grpSpPr bwMode="auto">
            <a:xfrm>
              <a:off x="720" y="1369"/>
              <a:ext cx="5280" cy="2567"/>
              <a:chOff x="480" y="1369"/>
              <a:chExt cx="5280" cy="2567"/>
            </a:xfrm>
          </p:grpSpPr>
          <p:graphicFrame>
            <p:nvGraphicFramePr>
              <p:cNvPr id="655364" name="Object 4">
                <a:hlinkClick r:id="" action="ppaction://ole?verb=0"/>
              </p:cNvPr>
              <p:cNvGraphicFramePr>
                <a:graphicFrameLocks/>
              </p:cNvGraphicFramePr>
              <p:nvPr/>
            </p:nvGraphicFramePr>
            <p:xfrm>
              <a:off x="4512" y="1609"/>
              <a:ext cx="853" cy="630"/>
            </p:xfrm>
            <a:graphic>
              <a:graphicData uri="http://schemas.openxmlformats.org/presentationml/2006/ole">
                <mc:AlternateContent xmlns:mc="http://schemas.openxmlformats.org/markup-compatibility/2006">
                  <mc:Choice xmlns:v="urn:schemas-microsoft-com:vml" Requires="v">
                    <p:oleObj spid="_x0000_s655565" name="剪辑" r:id="rId3" imgW="2013120" imgH="1929960" progId="MS_ClipArt_Gallery.2">
                      <p:embed/>
                    </p:oleObj>
                  </mc:Choice>
                  <mc:Fallback>
                    <p:oleObj name="剪辑" r:id="rId3" imgW="2013120" imgH="1929960" progId="MS_ClipArt_Gallery.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1609"/>
                            <a:ext cx="853"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65" name="Object 5"/>
              <p:cNvGraphicFramePr>
                <a:graphicFrameLocks noChangeAspect="1"/>
              </p:cNvGraphicFramePr>
              <p:nvPr/>
            </p:nvGraphicFramePr>
            <p:xfrm>
              <a:off x="4272" y="1369"/>
              <a:ext cx="624" cy="1044"/>
            </p:xfrm>
            <a:graphic>
              <a:graphicData uri="http://schemas.openxmlformats.org/presentationml/2006/ole">
                <mc:AlternateContent xmlns:mc="http://schemas.openxmlformats.org/markup-compatibility/2006">
                  <mc:Choice xmlns:v="urn:schemas-microsoft-com:vml" Requires="v">
                    <p:oleObj spid="_x0000_s655566" name="剪辑" r:id="rId5" imgW="3031560" imgH="4533480" progId="MS_ClipArt_Gallery.2">
                      <p:embed/>
                    </p:oleObj>
                  </mc:Choice>
                  <mc:Fallback>
                    <p:oleObj name="剪辑" r:id="rId5" imgW="3031560" imgH="453348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1369"/>
                            <a:ext cx="624" cy="1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66" name="Object 6">
                <a:hlinkClick r:id="" action="ppaction://ole?verb=0"/>
              </p:cNvPr>
              <p:cNvGraphicFramePr>
                <a:graphicFrameLocks/>
              </p:cNvGraphicFramePr>
              <p:nvPr/>
            </p:nvGraphicFramePr>
            <p:xfrm>
              <a:off x="480" y="1369"/>
              <a:ext cx="1200" cy="1171"/>
            </p:xfrm>
            <a:graphic>
              <a:graphicData uri="http://schemas.openxmlformats.org/presentationml/2006/ole">
                <mc:AlternateContent xmlns:mc="http://schemas.openxmlformats.org/markup-compatibility/2006">
                  <mc:Choice xmlns:v="urn:schemas-microsoft-com:vml" Requires="v">
                    <p:oleObj spid="_x0000_s655567" name="剪辑" r:id="rId7" imgW="3595680" imgH="3389040" progId="MS_ClipArt_Gallery.2">
                      <p:embed/>
                    </p:oleObj>
                  </mc:Choice>
                  <mc:Fallback>
                    <p:oleObj name="剪辑" r:id="rId7" imgW="3595680" imgH="3389040" progId="MS_ClipArt_Gallery.2">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369"/>
                            <a:ext cx="1200"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55367" name="Group 7"/>
              <p:cNvGrpSpPr>
                <a:grpSpLocks/>
              </p:cNvGrpSpPr>
              <p:nvPr/>
            </p:nvGrpSpPr>
            <p:grpSpPr bwMode="auto">
              <a:xfrm>
                <a:off x="1632" y="1513"/>
                <a:ext cx="2880" cy="336"/>
                <a:chOff x="1776" y="1392"/>
                <a:chExt cx="2592" cy="336"/>
              </a:xfrm>
            </p:grpSpPr>
            <p:sp>
              <p:nvSpPr>
                <p:cNvPr id="655368" name="Text Box 8"/>
                <p:cNvSpPr txBox="1">
                  <a:spLocks noChangeArrowheads="1"/>
                </p:cNvSpPr>
                <p:nvPr/>
              </p:nvSpPr>
              <p:spPr bwMode="auto">
                <a:xfrm>
                  <a:off x="2744" y="1392"/>
                  <a:ext cx="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endParaRPr kumimoji="1" lang="zh-CN" altLang="en-US" sz="2400" b="0">
                    <a:latin typeface="Times New Roman" pitchFamily="18" charset="0"/>
                  </a:endParaRPr>
                </a:p>
              </p:txBody>
            </p:sp>
            <p:sp>
              <p:nvSpPr>
                <p:cNvPr id="655369" name="Line 9"/>
                <p:cNvSpPr>
                  <a:spLocks noChangeShapeType="1"/>
                </p:cNvSpPr>
                <p:nvPr/>
              </p:nvSpPr>
              <p:spPr bwMode="auto">
                <a:xfrm>
                  <a:off x="1776" y="1728"/>
                  <a:ext cx="2592" cy="0"/>
                </a:xfrm>
                <a:prstGeom prst="line">
                  <a:avLst/>
                </a:prstGeom>
                <a:noFill/>
                <a:ln w="127000">
                  <a:solidFill>
                    <a:srgbClr val="008000"/>
                  </a:solidFill>
                  <a:prstDash val="sysDot"/>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55370" name="Object 10"/>
              <p:cNvGraphicFramePr>
                <a:graphicFrameLocks noChangeAspect="1"/>
              </p:cNvGraphicFramePr>
              <p:nvPr/>
            </p:nvGraphicFramePr>
            <p:xfrm>
              <a:off x="528" y="2761"/>
              <a:ext cx="1344" cy="964"/>
            </p:xfrm>
            <a:graphic>
              <a:graphicData uri="http://schemas.openxmlformats.org/presentationml/2006/ole">
                <mc:AlternateContent xmlns:mc="http://schemas.openxmlformats.org/markup-compatibility/2006">
                  <mc:Choice xmlns:v="urn:schemas-microsoft-com:vml" Requires="v">
                    <p:oleObj spid="_x0000_s655568" name="剪辑" r:id="rId9" imgW="4716000" imgH="3542760" progId="MS_ClipArt_Gallery.2">
                      <p:embed/>
                    </p:oleObj>
                  </mc:Choice>
                  <mc:Fallback>
                    <p:oleObj name="剪辑" r:id="rId9" imgW="4716000" imgH="3542760" progId="MS_ClipArt_Gallery.2">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2761"/>
                            <a:ext cx="1344" cy="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71" name="Object 11"/>
              <p:cNvGraphicFramePr>
                <a:graphicFrameLocks noChangeAspect="1"/>
              </p:cNvGraphicFramePr>
              <p:nvPr/>
            </p:nvGraphicFramePr>
            <p:xfrm>
              <a:off x="2592" y="3193"/>
              <a:ext cx="595" cy="743"/>
            </p:xfrm>
            <a:graphic>
              <a:graphicData uri="http://schemas.openxmlformats.org/presentationml/2006/ole">
                <mc:AlternateContent xmlns:mc="http://schemas.openxmlformats.org/markup-compatibility/2006">
                  <mc:Choice xmlns:v="urn:schemas-microsoft-com:vml" Requires="v">
                    <p:oleObj spid="_x0000_s655569" name="剪辑" r:id="rId11" imgW="944280" imgH="1180440" progId="MS_ClipArt_Gallery.2">
                      <p:embed/>
                    </p:oleObj>
                  </mc:Choice>
                  <mc:Fallback>
                    <p:oleObj name="剪辑" r:id="rId11" imgW="944280" imgH="1180440" progId="MS_ClipArt_Gallery.2">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3193"/>
                            <a:ext cx="595" cy="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5372" name="Group 12"/>
              <p:cNvGrpSpPr>
                <a:grpSpLocks/>
              </p:cNvGrpSpPr>
              <p:nvPr/>
            </p:nvGrpSpPr>
            <p:grpSpPr bwMode="auto">
              <a:xfrm rot="20515844" flipH="1">
                <a:off x="1584" y="2304"/>
                <a:ext cx="2736" cy="408"/>
                <a:chOff x="1728" y="1704"/>
                <a:chExt cx="2256" cy="408"/>
              </a:xfrm>
            </p:grpSpPr>
            <p:sp>
              <p:nvSpPr>
                <p:cNvPr id="655373" name="AutoShape 13"/>
                <p:cNvSpPr>
                  <a:spLocks noChangeArrowheads="1"/>
                </p:cNvSpPr>
                <p:nvPr/>
              </p:nvSpPr>
              <p:spPr bwMode="auto">
                <a:xfrm>
                  <a:off x="1728" y="1968"/>
                  <a:ext cx="2256"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74" name="Text Box 14"/>
                <p:cNvSpPr txBox="1">
                  <a:spLocks noChangeArrowheads="1"/>
                </p:cNvSpPr>
                <p:nvPr/>
              </p:nvSpPr>
              <p:spPr bwMode="auto">
                <a:xfrm>
                  <a:off x="1996" y="1704"/>
                  <a:ext cx="1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a:solidFill>
                        <a:srgbClr val="003399"/>
                      </a:solidFill>
                      <a:latin typeface="Times New Roman" pitchFamily="18" charset="0"/>
                      <a:ea typeface="楷体_GB2312" pitchFamily="49" charset="-122"/>
                    </a:rPr>
                    <a:t>捕获地址大量向外发送</a:t>
                  </a:r>
                  <a:endParaRPr kumimoji="1" lang="zh-CN" altLang="en-US" sz="2400">
                    <a:solidFill>
                      <a:srgbClr val="003399"/>
                    </a:solidFill>
                    <a:latin typeface="Times New Roman" pitchFamily="18" charset="0"/>
                  </a:endParaRPr>
                </a:p>
              </p:txBody>
            </p:sp>
          </p:grpSp>
          <p:sp>
            <p:nvSpPr>
              <p:cNvPr id="655375" name="AutoShape 15"/>
              <p:cNvSpPr>
                <a:spLocks noChangeArrowheads="1"/>
              </p:cNvSpPr>
              <p:nvPr/>
            </p:nvSpPr>
            <p:spPr bwMode="auto">
              <a:xfrm rot="19459368" flipH="1">
                <a:off x="3063" y="2893"/>
                <a:ext cx="2170" cy="17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76" name="Text Box 16"/>
              <p:cNvSpPr txBox="1">
                <a:spLocks noChangeArrowheads="1"/>
              </p:cNvSpPr>
              <p:nvPr/>
            </p:nvSpPr>
            <p:spPr bwMode="auto">
              <a:xfrm rot="19459368" flipH="1">
                <a:off x="2688" y="2736"/>
                <a:ext cx="2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400">
                    <a:solidFill>
                      <a:srgbClr val="003399"/>
                    </a:solidFill>
                    <a:latin typeface="Times New Roman" pitchFamily="18" charset="0"/>
                    <a:ea typeface="楷体_GB2312" pitchFamily="49" charset="-122"/>
                  </a:rPr>
                  <a:t>捕获地址大量向外发送</a:t>
                </a:r>
                <a:endParaRPr kumimoji="1" lang="zh-CN" altLang="en-US" sz="2400">
                  <a:solidFill>
                    <a:srgbClr val="003399"/>
                  </a:solidFill>
                  <a:latin typeface="Times New Roman" pitchFamily="18" charset="0"/>
                </a:endParaRPr>
              </a:p>
            </p:txBody>
          </p:sp>
          <p:sp>
            <p:nvSpPr>
              <p:cNvPr id="655377" name="Text Box 17"/>
              <p:cNvSpPr txBox="1">
                <a:spLocks noChangeArrowheads="1"/>
              </p:cNvSpPr>
              <p:nvPr/>
            </p:nvSpPr>
            <p:spPr bwMode="auto">
              <a:xfrm>
                <a:off x="1872" y="1369"/>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zh-CN" altLang="en-US" sz="2800" b="0">
                    <a:solidFill>
                      <a:srgbClr val="0033CC"/>
                    </a:solidFill>
                    <a:latin typeface="Times New Roman" pitchFamily="18" charset="0"/>
                    <a:ea typeface="隶书" pitchFamily="49" charset="-122"/>
                  </a:rPr>
                  <a:t>让对方接收并运行</a:t>
                </a:r>
                <a:endParaRPr kumimoji="1" lang="zh-CN" altLang="en-US" sz="2800" b="0">
                  <a:solidFill>
                    <a:srgbClr val="CC3300"/>
                  </a:solidFill>
                  <a:latin typeface="Times New Roman" pitchFamily="18" charset="0"/>
                  <a:ea typeface="隶书" pitchFamily="49" charset="-122"/>
                </a:endParaRPr>
              </a:p>
            </p:txBody>
          </p:sp>
          <p:grpSp>
            <p:nvGrpSpPr>
              <p:cNvPr id="655378" name="Group 18"/>
              <p:cNvGrpSpPr>
                <a:grpSpLocks/>
              </p:cNvGrpSpPr>
              <p:nvPr/>
            </p:nvGrpSpPr>
            <p:grpSpPr bwMode="auto">
              <a:xfrm>
                <a:off x="1776" y="1657"/>
                <a:ext cx="3744" cy="1872"/>
                <a:chOff x="1776" y="1296"/>
                <a:chExt cx="3744" cy="1872"/>
              </a:xfrm>
            </p:grpSpPr>
            <p:sp>
              <p:nvSpPr>
                <p:cNvPr id="655379" name="Oval 19"/>
                <p:cNvSpPr>
                  <a:spLocks noChangeArrowheads="1"/>
                </p:cNvSpPr>
                <p:nvPr/>
              </p:nvSpPr>
              <p:spPr bwMode="auto">
                <a:xfrm>
                  <a:off x="3552" y="1920"/>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0" name="Oval 20"/>
                <p:cNvSpPr>
                  <a:spLocks noChangeArrowheads="1"/>
                </p:cNvSpPr>
                <p:nvPr/>
              </p:nvSpPr>
              <p:spPr bwMode="auto">
                <a:xfrm>
                  <a:off x="1776" y="2640"/>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1" name="Oval 21"/>
                <p:cNvSpPr>
                  <a:spLocks noChangeArrowheads="1"/>
                </p:cNvSpPr>
                <p:nvPr/>
              </p:nvSpPr>
              <p:spPr bwMode="auto">
                <a:xfrm>
                  <a:off x="2160" y="2496"/>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2" name="Oval 22"/>
                <p:cNvSpPr>
                  <a:spLocks noChangeArrowheads="1"/>
                </p:cNvSpPr>
                <p:nvPr/>
              </p:nvSpPr>
              <p:spPr bwMode="auto">
                <a:xfrm>
                  <a:off x="4848" y="1728"/>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3" name="Oval 23"/>
                <p:cNvSpPr>
                  <a:spLocks noChangeArrowheads="1"/>
                </p:cNvSpPr>
                <p:nvPr/>
              </p:nvSpPr>
              <p:spPr bwMode="auto">
                <a:xfrm>
                  <a:off x="2592" y="2304"/>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4" name="Oval 24"/>
                <p:cNvSpPr>
                  <a:spLocks noChangeArrowheads="1"/>
                </p:cNvSpPr>
                <p:nvPr/>
              </p:nvSpPr>
              <p:spPr bwMode="auto">
                <a:xfrm>
                  <a:off x="5232" y="1440"/>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5" name="Oval 25"/>
                <p:cNvSpPr>
                  <a:spLocks noChangeArrowheads="1"/>
                </p:cNvSpPr>
                <p:nvPr/>
              </p:nvSpPr>
              <p:spPr bwMode="auto">
                <a:xfrm>
                  <a:off x="3072" y="2112"/>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6" name="Oval 26"/>
                <p:cNvSpPr>
                  <a:spLocks noChangeArrowheads="1"/>
                </p:cNvSpPr>
                <p:nvPr/>
              </p:nvSpPr>
              <p:spPr bwMode="auto">
                <a:xfrm>
                  <a:off x="3264" y="2880"/>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7" name="Oval 27"/>
                <p:cNvSpPr>
                  <a:spLocks noChangeArrowheads="1"/>
                </p:cNvSpPr>
                <p:nvPr/>
              </p:nvSpPr>
              <p:spPr bwMode="auto">
                <a:xfrm>
                  <a:off x="3792" y="2592"/>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8" name="Oval 28"/>
                <p:cNvSpPr>
                  <a:spLocks noChangeArrowheads="1"/>
                </p:cNvSpPr>
                <p:nvPr/>
              </p:nvSpPr>
              <p:spPr bwMode="auto">
                <a:xfrm>
                  <a:off x="3936" y="1728"/>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89" name="Oval 29"/>
                <p:cNvSpPr>
                  <a:spLocks noChangeArrowheads="1"/>
                </p:cNvSpPr>
                <p:nvPr/>
              </p:nvSpPr>
              <p:spPr bwMode="auto">
                <a:xfrm>
                  <a:off x="4176" y="2352"/>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0" name="Oval 30"/>
                <p:cNvSpPr>
                  <a:spLocks noChangeArrowheads="1"/>
                </p:cNvSpPr>
                <p:nvPr/>
              </p:nvSpPr>
              <p:spPr bwMode="auto">
                <a:xfrm>
                  <a:off x="4512" y="2064"/>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1" name="Oval 31"/>
                <p:cNvSpPr>
                  <a:spLocks noChangeArrowheads="1"/>
                </p:cNvSpPr>
                <p:nvPr/>
              </p:nvSpPr>
              <p:spPr bwMode="auto">
                <a:xfrm>
                  <a:off x="4368" y="1536"/>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2" name="Oval 32"/>
                <p:cNvSpPr>
                  <a:spLocks noChangeArrowheads="1"/>
                </p:cNvSpPr>
                <p:nvPr/>
              </p:nvSpPr>
              <p:spPr bwMode="auto">
                <a:xfrm>
                  <a:off x="4752" y="1296"/>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393" name="Group 33"/>
              <p:cNvGrpSpPr>
                <a:grpSpLocks/>
              </p:cNvGrpSpPr>
              <p:nvPr/>
            </p:nvGrpSpPr>
            <p:grpSpPr bwMode="auto">
              <a:xfrm>
                <a:off x="1152" y="3001"/>
                <a:ext cx="2112" cy="720"/>
                <a:chOff x="1200" y="3360"/>
                <a:chExt cx="2112" cy="720"/>
              </a:xfrm>
            </p:grpSpPr>
            <p:sp>
              <p:nvSpPr>
                <p:cNvPr id="655394" name="Oval 34"/>
                <p:cNvSpPr>
                  <a:spLocks noChangeArrowheads="1"/>
                </p:cNvSpPr>
                <p:nvPr/>
              </p:nvSpPr>
              <p:spPr bwMode="auto">
                <a:xfrm>
                  <a:off x="3024" y="3792"/>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395" name="Oval 35"/>
                <p:cNvSpPr>
                  <a:spLocks noChangeArrowheads="1"/>
                </p:cNvSpPr>
                <p:nvPr/>
              </p:nvSpPr>
              <p:spPr bwMode="auto">
                <a:xfrm>
                  <a:off x="1200" y="3360"/>
                  <a:ext cx="288" cy="288"/>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396" name="WordArt 36"/>
              <p:cNvSpPr>
                <a:spLocks noChangeArrowheads="1" noChangeShapeType="1" noTextEdit="1"/>
              </p:cNvSpPr>
              <p:nvPr/>
            </p:nvSpPr>
            <p:spPr bwMode="auto">
              <a:xfrm rot="-279878">
                <a:off x="1392" y="2016"/>
                <a:ext cx="2400" cy="441"/>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33560"/>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0">
                      <a:gsLst>
                        <a:gs pos="0">
                          <a:srgbClr val="FFE701"/>
                        </a:gs>
                        <a:gs pos="100000">
                          <a:srgbClr val="FE3E02"/>
                        </a:gs>
                      </a:gsLst>
                      <a:lin ang="5679878" scaled="1"/>
                    </a:gradFill>
                    <a:latin typeface="宋体"/>
                    <a:ea typeface="宋体"/>
                  </a:rPr>
                  <a:t>修改协议，堵住漏洞</a:t>
                </a:r>
              </a:p>
            </p:txBody>
          </p:sp>
          <p:sp>
            <p:nvSpPr>
              <p:cNvPr id="655397" name="AutoShape 37"/>
              <p:cNvSpPr>
                <a:spLocks noChangeArrowheads="1"/>
              </p:cNvSpPr>
              <p:nvPr/>
            </p:nvSpPr>
            <p:spPr bwMode="auto">
              <a:xfrm>
                <a:off x="4368" y="1369"/>
                <a:ext cx="1392" cy="1248"/>
              </a:xfrm>
              <a:prstGeom prst="irregularSeal2">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0">
                    <a:solidFill>
                      <a:srgbClr val="FFFF99"/>
                    </a:solidFill>
                    <a:latin typeface="Times New Roman" pitchFamily="18" charset="0"/>
                    <a:ea typeface="楷体_GB2312" pitchFamily="49" charset="-122"/>
                  </a:rPr>
                  <a:t>拷贝，</a:t>
                </a:r>
              </a:p>
              <a:p>
                <a:pPr algn="ctr" eaLnBrk="1" hangingPunct="1"/>
                <a:r>
                  <a:rPr kumimoji="1" lang="zh-CN" altLang="en-US" sz="2400" b="0">
                    <a:solidFill>
                      <a:srgbClr val="FFFF99"/>
                    </a:solidFill>
                    <a:latin typeface="Times New Roman" pitchFamily="18" charset="0"/>
                    <a:ea typeface="楷体_GB2312" pitchFamily="49" charset="-122"/>
                  </a:rPr>
                  <a:t>向外发送</a:t>
                </a:r>
                <a:endParaRPr kumimoji="1" lang="zh-CN" altLang="en-US" sz="800" b="0">
                  <a:solidFill>
                    <a:srgbClr val="006666"/>
                  </a:solidFill>
                  <a:latin typeface="Times New Roman" pitchFamily="18" charset="0"/>
                </a:endParaRPr>
              </a:p>
            </p:txBody>
          </p:sp>
        </p:grpSp>
        <p:sp>
          <p:nvSpPr>
            <p:cNvPr id="655398" name="Rectangle 38"/>
            <p:cNvSpPr>
              <a:spLocks noChangeArrowheads="1"/>
            </p:cNvSpPr>
            <p:nvPr/>
          </p:nvSpPr>
          <p:spPr bwMode="auto">
            <a:xfrm>
              <a:off x="4272" y="672"/>
              <a:ext cx="288" cy="48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55399" name="Rectangle 39"/>
          <p:cNvSpPr>
            <a:spLocks noGrp="1" noChangeArrowheads="1"/>
          </p:cNvSpPr>
          <p:nvPr>
            <p:ph type="title"/>
          </p:nvPr>
        </p:nvSpPr>
        <p:spPr/>
        <p:txBody>
          <a:bodyPr/>
          <a:lstStyle/>
          <a:p>
            <a:r>
              <a:rPr lang="zh-CN" altLang="en-US" sz="4800"/>
              <a:t>分布式拒绝服务攻击</a:t>
            </a:r>
            <a:r>
              <a:rPr lang="zh-CN" altLang="en-US" sz="3600"/>
              <a:t/>
            </a:r>
            <a:br>
              <a:rPr lang="zh-CN" altLang="en-US" sz="3600"/>
            </a:br>
            <a:endParaRPr lang="zh-CN" altLang="en-US"/>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Smurf</a:t>
            </a:r>
            <a:r>
              <a:rPr lang="zh-CN" altLang="en-US" dirty="0" smtClean="0"/>
              <a:t>攻击</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AF7C8F-8D3A-492A-8617-3019C682D0FD}" type="slidenum">
              <a:rPr lang="zh-CN" altLang="en-US" smtClean="0"/>
              <a:pPr/>
              <a:t>94</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749697563"/>
              </p:ext>
            </p:extLst>
          </p:nvPr>
        </p:nvGraphicFramePr>
        <p:xfrm>
          <a:off x="2627784" y="2204864"/>
          <a:ext cx="4076700" cy="4200525"/>
        </p:xfrm>
        <a:graphic>
          <a:graphicData uri="http://schemas.openxmlformats.org/presentationml/2006/ole">
            <mc:AlternateContent xmlns:mc="http://schemas.openxmlformats.org/markup-compatibility/2006">
              <mc:Choice xmlns:v="urn:schemas-microsoft-com:vml" Requires="v">
                <p:oleObj spid="_x0000_s676894" name="Visio" r:id="rId3" imgW="4956372" imgH="6264072" progId="Visio.Drawing.11">
                  <p:embed/>
                </p:oleObj>
              </mc:Choice>
              <mc:Fallback>
                <p:oleObj name="Visio" r:id="rId3" imgW="4956372" imgH="626407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204864"/>
                        <a:ext cx="4076700" cy="4200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72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UDP-flood</a:t>
            </a:r>
            <a:r>
              <a:rPr lang="zh-CN" altLang="en-US" dirty="0" smtClean="0"/>
              <a:t>攻击</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AF7C8F-8D3A-492A-8617-3019C682D0FD}" type="slidenum">
              <a:rPr lang="zh-CN" altLang="en-US" smtClean="0"/>
              <a:pPr/>
              <a:t>95</a:t>
            </a:fld>
            <a:endParaRPr lang="en-US" altLang="zh-CN"/>
          </a:p>
        </p:txBody>
      </p:sp>
      <p:pic>
        <p:nvPicPr>
          <p:cNvPr id="5" name="Picture 2" descr="G:\yxz\项目管理\2014\航天\Fi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51" y="980728"/>
            <a:ext cx="4010025" cy="45910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G:\yxz\项目管理\2014\航天\2\F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88640"/>
            <a:ext cx="4536504" cy="613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69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FEA4651-5DC0-4093-94D5-FDC024F7AE45}" type="slidenum">
              <a:rPr lang="zh-CN" altLang="en-US"/>
              <a:pPr/>
              <a:t>96</a:t>
            </a:fld>
            <a:endParaRPr lang="en-US" altLang="zh-CN"/>
          </a:p>
        </p:txBody>
      </p:sp>
      <p:sp>
        <p:nvSpPr>
          <p:cNvPr id="656386" name="Rectangle 2"/>
          <p:cNvSpPr>
            <a:spLocks noGrp="1" noChangeArrowheads="1"/>
          </p:cNvSpPr>
          <p:nvPr>
            <p:ph type="title"/>
          </p:nvPr>
        </p:nvSpPr>
        <p:spPr/>
        <p:txBody>
          <a:bodyPr/>
          <a:lstStyle/>
          <a:p>
            <a:r>
              <a:rPr lang="zh-CN" altLang="en-US" sz="4000"/>
              <a:t>主要内容</a:t>
            </a:r>
            <a:endParaRPr lang="en-US" altLang="zh-CN" sz="4000"/>
          </a:p>
        </p:txBody>
      </p:sp>
      <p:sp>
        <p:nvSpPr>
          <p:cNvPr id="656387" name="Rectangle 3"/>
          <p:cNvSpPr>
            <a:spLocks noGrp="1" noChangeArrowheads="1"/>
          </p:cNvSpPr>
          <p:nvPr>
            <p:ph type="body" idx="1"/>
          </p:nvPr>
        </p:nvSpPr>
        <p:spPr>
          <a:xfrm>
            <a:off x="1908175" y="2060575"/>
            <a:ext cx="5975350" cy="3600450"/>
          </a:xfrm>
        </p:spPr>
        <p:txBody>
          <a:bodyPr/>
          <a:lstStyle/>
          <a:p>
            <a:pPr>
              <a:lnSpc>
                <a:spcPct val="90000"/>
              </a:lnSpc>
            </a:pPr>
            <a:r>
              <a:rPr lang="zh-CN" altLang="en-US" sz="2800">
                <a:latin typeface="楷体_GB2312" pitchFamily="49" charset="-122"/>
              </a:rPr>
              <a:t>概述</a:t>
            </a:r>
            <a:endParaRPr lang="en-US" altLang="zh-CN" sz="2800">
              <a:latin typeface="楷体_GB2312" pitchFamily="49" charset="-122"/>
            </a:endParaRPr>
          </a:p>
          <a:p>
            <a:pPr algn="just">
              <a:lnSpc>
                <a:spcPct val="90000"/>
              </a:lnSpc>
            </a:pPr>
            <a:r>
              <a:rPr lang="zh-CN" altLang="en-US" sz="2800">
                <a:latin typeface="楷体_GB2312" pitchFamily="49" charset="-122"/>
              </a:rPr>
              <a:t>计算机系统缺陷</a:t>
            </a:r>
          </a:p>
          <a:p>
            <a:pPr lvl="1" algn="just">
              <a:lnSpc>
                <a:spcPct val="90000"/>
              </a:lnSpc>
            </a:pPr>
            <a:r>
              <a:rPr lang="zh-CN" altLang="en-US" sz="2400">
                <a:latin typeface="楷体_GB2312" pitchFamily="49" charset="-122"/>
              </a:rPr>
              <a:t>漏洞利用</a:t>
            </a:r>
          </a:p>
          <a:p>
            <a:pPr lvl="1" algn="just">
              <a:lnSpc>
                <a:spcPct val="90000"/>
              </a:lnSpc>
            </a:pPr>
            <a:r>
              <a:rPr lang="zh-CN" altLang="en-US" sz="2400">
                <a:latin typeface="楷体_GB2312" pitchFamily="49" charset="-122"/>
              </a:rPr>
              <a:t>恶意代码攻击</a:t>
            </a:r>
          </a:p>
          <a:p>
            <a:pPr algn="just">
              <a:lnSpc>
                <a:spcPct val="90000"/>
              </a:lnSpc>
            </a:pPr>
            <a:r>
              <a:rPr lang="zh-CN" altLang="en-US" sz="2800">
                <a:latin typeface="楷体_GB2312" pitchFamily="49" charset="-122"/>
              </a:rPr>
              <a:t>网络与协议缺陷</a:t>
            </a:r>
          </a:p>
          <a:p>
            <a:pPr lvl="1" algn="just">
              <a:lnSpc>
                <a:spcPct val="90000"/>
              </a:lnSpc>
            </a:pPr>
            <a:r>
              <a:rPr lang="en-US" altLang="zh-CN" sz="2400">
                <a:latin typeface="楷体_GB2312" pitchFamily="49" charset="-122"/>
              </a:rPr>
              <a:t>TCP/IP</a:t>
            </a:r>
            <a:r>
              <a:rPr lang="zh-CN" altLang="en-US" sz="2400">
                <a:latin typeface="楷体_GB2312" pitchFamily="49" charset="-122"/>
              </a:rPr>
              <a:t>协议缺陷</a:t>
            </a:r>
          </a:p>
          <a:p>
            <a:pPr lvl="1" algn="just">
              <a:lnSpc>
                <a:spcPct val="90000"/>
              </a:lnSpc>
            </a:pPr>
            <a:r>
              <a:rPr lang="zh-CN" altLang="en-US" sz="2400">
                <a:latin typeface="楷体_GB2312" pitchFamily="49" charset="-122"/>
              </a:rPr>
              <a:t>网络攻击</a:t>
            </a:r>
          </a:p>
          <a:p>
            <a:pPr>
              <a:lnSpc>
                <a:spcPct val="90000"/>
              </a:lnSpc>
            </a:pPr>
            <a:r>
              <a:rPr lang="zh-CN" altLang="en-US" sz="2800">
                <a:solidFill>
                  <a:srgbClr val="FF0000"/>
                </a:solidFill>
                <a:latin typeface="楷体_GB2312" pitchFamily="49" charset="-122"/>
              </a:rPr>
              <a:t>攻击的分类</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22DAD6FC-2720-4BF7-BA4D-6578C9D8F2BE}" type="slidenum">
              <a:rPr lang="zh-CN" altLang="en-US"/>
              <a:pPr/>
              <a:t>97</a:t>
            </a:fld>
            <a:endParaRPr lang="en-US" altLang="zh-CN"/>
          </a:p>
        </p:txBody>
      </p:sp>
      <p:sp>
        <p:nvSpPr>
          <p:cNvPr id="628738" name="Rectangle 2"/>
          <p:cNvSpPr>
            <a:spLocks noGrp="1" noChangeArrowheads="1"/>
          </p:cNvSpPr>
          <p:nvPr>
            <p:ph type="title"/>
          </p:nvPr>
        </p:nvSpPr>
        <p:spPr/>
        <p:txBody>
          <a:bodyPr/>
          <a:lstStyle/>
          <a:p>
            <a:r>
              <a:rPr lang="zh-CN" altLang="en-US"/>
              <a:t>对安全的攻击</a:t>
            </a:r>
          </a:p>
        </p:txBody>
      </p:sp>
      <p:sp>
        <p:nvSpPr>
          <p:cNvPr id="628739" name="Text Box 3"/>
          <p:cNvSpPr txBox="1">
            <a:spLocks noChangeArrowheads="1"/>
          </p:cNvSpPr>
          <p:nvPr/>
        </p:nvSpPr>
        <p:spPr bwMode="auto">
          <a:xfrm>
            <a:off x="3708400" y="5949950"/>
            <a:ext cx="3024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b="0">
                <a:solidFill>
                  <a:srgbClr val="0000FF"/>
                </a:solidFill>
              </a:rPr>
              <a:t>对安全的威胁</a:t>
            </a:r>
          </a:p>
        </p:txBody>
      </p:sp>
      <p:sp>
        <p:nvSpPr>
          <p:cNvPr id="628740" name="Rectangle 4"/>
          <p:cNvSpPr>
            <a:spLocks noChangeArrowheads="1"/>
          </p:cNvSpPr>
          <p:nvPr/>
        </p:nvSpPr>
        <p:spPr bwMode="auto">
          <a:xfrm>
            <a:off x="914400" y="2005013"/>
            <a:ext cx="3225800" cy="1568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1" name="Rectangle 5"/>
          <p:cNvSpPr>
            <a:spLocks noChangeArrowheads="1"/>
          </p:cNvSpPr>
          <p:nvPr/>
        </p:nvSpPr>
        <p:spPr bwMode="auto">
          <a:xfrm>
            <a:off x="4932363" y="2032000"/>
            <a:ext cx="3225800" cy="1568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2" name="Rectangle 6"/>
          <p:cNvSpPr>
            <a:spLocks noChangeArrowheads="1"/>
          </p:cNvSpPr>
          <p:nvPr/>
        </p:nvSpPr>
        <p:spPr bwMode="auto">
          <a:xfrm>
            <a:off x="914400" y="3948113"/>
            <a:ext cx="3225800" cy="1568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3" name="Rectangle 7"/>
          <p:cNvSpPr>
            <a:spLocks noChangeArrowheads="1"/>
          </p:cNvSpPr>
          <p:nvPr/>
        </p:nvSpPr>
        <p:spPr bwMode="auto">
          <a:xfrm>
            <a:off x="4946650" y="3948113"/>
            <a:ext cx="3225800" cy="156845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4" name="Oval 8"/>
          <p:cNvSpPr>
            <a:spLocks noChangeArrowheads="1"/>
          </p:cNvSpPr>
          <p:nvPr/>
        </p:nvSpPr>
        <p:spPr bwMode="auto">
          <a:xfrm>
            <a:off x="1016000" y="2103438"/>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5" name="Oval 9"/>
          <p:cNvSpPr>
            <a:spLocks noChangeArrowheads="1"/>
          </p:cNvSpPr>
          <p:nvPr/>
        </p:nvSpPr>
        <p:spPr bwMode="auto">
          <a:xfrm>
            <a:off x="3621088" y="2105025"/>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6" name="Oval 10"/>
          <p:cNvSpPr>
            <a:spLocks noChangeArrowheads="1"/>
          </p:cNvSpPr>
          <p:nvPr/>
        </p:nvSpPr>
        <p:spPr bwMode="auto">
          <a:xfrm>
            <a:off x="7653338" y="2119313"/>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7" name="Oval 11"/>
          <p:cNvSpPr>
            <a:spLocks noChangeArrowheads="1"/>
          </p:cNvSpPr>
          <p:nvPr/>
        </p:nvSpPr>
        <p:spPr bwMode="auto">
          <a:xfrm>
            <a:off x="5033963" y="2105025"/>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8" name="Oval 12"/>
          <p:cNvSpPr>
            <a:spLocks noChangeArrowheads="1"/>
          </p:cNvSpPr>
          <p:nvPr/>
        </p:nvSpPr>
        <p:spPr bwMode="auto">
          <a:xfrm>
            <a:off x="6329363" y="2881313"/>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9" name="Oval 13"/>
          <p:cNvSpPr>
            <a:spLocks noChangeArrowheads="1"/>
          </p:cNvSpPr>
          <p:nvPr/>
        </p:nvSpPr>
        <p:spPr bwMode="auto">
          <a:xfrm>
            <a:off x="3627438" y="4029075"/>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0" name="Oval 14"/>
          <p:cNvSpPr>
            <a:spLocks noChangeArrowheads="1"/>
          </p:cNvSpPr>
          <p:nvPr/>
        </p:nvSpPr>
        <p:spPr bwMode="auto">
          <a:xfrm>
            <a:off x="5032375" y="4030663"/>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1" name="Oval 15"/>
          <p:cNvSpPr>
            <a:spLocks noChangeArrowheads="1"/>
          </p:cNvSpPr>
          <p:nvPr/>
        </p:nvSpPr>
        <p:spPr bwMode="auto">
          <a:xfrm>
            <a:off x="1014413" y="4046538"/>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2" name="Oval 16"/>
          <p:cNvSpPr>
            <a:spLocks noChangeArrowheads="1"/>
          </p:cNvSpPr>
          <p:nvPr/>
        </p:nvSpPr>
        <p:spPr bwMode="auto">
          <a:xfrm>
            <a:off x="7654925" y="4048125"/>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3" name="Oval 17"/>
          <p:cNvSpPr>
            <a:spLocks noChangeArrowheads="1"/>
          </p:cNvSpPr>
          <p:nvPr/>
        </p:nvSpPr>
        <p:spPr bwMode="auto">
          <a:xfrm>
            <a:off x="2325688" y="4811713"/>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4" name="Oval 18"/>
          <p:cNvSpPr>
            <a:spLocks noChangeArrowheads="1"/>
          </p:cNvSpPr>
          <p:nvPr/>
        </p:nvSpPr>
        <p:spPr bwMode="auto">
          <a:xfrm>
            <a:off x="6340475" y="4826000"/>
            <a:ext cx="431800" cy="431800"/>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28755" name="AutoShape 19"/>
          <p:cNvCxnSpPr>
            <a:cxnSpLocks noChangeShapeType="1"/>
            <a:stCxn id="628751" idx="6"/>
            <a:endCxn id="628742" idx="0"/>
          </p:cNvCxnSpPr>
          <p:nvPr/>
        </p:nvCxnSpPr>
        <p:spPr bwMode="auto">
          <a:xfrm flipV="1">
            <a:off x="1446213" y="3948113"/>
            <a:ext cx="1081087" cy="314325"/>
          </a:xfrm>
          <a:prstGeom prst="curvedConnector4">
            <a:avLst>
              <a:gd name="adj1" fmla="val 270338"/>
              <a:gd name="adj2" fmla="val 172727"/>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8756" name="Line 20"/>
          <p:cNvSpPr>
            <a:spLocks noChangeShapeType="1"/>
          </p:cNvSpPr>
          <p:nvPr/>
        </p:nvSpPr>
        <p:spPr bwMode="auto">
          <a:xfrm>
            <a:off x="5508625" y="2276475"/>
            <a:ext cx="20875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7" name="Line 21"/>
          <p:cNvSpPr>
            <a:spLocks noChangeShapeType="1"/>
          </p:cNvSpPr>
          <p:nvPr/>
        </p:nvSpPr>
        <p:spPr bwMode="auto">
          <a:xfrm>
            <a:off x="2555875" y="220503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58" name="Line 22"/>
          <p:cNvSpPr>
            <a:spLocks noChangeShapeType="1"/>
          </p:cNvSpPr>
          <p:nvPr/>
        </p:nvSpPr>
        <p:spPr bwMode="auto">
          <a:xfrm>
            <a:off x="1476375" y="2349500"/>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28759" name="AutoShape 23"/>
          <p:cNvCxnSpPr>
            <a:cxnSpLocks noChangeShapeType="1"/>
          </p:cNvCxnSpPr>
          <p:nvPr/>
        </p:nvCxnSpPr>
        <p:spPr bwMode="auto">
          <a:xfrm>
            <a:off x="5795963" y="2284413"/>
            <a:ext cx="733425" cy="62706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8760" name="AutoShape 24"/>
          <p:cNvCxnSpPr>
            <a:cxnSpLocks noChangeShapeType="1"/>
            <a:stCxn id="628751" idx="6"/>
            <a:endCxn id="628753" idx="1"/>
          </p:cNvCxnSpPr>
          <p:nvPr/>
        </p:nvCxnSpPr>
        <p:spPr bwMode="auto">
          <a:xfrm>
            <a:off x="1446213" y="4262438"/>
            <a:ext cx="942975" cy="61277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8761" name="AutoShape 25"/>
          <p:cNvCxnSpPr>
            <a:cxnSpLocks noChangeShapeType="1"/>
            <a:stCxn id="628753" idx="7"/>
            <a:endCxn id="628749" idx="2"/>
          </p:cNvCxnSpPr>
          <p:nvPr/>
        </p:nvCxnSpPr>
        <p:spPr bwMode="auto">
          <a:xfrm rot="16200000">
            <a:off x="2845594" y="4093369"/>
            <a:ext cx="630238" cy="9334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8762" name="AutoShape 26"/>
          <p:cNvCxnSpPr>
            <a:cxnSpLocks noChangeShapeType="1"/>
            <a:stCxn id="628754" idx="0"/>
            <a:endCxn id="628752" idx="2"/>
          </p:cNvCxnSpPr>
          <p:nvPr/>
        </p:nvCxnSpPr>
        <p:spPr bwMode="auto">
          <a:xfrm rot="16200000">
            <a:off x="6824662" y="3995738"/>
            <a:ext cx="561975" cy="10985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8763" name="Text Box 27"/>
          <p:cNvSpPr txBox="1">
            <a:spLocks noChangeArrowheads="1"/>
          </p:cNvSpPr>
          <p:nvPr/>
        </p:nvSpPr>
        <p:spPr bwMode="auto">
          <a:xfrm>
            <a:off x="2246313" y="3322638"/>
            <a:ext cx="576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中断</a:t>
            </a:r>
          </a:p>
        </p:txBody>
      </p:sp>
      <p:sp>
        <p:nvSpPr>
          <p:cNvPr id="628764" name="Text Box 28"/>
          <p:cNvSpPr txBox="1">
            <a:spLocks noChangeArrowheads="1"/>
          </p:cNvSpPr>
          <p:nvPr/>
        </p:nvSpPr>
        <p:spPr bwMode="auto">
          <a:xfrm>
            <a:off x="6300788" y="3357563"/>
            <a:ext cx="576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截获</a:t>
            </a:r>
          </a:p>
        </p:txBody>
      </p:sp>
      <p:sp>
        <p:nvSpPr>
          <p:cNvPr id="628765" name="Text Box 29"/>
          <p:cNvSpPr txBox="1">
            <a:spLocks noChangeArrowheads="1"/>
          </p:cNvSpPr>
          <p:nvPr/>
        </p:nvSpPr>
        <p:spPr bwMode="auto">
          <a:xfrm>
            <a:off x="2268538" y="5254625"/>
            <a:ext cx="5762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篡改</a:t>
            </a:r>
          </a:p>
        </p:txBody>
      </p:sp>
      <p:sp>
        <p:nvSpPr>
          <p:cNvPr id="628766" name="Text Box 30"/>
          <p:cNvSpPr txBox="1">
            <a:spLocks noChangeArrowheads="1"/>
          </p:cNvSpPr>
          <p:nvPr/>
        </p:nvSpPr>
        <p:spPr bwMode="auto">
          <a:xfrm>
            <a:off x="6300788" y="5262563"/>
            <a:ext cx="576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伪造</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0"/>
          </p:nvPr>
        </p:nvSpPr>
        <p:spPr/>
        <p:txBody>
          <a:bodyPr/>
          <a:lstStyle/>
          <a:p>
            <a:fld id="{4A08B6D1-0DB6-474A-961C-48E143873101}" type="slidenum">
              <a:rPr lang="zh-CN" altLang="en-US"/>
              <a:pPr/>
              <a:t>98</a:t>
            </a:fld>
            <a:endParaRPr lang="en-US" altLang="zh-CN"/>
          </a:p>
        </p:txBody>
      </p:sp>
      <p:sp>
        <p:nvSpPr>
          <p:cNvPr id="629762" name="Rectangle 2"/>
          <p:cNvSpPr>
            <a:spLocks noGrp="1" noChangeArrowheads="1"/>
          </p:cNvSpPr>
          <p:nvPr>
            <p:ph type="title"/>
          </p:nvPr>
        </p:nvSpPr>
        <p:spPr/>
        <p:txBody>
          <a:bodyPr/>
          <a:lstStyle/>
          <a:p>
            <a:r>
              <a:rPr lang="zh-CN" altLang="en-US"/>
              <a:t>对安全的攻击</a:t>
            </a:r>
          </a:p>
        </p:txBody>
      </p:sp>
      <p:sp>
        <p:nvSpPr>
          <p:cNvPr id="629763" name="Rectangle 3"/>
          <p:cNvSpPr>
            <a:spLocks noGrp="1" noChangeArrowheads="1"/>
          </p:cNvSpPr>
          <p:nvPr>
            <p:ph type="body" sz="half" idx="1"/>
          </p:nvPr>
        </p:nvSpPr>
        <p:spPr>
          <a:xfrm>
            <a:off x="468313" y="2420938"/>
            <a:ext cx="4038600" cy="3960812"/>
          </a:xfrm>
        </p:spPr>
        <p:txBody>
          <a:bodyPr/>
          <a:lstStyle/>
          <a:p>
            <a:r>
              <a:rPr lang="zh-CN" altLang="en-US" sz="2800"/>
              <a:t>中断（阻断）：</a:t>
            </a:r>
          </a:p>
          <a:p>
            <a:pPr lvl="1"/>
            <a:r>
              <a:rPr lang="zh-CN" altLang="en-US" sz="2400"/>
              <a:t>该系统的资产被破坏或变得不可利用或不能使用，这是</a:t>
            </a:r>
            <a:r>
              <a:rPr lang="zh-CN" altLang="en-US" sz="2400" u="sng"/>
              <a:t>对可用性的攻击</a:t>
            </a:r>
            <a:r>
              <a:rPr lang="zh-CN" altLang="en-US" sz="2400"/>
              <a:t>。</a:t>
            </a:r>
          </a:p>
          <a:p>
            <a:pPr lvl="2"/>
            <a:r>
              <a:rPr lang="zh-CN" altLang="en-US" sz="2000"/>
              <a:t>例子  包括部分硬件</a:t>
            </a:r>
            <a:r>
              <a:rPr lang="en-US" altLang="zh-CN" sz="2000"/>
              <a:t>(</a:t>
            </a:r>
            <a:r>
              <a:rPr lang="zh-CN" altLang="en-US" sz="2000"/>
              <a:t>如一个硬盘</a:t>
            </a:r>
            <a:r>
              <a:rPr lang="en-US" altLang="zh-CN" sz="2000"/>
              <a:t>)</a:t>
            </a:r>
            <a:r>
              <a:rPr lang="zh-CN" altLang="en-US" sz="2000"/>
              <a:t>的毁坏、通信连接的切断、某文件管理系统的失效、病毒的破坏。</a:t>
            </a:r>
          </a:p>
        </p:txBody>
      </p:sp>
      <p:grpSp>
        <p:nvGrpSpPr>
          <p:cNvPr id="629764" name="Group 4"/>
          <p:cNvGrpSpPr>
            <a:grpSpLocks/>
          </p:cNvGrpSpPr>
          <p:nvPr/>
        </p:nvGrpSpPr>
        <p:grpSpPr bwMode="auto">
          <a:xfrm>
            <a:off x="4859338" y="2852738"/>
            <a:ext cx="3225800" cy="1592262"/>
            <a:chOff x="3061" y="1797"/>
            <a:chExt cx="2032" cy="1003"/>
          </a:xfrm>
        </p:grpSpPr>
        <p:sp>
          <p:nvSpPr>
            <p:cNvPr id="629765" name="Rectangle 5"/>
            <p:cNvSpPr>
              <a:spLocks noChangeArrowheads="1"/>
            </p:cNvSpPr>
            <p:nvPr/>
          </p:nvSpPr>
          <p:spPr bwMode="auto">
            <a:xfrm>
              <a:off x="3061" y="1797"/>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6" name="Oval 6"/>
            <p:cNvSpPr>
              <a:spLocks noChangeArrowheads="1"/>
            </p:cNvSpPr>
            <p:nvPr/>
          </p:nvSpPr>
          <p:spPr bwMode="auto">
            <a:xfrm>
              <a:off x="3125" y="1859"/>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7" name="Oval 7"/>
            <p:cNvSpPr>
              <a:spLocks noChangeArrowheads="1"/>
            </p:cNvSpPr>
            <p:nvPr/>
          </p:nvSpPr>
          <p:spPr bwMode="auto">
            <a:xfrm>
              <a:off x="4766" y="1860"/>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8" name="Line 8"/>
            <p:cNvSpPr>
              <a:spLocks noChangeShapeType="1"/>
            </p:cNvSpPr>
            <p:nvPr/>
          </p:nvSpPr>
          <p:spPr bwMode="auto">
            <a:xfrm>
              <a:off x="4095" y="1923"/>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69" name="Line 9"/>
            <p:cNvSpPr>
              <a:spLocks noChangeShapeType="1"/>
            </p:cNvSpPr>
            <p:nvPr/>
          </p:nvSpPr>
          <p:spPr bwMode="auto">
            <a:xfrm>
              <a:off x="3415" y="2014"/>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770" name="Text Box 10"/>
            <p:cNvSpPr txBox="1">
              <a:spLocks noChangeArrowheads="1"/>
            </p:cNvSpPr>
            <p:nvPr/>
          </p:nvSpPr>
          <p:spPr bwMode="auto">
            <a:xfrm>
              <a:off x="3900" y="2627"/>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阻断</a:t>
              </a:r>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0"/>
          </p:nvPr>
        </p:nvSpPr>
        <p:spPr/>
        <p:txBody>
          <a:bodyPr/>
          <a:lstStyle/>
          <a:p>
            <a:fld id="{1557CD39-4548-4748-AF18-E96A6B16E14C}" type="slidenum">
              <a:rPr lang="zh-CN" altLang="en-US"/>
              <a:pPr/>
              <a:t>99</a:t>
            </a:fld>
            <a:endParaRPr lang="en-US" altLang="zh-CN"/>
          </a:p>
        </p:txBody>
      </p:sp>
      <p:sp>
        <p:nvSpPr>
          <p:cNvPr id="630786" name="Rectangle 2"/>
          <p:cNvSpPr>
            <a:spLocks noGrp="1" noChangeArrowheads="1"/>
          </p:cNvSpPr>
          <p:nvPr>
            <p:ph type="title"/>
          </p:nvPr>
        </p:nvSpPr>
        <p:spPr/>
        <p:txBody>
          <a:bodyPr/>
          <a:lstStyle/>
          <a:p>
            <a:r>
              <a:rPr lang="zh-CN" altLang="en-US"/>
              <a:t>对安全的攻击</a:t>
            </a:r>
          </a:p>
        </p:txBody>
      </p:sp>
      <p:sp>
        <p:nvSpPr>
          <p:cNvPr id="630787" name="Rectangle 3"/>
          <p:cNvSpPr>
            <a:spLocks noGrp="1" noChangeArrowheads="1"/>
          </p:cNvSpPr>
          <p:nvPr>
            <p:ph type="body" sz="half" idx="1"/>
          </p:nvPr>
        </p:nvSpPr>
        <p:spPr/>
        <p:txBody>
          <a:bodyPr/>
          <a:lstStyle/>
          <a:p>
            <a:r>
              <a:rPr lang="zh-CN" altLang="en-US" sz="2400"/>
              <a:t>截获：</a:t>
            </a:r>
          </a:p>
          <a:p>
            <a:pPr lvl="1"/>
            <a:r>
              <a:rPr lang="zh-CN" altLang="en-US" sz="2000"/>
              <a:t>一个未授权方获取了对某个资产的访问，这是</a:t>
            </a:r>
            <a:r>
              <a:rPr lang="zh-CN" altLang="en-US" sz="2000" u="sng"/>
              <a:t>对机密性攻击</a:t>
            </a:r>
            <a:r>
              <a:rPr lang="zh-CN" altLang="en-US" sz="2000"/>
              <a:t>。该未授权方可以是一个人、一个程序或一台计算机。</a:t>
            </a:r>
          </a:p>
          <a:p>
            <a:pPr lvl="2"/>
            <a:r>
              <a:rPr lang="zh-CN" altLang="en-US" sz="1800"/>
              <a:t>例如：在网络上搭线窃听以获取数据，违法复制文  件或程序，等等。</a:t>
            </a:r>
          </a:p>
        </p:txBody>
      </p:sp>
      <p:grpSp>
        <p:nvGrpSpPr>
          <p:cNvPr id="630788" name="Group 4"/>
          <p:cNvGrpSpPr>
            <a:grpSpLocks/>
          </p:cNvGrpSpPr>
          <p:nvPr/>
        </p:nvGrpSpPr>
        <p:grpSpPr bwMode="auto">
          <a:xfrm>
            <a:off x="4932363" y="2636838"/>
            <a:ext cx="3225800" cy="1600200"/>
            <a:chOff x="3107" y="1661"/>
            <a:chExt cx="2032" cy="1008"/>
          </a:xfrm>
        </p:grpSpPr>
        <p:sp>
          <p:nvSpPr>
            <p:cNvPr id="630789" name="Rectangle 5"/>
            <p:cNvSpPr>
              <a:spLocks noChangeArrowheads="1"/>
            </p:cNvSpPr>
            <p:nvPr/>
          </p:nvSpPr>
          <p:spPr bwMode="auto">
            <a:xfrm>
              <a:off x="3107" y="1661"/>
              <a:ext cx="2032" cy="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0" name="Oval 6"/>
            <p:cNvSpPr>
              <a:spLocks noChangeArrowheads="1"/>
            </p:cNvSpPr>
            <p:nvPr/>
          </p:nvSpPr>
          <p:spPr bwMode="auto">
            <a:xfrm>
              <a:off x="4821" y="171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1" name="Oval 7"/>
            <p:cNvSpPr>
              <a:spLocks noChangeArrowheads="1"/>
            </p:cNvSpPr>
            <p:nvPr/>
          </p:nvSpPr>
          <p:spPr bwMode="auto">
            <a:xfrm>
              <a:off x="3171" y="1707"/>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2" name="Oval 8"/>
            <p:cNvSpPr>
              <a:spLocks noChangeArrowheads="1"/>
            </p:cNvSpPr>
            <p:nvPr/>
          </p:nvSpPr>
          <p:spPr bwMode="auto">
            <a:xfrm>
              <a:off x="3987" y="2196"/>
              <a:ext cx="272" cy="272"/>
            </a:xfrm>
            <a:prstGeom prst="ellipse">
              <a:avLst/>
            </a:prstGeom>
            <a:solidFill>
              <a:schemeClr val="bg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93" name="Line 9"/>
            <p:cNvSpPr>
              <a:spLocks noChangeShapeType="1"/>
            </p:cNvSpPr>
            <p:nvPr/>
          </p:nvSpPr>
          <p:spPr bwMode="auto">
            <a:xfrm>
              <a:off x="3470" y="1815"/>
              <a:ext cx="131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30794" name="AutoShape 10"/>
            <p:cNvCxnSpPr>
              <a:cxnSpLocks noChangeShapeType="1"/>
            </p:cNvCxnSpPr>
            <p:nvPr/>
          </p:nvCxnSpPr>
          <p:spPr bwMode="auto">
            <a:xfrm>
              <a:off x="3651" y="1820"/>
              <a:ext cx="462" cy="39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0795" name="Text Box 11"/>
            <p:cNvSpPr txBox="1">
              <a:spLocks noChangeArrowheads="1"/>
            </p:cNvSpPr>
            <p:nvPr/>
          </p:nvSpPr>
          <p:spPr bwMode="auto">
            <a:xfrm>
              <a:off x="3969" y="2496"/>
              <a:ext cx="3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1200" b="0">
                  <a:latin typeface="Comic Sans MS" pitchFamily="66" charset="0"/>
                </a:rPr>
                <a:t>截获</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自定义设计方案">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模板</Template>
  <TotalTime>2616</TotalTime>
  <Words>10262</Words>
  <Application>Microsoft Office PowerPoint</Application>
  <PresentationFormat>全屏显示(4:3)</PresentationFormat>
  <Paragraphs>1160</Paragraphs>
  <Slides>154</Slides>
  <Notes>21</Notes>
  <HiddenSlides>3</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154</vt:i4>
      </vt:variant>
    </vt:vector>
  </HeadingPairs>
  <TitlesOfParts>
    <vt:vector size="159" baseType="lpstr">
      <vt:lpstr>自定义设计方案</vt:lpstr>
      <vt:lpstr>图表</vt:lpstr>
      <vt:lpstr>位图图像</vt:lpstr>
      <vt:lpstr>Visio</vt:lpstr>
      <vt:lpstr>剪辑</vt:lpstr>
      <vt:lpstr>软件安全  主讲人：余翔湛 yxz@hit.edu.cn</vt:lpstr>
      <vt:lpstr>课程内容</vt:lpstr>
      <vt:lpstr>软件系统面临的威胁  </vt:lpstr>
      <vt:lpstr>主要内容</vt:lpstr>
      <vt:lpstr>软件系统面临的安全威胁</vt:lpstr>
      <vt:lpstr>PowerPoint 演示文稿</vt:lpstr>
      <vt:lpstr>PowerPoint 演示文稿</vt:lpstr>
      <vt:lpstr>软件系统面临的安全威胁</vt:lpstr>
      <vt:lpstr>主要内容</vt:lpstr>
      <vt:lpstr>安全漏洞分析</vt:lpstr>
      <vt:lpstr>漏洞的危害</vt:lpstr>
      <vt:lpstr>漏洞的产生原因</vt:lpstr>
      <vt:lpstr>漏洞的产生原因</vt:lpstr>
      <vt:lpstr>安全漏洞  缓冲区溢出攻击</vt:lpstr>
      <vt:lpstr>缓冲区溢出</vt:lpstr>
      <vt:lpstr>缓冲区溢出攻击</vt:lpstr>
      <vt:lpstr>缓冲区溢出攻击</vt:lpstr>
      <vt:lpstr>缓冲区溢出</vt:lpstr>
      <vt:lpstr>缓冲区溢出</vt:lpstr>
      <vt:lpstr>缓冲区溢出</vt:lpstr>
      <vt:lpstr>缓冲区溢出</vt:lpstr>
      <vt:lpstr>Win32进程内存空间</vt:lpstr>
      <vt:lpstr>缓冲区溢出</vt:lpstr>
      <vt:lpstr>缓冲区溢出</vt:lpstr>
      <vt:lpstr>缓冲区溢出</vt:lpstr>
      <vt:lpstr>缓冲区溢出</vt:lpstr>
      <vt:lpstr>控制程序转移到攻击代码的方法</vt:lpstr>
      <vt:lpstr>控制程序转移到攻击代码的方法</vt:lpstr>
      <vt:lpstr>控制程序转移到攻击代码的方法</vt:lpstr>
      <vt:lpstr>缓冲区溢出</vt:lpstr>
      <vt:lpstr>PowerPoint 演示文稿</vt:lpstr>
      <vt:lpstr>缓冲区溢出</vt:lpstr>
      <vt:lpstr>基于堆的溢出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安全漏洞</vt:lpstr>
      <vt:lpstr> SQL注入</vt:lpstr>
      <vt:lpstr>PowerPoint 演示文稿</vt:lpstr>
      <vt:lpstr>PowerPoint 演示文稿</vt:lpstr>
      <vt:lpstr>PowerPoint 演示文稿</vt:lpstr>
      <vt:lpstr>防止SQL注入</vt:lpstr>
      <vt:lpstr>PowerPoint 演示文稿</vt:lpstr>
      <vt:lpstr>PowerPoint 演示文稿</vt:lpstr>
      <vt:lpstr>安全漏洞  脚本注入</vt:lpstr>
      <vt:lpstr>PowerPoint 演示文稿</vt:lpstr>
      <vt:lpstr>PowerPoint 演示文稿</vt:lpstr>
      <vt:lpstr>PowerPoint 演示文稿</vt:lpstr>
      <vt:lpstr>安全漏洞 缺省输入</vt:lpstr>
      <vt:lpstr>操作系统级的缺陷</vt:lpstr>
      <vt:lpstr>著名的莫利斯事件</vt:lpstr>
      <vt:lpstr>著名的莫利斯事件</vt:lpstr>
      <vt:lpstr>操作系统级的缺陷</vt:lpstr>
      <vt:lpstr>操作系统级最危险的缺陷</vt:lpstr>
      <vt:lpstr>操作系统级最危险的缺陷</vt:lpstr>
      <vt:lpstr>操作系统级最危险的缺陷</vt:lpstr>
      <vt:lpstr>操作系统级最危险的缺陷</vt:lpstr>
      <vt:lpstr>操作系统级最危险的缺陷</vt:lpstr>
      <vt:lpstr>操作系统级最危险的缺陷</vt:lpstr>
      <vt:lpstr>漏洞库</vt:lpstr>
      <vt:lpstr>恶意代码攻击</vt:lpstr>
      <vt:lpstr>PowerPoint 演示文稿</vt:lpstr>
      <vt:lpstr>计算机病毒</vt:lpstr>
      <vt:lpstr>恶意网页攻击</vt:lpstr>
      <vt:lpstr>红色代码Ⅱ</vt:lpstr>
      <vt:lpstr>冲击波</vt:lpstr>
      <vt:lpstr>后门程序</vt:lpstr>
      <vt:lpstr>木 马</vt:lpstr>
      <vt:lpstr>僵尸网络（Botnet ）</vt:lpstr>
      <vt:lpstr>熊猫烧香病毒</vt:lpstr>
      <vt:lpstr>熊猫烧香（变种 spoclsv.exe  ）</vt:lpstr>
      <vt:lpstr>熊猫烧香（变种 SVCH0ST.exe ）</vt:lpstr>
      <vt:lpstr>主要内容</vt:lpstr>
      <vt:lpstr>TCP/IP协议缺陷</vt:lpstr>
      <vt:lpstr>TCP协议过程</vt:lpstr>
      <vt:lpstr>PowerPoint 演示文稿</vt:lpstr>
      <vt:lpstr>PowerPoint 演示文稿</vt:lpstr>
      <vt:lpstr>地址伪造</vt:lpstr>
      <vt:lpstr>网络窃听</vt:lpstr>
      <vt:lpstr>PowerPoint 演示文稿</vt:lpstr>
      <vt:lpstr>欺骗与会话劫持</vt:lpstr>
      <vt:lpstr>扫描器</vt:lpstr>
      <vt:lpstr> 拒绝服务攻击 </vt:lpstr>
      <vt:lpstr>Syn-flood</vt:lpstr>
      <vt:lpstr>PowerPoint 演示文稿</vt:lpstr>
      <vt:lpstr>恶意数据流</vt:lpstr>
      <vt:lpstr>PowerPoint 演示文稿</vt:lpstr>
      <vt:lpstr>PowerPoint 演示文稿</vt:lpstr>
      <vt:lpstr>分布式拒绝服务攻击 </vt:lpstr>
      <vt:lpstr>Smurf攻击</vt:lpstr>
      <vt:lpstr>UDP-flood攻击</vt:lpstr>
      <vt:lpstr>主要内容</vt:lpstr>
      <vt:lpstr>对安全的攻击</vt:lpstr>
      <vt:lpstr>对安全的攻击</vt:lpstr>
      <vt:lpstr>对安全的攻击</vt:lpstr>
      <vt:lpstr>对安全的攻击</vt:lpstr>
      <vt:lpstr>对安全的攻击</vt:lpstr>
      <vt:lpstr>对安全的攻击</vt:lpstr>
      <vt:lpstr>安全攻击的分类</vt:lpstr>
      <vt:lpstr>被动攻击</vt:lpstr>
      <vt:lpstr>被动攻击</vt:lpstr>
      <vt:lpstr>被动攻击</vt:lpstr>
      <vt:lpstr>主动攻击</vt:lpstr>
      <vt:lpstr>主动攻击</vt:lpstr>
      <vt:lpstr>主动攻击</vt:lpstr>
      <vt:lpstr>主动攻击</vt:lpstr>
      <vt:lpstr>重放</vt:lpstr>
      <vt:lpstr>主动攻击</vt:lpstr>
      <vt:lpstr>主动攻击</vt:lpstr>
      <vt:lpstr>主动攻击</vt:lpstr>
      <vt:lpstr>主动攻击</vt:lpstr>
      <vt:lpstr>PDRR</vt:lpstr>
      <vt:lpstr>PPDRR</vt:lpstr>
      <vt:lpstr>PDRR模型</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防护</vt:lpstr>
      <vt:lpstr>检测(D)</vt:lpstr>
      <vt:lpstr>检测(D)</vt:lpstr>
      <vt:lpstr>检测(D)</vt:lpstr>
      <vt:lpstr>检测(D)</vt:lpstr>
      <vt:lpstr>检测(D)</vt:lpstr>
      <vt:lpstr>响应(R)</vt:lpstr>
      <vt:lpstr>响应(R)</vt:lpstr>
      <vt:lpstr>恢复(R)</vt:lpstr>
      <vt:lpstr>恢复(R)</vt:lpstr>
      <vt:lpstr>恢复(R)</vt:lpstr>
      <vt:lpstr>相关的技术</vt:lpstr>
      <vt:lpstr>相关的技术</vt:lpstr>
      <vt:lpstr>相关的技术</vt:lpstr>
      <vt:lpstr>相关的技术</vt:lpstr>
      <vt:lpstr>相关的技术</vt:lpstr>
      <vt:lpstr>作业1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pact</dc:creator>
  <cp:lastModifiedBy>pact</cp:lastModifiedBy>
  <cp:revision>239</cp:revision>
  <dcterms:created xsi:type="dcterms:W3CDTF">1601-01-01T00:00:00Z</dcterms:created>
  <dcterms:modified xsi:type="dcterms:W3CDTF">2019-09-04T04:51:54Z</dcterms:modified>
</cp:coreProperties>
</file>