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handoutMasterIdLst>
    <p:handoutMasterId r:id="rId40"/>
  </p:handoutMasterIdLst>
  <p:sldIdLst>
    <p:sldId id="263" r:id="rId2"/>
    <p:sldId id="581" r:id="rId3"/>
    <p:sldId id="629" r:id="rId4"/>
    <p:sldId id="554" r:id="rId5"/>
    <p:sldId id="591" r:id="rId6"/>
    <p:sldId id="592" r:id="rId7"/>
    <p:sldId id="602" r:id="rId8"/>
    <p:sldId id="603" r:id="rId9"/>
    <p:sldId id="594" r:id="rId10"/>
    <p:sldId id="593" r:id="rId11"/>
    <p:sldId id="595" r:id="rId12"/>
    <p:sldId id="596" r:id="rId13"/>
    <p:sldId id="597" r:id="rId14"/>
    <p:sldId id="598" r:id="rId15"/>
    <p:sldId id="601" r:id="rId16"/>
    <p:sldId id="604" r:id="rId17"/>
    <p:sldId id="605" r:id="rId18"/>
    <p:sldId id="628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4" r:id="rId27"/>
    <p:sldId id="616" r:id="rId28"/>
    <p:sldId id="618" r:id="rId29"/>
    <p:sldId id="619" r:id="rId30"/>
    <p:sldId id="620" r:id="rId31"/>
    <p:sldId id="622" r:id="rId32"/>
    <p:sldId id="623" r:id="rId33"/>
    <p:sldId id="621" r:id="rId34"/>
    <p:sldId id="624" r:id="rId35"/>
    <p:sldId id="625" r:id="rId36"/>
    <p:sldId id="626" r:id="rId37"/>
    <p:sldId id="62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796" autoAdjust="0"/>
    <p:restoredTop sz="86435" autoAdjust="0"/>
  </p:normalViewPr>
  <p:slideViewPr>
    <p:cSldViewPr>
      <p:cViewPr>
        <p:scale>
          <a:sx n="66" d="100"/>
          <a:sy n="66" d="100"/>
        </p:scale>
        <p:origin x="-9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7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B64C73B3-3088-4018-B4DD-2C54FAF803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44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1A098AA8-0E1A-4A36-AC93-C870BBFEC2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040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VxDLyJs72JG8brR3gWKgpC8-fhkApXfpRxgH8VU3R0h5lkxuxIu0TEguJCM7m7Iei8r4YOohN2OpeoPobLYKPwh07774Pj2WnnKfaftZJ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teye_2573/article/details/8164246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gyun_chu/article/details/194217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04470.htm" TargetMode="External"/><Relationship Id="rId3" Type="http://schemas.openxmlformats.org/officeDocument/2006/relationships/hyperlink" Target="http://baike.baidu.com/view/187961.htm" TargetMode="External"/><Relationship Id="rId7" Type="http://schemas.openxmlformats.org/officeDocument/2006/relationships/hyperlink" Target="http://baike.baidu.com/view/3871586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072586.htm" TargetMode="External"/><Relationship Id="rId5" Type="http://schemas.openxmlformats.org/officeDocument/2006/relationships/hyperlink" Target="http://baike.baidu.com/view/93201.htm" TargetMode="External"/><Relationship Id="rId4" Type="http://schemas.openxmlformats.org/officeDocument/2006/relationships/hyperlink" Target="http://baike.baidu.com/view/37.htm" TargetMode="External"/><Relationship Id="rId9" Type="http://schemas.openxmlformats.org/officeDocument/2006/relationships/hyperlink" Target="https://blog.csdn.net/zhongyunde/article/details/8607388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ahuifan/articles/2794279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VxDLyJs72JG8brR3gWKgpC8-fhkApXfpRxgH8VU3R0h5lkxuxIu0TEguJCM7m7Iei8r4YOohN2OpeoPobLYKPwh07774Pj2WnnKfaftZJ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lingyu/p/8546626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VxDLyJs72JG8brR3gWKgpC8-fhkApXfpRxgH8VU3R0h5lkxuxIu0TEguJCM7m7Iei8r4YOohN2OpeoPobLYKPwh07774Pj2WnnKfaftZJ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VxDLyJs72JG8brR3gWKgpC8-fhkApXfpRxgH8VU3R0h5lkxuxIu0TEguJCM7m7Iei8r4YOohN2OpeoPobLYKPwh07774Pj2WnnKfaftZJ3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、不带长度参数的串操作函数，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字符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串拷贝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strncpy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指定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长度拷贝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、输入数据的最大长度比较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、有一些库比较安全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libmib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libsafe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Libsafe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的实现依赖于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系统为动态链接库所提供的预载机制，因此对于使用静态链接库的具有缓冲区溢出漏洞的程序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Libsafe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也就无能为力了。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https://blog.csdn.net/iteye_2573/article/details/81642467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72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https://blog.csdn.net/chengyun_chu/article/details/1942172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原创的安全编码实践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编译选项分析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-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数据执行保护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的缩写，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Data Execution Prevention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数据执行保护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(DEP)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是一套软硬件技术，能够在内存上执行额外检查以帮助防止在系统上运行恶意代码。在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Microsoft Windows XP Service Pack 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Microsoft Windows Server 2003 Service Pack 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Microsoft Windows XP Tablet PC Edition 2005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Microsoft Windows Vista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Microsoft windows7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中，由硬件和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一起强制实施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是可以帮助防止数据页执行代码。通常情况下，不从默认堆和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5"/>
              </a:rPr>
              <a:t>堆栈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执行代码。硬件实施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检测从这些位置运行的代码，并在发现执行情况时引发异常。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可帮助阻止恶意代码利用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6"/>
              </a:rPr>
              <a:t>异常处理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机制进行破坏。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硬件实施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是某些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兼容处理器的功能，可以防止在已标记为数据存储区的内存区域中执行代码。 此功能也称为非执行和执行保护。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XP SP2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还包括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，其目的在于减少利用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中的例外处理机制的情况。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7"/>
              </a:rPr>
              <a:t>防病毒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程序不同，硬件和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技术的目的并不是防止在计算机上安装有害程序。 而是监视您的已安装程序，帮助确定它们是否正在安全地使用 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8"/>
              </a:rPr>
              <a:t>系统内存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 为监视您的程序，硬件实施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将跟踪已指定为“不可执行”的内存区域。 如果已将内存指定为“不可执行”，但是某个程序试图通过内存执行代码，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将关闭该程序以防止恶意代码。 无论代码是不是恶意，都会执行此操作。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https://blog.csdn.net/zhongyunde/article/details/8607388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在探讨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的原理前，我们先区分两个容易引起混淆的概念：软件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Software 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）和硬件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Hardware-enforced 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软件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，并不是真正意义上的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。简单的说，它的原理是检查异常处理是否安全（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SEH-Safe Exception Handling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）。它是完全通过软件支持的一种安全特性。在以后的安全编码实践中我们会专门讨论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硬件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，则是需要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提供支持的，同软件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相比，硬件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提供的保护更为全面。以后我们提到的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，都是指硬件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AMD64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上，在页面表（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page 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）中的页面信息加了一个特殊的位，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eXecute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，这个页面上可以执行指令。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，这个页面上不允许执行指令。如果试图执行指令的话，就会产生异常。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上也提供了类似的支持，称为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位（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eXecute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），其原理和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是完全一样的。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https://www.cnblogs.com/zahuifan/articles/2794279.html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在上面对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Ret2libc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攻击方式的介绍中，我们看到最为关键的一点是攻击者事先预知了特定函数，如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VirtualProtect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的入口地址。在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XP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上，这些函数的入口地址是固定的，即攻击者事先可以确定的。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 Vista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安全特性。它的原理就是在当一个应用程序或动态链接库，如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kernel32.dll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，被加载时，如果其选择了被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保护，那么系统就会将其加载的基址随机设定。这样，攻击者就无法事先预知动态库，如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kernel32.dll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的基址，也就无法事先确定特定函数，如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VirtualProtect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，的入口地址了。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是需要和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配合使用的。如果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不提供对于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的硬件支持，或者应用程序没有选择被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保护的话，恶意代码一旦可以执行，就可以通过程序进程表结构来获得特定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的加载基址。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需要操作系统和程序自身的双重支持。程序不用，则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不变，但如系统用了则动态链接库加载地址变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不带长度参数的串操作函数，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字符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串拷贝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strncpy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指定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长度拷贝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但在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WinXP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SP2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之后微软就加入了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PEB random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保护，不再使用固定的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基址，而使用具有一定随机性的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基址，以提高利用的难度。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mtClean="0">
                <a:hlinkClick r:id="rId3"/>
              </a:rPr>
              <a:t>https://www.cnblogs.com/clingyu/p/8546626.html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不带长度参数的串操作函数，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字符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串拷贝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strncpy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指定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长度拷贝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不带长度参数的串操作函数，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字符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串拷贝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strncpy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指定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长度拷贝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strcpy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在不同设备（不同操作系统版本、内存分配情况不同、用户输入存在差异，同时存在其他进程不尽相同）</a:t>
            </a:r>
            <a:endParaRPr lang="en-US" altLang="zh-CN" dirty="0" smtClean="0"/>
          </a:p>
          <a:p>
            <a:r>
              <a:rPr lang="zh-CN" altLang="en-US" dirty="0" smtClean="0"/>
              <a:t>信息泄露也有可能是使用的资源泄露的，如调用的函数、数据库对象等。</a:t>
            </a:r>
            <a:endParaRPr lang="en-US" altLang="zh-CN" dirty="0" smtClean="0"/>
          </a:p>
          <a:p>
            <a:r>
              <a:rPr lang="zh-CN" altLang="en-US" dirty="0" smtClean="0"/>
              <a:t>如：用户、密码错，不能只说用户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不存在。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9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98AA8-0E1A-4A36-AC93-C870BBFEC2FA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5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10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11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12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13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A73EF-91B3-46D8-83A2-0AB61EC40BD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5413903D-78F2-465F-9484-2BAD9327B0A2}" type="slidenum">
              <a:rPr lang="en-US" altLang="zh-CN" sz="1200" b="0">
                <a:latin typeface="Arial" charset="0"/>
              </a:rPr>
              <a:pPr algn="r" eaLnBrk="1" hangingPunct="1"/>
              <a:t>14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3213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268413"/>
            <a:ext cx="2058988" cy="453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413"/>
            <a:ext cx="6029325" cy="4537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0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91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4209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4209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5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8413"/>
            <a:ext cx="8229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420938"/>
            <a:ext cx="82296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692275" y="333375"/>
            <a:ext cx="7272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/>
          </a:p>
        </p:txBody>
      </p:sp>
      <p:pic>
        <p:nvPicPr>
          <p:cNvPr id="33800" name="Picture 8" descr="图片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6988"/>
            <a:ext cx="7816850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03350" y="836613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76375" y="333375"/>
            <a:ext cx="60483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 i="1"/>
              <a:t>    </a:t>
            </a:r>
            <a:r>
              <a:rPr lang="en-US" altLang="zh-CN" i="1">
                <a:latin typeface="Times New Roman" pitchFamily="18" charset="0"/>
              </a:rPr>
              <a:t>                 Computer Network and Information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3900"/>
            <a:ext cx="8229600" cy="12446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软件安全</a:t>
            </a:r>
            <a:br>
              <a:rPr lang="zh-CN" altLang="en-US">
                <a:ea typeface="华文中宋" pitchFamily="2" charset="-122"/>
              </a:rPr>
            </a:br>
            <a:r>
              <a:rPr lang="zh-CN" altLang="en-US">
                <a:ea typeface="华文中宋" pitchFamily="2" charset="-122"/>
              </a:rPr>
              <a:t/>
            </a:r>
            <a:br>
              <a:rPr lang="zh-CN" altLang="en-US">
                <a:ea typeface="华文中宋" pitchFamily="2" charset="-122"/>
              </a:rPr>
            </a:br>
            <a:r>
              <a:rPr lang="zh-CN" altLang="en-US" sz="3200">
                <a:ea typeface="华文中宋" pitchFamily="2" charset="-122"/>
              </a:rPr>
              <a:t>主讲人：余翔湛</a:t>
            </a:r>
            <a:br>
              <a:rPr lang="zh-CN" altLang="en-US" sz="3200">
                <a:ea typeface="华文中宋" pitchFamily="2" charset="-122"/>
              </a:rPr>
            </a:br>
            <a:r>
              <a:rPr lang="en-US" altLang="zh-CN" sz="2800">
                <a:ea typeface="华文中宋" pitchFamily="2" charset="-122"/>
              </a:rPr>
              <a:t>yxz@hit.edu.cn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10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保密性需求（机密性需求）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保密性需求分析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传输过程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处理过程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存储过程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保密机制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公开加密机制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隐蔽加密机制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屏蔽</a:t>
            </a:r>
            <a:r>
              <a:rPr lang="zh-CN" altLang="en-US" sz="2000" dirty="0" smtClean="0"/>
              <a:t>机制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82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11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完整性需求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完整性</a:t>
            </a:r>
            <a:r>
              <a:rPr lang="zh-CN" altLang="en-US" sz="2400" dirty="0" smtClean="0"/>
              <a:t>需求分析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可靠性保证，防止未经授权的修改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系统或数据的完备性和一致性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完整性机制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输入验证机制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校验检查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散列函数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902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12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可用性需求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可用性需求分析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恢复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RTO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Recovery  Time Object</a:t>
            </a:r>
            <a:r>
              <a:rPr lang="zh-CN" altLang="en-US" sz="2000" dirty="0" smtClean="0"/>
              <a:t>）与</a:t>
            </a:r>
            <a:r>
              <a:rPr lang="en-US" altLang="zh-CN" sz="2000" dirty="0" smtClean="0"/>
              <a:t>RPO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Recovery  </a:t>
            </a:r>
            <a:r>
              <a:rPr lang="en-US" altLang="zh-CN" sz="2000" dirty="0" smtClean="0"/>
              <a:t>Point </a:t>
            </a:r>
            <a:r>
              <a:rPr lang="en-US" altLang="zh-CN" sz="2000" dirty="0"/>
              <a:t>Object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负载均衡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可用性机制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冗余机制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恢复机制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监测与迁移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53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13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认证与鉴别需求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认证</a:t>
            </a:r>
            <a:r>
              <a:rPr lang="zh-CN" altLang="en-US" sz="2400" dirty="0" smtClean="0"/>
              <a:t>需求分析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用户身份鉴别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信息鉴别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认证与鉴别机制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身份认证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抗</a:t>
            </a:r>
            <a:r>
              <a:rPr lang="zh-CN" altLang="en-US" sz="2000" dirty="0" smtClean="0"/>
              <a:t>抵赖机制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授权机制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360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14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可审性（可控性）需求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可审性</a:t>
            </a:r>
            <a:r>
              <a:rPr lang="zh-CN" altLang="en-US" sz="2400" dirty="0" smtClean="0"/>
              <a:t>需求分析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主体是谁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动作是什么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动作执行对象是那一个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动作执行时间是什么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可审性机制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先验知识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时间戳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临时值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50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15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软件安全编码基本方法与技术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安全</a:t>
            </a:r>
            <a:r>
              <a:rPr lang="zh-CN" altLang="en-US" dirty="0"/>
              <a:t>编码</a:t>
            </a:r>
            <a:r>
              <a:rPr lang="zh-CN" altLang="en-US" dirty="0" smtClean="0"/>
              <a:t>基础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应用安全编程</a:t>
            </a:r>
            <a:endParaRPr lang="en-US" altLang="zh-CN" dirty="0" smtClean="0"/>
          </a:p>
          <a:p>
            <a:r>
              <a:rPr lang="zh-CN" altLang="en-US" dirty="0" smtClean="0"/>
              <a:t>数据安全编程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0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16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 smtClean="0"/>
              <a:t>安全</a:t>
            </a:r>
            <a:r>
              <a:rPr lang="zh-CN" altLang="en-US" sz="4000" dirty="0"/>
              <a:t>编码基础</a:t>
            </a:r>
            <a:r>
              <a:rPr lang="zh-CN" altLang="en-US" sz="4000" dirty="0" smtClean="0"/>
              <a:t>方法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防范缓冲区溢出攻击</a:t>
            </a:r>
            <a:endParaRPr lang="en-US" altLang="zh-CN" dirty="0" smtClean="0"/>
          </a:p>
          <a:p>
            <a:r>
              <a:rPr lang="zh-CN" altLang="en-US" dirty="0" smtClean="0"/>
              <a:t>防范整数溢出</a:t>
            </a:r>
            <a:endParaRPr lang="en-US" altLang="zh-CN" dirty="0" smtClean="0"/>
          </a:p>
          <a:p>
            <a:r>
              <a:rPr lang="zh-CN" altLang="en-US" dirty="0" smtClean="0"/>
              <a:t>处理竞争条件</a:t>
            </a:r>
            <a:endParaRPr lang="en-US" altLang="zh-CN" dirty="0" smtClean="0"/>
          </a:p>
          <a:p>
            <a:r>
              <a:rPr lang="zh-CN" altLang="en-US" dirty="0"/>
              <a:t>正确</a:t>
            </a:r>
            <a:r>
              <a:rPr lang="zh-CN" altLang="en-US" dirty="0" smtClean="0"/>
              <a:t>处理异常</a:t>
            </a:r>
            <a:endParaRPr lang="en-US" altLang="zh-CN" dirty="0" smtClean="0"/>
          </a:p>
          <a:p>
            <a:r>
              <a:rPr lang="zh-CN" altLang="en-US" dirty="0" smtClean="0"/>
              <a:t>防范参数安全问题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61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17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防范缓冲区溢出攻击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防范缓冲区溢出攻击原则</a:t>
            </a:r>
          </a:p>
          <a:p>
            <a:pPr lvl="1"/>
            <a:r>
              <a:rPr lang="zh-CN" altLang="en-US" dirty="0" smtClean="0"/>
              <a:t>避免使用危险函数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检查数据长度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使用安全函数或函数库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其他技术（外部使用的技术）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12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4325"/>
              </p:ext>
            </p:extLst>
          </p:nvPr>
        </p:nvGraphicFramePr>
        <p:xfrm>
          <a:off x="323528" y="1340768"/>
          <a:ext cx="8568951" cy="5326148"/>
        </p:xfrm>
        <a:graphic>
          <a:graphicData uri="http://schemas.openxmlformats.org/drawingml/2006/table">
            <a:tbl>
              <a:tblPr/>
              <a:tblGrid>
                <a:gridCol w="3888432"/>
                <a:gridCol w="2808312"/>
                <a:gridCol w="1872207"/>
              </a:tblGrid>
              <a:tr h="2552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>
                          <a:solidFill>
                            <a:srgbClr val="4F4F4F"/>
                          </a:solidFill>
                          <a:effectLst/>
                        </a:rPr>
                        <a:t>建议禁用</a:t>
                      </a:r>
                      <a:r>
                        <a:rPr lang="zh-CN" altLang="en-US" sz="1800" b="0" dirty="0">
                          <a:solidFill>
                            <a:srgbClr val="4F4F4F"/>
                          </a:solidFill>
                          <a:effectLst/>
                        </a:rPr>
                        <a:t>的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API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替代的</a:t>
                      </a:r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StrSafe</a:t>
                      </a:r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替代的</a:t>
                      </a:r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Safe CRT</a:t>
                      </a:r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56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有关字符串拷贝的</a:t>
                      </a:r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API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588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strcpy, wcscpy, _tcscpy, _mbscpy, StrCpy, StrCpyA, StrCpyW, lstrcpy, lstrcpyA, lstrcpyW, strcpyA, strcpyW, _tccpy, _mbccpy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StringCchCopy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StringCbCopy,StringCchCopyEx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StringCbCopyEx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strcpy_s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56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有关字符串合并的</a:t>
                      </a:r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API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54076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strcat, wcscat, _tcscat, _mbscat, StrCat, StrCatA, StrCatW, lstrcat, lstrcatA, lstrcatW, StrCatBuffW, StrCatBuff, StrCatBuffA, StrCatChainW, strcatA, strcatW, _tccat, _mbccat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StringCchCat, StringCbCat,StringCchCatEx, StringCbCatEx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strcat_s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356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有关</a:t>
                      </a:r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sprintf</a:t>
                      </a:r>
                      <a:r>
                        <a:rPr lang="zh-CN" altLang="en-US" sz="1800" b="0">
                          <a:solidFill>
                            <a:srgbClr val="4F4F4F"/>
                          </a:solidFill>
                          <a:effectLst/>
                        </a:rPr>
                        <a:t>的</a:t>
                      </a:r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API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588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wnsprintf, wnsprintfA, wnsprintfW, sprintfW, sprintfA, wsprintf, wsprintfW, wsprintfA, sprintf, swprintf, _stprintf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StringCchPrintf, StringCbPrintf,StringCchPrintfEx, StringCbPrintfEx</a:t>
                      </a: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_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snprintf_s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7742" marR="27742" marT="27742" marB="277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19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防范缓冲区溢出攻击的技术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6479951" cy="3384550"/>
          </a:xfrm>
        </p:spPr>
        <p:txBody>
          <a:bodyPr/>
          <a:lstStyle/>
          <a:p>
            <a:r>
              <a:rPr lang="zh-CN" altLang="en-US" dirty="0" smtClean="0"/>
              <a:t>栈保护技术</a:t>
            </a:r>
          </a:p>
          <a:p>
            <a:pPr lvl="1"/>
            <a:r>
              <a:rPr lang="zh-CN" altLang="en-US" dirty="0" smtClean="0"/>
              <a:t>栈溢出检测</a:t>
            </a:r>
            <a:endParaRPr lang="en-US" altLang="zh-CN" dirty="0" smtClean="0"/>
          </a:p>
          <a:p>
            <a:pPr lvl="2"/>
            <a:r>
              <a:rPr lang="zh-CN" altLang="zh-CN" dirty="0"/>
              <a:t>函数开始执行的时候会先往栈里插入</a:t>
            </a:r>
            <a:r>
              <a:rPr lang="en-US" altLang="zh-CN" dirty="0"/>
              <a:t>cookie</a:t>
            </a:r>
            <a:r>
              <a:rPr lang="zh-CN" altLang="zh-CN" dirty="0"/>
              <a:t>信息，该</a:t>
            </a:r>
            <a:r>
              <a:rPr lang="en-US" altLang="zh-CN" dirty="0"/>
              <a:t>cookie</a:t>
            </a:r>
            <a:r>
              <a:rPr lang="zh-CN" altLang="zh-CN" dirty="0"/>
              <a:t>往往放置在</a:t>
            </a:r>
            <a:r>
              <a:rPr lang="en-US" altLang="zh-CN" dirty="0" err="1"/>
              <a:t>ebp</a:t>
            </a:r>
            <a:r>
              <a:rPr lang="en-US" altLang="zh-CN" dirty="0"/>
              <a:t>/</a:t>
            </a:r>
            <a:r>
              <a:rPr lang="en-US" altLang="zh-CN" dirty="0" err="1"/>
              <a:t>rbp</a:t>
            </a:r>
            <a:r>
              <a:rPr lang="zh-CN" altLang="zh-CN" dirty="0"/>
              <a:t>的正上方，当函数真正返回的时候会验证</a:t>
            </a:r>
            <a:r>
              <a:rPr lang="en-US" altLang="zh-CN" dirty="0"/>
              <a:t>cookie</a:t>
            </a:r>
            <a:r>
              <a:rPr lang="zh-CN" altLang="zh-CN" dirty="0"/>
              <a:t>信息是否合法，如果不合法就停止</a:t>
            </a:r>
            <a:r>
              <a:rPr lang="zh-CN" altLang="zh-CN" dirty="0" smtClean="0"/>
              <a:t>程序运行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值的随机性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返回地址保护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在函数调用后插入获取返回地址的语句，在函数结束返回前检查返回地址并覆写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1715" y="1981746"/>
            <a:ext cx="3426909" cy="449842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0650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229600" cy="711200"/>
          </a:xfrm>
        </p:spPr>
        <p:txBody>
          <a:bodyPr/>
          <a:lstStyle/>
          <a:p>
            <a:r>
              <a:rPr lang="zh-CN" altLang="en-US"/>
              <a:t>课程内容</a:t>
            </a:r>
            <a:endParaRPr lang="en-US" altLang="zh-CN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6551613" cy="4267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dirty="0"/>
              <a:t>软件安全需求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软件安全面临的威胁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软件安全开发</a:t>
            </a:r>
            <a:endParaRPr lang="en-US" altLang="zh-CN" dirty="0" smtClean="0"/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恶意</a:t>
            </a:r>
            <a:r>
              <a:rPr lang="zh-CN" altLang="en-US" dirty="0"/>
              <a:t>软件防范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程序</a:t>
            </a:r>
            <a:r>
              <a:rPr lang="zh-CN" altLang="en-US" dirty="0"/>
              <a:t>安全性测试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防范缓冲区溢出</a:t>
            </a:r>
            <a:r>
              <a:rPr lang="zh-CN" altLang="en-US" sz="4000" dirty="0" smtClean="0"/>
              <a:t>攻击的技术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数据执行保护机制（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zh-CN" dirty="0"/>
              <a:t>溢出攻击的根源</a:t>
            </a:r>
            <a:r>
              <a:rPr lang="zh-CN" altLang="zh-CN" dirty="0" smtClean="0"/>
              <a:t>在于计算机</a:t>
            </a:r>
            <a:r>
              <a:rPr lang="zh-CN" altLang="zh-CN" dirty="0"/>
              <a:t>对数据和代码没有明确的区分这</a:t>
            </a:r>
            <a:r>
              <a:rPr lang="zh-CN" altLang="zh-CN" dirty="0" smtClean="0"/>
              <a:t>一缺陷</a:t>
            </a:r>
            <a:endParaRPr lang="en-US" altLang="zh-CN" dirty="0" smtClean="0"/>
          </a:p>
          <a:p>
            <a:pPr lvl="1"/>
            <a:r>
              <a:rPr lang="en-US" altLang="zh-CN" dirty="0"/>
              <a:t>DEP</a:t>
            </a:r>
            <a:r>
              <a:rPr lang="zh-CN" altLang="zh-CN" dirty="0" smtClean="0"/>
              <a:t>将</a:t>
            </a:r>
            <a:r>
              <a:rPr lang="zh-CN" altLang="zh-CN" dirty="0"/>
              <a:t>数据所在的内存页标识为不可执行，当程序尝试在数据页执行指令时，就会抛出异常。主要是为了阻止数据页（如默认的堆页、各种堆栈页以及内存池页）执行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8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防范缓冲区溢出</a:t>
            </a:r>
            <a:r>
              <a:rPr lang="zh-CN" altLang="en-US" sz="4000" dirty="0" smtClean="0"/>
              <a:t>攻击的技术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地址空间布局随机化（</a:t>
            </a:r>
            <a:r>
              <a:rPr lang="en-US" altLang="zh-CN" sz="2800" dirty="0" smtClean="0"/>
              <a:t>ASLR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sz="2400" dirty="0" smtClean="0"/>
              <a:t>ASLR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加载程序的时候不再使用固定的加载基址，从而干扰</a:t>
            </a:r>
            <a:r>
              <a:rPr lang="en-US" altLang="zh-CN" sz="2400" dirty="0" err="1"/>
              <a:t>shellcode</a:t>
            </a:r>
            <a:r>
              <a:rPr lang="zh-CN" altLang="zh-CN" sz="2400" dirty="0" smtClean="0"/>
              <a:t>定位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映像随机化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dynamicbase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PE</a:t>
            </a:r>
            <a:r>
              <a:rPr lang="zh-CN" altLang="zh-CN" sz="2000" dirty="0"/>
              <a:t>文件映射到内存时，对其加载的虚拟地址进行随机化处理，这个地址是在系统启动时确定的，系统重启后这个地址会</a:t>
            </a:r>
            <a:r>
              <a:rPr lang="zh-CN" altLang="zh-CN" sz="2000" dirty="0" smtClean="0"/>
              <a:t>有变化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动态链接库加载地址的随机化</a:t>
            </a:r>
            <a:endParaRPr lang="en-US" altLang="zh-CN" sz="2000" dirty="0" smtClean="0"/>
          </a:p>
          <a:p>
            <a:pPr lvl="1"/>
            <a:r>
              <a:rPr lang="zh-CN" altLang="zh-CN" sz="2400" dirty="0"/>
              <a:t>堆栈随机化</a:t>
            </a:r>
            <a:endParaRPr lang="en-US" altLang="zh-CN" sz="2400" dirty="0"/>
          </a:p>
          <a:p>
            <a:pPr lvl="2"/>
            <a:r>
              <a:rPr lang="zh-CN" altLang="zh-CN" sz="2000" dirty="0"/>
              <a:t>程序运行时随机选择堆栈的基址，与映像随机化不同的是堆栈的基址不是在系统启动时确定的，而是在程序打开时确定的，也就是说同一个程序任意两次运行时的堆栈基址都不</a:t>
            </a:r>
            <a:r>
              <a:rPr lang="zh-CN" altLang="zh-CN" sz="2000" dirty="0" smtClean="0"/>
              <a:t>相同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防范缓冲区溢出</a:t>
            </a:r>
            <a:r>
              <a:rPr lang="zh-CN" altLang="en-US" sz="4000" dirty="0" smtClean="0"/>
              <a:t>攻击的技术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安全结构化异常处理（</a:t>
            </a:r>
            <a:r>
              <a:rPr lang="en-US" altLang="zh-CN" sz="2800" dirty="0" err="1" smtClean="0"/>
              <a:t>SafeSEH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思想：</a:t>
            </a:r>
            <a:r>
              <a:rPr lang="zh-CN" altLang="zh-CN" sz="2400" dirty="0"/>
              <a:t>在程序调用异常处理函数前，对要调用的异常处理函数进行一系列有效性检验，当发现处理函数不可靠时将终止异常处理函数的</a:t>
            </a:r>
            <a:r>
              <a:rPr lang="zh-CN" altLang="zh-CN" sz="2400" dirty="0" smtClean="0"/>
              <a:t>调用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编译器启用</a:t>
            </a:r>
            <a:r>
              <a:rPr lang="en-US" altLang="zh-CN" sz="2400" dirty="0" err="1" smtClean="0"/>
              <a:t>SafeSEH</a:t>
            </a:r>
            <a:r>
              <a:rPr lang="zh-CN" altLang="zh-CN" sz="2400" dirty="0" smtClean="0"/>
              <a:t>保护选项</a:t>
            </a:r>
            <a:r>
              <a:rPr lang="zh-CN" altLang="zh-CN" sz="2400" dirty="0"/>
              <a:t>后，编译器在</a:t>
            </a:r>
            <a:r>
              <a:rPr lang="zh-CN" altLang="zh-CN" sz="2400" dirty="0" smtClean="0"/>
              <a:t>编译程序时将</a:t>
            </a:r>
            <a:r>
              <a:rPr lang="zh-CN" altLang="zh-CN" sz="2400" dirty="0"/>
              <a:t>程序所有的异常处理函数地址提取出来，编入一张安全</a:t>
            </a:r>
            <a:r>
              <a:rPr lang="en-US" altLang="zh-CN" sz="2400" dirty="0"/>
              <a:t>SEH</a:t>
            </a:r>
            <a:r>
              <a:rPr lang="zh-CN" altLang="zh-CN" sz="2400" dirty="0"/>
              <a:t>表，并将这张表放入程序的映像里，当程序调用异常处理函数时，会将函数地址与安全</a:t>
            </a:r>
            <a:r>
              <a:rPr lang="en-US" altLang="zh-CN" sz="2400" dirty="0"/>
              <a:t>SEH</a:t>
            </a:r>
            <a:r>
              <a:rPr lang="zh-CN" altLang="zh-CN" sz="2400" dirty="0"/>
              <a:t>表进行匹配，检查调用的异常处理函数是否位于安全</a:t>
            </a:r>
            <a:r>
              <a:rPr lang="en-US" altLang="zh-CN" sz="2400" dirty="0"/>
              <a:t>SEH</a:t>
            </a:r>
            <a:r>
              <a:rPr lang="zh-CN" altLang="zh-CN" sz="2400" dirty="0"/>
              <a:t>表中</a:t>
            </a:r>
            <a:r>
              <a:rPr lang="zh-CN" altLang="zh-CN" sz="2400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45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防范缓冲区溢出</a:t>
            </a:r>
            <a:r>
              <a:rPr lang="zh-CN" altLang="en-US" sz="4000" dirty="0" smtClean="0"/>
              <a:t>攻击的技术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229600" cy="3384550"/>
          </a:xfrm>
        </p:spPr>
        <p:txBody>
          <a:bodyPr/>
          <a:lstStyle/>
          <a:p>
            <a:r>
              <a:rPr lang="zh-CN" altLang="zh-CN" sz="2800" dirty="0"/>
              <a:t>堆保护机制</a:t>
            </a:r>
          </a:p>
          <a:p>
            <a:pPr lvl="1"/>
            <a:r>
              <a:rPr lang="en-US" altLang="zh-CN" sz="2400" dirty="0"/>
              <a:t>PEB random</a:t>
            </a:r>
            <a:r>
              <a:rPr lang="zh-CN" altLang="zh-CN" sz="2000" dirty="0" smtClean="0"/>
              <a:t>：</a:t>
            </a:r>
            <a:r>
              <a:rPr lang="en-US" altLang="zh-CN" sz="2400" dirty="0"/>
              <a:t>PEB</a:t>
            </a:r>
            <a:r>
              <a:rPr lang="zh-CN" altLang="zh-CN" sz="2400" dirty="0"/>
              <a:t>的随机化</a:t>
            </a:r>
            <a:r>
              <a:rPr lang="zh-CN" altLang="zh-CN" sz="2400" dirty="0" smtClean="0"/>
              <a:t>给</a:t>
            </a:r>
            <a:r>
              <a:rPr lang="zh-CN" altLang="en-US" sz="2400" dirty="0" smtClean="0"/>
              <a:t>堆攻击</a:t>
            </a:r>
            <a:r>
              <a:rPr lang="zh-CN" altLang="zh-CN" sz="2400" dirty="0" smtClean="0"/>
              <a:t>攻击</a:t>
            </a:r>
            <a:r>
              <a:rPr lang="zh-CN" altLang="zh-CN" sz="2400" dirty="0"/>
              <a:t>增加了难度。</a:t>
            </a:r>
          </a:p>
          <a:p>
            <a:pPr lvl="1"/>
            <a:r>
              <a:rPr lang="en-US" altLang="zh-CN" sz="2400" dirty="0"/>
              <a:t>Safe Unlink</a:t>
            </a:r>
            <a:r>
              <a:rPr lang="zh-CN" altLang="zh-CN" sz="2400" dirty="0"/>
              <a:t>：拆卸双向链表时</a:t>
            </a:r>
            <a:r>
              <a:rPr lang="zh-CN" altLang="zh-CN" sz="2400" dirty="0" smtClean="0"/>
              <a:t>，对</a:t>
            </a:r>
            <a:r>
              <a:rPr lang="zh-CN" altLang="zh-CN" sz="2400" dirty="0"/>
              <a:t>指针指向的内容是否是相应的堆块做安全检查。</a:t>
            </a:r>
          </a:p>
          <a:p>
            <a:pPr lvl="1"/>
            <a:r>
              <a:rPr lang="en-US" altLang="zh-CN" sz="2400" dirty="0"/>
              <a:t>heap cookie</a:t>
            </a:r>
            <a:r>
              <a:rPr lang="zh-CN" altLang="zh-CN" sz="2400" dirty="0"/>
              <a:t>：与栈中的</a:t>
            </a:r>
            <a:r>
              <a:rPr lang="en-US" altLang="zh-CN" sz="2400" dirty="0"/>
              <a:t>Security Cookie</a:t>
            </a:r>
            <a:r>
              <a:rPr lang="zh-CN" altLang="zh-CN" sz="2400" dirty="0"/>
              <a:t>类似</a:t>
            </a:r>
            <a:r>
              <a:rPr lang="zh-CN" altLang="zh-CN" sz="2400" dirty="0" smtClean="0"/>
              <a:t>，在</a:t>
            </a:r>
            <a:r>
              <a:rPr lang="zh-CN" altLang="zh-CN" sz="2400" dirty="0"/>
              <a:t>堆中也</a:t>
            </a:r>
            <a:r>
              <a:rPr lang="zh-CN" altLang="zh-CN" sz="2400" dirty="0" smtClean="0"/>
              <a:t>引入</a:t>
            </a:r>
            <a:r>
              <a:rPr lang="en-US" altLang="zh-CN" sz="2400" dirty="0" smtClean="0"/>
              <a:t>cookie</a:t>
            </a:r>
            <a:r>
              <a:rPr lang="zh-CN" altLang="zh-CN" sz="2400" dirty="0"/>
              <a:t>，用于检测堆溢出的发生，</a:t>
            </a:r>
            <a:r>
              <a:rPr lang="en-US" altLang="zh-CN" sz="2400" dirty="0"/>
              <a:t>cookie</a:t>
            </a:r>
            <a:r>
              <a:rPr lang="zh-CN" altLang="zh-CN" sz="2400" dirty="0"/>
              <a:t>被布置在堆</a:t>
            </a:r>
            <a:r>
              <a:rPr lang="zh-CN" altLang="zh-CN" sz="2400" dirty="0" smtClean="0"/>
              <a:t>首部，</a:t>
            </a:r>
            <a:r>
              <a:rPr lang="zh-CN" altLang="zh-CN" sz="2400" dirty="0"/>
              <a:t>占一个字节大小。</a:t>
            </a:r>
          </a:p>
          <a:p>
            <a:pPr lvl="1"/>
            <a:r>
              <a:rPr lang="zh-CN" altLang="zh-CN" sz="2400" dirty="0"/>
              <a:t>元数据加密：块首中的一些重要数据在保存时会与一个</a:t>
            </a:r>
            <a:r>
              <a:rPr lang="en-US" altLang="zh-CN" sz="2400" dirty="0"/>
              <a:t>4</a:t>
            </a:r>
            <a:r>
              <a:rPr lang="zh-CN" altLang="zh-CN" sz="2400" dirty="0"/>
              <a:t>字节的随机数进行异或运算，在使用这些数据时，需要在进行一次异或运算来还原。</a:t>
            </a:r>
          </a:p>
        </p:txBody>
      </p:sp>
    </p:spTree>
    <p:extLst>
      <p:ext uri="{BB962C8B-B14F-4D97-AF65-F5344CB8AC3E}">
        <p14:creationId xmlns:p14="http://schemas.microsoft.com/office/powerpoint/2010/main" val="1835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 smtClean="0"/>
              <a:t>安全</a:t>
            </a:r>
            <a:r>
              <a:rPr lang="zh-CN" altLang="en-US" sz="4000" dirty="0"/>
              <a:t>编码基础</a:t>
            </a:r>
            <a:r>
              <a:rPr lang="zh-CN" altLang="en-US" sz="4000" dirty="0" smtClean="0"/>
              <a:t>方法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防范缓冲区溢出攻击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防范整数溢出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处理竞争条件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正确处理异常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防范参数安全问题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防范整数</a:t>
            </a:r>
            <a:r>
              <a:rPr lang="zh-CN" altLang="en-US" sz="4000" dirty="0" smtClean="0"/>
              <a:t>溢出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整数溢出</a:t>
            </a:r>
            <a:endParaRPr lang="zh-CN" altLang="zh-CN" sz="2800" dirty="0"/>
          </a:p>
          <a:p>
            <a:pPr lvl="1"/>
            <a:r>
              <a:rPr lang="zh-CN" altLang="en-US" sz="2400" dirty="0" smtClean="0"/>
              <a:t>整数大于小于其范围时，会“回绕”而产生整数溢出，例如超出带符号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位整数表示的上限值，即会变为负数。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检验整数输入是否位于上下限范围内。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2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处理</a:t>
            </a:r>
            <a:r>
              <a:rPr lang="zh-CN" altLang="en-US" sz="4000" dirty="0"/>
              <a:t>竞争</a:t>
            </a:r>
            <a:r>
              <a:rPr lang="zh-CN" altLang="en-US" sz="4000" dirty="0" smtClean="0"/>
              <a:t>条件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竞争</a:t>
            </a:r>
            <a:endParaRPr lang="zh-CN" altLang="zh-CN" sz="2800" dirty="0" smtClean="0"/>
          </a:p>
          <a:p>
            <a:pPr lvl="1"/>
            <a:r>
              <a:rPr lang="zh-CN" altLang="en-US" sz="2400" dirty="0" smtClean="0"/>
              <a:t>线程间以及进程间共享缓冲区时，如</a:t>
            </a:r>
            <a:r>
              <a:rPr lang="zh-CN" altLang="en-US" sz="2400" dirty="0"/>
              <a:t>多个</a:t>
            </a:r>
            <a:r>
              <a:rPr lang="zh-CN" altLang="en-US" sz="2400" dirty="0" smtClean="0"/>
              <a:t>线程和进程同时读写数据时，如代码编写不当，可能会造成每次程序运行结果不同。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共享资源加锁：同步与互斥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2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正确</a:t>
            </a:r>
            <a:r>
              <a:rPr lang="zh-CN" altLang="en-US" sz="4000" dirty="0"/>
              <a:t>处理</a:t>
            </a:r>
            <a:r>
              <a:rPr lang="zh-CN" altLang="en-US" sz="4000" dirty="0" smtClean="0"/>
              <a:t>异常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72816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软件异常</a:t>
            </a:r>
            <a:endParaRPr lang="zh-CN" altLang="zh-CN" sz="2800" dirty="0" smtClean="0"/>
          </a:p>
          <a:p>
            <a:pPr lvl="1"/>
            <a:r>
              <a:rPr lang="zh-CN" altLang="en-US" sz="2400" dirty="0" smtClean="0"/>
              <a:t>软件因为某个条件不满足而中断正常处理流程，即软件异常。软件程序当提供异常处理代码，使其能检测出各种异常，并处理可能的运行路径。不安全的异常处理或错误则可能造成信息泄露，甚至系统宕机、数据丢失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建议：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不要在错误响应中泄露敏感信息：如系统详细信息、会话标识符、账号信息等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避免显示调试或者堆栈跟踪信息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使用通用的错误消息、定制的错误页面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错误发生时，适当清空分配的内存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74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17600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防范</a:t>
            </a:r>
            <a:r>
              <a:rPr lang="zh-CN" altLang="en-US" sz="4000" dirty="0"/>
              <a:t>参数安全</a:t>
            </a:r>
            <a:r>
              <a:rPr lang="zh-CN" altLang="en-US" sz="4000" dirty="0" smtClean="0"/>
              <a:t>问题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496944" cy="3384550"/>
          </a:xfrm>
        </p:spPr>
        <p:txBody>
          <a:bodyPr/>
          <a:lstStyle/>
          <a:p>
            <a:r>
              <a:rPr lang="zh-CN" altLang="en-US" sz="2800" dirty="0" smtClean="0"/>
              <a:t>交互数据软件异常</a:t>
            </a:r>
            <a:endParaRPr lang="zh-CN" altLang="zh-CN" sz="2800" dirty="0" smtClean="0"/>
          </a:p>
          <a:p>
            <a:pPr lvl="1"/>
            <a:r>
              <a:rPr lang="zh-CN" altLang="en-US" sz="2400" dirty="0" smtClean="0"/>
              <a:t>软件和用户之间有输入操作，程序和环境变量、用户之间可能需要经常交互数据，对交互数据的检查是必要的。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环境变量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环境变量不一定是可靠的，也可能有长度过长、内容被篡改、格式不符、植入恶意字符等。加强变量值的检查、限制使用权限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文件：软件常常对文件操作，对文件名和内容检查。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不要</a:t>
            </a:r>
            <a:r>
              <a:rPr lang="zh-CN" altLang="en-US" sz="2000" dirty="0" smtClean="0"/>
              <a:t>信任可能被其他人设置的文件名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允许使用任意字符序列成为文件名，对目录和文件名仔细检查，例如</a:t>
            </a:r>
            <a:r>
              <a:rPr lang="en-US" altLang="zh-CN" sz="2000" dirty="0" smtClean="0"/>
              <a:t>&amp;-</a:t>
            </a:r>
            <a:r>
              <a:rPr lang="zh-CN" altLang="en-US" sz="2000" dirty="0" smtClean="0"/>
              <a:t>等特殊字符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不</a:t>
            </a:r>
            <a:r>
              <a:rPr lang="zh-CN" altLang="en-US" sz="2000" dirty="0" smtClean="0"/>
              <a:t>可信环境下文件内容也不可信任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小心</a:t>
            </a:r>
            <a:r>
              <a:rPr lang="zh-CN" altLang="en-US" sz="2000" dirty="0" smtClean="0"/>
              <a:t>从当前目录获得配置信息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临时文件的安全性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命令行</a:t>
            </a:r>
            <a:r>
              <a:rPr lang="zh-CN" altLang="en-US" sz="2400" dirty="0" smtClean="0"/>
              <a:t>：确定命令行数据的可信，检查参数的格式、长度、内容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88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29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软件安全编码基本方法与技术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安全</a:t>
            </a:r>
            <a:r>
              <a:rPr lang="zh-CN" altLang="en-US" dirty="0"/>
              <a:t>编码</a:t>
            </a:r>
            <a:r>
              <a:rPr lang="zh-CN" altLang="en-US" dirty="0" smtClean="0"/>
              <a:t>基础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应用安全编程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数据安全编程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6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panose="020B0604020202020204" pitchFamily="34" charset="0"/>
              </a:rPr>
              <a:t>3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软件安全开发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软件安全的指导原则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软件安全需求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软件安全编码基本方法与技术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软件安全设计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en-US" altLang="zh-CN" sz="4000" dirty="0" smtClean="0"/>
              <a:t>Web</a:t>
            </a:r>
            <a:r>
              <a:rPr lang="zh-CN" altLang="en-US" sz="4000" dirty="0"/>
              <a:t>应用安全</a:t>
            </a:r>
            <a:r>
              <a:rPr lang="zh-CN" altLang="en-US" sz="4000" dirty="0" smtClean="0"/>
              <a:t>编程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防范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注入攻击</a:t>
            </a:r>
            <a:endParaRPr lang="en-US" altLang="zh-CN" dirty="0" smtClean="0"/>
          </a:p>
          <a:p>
            <a:r>
              <a:rPr lang="zh-CN" altLang="en-US" dirty="0" smtClean="0"/>
              <a:t>防范跨站脚本攻击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攻击防范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5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17600"/>
            <a:ext cx="8229600" cy="711200"/>
          </a:xfrm>
        </p:spPr>
        <p:txBody>
          <a:bodyPr/>
          <a:lstStyle/>
          <a:p>
            <a:r>
              <a:rPr lang="zh-CN" altLang="en-US" sz="4000" dirty="0"/>
              <a:t>防范</a:t>
            </a:r>
            <a:r>
              <a:rPr lang="en-US" altLang="zh-CN" sz="4000" dirty="0"/>
              <a:t>SQL</a:t>
            </a:r>
            <a:r>
              <a:rPr lang="zh-CN" altLang="en-US" sz="4000" dirty="0"/>
              <a:t>注入攻击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496944" cy="3384550"/>
          </a:xfrm>
        </p:spPr>
        <p:txBody>
          <a:bodyPr/>
          <a:lstStyle/>
          <a:p>
            <a:r>
              <a:rPr lang="en-US" altLang="zh-CN" sz="2800" dirty="0" smtClean="0"/>
              <a:t>SQL</a:t>
            </a:r>
            <a:r>
              <a:rPr lang="zh-CN" altLang="en-US" sz="2800" dirty="0" smtClean="0"/>
              <a:t>注入攻击的两个关键条件</a:t>
            </a:r>
            <a:endParaRPr lang="zh-CN" altLang="zh-CN" sz="2800" dirty="0" smtClean="0"/>
          </a:p>
          <a:p>
            <a:pPr lvl="1"/>
            <a:r>
              <a:rPr lang="zh-CN" altLang="en-US" sz="2400" dirty="0" smtClean="0"/>
              <a:t>用户能够控制输入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程序执行的代码拼接了用户输入数据</a:t>
            </a:r>
            <a:endParaRPr lang="en-US" altLang="zh-CN" sz="2400" dirty="0" smtClean="0"/>
          </a:p>
          <a:p>
            <a:r>
              <a:rPr lang="zh-CN" altLang="en-US" dirty="0" smtClean="0"/>
              <a:t>防范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输入验证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使用结构化的机制分离数据和代码，输入数据参数化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对输入进行校验，输入变量尽可能滤掉可疑字符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输入数据转义，如将输入中的单引号转换成双引号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实施并</a:t>
            </a:r>
            <a:r>
              <a:rPr lang="zh-CN" altLang="en-US" sz="2400" dirty="0" smtClean="0"/>
              <a:t>生成命令清单（指令白名单）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zh-CN" altLang="en-US" sz="2400" dirty="0"/>
              <a:t>安全存储</a:t>
            </a:r>
            <a:r>
              <a:rPr lang="zh-CN" altLang="en-US" sz="2400" dirty="0" smtClean="0"/>
              <a:t>过程</a:t>
            </a:r>
          </a:p>
          <a:p>
            <a:pPr lvl="1"/>
            <a:r>
              <a:rPr lang="zh-CN" altLang="en-US" sz="2400" dirty="0" smtClean="0"/>
              <a:t>错误信息处理，最小的出错信息，或所有出错信息指向同一个出错页面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725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、数据库服务器上删除所有不必要的函数和程序，以及能允许用户运行的扩展程序；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最小授权</a:t>
            </a:r>
            <a:r>
              <a:rPr lang="zh-CN" altLang="en-US" sz="2400" dirty="0" smtClean="0"/>
              <a:t>，基于视图的最小授权，对表的查询和程序的访问控制映射到具体的用户集合，数据库用户需被授予最小权限，具体到数据库读、数据库写，而不是全部权限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对数据库中敏感重要的数据不以明文显示，加密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查询</a:t>
            </a:r>
            <a:r>
              <a:rPr lang="zh-CN" altLang="en-US" sz="2400" dirty="0"/>
              <a:t>审计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防范</a:t>
            </a:r>
            <a:r>
              <a:rPr lang="zh-CN" altLang="en-US" sz="4000" dirty="0"/>
              <a:t>跨站脚本</a:t>
            </a:r>
            <a:r>
              <a:rPr lang="zh-CN" altLang="en-US" sz="4000" dirty="0" smtClean="0"/>
              <a:t>攻击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8840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跨站脚本攻击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网站的漏洞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网站中被放入一段可执行的代码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用户访问网站后，代码被执行</a:t>
            </a:r>
            <a:endParaRPr lang="en-US" altLang="zh-CN" sz="2400" dirty="0" smtClean="0"/>
          </a:p>
          <a:p>
            <a:r>
              <a:rPr lang="zh-CN" altLang="en-US" dirty="0" smtClean="0"/>
              <a:t>防范</a:t>
            </a:r>
            <a:endParaRPr lang="en-US" altLang="zh-CN" dirty="0" smtClean="0"/>
          </a:p>
          <a:p>
            <a:pPr lvl="1"/>
            <a:r>
              <a:rPr lang="zh-CN" altLang="en-US" sz="2400" dirty="0"/>
              <a:t>网站开发者</a:t>
            </a:r>
            <a:r>
              <a:rPr lang="zh-CN" altLang="en-US" sz="2400" dirty="0" smtClean="0"/>
              <a:t>角度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任意</a:t>
            </a:r>
            <a:r>
              <a:rPr lang="zh-CN" altLang="en-US" sz="2000" dirty="0"/>
              <a:t>输入</a:t>
            </a:r>
            <a:r>
              <a:rPr lang="zh-CN" altLang="en-US" sz="2000" dirty="0" smtClean="0"/>
              <a:t>数据的验证，黑名单字符集过滤等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任意输出数据的验证：对输出的数据进行编码，以代替用户自己的数据格式。数据转义、字符替换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5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8840"/>
            <a:ext cx="8229600" cy="3384550"/>
          </a:xfrm>
        </p:spPr>
        <p:txBody>
          <a:bodyPr/>
          <a:lstStyle/>
          <a:p>
            <a:pPr lvl="1"/>
            <a:r>
              <a:rPr lang="zh-CN" altLang="en-US" sz="2400" dirty="0" smtClean="0"/>
              <a:t>用户角度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不</a:t>
            </a:r>
            <a:r>
              <a:rPr lang="zh-CN" altLang="en-US" sz="2000" dirty="0" smtClean="0"/>
              <a:t>访问不受信任的网站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设置关闭</a:t>
            </a:r>
            <a:r>
              <a:rPr lang="en-US" altLang="zh-CN" sz="2000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043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/>
              <a:t>其他</a:t>
            </a:r>
            <a:r>
              <a:rPr lang="en-US" altLang="zh-CN" sz="4000" dirty="0"/>
              <a:t>Web</a:t>
            </a:r>
            <a:r>
              <a:rPr lang="zh-CN" altLang="en-US" sz="4000" dirty="0"/>
              <a:t>攻击防范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8840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避免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操作攻击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URL</a:t>
            </a:r>
            <a:r>
              <a:rPr lang="zh-CN" altLang="en-US" sz="2400" dirty="0" smtClean="0"/>
              <a:t>：协议、主机名、资源名称（路径表示）、其他信息（如查询字符串等）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URL</a:t>
            </a:r>
            <a:r>
              <a:rPr lang="zh-CN" altLang="en-US" sz="2400" dirty="0" smtClean="0"/>
              <a:t>操作攻击：猜测资源的存放地址、资源名称等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防范：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对每一个只有登录成功才能访问的页面进行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检查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限制用户访问未授权资源，可考虑在每个资源访问时携带用户信息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834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软件安全编码基本方法与技术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安全</a:t>
            </a:r>
            <a:r>
              <a:rPr lang="zh-CN" altLang="en-US" dirty="0"/>
              <a:t>编码</a:t>
            </a:r>
            <a:r>
              <a:rPr lang="zh-CN" altLang="en-US" dirty="0" smtClean="0"/>
              <a:t>基础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应用安全编程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数据安全编程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charset="0"/>
              </a:rPr>
              <a:pPr algn="ctr" eaLnBrk="1" hangingPunct="1"/>
              <a:t>37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数据安全编程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88840"/>
            <a:ext cx="8229600" cy="3384550"/>
          </a:xfrm>
        </p:spPr>
        <p:txBody>
          <a:bodyPr/>
          <a:lstStyle/>
          <a:p>
            <a:r>
              <a:rPr lang="zh-CN" altLang="en-US" sz="2800" dirty="0" smtClean="0"/>
              <a:t>常用密码算法和接口库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密码算法选择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常用的密码算法实现函数库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我国商用密码算法</a:t>
            </a:r>
            <a:endParaRPr lang="en-US" altLang="zh-CN" sz="2400" dirty="0" smtClean="0"/>
          </a:p>
          <a:p>
            <a:r>
              <a:rPr lang="zh-CN" altLang="en-US" sz="2800" dirty="0" smtClean="0"/>
              <a:t>随机数生成</a:t>
            </a:r>
            <a:endParaRPr lang="en-US" altLang="zh-CN" sz="2800" dirty="0" smtClean="0"/>
          </a:p>
          <a:p>
            <a:r>
              <a:rPr lang="zh-CN" altLang="en-US" sz="2800" dirty="0" smtClean="0"/>
              <a:t>密钥的生成和使用</a:t>
            </a:r>
            <a:endParaRPr lang="en-US" altLang="zh-CN" sz="2800" dirty="0" smtClean="0"/>
          </a:p>
          <a:p>
            <a:r>
              <a:rPr lang="zh-CN" altLang="en-US" sz="2800" dirty="0"/>
              <a:t>哈</a:t>
            </a:r>
            <a:r>
              <a:rPr lang="zh-CN" altLang="en-US" sz="2800" smtClean="0"/>
              <a:t>希计算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398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安全设计原则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1</a:t>
            </a:r>
            <a:r>
              <a:rPr lang="zh-CN" altLang="zh-CN" sz="2800" dirty="0"/>
              <a:t>：确保最薄弱环节</a:t>
            </a:r>
            <a:r>
              <a:rPr lang="zh-CN" altLang="zh-CN" sz="2800" dirty="0" smtClean="0"/>
              <a:t>安全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木桶原理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发现与检测薄弱环节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互不重叠的安全功能部件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2</a:t>
            </a:r>
            <a:r>
              <a:rPr lang="zh-CN" altLang="zh-CN" sz="2800" dirty="0"/>
              <a:t>：深度</a:t>
            </a:r>
            <a:r>
              <a:rPr lang="zh-CN" altLang="zh-CN" sz="2800" dirty="0" smtClean="0"/>
              <a:t>防御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层防御机制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冗余</a:t>
            </a:r>
            <a:r>
              <a:rPr lang="zh-CN" altLang="zh-CN" sz="2400" dirty="0" smtClean="0"/>
              <a:t>安全措施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zh-CN" dirty="0"/>
              <a:t>原则</a:t>
            </a:r>
            <a:r>
              <a:rPr lang="en-US" altLang="zh-CN" dirty="0"/>
              <a:t>3</a:t>
            </a:r>
            <a:r>
              <a:rPr lang="zh-CN" altLang="zh-CN" dirty="0"/>
              <a:t>：失效</a:t>
            </a:r>
            <a:r>
              <a:rPr lang="zh-CN" altLang="zh-CN" dirty="0" smtClean="0"/>
              <a:t>安全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zh-CN" dirty="0" smtClean="0"/>
              <a:t>故障</a:t>
            </a:r>
            <a:r>
              <a:rPr lang="zh-CN" altLang="en-US" dirty="0" smtClean="0"/>
              <a:t>和失效</a:t>
            </a:r>
            <a:r>
              <a:rPr lang="zh-CN" altLang="zh-CN" dirty="0" smtClean="0"/>
              <a:t>不可避免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检测与恢复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软件安全的指导</a:t>
            </a:r>
            <a:r>
              <a:rPr lang="zh-CN" altLang="en-US" dirty="0" smtClean="0"/>
              <a:t>原则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4</a:t>
            </a:r>
            <a:r>
              <a:rPr lang="zh-CN" altLang="zh-CN" sz="2800" dirty="0"/>
              <a:t>：遵循最小特权的</a:t>
            </a:r>
            <a:r>
              <a:rPr lang="zh-CN" altLang="zh-CN" sz="2800" dirty="0" smtClean="0"/>
              <a:t>原则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仅仅授予为了执行某种操作而必须的最小访问</a:t>
            </a:r>
            <a:r>
              <a:rPr lang="zh-CN" altLang="zh-CN" sz="2400" dirty="0" smtClean="0"/>
              <a:t>权限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 smtClean="0"/>
              <a:t>只</a:t>
            </a:r>
            <a:r>
              <a:rPr lang="zh-CN" altLang="zh-CN" sz="2400" dirty="0"/>
              <a:t>分配访问所必须的最小</a:t>
            </a:r>
            <a:r>
              <a:rPr lang="zh-CN" altLang="zh-CN" sz="2400" dirty="0" smtClean="0"/>
              <a:t>时间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权限控制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5</a:t>
            </a:r>
            <a:r>
              <a:rPr lang="zh-CN" altLang="zh-CN" sz="2800" dirty="0"/>
              <a:t>：</a:t>
            </a:r>
            <a:r>
              <a:rPr lang="zh-CN" altLang="zh-CN" sz="2800" dirty="0" smtClean="0"/>
              <a:t>分割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隔离有安全特权的代码同时，把系统分割成尽可能小的单元以将损害降到最低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防止</a:t>
            </a:r>
            <a:r>
              <a:rPr lang="zh-CN" altLang="zh-CN" sz="2400" dirty="0"/>
              <a:t>全有或全</a:t>
            </a:r>
            <a:r>
              <a:rPr lang="zh-CN" altLang="zh-CN" sz="2400" dirty="0" smtClean="0"/>
              <a:t>无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zh-CN" dirty="0"/>
              <a:t>原则</a:t>
            </a:r>
            <a:r>
              <a:rPr lang="en-US" altLang="zh-CN" dirty="0"/>
              <a:t>6</a:t>
            </a:r>
            <a:r>
              <a:rPr lang="zh-CN" altLang="zh-CN" dirty="0"/>
              <a:t>：</a:t>
            </a:r>
            <a:r>
              <a:rPr lang="zh-CN" altLang="zh-CN" dirty="0" smtClean="0"/>
              <a:t>简化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尽可能的简单易行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尽可能考虑组件复用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96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6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软件安全的指导</a:t>
            </a:r>
            <a:r>
              <a:rPr lang="zh-CN" altLang="en-US" dirty="0" smtClean="0"/>
              <a:t>原则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7</a:t>
            </a:r>
            <a:r>
              <a:rPr lang="zh-CN" altLang="zh-CN" sz="2800" dirty="0"/>
              <a:t>：提升</a:t>
            </a:r>
            <a:r>
              <a:rPr lang="zh-CN" altLang="zh-CN" sz="2800" dirty="0" smtClean="0"/>
              <a:t>隐私权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个人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管理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信息加密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zh-CN" sz="2800" dirty="0"/>
              <a:t>原则</a:t>
            </a:r>
            <a:r>
              <a:rPr lang="en-US" altLang="zh-CN" sz="2800" dirty="0"/>
              <a:t>8</a:t>
            </a:r>
            <a:r>
              <a:rPr lang="zh-CN" altLang="zh-CN" sz="2800" dirty="0" smtClean="0"/>
              <a:t>：隐藏</a:t>
            </a:r>
            <a:r>
              <a:rPr lang="zh-CN" altLang="zh-CN" sz="2800" dirty="0"/>
              <a:t>秘密很</a:t>
            </a:r>
            <a:r>
              <a:rPr lang="zh-CN" altLang="zh-CN" sz="2800" dirty="0" smtClean="0"/>
              <a:t>困难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保守秘密很困难，它几乎总是安全风险的来源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不要轻信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0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908050"/>
            <a:ext cx="8229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隶书" pitchFamily="49" charset="-122"/>
              </a:defRPr>
            </a:lvl9pPr>
          </a:lstStyle>
          <a:p>
            <a:r>
              <a:rPr lang="zh-CN" altLang="en-US" dirty="0" smtClean="0"/>
              <a:t>软件安全编码原则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700213"/>
            <a:ext cx="8026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）规范编码</a:t>
            </a:r>
            <a:endParaRPr lang="en-US" altLang="zh-CN" sz="28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统一、标准的编码</a:t>
            </a:r>
            <a:r>
              <a:rPr lang="zh-CN" altLang="en-US" sz="2400" b="0" dirty="0"/>
              <a:t>规范</a:t>
            </a:r>
            <a:endParaRPr lang="en-US" altLang="zh-CN" sz="2400" b="0" dirty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可读性、易维护性、运行效率</a:t>
            </a:r>
            <a:endParaRPr lang="en-US" altLang="zh-CN" sz="2400" b="0" dirty="0" smtClean="0"/>
          </a:p>
          <a:p>
            <a:pPr>
              <a:lnSpc>
                <a:spcPct val="90000"/>
              </a:lnSpc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）代码</a:t>
            </a:r>
            <a:r>
              <a:rPr lang="zh-CN" altLang="en-US" sz="2800" b="0" dirty="0" smtClean="0"/>
              <a:t>简洁</a:t>
            </a:r>
            <a:endParaRPr lang="en-US" altLang="zh-CN" sz="28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短小精悍</a:t>
            </a:r>
            <a:endParaRPr lang="en-US" altLang="zh-CN" sz="24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控制函数内代码量</a:t>
            </a:r>
            <a:endParaRPr lang="en-US" altLang="zh-CN" sz="2400" b="0" dirty="0"/>
          </a:p>
          <a:p>
            <a:pPr>
              <a:lnSpc>
                <a:spcPct val="90000"/>
              </a:lnSpc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）处理警告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启用编译器的警告和错误</a:t>
            </a:r>
            <a:endParaRPr lang="en-US" altLang="zh-CN" sz="2400" b="0" dirty="0" smtClean="0"/>
          </a:p>
          <a:p>
            <a:pPr>
              <a:lnSpc>
                <a:spcPct val="90000"/>
              </a:lnSpc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）验证输入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验证不可信数据源的输入</a:t>
            </a:r>
            <a:endParaRPr lang="en-US" altLang="zh-CN" sz="24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命令行参数、网络接口、环境变量、用户控制的文件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9754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268760"/>
            <a:ext cx="8026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5</a:t>
            </a:r>
            <a:r>
              <a:rPr lang="zh-CN" altLang="en-US" sz="2800" b="0" dirty="0" smtClean="0"/>
              <a:t>）净化数据</a:t>
            </a:r>
            <a:endParaRPr lang="en-US" altLang="zh-CN" sz="28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检查程序组件中要传递的数据</a:t>
            </a:r>
            <a:endParaRPr lang="en-US" altLang="zh-CN" sz="24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恶意数据、不必要数据处理干净</a:t>
            </a:r>
            <a:endParaRPr lang="en-US" altLang="zh-CN" sz="2400" b="0" dirty="0" smtClean="0"/>
          </a:p>
          <a:p>
            <a:pPr>
              <a:lnSpc>
                <a:spcPct val="90000"/>
              </a:lnSpc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6</a:t>
            </a:r>
            <a:r>
              <a:rPr lang="zh-CN" altLang="en-US" sz="2800" b="0" dirty="0" smtClean="0"/>
              <a:t>）最少反馈</a:t>
            </a:r>
            <a:endParaRPr lang="en-US" altLang="zh-CN" sz="28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尽量将最少的数据反馈到用户</a:t>
            </a:r>
            <a:endParaRPr lang="en-US" altLang="zh-CN" sz="24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运行日志另当别论</a:t>
            </a:r>
            <a:endParaRPr lang="en-US" altLang="zh-CN" sz="2400" b="0" dirty="0"/>
          </a:p>
          <a:p>
            <a:pPr>
              <a:lnSpc>
                <a:spcPct val="90000"/>
              </a:lnSpc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7</a:t>
            </a:r>
            <a:r>
              <a:rPr lang="zh-CN" altLang="en-US" sz="2800" b="0" dirty="0" smtClean="0"/>
              <a:t>）检查返回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函数返回值进行检查</a:t>
            </a:r>
            <a:endParaRPr lang="en-US" altLang="zh-CN" sz="24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正确返回、错误返回的相关信息要多</a:t>
            </a:r>
            <a:endParaRPr lang="en-US" altLang="zh-CN" sz="2400" b="0" dirty="0" smtClean="0"/>
          </a:p>
          <a:p>
            <a:pPr>
              <a:lnSpc>
                <a:spcPct val="90000"/>
              </a:lnSpc>
            </a:pP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/>
              <a:t>）加强检查</a:t>
            </a:r>
            <a:endParaRPr lang="en-US" altLang="zh-CN" sz="2800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b="0" dirty="0" smtClean="0"/>
              <a:t>代码的人工检查和工具检查</a:t>
            </a:r>
            <a:endParaRPr lang="en-US" altLang="zh-CN" sz="2400" b="0" dirty="0" smtClean="0"/>
          </a:p>
          <a:p>
            <a:pPr>
              <a:lnSpc>
                <a:spcPct val="90000"/>
              </a:lnSpc>
            </a:pPr>
            <a:r>
              <a:rPr lang="zh-CN" altLang="en-US" sz="2800" b="0" dirty="0"/>
              <a:t>（</a:t>
            </a:r>
            <a:r>
              <a:rPr lang="en-US" altLang="zh-CN" sz="2800" b="0" dirty="0"/>
              <a:t>9</a:t>
            </a:r>
            <a:r>
              <a:rPr lang="zh-CN" altLang="en-US" sz="2800" b="0" dirty="0"/>
              <a:t>）安全编译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25444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fld id="{894C9347-70DA-4FB4-B750-047F8EED188D}" type="slidenum">
              <a:rPr lang="en-US" altLang="zh-CN" sz="1200" b="0">
                <a:latin typeface="Arial" charset="0"/>
              </a:rPr>
              <a:pPr algn="ctr" eaLnBrk="1" hangingPunct="1"/>
              <a:t>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458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08050"/>
            <a:ext cx="8229600" cy="711200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安全需求</a:t>
            </a:r>
            <a:endParaRPr lang="en-US" altLang="zh-CN" dirty="0"/>
          </a:p>
        </p:txBody>
      </p:sp>
      <p:sp>
        <p:nvSpPr>
          <p:cNvPr id="458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26400" cy="415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保密性需求（机密性需求）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完整性需求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可用性需求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认证与鉴别需求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可审</a:t>
            </a:r>
            <a:r>
              <a:rPr lang="zh-CN" altLang="en-US" sz="2800" dirty="0" smtClean="0"/>
              <a:t>性需求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224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自定义设计方案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2747</TotalTime>
  <Words>2585</Words>
  <Application>Microsoft Office PowerPoint</Application>
  <PresentationFormat>全屏显示(4:3)</PresentationFormat>
  <Paragraphs>371</Paragraphs>
  <Slides>37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自定义设计方案</vt:lpstr>
      <vt:lpstr>软件安全  主讲人：余翔湛 yxz@hit.edu.cn</vt:lpstr>
      <vt:lpstr>课程内容</vt:lpstr>
      <vt:lpstr>软件安全开发</vt:lpstr>
      <vt:lpstr>软件安全设计原则</vt:lpstr>
      <vt:lpstr>软件安全的指导原则</vt:lpstr>
      <vt:lpstr>软件安全的指导原则</vt:lpstr>
      <vt:lpstr>PowerPoint 演示文稿</vt:lpstr>
      <vt:lpstr>PowerPoint 演示文稿</vt:lpstr>
      <vt:lpstr>软件安全需求</vt:lpstr>
      <vt:lpstr>软件安全需求</vt:lpstr>
      <vt:lpstr>软件安全需求</vt:lpstr>
      <vt:lpstr>软件安全需求</vt:lpstr>
      <vt:lpstr>软件安全需求</vt:lpstr>
      <vt:lpstr>软件安全需求</vt:lpstr>
      <vt:lpstr>软件安全编码基本方法与技术</vt:lpstr>
      <vt:lpstr>安全编码基础方法</vt:lpstr>
      <vt:lpstr>防范缓冲区溢出攻击</vt:lpstr>
      <vt:lpstr>PowerPoint 演示文稿</vt:lpstr>
      <vt:lpstr>防范缓冲区溢出攻击的技术</vt:lpstr>
      <vt:lpstr>防范缓冲区溢出攻击的技术</vt:lpstr>
      <vt:lpstr>防范缓冲区溢出攻击的技术</vt:lpstr>
      <vt:lpstr>防范缓冲区溢出攻击的技术</vt:lpstr>
      <vt:lpstr>防范缓冲区溢出攻击的技术</vt:lpstr>
      <vt:lpstr>安全编码基础方法</vt:lpstr>
      <vt:lpstr>防范整数溢出</vt:lpstr>
      <vt:lpstr>处理竞争条件</vt:lpstr>
      <vt:lpstr>正确处理异常</vt:lpstr>
      <vt:lpstr>防范参数安全问题</vt:lpstr>
      <vt:lpstr>软件安全编码基本方法与技术</vt:lpstr>
      <vt:lpstr>Web应用安全编程</vt:lpstr>
      <vt:lpstr>防范SQL注入攻击</vt:lpstr>
      <vt:lpstr>PowerPoint 演示文稿</vt:lpstr>
      <vt:lpstr>防范跨站脚本攻击</vt:lpstr>
      <vt:lpstr>PowerPoint 演示文稿</vt:lpstr>
      <vt:lpstr>其他Web攻击防范</vt:lpstr>
      <vt:lpstr>软件安全编码基本方法与技术</vt:lpstr>
      <vt:lpstr>数据安全编程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pact</dc:creator>
  <cp:lastModifiedBy>pact</cp:lastModifiedBy>
  <cp:revision>247</cp:revision>
  <dcterms:created xsi:type="dcterms:W3CDTF">1601-01-01T00:00:00Z</dcterms:created>
  <dcterms:modified xsi:type="dcterms:W3CDTF">2020-09-30T01:21:14Z</dcterms:modified>
</cp:coreProperties>
</file>