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50"/>
  </p:handoutMasterIdLst>
  <p:sldIdLst>
    <p:sldId id="263" r:id="rId3"/>
    <p:sldId id="581" r:id="rId4"/>
    <p:sldId id="553" r:id="rId5"/>
    <p:sldId id="895" r:id="rId6"/>
    <p:sldId id="673" r:id="rId7"/>
    <p:sldId id="936" r:id="rId9"/>
    <p:sldId id="686" r:id="rId10"/>
    <p:sldId id="688" r:id="rId11"/>
    <p:sldId id="689" r:id="rId12"/>
    <p:sldId id="691" r:id="rId13"/>
    <p:sldId id="692" r:id="rId14"/>
    <p:sldId id="795" r:id="rId15"/>
    <p:sldId id="693" r:id="rId16"/>
    <p:sldId id="899" r:id="rId17"/>
    <p:sldId id="900" r:id="rId18"/>
    <p:sldId id="901" r:id="rId19"/>
    <p:sldId id="902" r:id="rId20"/>
    <p:sldId id="903" r:id="rId21"/>
    <p:sldId id="904" r:id="rId22"/>
    <p:sldId id="905" r:id="rId23"/>
    <p:sldId id="906" r:id="rId24"/>
    <p:sldId id="907" r:id="rId25"/>
    <p:sldId id="939" r:id="rId26"/>
    <p:sldId id="908" r:id="rId27"/>
    <p:sldId id="909" r:id="rId28"/>
    <p:sldId id="910" r:id="rId29"/>
    <p:sldId id="911" r:id="rId30"/>
    <p:sldId id="912" r:id="rId31"/>
    <p:sldId id="913" r:id="rId32"/>
    <p:sldId id="914" r:id="rId33"/>
    <p:sldId id="915" r:id="rId34"/>
    <p:sldId id="916" r:id="rId35"/>
    <p:sldId id="917" r:id="rId36"/>
    <p:sldId id="918" r:id="rId37"/>
    <p:sldId id="919" r:id="rId38"/>
    <p:sldId id="920" r:id="rId39"/>
    <p:sldId id="921" r:id="rId40"/>
    <p:sldId id="922" r:id="rId41"/>
    <p:sldId id="923" r:id="rId42"/>
    <p:sldId id="924" r:id="rId43"/>
    <p:sldId id="925" r:id="rId44"/>
    <p:sldId id="926" r:id="rId45"/>
    <p:sldId id="927" r:id="rId46"/>
    <p:sldId id="928" r:id="rId47"/>
    <p:sldId id="929" r:id="rId48"/>
    <p:sldId id="930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6" autoAdjust="0"/>
    <p:restoredTop sz="86957" autoAdjust="0"/>
  </p:normalViewPr>
  <p:slideViewPr>
    <p:cSldViewPr>
      <p:cViewPr>
        <p:scale>
          <a:sx n="66" d="100"/>
          <a:sy n="66" d="100"/>
        </p:scale>
        <p:origin x="-966" y="-72"/>
      </p:cViewPr>
      <p:guideLst>
        <p:guide orient="horz" pos="2178"/>
        <p:guide pos="288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790" y="-78"/>
      </p:cViewPr>
      <p:guideLst>
        <p:guide orient="horz" pos="2904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10.xml"/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B64C73B3-3088-4018-B4DD-2C54FAF8039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1A098AA8-0E1A-4A36-AC93-C870BBFEC2F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定的概率并不是指全部，所以，可以允许有错误，因此，入侵容忍还有对纠错理论的联想：即利用纠错码可以在一个错误百出、但有信道容量的信道中准确无误地传输数据，网络系统就这样在错误中“生存”下来的，这就是我们说的入侵容忍体系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36B6D3C-9180-4954-8351-C4F60DAF44F6}" type="slidenum">
              <a:rPr lang="zh-CN" altLang="en-US"/>
            </a:fld>
            <a:endParaRPr lang="en-US" altLang="zh-CN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离线技术是一种主动式生存性增强途径，在其给定的指标范围内，系统将具有期望的生存能力，但当攻击强度超出设计指标时，就需要在线技术作为补充 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D74BC-22EC-47BD-A8F0-F0F0BEA862E5}" type="slidenum">
              <a:rPr lang="zh-CN" altLang="en-US"/>
            </a:fld>
            <a:endParaRPr lang="en-US" altLang="zh-CN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lvl="2"/>
            <a:r>
              <a:rPr lang="zh-CN" altLang="en-US"/>
              <a:t>资源复制的一致性</a:t>
            </a:r>
            <a:endParaRPr lang="zh-CN" altLang="en-US"/>
          </a:p>
          <a:p>
            <a:pPr lvl="2"/>
            <a:r>
              <a:rPr lang="zh-CN" altLang="en-US"/>
              <a:t>用户决策的一致性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2F603A-5DA4-4868-AB02-C16AD4E3AEB2}" type="slidenum">
              <a:rPr lang="zh-CN" altLang="en-US"/>
            </a:fld>
            <a:endParaRPr lang="en-US" altLang="zh-CN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数据库的生存性增强。恶意事务或来自表面上合法的用户，如窃取到合法用户口令并冒充合法用户的伪装者，或成功绕过访问控制的外部攻击者。由于恶意事务的巨大流量，传统的入侵检测等方法已难以适用，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268413"/>
            <a:ext cx="2058988" cy="4537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68413"/>
            <a:ext cx="6029325" cy="4537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8413"/>
            <a:ext cx="8229600" cy="71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2420938"/>
            <a:ext cx="4038600" cy="338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2420938"/>
            <a:ext cx="4038600" cy="338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D4D72A-A1D8-4EEF-9746-0192057CD3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2420938"/>
            <a:ext cx="4038600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2420938"/>
            <a:ext cx="4038600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8413"/>
            <a:ext cx="82296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420938"/>
            <a:ext cx="82296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692275" y="333375"/>
            <a:ext cx="7272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 b="0"/>
          </a:p>
        </p:txBody>
      </p:sp>
      <p:pic>
        <p:nvPicPr>
          <p:cNvPr id="33800" name="Picture 8" descr="图片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26988"/>
            <a:ext cx="7816850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403350" y="836613"/>
            <a:ext cx="583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 b="0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76375" y="333375"/>
            <a:ext cx="60483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0" i="1"/>
              <a:t>    </a:t>
            </a:r>
            <a:r>
              <a:rPr lang="en-US" altLang="zh-CN" i="1">
                <a:latin typeface="Times New Roman" panose="02020603050405020304" pitchFamily="18" charset="0"/>
              </a:rPr>
              <a:t>                 Computer Network and Information Security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63900"/>
            <a:ext cx="8229600" cy="1244600"/>
          </a:xfrm>
        </p:spPr>
        <p:txBody>
          <a:bodyPr/>
          <a:lstStyle/>
          <a:p>
            <a:r>
              <a:rPr lang="zh-CN" altLang="en-US">
                <a:ea typeface="华文中宋" panose="02010600040101010101" pitchFamily="2" charset="-122"/>
              </a:rPr>
              <a:t>软件安全</a:t>
            </a:r>
            <a:br>
              <a:rPr lang="zh-CN" altLang="en-US">
                <a:ea typeface="华文中宋" panose="02010600040101010101" pitchFamily="2" charset="-122"/>
              </a:rPr>
            </a:br>
            <a:br>
              <a:rPr lang="zh-CN" altLang="en-US">
                <a:ea typeface="华文中宋" panose="02010600040101010101" pitchFamily="2" charset="-122"/>
              </a:rPr>
            </a:br>
            <a:r>
              <a:rPr lang="zh-CN" altLang="en-US" sz="3200">
                <a:ea typeface="华文中宋" panose="02010600040101010101" pitchFamily="2" charset="-122"/>
              </a:rPr>
              <a:t>主讲人：余翔湛</a:t>
            </a:r>
            <a:br>
              <a:rPr lang="zh-CN" altLang="en-US" sz="3200">
                <a:ea typeface="华文中宋" panose="02010600040101010101" pitchFamily="2" charset="-122"/>
              </a:rPr>
            </a:br>
            <a:r>
              <a:rPr lang="en-US" altLang="zh-CN" sz="2800">
                <a:ea typeface="华文中宋" panose="02010600040101010101" pitchFamily="2" charset="-122"/>
              </a:rPr>
              <a:t>yxz@hit.edu.cn</a:t>
            </a:r>
            <a:endParaRPr lang="en-US" altLang="zh-CN" sz="280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8229600" cy="711200"/>
          </a:xfrm>
        </p:spPr>
        <p:txBody>
          <a:bodyPr/>
          <a:lstStyle/>
          <a:p>
            <a:r>
              <a:rPr lang="zh-CN" altLang="en-US" sz="3600" dirty="0" smtClean="0"/>
              <a:t>相关指标</a:t>
            </a:r>
            <a:endParaRPr lang="zh-CN" altLang="en-US" sz="3600" dirty="0"/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757737"/>
          </a:xfrm>
          <a:noFill/>
        </p:spPr>
        <p:txBody>
          <a:bodyPr/>
          <a:lstStyle/>
          <a:p>
            <a:r>
              <a:rPr lang="en-US" altLang="zh-CN" sz="2800" dirty="0"/>
              <a:t>Unplanned Downtime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1"/>
            <a:r>
              <a:rPr lang="zh-CN" altLang="en-US" sz="2400" dirty="0" smtClean="0"/>
              <a:t>系统失效发生</a:t>
            </a:r>
            <a:r>
              <a:rPr lang="zh-CN" altLang="en-US" sz="2400" dirty="0"/>
              <a:t>后，不可预知的停机时间，一般靠经验来估计。</a:t>
            </a:r>
            <a:endParaRPr lang="zh-CN" altLang="en-US" sz="2400" dirty="0"/>
          </a:p>
          <a:p>
            <a:r>
              <a:rPr lang="en-US" altLang="zh-CN" sz="2800" dirty="0"/>
              <a:t>DOI( Degraded operation interval)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1"/>
            <a:r>
              <a:rPr lang="zh-CN" altLang="en-US" sz="2400" dirty="0" smtClean="0"/>
              <a:t>系统</a:t>
            </a:r>
            <a:r>
              <a:rPr lang="zh-CN" altLang="en-US" sz="2400" dirty="0"/>
              <a:t>失效</a:t>
            </a:r>
            <a:r>
              <a:rPr lang="zh-CN" altLang="en-US" sz="2400" dirty="0" smtClean="0"/>
              <a:t>发生</a:t>
            </a:r>
            <a:r>
              <a:rPr lang="zh-CN" altLang="en-US" sz="2400" dirty="0"/>
              <a:t>后，系统失去部分功能部分而降级使用的时间</a:t>
            </a:r>
            <a:endParaRPr lang="zh-CN" altLang="en-US" sz="2400" dirty="0"/>
          </a:p>
          <a:p>
            <a:pPr lvl="2"/>
            <a:r>
              <a:rPr lang="zh-CN" altLang="en-US" sz="2000" dirty="0"/>
              <a:t>功能降级</a:t>
            </a:r>
            <a:endParaRPr lang="zh-CN" altLang="en-US" sz="2000" dirty="0"/>
          </a:p>
          <a:p>
            <a:pPr lvl="2"/>
            <a:r>
              <a:rPr lang="zh-CN" altLang="en-US" sz="2000" dirty="0"/>
              <a:t>抗风险降级</a:t>
            </a:r>
            <a:endParaRPr lang="zh-CN" altLang="en-US" sz="2000" dirty="0"/>
          </a:p>
          <a:p>
            <a:r>
              <a:rPr lang="en-US" altLang="zh-CN" sz="2800" dirty="0"/>
              <a:t>Planned Downtime 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1"/>
            <a:r>
              <a:rPr lang="zh-CN" altLang="en-US" sz="2400" dirty="0" smtClean="0"/>
              <a:t>系统</a:t>
            </a:r>
            <a:r>
              <a:rPr lang="zh-CN" altLang="en-US" sz="2400" dirty="0"/>
              <a:t>失效</a:t>
            </a:r>
            <a:r>
              <a:rPr lang="zh-CN" altLang="en-US" sz="2400" dirty="0" smtClean="0"/>
              <a:t>发生</a:t>
            </a:r>
            <a:r>
              <a:rPr lang="zh-CN" altLang="en-US" sz="2400" dirty="0"/>
              <a:t>后，系统因恢复数据或系统切换而导致的计划中系统停止服务的时间。</a:t>
            </a:r>
            <a:endParaRPr lang="zh-CN" altLang="en-US" sz="24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1143000"/>
          </a:xfrm>
        </p:spPr>
        <p:txBody>
          <a:bodyPr/>
          <a:lstStyle/>
          <a:p>
            <a:r>
              <a:rPr lang="zh-CN" altLang="en-US" sz="3600" dirty="0" smtClean="0"/>
              <a:t>相关指标</a:t>
            </a:r>
            <a:endParaRPr lang="zh-CN" altLang="en-US" dirty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905000"/>
            <a:ext cx="7772400" cy="4548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dirty="0"/>
              <a:t>RTO( Recovery time objective) </a:t>
            </a:r>
            <a:r>
              <a:rPr lang="zh-CN" altLang="en-US" i="1" dirty="0"/>
              <a:t>：</a:t>
            </a:r>
            <a:endParaRPr lang="zh-CN" altLang="en-US" i="1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指</a:t>
            </a:r>
            <a:r>
              <a:rPr lang="zh-CN" altLang="en-US" dirty="0" smtClean="0"/>
              <a:t>系统</a:t>
            </a:r>
            <a:r>
              <a:rPr lang="zh-CN" altLang="en-US" dirty="0"/>
              <a:t>失效</a:t>
            </a:r>
            <a:r>
              <a:rPr lang="zh-CN" altLang="en-US" dirty="0" smtClean="0"/>
              <a:t>发生</a:t>
            </a:r>
            <a:r>
              <a:rPr lang="zh-CN" altLang="en-US" dirty="0"/>
              <a:t>后到系统恢复正常状态的时间目标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包括对</a:t>
            </a:r>
            <a:r>
              <a:rPr lang="en-US" altLang="zh-CN" dirty="0"/>
              <a:t>Unplanned Downtime</a:t>
            </a:r>
            <a:r>
              <a:rPr lang="zh-CN" altLang="en-US" dirty="0"/>
              <a:t>、</a:t>
            </a:r>
            <a:r>
              <a:rPr lang="en-US" altLang="zh-CN" dirty="0"/>
              <a:t>Planned downtime</a:t>
            </a:r>
            <a:r>
              <a:rPr lang="zh-CN" altLang="en-US" dirty="0"/>
              <a:t>和</a:t>
            </a:r>
            <a:r>
              <a:rPr lang="en-US" altLang="zh-CN" dirty="0"/>
              <a:t>DOI</a:t>
            </a:r>
            <a:r>
              <a:rPr lang="zh-CN" altLang="en-US" dirty="0"/>
              <a:t>的分别度量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i="1" dirty="0"/>
              <a:t>RPO( Recovery point objective) </a:t>
            </a:r>
            <a:r>
              <a:rPr lang="zh-CN" altLang="en-US" i="1" dirty="0"/>
              <a:t>：</a:t>
            </a:r>
            <a:endParaRPr lang="zh-CN" altLang="en-US" i="1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指</a:t>
            </a:r>
            <a:r>
              <a:rPr lang="zh-CN" altLang="en-US" dirty="0" smtClean="0"/>
              <a:t>系统</a:t>
            </a:r>
            <a:r>
              <a:rPr lang="zh-CN" altLang="en-US" dirty="0"/>
              <a:t>失效</a:t>
            </a:r>
            <a:r>
              <a:rPr lang="zh-CN" altLang="en-US" dirty="0" smtClean="0"/>
              <a:t>发生</a:t>
            </a:r>
            <a:r>
              <a:rPr lang="zh-CN" altLang="en-US" dirty="0"/>
              <a:t>后，</a:t>
            </a:r>
            <a:r>
              <a:rPr lang="zh-CN" altLang="en-US" dirty="0" smtClean="0"/>
              <a:t>系统恢复</a:t>
            </a:r>
            <a:r>
              <a:rPr lang="zh-CN" altLang="en-US" dirty="0"/>
              <a:t>到某个具有一致性的点的目标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包括对数据损失程度的度量</a:t>
            </a:r>
            <a:r>
              <a:rPr lang="zh-CN" altLang="en-US" dirty="0" smtClean="0"/>
              <a:t>，即</a:t>
            </a:r>
            <a:r>
              <a:rPr lang="zh-CN" altLang="en-US" dirty="0" smtClean="0">
                <a:latin typeface="宋体" panose="02010600030101010101" pitchFamily="2" charset="-122"/>
              </a:rPr>
              <a:t>发生</a:t>
            </a:r>
            <a:r>
              <a:rPr lang="zh-CN" altLang="en-US" dirty="0"/>
              <a:t>失效</a:t>
            </a:r>
            <a:r>
              <a:rPr lang="zh-CN" altLang="en-US" dirty="0" smtClean="0">
                <a:latin typeface="宋体" panose="02010600030101010101" pitchFamily="2" charset="-122"/>
              </a:rPr>
              <a:t>造成</a:t>
            </a:r>
            <a:r>
              <a:rPr lang="zh-CN" altLang="en-US" dirty="0">
                <a:latin typeface="宋体" panose="02010600030101010101" pitchFamily="2" charset="-122"/>
              </a:rPr>
              <a:t>的数据丢失量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1143000"/>
          </a:xfrm>
        </p:spPr>
        <p:txBody>
          <a:bodyPr/>
          <a:lstStyle/>
          <a:p>
            <a:r>
              <a:rPr lang="zh-CN" altLang="en-US" sz="3600" dirty="0" smtClean="0"/>
              <a:t>相关指标</a:t>
            </a:r>
            <a:endParaRPr lang="zh-CN" altLang="en-US" dirty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905000"/>
            <a:ext cx="7772400" cy="4548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dirty="0"/>
              <a:t>RTO( Recovery time objective) </a:t>
            </a:r>
            <a:r>
              <a:rPr lang="zh-CN" altLang="en-US" i="1" dirty="0"/>
              <a:t>：</a:t>
            </a:r>
            <a:endParaRPr lang="zh-CN" altLang="en-US" i="1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指</a:t>
            </a:r>
            <a:r>
              <a:rPr lang="zh-CN" altLang="en-US" dirty="0" smtClean="0"/>
              <a:t>系统</a:t>
            </a:r>
            <a:r>
              <a:rPr lang="zh-CN" altLang="en-US" dirty="0"/>
              <a:t>失效</a:t>
            </a:r>
            <a:r>
              <a:rPr lang="zh-CN" altLang="en-US" dirty="0" smtClean="0"/>
              <a:t>发生</a:t>
            </a:r>
            <a:r>
              <a:rPr lang="zh-CN" altLang="en-US" dirty="0"/>
              <a:t>后到系统恢复正常状态的时间目标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包括对</a:t>
            </a:r>
            <a:r>
              <a:rPr lang="en-US" altLang="zh-CN" dirty="0"/>
              <a:t>Unplanned Downtime</a:t>
            </a:r>
            <a:r>
              <a:rPr lang="zh-CN" altLang="en-US" dirty="0"/>
              <a:t>、</a:t>
            </a:r>
            <a:r>
              <a:rPr lang="en-US" altLang="zh-CN" dirty="0"/>
              <a:t>Planned downtime</a:t>
            </a:r>
            <a:r>
              <a:rPr lang="zh-CN" altLang="en-US" dirty="0"/>
              <a:t>和</a:t>
            </a:r>
            <a:r>
              <a:rPr lang="en-US" altLang="zh-CN" dirty="0"/>
              <a:t>DOI</a:t>
            </a:r>
            <a:r>
              <a:rPr lang="zh-CN" altLang="en-US" dirty="0"/>
              <a:t>的分别度量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i="1" dirty="0"/>
              <a:t>RPO( Recovery point objective) </a:t>
            </a:r>
            <a:r>
              <a:rPr lang="zh-CN" altLang="en-US" i="1" dirty="0"/>
              <a:t>：</a:t>
            </a:r>
            <a:endParaRPr lang="zh-CN" altLang="en-US" i="1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指</a:t>
            </a:r>
            <a:r>
              <a:rPr lang="zh-CN" altLang="en-US" dirty="0" smtClean="0"/>
              <a:t>系统</a:t>
            </a:r>
            <a:r>
              <a:rPr lang="zh-CN" altLang="en-US" dirty="0"/>
              <a:t>失效</a:t>
            </a:r>
            <a:r>
              <a:rPr lang="zh-CN" altLang="en-US" dirty="0" smtClean="0"/>
              <a:t>发生</a:t>
            </a:r>
            <a:r>
              <a:rPr lang="zh-CN" altLang="en-US" dirty="0"/>
              <a:t>后，</a:t>
            </a:r>
            <a:r>
              <a:rPr lang="zh-CN" altLang="en-US" dirty="0" smtClean="0"/>
              <a:t>系统恢复</a:t>
            </a:r>
            <a:r>
              <a:rPr lang="zh-CN" altLang="en-US" dirty="0"/>
              <a:t>到某个具有一致性的点的目标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包括对数据损失程度的度量</a:t>
            </a:r>
            <a:r>
              <a:rPr lang="zh-CN" altLang="en-US" dirty="0" smtClean="0"/>
              <a:t>，即</a:t>
            </a:r>
            <a:r>
              <a:rPr lang="zh-CN" altLang="en-US" dirty="0" smtClean="0">
                <a:latin typeface="宋体" panose="02010600030101010101" pitchFamily="2" charset="-122"/>
              </a:rPr>
              <a:t>发生</a:t>
            </a:r>
            <a:r>
              <a:rPr lang="zh-CN" altLang="en-US" dirty="0"/>
              <a:t>失效</a:t>
            </a:r>
            <a:r>
              <a:rPr lang="zh-CN" altLang="en-US" dirty="0" smtClean="0">
                <a:latin typeface="宋体" panose="02010600030101010101" pitchFamily="2" charset="-122"/>
              </a:rPr>
              <a:t>造成</a:t>
            </a:r>
            <a:r>
              <a:rPr lang="zh-CN" altLang="en-US" dirty="0">
                <a:latin typeface="宋体" panose="02010600030101010101" pitchFamily="2" charset="-122"/>
              </a:rPr>
              <a:t>的数据丢失量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 sz="4000" dirty="0" smtClean="0"/>
              <a:t>系统可用设计思路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89455"/>
            <a:ext cx="8229600" cy="3384550"/>
          </a:xfrm>
        </p:spPr>
        <p:txBody>
          <a:bodyPr/>
          <a:lstStyle/>
          <a:p>
            <a:r>
              <a:rPr lang="en-US" altLang="zh-CN" dirty="0" smtClean="0"/>
              <a:t>Fail-stop</a:t>
            </a:r>
            <a:r>
              <a:rPr lang="zh-CN" altLang="en-US" dirty="0" smtClean="0"/>
              <a:t>失效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冗余资源：</a:t>
            </a:r>
            <a:r>
              <a:rPr lang="en-US" altLang="zh-CN" dirty="0" smtClean="0"/>
              <a:t>f+1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为可能失效的最大值</a:t>
            </a:r>
            <a:endParaRPr lang="en-US" altLang="zh-CN" dirty="0" smtClean="0"/>
          </a:p>
          <a:p>
            <a:r>
              <a:rPr lang="en-US" altLang="zh-CN" dirty="0" smtClean="0"/>
              <a:t>Byzantine</a:t>
            </a:r>
            <a:r>
              <a:rPr lang="zh-CN" altLang="en-US" dirty="0"/>
              <a:t>失效</a:t>
            </a:r>
            <a:endParaRPr lang="en-US" altLang="zh-CN" dirty="0"/>
          </a:p>
          <a:p>
            <a:pPr lvl="1"/>
            <a:r>
              <a:rPr lang="zh-CN" altLang="en-US" dirty="0" smtClean="0"/>
              <a:t>冗余资源：</a:t>
            </a:r>
            <a:r>
              <a:rPr lang="en-US" altLang="zh-CN" dirty="0" smtClean="0"/>
              <a:t>2f+1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+mn-ea"/>
              </a:rPr>
              <a:t>f</a:t>
            </a:r>
            <a:r>
              <a:rPr lang="zh-CN" altLang="en-US" dirty="0" smtClean="0">
                <a:sym typeface="+mn-ea"/>
              </a:rPr>
              <a:t>为可能失效的最大值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  <a:p>
            <a:pPr lvl="0"/>
            <a:r>
              <a:rPr lang="zh-CN" altLang="en-US" dirty="0" smtClean="0"/>
              <a:t>如果需要考虑网络也可能同时失效的情况呢？</a:t>
            </a:r>
            <a:endParaRPr lang="zh-CN" altLang="en-US" dirty="0" smtClean="0"/>
          </a:p>
          <a:p>
            <a:pPr lvl="1"/>
            <a:r>
              <a:rPr lang="en-US" altLang="zh-CN" dirty="0" smtClean="0">
                <a:sym typeface="+mn-ea"/>
              </a:rPr>
              <a:t>Fail-stop</a:t>
            </a:r>
            <a:r>
              <a:rPr lang="zh-CN" altLang="en-US" dirty="0" smtClean="0">
                <a:sym typeface="+mn-ea"/>
              </a:rPr>
              <a:t>失效：</a:t>
            </a:r>
            <a:r>
              <a:rPr lang="en-US" altLang="zh-CN" dirty="0" smtClean="0">
                <a:sym typeface="+mn-ea"/>
              </a:rPr>
              <a:t>2f+1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Byzantine</a:t>
            </a:r>
            <a:r>
              <a:rPr lang="zh-CN" altLang="en-US" dirty="0">
                <a:sym typeface="+mn-ea"/>
              </a:rPr>
              <a:t>失效：</a:t>
            </a:r>
            <a:r>
              <a:rPr lang="en-US" altLang="zh-CN" dirty="0">
                <a:sym typeface="+mn-ea"/>
              </a:rPr>
              <a:t>3f+1</a:t>
            </a:r>
            <a:r>
              <a:rPr lang="zh-CN" altLang="en-US" dirty="0">
                <a:sym typeface="+mn-ea"/>
              </a:rPr>
              <a:t>，拜占庭容错(BFT)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7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实现技术</a:t>
            </a:r>
            <a:endParaRPr lang="zh-CN" altLang="en-US" dirty="0"/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883" y="2344738"/>
            <a:ext cx="8229600" cy="2936875"/>
          </a:xfrm>
        </p:spPr>
        <p:txBody>
          <a:bodyPr/>
          <a:lstStyle/>
          <a:p>
            <a:r>
              <a:rPr lang="zh-CN" altLang="en-US" dirty="0"/>
              <a:t>多样性冗余 </a:t>
            </a:r>
            <a:endParaRPr lang="zh-CN" altLang="en-US" dirty="0"/>
          </a:p>
          <a:p>
            <a:r>
              <a:rPr lang="zh-CN" altLang="en-US" dirty="0" smtClean="0"/>
              <a:t>自</a:t>
            </a:r>
            <a:r>
              <a:rPr lang="zh-CN" altLang="en-US" dirty="0"/>
              <a:t>适应方式</a:t>
            </a:r>
            <a:endParaRPr lang="zh-CN" altLang="en-US" dirty="0"/>
          </a:p>
          <a:p>
            <a:r>
              <a:rPr lang="zh-CN" altLang="en-US" dirty="0" smtClean="0"/>
              <a:t>失效检测</a:t>
            </a:r>
            <a:endParaRPr lang="en-US" altLang="zh-CN" dirty="0" smtClean="0"/>
          </a:p>
          <a:p>
            <a:r>
              <a:rPr lang="zh-CN" altLang="en-US" dirty="0"/>
              <a:t>隔离和</a:t>
            </a:r>
            <a:r>
              <a:rPr lang="zh-CN" altLang="en-US" dirty="0" smtClean="0"/>
              <a:t>修复</a:t>
            </a:r>
            <a:endParaRPr lang="en-US" altLang="zh-CN" dirty="0" smtClean="0"/>
          </a:p>
          <a:p>
            <a:r>
              <a:rPr lang="zh-CN" altLang="en-US" dirty="0"/>
              <a:t>迁移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8413"/>
            <a:ext cx="8229600" cy="393700"/>
          </a:xfrm>
          <a:noFill/>
        </p:spPr>
        <p:txBody>
          <a:bodyPr/>
          <a:lstStyle/>
          <a:p>
            <a:r>
              <a:rPr lang="zh-CN" altLang="en-US" sz="4800"/>
              <a:t>多样性冗余</a:t>
            </a:r>
            <a:endParaRPr lang="zh-CN" altLang="en-US" sz="4800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348880"/>
            <a:ext cx="8229600" cy="2982913"/>
          </a:xfrm>
        </p:spPr>
        <p:txBody>
          <a:bodyPr/>
          <a:lstStyle/>
          <a:p>
            <a:r>
              <a:rPr lang="zh-CN" altLang="en-US" dirty="0"/>
              <a:t>冗余是硬件容错、软件容错等领域广泛运用的设计方法，</a:t>
            </a:r>
            <a:r>
              <a:rPr lang="zh-CN" altLang="en-US" dirty="0" smtClean="0"/>
              <a:t>是提高系统可用的</a:t>
            </a:r>
            <a:r>
              <a:rPr lang="zh-CN" altLang="en-US" dirty="0"/>
              <a:t>核心思想 </a:t>
            </a:r>
            <a:endParaRPr lang="zh-CN" altLang="en-US" dirty="0"/>
          </a:p>
          <a:p>
            <a:pPr lvl="1"/>
            <a:r>
              <a:rPr lang="zh-CN" altLang="en-US" dirty="0"/>
              <a:t>资源冗余 </a:t>
            </a:r>
            <a:endParaRPr lang="zh-CN" altLang="en-US" dirty="0"/>
          </a:p>
          <a:p>
            <a:pPr lvl="1"/>
            <a:r>
              <a:rPr lang="zh-CN" altLang="en-US" dirty="0"/>
              <a:t>方法冗余 </a:t>
            </a:r>
            <a:endParaRPr lang="zh-CN" altLang="en-US" dirty="0"/>
          </a:p>
          <a:p>
            <a:pPr lvl="1"/>
            <a:r>
              <a:rPr lang="zh-CN" altLang="en-US" dirty="0"/>
              <a:t>时间冗余 </a:t>
            </a:r>
            <a:endParaRPr lang="zh-CN" altLang="en-US" dirty="0"/>
          </a:p>
          <a:p>
            <a:pPr lvl="1"/>
            <a:r>
              <a:rPr lang="zh-CN" altLang="en-US" dirty="0"/>
              <a:t>信息冗余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712"/>
            <a:ext cx="8229600" cy="711200"/>
          </a:xfrm>
          <a:noFill/>
        </p:spPr>
        <p:txBody>
          <a:bodyPr/>
          <a:lstStyle/>
          <a:p>
            <a:r>
              <a:rPr lang="zh-CN" altLang="en-US" dirty="0" smtClean="0"/>
              <a:t>资源冗余</a:t>
            </a:r>
            <a:endParaRPr lang="zh-CN" altLang="en-US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288"/>
            <a:ext cx="8229600" cy="3744912"/>
          </a:xfrm>
        </p:spPr>
        <p:txBody>
          <a:bodyPr/>
          <a:lstStyle/>
          <a:p>
            <a:r>
              <a:rPr lang="zh-CN" altLang="en-US" dirty="0"/>
              <a:t>资源冗余 </a:t>
            </a:r>
            <a:r>
              <a:rPr lang="zh-CN" altLang="en-US" dirty="0" smtClean="0"/>
              <a:t>：系统各部件</a:t>
            </a:r>
            <a:r>
              <a:rPr lang="zh-CN" altLang="en-US" dirty="0"/>
              <a:t>的</a:t>
            </a:r>
            <a:r>
              <a:rPr lang="zh-CN" altLang="en-US" dirty="0" smtClean="0"/>
              <a:t>冗余，</a:t>
            </a:r>
            <a:r>
              <a:rPr lang="zh-CN" altLang="en-US" dirty="0"/>
              <a:t>资源</a:t>
            </a:r>
            <a:r>
              <a:rPr lang="zh-CN" altLang="en-US" dirty="0" smtClean="0"/>
              <a:t>复制是关键 </a:t>
            </a:r>
            <a:endParaRPr lang="zh-CN" altLang="en-US" dirty="0"/>
          </a:p>
          <a:p>
            <a:r>
              <a:rPr lang="zh-CN" altLang="en-US" dirty="0" smtClean="0"/>
              <a:t>复制</a:t>
            </a:r>
            <a:r>
              <a:rPr lang="zh-CN" altLang="en-US" dirty="0"/>
              <a:t>方法</a:t>
            </a:r>
            <a:endParaRPr lang="zh-CN" altLang="en-US" dirty="0"/>
          </a:p>
          <a:p>
            <a:pPr lvl="1"/>
            <a:r>
              <a:rPr lang="zh-CN" altLang="en-US" dirty="0"/>
              <a:t>按方式分类</a:t>
            </a:r>
            <a:endParaRPr lang="zh-CN" altLang="en-US" dirty="0"/>
          </a:p>
          <a:p>
            <a:pPr lvl="2"/>
            <a:r>
              <a:rPr lang="zh-CN" altLang="en-US" dirty="0"/>
              <a:t>主动复制</a:t>
            </a:r>
            <a:endParaRPr lang="zh-CN" altLang="en-US" dirty="0"/>
          </a:p>
          <a:p>
            <a:pPr lvl="2"/>
            <a:r>
              <a:rPr lang="zh-CN" altLang="en-US" dirty="0"/>
              <a:t>被动复制</a:t>
            </a:r>
            <a:endParaRPr lang="zh-CN" altLang="en-US" dirty="0"/>
          </a:p>
          <a:p>
            <a:pPr lvl="1"/>
            <a:r>
              <a:rPr lang="zh-CN" altLang="en-US" dirty="0"/>
              <a:t>按实时性分类</a:t>
            </a:r>
            <a:endParaRPr lang="zh-CN" altLang="en-US" dirty="0"/>
          </a:p>
          <a:p>
            <a:pPr lvl="2"/>
            <a:r>
              <a:rPr lang="zh-CN" altLang="en-US" dirty="0"/>
              <a:t>同步复制</a:t>
            </a:r>
            <a:endParaRPr lang="zh-CN" altLang="en-US" dirty="0"/>
          </a:p>
          <a:p>
            <a:pPr lvl="2"/>
            <a:r>
              <a:rPr lang="zh-CN" altLang="en-US" dirty="0"/>
              <a:t>异步复制</a:t>
            </a:r>
            <a:endParaRPr lang="zh-CN" altLang="en-US" dirty="0"/>
          </a:p>
          <a:p>
            <a:r>
              <a:rPr lang="zh-CN" altLang="en-US" dirty="0"/>
              <a:t>复制的关键问题</a:t>
            </a:r>
            <a:endParaRPr lang="zh-CN" altLang="en-US" dirty="0"/>
          </a:p>
          <a:p>
            <a:pPr lvl="2"/>
            <a:r>
              <a:rPr lang="zh-CN" altLang="en-US" dirty="0"/>
              <a:t>一致性问题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376998"/>
            <a:ext cx="7769225" cy="4103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主动复制（</a:t>
            </a:r>
            <a:r>
              <a:rPr lang="en-US" altLang="zh-CN" dirty="0"/>
              <a:t>Active Replication</a:t>
            </a:r>
            <a:r>
              <a:rPr lang="zh-CN" altLang="en-US" dirty="0"/>
              <a:t>） ：又叫做状态机方法（</a:t>
            </a:r>
            <a:r>
              <a:rPr lang="en-US" altLang="zh-CN" dirty="0"/>
              <a:t>State Machine Approach</a:t>
            </a:r>
            <a:r>
              <a:rPr lang="zh-CN" altLang="en-US" dirty="0"/>
              <a:t>）。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sz="2600" dirty="0"/>
              <a:t>它有如下确定性假定：对于每一个复制服务器，相同的请求输入按照相同的顺序执行</a:t>
            </a:r>
            <a:r>
              <a:rPr lang="zh-CN" altLang="en-US" sz="2600" dirty="0" smtClean="0"/>
              <a:t>，会</a:t>
            </a:r>
            <a:r>
              <a:rPr lang="zh-CN" altLang="en-US" sz="2600" dirty="0"/>
              <a:t>产生相同的输出结果，即服务器是一个确定性的自动机。在确定性前提下，客户将请求发往所有服务器，服务器执行请求就使得服务器的状态保持一致。因此，当某个服务器失效后，其他的服务器仍然可以处理客户请求，达到不间断服务的目的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pPr lvl="2">
              <a:lnSpc>
                <a:spcPct val="80000"/>
              </a:lnSpc>
            </a:pPr>
            <a:r>
              <a:rPr lang="zh-CN" altLang="en-US" sz="2225" dirty="0" smtClean="0"/>
              <a:t>时间戳的应用</a:t>
            </a:r>
            <a:endParaRPr lang="en-US" altLang="zh-CN" sz="2225" dirty="0" smtClean="0"/>
          </a:p>
          <a:p>
            <a:pPr lvl="1">
              <a:lnSpc>
                <a:spcPct val="80000"/>
              </a:lnSpc>
            </a:pPr>
            <a:r>
              <a:rPr lang="zh-CN" altLang="en-US" sz="2600" dirty="0" smtClean="0"/>
              <a:t>应对</a:t>
            </a:r>
            <a:r>
              <a:rPr lang="en-US" altLang="zh-CN" sz="2400" dirty="0" smtClean="0">
                <a:latin typeface="楷体_GB2312" pitchFamily="49" charset="-122"/>
              </a:rPr>
              <a:t>Byzantine</a:t>
            </a:r>
            <a:r>
              <a:rPr lang="zh-CN" altLang="en-US" sz="2400" dirty="0" smtClean="0">
                <a:latin typeface="楷体_GB2312" pitchFamily="49" charset="-122"/>
              </a:rPr>
              <a:t>失效的投票机制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433" y="1272858"/>
            <a:ext cx="7772400" cy="4851400"/>
          </a:xfrm>
        </p:spPr>
        <p:txBody>
          <a:bodyPr/>
          <a:lstStyle/>
          <a:p>
            <a:r>
              <a:rPr lang="zh-CN" altLang="en-US" sz="2800" dirty="0"/>
              <a:t>优点：失效对客户透明，响应迅速，缺点是比较耗费</a:t>
            </a:r>
            <a:r>
              <a:rPr lang="zh-CN" altLang="en-US" sz="2800" dirty="0" smtClean="0"/>
              <a:t>资源。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971779" name="Rectangle 3"/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1780" name="Object 4"/>
          <p:cNvGraphicFramePr>
            <a:graphicFrameLocks noChangeAspect="1"/>
          </p:cNvGraphicFramePr>
          <p:nvPr/>
        </p:nvGraphicFramePr>
        <p:xfrm>
          <a:off x="828675" y="2341563"/>
          <a:ext cx="7991475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Visio" r:id="rId1" imgW="4493260" imgH="2438400" progId="Visio.Drawing.11">
                  <p:embed/>
                </p:oleObj>
              </mc:Choice>
              <mc:Fallback>
                <p:oleObj name="Visio" r:id="rId1" imgW="4493260" imgH="2438400" progId="Visio.Drawing.11">
                  <p:embed/>
                  <p:pic>
                    <p:nvPicPr>
                      <p:cNvPr id="0" name="图片 42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341563"/>
                        <a:ext cx="7991475" cy="432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1447800"/>
            <a:ext cx="7772400" cy="4933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被动复制（</a:t>
            </a:r>
            <a:r>
              <a:rPr lang="en-US" altLang="zh-CN" dirty="0"/>
              <a:t>Passive Replication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sz="2600" dirty="0"/>
              <a:t>在主动复制中各复制服务器的地位相等，都处理来自客户的请求；而在被动复制中只有一个服务器处理客户请求，此服务器称为主服务器（</a:t>
            </a:r>
            <a:r>
              <a:rPr lang="en-US" altLang="zh-CN" sz="2600" dirty="0"/>
              <a:t>Primary Server</a:t>
            </a:r>
            <a:r>
              <a:rPr lang="zh-CN" altLang="en-US" sz="2600" dirty="0"/>
              <a:t>），其它服务器处于准备状态，称为备服务器（</a:t>
            </a:r>
            <a:r>
              <a:rPr lang="en-US" altLang="zh-CN" sz="2600" dirty="0"/>
              <a:t>Backup Server</a:t>
            </a:r>
            <a:r>
              <a:rPr lang="zh-CN" altLang="en-US" sz="2600" dirty="0"/>
              <a:t>）。只有主服务器处理客户请求，只有它的状态在更新。要使各服务器之间状态同步，还要对备服务器状态进行更新</a:t>
            </a:r>
            <a:r>
              <a:rPr lang="zh-CN" altLang="en-US" sz="2600" dirty="0" smtClean="0"/>
              <a:t>。</a:t>
            </a:r>
            <a:endParaRPr lang="zh-CN" alt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8229600" cy="711200"/>
          </a:xfrm>
        </p:spPr>
        <p:txBody>
          <a:bodyPr/>
          <a:lstStyle/>
          <a:p>
            <a:r>
              <a:rPr lang="zh-CN" altLang="en-US"/>
              <a:t>课程内容</a:t>
            </a:r>
            <a:endParaRPr lang="en-US" altLang="zh-CN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989138"/>
            <a:ext cx="6551613" cy="4267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dirty="0"/>
              <a:t>软件安全需求</a:t>
            </a:r>
            <a:endParaRPr lang="zh-CN" altLang="en-US" dirty="0"/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软件安全面临的威胁</a:t>
            </a:r>
            <a:endParaRPr lang="zh-CN" altLang="en-US" dirty="0"/>
          </a:p>
          <a:p>
            <a:pPr marL="609600" indent="-609600">
              <a:buFontTx/>
              <a:buAutoNum type="arabicPeriod"/>
            </a:pPr>
            <a:r>
              <a:rPr lang="zh-CN" altLang="en-US" dirty="0" smtClean="0"/>
              <a:t>软件安全开发</a:t>
            </a:r>
            <a:endParaRPr lang="en-US" altLang="zh-CN" dirty="0" smtClean="0"/>
          </a:p>
          <a:p>
            <a:pPr marL="609600" indent="-609600">
              <a:buFontTx/>
              <a:buAutoNum type="arabicPeriod"/>
            </a:pPr>
            <a:r>
              <a:rPr lang="zh-CN" altLang="en-US" dirty="0" smtClean="0"/>
              <a:t>恶意</a:t>
            </a:r>
            <a:r>
              <a:rPr lang="zh-CN" altLang="en-US" dirty="0"/>
              <a:t>软件防范</a:t>
            </a:r>
            <a:endParaRPr lang="zh-CN" altLang="en-US" dirty="0"/>
          </a:p>
          <a:p>
            <a:pPr marL="609600" indent="-609600">
              <a:buFontTx/>
              <a:buAutoNum type="arabicPeriod"/>
            </a:pPr>
            <a:r>
              <a:rPr lang="zh-CN" altLang="en-US" dirty="0" smtClean="0"/>
              <a:t>程序</a:t>
            </a:r>
            <a:r>
              <a:rPr lang="zh-CN" altLang="en-US" dirty="0"/>
              <a:t>安全性测试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2400" cy="215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与主动复制相比，被动复制的优点</a:t>
            </a:r>
            <a:r>
              <a:rPr lang="zh-CN" altLang="en-US" sz="2400" dirty="0" smtClean="0"/>
              <a:t>是节省</a:t>
            </a:r>
            <a:r>
              <a:rPr lang="zh-CN" altLang="en-US" sz="2400" dirty="0"/>
              <a:t>计算</a:t>
            </a:r>
            <a:r>
              <a:rPr lang="zh-CN" altLang="en-US" sz="2400" dirty="0" smtClean="0"/>
              <a:t>资源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可采用</a:t>
            </a:r>
            <a:r>
              <a:rPr lang="zh-CN" altLang="en-US" sz="2400" dirty="0"/>
              <a:t>较低层次的硬件级复制来降低复制的复杂性。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被动复制的缺点是主服务器的失效对客户是不透明的</a:t>
            </a:r>
            <a:r>
              <a:rPr lang="zh-CN" altLang="en-US" sz="2400" dirty="0" smtClean="0"/>
              <a:t>，且无法应对</a:t>
            </a:r>
            <a:r>
              <a:rPr lang="en-US" altLang="zh-CN" sz="2400" dirty="0" smtClean="0">
                <a:latin typeface="楷体_GB2312" pitchFamily="49" charset="-122"/>
              </a:rPr>
              <a:t>Byzantine</a:t>
            </a:r>
            <a:r>
              <a:rPr lang="zh-CN" altLang="en-US" sz="2400" dirty="0" smtClean="0">
                <a:latin typeface="楷体_GB2312" pitchFamily="49" charset="-122"/>
              </a:rPr>
              <a:t>失效，另外</a:t>
            </a:r>
            <a:r>
              <a:rPr lang="zh-CN" altLang="en-US" sz="2400" dirty="0" smtClean="0"/>
              <a:t>从</a:t>
            </a:r>
            <a:r>
              <a:rPr lang="zh-CN" altLang="en-US" sz="2400" dirty="0"/>
              <a:t>备服务器中选出一个作为接替者的选举过程也较慢</a:t>
            </a:r>
            <a:r>
              <a:rPr lang="zh-CN" altLang="en-US" sz="2800" dirty="0"/>
              <a:t>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9738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3828" name="Object 4"/>
          <p:cNvGraphicFramePr>
            <a:graphicFrameLocks noChangeAspect="1"/>
          </p:cNvGraphicFramePr>
          <p:nvPr/>
        </p:nvGraphicFramePr>
        <p:xfrm>
          <a:off x="1258888" y="3213100"/>
          <a:ext cx="7273925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Visio" r:id="rId1" imgW="4820285" imgH="2258060" progId="Visio.Drawing.11">
                  <p:embed/>
                </p:oleObj>
              </mc:Choice>
              <mc:Fallback>
                <p:oleObj name="Visio" r:id="rId1" imgW="4820285" imgH="2258060" progId="Visio.Drawing.11">
                  <p:embed/>
                  <p:pic>
                    <p:nvPicPr>
                      <p:cNvPr id="0" name="图片 43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7273925" cy="339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8229600" cy="720725"/>
          </a:xfrm>
        </p:spPr>
        <p:txBody>
          <a:bodyPr/>
          <a:lstStyle/>
          <a:p>
            <a:r>
              <a:rPr lang="zh-CN" altLang="en-US"/>
              <a:t>主服务器的选举</a:t>
            </a:r>
            <a:endParaRPr lang="zh-CN" altLang="en-US"/>
          </a:p>
        </p:txBody>
      </p:sp>
      <p:pic>
        <p:nvPicPr>
          <p:cNvPr id="974852" name="Picture 4" descr="4-3%20lead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84538"/>
            <a:ext cx="7056437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90090"/>
            <a:ext cx="8229600" cy="2936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方法冗余：多种方法来实现系统的特性和功能，通过这种方法可以增强系统保持某些服务和特性的能力。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系统具有异构特点 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平台异构</a:t>
            </a:r>
            <a:endParaRPr lang="zh-CN" altLang="en-US"/>
          </a:p>
          <a:p>
            <a:pPr lvl="2">
              <a:lnSpc>
                <a:spcPct val="90000"/>
              </a:lnSpc>
            </a:pPr>
            <a:r>
              <a:rPr lang="zh-CN" altLang="en-US" sz="2400"/>
              <a:t>设备异构</a:t>
            </a:r>
            <a:endParaRPr lang="zh-CN" altLang="en-US" sz="2400"/>
          </a:p>
          <a:p>
            <a:pPr lvl="2">
              <a:lnSpc>
                <a:spcPct val="90000"/>
              </a:lnSpc>
            </a:pPr>
            <a:r>
              <a:rPr lang="zh-CN" altLang="en-US">
                <a:sym typeface="+mn-ea"/>
              </a:rPr>
              <a:t>链路异构</a:t>
            </a:r>
            <a:endParaRPr lang="zh-CN" altLang="en-US" sz="2400"/>
          </a:p>
          <a:p>
            <a:pPr lvl="2">
              <a:lnSpc>
                <a:spcPct val="90000"/>
              </a:lnSpc>
            </a:pPr>
            <a:r>
              <a:rPr lang="zh-CN" altLang="en-US" sz="2400"/>
              <a:t>操作系统异构</a:t>
            </a:r>
            <a:endParaRPr lang="zh-CN" altLang="en-US" sz="2400"/>
          </a:p>
          <a:p>
            <a:pPr lvl="2">
              <a:lnSpc>
                <a:spcPct val="90000"/>
              </a:lnSpc>
            </a:pPr>
            <a:r>
              <a:rPr lang="zh-CN" altLang="en-US"/>
              <a:t>软件平台异构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90090"/>
            <a:ext cx="8229600" cy="293687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/>
              <a:t>数据异构</a:t>
            </a:r>
            <a:endParaRPr lang="zh-CN" altLang="en-US"/>
          </a:p>
          <a:p>
            <a:pPr lvl="2">
              <a:lnSpc>
                <a:spcPct val="90000"/>
              </a:lnSpc>
            </a:pPr>
            <a:r>
              <a:rPr lang="zh-CN" altLang="en-US"/>
              <a:t>数据存储方式、组织结构等方面的异构设计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方法异构</a:t>
            </a:r>
            <a:endParaRPr lang="zh-CN" altLang="en-US"/>
          </a:p>
          <a:p>
            <a:pPr lvl="2">
              <a:lnSpc>
                <a:spcPct val="90000"/>
              </a:lnSpc>
            </a:pPr>
            <a:r>
              <a:rPr lang="zh-CN" altLang="en-US" sz="2400"/>
              <a:t>实现方法上的异构</a:t>
            </a:r>
            <a:endParaRPr lang="zh-CN" altLang="en-US" sz="2400"/>
          </a:p>
          <a:p>
            <a:pPr lvl="2">
              <a:lnSpc>
                <a:spcPct val="90000"/>
              </a:lnSpc>
            </a:pPr>
            <a:r>
              <a:rPr lang="zh-CN" altLang="en-US" sz="2400"/>
              <a:t>相同的输入能得到相同的输出，但是实现过程是完全不同的。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关键问题</a:t>
            </a:r>
            <a:endParaRPr lang="zh-CN" altLang="en-US"/>
          </a:p>
          <a:p>
            <a:pPr lvl="2">
              <a:lnSpc>
                <a:spcPct val="90000"/>
              </a:lnSpc>
            </a:pPr>
            <a:r>
              <a:rPr lang="zh-CN" altLang="en-US"/>
              <a:t>如何降低实现方法的相关性，如何组合冗余的实现方法</a:t>
            </a:r>
            <a:endParaRPr lang="zh-CN" altLang="en-US"/>
          </a:p>
          <a:p>
            <a:pPr lvl="2">
              <a:lnSpc>
                <a:spcPct val="90000"/>
              </a:lnSpc>
            </a:pPr>
            <a:r>
              <a:rPr lang="zh-CN" altLang="en-US"/>
              <a:t> 如何动态地平衡代价和收益</a:t>
            </a:r>
            <a:endParaRPr lang="zh-CN" altLang="en-US"/>
          </a:p>
          <a:p>
            <a:pPr lvl="2">
              <a:lnSpc>
                <a:spcPct val="90000"/>
              </a:lnSpc>
            </a:pPr>
            <a:r>
              <a:rPr lang="zh-CN" altLang="en-US">
                <a:cs typeface="+mn-ea"/>
              </a:rPr>
              <a:t> 如何</a:t>
            </a:r>
            <a:r>
              <a:rPr lang="zh-CN" altLang="en-US"/>
              <a:t>设计能够灵活有效的支持方法冗余的软件系统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Web</a:t>
            </a:r>
            <a:r>
              <a:rPr lang="zh-CN" altLang="en-US"/>
              <a:t>服务的入侵容忍</a:t>
            </a:r>
            <a:endParaRPr lang="zh-CN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DIT</a:t>
            </a:r>
            <a:r>
              <a:rPr lang="zh-CN" altLang="en-US">
                <a:ea typeface="宋体" panose="02010600030101010101" pitchFamily="2" charset="-122"/>
              </a:rPr>
              <a:t>项目模型架构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83364" name="Picture 4" descr="e18_3t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2147570"/>
            <a:ext cx="8534400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8413"/>
            <a:ext cx="8229600" cy="484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3208337"/>
          </a:xfrm>
        </p:spPr>
        <p:txBody>
          <a:bodyPr/>
          <a:lstStyle/>
          <a:p>
            <a:r>
              <a:rPr lang="zh-CN" altLang="en-US" dirty="0"/>
              <a:t>时间冗余 ：时间冗余就是同一个操作多次重复执行 。通信协议中的超时重发机制。</a:t>
            </a:r>
            <a:endParaRPr lang="zh-CN" altLang="en-US" dirty="0"/>
          </a:p>
          <a:p>
            <a:r>
              <a:rPr lang="zh-CN" altLang="en-US" dirty="0"/>
              <a:t>信息冗余 ：提高系统保护数据完整性的能力</a:t>
            </a:r>
            <a:r>
              <a:rPr lang="zh-CN" altLang="en-US" dirty="0" smtClean="0"/>
              <a:t>，提高系统的数据可用性。</a:t>
            </a:r>
            <a:r>
              <a:rPr lang="zh-CN" altLang="en-US" dirty="0"/>
              <a:t>最简单的一种信息冗余方式是数据的完全复制</a:t>
            </a:r>
            <a:r>
              <a:rPr lang="zh-CN" altLang="en-US" dirty="0" smtClean="0"/>
              <a:t>，将</a:t>
            </a:r>
            <a:r>
              <a:rPr lang="zh-CN" altLang="en-US" dirty="0"/>
              <a:t>数据完全复制到冗余的存储设备上，这种信息冗余方式能够在发生意外事故的情况下保证数据的</a:t>
            </a:r>
            <a:r>
              <a:rPr lang="zh-CN" altLang="en-US" dirty="0" smtClean="0"/>
              <a:t>完整性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484187"/>
          </a:xfrm>
          <a:noFill/>
        </p:spPr>
        <p:txBody>
          <a:bodyPr/>
          <a:lstStyle/>
          <a:p>
            <a:r>
              <a:rPr lang="zh-CN" altLang="en-US"/>
              <a:t>自适应方式</a:t>
            </a:r>
            <a:endParaRPr lang="zh-CN" altLang="en-US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2400" cy="6264275"/>
          </a:xfrm>
        </p:spPr>
        <p:txBody>
          <a:bodyPr/>
          <a:lstStyle/>
          <a:p>
            <a:r>
              <a:rPr lang="zh-CN" altLang="en-US" sz="2800"/>
              <a:t>自适应：自适应性指的是系统在运行过程中通过更新自身的配置、调节自身的行为来适应环境、满足用户需要的过程。例如</a:t>
            </a:r>
            <a:r>
              <a:rPr lang="en-US" altLang="zh-CN" sz="2800"/>
              <a:t>TCP</a:t>
            </a:r>
            <a:r>
              <a:rPr lang="zh-CN" altLang="en-US" sz="2800"/>
              <a:t>协议的拥塞控制、流控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zh-CN" altLang="en-US" sz="2400"/>
              <a:t>当系统某部分因恶意攻击或者意外事故而被破坏时，通过自适应技术排除被破坏的部件，进入降级的工作状态，保证为用户提供必要的服务；</a:t>
            </a:r>
            <a:endParaRPr lang="zh-CN" altLang="en-US" sz="2400"/>
          </a:p>
          <a:p>
            <a:pPr lvl="1"/>
            <a:r>
              <a:rPr lang="zh-CN" altLang="en-US" sz="2400"/>
              <a:t> 系统通过自适应可以不断的改变自身的状态、行为，使攻击者很难获取自身确切的信息，从而增加了攻击者破坏系统的难度；</a:t>
            </a:r>
            <a:endParaRPr lang="zh-CN" altLang="en-US" sz="2400"/>
          </a:p>
          <a:p>
            <a:pPr lvl="1"/>
            <a:r>
              <a:rPr lang="zh-CN" altLang="en-US" sz="2400"/>
              <a:t> 通过自适应来调整自身的生存性机制，当处于危险状态时，使用高安全机制，用足够的系统资源来保证系统的安全；而处于正常状态时，使用一般安全机制，使更多的系统资源用于为用户提供服务。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失效检测</a:t>
            </a:r>
            <a:endParaRPr lang="zh-CN" alt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384550"/>
          </a:xfrm>
        </p:spPr>
        <p:txBody>
          <a:bodyPr/>
          <a:lstStyle/>
          <a:p>
            <a:r>
              <a:rPr lang="zh-CN" altLang="en-US" sz="2800" dirty="0"/>
              <a:t>是分布式系统的基本问题之一</a:t>
            </a:r>
            <a:endParaRPr lang="zh-CN" altLang="en-US" sz="2800" dirty="0"/>
          </a:p>
          <a:p>
            <a:r>
              <a:rPr lang="zh-CN" altLang="en-US" sz="2800" dirty="0"/>
              <a:t>超时检测机制</a:t>
            </a:r>
            <a:endParaRPr lang="zh-CN" altLang="en-US" sz="2800" dirty="0"/>
          </a:p>
          <a:p>
            <a:pPr lvl="1"/>
            <a:r>
              <a:rPr lang="zh-CN" altLang="en-US" sz="2400" dirty="0"/>
              <a:t>心跳消息</a:t>
            </a:r>
            <a:endParaRPr lang="zh-CN" altLang="en-US" sz="2400" dirty="0"/>
          </a:p>
          <a:p>
            <a:pPr lvl="1"/>
            <a:r>
              <a:rPr lang="zh-CN" altLang="en-US" sz="2400" dirty="0"/>
              <a:t>夹带</a:t>
            </a:r>
            <a:endParaRPr lang="zh-CN" altLang="en-US" sz="2400" dirty="0"/>
          </a:p>
          <a:p>
            <a:r>
              <a:rPr lang="zh-CN" altLang="en-US" sz="2800" dirty="0"/>
              <a:t>面向</a:t>
            </a:r>
            <a:r>
              <a:rPr lang="en-US" altLang="zh-CN" sz="2800" dirty="0" err="1"/>
              <a:t>Failstop</a:t>
            </a:r>
            <a:r>
              <a:rPr lang="zh-CN" altLang="en-US" sz="2800" dirty="0"/>
              <a:t>故障</a:t>
            </a:r>
            <a:endParaRPr lang="zh-CN" altLang="en-US" sz="2800" dirty="0"/>
          </a:p>
          <a:p>
            <a:pPr lvl="1"/>
            <a:r>
              <a:rPr lang="zh-CN" altLang="en-US" sz="2400" dirty="0"/>
              <a:t>崩溃</a:t>
            </a:r>
            <a:endParaRPr lang="zh-CN" altLang="en-US" sz="2400" dirty="0"/>
          </a:p>
          <a:p>
            <a:pPr lvl="1"/>
            <a:r>
              <a:rPr lang="zh-CN" altLang="en-US" sz="2400" dirty="0"/>
              <a:t>有时候将网络断开也归入</a:t>
            </a:r>
            <a:r>
              <a:rPr lang="en-US" altLang="zh-CN" sz="2400" dirty="0" err="1"/>
              <a:t>Failstop</a:t>
            </a:r>
            <a:r>
              <a:rPr lang="zh-CN" altLang="en-US" sz="2400" dirty="0" smtClean="0"/>
              <a:t>故障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7C6349DE-817D-4E91-9152-423E4F775FCC}" type="slidenum">
              <a:rPr lang="en-US" altLang="zh-CN"/>
            </a:fld>
            <a:endParaRPr lang="en-US" altLang="zh-CN" dirty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980728"/>
            <a:ext cx="8229600" cy="711200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实现检测方法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28800"/>
            <a:ext cx="8229600" cy="3384550"/>
          </a:xfrm>
        </p:spPr>
        <p:txBody>
          <a:bodyPr/>
          <a:lstStyle/>
          <a:p>
            <a:r>
              <a:rPr lang="zh-CN" altLang="en-US" dirty="0"/>
              <a:t>消息的发送方式</a:t>
            </a:r>
            <a:endParaRPr lang="zh-CN" altLang="en-US" dirty="0"/>
          </a:p>
          <a:p>
            <a:pPr lvl="1"/>
            <a:r>
              <a:rPr lang="en-US" altLang="zh-CN" dirty="0"/>
              <a:t>Push </a:t>
            </a:r>
            <a:r>
              <a:rPr lang="zh-CN" altLang="en-US" dirty="0"/>
              <a:t>模式</a:t>
            </a:r>
            <a:endParaRPr lang="zh-CN" altLang="en-US" dirty="0"/>
          </a:p>
          <a:p>
            <a:pPr lvl="1"/>
            <a:r>
              <a:rPr lang="en-US" altLang="zh-CN" dirty="0"/>
              <a:t>Pull </a:t>
            </a:r>
            <a:r>
              <a:rPr lang="zh-CN" altLang="en-US" dirty="0"/>
              <a:t>模式</a:t>
            </a:r>
            <a:endParaRPr lang="zh-CN" altLang="en-US" dirty="0"/>
          </a:p>
          <a:p>
            <a:pPr lvl="1"/>
            <a:r>
              <a:rPr lang="zh-CN" altLang="en-US" dirty="0"/>
              <a:t>夹带模式</a:t>
            </a:r>
            <a:endParaRPr lang="zh-CN" altLang="en-US" dirty="0"/>
          </a:p>
        </p:txBody>
      </p:sp>
      <p:pic>
        <p:nvPicPr>
          <p:cNvPr id="154628" name="Picture 4" descr="2-1%20pull%20pus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62288"/>
            <a:ext cx="84582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965325" y="5870600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6689725" y="5870600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Pull </a:t>
            </a:r>
            <a:r>
              <a:rPr lang="zh-CN" altLang="en-US" dirty="0"/>
              <a:t>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2736"/>
            <a:ext cx="8229600" cy="393700"/>
          </a:xfrm>
          <a:noFill/>
        </p:spPr>
        <p:txBody>
          <a:bodyPr/>
          <a:lstStyle/>
          <a:p>
            <a:r>
              <a:rPr lang="zh-CN" altLang="en-US" dirty="0"/>
              <a:t>隔离和修复</a:t>
            </a:r>
            <a:endParaRPr lang="zh-CN" altLang="en-US" dirty="0"/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7772400" cy="5410200"/>
          </a:xfrm>
        </p:spPr>
        <p:txBody>
          <a:bodyPr/>
          <a:lstStyle/>
          <a:p>
            <a:r>
              <a:rPr lang="zh-CN" altLang="en-US"/>
              <a:t>隔离和修复 </a:t>
            </a:r>
            <a:endParaRPr lang="zh-CN" altLang="en-US"/>
          </a:p>
          <a:p>
            <a:pPr lvl="1"/>
            <a:r>
              <a:rPr lang="zh-CN" altLang="en-US"/>
              <a:t> 检测：从服务的角度对系统进行检测，主要是对系统的业务交互过程和系统状态进行检测，及时发现恶意的业务或者被破坏的系统部件</a:t>
            </a:r>
            <a:endParaRPr lang="zh-CN" altLang="en-US"/>
          </a:p>
          <a:p>
            <a:pPr lvl="1"/>
            <a:r>
              <a:rPr lang="zh-CN" altLang="en-US"/>
              <a:t> 隔离管理：用来隔离恶意的业务交互、系统中被破坏的数据或者部件，防止失效在系统中扩散</a:t>
            </a:r>
            <a:endParaRPr lang="zh-CN" altLang="en-US"/>
          </a:p>
          <a:p>
            <a:pPr lvl="1"/>
            <a:r>
              <a:rPr lang="zh-CN" altLang="en-US"/>
              <a:t> 修复：按照一定的策略修复系统中被破坏的数据或者部件，对于数据的修复一般采用根据执行日志回朔的方法，对于部件的修复一般采用重配置或者重启的方法。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pPr marL="609600" indent="-609600"/>
            <a:r>
              <a:rPr lang="zh-CN" altLang="en-US" sz="4000" dirty="0"/>
              <a:t>软件安全开发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软件安全的指导原则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软件安全需求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软件安全编码基本方法与技术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软件安全设计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迁移</a:t>
            </a:r>
            <a:r>
              <a:rPr lang="en-US" altLang="zh-CN"/>
              <a:t>(failover)</a:t>
            </a:r>
            <a:endParaRPr lang="en-US" altLang="zh-CN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indent="-469900">
              <a:lnSpc>
                <a:spcPct val="90000"/>
              </a:lnSpc>
            </a:pPr>
            <a:r>
              <a:rPr lang="zh-CN" altLang="en-US" sz="2800"/>
              <a:t>迁移</a:t>
            </a:r>
            <a:r>
              <a:rPr lang="en-US" altLang="zh-CN" sz="2800"/>
              <a:t>(failover) </a:t>
            </a:r>
            <a:endParaRPr lang="en-US" altLang="zh-CN" sz="2800"/>
          </a:p>
          <a:p>
            <a:pPr marL="908050" lvl="1" indent="-436880">
              <a:lnSpc>
                <a:spcPct val="90000"/>
              </a:lnSpc>
            </a:pPr>
            <a:r>
              <a:rPr lang="zh-CN" altLang="en-US" sz="2400"/>
              <a:t>业务由系统中的一个节点向另一个节点移交控制的过程 。</a:t>
            </a:r>
            <a:endParaRPr lang="zh-CN" altLang="en-US" sz="2400"/>
          </a:p>
          <a:p>
            <a:pPr marL="469900" indent="-469900">
              <a:lnSpc>
                <a:spcPct val="90000"/>
              </a:lnSpc>
            </a:pPr>
            <a:r>
              <a:rPr lang="zh-CN" altLang="en-US" sz="2800"/>
              <a:t>迁移的基础</a:t>
            </a:r>
            <a:endParaRPr lang="zh-CN" altLang="en-US" sz="2800"/>
          </a:p>
          <a:p>
            <a:pPr marL="908050" lvl="1" indent="-436880">
              <a:lnSpc>
                <a:spcPct val="90000"/>
              </a:lnSpc>
            </a:pPr>
            <a:r>
              <a:rPr lang="zh-CN" altLang="en-US" sz="2400"/>
              <a:t>存储数据迁移</a:t>
            </a:r>
            <a:endParaRPr lang="zh-CN" altLang="en-US" sz="2400"/>
          </a:p>
          <a:p>
            <a:pPr marL="908050" lvl="1" indent="-436880">
              <a:lnSpc>
                <a:spcPct val="90000"/>
              </a:lnSpc>
            </a:pPr>
            <a:r>
              <a:rPr lang="zh-CN" altLang="en-US" sz="2400"/>
              <a:t>系统状态 </a:t>
            </a:r>
            <a:r>
              <a:rPr lang="en-US" altLang="zh-CN" sz="2400"/>
              <a:t>(</a:t>
            </a:r>
            <a:r>
              <a:rPr lang="zh-CN" altLang="en-US" sz="2400"/>
              <a:t>粗粒度允许当前进行的业务丢失</a:t>
            </a:r>
            <a:r>
              <a:rPr lang="en-US" altLang="zh-CN" sz="2400"/>
              <a:t>,</a:t>
            </a:r>
            <a:r>
              <a:rPr lang="zh-CN" altLang="en-US" sz="2400"/>
              <a:t>细粒度保证当前进行的业务不能丢失</a:t>
            </a:r>
            <a:r>
              <a:rPr lang="en-US" altLang="zh-CN" sz="2400"/>
              <a:t>)</a:t>
            </a:r>
            <a:endParaRPr lang="en-US" altLang="zh-CN" sz="2400"/>
          </a:p>
          <a:p>
            <a:pPr marL="469900" indent="-469900">
              <a:lnSpc>
                <a:spcPct val="90000"/>
              </a:lnSpc>
            </a:pPr>
            <a:r>
              <a:rPr lang="zh-CN" altLang="en-US" sz="2800"/>
              <a:t>要求</a:t>
            </a:r>
            <a:endParaRPr lang="zh-CN" altLang="en-US" sz="2800"/>
          </a:p>
          <a:p>
            <a:pPr marL="908050" lvl="1" indent="-436880">
              <a:lnSpc>
                <a:spcPct val="90000"/>
              </a:lnSpc>
            </a:pPr>
            <a:r>
              <a:rPr lang="zh-CN" altLang="en-US" sz="2400"/>
              <a:t>要透明于应用。</a:t>
            </a:r>
            <a:endParaRPr lang="zh-CN" altLang="en-US" sz="2400"/>
          </a:p>
          <a:p>
            <a:pPr marL="908050" lvl="1" indent="-436880">
              <a:lnSpc>
                <a:spcPct val="90000"/>
              </a:lnSpc>
            </a:pPr>
            <a:r>
              <a:rPr lang="zh-CN" altLang="en-US" sz="2400"/>
              <a:t>速度要快。 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迁移</a:t>
            </a:r>
            <a:r>
              <a:rPr lang="en-US" altLang="zh-CN"/>
              <a:t>(failover)</a:t>
            </a:r>
            <a:endParaRPr lang="en-US" altLang="zh-CN"/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传统的方法</a:t>
            </a:r>
            <a:endParaRPr lang="zh-CN" altLang="en-US" dirty="0"/>
          </a:p>
          <a:p>
            <a:pPr lvl="1"/>
            <a:r>
              <a:rPr lang="en-US" altLang="zh-CN" dirty="0"/>
              <a:t>IP takeover(</a:t>
            </a:r>
            <a:r>
              <a:rPr lang="zh-CN" altLang="en-US" dirty="0"/>
              <a:t>改变</a:t>
            </a:r>
            <a:r>
              <a:rPr lang="en-US" altLang="zh-CN" dirty="0"/>
              <a:t>IP): </a:t>
            </a:r>
            <a:r>
              <a:rPr lang="zh-CN" altLang="en-US" dirty="0"/>
              <a:t>也叫“漂移”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  <a:p>
            <a:pPr lvl="2"/>
            <a:r>
              <a:rPr lang="zh-CN" altLang="en-US" dirty="0"/>
              <a:t>典型应用：</a:t>
            </a:r>
            <a:r>
              <a:rPr lang="en-US" altLang="zh-CN" dirty="0"/>
              <a:t>HA</a:t>
            </a:r>
            <a:endParaRPr lang="en-US" altLang="zh-CN" dirty="0"/>
          </a:p>
          <a:p>
            <a:pPr lvl="1"/>
            <a:r>
              <a:rPr lang="en-US" altLang="zh-CN" dirty="0"/>
              <a:t>IP aliasing</a:t>
            </a:r>
            <a:endParaRPr lang="en-US" altLang="zh-CN" dirty="0"/>
          </a:p>
          <a:p>
            <a:r>
              <a:rPr lang="zh-CN" altLang="en-US" dirty="0"/>
              <a:t>上述方法可以完成切换，失效时正在进行的业务无法保持 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r>
              <a:rPr lang="zh-CN" altLang="en-US"/>
              <a:t>迁移</a:t>
            </a:r>
            <a:r>
              <a:rPr lang="en-US" altLang="zh-CN"/>
              <a:t>(failover)</a:t>
            </a:r>
            <a:endParaRPr lang="en-US" altLang="zh-CN"/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844675"/>
            <a:ext cx="8497887" cy="1365250"/>
          </a:xfrm>
        </p:spPr>
        <p:txBody>
          <a:bodyPr/>
          <a:lstStyle/>
          <a:p>
            <a:r>
              <a:rPr lang="en-US" altLang="zh-CN" sz="2400"/>
              <a:t>TCP failover</a:t>
            </a:r>
            <a:endParaRPr lang="en-US" altLang="zh-CN" sz="2400"/>
          </a:p>
          <a:p>
            <a:pPr lvl="1"/>
            <a:r>
              <a:rPr lang="zh-CN" altLang="en-US" sz="2000"/>
              <a:t>通过对服务端的协议栈修改，实现</a:t>
            </a:r>
            <a:r>
              <a:rPr lang="en-US" altLang="zh-CN" sz="2000"/>
              <a:t>TCP</a:t>
            </a:r>
            <a:r>
              <a:rPr lang="zh-CN" altLang="en-US" sz="2000"/>
              <a:t>连接的迁移 </a:t>
            </a:r>
            <a:endParaRPr lang="zh-CN" altLang="en-US" sz="2000"/>
          </a:p>
          <a:p>
            <a:pPr lvl="1"/>
            <a:r>
              <a:rPr lang="en-US" altLang="zh-CN" sz="2000"/>
              <a:t>University of California, Santa Barbara</a:t>
            </a:r>
            <a:r>
              <a:rPr lang="zh-CN" altLang="en-US" sz="2000"/>
              <a:t>进行了这方面的研究，实现了</a:t>
            </a:r>
            <a:r>
              <a:rPr lang="en-US" altLang="zh-CN" sz="2000"/>
              <a:t>FT-TCP</a:t>
            </a:r>
            <a:r>
              <a:rPr lang="zh-CN" altLang="en-US" sz="2000"/>
              <a:t>。 </a:t>
            </a:r>
            <a:endParaRPr lang="zh-CN" altLang="en-US" sz="2000"/>
          </a:p>
        </p:txBody>
      </p:sp>
      <p:pic>
        <p:nvPicPr>
          <p:cNvPr id="9779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3441700"/>
            <a:ext cx="7705725" cy="293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迁移</a:t>
            </a:r>
            <a:r>
              <a:rPr lang="en-US" altLang="zh-CN"/>
              <a:t>(failover)</a:t>
            </a:r>
            <a:endParaRPr lang="en-US" altLang="zh-CN"/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420938"/>
            <a:ext cx="7777162" cy="1530350"/>
          </a:xfrm>
        </p:spPr>
        <p:txBody>
          <a:bodyPr/>
          <a:lstStyle/>
          <a:p>
            <a:r>
              <a:rPr lang="zh-CN" altLang="en-US" sz="2400"/>
              <a:t>针对服务的</a:t>
            </a:r>
            <a:r>
              <a:rPr lang="en-US" altLang="zh-CN" sz="2400"/>
              <a:t>failover </a:t>
            </a:r>
            <a:endParaRPr lang="en-US" altLang="zh-CN" sz="2400"/>
          </a:p>
          <a:p>
            <a:pPr lvl="1"/>
            <a:r>
              <a:rPr lang="en-US" altLang="zh-CN" sz="2000"/>
              <a:t>UCLA(</a:t>
            </a:r>
            <a:r>
              <a:rPr lang="zh-CN" altLang="en-US" sz="2000"/>
              <a:t>加利福尼亚大学洛杉矶分校</a:t>
            </a:r>
            <a:r>
              <a:rPr lang="en-US" altLang="zh-CN" sz="2000"/>
              <a:t>)</a:t>
            </a:r>
            <a:r>
              <a:rPr lang="zh-CN" altLang="en-US" sz="2000"/>
              <a:t>的</a:t>
            </a:r>
            <a:r>
              <a:rPr lang="en-US" altLang="zh-CN" sz="2000"/>
              <a:t>Navid Aghdaie</a:t>
            </a:r>
            <a:r>
              <a:rPr lang="zh-CN" altLang="en-US" sz="2000"/>
              <a:t>针对</a:t>
            </a:r>
            <a:r>
              <a:rPr lang="en-US" altLang="zh-CN" sz="2000"/>
              <a:t>Web</a:t>
            </a:r>
            <a:r>
              <a:rPr lang="zh-CN" altLang="en-US" sz="2000"/>
              <a:t>服务系统的透明容灾问题进行了研究 。</a:t>
            </a:r>
            <a:endParaRPr lang="zh-CN" altLang="en-US" sz="2000"/>
          </a:p>
          <a:p>
            <a:pPr lvl="1"/>
            <a:r>
              <a:rPr lang="zh-CN" altLang="en-US" sz="2000"/>
              <a:t>针对</a:t>
            </a:r>
            <a:r>
              <a:rPr lang="en-US" altLang="zh-CN" sz="2000"/>
              <a:t>WEB</a:t>
            </a:r>
            <a:r>
              <a:rPr lang="zh-CN" altLang="en-US" sz="2000"/>
              <a:t>应用的三层结构实现，透明于客户端。</a:t>
            </a:r>
            <a:endParaRPr lang="zh-CN" altLang="en-US" sz="2000"/>
          </a:p>
        </p:txBody>
      </p:sp>
      <p:pic>
        <p:nvPicPr>
          <p:cNvPr id="9789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3557588"/>
            <a:ext cx="7993062" cy="2603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8413"/>
            <a:ext cx="8229600" cy="439737"/>
          </a:xfrm>
          <a:noFill/>
        </p:spPr>
        <p:txBody>
          <a:bodyPr/>
          <a:lstStyle/>
          <a:p>
            <a:r>
              <a:rPr lang="zh-CN" altLang="en-US" dirty="0"/>
              <a:t>一些应用领域 </a:t>
            </a:r>
            <a:endParaRPr lang="zh-CN" altLang="en-US" dirty="0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8542"/>
            <a:ext cx="7772400" cy="48968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通讯</a:t>
            </a:r>
            <a:r>
              <a:rPr lang="zh-CN" altLang="en-US" dirty="0" smtClean="0"/>
              <a:t>网络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其核心问题是如何设计网络拓扑结构，使得当一部分线路或节点因攻击或故障失效时，存在备份传输路由，同时最大可能降低网络的成本。 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信息存储系统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可生存信息存储系统（</a:t>
            </a:r>
            <a:r>
              <a:rPr lang="en-US" altLang="zh-CN" dirty="0"/>
              <a:t>Survivable Information Storage System</a:t>
            </a:r>
            <a:r>
              <a:rPr lang="zh-CN" altLang="en-US" dirty="0"/>
              <a:t>）的目标是：在假定攻击和故障条件下系统仍可以提供可信的存储服务。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692150"/>
            <a:ext cx="8697913" cy="3208338"/>
          </a:xfrm>
        </p:spPr>
        <p:txBody>
          <a:bodyPr/>
          <a:lstStyle/>
          <a:p>
            <a:r>
              <a:rPr lang="zh-CN" altLang="en-US" dirty="0"/>
              <a:t>数据库</a:t>
            </a:r>
            <a:endParaRPr lang="zh-CN" altLang="en-US" dirty="0"/>
          </a:p>
          <a:p>
            <a:pPr lvl="1"/>
            <a:r>
              <a:rPr lang="zh-CN" altLang="en-US" dirty="0"/>
              <a:t>数据库安全问题的一个方面是如何针对恶意事务（</a:t>
            </a:r>
            <a:r>
              <a:rPr lang="en-US" altLang="zh-CN" dirty="0"/>
              <a:t>Malicious Transactions </a:t>
            </a:r>
            <a:r>
              <a:rPr lang="zh-CN" altLang="en-US" dirty="0"/>
              <a:t>）的容侵，针对恶意事务引起的损伤，如何最大可能减小损伤的范围 。 </a:t>
            </a:r>
            <a:endParaRPr lang="zh-CN" altLang="en-US" dirty="0"/>
          </a:p>
          <a:p>
            <a:r>
              <a:rPr lang="zh-CN" altLang="en-US" dirty="0"/>
              <a:t>中间件</a:t>
            </a:r>
            <a:endParaRPr lang="zh-CN" altLang="en-US" dirty="0"/>
          </a:p>
          <a:p>
            <a:pPr lvl="1"/>
            <a:r>
              <a:rPr lang="zh-CN" altLang="en-US" dirty="0"/>
              <a:t>提高中间件系统的自适应能力为中心，综合应用多种技术提升分布式系统</a:t>
            </a:r>
            <a:r>
              <a:rPr lang="zh-CN" altLang="en-US" dirty="0" smtClean="0"/>
              <a:t>的可用性能力 </a:t>
            </a:r>
            <a:endParaRPr lang="zh-CN" altLang="en-US" dirty="0"/>
          </a:p>
          <a:p>
            <a:r>
              <a:rPr lang="zh-CN" altLang="en-US" dirty="0"/>
              <a:t>代理系统</a:t>
            </a:r>
            <a:endParaRPr lang="zh-CN" altLang="en-US" dirty="0"/>
          </a:p>
          <a:p>
            <a:pPr lvl="1"/>
            <a:r>
              <a:rPr lang="zh-CN" altLang="en-US" dirty="0" smtClean="0"/>
              <a:t>代理</a:t>
            </a:r>
            <a:r>
              <a:rPr lang="zh-CN" altLang="en-US" dirty="0"/>
              <a:t>系统在提供高效率、基于组件的</a:t>
            </a:r>
            <a:r>
              <a:rPr lang="zh-CN" altLang="en-US" dirty="0" smtClean="0"/>
              <a:t>开发的同时</a:t>
            </a:r>
            <a:r>
              <a:rPr lang="zh-CN" altLang="en-US" dirty="0"/>
              <a:t>，由于网络之间存在复杂的并行交互，以及不可预测</a:t>
            </a:r>
            <a:r>
              <a:rPr lang="zh-CN" altLang="en-US" dirty="0" smtClean="0"/>
              <a:t>的攻击行为</a:t>
            </a:r>
            <a:r>
              <a:rPr lang="zh-CN" altLang="en-US" dirty="0"/>
              <a:t>，常常以</a:t>
            </a:r>
            <a:r>
              <a:rPr lang="zh-CN" altLang="en-US" dirty="0" smtClean="0"/>
              <a:t>牺牲</a:t>
            </a:r>
            <a:r>
              <a:rPr lang="zh-CN" altLang="en-US" dirty="0"/>
              <a:t>代理</a:t>
            </a:r>
            <a:r>
              <a:rPr lang="zh-CN" altLang="en-US" dirty="0" smtClean="0"/>
              <a:t>系统为代价提高整个系统的可用性。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914898" y="2781275"/>
            <a:ext cx="4464050" cy="936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914898" y="4292575"/>
            <a:ext cx="4464050" cy="936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5536" y="3717900"/>
            <a:ext cx="1728787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数据报文路由器</a:t>
            </a:r>
            <a:endParaRPr lang="zh-CN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130798" y="3068612"/>
            <a:ext cx="15113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lg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业务系统</a:t>
            </a:r>
            <a:endParaRPr lang="zh-CN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130798" y="4510062"/>
            <a:ext cx="15113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业务系统</a:t>
            </a:r>
            <a:endParaRPr lang="zh-CN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5507286" y="3068612"/>
            <a:ext cx="15113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 smtClean="0"/>
              <a:t>数据库系统</a:t>
            </a:r>
            <a:endParaRPr lang="zh-CN" altLang="en-US" dirty="0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505698" y="4508475"/>
            <a:ext cx="15113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 smtClean="0"/>
              <a:t>数据库系统</a:t>
            </a:r>
            <a:endParaRPr lang="zh-CN" altLang="en-US" dirty="0"/>
          </a:p>
        </p:txBody>
      </p:sp>
      <p:cxnSp>
        <p:nvCxnSpPr>
          <p:cNvPr id="52233" name="AutoShape 9"/>
          <p:cNvCxnSpPr>
            <a:cxnSpLocks noChangeShapeType="1"/>
            <a:stCxn id="52228" idx="3"/>
            <a:endCxn id="52227" idx="1"/>
          </p:cNvCxnSpPr>
          <p:nvPr/>
        </p:nvCxnSpPr>
        <p:spPr bwMode="auto">
          <a:xfrm>
            <a:off x="2124323" y="3970312"/>
            <a:ext cx="790575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4642098" y="47974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6261348" y="3717900"/>
            <a:ext cx="0" cy="53975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122736" y="3870300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/>
              <a:t>加载数据</a:t>
            </a:r>
            <a:endParaRPr lang="zh-CN" altLang="en-US" sz="1200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841873" y="24208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备用系统</a:t>
            </a:r>
            <a:endParaRPr lang="zh-CN" altLang="en-US" dirty="0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841873" y="3933056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业务系统</a:t>
            </a:r>
            <a:endParaRPr lang="zh-CN" alt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57200" y="764704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一个例子</a:t>
            </a:r>
            <a:endParaRPr lang="en-US" altLang="zh-CN" sz="3200" dirty="0"/>
          </a:p>
        </p:txBody>
      </p:sp>
      <p:cxnSp>
        <p:nvCxnSpPr>
          <p:cNvPr id="17" name="AutoShape 9"/>
          <p:cNvCxnSpPr>
            <a:cxnSpLocks noChangeShapeType="1"/>
            <a:stCxn id="52228" idx="3"/>
            <a:endCxn id="52226" idx="1"/>
          </p:cNvCxnSpPr>
          <p:nvPr/>
        </p:nvCxnSpPr>
        <p:spPr bwMode="auto">
          <a:xfrm flipV="1">
            <a:off x="2124323" y="3249588"/>
            <a:ext cx="79057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平台异构</a:t>
            </a:r>
            <a:endParaRPr lang="zh-CN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47050" cy="4256088"/>
          </a:xfrm>
        </p:spPr>
        <p:txBody>
          <a:bodyPr/>
          <a:lstStyle/>
          <a:p>
            <a:r>
              <a:rPr lang="zh-CN" altLang="en-US" sz="2800"/>
              <a:t>操作系统不同，数据库相同</a:t>
            </a:r>
            <a:endParaRPr lang="zh-CN" altLang="en-US" sz="2800"/>
          </a:p>
          <a:p>
            <a:pPr lvl="1"/>
            <a:r>
              <a:rPr lang="zh-CN" altLang="en-US" sz="2000"/>
              <a:t>较容易在数据库层进行数据备份和复制</a:t>
            </a:r>
            <a:endParaRPr lang="zh-CN" altLang="en-US" sz="2000"/>
          </a:p>
          <a:p>
            <a:r>
              <a:rPr lang="zh-CN" altLang="en-US" sz="2800"/>
              <a:t>操作系统相同，数据库不同</a:t>
            </a:r>
            <a:endParaRPr lang="zh-CN" altLang="en-US" sz="2800"/>
          </a:p>
          <a:p>
            <a:pPr lvl="1"/>
            <a:r>
              <a:rPr lang="zh-CN" altLang="en-US" sz="2400"/>
              <a:t>可以在备份系统上同时装有两个数据库</a:t>
            </a:r>
            <a:endParaRPr lang="zh-CN" altLang="en-US" sz="2400"/>
          </a:p>
          <a:p>
            <a:pPr lvl="1"/>
            <a:r>
              <a:rPr lang="zh-CN" altLang="en-US" sz="2400"/>
              <a:t>异构的数据库用于备用系统的临时接管，预防暂时性失效。</a:t>
            </a:r>
            <a:endParaRPr lang="zh-CN" altLang="en-US" sz="2400"/>
          </a:p>
          <a:p>
            <a:pPr lvl="1"/>
            <a:r>
              <a:rPr lang="zh-CN" altLang="en-US" sz="2400"/>
              <a:t>同构的数据库用于在生产系统发生永久灾难时，备用系统接替生产系统</a:t>
            </a:r>
            <a:endParaRPr lang="zh-CN" altLang="en-US" sz="2400"/>
          </a:p>
          <a:p>
            <a:r>
              <a:rPr lang="zh-CN" altLang="en-US" sz="2800"/>
              <a:t>两者都不同</a:t>
            </a:r>
            <a:endParaRPr lang="zh-CN" altLang="en-US" sz="2800"/>
          </a:p>
          <a:p>
            <a:pPr lvl="1"/>
            <a:r>
              <a:rPr lang="zh-CN" altLang="en-US" sz="2400"/>
              <a:t>只能在应用层的进行数据复制，复制的数据量不能很大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平台同构</a:t>
            </a: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883" y="2201228"/>
            <a:ext cx="8229600" cy="3384550"/>
          </a:xfrm>
        </p:spPr>
        <p:txBody>
          <a:bodyPr/>
          <a:lstStyle/>
          <a:p>
            <a:r>
              <a:rPr lang="zh-CN" altLang="en-US"/>
              <a:t>数据复制技术</a:t>
            </a:r>
            <a:endParaRPr lang="zh-CN" altLang="en-US"/>
          </a:p>
          <a:p>
            <a:pPr lvl="1"/>
            <a:r>
              <a:rPr lang="zh-CN" altLang="en-US"/>
              <a:t>可以灵活采用的操作系统级或数据库级的数据复制技术</a:t>
            </a:r>
            <a:endParaRPr lang="zh-CN" altLang="en-US"/>
          </a:p>
          <a:p>
            <a:pPr lvl="1"/>
            <a:r>
              <a:rPr lang="zh-CN" altLang="en-US"/>
              <a:t>可以获得商业软件的支持</a:t>
            </a:r>
            <a:endParaRPr lang="zh-CN" altLang="en-US"/>
          </a:p>
          <a:p>
            <a:r>
              <a:rPr lang="zh-CN" altLang="en-US"/>
              <a:t>可管理性</a:t>
            </a:r>
            <a:endParaRPr lang="zh-CN" altLang="en-US"/>
          </a:p>
          <a:p>
            <a:pPr lvl="1"/>
            <a:r>
              <a:rPr lang="zh-CN" altLang="en-US"/>
              <a:t>管理较容易</a:t>
            </a:r>
            <a:endParaRPr lang="zh-CN" altLang="en-US"/>
          </a:p>
          <a:p>
            <a:pPr lvl="1"/>
            <a:r>
              <a:rPr lang="zh-CN" altLang="en-US"/>
              <a:t>文件、数据都可以为两个系统所用</a:t>
            </a:r>
            <a:endParaRPr lang="zh-CN" altLang="en-US"/>
          </a:p>
        </p:txBody>
      </p:sp>
      <p:sp>
        <p:nvSpPr>
          <p:cNvPr id="61444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01013" y="6237288"/>
            <a:ext cx="576262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2771775" y="1700213"/>
            <a:ext cx="1800225" cy="458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Site A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4528" name="AutoShape 16"/>
          <p:cNvSpPr>
            <a:spLocks noChangeArrowheads="1"/>
          </p:cNvSpPr>
          <p:nvPr/>
        </p:nvSpPr>
        <p:spPr bwMode="auto">
          <a:xfrm>
            <a:off x="3922713" y="2276475"/>
            <a:ext cx="609600" cy="655638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磁带</a:t>
            </a:r>
            <a:endParaRPr lang="zh-CN" altLang="en-US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940425" y="1674813"/>
            <a:ext cx="1800225" cy="458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Site B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4530" name="AutoShape 18"/>
          <p:cNvSpPr>
            <a:spLocks noChangeArrowheads="1"/>
          </p:cNvSpPr>
          <p:nvPr/>
        </p:nvSpPr>
        <p:spPr bwMode="auto">
          <a:xfrm>
            <a:off x="3060700" y="2276475"/>
            <a:ext cx="609600" cy="655638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磁带</a:t>
            </a:r>
            <a:endParaRPr lang="zh-CN" alt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2771775" y="3690938"/>
            <a:ext cx="1800225" cy="458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Site A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4532" name="AutoShape 20"/>
          <p:cNvSpPr>
            <a:spLocks noChangeArrowheads="1"/>
          </p:cNvSpPr>
          <p:nvPr/>
        </p:nvSpPr>
        <p:spPr bwMode="auto">
          <a:xfrm>
            <a:off x="3922713" y="4267200"/>
            <a:ext cx="609600" cy="655638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磁带</a:t>
            </a:r>
            <a:endParaRPr lang="zh-CN" altLang="en-US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940425" y="3671888"/>
            <a:ext cx="1800225" cy="458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Site B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4534" name="AutoShape 22"/>
          <p:cNvSpPr>
            <a:spLocks noChangeArrowheads="1"/>
          </p:cNvSpPr>
          <p:nvPr/>
        </p:nvSpPr>
        <p:spPr bwMode="auto">
          <a:xfrm>
            <a:off x="4859338" y="5229225"/>
            <a:ext cx="609600" cy="655638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磁带</a:t>
            </a:r>
            <a:endParaRPr lang="zh-CN" alt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4860925" y="2636838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V="1">
            <a:off x="5508625" y="4483100"/>
            <a:ext cx="576263" cy="649288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H="1">
            <a:off x="3636963" y="2179638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3779838" y="21796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3779838" y="4292600"/>
            <a:ext cx="7143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4356100" y="4987925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1044575" y="1762125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备份方案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1044575" y="377825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备份方案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4548" name="AutoShape 3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01013" y="6237288"/>
            <a:ext cx="576262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229600" cy="711200"/>
          </a:xfrm>
        </p:spPr>
        <p:txBody>
          <a:bodyPr/>
          <a:lstStyle/>
          <a:p>
            <a:pPr marL="609600" indent="-609600"/>
            <a:r>
              <a:rPr lang="zh-CN" altLang="en-US" sz="4000" dirty="0"/>
              <a:t>面向网络攻击的软件安全设计</a:t>
            </a:r>
            <a:endParaRPr lang="en-US" altLang="zh-CN" sz="4000" dirty="0"/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可用性安全</a:t>
            </a:r>
            <a:endParaRPr lang="en-US" altLang="zh-CN" dirty="0" smtClean="0"/>
          </a:p>
          <a:p>
            <a:r>
              <a:rPr lang="zh-CN" altLang="en-US" dirty="0" smtClean="0"/>
              <a:t>机密性安全</a:t>
            </a:r>
            <a:endParaRPr lang="en-US" altLang="zh-CN" dirty="0" smtClean="0"/>
          </a:p>
          <a:p>
            <a:r>
              <a:rPr lang="zh-CN" altLang="en-US" dirty="0" smtClean="0"/>
              <a:t>完整性安全</a:t>
            </a:r>
            <a:endParaRPr lang="en-US" altLang="zh-CN" dirty="0" smtClean="0"/>
          </a:p>
          <a:p>
            <a:r>
              <a:rPr lang="zh-CN" altLang="en-US" dirty="0" smtClean="0"/>
              <a:t>可控性安全</a:t>
            </a:r>
            <a:endParaRPr lang="en-US" altLang="zh-CN" dirty="0" smtClean="0"/>
          </a:p>
          <a:p>
            <a:r>
              <a:rPr lang="zh-CN" altLang="en-US" dirty="0" smtClean="0"/>
              <a:t>可审性安全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zh-CN" altLang="en-US" dirty="0"/>
              <a:t>的内容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实体冗余管理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系统状态控制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数据一致性管理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备份管理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复制管理：事务双写，同步复制，异步复制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数据转移：把备用系统中的临时数据导到业务系统中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失效或</a:t>
            </a:r>
            <a:r>
              <a:rPr lang="zh-CN" altLang="en-US">
                <a:sym typeface="+mn-ea"/>
              </a:rPr>
              <a:t>灾难</a:t>
            </a:r>
            <a:r>
              <a:rPr lang="zh-CN" altLang="en-US"/>
              <a:t>事故报告处理及记录</a:t>
            </a:r>
            <a:endParaRPr lang="zh-CN" altLang="en-US"/>
          </a:p>
        </p:txBody>
      </p:sp>
      <p:sp>
        <p:nvSpPr>
          <p:cNvPr id="66564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01013" y="6237288"/>
            <a:ext cx="576262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生产系统</a:t>
            </a:r>
            <a:endParaRPr lang="zh-CN" altLang="en-US"/>
          </a:p>
        </p:txBody>
      </p:sp>
      <p:grpSp>
        <p:nvGrpSpPr>
          <p:cNvPr id="86019" name="Group 3"/>
          <p:cNvGrpSpPr/>
          <p:nvPr/>
        </p:nvGrpSpPr>
        <p:grpSpPr bwMode="auto">
          <a:xfrm>
            <a:off x="1979613" y="2205038"/>
            <a:ext cx="4968875" cy="3433762"/>
            <a:chOff x="1474" y="1888"/>
            <a:chExt cx="2585" cy="1664"/>
          </a:xfrm>
        </p:grpSpPr>
        <p:sp>
          <p:nvSpPr>
            <p:cNvPr id="86020" name="Oval 4"/>
            <p:cNvSpPr>
              <a:spLocks noChangeArrowheads="1"/>
            </p:cNvSpPr>
            <p:nvPr/>
          </p:nvSpPr>
          <p:spPr bwMode="auto">
            <a:xfrm>
              <a:off x="2381" y="1888"/>
              <a:ext cx="771" cy="3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生产状态</a:t>
              </a:r>
              <a:endParaRPr lang="zh-CN" altLang="en-US"/>
            </a:p>
          </p:txBody>
        </p:sp>
        <p:sp>
          <p:nvSpPr>
            <p:cNvPr id="86021" name="Oval 5"/>
            <p:cNvSpPr>
              <a:spLocks noChangeArrowheads="1"/>
            </p:cNvSpPr>
            <p:nvPr/>
          </p:nvSpPr>
          <p:spPr bwMode="auto">
            <a:xfrm>
              <a:off x="1565" y="2704"/>
              <a:ext cx="771" cy="3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停机状态</a:t>
              </a:r>
              <a:endParaRPr lang="zh-CN" altLang="en-US"/>
            </a:p>
          </p:txBody>
        </p:sp>
        <p:sp>
          <p:nvSpPr>
            <p:cNvPr id="86022" name="Oval 6"/>
            <p:cNvSpPr>
              <a:spLocks noChangeArrowheads="1"/>
            </p:cNvSpPr>
            <p:nvPr/>
          </p:nvSpPr>
          <p:spPr bwMode="auto">
            <a:xfrm>
              <a:off x="3288" y="2659"/>
              <a:ext cx="771" cy="3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恢复状态</a:t>
              </a:r>
              <a:endParaRPr lang="zh-CN" altLang="en-US"/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1474" y="1979"/>
              <a:ext cx="57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设备故障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外部灾难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因管理原因停机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2517" y="2976"/>
              <a:ext cx="57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设备修复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系统重建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3424" y="1933"/>
              <a:ext cx="57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磁带数据恢复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临时数据导入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系统切换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86026" name="Line 10"/>
            <p:cNvSpPr>
              <a:spLocks noChangeShapeType="1"/>
            </p:cNvSpPr>
            <p:nvPr/>
          </p:nvSpPr>
          <p:spPr bwMode="auto">
            <a:xfrm flipH="1">
              <a:off x="2154" y="2251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>
              <a:off x="2381" y="2931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Line 12"/>
            <p:cNvSpPr>
              <a:spLocks noChangeShapeType="1"/>
            </p:cNvSpPr>
            <p:nvPr/>
          </p:nvSpPr>
          <p:spPr bwMode="auto">
            <a:xfrm flipH="1" flipV="1">
              <a:off x="3016" y="2251"/>
              <a:ext cx="45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备用系统</a:t>
            </a:r>
            <a:endParaRPr lang="zh-CN" altLang="en-US"/>
          </a:p>
        </p:txBody>
      </p:sp>
      <p:grpSp>
        <p:nvGrpSpPr>
          <p:cNvPr id="87043" name="Group 3"/>
          <p:cNvGrpSpPr/>
          <p:nvPr/>
        </p:nvGrpSpPr>
        <p:grpSpPr bwMode="auto">
          <a:xfrm>
            <a:off x="971550" y="2060575"/>
            <a:ext cx="6740525" cy="2952750"/>
            <a:chOff x="1020" y="1298"/>
            <a:chExt cx="4019" cy="1589"/>
          </a:xfrm>
        </p:grpSpPr>
        <p:sp>
          <p:nvSpPr>
            <p:cNvPr id="87044" name="Oval 4"/>
            <p:cNvSpPr>
              <a:spLocks noChangeArrowheads="1"/>
            </p:cNvSpPr>
            <p:nvPr/>
          </p:nvSpPr>
          <p:spPr bwMode="auto">
            <a:xfrm>
              <a:off x="1973" y="1344"/>
              <a:ext cx="934" cy="4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备份状态</a:t>
              </a:r>
              <a:endParaRPr lang="zh-CN" altLang="en-US"/>
            </a:p>
          </p:txBody>
        </p:sp>
        <p:sp>
          <p:nvSpPr>
            <p:cNvPr id="87045" name="Oval 5"/>
            <p:cNvSpPr>
              <a:spLocks noChangeArrowheads="1"/>
            </p:cNvSpPr>
            <p:nvPr/>
          </p:nvSpPr>
          <p:spPr bwMode="auto">
            <a:xfrm>
              <a:off x="1156" y="2432"/>
              <a:ext cx="934" cy="4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停机状态</a:t>
              </a:r>
              <a:endParaRPr lang="zh-CN" altLang="en-US"/>
            </a:p>
          </p:txBody>
        </p:sp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3061" y="2432"/>
              <a:ext cx="998" cy="4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临时接管状态</a:t>
              </a:r>
              <a:endParaRPr lang="zh-CN" altLang="en-US"/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1020" y="1480"/>
              <a:ext cx="697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设备故障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外部灾难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因管理原因停机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2200" y="2046"/>
              <a:ext cx="697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系统初始化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服务启动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接口切换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3107" y="1298"/>
              <a:ext cx="698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临时数据导出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系统切换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服务中止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 flipH="1">
              <a:off x="1746" y="1797"/>
              <a:ext cx="44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2744" y="1842"/>
              <a:ext cx="499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 flipH="1" flipV="1">
              <a:off x="2835" y="1752"/>
              <a:ext cx="499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4105" y="1480"/>
              <a:ext cx="934" cy="4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生产状态</a:t>
              </a:r>
              <a:endParaRPr lang="zh-CN" altLang="en-US"/>
            </a:p>
          </p:txBody>
        </p:sp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 flipV="1">
              <a:off x="3833" y="1933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5" name="Rectangle 15"/>
            <p:cNvSpPr>
              <a:spLocks noChangeArrowheads="1"/>
            </p:cNvSpPr>
            <p:nvPr/>
          </p:nvSpPr>
          <p:spPr bwMode="auto">
            <a:xfrm>
              <a:off x="4224" y="2160"/>
              <a:ext cx="697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临时数据导出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磁带恢复</a:t>
              </a:r>
              <a:endParaRPr lang="zh-CN" altLang="en-US">
                <a:solidFill>
                  <a:schemeClr val="folHlink"/>
                </a:solidFill>
              </a:endParaRPr>
            </a:p>
            <a:p>
              <a:pPr algn="ctr"/>
              <a:r>
                <a:rPr lang="zh-CN" altLang="en-US">
                  <a:solidFill>
                    <a:schemeClr val="folHlink"/>
                  </a:solidFill>
                </a:rPr>
                <a:t>临时数据导入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1908175" y="2490788"/>
            <a:ext cx="2159000" cy="1441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484438" y="2635250"/>
            <a:ext cx="1008062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生产状态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484438" y="3067050"/>
            <a:ext cx="1008062" cy="3603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备份状态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2530475" y="3498850"/>
            <a:ext cx="914400" cy="3603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磁带</a:t>
            </a:r>
            <a:endParaRPr lang="zh-CN" altLang="en-US"/>
          </a:p>
        </p:txBody>
      </p:sp>
      <p:cxnSp>
        <p:nvCxnSpPr>
          <p:cNvPr id="88072" name="AutoShape 8"/>
          <p:cNvCxnSpPr>
            <a:cxnSpLocks noChangeShapeType="1"/>
            <a:stCxn id="88069" idx="3"/>
            <a:endCxn id="88070" idx="3"/>
          </p:cNvCxnSpPr>
          <p:nvPr/>
        </p:nvCxnSpPr>
        <p:spPr bwMode="auto">
          <a:xfrm>
            <a:off x="3492500" y="2814638"/>
            <a:ext cx="1588" cy="433387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3" name="AutoShape 9"/>
          <p:cNvCxnSpPr>
            <a:cxnSpLocks noChangeShapeType="1"/>
            <a:stCxn id="88069" idx="1"/>
            <a:endCxn id="88071" idx="2"/>
          </p:cNvCxnSpPr>
          <p:nvPr/>
        </p:nvCxnSpPr>
        <p:spPr bwMode="auto">
          <a:xfrm rot="10800000" flipH="1" flipV="1">
            <a:off x="2484438" y="2814638"/>
            <a:ext cx="46037" cy="865187"/>
          </a:xfrm>
          <a:prstGeom prst="curvedConnector3">
            <a:avLst>
              <a:gd name="adj1" fmla="val -49655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492500" y="321151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/>
              <a:t>复制</a:t>
            </a:r>
            <a:endParaRPr lang="zh-CN" altLang="en-US" sz="1400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908175" y="263525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/>
              <a:t>备份</a:t>
            </a:r>
            <a:endParaRPr lang="zh-CN" altLang="en-US" sz="1400"/>
          </a:p>
        </p:txBody>
      </p:sp>
      <p:grpSp>
        <p:nvGrpSpPr>
          <p:cNvPr id="88076" name="Group 12"/>
          <p:cNvGrpSpPr/>
          <p:nvPr/>
        </p:nvGrpSpPr>
        <p:grpSpPr bwMode="auto">
          <a:xfrm>
            <a:off x="5149850" y="2490788"/>
            <a:ext cx="2159000" cy="1441450"/>
            <a:chOff x="2881" y="1570"/>
            <a:chExt cx="1360" cy="908"/>
          </a:xfrm>
        </p:grpSpPr>
        <p:sp>
          <p:nvSpPr>
            <p:cNvPr id="88077" name="AutoShape 13"/>
            <p:cNvSpPr>
              <a:spLocks noChangeArrowheads="1"/>
            </p:cNvSpPr>
            <p:nvPr/>
          </p:nvSpPr>
          <p:spPr bwMode="auto">
            <a:xfrm>
              <a:off x="2881" y="1570"/>
              <a:ext cx="1360" cy="9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3244" y="1661"/>
              <a:ext cx="635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accent1"/>
                  </a:solidFill>
                </a:rPr>
                <a:t>停机状态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8079" name="Rectangle 15"/>
            <p:cNvSpPr>
              <a:spLocks noChangeArrowheads="1"/>
            </p:cNvSpPr>
            <p:nvPr/>
          </p:nvSpPr>
          <p:spPr bwMode="auto">
            <a:xfrm>
              <a:off x="3244" y="1933"/>
              <a:ext cx="635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生产状态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080" name="Oval 16"/>
            <p:cNvSpPr>
              <a:spLocks noChangeArrowheads="1"/>
            </p:cNvSpPr>
            <p:nvPr/>
          </p:nvSpPr>
          <p:spPr bwMode="auto">
            <a:xfrm>
              <a:off x="3273" y="2205"/>
              <a:ext cx="576" cy="22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磁带</a:t>
              </a:r>
              <a:endParaRPr lang="zh-CN" altLang="en-US"/>
            </a:p>
          </p:txBody>
        </p:sp>
        <p:cxnSp>
          <p:nvCxnSpPr>
            <p:cNvPr id="88081" name="AutoShape 17"/>
            <p:cNvCxnSpPr>
              <a:cxnSpLocks noChangeShapeType="1"/>
              <a:stCxn id="88079" idx="1"/>
              <a:endCxn id="88080" idx="2"/>
            </p:cNvCxnSpPr>
            <p:nvPr/>
          </p:nvCxnSpPr>
          <p:spPr bwMode="auto">
            <a:xfrm rot="10800000" flipH="1" flipV="1">
              <a:off x="3244" y="2047"/>
              <a:ext cx="29" cy="272"/>
            </a:xfrm>
            <a:prstGeom prst="curvedConnector3">
              <a:avLst>
                <a:gd name="adj1" fmla="val -496551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2881" y="1877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/>
                <a:t>备份</a:t>
              </a:r>
              <a:endParaRPr lang="zh-CN" altLang="en-US" sz="1400"/>
            </a:p>
          </p:txBody>
        </p:sp>
      </p:grpSp>
      <p:sp>
        <p:nvSpPr>
          <p:cNvPr id="88083" name="AutoShape 19"/>
          <p:cNvSpPr>
            <a:spLocks noChangeArrowheads="1"/>
          </p:cNvSpPr>
          <p:nvPr/>
        </p:nvSpPr>
        <p:spPr bwMode="auto">
          <a:xfrm>
            <a:off x="611188" y="4795838"/>
            <a:ext cx="2159000" cy="1441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1187450" y="4940300"/>
            <a:ext cx="1008063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停机状态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971550" y="5372100"/>
            <a:ext cx="1439863" cy="3603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临时接管状态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086" name="Oval 22"/>
          <p:cNvSpPr>
            <a:spLocks noChangeArrowheads="1"/>
          </p:cNvSpPr>
          <p:nvPr/>
        </p:nvSpPr>
        <p:spPr bwMode="auto">
          <a:xfrm>
            <a:off x="1233488" y="5803900"/>
            <a:ext cx="914400" cy="3603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磁带</a:t>
            </a:r>
            <a:endParaRPr lang="zh-CN" altLang="en-US"/>
          </a:p>
        </p:txBody>
      </p:sp>
      <p:grpSp>
        <p:nvGrpSpPr>
          <p:cNvPr id="88087" name="Group 23"/>
          <p:cNvGrpSpPr/>
          <p:nvPr/>
        </p:nvGrpSpPr>
        <p:grpSpPr bwMode="auto">
          <a:xfrm>
            <a:off x="3492500" y="4795838"/>
            <a:ext cx="2230438" cy="1441450"/>
            <a:chOff x="2654" y="2704"/>
            <a:chExt cx="1405" cy="908"/>
          </a:xfrm>
        </p:grpSpPr>
        <p:sp>
          <p:nvSpPr>
            <p:cNvPr id="88088" name="AutoShape 24"/>
            <p:cNvSpPr>
              <a:spLocks noChangeArrowheads="1"/>
            </p:cNvSpPr>
            <p:nvPr/>
          </p:nvSpPr>
          <p:spPr bwMode="auto">
            <a:xfrm>
              <a:off x="2654" y="2704"/>
              <a:ext cx="1360" cy="9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3017" y="2795"/>
              <a:ext cx="635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accent1"/>
                  </a:solidFill>
                </a:rPr>
                <a:t>恢复状态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2880" y="3067"/>
              <a:ext cx="862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临时接管状态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091" name="Oval 27"/>
            <p:cNvSpPr>
              <a:spLocks noChangeArrowheads="1"/>
            </p:cNvSpPr>
            <p:nvPr/>
          </p:nvSpPr>
          <p:spPr bwMode="auto">
            <a:xfrm>
              <a:off x="3046" y="3339"/>
              <a:ext cx="576" cy="22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磁带</a:t>
              </a:r>
              <a:endParaRPr lang="zh-CN" altLang="en-US"/>
            </a:p>
          </p:txBody>
        </p:sp>
        <p:cxnSp>
          <p:nvCxnSpPr>
            <p:cNvPr id="88092" name="AutoShape 28"/>
            <p:cNvCxnSpPr>
              <a:cxnSpLocks noChangeShapeType="1"/>
              <a:stCxn id="88089" idx="3"/>
              <a:endCxn id="88090" idx="3"/>
            </p:cNvCxnSpPr>
            <p:nvPr/>
          </p:nvCxnSpPr>
          <p:spPr bwMode="auto">
            <a:xfrm>
              <a:off x="3652" y="2908"/>
              <a:ext cx="90" cy="273"/>
            </a:xfrm>
            <a:prstGeom prst="curvedConnector3">
              <a:avLst>
                <a:gd name="adj1" fmla="val 26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093" name="AutoShape 29"/>
            <p:cNvCxnSpPr>
              <a:cxnSpLocks noChangeShapeType="1"/>
              <a:stCxn id="88089" idx="1"/>
              <a:endCxn id="88091" idx="2"/>
            </p:cNvCxnSpPr>
            <p:nvPr/>
          </p:nvCxnSpPr>
          <p:spPr bwMode="auto">
            <a:xfrm rot="10800000" flipH="1" flipV="1">
              <a:off x="3017" y="2908"/>
              <a:ext cx="29" cy="545"/>
            </a:xfrm>
            <a:prstGeom prst="curvedConnector3">
              <a:avLst>
                <a:gd name="adj1" fmla="val -796556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094" name="Text Box 30"/>
            <p:cNvSpPr txBox="1">
              <a:spLocks noChangeArrowheads="1"/>
            </p:cNvSpPr>
            <p:nvPr/>
          </p:nvSpPr>
          <p:spPr bwMode="auto">
            <a:xfrm>
              <a:off x="3719" y="3158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/>
                <a:t>导出</a:t>
              </a:r>
              <a:endParaRPr lang="zh-CN" altLang="en-US" sz="1400"/>
            </a:p>
          </p:txBody>
        </p:sp>
        <p:sp>
          <p:nvSpPr>
            <p:cNvPr id="88095" name="Text Box 31"/>
            <p:cNvSpPr txBox="1">
              <a:spLocks noChangeArrowheads="1"/>
            </p:cNvSpPr>
            <p:nvPr/>
          </p:nvSpPr>
          <p:spPr bwMode="auto">
            <a:xfrm>
              <a:off x="2654" y="2795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/>
                <a:t>恢复</a:t>
              </a:r>
              <a:endParaRPr lang="zh-CN" altLang="en-US" sz="1400"/>
            </a:p>
          </p:txBody>
        </p:sp>
      </p:grpSp>
      <p:grpSp>
        <p:nvGrpSpPr>
          <p:cNvPr id="88096" name="Group 32"/>
          <p:cNvGrpSpPr/>
          <p:nvPr/>
        </p:nvGrpSpPr>
        <p:grpSpPr bwMode="auto">
          <a:xfrm>
            <a:off x="6372225" y="4795838"/>
            <a:ext cx="2159000" cy="1441450"/>
            <a:chOff x="4196" y="2704"/>
            <a:chExt cx="1360" cy="908"/>
          </a:xfrm>
        </p:grpSpPr>
        <p:sp>
          <p:nvSpPr>
            <p:cNvPr id="88097" name="AutoShape 33"/>
            <p:cNvSpPr>
              <a:spLocks noChangeArrowheads="1"/>
            </p:cNvSpPr>
            <p:nvPr/>
          </p:nvSpPr>
          <p:spPr bwMode="auto">
            <a:xfrm>
              <a:off x="4196" y="2704"/>
              <a:ext cx="1360" cy="9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8" name="Rectangle 34"/>
            <p:cNvSpPr>
              <a:spLocks noChangeArrowheads="1"/>
            </p:cNvSpPr>
            <p:nvPr/>
          </p:nvSpPr>
          <p:spPr bwMode="auto">
            <a:xfrm>
              <a:off x="4559" y="2795"/>
              <a:ext cx="635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accent1"/>
                  </a:solidFill>
                </a:rPr>
                <a:t>恢复状态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8099" name="Rectangle 35"/>
            <p:cNvSpPr>
              <a:spLocks noChangeArrowheads="1"/>
            </p:cNvSpPr>
            <p:nvPr/>
          </p:nvSpPr>
          <p:spPr bwMode="auto">
            <a:xfrm>
              <a:off x="4559" y="3067"/>
              <a:ext cx="635" cy="22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生产状态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100" name="Oval 36"/>
            <p:cNvSpPr>
              <a:spLocks noChangeArrowheads="1"/>
            </p:cNvSpPr>
            <p:nvPr/>
          </p:nvSpPr>
          <p:spPr bwMode="auto">
            <a:xfrm>
              <a:off x="4588" y="3339"/>
              <a:ext cx="576" cy="22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磁带</a:t>
              </a:r>
              <a:endParaRPr lang="zh-CN" altLang="en-US"/>
            </a:p>
          </p:txBody>
        </p:sp>
        <p:cxnSp>
          <p:nvCxnSpPr>
            <p:cNvPr id="88101" name="AutoShape 37"/>
            <p:cNvCxnSpPr>
              <a:cxnSpLocks noChangeShapeType="1"/>
              <a:stCxn id="88098" idx="3"/>
              <a:endCxn id="88099" idx="3"/>
            </p:cNvCxnSpPr>
            <p:nvPr/>
          </p:nvCxnSpPr>
          <p:spPr bwMode="auto">
            <a:xfrm>
              <a:off x="5194" y="2908"/>
              <a:ext cx="1" cy="273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102" name="AutoShape 38"/>
            <p:cNvCxnSpPr>
              <a:cxnSpLocks noChangeShapeType="1"/>
              <a:stCxn id="88098" idx="1"/>
              <a:endCxn id="88100" idx="2"/>
            </p:cNvCxnSpPr>
            <p:nvPr/>
          </p:nvCxnSpPr>
          <p:spPr bwMode="auto">
            <a:xfrm rot="10800000" flipH="1" flipV="1">
              <a:off x="4559" y="2908"/>
              <a:ext cx="29" cy="545"/>
            </a:xfrm>
            <a:prstGeom prst="curvedConnector3">
              <a:avLst>
                <a:gd name="adj1" fmla="val -496551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103" name="Text Box 39"/>
            <p:cNvSpPr txBox="1">
              <a:spLocks noChangeArrowheads="1"/>
            </p:cNvSpPr>
            <p:nvPr/>
          </p:nvSpPr>
          <p:spPr bwMode="auto">
            <a:xfrm>
              <a:off x="5194" y="2750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/>
                <a:t>导出</a:t>
              </a:r>
              <a:endParaRPr lang="zh-CN" altLang="en-US" sz="1400"/>
            </a:p>
          </p:txBody>
        </p:sp>
        <p:sp>
          <p:nvSpPr>
            <p:cNvPr id="88104" name="Text Box 40"/>
            <p:cNvSpPr txBox="1">
              <a:spLocks noChangeArrowheads="1"/>
            </p:cNvSpPr>
            <p:nvPr/>
          </p:nvSpPr>
          <p:spPr bwMode="auto">
            <a:xfrm>
              <a:off x="4196" y="2795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/>
                <a:t>恢复</a:t>
              </a:r>
              <a:endParaRPr lang="zh-CN" altLang="en-US" sz="1400"/>
            </a:p>
          </p:txBody>
        </p:sp>
        <p:cxnSp>
          <p:nvCxnSpPr>
            <p:cNvPr id="88105" name="AutoShape 41"/>
            <p:cNvCxnSpPr>
              <a:cxnSpLocks noChangeShapeType="1"/>
              <a:stCxn id="88099" idx="3"/>
              <a:endCxn id="88100" idx="6"/>
            </p:cNvCxnSpPr>
            <p:nvPr/>
          </p:nvCxnSpPr>
          <p:spPr bwMode="auto">
            <a:xfrm flipH="1">
              <a:off x="5164" y="3181"/>
              <a:ext cx="30" cy="272"/>
            </a:xfrm>
            <a:prstGeom prst="curvedConnector3">
              <a:avLst>
                <a:gd name="adj1" fmla="val -48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106" name="Text Box 42"/>
            <p:cNvSpPr txBox="1">
              <a:spLocks noChangeArrowheads="1"/>
            </p:cNvSpPr>
            <p:nvPr/>
          </p:nvSpPr>
          <p:spPr bwMode="auto">
            <a:xfrm>
              <a:off x="5193" y="3385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/>
                <a:t>备份</a:t>
              </a:r>
              <a:endParaRPr lang="zh-CN" altLang="en-US" sz="1400"/>
            </a:p>
          </p:txBody>
        </p:sp>
      </p:grpSp>
      <p:sp>
        <p:nvSpPr>
          <p:cNvPr id="88107" name="Line 43"/>
          <p:cNvSpPr>
            <a:spLocks noChangeShapeType="1"/>
          </p:cNvSpPr>
          <p:nvPr/>
        </p:nvSpPr>
        <p:spPr bwMode="auto">
          <a:xfrm flipH="1">
            <a:off x="1763713" y="3932238"/>
            <a:ext cx="11525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8" name="Line 44"/>
          <p:cNvSpPr>
            <a:spLocks noChangeShapeType="1"/>
          </p:cNvSpPr>
          <p:nvPr/>
        </p:nvSpPr>
        <p:spPr bwMode="auto">
          <a:xfrm>
            <a:off x="2771775" y="55165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9" name="Line 45"/>
          <p:cNvSpPr>
            <a:spLocks noChangeShapeType="1"/>
          </p:cNvSpPr>
          <p:nvPr/>
        </p:nvSpPr>
        <p:spPr bwMode="auto">
          <a:xfrm flipV="1">
            <a:off x="2700338" y="3860800"/>
            <a:ext cx="2519362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10" name="Line 46"/>
          <p:cNvSpPr>
            <a:spLocks noChangeShapeType="1"/>
          </p:cNvSpPr>
          <p:nvPr/>
        </p:nvSpPr>
        <p:spPr bwMode="auto">
          <a:xfrm>
            <a:off x="6300788" y="3932238"/>
            <a:ext cx="10795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11" name="Rectangle 47"/>
          <p:cNvSpPr>
            <a:spLocks noChangeArrowheads="1"/>
          </p:cNvSpPr>
          <p:nvPr/>
        </p:nvSpPr>
        <p:spPr bwMode="auto">
          <a:xfrm>
            <a:off x="1763713" y="1776413"/>
            <a:ext cx="1008062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8112" name="Rectangle 48"/>
          <p:cNvSpPr>
            <a:spLocks noChangeArrowheads="1"/>
          </p:cNvSpPr>
          <p:nvPr/>
        </p:nvSpPr>
        <p:spPr bwMode="auto">
          <a:xfrm>
            <a:off x="4067175" y="1776413"/>
            <a:ext cx="10810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539750" y="1773238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生产系统</a:t>
            </a:r>
            <a:endParaRPr lang="zh-CN" altLang="en-US"/>
          </a:p>
        </p:txBody>
      </p:sp>
      <p:sp>
        <p:nvSpPr>
          <p:cNvPr id="88114" name="Text Box 50"/>
          <p:cNvSpPr txBox="1">
            <a:spLocks noChangeArrowheads="1"/>
          </p:cNvSpPr>
          <p:nvPr/>
        </p:nvSpPr>
        <p:spPr bwMode="auto">
          <a:xfrm>
            <a:off x="2895600" y="17732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备用系统</a:t>
            </a:r>
            <a:endParaRPr lang="zh-CN" altLang="en-US"/>
          </a:p>
        </p:txBody>
      </p:sp>
      <p:sp>
        <p:nvSpPr>
          <p:cNvPr id="88115" name="Line 51"/>
          <p:cNvSpPr>
            <a:spLocks noChangeShapeType="1"/>
          </p:cNvSpPr>
          <p:nvPr/>
        </p:nvSpPr>
        <p:spPr bwMode="auto">
          <a:xfrm flipH="1" flipV="1">
            <a:off x="3132138" y="3933825"/>
            <a:ext cx="13684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16" name="Line 52"/>
          <p:cNvSpPr>
            <a:spLocks noChangeShapeType="1"/>
          </p:cNvSpPr>
          <p:nvPr/>
        </p:nvSpPr>
        <p:spPr bwMode="auto">
          <a:xfrm flipH="1" flipV="1">
            <a:off x="3995738" y="3860800"/>
            <a:ext cx="230505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AutoShape 2"/>
          <p:cNvSpPr>
            <a:spLocks noChangeArrowheads="1"/>
          </p:cNvSpPr>
          <p:nvPr/>
        </p:nvSpPr>
        <p:spPr bwMode="auto">
          <a:xfrm>
            <a:off x="1692275" y="1916113"/>
            <a:ext cx="6048375" cy="12969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79" name="AutoShape 3"/>
          <p:cNvSpPr>
            <a:spLocks noChangeArrowheads="1"/>
          </p:cNvSpPr>
          <p:nvPr/>
        </p:nvSpPr>
        <p:spPr bwMode="auto">
          <a:xfrm>
            <a:off x="1692275" y="4868863"/>
            <a:ext cx="6048375" cy="12969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2051050" y="5373688"/>
            <a:ext cx="914400" cy="5762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配置数据</a:t>
            </a:r>
            <a:endParaRPr lang="en-US" altLang="zh-CN"/>
          </a:p>
        </p:txBody>
      </p:sp>
      <p:sp>
        <p:nvSpPr>
          <p:cNvPr id="101381" name="AutoShape 5"/>
          <p:cNvSpPr>
            <a:spLocks noChangeArrowheads="1"/>
          </p:cNvSpPr>
          <p:nvPr/>
        </p:nvSpPr>
        <p:spPr bwMode="auto">
          <a:xfrm>
            <a:off x="3276600" y="5373688"/>
            <a:ext cx="914400" cy="5762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日志数据</a:t>
            </a:r>
            <a:endParaRPr lang="en-US" altLang="zh-CN"/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6084888" y="3716338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归档</a:t>
            </a:r>
            <a:endParaRPr lang="zh-CN" altLang="en-US"/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2051050" y="3860800"/>
            <a:ext cx="914400" cy="698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事务同步</a:t>
            </a:r>
            <a:endParaRPr lang="zh-CN" alt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1187450" y="573405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 flipV="1">
            <a:off x="2484438" y="46529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6" name="AutoShape 10"/>
          <p:cNvSpPr>
            <a:spLocks noChangeArrowheads="1"/>
          </p:cNvSpPr>
          <p:nvPr/>
        </p:nvSpPr>
        <p:spPr bwMode="auto">
          <a:xfrm>
            <a:off x="2051050" y="2276475"/>
            <a:ext cx="1008063" cy="57626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配置数据</a:t>
            </a:r>
            <a:endParaRPr lang="en-US" altLang="zh-CN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V="1">
            <a:off x="2484438" y="30686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 flipV="1">
            <a:off x="3635375" y="60928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 flipV="1">
            <a:off x="3059113" y="4076700"/>
            <a:ext cx="2881312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0" name="AutoShape 14"/>
          <p:cNvSpPr>
            <a:spLocks noChangeArrowheads="1"/>
          </p:cNvSpPr>
          <p:nvPr/>
        </p:nvSpPr>
        <p:spPr bwMode="auto">
          <a:xfrm>
            <a:off x="5219700" y="5229225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全备份</a:t>
            </a:r>
            <a:endParaRPr lang="zh-CN" altLang="en-US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>
            <a:off x="3059113" y="5229225"/>
            <a:ext cx="20891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2" name="AutoShape 16"/>
          <p:cNvSpPr>
            <a:spLocks noChangeArrowheads="1"/>
          </p:cNvSpPr>
          <p:nvPr/>
        </p:nvSpPr>
        <p:spPr bwMode="auto">
          <a:xfrm>
            <a:off x="6372225" y="5229225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增量备份</a:t>
            </a:r>
            <a:endParaRPr lang="zh-CN" altLang="en-US"/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>
            <a:off x="5219700" y="2205038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全备份</a:t>
            </a:r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>
            <a:off x="6372225" y="2205038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增量备份</a:t>
            </a:r>
            <a:endParaRPr lang="zh-CN" altLang="en-US"/>
          </a:p>
        </p:txBody>
      </p:sp>
      <p:cxnSp>
        <p:nvCxnSpPr>
          <p:cNvPr id="101395" name="AutoShape 19"/>
          <p:cNvCxnSpPr>
            <a:cxnSpLocks noChangeShapeType="1"/>
            <a:stCxn id="101392" idx="3"/>
            <a:endCxn id="101394" idx="3"/>
          </p:cNvCxnSpPr>
          <p:nvPr/>
        </p:nvCxnSpPr>
        <p:spPr bwMode="auto">
          <a:xfrm flipV="1">
            <a:off x="7308850" y="2509838"/>
            <a:ext cx="1588" cy="3024187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827088" y="52292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读写配置</a:t>
            </a:r>
            <a:endParaRPr lang="zh-CN" altLang="en-US"/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2484438" y="60928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日志加载</a:t>
            </a:r>
            <a:endParaRPr lang="zh-CN" altLang="en-US"/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684213" y="6207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正常时工作状态：</a:t>
            </a:r>
            <a:endParaRPr lang="zh-CN" altLang="en-US" sz="2800"/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7596188" y="53736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生产系统</a:t>
            </a:r>
            <a:endParaRPr lang="zh-CN" altLang="en-US"/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7596188" y="24209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备份系统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ChangeArrowheads="1"/>
          </p:cNvSpPr>
          <p:nvPr/>
        </p:nvSpPr>
        <p:spPr bwMode="auto">
          <a:xfrm>
            <a:off x="1692275" y="1916113"/>
            <a:ext cx="6048375" cy="12969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3" name="AutoShape 3"/>
          <p:cNvSpPr>
            <a:spLocks noChangeArrowheads="1"/>
          </p:cNvSpPr>
          <p:nvPr/>
        </p:nvSpPr>
        <p:spPr bwMode="auto">
          <a:xfrm>
            <a:off x="1692275" y="4868863"/>
            <a:ext cx="6048375" cy="12969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2051050" y="5373688"/>
            <a:ext cx="914400" cy="5762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配置数据</a:t>
            </a:r>
            <a:endParaRPr lang="en-US" altLang="zh-CN"/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3276600" y="5373688"/>
            <a:ext cx="914400" cy="5762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日志数据</a:t>
            </a:r>
            <a:endParaRPr lang="en-US" altLang="zh-CN"/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6084888" y="3716338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归档</a:t>
            </a:r>
            <a:endParaRPr lang="zh-CN" altLang="en-US"/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2051050" y="3860800"/>
            <a:ext cx="914400" cy="698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事务同步</a:t>
            </a:r>
            <a:endParaRPr lang="zh-CN" altLang="en-US"/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2051050" y="2276475"/>
            <a:ext cx="1008063" cy="57626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配置数据</a:t>
            </a:r>
            <a:endParaRPr lang="en-US" altLang="zh-CN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H="1" flipV="1">
            <a:off x="1187450" y="25654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 flipV="1">
            <a:off x="3779838" y="29241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5219700" y="5229225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全备份</a:t>
            </a:r>
            <a:endParaRPr lang="zh-CN" altLang="en-US"/>
          </a:p>
        </p:txBody>
      </p:sp>
      <p:sp>
        <p:nvSpPr>
          <p:cNvPr id="102412" name="AutoShape 12"/>
          <p:cNvSpPr>
            <a:spLocks noChangeArrowheads="1"/>
          </p:cNvSpPr>
          <p:nvPr/>
        </p:nvSpPr>
        <p:spPr bwMode="auto">
          <a:xfrm>
            <a:off x="6372225" y="5229225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增量备份</a:t>
            </a:r>
            <a:endParaRPr lang="zh-CN" altLang="en-US"/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5219700" y="2205038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全备份</a:t>
            </a:r>
            <a:endParaRPr lang="zh-CN" altLang="en-US"/>
          </a:p>
        </p:txBody>
      </p:sp>
      <p:sp>
        <p:nvSpPr>
          <p:cNvPr id="102414" name="AutoShape 14"/>
          <p:cNvSpPr>
            <a:spLocks noChangeArrowheads="1"/>
          </p:cNvSpPr>
          <p:nvPr/>
        </p:nvSpPr>
        <p:spPr bwMode="auto">
          <a:xfrm>
            <a:off x="6372225" y="2205038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增量备份</a:t>
            </a:r>
            <a:endParaRPr lang="zh-CN" altLang="en-US"/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79388" y="3933825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停止修改配置</a:t>
            </a:r>
            <a:endParaRPr lang="zh-CN" altLang="en-US"/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3203575" y="34290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日志加载</a:t>
            </a:r>
            <a:endParaRPr lang="zh-CN" altLang="en-US"/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684213" y="620713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生产系统停机时工作状态：</a:t>
            </a:r>
            <a:endParaRPr lang="zh-CN" altLang="en-US" sz="2800"/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7596188" y="53736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生产系统</a:t>
            </a:r>
            <a:endParaRPr lang="zh-CN" altLang="en-US"/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7596188" y="24209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备份系统</a:t>
            </a:r>
            <a:endParaRPr lang="zh-CN" altLang="en-US"/>
          </a:p>
        </p:txBody>
      </p:sp>
      <p:sp>
        <p:nvSpPr>
          <p:cNvPr id="102420" name="AutoShape 20"/>
          <p:cNvSpPr>
            <a:spLocks noChangeArrowheads="1"/>
          </p:cNvSpPr>
          <p:nvPr/>
        </p:nvSpPr>
        <p:spPr bwMode="auto">
          <a:xfrm>
            <a:off x="3348038" y="2276475"/>
            <a:ext cx="914400" cy="57626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日志数据</a:t>
            </a:r>
            <a:endParaRPr lang="en-US" altLang="zh-CN"/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468313" y="27813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读配置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>
            <a:spLocks noChangeArrowheads="1"/>
          </p:cNvSpPr>
          <p:nvPr/>
        </p:nvSpPr>
        <p:spPr bwMode="auto">
          <a:xfrm>
            <a:off x="1692275" y="1916113"/>
            <a:ext cx="6048375" cy="12969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7" name="AutoShape 3"/>
          <p:cNvSpPr>
            <a:spLocks noChangeArrowheads="1"/>
          </p:cNvSpPr>
          <p:nvPr/>
        </p:nvSpPr>
        <p:spPr bwMode="auto">
          <a:xfrm>
            <a:off x="1692275" y="4868863"/>
            <a:ext cx="6048375" cy="12969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2051050" y="5373688"/>
            <a:ext cx="914400" cy="5762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配置数据</a:t>
            </a:r>
            <a:endParaRPr lang="en-US" altLang="zh-CN"/>
          </a:p>
        </p:txBody>
      </p:sp>
      <p:sp>
        <p:nvSpPr>
          <p:cNvPr id="103429" name="AutoShape 5"/>
          <p:cNvSpPr>
            <a:spLocks noChangeArrowheads="1"/>
          </p:cNvSpPr>
          <p:nvPr/>
        </p:nvSpPr>
        <p:spPr bwMode="auto">
          <a:xfrm>
            <a:off x="3276600" y="5373688"/>
            <a:ext cx="914400" cy="5762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日志数据</a:t>
            </a:r>
            <a:endParaRPr lang="en-US" altLang="zh-CN"/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6084888" y="3716338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归档</a:t>
            </a:r>
            <a:endParaRPr lang="zh-CN" altLang="en-US"/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2051050" y="3860800"/>
            <a:ext cx="914400" cy="698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事务同步</a:t>
            </a:r>
            <a:endParaRPr lang="zh-CN" altLang="en-US"/>
          </a:p>
        </p:txBody>
      </p:sp>
      <p:sp>
        <p:nvSpPr>
          <p:cNvPr id="103432" name="AutoShape 8"/>
          <p:cNvSpPr>
            <a:spLocks noChangeArrowheads="1"/>
          </p:cNvSpPr>
          <p:nvPr/>
        </p:nvSpPr>
        <p:spPr bwMode="auto">
          <a:xfrm>
            <a:off x="2051050" y="2276475"/>
            <a:ext cx="1008063" cy="57626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配置数据</a:t>
            </a:r>
            <a:endParaRPr lang="en-US" altLang="zh-CN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H="1" flipV="1">
            <a:off x="1116013" y="57340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3635375" y="59864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5" name="AutoShape 11"/>
          <p:cNvSpPr>
            <a:spLocks noChangeArrowheads="1"/>
          </p:cNvSpPr>
          <p:nvPr/>
        </p:nvSpPr>
        <p:spPr bwMode="auto">
          <a:xfrm>
            <a:off x="5219700" y="5229225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全备份</a:t>
            </a:r>
            <a:endParaRPr lang="zh-CN" altLang="en-US"/>
          </a:p>
        </p:txBody>
      </p:sp>
      <p:sp>
        <p:nvSpPr>
          <p:cNvPr id="103436" name="AutoShape 12"/>
          <p:cNvSpPr>
            <a:spLocks noChangeArrowheads="1"/>
          </p:cNvSpPr>
          <p:nvPr/>
        </p:nvSpPr>
        <p:spPr bwMode="auto">
          <a:xfrm>
            <a:off x="6372225" y="5229225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增量备份</a:t>
            </a:r>
            <a:endParaRPr lang="zh-CN" altLang="en-US"/>
          </a:p>
        </p:txBody>
      </p:sp>
      <p:sp>
        <p:nvSpPr>
          <p:cNvPr id="103437" name="AutoShape 13"/>
          <p:cNvSpPr>
            <a:spLocks noChangeArrowheads="1"/>
          </p:cNvSpPr>
          <p:nvPr/>
        </p:nvSpPr>
        <p:spPr bwMode="auto">
          <a:xfrm>
            <a:off x="5219700" y="2205038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全备份</a:t>
            </a:r>
            <a:endParaRPr lang="zh-CN" altLang="en-US"/>
          </a:p>
        </p:txBody>
      </p:sp>
      <p:sp>
        <p:nvSpPr>
          <p:cNvPr id="103438" name="AutoShape 14"/>
          <p:cNvSpPr>
            <a:spLocks noChangeArrowheads="1"/>
          </p:cNvSpPr>
          <p:nvPr/>
        </p:nvSpPr>
        <p:spPr bwMode="auto">
          <a:xfrm>
            <a:off x="6372225" y="2205038"/>
            <a:ext cx="936625" cy="6096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增量备份</a:t>
            </a:r>
            <a:endParaRPr lang="zh-CN" altLang="en-US"/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395288" y="51577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读写配置</a:t>
            </a:r>
            <a:endParaRPr lang="zh-CN" altLang="en-US"/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2484438" y="63087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日志加载</a:t>
            </a:r>
            <a:endParaRPr lang="zh-CN" altLang="en-US"/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684213" y="620713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生产系统恢复时工作状态：</a:t>
            </a:r>
            <a:endParaRPr lang="zh-CN" altLang="en-US" sz="2800"/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7596188" y="53736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生产系统</a:t>
            </a:r>
            <a:endParaRPr lang="zh-CN" altLang="en-US"/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7596188" y="24209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备份系统</a:t>
            </a:r>
            <a:endParaRPr lang="zh-CN" altLang="en-US"/>
          </a:p>
        </p:txBody>
      </p:sp>
      <p:sp>
        <p:nvSpPr>
          <p:cNvPr id="103444" name="AutoShape 20"/>
          <p:cNvSpPr>
            <a:spLocks noChangeArrowheads="1"/>
          </p:cNvSpPr>
          <p:nvPr/>
        </p:nvSpPr>
        <p:spPr bwMode="auto">
          <a:xfrm>
            <a:off x="3348038" y="2276475"/>
            <a:ext cx="914400" cy="57626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日志数据</a:t>
            </a:r>
            <a:endParaRPr lang="en-US" altLang="zh-CN"/>
          </a:p>
        </p:txBody>
      </p:sp>
      <p:cxnSp>
        <p:nvCxnSpPr>
          <p:cNvPr id="103445" name="AutoShape 21"/>
          <p:cNvCxnSpPr>
            <a:cxnSpLocks noChangeShapeType="1"/>
            <a:stCxn id="103444" idx="4"/>
            <a:endCxn id="103429" idx="4"/>
          </p:cNvCxnSpPr>
          <p:nvPr/>
        </p:nvCxnSpPr>
        <p:spPr bwMode="auto">
          <a:xfrm flipH="1">
            <a:off x="4191000" y="2565400"/>
            <a:ext cx="71438" cy="3097213"/>
          </a:xfrm>
          <a:prstGeom prst="curvedConnector3">
            <a:avLst>
              <a:gd name="adj1" fmla="val -32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4427538" y="378936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临时数据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4" grpId="0" bldLvl="0" animBg="1"/>
      <p:bldP spid="103440" grpId="0" bldLvl="0" animBg="1"/>
      <p:bldP spid="10344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3"/>
          <p:cNvSpPr txBox="1">
            <a:spLocks noGrp="1" noChangeArrowheads="1"/>
          </p:cNvSpPr>
          <p:nvPr/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593B06A-BC3E-4CBC-AFB2-ACAE22287A37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457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982028"/>
            <a:ext cx="8229600" cy="711200"/>
          </a:xfrm>
        </p:spPr>
        <p:txBody>
          <a:bodyPr/>
          <a:lstStyle/>
          <a:p>
            <a:r>
              <a:rPr lang="zh-CN" altLang="en-US" sz="4000" dirty="0">
                <a:sym typeface="+mn-ea"/>
              </a:rPr>
              <a:t>软件安全设计 </a:t>
            </a:r>
            <a:endParaRPr lang="zh-CN" altLang="en-US" sz="4000" dirty="0">
              <a:sym typeface="+mn-ea"/>
            </a:endParaRPr>
          </a:p>
        </p:txBody>
      </p:sp>
      <p:sp>
        <p:nvSpPr>
          <p:cNvPr id="4577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64970"/>
            <a:ext cx="8229600" cy="3384550"/>
          </a:xfrm>
        </p:spPr>
        <p:txBody>
          <a:bodyPr/>
          <a:lstStyle/>
          <a:p>
            <a:r>
              <a:rPr lang="zh-CN" altLang="en-US" dirty="0" smtClean="0"/>
              <a:t>入侵容忍体系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攻击行为在一定的概率下是可预知的，系统在一定的概率下能够正确完成基本的功能。</a:t>
            </a:r>
            <a:endParaRPr lang="zh-CN" altLang="en-US" dirty="0" smtClean="0"/>
          </a:p>
          <a:p>
            <a:pPr lvl="0"/>
            <a:r>
              <a:rPr lang="zh-CN" altLang="en-US" dirty="0" smtClean="0">
                <a:sym typeface="+mn-ea"/>
              </a:rPr>
              <a:t>入侵容忍</a:t>
            </a:r>
            <a:r>
              <a:rPr lang="zh-CN" altLang="en-US" dirty="0" smtClean="0"/>
              <a:t>实现方式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攻击响应：不需要重新设计系统，可通过高效的检测系统发现异常，利用资源配置系统调整系统资源，并对对错误进行修补（修补系统）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攻击遮蔽：需要重新设计整个系统，并通过冗余、容错技术、门槛密码学</a:t>
            </a:r>
            <a:r>
              <a:rPr lang="zh-CN" altLang="en-US" dirty="0" smtClean="0">
                <a:sym typeface="+mn-ea"/>
              </a:rPr>
              <a:t>等</a:t>
            </a:r>
            <a:r>
              <a:rPr lang="zh-CN" altLang="en-US" dirty="0" smtClean="0"/>
              <a:t>技术，完成允许存在少数节点</a:t>
            </a:r>
            <a:r>
              <a:rPr lang="zh-CN" altLang="zh-CN" dirty="0" smtClean="0">
                <a:sym typeface="+mn-ea"/>
              </a:rPr>
              <a:t>失效</a:t>
            </a:r>
            <a:r>
              <a:rPr lang="en-US" altLang="zh-CN" dirty="0" smtClean="0"/>
              <a:t>\</a:t>
            </a:r>
            <a:r>
              <a:rPr lang="zh-CN" altLang="en-US" dirty="0" smtClean="0">
                <a:sym typeface="+mn-ea"/>
              </a:rPr>
              <a:t>作恶</a:t>
            </a:r>
            <a:r>
              <a:rPr lang="zh-CN" altLang="en-US" dirty="0" smtClean="0"/>
              <a:t>（消息可能被伪造）场景下的一致性达成问题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8413"/>
            <a:ext cx="8229600" cy="439737"/>
          </a:xfrm>
          <a:noFill/>
        </p:spPr>
        <p:txBody>
          <a:bodyPr/>
          <a:lstStyle/>
          <a:p>
            <a:endParaRPr lang="zh-CN" altLang="en-US" sz="4800" dirty="0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229600" cy="3073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在线技术 </a:t>
            </a:r>
            <a:endParaRPr lang="zh-CN" altLang="en-US" sz="2800" dirty="0"/>
          </a:p>
          <a:p>
            <a:pPr lvl="2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用于系统运行阶段，即通过对系统的某种改造，使系统具有以下能力：当系统受到恶意攻击或发生局部故障影响</a:t>
            </a:r>
            <a:r>
              <a:rPr lang="zh-CN" altLang="en-US" sz="2800" dirty="0" smtClean="0">
                <a:sym typeface="+mn-ea"/>
              </a:rPr>
              <a:t>系统可用性</a:t>
            </a:r>
            <a:r>
              <a:rPr lang="zh-CN" altLang="en-US" sz="2800" dirty="0">
                <a:sym typeface="+mn-ea"/>
              </a:rPr>
              <a:t>时，系统能够自动检测这种状态，并在一定程度上具有自动恢复、维持、延续关键性服务的能力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离线技术 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用于系统设计阶段，即通过优化系统体系结构、控制参数等，使形成的系统内在的生存能力得到提升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052513"/>
            <a:ext cx="8229600" cy="711200"/>
          </a:xfrm>
        </p:spPr>
        <p:txBody>
          <a:bodyPr/>
          <a:lstStyle/>
          <a:p>
            <a:r>
              <a:rPr lang="zh-CN" altLang="en-US" dirty="0"/>
              <a:t>失效的概念</a:t>
            </a:r>
            <a:endParaRPr lang="zh-CN" altLang="en-US" dirty="0"/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5084762"/>
          </a:xfrm>
        </p:spPr>
        <p:txBody>
          <a:bodyPr/>
          <a:lstStyle/>
          <a:p>
            <a:r>
              <a:rPr lang="zh-CN" altLang="en-US" sz="2800" dirty="0" smtClean="0"/>
              <a:t>失效模型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失效是由攻击、入侵、故障等事件引发</a:t>
            </a:r>
            <a:endParaRPr lang="zh-CN" altLang="en-US" sz="2400" dirty="0" smtClean="0"/>
          </a:p>
          <a:p>
            <a:pPr lvl="1"/>
            <a:r>
              <a:rPr lang="en-US" altLang="zh-CN" sz="2400" dirty="0">
                <a:sym typeface="+mn-ea"/>
              </a:rPr>
              <a:t>fail-stop</a:t>
            </a:r>
            <a:r>
              <a:rPr lang="zh-CN" altLang="en-US" sz="2400" dirty="0">
                <a:sym typeface="+mn-ea"/>
              </a:rPr>
              <a:t>失效 ：系统失效后，即停止工作。</a:t>
            </a:r>
            <a:endParaRPr lang="zh-CN" altLang="en-US" sz="2400" dirty="0"/>
          </a:p>
          <a:p>
            <a:pPr lvl="1"/>
            <a:r>
              <a:rPr lang="en-US" altLang="zh-CN" sz="2400" dirty="0">
                <a:sym typeface="+mn-ea"/>
              </a:rPr>
              <a:t>Byzantine</a:t>
            </a:r>
            <a:r>
              <a:rPr lang="zh-CN" altLang="en-US" sz="2400" dirty="0">
                <a:sym typeface="+mn-ea"/>
              </a:rPr>
              <a:t>失效 ：系统失效后，处于一种不确定的工作状态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与错误的区别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错误：逻辑上把硬件</a:t>
            </a:r>
            <a:r>
              <a:rPr lang="en-US" altLang="zh-CN" sz="2400" dirty="0"/>
              <a:t>(</a:t>
            </a:r>
            <a:r>
              <a:rPr lang="zh-CN" altLang="en-US" sz="2400" dirty="0"/>
              <a:t>软件</a:t>
            </a:r>
            <a:r>
              <a:rPr lang="en-US" altLang="zh-CN" sz="2400" dirty="0"/>
              <a:t>)</a:t>
            </a:r>
            <a:r>
              <a:rPr lang="zh-CN" altLang="en-US" sz="2400" dirty="0"/>
              <a:t>的实际输出与理论输出不一致称为错误，把导致错误的原因称为故障。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容错追求的是细微力度的故障替换，不允许有任何事实上的损失 。（部件级）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入侵容忍针对入侵及较大规模不可抗拒的故障，</a:t>
            </a:r>
            <a:r>
              <a:rPr lang="zh-CN" altLang="en-US" sz="2400" dirty="0"/>
              <a:t>要求</a:t>
            </a:r>
            <a:r>
              <a:rPr lang="zh-CN" altLang="en-US" sz="2400" dirty="0" smtClean="0"/>
              <a:t>任务的持续性，允许有一定程度的损失 。（节点级）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229600" cy="711200"/>
          </a:xfrm>
        </p:spPr>
        <p:txBody>
          <a:bodyPr/>
          <a:lstStyle/>
          <a:p>
            <a:r>
              <a:rPr lang="zh-CN" altLang="en-US" dirty="0" smtClean="0"/>
              <a:t>软件安全设计</a:t>
            </a:r>
            <a:endParaRPr lang="zh-CN" altLang="en-US" dirty="0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769225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两层含义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sz="2600" dirty="0" smtClean="0"/>
              <a:t>数据可用，</a:t>
            </a:r>
            <a:r>
              <a:rPr lang="zh-CN" altLang="en-US" sz="2600" dirty="0"/>
              <a:t>确保业务不</a:t>
            </a:r>
            <a:r>
              <a:rPr lang="zh-CN" altLang="en-US" sz="2600" dirty="0" smtClean="0"/>
              <a:t>因为失效而</a:t>
            </a:r>
            <a:r>
              <a:rPr lang="zh-CN" altLang="en-US" sz="2600" dirty="0"/>
              <a:t>带来重大损失 。（减少损失）</a:t>
            </a:r>
            <a:endParaRPr lang="zh-CN" altLang="en-US" sz="2600" dirty="0"/>
          </a:p>
          <a:p>
            <a:pPr lvl="1">
              <a:lnSpc>
                <a:spcPct val="80000"/>
              </a:lnSpc>
            </a:pPr>
            <a:r>
              <a:rPr lang="zh-CN" altLang="en-US" sz="2600" dirty="0" smtClean="0"/>
              <a:t>软件系统可用，确保</a:t>
            </a:r>
            <a:r>
              <a:rPr lang="zh-CN" altLang="en-US" sz="2600" dirty="0"/>
              <a:t>业务不</a:t>
            </a:r>
            <a:r>
              <a:rPr lang="zh-CN" altLang="en-US" sz="2600" dirty="0" smtClean="0"/>
              <a:t>因为失效事件的</a:t>
            </a:r>
            <a:r>
              <a:rPr lang="zh-CN" altLang="en-US" sz="2600" dirty="0"/>
              <a:t>发生而中断，但允许有一定程度的间断及损失</a:t>
            </a:r>
            <a:r>
              <a:rPr lang="zh-CN" altLang="en-US" dirty="0"/>
              <a:t>。</a:t>
            </a:r>
            <a:r>
              <a:rPr lang="zh-CN" altLang="en-US" dirty="0" smtClean="0"/>
              <a:t>（但要</a:t>
            </a:r>
            <a:r>
              <a:rPr lang="zh-CN" altLang="en-US" sz="2600" dirty="0" smtClean="0"/>
              <a:t>保证</a:t>
            </a:r>
            <a:r>
              <a:rPr lang="zh-CN" altLang="en-US" sz="2600" dirty="0"/>
              <a:t>业务的可持续性 ）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实现</a:t>
            </a:r>
            <a:r>
              <a:rPr lang="zh-CN" altLang="en-US" sz="2800" dirty="0"/>
              <a:t>中可分为两个层次：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数据可用：建立可靠的数据存储与恢复机制和系统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应用可用：在数据可用的</a:t>
            </a:r>
            <a:r>
              <a:rPr lang="zh-CN" altLang="en-US" sz="2400" dirty="0"/>
              <a:t>基础上</a:t>
            </a:r>
            <a:r>
              <a:rPr lang="en-US" altLang="zh-CN" sz="2400" dirty="0"/>
              <a:t>,</a:t>
            </a:r>
            <a:r>
              <a:rPr lang="zh-CN" altLang="en-US" sz="2400" dirty="0"/>
              <a:t>保持业务的持续运行。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应用可用</a:t>
            </a:r>
            <a:r>
              <a:rPr lang="zh-CN" altLang="en-US" sz="2800" dirty="0" smtClean="0"/>
              <a:t>是高层次的，但</a:t>
            </a:r>
            <a:r>
              <a:rPr lang="zh-CN" altLang="en-US" sz="2800" dirty="0"/>
              <a:t>数据可用</a:t>
            </a:r>
            <a:r>
              <a:rPr lang="zh-CN" altLang="en-US" sz="2800" dirty="0" smtClean="0"/>
              <a:t>是基础</a:t>
            </a:r>
            <a:endParaRPr lang="zh-CN" alt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29600" cy="3600450"/>
          </a:xfrm>
        </p:spPr>
        <p:txBody>
          <a:bodyPr/>
          <a:lstStyle/>
          <a:p>
            <a:r>
              <a:rPr lang="zh-CN" altLang="en-US" sz="2800" dirty="0" smtClean="0"/>
              <a:t>设计上包含两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方面：</a:t>
            </a:r>
            <a:endParaRPr lang="zh-CN" altLang="en-US" sz="2800" dirty="0"/>
          </a:p>
          <a:p>
            <a:pPr lvl="1"/>
            <a:r>
              <a:rPr lang="zh-CN" altLang="en-US" sz="2400" dirty="0" smtClean="0">
                <a:solidFill>
                  <a:srgbClr val="FF3300"/>
                </a:solidFill>
              </a:rPr>
              <a:t>数据存储系统</a:t>
            </a:r>
            <a:r>
              <a:rPr lang="zh-CN" altLang="en-US" sz="2400" dirty="0"/>
              <a:t>提供应用系统的数据后援，确保在任意情况下数据具有完整的恢复能力。</a:t>
            </a:r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rgbClr val="FF3300"/>
                </a:solidFill>
              </a:rPr>
              <a:t>高可用系统</a:t>
            </a:r>
            <a:r>
              <a:rPr lang="zh-CN" altLang="en-US" sz="2400" dirty="0" smtClean="0"/>
              <a:t>确保应用</a:t>
            </a:r>
            <a:r>
              <a:rPr lang="zh-CN" altLang="en-US" sz="2400" dirty="0"/>
              <a:t>系统在多机环境下具有</a:t>
            </a:r>
            <a:r>
              <a:rPr lang="zh-CN" altLang="en-US" sz="2400" dirty="0" smtClean="0"/>
              <a:t>抗御单点或多点失效的</a:t>
            </a:r>
            <a:r>
              <a:rPr lang="zh-CN" altLang="en-US" sz="2400" dirty="0"/>
              <a:t>能力，一旦</a:t>
            </a:r>
            <a:r>
              <a:rPr lang="zh-CN" altLang="en-US" sz="2400" dirty="0" smtClean="0"/>
              <a:t>系统发生影响可用性的事件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如软件系统故障、攻击、入侵、</a:t>
            </a:r>
            <a:r>
              <a:rPr lang="zh-CN" altLang="en-US" sz="2400" dirty="0"/>
              <a:t>网络故障等</a:t>
            </a:r>
            <a:r>
              <a:rPr lang="en-US" altLang="zh-CN" sz="2400" dirty="0"/>
              <a:t>)</a:t>
            </a:r>
            <a:r>
              <a:rPr lang="zh-CN" altLang="en-US" sz="2400" dirty="0"/>
              <a:t>，高可用系统可以在最短的时间迅速确保系统的应用继续</a:t>
            </a:r>
            <a:r>
              <a:rPr lang="zh-CN" altLang="en-US" sz="2400" dirty="0" smtClean="0"/>
              <a:t>运行。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自定义设计方案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4949</Words>
  <Application>WPS 演示</Application>
  <PresentationFormat>全屏显示(4:3)</PresentationFormat>
  <Paragraphs>519</Paragraphs>
  <Slides>46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隶书</vt:lpstr>
      <vt:lpstr>华文中宋</vt:lpstr>
      <vt:lpstr>微软雅黑</vt:lpstr>
      <vt:lpstr>Arial Unicode MS</vt:lpstr>
      <vt:lpstr>楷体_GB2312</vt:lpstr>
      <vt:lpstr>新宋体</vt:lpstr>
      <vt:lpstr>楷体_GB2312</vt:lpstr>
      <vt:lpstr>自定义设计方案</vt:lpstr>
      <vt:lpstr>Visio.Drawing.11</vt:lpstr>
      <vt:lpstr>Visio.Drawing.11</vt:lpstr>
      <vt:lpstr>软件安全  主讲人：余翔湛 yxz@hit.edu.cn</vt:lpstr>
      <vt:lpstr>课程内容</vt:lpstr>
      <vt:lpstr>软件安全开发</vt:lpstr>
      <vt:lpstr>面向网络攻击的软件安全设计</vt:lpstr>
      <vt:lpstr>软件安全设计 </vt:lpstr>
      <vt:lpstr>PowerPoint 演示文稿</vt:lpstr>
      <vt:lpstr>失效的概念</vt:lpstr>
      <vt:lpstr>软件安全设计</vt:lpstr>
      <vt:lpstr>PowerPoint 演示文稿</vt:lpstr>
      <vt:lpstr>相关指标</vt:lpstr>
      <vt:lpstr>相关指标</vt:lpstr>
      <vt:lpstr>相关指标</vt:lpstr>
      <vt:lpstr>系统可用设计思路</vt:lpstr>
      <vt:lpstr>实现技术</vt:lpstr>
      <vt:lpstr>多样性冗余</vt:lpstr>
      <vt:lpstr>资源冗余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Web服务的入侵容忍</vt:lpstr>
      <vt:lpstr>PowerPoint 演示文稿</vt:lpstr>
      <vt:lpstr>自适应方式</vt:lpstr>
      <vt:lpstr> 失效检测</vt:lpstr>
      <vt:lpstr>  实现检测方法</vt:lpstr>
      <vt:lpstr>隔离和修复</vt:lpstr>
      <vt:lpstr>迁移(failover)</vt:lpstr>
      <vt:lpstr>迁移(failover)</vt:lpstr>
      <vt:lpstr>迁移(failover)</vt:lpstr>
      <vt:lpstr>迁移(failover)</vt:lpstr>
      <vt:lpstr>一些应用领域 </vt:lpstr>
      <vt:lpstr>PowerPoint 演示文稿</vt:lpstr>
      <vt:lpstr>PowerPoint 演示文稿</vt:lpstr>
      <vt:lpstr>平台异构</vt:lpstr>
      <vt:lpstr>平台同构</vt:lpstr>
      <vt:lpstr>PowerPoint 演示文稿</vt:lpstr>
      <vt:lpstr>管理的内容</vt:lpstr>
      <vt:lpstr>生产系统</vt:lpstr>
      <vt:lpstr>备用系统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pact</dc:creator>
  <cp:lastModifiedBy>鱼</cp:lastModifiedBy>
  <cp:revision>243</cp:revision>
  <dcterms:created xsi:type="dcterms:W3CDTF">2113-01-01T00:00:00Z</dcterms:created>
  <dcterms:modified xsi:type="dcterms:W3CDTF">2020-09-27T17:55:19Z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