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3"/>
  </p:notesMasterIdLst>
  <p:handoutMasterIdLst>
    <p:handoutMasterId r:id="rId134"/>
  </p:handoutMasterIdLst>
  <p:sldIdLst>
    <p:sldId id="930" r:id="rId2"/>
    <p:sldId id="263" r:id="rId3"/>
    <p:sldId id="581" r:id="rId4"/>
    <p:sldId id="553" r:id="rId5"/>
    <p:sldId id="895" r:id="rId6"/>
    <p:sldId id="796" r:id="rId7"/>
    <p:sldId id="694" r:id="rId8"/>
    <p:sldId id="695" r:id="rId9"/>
    <p:sldId id="696" r:id="rId10"/>
    <p:sldId id="697" r:id="rId11"/>
    <p:sldId id="698" r:id="rId12"/>
    <p:sldId id="699" r:id="rId13"/>
    <p:sldId id="700" r:id="rId14"/>
    <p:sldId id="701" r:id="rId15"/>
    <p:sldId id="702" r:id="rId16"/>
    <p:sldId id="703" r:id="rId17"/>
    <p:sldId id="704" r:id="rId18"/>
    <p:sldId id="705" r:id="rId19"/>
    <p:sldId id="706" r:id="rId20"/>
    <p:sldId id="707" r:id="rId21"/>
    <p:sldId id="708" r:id="rId22"/>
    <p:sldId id="709" r:id="rId23"/>
    <p:sldId id="710" r:id="rId24"/>
    <p:sldId id="711" r:id="rId25"/>
    <p:sldId id="712" r:id="rId26"/>
    <p:sldId id="713" r:id="rId27"/>
    <p:sldId id="714" r:id="rId28"/>
    <p:sldId id="715" r:id="rId29"/>
    <p:sldId id="716" r:id="rId30"/>
    <p:sldId id="717" r:id="rId31"/>
    <p:sldId id="718" r:id="rId32"/>
    <p:sldId id="719" r:id="rId33"/>
    <p:sldId id="720" r:id="rId34"/>
    <p:sldId id="721" r:id="rId35"/>
    <p:sldId id="722" r:id="rId36"/>
    <p:sldId id="723" r:id="rId37"/>
    <p:sldId id="724" r:id="rId38"/>
    <p:sldId id="725" r:id="rId39"/>
    <p:sldId id="726" r:id="rId40"/>
    <p:sldId id="727" r:id="rId41"/>
    <p:sldId id="728" r:id="rId42"/>
    <p:sldId id="729" r:id="rId43"/>
    <p:sldId id="730" r:id="rId44"/>
    <p:sldId id="731" r:id="rId45"/>
    <p:sldId id="732" r:id="rId46"/>
    <p:sldId id="733" r:id="rId47"/>
    <p:sldId id="734" r:id="rId48"/>
    <p:sldId id="735" r:id="rId49"/>
    <p:sldId id="736" r:id="rId50"/>
    <p:sldId id="737" r:id="rId51"/>
    <p:sldId id="738" r:id="rId52"/>
    <p:sldId id="739" r:id="rId53"/>
    <p:sldId id="740" r:id="rId54"/>
    <p:sldId id="741" r:id="rId55"/>
    <p:sldId id="742" r:id="rId56"/>
    <p:sldId id="743" r:id="rId57"/>
    <p:sldId id="744" r:id="rId58"/>
    <p:sldId id="789" r:id="rId59"/>
    <p:sldId id="791" r:id="rId60"/>
    <p:sldId id="792" r:id="rId61"/>
    <p:sldId id="793" r:id="rId62"/>
    <p:sldId id="794" r:id="rId63"/>
    <p:sldId id="745" r:id="rId64"/>
    <p:sldId id="746" r:id="rId65"/>
    <p:sldId id="747" r:id="rId66"/>
    <p:sldId id="748" r:id="rId67"/>
    <p:sldId id="749" r:id="rId68"/>
    <p:sldId id="750" r:id="rId69"/>
    <p:sldId id="751" r:id="rId70"/>
    <p:sldId id="752" r:id="rId71"/>
    <p:sldId id="753" r:id="rId72"/>
    <p:sldId id="754" r:id="rId73"/>
    <p:sldId id="755" r:id="rId74"/>
    <p:sldId id="756" r:id="rId75"/>
    <p:sldId id="757" r:id="rId76"/>
    <p:sldId id="758" r:id="rId77"/>
    <p:sldId id="759" r:id="rId78"/>
    <p:sldId id="760" r:id="rId79"/>
    <p:sldId id="761" r:id="rId80"/>
    <p:sldId id="762" r:id="rId81"/>
    <p:sldId id="763" r:id="rId82"/>
    <p:sldId id="764" r:id="rId83"/>
    <p:sldId id="765" r:id="rId84"/>
    <p:sldId id="766" r:id="rId85"/>
    <p:sldId id="767" r:id="rId86"/>
    <p:sldId id="768" r:id="rId87"/>
    <p:sldId id="769" r:id="rId88"/>
    <p:sldId id="770" r:id="rId89"/>
    <p:sldId id="771" r:id="rId90"/>
    <p:sldId id="772" r:id="rId91"/>
    <p:sldId id="773" r:id="rId92"/>
    <p:sldId id="774" r:id="rId93"/>
    <p:sldId id="775" r:id="rId94"/>
    <p:sldId id="776" r:id="rId95"/>
    <p:sldId id="777" r:id="rId96"/>
    <p:sldId id="778" r:id="rId97"/>
    <p:sldId id="779" r:id="rId98"/>
    <p:sldId id="780" r:id="rId99"/>
    <p:sldId id="781" r:id="rId100"/>
    <p:sldId id="782" r:id="rId101"/>
    <p:sldId id="783" r:id="rId102"/>
    <p:sldId id="784" r:id="rId103"/>
    <p:sldId id="785" r:id="rId104"/>
    <p:sldId id="897" r:id="rId105"/>
    <p:sldId id="898" r:id="rId106"/>
    <p:sldId id="905" r:id="rId107"/>
    <p:sldId id="915" r:id="rId108"/>
    <p:sldId id="904" r:id="rId109"/>
    <p:sldId id="916" r:id="rId110"/>
    <p:sldId id="917" r:id="rId111"/>
    <p:sldId id="909" r:id="rId112"/>
    <p:sldId id="908" r:id="rId113"/>
    <p:sldId id="903" r:id="rId114"/>
    <p:sldId id="912" r:id="rId115"/>
    <p:sldId id="901" r:id="rId116"/>
    <p:sldId id="900" r:id="rId117"/>
    <p:sldId id="922" r:id="rId118"/>
    <p:sldId id="919" r:id="rId119"/>
    <p:sldId id="918" r:id="rId120"/>
    <p:sldId id="923" r:id="rId121"/>
    <p:sldId id="921" r:id="rId122"/>
    <p:sldId id="924" r:id="rId123"/>
    <p:sldId id="925" r:id="rId124"/>
    <p:sldId id="920" r:id="rId125"/>
    <p:sldId id="899" r:id="rId126"/>
    <p:sldId id="929" r:id="rId127"/>
    <p:sldId id="927" r:id="rId128"/>
    <p:sldId id="928" r:id="rId129"/>
    <p:sldId id="896" r:id="rId130"/>
    <p:sldId id="913" r:id="rId131"/>
    <p:sldId id="914" r:id="rId132"/>
  </p:sldIdLst>
  <p:sldSz cx="9144000" cy="6858000" type="screen4x3"/>
  <p:notesSz cx="6858000" cy="9144000"/>
  <p:defaultTextStyle>
    <a:defPPr>
      <a:defRPr lang="en-US"/>
    </a:defPPr>
    <a:lvl1pPr algn="l" rtl="0" eaLnBrk="0" fontAlgn="base" hangingPunct="0">
      <a:spcBef>
        <a:spcPct val="0"/>
      </a:spcBef>
      <a:spcAft>
        <a:spcPct val="0"/>
      </a:spcAft>
      <a:defRPr sz="16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6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6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6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6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6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6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6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600" b="1"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96" autoAdjust="0"/>
    <p:restoredTop sz="84174" autoAdjust="0"/>
  </p:normalViewPr>
  <p:slideViewPr>
    <p:cSldViewPr>
      <p:cViewPr>
        <p:scale>
          <a:sx n="66" d="100"/>
          <a:sy n="66" d="100"/>
        </p:scale>
        <p:origin x="-966" y="168"/>
      </p:cViewPr>
      <p:guideLst>
        <p:guide orient="horz" pos="2178"/>
        <p:guide pos="2887"/>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notesViewPr>
    <p:cSldViewPr>
      <p:cViewPr varScale="1">
        <p:scale>
          <a:sx n="58" d="100"/>
          <a:sy n="58" d="100"/>
        </p:scale>
        <p:origin x="-2790" y="-78"/>
      </p:cViewPr>
      <p:guideLst>
        <p:guide orient="horz" pos="2904"/>
        <p:guide pos="2165"/>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8" Type="http://schemas.openxmlformats.org/officeDocument/2006/relationships/slide" Target="slides/slide76.xml"/><Relationship Id="rId3" Type="http://schemas.openxmlformats.org/officeDocument/2006/relationships/slide" Target="slides/slide60.xml"/><Relationship Id="rId7" Type="http://schemas.openxmlformats.org/officeDocument/2006/relationships/slide" Target="slides/slide75.xml"/><Relationship Id="rId2" Type="http://schemas.openxmlformats.org/officeDocument/2006/relationships/slide" Target="slides/slide59.xml"/><Relationship Id="rId1" Type="http://schemas.openxmlformats.org/officeDocument/2006/relationships/slide" Target="slides/slide7.xml"/><Relationship Id="rId6" Type="http://schemas.openxmlformats.org/officeDocument/2006/relationships/slide" Target="slides/slide72.xml"/><Relationship Id="rId5" Type="http://schemas.openxmlformats.org/officeDocument/2006/relationships/slide" Target="slides/slide62.xml"/><Relationship Id="rId10" Type="http://schemas.openxmlformats.org/officeDocument/2006/relationships/slide" Target="slides/slide79.xml"/><Relationship Id="rId4" Type="http://schemas.openxmlformats.org/officeDocument/2006/relationships/slide" Target="slides/slide61.xml"/><Relationship Id="rId9" Type="http://schemas.openxmlformats.org/officeDocument/2006/relationships/slide" Target="slides/slide7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b="0">
                <a:latin typeface="Times New Roman" panose="02020603050405020304" pitchFamily="18" charset="0"/>
              </a:defRPr>
            </a:lvl1pPr>
          </a:lstStyle>
          <a:p>
            <a:endParaRPr lang="zh-CN" altLang="en-US"/>
          </a:p>
        </p:txBody>
      </p:sp>
      <p:sp>
        <p:nvSpPr>
          <p:cNvPr id="27750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b="0">
                <a:latin typeface="Times New Roman" panose="02020603050405020304" pitchFamily="18" charset="0"/>
              </a:defRPr>
            </a:lvl1pPr>
          </a:lstStyle>
          <a:p>
            <a:endParaRPr lang="en-US" altLang="zh-CN"/>
          </a:p>
        </p:txBody>
      </p:sp>
      <p:sp>
        <p:nvSpPr>
          <p:cNvPr id="27750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b="0">
                <a:latin typeface="Times New Roman" panose="02020603050405020304" pitchFamily="18" charset="0"/>
              </a:defRPr>
            </a:lvl1pPr>
          </a:lstStyle>
          <a:p>
            <a:endParaRPr lang="en-US" altLang="zh-CN"/>
          </a:p>
        </p:txBody>
      </p:sp>
      <p:sp>
        <p:nvSpPr>
          <p:cNvPr id="27750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b="0">
                <a:latin typeface="Times New Roman" panose="02020603050405020304" pitchFamily="18" charset="0"/>
              </a:defRPr>
            </a:lvl1pPr>
          </a:lstStyle>
          <a:p>
            <a:fld id="{B64C73B3-3088-4018-B4DD-2C54FAF8039E}" type="slidenum">
              <a:rPr lang="zh-CN" altLang="en-US"/>
              <a:t>‹#›</a:t>
            </a:fld>
            <a:endParaRPr lang="en-US" altLang="zh-CN"/>
          </a:p>
        </p:txBody>
      </p:sp>
    </p:spTree>
    <p:extLst>
      <p:ext uri="{BB962C8B-B14F-4D97-AF65-F5344CB8AC3E}">
        <p14:creationId xmlns:p14="http://schemas.microsoft.com/office/powerpoint/2010/main" val="11347380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b="0">
                <a:latin typeface="Times New Roman" panose="02020603050405020304" pitchFamily="18" charset="0"/>
              </a:defRPr>
            </a:lvl1pPr>
          </a:lstStyle>
          <a:p>
            <a:endParaRPr lang="zh-CN" altLang="en-US"/>
          </a:p>
        </p:txBody>
      </p:sp>
      <p:sp>
        <p:nvSpPr>
          <p:cNvPr id="1556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b="0">
                <a:latin typeface="Times New Roman" panose="02020603050405020304" pitchFamily="18" charset="0"/>
              </a:defRPr>
            </a:lvl1pPr>
          </a:lstStyle>
          <a:p>
            <a:endParaRPr lang="en-US" altLang="zh-CN"/>
          </a:p>
        </p:txBody>
      </p:sp>
      <p:sp>
        <p:nvSpPr>
          <p:cNvPr id="155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56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56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b="0">
                <a:latin typeface="Times New Roman" panose="02020603050405020304" pitchFamily="18" charset="0"/>
              </a:defRPr>
            </a:lvl1pPr>
          </a:lstStyle>
          <a:p>
            <a:endParaRPr lang="en-US" altLang="zh-CN"/>
          </a:p>
        </p:txBody>
      </p:sp>
      <p:sp>
        <p:nvSpPr>
          <p:cNvPr id="1556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b="0">
                <a:latin typeface="Times New Roman" panose="02020603050405020304" pitchFamily="18" charset="0"/>
              </a:defRPr>
            </a:lvl1pPr>
          </a:lstStyle>
          <a:p>
            <a:fld id="{1A098AA8-0E1A-4A36-AC93-C870BBFEC2FA}" type="slidenum">
              <a:rPr lang="zh-CN" altLang="en-US"/>
              <a:t>‹#›</a:t>
            </a:fld>
            <a:endParaRPr lang="en-US" altLang="zh-CN"/>
          </a:p>
        </p:txBody>
      </p:sp>
    </p:spTree>
    <p:extLst>
      <p:ext uri="{BB962C8B-B14F-4D97-AF65-F5344CB8AC3E}">
        <p14:creationId xmlns:p14="http://schemas.microsoft.com/office/powerpoint/2010/main" val="79965165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baike.baidu.com/item/%E5%8E%9F%E5%AD%90%E6%93%8D%E4%BD%9C" TargetMode="External"/><Relationship Id="rId2" Type="http://schemas.openxmlformats.org/officeDocument/2006/relationships/slide" Target="../slides/slide108.xml"/><Relationship Id="rId1" Type="http://schemas.openxmlformats.org/officeDocument/2006/relationships/notesMaster" Target="../notesMasters/notesMaster1.xml"/><Relationship Id="rId4" Type="http://schemas.openxmlformats.org/officeDocument/2006/relationships/hyperlink" Target="https://baike.baidu.com/item/%E8%8A%82%E7%82%B9"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baike.baidu.com/item/%E5%BA%94%E7%94%A8%E7%A8%8B%E5%BA%8F" TargetMode="External"/><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12050B1-DF67-455F-99AC-D8966A2A88B6}" type="slidenum">
              <a:rPr lang="zh-CN" altLang="en-US"/>
              <a:t>7</a:t>
            </a:fld>
            <a:endParaRPr lang="en-US" altLang="zh-CN"/>
          </a:p>
        </p:txBody>
      </p:sp>
      <p:sp>
        <p:nvSpPr>
          <p:cNvPr id="1138690" name="Rectangle 2"/>
          <p:cNvSpPr>
            <a:spLocks noGrp="1" noRot="1" noChangeAspect="1" noChangeArrowheads="1" noTextEdit="1"/>
          </p:cNvSpPr>
          <p:nvPr>
            <p:ph type="sldImg"/>
          </p:nvPr>
        </p:nvSpPr>
        <p:spPr/>
      </p:sp>
      <p:sp>
        <p:nvSpPr>
          <p:cNvPr id="1138691" name="Rectangle 3"/>
          <p:cNvSpPr>
            <a:spLocks noGrp="1" noChangeArrowheads="1"/>
          </p:cNvSpPr>
          <p:nvPr>
            <p:ph type="body" idx="1"/>
          </p:nvPr>
        </p:nvSpPr>
        <p:spPr/>
        <p:txBody>
          <a:bodyPr/>
          <a:lstStyle/>
          <a:p>
            <a:r>
              <a:rPr lang="zh-CN" altLang="en-US"/>
              <a:t>快照有三种基本形式：基于文件系统式的、基于子系统式的和基于卷管理器</a:t>
            </a:r>
            <a:r>
              <a:rPr lang="en-US" altLang="zh-CN"/>
              <a:t>/</a:t>
            </a:r>
            <a:r>
              <a:rPr lang="zh-CN" altLang="en-US"/>
              <a:t>虚拟化式的，而且这三种形式差别很大。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636EE3D-0B90-481C-BFD4-95713BAB52E6}" type="slidenum">
              <a:rPr lang="zh-CN" altLang="en-US"/>
              <a:t>17</a:t>
            </a:fld>
            <a:endParaRPr lang="en-US" altLang="zh-CN"/>
          </a:p>
        </p:txBody>
      </p:sp>
      <p:sp>
        <p:nvSpPr>
          <p:cNvPr id="1160194" name="Rectangle 2"/>
          <p:cNvSpPr>
            <a:spLocks noGrp="1" noRot="1" noChangeAspect="1" noChangeArrowheads="1" noTextEdit="1"/>
          </p:cNvSpPr>
          <p:nvPr>
            <p:ph type="sldImg"/>
          </p:nvPr>
        </p:nvSpPr>
        <p:spPr/>
      </p:sp>
      <p:sp>
        <p:nvSpPr>
          <p:cNvPr id="11601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0542A9E-888F-4D57-B7B6-D1F4847500F4}" type="slidenum">
              <a:rPr lang="zh-CN" altLang="en-US"/>
              <a:t>18</a:t>
            </a:fld>
            <a:endParaRPr lang="en-US" altLang="zh-CN"/>
          </a:p>
        </p:txBody>
      </p:sp>
      <p:sp>
        <p:nvSpPr>
          <p:cNvPr id="1184770" name="Rectangle 2"/>
          <p:cNvSpPr>
            <a:spLocks noGrp="1" noRot="1" noChangeAspect="1" noChangeArrowheads="1" noTextEdit="1"/>
          </p:cNvSpPr>
          <p:nvPr>
            <p:ph type="sldImg"/>
          </p:nvPr>
        </p:nvSpPr>
        <p:spPr/>
      </p:sp>
      <p:sp>
        <p:nvSpPr>
          <p:cNvPr id="1184771" name="Rectangle 3"/>
          <p:cNvSpPr>
            <a:spLocks noGrp="1" noChangeArrowheads="1"/>
          </p:cNvSpPr>
          <p:nvPr>
            <p:ph type="body" idx="1"/>
          </p:nvPr>
        </p:nvSpPr>
        <p:spPr/>
        <p:txBody>
          <a:bodyPr/>
          <a:lstStyle/>
          <a:p>
            <a:r>
              <a:rPr lang="en-US" altLang="zh-CN"/>
              <a:t>redo</a:t>
            </a:r>
          </a:p>
          <a:p>
            <a:r>
              <a:rPr lang="zh-CN" altLang="en-US"/>
              <a:t>跟踪源数据的</a:t>
            </a:r>
            <a:r>
              <a:rPr lang="zh-CN" altLang="en-US">
                <a:latin typeface="Arial" panose="020B0604020202020204"/>
              </a:rPr>
              <a:t>“</a:t>
            </a:r>
            <a:r>
              <a:rPr lang="zh-CN" altLang="en-US"/>
              <a:t>改变量</a:t>
            </a:r>
            <a:r>
              <a:rPr lang="zh-CN" altLang="en-US">
                <a:latin typeface="Arial" panose="020B0604020202020204"/>
              </a:rPr>
              <a:t>”</a:t>
            </a:r>
            <a:endParaRPr lang="zh-CN" altLang="en-US"/>
          </a:p>
          <a:p>
            <a:r>
              <a:rPr lang="zh-CN" altLang="en-US"/>
              <a:t>通过</a:t>
            </a:r>
            <a:r>
              <a:rPr lang="zh-CN" altLang="en-US">
                <a:latin typeface="Arial" panose="020B0604020202020204"/>
              </a:rPr>
              <a:t>“</a:t>
            </a:r>
            <a:r>
              <a:rPr lang="zh-CN" altLang="en-US"/>
              <a:t>改变量</a:t>
            </a:r>
            <a:r>
              <a:rPr lang="zh-CN" altLang="en-US">
                <a:latin typeface="Arial" panose="020B0604020202020204"/>
              </a:rPr>
              <a:t>”</a:t>
            </a:r>
            <a:r>
              <a:rPr lang="zh-CN" altLang="en-US"/>
              <a:t>和源盘保存和呈现快照</a:t>
            </a:r>
          </a:p>
          <a:p>
            <a:r>
              <a:rPr lang="zh-CN" altLang="en-US"/>
              <a:t>不同的实现：</a:t>
            </a:r>
          </a:p>
          <a:p>
            <a:pPr lvl="2"/>
            <a:r>
              <a:rPr lang="en-US" altLang="zh-CN"/>
              <a:t>Copy On Write(CoW)</a:t>
            </a:r>
          </a:p>
          <a:p>
            <a:pPr lvl="2"/>
            <a:r>
              <a:rPr lang="en-US" altLang="zh-CN"/>
              <a:t>Redirect On Write(RoW)</a:t>
            </a:r>
          </a:p>
          <a:p>
            <a:pPr lvl="2"/>
            <a:r>
              <a:rPr lang="en-US" altLang="zh-CN"/>
              <a:t>Write Anywhere(WA)</a:t>
            </a:r>
            <a:endParaRPr lang="en-US" altLang="zh-CN" b="1">
              <a:solidFill>
                <a:srgbClr val="990033"/>
              </a:solidFill>
            </a:endParaRPr>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948DA32-9FD0-4580-B76E-14AED64B71DF}" type="slidenum">
              <a:rPr lang="zh-CN" altLang="en-US"/>
              <a:t>19</a:t>
            </a:fld>
            <a:endParaRPr lang="en-US" altLang="zh-CN"/>
          </a:p>
        </p:txBody>
      </p:sp>
      <p:sp>
        <p:nvSpPr>
          <p:cNvPr id="1172482" name="Rectangle 2"/>
          <p:cNvSpPr>
            <a:spLocks noGrp="1" noRot="1" noChangeAspect="1" noChangeArrowheads="1" noTextEdit="1"/>
          </p:cNvSpPr>
          <p:nvPr>
            <p:ph type="sldImg"/>
          </p:nvPr>
        </p:nvSpPr>
        <p:spPr/>
      </p:sp>
      <p:sp>
        <p:nvSpPr>
          <p:cNvPr id="1172483" name="Rectangle 3"/>
          <p:cNvSpPr>
            <a:spLocks noGrp="1" noChangeArrowheads="1"/>
          </p:cNvSpPr>
          <p:nvPr>
            <p:ph type="body" idx="1"/>
          </p:nvPr>
        </p:nvSpPr>
        <p:spPr/>
        <p:txBody>
          <a:bodyPr/>
          <a:lstStyle/>
          <a:p>
            <a:pPr eaLnBrk="0" hangingPunct="0">
              <a:spcBef>
                <a:spcPct val="50000"/>
              </a:spcBef>
              <a:buClr>
                <a:schemeClr val="accent1"/>
              </a:buClr>
              <a:buSzPct val="90000"/>
              <a:buFont typeface="Wingdings" panose="05000000000000000000" pitchFamily="2" charset="2"/>
              <a:buNone/>
            </a:pPr>
            <a:endParaRPr lang="zh-CN" altLang="en-US" b="1"/>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8F4774A-3989-438C-BE32-2F866BF952D4}" type="slidenum">
              <a:rPr lang="zh-CN" altLang="en-US"/>
              <a:t>20</a:t>
            </a:fld>
            <a:endParaRPr lang="en-US" altLang="zh-CN"/>
          </a:p>
        </p:txBody>
      </p:sp>
      <p:sp>
        <p:nvSpPr>
          <p:cNvPr id="1174530" name="Rectangle 2"/>
          <p:cNvSpPr>
            <a:spLocks noGrp="1" noRot="1" noChangeAspect="1" noChangeArrowheads="1" noTextEdit="1"/>
          </p:cNvSpPr>
          <p:nvPr>
            <p:ph type="sldImg"/>
          </p:nvPr>
        </p:nvSpPr>
        <p:spPr/>
      </p:sp>
      <p:sp>
        <p:nvSpPr>
          <p:cNvPr id="11745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E3C014A-67BC-49DC-93DC-B92F40ACB66D}" type="slidenum">
              <a:rPr lang="zh-CN" altLang="en-US"/>
              <a:t>21</a:t>
            </a:fld>
            <a:endParaRPr lang="en-US" altLang="zh-CN"/>
          </a:p>
        </p:txBody>
      </p:sp>
      <p:sp>
        <p:nvSpPr>
          <p:cNvPr id="1176578" name="Rectangle 2"/>
          <p:cNvSpPr>
            <a:spLocks noGrp="1" noRot="1" noChangeAspect="1" noChangeArrowheads="1" noTextEdit="1"/>
          </p:cNvSpPr>
          <p:nvPr>
            <p:ph type="sldImg"/>
          </p:nvPr>
        </p:nvSpPr>
        <p:spPr/>
      </p:sp>
      <p:sp>
        <p:nvSpPr>
          <p:cNvPr id="1176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C204F7F6-283C-40E5-8766-B6AC1DE4D454}" type="slidenum">
              <a:rPr lang="zh-CN" altLang="en-US"/>
              <a:t>22</a:t>
            </a:fld>
            <a:endParaRPr lang="en-US" altLang="zh-CN"/>
          </a:p>
        </p:txBody>
      </p:sp>
      <p:sp>
        <p:nvSpPr>
          <p:cNvPr id="1178626" name="Rectangle 2"/>
          <p:cNvSpPr>
            <a:spLocks noGrp="1" noRot="1" noChangeAspect="1" noChangeArrowheads="1" noTextEdit="1"/>
          </p:cNvSpPr>
          <p:nvPr>
            <p:ph type="sldImg"/>
          </p:nvPr>
        </p:nvSpPr>
        <p:spPr>
          <a:xfrm>
            <a:off x="1149350" y="688975"/>
            <a:ext cx="4567238" cy="3425825"/>
          </a:xfrm>
        </p:spPr>
      </p:sp>
      <p:sp>
        <p:nvSpPr>
          <p:cNvPr id="1178627" name="Rectangle 3"/>
          <p:cNvSpPr>
            <a:spLocks noGrp="1" noChangeArrowheads="1"/>
          </p:cNvSpPr>
          <p:nvPr>
            <p:ph type="body" idx="1"/>
          </p:nvPr>
        </p:nvSpPr>
        <p:spPr>
          <a:xfrm>
            <a:off x="914400" y="4343400"/>
            <a:ext cx="5029200" cy="4111625"/>
          </a:xfrm>
        </p:spPr>
        <p:txBody>
          <a:bodyPr/>
          <a:lstStyle/>
          <a:p>
            <a:pPr>
              <a:lnSpc>
                <a:spcPct val="85000"/>
              </a:lnSpc>
              <a:buFont typeface="Wingdings" panose="05000000000000000000" pitchFamily="2" charset="2"/>
              <a:buNone/>
            </a:pPr>
            <a:r>
              <a:rPr lang="en-US" altLang="zh-TW">
                <a:solidFill>
                  <a:schemeClr val="tx2"/>
                </a:solidFill>
                <a:ea typeface="PMingLiU" panose="02020500000000000000" pitchFamily="18" charset="-120"/>
              </a:rPr>
              <a:t>What is a Timemark?</a:t>
            </a:r>
          </a:p>
          <a:p>
            <a:pPr lvl="1">
              <a:lnSpc>
                <a:spcPct val="85000"/>
              </a:lnSpc>
              <a:buSzPct val="90000"/>
              <a:buFont typeface="Wingdings" panose="05000000000000000000" pitchFamily="2" charset="2"/>
              <a:buNone/>
            </a:pPr>
            <a:r>
              <a:rPr lang="en-US" altLang="zh-TW">
                <a:ea typeface="PMingLiU" panose="02020500000000000000" pitchFamily="18" charset="-120"/>
              </a:rPr>
              <a:t>Term is interchangeably used with </a:t>
            </a:r>
            <a:r>
              <a:rPr lang="en-US" altLang="zh-TW">
                <a:latin typeface="Arial" panose="020B0604020202020204"/>
                <a:ea typeface="PMingLiU" panose="02020500000000000000" pitchFamily="18" charset="-120"/>
              </a:rPr>
              <a:t>“</a:t>
            </a:r>
            <a:r>
              <a:rPr lang="en-US" altLang="zh-TW">
                <a:ea typeface="PMingLiU" panose="02020500000000000000" pitchFamily="18" charset="-120"/>
              </a:rPr>
              <a:t>Snapshot</a:t>
            </a:r>
            <a:r>
              <a:rPr lang="en-US" altLang="zh-TW">
                <a:latin typeface="Arial" panose="020B0604020202020204"/>
                <a:ea typeface="PMingLiU" panose="02020500000000000000" pitchFamily="18" charset="-120"/>
              </a:rPr>
              <a:t>”</a:t>
            </a:r>
            <a:endParaRPr lang="en-US" altLang="zh-TW">
              <a:ea typeface="PMingLiU" panose="02020500000000000000" pitchFamily="18" charset="-120"/>
            </a:endParaRPr>
          </a:p>
          <a:p>
            <a:pPr lvl="1">
              <a:lnSpc>
                <a:spcPct val="85000"/>
              </a:lnSpc>
              <a:buSzPct val="90000"/>
              <a:buFont typeface="Wingdings" panose="05000000000000000000" pitchFamily="2" charset="2"/>
              <a:buNone/>
            </a:pPr>
            <a:r>
              <a:rPr lang="en-US" altLang="zh-TW">
                <a:ea typeface="PMingLiU" panose="02020500000000000000" pitchFamily="18" charset="-120"/>
              </a:rPr>
              <a:t>Timemark is an instance of a Snapshot Timestamp</a:t>
            </a:r>
          </a:p>
          <a:p>
            <a:pPr lvl="1">
              <a:lnSpc>
                <a:spcPct val="85000"/>
              </a:lnSpc>
              <a:buSzPct val="90000"/>
              <a:buFont typeface="Wingdings" panose="05000000000000000000" pitchFamily="2" charset="2"/>
              <a:buNone/>
            </a:pPr>
            <a:r>
              <a:rPr lang="en-US" altLang="zh-TW">
                <a:ea typeface="PMingLiU" panose="02020500000000000000" pitchFamily="18" charset="-120"/>
              </a:rPr>
              <a:t>Allows a virtual resource to preserve multiple chronological states of itself, at different </a:t>
            </a:r>
            <a:r>
              <a:rPr lang="en-US" altLang="zh-TW">
                <a:latin typeface="Arial" panose="020B0604020202020204"/>
                <a:ea typeface="PMingLiU" panose="02020500000000000000" pitchFamily="18" charset="-120"/>
              </a:rPr>
              <a:t>“</a:t>
            </a:r>
            <a:r>
              <a:rPr lang="en-US" altLang="zh-TW">
                <a:ea typeface="PMingLiU" panose="02020500000000000000" pitchFamily="18" charset="-120"/>
              </a:rPr>
              <a:t>point-in-time</a:t>
            </a:r>
            <a:r>
              <a:rPr lang="en-US" altLang="zh-TW">
                <a:latin typeface="Arial" panose="020B0604020202020204"/>
                <a:ea typeface="PMingLiU" panose="02020500000000000000" pitchFamily="18" charset="-120"/>
              </a:rPr>
              <a:t>”</a:t>
            </a:r>
            <a:r>
              <a:rPr lang="en-US" altLang="zh-TW">
                <a:ea typeface="PMingLiU" panose="02020500000000000000" pitchFamily="18" charset="-120"/>
              </a:rPr>
              <a:t> snapshots</a:t>
            </a:r>
          </a:p>
          <a:p>
            <a:pPr lvl="1">
              <a:lnSpc>
                <a:spcPct val="85000"/>
              </a:lnSpc>
              <a:buSzPct val="90000"/>
              <a:buFont typeface="Wingdings" panose="05000000000000000000" pitchFamily="2" charset="2"/>
              <a:buNone/>
            </a:pPr>
            <a:r>
              <a:rPr lang="en-US" altLang="zh-TW">
                <a:ea typeface="PMingLiU" panose="02020500000000000000" pitchFamily="18" charset="-120"/>
              </a:rPr>
              <a:t>Virtual resource can be permanently </a:t>
            </a:r>
            <a:r>
              <a:rPr lang="en-US" altLang="zh-TW">
                <a:latin typeface="Arial" panose="020B0604020202020204"/>
                <a:ea typeface="PMingLiU" panose="02020500000000000000" pitchFamily="18" charset="-120"/>
              </a:rPr>
              <a:t>“</a:t>
            </a:r>
            <a:r>
              <a:rPr lang="en-US" altLang="zh-TW">
                <a:ea typeface="PMingLiU" panose="02020500000000000000" pitchFamily="18" charset="-120"/>
              </a:rPr>
              <a:t>rolled back</a:t>
            </a:r>
            <a:r>
              <a:rPr lang="en-US" altLang="zh-TW">
                <a:latin typeface="Arial" panose="020B0604020202020204"/>
                <a:ea typeface="PMingLiU" panose="02020500000000000000" pitchFamily="18" charset="-120"/>
              </a:rPr>
              <a:t>”</a:t>
            </a:r>
            <a:r>
              <a:rPr lang="en-US" altLang="zh-TW">
                <a:ea typeface="PMingLiU" panose="02020500000000000000" pitchFamily="18" charset="-120"/>
              </a:rPr>
              <a:t> to one of the snapshot states, or a </a:t>
            </a:r>
            <a:r>
              <a:rPr lang="en-US" altLang="zh-TW">
                <a:latin typeface="Arial" panose="020B0604020202020204"/>
                <a:ea typeface="PMingLiU" panose="02020500000000000000" pitchFamily="18" charset="-120"/>
              </a:rPr>
              <a:t>“</a:t>
            </a:r>
            <a:r>
              <a:rPr lang="en-US" altLang="zh-TW">
                <a:ea typeface="PMingLiU" panose="02020500000000000000" pitchFamily="18" charset="-120"/>
              </a:rPr>
              <a:t>temporary</a:t>
            </a:r>
            <a:r>
              <a:rPr lang="en-US" altLang="zh-TW">
                <a:latin typeface="Arial" panose="020B0604020202020204"/>
                <a:ea typeface="PMingLiU" panose="02020500000000000000" pitchFamily="18" charset="-120"/>
              </a:rPr>
              <a:t>”</a:t>
            </a:r>
            <a:r>
              <a:rPr lang="en-US" altLang="zh-TW">
                <a:ea typeface="PMingLiU" panose="02020500000000000000" pitchFamily="18" charset="-120"/>
              </a:rPr>
              <a:t> image can be generated</a:t>
            </a:r>
            <a:r>
              <a:rPr lang="en-US" altLang="zh-TW">
                <a:latin typeface="Arial" panose="020B0604020202020204"/>
                <a:ea typeface="PMingLiU" panose="02020500000000000000" pitchFamily="18" charset="-120"/>
              </a:rPr>
              <a:t>…</a:t>
            </a:r>
            <a:endParaRPr lang="en-US" altLang="zh-TW">
              <a:ea typeface="PMingLiU" panose="02020500000000000000" pitchFamily="18" charset="-120"/>
            </a:endParaRPr>
          </a:p>
          <a:p>
            <a:pPr lvl="1">
              <a:lnSpc>
                <a:spcPct val="85000"/>
              </a:lnSpc>
              <a:buSzPct val="90000"/>
              <a:buFont typeface="Wingdings" panose="05000000000000000000" pitchFamily="2" charset="2"/>
              <a:buNone/>
            </a:pPr>
            <a:endParaRPr lang="en-US" altLang="zh-TW">
              <a:solidFill>
                <a:schemeClr val="tx2"/>
              </a:solidFill>
              <a:ea typeface="PMingLiU" panose="02020500000000000000" pitchFamily="18" charset="-120"/>
            </a:endParaRPr>
          </a:p>
          <a:p>
            <a:pPr>
              <a:lnSpc>
                <a:spcPct val="85000"/>
              </a:lnSpc>
            </a:pPr>
            <a:r>
              <a:rPr lang="en-US" altLang="zh-TW">
                <a:solidFill>
                  <a:schemeClr val="tx2"/>
                </a:solidFill>
                <a:ea typeface="PMingLiU" panose="02020500000000000000" pitchFamily="18" charset="-120"/>
              </a:rPr>
              <a:t>What is a TimeView?</a:t>
            </a:r>
          </a:p>
          <a:p>
            <a:pPr lvl="1">
              <a:lnSpc>
                <a:spcPct val="85000"/>
              </a:lnSpc>
            </a:pPr>
            <a:r>
              <a:rPr lang="en-US" altLang="zh-TW">
                <a:ea typeface="PMingLiU" panose="02020500000000000000" pitchFamily="18" charset="-120"/>
              </a:rPr>
              <a:t>A mountable Timemark</a:t>
            </a:r>
          </a:p>
          <a:p>
            <a:pPr lvl="1">
              <a:lnSpc>
                <a:spcPct val="85000"/>
              </a:lnSpc>
            </a:pPr>
            <a:r>
              <a:rPr lang="en-US" altLang="zh-TW">
                <a:ea typeface="PMingLiU" panose="02020500000000000000" pitchFamily="18" charset="-120"/>
              </a:rPr>
              <a:t>A logical instance of a virtual device at some given </a:t>
            </a:r>
            <a:r>
              <a:rPr lang="en-US" altLang="zh-TW">
                <a:latin typeface="Arial" panose="020B0604020202020204"/>
                <a:ea typeface="PMingLiU" panose="02020500000000000000" pitchFamily="18" charset="-120"/>
              </a:rPr>
              <a:t>“</a:t>
            </a:r>
            <a:r>
              <a:rPr lang="en-US" altLang="zh-TW">
                <a:ea typeface="PMingLiU" panose="02020500000000000000" pitchFamily="18" charset="-120"/>
              </a:rPr>
              <a:t>point-in-time</a:t>
            </a:r>
            <a:r>
              <a:rPr lang="en-US" altLang="zh-TW">
                <a:latin typeface="Arial" panose="020B0604020202020204"/>
                <a:ea typeface="PMingLiU" panose="02020500000000000000" pitchFamily="18" charset="-120"/>
              </a:rPr>
              <a:t>”</a:t>
            </a:r>
            <a:r>
              <a:rPr lang="en-US" altLang="zh-TW">
                <a:ea typeface="PMingLiU" panose="02020500000000000000" pitchFamily="18" charset="-120"/>
              </a:rPr>
              <a:t>, used either for partial data recovery, or for data mining (offline backup, non-persistent volumes, etc</a:t>
            </a:r>
            <a:r>
              <a:rPr lang="en-US" altLang="zh-TW">
                <a:latin typeface="Arial" panose="020B0604020202020204"/>
                <a:ea typeface="PMingLiU" panose="02020500000000000000" pitchFamily="18" charset="-120"/>
              </a:rPr>
              <a:t>…</a:t>
            </a:r>
            <a:r>
              <a:rPr lang="en-US" altLang="zh-TW">
                <a:ea typeface="PMingLiU" panose="02020500000000000000" pitchFamily="18" charset="-120"/>
              </a:rPr>
              <a:t>)</a:t>
            </a:r>
          </a:p>
          <a:p>
            <a:pPr lvl="1">
              <a:lnSpc>
                <a:spcPct val="85000"/>
              </a:lnSpc>
            </a:pPr>
            <a:r>
              <a:rPr lang="en-US" altLang="zh-TW">
                <a:ea typeface="PMingLiU" panose="02020500000000000000" pitchFamily="18" charset="-120"/>
              </a:rPr>
              <a:t>Does not need any additional storage space, other that what is already being used by virtual resource and to store Timemark data (aka Snapshot Area)</a:t>
            </a:r>
          </a:p>
          <a:p>
            <a:endParaRPr lang="zh-TW" altLang="en-US">
              <a:ea typeface="PMingLiU" panose="02020500000000000000" pitchFamily="18" charset="-120"/>
            </a:endParaRPr>
          </a:p>
        </p:txBody>
      </p:sp>
      <p:pic>
        <p:nvPicPr>
          <p:cNvPr id="1178628" name="Picture 4" descr="Pict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722813"/>
            <a:ext cx="4800600" cy="3270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10C64861-7276-4E88-85CB-785F829E7D29}" type="slidenum">
              <a:rPr lang="zh-CN" altLang="en-US"/>
              <a:t>23</a:t>
            </a:fld>
            <a:endParaRPr lang="en-US" altLang="zh-CN"/>
          </a:p>
        </p:txBody>
      </p:sp>
      <p:sp>
        <p:nvSpPr>
          <p:cNvPr id="1180674" name="Rectangle 2"/>
          <p:cNvSpPr>
            <a:spLocks noGrp="1" noRot="1" noChangeAspect="1" noChangeArrowheads="1" noTextEdit="1"/>
          </p:cNvSpPr>
          <p:nvPr>
            <p:ph type="sldImg"/>
          </p:nvPr>
        </p:nvSpPr>
        <p:spPr>
          <a:xfrm>
            <a:off x="1149350" y="688975"/>
            <a:ext cx="4567238" cy="3425825"/>
          </a:xfrm>
        </p:spPr>
      </p:sp>
      <p:sp>
        <p:nvSpPr>
          <p:cNvPr id="1180675" name="Rectangle 3"/>
          <p:cNvSpPr>
            <a:spLocks noGrp="1" noChangeArrowheads="1"/>
          </p:cNvSpPr>
          <p:nvPr>
            <p:ph type="body" idx="1"/>
          </p:nvPr>
        </p:nvSpPr>
        <p:spPr>
          <a:xfrm>
            <a:off x="914400" y="4343400"/>
            <a:ext cx="5029200" cy="4111625"/>
          </a:xfrm>
        </p:spPr>
        <p:txBody>
          <a:bodyPr/>
          <a:lstStyle/>
          <a:p>
            <a:endParaRPr lang="zh-TW" altLang="en-US">
              <a:ea typeface="PMingLiU" panose="02020500000000000000" pitchFamily="18" charset="-120"/>
            </a:endParaRPr>
          </a:p>
        </p:txBody>
      </p:sp>
      <p:pic>
        <p:nvPicPr>
          <p:cNvPr id="1180676" name="Picture 4" descr="Pict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722813"/>
            <a:ext cx="4800600" cy="3270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A0E1543E-145F-4ECB-95CB-D79B3108821D}" type="slidenum">
              <a:rPr lang="zh-CN" altLang="en-US"/>
              <a:t>24</a:t>
            </a:fld>
            <a:endParaRPr lang="en-US" altLang="zh-CN"/>
          </a:p>
        </p:txBody>
      </p:sp>
      <p:sp>
        <p:nvSpPr>
          <p:cNvPr id="1182722" name="Rectangle 2"/>
          <p:cNvSpPr>
            <a:spLocks noGrp="1" noRot="1" noChangeAspect="1" noChangeArrowheads="1" noTextEdit="1"/>
          </p:cNvSpPr>
          <p:nvPr>
            <p:ph type="sldImg"/>
          </p:nvPr>
        </p:nvSpPr>
        <p:spPr>
          <a:xfrm>
            <a:off x="1149350" y="688975"/>
            <a:ext cx="4567238" cy="3425825"/>
          </a:xfrm>
        </p:spPr>
      </p:sp>
      <p:sp>
        <p:nvSpPr>
          <p:cNvPr id="1182723" name="Rectangle 3"/>
          <p:cNvSpPr>
            <a:spLocks noGrp="1" noChangeArrowheads="1"/>
          </p:cNvSpPr>
          <p:nvPr>
            <p:ph type="body" idx="1"/>
          </p:nvPr>
        </p:nvSpPr>
        <p:spPr>
          <a:xfrm>
            <a:off x="914400" y="4343400"/>
            <a:ext cx="5029200" cy="4111625"/>
          </a:xfrm>
        </p:spPr>
        <p:txBody>
          <a:bodyPr/>
          <a:lstStyle/>
          <a:p>
            <a:endParaRPr lang="zh-TW" altLang="en-US">
              <a:ea typeface="PMingLiU" panose="02020500000000000000" pitchFamily="18" charset="-120"/>
            </a:endParaRPr>
          </a:p>
        </p:txBody>
      </p:sp>
      <p:pic>
        <p:nvPicPr>
          <p:cNvPr id="1182724" name="Picture 4" descr="Pict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722813"/>
            <a:ext cx="4800600" cy="3270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36B25A5-6F61-4894-90C2-FEF419330FE6}" type="slidenum">
              <a:rPr lang="zh-CN" altLang="en-US"/>
              <a:t>36</a:t>
            </a:fld>
            <a:endParaRPr lang="en-US" altLang="zh-CN"/>
          </a:p>
        </p:txBody>
      </p:sp>
      <p:sp>
        <p:nvSpPr>
          <p:cNvPr id="1122306" name="Rectangle 2"/>
          <p:cNvSpPr>
            <a:spLocks noGrp="1" noRot="1" noChangeAspect="1" noChangeArrowheads="1" noTextEdit="1"/>
          </p:cNvSpPr>
          <p:nvPr>
            <p:ph type="sldImg"/>
          </p:nvPr>
        </p:nvSpPr>
        <p:spPr/>
      </p:sp>
      <p:sp>
        <p:nvSpPr>
          <p:cNvPr id="1122307" name="Rectangle 3"/>
          <p:cNvSpPr>
            <a:spLocks noGrp="1" noChangeArrowheads="1"/>
          </p:cNvSpPr>
          <p:nvPr>
            <p:ph type="body" idx="1"/>
          </p:nvPr>
        </p:nvSpPr>
        <p:spPr/>
        <p:txBody>
          <a:bodyPr/>
          <a:lstStyle/>
          <a:p>
            <a:r>
              <a:rPr lang="zh-CN" altLang="en-US"/>
              <a:t>直接保留了在备份过程中产生的</a:t>
            </a:r>
            <a:r>
              <a:rPr lang="en-US" altLang="zh-CN"/>
              <a:t>Mapping Log</a:t>
            </a:r>
            <a:r>
              <a:rPr lang="zh-CN" altLang="en-US"/>
              <a:t>之间的依赖关系，具有最好的存储效率，但是随着备份点的增加，</a:t>
            </a:r>
            <a:r>
              <a:rPr lang="en-US" altLang="zh-CN"/>
              <a:t>Log Chain</a:t>
            </a:r>
            <a:r>
              <a:rPr lang="zh-CN" altLang="en-US"/>
              <a:t>的长度呈线性的增长，具有最低的检索效率。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fld id="{956C4C04-F3E8-4A7A-8A05-27B277A13C0E}" type="slidenum">
              <a:rPr lang="zh-CN" altLang="en-US" sz="1200" b="0" smtClean="0">
                <a:latin typeface="Times New Roman" panose="02020603050405020304" pitchFamily="18" charset="0"/>
              </a:rPr>
              <a:t>60</a:t>
            </a:fld>
            <a:endParaRPr lang="en-US" altLang="zh-CN" sz="1200" b="0" smtClean="0">
              <a:latin typeface="Times New Roman" panose="02020603050405020304" pitchFamily="18" charset="0"/>
            </a:endParaRPr>
          </a:p>
        </p:txBody>
      </p:sp>
      <p:sp>
        <p:nvSpPr>
          <p:cNvPr id="107523" name="Rectangle 2"/>
          <p:cNvSpPr>
            <a:spLocks noGrp="1" noRot="1" noChangeAspect="1" noChangeArrowheads="1" noTextEdit="1"/>
          </p:cNvSpPr>
          <p:nvPr>
            <p:ph type="sldImg"/>
          </p:nvPr>
        </p:nvSpPr>
        <p:spPr/>
      </p:sp>
      <p:sp>
        <p:nvSpPr>
          <p:cNvPr id="1075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eaLnBrk="1" hangingPunct="1"/>
            <a:r>
              <a:rPr lang="zh-CN" altLang="en-US" smtClean="0">
                <a:ea typeface="宋体" panose="02010600030101010101" pitchFamily="2" charset="-122"/>
              </a:rPr>
              <a:t>或者</a:t>
            </a:r>
            <a:r>
              <a:rPr lang="en-US" altLang="zh-CN" smtClean="0">
                <a:ea typeface="宋体" panose="02010600030101010101" pitchFamily="2" charset="-122"/>
              </a:rPr>
              <a:t>m*(r+1)</a:t>
            </a:r>
            <a:endParaRPr lang="zh-CN" altLang="en-US" smtClean="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559B589-4C3B-4D4B-A8E5-54D252B32662}" type="slidenum">
              <a:rPr lang="zh-CN" altLang="en-US"/>
              <a:t>8</a:t>
            </a:fld>
            <a:endParaRPr lang="en-US" altLang="zh-CN"/>
          </a:p>
        </p:txBody>
      </p:sp>
      <p:sp>
        <p:nvSpPr>
          <p:cNvPr id="1139714" name="Rectangle 2"/>
          <p:cNvSpPr>
            <a:spLocks noGrp="1" noRot="1" noChangeAspect="1" noChangeArrowheads="1" noTextEdit="1"/>
          </p:cNvSpPr>
          <p:nvPr>
            <p:ph type="sldImg"/>
          </p:nvPr>
        </p:nvSpPr>
        <p:spPr/>
      </p:sp>
      <p:sp>
        <p:nvSpPr>
          <p:cNvPr id="1139715" name="Rectangle 3"/>
          <p:cNvSpPr>
            <a:spLocks noGrp="1" noChangeArrowheads="1"/>
          </p:cNvSpPr>
          <p:nvPr>
            <p:ph type="body" idx="1"/>
          </p:nvPr>
        </p:nvSpPr>
        <p:spPr/>
        <p:txBody>
          <a:bodyPr/>
          <a:lstStyle/>
          <a:p>
            <a:r>
              <a:rPr lang="en-US" altLang="zh-CN"/>
              <a:t>CDP</a:t>
            </a:r>
            <a:r>
              <a:rPr lang="zh-CN" altLang="en-US"/>
              <a:t>（</a:t>
            </a:r>
            <a:r>
              <a:rPr lang="en-US" altLang="zh-CN"/>
              <a:t>Continuous Data Protection</a:t>
            </a:r>
            <a:r>
              <a:rPr lang="zh-CN" altLang="en-US"/>
              <a:t>）数据复制为背景，根据多版本间的时序性分析，建立同时满足前滚和后滚的双向检索索引结构。与当前索引技术相比，使用同一种索引结构支持双向检索操作。双向索引结构适于应用在密集写操作的应用场景，结合检查点技术可以提供面向应用一致性的数据恢复方法。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2226" name="Rectangle 7"/>
          <p:cNvSpPr txBox="1">
            <a:spLocks noGrp="1" noChangeArrowheads="1"/>
          </p:cNvSpPr>
          <p:nvPr/>
        </p:nvSpPr>
        <p:spPr bwMode="auto">
          <a:xfrm>
            <a:off x="3883025" y="8683625"/>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lgn="r" eaLnBrk="1" hangingPunct="1"/>
            <a:fld id="{DEF14483-1F10-4848-A18C-4E5EF1908904}" type="slidenum">
              <a:rPr lang="zh-CN" altLang="en-US" sz="1200">
                <a:latin typeface="Times New Roman" panose="02020603050405020304" pitchFamily="18" charset="0"/>
              </a:rPr>
              <a:t>71</a:t>
            </a:fld>
            <a:endParaRPr lang="en-US" altLang="zh-CN" sz="1200">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xfrm>
            <a:off x="1141413" y="684213"/>
            <a:ext cx="4572000" cy="3429000"/>
          </a:xfrm>
        </p:spPr>
      </p:sp>
      <p:sp>
        <p:nvSpPr>
          <p:cNvPr id="52228" name="Rectangle 3"/>
          <p:cNvSpPr>
            <a:spLocks noGrp="1" noChangeArrowheads="1"/>
          </p:cNvSpPr>
          <p:nvPr>
            <p:ph type="body" idx="1"/>
          </p:nvPr>
        </p:nvSpPr>
        <p:spPr>
          <a:xfrm>
            <a:off x="684213" y="4341813"/>
            <a:ext cx="5486400" cy="4114800"/>
          </a:xfrm>
          <a:noFill/>
          <a:extLs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smtClean="0">
                <a:ea typeface="宋体" panose="02010600030101010101" pitchFamily="2" charset="-122"/>
              </a:rPr>
              <a:t>重叠网络（</a:t>
            </a:r>
            <a:r>
              <a:rPr lang="en-US" altLang="zh-CN" smtClean="0">
                <a:ea typeface="宋体" panose="02010600030101010101" pitchFamily="2" charset="-122"/>
              </a:rPr>
              <a:t>overlay</a:t>
            </a:r>
            <a:endParaRPr lang="zh-CN" altLang="en-US" smtClean="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3D71F835-04E5-47C4-A609-4C670DD1872A}" type="slidenum">
              <a:rPr lang="zh-CN" altLang="en-US" sz="1200" b="0">
                <a:latin typeface="Times New Roman" panose="02020603050405020304" pitchFamily="18" charset="0"/>
              </a:rPr>
              <a:t>72</a:t>
            </a:fld>
            <a:endParaRPr lang="en-US" altLang="zh-CN" sz="1200" b="0">
              <a:latin typeface="Times New Roman" panose="02020603050405020304" pitchFamily="18" charset="0"/>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5A2D0069-F6A3-4153-B086-D57EB6A9E3DA}" type="slidenum">
              <a:rPr lang="zh-CN" altLang="en-US" sz="1200" b="0">
                <a:latin typeface="Times New Roman" panose="02020603050405020304" pitchFamily="18" charset="0"/>
              </a:rPr>
              <a:t>73</a:t>
            </a:fld>
            <a:endParaRPr lang="en-US" altLang="zh-CN" sz="1200" b="0">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4C132754-F347-4FAF-909D-3D10F2BCAF4B}" type="slidenum">
              <a:rPr lang="zh-CN" altLang="en-US" sz="1200" b="0">
                <a:latin typeface="Times New Roman" panose="02020603050405020304" pitchFamily="18" charset="0"/>
              </a:rPr>
              <a:t>74</a:t>
            </a:fld>
            <a:endParaRPr lang="en-US" altLang="zh-CN" sz="1200" b="0">
              <a:latin typeface="Times New Roman" panose="02020603050405020304" pitchFamily="18" charset="0"/>
            </a:endParaRPr>
          </a:p>
        </p:txBody>
      </p:sp>
      <p:sp>
        <p:nvSpPr>
          <p:cNvPr id="55299" name="Rectangle 2"/>
          <p:cNvSpPr>
            <a:spLocks noGrp="1" noRot="1" noChangeAspect="1" noChangeArrowheads="1" noTextEdit="1"/>
          </p:cNvSpPr>
          <p:nvPr>
            <p:ph type="sldImg"/>
          </p:nvPr>
        </p:nvSpPr>
        <p:spPr/>
      </p:sp>
      <p:sp>
        <p:nvSpPr>
          <p:cNvPr id="55300"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D3109308-3E64-404F-8DB6-B0108AAD41D5}" type="slidenum">
              <a:rPr lang="zh-CN" altLang="en-US" sz="1200" b="0">
                <a:latin typeface="Times New Roman" panose="02020603050405020304" pitchFamily="18" charset="0"/>
              </a:rPr>
              <a:t>75</a:t>
            </a:fld>
            <a:endParaRPr lang="en-US" altLang="zh-CN" sz="1200" b="0">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p:sp>
      <p:sp>
        <p:nvSpPr>
          <p:cNvPr id="56324"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smtClean="0">
                <a:solidFill>
                  <a:srgbClr val="030301"/>
                </a:solidFill>
                <a:ea typeface="宋体" panose="02010600030101010101" pitchFamily="2" charset="-122"/>
              </a:rPr>
              <a:t>最大的问题与传统客户机</a:t>
            </a:r>
            <a:r>
              <a:rPr lang="en-US" altLang="zh-CN" b="1" smtClean="0">
                <a:solidFill>
                  <a:srgbClr val="030301"/>
                </a:solidFill>
                <a:ea typeface="宋体" panose="02010600030101010101" pitchFamily="2" charset="-122"/>
              </a:rPr>
              <a:t>/</a:t>
            </a:r>
            <a:r>
              <a:rPr lang="zh-CN" altLang="en-US" b="1" smtClean="0">
                <a:solidFill>
                  <a:srgbClr val="030301"/>
                </a:solidFill>
                <a:ea typeface="宋体" panose="02010600030101010101" pitchFamily="2" charset="-122"/>
              </a:rPr>
              <a:t>服务器结构类似，容易造成单点故障，访问的</a:t>
            </a:r>
            <a:r>
              <a:rPr lang="zh-CN" altLang="en-US" b="1" smtClean="0">
                <a:solidFill>
                  <a:srgbClr val="030301"/>
                </a:solidFill>
                <a:latin typeface="Arial" panose="020B0604020202020204" pitchFamily="34" charset="0"/>
                <a:ea typeface="宋体" panose="02010600030101010101" pitchFamily="2" charset="-122"/>
              </a:rPr>
              <a:t>“</a:t>
            </a:r>
            <a:r>
              <a:rPr lang="zh-CN" altLang="en-US" b="1" smtClean="0">
                <a:solidFill>
                  <a:srgbClr val="030301"/>
                </a:solidFill>
                <a:ea typeface="宋体" panose="02010600030101010101" pitchFamily="2" charset="-122"/>
              </a:rPr>
              <a:t>热点</a:t>
            </a:r>
            <a:r>
              <a:rPr lang="zh-CN" altLang="en-US" b="1" smtClean="0">
                <a:solidFill>
                  <a:srgbClr val="030301"/>
                </a:solidFill>
                <a:latin typeface="Arial" panose="020B0604020202020204" pitchFamily="34" charset="0"/>
                <a:ea typeface="宋体" panose="02010600030101010101" pitchFamily="2" charset="-122"/>
              </a:rPr>
              <a:t>”</a:t>
            </a:r>
            <a:r>
              <a:rPr lang="zh-CN" altLang="en-US" b="1" smtClean="0">
                <a:solidFill>
                  <a:srgbClr val="030301"/>
                </a:solidFill>
                <a:ea typeface="宋体" panose="02010600030101010101" pitchFamily="2" charset="-122"/>
              </a:rPr>
              <a:t>现象和法律等相关问题</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7F362C43-6200-4ABB-8F56-E57108FB3E12}" type="slidenum">
              <a:rPr lang="zh-CN" altLang="en-US" sz="1200" b="0">
                <a:latin typeface="Times New Roman" panose="02020603050405020304" pitchFamily="18" charset="0"/>
              </a:rPr>
              <a:t>78</a:t>
            </a:fld>
            <a:endParaRPr lang="en-US" altLang="zh-CN" sz="1200" b="0">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p:sp>
      <p:sp>
        <p:nvSpPr>
          <p:cNvPr id="57348"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5ACD7EF6-5D2A-483C-88EB-BF3BA6443F35}" type="slidenum">
              <a:rPr lang="zh-CN" altLang="en-US" sz="1200" b="0">
                <a:latin typeface="Times New Roman" panose="02020603050405020304" pitchFamily="18" charset="0"/>
              </a:rPr>
              <a:t>79</a:t>
            </a:fld>
            <a:endParaRPr lang="en-US" altLang="zh-CN" sz="1200" b="0">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p:sp>
      <p:sp>
        <p:nvSpPr>
          <p:cNvPr id="58372"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zh-CN" altLang="en-US" smtClean="0">
                <a:ea typeface="宋体" panose="02010600030101010101" pitchFamily="2" charset="-122"/>
              </a:rPr>
              <a:t>所以在初期的</a:t>
            </a:r>
            <a:r>
              <a:rPr lang="en-US" altLang="zh-CN" smtClean="0">
                <a:ea typeface="宋体" panose="02010600030101010101" pitchFamily="2" charset="-122"/>
              </a:rPr>
              <a:t>Gnutella</a:t>
            </a:r>
            <a:r>
              <a:rPr lang="zh-CN" altLang="en-US" smtClean="0">
                <a:ea typeface="宋体" panose="02010600030101010101" pitchFamily="2" charset="-122"/>
              </a:rPr>
              <a:t>网络中，存在比较严重的分区，断链现象。也就是说，一个查询访问只能在网络的很小一部分进行，因此网络的可扩展性不好。所以，解决</a:t>
            </a:r>
            <a:r>
              <a:rPr lang="en-US" altLang="zh-CN" smtClean="0">
                <a:ea typeface="宋体" panose="02010600030101010101" pitchFamily="2" charset="-122"/>
              </a:rPr>
              <a:t>Gnutella</a:t>
            </a:r>
            <a:r>
              <a:rPr lang="zh-CN" altLang="en-US" smtClean="0">
                <a:ea typeface="宋体" panose="02010600030101010101" pitchFamily="2" charset="-122"/>
              </a:rPr>
              <a:t>网络的可扩展性对该网络的进一步发展至关重要。 </a:t>
            </a:r>
          </a:p>
          <a:p>
            <a:pPr lvl="1" eaLnBrk="1" hangingPunct="1"/>
            <a:r>
              <a:rPr lang="zh-CN" altLang="en-US" smtClean="0">
                <a:ea typeface="宋体" panose="02010600030101010101" pitchFamily="2" charset="-122"/>
              </a:rPr>
              <a:t>因此发现的准确性和可扩展性是非结构化网络面临的两个重要问题。目前对此类结构的研究主要集中于改进发现算法和复制策略以提高发现的准确率和性能。</a:t>
            </a:r>
          </a:p>
          <a:p>
            <a:pPr lvl="1" eaLnBrk="1" hangingPunct="1"/>
            <a:r>
              <a:rPr lang="zh-CN" altLang="en-US" smtClean="0">
                <a:ea typeface="宋体" panose="02010600030101010101" pitchFamily="2" charset="-122"/>
              </a:rPr>
              <a:t>另外，由于非结构化系统中的随机搜索造成的不可扩展性，大量的研究集中在如何构造一个高度结构化的系统。目前研究的重点放在了如何有效地查找信息上，最新的成果都是基于</a:t>
            </a:r>
            <a:r>
              <a:rPr lang="en-US" altLang="zh-CN" smtClean="0">
                <a:ea typeface="宋体" panose="02010600030101010101" pitchFamily="2" charset="-122"/>
              </a:rPr>
              <a:t>DHT</a:t>
            </a:r>
            <a:r>
              <a:rPr lang="zh-CN" altLang="en-US" smtClean="0">
                <a:ea typeface="宋体" panose="02010600030101010101" pitchFamily="2" charset="-122"/>
              </a:rPr>
              <a:t>的分布式发现和路由算法。这些算法都避免了类似</a:t>
            </a:r>
            <a:r>
              <a:rPr lang="en-US" altLang="zh-CN" smtClean="0">
                <a:ea typeface="宋体" panose="02010600030101010101" pitchFamily="2" charset="-122"/>
              </a:rPr>
              <a:t>Napster</a:t>
            </a:r>
            <a:r>
              <a:rPr lang="zh-CN" altLang="en-US" smtClean="0">
                <a:ea typeface="宋体" panose="02010600030101010101" pitchFamily="2" charset="-122"/>
              </a:rPr>
              <a:t>的中央服务器，也不是像</a:t>
            </a:r>
            <a:r>
              <a:rPr lang="en-US" altLang="zh-CN" smtClean="0">
                <a:ea typeface="宋体" panose="02010600030101010101" pitchFamily="2" charset="-122"/>
              </a:rPr>
              <a:t>Gnutella</a:t>
            </a:r>
            <a:r>
              <a:rPr lang="zh-CN" altLang="en-US" smtClean="0">
                <a:ea typeface="宋体" panose="02010600030101010101" pitchFamily="2" charset="-122"/>
              </a:rPr>
              <a:t>那样基于广播进行查找，而是通过分布式散列函数，将输入的关键字惟一映射到某个结点上，然后通过某些路由算法同该结点建立连接。</a:t>
            </a:r>
          </a:p>
          <a:p>
            <a:pPr eaLnBrk="1" hangingPunct="1"/>
            <a:endParaRPr lang="zh-CN" altLang="en-US" smtClean="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55ABC9A4-146F-4637-BCCF-01D61BBD589F}" type="slidenum">
              <a:rPr lang="zh-CN" altLang="en-US" sz="1200" b="0">
                <a:latin typeface="Times New Roman" panose="02020603050405020304" pitchFamily="18" charset="0"/>
              </a:rPr>
              <a:t>80</a:t>
            </a:fld>
            <a:endParaRPr lang="en-US" altLang="zh-CN" sz="1200" b="0">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panose="02010600030101010101" pitchFamily="2" charset="-122"/>
              </a:rPr>
              <a:t>在结构化</a:t>
            </a:r>
            <a:r>
              <a:rPr lang="en-US" altLang="zh-CN" smtClean="0">
                <a:ea typeface="宋体" panose="02010600030101010101" pitchFamily="2" charset="-122"/>
              </a:rPr>
              <a:t>P2P</a:t>
            </a:r>
            <a:r>
              <a:rPr lang="zh-CN" altLang="en-US" smtClean="0">
                <a:ea typeface="宋体" panose="02010600030101010101" pitchFamily="2" charset="-122"/>
              </a:rPr>
              <a:t>系统中，每个节点只存储特定的信息或特定信息的索引。当用户需要在</a:t>
            </a:r>
            <a:r>
              <a:rPr lang="en-US" altLang="zh-CN" smtClean="0">
                <a:ea typeface="宋体" panose="02010600030101010101" pitchFamily="2" charset="-122"/>
              </a:rPr>
              <a:t>P2P</a:t>
            </a:r>
            <a:r>
              <a:rPr lang="zh-CN" altLang="en-US" smtClean="0">
                <a:ea typeface="宋体" panose="02010600030101010101" pitchFamily="2" charset="-122"/>
              </a:rPr>
              <a:t>系统中获取信息时，他们必须知道这些信息</a:t>
            </a:r>
            <a:r>
              <a:rPr lang="en-US" altLang="zh-CN" smtClean="0">
                <a:ea typeface="宋体" panose="02010600030101010101" pitchFamily="2" charset="-122"/>
              </a:rPr>
              <a:t>(</a:t>
            </a:r>
            <a:r>
              <a:rPr lang="zh-CN" altLang="en-US" smtClean="0">
                <a:ea typeface="宋体" panose="02010600030101010101" pitchFamily="2" charset="-122"/>
              </a:rPr>
              <a:t>或索引</a:t>
            </a:r>
            <a:r>
              <a:rPr lang="en-US" altLang="zh-CN" smtClean="0">
                <a:ea typeface="宋体" panose="02010600030101010101" pitchFamily="2" charset="-122"/>
              </a:rPr>
              <a:t>)</a:t>
            </a:r>
            <a:r>
              <a:rPr lang="zh-CN" altLang="en-US" smtClean="0">
                <a:ea typeface="宋体" panose="02010600030101010101" pitchFamily="2" charset="-122"/>
              </a:rPr>
              <a:t>可能存在于那些节点中。由于用户预先知道应该搜索哪些节点，避免了非结构化</a:t>
            </a:r>
            <a:r>
              <a:rPr lang="en-US" altLang="zh-CN" smtClean="0">
                <a:ea typeface="宋体" panose="02010600030101010101" pitchFamily="2" charset="-122"/>
              </a:rPr>
              <a:t>P2P</a:t>
            </a:r>
            <a:r>
              <a:rPr lang="zh-CN" altLang="en-US" smtClean="0">
                <a:ea typeface="宋体" panose="02010600030101010101" pitchFamily="2" charset="-122"/>
              </a:rPr>
              <a:t>系统中使用的泛洪式查找，因此提高了信息搜索的效率。但是，结构化</a:t>
            </a:r>
            <a:r>
              <a:rPr lang="en-US" altLang="zh-CN" smtClean="0">
                <a:ea typeface="宋体" panose="02010600030101010101" pitchFamily="2" charset="-122"/>
              </a:rPr>
              <a:t>P2P</a:t>
            </a:r>
            <a:r>
              <a:rPr lang="zh-CN" altLang="en-US" smtClean="0">
                <a:ea typeface="宋体" panose="02010600030101010101" pitchFamily="2" charset="-122"/>
              </a:rPr>
              <a:t>也引入了新的问题</a:t>
            </a:r>
            <a:r>
              <a:rPr lang="en-US" altLang="zh-CN" smtClean="0">
                <a:ea typeface="宋体" panose="02010600030101010101" pitchFamily="2" charset="-122"/>
              </a:rPr>
              <a:t>:</a:t>
            </a:r>
            <a:r>
              <a:rPr lang="zh-CN" altLang="en-US" smtClean="0">
                <a:ea typeface="宋体" panose="02010600030101010101" pitchFamily="2" charset="-122"/>
              </a:rPr>
              <a:t>既然信息是分布存储的，那么如何将信息</a:t>
            </a:r>
            <a:r>
              <a:rPr lang="en-US" altLang="zh-CN" smtClean="0">
                <a:ea typeface="宋体" panose="02010600030101010101" pitchFamily="2" charset="-122"/>
              </a:rPr>
              <a:t>(</a:t>
            </a:r>
            <a:r>
              <a:rPr lang="zh-CN" altLang="en-US" smtClean="0">
                <a:ea typeface="宋体" panose="02010600030101010101" pitchFamily="2" charset="-122"/>
              </a:rPr>
              <a:t>或索引</a:t>
            </a:r>
            <a:r>
              <a:rPr lang="en-US" altLang="zh-CN" smtClean="0">
                <a:ea typeface="宋体" panose="02010600030101010101" pitchFamily="2" charset="-122"/>
              </a:rPr>
              <a:t>)</a:t>
            </a:r>
            <a:r>
              <a:rPr lang="zh-CN" altLang="en-US" smtClean="0">
                <a:ea typeface="宋体" panose="02010600030101010101" pitchFamily="2" charset="-122"/>
              </a:rPr>
              <a:t>分布存储在覆盖网中的节点上以及由于节点动态的加入和离开覆盖网，如何将拓扑的变更信息</a:t>
            </a:r>
            <a:r>
              <a:rPr lang="en-US" altLang="zh-CN" smtClean="0">
                <a:ea typeface="宋体" panose="02010600030101010101" pitchFamily="2" charset="-122"/>
              </a:rPr>
              <a:t>(</a:t>
            </a:r>
            <a:r>
              <a:rPr lang="zh-CN" altLang="en-US" smtClean="0">
                <a:ea typeface="宋体" panose="02010600030101010101" pitchFamily="2" charset="-122"/>
              </a:rPr>
              <a:t>或索引</a:t>
            </a:r>
            <a:r>
              <a:rPr lang="en-US" altLang="zh-CN" smtClean="0">
                <a:ea typeface="宋体" panose="02010600030101010101" pitchFamily="2" charset="-122"/>
              </a:rPr>
              <a:t>)</a:t>
            </a:r>
            <a:r>
              <a:rPr lang="zh-CN" altLang="en-US" smtClean="0">
                <a:ea typeface="宋体" panose="02010600030101010101" pitchFamily="2" charset="-122"/>
              </a:rPr>
              <a:t>通知其它节点。</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xfrm>
            <a:off x="1141413" y="684213"/>
            <a:ext cx="4572000" cy="3429000"/>
          </a:xfrm>
        </p:spPr>
      </p:sp>
      <p:sp>
        <p:nvSpPr>
          <p:cNvPr id="60419" name="备注占位符 2"/>
          <p:cNvSpPr>
            <a:spLocks noGrp="1"/>
          </p:cNvSpPr>
          <p:nvPr>
            <p:ph type="body" idx="1"/>
          </p:nvPr>
        </p:nvSpPr>
        <p:spPr>
          <a:xfrm>
            <a:off x="684213" y="4341813"/>
            <a:ext cx="5486400" cy="4114800"/>
          </a:xfrm>
          <a:noFill/>
          <a:extLs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en-US" altLang="zh-CN" smtClean="0">
                <a:ea typeface="宋体" panose="02010600030101010101" pitchFamily="2" charset="-122"/>
              </a:rPr>
              <a:t>ID</a:t>
            </a:r>
            <a:r>
              <a:rPr lang="zh-CN" altLang="en-US" smtClean="0">
                <a:ea typeface="宋体" panose="02010600030101010101" pitchFamily="2" charset="-122"/>
              </a:rPr>
              <a:t>属于</a:t>
            </a:r>
            <a:r>
              <a:rPr lang="en-US" altLang="zh-CN" smtClean="0">
                <a:ea typeface="宋体" panose="02010600030101010101" pitchFamily="2" charset="-122"/>
              </a:rPr>
              <a:t>Key</a:t>
            </a:r>
            <a:r>
              <a:rPr lang="zh-CN" altLang="en-US" smtClean="0">
                <a:ea typeface="宋体" panose="02010600030101010101" pitchFamily="2" charset="-122"/>
              </a:rPr>
              <a:t>范围内的值</a:t>
            </a:r>
          </a:p>
        </p:txBody>
      </p:sp>
      <p:sp>
        <p:nvSpPr>
          <p:cNvPr id="60420" name="灯片编号占位符 3"/>
          <p:cNvSpPr txBox="1">
            <a:spLocks noGrp="1" noChangeArrowheads="1"/>
          </p:cNvSpPr>
          <p:nvPr/>
        </p:nvSpPr>
        <p:spPr bwMode="auto">
          <a:xfrm>
            <a:off x="3883025" y="8683625"/>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lgn="r" eaLnBrk="1" hangingPunct="1"/>
            <a:fld id="{F7A38EEC-CF49-4762-BB61-F62AB44321A2}" type="slidenum">
              <a:rPr lang="zh-CN" altLang="en-US" sz="1200">
                <a:latin typeface="Times New Roman" panose="02020603050405020304" pitchFamily="18" charset="0"/>
              </a:rPr>
              <a:t>83</a:t>
            </a:fld>
            <a:endParaRPr lang="en-US" altLang="zh-CN" sz="12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1442" name="Rectangle 7"/>
          <p:cNvSpPr txBox="1">
            <a:spLocks noGrp="1" noChangeArrowheads="1"/>
          </p:cNvSpPr>
          <p:nvPr/>
        </p:nvSpPr>
        <p:spPr bwMode="auto">
          <a:xfrm>
            <a:off x="3883025" y="8683625"/>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lgn="r" eaLnBrk="1" hangingPunct="1"/>
            <a:fld id="{A28C8515-9A19-4A69-81BE-E91A8316E269}" type="slidenum">
              <a:rPr lang="zh-CN" altLang="en-US" sz="1200">
                <a:latin typeface="Times New Roman" panose="02020603050405020304" pitchFamily="18" charset="0"/>
              </a:rPr>
              <a:t>86</a:t>
            </a:fld>
            <a:endParaRPr lang="en-US" altLang="zh-CN" sz="1200">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a:xfrm>
            <a:off x="1141413" y="684213"/>
            <a:ext cx="4572000" cy="3429000"/>
          </a:xfrm>
        </p:spPr>
      </p:sp>
      <p:sp>
        <p:nvSpPr>
          <p:cNvPr id="61444" name="Rectangle 3"/>
          <p:cNvSpPr>
            <a:spLocks noGrp="1" noChangeArrowheads="1"/>
          </p:cNvSpPr>
          <p:nvPr>
            <p:ph type="body" idx="1"/>
          </p:nvPr>
        </p:nvSpPr>
        <p:spPr>
          <a:xfrm>
            <a:off x="684213" y="4341813"/>
            <a:ext cx="5486400" cy="4114800"/>
          </a:xfrm>
          <a:noFill/>
          <a:extLst>
            <a:ext uri="{91240B29-F687-4F45-9708-019B960494DF}">
              <a14:hiddenLine xmlns:a14="http://schemas.microsoft.com/office/drawing/2010/main" w="9525">
                <a:solidFill>
                  <a:srgbClr val="000000"/>
                </a:solidFill>
                <a:miter lim="800000"/>
                <a:headEnd/>
                <a:tailEnd/>
              </a14:hiddenLine>
            </a:ext>
          </a:extLst>
        </p:spPr>
        <p:txBody>
          <a:bodyPr anchor="t"/>
          <a:lstStyle/>
          <a:p>
            <a:pPr lvl="1" eaLnBrk="1" hangingPunct="1"/>
            <a:r>
              <a:rPr lang="zh-CN" altLang="en-US" dirty="0" smtClean="0">
                <a:ea typeface="宋体" panose="02010600030101010101" pitchFamily="2" charset="-122"/>
              </a:rPr>
              <a:t>简单的哈希算法往往不能满足单调性的要求，如最简单的线性哈希： </a:t>
            </a:r>
            <a:br>
              <a:rPr lang="zh-CN" altLang="en-US" dirty="0" smtClean="0">
                <a:ea typeface="宋体" panose="02010600030101010101" pitchFamily="2" charset="-122"/>
              </a:rPr>
            </a:br>
            <a:endParaRPr lang="zh-CN" altLang="en-US" dirty="0" smtClean="0">
              <a:ea typeface="宋体" panose="02010600030101010101" pitchFamily="2" charset="-122"/>
            </a:endParaRPr>
          </a:p>
          <a:p>
            <a:pPr lvl="1" eaLnBrk="1" hangingPunct="1"/>
            <a:r>
              <a:rPr lang="zh-CN" altLang="en-US" dirty="0" smtClean="0">
                <a:ea typeface="宋体" panose="02010600030101010101" pitchFamily="2" charset="-122"/>
              </a:rPr>
              <a:t>　　</a:t>
            </a:r>
            <a:r>
              <a:rPr lang="en-US" altLang="zh-CN" dirty="0" smtClean="0">
                <a:ea typeface="宋体" panose="02010600030101010101" pitchFamily="2" charset="-122"/>
              </a:rPr>
              <a:t>x → ax + b mod (P) </a:t>
            </a:r>
            <a:br>
              <a:rPr lang="en-US" altLang="zh-CN" dirty="0" smtClean="0">
                <a:ea typeface="宋体" panose="02010600030101010101" pitchFamily="2" charset="-122"/>
              </a:rPr>
            </a:br>
            <a:endParaRPr lang="en-US" altLang="zh-CN" dirty="0" smtClean="0">
              <a:ea typeface="宋体" panose="02010600030101010101" pitchFamily="2" charset="-122"/>
            </a:endParaRPr>
          </a:p>
          <a:p>
            <a:pPr lvl="1" eaLnBrk="1" hangingPunct="1"/>
            <a:r>
              <a:rPr lang="zh-CN" altLang="en-US" dirty="0" smtClean="0">
                <a:ea typeface="宋体" panose="02010600030101010101" pitchFamily="2" charset="-122"/>
              </a:rPr>
              <a:t>　　在上式中，</a:t>
            </a:r>
            <a:r>
              <a:rPr lang="en-US" altLang="zh-CN" dirty="0" smtClean="0">
                <a:ea typeface="宋体" panose="02010600030101010101" pitchFamily="2" charset="-122"/>
              </a:rPr>
              <a:t>P</a:t>
            </a:r>
            <a:r>
              <a:rPr lang="zh-CN" altLang="en-US" dirty="0" smtClean="0">
                <a:ea typeface="宋体" panose="02010600030101010101" pitchFamily="2" charset="-122"/>
              </a:rPr>
              <a:t>表示全部缓冲的大小。不难看出，当缓冲大小发生变化时</a:t>
            </a:r>
            <a:r>
              <a:rPr lang="en-US" altLang="zh-CN" dirty="0" smtClean="0">
                <a:ea typeface="宋体" panose="02010600030101010101" pitchFamily="2" charset="-122"/>
              </a:rPr>
              <a:t>(</a:t>
            </a:r>
            <a:r>
              <a:rPr lang="zh-CN" altLang="en-US" dirty="0" smtClean="0">
                <a:ea typeface="宋体" panose="02010600030101010101" pitchFamily="2" charset="-122"/>
              </a:rPr>
              <a:t>从</a:t>
            </a:r>
            <a:r>
              <a:rPr lang="en-US" altLang="zh-CN" dirty="0" smtClean="0">
                <a:ea typeface="宋体" panose="02010600030101010101" pitchFamily="2" charset="-122"/>
              </a:rPr>
              <a:t>P1</a:t>
            </a:r>
            <a:r>
              <a:rPr lang="zh-CN" altLang="en-US" dirty="0" smtClean="0">
                <a:ea typeface="宋体" panose="02010600030101010101" pitchFamily="2" charset="-122"/>
              </a:rPr>
              <a:t>到</a:t>
            </a:r>
            <a:r>
              <a:rPr lang="en-US" altLang="zh-CN" dirty="0" smtClean="0">
                <a:ea typeface="宋体" panose="02010600030101010101" pitchFamily="2" charset="-122"/>
              </a:rPr>
              <a:t>P2)</a:t>
            </a:r>
            <a:r>
              <a:rPr lang="zh-CN" altLang="en-US" dirty="0" smtClean="0">
                <a:ea typeface="宋体" panose="02010600030101010101" pitchFamily="2" charset="-122"/>
              </a:rPr>
              <a:t>，原来所有的哈希结果均会发生变化，从而不满足单调性的要求。 </a:t>
            </a:r>
            <a:br>
              <a:rPr lang="zh-CN" altLang="en-US" dirty="0" smtClean="0">
                <a:ea typeface="宋体" panose="02010600030101010101" pitchFamily="2" charset="-122"/>
              </a:rPr>
            </a:br>
            <a:endParaRPr lang="zh-CN" altLang="en-US" dirty="0" smtClean="0">
              <a:ea typeface="宋体" panose="02010600030101010101" pitchFamily="2" charset="-122"/>
            </a:endParaRPr>
          </a:p>
          <a:p>
            <a:pPr lvl="1" eaLnBrk="1" hangingPunct="1"/>
            <a:r>
              <a:rPr lang="zh-CN" altLang="en-US" dirty="0" smtClean="0">
                <a:ea typeface="宋体" panose="02010600030101010101" pitchFamily="2" charset="-122"/>
              </a:rPr>
              <a:t>　　哈希结果的变化意味着当缓冲空间发生变化时，所有的映射关系需要在系统内全部更新。而在</a:t>
            </a:r>
            <a:r>
              <a:rPr lang="en-US" altLang="zh-CN" dirty="0" smtClean="0">
                <a:ea typeface="宋体" panose="02010600030101010101" pitchFamily="2" charset="-122"/>
              </a:rPr>
              <a:t>P2P</a:t>
            </a:r>
            <a:r>
              <a:rPr lang="zh-CN" altLang="en-US" dirty="0" smtClean="0">
                <a:ea typeface="宋体" panose="02010600030101010101" pitchFamily="2" charset="-122"/>
              </a:rPr>
              <a:t>系统内，缓冲的变化等价于</a:t>
            </a:r>
            <a:r>
              <a:rPr lang="en-US" altLang="zh-CN" dirty="0" smtClean="0">
                <a:ea typeface="宋体" panose="02010600030101010101" pitchFamily="2" charset="-122"/>
              </a:rPr>
              <a:t>Peer</a:t>
            </a:r>
            <a:r>
              <a:rPr lang="zh-CN" altLang="en-US" dirty="0" smtClean="0">
                <a:ea typeface="宋体" panose="02010600030101010101" pitchFamily="2" charset="-122"/>
              </a:rPr>
              <a:t>加入或退出系统，这一情况在</a:t>
            </a:r>
            <a:r>
              <a:rPr lang="en-US" altLang="zh-CN" dirty="0" smtClean="0">
                <a:ea typeface="宋体" panose="02010600030101010101" pitchFamily="2" charset="-122"/>
              </a:rPr>
              <a:t>P2P</a:t>
            </a:r>
            <a:r>
              <a:rPr lang="zh-CN" altLang="en-US" dirty="0" smtClean="0">
                <a:ea typeface="宋体" panose="02010600030101010101" pitchFamily="2" charset="-122"/>
              </a:rPr>
              <a:t>系统中会频繁发生，因此会带来极大计算和传输负荷。单调性就是要求哈希算法能够避免这一情况的发生。</a:t>
            </a:r>
          </a:p>
          <a:p>
            <a:pPr lvl="1" eaLnBrk="1" hangingPunct="1"/>
            <a:endParaRPr lang="zh-CN" altLang="en-US" dirty="0" smtClean="0">
              <a:ea typeface="宋体" panose="02010600030101010101" pitchFamily="2" charset="-122"/>
            </a:endParaRPr>
          </a:p>
          <a:p>
            <a:pPr lvl="2" eaLnBrk="1" hangingPunct="1"/>
            <a:r>
              <a:rPr lang="zh-CN" altLang="en-US" dirty="0" smtClean="0">
                <a:ea typeface="宋体" panose="02010600030101010101" pitchFamily="2" charset="-122"/>
              </a:rPr>
              <a:t>在分布式环境中，终端有可能看不到所有的缓冲，而是只能看到其中的一部分。当终端希望通过哈希 过程将内容映射到缓冲上时，由于不同终端所见的缓冲范围有可能不同，从而导致哈希的结果不一致，最终的结果是相同的内容被不同的终端映射到不同的缓冲区 中。这种情况显然是应该避免的，因为它导致相同内容被存储到不同缓冲中去，降低了系统存储的效率。</a:t>
            </a:r>
          </a:p>
          <a:p>
            <a:pPr lvl="1" eaLnBrk="1" hangingPunct="1"/>
            <a:endParaRPr lang="zh-CN" altLang="en-US" dirty="0" smtClean="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AAF9D9E-F22C-46C3-AE1E-4F522F5BDBB0}" type="slidenum">
              <a:rPr lang="zh-CN" altLang="en-US"/>
              <a:t>9</a:t>
            </a:fld>
            <a:endParaRPr lang="en-US" altLang="zh-CN"/>
          </a:p>
        </p:txBody>
      </p:sp>
      <p:sp>
        <p:nvSpPr>
          <p:cNvPr id="1140738" name="Rectangle 2"/>
          <p:cNvSpPr>
            <a:spLocks noGrp="1" noRot="1" noChangeAspect="1" noChangeArrowheads="1" noTextEdit="1"/>
          </p:cNvSpPr>
          <p:nvPr>
            <p:ph type="sldImg"/>
          </p:nvPr>
        </p:nvSpPr>
        <p:spPr/>
      </p:sp>
      <p:sp>
        <p:nvSpPr>
          <p:cNvPr id="1140739" name="Rectangle 3"/>
          <p:cNvSpPr>
            <a:spLocks noGrp="1" noChangeArrowheads="1"/>
          </p:cNvSpPr>
          <p:nvPr>
            <p:ph type="body" idx="1"/>
          </p:nvPr>
        </p:nvSpPr>
        <p:spPr/>
        <p:txBody>
          <a:bodyPr/>
          <a:lstStyle/>
          <a:p>
            <a:r>
              <a:rPr lang="zh-CN" altLang="en-US"/>
              <a:t>广义的快照技术通常可有</a:t>
            </a:r>
            <a:r>
              <a:rPr lang="en-US" altLang="zh-CN"/>
              <a:t>7</a:t>
            </a:r>
            <a:r>
              <a:rPr lang="zh-CN" altLang="en-US"/>
              <a:t>个不同类型的实现主体</a:t>
            </a:r>
          </a:p>
          <a:p>
            <a:pPr lvl="1"/>
            <a:r>
              <a:rPr lang="zh-CN" altLang="en-US"/>
              <a:t>主机文件系统</a:t>
            </a:r>
            <a:r>
              <a:rPr lang="en-US" altLang="zh-CN"/>
              <a:t>(</a:t>
            </a:r>
            <a:r>
              <a:rPr lang="zh-CN" altLang="en-US"/>
              <a:t>包括服务器、台式机、笔记本电脑</a:t>
            </a:r>
            <a:r>
              <a:rPr lang="en-US" altLang="zh-CN"/>
              <a:t>)</a:t>
            </a:r>
          </a:p>
          <a:p>
            <a:pPr lvl="1"/>
            <a:r>
              <a:rPr lang="zh-CN" altLang="en-US"/>
              <a:t>逻辑卷管理器</a:t>
            </a:r>
            <a:r>
              <a:rPr lang="en-US" altLang="zh-CN"/>
              <a:t>(LVM)</a:t>
            </a:r>
          </a:p>
          <a:p>
            <a:pPr lvl="1"/>
            <a:r>
              <a:rPr lang="zh-CN" altLang="en-US"/>
              <a:t>网络附加存储系统</a:t>
            </a:r>
            <a:r>
              <a:rPr lang="en-US" altLang="zh-CN"/>
              <a:t>(NAS)</a:t>
            </a:r>
          </a:p>
          <a:p>
            <a:pPr lvl="1"/>
            <a:r>
              <a:rPr lang="zh-CN" altLang="en-US"/>
              <a:t>磁盘阵列</a:t>
            </a:r>
          </a:p>
          <a:p>
            <a:pPr lvl="1"/>
            <a:r>
              <a:rPr lang="zh-CN" altLang="en-US"/>
              <a:t>存储虚拟化装置</a:t>
            </a:r>
          </a:p>
          <a:p>
            <a:pPr lvl="1"/>
            <a:r>
              <a:rPr lang="zh-CN" altLang="en-US"/>
              <a:t>主机虚拟化管理程序</a:t>
            </a:r>
          </a:p>
          <a:p>
            <a:pPr lvl="1"/>
            <a:r>
              <a:rPr lang="zh-CN" altLang="en-US"/>
              <a:t>数据库</a:t>
            </a:r>
          </a:p>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2466" name="Rectangle 7"/>
          <p:cNvSpPr txBox="1">
            <a:spLocks noGrp="1" noChangeArrowheads="1"/>
          </p:cNvSpPr>
          <p:nvPr/>
        </p:nvSpPr>
        <p:spPr bwMode="auto">
          <a:xfrm>
            <a:off x="3883025" y="8683625"/>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lgn="r" eaLnBrk="1" hangingPunct="1"/>
            <a:fld id="{B77629DE-1FEC-42B0-8794-97074AD6038F}" type="slidenum">
              <a:rPr lang="zh-CN" altLang="en-US" sz="1200">
                <a:latin typeface="Times New Roman" panose="02020603050405020304" pitchFamily="18" charset="0"/>
              </a:rPr>
              <a:t>89</a:t>
            </a:fld>
            <a:endParaRPr lang="en-US" altLang="zh-CN" sz="1200">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xfrm>
            <a:off x="1141413" y="684213"/>
            <a:ext cx="4572000" cy="3429000"/>
          </a:xfrm>
        </p:spPr>
      </p:sp>
      <p:sp>
        <p:nvSpPr>
          <p:cNvPr id="62468" name="Rectangle 3"/>
          <p:cNvSpPr>
            <a:spLocks noGrp="1" noChangeArrowheads="1"/>
          </p:cNvSpPr>
          <p:nvPr>
            <p:ph type="body" idx="1"/>
          </p:nvPr>
        </p:nvSpPr>
        <p:spPr>
          <a:xfrm>
            <a:off x="684213" y="4341813"/>
            <a:ext cx="5486400" cy="4114800"/>
          </a:xfrm>
          <a:noFill/>
          <a:extLs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smtClean="0">
                <a:ea typeface="宋体" panose="02010600030101010101" pitchFamily="2" charset="-122"/>
              </a:rPr>
              <a:t>为了提高数据路由和定位的效率，</a:t>
            </a:r>
          </a:p>
        </p:txBody>
      </p:sp>
    </p:spTree>
  </p:cSld>
  <p:clrMapOvr>
    <a:overrideClrMapping bg1="lt1" tx1="dk1" bg2="lt2" tx2="dk2" accent1="accent1" accent2="accent2" accent3="accent3" accent4="accent4" accent5="accent5" accent6="accent6" hlink="hlink" folHlink="folHlink"/>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1</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、查看</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Key</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的哈希是否落在节点</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n</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和其直接</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successor</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之间，若是结束查找，</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n</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的</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successor</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即为所找</a:t>
            </a:r>
          </a:p>
          <a:p>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2</a:t>
            </a:r>
            <a:r>
              <a:rPr lang="zh-CN" altLang="en-US" sz="1200" b="0" i="0" kern="1200" smtClean="0">
                <a:solidFill>
                  <a:schemeClr val="tx1"/>
                </a:solidFill>
                <a:effectLst/>
                <a:latin typeface="Times New Roman" panose="02020603050405020304" pitchFamily="18" charset="0"/>
                <a:ea typeface="宋体" panose="02010600030101010101" pitchFamily="2" charset="-122"/>
                <a:cs typeface="+mn-cs"/>
              </a:rPr>
              <a:t>、在</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n</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的</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Finger</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表中，找出与</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hash(Key)</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距离最近且</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&lt;hash(Key)</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的</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n</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的</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successor</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，该节点也是</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Finger</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表中最接近</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Key</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的</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predecessor</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，把查找请求转发到该节点</a:t>
            </a:r>
          </a:p>
          <a:p>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3</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、继续上述过程，直至找到</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Key</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对应的节点</a:t>
            </a:r>
          </a:p>
          <a:p>
            <a:endParaRPr lang="zh-CN" altLang="en-US" dirty="0"/>
          </a:p>
        </p:txBody>
      </p:sp>
      <p:sp>
        <p:nvSpPr>
          <p:cNvPr id="4" name="灯片编号占位符 3"/>
          <p:cNvSpPr>
            <a:spLocks noGrp="1"/>
          </p:cNvSpPr>
          <p:nvPr>
            <p:ph type="sldNum" sz="quarter" idx="10"/>
          </p:nvPr>
        </p:nvSpPr>
        <p:spPr/>
        <p:txBody>
          <a:bodyPr/>
          <a:lstStyle/>
          <a:p>
            <a:fld id="{1A098AA8-0E1A-4A36-AC93-C870BBFEC2FA}" type="slidenum">
              <a:rPr lang="zh-CN" altLang="en-US" smtClean="0"/>
              <a:t>90</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4019CB4B-5226-4132-9FB5-23DAE1672AC6}" type="slidenum">
              <a:rPr lang="zh-CN" altLang="en-US" sz="1200" b="0">
                <a:latin typeface="Times New Roman" panose="02020603050405020304" pitchFamily="18" charset="0"/>
              </a:rPr>
              <a:t>93</a:t>
            </a:fld>
            <a:endParaRPr lang="en-US" altLang="zh-CN" sz="1200" b="0">
              <a:latin typeface="Times New Roman" panose="02020603050405020304" pitchFamily="18" charset="0"/>
            </a:endParaRPr>
          </a:p>
        </p:txBody>
      </p:sp>
      <p:sp>
        <p:nvSpPr>
          <p:cNvPr id="63491" name="Rectangle 2"/>
          <p:cNvSpPr>
            <a:spLocks noGrp="1" noRot="1" noChangeAspect="1" noChangeArrowheads="1" noTextEdit="1"/>
          </p:cNvSpPr>
          <p:nvPr>
            <p:ph type="sldImg"/>
          </p:nvPr>
        </p:nvSpPr>
        <p:spPr/>
      </p:sp>
      <p:sp>
        <p:nvSpPr>
          <p:cNvPr id="63492"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D38CD3F2-C8D1-4714-88EB-BBD7B170DB52}" type="slidenum">
              <a:rPr lang="zh-CN" altLang="en-US" sz="1200" b="0">
                <a:latin typeface="Times New Roman" panose="02020603050405020304" pitchFamily="18" charset="0"/>
              </a:rPr>
              <a:t>94</a:t>
            </a:fld>
            <a:endParaRPr lang="en-US" altLang="zh-CN" sz="1200" b="0">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p:sp>
      <p:sp>
        <p:nvSpPr>
          <p:cNvPr id="64516"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p:sp>
      <p:sp>
        <p:nvSpPr>
          <p:cNvPr id="65539"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ea typeface="宋体" panose="02010600030101010101" pitchFamily="2" charset="-122"/>
              </a:rPr>
              <a:t>Tracker</a:t>
            </a:r>
            <a:r>
              <a:rPr lang="zh-CN" altLang="en-US" smtClean="0">
                <a:ea typeface="宋体" panose="02010600030101010101" pitchFamily="2" charset="-122"/>
              </a:rPr>
              <a:t>包含了该种子的所有节点的</a:t>
            </a:r>
            <a:r>
              <a:rPr lang="en-US" altLang="zh-CN" smtClean="0">
                <a:ea typeface="宋体" panose="02010600030101010101" pitchFamily="2" charset="-122"/>
              </a:rPr>
              <a:t>IP</a:t>
            </a:r>
            <a:r>
              <a:rPr lang="zh-CN" altLang="en-US" smtClean="0">
                <a:ea typeface="宋体" panose="02010600030101010101" pitchFamily="2" charset="-122"/>
              </a:rPr>
              <a:t>：端口</a:t>
            </a:r>
            <a:endParaRPr lang="en-US" altLang="zh-CN" smtClean="0">
              <a:ea typeface="宋体" panose="02010600030101010101" pitchFamily="2" charset="-122"/>
            </a:endParaRPr>
          </a:p>
          <a:p>
            <a:r>
              <a:rPr lang="zh-CN" altLang="en-US" smtClean="0">
                <a:ea typeface="宋体" panose="02010600030101010101" pitchFamily="2" charset="-122"/>
              </a:rPr>
              <a:t>每个节点生成种子文件的时候，种子文件里包含</a:t>
            </a:r>
            <a:r>
              <a:rPr lang="en-US" altLang="zh-CN" smtClean="0">
                <a:ea typeface="宋体" panose="02010600030101010101" pitchFamily="2" charset="-122"/>
              </a:rPr>
              <a:t>INFO_HASH</a:t>
            </a:r>
            <a:r>
              <a:rPr lang="zh-CN" altLang="en-US" smtClean="0">
                <a:ea typeface="宋体" panose="02010600030101010101" pitchFamily="2" charset="-122"/>
              </a:rPr>
              <a:t>和</a:t>
            </a:r>
            <a:r>
              <a:rPr lang="en-US" altLang="zh-CN" smtClean="0">
                <a:ea typeface="宋体" panose="02010600030101010101" pitchFamily="2" charset="-122"/>
              </a:rPr>
              <a:t>tracker</a:t>
            </a:r>
            <a:r>
              <a:rPr lang="zh-CN" altLang="en-US" smtClean="0">
                <a:ea typeface="宋体" panose="02010600030101010101" pitchFamily="2" charset="-122"/>
              </a:rPr>
              <a:t>的信息。然后会在</a:t>
            </a:r>
            <a:r>
              <a:rPr lang="en-US" altLang="zh-CN" smtClean="0">
                <a:ea typeface="宋体" panose="02010600030101010101" pitchFamily="2" charset="-122"/>
              </a:rPr>
              <a:t>tracker</a:t>
            </a:r>
            <a:r>
              <a:rPr lang="zh-CN" altLang="en-US" smtClean="0">
                <a:ea typeface="宋体" panose="02010600030101010101" pitchFamily="2" charset="-122"/>
              </a:rPr>
              <a:t>上登记</a:t>
            </a:r>
            <a:r>
              <a:rPr lang="en-US" altLang="zh-CN" smtClean="0">
                <a:ea typeface="宋体" panose="02010600030101010101" pitchFamily="2" charset="-122"/>
              </a:rPr>
              <a:t>INFO_HASH</a:t>
            </a:r>
            <a:r>
              <a:rPr lang="zh-CN" altLang="en-US" smtClean="0">
                <a:ea typeface="宋体" panose="02010600030101010101" pitchFamily="2" charset="-122"/>
              </a:rPr>
              <a:t>以及包含存储原始数据的文件</a:t>
            </a:r>
            <a:r>
              <a:rPr lang="en-US" altLang="zh-CN" smtClean="0">
                <a:ea typeface="宋体" panose="02010600030101010101" pitchFamily="2" charset="-122"/>
              </a:rPr>
              <a:t>IP</a:t>
            </a:r>
            <a:r>
              <a:rPr lang="zh-CN" altLang="en-US" smtClean="0">
                <a:ea typeface="宋体" panose="02010600030101010101" pitchFamily="2" charset="-122"/>
              </a:rPr>
              <a:t>：端口。</a:t>
            </a:r>
            <a:endParaRPr lang="en-US" altLang="zh-CN" smtClean="0">
              <a:ea typeface="宋体" panose="02010600030101010101" pitchFamily="2" charset="-122"/>
            </a:endParaRPr>
          </a:p>
          <a:p>
            <a:r>
              <a:rPr lang="zh-CN" altLang="en-US" smtClean="0">
                <a:ea typeface="宋体" panose="02010600030101010101" pitchFamily="2" charset="-122"/>
              </a:rPr>
              <a:t>每个节点下载数据的时候，同时也会在</a:t>
            </a:r>
            <a:r>
              <a:rPr lang="en-US" altLang="zh-CN" smtClean="0">
                <a:ea typeface="宋体" panose="02010600030101010101" pitchFamily="2" charset="-122"/>
              </a:rPr>
              <a:t>Tracker</a:t>
            </a:r>
            <a:r>
              <a:rPr lang="zh-CN" altLang="en-US" smtClean="0">
                <a:ea typeface="宋体" panose="02010600030101010101" pitchFamily="2" charset="-122"/>
              </a:rPr>
              <a:t>登记自己的</a:t>
            </a:r>
            <a:r>
              <a:rPr lang="en-US" altLang="zh-CN" smtClean="0">
                <a:ea typeface="宋体" panose="02010600030101010101" pitchFamily="2" charset="-122"/>
              </a:rPr>
              <a:t>IP</a:t>
            </a:r>
            <a:r>
              <a:rPr lang="zh-CN" altLang="en-US" smtClean="0">
                <a:ea typeface="宋体" panose="02010600030101010101" pitchFamily="2" charset="-122"/>
              </a:rPr>
              <a:t>：端口</a:t>
            </a:r>
            <a:endParaRPr lang="en-US" altLang="zh-CN" smtClean="0">
              <a:ea typeface="宋体" panose="02010600030101010101" pitchFamily="2" charset="-122"/>
            </a:endParaRPr>
          </a:p>
          <a:p>
            <a:r>
              <a:rPr lang="zh-CN" altLang="en-US" smtClean="0">
                <a:ea typeface="宋体" panose="02010600030101010101" pitchFamily="2" charset="-122"/>
              </a:rPr>
              <a:t>在</a:t>
            </a:r>
            <a:r>
              <a:rPr lang="en-US" altLang="zh-CN" smtClean="0">
                <a:ea typeface="宋体" panose="02010600030101010101" pitchFamily="2" charset="-122"/>
              </a:rPr>
              <a:t>tracker</a:t>
            </a:r>
            <a:r>
              <a:rPr lang="zh-CN" altLang="en-US" smtClean="0">
                <a:ea typeface="宋体" panose="02010600030101010101" pitchFamily="2" charset="-122"/>
              </a:rPr>
              <a:t>查询该种子相关信息的时候，是通过</a:t>
            </a:r>
            <a:r>
              <a:rPr lang="en-US" altLang="zh-CN" smtClean="0">
                <a:ea typeface="宋体" panose="02010600030101010101" pitchFamily="2" charset="-122"/>
              </a:rPr>
              <a:t>Info-hash</a:t>
            </a:r>
            <a:r>
              <a:rPr lang="zh-CN" altLang="en-US" smtClean="0">
                <a:ea typeface="宋体" panose="02010600030101010101" pitchFamily="2" charset="-122"/>
              </a:rPr>
              <a:t>查找</a:t>
            </a:r>
            <a:endParaRPr lang="en-US" altLang="zh-CN" smtClean="0">
              <a:ea typeface="宋体" panose="02010600030101010101" pitchFamily="2" charset="-122"/>
            </a:endParaRPr>
          </a:p>
          <a:p>
            <a:endParaRPr lang="en-US" altLang="zh-CN" smtClean="0">
              <a:ea typeface="宋体" panose="02010600030101010101" pitchFamily="2" charset="-122"/>
            </a:endParaRPr>
          </a:p>
          <a:p>
            <a:r>
              <a:rPr lang="zh-CN" altLang="en-US" smtClean="0">
                <a:ea typeface="宋体" panose="02010600030101010101" pitchFamily="2" charset="-122"/>
              </a:rPr>
              <a:t>同时通过</a:t>
            </a:r>
            <a:r>
              <a:rPr lang="en-US" altLang="zh-CN" smtClean="0">
                <a:ea typeface="宋体" panose="02010600030101010101" pitchFamily="2" charset="-122"/>
              </a:rPr>
              <a:t>DHT</a:t>
            </a:r>
            <a:r>
              <a:rPr lang="zh-CN" altLang="en-US" smtClean="0">
                <a:ea typeface="宋体" panose="02010600030101010101" pitchFamily="2" charset="-122"/>
              </a:rPr>
              <a:t>也开始查找。</a:t>
            </a:r>
            <a:endParaRPr lang="en-US" altLang="zh-CN" smtClean="0">
              <a:ea typeface="宋体" panose="02010600030101010101" pitchFamily="2" charset="-122"/>
            </a:endParaRPr>
          </a:p>
          <a:p>
            <a:r>
              <a:rPr lang="en-US" altLang="zh-CN" smtClean="0">
                <a:ea typeface="宋体" panose="02010600030101010101" pitchFamily="2" charset="-122"/>
              </a:rPr>
              <a:t>1</a:t>
            </a:r>
            <a:r>
              <a:rPr lang="zh-CN" altLang="en-US" smtClean="0">
                <a:ea typeface="宋体" panose="02010600030101010101" pitchFamily="2" charset="-122"/>
              </a:rPr>
              <a:t>、种子生成之后，会通过</a:t>
            </a:r>
            <a:r>
              <a:rPr lang="en-US" altLang="zh-CN" smtClean="0">
                <a:ea typeface="宋体" panose="02010600030101010101" pitchFamily="2" charset="-122"/>
              </a:rPr>
              <a:t>INFO_HASH</a:t>
            </a:r>
            <a:r>
              <a:rPr lang="zh-CN" altLang="en-US" smtClean="0">
                <a:ea typeface="宋体" panose="02010600030101010101" pitchFamily="2" charset="-122"/>
              </a:rPr>
              <a:t>与</a:t>
            </a:r>
            <a:r>
              <a:rPr lang="en-US" altLang="zh-CN" smtClean="0">
                <a:ea typeface="宋体" panose="02010600030101010101" pitchFamily="2" charset="-122"/>
              </a:rPr>
              <a:t>ID</a:t>
            </a:r>
            <a:r>
              <a:rPr lang="zh-CN" altLang="en-US" smtClean="0">
                <a:ea typeface="宋体" panose="02010600030101010101" pitchFamily="2" charset="-122"/>
              </a:rPr>
              <a:t>的对应关系，利用</a:t>
            </a:r>
            <a:r>
              <a:rPr lang="en-US" altLang="zh-CN" smtClean="0">
                <a:ea typeface="宋体" panose="02010600030101010101" pitchFamily="2" charset="-122"/>
              </a:rPr>
              <a:t>DHT</a:t>
            </a:r>
            <a:r>
              <a:rPr lang="zh-CN" altLang="en-US" smtClean="0">
                <a:ea typeface="宋体" panose="02010600030101010101" pitchFamily="2" charset="-122"/>
              </a:rPr>
              <a:t>查找相应的</a:t>
            </a:r>
            <a:r>
              <a:rPr lang="en-US" altLang="zh-CN" smtClean="0">
                <a:ea typeface="宋体" panose="02010600030101010101" pitchFamily="2" charset="-122"/>
              </a:rPr>
              <a:t>ID</a:t>
            </a:r>
            <a:r>
              <a:rPr lang="zh-CN" altLang="en-US" smtClean="0">
                <a:ea typeface="宋体" panose="02010600030101010101" pitchFamily="2" charset="-122"/>
              </a:rPr>
              <a:t>的节点，这些保存</a:t>
            </a:r>
            <a:r>
              <a:rPr lang="en-US" altLang="zh-CN" smtClean="0">
                <a:ea typeface="宋体" panose="02010600030101010101" pitchFamily="2" charset="-122"/>
              </a:rPr>
              <a:t>INFO_HASH</a:t>
            </a:r>
            <a:r>
              <a:rPr lang="zh-CN" altLang="en-US" smtClean="0">
                <a:ea typeface="宋体" panose="02010600030101010101" pitchFamily="2" charset="-122"/>
              </a:rPr>
              <a:t>以及包含存储原始数据的文件</a:t>
            </a:r>
            <a:r>
              <a:rPr lang="en-US" altLang="zh-CN" smtClean="0">
                <a:ea typeface="宋体" panose="02010600030101010101" pitchFamily="2" charset="-122"/>
              </a:rPr>
              <a:t>IP</a:t>
            </a:r>
            <a:r>
              <a:rPr lang="zh-CN" altLang="en-US" smtClean="0">
                <a:ea typeface="宋体" panose="02010600030101010101" pitchFamily="2" charset="-122"/>
              </a:rPr>
              <a:t>：端口</a:t>
            </a:r>
            <a:endParaRPr lang="en-US" altLang="zh-CN" smtClean="0">
              <a:ea typeface="宋体" panose="02010600030101010101" pitchFamily="2" charset="-122"/>
            </a:endParaRPr>
          </a:p>
          <a:p>
            <a:r>
              <a:rPr lang="en-US" altLang="zh-CN" smtClean="0">
                <a:ea typeface="宋体" panose="02010600030101010101" pitchFamily="2" charset="-122"/>
              </a:rPr>
              <a:t>2</a:t>
            </a:r>
            <a:r>
              <a:rPr lang="zh-CN" altLang="en-US" smtClean="0">
                <a:ea typeface="宋体" panose="02010600030101010101" pitchFamily="2" charset="-122"/>
              </a:rPr>
              <a:t>、其他节点下载该文件时，也会通过</a:t>
            </a:r>
            <a:r>
              <a:rPr lang="en-US" altLang="zh-CN" smtClean="0">
                <a:ea typeface="宋体" panose="02010600030101010101" pitchFamily="2" charset="-122"/>
              </a:rPr>
              <a:t>INFO_HASH</a:t>
            </a:r>
            <a:r>
              <a:rPr lang="zh-CN" altLang="en-US" smtClean="0">
                <a:ea typeface="宋体" panose="02010600030101010101" pitchFamily="2" charset="-122"/>
              </a:rPr>
              <a:t>与</a:t>
            </a:r>
            <a:r>
              <a:rPr lang="en-US" altLang="zh-CN" smtClean="0">
                <a:ea typeface="宋体" panose="02010600030101010101" pitchFamily="2" charset="-122"/>
              </a:rPr>
              <a:t>ID</a:t>
            </a:r>
            <a:r>
              <a:rPr lang="zh-CN" altLang="en-US" smtClean="0">
                <a:ea typeface="宋体" panose="02010600030101010101" pitchFamily="2" charset="-122"/>
              </a:rPr>
              <a:t>的对应关系，通过</a:t>
            </a:r>
            <a:r>
              <a:rPr lang="en-US" altLang="zh-CN" smtClean="0">
                <a:ea typeface="宋体" panose="02010600030101010101" pitchFamily="2" charset="-122"/>
              </a:rPr>
              <a:t>DHT</a:t>
            </a:r>
            <a:r>
              <a:rPr lang="zh-CN" altLang="en-US" smtClean="0">
                <a:ea typeface="宋体" panose="02010600030101010101" pitchFamily="2" charset="-122"/>
              </a:rPr>
              <a:t>查找相应的</a:t>
            </a:r>
            <a:r>
              <a:rPr lang="en-US" altLang="zh-CN" smtClean="0">
                <a:ea typeface="宋体" panose="02010600030101010101" pitchFamily="2" charset="-122"/>
              </a:rPr>
              <a:t>ID</a:t>
            </a:r>
            <a:r>
              <a:rPr lang="zh-CN" altLang="en-US" smtClean="0">
                <a:ea typeface="宋体" panose="02010600030101010101" pitchFamily="2" charset="-122"/>
              </a:rPr>
              <a:t>的节点，然后也登记自己的</a:t>
            </a:r>
            <a:r>
              <a:rPr lang="en-US" altLang="zh-CN" smtClean="0">
                <a:ea typeface="宋体" panose="02010600030101010101" pitchFamily="2" charset="-122"/>
              </a:rPr>
              <a:t>ID</a:t>
            </a:r>
            <a:r>
              <a:rPr lang="zh-CN" altLang="en-US" smtClean="0">
                <a:ea typeface="宋体" panose="02010600030101010101" pitchFamily="2" charset="-122"/>
              </a:rPr>
              <a:t>，</a:t>
            </a:r>
            <a:r>
              <a:rPr lang="en-US" altLang="zh-CN" smtClean="0">
                <a:ea typeface="宋体" panose="02010600030101010101" pitchFamily="2" charset="-122"/>
              </a:rPr>
              <a:t>IP</a:t>
            </a:r>
            <a:r>
              <a:rPr lang="zh-CN" altLang="en-US" smtClean="0">
                <a:ea typeface="宋体" panose="02010600030101010101" pitchFamily="2" charset="-122"/>
              </a:rPr>
              <a:t>、端口</a:t>
            </a:r>
          </a:p>
        </p:txBody>
      </p:sp>
      <p:sp>
        <p:nvSpPr>
          <p:cNvPr id="65540" name="灯片编号占位符 3"/>
          <p:cNvSpPr>
            <a:spLocks noGrp="1"/>
          </p:cNvSpPr>
          <p:nvPr>
            <p:ph type="sldNum" sz="quarter" idx="5"/>
          </p:nvPr>
        </p:nvSpPr>
        <p:spPr>
          <a:noFill/>
        </p:spPr>
        <p:txBody>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4DA4C661-B72F-4AB3-A0A5-F98456F7075A}" type="slidenum">
              <a:rPr lang="zh-CN" altLang="en-US" sz="1200" b="0">
                <a:latin typeface="Times New Roman" panose="02020603050405020304" pitchFamily="18" charset="0"/>
              </a:rPr>
              <a:t>95</a:t>
            </a:fld>
            <a:endParaRPr lang="en-US" altLang="zh-CN" sz="1200" b="0">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181DD2A3-424A-4DB9-81B5-DEE4E5C4FC6A}" type="slidenum">
              <a:rPr lang="zh-CN" altLang="en-US" sz="1200" b="0">
                <a:latin typeface="Times New Roman" panose="02020603050405020304" pitchFamily="18" charset="0"/>
              </a:rPr>
              <a:t>98</a:t>
            </a:fld>
            <a:endParaRPr lang="en-US" altLang="zh-CN" sz="1200" b="0">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ea typeface="宋体" panose="02010600030101010101" pitchFamily="2" charset="-122"/>
              </a:rPr>
              <a:t>Kad</a:t>
            </a:r>
            <a:r>
              <a:rPr lang="zh-CN" altLang="en-US" smtClean="0">
                <a:ea typeface="宋体" panose="02010600030101010101" pitchFamily="2" charset="-122"/>
              </a:rPr>
              <a:t>协议确保每个节点知道其各子树的至少一个节点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77C05B03-BC4F-4B64-9DD6-2362024ADC79}" type="slidenum">
              <a:rPr lang="zh-CN" altLang="en-US" sz="1200" b="0">
                <a:latin typeface="Times New Roman" panose="02020603050405020304" pitchFamily="18" charset="0"/>
              </a:rPr>
              <a:t>99</a:t>
            </a:fld>
            <a:endParaRPr lang="en-US" altLang="zh-CN" sz="1200" b="0">
              <a:latin typeface="Times New Roman" panose="02020603050405020304" pitchFamily="18" charset="0"/>
            </a:endParaRPr>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ea typeface="宋体" panose="02010600030101010101" pitchFamily="2" charset="-122"/>
              </a:rPr>
              <a:t>Kad</a:t>
            </a:r>
            <a:r>
              <a:rPr lang="zh-CN" altLang="en-US" smtClean="0">
                <a:ea typeface="宋体" panose="02010600030101010101" pitchFamily="2" charset="-122"/>
              </a:rPr>
              <a:t>协议确保每个节点知道其各子树的至少一个节点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42377D0A-A603-43B0-9421-B5B9818B15AF}" type="slidenum">
              <a:rPr lang="zh-CN" altLang="en-US" sz="1200" b="0">
                <a:latin typeface="Times New Roman" panose="02020603050405020304" pitchFamily="18" charset="0"/>
              </a:rPr>
              <a:t>100</a:t>
            </a:fld>
            <a:endParaRPr lang="en-US" altLang="zh-CN" sz="1200" b="0">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panose="02010600030101010101" pitchFamily="2" charset="-122"/>
              </a:rPr>
              <a:t>显然，高位上数值的差异对结果的影响更大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为了减少数据通信，一个基本原则是本地化数据处理</a:t>
            </a:r>
            <a:endParaRPr lang="en-US" altLang="zh-CN" dirty="0" smtClean="0"/>
          </a:p>
          <a:p>
            <a:r>
              <a:rPr lang="zh-CN" altLang="en-US" sz="1200" dirty="0" smtClean="0"/>
              <a:t>以低端商用服务器构成的大规模</a:t>
            </a:r>
            <a:r>
              <a:rPr lang="en-US" altLang="zh-CN" sz="1200" dirty="0" err="1" smtClean="0"/>
              <a:t>MapReduce</a:t>
            </a:r>
            <a:r>
              <a:rPr lang="zh-CN" altLang="en-US" sz="1200" dirty="0" smtClean="0"/>
              <a:t>计算集群中，节点硬件（主机、磁盘、内存等）出错和软件出错是常态，因此 </a:t>
            </a:r>
            <a:r>
              <a:rPr lang="en-US" altLang="zh-CN" sz="1200" dirty="0" err="1" smtClean="0"/>
              <a:t>MapReduce</a:t>
            </a:r>
            <a:r>
              <a:rPr lang="zh-CN" altLang="en-US" sz="1200" dirty="0" smtClean="0"/>
              <a:t>需要能</a:t>
            </a:r>
            <a:endParaRPr lang="zh-CN" altLang="en-US" dirty="0"/>
          </a:p>
        </p:txBody>
      </p:sp>
      <p:sp>
        <p:nvSpPr>
          <p:cNvPr id="4" name="灯片编号占位符 3"/>
          <p:cNvSpPr>
            <a:spLocks noGrp="1"/>
          </p:cNvSpPr>
          <p:nvPr>
            <p:ph type="sldNum" sz="quarter" idx="10"/>
          </p:nvPr>
        </p:nvSpPr>
        <p:spPr/>
        <p:txBody>
          <a:bodyPr/>
          <a:lstStyle/>
          <a:p>
            <a:fld id="{1A098AA8-0E1A-4A36-AC93-C870BBFEC2FA}" type="slidenum">
              <a:rPr lang="zh-CN" altLang="en-US" smtClean="0"/>
              <a:t>107</a:t>
            </a:fld>
            <a:endParaRPr lang="en-US" altLang="zh-CN"/>
          </a:p>
        </p:txBody>
      </p:sp>
    </p:spTree>
    <p:extLst>
      <p:ext uri="{BB962C8B-B14F-4D97-AF65-F5344CB8AC3E}">
        <p14:creationId xmlns:p14="http://schemas.microsoft.com/office/powerpoint/2010/main" val="30451436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分布可靠</a:t>
            </a:r>
          </a:p>
          <a:p>
            <a:r>
              <a:rPr lang="zh-CN" altLang="en-US" sz="1200" b="0" i="0" u="none" strike="noStrike" kern="1200" dirty="0" smtClean="0">
                <a:solidFill>
                  <a:schemeClr val="tx1"/>
                </a:solidFill>
                <a:effectLst/>
                <a:latin typeface="Times New Roman" panose="02020603050405020304" pitchFamily="18" charset="0"/>
                <a:ea typeface="宋体" panose="02010600030101010101" pitchFamily="2" charset="-122"/>
                <a:cs typeface="+mn-cs"/>
              </a:rPr>
              <a:t>编辑</a:t>
            </a:r>
            <a:endPar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endParaRPr>
          </a:p>
          <a:p>
            <a:r>
              <a:rPr lang="en-US" altLang="zh-CN" sz="1200" b="0" i="0" kern="1200" dirty="0" err="1" smtClean="0">
                <a:solidFill>
                  <a:schemeClr val="tx1"/>
                </a:solidFill>
                <a:effectLst/>
                <a:latin typeface="Times New Roman" panose="02020603050405020304" pitchFamily="18" charset="0"/>
                <a:ea typeface="宋体" panose="02010600030101010101" pitchFamily="2" charset="-122"/>
                <a:cs typeface="+mn-cs"/>
              </a:rPr>
              <a:t>MapReduce</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通过把对数据集的大规模操作分发给网络上的每个节点实现可靠性；每个节点会周期性的返回它所完成的工作和最新的状态。如果一个节点保持沉默超过一个预设的时间间隔，主节点（类同</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Google File System</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中的主服务器）记录下这个节点状态为死亡，并把分配给这个节点的数据发到别的节点。每个操作使用命名文件的</a:t>
            </a:r>
            <a:r>
              <a:rPr lang="zh-CN" altLang="en-US" sz="1200" b="0" i="0" u="none" strike="noStrike" kern="1200" dirty="0" smtClean="0">
                <a:solidFill>
                  <a:schemeClr val="tx1"/>
                </a:solidFill>
                <a:effectLst/>
                <a:latin typeface="Times New Roman" panose="02020603050405020304" pitchFamily="18" charset="0"/>
                <a:ea typeface="宋体" panose="02010600030101010101" pitchFamily="2" charset="-122"/>
                <a:cs typeface="+mn-cs"/>
                <a:hlinkClick r:id="rId3"/>
              </a:rPr>
              <a:t>原子操作</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以确保不会发生并行线程间的冲突；当文件被改名的时候，系统可能会把他们复制到任务名以外的另一个名字上去。（避免副作用）。</a:t>
            </a:r>
          </a:p>
          <a:p>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化简操作工作方式与之类似，但是由于化简操作的可并行性相对较差，主</a:t>
            </a:r>
            <a:r>
              <a:rPr lang="zh-CN" altLang="en-US" sz="1200" b="0" i="0" u="none" strike="noStrike" kern="1200" dirty="0" smtClean="0">
                <a:solidFill>
                  <a:schemeClr val="tx1"/>
                </a:solidFill>
                <a:effectLst/>
                <a:latin typeface="Times New Roman" panose="02020603050405020304" pitchFamily="18" charset="0"/>
                <a:ea typeface="宋体" panose="02010600030101010101" pitchFamily="2" charset="-122"/>
                <a:cs typeface="+mn-cs"/>
                <a:hlinkClick r:id="rId4"/>
              </a:rPr>
              <a:t>节点</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会尽量把化简操作只分配在一个节点上，或者离需要操作的数据尽可能近的节点上；这个特性可以满足</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Google</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的需求，因为他们有足够的带宽，他们的内部网络没有那么多的机器。</a:t>
            </a:r>
            <a:r>
              <a:rPr lang="zh-CN" altLang="en-US" sz="1200" b="0" i="0" kern="1200" baseline="30000" dirty="0" smtClean="0">
                <a:solidFill>
                  <a:schemeClr val="tx1"/>
                </a:solidFill>
                <a:effectLst/>
                <a:latin typeface="Times New Roman" panose="02020603050405020304" pitchFamily="18" charset="0"/>
                <a:ea typeface="宋体" panose="02010600030101010101" pitchFamily="2" charset="-122"/>
                <a:cs typeface="+mn-cs"/>
              </a:rPr>
              <a:t> </a:t>
            </a:r>
            <a:r>
              <a:rPr lang="en-US" altLang="zh-CN" sz="1200" b="0" i="0" kern="1200" baseline="30000" dirty="0" smtClean="0">
                <a:solidFill>
                  <a:schemeClr val="tx1"/>
                </a:solidFill>
                <a:effectLst/>
                <a:latin typeface="Times New Roman" panose="02020603050405020304" pitchFamily="18" charset="0"/>
                <a:ea typeface="宋体" panose="02010600030101010101" pitchFamily="2" charset="-122"/>
                <a:cs typeface="+mn-cs"/>
              </a:rPr>
              <a:t>[3]</a:t>
            </a:r>
            <a:r>
              <a:rPr lang="zh-CN" altLang="en-US" sz="1200" b="0" i="0" u="none" strike="noStrike" kern="1200" dirty="0" smtClean="0">
                <a:solidFill>
                  <a:schemeClr val="tx1"/>
                </a:solidFill>
                <a:effectLst/>
                <a:latin typeface="Times New Roman" panose="02020603050405020304" pitchFamily="18" charset="0"/>
                <a:ea typeface="宋体" panose="02010600030101010101" pitchFamily="2" charset="-122"/>
                <a:cs typeface="+mn-cs"/>
              </a:rPr>
              <a:t> </a:t>
            </a:r>
            <a:endPar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1A098AA8-0E1A-4A36-AC93-C870BBFEC2FA}" type="slidenum">
              <a:rPr lang="zh-CN" altLang="en-US" smtClean="0"/>
              <a:t>108</a:t>
            </a:fld>
            <a:endParaRPr lang="en-US" altLang="zh-CN"/>
          </a:p>
        </p:txBody>
      </p:sp>
    </p:spTree>
    <p:extLst>
      <p:ext uri="{BB962C8B-B14F-4D97-AF65-F5344CB8AC3E}">
        <p14:creationId xmlns:p14="http://schemas.microsoft.com/office/powerpoint/2010/main" val="2335355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E5CD1F0-25F6-4D1E-87A1-A5C3E9023BFB}" type="slidenum">
              <a:rPr lang="zh-CN" altLang="en-US"/>
              <a:t>11</a:t>
            </a:fld>
            <a:endParaRPr lang="en-US" altLang="zh-CN"/>
          </a:p>
        </p:txBody>
      </p:sp>
      <p:sp>
        <p:nvSpPr>
          <p:cNvPr id="1143810" name="Rectangle 2"/>
          <p:cNvSpPr>
            <a:spLocks noGrp="1" noRot="1" noChangeAspect="1" noChangeArrowheads="1" noTextEdit="1"/>
          </p:cNvSpPr>
          <p:nvPr>
            <p:ph type="sldImg"/>
          </p:nvPr>
        </p:nvSpPr>
        <p:spPr/>
      </p:sp>
      <p:sp>
        <p:nvSpPr>
          <p:cNvPr id="1143811" name="Rectangle 3"/>
          <p:cNvSpPr>
            <a:spLocks noGrp="1" noChangeArrowheads="1"/>
          </p:cNvSpPr>
          <p:nvPr>
            <p:ph type="body" idx="1"/>
          </p:nvPr>
        </p:nvSpPr>
        <p:spPr/>
        <p:txBody>
          <a:bodyPr/>
          <a:lstStyle/>
          <a:p>
            <a:r>
              <a:rPr lang="zh-CN" altLang="en-US"/>
              <a:t>快照的工作原理</a:t>
            </a:r>
            <a:br>
              <a:rPr lang="zh-CN" altLang="en-US"/>
            </a:br>
            <a:r>
              <a:rPr lang="zh-CN" altLang="en-US"/>
              <a:t/>
            </a:r>
            <a:br>
              <a:rPr lang="zh-CN" altLang="en-US"/>
            </a:br>
            <a:r>
              <a:rPr lang="zh-CN" altLang="en-US"/>
              <a:t>快照功能的实现原理都可以归入两个大类之一：全复制或差分复制。</a:t>
            </a:r>
            <a:br>
              <a:rPr lang="zh-CN" altLang="en-US"/>
            </a:br>
            <a:r>
              <a:rPr lang="zh-CN" altLang="en-US"/>
              <a:t/>
            </a:r>
            <a:br>
              <a:rPr lang="zh-CN" altLang="en-US"/>
            </a:br>
            <a:r>
              <a:rPr lang="zh-CN" altLang="en-US"/>
              <a:t>全复制快照复制整个数据集。全复制快照通常通过</a:t>
            </a:r>
            <a:r>
              <a:rPr lang="zh-CN" altLang="en-US">
                <a:latin typeface="Arial" panose="020B0604020202020204"/>
              </a:rPr>
              <a:t>“</a:t>
            </a:r>
            <a:r>
              <a:rPr lang="zh-CN" altLang="en-US"/>
              <a:t>分离镜像</a:t>
            </a:r>
            <a:r>
              <a:rPr lang="zh-CN" altLang="en-US">
                <a:latin typeface="Arial" panose="020B0604020202020204"/>
              </a:rPr>
              <a:t>”</a:t>
            </a:r>
            <a:r>
              <a:rPr lang="zh-CN" altLang="en-US"/>
              <a:t>的流程来实现，</a:t>
            </a:r>
            <a:r>
              <a:rPr lang="en-US" altLang="zh-CN"/>
              <a:t>1TB </a:t>
            </a:r>
            <a:r>
              <a:rPr lang="zh-CN" altLang="en-US"/>
              <a:t>数据的全复制快照占用额外的</a:t>
            </a:r>
            <a:r>
              <a:rPr lang="en-US" altLang="zh-CN"/>
              <a:t>1TB</a:t>
            </a:r>
            <a:r>
              <a:rPr lang="zh-CN" altLang="en-US"/>
              <a:t>磁盘空间。</a:t>
            </a:r>
            <a:br>
              <a:rPr lang="zh-CN" altLang="en-US"/>
            </a:br>
            <a:endParaRPr lang="zh-CN" altLang="en-US"/>
          </a:p>
          <a:p>
            <a:r>
              <a:rPr lang="zh-CN" altLang="en-US"/>
              <a:t>差别复制快照仅处理上次快照之后出现的改变量。</a:t>
            </a:r>
          </a:p>
          <a:p>
            <a:r>
              <a:rPr lang="zh-CN" altLang="en-US"/>
              <a:t>这类快照占用较少的磁盘空间，需要更多的系统处理开销。</a:t>
            </a:r>
          </a:p>
          <a:p>
            <a:r>
              <a:rPr lang="zh-CN" altLang="en-US"/>
              <a:t>差分快照技术有几种实现方式：</a:t>
            </a:r>
          </a:p>
          <a:p>
            <a:pPr lvl="2">
              <a:buFont typeface="Wingdings" panose="05000000000000000000" pitchFamily="2" charset="2"/>
              <a:buChar char="Ø"/>
            </a:pPr>
            <a:r>
              <a:rPr lang="en-US" altLang="zh-CN"/>
              <a:t>Copy On Write</a:t>
            </a:r>
            <a:r>
              <a:rPr lang="zh-CN" altLang="en-US"/>
              <a:t>（</a:t>
            </a:r>
            <a:r>
              <a:rPr lang="en-US" altLang="zh-CN"/>
              <a:t>CoW</a:t>
            </a:r>
            <a:r>
              <a:rPr lang="zh-CN" altLang="en-US"/>
              <a:t>）</a:t>
            </a:r>
          </a:p>
          <a:p>
            <a:pPr lvl="2">
              <a:buFont typeface="Wingdings" panose="05000000000000000000" pitchFamily="2" charset="2"/>
              <a:buChar char="Ø"/>
            </a:pPr>
            <a:r>
              <a:rPr lang="en-US" altLang="zh-CN"/>
              <a:t>Redirect On Write</a:t>
            </a:r>
            <a:r>
              <a:rPr lang="zh-CN" altLang="en-US"/>
              <a:t>（</a:t>
            </a:r>
            <a:r>
              <a:rPr lang="en-US" altLang="zh-CN"/>
              <a:t>RoW</a:t>
            </a:r>
            <a:r>
              <a:rPr lang="zh-CN" altLang="en-US"/>
              <a:t>）</a:t>
            </a:r>
          </a:p>
          <a:p>
            <a:pPr lvl="2">
              <a:buFont typeface="Wingdings" panose="05000000000000000000" pitchFamily="2" charset="2"/>
              <a:buChar char="Ø"/>
            </a:pPr>
            <a:r>
              <a:rPr lang="en-US" altLang="zh-CN"/>
              <a:t>Write Anywhere(WA)</a:t>
            </a:r>
          </a:p>
          <a:p>
            <a:r>
              <a:rPr lang="en-US" altLang="zh-CN"/>
              <a:t/>
            </a:r>
            <a:br>
              <a:rPr lang="en-US" altLang="zh-CN"/>
            </a:br>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a:t>
            </a:r>
            <a:r>
              <a:rPr lang="zh-CN" altLang="en-US" sz="1200" dirty="0" smtClean="0"/>
              <a:t>每一份通常有</a:t>
            </a:r>
            <a:r>
              <a:rPr lang="en-US" altLang="zh-CN" sz="1200" dirty="0" smtClean="0"/>
              <a:t>16MB</a:t>
            </a:r>
            <a:r>
              <a:rPr lang="zh-CN" altLang="en-US" sz="1200" dirty="0" smtClean="0"/>
              <a:t>到</a:t>
            </a:r>
            <a:r>
              <a:rPr lang="en-US" altLang="zh-CN" sz="1200" dirty="0" smtClean="0"/>
              <a:t>64MB</a:t>
            </a:r>
            <a:r>
              <a:rPr lang="zh-CN" altLang="en-US" sz="1200" dirty="0" smtClean="0"/>
              <a:t>，如图左方所示分成了</a:t>
            </a:r>
            <a:r>
              <a:rPr lang="en-US" altLang="zh-CN" sz="1200" dirty="0" smtClean="0"/>
              <a:t>split0~4</a:t>
            </a:r>
            <a:endParaRPr lang="zh-CN" altLang="en-US" dirty="0"/>
          </a:p>
        </p:txBody>
      </p:sp>
      <p:sp>
        <p:nvSpPr>
          <p:cNvPr id="4" name="灯片编号占位符 3"/>
          <p:cNvSpPr>
            <a:spLocks noGrp="1"/>
          </p:cNvSpPr>
          <p:nvPr>
            <p:ph type="sldNum" sz="quarter" idx="10"/>
          </p:nvPr>
        </p:nvSpPr>
        <p:spPr/>
        <p:txBody>
          <a:bodyPr/>
          <a:lstStyle/>
          <a:p>
            <a:fld id="{1A098AA8-0E1A-4A36-AC93-C870BBFEC2FA}" type="slidenum">
              <a:rPr lang="zh-CN" altLang="en-US" smtClean="0"/>
              <a:t>109</a:t>
            </a:fld>
            <a:endParaRPr lang="en-US" altLang="zh-CN"/>
          </a:p>
        </p:txBody>
      </p:sp>
    </p:spTree>
    <p:extLst>
      <p:ext uri="{BB962C8B-B14F-4D97-AF65-F5344CB8AC3E}">
        <p14:creationId xmlns:p14="http://schemas.microsoft.com/office/powerpoint/2010/main" val="10818919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所有执行完毕后，</a:t>
            </a:r>
            <a:r>
              <a:rPr lang="en-US" altLang="zh-CN" sz="1200" dirty="0" err="1" smtClean="0"/>
              <a:t>MapReduce</a:t>
            </a:r>
            <a:r>
              <a:rPr lang="zh-CN" altLang="en-US" sz="1200" dirty="0" smtClean="0"/>
              <a:t>输出放在了</a:t>
            </a:r>
            <a:r>
              <a:rPr lang="en-US" altLang="zh-CN" sz="1200" dirty="0" smtClean="0"/>
              <a:t>R</a:t>
            </a:r>
            <a:r>
              <a:rPr lang="zh-CN" altLang="en-US" sz="1200" dirty="0" smtClean="0"/>
              <a:t>个分区的输出文件中（分别对应一个</a:t>
            </a:r>
            <a:r>
              <a:rPr lang="en-US" altLang="zh-CN" sz="1200" dirty="0" smtClean="0"/>
              <a:t>Reduce</a:t>
            </a:r>
            <a:r>
              <a:rPr lang="zh-CN" altLang="en-US" sz="1200" dirty="0" smtClean="0"/>
              <a:t>作业）。用户通常并不需要合并这</a:t>
            </a:r>
            <a:r>
              <a:rPr lang="en-US" altLang="zh-CN" sz="1200" dirty="0" smtClean="0"/>
              <a:t>R</a:t>
            </a:r>
            <a:r>
              <a:rPr lang="zh-CN" altLang="en-US" sz="1200" dirty="0" smtClean="0"/>
              <a:t>个文件，而是将其作为输入交给另一个</a:t>
            </a:r>
            <a:r>
              <a:rPr lang="en-US" altLang="zh-CN" sz="1200" dirty="0" err="1" smtClean="0"/>
              <a:t>MapReduce</a:t>
            </a:r>
            <a:r>
              <a:rPr lang="zh-CN" altLang="en-US" sz="1200" dirty="0" smtClean="0"/>
              <a:t>程序处理</a:t>
            </a:r>
            <a:endParaRPr lang="en-US" altLang="zh-CN" sz="120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dirty="0" smtClean="0"/>
              <a:t>而且我们要注意</a:t>
            </a:r>
            <a:r>
              <a:rPr lang="en-US" altLang="zh-CN" sz="1200" dirty="0" smtClean="0"/>
              <a:t>Map/Reduce</a:t>
            </a:r>
            <a:r>
              <a:rPr lang="zh-CN" altLang="en-US" sz="1200" dirty="0" smtClean="0"/>
              <a:t>作业和</a:t>
            </a:r>
            <a:r>
              <a:rPr lang="en-US" altLang="zh-CN" sz="1200" dirty="0" smtClean="0"/>
              <a:t>map/reduce</a:t>
            </a:r>
            <a:r>
              <a:rPr lang="zh-CN" altLang="en-US" sz="1200" dirty="0" smtClean="0"/>
              <a:t>函数的区别：</a:t>
            </a:r>
            <a:r>
              <a:rPr lang="en-US" altLang="zh-CN" sz="1200" dirty="0" smtClean="0"/>
              <a:t>Map</a:t>
            </a:r>
            <a:r>
              <a:rPr lang="zh-CN" altLang="en-US" sz="1200" dirty="0" smtClean="0"/>
              <a:t>作业处理一个输入数据的分片，可能需要调用多次</a:t>
            </a:r>
            <a:r>
              <a:rPr lang="en-US" altLang="zh-CN" sz="1200" dirty="0" smtClean="0"/>
              <a:t>map</a:t>
            </a:r>
            <a:r>
              <a:rPr lang="zh-CN" altLang="en-US" sz="1200" dirty="0" smtClean="0"/>
              <a:t>函数来处理每个输入键值对；</a:t>
            </a:r>
            <a:r>
              <a:rPr lang="en-US" altLang="zh-CN" sz="1200" dirty="0" smtClean="0"/>
              <a:t>Reduce</a:t>
            </a:r>
            <a:r>
              <a:rPr lang="zh-CN" altLang="en-US" sz="1200" dirty="0" smtClean="0"/>
              <a:t>作业处理一个分区的中间键值对，期间要对每个不同的键调用一次</a:t>
            </a:r>
            <a:r>
              <a:rPr lang="en-US" altLang="zh-CN" sz="1200" dirty="0" smtClean="0"/>
              <a:t>reduce</a:t>
            </a:r>
            <a:r>
              <a:rPr lang="zh-CN" altLang="en-US" sz="1200" dirty="0" smtClean="0"/>
              <a:t>函数，</a:t>
            </a:r>
            <a:r>
              <a:rPr lang="en-US" altLang="zh-CN" sz="1200" dirty="0" smtClean="0"/>
              <a:t>Reduce</a:t>
            </a:r>
            <a:r>
              <a:rPr lang="zh-CN" altLang="en-US" sz="1200" dirty="0" smtClean="0"/>
              <a:t>作业最终也对应一个输出文件。</a:t>
            </a:r>
          </a:p>
          <a:p>
            <a:endParaRPr lang="zh-CN" altLang="en-US" dirty="0"/>
          </a:p>
        </p:txBody>
      </p:sp>
      <p:sp>
        <p:nvSpPr>
          <p:cNvPr id="4" name="灯片编号占位符 3"/>
          <p:cNvSpPr>
            <a:spLocks noGrp="1"/>
          </p:cNvSpPr>
          <p:nvPr>
            <p:ph type="sldNum" sz="quarter" idx="10"/>
          </p:nvPr>
        </p:nvSpPr>
        <p:spPr/>
        <p:txBody>
          <a:bodyPr/>
          <a:lstStyle/>
          <a:p>
            <a:fld id="{1A098AA8-0E1A-4A36-AC93-C870BBFEC2FA}" type="slidenum">
              <a:rPr lang="zh-CN" altLang="en-US" smtClean="0"/>
              <a:t>110</a:t>
            </a:fld>
            <a:endParaRPr lang="en-US" altLang="zh-CN"/>
          </a:p>
        </p:txBody>
      </p:sp>
    </p:spTree>
    <p:extLst>
      <p:ext uri="{BB962C8B-B14F-4D97-AF65-F5344CB8AC3E}">
        <p14:creationId xmlns:p14="http://schemas.microsoft.com/office/powerpoint/2010/main" val="20681209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shuffle</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的本意是洗牌、混洗的意思，把一组有规则的数据尽量打乱成无规则的数据。而在</a:t>
            </a:r>
            <a:r>
              <a:rPr lang="en-US" altLang="zh-CN" sz="1200" b="0" i="0" kern="1200" dirty="0" err="1" smtClean="0">
                <a:solidFill>
                  <a:schemeClr val="tx1"/>
                </a:solidFill>
                <a:effectLst/>
                <a:latin typeface="Times New Roman" panose="02020603050405020304" pitchFamily="18" charset="0"/>
                <a:ea typeface="宋体" panose="02010600030101010101" pitchFamily="2" charset="-122"/>
                <a:cs typeface="+mn-cs"/>
              </a:rPr>
              <a:t>MapReduce</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中，</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shuffle</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更像是洗牌的逆过程，指的是将</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map</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端的无规则输出按指定的规则“打乱”成具有一定规则的数据，以便</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reduce</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端接收处理。</a:t>
            </a:r>
            <a:endParaRPr lang="zh-CN" altLang="en-US" dirty="0"/>
          </a:p>
        </p:txBody>
      </p:sp>
      <p:sp>
        <p:nvSpPr>
          <p:cNvPr id="4" name="灯片编号占位符 3"/>
          <p:cNvSpPr>
            <a:spLocks noGrp="1"/>
          </p:cNvSpPr>
          <p:nvPr>
            <p:ph type="sldNum" sz="quarter" idx="10"/>
          </p:nvPr>
        </p:nvSpPr>
        <p:spPr/>
        <p:txBody>
          <a:bodyPr/>
          <a:lstStyle/>
          <a:p>
            <a:fld id="{1A098AA8-0E1A-4A36-AC93-C870BBFEC2FA}" type="slidenum">
              <a:rPr lang="zh-CN" altLang="en-US" smtClean="0"/>
              <a:t>111</a:t>
            </a:fld>
            <a:endParaRPr lang="en-US" altLang="zh-CN"/>
          </a:p>
        </p:txBody>
      </p:sp>
    </p:spTree>
    <p:extLst>
      <p:ext uri="{BB962C8B-B14F-4D97-AF65-F5344CB8AC3E}">
        <p14:creationId xmlns:p14="http://schemas.microsoft.com/office/powerpoint/2010/main" val="42783087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shuffle</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的本意是洗牌、混洗的意思，把一组有规则的数据尽量打乱成无规则的数据。而在</a:t>
            </a:r>
            <a:r>
              <a:rPr lang="en-US" altLang="zh-CN" sz="1200" b="0" i="0" kern="1200" dirty="0" err="1" smtClean="0">
                <a:solidFill>
                  <a:schemeClr val="tx1"/>
                </a:solidFill>
                <a:effectLst/>
                <a:latin typeface="Times New Roman" panose="02020603050405020304" pitchFamily="18" charset="0"/>
                <a:ea typeface="宋体" panose="02010600030101010101" pitchFamily="2" charset="-122"/>
                <a:cs typeface="+mn-cs"/>
              </a:rPr>
              <a:t>MapReduce</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中，</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shuffle</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更像是洗牌的逆过程，指的是将</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map</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端的无规则输出按指定的规则“打乱”成具有一定规则的数据，以便</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reduce</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端接收处理。</a:t>
            </a:r>
            <a:endParaRPr lang="zh-CN" altLang="en-US" dirty="0"/>
          </a:p>
        </p:txBody>
      </p:sp>
      <p:sp>
        <p:nvSpPr>
          <p:cNvPr id="4" name="灯片编号占位符 3"/>
          <p:cNvSpPr>
            <a:spLocks noGrp="1"/>
          </p:cNvSpPr>
          <p:nvPr>
            <p:ph type="sldNum" sz="quarter" idx="10"/>
          </p:nvPr>
        </p:nvSpPr>
        <p:spPr/>
        <p:txBody>
          <a:bodyPr/>
          <a:lstStyle/>
          <a:p>
            <a:fld id="{1A098AA8-0E1A-4A36-AC93-C870BBFEC2FA}" type="slidenum">
              <a:rPr lang="zh-CN" altLang="en-US" smtClean="0"/>
              <a:t>112</a:t>
            </a:fld>
            <a:endParaRPr lang="en-US" altLang="zh-CN"/>
          </a:p>
        </p:txBody>
      </p:sp>
    </p:spTree>
    <p:extLst>
      <p:ext uri="{BB962C8B-B14F-4D97-AF65-F5344CB8AC3E}">
        <p14:creationId xmlns:p14="http://schemas.microsoft.com/office/powerpoint/2010/main" val="33301762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块的大小（</a:t>
            </a:r>
            <a:r>
              <a:rPr lang="en-US" altLang="zh-CN" dirty="0" smtClean="0"/>
              <a:t>1.x</a:t>
            </a:r>
            <a:r>
              <a:rPr lang="zh-CN" altLang="en-US" dirty="0" smtClean="0"/>
              <a:t>版本默认为 </a:t>
            </a:r>
            <a:r>
              <a:rPr lang="en-US" altLang="zh-CN" dirty="0" smtClean="0"/>
              <a:t>64MB</a:t>
            </a:r>
            <a:r>
              <a:rPr lang="zh-CN" altLang="en-US" dirty="0" smtClean="0"/>
              <a:t>，</a:t>
            </a:r>
            <a:r>
              <a:rPr lang="en-US" altLang="zh-CN" dirty="0" smtClean="0"/>
              <a:t>2.x</a:t>
            </a:r>
            <a:r>
              <a:rPr lang="zh-CN" altLang="en-US" dirty="0" smtClean="0"/>
              <a:t>版本默认为</a:t>
            </a:r>
            <a:r>
              <a:rPr lang="en-US" altLang="zh-CN" dirty="0" smtClean="0"/>
              <a:t>128MB</a:t>
            </a:r>
            <a:r>
              <a:rPr lang="zh-CN" altLang="en-US" dirty="0" smtClean="0"/>
              <a:t>）和复制的块数量在创建文件时由客户机决定。</a:t>
            </a:r>
            <a:endParaRPr lang="zh-CN" altLang="en-US" dirty="0"/>
          </a:p>
        </p:txBody>
      </p:sp>
      <p:sp>
        <p:nvSpPr>
          <p:cNvPr id="4" name="灯片编号占位符 3"/>
          <p:cNvSpPr>
            <a:spLocks noGrp="1"/>
          </p:cNvSpPr>
          <p:nvPr>
            <p:ph type="sldNum" sz="quarter" idx="10"/>
          </p:nvPr>
        </p:nvSpPr>
        <p:spPr/>
        <p:txBody>
          <a:bodyPr/>
          <a:lstStyle/>
          <a:p>
            <a:fld id="{1A098AA8-0E1A-4A36-AC93-C870BBFEC2FA}" type="slidenum">
              <a:rPr lang="zh-CN" altLang="en-US" smtClean="0"/>
              <a:t>119</a:t>
            </a:fld>
            <a:endParaRPr lang="en-US" altLang="zh-CN"/>
          </a:p>
        </p:txBody>
      </p:sp>
    </p:spTree>
    <p:extLst>
      <p:ext uri="{BB962C8B-B14F-4D97-AF65-F5344CB8AC3E}">
        <p14:creationId xmlns:p14="http://schemas.microsoft.com/office/powerpoint/2010/main" val="13509789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A098AA8-0E1A-4A36-AC93-C870BBFEC2FA}" type="slidenum">
              <a:rPr lang="zh-CN" altLang="en-US" smtClean="0"/>
              <a:t>123</a:t>
            </a:fld>
            <a:endParaRPr lang="en-US" altLang="zh-CN"/>
          </a:p>
        </p:txBody>
      </p:sp>
    </p:spTree>
    <p:extLst>
      <p:ext uri="{BB962C8B-B14F-4D97-AF65-F5344CB8AC3E}">
        <p14:creationId xmlns:p14="http://schemas.microsoft.com/office/powerpoint/2010/main" val="34481349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A098AA8-0E1A-4A36-AC93-C870BBFEC2FA}" type="slidenum">
              <a:rPr lang="zh-CN" altLang="en-US" smtClean="0"/>
              <a:t>124</a:t>
            </a:fld>
            <a:endParaRPr lang="en-US" altLang="zh-CN"/>
          </a:p>
        </p:txBody>
      </p:sp>
    </p:spTree>
    <p:extLst>
      <p:ext uri="{BB962C8B-B14F-4D97-AF65-F5344CB8AC3E}">
        <p14:creationId xmlns:p14="http://schemas.microsoft.com/office/powerpoint/2010/main" val="34481349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不是将存储移动到某个位置以供处理</a:t>
            </a:r>
            <a:endParaRPr lang="en-US" altLang="zh-CN" dirty="0" smtClean="0"/>
          </a:p>
          <a:p>
            <a:r>
              <a:rPr lang="zh-CN" altLang="en-US" dirty="0" smtClean="0"/>
              <a:t>。类似于 </a:t>
            </a:r>
            <a:r>
              <a:rPr lang="en-US" altLang="zh-CN" dirty="0" err="1" smtClean="0"/>
              <a:t>NameNode</a:t>
            </a:r>
            <a:r>
              <a:rPr lang="zh-CN" altLang="en-US" dirty="0" smtClean="0"/>
              <a:t>，它是 </a:t>
            </a:r>
            <a:r>
              <a:rPr lang="en-US" altLang="zh-CN" dirty="0" err="1" smtClean="0"/>
              <a:t>Hadoop</a:t>
            </a:r>
            <a:r>
              <a:rPr lang="en-US" altLang="zh-CN" dirty="0" smtClean="0"/>
              <a:t> </a:t>
            </a:r>
            <a:r>
              <a:rPr lang="zh-CN" altLang="en-US" dirty="0" smtClean="0"/>
              <a:t>集群中唯一负责控制 </a:t>
            </a:r>
            <a:r>
              <a:rPr lang="en-US" altLang="zh-CN" dirty="0" err="1" smtClean="0"/>
              <a:t>MapReduce</a:t>
            </a:r>
            <a:r>
              <a:rPr lang="zh-CN" altLang="en-US" dirty="0" smtClean="0">
                <a:hlinkClick r:id="rId3"/>
              </a:rPr>
              <a:t>应用程序</a:t>
            </a:r>
            <a:r>
              <a:rPr lang="zh-CN" altLang="en-US" dirty="0" smtClean="0"/>
              <a:t>的系统</a:t>
            </a:r>
            <a:endParaRPr lang="zh-CN" altLang="en-US" dirty="0"/>
          </a:p>
        </p:txBody>
      </p:sp>
      <p:sp>
        <p:nvSpPr>
          <p:cNvPr id="4" name="灯片编号占位符 3"/>
          <p:cNvSpPr>
            <a:spLocks noGrp="1"/>
          </p:cNvSpPr>
          <p:nvPr>
            <p:ph type="sldNum" sz="quarter" idx="10"/>
          </p:nvPr>
        </p:nvSpPr>
        <p:spPr/>
        <p:txBody>
          <a:bodyPr/>
          <a:lstStyle/>
          <a:p>
            <a:fld id="{1A098AA8-0E1A-4A36-AC93-C870BBFEC2FA}" type="slidenum">
              <a:rPr lang="zh-CN" altLang="en-US" smtClean="0"/>
              <a:t>125</a:t>
            </a:fld>
            <a:endParaRPr lang="en-US" altLang="zh-CN"/>
          </a:p>
        </p:txBody>
      </p:sp>
    </p:spTree>
    <p:extLst>
      <p:ext uri="{BB962C8B-B14F-4D97-AF65-F5344CB8AC3E}">
        <p14:creationId xmlns:p14="http://schemas.microsoft.com/office/powerpoint/2010/main" val="23573429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a:t>
            </a:r>
            <a:r>
              <a:rPr lang="en-US" altLang="zh-CN" sz="1200" dirty="0" smtClean="0"/>
              <a:t>Spark</a:t>
            </a:r>
            <a:r>
              <a:rPr lang="zh-CN" altLang="en-US" sz="1200" dirty="0" smtClean="0"/>
              <a:t>，拥有</a:t>
            </a:r>
            <a:r>
              <a:rPr lang="en-US" altLang="zh-CN" sz="1200" dirty="0" err="1" smtClean="0"/>
              <a:t>Hadoop</a:t>
            </a:r>
            <a:r>
              <a:rPr lang="en-US" altLang="zh-CN" sz="1200" dirty="0" smtClean="0"/>
              <a:t> </a:t>
            </a:r>
            <a:r>
              <a:rPr lang="en-US" altLang="zh-CN" sz="1200" dirty="0" err="1" smtClean="0"/>
              <a:t>MapReduce</a:t>
            </a:r>
            <a:r>
              <a:rPr lang="zh-CN" altLang="en-US" sz="1200" dirty="0" smtClean="0"/>
              <a:t>所具有的优点；但不同于</a:t>
            </a:r>
            <a:endParaRPr lang="zh-CN" altLang="en-US" dirty="0"/>
          </a:p>
        </p:txBody>
      </p:sp>
      <p:sp>
        <p:nvSpPr>
          <p:cNvPr id="4" name="灯片编号占位符 3"/>
          <p:cNvSpPr>
            <a:spLocks noGrp="1"/>
          </p:cNvSpPr>
          <p:nvPr>
            <p:ph type="sldNum" sz="quarter" idx="10"/>
          </p:nvPr>
        </p:nvSpPr>
        <p:spPr/>
        <p:txBody>
          <a:bodyPr/>
          <a:lstStyle/>
          <a:p>
            <a:fld id="{1A098AA8-0E1A-4A36-AC93-C870BBFEC2FA}" type="slidenum">
              <a:rPr lang="zh-CN" altLang="en-US" smtClean="0"/>
              <a:t>127</a:t>
            </a:fld>
            <a:endParaRPr lang="en-US" altLang="zh-CN"/>
          </a:p>
        </p:txBody>
      </p:sp>
    </p:spTree>
    <p:extLst>
      <p:ext uri="{BB962C8B-B14F-4D97-AF65-F5344CB8AC3E}">
        <p14:creationId xmlns:p14="http://schemas.microsoft.com/office/powerpoint/2010/main" val="14676642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a:t>
            </a:r>
            <a:r>
              <a:rPr lang="en-US" altLang="zh-CN" sz="1200" dirty="0" smtClean="0"/>
              <a:t>Spark</a:t>
            </a:r>
            <a:r>
              <a:rPr lang="zh-CN" altLang="en-US" sz="1200" dirty="0" smtClean="0"/>
              <a:t>，拥有</a:t>
            </a:r>
            <a:r>
              <a:rPr lang="en-US" altLang="zh-CN" sz="1200" dirty="0" err="1" smtClean="0"/>
              <a:t>Hadoop</a:t>
            </a:r>
            <a:r>
              <a:rPr lang="en-US" altLang="zh-CN" sz="1200" dirty="0" smtClean="0"/>
              <a:t> </a:t>
            </a:r>
            <a:r>
              <a:rPr lang="en-US" altLang="zh-CN" sz="1200" dirty="0" err="1" smtClean="0"/>
              <a:t>MapReduce</a:t>
            </a:r>
            <a:r>
              <a:rPr lang="zh-CN" altLang="en-US" sz="1200" dirty="0" smtClean="0"/>
              <a:t>所具有的优点；但不同于</a:t>
            </a:r>
            <a:endParaRPr lang="zh-CN" altLang="en-US" dirty="0"/>
          </a:p>
        </p:txBody>
      </p:sp>
      <p:sp>
        <p:nvSpPr>
          <p:cNvPr id="4" name="灯片编号占位符 3"/>
          <p:cNvSpPr>
            <a:spLocks noGrp="1"/>
          </p:cNvSpPr>
          <p:nvPr>
            <p:ph type="sldNum" sz="quarter" idx="10"/>
          </p:nvPr>
        </p:nvSpPr>
        <p:spPr/>
        <p:txBody>
          <a:bodyPr/>
          <a:lstStyle/>
          <a:p>
            <a:fld id="{1A098AA8-0E1A-4A36-AC93-C870BBFEC2FA}" type="slidenum">
              <a:rPr lang="zh-CN" altLang="en-US" smtClean="0"/>
              <a:t>128</a:t>
            </a:fld>
            <a:endParaRPr lang="en-US" altLang="zh-CN"/>
          </a:p>
        </p:txBody>
      </p:sp>
    </p:spTree>
    <p:extLst>
      <p:ext uri="{BB962C8B-B14F-4D97-AF65-F5344CB8AC3E}">
        <p14:creationId xmlns:p14="http://schemas.microsoft.com/office/powerpoint/2010/main" val="1467664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5880FB7-1B83-4929-B96A-252BC0ED5CD0}" type="slidenum">
              <a:rPr lang="zh-CN" altLang="en-US"/>
              <a:t>12</a:t>
            </a:fld>
            <a:endParaRPr lang="en-US" altLang="zh-CN"/>
          </a:p>
        </p:txBody>
      </p:sp>
      <p:sp>
        <p:nvSpPr>
          <p:cNvPr id="1117186" name="Rectangle 2"/>
          <p:cNvSpPr>
            <a:spLocks noGrp="1" noRot="1" noChangeAspect="1" noChangeArrowheads="1" noTextEdit="1"/>
          </p:cNvSpPr>
          <p:nvPr>
            <p:ph type="sldImg"/>
          </p:nvPr>
        </p:nvSpPr>
        <p:spPr/>
      </p:sp>
      <p:sp>
        <p:nvSpPr>
          <p:cNvPr id="1117187" name="Rectangle 3"/>
          <p:cNvSpPr>
            <a:spLocks noGrp="1" noChangeArrowheads="1"/>
          </p:cNvSpPr>
          <p:nvPr>
            <p:ph type="body" idx="1"/>
          </p:nvPr>
        </p:nvSpPr>
        <p:spPr/>
        <p:txBody>
          <a:bodyPr/>
          <a:lstStyle/>
          <a:p>
            <a:r>
              <a:rPr lang="zh-CN" altLang="en-US"/>
              <a:t>快照需要消耗一些存储空间为一个数据卷建立快照卷。</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3A2D878-4EF7-4BE0-A7C1-7110B0CF97B0}" type="slidenum">
              <a:rPr lang="zh-CN" altLang="en-US"/>
              <a:t>13</a:t>
            </a:fld>
            <a:endParaRPr lang="en-US" altLang="zh-CN"/>
          </a:p>
        </p:txBody>
      </p:sp>
      <p:sp>
        <p:nvSpPr>
          <p:cNvPr id="1147906" name="Rectangle 2"/>
          <p:cNvSpPr>
            <a:spLocks noGrp="1" noRot="1" noChangeAspect="1" noChangeArrowheads="1" noTextEdit="1"/>
          </p:cNvSpPr>
          <p:nvPr>
            <p:ph type="sldImg"/>
          </p:nvPr>
        </p:nvSpPr>
        <p:spPr/>
      </p:sp>
      <p:sp>
        <p:nvSpPr>
          <p:cNvPr id="11479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7CCF95E-55AC-4D4C-9411-76E6EA0D2B7D}" type="slidenum">
              <a:rPr lang="zh-CN" altLang="en-US"/>
              <a:t>14</a:t>
            </a:fld>
            <a:endParaRPr lang="en-US" altLang="zh-CN"/>
          </a:p>
        </p:txBody>
      </p:sp>
      <p:sp>
        <p:nvSpPr>
          <p:cNvPr id="1149954" name="Rectangle 2"/>
          <p:cNvSpPr>
            <a:spLocks noGrp="1" noRot="1" noChangeAspect="1" noChangeArrowheads="1" noTextEdit="1"/>
          </p:cNvSpPr>
          <p:nvPr>
            <p:ph type="sldImg"/>
          </p:nvPr>
        </p:nvSpPr>
        <p:spPr/>
      </p:sp>
      <p:sp>
        <p:nvSpPr>
          <p:cNvPr id="11499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20E0428-C817-40F1-9060-4D62F406C462}" type="slidenum">
              <a:rPr lang="zh-CN" altLang="en-US"/>
              <a:t>15</a:t>
            </a:fld>
            <a:endParaRPr lang="en-US" altLang="zh-CN"/>
          </a:p>
        </p:txBody>
      </p:sp>
      <p:sp>
        <p:nvSpPr>
          <p:cNvPr id="1154050" name="Rectangle 2"/>
          <p:cNvSpPr>
            <a:spLocks noGrp="1" noRot="1" noChangeAspect="1" noChangeArrowheads="1" noTextEdit="1"/>
          </p:cNvSpPr>
          <p:nvPr>
            <p:ph type="sldImg"/>
          </p:nvPr>
        </p:nvSpPr>
        <p:spPr/>
      </p:sp>
      <p:sp>
        <p:nvSpPr>
          <p:cNvPr id="1154051" name="Rectangle 3"/>
          <p:cNvSpPr>
            <a:spLocks noGrp="1" noChangeArrowheads="1"/>
          </p:cNvSpPr>
          <p:nvPr>
            <p:ph type="body" idx="1"/>
          </p:nvPr>
        </p:nvSpPr>
        <p:spPr/>
        <p:txBody>
          <a:bodyPr/>
          <a:lstStyle/>
          <a:p>
            <a:r>
              <a:rPr lang="en-US" altLang="zh-CN"/>
              <a:t>Undo</a:t>
            </a:r>
            <a:r>
              <a:rPr lang="zh-CN" altLang="en-US"/>
              <a:t>操作</a:t>
            </a:r>
          </a:p>
          <a:p>
            <a:endParaRPr lang="zh-CN" altLang="en-US"/>
          </a:p>
          <a:p>
            <a:r>
              <a:rPr lang="zh-CN" altLang="en-US"/>
              <a:t>跟踪源数据的</a:t>
            </a:r>
            <a:r>
              <a:rPr lang="zh-CN" altLang="en-US">
                <a:latin typeface="Arial" panose="020B0604020202020204"/>
              </a:rPr>
              <a:t>“</a:t>
            </a:r>
            <a:r>
              <a:rPr lang="zh-CN" altLang="en-US"/>
              <a:t>改变量</a:t>
            </a:r>
            <a:r>
              <a:rPr lang="zh-CN" altLang="en-US">
                <a:latin typeface="Arial" panose="020B0604020202020204"/>
              </a:rPr>
              <a:t>”</a:t>
            </a:r>
            <a:endParaRPr lang="zh-CN" altLang="en-US"/>
          </a:p>
          <a:p>
            <a:r>
              <a:rPr lang="zh-CN" altLang="en-US"/>
              <a:t>通过</a:t>
            </a:r>
            <a:r>
              <a:rPr lang="zh-CN" altLang="en-US">
                <a:latin typeface="Arial" panose="020B0604020202020204"/>
              </a:rPr>
              <a:t>“</a:t>
            </a:r>
            <a:r>
              <a:rPr lang="zh-CN" altLang="en-US"/>
              <a:t>改变量</a:t>
            </a:r>
            <a:r>
              <a:rPr lang="zh-CN" altLang="en-US">
                <a:latin typeface="Arial" panose="020B0604020202020204"/>
              </a:rPr>
              <a:t>”</a:t>
            </a:r>
            <a:r>
              <a:rPr lang="zh-CN" altLang="en-US"/>
              <a:t>和源盘保存和呈现快照</a:t>
            </a:r>
          </a:p>
          <a:p>
            <a:r>
              <a:rPr lang="zh-CN" altLang="en-US"/>
              <a:t>不同的实现：</a:t>
            </a:r>
          </a:p>
          <a:p>
            <a:pPr lvl="2"/>
            <a:r>
              <a:rPr lang="en-US" altLang="zh-CN"/>
              <a:t>Copy On Write(CoW)</a:t>
            </a:r>
          </a:p>
          <a:p>
            <a:pPr lvl="2"/>
            <a:r>
              <a:rPr lang="en-US" altLang="zh-CN"/>
              <a:t>Redirect On Write(RoW)</a:t>
            </a:r>
          </a:p>
          <a:p>
            <a:pPr lvl="2"/>
            <a:r>
              <a:rPr lang="en-US" altLang="zh-CN"/>
              <a:t>Write Anywhere(WA)</a:t>
            </a:r>
            <a:endParaRPr lang="en-US" altLang="zh-CN" b="1">
              <a:solidFill>
                <a:srgbClr val="990033"/>
              </a:solidFill>
            </a:endParaRPr>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4745CCC-8386-4581-B2C3-B6F88FDAD1B8}" type="slidenum">
              <a:rPr lang="zh-CN" altLang="en-US"/>
              <a:t>16</a:t>
            </a:fld>
            <a:endParaRPr lang="en-US" altLang="zh-CN"/>
          </a:p>
        </p:txBody>
      </p:sp>
      <p:sp>
        <p:nvSpPr>
          <p:cNvPr id="1158146" name="Rectangle 2"/>
          <p:cNvSpPr>
            <a:spLocks noGrp="1" noRot="1" noChangeAspect="1" noChangeArrowheads="1" noTextEdit="1"/>
          </p:cNvSpPr>
          <p:nvPr>
            <p:ph type="sldImg"/>
          </p:nvPr>
        </p:nvSpPr>
        <p:spPr/>
      </p:sp>
      <p:sp>
        <p:nvSpPr>
          <p:cNvPr id="1158147"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268413"/>
            <a:ext cx="2058988" cy="45370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68413"/>
            <a:ext cx="6029325" cy="45370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2420938"/>
            <a:ext cx="4038600" cy="3384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2420938"/>
            <a:ext cx="4038600" cy="3384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auto">
          <a:xfrm>
            <a:off x="457200" y="1268413"/>
            <a:ext cx="822960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33795" name="Rectangle 3"/>
          <p:cNvSpPr>
            <a:spLocks noGrp="1" noChangeArrowheads="1"/>
          </p:cNvSpPr>
          <p:nvPr>
            <p:ph type="body" idx="1"/>
          </p:nvPr>
        </p:nvSpPr>
        <p:spPr bwMode="auto">
          <a:xfrm>
            <a:off x="468313" y="2420938"/>
            <a:ext cx="8229600"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3799" name="Text Box 7"/>
          <p:cNvSpPr txBox="1">
            <a:spLocks noChangeArrowheads="1"/>
          </p:cNvSpPr>
          <p:nvPr/>
        </p:nvSpPr>
        <p:spPr bwMode="auto">
          <a:xfrm>
            <a:off x="1692275" y="333375"/>
            <a:ext cx="7272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en-US" sz="1800" b="0"/>
          </a:p>
        </p:txBody>
      </p:sp>
      <p:pic>
        <p:nvPicPr>
          <p:cNvPr id="33800" name="Picture 8" descr="图片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363663" y="26988"/>
            <a:ext cx="7816850" cy="881062"/>
          </a:xfrm>
          <a:prstGeom prst="rect">
            <a:avLst/>
          </a:prstGeom>
          <a:noFill/>
          <a:extLst>
            <a:ext uri="{909E8E84-426E-40DD-AFC4-6F175D3DCCD1}">
              <a14:hiddenFill xmlns:a14="http://schemas.microsoft.com/office/drawing/2010/main">
                <a:solidFill>
                  <a:srgbClr val="FFFFFF"/>
                </a:solidFill>
              </a14:hiddenFill>
            </a:ext>
          </a:extLst>
        </p:spPr>
      </p:pic>
      <p:sp>
        <p:nvSpPr>
          <p:cNvPr id="33801" name="Text Box 9"/>
          <p:cNvSpPr txBox="1">
            <a:spLocks noChangeArrowheads="1"/>
          </p:cNvSpPr>
          <p:nvPr/>
        </p:nvSpPr>
        <p:spPr bwMode="auto">
          <a:xfrm>
            <a:off x="1403350" y="836613"/>
            <a:ext cx="5832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en-US" sz="1800" b="0"/>
          </a:p>
        </p:txBody>
      </p:sp>
      <p:sp>
        <p:nvSpPr>
          <p:cNvPr id="33802" name="Text Box 10"/>
          <p:cNvSpPr txBox="1">
            <a:spLocks noChangeArrowheads="1"/>
          </p:cNvSpPr>
          <p:nvPr/>
        </p:nvSpPr>
        <p:spPr bwMode="auto">
          <a:xfrm>
            <a:off x="1476375" y="333375"/>
            <a:ext cx="6048375"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0" i="1"/>
              <a:t>    </a:t>
            </a:r>
            <a:r>
              <a:rPr lang="en-US" altLang="zh-CN" i="1">
                <a:latin typeface="Times New Roman" panose="02020603050405020304" pitchFamily="18" charset="0"/>
              </a:rPr>
              <a:t>                 Computer Network and Information Security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2pPr>
      <a:lvl3pPr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3pPr>
      <a:lvl4pPr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4pPr>
      <a:lvl5pPr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5pPr>
      <a:lvl6pPr marL="457200"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6pPr>
      <a:lvl7pPr marL="914400"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7pPr>
      <a:lvl8pPr marL="1371600"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8pPr>
      <a:lvl9pPr marL="1828800"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hyperlink" Target="https://baike.baidu.com/item/%E5%88%86%E5%B8%83%E5%BC%8F%E7%B3%BB%E7%BB%9F/4905336" TargetMode="Externa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hyperlink" Target="https://baike.baidu.com/item/%E5%8F%82%E6%95%B0%E4%BC%A0%E9%80%92"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hyperlink" Target="https://baike.baidu.com/item/%E6%9C%AC%E5%9C%B0%E7%A3%81%E7%9B%98" TargetMode="External"/><Relationship Id="rId4" Type="http://schemas.openxmlformats.org/officeDocument/2006/relationships/hyperlink" Target="https://baike.baidu.com/item/%E7%BC%93%E5%AD%98"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hyperlink" Target="https://baike.baidu.com/item/%E5%87%BD%E6%95%B0%E8%B0%83%E7%94%A8"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hyperlink" Target="https://baike.baidu.com/item/%E5%88%86%E5%B8%83%E5%BC%8F%E6%96%87%E4%BB%B6%E7%B3%BB%E7%BB%9F" TargetMode="External"/></Relationships>
</file>

<file path=ppt/slides/_rels/slide11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hyperlink" Target="https://baike.baidu.com/item/%E5%88%86%E5%B8%83%E5%BC%8F%E7%B3%BB%E7%BB%9F/4905336" TargetMode="Externa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hyperlink" Target="https://baike.baidu.com/item/%E5%AE%B9%E9%94%99%E6%80%A7/9131391" TargetMode="External"/><Relationship Id="rId2" Type="http://schemas.openxmlformats.org/officeDocument/2006/relationships/hyperlink" Target="https://baike.baidu.com/item/%E5%88%86%E5%B8%83%E5%BC%8F%E6%96%87%E4%BB%B6%E7%B3%BB%E7%BB%9F/1250388" TargetMode="Externa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hyperlink" Target="https://baike.baidu.com/item/HDFS"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hyperlink" Target="https://baike.baidu.com/item/%E9%87%8D%E5%91%BD%E5%90%8D"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hyperlink" Target="https://baike.baidu.com/item/%E4%BA%8B%E5%8A%A1" TargetMode="Externa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hyperlink" Target="https://baike.baidu.com/item/%E4%BA%A4%E6%8D%A2%E6%9C%BA" TargetMode="Externa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43.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8.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9.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0.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2.emf"/><Relationship Id="rId5" Type="http://schemas.openxmlformats.org/officeDocument/2006/relationships/oleObject" Target="../embeddings/oleObject10.bin"/><Relationship Id="rId4" Type="http://schemas.openxmlformats.org/officeDocument/2006/relationships/image" Target="../media/image11.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3.emf"/></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5.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6.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6.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7.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18.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3" Type="http://schemas.openxmlformats.org/officeDocument/2006/relationships/hyperlink" Target="http://pdos.csail.mit.edu/chord/"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21.emf"/></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22.e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QQ</a:t>
            </a:r>
            <a:r>
              <a:rPr lang="zh-CN" altLang="en-US" dirty="0" smtClean="0"/>
              <a:t>群：</a:t>
            </a:r>
            <a:r>
              <a:rPr lang="en-US" altLang="zh-CN" dirty="0" smtClean="0"/>
              <a:t>1042768350</a:t>
            </a:r>
            <a:br>
              <a:rPr lang="en-US" altLang="zh-CN" dirty="0" smtClean="0"/>
            </a:br>
            <a:r>
              <a:rPr lang="en-US" altLang="zh-CN" dirty="0" smtClean="0"/>
              <a:t/>
            </a:r>
            <a:br>
              <a:rPr lang="en-US" altLang="zh-CN" dirty="0" smtClean="0"/>
            </a:br>
            <a:r>
              <a:rPr lang="zh-CN" altLang="en-US" dirty="0" smtClean="0"/>
              <a:t>软件安全</a:t>
            </a:r>
            <a:r>
              <a:rPr lang="en-US" altLang="zh-CN" dirty="0" smtClean="0"/>
              <a:t>2020</a:t>
            </a:r>
            <a:r>
              <a:rPr lang="zh-CN" altLang="en-US" dirty="0" smtClean="0"/>
              <a:t>秋</a:t>
            </a:r>
            <a:endParaRPr lang="zh-CN" altLang="en-US" dirty="0"/>
          </a:p>
        </p:txBody>
      </p:sp>
    </p:spTree>
    <p:extLst>
      <p:ext uri="{BB962C8B-B14F-4D97-AF65-F5344CB8AC3E}">
        <p14:creationId xmlns:p14="http://schemas.microsoft.com/office/powerpoint/2010/main" val="2509416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1762" name="Rectangle 2"/>
          <p:cNvSpPr>
            <a:spLocks noGrp="1" noChangeArrowheads="1"/>
          </p:cNvSpPr>
          <p:nvPr>
            <p:ph type="title"/>
          </p:nvPr>
        </p:nvSpPr>
        <p:spPr>
          <a:xfrm>
            <a:off x="1476375" y="908050"/>
            <a:ext cx="5770563" cy="495300"/>
          </a:xfrm>
          <a:noFill/>
        </p:spPr>
        <p:txBody>
          <a:bodyPr/>
          <a:lstStyle/>
          <a:p>
            <a:r>
              <a:rPr lang="zh-CN" altLang="en-US"/>
              <a:t>快照的价值</a:t>
            </a:r>
          </a:p>
        </p:txBody>
      </p:sp>
      <p:sp>
        <p:nvSpPr>
          <p:cNvPr id="1141763" name="Rectangle 3"/>
          <p:cNvSpPr>
            <a:spLocks noGrp="1" noChangeArrowheads="1"/>
          </p:cNvSpPr>
          <p:nvPr>
            <p:ph type="body" idx="1"/>
          </p:nvPr>
        </p:nvSpPr>
        <p:spPr>
          <a:xfrm>
            <a:off x="468313" y="1557338"/>
            <a:ext cx="8229600" cy="5300662"/>
          </a:xfrm>
          <a:noFill/>
        </p:spPr>
        <p:txBody>
          <a:bodyPr/>
          <a:lstStyle/>
          <a:p>
            <a:pPr>
              <a:lnSpc>
                <a:spcPct val="140000"/>
              </a:lnSpc>
            </a:pPr>
            <a:r>
              <a:rPr lang="zh-CN" altLang="en-US" sz="2400" dirty="0"/>
              <a:t>快速备份</a:t>
            </a:r>
            <a:r>
              <a:rPr lang="en-US" altLang="zh-CN" sz="2400" dirty="0"/>
              <a:t>/</a:t>
            </a:r>
            <a:r>
              <a:rPr lang="zh-CN" altLang="en-US" sz="2400" dirty="0"/>
              <a:t>恢复</a:t>
            </a:r>
          </a:p>
          <a:p>
            <a:pPr lvl="1">
              <a:lnSpc>
                <a:spcPct val="140000"/>
              </a:lnSpc>
            </a:pPr>
            <a:r>
              <a:rPr lang="zh-CN" altLang="en-US" sz="2000" dirty="0"/>
              <a:t>快照可以迅速建立，并可用作传统备份和归档的数据源，所以快照可以缩小或消除备份窗口；</a:t>
            </a:r>
          </a:p>
          <a:p>
            <a:pPr lvl="1">
              <a:lnSpc>
                <a:spcPct val="140000"/>
              </a:lnSpc>
            </a:pPr>
            <a:r>
              <a:rPr lang="zh-CN" altLang="en-US" sz="2000" dirty="0"/>
              <a:t>快照存储在磁盘上，可以快速</a:t>
            </a:r>
            <a:r>
              <a:rPr lang="zh-CN" altLang="en-US" sz="2000" dirty="0" smtClean="0"/>
              <a:t>直接存取。</a:t>
            </a:r>
            <a:endParaRPr lang="zh-CN" altLang="en-US" sz="2000" dirty="0"/>
          </a:p>
          <a:p>
            <a:pPr>
              <a:lnSpc>
                <a:spcPct val="140000"/>
              </a:lnSpc>
            </a:pPr>
            <a:r>
              <a:rPr lang="zh-CN" altLang="en-US" sz="2400" dirty="0"/>
              <a:t>多个恢复点</a:t>
            </a:r>
          </a:p>
          <a:p>
            <a:pPr lvl="1">
              <a:lnSpc>
                <a:spcPct val="140000"/>
              </a:lnSpc>
            </a:pPr>
            <a:r>
              <a:rPr lang="zh-CN" altLang="en-US" sz="2000" dirty="0"/>
              <a:t>基于磁盘的快照使存储设备有灵活和频繁的恢复点（或称恢复点目标：</a:t>
            </a:r>
            <a:r>
              <a:rPr lang="en-US" altLang="zh-CN" sz="2000" dirty="0"/>
              <a:t>RPO</a:t>
            </a:r>
            <a:r>
              <a:rPr lang="zh-CN" altLang="en-US" sz="2000" dirty="0"/>
              <a:t>），可以快速通过不同时间点的快照尽快恢复数据。</a:t>
            </a:r>
          </a:p>
          <a:p>
            <a:pPr>
              <a:lnSpc>
                <a:spcPct val="140000"/>
              </a:lnSpc>
            </a:pPr>
            <a:r>
              <a:rPr lang="zh-CN" altLang="en-US" sz="2400" dirty="0"/>
              <a:t>快照增多的代价是提高成本。</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endParaRPr lang="zh-CN" altLang="en-US" smtClean="0"/>
          </a:p>
        </p:txBody>
      </p:sp>
      <p:sp>
        <p:nvSpPr>
          <p:cNvPr id="44035" name="Rectangle 3"/>
          <p:cNvSpPr>
            <a:spLocks noGrp="1" noChangeArrowheads="1"/>
          </p:cNvSpPr>
          <p:nvPr>
            <p:ph type="body" idx="1"/>
          </p:nvPr>
        </p:nvSpPr>
        <p:spPr>
          <a:xfrm>
            <a:off x="468313" y="2420938"/>
            <a:ext cx="8229600" cy="3960812"/>
          </a:xfrm>
        </p:spPr>
        <p:txBody>
          <a:bodyPr/>
          <a:lstStyle/>
          <a:p>
            <a:pPr eaLnBrk="1" hangingPunct="1"/>
            <a:r>
              <a:rPr lang="en-US" altLang="zh-CN" smtClean="0"/>
              <a:t>KAD</a:t>
            </a:r>
            <a:r>
              <a:rPr lang="zh-CN" altLang="en-US" smtClean="0"/>
              <a:t>节点的定位与查询</a:t>
            </a:r>
          </a:p>
          <a:p>
            <a:pPr lvl="1" eaLnBrk="1" hangingPunct="1"/>
            <a:r>
              <a:rPr lang="zh-CN" altLang="en-US" smtClean="0"/>
              <a:t>节点间距离 </a:t>
            </a:r>
          </a:p>
          <a:p>
            <a:pPr lvl="2" eaLnBrk="1" hangingPunct="1"/>
            <a:r>
              <a:rPr lang="zh-CN" altLang="en-US" smtClean="0"/>
              <a:t>采用异或运算判断两个节点</a:t>
            </a:r>
            <a:r>
              <a:rPr lang="en-US" altLang="zh-CN" smtClean="0"/>
              <a:t>x,y</a:t>
            </a:r>
            <a:r>
              <a:rPr lang="zh-CN" altLang="en-US" smtClean="0"/>
              <a:t>的距离远近</a:t>
            </a:r>
          </a:p>
          <a:p>
            <a:pPr lvl="2" eaLnBrk="1" hangingPunct="1"/>
            <a:r>
              <a:rPr lang="zh-CN" altLang="en-US" smtClean="0"/>
              <a:t>对于任意给定的节点</a:t>
            </a:r>
            <a:r>
              <a:rPr lang="en-US" altLang="zh-CN" smtClean="0"/>
              <a:t>x</a:t>
            </a:r>
            <a:r>
              <a:rPr lang="zh-CN" altLang="en-US" smtClean="0"/>
              <a:t>和距离⊿≧</a:t>
            </a:r>
            <a:r>
              <a:rPr lang="en-US" altLang="zh-CN" smtClean="0"/>
              <a:t>0</a:t>
            </a:r>
            <a:r>
              <a:rPr lang="zh-CN" altLang="en-US" smtClean="0"/>
              <a:t>，总会存在一个精确的节点</a:t>
            </a:r>
            <a:r>
              <a:rPr lang="en-US" altLang="zh-CN" smtClean="0"/>
              <a:t>y</a:t>
            </a:r>
            <a:r>
              <a:rPr lang="zh-CN" altLang="en-US" smtClean="0"/>
              <a:t>，使得</a:t>
            </a:r>
            <a:r>
              <a:rPr lang="en-US" altLang="zh-CN" smtClean="0"/>
              <a:t>d(x,y)= ⊿</a:t>
            </a:r>
          </a:p>
          <a:p>
            <a:pPr lvl="1" eaLnBrk="1" hangingPunct="1"/>
            <a:r>
              <a:rPr lang="zh-CN" altLang="en-US" smtClean="0"/>
              <a:t>定位与查询</a:t>
            </a:r>
          </a:p>
          <a:p>
            <a:pPr lvl="2" eaLnBrk="1" hangingPunct="1"/>
            <a:r>
              <a:rPr lang="zh-CN" altLang="en-US" smtClean="0"/>
              <a:t>查找本地节点列表中离目的节点最近的节点</a:t>
            </a:r>
          </a:p>
          <a:p>
            <a:pPr lvl="2" eaLnBrk="1" hangingPunct="1"/>
            <a:r>
              <a:rPr lang="zh-CN" altLang="en-US" smtClean="0"/>
              <a:t>将查询请求发给离该节点</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endParaRPr lang="zh-CN" altLang="en-US" smtClean="0"/>
          </a:p>
        </p:txBody>
      </p:sp>
      <p:sp>
        <p:nvSpPr>
          <p:cNvPr id="45059" name="Rectangle 3"/>
          <p:cNvSpPr>
            <a:spLocks noGrp="1" noChangeArrowheads="1"/>
          </p:cNvSpPr>
          <p:nvPr>
            <p:ph type="body" idx="1"/>
          </p:nvPr>
        </p:nvSpPr>
        <p:spPr/>
        <p:txBody>
          <a:bodyPr/>
          <a:lstStyle/>
          <a:p>
            <a:pPr eaLnBrk="1" hangingPunct="1"/>
            <a:r>
              <a:rPr lang="en-US" altLang="zh-CN" sz="2800" smtClean="0"/>
              <a:t>KAD</a:t>
            </a:r>
            <a:r>
              <a:rPr lang="zh-CN" altLang="en-US" sz="2800" smtClean="0"/>
              <a:t>的路由表</a:t>
            </a:r>
          </a:p>
          <a:p>
            <a:pPr lvl="1" eaLnBrk="1" hangingPunct="1"/>
            <a:r>
              <a:rPr lang="en-US" altLang="zh-CN" sz="2400" smtClean="0"/>
              <a:t>K</a:t>
            </a:r>
            <a:r>
              <a:rPr lang="zh-CN" altLang="en-US" sz="2400" smtClean="0"/>
              <a:t>桶结构</a:t>
            </a:r>
          </a:p>
          <a:p>
            <a:pPr lvl="1" eaLnBrk="1" hangingPunct="1"/>
            <a:r>
              <a:rPr lang="zh-CN" altLang="en-US" sz="2400" smtClean="0"/>
              <a:t>每个</a:t>
            </a:r>
            <a:r>
              <a:rPr lang="en-US" altLang="zh-CN" sz="2400" smtClean="0"/>
              <a:t>K</a:t>
            </a:r>
            <a:r>
              <a:rPr lang="zh-CN" altLang="en-US" sz="2400" smtClean="0"/>
              <a:t>桶覆盖距离的范围呈指数关系增长，形成离自己近的节点的信息多，离自己远的节点的信息少，从而可以保证路由查询过程是收敛。</a:t>
            </a:r>
          </a:p>
          <a:p>
            <a:pPr lvl="1" eaLnBrk="1" hangingPunct="1"/>
            <a:r>
              <a:rPr lang="zh-CN" altLang="en-US" sz="2400" smtClean="0"/>
              <a:t>经过证明，对于一个有</a:t>
            </a:r>
            <a:r>
              <a:rPr lang="en-US" altLang="zh-CN" sz="2400" smtClean="0"/>
              <a:t>N</a:t>
            </a:r>
            <a:r>
              <a:rPr lang="zh-CN" altLang="en-US" sz="2400" smtClean="0"/>
              <a:t>个节点的</a:t>
            </a:r>
            <a:r>
              <a:rPr lang="en-US" altLang="zh-CN" sz="2400" smtClean="0"/>
              <a:t>Kad</a:t>
            </a:r>
            <a:r>
              <a:rPr lang="zh-CN" altLang="en-US" sz="2400" smtClean="0"/>
              <a:t>网络，最多只需要经过</a:t>
            </a:r>
            <a:r>
              <a:rPr lang="en-US" altLang="zh-CN" sz="2400" smtClean="0"/>
              <a:t>logN</a:t>
            </a:r>
            <a:r>
              <a:rPr lang="zh-CN" altLang="en-US" sz="2400" smtClean="0"/>
              <a:t>步查询，就可以准确定位到目标节点。</a:t>
            </a:r>
            <a:br>
              <a:rPr lang="zh-CN" altLang="en-US" sz="2400" smtClean="0"/>
            </a:br>
            <a:endParaRPr lang="zh-CN" altLang="en-US" sz="2400"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endParaRPr lang="zh-CN" altLang="en-US" smtClean="0"/>
          </a:p>
        </p:txBody>
      </p:sp>
      <p:sp>
        <p:nvSpPr>
          <p:cNvPr id="46083" name="Rectangle 3"/>
          <p:cNvSpPr>
            <a:spLocks noGrp="1" noChangeArrowheads="1"/>
          </p:cNvSpPr>
          <p:nvPr>
            <p:ph type="body" idx="1"/>
          </p:nvPr>
        </p:nvSpPr>
        <p:spPr>
          <a:xfrm>
            <a:off x="468313" y="2420938"/>
            <a:ext cx="8229600" cy="3671887"/>
          </a:xfrm>
        </p:spPr>
        <p:txBody>
          <a:bodyPr/>
          <a:lstStyle/>
          <a:p>
            <a:pPr eaLnBrk="1" hangingPunct="1"/>
            <a:r>
              <a:rPr lang="en-US" altLang="zh-CN" smtClean="0"/>
              <a:t>KAD</a:t>
            </a:r>
            <a:r>
              <a:rPr lang="zh-CN" altLang="en-US" smtClean="0"/>
              <a:t>其他要素</a:t>
            </a:r>
          </a:p>
          <a:p>
            <a:pPr lvl="1" eaLnBrk="1" hangingPunct="1"/>
            <a:r>
              <a:rPr lang="zh-CN" altLang="en-US" smtClean="0"/>
              <a:t>节点加入</a:t>
            </a:r>
          </a:p>
          <a:p>
            <a:pPr lvl="2" eaLnBrk="1" hangingPunct="1"/>
            <a:r>
              <a:rPr lang="zh-CN" altLang="en-US" smtClean="0"/>
              <a:t>通过向已知</a:t>
            </a:r>
            <a:r>
              <a:rPr lang="en-US" altLang="zh-CN" smtClean="0"/>
              <a:t>KAD</a:t>
            </a:r>
            <a:r>
              <a:rPr lang="zh-CN" altLang="en-US" smtClean="0"/>
              <a:t>节点发送含有本节点信息的消息，该</a:t>
            </a:r>
            <a:r>
              <a:rPr lang="en-US" altLang="zh-CN" smtClean="0"/>
              <a:t>KAD</a:t>
            </a:r>
            <a:r>
              <a:rPr lang="zh-CN" altLang="en-US" smtClean="0"/>
              <a:t>节点返回一定数量的</a:t>
            </a:r>
            <a:r>
              <a:rPr lang="en-US" altLang="zh-CN" smtClean="0"/>
              <a:t>KAD</a:t>
            </a:r>
            <a:r>
              <a:rPr lang="zh-CN" altLang="en-US" smtClean="0"/>
              <a:t>节点列表。</a:t>
            </a:r>
          </a:p>
          <a:p>
            <a:pPr lvl="1" eaLnBrk="1" hangingPunct="1"/>
            <a:r>
              <a:rPr lang="zh-CN" altLang="en-US" smtClean="0"/>
              <a:t>获取路由列表信息</a:t>
            </a:r>
          </a:p>
          <a:p>
            <a:pPr lvl="2" eaLnBrk="1" hangingPunct="1"/>
            <a:r>
              <a:rPr lang="zh-CN" altLang="en-US" smtClean="0"/>
              <a:t>与其他</a:t>
            </a:r>
            <a:r>
              <a:rPr lang="en-US" altLang="zh-CN" smtClean="0"/>
              <a:t>KAD</a:t>
            </a:r>
            <a:r>
              <a:rPr lang="zh-CN" altLang="en-US" smtClean="0"/>
              <a:t>节点交互路由表，完善本节点的</a:t>
            </a:r>
            <a:r>
              <a:rPr lang="en-US" altLang="zh-CN" smtClean="0"/>
              <a:t>K</a:t>
            </a:r>
            <a:r>
              <a:rPr lang="zh-CN" altLang="en-US" smtClean="0"/>
              <a:t>桶</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endParaRPr lang="zh-CN" altLang="en-US" smtClean="0"/>
          </a:p>
        </p:txBody>
      </p:sp>
      <p:sp>
        <p:nvSpPr>
          <p:cNvPr id="47107" name="Rectangle 3"/>
          <p:cNvSpPr>
            <a:spLocks noGrp="1" noChangeArrowheads="1"/>
          </p:cNvSpPr>
          <p:nvPr>
            <p:ph type="body" idx="1"/>
          </p:nvPr>
        </p:nvSpPr>
        <p:spPr/>
        <p:txBody>
          <a:bodyPr/>
          <a:lstStyle/>
          <a:p>
            <a:r>
              <a:rPr lang="zh-CN" altLang="en-US" smtClean="0"/>
              <a:t>数据存储小结</a:t>
            </a:r>
          </a:p>
          <a:p>
            <a:pPr lvl="1"/>
            <a:r>
              <a:rPr lang="zh-CN" altLang="en-US" smtClean="0"/>
              <a:t>高频数据存储</a:t>
            </a:r>
          </a:p>
          <a:p>
            <a:pPr lvl="2"/>
            <a:r>
              <a:rPr lang="zh-CN" altLang="en-US" smtClean="0"/>
              <a:t>快照、增量、索引结构</a:t>
            </a:r>
          </a:p>
          <a:p>
            <a:pPr lvl="1"/>
            <a:r>
              <a:rPr lang="zh-CN" altLang="en-US" smtClean="0"/>
              <a:t>非高频数据存储</a:t>
            </a:r>
            <a:endParaRPr lang="en-US" altLang="zh-CN" smtClean="0"/>
          </a:p>
          <a:p>
            <a:pPr lvl="2"/>
            <a:r>
              <a:rPr lang="zh-CN" altLang="en-US" smtClean="0"/>
              <a:t>分布式存储</a:t>
            </a:r>
            <a:r>
              <a:rPr lang="en-US" altLang="zh-CN" smtClean="0"/>
              <a:t>(key-value</a:t>
            </a:r>
            <a:r>
              <a:rPr lang="zh-CN" altLang="en-US" smtClean="0"/>
              <a:t>存储</a:t>
            </a:r>
            <a:r>
              <a:rPr lang="en-US" altLang="zh-CN" smtClean="0"/>
              <a:t>)</a:t>
            </a:r>
          </a:p>
          <a:p>
            <a:pPr lvl="3"/>
            <a:r>
              <a:rPr lang="zh-CN" altLang="en-US" smtClean="0"/>
              <a:t>数据分割</a:t>
            </a:r>
          </a:p>
          <a:p>
            <a:pPr lvl="3"/>
            <a:r>
              <a:rPr lang="zh-CN" altLang="en-US" smtClean="0"/>
              <a:t>数据组织结构、索引</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p:txBody>
          <a:bodyPr/>
          <a:lstStyle/>
          <a:p>
            <a:pPr eaLnBrk="1" hangingPunct="1">
              <a:lnSpc>
                <a:spcPct val="90000"/>
              </a:lnSpc>
            </a:pPr>
            <a:r>
              <a:rPr lang="en-US" altLang="zh-CN" dirty="0" err="1" smtClean="0"/>
              <a:t>Mapreduce</a:t>
            </a:r>
            <a:endParaRPr lang="en-US" altLang="zh-CN" dirty="0" smtClean="0"/>
          </a:p>
          <a:p>
            <a:pPr eaLnBrk="1" hangingPunct="1">
              <a:lnSpc>
                <a:spcPct val="90000"/>
              </a:lnSpc>
            </a:pPr>
            <a:r>
              <a:rPr lang="en-US" altLang="zh-CN" dirty="0" err="1" smtClean="0"/>
              <a:t>Hadoop</a:t>
            </a:r>
            <a:endParaRPr lang="en-US" altLang="zh-CN" dirty="0" smtClean="0"/>
          </a:p>
          <a:p>
            <a:pPr eaLnBrk="1" hangingPunct="1">
              <a:lnSpc>
                <a:spcPct val="90000"/>
              </a:lnSpc>
            </a:pPr>
            <a:r>
              <a:rPr lang="en-US" altLang="zh-CN" dirty="0" smtClean="0"/>
              <a:t>Spark</a:t>
            </a:r>
          </a:p>
          <a:p>
            <a:pPr eaLnBrk="1" hangingPunct="1">
              <a:lnSpc>
                <a:spcPct val="90000"/>
              </a:lnSpc>
            </a:pPr>
            <a:endParaRPr lang="zh-CN" altLang="en-US" dirty="0" smtClean="0"/>
          </a:p>
        </p:txBody>
      </p:sp>
      <p:sp>
        <p:nvSpPr>
          <p:cNvPr id="4" name="Rectangle 2"/>
          <p:cNvSpPr>
            <a:spLocks noGrp="1" noChangeArrowheads="1"/>
          </p:cNvSpPr>
          <p:nvPr>
            <p:ph type="title"/>
          </p:nvPr>
        </p:nvSpPr>
        <p:spPr/>
        <p:txBody>
          <a:bodyPr/>
          <a:lstStyle/>
          <a:p>
            <a:pPr eaLnBrk="1" hangingPunct="1"/>
            <a:r>
              <a:rPr lang="zh-CN" altLang="en-US" sz="4000" dirty="0"/>
              <a:t>高</a:t>
            </a:r>
            <a:r>
              <a:rPr lang="zh-CN" altLang="en-US" sz="4000" dirty="0" smtClean="0"/>
              <a:t>可用系统</a:t>
            </a:r>
          </a:p>
        </p:txBody>
      </p:sp>
    </p:spTree>
    <p:extLst>
      <p:ext uri="{BB962C8B-B14F-4D97-AF65-F5344CB8AC3E}">
        <p14:creationId xmlns:p14="http://schemas.microsoft.com/office/powerpoint/2010/main" val="387871860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467544" y="2060848"/>
            <a:ext cx="8229600" cy="3384550"/>
          </a:xfrm>
        </p:spPr>
        <p:txBody>
          <a:bodyPr/>
          <a:lstStyle/>
          <a:p>
            <a:pPr eaLnBrk="1" hangingPunct="1">
              <a:lnSpc>
                <a:spcPct val="90000"/>
              </a:lnSpc>
            </a:pPr>
            <a:r>
              <a:rPr lang="en-US" altLang="zh-CN" dirty="0" err="1" smtClean="0"/>
              <a:t>MapReduce</a:t>
            </a:r>
            <a:r>
              <a:rPr lang="zh-CN" altLang="en-US" dirty="0"/>
              <a:t>是一种编程模型，用于大规模数据集（大于</a:t>
            </a:r>
            <a:r>
              <a:rPr lang="en-US" altLang="zh-CN" dirty="0"/>
              <a:t>1TB</a:t>
            </a:r>
            <a:r>
              <a:rPr lang="zh-CN" altLang="en-US" dirty="0"/>
              <a:t>）的并行运算</a:t>
            </a:r>
            <a:r>
              <a:rPr lang="zh-CN" altLang="en-US" dirty="0" smtClean="0"/>
              <a:t>。编程</a:t>
            </a:r>
            <a:r>
              <a:rPr lang="zh-CN" altLang="en-US" dirty="0"/>
              <a:t>人员在不会分布式并行编程的情况下，将自己的程序运行在</a:t>
            </a:r>
            <a:r>
              <a:rPr lang="zh-CN" altLang="en-US" dirty="0">
                <a:hlinkClick r:id="rId2"/>
              </a:rPr>
              <a:t>分布式系统</a:t>
            </a:r>
            <a:r>
              <a:rPr lang="zh-CN" altLang="en-US" dirty="0"/>
              <a:t>上。</a:t>
            </a:r>
            <a:endParaRPr lang="en-US" altLang="zh-CN" dirty="0" smtClean="0"/>
          </a:p>
          <a:p>
            <a:pPr eaLnBrk="1" hangingPunct="1">
              <a:lnSpc>
                <a:spcPct val="90000"/>
              </a:lnSpc>
            </a:pPr>
            <a:r>
              <a:rPr lang="en-US" altLang="zh-CN" dirty="0" smtClean="0"/>
              <a:t>"</a:t>
            </a:r>
            <a:r>
              <a:rPr lang="en-US" altLang="zh-CN" dirty="0"/>
              <a:t>Map</a:t>
            </a:r>
            <a:r>
              <a:rPr lang="zh-CN" altLang="en-US" dirty="0"/>
              <a:t>（映射）</a:t>
            </a:r>
            <a:r>
              <a:rPr lang="en-US" altLang="zh-CN" dirty="0"/>
              <a:t>"</a:t>
            </a:r>
            <a:r>
              <a:rPr lang="zh-CN" altLang="en-US" dirty="0"/>
              <a:t>和</a:t>
            </a:r>
            <a:r>
              <a:rPr lang="en-US" altLang="zh-CN" dirty="0"/>
              <a:t>"Reduce</a:t>
            </a:r>
            <a:r>
              <a:rPr lang="zh-CN" altLang="en-US" dirty="0"/>
              <a:t>（归约</a:t>
            </a:r>
            <a:r>
              <a:rPr lang="zh-CN" altLang="en-US" dirty="0" smtClean="0"/>
              <a:t>）</a:t>
            </a:r>
            <a:r>
              <a:rPr lang="en-US" altLang="zh-CN" dirty="0" smtClean="0"/>
              <a:t>“</a:t>
            </a:r>
          </a:p>
          <a:p>
            <a:pPr lvl="1">
              <a:lnSpc>
                <a:spcPct val="90000"/>
              </a:lnSpc>
            </a:pPr>
            <a:r>
              <a:rPr lang="zh-CN" altLang="en-US" dirty="0" smtClean="0"/>
              <a:t>指定</a:t>
            </a:r>
            <a:r>
              <a:rPr lang="zh-CN" altLang="en-US" dirty="0"/>
              <a:t>一个</a:t>
            </a:r>
            <a:r>
              <a:rPr lang="en-US" altLang="zh-CN" dirty="0"/>
              <a:t>Map</a:t>
            </a:r>
            <a:r>
              <a:rPr lang="zh-CN" altLang="en-US" dirty="0"/>
              <a:t>（映射）函数，用来把一组键值对映射成一组新的键值对，指定并发的</a:t>
            </a:r>
            <a:r>
              <a:rPr lang="en-US" altLang="zh-CN" dirty="0"/>
              <a:t>Reduce</a:t>
            </a:r>
            <a:r>
              <a:rPr lang="zh-CN" altLang="en-US" dirty="0"/>
              <a:t>（归约）函数，用来保证所有映射的键值对中的每一个共享相同的键组。</a:t>
            </a:r>
            <a:endParaRPr lang="zh-CN" altLang="en-US" dirty="0" smtClean="0"/>
          </a:p>
        </p:txBody>
      </p:sp>
      <p:sp>
        <p:nvSpPr>
          <p:cNvPr id="4" name="Rectangle 2"/>
          <p:cNvSpPr>
            <a:spLocks noGrp="1" noChangeArrowheads="1"/>
          </p:cNvSpPr>
          <p:nvPr>
            <p:ph type="title"/>
          </p:nvPr>
        </p:nvSpPr>
        <p:spPr>
          <a:xfrm>
            <a:off x="467544" y="1124744"/>
            <a:ext cx="8229600" cy="711200"/>
          </a:xfrm>
        </p:spPr>
        <p:txBody>
          <a:bodyPr/>
          <a:lstStyle/>
          <a:p>
            <a:pPr eaLnBrk="1" hangingPunct="1"/>
            <a:r>
              <a:rPr lang="en-US" altLang="zh-CN" sz="4000" dirty="0" err="1" smtClean="0"/>
              <a:t>Mapreduce</a:t>
            </a:r>
            <a:endParaRPr lang="zh-CN" altLang="en-US" sz="4000" dirty="0" smtClean="0"/>
          </a:p>
        </p:txBody>
      </p:sp>
    </p:spTree>
    <p:extLst>
      <p:ext uri="{BB962C8B-B14F-4D97-AF65-F5344CB8AC3E}">
        <p14:creationId xmlns:p14="http://schemas.microsoft.com/office/powerpoint/2010/main" val="412793649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467544" y="980728"/>
            <a:ext cx="8229600" cy="3384550"/>
          </a:xfrm>
        </p:spPr>
        <p:txBody>
          <a:bodyPr/>
          <a:lstStyle/>
          <a:p>
            <a:r>
              <a:rPr lang="en-US" altLang="zh-CN" sz="2400" dirty="0" smtClean="0"/>
              <a:t>1</a:t>
            </a:r>
            <a:r>
              <a:rPr lang="zh-CN" altLang="en-US" sz="2400" dirty="0"/>
              <a:t>）</a:t>
            </a:r>
            <a:r>
              <a:rPr lang="en-US" altLang="zh-CN" sz="2400" dirty="0" err="1"/>
              <a:t>MapReduce</a:t>
            </a:r>
            <a:r>
              <a:rPr lang="zh-CN" altLang="en-US" sz="2400" dirty="0"/>
              <a:t>是一个基于集群的高性能并行计算平台（</a:t>
            </a:r>
            <a:r>
              <a:rPr lang="en-US" altLang="zh-CN" sz="2400" dirty="0"/>
              <a:t>Cluster Infrastructure</a:t>
            </a:r>
            <a:r>
              <a:rPr lang="zh-CN" altLang="en-US" sz="2400" dirty="0"/>
              <a:t>）。它允许用市场上普通的商用服务器构成一个包含数十、数百至数千个节点的分布和并行计算集群。</a:t>
            </a:r>
          </a:p>
          <a:p>
            <a:r>
              <a:rPr lang="en-US" altLang="zh-CN" sz="2400" dirty="0"/>
              <a:t>2</a:t>
            </a:r>
            <a:r>
              <a:rPr lang="zh-CN" altLang="en-US" sz="2400" dirty="0"/>
              <a:t>）</a:t>
            </a:r>
            <a:r>
              <a:rPr lang="en-US" altLang="zh-CN" sz="2400" dirty="0" err="1"/>
              <a:t>MapReduce</a:t>
            </a:r>
            <a:r>
              <a:rPr lang="zh-CN" altLang="en-US" sz="2400" dirty="0"/>
              <a:t>是一个并行计算与运行软件框架（</a:t>
            </a:r>
            <a:r>
              <a:rPr lang="en-US" altLang="zh-CN" sz="2400" dirty="0"/>
              <a:t>Software Framework</a:t>
            </a:r>
            <a:r>
              <a:rPr lang="zh-CN" altLang="en-US" sz="2400" dirty="0"/>
              <a:t>）</a:t>
            </a:r>
            <a:r>
              <a:rPr lang="zh-CN" altLang="en-US" sz="2400" dirty="0" smtClean="0"/>
              <a:t>。能</a:t>
            </a:r>
            <a:r>
              <a:rPr lang="zh-CN" altLang="en-US" sz="2400" dirty="0"/>
              <a:t>自动完成计算任务的并行化处理，自动划分计算数据和计算任务，在集群节点上自动分配和执行任务以及收集计算结果，将数据分布存储、数据通信、容错处理等并行计算涉及到的很多系统底层的复杂细节交由系统负责处理</a:t>
            </a:r>
            <a:r>
              <a:rPr lang="zh-CN" altLang="en-US" sz="2400" dirty="0" smtClean="0"/>
              <a:t>，减少软件开发</a:t>
            </a:r>
            <a:r>
              <a:rPr lang="zh-CN" altLang="en-US" sz="2400" dirty="0"/>
              <a:t>人员的负担。</a:t>
            </a:r>
          </a:p>
          <a:p>
            <a:r>
              <a:rPr lang="en-US" altLang="zh-CN" sz="2400" dirty="0"/>
              <a:t>3</a:t>
            </a:r>
            <a:r>
              <a:rPr lang="zh-CN" altLang="en-US" sz="2400" dirty="0"/>
              <a:t>）</a:t>
            </a:r>
            <a:r>
              <a:rPr lang="en-US" altLang="zh-CN" sz="2400" dirty="0" err="1"/>
              <a:t>MapReduce</a:t>
            </a:r>
            <a:r>
              <a:rPr lang="zh-CN" altLang="en-US" sz="2400" dirty="0"/>
              <a:t>是一个并行程序设计模型与方法（</a:t>
            </a:r>
            <a:r>
              <a:rPr lang="en-US" altLang="zh-CN" sz="2400" dirty="0"/>
              <a:t>Programming Model &amp; Methodology</a:t>
            </a:r>
            <a:r>
              <a:rPr lang="zh-CN" altLang="en-US" sz="2400" dirty="0"/>
              <a:t>）</a:t>
            </a:r>
            <a:r>
              <a:rPr lang="zh-CN" altLang="en-US" sz="2400" dirty="0" smtClean="0"/>
              <a:t>。用</a:t>
            </a:r>
            <a:r>
              <a:rPr lang="en-US" altLang="zh-CN" sz="2400" dirty="0"/>
              <a:t>Map</a:t>
            </a:r>
            <a:r>
              <a:rPr lang="zh-CN" altLang="en-US" sz="2400" dirty="0"/>
              <a:t>和</a:t>
            </a:r>
            <a:r>
              <a:rPr lang="en-US" altLang="zh-CN" sz="2400" dirty="0"/>
              <a:t>Reduce</a:t>
            </a:r>
            <a:r>
              <a:rPr lang="zh-CN" altLang="en-US" sz="2400" dirty="0"/>
              <a:t>两个函数编程实现基本的并行计算任务，提供了抽象的操作和并行编程接口，以简单方便地完成大规模数据的编程和计算处理</a:t>
            </a:r>
          </a:p>
          <a:p>
            <a:pPr eaLnBrk="1" hangingPunct="1">
              <a:lnSpc>
                <a:spcPct val="90000"/>
              </a:lnSpc>
            </a:pPr>
            <a:endParaRPr lang="en-US" altLang="zh-CN" sz="2400" dirty="0"/>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30387659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467544" y="1844824"/>
            <a:ext cx="8424936" cy="3384550"/>
          </a:xfrm>
        </p:spPr>
        <p:txBody>
          <a:bodyPr/>
          <a:lstStyle/>
          <a:p>
            <a:pPr eaLnBrk="1" hangingPunct="1">
              <a:lnSpc>
                <a:spcPct val="90000"/>
              </a:lnSpc>
            </a:pPr>
            <a:r>
              <a:rPr lang="zh-CN" altLang="en-US" sz="2000" b="1" dirty="0" smtClean="0"/>
              <a:t>数据划分</a:t>
            </a:r>
            <a:r>
              <a:rPr lang="zh-CN" altLang="en-US" sz="2000" b="1" dirty="0"/>
              <a:t>和计算任务调度</a:t>
            </a:r>
            <a:r>
              <a:rPr lang="zh-CN" altLang="en-US" sz="2000" b="1" dirty="0" smtClean="0"/>
              <a:t>：</a:t>
            </a:r>
            <a:r>
              <a:rPr lang="zh-CN" altLang="en-US" sz="2000" dirty="0" smtClean="0"/>
              <a:t>系统</a:t>
            </a:r>
            <a:r>
              <a:rPr lang="zh-CN" altLang="en-US" sz="2000" dirty="0"/>
              <a:t>自动将一个作业（</a:t>
            </a:r>
            <a:r>
              <a:rPr lang="en-US" altLang="zh-CN" sz="2000" dirty="0"/>
              <a:t>Job</a:t>
            </a:r>
            <a:r>
              <a:rPr lang="zh-CN" altLang="en-US" sz="2000" dirty="0"/>
              <a:t>）待处理的大数据划分为很多个数据块，每个数据块对应于一个计算任务（</a:t>
            </a:r>
            <a:r>
              <a:rPr lang="en-US" altLang="zh-CN" sz="2000" dirty="0"/>
              <a:t>Task</a:t>
            </a:r>
            <a:r>
              <a:rPr lang="zh-CN" altLang="en-US" sz="2000" dirty="0"/>
              <a:t>），并自动 调度计算节点来处理相应的数据</a:t>
            </a:r>
            <a:r>
              <a:rPr lang="zh-CN" altLang="en-US" sz="2000" dirty="0" smtClean="0"/>
              <a:t>块。</a:t>
            </a:r>
            <a:endParaRPr lang="zh-CN" altLang="en-US" sz="2000" dirty="0"/>
          </a:p>
          <a:p>
            <a:r>
              <a:rPr lang="zh-CN" altLang="en-US" sz="2000" b="1" dirty="0"/>
              <a:t>本地化数据处理</a:t>
            </a:r>
            <a:r>
              <a:rPr lang="zh-CN" altLang="en-US" sz="2000" b="1" dirty="0" smtClean="0"/>
              <a:t>：</a:t>
            </a:r>
            <a:r>
              <a:rPr lang="zh-CN" altLang="en-US" sz="2000" dirty="0" smtClean="0"/>
              <a:t>本地化</a:t>
            </a:r>
            <a:r>
              <a:rPr lang="zh-CN" altLang="en-US" sz="2000" dirty="0"/>
              <a:t>数据处理，即一个计算节点尽可能处理其本地磁盘上所分布存储的数据，这实现了代码</a:t>
            </a:r>
            <a:r>
              <a:rPr lang="zh-CN" altLang="en-US" sz="2000" dirty="0" smtClean="0"/>
              <a:t>向数据</a:t>
            </a:r>
            <a:r>
              <a:rPr lang="zh-CN" altLang="en-US" sz="2000" dirty="0"/>
              <a:t>的迁移</a:t>
            </a:r>
            <a:r>
              <a:rPr lang="zh-CN" altLang="en-US" sz="2000" dirty="0" smtClean="0"/>
              <a:t>；当</a:t>
            </a:r>
            <a:r>
              <a:rPr lang="zh-CN" altLang="en-US" sz="2000" dirty="0"/>
              <a:t>无法进行这种本地化数据处理时，再寻找其他可用节点并将数据从网络上传送给该节点（数据向代码</a:t>
            </a:r>
            <a:r>
              <a:rPr lang="zh-CN" altLang="en-US" sz="2000" dirty="0" smtClean="0"/>
              <a:t>迁移）。</a:t>
            </a:r>
            <a:endParaRPr lang="zh-CN" altLang="en-US" sz="2000" dirty="0"/>
          </a:p>
          <a:p>
            <a:r>
              <a:rPr lang="zh-CN" altLang="en-US" sz="2000" b="1" dirty="0" smtClean="0"/>
              <a:t>出错</a:t>
            </a:r>
            <a:r>
              <a:rPr lang="zh-CN" altLang="en-US" sz="2000" b="1" dirty="0"/>
              <a:t>检测和恢复</a:t>
            </a:r>
            <a:r>
              <a:rPr lang="zh-CN" altLang="en-US" sz="2000" b="1" dirty="0" smtClean="0"/>
              <a:t>：</a:t>
            </a:r>
            <a:r>
              <a:rPr lang="zh-CN" altLang="en-US" sz="2000" dirty="0" smtClean="0"/>
              <a:t>检测</a:t>
            </a:r>
            <a:r>
              <a:rPr lang="zh-CN" altLang="en-US" sz="2000" dirty="0"/>
              <a:t>并隔离出错节点，并调度分配新的节点接管出错节点的计算任务。同时，系统还将维护数据存储的可靠性，用多备份冗余存储机制</a:t>
            </a:r>
            <a:r>
              <a:rPr lang="zh-CN" altLang="en-US" sz="2000" dirty="0" smtClean="0"/>
              <a:t>提高</a:t>
            </a:r>
            <a:r>
              <a:rPr lang="zh-CN" altLang="en-US" sz="2000" dirty="0"/>
              <a:t>数据存储的可靠性，并能及时检测和恢复出错的数据</a:t>
            </a:r>
            <a:r>
              <a:rPr lang="zh-CN" altLang="en-US" sz="2000" dirty="0" smtClean="0"/>
              <a:t>。</a:t>
            </a:r>
            <a:endParaRPr lang="en-US" altLang="zh-CN" sz="2000" dirty="0" smtClean="0"/>
          </a:p>
          <a:p>
            <a:r>
              <a:rPr lang="zh-CN" altLang="en-US" sz="2000" b="1" dirty="0" smtClean="0"/>
              <a:t>其他优化措施：</a:t>
            </a:r>
            <a:r>
              <a:rPr lang="zh-CN" altLang="en-US" sz="2000" dirty="0" smtClean="0"/>
              <a:t>中间</a:t>
            </a:r>
            <a:r>
              <a:rPr lang="zh-CN" altLang="en-US" sz="2000" dirty="0"/>
              <a:t>结果数据进入</a:t>
            </a:r>
            <a:r>
              <a:rPr lang="en-US" altLang="zh-CN" sz="2000" dirty="0"/>
              <a:t>Reduce</a:t>
            </a:r>
            <a:r>
              <a:rPr lang="zh-CN" altLang="en-US" sz="2000" dirty="0"/>
              <a:t>节点前会进行一定的合并处理；一个</a:t>
            </a:r>
            <a:r>
              <a:rPr lang="en-US" altLang="zh-CN" sz="2000" dirty="0"/>
              <a:t>Reduce</a:t>
            </a:r>
            <a:r>
              <a:rPr lang="zh-CN" altLang="en-US" sz="2000" dirty="0"/>
              <a:t>节点所处理的数据可能会来自多个 </a:t>
            </a:r>
            <a:r>
              <a:rPr lang="en-US" altLang="zh-CN" sz="2000" dirty="0"/>
              <a:t>Map</a:t>
            </a:r>
            <a:r>
              <a:rPr lang="zh-CN" altLang="en-US" sz="2000" dirty="0"/>
              <a:t>节点，为了避免</a:t>
            </a:r>
            <a:r>
              <a:rPr lang="en-US" altLang="zh-CN" sz="2000" dirty="0"/>
              <a:t>Reduce</a:t>
            </a:r>
            <a:r>
              <a:rPr lang="zh-CN" altLang="en-US" sz="2000" dirty="0"/>
              <a:t>计算阶段发生数据相关性，</a:t>
            </a:r>
            <a:r>
              <a:rPr lang="en-US" altLang="zh-CN" sz="2000" dirty="0"/>
              <a:t>Map</a:t>
            </a:r>
            <a:r>
              <a:rPr lang="zh-CN" altLang="en-US" sz="2000" dirty="0"/>
              <a:t>节点输出的中间结果需使用一定的策略进行适当的划分处理，保证相关性数据发送到同一个 </a:t>
            </a:r>
            <a:r>
              <a:rPr lang="en-US" altLang="zh-CN" sz="2000" dirty="0"/>
              <a:t>Reduce</a:t>
            </a:r>
            <a:r>
              <a:rPr lang="zh-CN" altLang="en-US" sz="2000" dirty="0"/>
              <a:t>节点；此外，系统还进行一些计算性能优化处理，如对最慢的计算任务采用多备份执行、选最快完成者作为结果。</a:t>
            </a:r>
          </a:p>
          <a:p>
            <a:pPr lvl="1"/>
            <a:endParaRPr lang="zh-CN" altLang="en-US" sz="2000" dirty="0"/>
          </a:p>
          <a:p>
            <a:pPr eaLnBrk="1" hangingPunct="1">
              <a:lnSpc>
                <a:spcPct val="90000"/>
              </a:lnSpc>
            </a:pPr>
            <a:endParaRPr lang="en-US" altLang="zh-CN" sz="2000" dirty="0"/>
          </a:p>
        </p:txBody>
      </p:sp>
      <p:sp>
        <p:nvSpPr>
          <p:cNvPr id="4" name="Rectangle 2"/>
          <p:cNvSpPr>
            <a:spLocks noGrp="1" noChangeArrowheads="1"/>
          </p:cNvSpPr>
          <p:nvPr>
            <p:ph type="title"/>
          </p:nvPr>
        </p:nvSpPr>
        <p:spPr>
          <a:xfrm>
            <a:off x="467544" y="1061616"/>
            <a:ext cx="8229600" cy="711200"/>
          </a:xfrm>
        </p:spPr>
        <p:txBody>
          <a:bodyPr/>
          <a:lstStyle/>
          <a:p>
            <a:pPr eaLnBrk="1" hangingPunct="1"/>
            <a:r>
              <a:rPr lang="en-US" altLang="zh-CN" sz="4000" dirty="0" err="1" smtClean="0"/>
              <a:t>Mapreduce</a:t>
            </a:r>
            <a:r>
              <a:rPr lang="zh-CN" altLang="en-US" sz="4000" dirty="0" smtClean="0"/>
              <a:t>主要功能</a:t>
            </a:r>
          </a:p>
        </p:txBody>
      </p:sp>
    </p:spTree>
    <p:extLst>
      <p:ext uri="{BB962C8B-B14F-4D97-AF65-F5344CB8AC3E}">
        <p14:creationId xmlns:p14="http://schemas.microsoft.com/office/powerpoint/2010/main" val="356535006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p:txBody>
          <a:bodyPr/>
          <a:lstStyle/>
          <a:p>
            <a:pPr eaLnBrk="1" hangingPunct="1">
              <a:lnSpc>
                <a:spcPct val="90000"/>
              </a:lnSpc>
            </a:pPr>
            <a:endParaRPr lang="zh-CN" altLang="en-US" dirty="0" smtClean="0"/>
          </a:p>
        </p:txBody>
      </p:sp>
      <p:sp>
        <p:nvSpPr>
          <p:cNvPr id="4" name="Rectangle 2"/>
          <p:cNvSpPr>
            <a:spLocks noGrp="1" noChangeArrowheads="1"/>
          </p:cNvSpPr>
          <p:nvPr>
            <p:ph type="title"/>
          </p:nvPr>
        </p:nvSpPr>
        <p:spPr/>
        <p:txBody>
          <a:bodyPr/>
          <a:lstStyle/>
          <a:p>
            <a:pPr eaLnBrk="1" hangingPunct="1"/>
            <a:r>
              <a:rPr lang="en-US" altLang="zh-CN" sz="4000" dirty="0" err="1" smtClean="0"/>
              <a:t>Mapreduce</a:t>
            </a:r>
            <a:endParaRPr lang="zh-CN" altLang="en-US" sz="4000" dirty="0" smtClean="0"/>
          </a:p>
        </p:txBody>
      </p:sp>
      <p:pic>
        <p:nvPicPr>
          <p:cNvPr id="33794" name="Picture 2" descr="https://bkimg.cdn.bcebos.com/pic/0d338744ebf81a4c6da6dda8db2a6059252da63e?x-bce-process=image/watermark,image_d2F0ZXIvYmFpa2UxODA=,g_7,xp_5,yp_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052736"/>
            <a:ext cx="7992888" cy="5661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96968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539552" y="1628800"/>
            <a:ext cx="8229600" cy="3384550"/>
          </a:xfrm>
        </p:spPr>
        <p:txBody>
          <a:bodyPr/>
          <a:lstStyle/>
          <a:p>
            <a:r>
              <a:rPr lang="zh-CN" altLang="en-US" sz="2000" dirty="0" smtClean="0"/>
              <a:t>从</a:t>
            </a:r>
            <a:r>
              <a:rPr lang="en-US" altLang="zh-CN" sz="2000" dirty="0" smtClean="0"/>
              <a:t>user </a:t>
            </a:r>
            <a:r>
              <a:rPr lang="en-US" altLang="zh-CN" sz="2000" dirty="0"/>
              <a:t>program</a:t>
            </a:r>
            <a:r>
              <a:rPr lang="zh-CN" altLang="en-US" sz="2000" dirty="0" smtClean="0"/>
              <a:t>开始，</a:t>
            </a:r>
            <a:r>
              <a:rPr lang="en-US" altLang="zh-CN" sz="2000" dirty="0"/>
              <a:t>user program</a:t>
            </a:r>
            <a:r>
              <a:rPr lang="zh-CN" altLang="en-US" sz="2000" dirty="0"/>
              <a:t>链接了</a:t>
            </a:r>
            <a:r>
              <a:rPr lang="en-US" altLang="zh-CN" sz="2000" dirty="0" err="1"/>
              <a:t>MapReduce</a:t>
            </a:r>
            <a:r>
              <a:rPr lang="zh-CN" altLang="en-US" sz="2000" dirty="0"/>
              <a:t>库，</a:t>
            </a:r>
            <a:r>
              <a:rPr lang="zh-CN" altLang="en-US" sz="2000" dirty="0" smtClean="0"/>
              <a:t>实现最</a:t>
            </a:r>
            <a:r>
              <a:rPr lang="zh-CN" altLang="en-US" sz="2000" dirty="0"/>
              <a:t>基本的</a:t>
            </a:r>
            <a:r>
              <a:rPr lang="en-US" altLang="zh-CN" sz="2000" dirty="0"/>
              <a:t>Map</a:t>
            </a:r>
            <a:r>
              <a:rPr lang="zh-CN" altLang="en-US" sz="2000" dirty="0"/>
              <a:t>函数和</a:t>
            </a:r>
            <a:r>
              <a:rPr lang="en-US" altLang="zh-CN" sz="2000" dirty="0"/>
              <a:t>Reduce</a:t>
            </a:r>
            <a:r>
              <a:rPr lang="zh-CN" altLang="en-US" sz="2000" dirty="0"/>
              <a:t>函数</a:t>
            </a:r>
            <a:r>
              <a:rPr lang="zh-CN" altLang="en-US" sz="2000" dirty="0" smtClean="0"/>
              <a:t>。</a:t>
            </a:r>
            <a:endParaRPr lang="zh-CN" altLang="en-US" sz="2000" dirty="0"/>
          </a:p>
          <a:p>
            <a:r>
              <a:rPr lang="en-US" altLang="zh-CN" sz="2000" dirty="0"/>
              <a:t>1.MapReduce</a:t>
            </a:r>
            <a:r>
              <a:rPr lang="zh-CN" altLang="en-US" sz="2000" dirty="0"/>
              <a:t>库先把</a:t>
            </a:r>
            <a:r>
              <a:rPr lang="en-US" altLang="zh-CN" sz="2000" dirty="0"/>
              <a:t>user program</a:t>
            </a:r>
            <a:r>
              <a:rPr lang="zh-CN" altLang="en-US" sz="2000" dirty="0"/>
              <a:t>的输入文件划分为</a:t>
            </a:r>
            <a:r>
              <a:rPr lang="en-US" altLang="zh-CN" sz="2000" dirty="0"/>
              <a:t>M</a:t>
            </a:r>
            <a:r>
              <a:rPr lang="zh-CN" altLang="en-US" sz="2000" dirty="0"/>
              <a:t>份（</a:t>
            </a:r>
            <a:r>
              <a:rPr lang="en-US" altLang="zh-CN" sz="2000" dirty="0"/>
              <a:t>M</a:t>
            </a:r>
            <a:r>
              <a:rPr lang="zh-CN" altLang="en-US" sz="2000" dirty="0"/>
              <a:t>为用户定义</a:t>
            </a:r>
            <a:r>
              <a:rPr lang="zh-CN" altLang="en-US" sz="2000" dirty="0" smtClean="0"/>
              <a:t>），然后</a:t>
            </a:r>
            <a:r>
              <a:rPr lang="zh-CN" altLang="en-US" sz="2000" dirty="0"/>
              <a:t>使用</a:t>
            </a:r>
            <a:r>
              <a:rPr lang="en-US" altLang="zh-CN" sz="2000" dirty="0"/>
              <a:t>fork</a:t>
            </a:r>
            <a:r>
              <a:rPr lang="zh-CN" altLang="en-US" sz="2000" dirty="0"/>
              <a:t>将用户进程拷贝到集群内其它机器上。</a:t>
            </a:r>
          </a:p>
          <a:p>
            <a:r>
              <a:rPr lang="en-US" altLang="zh-CN" sz="2000" dirty="0"/>
              <a:t>2.user program</a:t>
            </a:r>
            <a:r>
              <a:rPr lang="zh-CN" altLang="en-US" sz="2000" dirty="0"/>
              <a:t>的副本中有一个称为</a:t>
            </a:r>
            <a:r>
              <a:rPr lang="en-US" altLang="zh-CN" sz="2000" dirty="0"/>
              <a:t>master</a:t>
            </a:r>
            <a:r>
              <a:rPr lang="zh-CN" altLang="en-US" sz="2000" dirty="0"/>
              <a:t>，其余称为</a:t>
            </a:r>
            <a:r>
              <a:rPr lang="en-US" altLang="zh-CN" sz="2000" dirty="0"/>
              <a:t>worker</a:t>
            </a:r>
            <a:r>
              <a:rPr lang="zh-CN" altLang="en-US" sz="2000" dirty="0"/>
              <a:t>，</a:t>
            </a:r>
            <a:r>
              <a:rPr lang="en-US" altLang="zh-CN" sz="2000" dirty="0"/>
              <a:t>master</a:t>
            </a:r>
            <a:r>
              <a:rPr lang="zh-CN" altLang="en-US" sz="2000" dirty="0"/>
              <a:t>是负责调度的，为空闲</a:t>
            </a:r>
            <a:r>
              <a:rPr lang="en-US" altLang="zh-CN" sz="2000" dirty="0"/>
              <a:t>worker</a:t>
            </a:r>
            <a:r>
              <a:rPr lang="zh-CN" altLang="en-US" sz="2000" dirty="0"/>
              <a:t>分配作业（</a:t>
            </a:r>
            <a:r>
              <a:rPr lang="en-US" altLang="zh-CN" sz="2000" dirty="0"/>
              <a:t>Map</a:t>
            </a:r>
            <a:r>
              <a:rPr lang="zh-CN" altLang="en-US" sz="2000" dirty="0"/>
              <a:t>作业或者</a:t>
            </a:r>
            <a:r>
              <a:rPr lang="en-US" altLang="zh-CN" sz="2000" dirty="0"/>
              <a:t>Reduce</a:t>
            </a:r>
            <a:r>
              <a:rPr lang="zh-CN" altLang="en-US" sz="2000" dirty="0"/>
              <a:t>作业），</a:t>
            </a:r>
            <a:r>
              <a:rPr lang="en-US" altLang="zh-CN" sz="2000" dirty="0"/>
              <a:t>worker</a:t>
            </a:r>
            <a:r>
              <a:rPr lang="zh-CN" altLang="en-US" sz="2000" dirty="0"/>
              <a:t>的数量也是可以由用户指定的。</a:t>
            </a:r>
          </a:p>
          <a:p>
            <a:r>
              <a:rPr lang="en-US" altLang="zh-CN" sz="2000" dirty="0"/>
              <a:t>3.</a:t>
            </a:r>
            <a:r>
              <a:rPr lang="zh-CN" altLang="en-US" sz="2000" dirty="0"/>
              <a:t>被分配了</a:t>
            </a:r>
            <a:r>
              <a:rPr lang="en-US" altLang="zh-CN" sz="2000" dirty="0"/>
              <a:t>Map</a:t>
            </a:r>
            <a:r>
              <a:rPr lang="zh-CN" altLang="en-US" sz="2000" dirty="0"/>
              <a:t>作业的</a:t>
            </a:r>
            <a:r>
              <a:rPr lang="en-US" altLang="zh-CN" sz="2000" dirty="0"/>
              <a:t>worker</a:t>
            </a:r>
            <a:r>
              <a:rPr lang="zh-CN" altLang="en-US" sz="2000" dirty="0"/>
              <a:t>，开始读取对应分片的输入数据，</a:t>
            </a:r>
            <a:r>
              <a:rPr lang="en-US" altLang="zh-CN" sz="2000" dirty="0"/>
              <a:t>Map</a:t>
            </a:r>
            <a:r>
              <a:rPr lang="zh-CN" altLang="en-US" sz="2000" dirty="0"/>
              <a:t>作业数量是由</a:t>
            </a:r>
            <a:r>
              <a:rPr lang="en-US" altLang="zh-CN" sz="2000" dirty="0" smtClean="0"/>
              <a:t>Master</a:t>
            </a:r>
            <a:r>
              <a:rPr lang="zh-CN" altLang="en-US" sz="2000" dirty="0" smtClean="0"/>
              <a:t>决定；</a:t>
            </a:r>
            <a:r>
              <a:rPr lang="en-US" altLang="zh-CN" sz="2000" dirty="0"/>
              <a:t>Map</a:t>
            </a:r>
            <a:r>
              <a:rPr lang="zh-CN" altLang="en-US" sz="2000" dirty="0"/>
              <a:t>作业从输入数据中抽取出键值对，每一个键值对都作为</a:t>
            </a:r>
            <a:r>
              <a:rPr lang="zh-CN" altLang="en-US" sz="2000" dirty="0">
                <a:hlinkClick r:id="rId3"/>
              </a:rPr>
              <a:t>参数传递</a:t>
            </a:r>
            <a:r>
              <a:rPr lang="zh-CN" altLang="en-US" sz="2000" dirty="0"/>
              <a:t>给</a:t>
            </a:r>
            <a:r>
              <a:rPr lang="en-US" altLang="zh-CN" sz="2000" dirty="0"/>
              <a:t>map</a:t>
            </a:r>
            <a:r>
              <a:rPr lang="zh-CN" altLang="en-US" sz="2000" dirty="0"/>
              <a:t>函数，</a:t>
            </a:r>
            <a:r>
              <a:rPr lang="en-US" altLang="zh-CN" sz="2000" dirty="0"/>
              <a:t>map</a:t>
            </a:r>
            <a:r>
              <a:rPr lang="zh-CN" altLang="en-US" sz="2000" dirty="0"/>
              <a:t>函数产生的中间键值对被</a:t>
            </a:r>
            <a:r>
              <a:rPr lang="zh-CN" altLang="en-US" sz="2000" dirty="0">
                <a:hlinkClick r:id="rId4"/>
              </a:rPr>
              <a:t>缓存</a:t>
            </a:r>
            <a:r>
              <a:rPr lang="zh-CN" altLang="en-US" sz="2000" dirty="0"/>
              <a:t>在内存中。</a:t>
            </a:r>
          </a:p>
          <a:p>
            <a:r>
              <a:rPr lang="en-US" altLang="zh-CN" sz="2000" dirty="0"/>
              <a:t>4.</a:t>
            </a:r>
            <a:r>
              <a:rPr lang="zh-CN" altLang="en-US" sz="2000" dirty="0"/>
              <a:t>缓存的中间键值对会被定期写入</a:t>
            </a:r>
            <a:r>
              <a:rPr lang="zh-CN" altLang="en-US" sz="2000" dirty="0">
                <a:hlinkClick r:id="rId5"/>
              </a:rPr>
              <a:t>本地磁盘</a:t>
            </a:r>
            <a:r>
              <a:rPr lang="zh-CN" altLang="en-US" sz="2000" dirty="0"/>
              <a:t>，而且被分为</a:t>
            </a:r>
            <a:r>
              <a:rPr lang="en-US" altLang="zh-CN" sz="2000" dirty="0"/>
              <a:t>R</a:t>
            </a:r>
            <a:r>
              <a:rPr lang="zh-CN" altLang="en-US" sz="2000" dirty="0"/>
              <a:t>个区，</a:t>
            </a:r>
            <a:r>
              <a:rPr lang="en-US" altLang="zh-CN" sz="2000" dirty="0"/>
              <a:t>R</a:t>
            </a:r>
            <a:r>
              <a:rPr lang="zh-CN" altLang="en-US" sz="2000" dirty="0"/>
              <a:t>的大小是由用户定义的，将来每个区会对应一个</a:t>
            </a:r>
            <a:r>
              <a:rPr lang="en-US" altLang="zh-CN" sz="2000" dirty="0"/>
              <a:t>Reduce</a:t>
            </a:r>
            <a:r>
              <a:rPr lang="zh-CN" altLang="en-US" sz="2000" dirty="0"/>
              <a:t>作业；这些中间键值对的位置会被通报给</a:t>
            </a:r>
            <a:r>
              <a:rPr lang="en-US" altLang="zh-CN" sz="2000" dirty="0"/>
              <a:t>master</a:t>
            </a:r>
            <a:r>
              <a:rPr lang="zh-CN" altLang="en-US" sz="2000" dirty="0"/>
              <a:t>，</a:t>
            </a:r>
            <a:r>
              <a:rPr lang="en-US" altLang="zh-CN" sz="2000" dirty="0"/>
              <a:t>master</a:t>
            </a:r>
            <a:r>
              <a:rPr lang="zh-CN" altLang="en-US" sz="2000" dirty="0"/>
              <a:t>负责将信息转发给</a:t>
            </a:r>
            <a:r>
              <a:rPr lang="en-US" altLang="zh-CN" sz="2000" dirty="0"/>
              <a:t>Reduce worker</a:t>
            </a:r>
            <a:r>
              <a:rPr lang="zh-CN" altLang="en-US" sz="2000" dirty="0"/>
              <a:t>。</a:t>
            </a:r>
          </a:p>
          <a:p>
            <a:pPr eaLnBrk="1" hangingPunct="1">
              <a:lnSpc>
                <a:spcPct val="90000"/>
              </a:lnSpc>
            </a:pPr>
            <a:endParaRPr lang="zh-CN" altLang="en-US" sz="2000" dirty="0" smtClean="0"/>
          </a:p>
        </p:txBody>
      </p:sp>
      <p:sp>
        <p:nvSpPr>
          <p:cNvPr id="4" name="Rectangle 2"/>
          <p:cNvSpPr>
            <a:spLocks noGrp="1" noChangeArrowheads="1"/>
          </p:cNvSpPr>
          <p:nvPr>
            <p:ph type="title"/>
          </p:nvPr>
        </p:nvSpPr>
        <p:spPr>
          <a:xfrm>
            <a:off x="539552" y="908720"/>
            <a:ext cx="8229600" cy="711200"/>
          </a:xfrm>
        </p:spPr>
        <p:txBody>
          <a:bodyPr/>
          <a:lstStyle/>
          <a:p>
            <a:pPr eaLnBrk="1" hangingPunct="1"/>
            <a:r>
              <a:rPr lang="en-US" altLang="zh-CN" sz="4000" dirty="0" err="1" smtClean="0"/>
              <a:t>Mapreduce</a:t>
            </a:r>
            <a:r>
              <a:rPr lang="zh-CN" altLang="en-US" sz="4000" dirty="0" smtClean="0"/>
              <a:t>工作原理</a:t>
            </a:r>
          </a:p>
        </p:txBody>
      </p:sp>
    </p:spTree>
    <p:extLst>
      <p:ext uri="{BB962C8B-B14F-4D97-AF65-F5344CB8AC3E}">
        <p14:creationId xmlns:p14="http://schemas.microsoft.com/office/powerpoint/2010/main" val="42129707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2786" name="Rectangle 2"/>
          <p:cNvSpPr>
            <a:spLocks noGrp="1" noChangeArrowheads="1"/>
          </p:cNvSpPr>
          <p:nvPr>
            <p:ph type="title"/>
          </p:nvPr>
        </p:nvSpPr>
        <p:spPr>
          <a:xfrm>
            <a:off x="1403350" y="1439863"/>
            <a:ext cx="5051425" cy="404812"/>
          </a:xfrm>
          <a:noFill/>
        </p:spPr>
        <p:txBody>
          <a:bodyPr/>
          <a:lstStyle/>
          <a:p>
            <a:r>
              <a:rPr lang="zh-CN" altLang="en-US"/>
              <a:t>快照工作原理分类</a:t>
            </a:r>
          </a:p>
        </p:txBody>
      </p:sp>
      <p:sp>
        <p:nvSpPr>
          <p:cNvPr id="1142787" name="Rectangle 3"/>
          <p:cNvSpPr>
            <a:spLocks noGrp="1" noChangeArrowheads="1"/>
          </p:cNvSpPr>
          <p:nvPr>
            <p:ph type="body" idx="1"/>
          </p:nvPr>
        </p:nvSpPr>
        <p:spPr>
          <a:noFill/>
        </p:spPr>
        <p:txBody>
          <a:bodyPr/>
          <a:lstStyle/>
          <a:p>
            <a:pPr>
              <a:buFont typeface="Wingdings" panose="05000000000000000000" pitchFamily="2" charset="2"/>
              <a:buChar char="Ø"/>
            </a:pPr>
            <a:r>
              <a:rPr lang="zh-CN" altLang="en-US"/>
              <a:t>快照</a:t>
            </a:r>
          </a:p>
          <a:p>
            <a:pPr lvl="1">
              <a:buFont typeface="Wingdings" panose="05000000000000000000" pitchFamily="2" charset="2"/>
              <a:buChar char="Ø"/>
            </a:pPr>
            <a:r>
              <a:rPr lang="zh-CN" altLang="en-US"/>
              <a:t>全拷贝快照</a:t>
            </a:r>
          </a:p>
          <a:p>
            <a:pPr lvl="2">
              <a:buFont typeface="Wingdings" panose="05000000000000000000" pitchFamily="2" charset="2"/>
              <a:buChar char="Ø"/>
            </a:pPr>
            <a:r>
              <a:rPr lang="zh-CN" altLang="en-US"/>
              <a:t>分离镜像（“</a:t>
            </a:r>
            <a:r>
              <a:rPr lang="en-US" altLang="zh-CN"/>
              <a:t>Splitting”a mirror</a:t>
            </a:r>
            <a:r>
              <a:rPr lang="zh-CN" altLang="en-US"/>
              <a:t>）</a:t>
            </a:r>
          </a:p>
          <a:p>
            <a:pPr lvl="1">
              <a:buFont typeface="Wingdings" panose="05000000000000000000" pitchFamily="2" charset="2"/>
              <a:buChar char="Ø"/>
            </a:pPr>
            <a:r>
              <a:rPr lang="zh-CN" altLang="en-US"/>
              <a:t>差分快照</a:t>
            </a:r>
          </a:p>
          <a:p>
            <a:pPr lvl="2">
              <a:buFont typeface="Wingdings" panose="05000000000000000000" pitchFamily="2" charset="2"/>
              <a:buChar char="Ø"/>
            </a:pPr>
            <a:r>
              <a:rPr lang="zh-CN" altLang="en-US"/>
              <a:t>写即拷贝（</a:t>
            </a:r>
            <a:r>
              <a:rPr lang="en-US" altLang="zh-CN"/>
              <a:t>CoW:Copy On Write)</a:t>
            </a:r>
          </a:p>
          <a:p>
            <a:pPr lvl="2">
              <a:buFont typeface="Wingdings" panose="05000000000000000000" pitchFamily="2" charset="2"/>
              <a:buChar char="Ø"/>
            </a:pPr>
            <a:r>
              <a:rPr lang="zh-CN" altLang="en-US"/>
              <a:t>写即重定向</a:t>
            </a:r>
            <a:r>
              <a:rPr lang="en-US" altLang="zh-CN"/>
              <a:t>(RoW:Redirect On Write)</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539552" y="1700808"/>
            <a:ext cx="8229600" cy="3384550"/>
          </a:xfrm>
        </p:spPr>
        <p:txBody>
          <a:bodyPr/>
          <a:lstStyle/>
          <a:p>
            <a:r>
              <a:rPr lang="en-US" altLang="zh-CN" sz="2000" dirty="0" smtClean="0"/>
              <a:t>5.master</a:t>
            </a:r>
            <a:r>
              <a:rPr lang="zh-CN" altLang="en-US" sz="2000" dirty="0"/>
              <a:t>通知分配了</a:t>
            </a:r>
            <a:r>
              <a:rPr lang="en-US" altLang="zh-CN" sz="2000" dirty="0"/>
              <a:t>Reduce</a:t>
            </a:r>
            <a:r>
              <a:rPr lang="zh-CN" altLang="en-US" sz="2000" dirty="0"/>
              <a:t>作业的</a:t>
            </a:r>
            <a:r>
              <a:rPr lang="en-US" altLang="zh-CN" sz="2000" dirty="0"/>
              <a:t>worker</a:t>
            </a:r>
            <a:r>
              <a:rPr lang="zh-CN" altLang="en-US" sz="2000" dirty="0"/>
              <a:t>它负责的分区在什么位置</a:t>
            </a:r>
            <a:r>
              <a:rPr lang="zh-CN" altLang="en-US" sz="2000" dirty="0" smtClean="0"/>
              <a:t>（每个</a:t>
            </a:r>
            <a:r>
              <a:rPr lang="en-US" altLang="zh-CN" sz="2000" dirty="0"/>
              <a:t>Map</a:t>
            </a:r>
            <a:r>
              <a:rPr lang="zh-CN" altLang="en-US" sz="2000" dirty="0"/>
              <a:t>作业产生的中间键值对都可能映射到所有</a:t>
            </a:r>
            <a:r>
              <a:rPr lang="en-US" altLang="zh-CN" sz="2000" dirty="0"/>
              <a:t>R</a:t>
            </a:r>
            <a:r>
              <a:rPr lang="zh-CN" altLang="en-US" sz="2000" dirty="0"/>
              <a:t>个不同分区），当</a:t>
            </a:r>
            <a:r>
              <a:rPr lang="en-US" altLang="zh-CN" sz="2000" dirty="0"/>
              <a:t>Reduce worker</a:t>
            </a:r>
            <a:r>
              <a:rPr lang="zh-CN" altLang="en-US" sz="2000" dirty="0"/>
              <a:t>把所有它负责的中间键值对都读过来后，先对它们进行排序，使得相同键的键值对聚集在一起。因为不同的键可能会映射到同一个分区也就是同一个</a:t>
            </a:r>
            <a:r>
              <a:rPr lang="en-US" altLang="zh-CN" sz="2000" dirty="0"/>
              <a:t>Reduce</a:t>
            </a:r>
            <a:r>
              <a:rPr lang="zh-CN" altLang="en-US" sz="2000" dirty="0"/>
              <a:t>作业</a:t>
            </a:r>
            <a:r>
              <a:rPr lang="zh-CN" altLang="en-US" sz="2000" dirty="0" smtClean="0"/>
              <a:t>（分区少）。</a:t>
            </a:r>
            <a:endParaRPr lang="zh-CN" altLang="en-US" sz="2000" dirty="0"/>
          </a:p>
          <a:p>
            <a:r>
              <a:rPr lang="en-US" altLang="zh-CN" sz="2000" dirty="0"/>
              <a:t>6.reduce worker</a:t>
            </a:r>
            <a:r>
              <a:rPr lang="zh-CN" altLang="en-US" sz="2000" dirty="0"/>
              <a:t>遍历排序后的中间键值对，对于每个唯一的键，都将键与关联的值传递给</a:t>
            </a:r>
            <a:r>
              <a:rPr lang="en-US" altLang="zh-CN" sz="2000" dirty="0"/>
              <a:t>reduce</a:t>
            </a:r>
            <a:r>
              <a:rPr lang="zh-CN" altLang="en-US" sz="2000" dirty="0"/>
              <a:t>函数，</a:t>
            </a:r>
            <a:r>
              <a:rPr lang="en-US" altLang="zh-CN" sz="2000" dirty="0"/>
              <a:t>reduce</a:t>
            </a:r>
            <a:r>
              <a:rPr lang="zh-CN" altLang="en-US" sz="2000" dirty="0"/>
              <a:t>函数产生的输出会添加到这个分区的输出文件中。</a:t>
            </a:r>
          </a:p>
          <a:p>
            <a:r>
              <a:rPr lang="en-US" altLang="zh-CN" sz="2000" dirty="0"/>
              <a:t>7.</a:t>
            </a:r>
            <a:r>
              <a:rPr lang="zh-CN" altLang="en-US" sz="2000" dirty="0"/>
              <a:t>当所有的</a:t>
            </a:r>
            <a:r>
              <a:rPr lang="en-US" altLang="zh-CN" sz="2000" dirty="0"/>
              <a:t>Map</a:t>
            </a:r>
            <a:r>
              <a:rPr lang="zh-CN" altLang="en-US" sz="2000" dirty="0"/>
              <a:t>和</a:t>
            </a:r>
            <a:r>
              <a:rPr lang="en-US" altLang="zh-CN" sz="2000" dirty="0"/>
              <a:t>Reduce</a:t>
            </a:r>
            <a:r>
              <a:rPr lang="zh-CN" altLang="en-US" sz="2000" dirty="0"/>
              <a:t>作业都完成了，</a:t>
            </a:r>
            <a:r>
              <a:rPr lang="en-US" altLang="zh-CN" sz="2000" dirty="0"/>
              <a:t>master</a:t>
            </a:r>
            <a:r>
              <a:rPr lang="zh-CN" altLang="en-US" sz="2000" dirty="0" smtClean="0"/>
              <a:t>唤醒</a:t>
            </a:r>
            <a:r>
              <a:rPr lang="en-US" altLang="zh-CN" sz="2000" dirty="0" smtClean="0"/>
              <a:t>user </a:t>
            </a:r>
            <a:r>
              <a:rPr lang="en-US" altLang="zh-CN" sz="2000" dirty="0"/>
              <a:t>program</a:t>
            </a:r>
            <a:r>
              <a:rPr lang="zh-CN" altLang="en-US" sz="2000" dirty="0"/>
              <a:t>，</a:t>
            </a:r>
            <a:r>
              <a:rPr lang="en-US" altLang="zh-CN" sz="2000" dirty="0" err="1"/>
              <a:t>MapReduce</a:t>
            </a:r>
            <a:r>
              <a:rPr lang="zh-CN" altLang="en-US" sz="2000" dirty="0">
                <a:hlinkClick r:id="rId3"/>
              </a:rPr>
              <a:t>函数调用</a:t>
            </a:r>
            <a:r>
              <a:rPr lang="zh-CN" altLang="en-US" sz="2000" dirty="0"/>
              <a:t>返回</a:t>
            </a:r>
            <a:r>
              <a:rPr lang="en-US" altLang="zh-CN" sz="2000" dirty="0"/>
              <a:t>user program</a:t>
            </a:r>
            <a:r>
              <a:rPr lang="zh-CN" altLang="en-US" sz="2000" dirty="0"/>
              <a:t>的代码。</a:t>
            </a:r>
          </a:p>
          <a:p>
            <a:r>
              <a:rPr lang="zh-CN" altLang="en-US" sz="2000" dirty="0"/>
              <a:t>所有执行完毕后，</a:t>
            </a:r>
            <a:r>
              <a:rPr lang="en-US" altLang="zh-CN" sz="2000" dirty="0" err="1"/>
              <a:t>MapReduce</a:t>
            </a:r>
            <a:r>
              <a:rPr lang="zh-CN" altLang="en-US" sz="2000" dirty="0"/>
              <a:t>输出放在了</a:t>
            </a:r>
            <a:r>
              <a:rPr lang="en-US" altLang="zh-CN" sz="2000" dirty="0"/>
              <a:t>R</a:t>
            </a:r>
            <a:r>
              <a:rPr lang="zh-CN" altLang="en-US" sz="2000" dirty="0"/>
              <a:t>个分区的输出文件</a:t>
            </a:r>
            <a:r>
              <a:rPr lang="zh-CN" altLang="en-US" sz="2000" dirty="0" smtClean="0"/>
              <a:t>中。</a:t>
            </a:r>
            <a:r>
              <a:rPr lang="zh-CN" altLang="en-US" sz="2000" dirty="0"/>
              <a:t>整个过程中，输入数据是来自底层</a:t>
            </a:r>
            <a:r>
              <a:rPr lang="zh-CN" altLang="en-US" sz="2000" dirty="0">
                <a:hlinkClick r:id="rId4"/>
              </a:rPr>
              <a:t>分布式文件系统</a:t>
            </a:r>
            <a:r>
              <a:rPr lang="zh-CN" altLang="en-US" sz="2000" dirty="0"/>
              <a:t>（</a:t>
            </a:r>
            <a:r>
              <a:rPr lang="en-US" altLang="zh-CN" sz="2000" dirty="0"/>
              <a:t>GFS</a:t>
            </a:r>
            <a:r>
              <a:rPr lang="zh-CN" altLang="en-US" sz="2000" dirty="0"/>
              <a:t>）的，中间数据是放在本地文件系统的，最终输出数据是写入底层分布式文件系统（</a:t>
            </a:r>
            <a:r>
              <a:rPr lang="en-US" altLang="zh-CN" sz="2000" dirty="0"/>
              <a:t>GFS</a:t>
            </a:r>
            <a:r>
              <a:rPr lang="zh-CN" altLang="en-US" sz="2000" dirty="0"/>
              <a:t>）的</a:t>
            </a:r>
            <a:r>
              <a:rPr lang="zh-CN" altLang="en-US" sz="2000" dirty="0" smtClean="0"/>
              <a:t>。</a:t>
            </a:r>
          </a:p>
        </p:txBody>
      </p:sp>
      <p:sp>
        <p:nvSpPr>
          <p:cNvPr id="5" name="Rectangle 2"/>
          <p:cNvSpPr txBox="1">
            <a:spLocks noChangeArrowheads="1"/>
          </p:cNvSpPr>
          <p:nvPr/>
        </p:nvSpPr>
        <p:spPr bwMode="auto">
          <a:xfrm>
            <a:off x="539552" y="908720"/>
            <a:ext cx="822960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2pPr>
            <a:lvl3pPr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3pPr>
            <a:lvl4pPr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4pPr>
            <a:lvl5pPr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5pPr>
            <a:lvl6pPr marL="457200"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6pPr>
            <a:lvl7pPr marL="914400"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7pPr>
            <a:lvl8pPr marL="1371600"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8pPr>
            <a:lvl9pPr marL="1828800"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9pPr>
          </a:lstStyle>
          <a:p>
            <a:r>
              <a:rPr lang="en-US" altLang="zh-CN" sz="4000" smtClean="0"/>
              <a:t>Mapreduce</a:t>
            </a:r>
            <a:r>
              <a:rPr lang="zh-CN" altLang="en-US" sz="4000" smtClean="0"/>
              <a:t>工作原理</a:t>
            </a:r>
            <a:endParaRPr lang="zh-CN" altLang="en-US" sz="4000" dirty="0" smtClean="0"/>
          </a:p>
        </p:txBody>
      </p:sp>
    </p:spTree>
    <p:extLst>
      <p:ext uri="{BB962C8B-B14F-4D97-AF65-F5344CB8AC3E}">
        <p14:creationId xmlns:p14="http://schemas.microsoft.com/office/powerpoint/2010/main" val="150251442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467544" y="2060848"/>
            <a:ext cx="8229600" cy="3384550"/>
          </a:xfrm>
        </p:spPr>
        <p:txBody>
          <a:bodyPr/>
          <a:lstStyle/>
          <a:p>
            <a:pPr eaLnBrk="1" hangingPunct="1">
              <a:lnSpc>
                <a:spcPct val="90000"/>
              </a:lnSpc>
            </a:pPr>
            <a:endParaRPr lang="en-US" altLang="zh-CN" dirty="0" smtClean="0"/>
          </a:p>
          <a:p>
            <a:pPr eaLnBrk="1" hangingPunct="1">
              <a:lnSpc>
                <a:spcPct val="90000"/>
              </a:lnSpc>
            </a:pPr>
            <a:endParaRPr lang="en-US" altLang="zh-CN" dirty="0"/>
          </a:p>
        </p:txBody>
      </p:sp>
      <p:sp>
        <p:nvSpPr>
          <p:cNvPr id="4" name="Rectangle 2"/>
          <p:cNvSpPr>
            <a:spLocks noGrp="1" noChangeArrowheads="1"/>
          </p:cNvSpPr>
          <p:nvPr>
            <p:ph type="title"/>
          </p:nvPr>
        </p:nvSpPr>
        <p:spPr>
          <a:xfrm>
            <a:off x="467544" y="1124744"/>
            <a:ext cx="8229600" cy="711200"/>
          </a:xfrm>
        </p:spPr>
        <p:txBody>
          <a:bodyPr/>
          <a:lstStyle/>
          <a:p>
            <a:pPr eaLnBrk="1" hangingPunct="1"/>
            <a:r>
              <a:rPr lang="en-US" altLang="zh-CN" sz="4000" dirty="0" err="1" smtClean="0"/>
              <a:t>Mapreduce</a:t>
            </a:r>
            <a:endParaRPr lang="zh-CN" altLang="en-US" sz="4000" dirty="0" smtClean="0"/>
          </a:p>
        </p:txBody>
      </p:sp>
      <p:pic>
        <p:nvPicPr>
          <p:cNvPr id="34818" name="Picture 2" descr="https://bkimg.cdn.bcebos.com/pic/d833c895d143ad4bd58493608a025aafa50f06e3?x-bce-process=image/crop,x_0,y_0,w_820,h_540/watermark,image_d2F0ZXIvYmFpa2U5Mg==,g_7,xp_5,yp_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124744"/>
            <a:ext cx="7810500" cy="518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29679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467544" y="2060848"/>
            <a:ext cx="8229600" cy="3384550"/>
          </a:xfrm>
        </p:spPr>
        <p:txBody>
          <a:bodyPr/>
          <a:lstStyle/>
          <a:p>
            <a:pPr eaLnBrk="1" hangingPunct="1">
              <a:lnSpc>
                <a:spcPct val="90000"/>
              </a:lnSpc>
            </a:pPr>
            <a:endParaRPr lang="en-US" altLang="zh-CN" dirty="0" smtClean="0"/>
          </a:p>
          <a:p>
            <a:pPr eaLnBrk="1" hangingPunct="1">
              <a:lnSpc>
                <a:spcPct val="90000"/>
              </a:lnSpc>
            </a:pPr>
            <a:endParaRPr lang="en-US" altLang="zh-CN" dirty="0"/>
          </a:p>
        </p:txBody>
      </p:sp>
      <p:sp>
        <p:nvSpPr>
          <p:cNvPr id="4" name="Rectangle 2"/>
          <p:cNvSpPr>
            <a:spLocks noGrp="1" noChangeArrowheads="1"/>
          </p:cNvSpPr>
          <p:nvPr>
            <p:ph type="title"/>
          </p:nvPr>
        </p:nvSpPr>
        <p:spPr>
          <a:xfrm>
            <a:off x="467544" y="1124744"/>
            <a:ext cx="8229600" cy="711200"/>
          </a:xfrm>
        </p:spPr>
        <p:txBody>
          <a:bodyPr/>
          <a:lstStyle/>
          <a:p>
            <a:pPr eaLnBrk="1" hangingPunct="1"/>
            <a:r>
              <a:rPr lang="zh-CN" altLang="en-US" sz="4000" dirty="0" smtClean="0"/>
              <a:t>一个例子</a:t>
            </a:r>
          </a:p>
        </p:txBody>
      </p:sp>
      <p:pic>
        <p:nvPicPr>
          <p:cNvPr id="35842" name="Picture 2" descr="https://upload-images.jianshu.io/upload_images/14019352-0c530b046636edd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31" y="2204864"/>
            <a:ext cx="9144429" cy="4536504"/>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https://upload-images.jianshu.io/upload_images/14019352-038d2c36e85543a2.png?imageMogr2/auto-orient/strip|imageView2/2/w/355/format/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6" descr="https://upload-images.jianshu.io/upload_images/14019352-038d2c36e85543a2.png?imageMogr2/auto-orient/strip|imageView2/2/w/355/format/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74940509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1915" y="1124744"/>
            <a:ext cx="8229600" cy="711200"/>
          </a:xfrm>
        </p:spPr>
        <p:txBody>
          <a:bodyPr/>
          <a:lstStyle/>
          <a:p>
            <a:pPr eaLnBrk="1" hangingPunct="1"/>
            <a:r>
              <a:rPr lang="en-US" altLang="zh-CN" sz="4000" dirty="0" err="1" smtClean="0"/>
              <a:t>Mapreduce</a:t>
            </a:r>
            <a:r>
              <a:rPr lang="zh-CN" altLang="en-US" sz="4000" dirty="0" smtClean="0"/>
              <a:t>处理流程</a:t>
            </a:r>
          </a:p>
        </p:txBody>
      </p:sp>
      <p:sp>
        <p:nvSpPr>
          <p:cNvPr id="2" name="内容占位符 1"/>
          <p:cNvSpPr>
            <a:spLocks noGrp="1"/>
          </p:cNvSpPr>
          <p:nvPr>
            <p:ph idx="1"/>
          </p:nvPr>
        </p:nvSpPr>
        <p:spPr/>
        <p:txBody>
          <a:bodyPr/>
          <a:lstStyle/>
          <a:p>
            <a:endParaRPr lang="zh-CN" altLang="en-US"/>
          </a:p>
        </p:txBody>
      </p:sp>
      <p:pic>
        <p:nvPicPr>
          <p:cNvPr id="37890" name="Picture 2" descr="https://img-blog.csdn.net/201510171513027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9" y="2044367"/>
            <a:ext cx="9154569"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96968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683568" y="6597352"/>
            <a:ext cx="8229600" cy="3384550"/>
          </a:xfrm>
        </p:spPr>
        <p:txBody>
          <a:bodyPr/>
          <a:lstStyle/>
          <a:p>
            <a:pPr eaLnBrk="1" hangingPunct="1">
              <a:lnSpc>
                <a:spcPct val="90000"/>
              </a:lnSpc>
            </a:pPr>
            <a:endParaRPr lang="zh-CN" altLang="en-US" dirty="0" smtClean="0"/>
          </a:p>
        </p:txBody>
      </p:sp>
      <p:sp>
        <p:nvSpPr>
          <p:cNvPr id="4" name="Rectangle 2"/>
          <p:cNvSpPr>
            <a:spLocks noGrp="1" noChangeArrowheads="1"/>
          </p:cNvSpPr>
          <p:nvPr>
            <p:ph type="title"/>
          </p:nvPr>
        </p:nvSpPr>
        <p:spPr>
          <a:xfrm>
            <a:off x="443384" y="845592"/>
            <a:ext cx="8229600" cy="711200"/>
          </a:xfrm>
        </p:spPr>
        <p:txBody>
          <a:bodyPr/>
          <a:lstStyle/>
          <a:p>
            <a:pPr eaLnBrk="1" hangingPunct="1"/>
            <a:r>
              <a:rPr lang="en-US" altLang="zh-CN" sz="4000" dirty="0" smtClean="0"/>
              <a:t>Map</a:t>
            </a:r>
            <a:endParaRPr lang="zh-CN" altLang="en-US" sz="4000" dirty="0" smtClean="0"/>
          </a:p>
        </p:txBody>
      </p:sp>
      <p:pic>
        <p:nvPicPr>
          <p:cNvPr id="38916" name="Picture 4" descr="https://img-blog.csdn.net/201510171608041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365104"/>
            <a:ext cx="8928992" cy="298132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https://upload-images.jianshu.io/upload_images/14019352-03e041193f9f0e4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381" y="923528"/>
            <a:ext cx="7839075"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11928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323528" y="1700808"/>
            <a:ext cx="8229600" cy="3384550"/>
          </a:xfrm>
        </p:spPr>
        <p:txBody>
          <a:bodyPr/>
          <a:lstStyle/>
          <a:p>
            <a:pPr eaLnBrk="1" hangingPunct="1">
              <a:lnSpc>
                <a:spcPct val="90000"/>
              </a:lnSpc>
            </a:pPr>
            <a:r>
              <a:rPr lang="en-US" altLang="zh-CN" sz="2000" dirty="0" smtClean="0"/>
              <a:t>Task</a:t>
            </a:r>
            <a:r>
              <a:rPr lang="zh-CN" altLang="en-US" sz="2000" dirty="0" smtClean="0"/>
              <a:t>失效</a:t>
            </a:r>
            <a:endParaRPr lang="en-US" altLang="zh-CN" sz="2000" dirty="0" smtClean="0"/>
          </a:p>
          <a:p>
            <a:pPr lvl="1">
              <a:lnSpc>
                <a:spcPct val="90000"/>
              </a:lnSpc>
            </a:pPr>
            <a:r>
              <a:rPr lang="en-US" altLang="zh-CN" sz="2000" dirty="0" smtClean="0"/>
              <a:t>Task </a:t>
            </a:r>
            <a:r>
              <a:rPr lang="zh-CN" altLang="en-US" sz="2000" dirty="0"/>
              <a:t>失败是在</a:t>
            </a:r>
            <a:r>
              <a:rPr lang="en-US" altLang="zh-CN" sz="2000" dirty="0"/>
              <a:t>map</a:t>
            </a:r>
            <a:r>
              <a:rPr lang="zh-CN" altLang="en-US" sz="2000" dirty="0"/>
              <a:t>或</a:t>
            </a:r>
            <a:r>
              <a:rPr lang="en-US" altLang="zh-CN" sz="2000" dirty="0"/>
              <a:t>reduce task</a:t>
            </a:r>
            <a:r>
              <a:rPr lang="zh-CN" altLang="en-US" sz="2000" dirty="0"/>
              <a:t>中的用户代码抛出一个运行时异常。如果发生这种情况</a:t>
            </a:r>
            <a:r>
              <a:rPr lang="zh-CN" altLang="en-US" sz="2000" dirty="0" smtClean="0"/>
              <a:t>，</a:t>
            </a:r>
            <a:r>
              <a:rPr lang="en-US" altLang="zh-CN" sz="2000" dirty="0" smtClean="0"/>
              <a:t>worker</a:t>
            </a:r>
            <a:r>
              <a:rPr lang="zh-CN" altLang="en-US" sz="2000" dirty="0" smtClean="0"/>
              <a:t>将向</a:t>
            </a:r>
            <a:r>
              <a:rPr lang="en-US" altLang="zh-CN" sz="2000" dirty="0" smtClean="0"/>
              <a:t>master</a:t>
            </a:r>
            <a:r>
              <a:rPr lang="zh-CN" altLang="en-US" sz="2000" dirty="0"/>
              <a:t>报告一个错误，错误最终会被写进用户的日志中。</a:t>
            </a:r>
            <a:r>
              <a:rPr lang="en-US" altLang="zh-CN" sz="2000" dirty="0"/>
              <a:t>application master</a:t>
            </a:r>
            <a:r>
              <a:rPr lang="zh-CN" altLang="en-US" sz="2000" dirty="0"/>
              <a:t>将</a:t>
            </a:r>
            <a:r>
              <a:rPr lang="en-US" altLang="zh-CN" sz="2000" dirty="0"/>
              <a:t>task</a:t>
            </a:r>
            <a:r>
              <a:rPr lang="zh-CN" altLang="en-US" sz="2000" dirty="0"/>
              <a:t>标记为失败，并且</a:t>
            </a:r>
            <a:r>
              <a:rPr lang="zh-CN" altLang="en-US" sz="2000" dirty="0" smtClean="0"/>
              <a:t>释放</a:t>
            </a:r>
            <a:r>
              <a:rPr lang="en-US" altLang="zh-CN" sz="2000" dirty="0" smtClean="0"/>
              <a:t>worker</a:t>
            </a:r>
            <a:r>
              <a:rPr lang="zh-CN" altLang="en-US" sz="2000" dirty="0" smtClean="0"/>
              <a:t>。然后重新</a:t>
            </a:r>
            <a:r>
              <a:rPr lang="zh-CN" altLang="en-US" sz="2000" dirty="0"/>
              <a:t>调度执行</a:t>
            </a:r>
            <a:r>
              <a:rPr lang="en-US" altLang="zh-CN" sz="2000" dirty="0" smtClean="0"/>
              <a:t>task</a:t>
            </a:r>
            <a:r>
              <a:rPr lang="zh-CN" altLang="en-US" sz="2000" dirty="0" smtClean="0"/>
              <a:t>，</a:t>
            </a:r>
            <a:r>
              <a:rPr lang="zh-CN" altLang="en-US" sz="2000" dirty="0"/>
              <a:t>对于一些应用，如果仅有少数的</a:t>
            </a:r>
            <a:r>
              <a:rPr lang="en-US" altLang="zh-CN" sz="2000" dirty="0"/>
              <a:t>task</a:t>
            </a:r>
            <a:r>
              <a:rPr lang="zh-CN" altLang="en-US" sz="2000" dirty="0"/>
              <a:t>失败，并不希望终止</a:t>
            </a:r>
            <a:r>
              <a:rPr lang="en-US" altLang="zh-CN" sz="2000" dirty="0"/>
              <a:t>job</a:t>
            </a:r>
            <a:r>
              <a:rPr lang="zh-CN" altLang="en-US" sz="2000" dirty="0"/>
              <a:t>，因为尽管有些失败，但是结果也许还是可以用</a:t>
            </a:r>
            <a:r>
              <a:rPr lang="zh-CN" altLang="en-US" sz="2000" dirty="0" smtClean="0"/>
              <a:t>的。</a:t>
            </a:r>
            <a:endParaRPr lang="en-US" altLang="zh-CN" sz="2000" dirty="0" smtClean="0"/>
          </a:p>
          <a:p>
            <a:pPr eaLnBrk="1" hangingPunct="1">
              <a:lnSpc>
                <a:spcPct val="90000"/>
              </a:lnSpc>
            </a:pPr>
            <a:r>
              <a:rPr lang="en-US" altLang="zh-CN" sz="2000" dirty="0" smtClean="0"/>
              <a:t>Worker</a:t>
            </a:r>
            <a:r>
              <a:rPr lang="zh-CN" altLang="en-US" sz="2000" dirty="0" smtClean="0"/>
              <a:t>失效</a:t>
            </a:r>
            <a:endParaRPr lang="en-US" altLang="zh-CN" sz="2000" dirty="0" smtClean="0"/>
          </a:p>
          <a:p>
            <a:pPr lvl="1">
              <a:lnSpc>
                <a:spcPct val="90000"/>
              </a:lnSpc>
            </a:pPr>
            <a:r>
              <a:rPr lang="zh-CN" altLang="en-US" sz="1600" dirty="0" smtClean="0"/>
              <a:t>当</a:t>
            </a:r>
            <a:r>
              <a:rPr lang="en-US" altLang="zh-CN" sz="1600" dirty="0"/>
              <a:t>Worker </a:t>
            </a:r>
            <a:r>
              <a:rPr lang="zh-CN" altLang="en-US" sz="1600" dirty="0" smtClean="0"/>
              <a:t>（也可称作</a:t>
            </a:r>
            <a:r>
              <a:rPr lang="en-US" altLang="zh-CN" sz="1600" dirty="0" err="1" smtClean="0"/>
              <a:t>TaskTracker</a:t>
            </a:r>
            <a:r>
              <a:rPr lang="zh-CN" altLang="en-US" sz="1600" dirty="0"/>
              <a:t>）</a:t>
            </a:r>
            <a:r>
              <a:rPr lang="zh-CN" altLang="en-US" sz="1600" dirty="0" smtClean="0"/>
              <a:t>进程</a:t>
            </a:r>
            <a:r>
              <a:rPr lang="zh-CN" altLang="en-US" sz="1600" dirty="0"/>
              <a:t>崩溃</a:t>
            </a:r>
            <a:r>
              <a:rPr lang="zh-CN" altLang="en-US" sz="1600" dirty="0" smtClean="0"/>
              <a:t>或者所在</a:t>
            </a:r>
            <a:r>
              <a:rPr lang="zh-CN" altLang="en-US" sz="1600" dirty="0"/>
              <a:t>节点故障时</a:t>
            </a:r>
            <a:r>
              <a:rPr lang="zh-CN" altLang="en-US" sz="1600" dirty="0" smtClean="0"/>
              <a:t>，</a:t>
            </a:r>
            <a:r>
              <a:rPr lang="en-US" altLang="zh-CN" sz="1600" dirty="0"/>
              <a:t> master </a:t>
            </a:r>
            <a:r>
              <a:rPr lang="zh-CN" altLang="en-US" sz="1600" dirty="0" smtClean="0"/>
              <a:t>将</a:t>
            </a:r>
            <a:r>
              <a:rPr lang="zh-CN" altLang="en-US" sz="1600" dirty="0"/>
              <a:t>接收不</a:t>
            </a:r>
            <a:r>
              <a:rPr lang="zh-CN" altLang="en-US" sz="1600" dirty="0" smtClean="0"/>
              <a:t>到其发</a:t>
            </a:r>
            <a:r>
              <a:rPr lang="zh-CN" altLang="en-US" sz="1600" dirty="0"/>
              <a:t>来的心跳，</a:t>
            </a:r>
            <a:r>
              <a:rPr lang="zh-CN" altLang="en-US" sz="1600" dirty="0" smtClean="0"/>
              <a:t>那么将</a:t>
            </a:r>
            <a:r>
              <a:rPr lang="zh-CN" altLang="en-US" sz="1600" dirty="0"/>
              <a:t>会认为</a:t>
            </a:r>
            <a:r>
              <a:rPr lang="zh-CN" altLang="en-US" sz="1600" dirty="0" smtClean="0"/>
              <a:t>该节点失效</a:t>
            </a:r>
            <a:r>
              <a:rPr lang="zh-CN" altLang="en-US" sz="1600" dirty="0"/>
              <a:t>并且在</a:t>
            </a:r>
            <a:r>
              <a:rPr lang="zh-CN" altLang="en-US" sz="1600" dirty="0" smtClean="0"/>
              <a:t>该节点运行</a:t>
            </a:r>
            <a:r>
              <a:rPr lang="zh-CN" altLang="en-US" sz="1600" dirty="0"/>
              <a:t>过的任务都会被认为失败，这些将会被重新调度到</a:t>
            </a:r>
            <a:r>
              <a:rPr lang="zh-CN" altLang="en-US" sz="1600" dirty="0" smtClean="0"/>
              <a:t>别的</a:t>
            </a:r>
            <a:r>
              <a:rPr lang="zh-CN" altLang="en-US" sz="1600" dirty="0"/>
              <a:t>节点</a:t>
            </a:r>
            <a:r>
              <a:rPr lang="zh-CN" altLang="en-US" sz="1600" dirty="0" smtClean="0"/>
              <a:t>执行。</a:t>
            </a:r>
            <a:endParaRPr lang="en-US" altLang="zh-CN" sz="1600" dirty="0" smtClean="0"/>
          </a:p>
          <a:p>
            <a:pPr>
              <a:lnSpc>
                <a:spcPct val="90000"/>
              </a:lnSpc>
            </a:pPr>
            <a:r>
              <a:rPr lang="en-US" altLang="zh-CN" sz="2400" dirty="0" smtClean="0"/>
              <a:t>Master</a:t>
            </a:r>
            <a:r>
              <a:rPr lang="zh-CN" altLang="en-US" sz="2400" dirty="0" smtClean="0"/>
              <a:t>失效</a:t>
            </a:r>
            <a:endParaRPr lang="en-US" altLang="zh-CN" sz="2400" dirty="0" smtClean="0"/>
          </a:p>
          <a:p>
            <a:pPr lvl="1">
              <a:lnSpc>
                <a:spcPct val="90000"/>
              </a:lnSpc>
            </a:pPr>
            <a:r>
              <a:rPr lang="en-US" altLang="zh-CN" sz="2000" dirty="0"/>
              <a:t>Master </a:t>
            </a:r>
            <a:r>
              <a:rPr lang="zh-CN" altLang="en-US" sz="2000" dirty="0" smtClean="0"/>
              <a:t>（</a:t>
            </a:r>
            <a:r>
              <a:rPr lang="zh-CN" altLang="en-US" sz="2000" dirty="0"/>
              <a:t>也可</a:t>
            </a:r>
            <a:r>
              <a:rPr lang="zh-CN" altLang="en-US" sz="2000" dirty="0" smtClean="0"/>
              <a:t>称作</a:t>
            </a:r>
            <a:r>
              <a:rPr lang="en-US" altLang="zh-CN" sz="2000" dirty="0" err="1" smtClean="0"/>
              <a:t>JobTracker</a:t>
            </a:r>
            <a:r>
              <a:rPr lang="zh-CN" altLang="en-US" sz="2000" dirty="0"/>
              <a:t> ）</a:t>
            </a:r>
            <a:r>
              <a:rPr lang="zh-CN" altLang="en-US" sz="2000" dirty="0" smtClean="0"/>
              <a:t>出错</a:t>
            </a:r>
            <a:r>
              <a:rPr lang="zh-CN" altLang="en-US" sz="2000" dirty="0"/>
              <a:t>是非常严重的额情况</a:t>
            </a:r>
            <a:r>
              <a:rPr lang="zh-CN" altLang="en-US" sz="2000" dirty="0" smtClean="0"/>
              <a:t>，一旦</a:t>
            </a:r>
            <a:r>
              <a:rPr lang="zh-CN" altLang="en-US" sz="2000" dirty="0"/>
              <a:t>出错，那么正在运行的所有作业的内部状态信息将会丢失，即使</a:t>
            </a:r>
            <a:r>
              <a:rPr lang="en-US" altLang="zh-CN" sz="2000" dirty="0" err="1"/>
              <a:t>JobTracker</a:t>
            </a:r>
            <a:r>
              <a:rPr lang="zh-CN" altLang="en-US" sz="2000" dirty="0"/>
              <a:t>马上恢复了，作业的所有任务都会被认为是失败的，即所有作业都需要重新执行。 </a:t>
            </a:r>
            <a:endParaRPr lang="en-US" altLang="zh-CN" sz="2000" dirty="0" smtClean="0"/>
          </a:p>
          <a:p>
            <a:pPr eaLnBrk="1" hangingPunct="1">
              <a:lnSpc>
                <a:spcPct val="90000"/>
              </a:lnSpc>
            </a:pPr>
            <a:endParaRPr lang="zh-CN" altLang="en-US" sz="2000" dirty="0" smtClean="0"/>
          </a:p>
        </p:txBody>
      </p:sp>
      <p:sp>
        <p:nvSpPr>
          <p:cNvPr id="4" name="Rectangle 2"/>
          <p:cNvSpPr>
            <a:spLocks noGrp="1" noChangeArrowheads="1"/>
          </p:cNvSpPr>
          <p:nvPr>
            <p:ph type="title"/>
          </p:nvPr>
        </p:nvSpPr>
        <p:spPr/>
        <p:txBody>
          <a:bodyPr/>
          <a:lstStyle/>
          <a:p>
            <a:r>
              <a:rPr lang="en-US" altLang="zh-CN" sz="4000" dirty="0" err="1" smtClean="0"/>
              <a:t>Mapreduce</a:t>
            </a:r>
            <a:r>
              <a:rPr lang="zh-CN" altLang="en-US" sz="4000" dirty="0"/>
              <a:t>的容错机制</a:t>
            </a:r>
            <a:r>
              <a:rPr lang="zh-CN" altLang="en-US" sz="4000" b="1" dirty="0"/>
              <a:t/>
            </a:r>
            <a:br>
              <a:rPr lang="zh-CN" altLang="en-US" sz="4000" b="1" dirty="0"/>
            </a:br>
            <a:endParaRPr lang="zh-CN" altLang="en-US" sz="4000" dirty="0" smtClean="0"/>
          </a:p>
        </p:txBody>
      </p:sp>
    </p:spTree>
    <p:extLst>
      <p:ext uri="{BB962C8B-B14F-4D97-AF65-F5344CB8AC3E}">
        <p14:creationId xmlns:p14="http://schemas.microsoft.com/office/powerpoint/2010/main" val="23996968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467544" y="1844824"/>
            <a:ext cx="8229600" cy="3384550"/>
          </a:xfrm>
        </p:spPr>
        <p:txBody>
          <a:bodyPr/>
          <a:lstStyle/>
          <a:p>
            <a:pPr eaLnBrk="1" hangingPunct="1">
              <a:lnSpc>
                <a:spcPct val="90000"/>
              </a:lnSpc>
            </a:pPr>
            <a:r>
              <a:rPr lang="en-US" altLang="zh-CN" dirty="0" err="1"/>
              <a:t>Hadoop</a:t>
            </a:r>
            <a:r>
              <a:rPr lang="zh-CN" altLang="en-US" dirty="0"/>
              <a:t>是一个由</a:t>
            </a:r>
            <a:r>
              <a:rPr lang="en-US" altLang="zh-CN" dirty="0"/>
              <a:t>Apache</a:t>
            </a:r>
            <a:r>
              <a:rPr lang="zh-CN" altLang="en-US" dirty="0"/>
              <a:t>基金会所开发的</a:t>
            </a:r>
            <a:r>
              <a:rPr lang="zh-CN" altLang="en-US" dirty="0">
                <a:hlinkClick r:id="rId2"/>
              </a:rPr>
              <a:t>分布式系统</a:t>
            </a:r>
            <a:r>
              <a:rPr lang="zh-CN" altLang="en-US" dirty="0"/>
              <a:t>基础架构。用户可以在不了解分布式底层细节的情况下，开发分布式程序。充分利用</a:t>
            </a:r>
            <a:r>
              <a:rPr lang="zh-CN" altLang="en-US" dirty="0" smtClean="0"/>
              <a:t>集群进行</a:t>
            </a:r>
            <a:r>
              <a:rPr lang="zh-CN" altLang="en-US" dirty="0"/>
              <a:t>高速运算和存储</a:t>
            </a:r>
            <a:r>
              <a:rPr lang="zh-CN" altLang="en-US" dirty="0" smtClean="0"/>
              <a:t>。</a:t>
            </a:r>
            <a:endParaRPr lang="en-US" altLang="zh-CN" dirty="0" smtClean="0"/>
          </a:p>
          <a:p>
            <a:pPr lvl="1">
              <a:lnSpc>
                <a:spcPct val="90000"/>
              </a:lnSpc>
            </a:pPr>
            <a:r>
              <a:rPr lang="zh-CN" altLang="en-US" dirty="0" smtClean="0"/>
              <a:t>受</a:t>
            </a:r>
            <a:r>
              <a:rPr lang="en-US" altLang="zh-CN" dirty="0" err="1" smtClean="0"/>
              <a:t>google</a:t>
            </a:r>
            <a:r>
              <a:rPr lang="zh-CN" altLang="en-US" dirty="0" smtClean="0"/>
              <a:t>的</a:t>
            </a:r>
            <a:r>
              <a:rPr lang="en-US" altLang="zh-CN" dirty="0" err="1" smtClean="0"/>
              <a:t>MapReduce</a:t>
            </a:r>
            <a:r>
              <a:rPr lang="zh-CN" altLang="en-US" dirty="0" smtClean="0"/>
              <a:t>启发</a:t>
            </a:r>
            <a:r>
              <a:rPr lang="en-US" altLang="zh-CN" dirty="0" smtClean="0"/>
              <a:t> </a:t>
            </a:r>
            <a:r>
              <a:rPr lang="zh-CN" altLang="en-US" dirty="0" smtClean="0"/>
              <a:t>，结合自身的分布式存储技术，</a:t>
            </a:r>
            <a:r>
              <a:rPr lang="en-US" altLang="zh-CN" dirty="0" smtClean="0"/>
              <a:t>2006</a:t>
            </a:r>
            <a:r>
              <a:rPr lang="zh-CN" altLang="en-US" dirty="0"/>
              <a:t>年</a:t>
            </a:r>
            <a:r>
              <a:rPr lang="en-US" altLang="zh-CN" dirty="0"/>
              <a:t>2</a:t>
            </a:r>
            <a:r>
              <a:rPr lang="zh-CN" altLang="en-US" dirty="0" smtClean="0"/>
              <a:t>月发布的一</a:t>
            </a:r>
            <a:r>
              <a:rPr lang="zh-CN" altLang="en-US" dirty="0"/>
              <a:t>套完整而独立的软件，并被命名为</a:t>
            </a:r>
            <a:r>
              <a:rPr lang="en-US" altLang="zh-CN" dirty="0" err="1"/>
              <a:t>Hadoop</a:t>
            </a:r>
            <a:endParaRPr lang="en-US" altLang="zh-CN" dirty="0" smtClean="0"/>
          </a:p>
          <a:p>
            <a:pPr>
              <a:lnSpc>
                <a:spcPct val="90000"/>
              </a:lnSpc>
            </a:pPr>
            <a:r>
              <a:rPr lang="en-US" altLang="zh-CN" dirty="0" err="1"/>
              <a:t>Hadoop</a:t>
            </a:r>
            <a:r>
              <a:rPr lang="zh-CN" altLang="en-US" dirty="0"/>
              <a:t>是</a:t>
            </a:r>
            <a:r>
              <a:rPr lang="zh-CN" altLang="en-US" dirty="0" smtClean="0"/>
              <a:t>在</a:t>
            </a:r>
            <a:r>
              <a:rPr lang="zh-CN" altLang="en-US" dirty="0"/>
              <a:t>分布式服务器集群上存储海量数据并运行分布式分析应用的开源框架，其核心部件是</a:t>
            </a:r>
            <a:r>
              <a:rPr lang="en-US" altLang="zh-CN" dirty="0"/>
              <a:t>HDFS</a:t>
            </a:r>
            <a:r>
              <a:rPr lang="zh-CN" altLang="en-US" dirty="0"/>
              <a:t>与</a:t>
            </a:r>
            <a:r>
              <a:rPr lang="en-US" altLang="zh-CN" dirty="0" err="1"/>
              <a:t>MapReduce</a:t>
            </a:r>
            <a:r>
              <a:rPr lang="zh-CN" altLang="en-US" dirty="0"/>
              <a:t>。 </a:t>
            </a:r>
            <a:endParaRPr lang="en-US" altLang="zh-CN" dirty="0"/>
          </a:p>
          <a:p>
            <a:pPr eaLnBrk="1" hangingPunct="1">
              <a:lnSpc>
                <a:spcPct val="90000"/>
              </a:lnSpc>
            </a:pPr>
            <a:endParaRPr lang="en-US" altLang="zh-CN" dirty="0" smtClean="0"/>
          </a:p>
        </p:txBody>
      </p:sp>
      <p:sp>
        <p:nvSpPr>
          <p:cNvPr id="4" name="Rectangle 2"/>
          <p:cNvSpPr>
            <a:spLocks noGrp="1" noChangeArrowheads="1"/>
          </p:cNvSpPr>
          <p:nvPr>
            <p:ph type="title"/>
          </p:nvPr>
        </p:nvSpPr>
        <p:spPr>
          <a:xfrm>
            <a:off x="467544" y="1052736"/>
            <a:ext cx="8229600" cy="711200"/>
          </a:xfrm>
        </p:spPr>
        <p:txBody>
          <a:bodyPr/>
          <a:lstStyle/>
          <a:p>
            <a:pPr eaLnBrk="1" hangingPunct="1"/>
            <a:r>
              <a:rPr lang="en-US" altLang="zh-CN" sz="4000" dirty="0" err="1" smtClean="0"/>
              <a:t>Hadoop</a:t>
            </a:r>
            <a:endParaRPr lang="zh-CN" altLang="en-US" sz="4000" dirty="0" smtClean="0"/>
          </a:p>
        </p:txBody>
      </p:sp>
    </p:spTree>
    <p:extLst>
      <p:ext uri="{BB962C8B-B14F-4D97-AF65-F5344CB8AC3E}">
        <p14:creationId xmlns:p14="http://schemas.microsoft.com/office/powerpoint/2010/main" val="23996968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467544" y="1844824"/>
            <a:ext cx="8229600" cy="3384550"/>
          </a:xfrm>
        </p:spPr>
        <p:txBody>
          <a:bodyPr/>
          <a:lstStyle/>
          <a:p>
            <a:pPr eaLnBrk="1" hangingPunct="1">
              <a:lnSpc>
                <a:spcPct val="90000"/>
              </a:lnSpc>
            </a:pPr>
            <a:r>
              <a:rPr lang="en-US" altLang="zh-CN" dirty="0" err="1" smtClean="0"/>
              <a:t>Hadoop</a:t>
            </a:r>
            <a:r>
              <a:rPr lang="zh-CN" altLang="en-US" dirty="0" smtClean="0"/>
              <a:t>实现了一个</a:t>
            </a:r>
            <a:r>
              <a:rPr lang="zh-CN" altLang="en-US" dirty="0" smtClean="0">
                <a:hlinkClick r:id="rId2"/>
              </a:rPr>
              <a:t>分布式文件系统</a:t>
            </a:r>
            <a:r>
              <a:rPr lang="zh-CN" altLang="en-US" dirty="0" smtClean="0"/>
              <a:t>（</a:t>
            </a:r>
            <a:r>
              <a:rPr lang="en-US" altLang="zh-CN" dirty="0" err="1" smtClean="0"/>
              <a:t>Hadoop</a:t>
            </a:r>
            <a:r>
              <a:rPr lang="en-US" altLang="zh-CN" dirty="0" smtClean="0"/>
              <a:t> Distributed File System</a:t>
            </a:r>
            <a:r>
              <a:rPr lang="zh-CN" altLang="en-US" dirty="0" smtClean="0"/>
              <a:t>），</a:t>
            </a:r>
            <a:r>
              <a:rPr lang="en-US" altLang="zh-CN" dirty="0" smtClean="0"/>
              <a:t>HDFS</a:t>
            </a:r>
            <a:r>
              <a:rPr lang="zh-CN" altLang="en-US" dirty="0" smtClean="0"/>
              <a:t>有高</a:t>
            </a:r>
            <a:r>
              <a:rPr lang="zh-CN" altLang="en-US" dirty="0" smtClean="0">
                <a:hlinkClick r:id="rId3"/>
              </a:rPr>
              <a:t>容错性</a:t>
            </a:r>
            <a:r>
              <a:rPr lang="zh-CN" altLang="en-US" dirty="0" smtClean="0"/>
              <a:t>的特点，适合那些有着超大数据集（</a:t>
            </a:r>
            <a:r>
              <a:rPr lang="en-US" altLang="zh-CN" dirty="0" smtClean="0"/>
              <a:t>large data set</a:t>
            </a:r>
            <a:r>
              <a:rPr lang="zh-CN" altLang="en-US" dirty="0" smtClean="0"/>
              <a:t>）的应用程序。</a:t>
            </a:r>
            <a:r>
              <a:rPr lang="en-US" altLang="zh-CN" dirty="0" smtClean="0"/>
              <a:t>HDFS</a:t>
            </a:r>
            <a:r>
              <a:rPr lang="zh-CN" altLang="en-US" dirty="0" smtClean="0"/>
              <a:t>为海量的数据提供了存储，而</a:t>
            </a:r>
            <a:r>
              <a:rPr lang="en-US" altLang="zh-CN" dirty="0" err="1" smtClean="0"/>
              <a:t>MapReduce</a:t>
            </a:r>
            <a:r>
              <a:rPr lang="zh-CN" altLang="en-US" dirty="0" smtClean="0"/>
              <a:t>则为海量的数据提供了计算 。 </a:t>
            </a:r>
            <a:endParaRPr lang="en-US" altLang="zh-CN" dirty="0" smtClean="0"/>
          </a:p>
          <a:p>
            <a:pPr lvl="1">
              <a:lnSpc>
                <a:spcPct val="90000"/>
              </a:lnSpc>
            </a:pPr>
            <a:r>
              <a:rPr lang="en-US" altLang="zh-CN" dirty="0" smtClean="0"/>
              <a:t>HDFS</a:t>
            </a:r>
            <a:r>
              <a:rPr lang="zh-CN" altLang="en-US" dirty="0" smtClean="0"/>
              <a:t>可理解为一个分布式的，有冗余备份的，可以动态扩展的用来存储大规模数据的大硬盘。</a:t>
            </a:r>
          </a:p>
          <a:p>
            <a:pPr lvl="1"/>
            <a:r>
              <a:rPr lang="zh-CN" altLang="en-US" dirty="0" smtClean="0"/>
              <a:t>把</a:t>
            </a:r>
            <a:r>
              <a:rPr lang="en-US" altLang="zh-CN" dirty="0" err="1" smtClean="0"/>
              <a:t>MapReduce</a:t>
            </a:r>
            <a:r>
              <a:rPr lang="zh-CN" altLang="en-US" dirty="0" smtClean="0"/>
              <a:t>理解成为一个计算引擎，按照</a:t>
            </a:r>
            <a:r>
              <a:rPr lang="en-US" altLang="zh-CN" dirty="0" err="1" smtClean="0"/>
              <a:t>MapReduce</a:t>
            </a:r>
            <a:r>
              <a:rPr lang="zh-CN" altLang="en-US" dirty="0" smtClean="0"/>
              <a:t>的规则编写</a:t>
            </a:r>
            <a:r>
              <a:rPr lang="en-US" altLang="zh-CN" dirty="0" smtClean="0"/>
              <a:t>Map</a:t>
            </a:r>
            <a:r>
              <a:rPr lang="zh-CN" altLang="en-US" dirty="0" smtClean="0"/>
              <a:t>计算</a:t>
            </a:r>
            <a:r>
              <a:rPr lang="en-US" altLang="zh-CN" dirty="0" smtClean="0"/>
              <a:t>/Reduce</a:t>
            </a:r>
            <a:r>
              <a:rPr lang="zh-CN" altLang="en-US" dirty="0" smtClean="0"/>
              <a:t>计算的程序，完成计算任务。</a:t>
            </a:r>
          </a:p>
        </p:txBody>
      </p:sp>
      <p:sp>
        <p:nvSpPr>
          <p:cNvPr id="4" name="Rectangle 2"/>
          <p:cNvSpPr>
            <a:spLocks noGrp="1" noChangeArrowheads="1"/>
          </p:cNvSpPr>
          <p:nvPr>
            <p:ph type="title"/>
          </p:nvPr>
        </p:nvSpPr>
        <p:spPr>
          <a:xfrm>
            <a:off x="467544" y="1052736"/>
            <a:ext cx="8229600" cy="711200"/>
          </a:xfrm>
        </p:spPr>
        <p:txBody>
          <a:bodyPr/>
          <a:lstStyle/>
          <a:p>
            <a:pPr eaLnBrk="1" hangingPunct="1"/>
            <a:r>
              <a:rPr lang="en-US" altLang="zh-CN" sz="4000" dirty="0" err="1" smtClean="0"/>
              <a:t>Hadoop</a:t>
            </a:r>
            <a:endParaRPr lang="zh-CN" altLang="en-US" sz="4000" dirty="0" smtClean="0"/>
          </a:p>
        </p:txBody>
      </p:sp>
    </p:spTree>
    <p:extLst>
      <p:ext uri="{BB962C8B-B14F-4D97-AF65-F5344CB8AC3E}">
        <p14:creationId xmlns:p14="http://schemas.microsoft.com/office/powerpoint/2010/main" val="80999013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467544" y="1844824"/>
            <a:ext cx="8229600" cy="3384550"/>
          </a:xfrm>
        </p:spPr>
        <p:txBody>
          <a:bodyPr/>
          <a:lstStyle/>
          <a:p>
            <a:r>
              <a:rPr lang="en-US" altLang="zh-CN" sz="2400" b="1" dirty="0"/>
              <a:t>1.</a:t>
            </a:r>
            <a:r>
              <a:rPr lang="zh-CN" altLang="en-US" sz="2400" b="1" dirty="0"/>
              <a:t>高可靠性</a:t>
            </a:r>
            <a:r>
              <a:rPr lang="zh-CN" altLang="en-US" sz="2400" dirty="0" smtClean="0"/>
              <a:t>。</a:t>
            </a:r>
            <a:r>
              <a:rPr lang="en-US" altLang="zh-CN" sz="2400" dirty="0" err="1" smtClean="0"/>
              <a:t>Hadoop</a:t>
            </a:r>
            <a:r>
              <a:rPr lang="zh-CN" altLang="en-US" sz="2400" dirty="0" smtClean="0"/>
              <a:t>假设</a:t>
            </a:r>
            <a:r>
              <a:rPr lang="zh-CN" altLang="en-US" sz="2400" dirty="0"/>
              <a:t>计算元素和存储会失败，因此它维护多个工作数据副本，确保能够针对失败的节点重新分布处理</a:t>
            </a:r>
            <a:r>
              <a:rPr lang="zh-CN" altLang="en-US" sz="2400" baseline="30000" dirty="0"/>
              <a:t> </a:t>
            </a:r>
            <a:r>
              <a:rPr lang="zh-CN" altLang="en-US" sz="2400" dirty="0"/>
              <a:t> 。</a:t>
            </a:r>
          </a:p>
          <a:p>
            <a:r>
              <a:rPr lang="en-US" altLang="zh-CN" sz="2400" b="1" dirty="0"/>
              <a:t>2.</a:t>
            </a:r>
            <a:r>
              <a:rPr lang="zh-CN" altLang="en-US" sz="2400" b="1" dirty="0"/>
              <a:t>高扩展性</a:t>
            </a:r>
            <a:r>
              <a:rPr lang="zh-CN" altLang="en-US" sz="2400" dirty="0"/>
              <a:t>。</a:t>
            </a:r>
            <a:r>
              <a:rPr lang="en-US" altLang="zh-CN" sz="2400" dirty="0" err="1"/>
              <a:t>Hadoop</a:t>
            </a:r>
            <a:r>
              <a:rPr lang="zh-CN" altLang="en-US" sz="2400" dirty="0"/>
              <a:t>是在可用的计算机集簇间分配数据并完成计算任务的，这些集簇可以方便地扩展到数以千计的节点中</a:t>
            </a:r>
            <a:r>
              <a:rPr lang="en-US" altLang="zh-CN" sz="2400" baseline="30000" dirty="0"/>
              <a:t>[4]</a:t>
            </a:r>
            <a:r>
              <a:rPr lang="zh-CN" altLang="en-US" sz="2400" dirty="0"/>
              <a:t>  。</a:t>
            </a:r>
          </a:p>
          <a:p>
            <a:r>
              <a:rPr lang="en-US" altLang="zh-CN" sz="2400" b="1" dirty="0"/>
              <a:t>3.</a:t>
            </a:r>
            <a:r>
              <a:rPr lang="zh-CN" altLang="en-US" sz="2400" b="1" dirty="0"/>
              <a:t>高效性</a:t>
            </a:r>
            <a:r>
              <a:rPr lang="zh-CN" altLang="en-US" sz="2400" dirty="0"/>
              <a:t>。</a:t>
            </a:r>
            <a:r>
              <a:rPr lang="en-US" altLang="zh-CN" sz="2400" dirty="0" err="1"/>
              <a:t>Hadoop</a:t>
            </a:r>
            <a:r>
              <a:rPr lang="zh-CN" altLang="en-US" sz="2400" dirty="0"/>
              <a:t>能够在节点之间动态地移动数据，并保证各个节点的动态平衡</a:t>
            </a:r>
            <a:r>
              <a:rPr lang="zh-CN" altLang="en-US" sz="2400" dirty="0" smtClean="0"/>
              <a:t>，处理速度快</a:t>
            </a:r>
            <a:r>
              <a:rPr lang="zh-CN" altLang="en-US" sz="2400" baseline="30000" dirty="0"/>
              <a:t> </a:t>
            </a:r>
            <a:r>
              <a:rPr lang="zh-CN" altLang="en-US" sz="2400" dirty="0" smtClean="0"/>
              <a:t>。</a:t>
            </a:r>
            <a:endParaRPr lang="zh-CN" altLang="en-US" sz="2400" dirty="0"/>
          </a:p>
          <a:p>
            <a:r>
              <a:rPr lang="en-US" altLang="zh-CN" sz="2400" b="1" dirty="0"/>
              <a:t>4.</a:t>
            </a:r>
            <a:r>
              <a:rPr lang="zh-CN" altLang="en-US" sz="2400" b="1" dirty="0"/>
              <a:t>高容错性</a:t>
            </a:r>
            <a:r>
              <a:rPr lang="zh-CN" altLang="en-US" sz="2400" dirty="0"/>
              <a:t>。</a:t>
            </a:r>
            <a:r>
              <a:rPr lang="en-US" altLang="zh-CN" sz="2400" dirty="0" err="1"/>
              <a:t>Hadoop</a:t>
            </a:r>
            <a:r>
              <a:rPr lang="zh-CN" altLang="en-US" sz="2400" dirty="0"/>
              <a:t>能够自动保存数据的多个副本，并且能够自动将失败的任务重新</a:t>
            </a:r>
            <a:r>
              <a:rPr lang="zh-CN" altLang="en-US" sz="2400" dirty="0" smtClean="0"/>
              <a:t>分配。</a:t>
            </a:r>
            <a:endParaRPr lang="zh-CN" altLang="en-US" sz="2400" dirty="0"/>
          </a:p>
          <a:p>
            <a:r>
              <a:rPr lang="en-US" altLang="zh-CN" sz="2400" b="1" dirty="0"/>
              <a:t>5.</a:t>
            </a:r>
            <a:r>
              <a:rPr lang="zh-CN" altLang="en-US" sz="2400" b="1" dirty="0"/>
              <a:t>低成本</a:t>
            </a:r>
            <a:r>
              <a:rPr lang="zh-CN" altLang="en-US" sz="2400" dirty="0" smtClean="0"/>
              <a:t>。</a:t>
            </a:r>
            <a:r>
              <a:rPr lang="en-US" altLang="zh-CN" sz="2400" dirty="0" err="1" smtClean="0"/>
              <a:t>hadoop</a:t>
            </a:r>
            <a:r>
              <a:rPr lang="zh-CN" altLang="en-US" sz="2400" dirty="0"/>
              <a:t>是开源的</a:t>
            </a:r>
            <a:r>
              <a:rPr lang="zh-CN" altLang="en-US" sz="2400" dirty="0" smtClean="0"/>
              <a:t>，低价格服务上大规模部署</a:t>
            </a:r>
            <a:endParaRPr lang="zh-CN" altLang="en-US" sz="2400" dirty="0" smtClean="0"/>
          </a:p>
        </p:txBody>
      </p:sp>
      <p:sp>
        <p:nvSpPr>
          <p:cNvPr id="4" name="Rectangle 2"/>
          <p:cNvSpPr>
            <a:spLocks noGrp="1" noChangeArrowheads="1"/>
          </p:cNvSpPr>
          <p:nvPr>
            <p:ph type="title"/>
          </p:nvPr>
        </p:nvSpPr>
        <p:spPr>
          <a:xfrm>
            <a:off x="467544" y="1052736"/>
            <a:ext cx="8229600" cy="711200"/>
          </a:xfrm>
        </p:spPr>
        <p:txBody>
          <a:bodyPr/>
          <a:lstStyle/>
          <a:p>
            <a:pPr eaLnBrk="1" hangingPunct="1"/>
            <a:r>
              <a:rPr lang="en-US" altLang="zh-CN" sz="4000" dirty="0" err="1" smtClean="0"/>
              <a:t>Hadoop</a:t>
            </a:r>
            <a:r>
              <a:rPr lang="zh-CN" altLang="en-US" sz="4000" dirty="0"/>
              <a:t>优点</a:t>
            </a:r>
            <a:endParaRPr lang="zh-CN" altLang="en-US" sz="4000" dirty="0" smtClean="0"/>
          </a:p>
        </p:txBody>
      </p:sp>
    </p:spTree>
    <p:extLst>
      <p:ext uri="{BB962C8B-B14F-4D97-AF65-F5344CB8AC3E}">
        <p14:creationId xmlns:p14="http://schemas.microsoft.com/office/powerpoint/2010/main" val="237582066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467544" y="1844824"/>
            <a:ext cx="8229600" cy="3384550"/>
          </a:xfrm>
        </p:spPr>
        <p:txBody>
          <a:bodyPr/>
          <a:lstStyle/>
          <a:p>
            <a:pPr eaLnBrk="1" hangingPunct="1">
              <a:lnSpc>
                <a:spcPct val="90000"/>
              </a:lnSpc>
            </a:pPr>
            <a:r>
              <a:rPr lang="en-US" altLang="zh-CN" dirty="0" err="1"/>
              <a:t>Hadoop</a:t>
            </a:r>
            <a:r>
              <a:rPr lang="en-US" altLang="zh-CN" dirty="0"/>
              <a:t> </a:t>
            </a:r>
            <a:r>
              <a:rPr lang="zh-CN" altLang="en-US" dirty="0"/>
              <a:t>由许多元素构成。其最底部是 </a:t>
            </a:r>
            <a:r>
              <a:rPr lang="en-US" altLang="zh-CN" dirty="0" err="1"/>
              <a:t>Hadoop</a:t>
            </a:r>
            <a:r>
              <a:rPr lang="en-US" altLang="zh-CN" dirty="0"/>
              <a:t> Distributed File System</a:t>
            </a:r>
            <a:r>
              <a:rPr lang="zh-CN" altLang="en-US" dirty="0"/>
              <a:t>（</a:t>
            </a:r>
            <a:r>
              <a:rPr lang="en-US" altLang="zh-CN" dirty="0"/>
              <a:t>HDFS</a:t>
            </a:r>
            <a:r>
              <a:rPr lang="zh-CN" altLang="en-US" dirty="0"/>
              <a:t>），它存储 </a:t>
            </a:r>
            <a:r>
              <a:rPr lang="en-US" altLang="zh-CN" dirty="0" err="1"/>
              <a:t>Hadoop</a:t>
            </a:r>
            <a:r>
              <a:rPr lang="en-US" altLang="zh-CN" dirty="0"/>
              <a:t> </a:t>
            </a:r>
            <a:r>
              <a:rPr lang="zh-CN" altLang="en-US" dirty="0"/>
              <a:t>集群中所有存储节点上的文件</a:t>
            </a:r>
            <a:r>
              <a:rPr lang="zh-CN" altLang="en-US" dirty="0" smtClean="0"/>
              <a:t>。</a:t>
            </a:r>
            <a:r>
              <a:rPr lang="en-US" altLang="zh-CN" dirty="0" smtClean="0">
                <a:hlinkClick r:id="rId3"/>
              </a:rPr>
              <a:t>HDFS</a:t>
            </a:r>
            <a:r>
              <a:rPr lang="zh-CN" altLang="en-US" dirty="0"/>
              <a:t>就像一个传统的分级文件系统。可以创建、删除、移动或</a:t>
            </a:r>
            <a:r>
              <a:rPr lang="zh-CN" altLang="en-US" dirty="0">
                <a:hlinkClick r:id="rId4"/>
              </a:rPr>
              <a:t>重命名</a:t>
            </a:r>
            <a:r>
              <a:rPr lang="zh-CN" altLang="en-US" dirty="0" smtClean="0"/>
              <a:t>文件等。</a:t>
            </a:r>
            <a:endParaRPr lang="en-US" altLang="zh-CN" dirty="0" smtClean="0"/>
          </a:p>
          <a:p>
            <a:pPr lvl="1">
              <a:lnSpc>
                <a:spcPct val="90000"/>
              </a:lnSpc>
            </a:pPr>
            <a:r>
              <a:rPr lang="zh-CN" altLang="en-US" dirty="0" smtClean="0"/>
              <a:t>这些</a:t>
            </a:r>
            <a:r>
              <a:rPr lang="zh-CN" altLang="en-US" dirty="0"/>
              <a:t>节点包括 </a:t>
            </a:r>
            <a:r>
              <a:rPr lang="en-US" altLang="zh-CN" dirty="0" err="1"/>
              <a:t>NameNode</a:t>
            </a:r>
            <a:r>
              <a:rPr lang="zh-CN" altLang="en-US" dirty="0" smtClean="0"/>
              <a:t>（</a:t>
            </a:r>
            <a:r>
              <a:rPr lang="en-US" altLang="zh-CN" dirty="0" smtClean="0"/>
              <a:t>1</a:t>
            </a:r>
            <a:r>
              <a:rPr lang="zh-CN" altLang="en-US" dirty="0" smtClean="0"/>
              <a:t>个或</a:t>
            </a:r>
            <a:r>
              <a:rPr lang="en-US" altLang="zh-CN" dirty="0" smtClean="0"/>
              <a:t>2</a:t>
            </a:r>
            <a:r>
              <a:rPr lang="zh-CN" altLang="en-US" dirty="0" smtClean="0"/>
              <a:t>个），</a:t>
            </a:r>
            <a:r>
              <a:rPr lang="zh-CN" altLang="en-US" dirty="0"/>
              <a:t>它在 </a:t>
            </a:r>
            <a:r>
              <a:rPr lang="en-US" altLang="zh-CN" dirty="0"/>
              <a:t>HDFS </a:t>
            </a:r>
            <a:r>
              <a:rPr lang="zh-CN" altLang="en-US" dirty="0"/>
              <a:t>内部提供元数据</a:t>
            </a:r>
            <a:r>
              <a:rPr lang="zh-CN" altLang="en-US" dirty="0" smtClean="0"/>
              <a:t>服务</a:t>
            </a:r>
            <a:endParaRPr lang="en-US" altLang="zh-CN" dirty="0" smtClean="0"/>
          </a:p>
          <a:p>
            <a:pPr lvl="1">
              <a:lnSpc>
                <a:spcPct val="90000"/>
              </a:lnSpc>
            </a:pPr>
            <a:r>
              <a:rPr lang="en-US" altLang="zh-CN" dirty="0" err="1" smtClean="0"/>
              <a:t>DataNode</a:t>
            </a:r>
            <a:r>
              <a:rPr lang="zh-CN" altLang="en-US" dirty="0"/>
              <a:t>，它为 </a:t>
            </a:r>
            <a:r>
              <a:rPr lang="en-US" altLang="zh-CN" dirty="0"/>
              <a:t>HDFS </a:t>
            </a:r>
            <a:r>
              <a:rPr lang="zh-CN" altLang="en-US" dirty="0"/>
              <a:t>提供存储块</a:t>
            </a:r>
            <a:r>
              <a:rPr lang="zh-CN" altLang="en-US" dirty="0" smtClean="0"/>
              <a:t>。</a:t>
            </a:r>
            <a:endParaRPr lang="zh-CN" altLang="en-US" dirty="0"/>
          </a:p>
          <a:p>
            <a:pPr lvl="1"/>
            <a:r>
              <a:rPr lang="zh-CN" altLang="en-US" dirty="0"/>
              <a:t>存储在 </a:t>
            </a:r>
            <a:r>
              <a:rPr lang="en-US" altLang="zh-CN" dirty="0"/>
              <a:t>HDFS </a:t>
            </a:r>
            <a:r>
              <a:rPr lang="zh-CN" altLang="en-US" dirty="0"/>
              <a:t>中的文件被分成块</a:t>
            </a:r>
            <a:r>
              <a:rPr lang="zh-CN" altLang="en-US" dirty="0" smtClean="0"/>
              <a:t>，这些</a:t>
            </a:r>
            <a:r>
              <a:rPr lang="zh-CN" altLang="en-US" dirty="0"/>
              <a:t>块复制到多个计算机中（</a:t>
            </a:r>
            <a:r>
              <a:rPr lang="en-US" altLang="zh-CN" dirty="0" err="1"/>
              <a:t>DataNode</a:t>
            </a:r>
            <a:r>
              <a:rPr lang="zh-CN" altLang="en-US" dirty="0"/>
              <a:t>）</a:t>
            </a:r>
            <a:r>
              <a:rPr lang="zh-CN" altLang="en-US" dirty="0" smtClean="0"/>
              <a:t>。</a:t>
            </a:r>
            <a:r>
              <a:rPr lang="en-US" altLang="zh-CN" dirty="0" err="1" smtClean="0"/>
              <a:t>NameNode</a:t>
            </a:r>
            <a:r>
              <a:rPr lang="en-US" altLang="zh-CN" dirty="0" smtClean="0"/>
              <a:t> </a:t>
            </a:r>
            <a:r>
              <a:rPr lang="zh-CN" altLang="en-US" dirty="0"/>
              <a:t>可以控制所有文件操作</a:t>
            </a:r>
            <a:r>
              <a:rPr lang="zh-CN" altLang="en-US" dirty="0" smtClean="0"/>
              <a:t>。。</a:t>
            </a:r>
            <a:endParaRPr lang="zh-CN" altLang="en-US" dirty="0"/>
          </a:p>
          <a:p>
            <a:pPr eaLnBrk="1" hangingPunct="1">
              <a:lnSpc>
                <a:spcPct val="90000"/>
              </a:lnSpc>
            </a:pPr>
            <a:endParaRPr lang="zh-CN" altLang="en-US" dirty="0" smtClean="0"/>
          </a:p>
        </p:txBody>
      </p:sp>
      <p:sp>
        <p:nvSpPr>
          <p:cNvPr id="4" name="Rectangle 2"/>
          <p:cNvSpPr>
            <a:spLocks noGrp="1" noChangeArrowheads="1"/>
          </p:cNvSpPr>
          <p:nvPr>
            <p:ph type="title"/>
          </p:nvPr>
        </p:nvSpPr>
        <p:spPr>
          <a:xfrm>
            <a:off x="467544" y="1052736"/>
            <a:ext cx="8229600" cy="711200"/>
          </a:xfrm>
        </p:spPr>
        <p:txBody>
          <a:bodyPr/>
          <a:lstStyle/>
          <a:p>
            <a:pPr eaLnBrk="1" hangingPunct="1"/>
            <a:r>
              <a:rPr lang="en-US" altLang="zh-CN" sz="4000" dirty="0" smtClean="0"/>
              <a:t>HDFS</a:t>
            </a:r>
            <a:endParaRPr lang="zh-CN" altLang="en-US" sz="4000" dirty="0" smtClean="0"/>
          </a:p>
        </p:txBody>
      </p:sp>
    </p:spTree>
    <p:extLst>
      <p:ext uri="{BB962C8B-B14F-4D97-AF65-F5344CB8AC3E}">
        <p14:creationId xmlns:p14="http://schemas.microsoft.com/office/powerpoint/2010/main" val="23758206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62" name="Rectangle 2"/>
          <p:cNvSpPr>
            <a:spLocks noGrp="1" noChangeArrowheads="1"/>
          </p:cNvSpPr>
          <p:nvPr>
            <p:ph type="title"/>
          </p:nvPr>
        </p:nvSpPr>
        <p:spPr/>
        <p:txBody>
          <a:bodyPr/>
          <a:lstStyle/>
          <a:p>
            <a:endParaRPr lang="zh-CN" altLang="en-US"/>
          </a:p>
        </p:txBody>
      </p:sp>
      <p:sp>
        <p:nvSpPr>
          <p:cNvPr id="1116163" name="Rectangle 3"/>
          <p:cNvSpPr>
            <a:spLocks noGrp="1" noChangeArrowheads="1"/>
          </p:cNvSpPr>
          <p:nvPr>
            <p:ph type="body" idx="1"/>
          </p:nvPr>
        </p:nvSpPr>
        <p:spPr>
          <a:xfrm>
            <a:off x="468313" y="1412875"/>
            <a:ext cx="8229600" cy="5184775"/>
          </a:xfrm>
        </p:spPr>
        <p:txBody>
          <a:bodyPr/>
          <a:lstStyle/>
          <a:p>
            <a:pPr>
              <a:lnSpc>
                <a:spcPct val="90000"/>
              </a:lnSpc>
            </a:pPr>
            <a:r>
              <a:rPr lang="zh-CN" altLang="en-US"/>
              <a:t>快照复制技术</a:t>
            </a:r>
          </a:p>
          <a:p>
            <a:pPr lvl="1">
              <a:lnSpc>
                <a:spcPct val="90000"/>
              </a:lnSpc>
            </a:pPr>
            <a:r>
              <a:rPr lang="zh-CN" altLang="en-US"/>
              <a:t>分离镜像（“</a:t>
            </a:r>
            <a:r>
              <a:rPr lang="en-US" altLang="zh-CN"/>
              <a:t>Splitting”a mirror</a:t>
            </a:r>
            <a:r>
              <a:rPr lang="zh-CN" altLang="en-US"/>
              <a:t>），克隆</a:t>
            </a:r>
          </a:p>
          <a:p>
            <a:pPr lvl="2">
              <a:lnSpc>
                <a:spcPct val="90000"/>
              </a:lnSpc>
            </a:pPr>
            <a:r>
              <a:rPr lang="zh-CN" altLang="en-US"/>
              <a:t>快照所创建的是数据的完整副本</a:t>
            </a:r>
          </a:p>
          <a:p>
            <a:pPr lvl="1">
              <a:lnSpc>
                <a:spcPct val="90000"/>
              </a:lnSpc>
            </a:pPr>
            <a:r>
              <a:rPr lang="zh-CN" altLang="en-US"/>
              <a:t>差异复制</a:t>
            </a:r>
          </a:p>
          <a:p>
            <a:pPr lvl="2">
              <a:lnSpc>
                <a:spcPct val="90000"/>
              </a:lnSpc>
            </a:pPr>
            <a:r>
              <a:rPr lang="zh-CN" altLang="en-US"/>
              <a:t>保存的是数据变化的内容</a:t>
            </a:r>
          </a:p>
          <a:p>
            <a:pPr lvl="3">
              <a:lnSpc>
                <a:spcPct val="90000"/>
              </a:lnSpc>
            </a:pPr>
            <a:r>
              <a:rPr lang="en-US" altLang="zh-CN"/>
              <a:t>Copy-on-write (COW)</a:t>
            </a:r>
            <a:r>
              <a:rPr lang="zh-CN" altLang="en-US"/>
              <a:t>写即拷贝</a:t>
            </a:r>
            <a:r>
              <a:rPr lang="en-US" altLang="zh-CN"/>
              <a:t>,</a:t>
            </a:r>
            <a:r>
              <a:rPr lang="zh-CN" altLang="en-US"/>
              <a:t>复制写快照</a:t>
            </a:r>
          </a:p>
          <a:p>
            <a:pPr lvl="4">
              <a:lnSpc>
                <a:spcPct val="90000"/>
              </a:lnSpc>
            </a:pPr>
            <a:r>
              <a:rPr lang="en-US" altLang="zh-CN"/>
              <a:t>COW</a:t>
            </a:r>
            <a:r>
              <a:rPr lang="zh-CN" altLang="en-US"/>
              <a:t>跟踪数据卷的写操作和数据块变化。当某个数据块发生改变时，在将旧的数据覆盖之前，首先将该块的旧数据复制到预留的快照卷，然后再更新数据卷。</a:t>
            </a:r>
          </a:p>
          <a:p>
            <a:pPr lvl="3">
              <a:lnSpc>
                <a:spcPct val="90000"/>
              </a:lnSpc>
            </a:pPr>
            <a:r>
              <a:rPr lang="en-US" altLang="zh-CN"/>
              <a:t>Redirect On Write</a:t>
            </a:r>
            <a:r>
              <a:rPr lang="zh-CN" altLang="en-US"/>
              <a:t>（</a:t>
            </a:r>
            <a:r>
              <a:rPr lang="en-US" altLang="zh-CN"/>
              <a:t>RoW</a:t>
            </a:r>
            <a:r>
              <a:rPr lang="zh-CN" altLang="en-US"/>
              <a:t>）写即重定向</a:t>
            </a:r>
          </a:p>
          <a:p>
            <a:pPr lvl="4">
              <a:lnSpc>
                <a:spcPct val="90000"/>
              </a:lnSpc>
            </a:pPr>
            <a:r>
              <a:rPr lang="en-US" altLang="zh-CN"/>
              <a:t>RoW</a:t>
            </a:r>
            <a:r>
              <a:rPr lang="zh-CN" altLang="en-US"/>
              <a:t>跟踪数据卷的写操作和数据块变化。当某个数据块发生改变时，在数据卷上的旧数据不覆盖，首先将该块的新数据复制到预留的快照卷，然后再将该新数据的索引重定向到数据卷。</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67544" y="1052736"/>
            <a:ext cx="8229600" cy="711200"/>
          </a:xfrm>
        </p:spPr>
        <p:txBody>
          <a:bodyPr/>
          <a:lstStyle/>
          <a:p>
            <a:pPr eaLnBrk="1" hangingPunct="1"/>
            <a:r>
              <a:rPr lang="en-US" altLang="zh-CN" sz="4000" dirty="0" smtClean="0"/>
              <a:t>HDFS</a:t>
            </a:r>
            <a:endParaRPr lang="zh-CN" altLang="en-US" sz="4000" dirty="0" smtClean="0"/>
          </a:p>
        </p:txBody>
      </p:sp>
      <p:sp>
        <p:nvSpPr>
          <p:cNvPr id="3" name="内容占位符 2"/>
          <p:cNvSpPr>
            <a:spLocks noGrp="1"/>
          </p:cNvSpPr>
          <p:nvPr>
            <p:ph idx="1"/>
          </p:nvPr>
        </p:nvSpPr>
        <p:spPr/>
        <p:txBody>
          <a:bodyPr/>
          <a:lstStyle/>
          <a:p>
            <a:endParaRPr lang="zh-CN" altLang="en-US"/>
          </a:p>
        </p:txBody>
      </p:sp>
      <p:pic>
        <p:nvPicPr>
          <p:cNvPr id="33794" name="Picture 2" descr="https://bkimg.cdn.bcebos.com/pic/8326cffc1e178a8205c409d5f503738da877e8cf?x-bce-process=image/watermark,image_d2F0ZXIvYmFpa2U3Mg==,g_7,xp_5,yp_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4744"/>
            <a:ext cx="3695700" cy="2019301"/>
          </a:xfrm>
          <a:prstGeom prst="rect">
            <a:avLst/>
          </a:prstGeom>
          <a:noFill/>
          <a:extLst>
            <a:ext uri="{909E8E84-426E-40DD-AFC4-6F175D3DCCD1}">
              <a14:hiddenFill xmlns:a14="http://schemas.microsoft.com/office/drawing/2010/main">
                <a:solidFill>
                  <a:srgbClr val="FFFFFF"/>
                </a:solidFill>
              </a14:hiddenFill>
            </a:ext>
          </a:extLst>
        </p:spPr>
      </p:pic>
      <p:pic>
        <p:nvPicPr>
          <p:cNvPr id="33796" name="Picture 4" descr="https://bkimg.cdn.bcebos.com/pic/03087bf40ad162d9ab769c6e10dfa9ec8a13cd2c?x-bce-process=image/watermark,image_d2F0ZXIvYmFpa2U4MA==,g_7,xp_5,yp_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5700" y="2708920"/>
            <a:ext cx="5210175" cy="3800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89406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467544" y="1844824"/>
            <a:ext cx="8229600" cy="3384550"/>
          </a:xfrm>
        </p:spPr>
        <p:txBody>
          <a:bodyPr/>
          <a:lstStyle/>
          <a:p>
            <a:r>
              <a:rPr lang="zh-CN" altLang="en-US" sz="2400" dirty="0" smtClean="0"/>
              <a:t>文件</a:t>
            </a:r>
            <a:r>
              <a:rPr lang="zh-CN" altLang="en-US" sz="2400" dirty="0"/>
              <a:t>线性切割成块（</a:t>
            </a:r>
            <a:r>
              <a:rPr lang="en-US" altLang="zh-CN" sz="2400" dirty="0"/>
              <a:t>Block</a:t>
            </a:r>
            <a:r>
              <a:rPr lang="zh-CN" altLang="en-US" sz="2400" dirty="0" smtClean="0"/>
              <a:t>）</a:t>
            </a:r>
            <a:r>
              <a:rPr lang="en-US" altLang="zh-CN" sz="2400" dirty="0" smtClean="0"/>
              <a:t>block</a:t>
            </a:r>
            <a:r>
              <a:rPr lang="zh-CN" altLang="en-US" sz="2400" dirty="0"/>
              <a:t>分散存储存储在集群节点</a:t>
            </a:r>
            <a:r>
              <a:rPr lang="zh-CN" altLang="en-US" sz="2400" dirty="0" smtClean="0"/>
              <a:t>中，单一</a:t>
            </a:r>
            <a:r>
              <a:rPr lang="zh-CN" altLang="en-US" sz="2400" dirty="0"/>
              <a:t>文件</a:t>
            </a:r>
            <a:r>
              <a:rPr lang="en-US" altLang="zh-CN" sz="2400" dirty="0"/>
              <a:t>Block</a:t>
            </a:r>
            <a:r>
              <a:rPr lang="zh-CN" altLang="en-US" sz="2400" dirty="0"/>
              <a:t>大小一致，文件与文件可以不</a:t>
            </a:r>
            <a:r>
              <a:rPr lang="zh-CN" altLang="en-US" sz="2400" dirty="0" smtClean="0"/>
              <a:t>一致。</a:t>
            </a:r>
            <a:r>
              <a:rPr lang="en-US" altLang="zh-CN" sz="2400" dirty="0" smtClean="0"/>
              <a:t>Block</a:t>
            </a:r>
            <a:r>
              <a:rPr lang="zh-CN" altLang="en-US" sz="2400" dirty="0"/>
              <a:t>可以设置副本数，副本无序分散在不同</a:t>
            </a:r>
            <a:r>
              <a:rPr lang="zh-CN" altLang="en-US" sz="2400" dirty="0" smtClean="0"/>
              <a:t>节点（</a:t>
            </a:r>
            <a:r>
              <a:rPr lang="zh-CN" altLang="en-US" sz="2400" dirty="0"/>
              <a:t>默认是</a:t>
            </a:r>
            <a:r>
              <a:rPr lang="en-US" altLang="zh-CN" sz="2400" dirty="0"/>
              <a:t>3</a:t>
            </a:r>
            <a:r>
              <a:rPr lang="zh-CN" altLang="en-US" sz="2400" dirty="0"/>
              <a:t>个</a:t>
            </a:r>
            <a:r>
              <a:rPr lang="zh-CN" altLang="en-US" sz="2400" dirty="0" smtClean="0"/>
              <a:t>）副本</a:t>
            </a:r>
            <a:r>
              <a:rPr lang="zh-CN" altLang="en-US" sz="2400" dirty="0"/>
              <a:t>数</a:t>
            </a:r>
            <a:r>
              <a:rPr lang="zh-CN" altLang="en-US" sz="2400" dirty="0" smtClean="0"/>
              <a:t>不能超过</a:t>
            </a:r>
            <a:r>
              <a:rPr lang="zh-CN" altLang="en-US" sz="2400" dirty="0"/>
              <a:t>节点</a:t>
            </a:r>
            <a:r>
              <a:rPr lang="zh-CN" altLang="en-US" sz="2400" dirty="0" smtClean="0"/>
              <a:t>数量</a:t>
            </a:r>
            <a:endParaRPr lang="en-US" altLang="zh-CN" sz="2400" dirty="0" smtClean="0"/>
          </a:p>
          <a:p>
            <a:r>
              <a:rPr lang="en-US" altLang="zh-CN" sz="2400" dirty="0" err="1"/>
              <a:t>NameNode</a:t>
            </a:r>
            <a:r>
              <a:rPr lang="en-US" altLang="zh-CN" sz="2400" dirty="0"/>
              <a:t> </a:t>
            </a:r>
            <a:r>
              <a:rPr lang="zh-CN" altLang="en-US" sz="2400" dirty="0"/>
              <a:t>负责管理文件系统名称空间和控制外部客户机的访问。</a:t>
            </a:r>
            <a:r>
              <a:rPr lang="en-US" altLang="zh-CN" sz="2400" dirty="0" err="1"/>
              <a:t>NameNode</a:t>
            </a:r>
            <a:r>
              <a:rPr lang="en-US" altLang="zh-CN" sz="2400" dirty="0"/>
              <a:t> </a:t>
            </a:r>
            <a:r>
              <a:rPr lang="zh-CN" altLang="en-US" sz="2400" dirty="0" smtClean="0"/>
              <a:t>决定文件</a:t>
            </a:r>
            <a:r>
              <a:rPr lang="zh-CN" altLang="en-US" sz="2400" dirty="0"/>
              <a:t>映射到 </a:t>
            </a:r>
            <a:r>
              <a:rPr lang="en-US" altLang="zh-CN" sz="2400" dirty="0" err="1"/>
              <a:t>DataNode</a:t>
            </a:r>
            <a:r>
              <a:rPr lang="en-US" altLang="zh-CN" sz="2400" dirty="0"/>
              <a:t> </a:t>
            </a:r>
            <a:r>
              <a:rPr lang="zh-CN" altLang="en-US" sz="2400" dirty="0"/>
              <a:t>上的复制块上</a:t>
            </a:r>
            <a:r>
              <a:rPr lang="zh-CN" altLang="en-US" sz="2400" dirty="0" smtClean="0"/>
              <a:t>。</a:t>
            </a:r>
            <a:endParaRPr lang="zh-CN" altLang="en-US" sz="2400" dirty="0"/>
          </a:p>
          <a:p>
            <a:r>
              <a:rPr lang="zh-CN" altLang="en-US" sz="2400" dirty="0"/>
              <a:t>实际的 </a:t>
            </a:r>
            <a:r>
              <a:rPr lang="en-US" altLang="zh-CN" sz="2400" dirty="0"/>
              <a:t>I/O</a:t>
            </a:r>
            <a:r>
              <a:rPr lang="zh-CN" altLang="en-US" sz="2400" dirty="0">
                <a:hlinkClick r:id="rId2"/>
              </a:rPr>
              <a:t>事务</a:t>
            </a:r>
            <a:r>
              <a:rPr lang="zh-CN" altLang="en-US" sz="2400" dirty="0"/>
              <a:t>并没有经过 </a:t>
            </a:r>
            <a:r>
              <a:rPr lang="en-US" altLang="zh-CN" sz="2400" dirty="0" err="1"/>
              <a:t>NameNode</a:t>
            </a:r>
            <a:r>
              <a:rPr lang="zh-CN" altLang="en-US" sz="2400" dirty="0"/>
              <a:t>，只有表示 </a:t>
            </a:r>
            <a:r>
              <a:rPr lang="en-US" altLang="zh-CN" sz="2400" dirty="0" err="1"/>
              <a:t>DataNode</a:t>
            </a:r>
            <a:r>
              <a:rPr lang="en-US" altLang="zh-CN" sz="2400" dirty="0"/>
              <a:t> </a:t>
            </a:r>
            <a:r>
              <a:rPr lang="zh-CN" altLang="en-US" sz="2400" dirty="0"/>
              <a:t>和块的文件映射的元数据经过 </a:t>
            </a:r>
            <a:r>
              <a:rPr lang="en-US" altLang="zh-CN" sz="2400" dirty="0" err="1"/>
              <a:t>NameNode</a:t>
            </a:r>
            <a:r>
              <a:rPr lang="zh-CN" altLang="en-US" sz="2400" dirty="0" smtClean="0"/>
              <a:t>。</a:t>
            </a:r>
            <a:endParaRPr lang="en-US" altLang="zh-CN" sz="2400" dirty="0" smtClean="0"/>
          </a:p>
          <a:p>
            <a:r>
              <a:rPr lang="zh-CN" altLang="en-US" sz="2400" dirty="0" smtClean="0"/>
              <a:t>当</a:t>
            </a:r>
            <a:r>
              <a:rPr lang="zh-CN" altLang="en-US" sz="2400" dirty="0"/>
              <a:t>外部客户机发送请求要求创建文件时，</a:t>
            </a:r>
            <a:r>
              <a:rPr lang="en-US" altLang="zh-CN" sz="2400" dirty="0" err="1"/>
              <a:t>NameNode</a:t>
            </a:r>
            <a:r>
              <a:rPr lang="en-US" altLang="zh-CN" sz="2400" dirty="0"/>
              <a:t> </a:t>
            </a:r>
            <a:r>
              <a:rPr lang="zh-CN" altLang="en-US" sz="2400" dirty="0"/>
              <a:t>会以块标识和该块的第一个副本的 </a:t>
            </a:r>
            <a:r>
              <a:rPr lang="en-US" altLang="zh-CN" sz="2400" dirty="0" err="1"/>
              <a:t>DataNode</a:t>
            </a:r>
            <a:r>
              <a:rPr lang="en-US" altLang="zh-CN" sz="2400" dirty="0"/>
              <a:t> IP </a:t>
            </a:r>
            <a:r>
              <a:rPr lang="zh-CN" altLang="en-US" sz="2400" dirty="0"/>
              <a:t>地址作为响应。这个 </a:t>
            </a:r>
            <a:r>
              <a:rPr lang="en-US" altLang="zh-CN" sz="2400" dirty="0" err="1"/>
              <a:t>NameNode</a:t>
            </a:r>
            <a:r>
              <a:rPr lang="en-US" altLang="zh-CN" sz="2400" dirty="0"/>
              <a:t> </a:t>
            </a:r>
            <a:r>
              <a:rPr lang="zh-CN" altLang="en-US" sz="2400" dirty="0"/>
              <a:t>还会通知其他将要接收该块的副本的 </a:t>
            </a:r>
            <a:r>
              <a:rPr lang="en-US" altLang="zh-CN" sz="2400" dirty="0" err="1"/>
              <a:t>DataNode</a:t>
            </a:r>
            <a:r>
              <a:rPr lang="zh-CN" altLang="en-US" sz="2400" baseline="30000" dirty="0"/>
              <a:t> </a:t>
            </a:r>
            <a:r>
              <a:rPr lang="zh-CN" altLang="en-US" sz="2400" dirty="0"/>
              <a:t> </a:t>
            </a:r>
            <a:r>
              <a:rPr lang="zh-CN" altLang="en-US" sz="2400" dirty="0" smtClean="0"/>
              <a:t>。</a:t>
            </a:r>
            <a:endParaRPr lang="zh-CN" altLang="en-US" sz="2400" dirty="0"/>
          </a:p>
        </p:txBody>
      </p:sp>
      <p:sp>
        <p:nvSpPr>
          <p:cNvPr id="4" name="Rectangle 2"/>
          <p:cNvSpPr>
            <a:spLocks noGrp="1" noChangeArrowheads="1"/>
          </p:cNvSpPr>
          <p:nvPr>
            <p:ph type="title"/>
          </p:nvPr>
        </p:nvSpPr>
        <p:spPr>
          <a:xfrm>
            <a:off x="467544" y="1052736"/>
            <a:ext cx="8229600" cy="711200"/>
          </a:xfrm>
        </p:spPr>
        <p:txBody>
          <a:bodyPr/>
          <a:lstStyle/>
          <a:p>
            <a:pPr eaLnBrk="1" hangingPunct="1"/>
            <a:r>
              <a:rPr lang="en-US" altLang="zh-CN" sz="4000" dirty="0" smtClean="0"/>
              <a:t>HDFS</a:t>
            </a:r>
            <a:endParaRPr lang="zh-CN" altLang="en-US" sz="4000" dirty="0" smtClean="0"/>
          </a:p>
        </p:txBody>
      </p:sp>
    </p:spTree>
    <p:extLst>
      <p:ext uri="{BB962C8B-B14F-4D97-AF65-F5344CB8AC3E}">
        <p14:creationId xmlns:p14="http://schemas.microsoft.com/office/powerpoint/2010/main" val="38387766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467544" y="1844824"/>
            <a:ext cx="8229600" cy="3384550"/>
          </a:xfrm>
        </p:spPr>
        <p:txBody>
          <a:bodyPr/>
          <a:lstStyle/>
          <a:p>
            <a:r>
              <a:rPr lang="en-US" altLang="zh-CN" sz="2400" dirty="0" err="1" smtClean="0"/>
              <a:t>DataNode</a:t>
            </a:r>
            <a:r>
              <a:rPr lang="en-US" altLang="zh-CN" sz="2400" dirty="0" smtClean="0"/>
              <a:t> </a:t>
            </a:r>
            <a:r>
              <a:rPr lang="zh-CN" altLang="en-US" sz="2400" dirty="0" smtClean="0"/>
              <a:t>。</a:t>
            </a:r>
            <a:r>
              <a:rPr lang="en-US" altLang="zh-CN" sz="2400" dirty="0" err="1"/>
              <a:t>Hadoop</a:t>
            </a:r>
            <a:r>
              <a:rPr lang="en-US" altLang="zh-CN" sz="2400" dirty="0"/>
              <a:t> </a:t>
            </a:r>
            <a:r>
              <a:rPr lang="zh-CN" altLang="en-US" sz="2400" dirty="0"/>
              <a:t>集群包含一个 </a:t>
            </a:r>
            <a:r>
              <a:rPr lang="en-US" altLang="zh-CN" sz="2400" dirty="0" err="1"/>
              <a:t>NameNode</a:t>
            </a:r>
            <a:r>
              <a:rPr lang="en-US" altLang="zh-CN" sz="2400" dirty="0"/>
              <a:t> </a:t>
            </a:r>
            <a:r>
              <a:rPr lang="zh-CN" altLang="en-US" sz="2400" dirty="0"/>
              <a:t>和大量 </a:t>
            </a:r>
            <a:r>
              <a:rPr lang="en-US" altLang="zh-CN" sz="2400" dirty="0" err="1"/>
              <a:t>DataNode</a:t>
            </a:r>
            <a:r>
              <a:rPr lang="zh-CN" altLang="en-US" sz="2400" dirty="0"/>
              <a:t>。</a:t>
            </a:r>
            <a:r>
              <a:rPr lang="en-US" altLang="zh-CN" sz="2400" dirty="0" err="1"/>
              <a:t>DataNode</a:t>
            </a:r>
            <a:r>
              <a:rPr lang="en-US" altLang="zh-CN" sz="2400" dirty="0"/>
              <a:t> </a:t>
            </a:r>
            <a:r>
              <a:rPr lang="zh-CN" altLang="en-US" sz="2400" dirty="0"/>
              <a:t>通常以机架的形式组织，机架通过一个</a:t>
            </a:r>
            <a:r>
              <a:rPr lang="zh-CN" altLang="en-US" sz="2400" dirty="0">
                <a:hlinkClick r:id="rId2"/>
              </a:rPr>
              <a:t>交换机</a:t>
            </a:r>
            <a:r>
              <a:rPr lang="zh-CN" altLang="en-US" sz="2400" dirty="0"/>
              <a:t>将所有系统连接起来</a:t>
            </a:r>
            <a:r>
              <a:rPr lang="zh-CN" altLang="en-US" sz="2400" dirty="0" smtClean="0"/>
              <a:t>。</a:t>
            </a:r>
            <a:endParaRPr lang="zh-CN" altLang="en-US" sz="2400" dirty="0"/>
          </a:p>
          <a:p>
            <a:r>
              <a:rPr lang="en-US" altLang="zh-CN" sz="2400" dirty="0" err="1"/>
              <a:t>DataNode</a:t>
            </a:r>
            <a:r>
              <a:rPr lang="en-US" altLang="zh-CN" sz="2400" dirty="0"/>
              <a:t> </a:t>
            </a:r>
            <a:r>
              <a:rPr lang="zh-CN" altLang="en-US" sz="2400" dirty="0"/>
              <a:t>响应来自 </a:t>
            </a:r>
            <a:r>
              <a:rPr lang="en-US" altLang="zh-CN" sz="2400" dirty="0"/>
              <a:t>HDFS </a:t>
            </a:r>
            <a:r>
              <a:rPr lang="zh-CN" altLang="en-US" sz="2400" dirty="0"/>
              <a:t>客户机的读写请求</a:t>
            </a:r>
            <a:r>
              <a:rPr lang="zh-CN" altLang="en-US" sz="2400" dirty="0" smtClean="0"/>
              <a:t>。还</a:t>
            </a:r>
            <a:r>
              <a:rPr lang="zh-CN" altLang="en-US" sz="2400" dirty="0"/>
              <a:t>响应来自 </a:t>
            </a:r>
            <a:r>
              <a:rPr lang="en-US" altLang="zh-CN" sz="2400" dirty="0" err="1"/>
              <a:t>NameNode</a:t>
            </a:r>
            <a:r>
              <a:rPr lang="en-US" altLang="zh-CN" sz="2400" dirty="0"/>
              <a:t> </a:t>
            </a:r>
            <a:r>
              <a:rPr lang="zh-CN" altLang="en-US" sz="2400" dirty="0"/>
              <a:t>的创建、删除和复制块的命令</a:t>
            </a:r>
            <a:r>
              <a:rPr lang="zh-CN" altLang="en-US" sz="2400" dirty="0" smtClean="0"/>
              <a:t>。</a:t>
            </a:r>
            <a:endParaRPr lang="en-US" altLang="zh-CN" sz="2400" dirty="0" smtClean="0"/>
          </a:p>
          <a:p>
            <a:r>
              <a:rPr lang="en-US" altLang="zh-CN" sz="2400" dirty="0" err="1" smtClean="0"/>
              <a:t>NameNode</a:t>
            </a:r>
            <a:r>
              <a:rPr lang="en-US" altLang="zh-CN" sz="2400" dirty="0" smtClean="0"/>
              <a:t> </a:t>
            </a:r>
            <a:r>
              <a:rPr lang="zh-CN" altLang="en-US" sz="2400" dirty="0"/>
              <a:t>依赖来自每个 </a:t>
            </a:r>
            <a:r>
              <a:rPr lang="en-US" altLang="zh-CN" sz="2400" dirty="0" err="1"/>
              <a:t>DataNode</a:t>
            </a:r>
            <a:r>
              <a:rPr lang="en-US" altLang="zh-CN" sz="2400" dirty="0"/>
              <a:t> </a:t>
            </a:r>
            <a:r>
              <a:rPr lang="zh-CN" altLang="en-US" sz="2400" dirty="0"/>
              <a:t>的定期心跳（</a:t>
            </a:r>
            <a:r>
              <a:rPr lang="en-US" altLang="zh-CN" sz="2400" dirty="0"/>
              <a:t>heartbeat</a:t>
            </a:r>
            <a:r>
              <a:rPr lang="zh-CN" altLang="en-US" sz="2400" dirty="0"/>
              <a:t>）消息。每条消息都包含一个块</a:t>
            </a:r>
            <a:r>
              <a:rPr lang="zh-CN" altLang="en-US" sz="2400" dirty="0" smtClean="0"/>
              <a:t>报告，</a:t>
            </a:r>
            <a:r>
              <a:rPr lang="en-US" altLang="zh-CN" sz="2400" dirty="0" err="1" smtClean="0"/>
              <a:t>NameNode</a:t>
            </a:r>
            <a:r>
              <a:rPr lang="en-US" altLang="zh-CN" sz="2400" dirty="0" smtClean="0"/>
              <a:t> </a:t>
            </a:r>
            <a:r>
              <a:rPr lang="zh-CN" altLang="en-US" sz="2400" dirty="0"/>
              <a:t>可以根据这个报告验证块映射和其他文件系统元数据。如果 </a:t>
            </a:r>
            <a:r>
              <a:rPr lang="en-US" altLang="zh-CN" sz="2400" dirty="0" err="1"/>
              <a:t>DataNode</a:t>
            </a:r>
            <a:r>
              <a:rPr lang="en-US" altLang="zh-CN" sz="2400" dirty="0"/>
              <a:t> </a:t>
            </a:r>
            <a:r>
              <a:rPr lang="zh-CN" altLang="en-US" sz="2400" dirty="0"/>
              <a:t>不能发送心跳消息，</a:t>
            </a:r>
            <a:r>
              <a:rPr lang="en-US" altLang="zh-CN" sz="2400" dirty="0" err="1"/>
              <a:t>NameNode</a:t>
            </a:r>
            <a:r>
              <a:rPr lang="en-US" altLang="zh-CN" sz="2400" dirty="0"/>
              <a:t> </a:t>
            </a:r>
            <a:r>
              <a:rPr lang="zh-CN" altLang="en-US" sz="2400" dirty="0"/>
              <a:t>将采取修复措施，重新复制在该节点上丢失的</a:t>
            </a:r>
            <a:r>
              <a:rPr lang="zh-CN" altLang="en-US" sz="2400" dirty="0" smtClean="0"/>
              <a:t>块。</a:t>
            </a:r>
            <a:endParaRPr lang="zh-CN" altLang="en-US" sz="2400" dirty="0"/>
          </a:p>
        </p:txBody>
      </p:sp>
      <p:sp>
        <p:nvSpPr>
          <p:cNvPr id="4" name="Rectangle 2"/>
          <p:cNvSpPr>
            <a:spLocks noGrp="1" noChangeArrowheads="1"/>
          </p:cNvSpPr>
          <p:nvPr>
            <p:ph type="title"/>
          </p:nvPr>
        </p:nvSpPr>
        <p:spPr>
          <a:xfrm>
            <a:off x="467544" y="1052736"/>
            <a:ext cx="8229600" cy="711200"/>
          </a:xfrm>
        </p:spPr>
        <p:txBody>
          <a:bodyPr/>
          <a:lstStyle/>
          <a:p>
            <a:pPr eaLnBrk="1" hangingPunct="1"/>
            <a:r>
              <a:rPr lang="en-US" altLang="zh-CN" sz="4000" dirty="0" smtClean="0"/>
              <a:t>HDFS</a:t>
            </a:r>
            <a:endParaRPr lang="zh-CN" altLang="en-US" sz="4000" dirty="0" smtClean="0"/>
          </a:p>
        </p:txBody>
      </p:sp>
    </p:spTree>
    <p:extLst>
      <p:ext uri="{BB962C8B-B14F-4D97-AF65-F5344CB8AC3E}">
        <p14:creationId xmlns:p14="http://schemas.microsoft.com/office/powerpoint/2010/main" val="165517090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67544" y="1052736"/>
            <a:ext cx="8229600" cy="711200"/>
          </a:xfrm>
        </p:spPr>
        <p:txBody>
          <a:bodyPr/>
          <a:lstStyle/>
          <a:p>
            <a:pPr eaLnBrk="1" hangingPunct="1"/>
            <a:r>
              <a:rPr lang="en-US" altLang="zh-CN" sz="4000" dirty="0" smtClean="0"/>
              <a:t>HDFS</a:t>
            </a:r>
            <a:endParaRPr lang="zh-CN" altLang="en-US" sz="4000" dirty="0" smtClean="0"/>
          </a:p>
        </p:txBody>
      </p:sp>
      <p:sp>
        <p:nvSpPr>
          <p:cNvPr id="2" name="内容占位符 1"/>
          <p:cNvSpPr>
            <a:spLocks noGrp="1"/>
          </p:cNvSpPr>
          <p:nvPr>
            <p:ph idx="1"/>
          </p:nvPr>
        </p:nvSpPr>
        <p:spPr/>
        <p:txBody>
          <a:bodyPr/>
          <a:lstStyle/>
          <a:p>
            <a:endParaRPr lang="zh-CN" altLang="en-US"/>
          </a:p>
        </p:txBody>
      </p:sp>
      <p:pic>
        <p:nvPicPr>
          <p:cNvPr id="35842" name="Picture 2" descr="https://img-blog.csdnimg.cn/20190916233539512.png?x-oss-process=image/watermark,type_ZmFuZ3poZW5naGVpdGk,shadow_10,text_aHR0cHM6Ly9ibG9nLmNzZG4ubmV0L3dlaXhpbl80MTYzNDk3NA==,size_16,color_FFFFFF,t_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772816"/>
            <a:ext cx="8362950" cy="475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16992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67544" y="1052736"/>
            <a:ext cx="8229600" cy="711200"/>
          </a:xfrm>
        </p:spPr>
        <p:txBody>
          <a:bodyPr/>
          <a:lstStyle/>
          <a:p>
            <a:pPr eaLnBrk="1" hangingPunct="1"/>
            <a:r>
              <a:rPr lang="en-US" altLang="zh-CN" sz="4000" dirty="0" smtClean="0"/>
              <a:t>HDFS</a:t>
            </a:r>
            <a:endParaRPr lang="zh-CN" altLang="en-US" sz="4000" dirty="0" smtClean="0"/>
          </a:p>
        </p:txBody>
      </p:sp>
      <p:sp>
        <p:nvSpPr>
          <p:cNvPr id="2" name="内容占位符 1"/>
          <p:cNvSpPr>
            <a:spLocks noGrp="1"/>
          </p:cNvSpPr>
          <p:nvPr>
            <p:ph idx="1"/>
          </p:nvPr>
        </p:nvSpPr>
        <p:spPr/>
        <p:txBody>
          <a:bodyPr/>
          <a:lstStyle/>
          <a:p>
            <a:endParaRPr lang="zh-CN" altLang="en-US"/>
          </a:p>
        </p:txBody>
      </p:sp>
      <p:pic>
        <p:nvPicPr>
          <p:cNvPr id="34818" name="Picture 2" descr="https://img-blog.csdnimg.cn/20190917205722416.png?x-oss-process=image/watermark,type_ZmFuZ3poZW5naGVpdGk,shadow_10,text_aHR0cHM6Ly9ibG9nLmNzZG4ubmV0L3dlaXhpbl80MTYzNDk3NA==,size_16,color_FFFFFF,t_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074822"/>
            <a:ext cx="7992888" cy="5538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7766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980728"/>
            <a:ext cx="8229600" cy="711200"/>
          </a:xfrm>
        </p:spPr>
        <p:txBody>
          <a:bodyPr/>
          <a:lstStyle/>
          <a:p>
            <a:pPr eaLnBrk="1" hangingPunct="1"/>
            <a:r>
              <a:rPr lang="en-US" altLang="zh-CN" sz="4000" dirty="0" err="1" smtClean="0"/>
              <a:t>Hadoop</a:t>
            </a:r>
            <a:r>
              <a:rPr lang="zh-CN" altLang="en-US" sz="4000" dirty="0" smtClean="0"/>
              <a:t>：</a:t>
            </a:r>
            <a:r>
              <a:rPr lang="en-US" altLang="zh-CN" sz="4000" dirty="0" err="1" smtClean="0"/>
              <a:t>HDFS+Mapreduce</a:t>
            </a:r>
            <a:endParaRPr lang="zh-CN" altLang="en-US" sz="4000" dirty="0" smtClean="0"/>
          </a:p>
        </p:txBody>
      </p:sp>
      <p:sp>
        <p:nvSpPr>
          <p:cNvPr id="2" name="内容占位符 1"/>
          <p:cNvSpPr>
            <a:spLocks noGrp="1"/>
          </p:cNvSpPr>
          <p:nvPr>
            <p:ph idx="1"/>
          </p:nvPr>
        </p:nvSpPr>
        <p:spPr>
          <a:xfrm>
            <a:off x="341763" y="1772816"/>
            <a:ext cx="4950317" cy="3384550"/>
          </a:xfrm>
        </p:spPr>
        <p:txBody>
          <a:bodyPr/>
          <a:lstStyle/>
          <a:p>
            <a:r>
              <a:rPr lang="zh-CN" altLang="en-US" sz="2400" dirty="0" smtClean="0"/>
              <a:t>将</a:t>
            </a:r>
            <a:r>
              <a:rPr lang="zh-CN" altLang="en-US" sz="2400" dirty="0"/>
              <a:t>处理移动到</a:t>
            </a:r>
            <a:r>
              <a:rPr lang="zh-CN" altLang="en-US" sz="2400" dirty="0" smtClean="0"/>
              <a:t>存储</a:t>
            </a:r>
            <a:endParaRPr lang="en-US" altLang="zh-CN" sz="2400" dirty="0" smtClean="0"/>
          </a:p>
          <a:p>
            <a:r>
              <a:rPr lang="en-US" altLang="zh-CN" sz="2400" dirty="0" err="1" smtClean="0"/>
              <a:t>JobTracker</a:t>
            </a:r>
            <a:r>
              <a:rPr lang="zh-CN" altLang="en-US" sz="2400" dirty="0" smtClean="0"/>
              <a:t>。应用程序</a:t>
            </a:r>
            <a:r>
              <a:rPr lang="zh-CN" altLang="en-US" sz="2400" dirty="0"/>
              <a:t>提交之后，将提供包含在 </a:t>
            </a:r>
            <a:r>
              <a:rPr lang="en-US" altLang="zh-CN" sz="2400" dirty="0"/>
              <a:t>HDFS </a:t>
            </a:r>
            <a:r>
              <a:rPr lang="zh-CN" altLang="en-US" sz="2400" dirty="0"/>
              <a:t>中的输入和输出目录</a:t>
            </a:r>
            <a:r>
              <a:rPr lang="zh-CN" altLang="en-US" sz="2400" dirty="0" smtClean="0"/>
              <a:t>。</a:t>
            </a:r>
            <a:endParaRPr lang="en-US" altLang="zh-CN" sz="2400" dirty="0" smtClean="0"/>
          </a:p>
          <a:p>
            <a:r>
              <a:rPr lang="en-US" altLang="zh-CN" sz="2400" dirty="0" err="1" smtClean="0"/>
              <a:t>JobTracker</a:t>
            </a:r>
            <a:r>
              <a:rPr lang="en-US" altLang="zh-CN" sz="2400" dirty="0" smtClean="0"/>
              <a:t> </a:t>
            </a:r>
            <a:r>
              <a:rPr lang="zh-CN" altLang="en-US" sz="2400" dirty="0"/>
              <a:t>使用文件块信息（物理量和位置）确定如何</a:t>
            </a:r>
            <a:r>
              <a:rPr lang="zh-CN" altLang="en-US" sz="2400" dirty="0" smtClean="0"/>
              <a:t>创建 </a:t>
            </a:r>
            <a:r>
              <a:rPr lang="en-US" altLang="zh-CN" sz="2400" dirty="0" err="1"/>
              <a:t>TaskTracker</a:t>
            </a:r>
            <a:r>
              <a:rPr lang="en-US" altLang="zh-CN" sz="2400" dirty="0"/>
              <a:t> </a:t>
            </a:r>
            <a:r>
              <a:rPr lang="zh-CN" altLang="en-US" sz="2400" dirty="0"/>
              <a:t>从属任务</a:t>
            </a:r>
            <a:r>
              <a:rPr lang="zh-CN" altLang="en-US" sz="2400" dirty="0" smtClean="0"/>
              <a:t>。</a:t>
            </a:r>
            <a:endParaRPr lang="en-US" altLang="zh-CN" sz="2400" dirty="0" smtClean="0"/>
          </a:p>
          <a:p>
            <a:r>
              <a:rPr lang="en-US" altLang="zh-CN" sz="2400" dirty="0" err="1" smtClean="0"/>
              <a:t>MapReduce</a:t>
            </a:r>
            <a:r>
              <a:rPr lang="zh-CN" altLang="en-US" sz="2400" dirty="0"/>
              <a:t>应用程序被复制到每个出现输入文件块的节点。将为特定节点上的每个文件块创建一个惟一的从属任务</a:t>
            </a:r>
            <a:r>
              <a:rPr lang="zh-CN" altLang="en-US" sz="2400" dirty="0" smtClean="0"/>
              <a:t>。</a:t>
            </a:r>
            <a:endParaRPr lang="en-US" altLang="zh-CN" sz="2400" dirty="0" smtClean="0"/>
          </a:p>
          <a:p>
            <a:r>
              <a:rPr lang="zh-CN" altLang="en-US" sz="2400" dirty="0" smtClean="0"/>
              <a:t>每个 </a:t>
            </a:r>
            <a:r>
              <a:rPr lang="en-US" altLang="zh-CN" sz="2400" dirty="0" err="1"/>
              <a:t>TaskTracker</a:t>
            </a:r>
            <a:r>
              <a:rPr lang="en-US" altLang="zh-CN" sz="2400" dirty="0"/>
              <a:t> </a:t>
            </a:r>
            <a:r>
              <a:rPr lang="zh-CN" altLang="en-US" sz="2400" dirty="0"/>
              <a:t>将状态和完成信息报告给 </a:t>
            </a:r>
            <a:r>
              <a:rPr lang="en-US" altLang="zh-CN" sz="2400" dirty="0" err="1" smtClean="0"/>
              <a:t>JobTracker</a:t>
            </a:r>
            <a:r>
              <a:rPr lang="zh-CN" altLang="en-US" sz="2400" dirty="0" smtClean="0"/>
              <a:t>。</a:t>
            </a:r>
            <a:endParaRPr lang="zh-CN" altLang="en-US" sz="2400" dirty="0"/>
          </a:p>
        </p:txBody>
      </p:sp>
      <p:pic>
        <p:nvPicPr>
          <p:cNvPr id="36866" name="Picture 2" descr="https://bkimg.cdn.bcebos.com/pic/8644ebf81a4c510f0e44a1666059252dd52aa5ce?x-bce-process=image/watermark,image_d2F0ZXIvYmFpa2U4MA==,g_7,xp_5,yp_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1844824"/>
            <a:ext cx="3543300" cy="447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96968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467544" y="1844824"/>
            <a:ext cx="8229600" cy="3384550"/>
          </a:xfrm>
        </p:spPr>
        <p:txBody>
          <a:bodyPr/>
          <a:lstStyle/>
          <a:p>
            <a:r>
              <a:rPr lang="zh-CN" altLang="en-US" sz="2400" dirty="0" smtClean="0"/>
              <a:t>大</a:t>
            </a:r>
            <a:r>
              <a:rPr lang="zh-CN" altLang="en-US" sz="2400" dirty="0"/>
              <a:t>数据存储：分布式存储</a:t>
            </a:r>
          </a:p>
          <a:p>
            <a:r>
              <a:rPr lang="zh-CN" altLang="en-US" sz="2400" dirty="0"/>
              <a:t>日志处理：擅长日志分析</a:t>
            </a:r>
          </a:p>
          <a:p>
            <a:r>
              <a:rPr lang="en-US" altLang="zh-CN" sz="2400" dirty="0" smtClean="0"/>
              <a:t>ETL</a:t>
            </a:r>
            <a:r>
              <a:rPr lang="zh-CN" altLang="en-US" sz="2400" dirty="0" smtClean="0"/>
              <a:t>：数据</a:t>
            </a:r>
            <a:r>
              <a:rPr lang="zh-CN" altLang="en-US" sz="2400" dirty="0"/>
              <a:t>抽取到</a:t>
            </a:r>
            <a:r>
              <a:rPr lang="en-US" altLang="zh-CN" sz="2400" dirty="0"/>
              <a:t>oracle</a:t>
            </a:r>
            <a:r>
              <a:rPr lang="zh-CN" altLang="en-US" sz="2400" dirty="0"/>
              <a:t>、</a:t>
            </a:r>
            <a:r>
              <a:rPr lang="en-US" altLang="zh-CN" sz="2400" dirty="0" err="1"/>
              <a:t>mysql</a:t>
            </a:r>
            <a:r>
              <a:rPr lang="zh-CN" altLang="en-US" sz="2400" dirty="0"/>
              <a:t>、</a:t>
            </a:r>
            <a:r>
              <a:rPr lang="en-US" altLang="zh-CN" sz="2400" dirty="0"/>
              <a:t>DB2</a:t>
            </a:r>
            <a:r>
              <a:rPr lang="zh-CN" altLang="en-US" sz="2400" dirty="0"/>
              <a:t>、</a:t>
            </a:r>
            <a:r>
              <a:rPr lang="en-US" altLang="zh-CN" sz="2400" dirty="0" err="1"/>
              <a:t>mongdb</a:t>
            </a:r>
            <a:r>
              <a:rPr lang="zh-CN" altLang="en-US" sz="2400" dirty="0"/>
              <a:t>及主流数据库</a:t>
            </a:r>
          </a:p>
          <a:p>
            <a:r>
              <a:rPr lang="zh-CN" altLang="en-US" sz="2400" dirty="0" smtClean="0"/>
              <a:t>搜索引擎：海量网页的处理</a:t>
            </a:r>
            <a:endParaRPr lang="zh-CN" altLang="en-US" sz="2400" dirty="0"/>
          </a:p>
          <a:p>
            <a:r>
              <a:rPr lang="zh-CN" altLang="en-US" sz="2400" dirty="0"/>
              <a:t>数据挖掘：目前比较流行的广告推荐，个性化广告</a:t>
            </a:r>
            <a:r>
              <a:rPr lang="zh-CN" altLang="en-US" sz="2400" dirty="0" smtClean="0"/>
              <a:t>推荐</a:t>
            </a:r>
            <a:endParaRPr lang="en-US" altLang="zh-CN" sz="2400" dirty="0" smtClean="0"/>
          </a:p>
          <a:p>
            <a:endParaRPr lang="zh-CN" altLang="en-US" sz="2400" dirty="0"/>
          </a:p>
          <a:p>
            <a:r>
              <a:rPr lang="en-US" altLang="zh-CN" sz="2400" dirty="0" err="1"/>
              <a:t>Hadoop</a:t>
            </a:r>
            <a:r>
              <a:rPr lang="zh-CN" altLang="en-US" sz="2400" dirty="0"/>
              <a:t>是专为离线和大规模数据分析而设计的，并不适合那种对几个记录随机读写的在线事务处理模式。</a:t>
            </a:r>
          </a:p>
          <a:p>
            <a:endParaRPr lang="zh-CN" altLang="en-US" sz="2400" dirty="0"/>
          </a:p>
        </p:txBody>
      </p:sp>
      <p:sp>
        <p:nvSpPr>
          <p:cNvPr id="4" name="Rectangle 2"/>
          <p:cNvSpPr>
            <a:spLocks noGrp="1" noChangeArrowheads="1"/>
          </p:cNvSpPr>
          <p:nvPr>
            <p:ph type="title"/>
          </p:nvPr>
        </p:nvSpPr>
        <p:spPr>
          <a:xfrm>
            <a:off x="467544" y="1052736"/>
            <a:ext cx="8229600" cy="711200"/>
          </a:xfrm>
        </p:spPr>
        <p:txBody>
          <a:bodyPr/>
          <a:lstStyle/>
          <a:p>
            <a:pPr eaLnBrk="1" hangingPunct="1"/>
            <a:r>
              <a:rPr lang="en-US" altLang="zh-CN" sz="4000" dirty="0" err="1" smtClean="0"/>
              <a:t>Hadoop</a:t>
            </a:r>
            <a:r>
              <a:rPr lang="zh-CN" altLang="en-US" sz="4000" dirty="0" smtClean="0"/>
              <a:t>适用场景</a:t>
            </a:r>
            <a:endParaRPr lang="zh-CN" altLang="en-US" sz="4000" dirty="0" smtClean="0"/>
          </a:p>
        </p:txBody>
      </p:sp>
    </p:spTree>
    <p:extLst>
      <p:ext uri="{BB962C8B-B14F-4D97-AF65-F5344CB8AC3E}">
        <p14:creationId xmlns:p14="http://schemas.microsoft.com/office/powerpoint/2010/main" val="308500820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467544" y="1844824"/>
            <a:ext cx="8229600" cy="3384550"/>
          </a:xfrm>
        </p:spPr>
        <p:txBody>
          <a:bodyPr/>
          <a:lstStyle/>
          <a:p>
            <a:r>
              <a:rPr lang="en-US" altLang="zh-CN" sz="2800" dirty="0" smtClean="0"/>
              <a:t>Spark </a:t>
            </a:r>
            <a:r>
              <a:rPr lang="zh-CN" altLang="en-US" sz="2800" dirty="0"/>
              <a:t>是专为大规模数据处理而设计的快速通用的计算引擎。</a:t>
            </a:r>
            <a:r>
              <a:rPr lang="en-US" altLang="zh-CN" sz="2800" dirty="0"/>
              <a:t>Spark</a:t>
            </a:r>
            <a:r>
              <a:rPr lang="zh-CN" altLang="en-US" sz="2800" dirty="0"/>
              <a:t>是</a:t>
            </a:r>
            <a:r>
              <a:rPr lang="en-US" altLang="zh-CN" sz="2800" dirty="0"/>
              <a:t>UC Berkeley AMP lab </a:t>
            </a:r>
            <a:r>
              <a:rPr lang="zh-CN" altLang="en-US" sz="2800" dirty="0" smtClean="0"/>
              <a:t>所</a:t>
            </a:r>
            <a:r>
              <a:rPr lang="zh-CN" altLang="en-US" sz="2800" dirty="0"/>
              <a:t>开源的类</a:t>
            </a:r>
            <a:r>
              <a:rPr lang="en-US" altLang="zh-CN" sz="2800" dirty="0" err="1"/>
              <a:t>Hadoop</a:t>
            </a:r>
            <a:r>
              <a:rPr lang="en-US" altLang="zh-CN" sz="2800" dirty="0"/>
              <a:t> </a:t>
            </a:r>
            <a:r>
              <a:rPr lang="en-US" altLang="zh-CN" sz="2800" dirty="0" err="1"/>
              <a:t>MapReduce</a:t>
            </a:r>
            <a:r>
              <a:rPr lang="zh-CN" altLang="en-US" sz="2800" dirty="0"/>
              <a:t>的通用并行</a:t>
            </a:r>
            <a:r>
              <a:rPr lang="zh-CN" altLang="en-US" sz="2800" dirty="0" smtClean="0"/>
              <a:t>框架</a:t>
            </a:r>
            <a:endParaRPr lang="en-US" altLang="zh-CN" sz="2800" dirty="0" smtClean="0"/>
          </a:p>
          <a:p>
            <a:pPr lvl="1"/>
            <a:r>
              <a:rPr lang="en-US" altLang="zh-CN" dirty="0" smtClean="0"/>
              <a:t>Job</a:t>
            </a:r>
            <a:r>
              <a:rPr lang="zh-CN" altLang="en-US" dirty="0"/>
              <a:t>中间输出结果可以保存在内存中，从而不再需要读写</a:t>
            </a:r>
            <a:r>
              <a:rPr lang="en-US" altLang="zh-CN" dirty="0"/>
              <a:t>HDFS</a:t>
            </a:r>
            <a:r>
              <a:rPr lang="zh-CN" altLang="en-US" dirty="0"/>
              <a:t>，因此</a:t>
            </a:r>
            <a:r>
              <a:rPr lang="en-US" altLang="zh-CN" dirty="0"/>
              <a:t>Spark</a:t>
            </a:r>
            <a:r>
              <a:rPr lang="zh-CN" altLang="en-US" dirty="0"/>
              <a:t>能更好地适用于数据挖掘与机器学习等需要迭代的</a:t>
            </a:r>
            <a:r>
              <a:rPr lang="en-US" altLang="zh-CN" dirty="0" err="1"/>
              <a:t>MapReduce</a:t>
            </a:r>
            <a:r>
              <a:rPr lang="zh-CN" altLang="en-US" dirty="0"/>
              <a:t>的算法</a:t>
            </a:r>
            <a:r>
              <a:rPr lang="zh-CN" altLang="en-US" dirty="0" smtClean="0"/>
              <a:t>。</a:t>
            </a:r>
            <a:endParaRPr lang="en-US" altLang="zh-CN" dirty="0" smtClean="0"/>
          </a:p>
          <a:p>
            <a:pPr lvl="1"/>
            <a:r>
              <a:rPr lang="zh-CN" altLang="en-US" dirty="0" smtClean="0"/>
              <a:t>能进行批任务处理和流任务处理</a:t>
            </a:r>
            <a:endParaRPr lang="en-US" altLang="zh-CN" dirty="0" smtClean="0"/>
          </a:p>
        </p:txBody>
      </p:sp>
      <p:sp>
        <p:nvSpPr>
          <p:cNvPr id="4" name="Rectangle 2"/>
          <p:cNvSpPr>
            <a:spLocks noGrp="1" noChangeArrowheads="1"/>
          </p:cNvSpPr>
          <p:nvPr>
            <p:ph type="title"/>
          </p:nvPr>
        </p:nvSpPr>
        <p:spPr>
          <a:xfrm>
            <a:off x="467544" y="1052736"/>
            <a:ext cx="8229600" cy="711200"/>
          </a:xfrm>
        </p:spPr>
        <p:txBody>
          <a:bodyPr/>
          <a:lstStyle/>
          <a:p>
            <a:pPr eaLnBrk="1" hangingPunct="1"/>
            <a:r>
              <a:rPr lang="en-US" altLang="zh-CN" sz="4000" dirty="0" smtClean="0"/>
              <a:t>Spark</a:t>
            </a:r>
            <a:endParaRPr lang="zh-CN" altLang="en-US" sz="4000" dirty="0" smtClean="0"/>
          </a:p>
        </p:txBody>
      </p:sp>
    </p:spTree>
    <p:extLst>
      <p:ext uri="{BB962C8B-B14F-4D97-AF65-F5344CB8AC3E}">
        <p14:creationId xmlns:p14="http://schemas.microsoft.com/office/powerpoint/2010/main" val="332960006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467544" y="1844824"/>
            <a:ext cx="8229600" cy="3384550"/>
          </a:xfrm>
        </p:spPr>
        <p:txBody>
          <a:bodyPr/>
          <a:lstStyle/>
          <a:p>
            <a:r>
              <a:rPr lang="zh-CN" altLang="en-US" sz="2800" dirty="0"/>
              <a:t>更快的</a:t>
            </a:r>
            <a:r>
              <a:rPr lang="zh-CN" altLang="en-US" sz="2800" dirty="0" smtClean="0"/>
              <a:t>速度：内存</a:t>
            </a:r>
            <a:r>
              <a:rPr lang="zh-CN" altLang="en-US" sz="2800" dirty="0"/>
              <a:t>计算下，</a:t>
            </a:r>
            <a:r>
              <a:rPr lang="en-US" altLang="zh-CN" sz="2800" dirty="0"/>
              <a:t>Spark </a:t>
            </a:r>
            <a:r>
              <a:rPr lang="zh-CN" altLang="en-US" sz="2800" dirty="0"/>
              <a:t>比 </a:t>
            </a:r>
            <a:r>
              <a:rPr lang="en-US" altLang="zh-CN" sz="2800" dirty="0" err="1"/>
              <a:t>Hadoop</a:t>
            </a:r>
            <a:r>
              <a:rPr lang="en-US" altLang="zh-CN" sz="2800" dirty="0"/>
              <a:t> </a:t>
            </a:r>
            <a:r>
              <a:rPr lang="zh-CN" altLang="en-US" sz="2800" dirty="0"/>
              <a:t>快</a:t>
            </a:r>
            <a:r>
              <a:rPr lang="en-US" altLang="zh-CN" sz="2800" dirty="0"/>
              <a:t>100</a:t>
            </a:r>
            <a:r>
              <a:rPr lang="zh-CN" altLang="en-US" sz="2800" dirty="0"/>
              <a:t>倍。</a:t>
            </a:r>
          </a:p>
          <a:p>
            <a:r>
              <a:rPr lang="zh-CN" altLang="en-US" sz="2800" dirty="0"/>
              <a:t>易用</a:t>
            </a:r>
            <a:r>
              <a:rPr lang="zh-CN" altLang="en-US" sz="2800" dirty="0" smtClean="0"/>
              <a:t>性：</a:t>
            </a:r>
            <a:r>
              <a:rPr lang="en-US" altLang="zh-CN" sz="2800" dirty="0" smtClean="0"/>
              <a:t>Spark </a:t>
            </a:r>
            <a:r>
              <a:rPr lang="zh-CN" altLang="en-US" sz="2800" dirty="0"/>
              <a:t>提供了</a:t>
            </a:r>
            <a:r>
              <a:rPr lang="en-US" altLang="zh-CN" sz="2800" dirty="0"/>
              <a:t>80</a:t>
            </a:r>
            <a:r>
              <a:rPr lang="zh-CN" altLang="en-US" sz="2800" dirty="0"/>
              <a:t>多个高级运算符</a:t>
            </a:r>
            <a:r>
              <a:rPr lang="zh-CN" altLang="en-US" sz="2800" dirty="0" smtClean="0"/>
              <a:t>。</a:t>
            </a:r>
            <a:r>
              <a:rPr lang="zh-CN" altLang="en-US" sz="2800" dirty="0"/>
              <a:t>高级 </a:t>
            </a:r>
            <a:r>
              <a:rPr lang="en-US" altLang="zh-CN" sz="2800" dirty="0"/>
              <a:t>API </a:t>
            </a:r>
            <a:r>
              <a:rPr lang="zh-CN" altLang="en-US" sz="2800" dirty="0"/>
              <a:t>剥离了对集群本身的关注，</a:t>
            </a:r>
            <a:r>
              <a:rPr lang="en-US" altLang="zh-CN" sz="2800" dirty="0"/>
              <a:t>Spark </a:t>
            </a:r>
            <a:r>
              <a:rPr lang="zh-CN" altLang="en-US" sz="2800" dirty="0"/>
              <a:t>应用开发者可以专注于应用所要做的计算本身</a:t>
            </a:r>
          </a:p>
          <a:p>
            <a:r>
              <a:rPr lang="zh-CN" altLang="en-US" sz="2800" dirty="0" smtClean="0"/>
              <a:t>通用性：</a:t>
            </a:r>
            <a:r>
              <a:rPr lang="en-US" altLang="zh-CN" sz="2800" dirty="0" smtClean="0"/>
              <a:t>Spark </a:t>
            </a:r>
            <a:r>
              <a:rPr lang="zh-CN" altLang="en-US" sz="2800" dirty="0"/>
              <a:t>提供了大量的库，包括</a:t>
            </a:r>
            <a:r>
              <a:rPr lang="en-US" altLang="zh-CN" sz="2800" dirty="0"/>
              <a:t>Spark Core</a:t>
            </a:r>
            <a:r>
              <a:rPr lang="zh-CN" altLang="en-US" sz="2800" dirty="0"/>
              <a:t>、</a:t>
            </a:r>
            <a:r>
              <a:rPr lang="en-US" altLang="zh-CN" sz="2800" dirty="0"/>
              <a:t>Spark SQL</a:t>
            </a:r>
            <a:r>
              <a:rPr lang="zh-CN" altLang="en-US" sz="2800" dirty="0"/>
              <a:t>、</a:t>
            </a:r>
            <a:r>
              <a:rPr lang="en-US" altLang="zh-CN" sz="2800" dirty="0"/>
              <a:t>Spark Streaming</a:t>
            </a:r>
            <a:r>
              <a:rPr lang="zh-CN" altLang="en-US" sz="2800" dirty="0"/>
              <a:t>、</a:t>
            </a:r>
            <a:r>
              <a:rPr lang="en-US" altLang="zh-CN" sz="2800" dirty="0" err="1"/>
              <a:t>MLlib</a:t>
            </a:r>
            <a:r>
              <a:rPr lang="zh-CN" altLang="en-US" sz="2800" dirty="0"/>
              <a:t>、</a:t>
            </a:r>
            <a:r>
              <a:rPr lang="en-US" altLang="zh-CN" sz="2800" dirty="0" err="1"/>
              <a:t>GraphX</a:t>
            </a:r>
            <a:r>
              <a:rPr lang="zh-CN" altLang="en-US" sz="2800" dirty="0"/>
              <a:t>。 开发者可以在同一个应用程序中无缝组合使用这些库</a:t>
            </a:r>
            <a:r>
              <a:rPr lang="zh-CN" altLang="en-US" sz="2800" dirty="0" smtClean="0"/>
              <a:t>。</a:t>
            </a:r>
            <a:endParaRPr lang="zh-CN" altLang="en-US" sz="2800" dirty="0"/>
          </a:p>
        </p:txBody>
      </p:sp>
      <p:sp>
        <p:nvSpPr>
          <p:cNvPr id="4" name="Rectangle 2"/>
          <p:cNvSpPr>
            <a:spLocks noGrp="1" noChangeArrowheads="1"/>
          </p:cNvSpPr>
          <p:nvPr>
            <p:ph type="title"/>
          </p:nvPr>
        </p:nvSpPr>
        <p:spPr>
          <a:xfrm>
            <a:off x="467544" y="1052736"/>
            <a:ext cx="8229600" cy="711200"/>
          </a:xfrm>
        </p:spPr>
        <p:txBody>
          <a:bodyPr/>
          <a:lstStyle/>
          <a:p>
            <a:pPr eaLnBrk="1" hangingPunct="1"/>
            <a:r>
              <a:rPr lang="en-US" altLang="zh-CN" sz="4000" dirty="0" smtClean="0"/>
              <a:t>Spark</a:t>
            </a:r>
            <a:r>
              <a:rPr lang="zh-CN" altLang="en-US" sz="4000" dirty="0"/>
              <a:t>优点</a:t>
            </a:r>
            <a:endParaRPr lang="zh-CN" altLang="en-US" sz="4000" dirty="0" smtClean="0"/>
          </a:p>
        </p:txBody>
      </p:sp>
    </p:spTree>
    <p:extLst>
      <p:ext uri="{BB962C8B-B14F-4D97-AF65-F5344CB8AC3E}">
        <p14:creationId xmlns:p14="http://schemas.microsoft.com/office/powerpoint/2010/main" val="74172715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endParaRPr lang="zh-CN" altLang="en-US" smtClean="0"/>
          </a:p>
        </p:txBody>
      </p:sp>
      <p:sp>
        <p:nvSpPr>
          <p:cNvPr id="50179" name="Rectangle 3"/>
          <p:cNvSpPr>
            <a:spLocks noGrp="1" noChangeArrowheads="1"/>
          </p:cNvSpPr>
          <p:nvPr>
            <p:ph type="body" idx="1"/>
          </p:nvPr>
        </p:nvSpPr>
        <p:spPr>
          <a:xfrm>
            <a:off x="468313" y="765175"/>
            <a:ext cx="8229600" cy="3384550"/>
          </a:xfrm>
        </p:spPr>
        <p:txBody>
          <a:bodyPr/>
          <a:lstStyle/>
          <a:p>
            <a:r>
              <a:rPr lang="zh-CN" altLang="en-US" sz="2800" smtClean="0"/>
              <a:t>习题：一个采用</a:t>
            </a:r>
            <a:r>
              <a:rPr lang="en-US" altLang="zh-CN" sz="2800" smtClean="0"/>
              <a:t>Chord</a:t>
            </a:r>
            <a:r>
              <a:rPr lang="zh-CN" altLang="en-US" sz="2800" smtClean="0"/>
              <a:t>协议的分布式存储系统中，假设节点</a:t>
            </a:r>
            <a:r>
              <a:rPr lang="en-US" altLang="zh-CN" sz="2800" smtClean="0"/>
              <a:t>ID</a:t>
            </a:r>
            <a:r>
              <a:rPr lang="zh-CN" altLang="en-US" sz="2800" smtClean="0"/>
              <a:t>值范围为</a:t>
            </a:r>
            <a:r>
              <a:rPr lang="en-US" altLang="zh-CN" sz="2800" smtClean="0"/>
              <a:t>0-63</a:t>
            </a:r>
            <a:r>
              <a:rPr lang="zh-CN" altLang="en-US" sz="2800" smtClean="0"/>
              <a:t>。现共有</a:t>
            </a:r>
            <a:r>
              <a:rPr lang="en-US" altLang="zh-CN" sz="2800" smtClean="0"/>
              <a:t>12</a:t>
            </a:r>
            <a:r>
              <a:rPr lang="zh-CN" altLang="en-US" sz="2800" smtClean="0"/>
              <a:t>个节点构成一个</a:t>
            </a:r>
            <a:r>
              <a:rPr lang="en-US" altLang="zh-CN" sz="2800" smtClean="0"/>
              <a:t>Chord</a:t>
            </a:r>
            <a:r>
              <a:rPr lang="zh-CN" altLang="en-US" sz="2800" smtClean="0"/>
              <a:t>环。</a:t>
            </a:r>
            <a:r>
              <a:rPr lang="zh-CN" altLang="en-US" smtClean="0"/>
              <a:t>节点</a:t>
            </a:r>
            <a:r>
              <a:rPr lang="en-US" altLang="zh-CN" smtClean="0"/>
              <a:t>N1 </a:t>
            </a:r>
            <a:r>
              <a:rPr lang="zh-CN" altLang="en-US" smtClean="0"/>
              <a:t>、</a:t>
            </a:r>
            <a:r>
              <a:rPr lang="en-US" altLang="zh-CN" smtClean="0"/>
              <a:t>N14</a:t>
            </a:r>
            <a:r>
              <a:rPr lang="zh-CN" altLang="en-US" smtClean="0"/>
              <a:t>的路由表是： </a:t>
            </a:r>
          </a:p>
        </p:txBody>
      </p:sp>
      <p:sp>
        <p:nvSpPr>
          <p:cNvPr id="50180" name="Rectangle 4"/>
          <p:cNvSpPr>
            <a:spLocks noChangeArrowheads="1"/>
          </p:cNvSpPr>
          <p:nvPr/>
        </p:nvSpPr>
        <p:spPr bwMode="auto">
          <a:xfrm>
            <a:off x="0" y="1890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0181" name="Object 5"/>
          <p:cNvGraphicFramePr>
            <a:graphicFrameLocks noChangeAspect="1"/>
          </p:cNvGraphicFramePr>
          <p:nvPr/>
        </p:nvGraphicFramePr>
        <p:xfrm>
          <a:off x="1474788" y="2071688"/>
          <a:ext cx="5113337" cy="4786312"/>
        </p:xfrm>
        <a:graphic>
          <a:graphicData uri="http://schemas.openxmlformats.org/presentationml/2006/ole">
            <mc:AlternateContent xmlns:mc="http://schemas.openxmlformats.org/markup-compatibility/2006">
              <mc:Choice xmlns:v="urn:schemas-microsoft-com:vml" Requires="v">
                <p:oleObj spid="_x0000_s32791" name="Visio" r:id="rId3" imgW="1744980" imgH="1625194" progId="Visio.Drawing.11">
                  <p:embed/>
                </p:oleObj>
              </mc:Choice>
              <mc:Fallback>
                <p:oleObj name="Visio" r:id="rId3" imgW="1744980" imgH="162519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4788" y="2071688"/>
                        <a:ext cx="5113337" cy="478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134257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82" name="Rectangle 2"/>
          <p:cNvSpPr>
            <a:spLocks noGrp="1" noChangeArrowheads="1"/>
          </p:cNvSpPr>
          <p:nvPr>
            <p:ph type="title"/>
          </p:nvPr>
        </p:nvSpPr>
        <p:spPr>
          <a:xfrm>
            <a:off x="1403350" y="908050"/>
            <a:ext cx="6994525" cy="450850"/>
          </a:xfrm>
          <a:noFill/>
        </p:spPr>
        <p:txBody>
          <a:bodyPr/>
          <a:lstStyle/>
          <a:p>
            <a:r>
              <a:rPr lang="zh-CN" altLang="en-US"/>
              <a:t>差分快照实现：</a:t>
            </a:r>
            <a:r>
              <a:rPr lang="en-US" altLang="zh-CN"/>
              <a:t>CoW</a:t>
            </a:r>
          </a:p>
        </p:txBody>
      </p:sp>
      <p:sp>
        <p:nvSpPr>
          <p:cNvPr id="1146883" name="Text Box 3"/>
          <p:cNvSpPr txBox="1">
            <a:spLocks noChangeArrowheads="1"/>
          </p:cNvSpPr>
          <p:nvPr/>
        </p:nvSpPr>
        <p:spPr bwMode="auto">
          <a:xfrm>
            <a:off x="1025525" y="2609850"/>
            <a:ext cx="392113" cy="365125"/>
          </a:xfrm>
          <a:prstGeom prst="rect">
            <a:avLst/>
          </a:prstGeom>
          <a:noFill/>
          <a:ln w="28575" algn="ctr">
            <a:solidFill>
              <a:schemeClr val="bg2"/>
            </a:solidFill>
            <a:miter lim="800000"/>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a:latin typeface="华文细黑" panose="02010600040101010101" pitchFamily="2" charset="-122"/>
                <a:ea typeface="华文细黑" panose="02010600040101010101" pitchFamily="2" charset="-122"/>
              </a:rPr>
              <a:t>p</a:t>
            </a:r>
          </a:p>
        </p:txBody>
      </p:sp>
      <p:sp>
        <p:nvSpPr>
          <p:cNvPr id="1146884" name="Line 4"/>
          <p:cNvSpPr>
            <a:spLocks noChangeShapeType="1"/>
          </p:cNvSpPr>
          <p:nvPr/>
        </p:nvSpPr>
        <p:spPr bwMode="auto">
          <a:xfrm>
            <a:off x="1404938" y="2784475"/>
            <a:ext cx="1655762" cy="0"/>
          </a:xfrm>
          <a:prstGeom prst="line">
            <a:avLst/>
          </a:prstGeom>
          <a:noFill/>
          <a:ln w="28575">
            <a:solidFill>
              <a:schemeClr val="bg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6885" name="AutoShape 5"/>
          <p:cNvSpPr>
            <a:spLocks noChangeArrowheads="1"/>
          </p:cNvSpPr>
          <p:nvPr/>
        </p:nvSpPr>
        <p:spPr bwMode="auto">
          <a:xfrm>
            <a:off x="3133725" y="2497138"/>
            <a:ext cx="647700" cy="1079500"/>
          </a:xfrm>
          <a:prstGeom prst="can">
            <a:avLst>
              <a:gd name="adj" fmla="val 41667"/>
            </a:avLst>
          </a:prstGeom>
          <a:gradFill rotWithShape="1">
            <a:gsLst>
              <a:gs pos="0">
                <a:srgbClr val="99CCFF"/>
              </a:gs>
              <a:gs pos="100000">
                <a:srgbClr val="99CCFF">
                  <a:gamma/>
                  <a:shade val="46275"/>
                  <a:invGamma/>
                </a:srgbClr>
              </a:gs>
            </a:gsLst>
            <a:lin ang="5400000" scaled="1"/>
          </a:gradFill>
          <a:ln w="9525">
            <a:solidFill>
              <a:srgbClr val="0066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6886" name="Text Box 6"/>
          <p:cNvSpPr txBox="1">
            <a:spLocks noChangeArrowheads="1"/>
          </p:cNvSpPr>
          <p:nvPr/>
        </p:nvSpPr>
        <p:spPr bwMode="auto">
          <a:xfrm>
            <a:off x="3211513" y="2784475"/>
            <a:ext cx="412750" cy="6413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1800">
                <a:latin typeface="华文细黑" panose="02010600040101010101" pitchFamily="2" charset="-122"/>
                <a:ea typeface="华文细黑" panose="02010600040101010101" pitchFamily="2" charset="-122"/>
              </a:rPr>
              <a:t>源盘</a:t>
            </a:r>
          </a:p>
        </p:txBody>
      </p:sp>
      <p:sp>
        <p:nvSpPr>
          <p:cNvPr id="1146887" name="Text Box 7"/>
          <p:cNvSpPr txBox="1">
            <a:spLocks noChangeArrowheads="1"/>
          </p:cNvSpPr>
          <p:nvPr/>
        </p:nvSpPr>
        <p:spPr bwMode="auto">
          <a:xfrm>
            <a:off x="1549400" y="2424113"/>
            <a:ext cx="1312863" cy="3365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b="0">
                <a:latin typeface="华文细黑" panose="02010600040101010101" pitchFamily="2" charset="-122"/>
                <a:ea typeface="华文细黑" panose="02010600040101010101" pitchFamily="2" charset="-122"/>
              </a:rPr>
              <a:t>快照前写块</a:t>
            </a:r>
            <a:r>
              <a:rPr lang="en-US" altLang="zh-CN" b="0">
                <a:latin typeface="华文细黑" panose="02010600040101010101" pitchFamily="2" charset="-122"/>
                <a:ea typeface="华文细黑" panose="02010600040101010101" pitchFamily="2" charset="-122"/>
              </a:rPr>
              <a:t>1</a:t>
            </a:r>
          </a:p>
        </p:txBody>
      </p:sp>
      <p:sp>
        <p:nvSpPr>
          <p:cNvPr id="1146888" name="Text Box 8"/>
          <p:cNvSpPr txBox="1">
            <a:spLocks noChangeArrowheads="1"/>
          </p:cNvSpPr>
          <p:nvPr/>
        </p:nvSpPr>
        <p:spPr bwMode="auto">
          <a:xfrm>
            <a:off x="5870575" y="2281238"/>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a</a:t>
            </a:r>
          </a:p>
        </p:txBody>
      </p:sp>
      <p:sp>
        <p:nvSpPr>
          <p:cNvPr id="1146889" name="Text Box 9"/>
          <p:cNvSpPr txBox="1">
            <a:spLocks noChangeArrowheads="1"/>
          </p:cNvSpPr>
          <p:nvPr/>
        </p:nvSpPr>
        <p:spPr bwMode="auto">
          <a:xfrm>
            <a:off x="5870575" y="2598738"/>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b</a:t>
            </a:r>
          </a:p>
        </p:txBody>
      </p:sp>
      <p:sp>
        <p:nvSpPr>
          <p:cNvPr id="1146890" name="Text Box 10"/>
          <p:cNvSpPr txBox="1">
            <a:spLocks noChangeArrowheads="1"/>
          </p:cNvSpPr>
          <p:nvPr/>
        </p:nvSpPr>
        <p:spPr bwMode="auto">
          <a:xfrm>
            <a:off x="5870575" y="2928938"/>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c</a:t>
            </a:r>
          </a:p>
        </p:txBody>
      </p:sp>
      <p:sp>
        <p:nvSpPr>
          <p:cNvPr id="1146891" name="Text Box 11"/>
          <p:cNvSpPr txBox="1">
            <a:spLocks noChangeArrowheads="1"/>
          </p:cNvSpPr>
          <p:nvPr/>
        </p:nvSpPr>
        <p:spPr bwMode="auto">
          <a:xfrm>
            <a:off x="5870575" y="3246438"/>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d</a:t>
            </a:r>
          </a:p>
        </p:txBody>
      </p:sp>
      <p:sp>
        <p:nvSpPr>
          <p:cNvPr id="1146892" name="Text Box 12"/>
          <p:cNvSpPr txBox="1">
            <a:spLocks noChangeArrowheads="1"/>
          </p:cNvSpPr>
          <p:nvPr/>
        </p:nvSpPr>
        <p:spPr bwMode="auto">
          <a:xfrm>
            <a:off x="5870575" y="3578225"/>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e</a:t>
            </a:r>
          </a:p>
        </p:txBody>
      </p:sp>
      <p:sp>
        <p:nvSpPr>
          <p:cNvPr id="1146893" name="Text Box 13"/>
          <p:cNvSpPr txBox="1">
            <a:spLocks noChangeArrowheads="1"/>
          </p:cNvSpPr>
          <p:nvPr/>
        </p:nvSpPr>
        <p:spPr bwMode="auto">
          <a:xfrm>
            <a:off x="5870575" y="3895725"/>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f</a:t>
            </a:r>
          </a:p>
        </p:txBody>
      </p:sp>
      <p:sp>
        <p:nvSpPr>
          <p:cNvPr id="1146894" name="Text Box 14"/>
          <p:cNvSpPr txBox="1">
            <a:spLocks noChangeArrowheads="1"/>
          </p:cNvSpPr>
          <p:nvPr/>
        </p:nvSpPr>
        <p:spPr bwMode="auto">
          <a:xfrm>
            <a:off x="5870575" y="4225925"/>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g</a:t>
            </a:r>
          </a:p>
        </p:txBody>
      </p:sp>
      <p:sp>
        <p:nvSpPr>
          <p:cNvPr id="1146895" name="Text Box 15"/>
          <p:cNvSpPr txBox="1">
            <a:spLocks noChangeArrowheads="1"/>
          </p:cNvSpPr>
          <p:nvPr/>
        </p:nvSpPr>
        <p:spPr bwMode="auto">
          <a:xfrm>
            <a:off x="5870575" y="4543425"/>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h</a:t>
            </a:r>
          </a:p>
        </p:txBody>
      </p:sp>
      <p:sp>
        <p:nvSpPr>
          <p:cNvPr id="1146896" name="Text Box 16"/>
          <p:cNvSpPr txBox="1">
            <a:spLocks noChangeArrowheads="1"/>
          </p:cNvSpPr>
          <p:nvPr/>
        </p:nvSpPr>
        <p:spPr bwMode="auto">
          <a:xfrm>
            <a:off x="5583238" y="2281238"/>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0</a:t>
            </a:r>
          </a:p>
        </p:txBody>
      </p:sp>
      <p:sp>
        <p:nvSpPr>
          <p:cNvPr id="1146897" name="Text Box 17"/>
          <p:cNvSpPr txBox="1">
            <a:spLocks noChangeArrowheads="1"/>
          </p:cNvSpPr>
          <p:nvPr/>
        </p:nvSpPr>
        <p:spPr bwMode="auto">
          <a:xfrm>
            <a:off x="5583238" y="2598738"/>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1</a:t>
            </a:r>
          </a:p>
        </p:txBody>
      </p:sp>
      <p:sp>
        <p:nvSpPr>
          <p:cNvPr id="1146898" name="Text Box 18"/>
          <p:cNvSpPr txBox="1">
            <a:spLocks noChangeArrowheads="1"/>
          </p:cNvSpPr>
          <p:nvPr/>
        </p:nvSpPr>
        <p:spPr bwMode="auto">
          <a:xfrm>
            <a:off x="5583238" y="2928938"/>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2</a:t>
            </a:r>
          </a:p>
        </p:txBody>
      </p:sp>
      <p:sp>
        <p:nvSpPr>
          <p:cNvPr id="1146899" name="Text Box 19"/>
          <p:cNvSpPr txBox="1">
            <a:spLocks noChangeArrowheads="1"/>
          </p:cNvSpPr>
          <p:nvPr/>
        </p:nvSpPr>
        <p:spPr bwMode="auto">
          <a:xfrm>
            <a:off x="5583238" y="3246438"/>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3</a:t>
            </a:r>
          </a:p>
        </p:txBody>
      </p:sp>
      <p:sp>
        <p:nvSpPr>
          <p:cNvPr id="1146900" name="Text Box 20"/>
          <p:cNvSpPr txBox="1">
            <a:spLocks noChangeArrowheads="1"/>
          </p:cNvSpPr>
          <p:nvPr/>
        </p:nvSpPr>
        <p:spPr bwMode="auto">
          <a:xfrm>
            <a:off x="5583238" y="3578225"/>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4</a:t>
            </a:r>
          </a:p>
        </p:txBody>
      </p:sp>
      <p:sp>
        <p:nvSpPr>
          <p:cNvPr id="1146901" name="Text Box 21"/>
          <p:cNvSpPr txBox="1">
            <a:spLocks noChangeArrowheads="1"/>
          </p:cNvSpPr>
          <p:nvPr/>
        </p:nvSpPr>
        <p:spPr bwMode="auto">
          <a:xfrm>
            <a:off x="5583238" y="3895725"/>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5</a:t>
            </a:r>
          </a:p>
        </p:txBody>
      </p:sp>
      <p:sp>
        <p:nvSpPr>
          <p:cNvPr id="1146902" name="Text Box 22"/>
          <p:cNvSpPr txBox="1">
            <a:spLocks noChangeArrowheads="1"/>
          </p:cNvSpPr>
          <p:nvPr/>
        </p:nvSpPr>
        <p:spPr bwMode="auto">
          <a:xfrm>
            <a:off x="5583238" y="4225925"/>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6</a:t>
            </a:r>
          </a:p>
        </p:txBody>
      </p:sp>
      <p:sp>
        <p:nvSpPr>
          <p:cNvPr id="1146903" name="Text Box 23"/>
          <p:cNvSpPr txBox="1">
            <a:spLocks noChangeArrowheads="1"/>
          </p:cNvSpPr>
          <p:nvPr/>
        </p:nvSpPr>
        <p:spPr bwMode="auto">
          <a:xfrm>
            <a:off x="5583238" y="4543425"/>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7</a:t>
            </a:r>
          </a:p>
        </p:txBody>
      </p:sp>
      <p:sp>
        <p:nvSpPr>
          <p:cNvPr id="1146904" name="Text Box 24"/>
          <p:cNvSpPr txBox="1">
            <a:spLocks noChangeArrowheads="1"/>
          </p:cNvSpPr>
          <p:nvPr/>
        </p:nvSpPr>
        <p:spPr bwMode="auto">
          <a:xfrm>
            <a:off x="5870575" y="4862513"/>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i</a:t>
            </a:r>
          </a:p>
        </p:txBody>
      </p:sp>
      <p:sp>
        <p:nvSpPr>
          <p:cNvPr id="1146905" name="Text Box 25"/>
          <p:cNvSpPr txBox="1">
            <a:spLocks noChangeArrowheads="1"/>
          </p:cNvSpPr>
          <p:nvPr/>
        </p:nvSpPr>
        <p:spPr bwMode="auto">
          <a:xfrm>
            <a:off x="5583238" y="4862513"/>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8</a:t>
            </a:r>
          </a:p>
        </p:txBody>
      </p:sp>
      <p:sp>
        <p:nvSpPr>
          <p:cNvPr id="1146906" name="Text Box 26"/>
          <p:cNvSpPr txBox="1">
            <a:spLocks noChangeArrowheads="1"/>
          </p:cNvSpPr>
          <p:nvPr/>
        </p:nvSpPr>
        <p:spPr bwMode="auto">
          <a:xfrm>
            <a:off x="1654175" y="1341438"/>
            <a:ext cx="692150" cy="396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000" b="0">
                <a:solidFill>
                  <a:srgbClr val="990033"/>
                </a:solidFill>
                <a:latin typeface="华文细黑" panose="02010600040101010101" pitchFamily="2" charset="-122"/>
                <a:ea typeface="华文细黑" panose="02010600040101010101" pitchFamily="2" charset="-122"/>
              </a:rPr>
              <a:t>访问</a:t>
            </a:r>
          </a:p>
        </p:txBody>
      </p:sp>
      <p:sp>
        <p:nvSpPr>
          <p:cNvPr id="1146907" name="Text Box 27"/>
          <p:cNvSpPr txBox="1">
            <a:spLocks noChangeArrowheads="1"/>
          </p:cNvSpPr>
          <p:nvPr/>
        </p:nvSpPr>
        <p:spPr bwMode="auto">
          <a:xfrm>
            <a:off x="5608638" y="1344613"/>
            <a:ext cx="692150" cy="396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000" b="0">
                <a:solidFill>
                  <a:srgbClr val="990033"/>
                </a:solidFill>
                <a:latin typeface="华文细黑" panose="02010600040101010101" pitchFamily="2" charset="-122"/>
                <a:ea typeface="华文细黑" panose="02010600040101010101" pitchFamily="2" charset="-122"/>
              </a:rPr>
              <a:t>阵列</a:t>
            </a:r>
          </a:p>
        </p:txBody>
      </p:sp>
      <p:sp>
        <p:nvSpPr>
          <p:cNvPr id="1146908" name="Text Box 28"/>
          <p:cNvSpPr txBox="1">
            <a:spLocks noChangeArrowheads="1"/>
          </p:cNvSpPr>
          <p:nvPr/>
        </p:nvSpPr>
        <p:spPr bwMode="auto">
          <a:xfrm>
            <a:off x="5608638" y="1763713"/>
            <a:ext cx="641350" cy="3667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1800" b="0">
                <a:solidFill>
                  <a:srgbClr val="990033"/>
                </a:solidFill>
                <a:latin typeface="华文细黑" panose="02010600040101010101" pitchFamily="2" charset="-122"/>
                <a:ea typeface="华文细黑" panose="02010600040101010101" pitchFamily="2" charset="-122"/>
              </a:rPr>
              <a:t>源卷</a:t>
            </a:r>
          </a:p>
        </p:txBody>
      </p:sp>
      <p:sp>
        <p:nvSpPr>
          <p:cNvPr id="1146909" name="Text Box 29"/>
          <p:cNvSpPr txBox="1">
            <a:spLocks noChangeArrowheads="1"/>
          </p:cNvSpPr>
          <p:nvPr/>
        </p:nvSpPr>
        <p:spPr bwMode="auto">
          <a:xfrm>
            <a:off x="520700" y="4724400"/>
            <a:ext cx="2328863" cy="3048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1400" b="0">
                <a:latin typeface="华文细黑" panose="02010600040101010101" pitchFamily="2" charset="-122"/>
                <a:ea typeface="华文细黑" panose="02010600040101010101" pitchFamily="2" charset="-122"/>
              </a:rPr>
              <a:t>1.</a:t>
            </a:r>
            <a:r>
              <a:rPr lang="zh-CN" altLang="en-US" sz="1400" b="0">
                <a:latin typeface="华文细黑" panose="02010600040101010101" pitchFamily="2" charset="-122"/>
                <a:ea typeface="华文细黑" panose="02010600040101010101" pitchFamily="2" charset="-122"/>
              </a:rPr>
              <a:t>写操作（‘</a:t>
            </a:r>
            <a:r>
              <a:rPr lang="en-US" altLang="zh-CN" sz="1400" b="0">
                <a:latin typeface="华文细黑" panose="02010600040101010101" pitchFamily="2" charset="-122"/>
                <a:ea typeface="华文细黑" panose="02010600040101010101" pitchFamily="2" charset="-122"/>
              </a:rPr>
              <a:t>p’</a:t>
            </a:r>
            <a:r>
              <a:rPr lang="zh-CN" altLang="en-US" sz="1400" b="0">
                <a:latin typeface="华文细黑" panose="02010600040101010101" pitchFamily="2" charset="-122"/>
                <a:ea typeface="华文细黑" panose="02010600040101010101" pitchFamily="2" charset="-122"/>
              </a:rPr>
              <a:t>写入块</a:t>
            </a:r>
            <a:r>
              <a:rPr lang="en-US" altLang="zh-CN" sz="1400" b="0">
                <a:latin typeface="华文细黑" panose="02010600040101010101" pitchFamily="2" charset="-122"/>
                <a:ea typeface="华文细黑" panose="02010600040101010101" pitchFamily="2" charset="-122"/>
              </a:rPr>
              <a:t>1</a:t>
            </a:r>
            <a:r>
              <a:rPr lang="zh-CN" altLang="en-US" sz="1400" b="0">
                <a:latin typeface="华文细黑" panose="02010600040101010101" pitchFamily="2" charset="-122"/>
                <a:ea typeface="华文细黑" panose="02010600040101010101" pitchFamily="2" charset="-122"/>
              </a:rPr>
              <a:t>）</a:t>
            </a:r>
          </a:p>
        </p:txBody>
      </p:sp>
      <p:sp>
        <p:nvSpPr>
          <p:cNvPr id="1146910" name="Line 30"/>
          <p:cNvSpPr>
            <a:spLocks noChangeShapeType="1"/>
          </p:cNvSpPr>
          <p:nvPr/>
        </p:nvSpPr>
        <p:spPr bwMode="auto">
          <a:xfrm>
            <a:off x="4427538" y="1484313"/>
            <a:ext cx="0" cy="3960812"/>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6911" name="Line 31"/>
          <p:cNvSpPr>
            <a:spLocks noChangeShapeType="1"/>
          </p:cNvSpPr>
          <p:nvPr/>
        </p:nvSpPr>
        <p:spPr bwMode="auto">
          <a:xfrm>
            <a:off x="4716463" y="2708275"/>
            <a:ext cx="863600" cy="0"/>
          </a:xfrm>
          <a:prstGeom prst="line">
            <a:avLst/>
          </a:prstGeom>
          <a:noFill/>
          <a:ln w="28575">
            <a:solidFill>
              <a:schemeClr val="bg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6912" name="Text Box 32"/>
          <p:cNvSpPr txBox="1">
            <a:spLocks noChangeArrowheads="1"/>
          </p:cNvSpPr>
          <p:nvPr/>
        </p:nvSpPr>
        <p:spPr bwMode="auto">
          <a:xfrm>
            <a:off x="5867400" y="2600325"/>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46911"/>
                                        </p:tgtEl>
                                        <p:attrNameLst>
                                          <p:attrName>style.visibility</p:attrName>
                                        </p:attrNameLst>
                                      </p:cBhvr>
                                      <p:to>
                                        <p:strVal val="visible"/>
                                      </p:to>
                                    </p:set>
                                    <p:animEffect transition="in" filter="wipe(left)">
                                      <p:cBhvr>
                                        <p:cTn id="7" dur="500"/>
                                        <p:tgtEl>
                                          <p:spTgt spid="1146911"/>
                                        </p:tgtEl>
                                      </p:cBhvr>
                                    </p:animEffect>
                                  </p:childTnLst>
                                </p:cTn>
                              </p:par>
                              <p:par>
                                <p:cTn id="8" presetID="22" presetClass="entr" presetSubtype="8" fill="hold" nodeType="withEffect">
                                  <p:stCondLst>
                                    <p:cond delay="0"/>
                                  </p:stCondLst>
                                  <p:childTnLst>
                                    <p:set>
                                      <p:cBhvr>
                                        <p:cTn id="9" dur="1" fill="hold">
                                          <p:stCondLst>
                                            <p:cond delay="0"/>
                                          </p:stCondLst>
                                        </p:cTn>
                                        <p:tgtEl>
                                          <p:spTgt spid="1146909">
                                            <p:txEl>
                                              <p:pRg st="0" end="0"/>
                                            </p:txEl>
                                          </p:spTgt>
                                        </p:tgtEl>
                                        <p:attrNameLst>
                                          <p:attrName>style.visibility</p:attrName>
                                        </p:attrNameLst>
                                      </p:cBhvr>
                                      <p:to>
                                        <p:strVal val="visible"/>
                                      </p:to>
                                    </p:set>
                                    <p:animEffect transition="in" filter="wipe(left)">
                                      <p:cBhvr>
                                        <p:cTn id="10" dur="500"/>
                                        <p:tgtEl>
                                          <p:spTgt spid="1146909">
                                            <p:txEl>
                                              <p:pRg st="0" end="0"/>
                                            </p:txEl>
                                          </p:spTgt>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1146912"/>
                                        </p:tgtEl>
                                        <p:attrNameLst>
                                          <p:attrName>style.visibility</p:attrName>
                                        </p:attrNameLst>
                                      </p:cBhvr>
                                      <p:to>
                                        <p:strVal val="visible"/>
                                      </p:to>
                                    </p:set>
                                    <p:animEffect transition="in" filter="dissolve">
                                      <p:cBhvr>
                                        <p:cTn id="14" dur="500"/>
                                        <p:tgtEl>
                                          <p:spTgt spid="1146912"/>
                                        </p:tgtEl>
                                      </p:cBhvr>
                                    </p:animEffect>
                                  </p:childTnLst>
                                </p:cTn>
                              </p:par>
                            </p:childTnLst>
                          </p:cTn>
                        </p:par>
                        <p:par>
                          <p:cTn id="15" fill="hold">
                            <p:stCondLst>
                              <p:cond delay="1000"/>
                            </p:stCondLst>
                            <p:childTnLst>
                              <p:par>
                                <p:cTn id="16" presetID="6" presetClass="emph" presetSubtype="0" fill="hold" grpId="1" nodeType="afterEffect">
                                  <p:stCondLst>
                                    <p:cond delay="0"/>
                                  </p:stCondLst>
                                  <p:childTnLst>
                                    <p:animScale>
                                      <p:cBhvr>
                                        <p:cTn id="17" dur="2000" fill="hold"/>
                                        <p:tgtEl>
                                          <p:spTgt spid="114691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1" grpId="0" animBg="1"/>
      <p:bldP spid="1146912" grpId="0" animBg="1"/>
      <p:bldP spid="1146912" grpId="1" animBg="1"/>
    </p:bldLst>
  </p:timing>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683568" y="6597352"/>
            <a:ext cx="8229600" cy="3384550"/>
          </a:xfrm>
        </p:spPr>
        <p:txBody>
          <a:bodyPr/>
          <a:lstStyle/>
          <a:p>
            <a:pPr eaLnBrk="1" hangingPunct="1">
              <a:lnSpc>
                <a:spcPct val="90000"/>
              </a:lnSpc>
            </a:pPr>
            <a:endParaRPr lang="zh-CN" altLang="en-US" dirty="0" smtClean="0"/>
          </a:p>
        </p:txBody>
      </p:sp>
      <p:sp>
        <p:nvSpPr>
          <p:cNvPr id="4" name="Rectangle 2"/>
          <p:cNvSpPr>
            <a:spLocks noGrp="1" noChangeArrowheads="1"/>
          </p:cNvSpPr>
          <p:nvPr>
            <p:ph type="title"/>
          </p:nvPr>
        </p:nvSpPr>
        <p:spPr>
          <a:xfrm>
            <a:off x="443384" y="845592"/>
            <a:ext cx="8229600" cy="711200"/>
          </a:xfrm>
        </p:spPr>
        <p:txBody>
          <a:bodyPr/>
          <a:lstStyle/>
          <a:p>
            <a:pPr eaLnBrk="1" hangingPunct="1"/>
            <a:r>
              <a:rPr lang="en-US" altLang="zh-CN" sz="4000" dirty="0" smtClean="0"/>
              <a:t>Map</a:t>
            </a:r>
            <a:endParaRPr lang="zh-CN" altLang="en-US" sz="4000" dirty="0" smtClean="0"/>
          </a:p>
        </p:txBody>
      </p:sp>
      <p:pic>
        <p:nvPicPr>
          <p:cNvPr id="38914" name="Picture 2" descr="https://upload-images.jianshu.io/upload_images/14019352-93de4923ddb3b1f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009" y="941806"/>
            <a:ext cx="7372350" cy="3495675"/>
          </a:xfrm>
          <a:prstGeom prst="rect">
            <a:avLst/>
          </a:prstGeom>
          <a:noFill/>
          <a:extLst>
            <a:ext uri="{909E8E84-426E-40DD-AFC4-6F175D3DCCD1}">
              <a14:hiddenFill xmlns:a14="http://schemas.microsoft.com/office/drawing/2010/main">
                <a:solidFill>
                  <a:srgbClr val="FFFFFF"/>
                </a:solidFill>
              </a14:hiddenFill>
            </a:ext>
          </a:extLst>
        </p:spPr>
      </p:pic>
      <p:pic>
        <p:nvPicPr>
          <p:cNvPr id="38916" name="Picture 4" descr="https://img-blog.csdn.net/201510171608041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88" y="4437481"/>
            <a:ext cx="8928992" cy="2981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0368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251520" y="4509120"/>
            <a:ext cx="8229600" cy="3384550"/>
          </a:xfrm>
        </p:spPr>
        <p:txBody>
          <a:bodyPr/>
          <a:lstStyle/>
          <a:p>
            <a:pPr eaLnBrk="1" hangingPunct="1">
              <a:lnSpc>
                <a:spcPct val="90000"/>
              </a:lnSpc>
            </a:pPr>
            <a:endParaRPr lang="zh-CN" altLang="en-US" dirty="0" smtClean="0"/>
          </a:p>
        </p:txBody>
      </p:sp>
      <p:sp>
        <p:nvSpPr>
          <p:cNvPr id="4" name="Rectangle 2"/>
          <p:cNvSpPr>
            <a:spLocks noGrp="1" noChangeArrowheads="1"/>
          </p:cNvSpPr>
          <p:nvPr>
            <p:ph type="title"/>
          </p:nvPr>
        </p:nvSpPr>
        <p:spPr/>
        <p:txBody>
          <a:bodyPr/>
          <a:lstStyle/>
          <a:p>
            <a:pPr eaLnBrk="1" hangingPunct="1"/>
            <a:r>
              <a:rPr lang="en-US" altLang="zh-CN" sz="4000" dirty="0" err="1" smtClean="0"/>
              <a:t>Mapreduce</a:t>
            </a:r>
            <a:endParaRPr lang="zh-CN" altLang="en-US" sz="4000" dirty="0" smtClean="0"/>
          </a:p>
        </p:txBody>
      </p:sp>
      <p:sp>
        <p:nvSpPr>
          <p:cNvPr id="2" name="AutoShape 2" descr="https://upload-images.jianshu.io/upload_images/14019352-03e041193f9f0e44.jpg?imageMogr2/auto-orient/strip|imageView2/2/w/823/format/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images.jianshu.io/upload_images/14019352-03e041193f9f0e44.jpg?imageMogr2/auto-orient/strip|imageView2/2/w/823/format/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6" descr="https://upload-images.jianshu.io/upload_images/14019352-03e041193f9f0e44.jpg?imageMogr2/auto-orient/strip|imageView2/2/w/823/format/webp"/>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9944" name="Picture 8" descr="https://upload-images.jianshu.io/upload_images/14019352-03e041193f9f0e4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009" y="2276872"/>
            <a:ext cx="7839075"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3356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8930" name="Rectangle 2"/>
          <p:cNvSpPr>
            <a:spLocks noGrp="1" noChangeArrowheads="1"/>
          </p:cNvSpPr>
          <p:nvPr>
            <p:ph type="title"/>
          </p:nvPr>
        </p:nvSpPr>
        <p:spPr>
          <a:xfrm>
            <a:off x="1187450" y="908050"/>
            <a:ext cx="6994525" cy="450850"/>
          </a:xfrm>
          <a:noFill/>
        </p:spPr>
        <p:txBody>
          <a:bodyPr/>
          <a:lstStyle/>
          <a:p>
            <a:r>
              <a:rPr lang="zh-CN" altLang="en-US"/>
              <a:t>差分快照实现：</a:t>
            </a:r>
            <a:r>
              <a:rPr lang="en-US" altLang="zh-CN"/>
              <a:t>CoW</a:t>
            </a:r>
          </a:p>
        </p:txBody>
      </p:sp>
      <p:sp>
        <p:nvSpPr>
          <p:cNvPr id="1148931" name="Text Box 3"/>
          <p:cNvSpPr txBox="1">
            <a:spLocks noChangeArrowheads="1"/>
          </p:cNvSpPr>
          <p:nvPr/>
        </p:nvSpPr>
        <p:spPr bwMode="auto">
          <a:xfrm>
            <a:off x="1025525" y="2609850"/>
            <a:ext cx="392113" cy="365125"/>
          </a:xfrm>
          <a:prstGeom prst="rect">
            <a:avLst/>
          </a:prstGeom>
          <a:noFill/>
          <a:ln w="28575" algn="ctr">
            <a:solidFill>
              <a:schemeClr val="bg2"/>
            </a:solidFill>
            <a:miter lim="800000"/>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a:latin typeface="黑体" panose="02010609060101010101" pitchFamily="2" charset="-122"/>
                <a:ea typeface="黑体" panose="02010609060101010101" pitchFamily="2" charset="-122"/>
              </a:rPr>
              <a:t>p</a:t>
            </a:r>
          </a:p>
        </p:txBody>
      </p:sp>
      <p:sp>
        <p:nvSpPr>
          <p:cNvPr id="1148932" name="Line 4"/>
          <p:cNvSpPr>
            <a:spLocks noChangeShapeType="1"/>
          </p:cNvSpPr>
          <p:nvPr/>
        </p:nvSpPr>
        <p:spPr bwMode="auto">
          <a:xfrm>
            <a:off x="1404938" y="2784475"/>
            <a:ext cx="1655762" cy="0"/>
          </a:xfrm>
          <a:prstGeom prst="line">
            <a:avLst/>
          </a:prstGeom>
          <a:noFill/>
          <a:ln w="28575">
            <a:solidFill>
              <a:schemeClr val="bg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8933" name="AutoShape 5"/>
          <p:cNvSpPr>
            <a:spLocks noChangeArrowheads="1"/>
          </p:cNvSpPr>
          <p:nvPr/>
        </p:nvSpPr>
        <p:spPr bwMode="auto">
          <a:xfrm>
            <a:off x="3133725" y="2497138"/>
            <a:ext cx="647700" cy="1079500"/>
          </a:xfrm>
          <a:prstGeom prst="can">
            <a:avLst>
              <a:gd name="adj" fmla="val 41667"/>
            </a:avLst>
          </a:prstGeom>
          <a:gradFill rotWithShape="1">
            <a:gsLst>
              <a:gs pos="0">
                <a:srgbClr val="99CCFF"/>
              </a:gs>
              <a:gs pos="100000">
                <a:srgbClr val="99CCFF">
                  <a:gamma/>
                  <a:shade val="46275"/>
                  <a:invGamma/>
                </a:srgbClr>
              </a:gs>
            </a:gsLst>
            <a:lin ang="5400000" scaled="1"/>
          </a:gradFill>
          <a:ln w="9525">
            <a:solidFill>
              <a:srgbClr val="0066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8934" name="Text Box 6"/>
          <p:cNvSpPr txBox="1">
            <a:spLocks noChangeArrowheads="1"/>
          </p:cNvSpPr>
          <p:nvPr/>
        </p:nvSpPr>
        <p:spPr bwMode="auto">
          <a:xfrm>
            <a:off x="3211513" y="2784475"/>
            <a:ext cx="412750" cy="6413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1800">
                <a:latin typeface="华文细黑" panose="02010600040101010101" pitchFamily="2" charset="-122"/>
                <a:ea typeface="华文细黑" panose="02010600040101010101" pitchFamily="2" charset="-122"/>
              </a:rPr>
              <a:t>源盘</a:t>
            </a:r>
          </a:p>
        </p:txBody>
      </p:sp>
      <p:grpSp>
        <p:nvGrpSpPr>
          <p:cNvPr id="1148935" name="Group 7"/>
          <p:cNvGrpSpPr/>
          <p:nvPr/>
        </p:nvGrpSpPr>
        <p:grpSpPr bwMode="auto">
          <a:xfrm>
            <a:off x="3133725" y="3649663"/>
            <a:ext cx="647700" cy="1079500"/>
            <a:chOff x="1974" y="2299"/>
            <a:chExt cx="408" cy="680"/>
          </a:xfrm>
        </p:grpSpPr>
        <p:sp>
          <p:nvSpPr>
            <p:cNvPr id="1148936" name="AutoShape 8"/>
            <p:cNvSpPr>
              <a:spLocks noChangeArrowheads="1"/>
            </p:cNvSpPr>
            <p:nvPr/>
          </p:nvSpPr>
          <p:spPr bwMode="auto">
            <a:xfrm>
              <a:off x="1974" y="2299"/>
              <a:ext cx="408" cy="680"/>
            </a:xfrm>
            <a:prstGeom prst="can">
              <a:avLst>
                <a:gd name="adj" fmla="val 41667"/>
              </a:avLst>
            </a:prstGeom>
            <a:gradFill rotWithShape="1">
              <a:gsLst>
                <a:gs pos="0">
                  <a:srgbClr val="99CCFF"/>
                </a:gs>
                <a:gs pos="100000">
                  <a:srgbClr val="99CCFF">
                    <a:gamma/>
                    <a:shade val="46275"/>
                    <a:invGamma/>
                  </a:srgbClr>
                </a:gs>
              </a:gsLst>
              <a:lin ang="5400000" scaled="1"/>
            </a:gradFill>
            <a:ln w="9525">
              <a:solidFill>
                <a:srgbClr val="0066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8937" name="Text Box 9"/>
            <p:cNvSpPr txBox="1">
              <a:spLocks noChangeArrowheads="1"/>
            </p:cNvSpPr>
            <p:nvPr/>
          </p:nvSpPr>
          <p:spPr bwMode="auto">
            <a:xfrm>
              <a:off x="1974" y="2480"/>
              <a:ext cx="404"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1800">
                  <a:latin typeface="华文细黑" panose="02010600040101010101" pitchFamily="2" charset="-122"/>
                  <a:ea typeface="华文细黑" panose="02010600040101010101" pitchFamily="2" charset="-122"/>
                </a:rPr>
                <a:t>快照</a:t>
              </a:r>
            </a:p>
          </p:txBody>
        </p:sp>
      </p:grpSp>
      <p:sp>
        <p:nvSpPr>
          <p:cNvPr id="1148938" name="Text Box 10"/>
          <p:cNvSpPr txBox="1">
            <a:spLocks noChangeArrowheads="1"/>
          </p:cNvSpPr>
          <p:nvPr/>
        </p:nvSpPr>
        <p:spPr bwMode="auto">
          <a:xfrm>
            <a:off x="1549400" y="2424113"/>
            <a:ext cx="1312863" cy="3365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b="0">
                <a:latin typeface="华文细黑" panose="02010600040101010101" pitchFamily="2" charset="-122"/>
                <a:ea typeface="华文细黑" panose="02010600040101010101" pitchFamily="2" charset="-122"/>
              </a:rPr>
              <a:t>快照前写块</a:t>
            </a:r>
            <a:r>
              <a:rPr lang="en-US" altLang="zh-CN" b="0">
                <a:latin typeface="华文细黑" panose="02010600040101010101" pitchFamily="2" charset="-122"/>
                <a:ea typeface="华文细黑" panose="02010600040101010101" pitchFamily="2" charset="-122"/>
              </a:rPr>
              <a:t>1</a:t>
            </a:r>
          </a:p>
        </p:txBody>
      </p:sp>
      <p:grpSp>
        <p:nvGrpSpPr>
          <p:cNvPr id="1148939" name="Group 11"/>
          <p:cNvGrpSpPr/>
          <p:nvPr/>
        </p:nvGrpSpPr>
        <p:grpSpPr bwMode="auto">
          <a:xfrm>
            <a:off x="1012825" y="2952750"/>
            <a:ext cx="2047875" cy="484188"/>
            <a:chOff x="638" y="1860"/>
            <a:chExt cx="1290" cy="305"/>
          </a:xfrm>
        </p:grpSpPr>
        <p:sp>
          <p:nvSpPr>
            <p:cNvPr id="1148940" name="Text Box 12"/>
            <p:cNvSpPr txBox="1">
              <a:spLocks noChangeArrowheads="1"/>
            </p:cNvSpPr>
            <p:nvPr/>
          </p:nvSpPr>
          <p:spPr bwMode="auto">
            <a:xfrm>
              <a:off x="638" y="1935"/>
              <a:ext cx="247" cy="230"/>
            </a:xfrm>
            <a:prstGeom prst="rect">
              <a:avLst/>
            </a:prstGeom>
            <a:noFill/>
            <a:ln w="28575" algn="ctr">
              <a:solidFill>
                <a:schemeClr val="bg2"/>
              </a:solidFill>
              <a:miter lim="800000"/>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a:latin typeface="黑体" panose="02010609060101010101" pitchFamily="2" charset="-122"/>
                  <a:ea typeface="黑体" panose="02010609060101010101" pitchFamily="2" charset="-122"/>
                </a:rPr>
                <a:t>z</a:t>
              </a:r>
            </a:p>
          </p:txBody>
        </p:sp>
        <p:sp>
          <p:nvSpPr>
            <p:cNvPr id="1148941" name="Line 13"/>
            <p:cNvSpPr>
              <a:spLocks noChangeShapeType="1"/>
            </p:cNvSpPr>
            <p:nvPr/>
          </p:nvSpPr>
          <p:spPr bwMode="auto">
            <a:xfrm>
              <a:off x="885" y="2072"/>
              <a:ext cx="1043" cy="0"/>
            </a:xfrm>
            <a:prstGeom prst="line">
              <a:avLst/>
            </a:prstGeom>
            <a:noFill/>
            <a:ln w="28575">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8942" name="Text Box 14"/>
            <p:cNvSpPr txBox="1">
              <a:spLocks noChangeArrowheads="1"/>
            </p:cNvSpPr>
            <p:nvPr/>
          </p:nvSpPr>
          <p:spPr bwMode="auto">
            <a:xfrm>
              <a:off x="976" y="1860"/>
              <a:ext cx="827" cy="2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b="0">
                  <a:latin typeface="华文细黑" panose="02010600040101010101" pitchFamily="2" charset="-122"/>
                  <a:ea typeface="华文细黑" panose="02010600040101010101" pitchFamily="2" charset="-122"/>
                </a:rPr>
                <a:t>快照后写块</a:t>
              </a:r>
              <a:r>
                <a:rPr lang="en-US" altLang="zh-CN" b="0">
                  <a:latin typeface="华文细黑" panose="02010600040101010101" pitchFamily="2" charset="-122"/>
                  <a:ea typeface="华文细黑" panose="02010600040101010101" pitchFamily="2" charset="-122"/>
                </a:rPr>
                <a:t>6</a:t>
              </a:r>
            </a:p>
          </p:txBody>
        </p:sp>
      </p:grpSp>
      <p:sp>
        <p:nvSpPr>
          <p:cNvPr id="1148943" name="Text Box 15"/>
          <p:cNvSpPr txBox="1">
            <a:spLocks noChangeArrowheads="1"/>
          </p:cNvSpPr>
          <p:nvPr/>
        </p:nvSpPr>
        <p:spPr bwMode="auto">
          <a:xfrm>
            <a:off x="5870575" y="2281238"/>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a</a:t>
            </a:r>
          </a:p>
        </p:txBody>
      </p:sp>
      <p:sp>
        <p:nvSpPr>
          <p:cNvPr id="1148944" name="Text Box 16"/>
          <p:cNvSpPr txBox="1">
            <a:spLocks noChangeArrowheads="1"/>
          </p:cNvSpPr>
          <p:nvPr/>
        </p:nvSpPr>
        <p:spPr bwMode="auto">
          <a:xfrm>
            <a:off x="5870575" y="2598738"/>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p</a:t>
            </a:r>
          </a:p>
        </p:txBody>
      </p:sp>
      <p:sp>
        <p:nvSpPr>
          <p:cNvPr id="1148945" name="Text Box 17"/>
          <p:cNvSpPr txBox="1">
            <a:spLocks noChangeArrowheads="1"/>
          </p:cNvSpPr>
          <p:nvPr/>
        </p:nvSpPr>
        <p:spPr bwMode="auto">
          <a:xfrm>
            <a:off x="5870575" y="2928938"/>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c</a:t>
            </a:r>
          </a:p>
        </p:txBody>
      </p:sp>
      <p:sp>
        <p:nvSpPr>
          <p:cNvPr id="1148946" name="Text Box 18"/>
          <p:cNvSpPr txBox="1">
            <a:spLocks noChangeArrowheads="1"/>
          </p:cNvSpPr>
          <p:nvPr/>
        </p:nvSpPr>
        <p:spPr bwMode="auto">
          <a:xfrm>
            <a:off x="5870575" y="3246438"/>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d</a:t>
            </a:r>
          </a:p>
        </p:txBody>
      </p:sp>
      <p:sp>
        <p:nvSpPr>
          <p:cNvPr id="1148947" name="Text Box 19"/>
          <p:cNvSpPr txBox="1">
            <a:spLocks noChangeArrowheads="1"/>
          </p:cNvSpPr>
          <p:nvPr/>
        </p:nvSpPr>
        <p:spPr bwMode="auto">
          <a:xfrm>
            <a:off x="5870575" y="3578225"/>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e</a:t>
            </a:r>
          </a:p>
        </p:txBody>
      </p:sp>
      <p:sp>
        <p:nvSpPr>
          <p:cNvPr id="1148948" name="Text Box 20"/>
          <p:cNvSpPr txBox="1">
            <a:spLocks noChangeArrowheads="1"/>
          </p:cNvSpPr>
          <p:nvPr/>
        </p:nvSpPr>
        <p:spPr bwMode="auto">
          <a:xfrm>
            <a:off x="5870575" y="3895725"/>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f</a:t>
            </a:r>
          </a:p>
        </p:txBody>
      </p:sp>
      <p:sp>
        <p:nvSpPr>
          <p:cNvPr id="1148949" name="Text Box 21"/>
          <p:cNvSpPr txBox="1">
            <a:spLocks noChangeArrowheads="1"/>
          </p:cNvSpPr>
          <p:nvPr/>
        </p:nvSpPr>
        <p:spPr bwMode="auto">
          <a:xfrm>
            <a:off x="5870575" y="4225925"/>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g</a:t>
            </a:r>
          </a:p>
        </p:txBody>
      </p:sp>
      <p:sp>
        <p:nvSpPr>
          <p:cNvPr id="1148950" name="Text Box 22"/>
          <p:cNvSpPr txBox="1">
            <a:spLocks noChangeArrowheads="1"/>
          </p:cNvSpPr>
          <p:nvPr/>
        </p:nvSpPr>
        <p:spPr bwMode="auto">
          <a:xfrm>
            <a:off x="5870575" y="4543425"/>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h</a:t>
            </a:r>
          </a:p>
        </p:txBody>
      </p:sp>
      <p:sp>
        <p:nvSpPr>
          <p:cNvPr id="1148951" name="Text Box 23"/>
          <p:cNvSpPr txBox="1">
            <a:spLocks noChangeArrowheads="1"/>
          </p:cNvSpPr>
          <p:nvPr/>
        </p:nvSpPr>
        <p:spPr bwMode="auto">
          <a:xfrm>
            <a:off x="5583238" y="2281238"/>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0</a:t>
            </a:r>
          </a:p>
        </p:txBody>
      </p:sp>
      <p:sp>
        <p:nvSpPr>
          <p:cNvPr id="1148952" name="Text Box 24"/>
          <p:cNvSpPr txBox="1">
            <a:spLocks noChangeArrowheads="1"/>
          </p:cNvSpPr>
          <p:nvPr/>
        </p:nvSpPr>
        <p:spPr bwMode="auto">
          <a:xfrm>
            <a:off x="5583238" y="2598738"/>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1</a:t>
            </a:r>
          </a:p>
        </p:txBody>
      </p:sp>
      <p:sp>
        <p:nvSpPr>
          <p:cNvPr id="1148953" name="Text Box 25"/>
          <p:cNvSpPr txBox="1">
            <a:spLocks noChangeArrowheads="1"/>
          </p:cNvSpPr>
          <p:nvPr/>
        </p:nvSpPr>
        <p:spPr bwMode="auto">
          <a:xfrm>
            <a:off x="5583238" y="2928938"/>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2</a:t>
            </a:r>
          </a:p>
        </p:txBody>
      </p:sp>
      <p:sp>
        <p:nvSpPr>
          <p:cNvPr id="1148954" name="Text Box 26"/>
          <p:cNvSpPr txBox="1">
            <a:spLocks noChangeArrowheads="1"/>
          </p:cNvSpPr>
          <p:nvPr/>
        </p:nvSpPr>
        <p:spPr bwMode="auto">
          <a:xfrm>
            <a:off x="5583238" y="3246438"/>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3</a:t>
            </a:r>
          </a:p>
        </p:txBody>
      </p:sp>
      <p:sp>
        <p:nvSpPr>
          <p:cNvPr id="1148955" name="Text Box 27"/>
          <p:cNvSpPr txBox="1">
            <a:spLocks noChangeArrowheads="1"/>
          </p:cNvSpPr>
          <p:nvPr/>
        </p:nvSpPr>
        <p:spPr bwMode="auto">
          <a:xfrm>
            <a:off x="5583238" y="3578225"/>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4</a:t>
            </a:r>
          </a:p>
        </p:txBody>
      </p:sp>
      <p:sp>
        <p:nvSpPr>
          <p:cNvPr id="1148956" name="Text Box 28"/>
          <p:cNvSpPr txBox="1">
            <a:spLocks noChangeArrowheads="1"/>
          </p:cNvSpPr>
          <p:nvPr/>
        </p:nvSpPr>
        <p:spPr bwMode="auto">
          <a:xfrm>
            <a:off x="5583238" y="3895725"/>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5</a:t>
            </a:r>
          </a:p>
        </p:txBody>
      </p:sp>
      <p:sp>
        <p:nvSpPr>
          <p:cNvPr id="1148957" name="Text Box 29"/>
          <p:cNvSpPr txBox="1">
            <a:spLocks noChangeArrowheads="1"/>
          </p:cNvSpPr>
          <p:nvPr/>
        </p:nvSpPr>
        <p:spPr bwMode="auto">
          <a:xfrm>
            <a:off x="5583238" y="4225925"/>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6</a:t>
            </a:r>
          </a:p>
        </p:txBody>
      </p:sp>
      <p:sp>
        <p:nvSpPr>
          <p:cNvPr id="1148958" name="Text Box 30"/>
          <p:cNvSpPr txBox="1">
            <a:spLocks noChangeArrowheads="1"/>
          </p:cNvSpPr>
          <p:nvPr/>
        </p:nvSpPr>
        <p:spPr bwMode="auto">
          <a:xfrm>
            <a:off x="5583238" y="4543425"/>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7</a:t>
            </a:r>
          </a:p>
        </p:txBody>
      </p:sp>
      <p:sp>
        <p:nvSpPr>
          <p:cNvPr id="1148959" name="Text Box 31"/>
          <p:cNvSpPr txBox="1">
            <a:spLocks noChangeArrowheads="1"/>
          </p:cNvSpPr>
          <p:nvPr/>
        </p:nvSpPr>
        <p:spPr bwMode="auto">
          <a:xfrm>
            <a:off x="5870575" y="4862513"/>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i</a:t>
            </a:r>
          </a:p>
        </p:txBody>
      </p:sp>
      <p:sp>
        <p:nvSpPr>
          <p:cNvPr id="1148960" name="Text Box 32"/>
          <p:cNvSpPr txBox="1">
            <a:spLocks noChangeArrowheads="1"/>
          </p:cNvSpPr>
          <p:nvPr/>
        </p:nvSpPr>
        <p:spPr bwMode="auto">
          <a:xfrm>
            <a:off x="5583238" y="4862513"/>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8</a:t>
            </a:r>
          </a:p>
        </p:txBody>
      </p:sp>
      <p:sp>
        <p:nvSpPr>
          <p:cNvPr id="1148961" name="Text Box 33"/>
          <p:cNvSpPr txBox="1">
            <a:spLocks noChangeArrowheads="1"/>
          </p:cNvSpPr>
          <p:nvPr/>
        </p:nvSpPr>
        <p:spPr bwMode="auto">
          <a:xfrm>
            <a:off x="1654175" y="1341438"/>
            <a:ext cx="692150" cy="396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000" b="0">
                <a:solidFill>
                  <a:srgbClr val="990033"/>
                </a:solidFill>
                <a:latin typeface="华文细黑" panose="02010600040101010101" pitchFamily="2" charset="-122"/>
                <a:ea typeface="华文细黑" panose="02010600040101010101" pitchFamily="2" charset="-122"/>
              </a:rPr>
              <a:t>访问</a:t>
            </a:r>
          </a:p>
        </p:txBody>
      </p:sp>
      <p:sp>
        <p:nvSpPr>
          <p:cNvPr id="1148962" name="Text Box 34"/>
          <p:cNvSpPr txBox="1">
            <a:spLocks noChangeArrowheads="1"/>
          </p:cNvSpPr>
          <p:nvPr/>
        </p:nvSpPr>
        <p:spPr bwMode="auto">
          <a:xfrm>
            <a:off x="5608638" y="1344613"/>
            <a:ext cx="692150" cy="396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000" b="0">
                <a:solidFill>
                  <a:srgbClr val="990033"/>
                </a:solidFill>
                <a:latin typeface="华文细黑" panose="02010600040101010101" pitchFamily="2" charset="-122"/>
                <a:ea typeface="华文细黑" panose="02010600040101010101" pitchFamily="2" charset="-122"/>
              </a:rPr>
              <a:t>阵列</a:t>
            </a:r>
          </a:p>
        </p:txBody>
      </p:sp>
      <p:sp>
        <p:nvSpPr>
          <p:cNvPr id="1148963" name="Text Box 35"/>
          <p:cNvSpPr txBox="1">
            <a:spLocks noChangeArrowheads="1"/>
          </p:cNvSpPr>
          <p:nvPr/>
        </p:nvSpPr>
        <p:spPr bwMode="auto">
          <a:xfrm>
            <a:off x="5608638" y="1763713"/>
            <a:ext cx="641350" cy="3667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1800" b="0">
                <a:solidFill>
                  <a:srgbClr val="990033"/>
                </a:solidFill>
                <a:latin typeface="华文细黑" panose="02010600040101010101" pitchFamily="2" charset="-122"/>
                <a:ea typeface="华文细黑" panose="02010600040101010101" pitchFamily="2" charset="-122"/>
              </a:rPr>
              <a:t>源卷</a:t>
            </a:r>
          </a:p>
        </p:txBody>
      </p:sp>
      <p:grpSp>
        <p:nvGrpSpPr>
          <p:cNvPr id="1148964" name="Group 36"/>
          <p:cNvGrpSpPr/>
          <p:nvPr/>
        </p:nvGrpSpPr>
        <p:grpSpPr bwMode="auto">
          <a:xfrm>
            <a:off x="6786563" y="1344613"/>
            <a:ext cx="1962150" cy="3816350"/>
            <a:chOff x="4275" y="847"/>
            <a:chExt cx="1236" cy="2404"/>
          </a:xfrm>
        </p:grpSpPr>
        <p:sp>
          <p:nvSpPr>
            <p:cNvPr id="1148965" name="Text Box 37"/>
            <p:cNvSpPr txBox="1">
              <a:spLocks noChangeArrowheads="1"/>
            </p:cNvSpPr>
            <p:nvPr/>
          </p:nvSpPr>
          <p:spPr bwMode="auto">
            <a:xfrm>
              <a:off x="4740" y="1437"/>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48966" name="Text Box 38"/>
            <p:cNvSpPr txBox="1">
              <a:spLocks noChangeArrowheads="1"/>
            </p:cNvSpPr>
            <p:nvPr/>
          </p:nvSpPr>
          <p:spPr bwMode="auto">
            <a:xfrm>
              <a:off x="4740" y="1637"/>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48967" name="Text Box 39"/>
            <p:cNvSpPr txBox="1">
              <a:spLocks noChangeArrowheads="1"/>
            </p:cNvSpPr>
            <p:nvPr/>
          </p:nvSpPr>
          <p:spPr bwMode="auto">
            <a:xfrm>
              <a:off x="4740" y="1845"/>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48968" name="Text Box 40"/>
            <p:cNvSpPr txBox="1">
              <a:spLocks noChangeArrowheads="1"/>
            </p:cNvSpPr>
            <p:nvPr/>
          </p:nvSpPr>
          <p:spPr bwMode="auto">
            <a:xfrm>
              <a:off x="4740" y="2045"/>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48969" name="Text Box 41"/>
            <p:cNvSpPr txBox="1">
              <a:spLocks noChangeArrowheads="1"/>
            </p:cNvSpPr>
            <p:nvPr/>
          </p:nvSpPr>
          <p:spPr bwMode="auto">
            <a:xfrm>
              <a:off x="4740" y="2254"/>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48970" name="Text Box 42"/>
            <p:cNvSpPr txBox="1">
              <a:spLocks noChangeArrowheads="1"/>
            </p:cNvSpPr>
            <p:nvPr/>
          </p:nvSpPr>
          <p:spPr bwMode="auto">
            <a:xfrm>
              <a:off x="4740" y="2454"/>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48971" name="Text Box 43"/>
            <p:cNvSpPr txBox="1">
              <a:spLocks noChangeArrowheads="1"/>
            </p:cNvSpPr>
            <p:nvPr/>
          </p:nvSpPr>
          <p:spPr bwMode="auto">
            <a:xfrm>
              <a:off x="4740" y="2662"/>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48972" name="Text Box 44"/>
            <p:cNvSpPr txBox="1">
              <a:spLocks noChangeArrowheads="1"/>
            </p:cNvSpPr>
            <p:nvPr/>
          </p:nvSpPr>
          <p:spPr bwMode="auto">
            <a:xfrm>
              <a:off x="4740" y="2862"/>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48973" name="Text Box 45"/>
            <p:cNvSpPr txBox="1">
              <a:spLocks noChangeArrowheads="1"/>
            </p:cNvSpPr>
            <p:nvPr/>
          </p:nvSpPr>
          <p:spPr bwMode="auto">
            <a:xfrm>
              <a:off x="4921" y="1437"/>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48974" name="Text Box 46"/>
            <p:cNvSpPr txBox="1">
              <a:spLocks noChangeArrowheads="1"/>
            </p:cNvSpPr>
            <p:nvPr/>
          </p:nvSpPr>
          <p:spPr bwMode="auto">
            <a:xfrm>
              <a:off x="4921" y="1637"/>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48975" name="Text Box 47"/>
            <p:cNvSpPr txBox="1">
              <a:spLocks noChangeArrowheads="1"/>
            </p:cNvSpPr>
            <p:nvPr/>
          </p:nvSpPr>
          <p:spPr bwMode="auto">
            <a:xfrm>
              <a:off x="4921" y="1845"/>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48976" name="Text Box 48"/>
            <p:cNvSpPr txBox="1">
              <a:spLocks noChangeArrowheads="1"/>
            </p:cNvSpPr>
            <p:nvPr/>
          </p:nvSpPr>
          <p:spPr bwMode="auto">
            <a:xfrm>
              <a:off x="4921" y="2045"/>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48977" name="Text Box 49"/>
            <p:cNvSpPr txBox="1">
              <a:spLocks noChangeArrowheads="1"/>
            </p:cNvSpPr>
            <p:nvPr/>
          </p:nvSpPr>
          <p:spPr bwMode="auto">
            <a:xfrm>
              <a:off x="4921" y="2254"/>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48978" name="Text Box 50"/>
            <p:cNvSpPr txBox="1">
              <a:spLocks noChangeArrowheads="1"/>
            </p:cNvSpPr>
            <p:nvPr/>
          </p:nvSpPr>
          <p:spPr bwMode="auto">
            <a:xfrm>
              <a:off x="4921" y="2454"/>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48979" name="Text Box 51"/>
            <p:cNvSpPr txBox="1">
              <a:spLocks noChangeArrowheads="1"/>
            </p:cNvSpPr>
            <p:nvPr/>
          </p:nvSpPr>
          <p:spPr bwMode="auto">
            <a:xfrm>
              <a:off x="4921" y="2662"/>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48980" name="Text Box 52"/>
            <p:cNvSpPr txBox="1">
              <a:spLocks noChangeArrowheads="1"/>
            </p:cNvSpPr>
            <p:nvPr/>
          </p:nvSpPr>
          <p:spPr bwMode="auto">
            <a:xfrm>
              <a:off x="4921" y="2862"/>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48981" name="Text Box 53"/>
            <p:cNvSpPr txBox="1">
              <a:spLocks noChangeArrowheads="1"/>
            </p:cNvSpPr>
            <p:nvPr/>
          </p:nvSpPr>
          <p:spPr bwMode="auto">
            <a:xfrm>
              <a:off x="4740" y="3063"/>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48982" name="Text Box 54"/>
            <p:cNvSpPr txBox="1">
              <a:spLocks noChangeArrowheads="1"/>
            </p:cNvSpPr>
            <p:nvPr/>
          </p:nvSpPr>
          <p:spPr bwMode="auto">
            <a:xfrm>
              <a:off x="4921" y="3063"/>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48983" name="Text Box 55"/>
            <p:cNvSpPr txBox="1">
              <a:spLocks noChangeArrowheads="1"/>
            </p:cNvSpPr>
            <p:nvPr/>
          </p:nvSpPr>
          <p:spPr bwMode="auto">
            <a:xfrm>
              <a:off x="4275" y="847"/>
              <a:ext cx="1236" cy="2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000" b="0">
                  <a:solidFill>
                    <a:srgbClr val="990033"/>
                  </a:solidFill>
                  <a:latin typeface="华文细黑" panose="02010600040101010101" pitchFamily="2" charset="-122"/>
                  <a:ea typeface="华文细黑" panose="02010600040101010101" pitchFamily="2" charset="-122"/>
                </a:rPr>
                <a:t>快照索引和日志</a:t>
              </a:r>
            </a:p>
          </p:txBody>
        </p:sp>
        <p:sp>
          <p:nvSpPr>
            <p:cNvPr id="1148984" name="Text Box 56"/>
            <p:cNvSpPr txBox="1">
              <a:spLocks noChangeArrowheads="1"/>
            </p:cNvSpPr>
            <p:nvPr/>
          </p:nvSpPr>
          <p:spPr bwMode="auto">
            <a:xfrm>
              <a:off x="4275" y="1111"/>
              <a:ext cx="404"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1800" b="0">
                  <a:solidFill>
                    <a:srgbClr val="990033"/>
                  </a:solidFill>
                  <a:latin typeface="华文细黑" panose="02010600040101010101" pitchFamily="2" charset="-122"/>
                  <a:ea typeface="华文细黑" panose="02010600040101010101" pitchFamily="2" charset="-122"/>
                </a:rPr>
                <a:t>地址</a:t>
              </a:r>
            </a:p>
          </p:txBody>
        </p:sp>
        <p:sp>
          <p:nvSpPr>
            <p:cNvPr id="1148985" name="Text Box 57"/>
            <p:cNvSpPr txBox="1">
              <a:spLocks noChangeArrowheads="1"/>
            </p:cNvSpPr>
            <p:nvPr/>
          </p:nvSpPr>
          <p:spPr bwMode="auto">
            <a:xfrm>
              <a:off x="5061" y="1119"/>
              <a:ext cx="404"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1800" b="0">
                  <a:solidFill>
                    <a:srgbClr val="990033"/>
                  </a:solidFill>
                  <a:latin typeface="华文细黑" panose="02010600040101010101" pitchFamily="2" charset="-122"/>
                  <a:ea typeface="华文细黑" panose="02010600040101010101" pitchFamily="2" charset="-122"/>
                </a:rPr>
                <a:t>数据</a:t>
              </a:r>
            </a:p>
          </p:txBody>
        </p:sp>
        <p:sp>
          <p:nvSpPr>
            <p:cNvPr id="1148986" name="Line 58"/>
            <p:cNvSpPr>
              <a:spLocks noChangeShapeType="1"/>
            </p:cNvSpPr>
            <p:nvPr/>
          </p:nvSpPr>
          <p:spPr bwMode="auto">
            <a:xfrm>
              <a:off x="4513" y="1301"/>
              <a:ext cx="227" cy="91"/>
            </a:xfrm>
            <a:prstGeom prst="line">
              <a:avLst/>
            </a:prstGeom>
            <a:noFill/>
            <a:ln w="28575">
              <a:solidFill>
                <a:schemeClr val="bg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8987" name="Line 59"/>
            <p:cNvSpPr>
              <a:spLocks noChangeShapeType="1"/>
            </p:cNvSpPr>
            <p:nvPr/>
          </p:nvSpPr>
          <p:spPr bwMode="auto">
            <a:xfrm flipH="1">
              <a:off x="5102" y="1301"/>
              <a:ext cx="182" cy="91"/>
            </a:xfrm>
            <a:prstGeom prst="line">
              <a:avLst/>
            </a:prstGeom>
            <a:noFill/>
            <a:ln w="28575">
              <a:solidFill>
                <a:schemeClr val="bg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1148988" name="Text Box 60"/>
          <p:cNvSpPr txBox="1">
            <a:spLocks noChangeArrowheads="1"/>
          </p:cNvSpPr>
          <p:nvPr/>
        </p:nvSpPr>
        <p:spPr bwMode="auto">
          <a:xfrm>
            <a:off x="520700" y="4724400"/>
            <a:ext cx="2447925" cy="13684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1400" b="0">
                <a:latin typeface="华文细黑" panose="02010600040101010101" pitchFamily="2" charset="-122"/>
                <a:ea typeface="华文细黑" panose="02010600040101010101" pitchFamily="2" charset="-122"/>
              </a:rPr>
              <a:t>1.</a:t>
            </a:r>
            <a:r>
              <a:rPr lang="zh-CN" altLang="en-US" sz="1400" b="0">
                <a:latin typeface="华文细黑" panose="02010600040101010101" pitchFamily="2" charset="-122"/>
                <a:ea typeface="华文细黑" panose="02010600040101010101" pitchFamily="2" charset="-122"/>
              </a:rPr>
              <a:t>写操作（‘</a:t>
            </a:r>
            <a:r>
              <a:rPr lang="en-US" altLang="zh-CN" sz="1400" b="0">
                <a:latin typeface="华文细黑" panose="02010600040101010101" pitchFamily="2" charset="-122"/>
                <a:ea typeface="华文细黑" panose="02010600040101010101" pitchFamily="2" charset="-122"/>
              </a:rPr>
              <a:t>p’</a:t>
            </a:r>
            <a:r>
              <a:rPr lang="zh-CN" altLang="en-US" sz="1400" b="0">
                <a:latin typeface="华文细黑" panose="02010600040101010101" pitchFamily="2" charset="-122"/>
                <a:ea typeface="华文细黑" panose="02010600040101010101" pitchFamily="2" charset="-122"/>
              </a:rPr>
              <a:t>写入块</a:t>
            </a:r>
            <a:r>
              <a:rPr lang="en-US" altLang="zh-CN" sz="1400" b="0">
                <a:latin typeface="华文细黑" panose="02010600040101010101" pitchFamily="2" charset="-122"/>
                <a:ea typeface="华文细黑" panose="02010600040101010101" pitchFamily="2" charset="-122"/>
              </a:rPr>
              <a:t>1</a:t>
            </a:r>
            <a:r>
              <a:rPr lang="zh-CN" altLang="en-US" sz="1400" b="0">
                <a:latin typeface="华文细黑" panose="02010600040101010101" pitchFamily="2" charset="-122"/>
                <a:ea typeface="华文细黑" panose="02010600040101010101" pitchFamily="2" charset="-122"/>
              </a:rPr>
              <a:t>）</a:t>
            </a:r>
          </a:p>
          <a:p>
            <a:pPr eaLnBrk="1" hangingPunct="1"/>
            <a:r>
              <a:rPr lang="en-US" altLang="zh-CN" sz="1400" b="0">
                <a:latin typeface="华文细黑" panose="02010600040101010101" pitchFamily="2" charset="-122"/>
                <a:ea typeface="华文细黑" panose="02010600040101010101" pitchFamily="2" charset="-122"/>
              </a:rPr>
              <a:t>2.</a:t>
            </a:r>
            <a:r>
              <a:rPr lang="zh-CN" altLang="en-US" sz="1400" b="0">
                <a:latin typeface="华文细黑" panose="02010600040101010101" pitchFamily="2" charset="-122"/>
                <a:ea typeface="华文细黑" panose="02010600040101010101" pitchFamily="2" charset="-122"/>
              </a:rPr>
              <a:t>产生快照</a:t>
            </a:r>
          </a:p>
          <a:p>
            <a:pPr eaLnBrk="1" hangingPunct="1"/>
            <a:r>
              <a:rPr lang="en-US" altLang="zh-CN" sz="1400" b="0">
                <a:latin typeface="华文细黑" panose="02010600040101010101" pitchFamily="2" charset="-122"/>
                <a:ea typeface="华文细黑" panose="02010600040101010101" pitchFamily="2" charset="-122"/>
              </a:rPr>
              <a:t>3.</a:t>
            </a:r>
            <a:r>
              <a:rPr lang="zh-CN" altLang="en-US" sz="1400" b="0">
                <a:latin typeface="华文细黑" panose="02010600040101010101" pitchFamily="2" charset="-122"/>
                <a:ea typeface="华文细黑" panose="02010600040101010101" pitchFamily="2" charset="-122"/>
              </a:rPr>
              <a:t>快照后写入‘</a:t>
            </a:r>
            <a:r>
              <a:rPr lang="en-US" altLang="zh-CN" sz="1400" b="0">
                <a:latin typeface="华文细黑" panose="02010600040101010101" pitchFamily="2" charset="-122"/>
                <a:ea typeface="华文细黑" panose="02010600040101010101" pitchFamily="2" charset="-122"/>
              </a:rPr>
              <a:t>z’</a:t>
            </a:r>
            <a:r>
              <a:rPr lang="zh-CN" altLang="en-US" sz="1400" b="0">
                <a:latin typeface="华文细黑" panose="02010600040101010101" pitchFamily="2" charset="-122"/>
                <a:ea typeface="华文细黑" panose="02010600040101010101" pitchFamily="2" charset="-122"/>
              </a:rPr>
              <a:t>到块</a:t>
            </a:r>
            <a:r>
              <a:rPr lang="en-US" altLang="zh-CN" sz="1400" b="0">
                <a:latin typeface="华文细黑" panose="02010600040101010101" pitchFamily="2" charset="-122"/>
                <a:ea typeface="华文细黑" panose="02010600040101010101" pitchFamily="2" charset="-122"/>
              </a:rPr>
              <a:t>6</a:t>
            </a:r>
            <a:r>
              <a:rPr lang="zh-CN" altLang="en-US" sz="1400" b="0">
                <a:latin typeface="华文细黑" panose="02010600040101010101" pitchFamily="2" charset="-122"/>
                <a:ea typeface="华文细黑" panose="02010600040101010101" pitchFamily="2" charset="-122"/>
              </a:rPr>
              <a:t>：</a:t>
            </a:r>
          </a:p>
          <a:p>
            <a:pPr lvl="1" eaLnBrk="1" hangingPunct="1">
              <a:buFontTx/>
              <a:buChar char="•"/>
            </a:pPr>
            <a:r>
              <a:rPr lang="zh-CN" altLang="en-US" sz="1400" b="0">
                <a:latin typeface="华文细黑" panose="02010600040101010101" pitchFamily="2" charset="-122"/>
                <a:ea typeface="华文细黑" panose="02010600040101010101" pitchFamily="2" charset="-122"/>
              </a:rPr>
              <a:t>不一次性写入</a:t>
            </a:r>
          </a:p>
          <a:p>
            <a:pPr lvl="1" eaLnBrk="1" hangingPunct="1">
              <a:buFontTx/>
              <a:buChar char="•"/>
            </a:pPr>
            <a:r>
              <a:rPr lang="zh-CN" altLang="en-US" sz="1400" b="0">
                <a:latin typeface="华文细黑" panose="02010600040101010101" pitchFamily="2" charset="-122"/>
                <a:ea typeface="华文细黑" panose="02010600040101010101" pitchFamily="2" charset="-122"/>
              </a:rPr>
              <a:t>先将块</a:t>
            </a:r>
            <a:r>
              <a:rPr lang="en-US" altLang="zh-CN" sz="1400" b="0">
                <a:latin typeface="华文细黑" panose="02010600040101010101" pitchFamily="2" charset="-122"/>
                <a:ea typeface="华文细黑" panose="02010600040101010101" pitchFamily="2" charset="-122"/>
              </a:rPr>
              <a:t>6</a:t>
            </a:r>
            <a:r>
              <a:rPr lang="zh-CN" altLang="en-US" sz="1400" b="0">
                <a:latin typeface="华文细黑" panose="02010600040101010101" pitchFamily="2" charset="-122"/>
                <a:ea typeface="华文细黑" panose="02010600040101010101" pitchFamily="2" charset="-122"/>
              </a:rPr>
              <a:t>内容移入日志</a:t>
            </a:r>
          </a:p>
          <a:p>
            <a:pPr lvl="1" eaLnBrk="1" hangingPunct="1">
              <a:buFontTx/>
              <a:buChar char="•"/>
            </a:pPr>
            <a:r>
              <a:rPr lang="zh-CN" altLang="en-US" sz="1400" b="0">
                <a:latin typeface="华文细黑" panose="02010600040101010101" pitchFamily="2" charset="-122"/>
                <a:ea typeface="华文细黑" panose="02010600040101010101" pitchFamily="2" charset="-122"/>
              </a:rPr>
              <a:t>‘</a:t>
            </a:r>
            <a:r>
              <a:rPr lang="en-US" altLang="zh-CN" sz="1400" b="0">
                <a:latin typeface="华文细黑" panose="02010600040101010101" pitchFamily="2" charset="-122"/>
                <a:ea typeface="华文细黑" panose="02010600040101010101" pitchFamily="2" charset="-122"/>
              </a:rPr>
              <a:t>z’</a:t>
            </a:r>
            <a:r>
              <a:rPr lang="zh-CN" altLang="en-US" sz="1400" b="0">
                <a:latin typeface="华文细黑" panose="02010600040101010101" pitchFamily="2" charset="-122"/>
                <a:ea typeface="华文细黑" panose="02010600040101010101" pitchFamily="2" charset="-122"/>
              </a:rPr>
              <a:t>写入源卷</a:t>
            </a:r>
          </a:p>
        </p:txBody>
      </p:sp>
      <p:sp>
        <p:nvSpPr>
          <p:cNvPr id="1148989" name="Line 61"/>
          <p:cNvSpPr>
            <a:spLocks noChangeShapeType="1"/>
          </p:cNvSpPr>
          <p:nvPr/>
        </p:nvSpPr>
        <p:spPr bwMode="auto">
          <a:xfrm>
            <a:off x="4427538" y="1484313"/>
            <a:ext cx="0" cy="3960812"/>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8990" name="Line 62"/>
          <p:cNvSpPr>
            <a:spLocks noChangeShapeType="1"/>
          </p:cNvSpPr>
          <p:nvPr/>
        </p:nvSpPr>
        <p:spPr bwMode="auto">
          <a:xfrm>
            <a:off x="4716463" y="2708275"/>
            <a:ext cx="863600" cy="0"/>
          </a:xfrm>
          <a:prstGeom prst="line">
            <a:avLst/>
          </a:prstGeom>
          <a:noFill/>
          <a:ln w="28575">
            <a:solidFill>
              <a:schemeClr val="bg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8991" name="Line 63"/>
          <p:cNvSpPr>
            <a:spLocks noChangeShapeType="1"/>
          </p:cNvSpPr>
          <p:nvPr/>
        </p:nvSpPr>
        <p:spPr bwMode="auto">
          <a:xfrm>
            <a:off x="4716463" y="4292600"/>
            <a:ext cx="863600" cy="0"/>
          </a:xfrm>
          <a:prstGeom prst="line">
            <a:avLst/>
          </a:prstGeom>
          <a:noFill/>
          <a:ln w="28575">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8992" name="Line 64"/>
          <p:cNvSpPr>
            <a:spLocks noChangeShapeType="1"/>
          </p:cNvSpPr>
          <p:nvPr/>
        </p:nvSpPr>
        <p:spPr bwMode="auto">
          <a:xfrm>
            <a:off x="6445250" y="2420938"/>
            <a:ext cx="863600" cy="0"/>
          </a:xfrm>
          <a:prstGeom prst="line">
            <a:avLst/>
          </a:prstGeom>
          <a:noFill/>
          <a:ln w="28575">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nvGrpSpPr>
          <p:cNvPr id="1148993" name="Group 65"/>
          <p:cNvGrpSpPr/>
          <p:nvPr/>
        </p:nvGrpSpPr>
        <p:grpSpPr bwMode="auto">
          <a:xfrm>
            <a:off x="5580063" y="4221163"/>
            <a:ext cx="576262" cy="298450"/>
            <a:chOff x="3515" y="2659"/>
            <a:chExt cx="363" cy="188"/>
          </a:xfrm>
        </p:grpSpPr>
        <p:sp>
          <p:nvSpPr>
            <p:cNvPr id="1148994" name="Text Box 66"/>
            <p:cNvSpPr txBox="1">
              <a:spLocks noChangeArrowheads="1"/>
            </p:cNvSpPr>
            <p:nvPr/>
          </p:nvSpPr>
          <p:spPr bwMode="auto">
            <a:xfrm>
              <a:off x="3696" y="2659"/>
              <a:ext cx="182" cy="188"/>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g</a:t>
              </a:r>
            </a:p>
          </p:txBody>
        </p:sp>
        <p:sp>
          <p:nvSpPr>
            <p:cNvPr id="1148995" name="Text Box 67"/>
            <p:cNvSpPr txBox="1">
              <a:spLocks noChangeArrowheads="1"/>
            </p:cNvSpPr>
            <p:nvPr/>
          </p:nvSpPr>
          <p:spPr bwMode="auto">
            <a:xfrm>
              <a:off x="3515" y="2659"/>
              <a:ext cx="182" cy="17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6</a:t>
              </a:r>
            </a:p>
          </p:txBody>
        </p:sp>
      </p:grpSp>
      <p:grpSp>
        <p:nvGrpSpPr>
          <p:cNvPr id="1148996" name="Group 68"/>
          <p:cNvGrpSpPr/>
          <p:nvPr/>
        </p:nvGrpSpPr>
        <p:grpSpPr bwMode="auto">
          <a:xfrm>
            <a:off x="7524750" y="2281238"/>
            <a:ext cx="576263" cy="298450"/>
            <a:chOff x="4740" y="1437"/>
            <a:chExt cx="363" cy="188"/>
          </a:xfrm>
        </p:grpSpPr>
        <p:sp>
          <p:nvSpPr>
            <p:cNvPr id="1148997" name="Text Box 69"/>
            <p:cNvSpPr txBox="1">
              <a:spLocks noChangeArrowheads="1"/>
            </p:cNvSpPr>
            <p:nvPr/>
          </p:nvSpPr>
          <p:spPr bwMode="auto">
            <a:xfrm>
              <a:off x="4740" y="1437"/>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6</a:t>
              </a:r>
            </a:p>
          </p:txBody>
        </p:sp>
        <p:sp>
          <p:nvSpPr>
            <p:cNvPr id="1148998" name="Text Box 70"/>
            <p:cNvSpPr txBox="1">
              <a:spLocks noChangeArrowheads="1"/>
            </p:cNvSpPr>
            <p:nvPr/>
          </p:nvSpPr>
          <p:spPr bwMode="auto">
            <a:xfrm>
              <a:off x="4921" y="1437"/>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g</a:t>
              </a:r>
            </a:p>
          </p:txBody>
        </p:sp>
      </p:grpSp>
      <p:sp>
        <p:nvSpPr>
          <p:cNvPr id="1148999" name="Text Box 71"/>
          <p:cNvSpPr txBox="1">
            <a:spLocks noChangeArrowheads="1"/>
          </p:cNvSpPr>
          <p:nvPr/>
        </p:nvSpPr>
        <p:spPr bwMode="auto">
          <a:xfrm>
            <a:off x="5867400" y="4221163"/>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z</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48988">
                                            <p:txEl>
                                              <p:pRg st="1" end="1"/>
                                            </p:txEl>
                                          </p:spTgt>
                                        </p:tgtEl>
                                        <p:attrNameLst>
                                          <p:attrName>style.visibility</p:attrName>
                                        </p:attrNameLst>
                                      </p:cBhvr>
                                      <p:to>
                                        <p:strVal val="visible"/>
                                      </p:to>
                                    </p:set>
                                    <p:animEffect transition="in" filter="wipe(left)">
                                      <p:cBhvr>
                                        <p:cTn id="7" dur="500"/>
                                        <p:tgtEl>
                                          <p:spTgt spid="1148988">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148935"/>
                                        </p:tgtEl>
                                        <p:attrNameLst>
                                          <p:attrName>style.visibility</p:attrName>
                                        </p:attrNameLst>
                                      </p:cBhvr>
                                      <p:to>
                                        <p:strVal val="visible"/>
                                      </p:to>
                                    </p:set>
                                    <p:animEffect transition="in" filter="dissolve">
                                      <p:cBhvr>
                                        <p:cTn id="10" dur="500"/>
                                        <p:tgtEl>
                                          <p:spTgt spid="1148935"/>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148964"/>
                                        </p:tgtEl>
                                        <p:attrNameLst>
                                          <p:attrName>style.visibility</p:attrName>
                                        </p:attrNameLst>
                                      </p:cBhvr>
                                      <p:to>
                                        <p:strVal val="visible"/>
                                      </p:to>
                                    </p:set>
                                    <p:animEffect transition="in" filter="wipe(down)">
                                      <p:cBhvr>
                                        <p:cTn id="14" dur="500"/>
                                        <p:tgtEl>
                                          <p:spTgt spid="1148964"/>
                                        </p:tgtEl>
                                      </p:cBhvr>
                                    </p:animEffect>
                                  </p:childTnLst>
                                </p:cTn>
                              </p:par>
                            </p:childTnLst>
                          </p:cTn>
                        </p:par>
                        <p:par>
                          <p:cTn id="15" fill="hold">
                            <p:stCondLst>
                              <p:cond delay="1000"/>
                            </p:stCondLst>
                            <p:childTnLst>
                              <p:par>
                                <p:cTn id="16" presetID="9" presetClass="entr" presetSubtype="0" fill="hold" nodeType="afterEffect">
                                  <p:stCondLst>
                                    <p:cond delay="0"/>
                                  </p:stCondLst>
                                  <p:childTnLst>
                                    <p:set>
                                      <p:cBhvr>
                                        <p:cTn id="17" dur="1" fill="hold">
                                          <p:stCondLst>
                                            <p:cond delay="0"/>
                                          </p:stCondLst>
                                        </p:cTn>
                                        <p:tgtEl>
                                          <p:spTgt spid="1148964"/>
                                        </p:tgtEl>
                                        <p:attrNameLst>
                                          <p:attrName>style.visibility</p:attrName>
                                        </p:attrNameLst>
                                      </p:cBhvr>
                                      <p:to>
                                        <p:strVal val="visible"/>
                                      </p:to>
                                    </p:set>
                                    <p:animEffect transition="in" filter="dissolve">
                                      <p:cBhvr>
                                        <p:cTn id="18" dur="500"/>
                                        <p:tgtEl>
                                          <p:spTgt spid="114896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148988">
                                            <p:txEl>
                                              <p:pRg st="2" end="2"/>
                                            </p:txEl>
                                          </p:spTgt>
                                        </p:tgtEl>
                                        <p:attrNameLst>
                                          <p:attrName>style.visibility</p:attrName>
                                        </p:attrNameLst>
                                      </p:cBhvr>
                                      <p:to>
                                        <p:strVal val="visible"/>
                                      </p:to>
                                    </p:set>
                                    <p:animEffect transition="in" filter="wipe(left)">
                                      <p:cBhvr>
                                        <p:cTn id="23" dur="500"/>
                                        <p:tgtEl>
                                          <p:spTgt spid="1148988">
                                            <p:txEl>
                                              <p:pRg st="2" end="2"/>
                                            </p:txEl>
                                          </p:spTgt>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1148939"/>
                                        </p:tgtEl>
                                        <p:attrNameLst>
                                          <p:attrName>style.visibility</p:attrName>
                                        </p:attrNameLst>
                                      </p:cBhvr>
                                      <p:to>
                                        <p:strVal val="visible"/>
                                      </p:to>
                                    </p:set>
                                    <p:animEffect transition="in" filter="wipe(left)">
                                      <p:cBhvr>
                                        <p:cTn id="27" dur="500"/>
                                        <p:tgtEl>
                                          <p:spTgt spid="1148939"/>
                                        </p:tgtEl>
                                      </p:cBhvr>
                                    </p:animEffect>
                                  </p:childTnLst>
                                </p:cTn>
                              </p:par>
                            </p:childTnLst>
                          </p:cTn>
                        </p:par>
                        <p:par>
                          <p:cTn id="28" fill="hold">
                            <p:stCondLst>
                              <p:cond delay="1000"/>
                            </p:stCondLst>
                            <p:childTnLst>
                              <p:par>
                                <p:cTn id="29" presetID="22" presetClass="entr" presetSubtype="8" fill="hold" nodeType="afterEffect">
                                  <p:stCondLst>
                                    <p:cond delay="0"/>
                                  </p:stCondLst>
                                  <p:childTnLst>
                                    <p:set>
                                      <p:cBhvr>
                                        <p:cTn id="30" dur="1" fill="hold">
                                          <p:stCondLst>
                                            <p:cond delay="0"/>
                                          </p:stCondLst>
                                        </p:cTn>
                                        <p:tgtEl>
                                          <p:spTgt spid="1148988">
                                            <p:txEl>
                                              <p:pRg st="3" end="3"/>
                                            </p:txEl>
                                          </p:spTgt>
                                        </p:tgtEl>
                                        <p:attrNameLst>
                                          <p:attrName>style.visibility</p:attrName>
                                        </p:attrNameLst>
                                      </p:cBhvr>
                                      <p:to>
                                        <p:strVal val="visible"/>
                                      </p:to>
                                    </p:set>
                                    <p:animEffect transition="in" filter="wipe(left)">
                                      <p:cBhvr>
                                        <p:cTn id="31" dur="500"/>
                                        <p:tgtEl>
                                          <p:spTgt spid="1148988">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148988">
                                            <p:txEl>
                                              <p:pRg st="4" end="4"/>
                                            </p:txEl>
                                          </p:spTgt>
                                        </p:tgtEl>
                                        <p:attrNameLst>
                                          <p:attrName>style.visibility</p:attrName>
                                        </p:attrNameLst>
                                      </p:cBhvr>
                                      <p:to>
                                        <p:strVal val="visible"/>
                                      </p:to>
                                    </p:set>
                                    <p:animEffect transition="in" filter="wipe(left)">
                                      <p:cBhvr>
                                        <p:cTn id="36" dur="500"/>
                                        <p:tgtEl>
                                          <p:spTgt spid="1148988">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148992"/>
                                        </p:tgtEl>
                                        <p:attrNameLst>
                                          <p:attrName>style.visibility</p:attrName>
                                        </p:attrNameLst>
                                      </p:cBhvr>
                                      <p:to>
                                        <p:strVal val="visible"/>
                                      </p:to>
                                    </p:set>
                                    <p:animEffect transition="in" filter="wipe(left)">
                                      <p:cBhvr>
                                        <p:cTn id="41" dur="500"/>
                                        <p:tgtEl>
                                          <p:spTgt spid="1148992"/>
                                        </p:tgtEl>
                                      </p:cBhvr>
                                    </p:animEffect>
                                  </p:childTnLst>
                                </p:cTn>
                              </p:par>
                            </p:childTnLst>
                          </p:cTn>
                        </p:par>
                      </p:childTnLst>
                    </p:cTn>
                  </p:par>
                  <p:par>
                    <p:cTn id="42" fill="hold">
                      <p:stCondLst>
                        <p:cond delay="indefinite"/>
                      </p:stCondLst>
                      <p:childTnLst>
                        <p:par>
                          <p:cTn id="43" fill="hold">
                            <p:stCondLst>
                              <p:cond delay="0"/>
                            </p:stCondLst>
                            <p:childTnLst>
                              <p:par>
                                <p:cTn id="44" presetID="56" presetClass="path" presetSubtype="0" accel="50000" decel="50000" fill="hold" nodeType="clickEffect">
                                  <p:stCondLst>
                                    <p:cond delay="0"/>
                                  </p:stCondLst>
                                  <p:childTnLst>
                                    <p:animMotion origin="layout" path="M 3.33333E-6 -4.07407E-6 L 0.21267 -0.28356 " pathEditMode="relative" rAng="0" ptsTypes="AA">
                                      <p:cBhvr>
                                        <p:cTn id="45" dur="2000" fill="hold"/>
                                        <p:tgtEl>
                                          <p:spTgt spid="1148993"/>
                                        </p:tgtEl>
                                        <p:attrNameLst>
                                          <p:attrName>ppt_x</p:attrName>
                                          <p:attrName>ppt_y</p:attrName>
                                        </p:attrNameLst>
                                      </p:cBhvr>
                                      <p:rCtr x="10625" y="-14190"/>
                                    </p:animMotion>
                                  </p:childTnLst>
                                </p:cTn>
                              </p:par>
                            </p:childTnLst>
                          </p:cTn>
                        </p:par>
                        <p:par>
                          <p:cTn id="46" fill="hold">
                            <p:stCondLst>
                              <p:cond delay="2000"/>
                            </p:stCondLst>
                            <p:childTnLst>
                              <p:par>
                                <p:cTn id="47" presetID="9" presetClass="entr" presetSubtype="0" fill="hold" nodeType="afterEffect">
                                  <p:stCondLst>
                                    <p:cond delay="0"/>
                                  </p:stCondLst>
                                  <p:childTnLst>
                                    <p:set>
                                      <p:cBhvr>
                                        <p:cTn id="48" dur="1" fill="hold">
                                          <p:stCondLst>
                                            <p:cond delay="0"/>
                                          </p:stCondLst>
                                        </p:cTn>
                                        <p:tgtEl>
                                          <p:spTgt spid="1148996"/>
                                        </p:tgtEl>
                                        <p:attrNameLst>
                                          <p:attrName>style.visibility</p:attrName>
                                        </p:attrNameLst>
                                      </p:cBhvr>
                                      <p:to>
                                        <p:strVal val="visible"/>
                                      </p:to>
                                    </p:set>
                                    <p:animEffect transition="in" filter="dissolve">
                                      <p:cBhvr>
                                        <p:cTn id="49" dur="500"/>
                                        <p:tgtEl>
                                          <p:spTgt spid="114899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148988">
                                            <p:txEl>
                                              <p:pRg st="5" end="5"/>
                                            </p:txEl>
                                          </p:spTgt>
                                        </p:tgtEl>
                                        <p:attrNameLst>
                                          <p:attrName>style.visibility</p:attrName>
                                        </p:attrNameLst>
                                      </p:cBhvr>
                                      <p:to>
                                        <p:strVal val="visible"/>
                                      </p:to>
                                    </p:set>
                                    <p:animEffect transition="in" filter="wipe(left)">
                                      <p:cBhvr>
                                        <p:cTn id="54" dur="500"/>
                                        <p:tgtEl>
                                          <p:spTgt spid="1148988">
                                            <p:txEl>
                                              <p:pRg st="5" end="5"/>
                                            </p:txEl>
                                          </p:spTgt>
                                        </p:tgtEl>
                                      </p:cBhvr>
                                    </p:animEffect>
                                  </p:childTnLst>
                                </p:cTn>
                              </p:par>
                            </p:childTnLst>
                          </p:cTn>
                        </p:par>
                        <p:par>
                          <p:cTn id="55" fill="hold">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1148991"/>
                                        </p:tgtEl>
                                        <p:attrNameLst>
                                          <p:attrName>style.visibility</p:attrName>
                                        </p:attrNameLst>
                                      </p:cBhvr>
                                      <p:to>
                                        <p:strVal val="visible"/>
                                      </p:to>
                                    </p:set>
                                    <p:animEffect transition="in" filter="wipe(left)">
                                      <p:cBhvr>
                                        <p:cTn id="58" dur="500"/>
                                        <p:tgtEl>
                                          <p:spTgt spid="1148991"/>
                                        </p:tgtEl>
                                      </p:cBhvr>
                                    </p:animEffect>
                                  </p:childTnLst>
                                </p:cTn>
                              </p:par>
                            </p:childTnLst>
                          </p:cTn>
                        </p:par>
                        <p:par>
                          <p:cTn id="59" fill="hold">
                            <p:stCondLst>
                              <p:cond delay="1000"/>
                            </p:stCondLst>
                            <p:childTnLst>
                              <p:par>
                                <p:cTn id="60" presetID="9" presetClass="entr" presetSubtype="0" fill="hold" grpId="0" nodeType="afterEffect">
                                  <p:stCondLst>
                                    <p:cond delay="0"/>
                                  </p:stCondLst>
                                  <p:childTnLst>
                                    <p:set>
                                      <p:cBhvr>
                                        <p:cTn id="61" dur="1" fill="hold">
                                          <p:stCondLst>
                                            <p:cond delay="0"/>
                                          </p:stCondLst>
                                        </p:cTn>
                                        <p:tgtEl>
                                          <p:spTgt spid="1148999"/>
                                        </p:tgtEl>
                                        <p:attrNameLst>
                                          <p:attrName>style.visibility</p:attrName>
                                        </p:attrNameLst>
                                      </p:cBhvr>
                                      <p:to>
                                        <p:strVal val="visible"/>
                                      </p:to>
                                    </p:set>
                                    <p:animEffect transition="in" filter="dissolve">
                                      <p:cBhvr>
                                        <p:cTn id="62" dur="500"/>
                                        <p:tgtEl>
                                          <p:spTgt spid="1148999"/>
                                        </p:tgtEl>
                                      </p:cBhvr>
                                    </p:animEffect>
                                  </p:childTnLst>
                                </p:cTn>
                              </p:par>
                            </p:childTnLst>
                          </p:cTn>
                        </p:par>
                        <p:par>
                          <p:cTn id="63" fill="hold">
                            <p:stCondLst>
                              <p:cond delay="1500"/>
                            </p:stCondLst>
                            <p:childTnLst>
                              <p:par>
                                <p:cTn id="64" presetID="35" presetClass="emph" presetSubtype="0" fill="hold" grpId="1" nodeType="afterEffect">
                                  <p:stCondLst>
                                    <p:cond delay="0"/>
                                  </p:stCondLst>
                                  <p:childTnLst>
                                    <p:anim calcmode="discrete" valueType="str">
                                      <p:cBhvr>
                                        <p:cTn id="65" dur="1000" fill="hold"/>
                                        <p:tgtEl>
                                          <p:spTgt spid="114899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8991" grpId="0" animBg="1"/>
      <p:bldP spid="1148992" grpId="0" animBg="1"/>
      <p:bldP spid="1148999" grpId="0" animBg="1"/>
      <p:bldP spid="1148999"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3026" name="Rectangle 2"/>
          <p:cNvSpPr>
            <a:spLocks noGrp="1" noChangeArrowheads="1"/>
          </p:cNvSpPr>
          <p:nvPr>
            <p:ph type="title"/>
          </p:nvPr>
        </p:nvSpPr>
        <p:spPr>
          <a:xfrm>
            <a:off x="1403350" y="1439863"/>
            <a:ext cx="6994525" cy="450850"/>
          </a:xfrm>
          <a:noFill/>
        </p:spPr>
        <p:txBody>
          <a:bodyPr/>
          <a:lstStyle/>
          <a:p>
            <a:r>
              <a:rPr lang="en-US" altLang="zh-CN"/>
              <a:t>CoW</a:t>
            </a:r>
            <a:r>
              <a:rPr lang="zh-CN" altLang="en-US"/>
              <a:t>特点</a:t>
            </a:r>
          </a:p>
        </p:txBody>
      </p:sp>
      <p:sp>
        <p:nvSpPr>
          <p:cNvPr id="1153027" name="Text Box 3"/>
          <p:cNvSpPr txBox="1">
            <a:spLocks noChangeArrowheads="1"/>
          </p:cNvSpPr>
          <p:nvPr/>
        </p:nvSpPr>
        <p:spPr bwMode="auto">
          <a:xfrm>
            <a:off x="684213" y="2133600"/>
            <a:ext cx="7653337" cy="20161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800100" indent="-342900">
              <a:defRPr sz="2400">
                <a:solidFill>
                  <a:schemeClr val="tx1"/>
                </a:solidFill>
                <a:latin typeface="Times New Roman" panose="02020603050405020304" pitchFamily="18" charset="0"/>
                <a:ea typeface="宋体" panose="02010600030101010101" pitchFamily="2" charset="-122"/>
              </a:defRPr>
            </a:lvl2pPr>
            <a:lvl3pPr marL="1257300" indent="-342900">
              <a:defRPr sz="2400">
                <a:solidFill>
                  <a:schemeClr val="tx1"/>
                </a:solidFill>
                <a:latin typeface="Times New Roman" panose="02020603050405020304" pitchFamily="18" charset="0"/>
                <a:ea typeface="宋体" panose="02010600030101010101" pitchFamily="2" charset="-122"/>
              </a:defRPr>
            </a:lvl3pPr>
            <a:lvl4pPr marL="1714500" indent="-342900">
              <a:defRPr sz="2400">
                <a:solidFill>
                  <a:schemeClr val="tx1"/>
                </a:solidFill>
                <a:latin typeface="Times New Roman" panose="02020603050405020304" pitchFamily="18" charset="0"/>
                <a:ea typeface="宋体" panose="02010600030101010101" pitchFamily="2" charset="-122"/>
              </a:defRPr>
            </a:lvl4pPr>
            <a:lvl5pPr marL="2171700" indent="-342900">
              <a:defRPr sz="2400">
                <a:solidFill>
                  <a:schemeClr val="tx1"/>
                </a:solidFill>
                <a:latin typeface="Times New Roman" panose="02020603050405020304" pitchFamily="18" charset="0"/>
                <a:ea typeface="宋体" panose="02010600030101010101" pitchFamily="2" charset="-122"/>
              </a:defRPr>
            </a:lvl5pPr>
            <a:lvl6pPr marL="2628900" indent="-3429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086100" indent="-3429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543300" indent="-3429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000500" indent="-3429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Font typeface="Wingdings" panose="05000000000000000000" pitchFamily="2" charset="2"/>
              <a:buChar char="Ø"/>
            </a:pPr>
            <a:r>
              <a:rPr lang="zh-CN" altLang="en-US" sz="2800" b="0">
                <a:latin typeface="Arial" panose="020B0604020202020204" pitchFamily="34" charset="0"/>
                <a:ea typeface="楷体_GB2312" pitchFamily="49" charset="-122"/>
              </a:rPr>
              <a:t>源盘保持最新状态</a:t>
            </a:r>
          </a:p>
          <a:p>
            <a:pPr eaLnBrk="1" hangingPunct="1">
              <a:lnSpc>
                <a:spcPct val="150000"/>
              </a:lnSpc>
              <a:buFont typeface="Wingdings" panose="05000000000000000000" pitchFamily="2" charset="2"/>
              <a:buChar char="Ø"/>
            </a:pPr>
            <a:r>
              <a:rPr lang="zh-CN" altLang="en-US" sz="2800" b="0">
                <a:latin typeface="Arial" panose="020B0604020202020204" pitchFamily="34" charset="0"/>
                <a:ea typeface="楷体_GB2312" pitchFamily="49" charset="-122"/>
              </a:rPr>
              <a:t>两次写操作</a:t>
            </a:r>
          </a:p>
          <a:p>
            <a:pPr eaLnBrk="1" hangingPunct="1">
              <a:lnSpc>
                <a:spcPct val="150000"/>
              </a:lnSpc>
              <a:buFont typeface="Wingdings" panose="05000000000000000000" pitchFamily="2" charset="2"/>
              <a:buChar char="Ø"/>
            </a:pPr>
            <a:r>
              <a:rPr lang="zh-CN" altLang="en-US" sz="2800" b="0">
                <a:latin typeface="Arial" panose="020B0604020202020204" pitchFamily="34" charset="0"/>
                <a:ea typeface="楷体_GB2312" pitchFamily="49" charset="-122"/>
              </a:rPr>
              <a:t>适合什么恢复？</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22" name="Rectangle 2"/>
          <p:cNvSpPr>
            <a:spLocks noGrp="1" noChangeArrowheads="1"/>
          </p:cNvSpPr>
          <p:nvPr>
            <p:ph type="title"/>
          </p:nvPr>
        </p:nvSpPr>
        <p:spPr>
          <a:xfrm>
            <a:off x="1116013" y="908050"/>
            <a:ext cx="6994525" cy="450850"/>
          </a:xfrm>
          <a:noFill/>
        </p:spPr>
        <p:txBody>
          <a:bodyPr/>
          <a:lstStyle/>
          <a:p>
            <a:r>
              <a:rPr lang="zh-CN" altLang="en-US"/>
              <a:t>差分快照实现：</a:t>
            </a:r>
            <a:r>
              <a:rPr lang="en-US" altLang="zh-CN"/>
              <a:t>RoW</a:t>
            </a:r>
          </a:p>
        </p:txBody>
      </p:sp>
      <p:sp>
        <p:nvSpPr>
          <p:cNvPr id="1157123" name="Text Box 3"/>
          <p:cNvSpPr txBox="1">
            <a:spLocks noChangeArrowheads="1"/>
          </p:cNvSpPr>
          <p:nvPr/>
        </p:nvSpPr>
        <p:spPr bwMode="auto">
          <a:xfrm>
            <a:off x="1025525" y="2609850"/>
            <a:ext cx="392113" cy="365125"/>
          </a:xfrm>
          <a:prstGeom prst="rect">
            <a:avLst/>
          </a:prstGeom>
          <a:noFill/>
          <a:ln w="28575" algn="ctr">
            <a:solidFill>
              <a:schemeClr val="bg2"/>
            </a:solidFill>
            <a:miter lim="800000"/>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a:latin typeface="华文细黑" panose="02010600040101010101" pitchFamily="2" charset="-122"/>
                <a:ea typeface="华文细黑" panose="02010600040101010101" pitchFamily="2" charset="-122"/>
              </a:rPr>
              <a:t>p</a:t>
            </a:r>
          </a:p>
        </p:txBody>
      </p:sp>
      <p:sp>
        <p:nvSpPr>
          <p:cNvPr id="1157124" name="Line 4"/>
          <p:cNvSpPr>
            <a:spLocks noChangeShapeType="1"/>
          </p:cNvSpPr>
          <p:nvPr/>
        </p:nvSpPr>
        <p:spPr bwMode="auto">
          <a:xfrm>
            <a:off x="1404938" y="2784475"/>
            <a:ext cx="1655762" cy="0"/>
          </a:xfrm>
          <a:prstGeom prst="line">
            <a:avLst/>
          </a:prstGeom>
          <a:noFill/>
          <a:ln w="28575">
            <a:solidFill>
              <a:schemeClr val="bg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57125" name="AutoShape 5"/>
          <p:cNvSpPr>
            <a:spLocks noChangeArrowheads="1"/>
          </p:cNvSpPr>
          <p:nvPr/>
        </p:nvSpPr>
        <p:spPr bwMode="auto">
          <a:xfrm>
            <a:off x="3133725" y="2497138"/>
            <a:ext cx="647700" cy="1079500"/>
          </a:xfrm>
          <a:prstGeom prst="can">
            <a:avLst>
              <a:gd name="adj" fmla="val 41667"/>
            </a:avLst>
          </a:prstGeom>
          <a:gradFill rotWithShape="1">
            <a:gsLst>
              <a:gs pos="0">
                <a:srgbClr val="99CCFF"/>
              </a:gs>
              <a:gs pos="100000">
                <a:srgbClr val="99CCFF">
                  <a:gamma/>
                  <a:shade val="46275"/>
                  <a:invGamma/>
                </a:srgbClr>
              </a:gs>
            </a:gsLst>
            <a:lin ang="5400000" scaled="1"/>
          </a:gradFill>
          <a:ln w="9525">
            <a:solidFill>
              <a:srgbClr val="0066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57126" name="Text Box 6"/>
          <p:cNvSpPr txBox="1">
            <a:spLocks noChangeArrowheads="1"/>
          </p:cNvSpPr>
          <p:nvPr/>
        </p:nvSpPr>
        <p:spPr bwMode="auto">
          <a:xfrm>
            <a:off x="3211513" y="2784475"/>
            <a:ext cx="412750" cy="6413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1800">
                <a:latin typeface="华文细黑" panose="02010600040101010101" pitchFamily="2" charset="-122"/>
                <a:ea typeface="华文细黑" panose="02010600040101010101" pitchFamily="2" charset="-122"/>
              </a:rPr>
              <a:t>源盘</a:t>
            </a:r>
          </a:p>
        </p:txBody>
      </p:sp>
      <p:sp>
        <p:nvSpPr>
          <p:cNvPr id="1157127" name="Text Box 7"/>
          <p:cNvSpPr txBox="1">
            <a:spLocks noChangeArrowheads="1"/>
          </p:cNvSpPr>
          <p:nvPr/>
        </p:nvSpPr>
        <p:spPr bwMode="auto">
          <a:xfrm>
            <a:off x="1549400" y="2424113"/>
            <a:ext cx="1312863" cy="3365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b="0">
                <a:latin typeface="华文细黑" panose="02010600040101010101" pitchFamily="2" charset="-122"/>
                <a:ea typeface="华文细黑" panose="02010600040101010101" pitchFamily="2" charset="-122"/>
              </a:rPr>
              <a:t>快照前写块</a:t>
            </a:r>
            <a:r>
              <a:rPr lang="en-US" altLang="zh-CN" b="0">
                <a:latin typeface="华文细黑" panose="02010600040101010101" pitchFamily="2" charset="-122"/>
                <a:ea typeface="华文细黑" panose="02010600040101010101" pitchFamily="2" charset="-122"/>
              </a:rPr>
              <a:t>1</a:t>
            </a:r>
          </a:p>
        </p:txBody>
      </p:sp>
      <p:sp>
        <p:nvSpPr>
          <p:cNvPr id="1157128" name="Text Box 8"/>
          <p:cNvSpPr txBox="1">
            <a:spLocks noChangeArrowheads="1"/>
          </p:cNvSpPr>
          <p:nvPr/>
        </p:nvSpPr>
        <p:spPr bwMode="auto">
          <a:xfrm>
            <a:off x="5870575" y="2281238"/>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a</a:t>
            </a:r>
          </a:p>
        </p:txBody>
      </p:sp>
      <p:sp>
        <p:nvSpPr>
          <p:cNvPr id="1157129" name="Text Box 9"/>
          <p:cNvSpPr txBox="1">
            <a:spLocks noChangeArrowheads="1"/>
          </p:cNvSpPr>
          <p:nvPr/>
        </p:nvSpPr>
        <p:spPr bwMode="auto">
          <a:xfrm>
            <a:off x="5870575" y="2598738"/>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b</a:t>
            </a:r>
          </a:p>
        </p:txBody>
      </p:sp>
      <p:sp>
        <p:nvSpPr>
          <p:cNvPr id="1157130" name="Text Box 10"/>
          <p:cNvSpPr txBox="1">
            <a:spLocks noChangeArrowheads="1"/>
          </p:cNvSpPr>
          <p:nvPr/>
        </p:nvSpPr>
        <p:spPr bwMode="auto">
          <a:xfrm>
            <a:off x="5870575" y="2928938"/>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c</a:t>
            </a:r>
          </a:p>
        </p:txBody>
      </p:sp>
      <p:sp>
        <p:nvSpPr>
          <p:cNvPr id="1157131" name="Text Box 11"/>
          <p:cNvSpPr txBox="1">
            <a:spLocks noChangeArrowheads="1"/>
          </p:cNvSpPr>
          <p:nvPr/>
        </p:nvSpPr>
        <p:spPr bwMode="auto">
          <a:xfrm>
            <a:off x="5870575" y="3246438"/>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d</a:t>
            </a:r>
          </a:p>
        </p:txBody>
      </p:sp>
      <p:sp>
        <p:nvSpPr>
          <p:cNvPr id="1157132" name="Text Box 12"/>
          <p:cNvSpPr txBox="1">
            <a:spLocks noChangeArrowheads="1"/>
          </p:cNvSpPr>
          <p:nvPr/>
        </p:nvSpPr>
        <p:spPr bwMode="auto">
          <a:xfrm>
            <a:off x="5870575" y="3578225"/>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e</a:t>
            </a:r>
          </a:p>
        </p:txBody>
      </p:sp>
      <p:sp>
        <p:nvSpPr>
          <p:cNvPr id="1157133" name="Text Box 13"/>
          <p:cNvSpPr txBox="1">
            <a:spLocks noChangeArrowheads="1"/>
          </p:cNvSpPr>
          <p:nvPr/>
        </p:nvSpPr>
        <p:spPr bwMode="auto">
          <a:xfrm>
            <a:off x="5870575" y="3895725"/>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f</a:t>
            </a:r>
          </a:p>
        </p:txBody>
      </p:sp>
      <p:sp>
        <p:nvSpPr>
          <p:cNvPr id="1157134" name="Text Box 14"/>
          <p:cNvSpPr txBox="1">
            <a:spLocks noChangeArrowheads="1"/>
          </p:cNvSpPr>
          <p:nvPr/>
        </p:nvSpPr>
        <p:spPr bwMode="auto">
          <a:xfrm>
            <a:off x="5870575" y="4225925"/>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g</a:t>
            </a:r>
          </a:p>
        </p:txBody>
      </p:sp>
      <p:sp>
        <p:nvSpPr>
          <p:cNvPr id="1157135" name="Text Box 15"/>
          <p:cNvSpPr txBox="1">
            <a:spLocks noChangeArrowheads="1"/>
          </p:cNvSpPr>
          <p:nvPr/>
        </p:nvSpPr>
        <p:spPr bwMode="auto">
          <a:xfrm>
            <a:off x="5870575" y="4543425"/>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h</a:t>
            </a:r>
          </a:p>
        </p:txBody>
      </p:sp>
      <p:sp>
        <p:nvSpPr>
          <p:cNvPr id="1157136" name="Text Box 16"/>
          <p:cNvSpPr txBox="1">
            <a:spLocks noChangeArrowheads="1"/>
          </p:cNvSpPr>
          <p:nvPr/>
        </p:nvSpPr>
        <p:spPr bwMode="auto">
          <a:xfrm>
            <a:off x="5583238" y="2281238"/>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0</a:t>
            </a:r>
          </a:p>
        </p:txBody>
      </p:sp>
      <p:sp>
        <p:nvSpPr>
          <p:cNvPr id="1157137" name="Text Box 17"/>
          <p:cNvSpPr txBox="1">
            <a:spLocks noChangeArrowheads="1"/>
          </p:cNvSpPr>
          <p:nvPr/>
        </p:nvSpPr>
        <p:spPr bwMode="auto">
          <a:xfrm>
            <a:off x="5583238" y="2598738"/>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1</a:t>
            </a:r>
          </a:p>
        </p:txBody>
      </p:sp>
      <p:sp>
        <p:nvSpPr>
          <p:cNvPr id="1157138" name="Text Box 18"/>
          <p:cNvSpPr txBox="1">
            <a:spLocks noChangeArrowheads="1"/>
          </p:cNvSpPr>
          <p:nvPr/>
        </p:nvSpPr>
        <p:spPr bwMode="auto">
          <a:xfrm>
            <a:off x="5583238" y="2928938"/>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2</a:t>
            </a:r>
          </a:p>
        </p:txBody>
      </p:sp>
      <p:sp>
        <p:nvSpPr>
          <p:cNvPr id="1157139" name="Text Box 19"/>
          <p:cNvSpPr txBox="1">
            <a:spLocks noChangeArrowheads="1"/>
          </p:cNvSpPr>
          <p:nvPr/>
        </p:nvSpPr>
        <p:spPr bwMode="auto">
          <a:xfrm>
            <a:off x="5583238" y="3246438"/>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3</a:t>
            </a:r>
          </a:p>
        </p:txBody>
      </p:sp>
      <p:sp>
        <p:nvSpPr>
          <p:cNvPr id="1157140" name="Text Box 20"/>
          <p:cNvSpPr txBox="1">
            <a:spLocks noChangeArrowheads="1"/>
          </p:cNvSpPr>
          <p:nvPr/>
        </p:nvSpPr>
        <p:spPr bwMode="auto">
          <a:xfrm>
            <a:off x="5583238" y="3578225"/>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4</a:t>
            </a:r>
          </a:p>
        </p:txBody>
      </p:sp>
      <p:sp>
        <p:nvSpPr>
          <p:cNvPr id="1157141" name="Text Box 21"/>
          <p:cNvSpPr txBox="1">
            <a:spLocks noChangeArrowheads="1"/>
          </p:cNvSpPr>
          <p:nvPr/>
        </p:nvSpPr>
        <p:spPr bwMode="auto">
          <a:xfrm>
            <a:off x="5583238" y="3895725"/>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5</a:t>
            </a:r>
          </a:p>
        </p:txBody>
      </p:sp>
      <p:sp>
        <p:nvSpPr>
          <p:cNvPr id="1157142" name="Text Box 22"/>
          <p:cNvSpPr txBox="1">
            <a:spLocks noChangeArrowheads="1"/>
          </p:cNvSpPr>
          <p:nvPr/>
        </p:nvSpPr>
        <p:spPr bwMode="auto">
          <a:xfrm>
            <a:off x="5583238" y="4225925"/>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6</a:t>
            </a:r>
          </a:p>
        </p:txBody>
      </p:sp>
      <p:sp>
        <p:nvSpPr>
          <p:cNvPr id="1157143" name="Text Box 23"/>
          <p:cNvSpPr txBox="1">
            <a:spLocks noChangeArrowheads="1"/>
          </p:cNvSpPr>
          <p:nvPr/>
        </p:nvSpPr>
        <p:spPr bwMode="auto">
          <a:xfrm>
            <a:off x="5583238" y="4543425"/>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7</a:t>
            </a:r>
          </a:p>
        </p:txBody>
      </p:sp>
      <p:sp>
        <p:nvSpPr>
          <p:cNvPr id="1157144" name="Text Box 24"/>
          <p:cNvSpPr txBox="1">
            <a:spLocks noChangeArrowheads="1"/>
          </p:cNvSpPr>
          <p:nvPr/>
        </p:nvSpPr>
        <p:spPr bwMode="auto">
          <a:xfrm>
            <a:off x="5870575" y="4862513"/>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i</a:t>
            </a:r>
          </a:p>
        </p:txBody>
      </p:sp>
      <p:sp>
        <p:nvSpPr>
          <p:cNvPr id="1157145" name="Text Box 25"/>
          <p:cNvSpPr txBox="1">
            <a:spLocks noChangeArrowheads="1"/>
          </p:cNvSpPr>
          <p:nvPr/>
        </p:nvSpPr>
        <p:spPr bwMode="auto">
          <a:xfrm>
            <a:off x="5583238" y="4862513"/>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8</a:t>
            </a:r>
          </a:p>
        </p:txBody>
      </p:sp>
      <p:sp>
        <p:nvSpPr>
          <p:cNvPr id="1157146" name="Text Box 26"/>
          <p:cNvSpPr txBox="1">
            <a:spLocks noChangeArrowheads="1"/>
          </p:cNvSpPr>
          <p:nvPr/>
        </p:nvSpPr>
        <p:spPr bwMode="auto">
          <a:xfrm>
            <a:off x="1654175" y="1341438"/>
            <a:ext cx="692150" cy="396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000" b="0">
                <a:solidFill>
                  <a:srgbClr val="990033"/>
                </a:solidFill>
                <a:latin typeface="华文细黑" panose="02010600040101010101" pitchFamily="2" charset="-122"/>
                <a:ea typeface="华文细黑" panose="02010600040101010101" pitchFamily="2" charset="-122"/>
              </a:rPr>
              <a:t>访问</a:t>
            </a:r>
          </a:p>
        </p:txBody>
      </p:sp>
      <p:sp>
        <p:nvSpPr>
          <p:cNvPr id="1157147" name="Text Box 27"/>
          <p:cNvSpPr txBox="1">
            <a:spLocks noChangeArrowheads="1"/>
          </p:cNvSpPr>
          <p:nvPr/>
        </p:nvSpPr>
        <p:spPr bwMode="auto">
          <a:xfrm>
            <a:off x="5608638" y="1344613"/>
            <a:ext cx="692150" cy="396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000" b="0">
                <a:solidFill>
                  <a:srgbClr val="990033"/>
                </a:solidFill>
                <a:latin typeface="华文细黑" panose="02010600040101010101" pitchFamily="2" charset="-122"/>
                <a:ea typeface="华文细黑" panose="02010600040101010101" pitchFamily="2" charset="-122"/>
              </a:rPr>
              <a:t>阵列</a:t>
            </a:r>
          </a:p>
        </p:txBody>
      </p:sp>
      <p:sp>
        <p:nvSpPr>
          <p:cNvPr id="1157148" name="Text Box 28"/>
          <p:cNvSpPr txBox="1">
            <a:spLocks noChangeArrowheads="1"/>
          </p:cNvSpPr>
          <p:nvPr/>
        </p:nvSpPr>
        <p:spPr bwMode="auto">
          <a:xfrm>
            <a:off x="5608638" y="1763713"/>
            <a:ext cx="641350" cy="3667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1800" b="0">
                <a:solidFill>
                  <a:srgbClr val="990033"/>
                </a:solidFill>
                <a:latin typeface="华文细黑" panose="02010600040101010101" pitchFamily="2" charset="-122"/>
                <a:ea typeface="华文细黑" panose="02010600040101010101" pitchFamily="2" charset="-122"/>
              </a:rPr>
              <a:t>源卷</a:t>
            </a:r>
          </a:p>
        </p:txBody>
      </p:sp>
      <p:sp>
        <p:nvSpPr>
          <p:cNvPr id="1157149" name="Text Box 29"/>
          <p:cNvSpPr txBox="1">
            <a:spLocks noChangeArrowheads="1"/>
          </p:cNvSpPr>
          <p:nvPr/>
        </p:nvSpPr>
        <p:spPr bwMode="auto">
          <a:xfrm>
            <a:off x="520700" y="4724400"/>
            <a:ext cx="2328863" cy="3048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1400" b="0">
                <a:latin typeface="华文细黑" panose="02010600040101010101" pitchFamily="2" charset="-122"/>
                <a:ea typeface="华文细黑" panose="02010600040101010101" pitchFamily="2" charset="-122"/>
              </a:rPr>
              <a:t>1.</a:t>
            </a:r>
            <a:r>
              <a:rPr lang="zh-CN" altLang="en-US" sz="1400" b="0">
                <a:latin typeface="华文细黑" panose="02010600040101010101" pitchFamily="2" charset="-122"/>
                <a:ea typeface="华文细黑" panose="02010600040101010101" pitchFamily="2" charset="-122"/>
              </a:rPr>
              <a:t>写操作（‘</a:t>
            </a:r>
            <a:r>
              <a:rPr lang="en-US" altLang="zh-CN" sz="1400" b="0">
                <a:latin typeface="华文细黑" panose="02010600040101010101" pitchFamily="2" charset="-122"/>
                <a:ea typeface="华文细黑" panose="02010600040101010101" pitchFamily="2" charset="-122"/>
              </a:rPr>
              <a:t>p’</a:t>
            </a:r>
            <a:r>
              <a:rPr lang="zh-CN" altLang="en-US" sz="1400" b="0">
                <a:latin typeface="华文细黑" panose="02010600040101010101" pitchFamily="2" charset="-122"/>
                <a:ea typeface="华文细黑" panose="02010600040101010101" pitchFamily="2" charset="-122"/>
              </a:rPr>
              <a:t>写入块</a:t>
            </a:r>
            <a:r>
              <a:rPr lang="en-US" altLang="zh-CN" sz="1400" b="0">
                <a:latin typeface="华文细黑" panose="02010600040101010101" pitchFamily="2" charset="-122"/>
                <a:ea typeface="华文细黑" panose="02010600040101010101" pitchFamily="2" charset="-122"/>
              </a:rPr>
              <a:t>1</a:t>
            </a:r>
            <a:r>
              <a:rPr lang="zh-CN" altLang="en-US" sz="1400" b="0">
                <a:latin typeface="华文细黑" panose="02010600040101010101" pitchFamily="2" charset="-122"/>
                <a:ea typeface="华文细黑" panose="02010600040101010101" pitchFamily="2" charset="-122"/>
              </a:rPr>
              <a:t>）</a:t>
            </a:r>
          </a:p>
        </p:txBody>
      </p:sp>
      <p:sp>
        <p:nvSpPr>
          <p:cNvPr id="1157150" name="Line 30"/>
          <p:cNvSpPr>
            <a:spLocks noChangeShapeType="1"/>
          </p:cNvSpPr>
          <p:nvPr/>
        </p:nvSpPr>
        <p:spPr bwMode="auto">
          <a:xfrm>
            <a:off x="4427538" y="1484313"/>
            <a:ext cx="0" cy="3960812"/>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57151" name="Line 31"/>
          <p:cNvSpPr>
            <a:spLocks noChangeShapeType="1"/>
          </p:cNvSpPr>
          <p:nvPr/>
        </p:nvSpPr>
        <p:spPr bwMode="auto">
          <a:xfrm>
            <a:off x="4716463" y="2708275"/>
            <a:ext cx="863600" cy="0"/>
          </a:xfrm>
          <a:prstGeom prst="line">
            <a:avLst/>
          </a:prstGeom>
          <a:noFill/>
          <a:ln w="28575">
            <a:solidFill>
              <a:schemeClr val="bg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57152" name="Text Box 32"/>
          <p:cNvSpPr txBox="1">
            <a:spLocks noChangeArrowheads="1"/>
          </p:cNvSpPr>
          <p:nvPr/>
        </p:nvSpPr>
        <p:spPr bwMode="auto">
          <a:xfrm>
            <a:off x="5867400" y="2600325"/>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57151"/>
                                        </p:tgtEl>
                                        <p:attrNameLst>
                                          <p:attrName>style.visibility</p:attrName>
                                        </p:attrNameLst>
                                      </p:cBhvr>
                                      <p:to>
                                        <p:strVal val="visible"/>
                                      </p:to>
                                    </p:set>
                                    <p:animEffect transition="in" filter="wipe(left)">
                                      <p:cBhvr>
                                        <p:cTn id="7" dur="500"/>
                                        <p:tgtEl>
                                          <p:spTgt spid="1157151"/>
                                        </p:tgtEl>
                                      </p:cBhvr>
                                    </p:animEffect>
                                  </p:childTnLst>
                                </p:cTn>
                              </p:par>
                              <p:par>
                                <p:cTn id="8" presetID="22" presetClass="entr" presetSubtype="8" fill="hold" nodeType="withEffect">
                                  <p:stCondLst>
                                    <p:cond delay="0"/>
                                  </p:stCondLst>
                                  <p:childTnLst>
                                    <p:set>
                                      <p:cBhvr>
                                        <p:cTn id="9" dur="1" fill="hold">
                                          <p:stCondLst>
                                            <p:cond delay="0"/>
                                          </p:stCondLst>
                                        </p:cTn>
                                        <p:tgtEl>
                                          <p:spTgt spid="1157149">
                                            <p:txEl>
                                              <p:pRg st="0" end="0"/>
                                            </p:txEl>
                                          </p:spTgt>
                                        </p:tgtEl>
                                        <p:attrNameLst>
                                          <p:attrName>style.visibility</p:attrName>
                                        </p:attrNameLst>
                                      </p:cBhvr>
                                      <p:to>
                                        <p:strVal val="visible"/>
                                      </p:to>
                                    </p:set>
                                    <p:animEffect transition="in" filter="wipe(left)">
                                      <p:cBhvr>
                                        <p:cTn id="10" dur="500"/>
                                        <p:tgtEl>
                                          <p:spTgt spid="1157149">
                                            <p:txEl>
                                              <p:pRg st="0" end="0"/>
                                            </p:txEl>
                                          </p:spTgt>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1157152"/>
                                        </p:tgtEl>
                                        <p:attrNameLst>
                                          <p:attrName>style.visibility</p:attrName>
                                        </p:attrNameLst>
                                      </p:cBhvr>
                                      <p:to>
                                        <p:strVal val="visible"/>
                                      </p:to>
                                    </p:set>
                                    <p:animEffect transition="in" filter="dissolve">
                                      <p:cBhvr>
                                        <p:cTn id="14" dur="500"/>
                                        <p:tgtEl>
                                          <p:spTgt spid="1157152"/>
                                        </p:tgtEl>
                                      </p:cBhvr>
                                    </p:animEffect>
                                  </p:childTnLst>
                                </p:cTn>
                              </p:par>
                            </p:childTnLst>
                          </p:cTn>
                        </p:par>
                        <p:par>
                          <p:cTn id="15" fill="hold">
                            <p:stCondLst>
                              <p:cond delay="1000"/>
                            </p:stCondLst>
                            <p:childTnLst>
                              <p:par>
                                <p:cTn id="16" presetID="6" presetClass="emph" presetSubtype="0" fill="hold" grpId="1" nodeType="afterEffect">
                                  <p:stCondLst>
                                    <p:cond delay="0"/>
                                  </p:stCondLst>
                                  <p:childTnLst>
                                    <p:animScale>
                                      <p:cBhvr>
                                        <p:cTn id="17" dur="2000" fill="hold"/>
                                        <p:tgtEl>
                                          <p:spTgt spid="115715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1" grpId="0" animBg="1"/>
      <p:bldP spid="1157152" grpId="0" animBg="1"/>
      <p:bldP spid="115715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9170" name="Rectangle 2"/>
          <p:cNvSpPr>
            <a:spLocks noGrp="1" noChangeArrowheads="1"/>
          </p:cNvSpPr>
          <p:nvPr>
            <p:ph type="title"/>
          </p:nvPr>
        </p:nvSpPr>
        <p:spPr>
          <a:xfrm>
            <a:off x="1403350" y="908050"/>
            <a:ext cx="6994525" cy="450850"/>
          </a:xfrm>
          <a:noFill/>
        </p:spPr>
        <p:txBody>
          <a:bodyPr/>
          <a:lstStyle/>
          <a:p>
            <a:r>
              <a:rPr lang="zh-CN" altLang="en-US"/>
              <a:t>差分快照实现：</a:t>
            </a:r>
            <a:r>
              <a:rPr lang="en-US" altLang="zh-CN"/>
              <a:t>RoW</a:t>
            </a:r>
          </a:p>
        </p:txBody>
      </p:sp>
      <p:sp>
        <p:nvSpPr>
          <p:cNvPr id="1159171" name="Text Box 3"/>
          <p:cNvSpPr txBox="1">
            <a:spLocks noChangeArrowheads="1"/>
          </p:cNvSpPr>
          <p:nvPr/>
        </p:nvSpPr>
        <p:spPr bwMode="auto">
          <a:xfrm>
            <a:off x="1025525" y="2609850"/>
            <a:ext cx="392113" cy="365125"/>
          </a:xfrm>
          <a:prstGeom prst="rect">
            <a:avLst/>
          </a:prstGeom>
          <a:noFill/>
          <a:ln w="28575" algn="ctr">
            <a:solidFill>
              <a:schemeClr val="bg2"/>
            </a:solidFill>
            <a:miter lim="800000"/>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a:latin typeface="黑体" panose="02010609060101010101" pitchFamily="2" charset="-122"/>
                <a:ea typeface="黑体" panose="02010609060101010101" pitchFamily="2" charset="-122"/>
              </a:rPr>
              <a:t>p</a:t>
            </a:r>
          </a:p>
        </p:txBody>
      </p:sp>
      <p:sp>
        <p:nvSpPr>
          <p:cNvPr id="1159172" name="Line 4"/>
          <p:cNvSpPr>
            <a:spLocks noChangeShapeType="1"/>
          </p:cNvSpPr>
          <p:nvPr/>
        </p:nvSpPr>
        <p:spPr bwMode="auto">
          <a:xfrm>
            <a:off x="1404938" y="2784475"/>
            <a:ext cx="1655762" cy="0"/>
          </a:xfrm>
          <a:prstGeom prst="line">
            <a:avLst/>
          </a:prstGeom>
          <a:noFill/>
          <a:ln w="28575">
            <a:solidFill>
              <a:schemeClr val="bg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59173" name="AutoShape 5"/>
          <p:cNvSpPr>
            <a:spLocks noChangeArrowheads="1"/>
          </p:cNvSpPr>
          <p:nvPr/>
        </p:nvSpPr>
        <p:spPr bwMode="auto">
          <a:xfrm>
            <a:off x="3133725" y="2497138"/>
            <a:ext cx="647700" cy="1079500"/>
          </a:xfrm>
          <a:prstGeom prst="can">
            <a:avLst>
              <a:gd name="adj" fmla="val 41667"/>
            </a:avLst>
          </a:prstGeom>
          <a:gradFill rotWithShape="1">
            <a:gsLst>
              <a:gs pos="0">
                <a:srgbClr val="99CCFF"/>
              </a:gs>
              <a:gs pos="100000">
                <a:srgbClr val="99CCFF">
                  <a:gamma/>
                  <a:shade val="46275"/>
                  <a:invGamma/>
                </a:srgbClr>
              </a:gs>
            </a:gsLst>
            <a:lin ang="5400000" scaled="1"/>
          </a:gradFill>
          <a:ln w="9525">
            <a:solidFill>
              <a:srgbClr val="0066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59174" name="Text Box 6"/>
          <p:cNvSpPr txBox="1">
            <a:spLocks noChangeArrowheads="1"/>
          </p:cNvSpPr>
          <p:nvPr/>
        </p:nvSpPr>
        <p:spPr bwMode="auto">
          <a:xfrm>
            <a:off x="3211513" y="2784475"/>
            <a:ext cx="412750" cy="6413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1800">
                <a:latin typeface="华文细黑" panose="02010600040101010101" pitchFamily="2" charset="-122"/>
                <a:ea typeface="华文细黑" panose="02010600040101010101" pitchFamily="2" charset="-122"/>
              </a:rPr>
              <a:t>源盘</a:t>
            </a:r>
          </a:p>
        </p:txBody>
      </p:sp>
      <p:grpSp>
        <p:nvGrpSpPr>
          <p:cNvPr id="1159175" name="Group 7"/>
          <p:cNvGrpSpPr/>
          <p:nvPr/>
        </p:nvGrpSpPr>
        <p:grpSpPr bwMode="auto">
          <a:xfrm>
            <a:off x="3133725" y="3649663"/>
            <a:ext cx="647700" cy="1079500"/>
            <a:chOff x="1974" y="2299"/>
            <a:chExt cx="408" cy="680"/>
          </a:xfrm>
        </p:grpSpPr>
        <p:sp>
          <p:nvSpPr>
            <p:cNvPr id="1159176" name="AutoShape 8"/>
            <p:cNvSpPr>
              <a:spLocks noChangeArrowheads="1"/>
            </p:cNvSpPr>
            <p:nvPr/>
          </p:nvSpPr>
          <p:spPr bwMode="auto">
            <a:xfrm>
              <a:off x="1974" y="2299"/>
              <a:ext cx="408" cy="680"/>
            </a:xfrm>
            <a:prstGeom prst="can">
              <a:avLst>
                <a:gd name="adj" fmla="val 41667"/>
              </a:avLst>
            </a:prstGeom>
            <a:gradFill rotWithShape="1">
              <a:gsLst>
                <a:gs pos="0">
                  <a:srgbClr val="99CCFF"/>
                </a:gs>
                <a:gs pos="100000">
                  <a:srgbClr val="99CCFF">
                    <a:gamma/>
                    <a:shade val="46275"/>
                    <a:invGamma/>
                  </a:srgbClr>
                </a:gs>
              </a:gsLst>
              <a:lin ang="5400000" scaled="1"/>
            </a:gradFill>
            <a:ln w="9525">
              <a:solidFill>
                <a:srgbClr val="0066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59177" name="Text Box 9"/>
            <p:cNvSpPr txBox="1">
              <a:spLocks noChangeArrowheads="1"/>
            </p:cNvSpPr>
            <p:nvPr/>
          </p:nvSpPr>
          <p:spPr bwMode="auto">
            <a:xfrm>
              <a:off x="1974" y="2480"/>
              <a:ext cx="404"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1800">
                  <a:latin typeface="华文细黑" panose="02010600040101010101" pitchFamily="2" charset="-122"/>
                  <a:ea typeface="华文细黑" panose="02010600040101010101" pitchFamily="2" charset="-122"/>
                </a:rPr>
                <a:t>快照</a:t>
              </a:r>
            </a:p>
          </p:txBody>
        </p:sp>
      </p:grpSp>
      <p:sp>
        <p:nvSpPr>
          <p:cNvPr id="1159178" name="Text Box 10"/>
          <p:cNvSpPr txBox="1">
            <a:spLocks noChangeArrowheads="1"/>
          </p:cNvSpPr>
          <p:nvPr/>
        </p:nvSpPr>
        <p:spPr bwMode="auto">
          <a:xfrm>
            <a:off x="1549400" y="2424113"/>
            <a:ext cx="1312863" cy="3365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b="0">
                <a:latin typeface="华文细黑" panose="02010600040101010101" pitchFamily="2" charset="-122"/>
                <a:ea typeface="华文细黑" panose="02010600040101010101" pitchFamily="2" charset="-122"/>
              </a:rPr>
              <a:t>快照前写块</a:t>
            </a:r>
            <a:r>
              <a:rPr lang="en-US" altLang="zh-CN" b="0">
                <a:latin typeface="华文细黑" panose="02010600040101010101" pitchFamily="2" charset="-122"/>
                <a:ea typeface="华文细黑" panose="02010600040101010101" pitchFamily="2" charset="-122"/>
              </a:rPr>
              <a:t>1</a:t>
            </a:r>
          </a:p>
        </p:txBody>
      </p:sp>
      <p:grpSp>
        <p:nvGrpSpPr>
          <p:cNvPr id="1159179" name="Group 11"/>
          <p:cNvGrpSpPr/>
          <p:nvPr/>
        </p:nvGrpSpPr>
        <p:grpSpPr bwMode="auto">
          <a:xfrm>
            <a:off x="1012825" y="2952750"/>
            <a:ext cx="2047875" cy="484188"/>
            <a:chOff x="638" y="1860"/>
            <a:chExt cx="1290" cy="305"/>
          </a:xfrm>
        </p:grpSpPr>
        <p:sp>
          <p:nvSpPr>
            <p:cNvPr id="1159180" name="Text Box 12"/>
            <p:cNvSpPr txBox="1">
              <a:spLocks noChangeArrowheads="1"/>
            </p:cNvSpPr>
            <p:nvPr/>
          </p:nvSpPr>
          <p:spPr bwMode="auto">
            <a:xfrm>
              <a:off x="638" y="1935"/>
              <a:ext cx="247" cy="230"/>
            </a:xfrm>
            <a:prstGeom prst="rect">
              <a:avLst/>
            </a:prstGeom>
            <a:noFill/>
            <a:ln w="28575" algn="ctr">
              <a:solidFill>
                <a:schemeClr val="bg2"/>
              </a:solidFill>
              <a:miter lim="800000"/>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a:latin typeface="黑体" panose="02010609060101010101" pitchFamily="2" charset="-122"/>
                  <a:ea typeface="黑体" panose="02010609060101010101" pitchFamily="2" charset="-122"/>
                </a:rPr>
                <a:t>z</a:t>
              </a:r>
            </a:p>
          </p:txBody>
        </p:sp>
        <p:sp>
          <p:nvSpPr>
            <p:cNvPr id="1159181" name="Line 13"/>
            <p:cNvSpPr>
              <a:spLocks noChangeShapeType="1"/>
            </p:cNvSpPr>
            <p:nvPr/>
          </p:nvSpPr>
          <p:spPr bwMode="auto">
            <a:xfrm>
              <a:off x="885" y="2072"/>
              <a:ext cx="1043" cy="0"/>
            </a:xfrm>
            <a:prstGeom prst="line">
              <a:avLst/>
            </a:prstGeom>
            <a:noFill/>
            <a:ln w="28575">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59182" name="Text Box 14"/>
            <p:cNvSpPr txBox="1">
              <a:spLocks noChangeArrowheads="1"/>
            </p:cNvSpPr>
            <p:nvPr/>
          </p:nvSpPr>
          <p:spPr bwMode="auto">
            <a:xfrm>
              <a:off x="976" y="1860"/>
              <a:ext cx="827" cy="2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b="0">
                  <a:latin typeface="华文细黑" panose="02010600040101010101" pitchFamily="2" charset="-122"/>
                  <a:ea typeface="华文细黑" panose="02010600040101010101" pitchFamily="2" charset="-122"/>
                </a:rPr>
                <a:t>快照后写块</a:t>
              </a:r>
              <a:r>
                <a:rPr lang="en-US" altLang="zh-CN" b="0">
                  <a:latin typeface="华文细黑" panose="02010600040101010101" pitchFamily="2" charset="-122"/>
                  <a:ea typeface="华文细黑" panose="02010600040101010101" pitchFamily="2" charset="-122"/>
                </a:rPr>
                <a:t>6</a:t>
              </a:r>
            </a:p>
          </p:txBody>
        </p:sp>
      </p:grpSp>
      <p:sp>
        <p:nvSpPr>
          <p:cNvPr id="1159183" name="Text Box 15"/>
          <p:cNvSpPr txBox="1">
            <a:spLocks noChangeArrowheads="1"/>
          </p:cNvSpPr>
          <p:nvPr/>
        </p:nvSpPr>
        <p:spPr bwMode="auto">
          <a:xfrm>
            <a:off x="5870575" y="2281238"/>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a</a:t>
            </a:r>
          </a:p>
        </p:txBody>
      </p:sp>
      <p:sp>
        <p:nvSpPr>
          <p:cNvPr id="1159184" name="Text Box 16"/>
          <p:cNvSpPr txBox="1">
            <a:spLocks noChangeArrowheads="1"/>
          </p:cNvSpPr>
          <p:nvPr/>
        </p:nvSpPr>
        <p:spPr bwMode="auto">
          <a:xfrm>
            <a:off x="5870575" y="2598738"/>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p</a:t>
            </a:r>
          </a:p>
        </p:txBody>
      </p:sp>
      <p:sp>
        <p:nvSpPr>
          <p:cNvPr id="1159185" name="Text Box 17"/>
          <p:cNvSpPr txBox="1">
            <a:spLocks noChangeArrowheads="1"/>
          </p:cNvSpPr>
          <p:nvPr/>
        </p:nvSpPr>
        <p:spPr bwMode="auto">
          <a:xfrm>
            <a:off x="5870575" y="2928938"/>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c</a:t>
            </a:r>
          </a:p>
        </p:txBody>
      </p:sp>
      <p:sp>
        <p:nvSpPr>
          <p:cNvPr id="1159186" name="Text Box 18"/>
          <p:cNvSpPr txBox="1">
            <a:spLocks noChangeArrowheads="1"/>
          </p:cNvSpPr>
          <p:nvPr/>
        </p:nvSpPr>
        <p:spPr bwMode="auto">
          <a:xfrm>
            <a:off x="5870575" y="3246438"/>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d</a:t>
            </a:r>
          </a:p>
        </p:txBody>
      </p:sp>
      <p:sp>
        <p:nvSpPr>
          <p:cNvPr id="1159187" name="Text Box 19"/>
          <p:cNvSpPr txBox="1">
            <a:spLocks noChangeArrowheads="1"/>
          </p:cNvSpPr>
          <p:nvPr/>
        </p:nvSpPr>
        <p:spPr bwMode="auto">
          <a:xfrm>
            <a:off x="5870575" y="3578225"/>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e</a:t>
            </a:r>
          </a:p>
        </p:txBody>
      </p:sp>
      <p:sp>
        <p:nvSpPr>
          <p:cNvPr id="1159188" name="Text Box 20"/>
          <p:cNvSpPr txBox="1">
            <a:spLocks noChangeArrowheads="1"/>
          </p:cNvSpPr>
          <p:nvPr/>
        </p:nvSpPr>
        <p:spPr bwMode="auto">
          <a:xfrm>
            <a:off x="5870575" y="3895725"/>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f</a:t>
            </a:r>
          </a:p>
        </p:txBody>
      </p:sp>
      <p:sp>
        <p:nvSpPr>
          <p:cNvPr id="1159189" name="Text Box 21"/>
          <p:cNvSpPr txBox="1">
            <a:spLocks noChangeArrowheads="1"/>
          </p:cNvSpPr>
          <p:nvPr/>
        </p:nvSpPr>
        <p:spPr bwMode="auto">
          <a:xfrm>
            <a:off x="5870575" y="4225925"/>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g</a:t>
            </a:r>
          </a:p>
        </p:txBody>
      </p:sp>
      <p:sp>
        <p:nvSpPr>
          <p:cNvPr id="1159190" name="Text Box 22"/>
          <p:cNvSpPr txBox="1">
            <a:spLocks noChangeArrowheads="1"/>
          </p:cNvSpPr>
          <p:nvPr/>
        </p:nvSpPr>
        <p:spPr bwMode="auto">
          <a:xfrm>
            <a:off x="5870575" y="4543425"/>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h</a:t>
            </a:r>
          </a:p>
        </p:txBody>
      </p:sp>
      <p:sp>
        <p:nvSpPr>
          <p:cNvPr id="1159191" name="Text Box 23"/>
          <p:cNvSpPr txBox="1">
            <a:spLocks noChangeArrowheads="1"/>
          </p:cNvSpPr>
          <p:nvPr/>
        </p:nvSpPr>
        <p:spPr bwMode="auto">
          <a:xfrm>
            <a:off x="5583238" y="2281238"/>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0</a:t>
            </a:r>
          </a:p>
        </p:txBody>
      </p:sp>
      <p:sp>
        <p:nvSpPr>
          <p:cNvPr id="1159192" name="Text Box 24"/>
          <p:cNvSpPr txBox="1">
            <a:spLocks noChangeArrowheads="1"/>
          </p:cNvSpPr>
          <p:nvPr/>
        </p:nvSpPr>
        <p:spPr bwMode="auto">
          <a:xfrm>
            <a:off x="5583238" y="2598738"/>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1</a:t>
            </a:r>
          </a:p>
        </p:txBody>
      </p:sp>
      <p:sp>
        <p:nvSpPr>
          <p:cNvPr id="1159193" name="Text Box 25"/>
          <p:cNvSpPr txBox="1">
            <a:spLocks noChangeArrowheads="1"/>
          </p:cNvSpPr>
          <p:nvPr/>
        </p:nvSpPr>
        <p:spPr bwMode="auto">
          <a:xfrm>
            <a:off x="5583238" y="2928938"/>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2</a:t>
            </a:r>
          </a:p>
        </p:txBody>
      </p:sp>
      <p:sp>
        <p:nvSpPr>
          <p:cNvPr id="1159194" name="Text Box 26"/>
          <p:cNvSpPr txBox="1">
            <a:spLocks noChangeArrowheads="1"/>
          </p:cNvSpPr>
          <p:nvPr/>
        </p:nvSpPr>
        <p:spPr bwMode="auto">
          <a:xfrm>
            <a:off x="5583238" y="3246438"/>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3</a:t>
            </a:r>
          </a:p>
        </p:txBody>
      </p:sp>
      <p:sp>
        <p:nvSpPr>
          <p:cNvPr id="1159195" name="Text Box 27"/>
          <p:cNvSpPr txBox="1">
            <a:spLocks noChangeArrowheads="1"/>
          </p:cNvSpPr>
          <p:nvPr/>
        </p:nvSpPr>
        <p:spPr bwMode="auto">
          <a:xfrm>
            <a:off x="5583238" y="3578225"/>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4</a:t>
            </a:r>
          </a:p>
        </p:txBody>
      </p:sp>
      <p:sp>
        <p:nvSpPr>
          <p:cNvPr id="1159196" name="Text Box 28"/>
          <p:cNvSpPr txBox="1">
            <a:spLocks noChangeArrowheads="1"/>
          </p:cNvSpPr>
          <p:nvPr/>
        </p:nvSpPr>
        <p:spPr bwMode="auto">
          <a:xfrm>
            <a:off x="5583238" y="3895725"/>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5</a:t>
            </a:r>
          </a:p>
        </p:txBody>
      </p:sp>
      <p:sp>
        <p:nvSpPr>
          <p:cNvPr id="1159197" name="Text Box 29"/>
          <p:cNvSpPr txBox="1">
            <a:spLocks noChangeArrowheads="1"/>
          </p:cNvSpPr>
          <p:nvPr/>
        </p:nvSpPr>
        <p:spPr bwMode="auto">
          <a:xfrm>
            <a:off x="5583238" y="4225925"/>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6</a:t>
            </a:r>
          </a:p>
        </p:txBody>
      </p:sp>
      <p:sp>
        <p:nvSpPr>
          <p:cNvPr id="1159198" name="Text Box 30"/>
          <p:cNvSpPr txBox="1">
            <a:spLocks noChangeArrowheads="1"/>
          </p:cNvSpPr>
          <p:nvPr/>
        </p:nvSpPr>
        <p:spPr bwMode="auto">
          <a:xfrm>
            <a:off x="5583238" y="4543425"/>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7</a:t>
            </a:r>
          </a:p>
        </p:txBody>
      </p:sp>
      <p:sp>
        <p:nvSpPr>
          <p:cNvPr id="1159199" name="Text Box 31"/>
          <p:cNvSpPr txBox="1">
            <a:spLocks noChangeArrowheads="1"/>
          </p:cNvSpPr>
          <p:nvPr/>
        </p:nvSpPr>
        <p:spPr bwMode="auto">
          <a:xfrm>
            <a:off x="5870575" y="4862513"/>
            <a:ext cx="288925" cy="298450"/>
          </a:xfrm>
          <a:prstGeom prst="rect">
            <a:avLst/>
          </a:prstGeom>
          <a:gradFill rotWithShape="1">
            <a:gsLst>
              <a:gs pos="0">
                <a:srgbClr val="99CCFF">
                  <a:alpha val="80000"/>
                </a:srgbClr>
              </a:gs>
              <a:gs pos="50000">
                <a:srgbClr val="99CCFF">
                  <a:gamma/>
                  <a:shade val="86275"/>
                  <a:invGamma/>
                </a:srgbClr>
              </a:gs>
              <a:gs pos="100000">
                <a:srgbClr val="99CCFF">
                  <a:alpha val="80000"/>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i</a:t>
            </a:r>
          </a:p>
        </p:txBody>
      </p:sp>
      <p:sp>
        <p:nvSpPr>
          <p:cNvPr id="1159200" name="Text Box 32"/>
          <p:cNvSpPr txBox="1">
            <a:spLocks noChangeArrowheads="1"/>
          </p:cNvSpPr>
          <p:nvPr/>
        </p:nvSpPr>
        <p:spPr bwMode="auto">
          <a:xfrm>
            <a:off x="5583238" y="4862513"/>
            <a:ext cx="2889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8</a:t>
            </a:r>
          </a:p>
        </p:txBody>
      </p:sp>
      <p:sp>
        <p:nvSpPr>
          <p:cNvPr id="1159201" name="Text Box 33"/>
          <p:cNvSpPr txBox="1">
            <a:spLocks noChangeArrowheads="1"/>
          </p:cNvSpPr>
          <p:nvPr/>
        </p:nvSpPr>
        <p:spPr bwMode="auto">
          <a:xfrm>
            <a:off x="1654175" y="1341438"/>
            <a:ext cx="692150" cy="396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000" b="0">
                <a:solidFill>
                  <a:srgbClr val="990033"/>
                </a:solidFill>
                <a:latin typeface="华文细黑" panose="02010600040101010101" pitchFamily="2" charset="-122"/>
                <a:ea typeface="华文细黑" panose="02010600040101010101" pitchFamily="2" charset="-122"/>
              </a:rPr>
              <a:t>访问</a:t>
            </a:r>
          </a:p>
        </p:txBody>
      </p:sp>
      <p:sp>
        <p:nvSpPr>
          <p:cNvPr id="1159202" name="Text Box 34"/>
          <p:cNvSpPr txBox="1">
            <a:spLocks noChangeArrowheads="1"/>
          </p:cNvSpPr>
          <p:nvPr/>
        </p:nvSpPr>
        <p:spPr bwMode="auto">
          <a:xfrm>
            <a:off x="5608638" y="1344613"/>
            <a:ext cx="692150" cy="396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000" b="0">
                <a:solidFill>
                  <a:srgbClr val="990033"/>
                </a:solidFill>
                <a:latin typeface="华文细黑" panose="02010600040101010101" pitchFamily="2" charset="-122"/>
                <a:ea typeface="华文细黑" panose="02010600040101010101" pitchFamily="2" charset="-122"/>
              </a:rPr>
              <a:t>阵列</a:t>
            </a:r>
          </a:p>
        </p:txBody>
      </p:sp>
      <p:sp>
        <p:nvSpPr>
          <p:cNvPr id="1159203" name="Text Box 35"/>
          <p:cNvSpPr txBox="1">
            <a:spLocks noChangeArrowheads="1"/>
          </p:cNvSpPr>
          <p:nvPr/>
        </p:nvSpPr>
        <p:spPr bwMode="auto">
          <a:xfrm>
            <a:off x="5608638" y="1763713"/>
            <a:ext cx="641350" cy="3667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1800" b="0">
                <a:solidFill>
                  <a:srgbClr val="990033"/>
                </a:solidFill>
                <a:latin typeface="华文细黑" panose="02010600040101010101" pitchFamily="2" charset="-122"/>
                <a:ea typeface="华文细黑" panose="02010600040101010101" pitchFamily="2" charset="-122"/>
              </a:rPr>
              <a:t>源卷</a:t>
            </a:r>
          </a:p>
        </p:txBody>
      </p:sp>
      <p:grpSp>
        <p:nvGrpSpPr>
          <p:cNvPr id="1159204" name="Group 36"/>
          <p:cNvGrpSpPr/>
          <p:nvPr/>
        </p:nvGrpSpPr>
        <p:grpSpPr bwMode="auto">
          <a:xfrm>
            <a:off x="6786563" y="1344613"/>
            <a:ext cx="1962150" cy="3816350"/>
            <a:chOff x="4275" y="847"/>
            <a:chExt cx="1236" cy="2404"/>
          </a:xfrm>
        </p:grpSpPr>
        <p:sp>
          <p:nvSpPr>
            <p:cNvPr id="1159205" name="Text Box 37"/>
            <p:cNvSpPr txBox="1">
              <a:spLocks noChangeArrowheads="1"/>
            </p:cNvSpPr>
            <p:nvPr/>
          </p:nvSpPr>
          <p:spPr bwMode="auto">
            <a:xfrm>
              <a:off x="4740" y="1437"/>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59206" name="Text Box 38"/>
            <p:cNvSpPr txBox="1">
              <a:spLocks noChangeArrowheads="1"/>
            </p:cNvSpPr>
            <p:nvPr/>
          </p:nvSpPr>
          <p:spPr bwMode="auto">
            <a:xfrm>
              <a:off x="4740" y="1637"/>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59207" name="Text Box 39"/>
            <p:cNvSpPr txBox="1">
              <a:spLocks noChangeArrowheads="1"/>
            </p:cNvSpPr>
            <p:nvPr/>
          </p:nvSpPr>
          <p:spPr bwMode="auto">
            <a:xfrm>
              <a:off x="4740" y="1845"/>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59208" name="Text Box 40"/>
            <p:cNvSpPr txBox="1">
              <a:spLocks noChangeArrowheads="1"/>
            </p:cNvSpPr>
            <p:nvPr/>
          </p:nvSpPr>
          <p:spPr bwMode="auto">
            <a:xfrm>
              <a:off x="4740" y="2045"/>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59209" name="Text Box 41"/>
            <p:cNvSpPr txBox="1">
              <a:spLocks noChangeArrowheads="1"/>
            </p:cNvSpPr>
            <p:nvPr/>
          </p:nvSpPr>
          <p:spPr bwMode="auto">
            <a:xfrm>
              <a:off x="4740" y="2254"/>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59210" name="Text Box 42"/>
            <p:cNvSpPr txBox="1">
              <a:spLocks noChangeArrowheads="1"/>
            </p:cNvSpPr>
            <p:nvPr/>
          </p:nvSpPr>
          <p:spPr bwMode="auto">
            <a:xfrm>
              <a:off x="4740" y="2454"/>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59211" name="Text Box 43"/>
            <p:cNvSpPr txBox="1">
              <a:spLocks noChangeArrowheads="1"/>
            </p:cNvSpPr>
            <p:nvPr/>
          </p:nvSpPr>
          <p:spPr bwMode="auto">
            <a:xfrm>
              <a:off x="4740" y="2662"/>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59212" name="Text Box 44"/>
            <p:cNvSpPr txBox="1">
              <a:spLocks noChangeArrowheads="1"/>
            </p:cNvSpPr>
            <p:nvPr/>
          </p:nvSpPr>
          <p:spPr bwMode="auto">
            <a:xfrm>
              <a:off x="4740" y="2862"/>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59213" name="Text Box 45"/>
            <p:cNvSpPr txBox="1">
              <a:spLocks noChangeArrowheads="1"/>
            </p:cNvSpPr>
            <p:nvPr/>
          </p:nvSpPr>
          <p:spPr bwMode="auto">
            <a:xfrm>
              <a:off x="4921" y="1437"/>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59214" name="Text Box 46"/>
            <p:cNvSpPr txBox="1">
              <a:spLocks noChangeArrowheads="1"/>
            </p:cNvSpPr>
            <p:nvPr/>
          </p:nvSpPr>
          <p:spPr bwMode="auto">
            <a:xfrm>
              <a:off x="4921" y="1637"/>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59215" name="Text Box 47"/>
            <p:cNvSpPr txBox="1">
              <a:spLocks noChangeArrowheads="1"/>
            </p:cNvSpPr>
            <p:nvPr/>
          </p:nvSpPr>
          <p:spPr bwMode="auto">
            <a:xfrm>
              <a:off x="4921" y="1845"/>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59216" name="Text Box 48"/>
            <p:cNvSpPr txBox="1">
              <a:spLocks noChangeArrowheads="1"/>
            </p:cNvSpPr>
            <p:nvPr/>
          </p:nvSpPr>
          <p:spPr bwMode="auto">
            <a:xfrm>
              <a:off x="4921" y="2045"/>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59217" name="Text Box 49"/>
            <p:cNvSpPr txBox="1">
              <a:spLocks noChangeArrowheads="1"/>
            </p:cNvSpPr>
            <p:nvPr/>
          </p:nvSpPr>
          <p:spPr bwMode="auto">
            <a:xfrm>
              <a:off x="4921" y="2254"/>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59218" name="Text Box 50"/>
            <p:cNvSpPr txBox="1">
              <a:spLocks noChangeArrowheads="1"/>
            </p:cNvSpPr>
            <p:nvPr/>
          </p:nvSpPr>
          <p:spPr bwMode="auto">
            <a:xfrm>
              <a:off x="4921" y="2454"/>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59219" name="Text Box 51"/>
            <p:cNvSpPr txBox="1">
              <a:spLocks noChangeArrowheads="1"/>
            </p:cNvSpPr>
            <p:nvPr/>
          </p:nvSpPr>
          <p:spPr bwMode="auto">
            <a:xfrm>
              <a:off x="4921" y="2662"/>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59220" name="Text Box 52"/>
            <p:cNvSpPr txBox="1">
              <a:spLocks noChangeArrowheads="1"/>
            </p:cNvSpPr>
            <p:nvPr/>
          </p:nvSpPr>
          <p:spPr bwMode="auto">
            <a:xfrm>
              <a:off x="4921" y="2862"/>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59221" name="Text Box 53"/>
            <p:cNvSpPr txBox="1">
              <a:spLocks noChangeArrowheads="1"/>
            </p:cNvSpPr>
            <p:nvPr/>
          </p:nvSpPr>
          <p:spPr bwMode="auto">
            <a:xfrm>
              <a:off x="4740" y="3063"/>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59222" name="Text Box 54"/>
            <p:cNvSpPr txBox="1">
              <a:spLocks noChangeArrowheads="1"/>
            </p:cNvSpPr>
            <p:nvPr/>
          </p:nvSpPr>
          <p:spPr bwMode="auto">
            <a:xfrm>
              <a:off x="4921" y="3063"/>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endParaRPr lang="zh-CN" altLang="en-US" sz="1400">
                <a:latin typeface="华文细黑" panose="02010600040101010101" pitchFamily="2" charset="-122"/>
                <a:ea typeface="华文细黑" panose="02010600040101010101" pitchFamily="2" charset="-122"/>
              </a:endParaRPr>
            </a:p>
          </p:txBody>
        </p:sp>
        <p:sp>
          <p:nvSpPr>
            <p:cNvPr id="1159223" name="Text Box 55"/>
            <p:cNvSpPr txBox="1">
              <a:spLocks noChangeArrowheads="1"/>
            </p:cNvSpPr>
            <p:nvPr/>
          </p:nvSpPr>
          <p:spPr bwMode="auto">
            <a:xfrm>
              <a:off x="4275" y="847"/>
              <a:ext cx="1236" cy="2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000" b="0">
                  <a:solidFill>
                    <a:srgbClr val="990033"/>
                  </a:solidFill>
                  <a:latin typeface="华文细黑" panose="02010600040101010101" pitchFamily="2" charset="-122"/>
                  <a:ea typeface="华文细黑" panose="02010600040101010101" pitchFamily="2" charset="-122"/>
                </a:rPr>
                <a:t>快照索引和日志</a:t>
              </a:r>
            </a:p>
          </p:txBody>
        </p:sp>
        <p:sp>
          <p:nvSpPr>
            <p:cNvPr id="1159224" name="Text Box 56"/>
            <p:cNvSpPr txBox="1">
              <a:spLocks noChangeArrowheads="1"/>
            </p:cNvSpPr>
            <p:nvPr/>
          </p:nvSpPr>
          <p:spPr bwMode="auto">
            <a:xfrm>
              <a:off x="4275" y="1111"/>
              <a:ext cx="404"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1800" b="0">
                  <a:solidFill>
                    <a:srgbClr val="990033"/>
                  </a:solidFill>
                  <a:latin typeface="华文细黑" panose="02010600040101010101" pitchFamily="2" charset="-122"/>
                  <a:ea typeface="华文细黑" panose="02010600040101010101" pitchFamily="2" charset="-122"/>
                </a:rPr>
                <a:t>地址</a:t>
              </a:r>
            </a:p>
          </p:txBody>
        </p:sp>
        <p:sp>
          <p:nvSpPr>
            <p:cNvPr id="1159225" name="Text Box 57"/>
            <p:cNvSpPr txBox="1">
              <a:spLocks noChangeArrowheads="1"/>
            </p:cNvSpPr>
            <p:nvPr/>
          </p:nvSpPr>
          <p:spPr bwMode="auto">
            <a:xfrm>
              <a:off x="5061" y="1119"/>
              <a:ext cx="404"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1800" b="0">
                  <a:solidFill>
                    <a:srgbClr val="990033"/>
                  </a:solidFill>
                  <a:latin typeface="华文细黑" panose="02010600040101010101" pitchFamily="2" charset="-122"/>
                  <a:ea typeface="华文细黑" panose="02010600040101010101" pitchFamily="2" charset="-122"/>
                </a:rPr>
                <a:t>数据</a:t>
              </a:r>
            </a:p>
          </p:txBody>
        </p:sp>
        <p:sp>
          <p:nvSpPr>
            <p:cNvPr id="1159226" name="Line 58"/>
            <p:cNvSpPr>
              <a:spLocks noChangeShapeType="1"/>
            </p:cNvSpPr>
            <p:nvPr/>
          </p:nvSpPr>
          <p:spPr bwMode="auto">
            <a:xfrm>
              <a:off x="4513" y="1301"/>
              <a:ext cx="227" cy="91"/>
            </a:xfrm>
            <a:prstGeom prst="line">
              <a:avLst/>
            </a:prstGeom>
            <a:noFill/>
            <a:ln w="28575">
              <a:solidFill>
                <a:schemeClr val="bg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59227" name="Line 59"/>
            <p:cNvSpPr>
              <a:spLocks noChangeShapeType="1"/>
            </p:cNvSpPr>
            <p:nvPr/>
          </p:nvSpPr>
          <p:spPr bwMode="auto">
            <a:xfrm flipH="1">
              <a:off x="5102" y="1301"/>
              <a:ext cx="182" cy="91"/>
            </a:xfrm>
            <a:prstGeom prst="line">
              <a:avLst/>
            </a:prstGeom>
            <a:noFill/>
            <a:ln w="28575">
              <a:solidFill>
                <a:schemeClr val="bg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1159228" name="Text Box 60"/>
          <p:cNvSpPr txBox="1">
            <a:spLocks noChangeArrowheads="1"/>
          </p:cNvSpPr>
          <p:nvPr/>
        </p:nvSpPr>
        <p:spPr bwMode="auto">
          <a:xfrm>
            <a:off x="520700" y="4724400"/>
            <a:ext cx="2328863" cy="11557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1400" b="0">
                <a:latin typeface="华文细黑" panose="02010600040101010101" pitchFamily="2" charset="-122"/>
                <a:ea typeface="华文细黑" panose="02010600040101010101" pitchFamily="2" charset="-122"/>
              </a:rPr>
              <a:t>1.</a:t>
            </a:r>
            <a:r>
              <a:rPr lang="zh-CN" altLang="en-US" sz="1400" b="0">
                <a:latin typeface="华文细黑" panose="02010600040101010101" pitchFamily="2" charset="-122"/>
                <a:ea typeface="华文细黑" panose="02010600040101010101" pitchFamily="2" charset="-122"/>
              </a:rPr>
              <a:t>写操作（‘</a:t>
            </a:r>
            <a:r>
              <a:rPr lang="en-US" altLang="zh-CN" sz="1400" b="0">
                <a:latin typeface="华文细黑" panose="02010600040101010101" pitchFamily="2" charset="-122"/>
                <a:ea typeface="华文细黑" panose="02010600040101010101" pitchFamily="2" charset="-122"/>
              </a:rPr>
              <a:t>p’</a:t>
            </a:r>
            <a:r>
              <a:rPr lang="zh-CN" altLang="en-US" sz="1400" b="0">
                <a:latin typeface="华文细黑" panose="02010600040101010101" pitchFamily="2" charset="-122"/>
                <a:ea typeface="华文细黑" panose="02010600040101010101" pitchFamily="2" charset="-122"/>
              </a:rPr>
              <a:t>写入块</a:t>
            </a:r>
            <a:r>
              <a:rPr lang="en-US" altLang="zh-CN" sz="1400" b="0">
                <a:latin typeface="华文细黑" panose="02010600040101010101" pitchFamily="2" charset="-122"/>
                <a:ea typeface="华文细黑" panose="02010600040101010101" pitchFamily="2" charset="-122"/>
              </a:rPr>
              <a:t>1</a:t>
            </a:r>
            <a:r>
              <a:rPr lang="zh-CN" altLang="en-US" sz="1400" b="0">
                <a:latin typeface="华文细黑" panose="02010600040101010101" pitchFamily="2" charset="-122"/>
                <a:ea typeface="华文细黑" panose="02010600040101010101" pitchFamily="2" charset="-122"/>
              </a:rPr>
              <a:t>）</a:t>
            </a:r>
          </a:p>
          <a:p>
            <a:pPr eaLnBrk="1" hangingPunct="1"/>
            <a:r>
              <a:rPr lang="en-US" altLang="zh-CN" sz="1400" b="0">
                <a:latin typeface="华文细黑" panose="02010600040101010101" pitchFamily="2" charset="-122"/>
                <a:ea typeface="华文细黑" panose="02010600040101010101" pitchFamily="2" charset="-122"/>
              </a:rPr>
              <a:t>2.</a:t>
            </a:r>
            <a:r>
              <a:rPr lang="zh-CN" altLang="en-US" sz="1400" b="0">
                <a:latin typeface="华文细黑" panose="02010600040101010101" pitchFamily="2" charset="-122"/>
                <a:ea typeface="华文细黑" panose="02010600040101010101" pitchFamily="2" charset="-122"/>
              </a:rPr>
              <a:t>产生快照</a:t>
            </a:r>
          </a:p>
          <a:p>
            <a:pPr eaLnBrk="1" hangingPunct="1"/>
            <a:r>
              <a:rPr lang="en-US" altLang="zh-CN" sz="1400" b="0">
                <a:latin typeface="华文细黑" panose="02010600040101010101" pitchFamily="2" charset="-122"/>
                <a:ea typeface="华文细黑" panose="02010600040101010101" pitchFamily="2" charset="-122"/>
              </a:rPr>
              <a:t>3.</a:t>
            </a:r>
            <a:r>
              <a:rPr lang="zh-CN" altLang="en-US" sz="1400" b="0">
                <a:latin typeface="华文细黑" panose="02010600040101010101" pitchFamily="2" charset="-122"/>
                <a:ea typeface="华文细黑" panose="02010600040101010101" pitchFamily="2" charset="-122"/>
              </a:rPr>
              <a:t>快照后写入‘</a:t>
            </a:r>
            <a:r>
              <a:rPr lang="en-US" altLang="zh-CN" sz="1400" b="0">
                <a:latin typeface="华文细黑" panose="02010600040101010101" pitchFamily="2" charset="-122"/>
                <a:ea typeface="华文细黑" panose="02010600040101010101" pitchFamily="2" charset="-122"/>
              </a:rPr>
              <a:t>z’</a:t>
            </a:r>
            <a:r>
              <a:rPr lang="zh-CN" altLang="en-US" sz="1400" b="0">
                <a:latin typeface="华文细黑" panose="02010600040101010101" pitchFamily="2" charset="-122"/>
                <a:ea typeface="华文细黑" panose="02010600040101010101" pitchFamily="2" charset="-122"/>
              </a:rPr>
              <a:t>到块</a:t>
            </a:r>
            <a:r>
              <a:rPr lang="en-US" altLang="zh-CN" sz="1400" b="0">
                <a:latin typeface="华文细黑" panose="02010600040101010101" pitchFamily="2" charset="-122"/>
                <a:ea typeface="华文细黑" panose="02010600040101010101" pitchFamily="2" charset="-122"/>
              </a:rPr>
              <a:t>6</a:t>
            </a:r>
            <a:r>
              <a:rPr lang="zh-CN" altLang="en-US" sz="1400" b="0">
                <a:latin typeface="华文细黑" panose="02010600040101010101" pitchFamily="2" charset="-122"/>
                <a:ea typeface="华文细黑" panose="02010600040101010101" pitchFamily="2" charset="-122"/>
              </a:rPr>
              <a:t>：</a:t>
            </a:r>
          </a:p>
          <a:p>
            <a:pPr lvl="1" eaLnBrk="1" hangingPunct="1">
              <a:buFontTx/>
              <a:buChar char="•"/>
            </a:pPr>
            <a:r>
              <a:rPr lang="zh-CN" altLang="en-US" sz="1400" b="0">
                <a:latin typeface="华文细黑" panose="02010600040101010101" pitchFamily="2" charset="-122"/>
                <a:ea typeface="华文细黑" panose="02010600040101010101" pitchFamily="2" charset="-122"/>
              </a:rPr>
              <a:t>源卷块</a:t>
            </a:r>
            <a:r>
              <a:rPr lang="en-US" altLang="zh-CN" sz="1400" b="0">
                <a:latin typeface="华文细黑" panose="02010600040101010101" pitchFamily="2" charset="-122"/>
                <a:ea typeface="华文细黑" panose="02010600040101010101" pitchFamily="2" charset="-122"/>
              </a:rPr>
              <a:t>6</a:t>
            </a:r>
            <a:r>
              <a:rPr lang="zh-CN" altLang="en-US" sz="1400" b="0">
                <a:latin typeface="华文细黑" panose="02010600040101010101" pitchFamily="2" charset="-122"/>
                <a:ea typeface="华文细黑" panose="02010600040101010101" pitchFamily="2" charset="-122"/>
              </a:rPr>
              <a:t>内容不变</a:t>
            </a:r>
          </a:p>
          <a:p>
            <a:pPr lvl="1" eaLnBrk="1" hangingPunct="1">
              <a:buFontTx/>
              <a:buChar char="•"/>
            </a:pPr>
            <a:r>
              <a:rPr lang="zh-CN" altLang="en-US" sz="1400" b="0">
                <a:latin typeface="华文细黑" panose="02010600040101010101" pitchFamily="2" charset="-122"/>
                <a:ea typeface="华文细黑" panose="02010600040101010101" pitchFamily="2" charset="-122"/>
              </a:rPr>
              <a:t>‘</a:t>
            </a:r>
            <a:r>
              <a:rPr lang="en-US" altLang="zh-CN" sz="1400" b="0">
                <a:latin typeface="华文细黑" panose="02010600040101010101" pitchFamily="2" charset="-122"/>
                <a:ea typeface="华文细黑" panose="02010600040101010101" pitchFamily="2" charset="-122"/>
              </a:rPr>
              <a:t>z’</a:t>
            </a:r>
            <a:r>
              <a:rPr lang="zh-CN" altLang="en-US" sz="1400" b="0">
                <a:latin typeface="华文细黑" panose="02010600040101010101" pitchFamily="2" charset="-122"/>
                <a:ea typeface="华文细黑" panose="02010600040101010101" pitchFamily="2" charset="-122"/>
              </a:rPr>
              <a:t>写入日志</a:t>
            </a:r>
          </a:p>
        </p:txBody>
      </p:sp>
      <p:sp>
        <p:nvSpPr>
          <p:cNvPr id="1159229" name="Line 61"/>
          <p:cNvSpPr>
            <a:spLocks noChangeShapeType="1"/>
          </p:cNvSpPr>
          <p:nvPr/>
        </p:nvSpPr>
        <p:spPr bwMode="auto">
          <a:xfrm>
            <a:off x="4427538" y="1484313"/>
            <a:ext cx="0" cy="3960812"/>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59230" name="Line 62"/>
          <p:cNvSpPr>
            <a:spLocks noChangeShapeType="1"/>
          </p:cNvSpPr>
          <p:nvPr/>
        </p:nvSpPr>
        <p:spPr bwMode="auto">
          <a:xfrm>
            <a:off x="4716463" y="2708275"/>
            <a:ext cx="863600" cy="0"/>
          </a:xfrm>
          <a:prstGeom prst="line">
            <a:avLst/>
          </a:prstGeom>
          <a:noFill/>
          <a:ln w="28575">
            <a:solidFill>
              <a:schemeClr val="bg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59231" name="Line 63"/>
          <p:cNvSpPr>
            <a:spLocks noChangeShapeType="1"/>
          </p:cNvSpPr>
          <p:nvPr/>
        </p:nvSpPr>
        <p:spPr bwMode="auto">
          <a:xfrm>
            <a:off x="6445250" y="2420938"/>
            <a:ext cx="863600" cy="0"/>
          </a:xfrm>
          <a:prstGeom prst="line">
            <a:avLst/>
          </a:prstGeom>
          <a:noFill/>
          <a:ln w="28575">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nvGrpSpPr>
          <p:cNvPr id="1159232" name="Group 64"/>
          <p:cNvGrpSpPr/>
          <p:nvPr/>
        </p:nvGrpSpPr>
        <p:grpSpPr bwMode="auto">
          <a:xfrm>
            <a:off x="7524750" y="2281238"/>
            <a:ext cx="576263" cy="298450"/>
            <a:chOff x="4740" y="1437"/>
            <a:chExt cx="363" cy="188"/>
          </a:xfrm>
        </p:grpSpPr>
        <p:sp>
          <p:nvSpPr>
            <p:cNvPr id="1159233" name="Text Box 65"/>
            <p:cNvSpPr txBox="1">
              <a:spLocks noChangeArrowheads="1"/>
            </p:cNvSpPr>
            <p:nvPr/>
          </p:nvSpPr>
          <p:spPr bwMode="auto">
            <a:xfrm>
              <a:off x="4740" y="1437"/>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6</a:t>
              </a:r>
            </a:p>
          </p:txBody>
        </p:sp>
        <p:sp>
          <p:nvSpPr>
            <p:cNvPr id="1159234" name="Text Box 66"/>
            <p:cNvSpPr txBox="1">
              <a:spLocks noChangeArrowheads="1"/>
            </p:cNvSpPr>
            <p:nvPr/>
          </p:nvSpPr>
          <p:spPr bwMode="auto">
            <a:xfrm>
              <a:off x="4921" y="1437"/>
              <a:ext cx="182" cy="188"/>
            </a:xfrm>
            <a:prstGeom prst="rect">
              <a:avLst/>
            </a:prstGeom>
            <a:gradFill rotWithShape="1">
              <a:gsLst>
                <a:gs pos="0">
                  <a:srgbClr val="66CCFF">
                    <a:gamma/>
                    <a:shade val="86275"/>
                    <a:invGamma/>
                  </a:srgbClr>
                </a:gs>
                <a:gs pos="50000">
                  <a:srgbClr val="66CCFF"/>
                </a:gs>
                <a:gs pos="100000">
                  <a:srgbClr val="66CCFF">
                    <a:gamma/>
                    <a:shade val="86275"/>
                    <a:invGamma/>
                  </a:srgbClr>
                </a:gs>
              </a:gsLst>
              <a:lin ang="5400000" scaled="1"/>
            </a:gradFill>
            <a:ln w="2857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spAutoFit/>
            </a:bodyPr>
            <a:lstStyle/>
            <a:p>
              <a:pPr eaLnBrk="1" hangingPunct="1"/>
              <a:r>
                <a:rPr lang="en-US" altLang="zh-CN" sz="1400">
                  <a:latin typeface="华文细黑" panose="02010600040101010101" pitchFamily="2" charset="-122"/>
                  <a:ea typeface="华文细黑" panose="02010600040101010101" pitchFamily="2" charset="-122"/>
                </a:rPr>
                <a:t>z</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59228">
                                            <p:txEl>
                                              <p:pRg st="1" end="1"/>
                                            </p:txEl>
                                          </p:spTgt>
                                        </p:tgtEl>
                                        <p:attrNameLst>
                                          <p:attrName>style.visibility</p:attrName>
                                        </p:attrNameLst>
                                      </p:cBhvr>
                                      <p:to>
                                        <p:strVal val="visible"/>
                                      </p:to>
                                    </p:set>
                                    <p:animEffect transition="in" filter="wipe(left)">
                                      <p:cBhvr>
                                        <p:cTn id="7" dur="500"/>
                                        <p:tgtEl>
                                          <p:spTgt spid="1159228">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159175"/>
                                        </p:tgtEl>
                                        <p:attrNameLst>
                                          <p:attrName>style.visibility</p:attrName>
                                        </p:attrNameLst>
                                      </p:cBhvr>
                                      <p:to>
                                        <p:strVal val="visible"/>
                                      </p:to>
                                    </p:set>
                                    <p:animEffect transition="in" filter="dissolve">
                                      <p:cBhvr>
                                        <p:cTn id="10" dur="500"/>
                                        <p:tgtEl>
                                          <p:spTgt spid="1159175"/>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159204"/>
                                        </p:tgtEl>
                                        <p:attrNameLst>
                                          <p:attrName>style.visibility</p:attrName>
                                        </p:attrNameLst>
                                      </p:cBhvr>
                                      <p:to>
                                        <p:strVal val="visible"/>
                                      </p:to>
                                    </p:set>
                                    <p:animEffect transition="in" filter="wipe(down)">
                                      <p:cBhvr>
                                        <p:cTn id="14" dur="500"/>
                                        <p:tgtEl>
                                          <p:spTgt spid="1159204"/>
                                        </p:tgtEl>
                                      </p:cBhvr>
                                    </p:animEffect>
                                  </p:childTnLst>
                                </p:cTn>
                              </p:par>
                            </p:childTnLst>
                          </p:cTn>
                        </p:par>
                        <p:par>
                          <p:cTn id="15" fill="hold">
                            <p:stCondLst>
                              <p:cond delay="1000"/>
                            </p:stCondLst>
                            <p:childTnLst>
                              <p:par>
                                <p:cTn id="16" presetID="9" presetClass="entr" presetSubtype="0" fill="hold" nodeType="afterEffect">
                                  <p:stCondLst>
                                    <p:cond delay="0"/>
                                  </p:stCondLst>
                                  <p:childTnLst>
                                    <p:set>
                                      <p:cBhvr>
                                        <p:cTn id="17" dur="1" fill="hold">
                                          <p:stCondLst>
                                            <p:cond delay="0"/>
                                          </p:stCondLst>
                                        </p:cTn>
                                        <p:tgtEl>
                                          <p:spTgt spid="1159204"/>
                                        </p:tgtEl>
                                        <p:attrNameLst>
                                          <p:attrName>style.visibility</p:attrName>
                                        </p:attrNameLst>
                                      </p:cBhvr>
                                      <p:to>
                                        <p:strVal val="visible"/>
                                      </p:to>
                                    </p:set>
                                    <p:animEffect transition="in" filter="dissolve">
                                      <p:cBhvr>
                                        <p:cTn id="18" dur="500"/>
                                        <p:tgtEl>
                                          <p:spTgt spid="115920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159228">
                                            <p:txEl>
                                              <p:pRg st="2" end="2"/>
                                            </p:txEl>
                                          </p:spTgt>
                                        </p:tgtEl>
                                        <p:attrNameLst>
                                          <p:attrName>style.visibility</p:attrName>
                                        </p:attrNameLst>
                                      </p:cBhvr>
                                      <p:to>
                                        <p:strVal val="visible"/>
                                      </p:to>
                                    </p:set>
                                    <p:animEffect transition="in" filter="wipe(left)">
                                      <p:cBhvr>
                                        <p:cTn id="23" dur="500"/>
                                        <p:tgtEl>
                                          <p:spTgt spid="1159228">
                                            <p:txEl>
                                              <p:pRg st="2" end="2"/>
                                            </p:txEl>
                                          </p:spTgt>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1159179"/>
                                        </p:tgtEl>
                                        <p:attrNameLst>
                                          <p:attrName>style.visibility</p:attrName>
                                        </p:attrNameLst>
                                      </p:cBhvr>
                                      <p:to>
                                        <p:strVal val="visible"/>
                                      </p:to>
                                    </p:set>
                                    <p:animEffect transition="in" filter="wipe(left)">
                                      <p:cBhvr>
                                        <p:cTn id="27" dur="500"/>
                                        <p:tgtEl>
                                          <p:spTgt spid="115917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59228">
                                            <p:txEl>
                                              <p:pRg st="3" end="3"/>
                                            </p:txEl>
                                          </p:spTgt>
                                        </p:tgtEl>
                                        <p:attrNameLst>
                                          <p:attrName>style.visibility</p:attrName>
                                        </p:attrNameLst>
                                      </p:cBhvr>
                                      <p:to>
                                        <p:strVal val="visible"/>
                                      </p:to>
                                    </p:set>
                                    <p:animEffect transition="in" filter="wipe(left)">
                                      <p:cBhvr>
                                        <p:cTn id="32" dur="500"/>
                                        <p:tgtEl>
                                          <p:spTgt spid="1159228">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59231"/>
                                        </p:tgtEl>
                                        <p:attrNameLst>
                                          <p:attrName>style.visibility</p:attrName>
                                        </p:attrNameLst>
                                      </p:cBhvr>
                                      <p:to>
                                        <p:strVal val="visible"/>
                                      </p:to>
                                    </p:set>
                                    <p:animEffect transition="in" filter="wipe(left)">
                                      <p:cBhvr>
                                        <p:cTn id="37" dur="500"/>
                                        <p:tgtEl>
                                          <p:spTgt spid="1159231"/>
                                        </p:tgtEl>
                                      </p:cBhvr>
                                    </p:animEffect>
                                  </p:childTnLst>
                                </p:cTn>
                              </p:par>
                            </p:childTnLst>
                          </p:cTn>
                        </p:par>
                        <p:par>
                          <p:cTn id="38" fill="hold">
                            <p:stCondLst>
                              <p:cond delay="500"/>
                            </p:stCondLst>
                            <p:childTnLst>
                              <p:par>
                                <p:cTn id="39" presetID="9" presetClass="entr" presetSubtype="0" fill="hold" nodeType="afterEffect">
                                  <p:stCondLst>
                                    <p:cond delay="0"/>
                                  </p:stCondLst>
                                  <p:childTnLst>
                                    <p:set>
                                      <p:cBhvr>
                                        <p:cTn id="40" dur="1" fill="hold">
                                          <p:stCondLst>
                                            <p:cond delay="0"/>
                                          </p:stCondLst>
                                        </p:cTn>
                                        <p:tgtEl>
                                          <p:spTgt spid="1159232"/>
                                        </p:tgtEl>
                                        <p:attrNameLst>
                                          <p:attrName>style.visibility</p:attrName>
                                        </p:attrNameLst>
                                      </p:cBhvr>
                                      <p:to>
                                        <p:strVal val="visible"/>
                                      </p:to>
                                    </p:set>
                                    <p:animEffect transition="in" filter="dissolve">
                                      <p:cBhvr>
                                        <p:cTn id="41" dur="500"/>
                                        <p:tgtEl>
                                          <p:spTgt spid="115923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159228">
                                            <p:txEl>
                                              <p:pRg st="4" end="4"/>
                                            </p:txEl>
                                          </p:spTgt>
                                        </p:tgtEl>
                                        <p:attrNameLst>
                                          <p:attrName>style.visibility</p:attrName>
                                        </p:attrNameLst>
                                      </p:cBhvr>
                                      <p:to>
                                        <p:strVal val="visible"/>
                                      </p:to>
                                    </p:set>
                                    <p:animEffect transition="in" filter="wipe(left)">
                                      <p:cBhvr>
                                        <p:cTn id="46" dur="500"/>
                                        <p:tgtEl>
                                          <p:spTgt spid="11592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923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3746" name="Rectangle 2"/>
          <p:cNvSpPr>
            <a:spLocks noGrp="1" noChangeArrowheads="1"/>
          </p:cNvSpPr>
          <p:nvPr>
            <p:ph type="title"/>
          </p:nvPr>
        </p:nvSpPr>
        <p:spPr>
          <a:xfrm>
            <a:off x="1403350" y="1439863"/>
            <a:ext cx="6994525" cy="450850"/>
          </a:xfrm>
          <a:noFill/>
        </p:spPr>
        <p:txBody>
          <a:bodyPr/>
          <a:lstStyle/>
          <a:p>
            <a:r>
              <a:rPr lang="en-US" altLang="zh-CN"/>
              <a:t>RoW</a:t>
            </a:r>
            <a:r>
              <a:rPr lang="zh-CN" altLang="en-US"/>
              <a:t>特点</a:t>
            </a:r>
          </a:p>
        </p:txBody>
      </p:sp>
      <p:sp>
        <p:nvSpPr>
          <p:cNvPr id="1183747" name="Text Box 3"/>
          <p:cNvSpPr txBox="1">
            <a:spLocks noChangeArrowheads="1"/>
          </p:cNvSpPr>
          <p:nvPr/>
        </p:nvSpPr>
        <p:spPr bwMode="auto">
          <a:xfrm>
            <a:off x="684213" y="2205038"/>
            <a:ext cx="7653337" cy="20161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800100" indent="-342900">
              <a:defRPr sz="2400">
                <a:solidFill>
                  <a:schemeClr val="tx1"/>
                </a:solidFill>
                <a:latin typeface="Times New Roman" panose="02020603050405020304" pitchFamily="18" charset="0"/>
                <a:ea typeface="宋体" panose="02010600030101010101" pitchFamily="2" charset="-122"/>
              </a:defRPr>
            </a:lvl2pPr>
            <a:lvl3pPr marL="1257300" indent="-342900">
              <a:defRPr sz="2400">
                <a:solidFill>
                  <a:schemeClr val="tx1"/>
                </a:solidFill>
                <a:latin typeface="Times New Roman" panose="02020603050405020304" pitchFamily="18" charset="0"/>
                <a:ea typeface="宋体" panose="02010600030101010101" pitchFamily="2" charset="-122"/>
              </a:defRPr>
            </a:lvl3pPr>
            <a:lvl4pPr marL="1714500" indent="-342900">
              <a:defRPr sz="2400">
                <a:solidFill>
                  <a:schemeClr val="tx1"/>
                </a:solidFill>
                <a:latin typeface="Times New Roman" panose="02020603050405020304" pitchFamily="18" charset="0"/>
                <a:ea typeface="宋体" panose="02010600030101010101" pitchFamily="2" charset="-122"/>
              </a:defRPr>
            </a:lvl4pPr>
            <a:lvl5pPr marL="2171700" indent="-342900">
              <a:defRPr sz="2400">
                <a:solidFill>
                  <a:schemeClr val="tx1"/>
                </a:solidFill>
                <a:latin typeface="Times New Roman" panose="02020603050405020304" pitchFamily="18" charset="0"/>
                <a:ea typeface="宋体" panose="02010600030101010101" pitchFamily="2" charset="-122"/>
              </a:defRPr>
            </a:lvl5pPr>
            <a:lvl6pPr marL="2628900" indent="-3429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086100" indent="-3429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543300" indent="-3429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000500" indent="-3429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Font typeface="Wingdings" panose="05000000000000000000" pitchFamily="2" charset="2"/>
              <a:buChar char="Ø"/>
            </a:pPr>
            <a:r>
              <a:rPr lang="zh-CN" altLang="en-US" sz="2800" b="0">
                <a:latin typeface="Arial" panose="020B0604020202020204" pitchFamily="34" charset="0"/>
                <a:ea typeface="楷体_GB2312" pitchFamily="49" charset="-122"/>
              </a:rPr>
              <a:t>源盘保持初始状态</a:t>
            </a:r>
            <a:endParaRPr lang="zh-CN" altLang="en-US" sz="1800" b="0">
              <a:latin typeface="Arial" panose="020B0604020202020204" pitchFamily="34" charset="0"/>
              <a:ea typeface="楷体_GB2312" pitchFamily="49" charset="-122"/>
            </a:endParaRPr>
          </a:p>
          <a:p>
            <a:pPr eaLnBrk="1" hangingPunct="1">
              <a:lnSpc>
                <a:spcPct val="150000"/>
              </a:lnSpc>
              <a:buFont typeface="Wingdings" panose="05000000000000000000" pitchFamily="2" charset="2"/>
              <a:buChar char="Ø"/>
            </a:pPr>
            <a:r>
              <a:rPr lang="zh-CN" altLang="en-US" sz="2800" b="0">
                <a:latin typeface="Arial" panose="020B0604020202020204" pitchFamily="34" charset="0"/>
                <a:ea typeface="楷体_GB2312" pitchFamily="49" charset="-122"/>
              </a:rPr>
              <a:t>一次写操作</a:t>
            </a:r>
          </a:p>
          <a:p>
            <a:pPr eaLnBrk="1" hangingPunct="1">
              <a:lnSpc>
                <a:spcPct val="150000"/>
              </a:lnSpc>
              <a:buFont typeface="Wingdings" panose="05000000000000000000" pitchFamily="2" charset="2"/>
              <a:buChar char="Ø"/>
            </a:pPr>
            <a:r>
              <a:rPr lang="zh-CN" altLang="en-US" sz="2800" b="0">
                <a:latin typeface="Arial" panose="020B0604020202020204" pitchFamily="34" charset="0"/>
                <a:ea typeface="楷体_GB2312" pitchFamily="49" charset="-122"/>
              </a:rPr>
              <a:t>适合什么恢复？</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AutoShape 2"/>
          <p:cNvSpPr>
            <a:spLocks noChangeArrowheads="1"/>
          </p:cNvSpPr>
          <p:nvPr/>
        </p:nvSpPr>
        <p:spPr bwMode="auto">
          <a:xfrm>
            <a:off x="250825" y="1341438"/>
            <a:ext cx="8686800" cy="5256212"/>
          </a:xfrm>
          <a:prstGeom prst="roundRect">
            <a:avLst>
              <a:gd name="adj" fmla="val 16667"/>
            </a:avLst>
          </a:prstGeom>
          <a:solidFill>
            <a:srgbClr val="C0C0C0"/>
          </a:solidFill>
          <a:ln w="22225">
            <a:solidFill>
              <a:srgbClr val="C0C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nchor="ctr">
            <a:spAutoFit/>
          </a:bodyPr>
          <a:lstStyle/>
          <a:p>
            <a:endParaRPr lang="zh-CN" altLang="en-US"/>
          </a:p>
        </p:txBody>
      </p:sp>
      <p:sp>
        <p:nvSpPr>
          <p:cNvPr id="1171459" name="Rectangle 3"/>
          <p:cNvSpPr>
            <a:spLocks noChangeArrowheads="1"/>
          </p:cNvSpPr>
          <p:nvPr/>
        </p:nvSpPr>
        <p:spPr bwMode="auto">
          <a:xfrm>
            <a:off x="3851275" y="2439988"/>
            <a:ext cx="981075" cy="4157662"/>
          </a:xfrm>
          <a:prstGeom prst="rect">
            <a:avLst/>
          </a:prstGeom>
          <a:solidFill>
            <a:srgbClr val="FFFF00"/>
          </a:solidFill>
          <a:ln w="222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1460" name="AutoShape 4"/>
          <p:cNvSpPr>
            <a:spLocks noChangeArrowheads="1"/>
          </p:cNvSpPr>
          <p:nvPr/>
        </p:nvSpPr>
        <p:spPr bwMode="auto">
          <a:xfrm>
            <a:off x="1835150" y="2924175"/>
            <a:ext cx="1466850" cy="2292350"/>
          </a:xfrm>
          <a:prstGeom prst="can">
            <a:avLst>
              <a:gd name="adj" fmla="val 39069"/>
            </a:avLst>
          </a:prstGeom>
          <a:solidFill>
            <a:srgbClr val="808000"/>
          </a:solidFill>
          <a:ln w="22225">
            <a:solidFill>
              <a:srgbClr val="808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nchor="ctr">
            <a:spAutoFit/>
          </a:bodyPr>
          <a:lstStyle/>
          <a:p>
            <a:endParaRPr lang="zh-CN" altLang="en-US"/>
          </a:p>
        </p:txBody>
      </p:sp>
      <p:sp>
        <p:nvSpPr>
          <p:cNvPr id="1171461" name="AutoShape 5"/>
          <p:cNvSpPr>
            <a:spLocks noChangeArrowheads="1"/>
          </p:cNvSpPr>
          <p:nvPr/>
        </p:nvSpPr>
        <p:spPr bwMode="auto">
          <a:xfrm>
            <a:off x="5292725" y="2997200"/>
            <a:ext cx="1511300" cy="2208213"/>
          </a:xfrm>
          <a:prstGeom prst="can">
            <a:avLst>
              <a:gd name="adj" fmla="val 36528"/>
            </a:avLst>
          </a:prstGeom>
          <a:solidFill>
            <a:srgbClr val="808000"/>
          </a:solidFill>
          <a:ln w="22225">
            <a:solidFill>
              <a:srgbClr val="808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nchor="ctr">
            <a:spAutoFit/>
          </a:bodyPr>
          <a:lstStyle/>
          <a:p>
            <a:endParaRPr lang="zh-CN" altLang="en-US"/>
          </a:p>
        </p:txBody>
      </p:sp>
      <p:sp>
        <p:nvSpPr>
          <p:cNvPr id="1171462" name="AutoShape 6" descr="Large confetti"/>
          <p:cNvSpPr>
            <a:spLocks noChangeArrowheads="1"/>
          </p:cNvSpPr>
          <p:nvPr/>
        </p:nvSpPr>
        <p:spPr bwMode="auto">
          <a:xfrm>
            <a:off x="2051050" y="3716338"/>
            <a:ext cx="935038" cy="865187"/>
          </a:xfrm>
          <a:prstGeom prst="roundRect">
            <a:avLst>
              <a:gd name="adj" fmla="val 16667"/>
            </a:avLst>
          </a:prstGeom>
          <a:pattFill prst="lgConfetti">
            <a:fgClr>
              <a:srgbClr val="000000"/>
            </a:fgClr>
            <a:bgClr>
              <a:srgbClr val="FFFFFF"/>
            </a:bgClr>
          </a:pattFill>
          <a:ln w="22225">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nchor="ctr">
            <a:spAutoFit/>
          </a:bodyPr>
          <a:lstStyle/>
          <a:p>
            <a:endParaRPr lang="zh-CN" altLang="en-US"/>
          </a:p>
        </p:txBody>
      </p:sp>
      <p:sp>
        <p:nvSpPr>
          <p:cNvPr id="1171463" name="Text Box 7" descr="Sphere"/>
          <p:cNvSpPr txBox="1">
            <a:spLocks noChangeArrowheads="1"/>
          </p:cNvSpPr>
          <p:nvPr/>
        </p:nvSpPr>
        <p:spPr bwMode="auto">
          <a:xfrm>
            <a:off x="1908175" y="4652963"/>
            <a:ext cx="1306513" cy="282575"/>
          </a:xfrm>
          <a:prstGeom prst="rect">
            <a:avLst/>
          </a:prstGeom>
          <a:noFill/>
          <a:ln>
            <a:noFill/>
          </a:ln>
          <a:effectLst/>
          <a:extLst>
            <a:ext uri="{909E8E84-426E-40DD-AFC4-6F175D3DCCD1}">
              <a14:hiddenFill xmlns:a14="http://schemas.microsoft.com/office/drawing/2010/main">
                <a:pattFill prst="sphere">
                  <a:fgClr>
                    <a:srgbClr val="000000"/>
                  </a:fgClr>
                  <a:bgClr>
                    <a:srgbClr val="FFFFFF"/>
                  </a:bgClr>
                </a:pattFill>
              </a14:hiddenFill>
            </a:ex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zh-CN" altLang="en-US">
                <a:latin typeface="华文细黑" panose="02010600040101010101" pitchFamily="2" charset="-122"/>
                <a:ea typeface="华文细黑" panose="02010600040101010101" pitchFamily="2" charset="-122"/>
              </a:rPr>
              <a:t>虚拟磁盘</a:t>
            </a:r>
          </a:p>
        </p:txBody>
      </p:sp>
      <p:grpSp>
        <p:nvGrpSpPr>
          <p:cNvPr id="1171464" name="Group 8"/>
          <p:cNvGrpSpPr/>
          <p:nvPr/>
        </p:nvGrpSpPr>
        <p:grpSpPr bwMode="auto">
          <a:xfrm>
            <a:off x="3059113" y="3429000"/>
            <a:ext cx="979487" cy="1019175"/>
            <a:chOff x="2376" y="1344"/>
            <a:chExt cx="576" cy="576"/>
          </a:xfrm>
        </p:grpSpPr>
        <p:sp>
          <p:nvSpPr>
            <p:cNvPr id="1171465" name="AutoShape 9"/>
            <p:cNvSpPr>
              <a:spLocks noChangeArrowheads="1"/>
            </p:cNvSpPr>
            <p:nvPr/>
          </p:nvSpPr>
          <p:spPr bwMode="auto">
            <a:xfrm>
              <a:off x="2448" y="1344"/>
              <a:ext cx="432" cy="576"/>
            </a:xfrm>
            <a:prstGeom prst="irregularSeal2">
              <a:avLst/>
            </a:prstGeom>
            <a:solidFill>
              <a:srgbClr val="FF99CC"/>
            </a:solidFill>
            <a:ln w="22225">
              <a:solidFill>
                <a:srgbClr val="FF99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nchor="ctr">
              <a:spAutoFit/>
            </a:bodyPr>
            <a:lstStyle/>
            <a:p>
              <a:endParaRPr lang="zh-CN" altLang="en-US"/>
            </a:p>
          </p:txBody>
        </p:sp>
        <p:sp>
          <p:nvSpPr>
            <p:cNvPr id="1171466" name="AutoShape 10"/>
            <p:cNvSpPr>
              <a:spLocks noChangeArrowheads="1"/>
            </p:cNvSpPr>
            <p:nvPr/>
          </p:nvSpPr>
          <p:spPr bwMode="auto">
            <a:xfrm>
              <a:off x="2376" y="1536"/>
              <a:ext cx="576" cy="240"/>
            </a:xfrm>
            <a:prstGeom prst="rightArrow">
              <a:avLst>
                <a:gd name="adj1" fmla="val 50000"/>
                <a:gd name="adj2" fmla="val 60000"/>
              </a:avLst>
            </a:prstGeom>
            <a:solidFill>
              <a:srgbClr val="0000FF"/>
            </a:solidFill>
            <a:ln w="222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nchor="ctr">
              <a:spAutoFit/>
            </a:bodyPr>
            <a:lstStyle/>
            <a:p>
              <a:endParaRPr lang="zh-CN" altLang="en-US"/>
            </a:p>
          </p:txBody>
        </p:sp>
        <p:sp>
          <p:nvSpPr>
            <p:cNvPr id="1171467" name="Text Box 11"/>
            <p:cNvSpPr txBox="1">
              <a:spLocks noChangeArrowheads="1"/>
            </p:cNvSpPr>
            <p:nvPr/>
          </p:nvSpPr>
          <p:spPr bwMode="auto">
            <a:xfrm>
              <a:off x="2496" y="1584"/>
              <a:ext cx="336" cy="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zh-CN" altLang="en-US" sz="1200">
                  <a:solidFill>
                    <a:schemeClr val="bg1"/>
                  </a:solidFill>
                  <a:latin typeface="华文细黑" panose="02010600040101010101" pitchFamily="2" charset="-122"/>
                  <a:ea typeface="华文细黑" panose="02010600040101010101" pitchFamily="2" charset="-122"/>
                </a:rPr>
                <a:t>快照</a:t>
              </a:r>
            </a:p>
          </p:txBody>
        </p:sp>
      </p:grpSp>
      <p:sp>
        <p:nvSpPr>
          <p:cNvPr id="1171468" name="AutoShape 12" descr="Large confetti"/>
          <p:cNvSpPr>
            <a:spLocks noChangeArrowheads="1"/>
          </p:cNvSpPr>
          <p:nvPr/>
        </p:nvSpPr>
        <p:spPr bwMode="auto">
          <a:xfrm>
            <a:off x="3933825" y="3629025"/>
            <a:ext cx="735013" cy="677863"/>
          </a:xfrm>
          <a:prstGeom prst="roundRect">
            <a:avLst>
              <a:gd name="adj" fmla="val 16667"/>
            </a:avLst>
          </a:prstGeom>
          <a:pattFill prst="lgConfetti">
            <a:fgClr>
              <a:srgbClr val="000000"/>
            </a:fgClr>
            <a:bgClr>
              <a:srgbClr val="FFFFFF"/>
            </a:bgClr>
          </a:pattFill>
          <a:ln w="22225">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nchor="ctr">
            <a:spAutoFit/>
          </a:bodyPr>
          <a:lstStyle/>
          <a:p>
            <a:endParaRPr lang="zh-CN" altLang="en-US"/>
          </a:p>
        </p:txBody>
      </p:sp>
      <p:sp>
        <p:nvSpPr>
          <p:cNvPr id="1171469" name="AutoShape 13" descr="Large confetti"/>
          <p:cNvSpPr>
            <a:spLocks noChangeArrowheads="1"/>
          </p:cNvSpPr>
          <p:nvPr/>
        </p:nvSpPr>
        <p:spPr bwMode="auto">
          <a:xfrm>
            <a:off x="5580063" y="3716338"/>
            <a:ext cx="904875" cy="879475"/>
          </a:xfrm>
          <a:prstGeom prst="roundRect">
            <a:avLst>
              <a:gd name="adj" fmla="val 16667"/>
            </a:avLst>
          </a:prstGeom>
          <a:pattFill prst="lgConfetti">
            <a:fgClr>
              <a:srgbClr val="00FF00"/>
            </a:fgClr>
            <a:bgClr>
              <a:srgbClr val="FFFFFF"/>
            </a:bgClr>
          </a:pattFill>
          <a:ln w="22225">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nchor="ctr">
            <a:spAutoFit/>
          </a:bodyPr>
          <a:lstStyle/>
          <a:p>
            <a:endParaRPr lang="zh-CN" altLang="en-US"/>
          </a:p>
        </p:txBody>
      </p:sp>
      <p:grpSp>
        <p:nvGrpSpPr>
          <p:cNvPr id="1171470" name="Group 14"/>
          <p:cNvGrpSpPr/>
          <p:nvPr/>
        </p:nvGrpSpPr>
        <p:grpSpPr bwMode="auto">
          <a:xfrm>
            <a:off x="2449513" y="1916113"/>
            <a:ext cx="754062" cy="1033462"/>
            <a:chOff x="424" y="1152"/>
            <a:chExt cx="384" cy="528"/>
          </a:xfrm>
        </p:grpSpPr>
        <p:sp>
          <p:nvSpPr>
            <p:cNvPr id="1171471" name="Line 15"/>
            <p:cNvSpPr>
              <a:spLocks noChangeShapeType="1"/>
            </p:cNvSpPr>
            <p:nvPr/>
          </p:nvSpPr>
          <p:spPr bwMode="auto">
            <a:xfrm flipV="1">
              <a:off x="432" y="1152"/>
              <a:ext cx="0" cy="528"/>
            </a:xfrm>
            <a:prstGeom prst="line">
              <a:avLst/>
            </a:prstGeom>
            <a:noFill/>
            <a:ln w="22225">
              <a:solidFill>
                <a:srgbClr val="6666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endParaRPr lang="zh-CN" altLang="en-US"/>
            </a:p>
          </p:txBody>
        </p:sp>
        <p:sp>
          <p:nvSpPr>
            <p:cNvPr id="1171472" name="Line 16"/>
            <p:cNvSpPr>
              <a:spLocks noChangeShapeType="1"/>
            </p:cNvSpPr>
            <p:nvPr/>
          </p:nvSpPr>
          <p:spPr bwMode="auto">
            <a:xfrm>
              <a:off x="424" y="1152"/>
              <a:ext cx="384" cy="0"/>
            </a:xfrm>
            <a:prstGeom prst="line">
              <a:avLst/>
            </a:prstGeom>
            <a:noFill/>
            <a:ln w="22225">
              <a:solidFill>
                <a:srgbClr val="6666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p>
              <a:endParaRPr lang="zh-CN" altLang="en-US"/>
            </a:p>
          </p:txBody>
        </p:sp>
      </p:grpSp>
      <p:grpSp>
        <p:nvGrpSpPr>
          <p:cNvPr id="1171473" name="Group 17"/>
          <p:cNvGrpSpPr/>
          <p:nvPr/>
        </p:nvGrpSpPr>
        <p:grpSpPr bwMode="auto">
          <a:xfrm>
            <a:off x="3276600" y="1773238"/>
            <a:ext cx="2041525" cy="593725"/>
            <a:chOff x="672" y="1824"/>
            <a:chExt cx="1200" cy="336"/>
          </a:xfrm>
        </p:grpSpPr>
        <p:sp>
          <p:nvSpPr>
            <p:cNvPr id="1171474" name="Rectangle 18"/>
            <p:cNvSpPr>
              <a:spLocks noChangeArrowheads="1"/>
            </p:cNvSpPr>
            <p:nvPr/>
          </p:nvSpPr>
          <p:spPr bwMode="auto">
            <a:xfrm>
              <a:off x="672" y="1824"/>
              <a:ext cx="1200" cy="336"/>
            </a:xfrm>
            <a:prstGeom prst="rect">
              <a:avLst/>
            </a:prstGeom>
            <a:solidFill>
              <a:srgbClr val="FF6600"/>
            </a:solidFill>
            <a:ln w="2222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1475" name="Text Box 19"/>
            <p:cNvSpPr txBox="1">
              <a:spLocks noChangeArrowheads="1"/>
            </p:cNvSpPr>
            <p:nvPr/>
          </p:nvSpPr>
          <p:spPr bwMode="auto">
            <a:xfrm>
              <a:off x="816" y="1920"/>
              <a:ext cx="816" cy="177"/>
            </a:xfrm>
            <a:prstGeom prst="rect">
              <a:avLst/>
            </a:prstGeom>
            <a:solidFill>
              <a:schemeClr val="bg1"/>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CN" sz="1800">
                  <a:latin typeface="华文细黑" panose="02010600040101010101" pitchFamily="2" charset="-122"/>
                  <a:ea typeface="华文细黑" panose="02010600040101010101" pitchFamily="2" charset="-122"/>
                </a:rPr>
                <a:t>Neo</a:t>
              </a:r>
              <a:r>
                <a:rPr lang="en-US" altLang="zh-TW" sz="1800">
                  <a:latin typeface="华文细黑" panose="02010600040101010101" pitchFamily="2" charset="-122"/>
                  <a:ea typeface="华文细黑" panose="02010600040101010101" pitchFamily="2" charset="-122"/>
                </a:rPr>
                <a:t>Stor</a:t>
              </a:r>
            </a:p>
          </p:txBody>
        </p:sp>
      </p:grpSp>
      <p:cxnSp>
        <p:nvCxnSpPr>
          <p:cNvPr id="1171476" name="AutoShape 20"/>
          <p:cNvCxnSpPr>
            <a:cxnSpLocks noChangeShapeType="1"/>
            <a:stCxn id="1171468" idx="0"/>
            <a:endCxn id="1171469" idx="0"/>
          </p:cNvCxnSpPr>
          <p:nvPr/>
        </p:nvCxnSpPr>
        <p:spPr bwMode="auto">
          <a:xfrm rot="5400000" flipV="1">
            <a:off x="5123657" y="2796381"/>
            <a:ext cx="87312" cy="1730375"/>
          </a:xfrm>
          <a:prstGeom prst="curvedConnector3">
            <a:avLst>
              <a:gd name="adj1" fmla="val -249093"/>
            </a:avLst>
          </a:prstGeom>
          <a:noFill/>
          <a:ln w="22225">
            <a:solidFill>
              <a:srgbClr val="0000FF"/>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71477" name="Group 21"/>
          <p:cNvGrpSpPr/>
          <p:nvPr/>
        </p:nvGrpSpPr>
        <p:grpSpPr bwMode="auto">
          <a:xfrm>
            <a:off x="5292725" y="1916113"/>
            <a:ext cx="817563" cy="1103312"/>
            <a:chOff x="2736" y="1096"/>
            <a:chExt cx="480" cy="624"/>
          </a:xfrm>
        </p:grpSpPr>
        <p:sp>
          <p:nvSpPr>
            <p:cNvPr id="1171478" name="Line 22"/>
            <p:cNvSpPr>
              <a:spLocks noChangeShapeType="1"/>
            </p:cNvSpPr>
            <p:nvPr/>
          </p:nvSpPr>
          <p:spPr bwMode="auto">
            <a:xfrm>
              <a:off x="2736" y="1104"/>
              <a:ext cx="480" cy="0"/>
            </a:xfrm>
            <a:prstGeom prst="line">
              <a:avLst/>
            </a:prstGeom>
            <a:noFill/>
            <a:ln w="22225">
              <a:solidFill>
                <a:srgbClr val="6666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p>
              <a:endParaRPr lang="zh-CN" altLang="en-US"/>
            </a:p>
          </p:txBody>
        </p:sp>
        <p:sp>
          <p:nvSpPr>
            <p:cNvPr id="1171479" name="Line 23"/>
            <p:cNvSpPr>
              <a:spLocks noChangeShapeType="1"/>
            </p:cNvSpPr>
            <p:nvPr/>
          </p:nvSpPr>
          <p:spPr bwMode="auto">
            <a:xfrm>
              <a:off x="3216" y="1096"/>
              <a:ext cx="0" cy="624"/>
            </a:xfrm>
            <a:prstGeom prst="line">
              <a:avLst/>
            </a:prstGeom>
            <a:noFill/>
            <a:ln w="22225">
              <a:solidFill>
                <a:srgbClr val="6666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p>
              <a:endParaRPr lang="zh-CN" altLang="en-US"/>
            </a:p>
          </p:txBody>
        </p:sp>
      </p:grpSp>
      <p:sp>
        <p:nvSpPr>
          <p:cNvPr id="1171480" name="Text Box 24"/>
          <p:cNvSpPr txBox="1">
            <a:spLocks noChangeArrowheads="1"/>
          </p:cNvSpPr>
          <p:nvPr/>
        </p:nvSpPr>
        <p:spPr bwMode="auto">
          <a:xfrm>
            <a:off x="3492500" y="5084763"/>
            <a:ext cx="1800225"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zh-CN" altLang="en-US">
                <a:latin typeface="华文细黑" panose="02010600040101010101" pitchFamily="2" charset="-122"/>
                <a:ea typeface="华文细黑" panose="02010600040101010101" pitchFamily="2" charset="-122"/>
              </a:rPr>
              <a:t>时间点映像</a:t>
            </a:r>
          </a:p>
          <a:p>
            <a:pPr algn="ctr">
              <a:spcBef>
                <a:spcPct val="50000"/>
              </a:spcBef>
              <a:buClr>
                <a:schemeClr val="accent1"/>
              </a:buClr>
              <a:buSzPct val="90000"/>
              <a:buFont typeface="Wingdings" panose="05000000000000000000" pitchFamily="2" charset="2"/>
              <a:buNone/>
            </a:pPr>
            <a:r>
              <a:rPr lang="zh-CN" altLang="en-US">
                <a:latin typeface="华文细黑" panose="02010600040101010101" pitchFamily="2" charset="-122"/>
                <a:ea typeface="华文细黑" panose="02010600040101010101" pitchFamily="2" charset="-122"/>
              </a:rPr>
              <a:t>快照资源区域</a:t>
            </a:r>
          </a:p>
          <a:p>
            <a:pPr algn="ctr">
              <a:spcBef>
                <a:spcPct val="50000"/>
              </a:spcBef>
              <a:buClr>
                <a:schemeClr val="accent1"/>
              </a:buClr>
              <a:buSzPct val="90000"/>
              <a:buFont typeface="Wingdings" panose="05000000000000000000" pitchFamily="2" charset="2"/>
              <a:buNone/>
            </a:pPr>
            <a:endParaRPr lang="zh-TW" altLang="en-US">
              <a:latin typeface="华文细黑" panose="02010600040101010101" pitchFamily="2" charset="-122"/>
              <a:ea typeface="华文细黑" panose="02010600040101010101" pitchFamily="2" charset="-122"/>
            </a:endParaRPr>
          </a:p>
        </p:txBody>
      </p:sp>
      <p:sp>
        <p:nvSpPr>
          <p:cNvPr id="1171481" name="Text Box 25" descr="Sphere"/>
          <p:cNvSpPr txBox="1">
            <a:spLocks noChangeArrowheads="1"/>
          </p:cNvSpPr>
          <p:nvPr/>
        </p:nvSpPr>
        <p:spPr bwMode="auto">
          <a:xfrm>
            <a:off x="5426075" y="4652963"/>
            <a:ext cx="1306513" cy="282575"/>
          </a:xfrm>
          <a:prstGeom prst="rect">
            <a:avLst/>
          </a:prstGeom>
          <a:noFill/>
          <a:ln>
            <a:noFill/>
          </a:ln>
          <a:effectLst/>
          <a:extLst>
            <a:ext uri="{909E8E84-426E-40DD-AFC4-6F175D3DCCD1}">
              <a14:hiddenFill xmlns:a14="http://schemas.microsoft.com/office/drawing/2010/main">
                <a:pattFill prst="sphere">
                  <a:fgClr>
                    <a:srgbClr val="000000"/>
                  </a:fgClr>
                  <a:bgClr>
                    <a:srgbClr val="FFFFFF"/>
                  </a:bgClr>
                </a:pattFill>
              </a14:hiddenFill>
            </a:ex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zh-CN" altLang="en-US">
                <a:latin typeface="华文细黑" panose="02010600040101010101" pitchFamily="2" charset="-122"/>
                <a:ea typeface="华文细黑" panose="02010600040101010101" pitchFamily="2" charset="-122"/>
              </a:rPr>
              <a:t>快照拷贝</a:t>
            </a:r>
          </a:p>
        </p:txBody>
      </p:sp>
      <p:sp>
        <p:nvSpPr>
          <p:cNvPr id="1171482" name="Text Box 26"/>
          <p:cNvSpPr txBox="1">
            <a:spLocks noChangeArrowheads="1"/>
          </p:cNvSpPr>
          <p:nvPr/>
        </p:nvSpPr>
        <p:spPr bwMode="auto">
          <a:xfrm>
            <a:off x="395288" y="1989138"/>
            <a:ext cx="1797050" cy="312737"/>
          </a:xfrm>
          <a:prstGeom prst="rect">
            <a:avLst/>
          </a:prstGeom>
          <a:solidFill>
            <a:srgbClr val="99CCFF"/>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zh-CN" altLang="en-US" sz="1800">
                <a:latin typeface="华文细黑" panose="02010600040101010101" pitchFamily="2" charset="-122"/>
                <a:ea typeface="华文细黑" panose="02010600040101010101" pitchFamily="2" charset="-122"/>
              </a:rPr>
              <a:t>业务继续访问</a:t>
            </a:r>
          </a:p>
        </p:txBody>
      </p:sp>
      <p:sp>
        <p:nvSpPr>
          <p:cNvPr id="1171483" name="Line 27"/>
          <p:cNvSpPr>
            <a:spLocks noChangeShapeType="1"/>
          </p:cNvSpPr>
          <p:nvPr/>
        </p:nvSpPr>
        <p:spPr bwMode="auto">
          <a:xfrm>
            <a:off x="2300288" y="1592263"/>
            <a:ext cx="0" cy="1527175"/>
          </a:xfrm>
          <a:prstGeom prst="line">
            <a:avLst/>
          </a:prstGeom>
          <a:noFill/>
          <a:ln w="22225">
            <a:solidFill>
              <a:srgbClr val="FF0000"/>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p>
            <a:endParaRPr lang="zh-CN" altLang="en-US"/>
          </a:p>
        </p:txBody>
      </p:sp>
      <p:sp>
        <p:nvSpPr>
          <p:cNvPr id="1171484" name="Line 28"/>
          <p:cNvSpPr>
            <a:spLocks noChangeShapeType="1"/>
          </p:cNvSpPr>
          <p:nvPr/>
        </p:nvSpPr>
        <p:spPr bwMode="auto">
          <a:xfrm>
            <a:off x="6732588" y="4005263"/>
            <a:ext cx="2411412" cy="0"/>
          </a:xfrm>
          <a:prstGeom prst="line">
            <a:avLst/>
          </a:prstGeom>
          <a:noFill/>
          <a:ln w="22225">
            <a:solidFill>
              <a:srgbClr val="FF00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endParaRPr lang="zh-CN" altLang="en-US"/>
          </a:p>
        </p:txBody>
      </p:sp>
      <p:sp>
        <p:nvSpPr>
          <p:cNvPr id="1171485" name="Text Box 29"/>
          <p:cNvSpPr txBox="1">
            <a:spLocks noChangeArrowheads="1"/>
          </p:cNvSpPr>
          <p:nvPr/>
        </p:nvSpPr>
        <p:spPr bwMode="auto">
          <a:xfrm>
            <a:off x="6948488" y="3644900"/>
            <a:ext cx="1800225" cy="587375"/>
          </a:xfrm>
          <a:prstGeom prst="rect">
            <a:avLst/>
          </a:prstGeom>
          <a:solidFill>
            <a:srgbClr val="99CCFF"/>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zh-CN" altLang="en-US" sz="1800">
                <a:latin typeface="华文细黑" panose="02010600040101010101" pitchFamily="2" charset="-122"/>
                <a:ea typeface="华文细黑" panose="02010600040101010101" pitchFamily="2" charset="-122"/>
              </a:rPr>
              <a:t>可以被分配给其它应用使用</a:t>
            </a:r>
          </a:p>
        </p:txBody>
      </p:sp>
      <p:sp>
        <p:nvSpPr>
          <p:cNvPr id="1171486" name="Rectangle 30"/>
          <p:cNvSpPr>
            <a:spLocks noGrp="1" noChangeArrowheads="1"/>
          </p:cNvSpPr>
          <p:nvPr>
            <p:ph type="title"/>
          </p:nvPr>
        </p:nvSpPr>
        <p:spPr>
          <a:xfrm>
            <a:off x="1403350" y="1052513"/>
            <a:ext cx="5627688" cy="450850"/>
          </a:xfrm>
          <a:noFill/>
        </p:spPr>
        <p:txBody>
          <a:bodyPr/>
          <a:lstStyle/>
          <a:p>
            <a:r>
              <a:rPr lang="zh-CN" altLang="en-US"/>
              <a:t>快照拷贝</a:t>
            </a:r>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1000" y="3263900"/>
            <a:ext cx="8229600" cy="1244600"/>
          </a:xfrm>
        </p:spPr>
        <p:txBody>
          <a:bodyPr/>
          <a:lstStyle/>
          <a:p>
            <a:r>
              <a:rPr lang="zh-CN" altLang="en-US">
                <a:ea typeface="华文中宋" panose="02010600040101010101" pitchFamily="2" charset="-122"/>
              </a:rPr>
              <a:t>软件安全</a:t>
            </a:r>
            <a:br>
              <a:rPr lang="zh-CN" altLang="en-US">
                <a:ea typeface="华文中宋" panose="02010600040101010101" pitchFamily="2" charset="-122"/>
              </a:rPr>
            </a:br>
            <a:r>
              <a:rPr lang="zh-CN" altLang="en-US">
                <a:ea typeface="华文中宋" panose="02010600040101010101" pitchFamily="2" charset="-122"/>
              </a:rPr>
              <a:t/>
            </a:r>
            <a:br>
              <a:rPr lang="zh-CN" altLang="en-US">
                <a:ea typeface="华文中宋" panose="02010600040101010101" pitchFamily="2" charset="-122"/>
              </a:rPr>
            </a:br>
            <a:r>
              <a:rPr lang="zh-CN" altLang="en-US" sz="3200">
                <a:ea typeface="华文中宋" panose="02010600040101010101" pitchFamily="2" charset="-122"/>
              </a:rPr>
              <a:t>主讲人：余翔湛</a:t>
            </a:r>
            <a:br>
              <a:rPr lang="zh-CN" altLang="en-US" sz="3200">
                <a:ea typeface="华文中宋" panose="02010600040101010101" pitchFamily="2" charset="-122"/>
              </a:rPr>
            </a:br>
            <a:r>
              <a:rPr lang="en-US" altLang="zh-CN" sz="2800">
                <a:ea typeface="华文中宋" panose="02010600040101010101" pitchFamily="2" charset="-122"/>
              </a:rPr>
              <a:t>yxz@hit.edu.cn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ChangeArrowheads="1"/>
          </p:cNvSpPr>
          <p:nvPr/>
        </p:nvSpPr>
        <p:spPr bwMode="auto">
          <a:xfrm>
            <a:off x="374650" y="4022725"/>
            <a:ext cx="8458200" cy="2286000"/>
          </a:xfrm>
          <a:prstGeom prst="rect">
            <a:avLst/>
          </a:prstGeom>
          <a:solidFill>
            <a:srgbClr val="DDDDDD"/>
          </a:solidFill>
          <a:ln w="222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07" name="Rectangle 3"/>
          <p:cNvSpPr>
            <a:spLocks noChangeArrowheads="1"/>
          </p:cNvSpPr>
          <p:nvPr/>
        </p:nvSpPr>
        <p:spPr bwMode="auto">
          <a:xfrm>
            <a:off x="381000" y="1511300"/>
            <a:ext cx="8458200" cy="2286000"/>
          </a:xfrm>
          <a:prstGeom prst="rect">
            <a:avLst/>
          </a:prstGeom>
          <a:solidFill>
            <a:srgbClr val="DDDDDD"/>
          </a:solidFill>
          <a:ln w="222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grpSp>
        <p:nvGrpSpPr>
          <p:cNvPr id="1173508" name="Group 4"/>
          <p:cNvGrpSpPr/>
          <p:nvPr/>
        </p:nvGrpSpPr>
        <p:grpSpPr bwMode="auto">
          <a:xfrm>
            <a:off x="2590800" y="4330700"/>
            <a:ext cx="1143000" cy="1219200"/>
            <a:chOff x="420" y="960"/>
            <a:chExt cx="720" cy="768"/>
          </a:xfrm>
        </p:grpSpPr>
        <p:grpSp>
          <p:nvGrpSpPr>
            <p:cNvPr id="1173509" name="Group 5"/>
            <p:cNvGrpSpPr/>
            <p:nvPr/>
          </p:nvGrpSpPr>
          <p:grpSpPr bwMode="auto">
            <a:xfrm>
              <a:off x="420" y="960"/>
              <a:ext cx="720" cy="768"/>
              <a:chOff x="576" y="1296"/>
              <a:chExt cx="720" cy="768"/>
            </a:xfrm>
          </p:grpSpPr>
          <p:sp>
            <p:nvSpPr>
              <p:cNvPr id="1173510" name="Rectangle 6"/>
              <p:cNvSpPr>
                <a:spLocks noChangeArrowheads="1"/>
              </p:cNvSpPr>
              <p:nvPr/>
            </p:nvSpPr>
            <p:spPr bwMode="auto">
              <a:xfrm>
                <a:off x="576" y="1872"/>
                <a:ext cx="720" cy="192"/>
              </a:xfrm>
              <a:prstGeom prst="rect">
                <a:avLst/>
              </a:prstGeom>
              <a:solidFill>
                <a:srgbClr val="00FF00"/>
              </a:solidFill>
              <a:ln w="222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11" name="Rectangle 7"/>
              <p:cNvSpPr>
                <a:spLocks noChangeArrowheads="1"/>
              </p:cNvSpPr>
              <p:nvPr/>
            </p:nvSpPr>
            <p:spPr bwMode="auto">
              <a:xfrm>
                <a:off x="576" y="1296"/>
                <a:ext cx="720" cy="192"/>
              </a:xfrm>
              <a:prstGeom prst="rect">
                <a:avLst/>
              </a:prstGeom>
              <a:solidFill>
                <a:srgbClr val="00FF00"/>
              </a:solidFill>
              <a:ln w="222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12" name="Rectangle 8"/>
              <p:cNvSpPr>
                <a:spLocks noChangeArrowheads="1"/>
              </p:cNvSpPr>
              <p:nvPr/>
            </p:nvSpPr>
            <p:spPr bwMode="auto">
              <a:xfrm>
                <a:off x="576" y="1488"/>
                <a:ext cx="720" cy="192"/>
              </a:xfrm>
              <a:prstGeom prst="rect">
                <a:avLst/>
              </a:prstGeom>
              <a:solidFill>
                <a:srgbClr val="00FF00"/>
              </a:solidFill>
              <a:ln w="222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13" name="Rectangle 9"/>
              <p:cNvSpPr>
                <a:spLocks noChangeArrowheads="1"/>
              </p:cNvSpPr>
              <p:nvPr/>
            </p:nvSpPr>
            <p:spPr bwMode="auto">
              <a:xfrm>
                <a:off x="576" y="1680"/>
                <a:ext cx="720" cy="192"/>
              </a:xfrm>
              <a:prstGeom prst="rect">
                <a:avLst/>
              </a:prstGeom>
              <a:solidFill>
                <a:srgbClr val="00FF00"/>
              </a:solidFill>
              <a:ln w="222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14" name="Line 10"/>
              <p:cNvSpPr>
                <a:spLocks noChangeShapeType="1"/>
              </p:cNvSpPr>
              <p:nvPr/>
            </p:nvSpPr>
            <p:spPr bwMode="auto">
              <a:xfrm>
                <a:off x="816" y="1296"/>
                <a:ext cx="0" cy="768"/>
              </a:xfrm>
              <a:prstGeom prst="line">
                <a:avLst/>
              </a:prstGeom>
              <a:noFill/>
              <a:ln w="222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p>
                <a:endParaRPr lang="zh-CN" altLang="en-US"/>
              </a:p>
            </p:txBody>
          </p:sp>
          <p:sp>
            <p:nvSpPr>
              <p:cNvPr id="1173515" name="Line 11"/>
              <p:cNvSpPr>
                <a:spLocks noChangeShapeType="1"/>
              </p:cNvSpPr>
              <p:nvPr/>
            </p:nvSpPr>
            <p:spPr bwMode="auto">
              <a:xfrm>
                <a:off x="1056" y="1296"/>
                <a:ext cx="0" cy="768"/>
              </a:xfrm>
              <a:prstGeom prst="line">
                <a:avLst/>
              </a:prstGeom>
              <a:noFill/>
              <a:ln w="222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p>
                <a:endParaRPr lang="zh-CN" altLang="en-US"/>
              </a:p>
            </p:txBody>
          </p:sp>
        </p:grpSp>
        <p:sp>
          <p:nvSpPr>
            <p:cNvPr id="1173516" name="Text Box 12"/>
            <p:cNvSpPr txBox="1">
              <a:spLocks noChangeArrowheads="1"/>
            </p:cNvSpPr>
            <p:nvPr/>
          </p:nvSpPr>
          <p:spPr bwMode="auto">
            <a:xfrm>
              <a:off x="480" y="1001"/>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1</a:t>
              </a:r>
            </a:p>
          </p:txBody>
        </p:sp>
        <p:sp>
          <p:nvSpPr>
            <p:cNvPr id="1173517" name="Text Box 13"/>
            <p:cNvSpPr txBox="1">
              <a:spLocks noChangeArrowheads="1"/>
            </p:cNvSpPr>
            <p:nvPr/>
          </p:nvSpPr>
          <p:spPr bwMode="auto">
            <a:xfrm>
              <a:off x="696" y="1001"/>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2</a:t>
              </a:r>
            </a:p>
          </p:txBody>
        </p:sp>
        <p:sp>
          <p:nvSpPr>
            <p:cNvPr id="1173518" name="Text Box 14"/>
            <p:cNvSpPr txBox="1">
              <a:spLocks noChangeArrowheads="1"/>
            </p:cNvSpPr>
            <p:nvPr/>
          </p:nvSpPr>
          <p:spPr bwMode="auto">
            <a:xfrm>
              <a:off x="936" y="1001"/>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3</a:t>
              </a:r>
            </a:p>
          </p:txBody>
        </p:sp>
        <p:sp>
          <p:nvSpPr>
            <p:cNvPr id="1173519" name="Text Box 15"/>
            <p:cNvSpPr txBox="1">
              <a:spLocks noChangeArrowheads="1"/>
            </p:cNvSpPr>
            <p:nvPr/>
          </p:nvSpPr>
          <p:spPr bwMode="auto">
            <a:xfrm>
              <a:off x="480" y="1182"/>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4</a:t>
              </a:r>
            </a:p>
          </p:txBody>
        </p:sp>
        <p:sp>
          <p:nvSpPr>
            <p:cNvPr id="1173520" name="Text Box 16"/>
            <p:cNvSpPr txBox="1">
              <a:spLocks noChangeArrowheads="1"/>
            </p:cNvSpPr>
            <p:nvPr/>
          </p:nvSpPr>
          <p:spPr bwMode="auto">
            <a:xfrm>
              <a:off x="696" y="1182"/>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5</a:t>
              </a:r>
            </a:p>
          </p:txBody>
        </p:sp>
        <p:sp>
          <p:nvSpPr>
            <p:cNvPr id="1173521" name="Text Box 17"/>
            <p:cNvSpPr txBox="1">
              <a:spLocks noChangeArrowheads="1"/>
            </p:cNvSpPr>
            <p:nvPr/>
          </p:nvSpPr>
          <p:spPr bwMode="auto">
            <a:xfrm>
              <a:off x="936" y="1182"/>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6</a:t>
              </a:r>
            </a:p>
          </p:txBody>
        </p:sp>
        <p:sp>
          <p:nvSpPr>
            <p:cNvPr id="1173522" name="Text Box 18"/>
            <p:cNvSpPr txBox="1">
              <a:spLocks noChangeArrowheads="1"/>
            </p:cNvSpPr>
            <p:nvPr/>
          </p:nvSpPr>
          <p:spPr bwMode="auto">
            <a:xfrm>
              <a:off x="480" y="137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7</a:t>
              </a:r>
            </a:p>
          </p:txBody>
        </p:sp>
        <p:sp>
          <p:nvSpPr>
            <p:cNvPr id="1173523" name="Text Box 19"/>
            <p:cNvSpPr txBox="1">
              <a:spLocks noChangeArrowheads="1"/>
            </p:cNvSpPr>
            <p:nvPr/>
          </p:nvSpPr>
          <p:spPr bwMode="auto">
            <a:xfrm>
              <a:off x="696" y="137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8</a:t>
              </a:r>
            </a:p>
          </p:txBody>
        </p:sp>
        <p:sp>
          <p:nvSpPr>
            <p:cNvPr id="1173524" name="Text Box 20"/>
            <p:cNvSpPr txBox="1">
              <a:spLocks noChangeArrowheads="1"/>
            </p:cNvSpPr>
            <p:nvPr/>
          </p:nvSpPr>
          <p:spPr bwMode="auto">
            <a:xfrm>
              <a:off x="936" y="137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9</a:t>
              </a:r>
            </a:p>
          </p:txBody>
        </p:sp>
        <p:sp>
          <p:nvSpPr>
            <p:cNvPr id="1173525" name="Text Box 21"/>
            <p:cNvSpPr txBox="1">
              <a:spLocks noChangeArrowheads="1"/>
            </p:cNvSpPr>
            <p:nvPr/>
          </p:nvSpPr>
          <p:spPr bwMode="auto">
            <a:xfrm>
              <a:off x="480" y="155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10</a:t>
              </a:r>
            </a:p>
          </p:txBody>
        </p:sp>
        <p:sp>
          <p:nvSpPr>
            <p:cNvPr id="1173526" name="Text Box 22"/>
            <p:cNvSpPr txBox="1">
              <a:spLocks noChangeArrowheads="1"/>
            </p:cNvSpPr>
            <p:nvPr/>
          </p:nvSpPr>
          <p:spPr bwMode="auto">
            <a:xfrm>
              <a:off x="696" y="155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11</a:t>
              </a:r>
            </a:p>
          </p:txBody>
        </p:sp>
        <p:sp>
          <p:nvSpPr>
            <p:cNvPr id="1173527" name="Text Box 23"/>
            <p:cNvSpPr txBox="1">
              <a:spLocks noChangeArrowheads="1"/>
            </p:cNvSpPr>
            <p:nvPr/>
          </p:nvSpPr>
          <p:spPr bwMode="auto">
            <a:xfrm>
              <a:off x="936" y="155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12</a:t>
              </a:r>
            </a:p>
          </p:txBody>
        </p:sp>
      </p:grpSp>
      <p:sp>
        <p:nvSpPr>
          <p:cNvPr id="1173528" name="Rectangle 24"/>
          <p:cNvSpPr>
            <a:spLocks noChangeArrowheads="1"/>
          </p:cNvSpPr>
          <p:nvPr/>
        </p:nvSpPr>
        <p:spPr bwMode="auto">
          <a:xfrm>
            <a:off x="2971800" y="4330700"/>
            <a:ext cx="381000" cy="304800"/>
          </a:xfrm>
          <a:prstGeom prst="rect">
            <a:avLst/>
          </a:prstGeom>
          <a:solidFill>
            <a:srgbClr val="FF6600"/>
          </a:solidFill>
          <a:ln w="2222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29" name="Rectangle 25"/>
          <p:cNvSpPr>
            <a:spLocks noChangeArrowheads="1"/>
          </p:cNvSpPr>
          <p:nvPr/>
        </p:nvSpPr>
        <p:spPr bwMode="auto">
          <a:xfrm>
            <a:off x="3352800" y="5245100"/>
            <a:ext cx="381000" cy="304800"/>
          </a:xfrm>
          <a:prstGeom prst="rect">
            <a:avLst/>
          </a:prstGeom>
          <a:solidFill>
            <a:srgbClr val="FF6600"/>
          </a:solidFill>
          <a:ln w="2222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30" name="Rectangle 26"/>
          <p:cNvSpPr>
            <a:spLocks noChangeArrowheads="1"/>
          </p:cNvSpPr>
          <p:nvPr/>
        </p:nvSpPr>
        <p:spPr bwMode="auto">
          <a:xfrm>
            <a:off x="2590800" y="4940300"/>
            <a:ext cx="381000" cy="304800"/>
          </a:xfrm>
          <a:prstGeom prst="rect">
            <a:avLst/>
          </a:prstGeom>
          <a:solidFill>
            <a:srgbClr val="FF6600"/>
          </a:solidFill>
          <a:ln w="2222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grpSp>
        <p:nvGrpSpPr>
          <p:cNvPr id="1173531" name="Group 27"/>
          <p:cNvGrpSpPr/>
          <p:nvPr/>
        </p:nvGrpSpPr>
        <p:grpSpPr bwMode="auto">
          <a:xfrm>
            <a:off x="4724400" y="2273300"/>
            <a:ext cx="1143000" cy="1219200"/>
            <a:chOff x="576" y="1296"/>
            <a:chExt cx="720" cy="768"/>
          </a:xfrm>
        </p:grpSpPr>
        <p:sp>
          <p:nvSpPr>
            <p:cNvPr id="1173532" name="Rectangle 28"/>
            <p:cNvSpPr>
              <a:spLocks noChangeArrowheads="1"/>
            </p:cNvSpPr>
            <p:nvPr/>
          </p:nvSpPr>
          <p:spPr bwMode="auto">
            <a:xfrm>
              <a:off x="576" y="1872"/>
              <a:ext cx="720" cy="192"/>
            </a:xfrm>
            <a:prstGeom prst="rect">
              <a:avLst/>
            </a:prstGeom>
            <a:noFill/>
            <a:ln w="22225">
              <a:solidFill>
                <a:srgbClr val="0000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33" name="Rectangle 29"/>
            <p:cNvSpPr>
              <a:spLocks noChangeArrowheads="1"/>
            </p:cNvSpPr>
            <p:nvPr/>
          </p:nvSpPr>
          <p:spPr bwMode="auto">
            <a:xfrm>
              <a:off x="576" y="1296"/>
              <a:ext cx="720" cy="192"/>
            </a:xfrm>
            <a:prstGeom prst="rect">
              <a:avLst/>
            </a:prstGeom>
            <a:noFill/>
            <a:ln w="22225">
              <a:solidFill>
                <a:srgbClr val="0000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34" name="Rectangle 30"/>
            <p:cNvSpPr>
              <a:spLocks noChangeArrowheads="1"/>
            </p:cNvSpPr>
            <p:nvPr/>
          </p:nvSpPr>
          <p:spPr bwMode="auto">
            <a:xfrm>
              <a:off x="576" y="1488"/>
              <a:ext cx="720" cy="192"/>
            </a:xfrm>
            <a:prstGeom prst="rect">
              <a:avLst/>
            </a:prstGeom>
            <a:noFill/>
            <a:ln w="22225">
              <a:solidFill>
                <a:srgbClr val="0000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35" name="Rectangle 31"/>
            <p:cNvSpPr>
              <a:spLocks noChangeArrowheads="1"/>
            </p:cNvSpPr>
            <p:nvPr/>
          </p:nvSpPr>
          <p:spPr bwMode="auto">
            <a:xfrm>
              <a:off x="576" y="1680"/>
              <a:ext cx="720" cy="192"/>
            </a:xfrm>
            <a:prstGeom prst="rect">
              <a:avLst/>
            </a:prstGeom>
            <a:noFill/>
            <a:ln w="22225">
              <a:solidFill>
                <a:srgbClr val="0000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36" name="Line 32"/>
            <p:cNvSpPr>
              <a:spLocks noChangeShapeType="1"/>
            </p:cNvSpPr>
            <p:nvPr/>
          </p:nvSpPr>
          <p:spPr bwMode="auto">
            <a:xfrm>
              <a:off x="816" y="1296"/>
              <a:ext cx="0" cy="768"/>
            </a:xfrm>
            <a:prstGeom prst="line">
              <a:avLst/>
            </a:prstGeom>
            <a:noFill/>
            <a:ln w="222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p>
              <a:endParaRPr lang="zh-CN" altLang="en-US"/>
            </a:p>
          </p:txBody>
        </p:sp>
        <p:sp>
          <p:nvSpPr>
            <p:cNvPr id="1173537" name="Line 33"/>
            <p:cNvSpPr>
              <a:spLocks noChangeShapeType="1"/>
            </p:cNvSpPr>
            <p:nvPr/>
          </p:nvSpPr>
          <p:spPr bwMode="auto">
            <a:xfrm>
              <a:off x="1056" y="1296"/>
              <a:ext cx="0" cy="768"/>
            </a:xfrm>
            <a:prstGeom prst="line">
              <a:avLst/>
            </a:prstGeom>
            <a:noFill/>
            <a:ln w="222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p>
              <a:endParaRPr lang="zh-CN" altLang="en-US"/>
            </a:p>
          </p:txBody>
        </p:sp>
      </p:grpSp>
      <p:grpSp>
        <p:nvGrpSpPr>
          <p:cNvPr id="1173538" name="Group 34"/>
          <p:cNvGrpSpPr/>
          <p:nvPr/>
        </p:nvGrpSpPr>
        <p:grpSpPr bwMode="auto">
          <a:xfrm>
            <a:off x="2571750" y="2273300"/>
            <a:ext cx="1143000" cy="1219200"/>
            <a:chOff x="420" y="960"/>
            <a:chExt cx="720" cy="768"/>
          </a:xfrm>
        </p:grpSpPr>
        <p:grpSp>
          <p:nvGrpSpPr>
            <p:cNvPr id="1173539" name="Group 35"/>
            <p:cNvGrpSpPr/>
            <p:nvPr/>
          </p:nvGrpSpPr>
          <p:grpSpPr bwMode="auto">
            <a:xfrm>
              <a:off x="420" y="960"/>
              <a:ext cx="720" cy="768"/>
              <a:chOff x="576" y="1296"/>
              <a:chExt cx="720" cy="768"/>
            </a:xfrm>
          </p:grpSpPr>
          <p:sp>
            <p:nvSpPr>
              <p:cNvPr id="1173540" name="Rectangle 36"/>
              <p:cNvSpPr>
                <a:spLocks noChangeArrowheads="1"/>
              </p:cNvSpPr>
              <p:nvPr/>
            </p:nvSpPr>
            <p:spPr bwMode="auto">
              <a:xfrm>
                <a:off x="576" y="1872"/>
                <a:ext cx="720" cy="192"/>
              </a:xfrm>
              <a:prstGeom prst="rect">
                <a:avLst/>
              </a:prstGeom>
              <a:solidFill>
                <a:srgbClr val="00FF00"/>
              </a:solidFill>
              <a:ln w="222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41" name="Rectangle 37"/>
              <p:cNvSpPr>
                <a:spLocks noChangeArrowheads="1"/>
              </p:cNvSpPr>
              <p:nvPr/>
            </p:nvSpPr>
            <p:spPr bwMode="auto">
              <a:xfrm>
                <a:off x="576" y="1296"/>
                <a:ext cx="720" cy="192"/>
              </a:xfrm>
              <a:prstGeom prst="rect">
                <a:avLst/>
              </a:prstGeom>
              <a:solidFill>
                <a:srgbClr val="00FF00"/>
              </a:solidFill>
              <a:ln w="222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42" name="Rectangle 38"/>
              <p:cNvSpPr>
                <a:spLocks noChangeArrowheads="1"/>
              </p:cNvSpPr>
              <p:nvPr/>
            </p:nvSpPr>
            <p:spPr bwMode="auto">
              <a:xfrm>
                <a:off x="576" y="1488"/>
                <a:ext cx="720" cy="192"/>
              </a:xfrm>
              <a:prstGeom prst="rect">
                <a:avLst/>
              </a:prstGeom>
              <a:solidFill>
                <a:srgbClr val="00FF00"/>
              </a:solidFill>
              <a:ln w="222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43" name="Rectangle 39"/>
              <p:cNvSpPr>
                <a:spLocks noChangeArrowheads="1"/>
              </p:cNvSpPr>
              <p:nvPr/>
            </p:nvSpPr>
            <p:spPr bwMode="auto">
              <a:xfrm>
                <a:off x="576" y="1680"/>
                <a:ext cx="720" cy="192"/>
              </a:xfrm>
              <a:prstGeom prst="rect">
                <a:avLst/>
              </a:prstGeom>
              <a:solidFill>
                <a:srgbClr val="00FF00"/>
              </a:solidFill>
              <a:ln w="222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44" name="Line 40"/>
              <p:cNvSpPr>
                <a:spLocks noChangeShapeType="1"/>
              </p:cNvSpPr>
              <p:nvPr/>
            </p:nvSpPr>
            <p:spPr bwMode="auto">
              <a:xfrm>
                <a:off x="816" y="1296"/>
                <a:ext cx="0" cy="768"/>
              </a:xfrm>
              <a:prstGeom prst="line">
                <a:avLst/>
              </a:prstGeom>
              <a:noFill/>
              <a:ln w="222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p>
                <a:endParaRPr lang="zh-CN" altLang="en-US"/>
              </a:p>
            </p:txBody>
          </p:sp>
          <p:sp>
            <p:nvSpPr>
              <p:cNvPr id="1173545" name="Line 41"/>
              <p:cNvSpPr>
                <a:spLocks noChangeShapeType="1"/>
              </p:cNvSpPr>
              <p:nvPr/>
            </p:nvSpPr>
            <p:spPr bwMode="auto">
              <a:xfrm>
                <a:off x="1056" y="1296"/>
                <a:ext cx="0" cy="768"/>
              </a:xfrm>
              <a:prstGeom prst="line">
                <a:avLst/>
              </a:prstGeom>
              <a:noFill/>
              <a:ln w="222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p>
                <a:endParaRPr lang="zh-CN" altLang="en-US"/>
              </a:p>
            </p:txBody>
          </p:sp>
        </p:grpSp>
        <p:sp>
          <p:nvSpPr>
            <p:cNvPr id="1173546" name="Text Box 42"/>
            <p:cNvSpPr txBox="1">
              <a:spLocks noChangeArrowheads="1"/>
            </p:cNvSpPr>
            <p:nvPr/>
          </p:nvSpPr>
          <p:spPr bwMode="auto">
            <a:xfrm>
              <a:off x="480" y="1001"/>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1</a:t>
              </a:r>
            </a:p>
          </p:txBody>
        </p:sp>
        <p:sp>
          <p:nvSpPr>
            <p:cNvPr id="1173547" name="Text Box 43"/>
            <p:cNvSpPr txBox="1">
              <a:spLocks noChangeArrowheads="1"/>
            </p:cNvSpPr>
            <p:nvPr/>
          </p:nvSpPr>
          <p:spPr bwMode="auto">
            <a:xfrm>
              <a:off x="696" y="1001"/>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2</a:t>
              </a:r>
            </a:p>
          </p:txBody>
        </p:sp>
        <p:sp>
          <p:nvSpPr>
            <p:cNvPr id="1173548" name="Text Box 44"/>
            <p:cNvSpPr txBox="1">
              <a:spLocks noChangeArrowheads="1"/>
            </p:cNvSpPr>
            <p:nvPr/>
          </p:nvSpPr>
          <p:spPr bwMode="auto">
            <a:xfrm>
              <a:off x="936" y="1001"/>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3</a:t>
              </a:r>
            </a:p>
          </p:txBody>
        </p:sp>
        <p:sp>
          <p:nvSpPr>
            <p:cNvPr id="1173549" name="Text Box 45"/>
            <p:cNvSpPr txBox="1">
              <a:spLocks noChangeArrowheads="1"/>
            </p:cNvSpPr>
            <p:nvPr/>
          </p:nvSpPr>
          <p:spPr bwMode="auto">
            <a:xfrm>
              <a:off x="480" y="1182"/>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4</a:t>
              </a:r>
            </a:p>
          </p:txBody>
        </p:sp>
        <p:sp>
          <p:nvSpPr>
            <p:cNvPr id="1173550" name="Text Box 46"/>
            <p:cNvSpPr txBox="1">
              <a:spLocks noChangeArrowheads="1"/>
            </p:cNvSpPr>
            <p:nvPr/>
          </p:nvSpPr>
          <p:spPr bwMode="auto">
            <a:xfrm>
              <a:off x="696" y="1182"/>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5</a:t>
              </a:r>
            </a:p>
          </p:txBody>
        </p:sp>
        <p:sp>
          <p:nvSpPr>
            <p:cNvPr id="1173551" name="Text Box 47"/>
            <p:cNvSpPr txBox="1">
              <a:spLocks noChangeArrowheads="1"/>
            </p:cNvSpPr>
            <p:nvPr/>
          </p:nvSpPr>
          <p:spPr bwMode="auto">
            <a:xfrm>
              <a:off x="936" y="1182"/>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6</a:t>
              </a:r>
            </a:p>
          </p:txBody>
        </p:sp>
        <p:sp>
          <p:nvSpPr>
            <p:cNvPr id="1173552" name="Text Box 48"/>
            <p:cNvSpPr txBox="1">
              <a:spLocks noChangeArrowheads="1"/>
            </p:cNvSpPr>
            <p:nvPr/>
          </p:nvSpPr>
          <p:spPr bwMode="auto">
            <a:xfrm>
              <a:off x="480" y="137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7</a:t>
              </a:r>
            </a:p>
          </p:txBody>
        </p:sp>
        <p:sp>
          <p:nvSpPr>
            <p:cNvPr id="1173553" name="Text Box 49"/>
            <p:cNvSpPr txBox="1">
              <a:spLocks noChangeArrowheads="1"/>
            </p:cNvSpPr>
            <p:nvPr/>
          </p:nvSpPr>
          <p:spPr bwMode="auto">
            <a:xfrm>
              <a:off x="696" y="137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8</a:t>
              </a:r>
            </a:p>
          </p:txBody>
        </p:sp>
        <p:sp>
          <p:nvSpPr>
            <p:cNvPr id="1173554" name="Text Box 50"/>
            <p:cNvSpPr txBox="1">
              <a:spLocks noChangeArrowheads="1"/>
            </p:cNvSpPr>
            <p:nvPr/>
          </p:nvSpPr>
          <p:spPr bwMode="auto">
            <a:xfrm>
              <a:off x="936" y="137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9</a:t>
              </a:r>
            </a:p>
          </p:txBody>
        </p:sp>
        <p:sp>
          <p:nvSpPr>
            <p:cNvPr id="1173555" name="Text Box 51"/>
            <p:cNvSpPr txBox="1">
              <a:spLocks noChangeArrowheads="1"/>
            </p:cNvSpPr>
            <p:nvPr/>
          </p:nvSpPr>
          <p:spPr bwMode="auto">
            <a:xfrm>
              <a:off x="480" y="155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10</a:t>
              </a:r>
            </a:p>
          </p:txBody>
        </p:sp>
        <p:sp>
          <p:nvSpPr>
            <p:cNvPr id="1173556" name="Text Box 52"/>
            <p:cNvSpPr txBox="1">
              <a:spLocks noChangeArrowheads="1"/>
            </p:cNvSpPr>
            <p:nvPr/>
          </p:nvSpPr>
          <p:spPr bwMode="auto">
            <a:xfrm>
              <a:off x="696" y="155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11</a:t>
              </a:r>
            </a:p>
          </p:txBody>
        </p:sp>
        <p:sp>
          <p:nvSpPr>
            <p:cNvPr id="1173557" name="Text Box 53"/>
            <p:cNvSpPr txBox="1">
              <a:spLocks noChangeArrowheads="1"/>
            </p:cNvSpPr>
            <p:nvPr/>
          </p:nvSpPr>
          <p:spPr bwMode="auto">
            <a:xfrm>
              <a:off x="936" y="155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12</a:t>
              </a:r>
            </a:p>
          </p:txBody>
        </p:sp>
      </p:grpSp>
      <p:grpSp>
        <p:nvGrpSpPr>
          <p:cNvPr id="1173558" name="Group 54"/>
          <p:cNvGrpSpPr/>
          <p:nvPr/>
        </p:nvGrpSpPr>
        <p:grpSpPr bwMode="auto">
          <a:xfrm>
            <a:off x="4724400" y="4330700"/>
            <a:ext cx="1143000" cy="1219200"/>
            <a:chOff x="2208" y="1968"/>
            <a:chExt cx="720" cy="768"/>
          </a:xfrm>
        </p:grpSpPr>
        <p:sp>
          <p:nvSpPr>
            <p:cNvPr id="1173559" name="Rectangle 55"/>
            <p:cNvSpPr>
              <a:spLocks noChangeArrowheads="1"/>
            </p:cNvSpPr>
            <p:nvPr/>
          </p:nvSpPr>
          <p:spPr bwMode="auto">
            <a:xfrm>
              <a:off x="2688" y="2544"/>
              <a:ext cx="240" cy="192"/>
            </a:xfrm>
            <a:prstGeom prst="rect">
              <a:avLst/>
            </a:prstGeom>
            <a:solidFill>
              <a:srgbClr val="00FF00"/>
            </a:solidFill>
            <a:ln w="22225">
              <a:solidFill>
                <a:srgbClr val="00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60" name="Rectangle 56"/>
            <p:cNvSpPr>
              <a:spLocks noChangeArrowheads="1"/>
            </p:cNvSpPr>
            <p:nvPr/>
          </p:nvSpPr>
          <p:spPr bwMode="auto">
            <a:xfrm>
              <a:off x="2448" y="1968"/>
              <a:ext cx="240" cy="192"/>
            </a:xfrm>
            <a:prstGeom prst="rect">
              <a:avLst/>
            </a:prstGeom>
            <a:solidFill>
              <a:srgbClr val="00FF00"/>
            </a:solidFill>
            <a:ln w="22225">
              <a:solidFill>
                <a:srgbClr val="00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61" name="Rectangle 57"/>
            <p:cNvSpPr>
              <a:spLocks noChangeArrowheads="1"/>
            </p:cNvSpPr>
            <p:nvPr/>
          </p:nvSpPr>
          <p:spPr bwMode="auto">
            <a:xfrm>
              <a:off x="2208" y="2352"/>
              <a:ext cx="240" cy="192"/>
            </a:xfrm>
            <a:prstGeom prst="rect">
              <a:avLst/>
            </a:prstGeom>
            <a:solidFill>
              <a:srgbClr val="00FF00"/>
            </a:solidFill>
            <a:ln w="22225">
              <a:solidFill>
                <a:srgbClr val="00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62" name="Text Box 58"/>
            <p:cNvSpPr txBox="1">
              <a:spLocks noChangeArrowheads="1"/>
            </p:cNvSpPr>
            <p:nvPr/>
          </p:nvSpPr>
          <p:spPr bwMode="auto">
            <a:xfrm>
              <a:off x="2504" y="2000"/>
              <a:ext cx="144" cy="1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2</a:t>
              </a:r>
            </a:p>
          </p:txBody>
        </p:sp>
        <p:sp>
          <p:nvSpPr>
            <p:cNvPr id="1173563" name="Text Box 59"/>
            <p:cNvSpPr txBox="1">
              <a:spLocks noChangeArrowheads="1"/>
            </p:cNvSpPr>
            <p:nvPr/>
          </p:nvSpPr>
          <p:spPr bwMode="auto">
            <a:xfrm>
              <a:off x="2248" y="2384"/>
              <a:ext cx="144" cy="1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7</a:t>
              </a:r>
            </a:p>
          </p:txBody>
        </p:sp>
        <p:sp>
          <p:nvSpPr>
            <p:cNvPr id="1173564" name="Text Box 60"/>
            <p:cNvSpPr txBox="1">
              <a:spLocks noChangeArrowheads="1"/>
            </p:cNvSpPr>
            <p:nvPr/>
          </p:nvSpPr>
          <p:spPr bwMode="auto">
            <a:xfrm>
              <a:off x="2736" y="2576"/>
              <a:ext cx="144" cy="1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12</a:t>
              </a:r>
            </a:p>
          </p:txBody>
        </p:sp>
        <p:grpSp>
          <p:nvGrpSpPr>
            <p:cNvPr id="1173565" name="Group 61"/>
            <p:cNvGrpSpPr/>
            <p:nvPr/>
          </p:nvGrpSpPr>
          <p:grpSpPr bwMode="auto">
            <a:xfrm>
              <a:off x="2208" y="1968"/>
              <a:ext cx="720" cy="768"/>
              <a:chOff x="576" y="1296"/>
              <a:chExt cx="720" cy="768"/>
            </a:xfrm>
          </p:grpSpPr>
          <p:sp>
            <p:nvSpPr>
              <p:cNvPr id="1173566" name="Rectangle 62"/>
              <p:cNvSpPr>
                <a:spLocks noChangeArrowheads="1"/>
              </p:cNvSpPr>
              <p:nvPr/>
            </p:nvSpPr>
            <p:spPr bwMode="auto">
              <a:xfrm>
                <a:off x="576" y="1872"/>
                <a:ext cx="720" cy="192"/>
              </a:xfrm>
              <a:prstGeom prst="rect">
                <a:avLst/>
              </a:prstGeom>
              <a:noFill/>
              <a:ln w="22225">
                <a:solidFill>
                  <a:srgbClr val="0000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67" name="Rectangle 63"/>
              <p:cNvSpPr>
                <a:spLocks noChangeArrowheads="1"/>
              </p:cNvSpPr>
              <p:nvPr/>
            </p:nvSpPr>
            <p:spPr bwMode="auto">
              <a:xfrm>
                <a:off x="576" y="1296"/>
                <a:ext cx="720" cy="192"/>
              </a:xfrm>
              <a:prstGeom prst="rect">
                <a:avLst/>
              </a:prstGeom>
              <a:noFill/>
              <a:ln w="22225">
                <a:solidFill>
                  <a:srgbClr val="0000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68" name="Rectangle 64"/>
              <p:cNvSpPr>
                <a:spLocks noChangeArrowheads="1"/>
              </p:cNvSpPr>
              <p:nvPr/>
            </p:nvSpPr>
            <p:spPr bwMode="auto">
              <a:xfrm>
                <a:off x="576" y="1488"/>
                <a:ext cx="720" cy="192"/>
              </a:xfrm>
              <a:prstGeom prst="rect">
                <a:avLst/>
              </a:prstGeom>
              <a:noFill/>
              <a:ln w="22225">
                <a:solidFill>
                  <a:srgbClr val="0000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69" name="Rectangle 65"/>
              <p:cNvSpPr>
                <a:spLocks noChangeArrowheads="1"/>
              </p:cNvSpPr>
              <p:nvPr/>
            </p:nvSpPr>
            <p:spPr bwMode="auto">
              <a:xfrm>
                <a:off x="576" y="1680"/>
                <a:ext cx="720" cy="192"/>
              </a:xfrm>
              <a:prstGeom prst="rect">
                <a:avLst/>
              </a:prstGeom>
              <a:noFill/>
              <a:ln w="22225">
                <a:solidFill>
                  <a:srgbClr val="0000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70" name="Line 66"/>
              <p:cNvSpPr>
                <a:spLocks noChangeShapeType="1"/>
              </p:cNvSpPr>
              <p:nvPr/>
            </p:nvSpPr>
            <p:spPr bwMode="auto">
              <a:xfrm>
                <a:off x="816" y="1296"/>
                <a:ext cx="0" cy="768"/>
              </a:xfrm>
              <a:prstGeom prst="line">
                <a:avLst/>
              </a:prstGeom>
              <a:noFill/>
              <a:ln w="222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p>
                <a:endParaRPr lang="zh-CN" altLang="en-US"/>
              </a:p>
            </p:txBody>
          </p:sp>
          <p:sp>
            <p:nvSpPr>
              <p:cNvPr id="1173571" name="Line 67"/>
              <p:cNvSpPr>
                <a:spLocks noChangeShapeType="1"/>
              </p:cNvSpPr>
              <p:nvPr/>
            </p:nvSpPr>
            <p:spPr bwMode="auto">
              <a:xfrm>
                <a:off x="1056" y="1296"/>
                <a:ext cx="0" cy="768"/>
              </a:xfrm>
              <a:prstGeom prst="line">
                <a:avLst/>
              </a:prstGeom>
              <a:noFill/>
              <a:ln w="222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p>
                <a:endParaRPr lang="zh-CN" altLang="en-US"/>
              </a:p>
            </p:txBody>
          </p:sp>
        </p:grpSp>
      </p:grpSp>
      <p:sp>
        <p:nvSpPr>
          <p:cNvPr id="1173572" name="Line 68"/>
          <p:cNvSpPr>
            <a:spLocks noChangeShapeType="1"/>
          </p:cNvSpPr>
          <p:nvPr/>
        </p:nvSpPr>
        <p:spPr bwMode="auto">
          <a:xfrm>
            <a:off x="3200400" y="4483100"/>
            <a:ext cx="2057400" cy="0"/>
          </a:xfrm>
          <a:prstGeom prst="line">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p>
            <a:endParaRPr lang="zh-CN" altLang="en-US"/>
          </a:p>
        </p:txBody>
      </p:sp>
      <p:sp>
        <p:nvSpPr>
          <p:cNvPr id="1173573" name="Line 69"/>
          <p:cNvSpPr>
            <a:spLocks noChangeShapeType="1"/>
          </p:cNvSpPr>
          <p:nvPr/>
        </p:nvSpPr>
        <p:spPr bwMode="auto">
          <a:xfrm>
            <a:off x="2819400" y="5092700"/>
            <a:ext cx="1981200" cy="0"/>
          </a:xfrm>
          <a:prstGeom prst="line">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p>
            <a:endParaRPr lang="zh-CN" altLang="en-US"/>
          </a:p>
        </p:txBody>
      </p:sp>
      <p:sp>
        <p:nvSpPr>
          <p:cNvPr id="1173574" name="Line 70"/>
          <p:cNvSpPr>
            <a:spLocks noChangeShapeType="1"/>
          </p:cNvSpPr>
          <p:nvPr/>
        </p:nvSpPr>
        <p:spPr bwMode="auto">
          <a:xfrm>
            <a:off x="3505200" y="5397500"/>
            <a:ext cx="2057400" cy="0"/>
          </a:xfrm>
          <a:prstGeom prst="line">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p>
            <a:endParaRPr lang="zh-CN" altLang="en-US"/>
          </a:p>
        </p:txBody>
      </p:sp>
      <p:sp>
        <p:nvSpPr>
          <p:cNvPr id="1173575" name="Line 71"/>
          <p:cNvSpPr>
            <a:spLocks noChangeShapeType="1"/>
          </p:cNvSpPr>
          <p:nvPr/>
        </p:nvSpPr>
        <p:spPr bwMode="auto">
          <a:xfrm>
            <a:off x="1524000" y="4483100"/>
            <a:ext cx="1524000" cy="0"/>
          </a:xfrm>
          <a:prstGeom prst="line">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p>
            <a:endParaRPr lang="zh-CN" altLang="en-US"/>
          </a:p>
        </p:txBody>
      </p:sp>
      <p:sp>
        <p:nvSpPr>
          <p:cNvPr id="1173576" name="Rectangle 72"/>
          <p:cNvSpPr>
            <a:spLocks noChangeArrowheads="1"/>
          </p:cNvSpPr>
          <p:nvPr/>
        </p:nvSpPr>
        <p:spPr bwMode="auto">
          <a:xfrm>
            <a:off x="1600200" y="4330700"/>
            <a:ext cx="381000" cy="304800"/>
          </a:xfrm>
          <a:prstGeom prst="rect">
            <a:avLst/>
          </a:prstGeom>
          <a:solidFill>
            <a:srgbClr val="FF6600"/>
          </a:solidFill>
          <a:ln w="2222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77" name="Line 73"/>
          <p:cNvSpPr>
            <a:spLocks noChangeShapeType="1"/>
          </p:cNvSpPr>
          <p:nvPr/>
        </p:nvSpPr>
        <p:spPr bwMode="auto">
          <a:xfrm>
            <a:off x="1752600" y="5092700"/>
            <a:ext cx="914400" cy="0"/>
          </a:xfrm>
          <a:prstGeom prst="line">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endParaRPr lang="zh-CN" altLang="en-US"/>
          </a:p>
        </p:txBody>
      </p:sp>
      <p:sp>
        <p:nvSpPr>
          <p:cNvPr id="1173578" name="Rectangle 74"/>
          <p:cNvSpPr>
            <a:spLocks noChangeArrowheads="1"/>
          </p:cNvSpPr>
          <p:nvPr/>
        </p:nvSpPr>
        <p:spPr bwMode="auto">
          <a:xfrm>
            <a:off x="1905000" y="4940300"/>
            <a:ext cx="381000" cy="304800"/>
          </a:xfrm>
          <a:prstGeom prst="rect">
            <a:avLst/>
          </a:prstGeom>
          <a:solidFill>
            <a:srgbClr val="FF6600"/>
          </a:solidFill>
          <a:ln w="2222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79" name="Line 75"/>
          <p:cNvSpPr>
            <a:spLocks noChangeShapeType="1"/>
          </p:cNvSpPr>
          <p:nvPr/>
        </p:nvSpPr>
        <p:spPr bwMode="auto">
          <a:xfrm>
            <a:off x="1447800" y="5397500"/>
            <a:ext cx="1981200" cy="0"/>
          </a:xfrm>
          <a:prstGeom prst="line">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endParaRPr lang="zh-CN" altLang="en-US"/>
          </a:p>
        </p:txBody>
      </p:sp>
      <p:sp>
        <p:nvSpPr>
          <p:cNvPr id="1173580" name="Rectangle 76"/>
          <p:cNvSpPr>
            <a:spLocks noChangeArrowheads="1"/>
          </p:cNvSpPr>
          <p:nvPr/>
        </p:nvSpPr>
        <p:spPr bwMode="auto">
          <a:xfrm>
            <a:off x="1447800" y="5245100"/>
            <a:ext cx="381000" cy="304800"/>
          </a:xfrm>
          <a:prstGeom prst="rect">
            <a:avLst/>
          </a:prstGeom>
          <a:solidFill>
            <a:srgbClr val="FF6600"/>
          </a:solidFill>
          <a:ln w="2222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81" name="Rectangle 77"/>
          <p:cNvSpPr>
            <a:spLocks noChangeArrowheads="1"/>
          </p:cNvSpPr>
          <p:nvPr/>
        </p:nvSpPr>
        <p:spPr bwMode="auto">
          <a:xfrm>
            <a:off x="4114800" y="4330700"/>
            <a:ext cx="381000" cy="304800"/>
          </a:xfrm>
          <a:prstGeom prst="rect">
            <a:avLst/>
          </a:prstGeom>
          <a:solidFill>
            <a:srgbClr val="00FF00"/>
          </a:solidFill>
          <a:ln w="22225">
            <a:solidFill>
              <a:srgbClr val="00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82" name="Rectangle 78"/>
          <p:cNvSpPr>
            <a:spLocks noChangeArrowheads="1"/>
          </p:cNvSpPr>
          <p:nvPr/>
        </p:nvSpPr>
        <p:spPr bwMode="auto">
          <a:xfrm>
            <a:off x="4114800" y="5321300"/>
            <a:ext cx="381000" cy="304800"/>
          </a:xfrm>
          <a:prstGeom prst="rect">
            <a:avLst/>
          </a:prstGeom>
          <a:solidFill>
            <a:srgbClr val="00FF00"/>
          </a:solidFill>
          <a:ln w="22225">
            <a:solidFill>
              <a:srgbClr val="00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83" name="Rectangle 79"/>
          <p:cNvSpPr>
            <a:spLocks noChangeArrowheads="1"/>
          </p:cNvSpPr>
          <p:nvPr/>
        </p:nvSpPr>
        <p:spPr bwMode="auto">
          <a:xfrm>
            <a:off x="3886200" y="4940300"/>
            <a:ext cx="381000" cy="304800"/>
          </a:xfrm>
          <a:prstGeom prst="rect">
            <a:avLst/>
          </a:prstGeom>
          <a:solidFill>
            <a:srgbClr val="00FF00"/>
          </a:solidFill>
          <a:ln w="22225">
            <a:solidFill>
              <a:srgbClr val="00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3584" name="Text Box 80"/>
          <p:cNvSpPr txBox="1">
            <a:spLocks noChangeArrowheads="1"/>
          </p:cNvSpPr>
          <p:nvPr/>
        </p:nvSpPr>
        <p:spPr bwMode="auto">
          <a:xfrm>
            <a:off x="6192838" y="1952625"/>
            <a:ext cx="2468562" cy="1136650"/>
          </a:xfrm>
          <a:prstGeom prst="rect">
            <a:avLst/>
          </a:prstGeom>
          <a:solidFill>
            <a:srgbClr val="CCFFFF"/>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spcBef>
                <a:spcPct val="50000"/>
              </a:spcBef>
              <a:buClr>
                <a:schemeClr val="accent1"/>
              </a:buClr>
              <a:buSzPct val="90000"/>
              <a:buFont typeface="Wingdings" panose="05000000000000000000" pitchFamily="2" charset="2"/>
              <a:buNone/>
            </a:pPr>
            <a:r>
              <a:rPr lang="zh-CN" altLang="en-US" sz="1800" b="0">
                <a:latin typeface="华文细黑" panose="02010600040101010101" pitchFamily="2" charset="-122"/>
                <a:ea typeface="华文细黑" panose="02010600040101010101" pitchFamily="2" charset="-122"/>
              </a:rPr>
              <a:t>第一次做快照时，快照资源区无数据</a:t>
            </a:r>
            <a:r>
              <a:rPr lang="en-US" altLang="zh-TW" sz="1800" b="0">
                <a:latin typeface="华文细黑" panose="02010600040101010101" pitchFamily="2" charset="-122"/>
                <a:ea typeface="华文细黑" panose="02010600040101010101" pitchFamily="2" charset="-122"/>
              </a:rPr>
              <a:t>. </a:t>
            </a:r>
            <a:r>
              <a:rPr lang="zh-CN" altLang="en-US" sz="1800" b="0">
                <a:latin typeface="华文细黑" panose="02010600040101010101" pitchFamily="2" charset="-122"/>
                <a:ea typeface="华文细黑" panose="02010600040101010101" pitchFamily="2" charset="-122"/>
              </a:rPr>
              <a:t>内存中仅维护源卷的一个地址映射</a:t>
            </a:r>
            <a:r>
              <a:rPr lang="en-US" altLang="zh-TW" sz="1800" b="0">
                <a:latin typeface="华文细黑" panose="02010600040101010101" pitchFamily="2" charset="-122"/>
                <a:ea typeface="华文细黑" panose="02010600040101010101" pitchFamily="2" charset="-122"/>
              </a:rPr>
              <a:t>.</a:t>
            </a:r>
          </a:p>
        </p:txBody>
      </p:sp>
      <p:sp>
        <p:nvSpPr>
          <p:cNvPr id="1173585" name="Text Box 81"/>
          <p:cNvSpPr txBox="1">
            <a:spLocks noChangeArrowheads="1"/>
          </p:cNvSpPr>
          <p:nvPr/>
        </p:nvSpPr>
        <p:spPr bwMode="auto">
          <a:xfrm>
            <a:off x="2286000" y="1739900"/>
            <a:ext cx="1752600" cy="28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zh-CN" altLang="en-US">
                <a:latin typeface="Tahoma" panose="020B0604030504040204" pitchFamily="34" charset="0"/>
                <a:ea typeface="华文细黑" panose="02010600040101010101" pitchFamily="2" charset="-122"/>
              </a:rPr>
              <a:t>源卷</a:t>
            </a:r>
          </a:p>
        </p:txBody>
      </p:sp>
      <p:sp>
        <p:nvSpPr>
          <p:cNvPr id="1173586" name="Text Box 82"/>
          <p:cNvSpPr txBox="1">
            <a:spLocks noChangeArrowheads="1"/>
          </p:cNvSpPr>
          <p:nvPr/>
        </p:nvSpPr>
        <p:spPr bwMode="auto">
          <a:xfrm>
            <a:off x="4724400" y="1892300"/>
            <a:ext cx="1066800" cy="28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zh-CN" altLang="en-US">
                <a:latin typeface="Tahoma" panose="020B0604030504040204" pitchFamily="34" charset="0"/>
                <a:ea typeface="华文细黑" panose="02010600040101010101" pitchFamily="2" charset="-122"/>
              </a:rPr>
              <a:t>快照</a:t>
            </a:r>
          </a:p>
        </p:txBody>
      </p:sp>
      <p:grpSp>
        <p:nvGrpSpPr>
          <p:cNvPr id="1173587" name="Group 83"/>
          <p:cNvGrpSpPr/>
          <p:nvPr/>
        </p:nvGrpSpPr>
        <p:grpSpPr bwMode="auto">
          <a:xfrm>
            <a:off x="3771900" y="2349500"/>
            <a:ext cx="914400" cy="914400"/>
            <a:chOff x="2376" y="1344"/>
            <a:chExt cx="576" cy="576"/>
          </a:xfrm>
        </p:grpSpPr>
        <p:sp>
          <p:nvSpPr>
            <p:cNvPr id="1173588" name="AutoShape 84"/>
            <p:cNvSpPr>
              <a:spLocks noChangeArrowheads="1"/>
            </p:cNvSpPr>
            <p:nvPr/>
          </p:nvSpPr>
          <p:spPr bwMode="auto">
            <a:xfrm>
              <a:off x="2448" y="1344"/>
              <a:ext cx="432" cy="576"/>
            </a:xfrm>
            <a:prstGeom prst="irregularSeal2">
              <a:avLst/>
            </a:prstGeom>
            <a:solidFill>
              <a:srgbClr val="FF99CC"/>
            </a:solidFill>
            <a:ln w="22225">
              <a:solidFill>
                <a:srgbClr val="FF99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nchor="ctr">
              <a:spAutoFit/>
            </a:bodyPr>
            <a:lstStyle/>
            <a:p>
              <a:endParaRPr lang="zh-CN" altLang="en-US"/>
            </a:p>
          </p:txBody>
        </p:sp>
        <p:sp>
          <p:nvSpPr>
            <p:cNvPr id="1173589" name="AutoShape 85"/>
            <p:cNvSpPr>
              <a:spLocks noChangeArrowheads="1"/>
            </p:cNvSpPr>
            <p:nvPr/>
          </p:nvSpPr>
          <p:spPr bwMode="auto">
            <a:xfrm>
              <a:off x="2376" y="1536"/>
              <a:ext cx="576" cy="240"/>
            </a:xfrm>
            <a:prstGeom prst="rightArrow">
              <a:avLst>
                <a:gd name="adj1" fmla="val 50000"/>
                <a:gd name="adj2" fmla="val 60000"/>
              </a:avLst>
            </a:prstGeom>
            <a:solidFill>
              <a:srgbClr val="0000FF"/>
            </a:solidFill>
            <a:ln w="222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nchor="ctr">
              <a:spAutoFit/>
            </a:bodyPr>
            <a:lstStyle/>
            <a:p>
              <a:endParaRPr lang="zh-CN" altLang="en-US"/>
            </a:p>
          </p:txBody>
        </p:sp>
        <p:sp>
          <p:nvSpPr>
            <p:cNvPr id="1173590" name="Text Box 86"/>
            <p:cNvSpPr txBox="1">
              <a:spLocks noChangeArrowheads="1"/>
            </p:cNvSpPr>
            <p:nvPr/>
          </p:nvSpPr>
          <p:spPr bwMode="auto">
            <a:xfrm>
              <a:off x="2496" y="1584"/>
              <a:ext cx="336" cy="1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zh-CN" altLang="en-US" sz="1200">
                  <a:solidFill>
                    <a:schemeClr val="bg1"/>
                  </a:solidFill>
                  <a:latin typeface="Tahoma" panose="020B0604030504040204" pitchFamily="34" charset="0"/>
                  <a:ea typeface="PMingLiU" panose="02020500000000000000" pitchFamily="18" charset="-120"/>
                </a:rPr>
                <a:t>快照</a:t>
              </a:r>
              <a:r>
                <a:rPr lang="en-US" altLang="zh-TW" sz="1200">
                  <a:solidFill>
                    <a:schemeClr val="bg1"/>
                  </a:solidFill>
                  <a:latin typeface="Tahoma" panose="020B0604030504040204" pitchFamily="34" charset="0"/>
                  <a:ea typeface="PMingLiU" panose="02020500000000000000" pitchFamily="18" charset="-120"/>
                </a:rPr>
                <a:t>!</a:t>
              </a:r>
            </a:p>
          </p:txBody>
        </p:sp>
      </p:grpSp>
      <p:sp>
        <p:nvSpPr>
          <p:cNvPr id="1173591" name="Text Box 87"/>
          <p:cNvSpPr txBox="1">
            <a:spLocks noChangeArrowheads="1"/>
          </p:cNvSpPr>
          <p:nvPr/>
        </p:nvSpPr>
        <p:spPr bwMode="auto">
          <a:xfrm>
            <a:off x="6172200" y="4289425"/>
            <a:ext cx="2468563" cy="862013"/>
          </a:xfrm>
          <a:prstGeom prst="rect">
            <a:avLst/>
          </a:prstGeom>
          <a:solidFill>
            <a:srgbClr val="CCFFFF"/>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spcBef>
                <a:spcPct val="50000"/>
              </a:spcBef>
              <a:buClr>
                <a:schemeClr val="accent1"/>
              </a:buClr>
              <a:buSzPct val="90000"/>
              <a:buFont typeface="Wingdings" panose="05000000000000000000" pitchFamily="2" charset="2"/>
              <a:buNone/>
            </a:pPr>
            <a:r>
              <a:rPr lang="zh-CN" altLang="en-US" sz="1800" b="0">
                <a:latin typeface="Tahoma" panose="020B0604030504040204" pitchFamily="34" charset="0"/>
                <a:ea typeface="华文细黑" panose="02010600040101010101" pitchFamily="2" charset="-122"/>
              </a:rPr>
              <a:t>源卷有新块写入时，旧块数据首先被写到快照资源区。</a:t>
            </a:r>
          </a:p>
        </p:txBody>
      </p:sp>
      <p:sp>
        <p:nvSpPr>
          <p:cNvPr id="1173592" name="Text Box 88"/>
          <p:cNvSpPr txBox="1">
            <a:spLocks noChangeArrowheads="1"/>
          </p:cNvSpPr>
          <p:nvPr/>
        </p:nvSpPr>
        <p:spPr bwMode="auto">
          <a:xfrm>
            <a:off x="404813" y="4711700"/>
            <a:ext cx="1143000" cy="220663"/>
          </a:xfrm>
          <a:prstGeom prst="rect">
            <a:avLst/>
          </a:prstGeom>
          <a:solidFill>
            <a:srgbClr val="00FFFF"/>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zh-CN" altLang="en-US" sz="1200">
                <a:latin typeface="Tahoma" panose="020B0604030504040204" pitchFamily="34" charset="0"/>
                <a:ea typeface="华文细黑" panose="02010600040101010101" pitchFamily="2" charset="-122"/>
              </a:rPr>
              <a:t>新块写入</a:t>
            </a:r>
          </a:p>
        </p:txBody>
      </p:sp>
      <p:sp>
        <p:nvSpPr>
          <p:cNvPr id="1173593" name="Text Box 89"/>
          <p:cNvSpPr txBox="1">
            <a:spLocks noChangeArrowheads="1"/>
          </p:cNvSpPr>
          <p:nvPr/>
        </p:nvSpPr>
        <p:spPr bwMode="auto">
          <a:xfrm>
            <a:off x="3733800" y="5854700"/>
            <a:ext cx="1143000" cy="220663"/>
          </a:xfrm>
          <a:prstGeom prst="rect">
            <a:avLst/>
          </a:prstGeom>
          <a:solidFill>
            <a:srgbClr val="00FFFF"/>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zh-CN" altLang="en-US" sz="1200">
                <a:latin typeface="Tahoma" panose="020B0604030504040204" pitchFamily="34" charset="0"/>
                <a:ea typeface="华文细黑" panose="02010600040101010101" pitchFamily="2" charset="-122"/>
              </a:rPr>
              <a:t>旧块移走</a:t>
            </a:r>
          </a:p>
        </p:txBody>
      </p:sp>
      <p:sp>
        <p:nvSpPr>
          <p:cNvPr id="1173594" name="Rectangle 90"/>
          <p:cNvSpPr>
            <a:spLocks noGrp="1" noChangeArrowheads="1"/>
          </p:cNvSpPr>
          <p:nvPr>
            <p:ph type="title"/>
          </p:nvPr>
        </p:nvSpPr>
        <p:spPr>
          <a:xfrm>
            <a:off x="611188" y="981075"/>
            <a:ext cx="8064500" cy="450850"/>
          </a:xfrm>
          <a:noFill/>
        </p:spPr>
        <p:txBody>
          <a:bodyPr/>
          <a:lstStyle/>
          <a:p>
            <a:r>
              <a:rPr lang="zh-CN" altLang="en-US"/>
              <a:t>快照拷贝实现－ </a:t>
            </a:r>
            <a:r>
              <a:rPr lang="en-US" altLang="zh-TW"/>
              <a:t>Copy-on-Write</a:t>
            </a:r>
            <a:r>
              <a:rPr lang="en-US" altLang="zh-TW" sz="4000" i="1">
                <a:solidFill>
                  <a:schemeClr val="bg1"/>
                </a:solidFill>
                <a:ea typeface="PMingLiU" panose="02020500000000000000" pitchFamily="18" charset="-120"/>
              </a:rPr>
              <a:t> </a:t>
            </a:r>
            <a:endParaRPr lang="en-US" altLang="zh-CN" sz="4000" i="1">
              <a:solidFill>
                <a:schemeClr val="bg1"/>
              </a:solidFill>
              <a:ea typeface="PMingLiU" panose="02020500000000000000" pitchFamily="18" charset="-120"/>
            </a:endParaRPr>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554" name="AutoShape 2"/>
          <p:cNvSpPr>
            <a:spLocks noChangeArrowheads="1"/>
          </p:cNvSpPr>
          <p:nvPr/>
        </p:nvSpPr>
        <p:spPr bwMode="auto">
          <a:xfrm>
            <a:off x="3152775" y="2928938"/>
            <a:ext cx="1143000" cy="1752600"/>
          </a:xfrm>
          <a:prstGeom prst="rightArrow">
            <a:avLst>
              <a:gd name="adj1" fmla="val 50000"/>
              <a:gd name="adj2" fmla="val 25000"/>
            </a:avLst>
          </a:prstGeom>
          <a:solidFill>
            <a:srgbClr val="FFFF00"/>
          </a:solidFill>
          <a:ln w="222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5555" name="Rectangle 3"/>
          <p:cNvSpPr>
            <a:spLocks noChangeArrowheads="1"/>
          </p:cNvSpPr>
          <p:nvPr/>
        </p:nvSpPr>
        <p:spPr bwMode="auto">
          <a:xfrm>
            <a:off x="1476375" y="1633538"/>
            <a:ext cx="1828800" cy="4648200"/>
          </a:xfrm>
          <a:prstGeom prst="rect">
            <a:avLst/>
          </a:prstGeom>
          <a:solidFill>
            <a:srgbClr val="FFFF00"/>
          </a:solidFill>
          <a:ln w="222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nchor="ctr">
            <a:spAutoFit/>
          </a:bodyPr>
          <a:lstStyle/>
          <a:p>
            <a:endParaRPr lang="zh-CN" altLang="en-US"/>
          </a:p>
        </p:txBody>
      </p:sp>
      <p:grpSp>
        <p:nvGrpSpPr>
          <p:cNvPr id="1175556" name="Group 4"/>
          <p:cNvGrpSpPr/>
          <p:nvPr/>
        </p:nvGrpSpPr>
        <p:grpSpPr bwMode="auto">
          <a:xfrm>
            <a:off x="1781175" y="2090738"/>
            <a:ext cx="1143000" cy="1219200"/>
            <a:chOff x="1399" y="2592"/>
            <a:chExt cx="720" cy="768"/>
          </a:xfrm>
        </p:grpSpPr>
        <p:sp>
          <p:nvSpPr>
            <p:cNvPr id="1175557" name="Rectangle 5"/>
            <p:cNvSpPr>
              <a:spLocks noChangeArrowheads="1"/>
            </p:cNvSpPr>
            <p:nvPr/>
          </p:nvSpPr>
          <p:spPr bwMode="auto">
            <a:xfrm>
              <a:off x="1879" y="3168"/>
              <a:ext cx="240" cy="192"/>
            </a:xfrm>
            <a:prstGeom prst="rect">
              <a:avLst/>
            </a:prstGeom>
            <a:solidFill>
              <a:srgbClr val="00FF00"/>
            </a:solidFill>
            <a:ln w="22225">
              <a:solidFill>
                <a:srgbClr val="00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5558" name="Rectangle 6"/>
            <p:cNvSpPr>
              <a:spLocks noChangeArrowheads="1"/>
            </p:cNvSpPr>
            <p:nvPr/>
          </p:nvSpPr>
          <p:spPr bwMode="auto">
            <a:xfrm>
              <a:off x="1639" y="2592"/>
              <a:ext cx="240" cy="192"/>
            </a:xfrm>
            <a:prstGeom prst="rect">
              <a:avLst/>
            </a:prstGeom>
            <a:solidFill>
              <a:srgbClr val="00FF00"/>
            </a:solidFill>
            <a:ln w="22225">
              <a:solidFill>
                <a:srgbClr val="00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5559" name="Rectangle 7"/>
            <p:cNvSpPr>
              <a:spLocks noChangeArrowheads="1"/>
            </p:cNvSpPr>
            <p:nvPr/>
          </p:nvSpPr>
          <p:spPr bwMode="auto">
            <a:xfrm>
              <a:off x="1399" y="2976"/>
              <a:ext cx="240" cy="192"/>
            </a:xfrm>
            <a:prstGeom prst="rect">
              <a:avLst/>
            </a:prstGeom>
            <a:solidFill>
              <a:srgbClr val="00FF00"/>
            </a:solidFill>
            <a:ln w="22225">
              <a:solidFill>
                <a:srgbClr val="00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5560" name="Text Box 8"/>
            <p:cNvSpPr txBox="1">
              <a:spLocks noChangeArrowheads="1"/>
            </p:cNvSpPr>
            <p:nvPr/>
          </p:nvSpPr>
          <p:spPr bwMode="auto">
            <a:xfrm>
              <a:off x="1695" y="2624"/>
              <a:ext cx="144" cy="1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2</a:t>
              </a:r>
            </a:p>
          </p:txBody>
        </p:sp>
        <p:sp>
          <p:nvSpPr>
            <p:cNvPr id="1175561" name="Text Box 9"/>
            <p:cNvSpPr txBox="1">
              <a:spLocks noChangeArrowheads="1"/>
            </p:cNvSpPr>
            <p:nvPr/>
          </p:nvSpPr>
          <p:spPr bwMode="auto">
            <a:xfrm>
              <a:off x="1439" y="3008"/>
              <a:ext cx="144" cy="1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7</a:t>
              </a:r>
            </a:p>
          </p:txBody>
        </p:sp>
        <p:sp>
          <p:nvSpPr>
            <p:cNvPr id="1175562" name="Text Box 10"/>
            <p:cNvSpPr txBox="1">
              <a:spLocks noChangeArrowheads="1"/>
            </p:cNvSpPr>
            <p:nvPr/>
          </p:nvSpPr>
          <p:spPr bwMode="auto">
            <a:xfrm>
              <a:off x="1927" y="3200"/>
              <a:ext cx="144" cy="1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12</a:t>
              </a:r>
            </a:p>
          </p:txBody>
        </p:sp>
        <p:grpSp>
          <p:nvGrpSpPr>
            <p:cNvPr id="1175563" name="Group 11"/>
            <p:cNvGrpSpPr/>
            <p:nvPr/>
          </p:nvGrpSpPr>
          <p:grpSpPr bwMode="auto">
            <a:xfrm>
              <a:off x="1399" y="2592"/>
              <a:ext cx="720" cy="768"/>
              <a:chOff x="576" y="1296"/>
              <a:chExt cx="720" cy="768"/>
            </a:xfrm>
          </p:grpSpPr>
          <p:sp>
            <p:nvSpPr>
              <p:cNvPr id="1175564" name="Rectangle 12"/>
              <p:cNvSpPr>
                <a:spLocks noChangeArrowheads="1"/>
              </p:cNvSpPr>
              <p:nvPr/>
            </p:nvSpPr>
            <p:spPr bwMode="auto">
              <a:xfrm>
                <a:off x="576" y="1872"/>
                <a:ext cx="720" cy="192"/>
              </a:xfrm>
              <a:prstGeom prst="rect">
                <a:avLst/>
              </a:prstGeom>
              <a:noFill/>
              <a:ln w="22225">
                <a:solidFill>
                  <a:srgbClr val="0000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5565" name="Rectangle 13"/>
              <p:cNvSpPr>
                <a:spLocks noChangeArrowheads="1"/>
              </p:cNvSpPr>
              <p:nvPr/>
            </p:nvSpPr>
            <p:spPr bwMode="auto">
              <a:xfrm>
                <a:off x="576" y="1296"/>
                <a:ext cx="720" cy="192"/>
              </a:xfrm>
              <a:prstGeom prst="rect">
                <a:avLst/>
              </a:prstGeom>
              <a:noFill/>
              <a:ln w="22225">
                <a:solidFill>
                  <a:srgbClr val="0000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5566" name="Rectangle 14"/>
              <p:cNvSpPr>
                <a:spLocks noChangeArrowheads="1"/>
              </p:cNvSpPr>
              <p:nvPr/>
            </p:nvSpPr>
            <p:spPr bwMode="auto">
              <a:xfrm>
                <a:off x="576" y="1488"/>
                <a:ext cx="720" cy="192"/>
              </a:xfrm>
              <a:prstGeom prst="rect">
                <a:avLst/>
              </a:prstGeom>
              <a:noFill/>
              <a:ln w="22225">
                <a:solidFill>
                  <a:srgbClr val="0000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5567" name="Rectangle 15"/>
              <p:cNvSpPr>
                <a:spLocks noChangeArrowheads="1"/>
              </p:cNvSpPr>
              <p:nvPr/>
            </p:nvSpPr>
            <p:spPr bwMode="auto">
              <a:xfrm>
                <a:off x="576" y="1680"/>
                <a:ext cx="720" cy="192"/>
              </a:xfrm>
              <a:prstGeom prst="rect">
                <a:avLst/>
              </a:prstGeom>
              <a:noFill/>
              <a:ln w="22225">
                <a:solidFill>
                  <a:srgbClr val="0000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5568" name="Line 16"/>
              <p:cNvSpPr>
                <a:spLocks noChangeShapeType="1"/>
              </p:cNvSpPr>
              <p:nvPr/>
            </p:nvSpPr>
            <p:spPr bwMode="auto">
              <a:xfrm>
                <a:off x="816" y="1296"/>
                <a:ext cx="0" cy="768"/>
              </a:xfrm>
              <a:prstGeom prst="line">
                <a:avLst/>
              </a:prstGeom>
              <a:noFill/>
              <a:ln w="222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p>
                <a:endParaRPr lang="zh-CN" altLang="en-US"/>
              </a:p>
            </p:txBody>
          </p:sp>
          <p:sp>
            <p:nvSpPr>
              <p:cNvPr id="1175569" name="Line 17"/>
              <p:cNvSpPr>
                <a:spLocks noChangeShapeType="1"/>
              </p:cNvSpPr>
              <p:nvPr/>
            </p:nvSpPr>
            <p:spPr bwMode="auto">
              <a:xfrm>
                <a:off x="1056" y="1296"/>
                <a:ext cx="0" cy="768"/>
              </a:xfrm>
              <a:prstGeom prst="line">
                <a:avLst/>
              </a:prstGeom>
              <a:noFill/>
              <a:ln w="222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p>
                <a:endParaRPr lang="zh-CN" altLang="en-US"/>
              </a:p>
            </p:txBody>
          </p:sp>
        </p:grpSp>
      </p:grpSp>
      <p:grpSp>
        <p:nvGrpSpPr>
          <p:cNvPr id="1175570" name="Group 18"/>
          <p:cNvGrpSpPr/>
          <p:nvPr/>
        </p:nvGrpSpPr>
        <p:grpSpPr bwMode="auto">
          <a:xfrm>
            <a:off x="1781175" y="4529138"/>
            <a:ext cx="1143000" cy="1219200"/>
            <a:chOff x="1399" y="1248"/>
            <a:chExt cx="720" cy="768"/>
          </a:xfrm>
        </p:grpSpPr>
        <p:grpSp>
          <p:nvGrpSpPr>
            <p:cNvPr id="1175571" name="Group 19"/>
            <p:cNvGrpSpPr/>
            <p:nvPr/>
          </p:nvGrpSpPr>
          <p:grpSpPr bwMode="auto">
            <a:xfrm>
              <a:off x="1399" y="1248"/>
              <a:ext cx="720" cy="768"/>
              <a:chOff x="420" y="960"/>
              <a:chExt cx="720" cy="768"/>
            </a:xfrm>
          </p:grpSpPr>
          <p:grpSp>
            <p:nvGrpSpPr>
              <p:cNvPr id="1175572" name="Group 20"/>
              <p:cNvGrpSpPr/>
              <p:nvPr/>
            </p:nvGrpSpPr>
            <p:grpSpPr bwMode="auto">
              <a:xfrm>
                <a:off x="420" y="960"/>
                <a:ext cx="720" cy="768"/>
                <a:chOff x="576" y="1296"/>
                <a:chExt cx="720" cy="768"/>
              </a:xfrm>
            </p:grpSpPr>
            <p:sp>
              <p:nvSpPr>
                <p:cNvPr id="1175573" name="Rectangle 21"/>
                <p:cNvSpPr>
                  <a:spLocks noChangeArrowheads="1"/>
                </p:cNvSpPr>
                <p:nvPr/>
              </p:nvSpPr>
              <p:spPr bwMode="auto">
                <a:xfrm>
                  <a:off x="576" y="1872"/>
                  <a:ext cx="720" cy="192"/>
                </a:xfrm>
                <a:prstGeom prst="rect">
                  <a:avLst/>
                </a:prstGeom>
                <a:solidFill>
                  <a:srgbClr val="00FF00"/>
                </a:solidFill>
                <a:ln w="222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5574" name="Rectangle 22"/>
                <p:cNvSpPr>
                  <a:spLocks noChangeArrowheads="1"/>
                </p:cNvSpPr>
                <p:nvPr/>
              </p:nvSpPr>
              <p:spPr bwMode="auto">
                <a:xfrm>
                  <a:off x="576" y="1296"/>
                  <a:ext cx="720" cy="192"/>
                </a:xfrm>
                <a:prstGeom prst="rect">
                  <a:avLst/>
                </a:prstGeom>
                <a:solidFill>
                  <a:srgbClr val="00FF00"/>
                </a:solidFill>
                <a:ln w="222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5575" name="Rectangle 23"/>
                <p:cNvSpPr>
                  <a:spLocks noChangeArrowheads="1"/>
                </p:cNvSpPr>
                <p:nvPr/>
              </p:nvSpPr>
              <p:spPr bwMode="auto">
                <a:xfrm>
                  <a:off x="576" y="1488"/>
                  <a:ext cx="720" cy="192"/>
                </a:xfrm>
                <a:prstGeom prst="rect">
                  <a:avLst/>
                </a:prstGeom>
                <a:solidFill>
                  <a:srgbClr val="00FF00"/>
                </a:solidFill>
                <a:ln w="222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5576" name="Rectangle 24"/>
                <p:cNvSpPr>
                  <a:spLocks noChangeArrowheads="1"/>
                </p:cNvSpPr>
                <p:nvPr/>
              </p:nvSpPr>
              <p:spPr bwMode="auto">
                <a:xfrm>
                  <a:off x="576" y="1680"/>
                  <a:ext cx="720" cy="192"/>
                </a:xfrm>
                <a:prstGeom prst="rect">
                  <a:avLst/>
                </a:prstGeom>
                <a:solidFill>
                  <a:srgbClr val="00FF00"/>
                </a:solidFill>
                <a:ln w="222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5577" name="Line 25"/>
                <p:cNvSpPr>
                  <a:spLocks noChangeShapeType="1"/>
                </p:cNvSpPr>
                <p:nvPr/>
              </p:nvSpPr>
              <p:spPr bwMode="auto">
                <a:xfrm>
                  <a:off x="816" y="1296"/>
                  <a:ext cx="0" cy="768"/>
                </a:xfrm>
                <a:prstGeom prst="line">
                  <a:avLst/>
                </a:prstGeom>
                <a:noFill/>
                <a:ln w="222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p>
                  <a:endParaRPr lang="zh-CN" altLang="en-US"/>
                </a:p>
              </p:txBody>
            </p:sp>
            <p:sp>
              <p:nvSpPr>
                <p:cNvPr id="1175578" name="Line 26"/>
                <p:cNvSpPr>
                  <a:spLocks noChangeShapeType="1"/>
                </p:cNvSpPr>
                <p:nvPr/>
              </p:nvSpPr>
              <p:spPr bwMode="auto">
                <a:xfrm>
                  <a:off x="1056" y="1296"/>
                  <a:ext cx="0" cy="768"/>
                </a:xfrm>
                <a:prstGeom prst="line">
                  <a:avLst/>
                </a:prstGeom>
                <a:noFill/>
                <a:ln w="222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p>
                  <a:endParaRPr lang="zh-CN" altLang="en-US"/>
                </a:p>
              </p:txBody>
            </p:sp>
          </p:grpSp>
          <p:sp>
            <p:nvSpPr>
              <p:cNvPr id="1175579" name="Text Box 27"/>
              <p:cNvSpPr txBox="1">
                <a:spLocks noChangeArrowheads="1"/>
              </p:cNvSpPr>
              <p:nvPr/>
            </p:nvSpPr>
            <p:spPr bwMode="auto">
              <a:xfrm>
                <a:off x="480" y="1001"/>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1</a:t>
                </a:r>
              </a:p>
            </p:txBody>
          </p:sp>
          <p:sp>
            <p:nvSpPr>
              <p:cNvPr id="1175580" name="Text Box 28"/>
              <p:cNvSpPr txBox="1">
                <a:spLocks noChangeArrowheads="1"/>
              </p:cNvSpPr>
              <p:nvPr/>
            </p:nvSpPr>
            <p:spPr bwMode="auto">
              <a:xfrm>
                <a:off x="696" y="1001"/>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2</a:t>
                </a:r>
              </a:p>
            </p:txBody>
          </p:sp>
          <p:sp>
            <p:nvSpPr>
              <p:cNvPr id="1175581" name="Text Box 29"/>
              <p:cNvSpPr txBox="1">
                <a:spLocks noChangeArrowheads="1"/>
              </p:cNvSpPr>
              <p:nvPr/>
            </p:nvSpPr>
            <p:spPr bwMode="auto">
              <a:xfrm>
                <a:off x="936" y="1001"/>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3</a:t>
                </a:r>
              </a:p>
            </p:txBody>
          </p:sp>
          <p:sp>
            <p:nvSpPr>
              <p:cNvPr id="1175582" name="Text Box 30"/>
              <p:cNvSpPr txBox="1">
                <a:spLocks noChangeArrowheads="1"/>
              </p:cNvSpPr>
              <p:nvPr/>
            </p:nvSpPr>
            <p:spPr bwMode="auto">
              <a:xfrm>
                <a:off x="480" y="1182"/>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4</a:t>
                </a:r>
              </a:p>
            </p:txBody>
          </p:sp>
          <p:sp>
            <p:nvSpPr>
              <p:cNvPr id="1175583" name="Text Box 31"/>
              <p:cNvSpPr txBox="1">
                <a:spLocks noChangeArrowheads="1"/>
              </p:cNvSpPr>
              <p:nvPr/>
            </p:nvSpPr>
            <p:spPr bwMode="auto">
              <a:xfrm>
                <a:off x="696" y="1182"/>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5</a:t>
                </a:r>
              </a:p>
            </p:txBody>
          </p:sp>
          <p:sp>
            <p:nvSpPr>
              <p:cNvPr id="1175584" name="Text Box 32"/>
              <p:cNvSpPr txBox="1">
                <a:spLocks noChangeArrowheads="1"/>
              </p:cNvSpPr>
              <p:nvPr/>
            </p:nvSpPr>
            <p:spPr bwMode="auto">
              <a:xfrm>
                <a:off x="936" y="1182"/>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6</a:t>
                </a:r>
              </a:p>
            </p:txBody>
          </p:sp>
          <p:sp>
            <p:nvSpPr>
              <p:cNvPr id="1175585" name="Text Box 33"/>
              <p:cNvSpPr txBox="1">
                <a:spLocks noChangeArrowheads="1"/>
              </p:cNvSpPr>
              <p:nvPr/>
            </p:nvSpPr>
            <p:spPr bwMode="auto">
              <a:xfrm>
                <a:off x="480" y="137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7</a:t>
                </a:r>
              </a:p>
            </p:txBody>
          </p:sp>
          <p:sp>
            <p:nvSpPr>
              <p:cNvPr id="1175586" name="Text Box 34"/>
              <p:cNvSpPr txBox="1">
                <a:spLocks noChangeArrowheads="1"/>
              </p:cNvSpPr>
              <p:nvPr/>
            </p:nvSpPr>
            <p:spPr bwMode="auto">
              <a:xfrm>
                <a:off x="696" y="137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8</a:t>
                </a:r>
              </a:p>
            </p:txBody>
          </p:sp>
          <p:sp>
            <p:nvSpPr>
              <p:cNvPr id="1175587" name="Text Box 35"/>
              <p:cNvSpPr txBox="1">
                <a:spLocks noChangeArrowheads="1"/>
              </p:cNvSpPr>
              <p:nvPr/>
            </p:nvSpPr>
            <p:spPr bwMode="auto">
              <a:xfrm>
                <a:off x="936" y="137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9</a:t>
                </a:r>
              </a:p>
            </p:txBody>
          </p:sp>
          <p:sp>
            <p:nvSpPr>
              <p:cNvPr id="1175588" name="Text Box 36"/>
              <p:cNvSpPr txBox="1">
                <a:spLocks noChangeArrowheads="1"/>
              </p:cNvSpPr>
              <p:nvPr/>
            </p:nvSpPr>
            <p:spPr bwMode="auto">
              <a:xfrm>
                <a:off x="480" y="155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10</a:t>
                </a:r>
              </a:p>
            </p:txBody>
          </p:sp>
          <p:sp>
            <p:nvSpPr>
              <p:cNvPr id="1175589" name="Text Box 37"/>
              <p:cNvSpPr txBox="1">
                <a:spLocks noChangeArrowheads="1"/>
              </p:cNvSpPr>
              <p:nvPr/>
            </p:nvSpPr>
            <p:spPr bwMode="auto">
              <a:xfrm>
                <a:off x="696" y="155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11</a:t>
                </a:r>
              </a:p>
            </p:txBody>
          </p:sp>
          <p:sp>
            <p:nvSpPr>
              <p:cNvPr id="1175590" name="Text Box 38"/>
              <p:cNvSpPr txBox="1">
                <a:spLocks noChangeArrowheads="1"/>
              </p:cNvSpPr>
              <p:nvPr/>
            </p:nvSpPr>
            <p:spPr bwMode="auto">
              <a:xfrm>
                <a:off x="936" y="155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12</a:t>
                </a:r>
              </a:p>
            </p:txBody>
          </p:sp>
        </p:grpSp>
        <p:sp>
          <p:nvSpPr>
            <p:cNvPr id="1175591" name="Rectangle 39"/>
            <p:cNvSpPr>
              <a:spLocks noChangeArrowheads="1"/>
            </p:cNvSpPr>
            <p:nvPr/>
          </p:nvSpPr>
          <p:spPr bwMode="auto">
            <a:xfrm>
              <a:off x="1639" y="1248"/>
              <a:ext cx="240" cy="192"/>
            </a:xfrm>
            <a:prstGeom prst="rect">
              <a:avLst/>
            </a:prstGeom>
            <a:solidFill>
              <a:srgbClr val="FF6600"/>
            </a:solidFill>
            <a:ln w="2222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5592" name="Rectangle 40"/>
            <p:cNvSpPr>
              <a:spLocks noChangeArrowheads="1"/>
            </p:cNvSpPr>
            <p:nvPr/>
          </p:nvSpPr>
          <p:spPr bwMode="auto">
            <a:xfrm>
              <a:off x="1879" y="1824"/>
              <a:ext cx="240" cy="192"/>
            </a:xfrm>
            <a:prstGeom prst="rect">
              <a:avLst/>
            </a:prstGeom>
            <a:solidFill>
              <a:srgbClr val="FF6600"/>
            </a:solidFill>
            <a:ln w="2222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5593" name="Rectangle 41"/>
            <p:cNvSpPr>
              <a:spLocks noChangeArrowheads="1"/>
            </p:cNvSpPr>
            <p:nvPr/>
          </p:nvSpPr>
          <p:spPr bwMode="auto">
            <a:xfrm>
              <a:off x="1399" y="1632"/>
              <a:ext cx="240" cy="192"/>
            </a:xfrm>
            <a:prstGeom prst="rect">
              <a:avLst/>
            </a:prstGeom>
            <a:solidFill>
              <a:srgbClr val="FF6600"/>
            </a:solidFill>
            <a:ln w="2222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grpSp>
      <p:grpSp>
        <p:nvGrpSpPr>
          <p:cNvPr id="1175594" name="Group 42"/>
          <p:cNvGrpSpPr/>
          <p:nvPr/>
        </p:nvGrpSpPr>
        <p:grpSpPr bwMode="auto">
          <a:xfrm>
            <a:off x="4535488" y="3157538"/>
            <a:ext cx="1143000" cy="1219200"/>
            <a:chOff x="420" y="960"/>
            <a:chExt cx="720" cy="768"/>
          </a:xfrm>
        </p:grpSpPr>
        <p:grpSp>
          <p:nvGrpSpPr>
            <p:cNvPr id="1175595" name="Group 43"/>
            <p:cNvGrpSpPr/>
            <p:nvPr/>
          </p:nvGrpSpPr>
          <p:grpSpPr bwMode="auto">
            <a:xfrm>
              <a:off x="420" y="960"/>
              <a:ext cx="720" cy="768"/>
              <a:chOff x="576" y="1296"/>
              <a:chExt cx="720" cy="768"/>
            </a:xfrm>
          </p:grpSpPr>
          <p:sp>
            <p:nvSpPr>
              <p:cNvPr id="1175596" name="Rectangle 44"/>
              <p:cNvSpPr>
                <a:spLocks noChangeArrowheads="1"/>
              </p:cNvSpPr>
              <p:nvPr/>
            </p:nvSpPr>
            <p:spPr bwMode="auto">
              <a:xfrm>
                <a:off x="576" y="1872"/>
                <a:ext cx="720" cy="192"/>
              </a:xfrm>
              <a:prstGeom prst="rect">
                <a:avLst/>
              </a:prstGeom>
              <a:solidFill>
                <a:srgbClr val="00FF00"/>
              </a:solidFill>
              <a:ln w="222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5597" name="Rectangle 45"/>
              <p:cNvSpPr>
                <a:spLocks noChangeArrowheads="1"/>
              </p:cNvSpPr>
              <p:nvPr/>
            </p:nvSpPr>
            <p:spPr bwMode="auto">
              <a:xfrm>
                <a:off x="576" y="1296"/>
                <a:ext cx="720" cy="192"/>
              </a:xfrm>
              <a:prstGeom prst="rect">
                <a:avLst/>
              </a:prstGeom>
              <a:solidFill>
                <a:srgbClr val="00FF00"/>
              </a:solidFill>
              <a:ln w="222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5598" name="Rectangle 46"/>
              <p:cNvSpPr>
                <a:spLocks noChangeArrowheads="1"/>
              </p:cNvSpPr>
              <p:nvPr/>
            </p:nvSpPr>
            <p:spPr bwMode="auto">
              <a:xfrm>
                <a:off x="576" y="1488"/>
                <a:ext cx="720" cy="192"/>
              </a:xfrm>
              <a:prstGeom prst="rect">
                <a:avLst/>
              </a:prstGeom>
              <a:solidFill>
                <a:srgbClr val="00FF00"/>
              </a:solidFill>
              <a:ln w="222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5599" name="Rectangle 47"/>
              <p:cNvSpPr>
                <a:spLocks noChangeArrowheads="1"/>
              </p:cNvSpPr>
              <p:nvPr/>
            </p:nvSpPr>
            <p:spPr bwMode="auto">
              <a:xfrm>
                <a:off x="576" y="1680"/>
                <a:ext cx="720" cy="192"/>
              </a:xfrm>
              <a:prstGeom prst="rect">
                <a:avLst/>
              </a:prstGeom>
              <a:solidFill>
                <a:srgbClr val="00FF00"/>
              </a:solidFill>
              <a:ln w="222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nchor="ctr">
                <a:spAutoFit/>
              </a:bodyPr>
              <a:lstStyle/>
              <a:p>
                <a:endParaRPr lang="zh-CN" altLang="en-US"/>
              </a:p>
            </p:txBody>
          </p:sp>
          <p:sp>
            <p:nvSpPr>
              <p:cNvPr id="1175600" name="Line 48"/>
              <p:cNvSpPr>
                <a:spLocks noChangeShapeType="1"/>
              </p:cNvSpPr>
              <p:nvPr/>
            </p:nvSpPr>
            <p:spPr bwMode="auto">
              <a:xfrm>
                <a:off x="816" y="1296"/>
                <a:ext cx="0" cy="768"/>
              </a:xfrm>
              <a:prstGeom prst="line">
                <a:avLst/>
              </a:prstGeom>
              <a:noFill/>
              <a:ln w="222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p>
                <a:endParaRPr lang="zh-CN" altLang="en-US"/>
              </a:p>
            </p:txBody>
          </p:sp>
          <p:sp>
            <p:nvSpPr>
              <p:cNvPr id="1175601" name="Line 49"/>
              <p:cNvSpPr>
                <a:spLocks noChangeShapeType="1"/>
              </p:cNvSpPr>
              <p:nvPr/>
            </p:nvSpPr>
            <p:spPr bwMode="auto">
              <a:xfrm>
                <a:off x="1056" y="1296"/>
                <a:ext cx="0" cy="768"/>
              </a:xfrm>
              <a:prstGeom prst="line">
                <a:avLst/>
              </a:prstGeom>
              <a:noFill/>
              <a:ln w="222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p>
                <a:endParaRPr lang="zh-CN" altLang="en-US"/>
              </a:p>
            </p:txBody>
          </p:sp>
        </p:grpSp>
        <p:sp>
          <p:nvSpPr>
            <p:cNvPr id="1175602" name="Text Box 50"/>
            <p:cNvSpPr txBox="1">
              <a:spLocks noChangeArrowheads="1"/>
            </p:cNvSpPr>
            <p:nvPr/>
          </p:nvSpPr>
          <p:spPr bwMode="auto">
            <a:xfrm>
              <a:off x="480" y="1001"/>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1</a:t>
              </a:r>
            </a:p>
          </p:txBody>
        </p:sp>
        <p:sp>
          <p:nvSpPr>
            <p:cNvPr id="1175603" name="Text Box 51"/>
            <p:cNvSpPr txBox="1">
              <a:spLocks noChangeArrowheads="1"/>
            </p:cNvSpPr>
            <p:nvPr/>
          </p:nvSpPr>
          <p:spPr bwMode="auto">
            <a:xfrm>
              <a:off x="696" y="1001"/>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2</a:t>
              </a:r>
            </a:p>
          </p:txBody>
        </p:sp>
        <p:sp>
          <p:nvSpPr>
            <p:cNvPr id="1175604" name="Text Box 52"/>
            <p:cNvSpPr txBox="1">
              <a:spLocks noChangeArrowheads="1"/>
            </p:cNvSpPr>
            <p:nvPr/>
          </p:nvSpPr>
          <p:spPr bwMode="auto">
            <a:xfrm>
              <a:off x="936" y="1001"/>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3</a:t>
              </a:r>
            </a:p>
          </p:txBody>
        </p:sp>
        <p:sp>
          <p:nvSpPr>
            <p:cNvPr id="1175605" name="Text Box 53"/>
            <p:cNvSpPr txBox="1">
              <a:spLocks noChangeArrowheads="1"/>
            </p:cNvSpPr>
            <p:nvPr/>
          </p:nvSpPr>
          <p:spPr bwMode="auto">
            <a:xfrm>
              <a:off x="480" y="1182"/>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4</a:t>
              </a:r>
            </a:p>
          </p:txBody>
        </p:sp>
        <p:sp>
          <p:nvSpPr>
            <p:cNvPr id="1175606" name="Text Box 54"/>
            <p:cNvSpPr txBox="1">
              <a:spLocks noChangeArrowheads="1"/>
            </p:cNvSpPr>
            <p:nvPr/>
          </p:nvSpPr>
          <p:spPr bwMode="auto">
            <a:xfrm>
              <a:off x="696" y="1182"/>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5</a:t>
              </a:r>
            </a:p>
          </p:txBody>
        </p:sp>
        <p:sp>
          <p:nvSpPr>
            <p:cNvPr id="1175607" name="Text Box 55"/>
            <p:cNvSpPr txBox="1">
              <a:spLocks noChangeArrowheads="1"/>
            </p:cNvSpPr>
            <p:nvPr/>
          </p:nvSpPr>
          <p:spPr bwMode="auto">
            <a:xfrm>
              <a:off x="936" y="1182"/>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6</a:t>
              </a:r>
            </a:p>
          </p:txBody>
        </p:sp>
        <p:sp>
          <p:nvSpPr>
            <p:cNvPr id="1175608" name="Text Box 56"/>
            <p:cNvSpPr txBox="1">
              <a:spLocks noChangeArrowheads="1"/>
            </p:cNvSpPr>
            <p:nvPr/>
          </p:nvSpPr>
          <p:spPr bwMode="auto">
            <a:xfrm>
              <a:off x="480" y="137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7</a:t>
              </a:r>
            </a:p>
          </p:txBody>
        </p:sp>
        <p:sp>
          <p:nvSpPr>
            <p:cNvPr id="1175609" name="Text Box 57"/>
            <p:cNvSpPr txBox="1">
              <a:spLocks noChangeArrowheads="1"/>
            </p:cNvSpPr>
            <p:nvPr/>
          </p:nvSpPr>
          <p:spPr bwMode="auto">
            <a:xfrm>
              <a:off x="696" y="137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8</a:t>
              </a:r>
            </a:p>
          </p:txBody>
        </p:sp>
        <p:sp>
          <p:nvSpPr>
            <p:cNvPr id="1175610" name="Text Box 58"/>
            <p:cNvSpPr txBox="1">
              <a:spLocks noChangeArrowheads="1"/>
            </p:cNvSpPr>
            <p:nvPr/>
          </p:nvSpPr>
          <p:spPr bwMode="auto">
            <a:xfrm>
              <a:off x="936" y="137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9</a:t>
              </a:r>
            </a:p>
          </p:txBody>
        </p:sp>
        <p:sp>
          <p:nvSpPr>
            <p:cNvPr id="1175611" name="Text Box 59"/>
            <p:cNvSpPr txBox="1">
              <a:spLocks noChangeArrowheads="1"/>
            </p:cNvSpPr>
            <p:nvPr/>
          </p:nvSpPr>
          <p:spPr bwMode="auto">
            <a:xfrm>
              <a:off x="480" y="155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10</a:t>
              </a:r>
            </a:p>
          </p:txBody>
        </p:sp>
        <p:sp>
          <p:nvSpPr>
            <p:cNvPr id="1175612" name="Text Box 60"/>
            <p:cNvSpPr txBox="1">
              <a:spLocks noChangeArrowheads="1"/>
            </p:cNvSpPr>
            <p:nvPr/>
          </p:nvSpPr>
          <p:spPr bwMode="auto">
            <a:xfrm>
              <a:off x="696" y="155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11</a:t>
              </a:r>
            </a:p>
          </p:txBody>
        </p:sp>
        <p:sp>
          <p:nvSpPr>
            <p:cNvPr id="1175613" name="Text Box 61"/>
            <p:cNvSpPr txBox="1">
              <a:spLocks noChangeArrowheads="1"/>
            </p:cNvSpPr>
            <p:nvPr/>
          </p:nvSpPr>
          <p:spPr bwMode="auto">
            <a:xfrm>
              <a:off x="936" y="1559"/>
              <a:ext cx="144" cy="139"/>
            </a:xfrm>
            <a:prstGeom prst="rect">
              <a:avLst/>
            </a:prstGeom>
            <a:solidFill>
              <a:srgbClr val="00FF0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en-US" altLang="zh-TW" sz="1200">
                  <a:solidFill>
                    <a:srgbClr val="0000FF"/>
                  </a:solidFill>
                  <a:ea typeface="PMingLiU" panose="02020500000000000000" pitchFamily="18" charset="-120"/>
                </a:rPr>
                <a:t>12</a:t>
              </a:r>
            </a:p>
          </p:txBody>
        </p:sp>
      </p:grpSp>
      <p:cxnSp>
        <p:nvCxnSpPr>
          <p:cNvPr id="1175614" name="AutoShape 62"/>
          <p:cNvCxnSpPr>
            <a:cxnSpLocks noChangeShapeType="1"/>
            <a:stCxn id="1175565" idx="0"/>
            <a:endCxn id="1175603" idx="1"/>
          </p:cNvCxnSpPr>
          <p:nvPr/>
        </p:nvCxnSpPr>
        <p:spPr bwMode="auto">
          <a:xfrm rot="5400000" flipV="1">
            <a:off x="3036094" y="1396206"/>
            <a:ext cx="1254125" cy="2620963"/>
          </a:xfrm>
          <a:prstGeom prst="curvedConnector4">
            <a:avLst>
              <a:gd name="adj1" fmla="val -17343"/>
              <a:gd name="adj2" fmla="val 60870"/>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5615" name="AutoShape 63"/>
          <p:cNvCxnSpPr>
            <a:cxnSpLocks noChangeShapeType="1"/>
            <a:stCxn id="1175564" idx="3"/>
            <a:endCxn id="1175613" idx="1"/>
          </p:cNvCxnSpPr>
          <p:nvPr/>
        </p:nvCxnSpPr>
        <p:spPr bwMode="auto">
          <a:xfrm>
            <a:off x="2935288" y="3157538"/>
            <a:ext cx="2419350" cy="1062037"/>
          </a:xfrm>
          <a:prstGeom prst="curvedConnector3">
            <a:avLst>
              <a:gd name="adj1" fmla="val 49736"/>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5616" name="AutoShape 64"/>
          <p:cNvCxnSpPr>
            <a:cxnSpLocks noChangeShapeType="1"/>
            <a:stCxn id="1175567" idx="1"/>
            <a:endCxn id="1175599" idx="1"/>
          </p:cNvCxnSpPr>
          <p:nvPr/>
        </p:nvCxnSpPr>
        <p:spPr bwMode="auto">
          <a:xfrm rot="10800000" flipH="1" flipV="1">
            <a:off x="1770063" y="2852738"/>
            <a:ext cx="2754312" cy="1066800"/>
          </a:xfrm>
          <a:prstGeom prst="curvedConnector3">
            <a:avLst>
              <a:gd name="adj1" fmla="val -7898"/>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75617" name="Text Box 65"/>
          <p:cNvSpPr txBox="1">
            <a:spLocks noChangeArrowheads="1"/>
          </p:cNvSpPr>
          <p:nvPr/>
        </p:nvSpPr>
        <p:spPr bwMode="auto">
          <a:xfrm>
            <a:off x="1476375" y="1633538"/>
            <a:ext cx="1828800" cy="28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zh-CN" altLang="en-US">
                <a:latin typeface="Tahoma" panose="020B0604030504040204" pitchFamily="34" charset="0"/>
                <a:ea typeface="华文细黑" panose="02010600040101010101" pitchFamily="2" charset="-122"/>
              </a:rPr>
              <a:t>拷贝过程</a:t>
            </a:r>
          </a:p>
        </p:txBody>
      </p:sp>
      <p:sp>
        <p:nvSpPr>
          <p:cNvPr id="1175618" name="Text Box 66"/>
          <p:cNvSpPr txBox="1">
            <a:spLocks noChangeArrowheads="1"/>
          </p:cNvSpPr>
          <p:nvPr/>
        </p:nvSpPr>
        <p:spPr bwMode="auto">
          <a:xfrm>
            <a:off x="485775" y="4833938"/>
            <a:ext cx="1143000" cy="282575"/>
          </a:xfrm>
          <a:prstGeom prst="rect">
            <a:avLst/>
          </a:prstGeom>
          <a:solidFill>
            <a:srgbClr val="C0C0C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zh-CN" altLang="en-US">
                <a:latin typeface="Tahoma" panose="020B0604030504040204" pitchFamily="34" charset="0"/>
                <a:ea typeface="华文细黑" panose="02010600040101010101" pitchFamily="2" charset="-122"/>
              </a:rPr>
              <a:t>源虚拟盘</a:t>
            </a:r>
          </a:p>
        </p:txBody>
      </p:sp>
      <p:sp>
        <p:nvSpPr>
          <p:cNvPr id="1175619" name="Text Box 67"/>
          <p:cNvSpPr txBox="1">
            <a:spLocks noChangeArrowheads="1"/>
          </p:cNvSpPr>
          <p:nvPr/>
        </p:nvSpPr>
        <p:spPr bwMode="auto">
          <a:xfrm>
            <a:off x="431800" y="2244725"/>
            <a:ext cx="1143000" cy="282575"/>
          </a:xfrm>
          <a:prstGeom prst="rect">
            <a:avLst/>
          </a:prstGeom>
          <a:solidFill>
            <a:srgbClr val="C0C0C0"/>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zh-CN" altLang="en-US">
                <a:latin typeface="Tahoma" panose="020B0604030504040204" pitchFamily="34" charset="0"/>
                <a:ea typeface="华文细黑" panose="02010600040101010101" pitchFamily="2" charset="-122"/>
              </a:rPr>
              <a:t>快照资源区</a:t>
            </a:r>
          </a:p>
        </p:txBody>
      </p:sp>
      <p:sp>
        <p:nvSpPr>
          <p:cNvPr id="1175620" name="Text Box 68"/>
          <p:cNvSpPr txBox="1">
            <a:spLocks noChangeArrowheads="1"/>
          </p:cNvSpPr>
          <p:nvPr/>
        </p:nvSpPr>
        <p:spPr bwMode="auto">
          <a:xfrm>
            <a:off x="5940425" y="2205038"/>
            <a:ext cx="2955925" cy="2696123"/>
          </a:xfrm>
          <a:prstGeom prst="rect">
            <a:avLst/>
          </a:prstGeom>
          <a:solidFill>
            <a:srgbClr val="CCFFFF"/>
          </a:solidFill>
          <a:ln>
            <a:noFill/>
          </a:ln>
          <a:effectLst/>
          <a:extLs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nSpc>
                <a:spcPct val="130000"/>
              </a:lnSpc>
              <a:spcBef>
                <a:spcPct val="50000"/>
              </a:spcBef>
              <a:buClr>
                <a:schemeClr val="accent1"/>
              </a:buClr>
              <a:buSzPct val="90000"/>
              <a:buFont typeface="Wingdings" panose="05000000000000000000" pitchFamily="2" charset="2"/>
              <a:buNone/>
            </a:pPr>
            <a:r>
              <a:rPr lang="zh-CN" altLang="en-US" sz="1800" dirty="0" smtClean="0">
                <a:latin typeface="Tahoma" panose="020B0604030504040204" pitchFamily="34" charset="0"/>
                <a:ea typeface="华文细黑" panose="02010600040101010101" pitchFamily="2" charset="-122"/>
              </a:rPr>
              <a:t>数据</a:t>
            </a:r>
            <a:r>
              <a:rPr lang="zh-CN" altLang="en-US" sz="1800" dirty="0">
                <a:latin typeface="Tahoma" panose="020B0604030504040204" pitchFamily="34" charset="0"/>
                <a:ea typeface="华文细黑" panose="02010600040101010101" pitchFamily="2" charset="-122"/>
              </a:rPr>
              <a:t>拷贝</a:t>
            </a:r>
            <a:r>
              <a:rPr lang="zh-CN" altLang="en-US" sz="1800" dirty="0" smtClean="0">
                <a:latin typeface="Tahoma" panose="020B0604030504040204" pitchFamily="34" charset="0"/>
                <a:ea typeface="华文细黑" panose="02010600040101010101" pitchFamily="2" charset="-122"/>
              </a:rPr>
              <a:t>时，检查</a:t>
            </a:r>
            <a:r>
              <a:rPr lang="zh-CN" altLang="en-US" sz="1800" dirty="0">
                <a:latin typeface="Tahoma" panose="020B0604030504040204" pitchFamily="34" charset="0"/>
                <a:ea typeface="华文细黑" panose="02010600040101010101" pitchFamily="2" charset="-122"/>
              </a:rPr>
              <a:t>快照资源区的块是否包含数据，如果有数据</a:t>
            </a:r>
            <a:r>
              <a:rPr lang="zh-CN" altLang="en-US" sz="1800" dirty="0" smtClean="0">
                <a:latin typeface="Tahoma" panose="020B0604030504040204" pitchFamily="34" charset="0"/>
                <a:ea typeface="华文细黑" panose="02010600040101010101" pitchFamily="2" charset="-122"/>
              </a:rPr>
              <a:t>就复制</a:t>
            </a:r>
            <a:r>
              <a:rPr lang="zh-CN" altLang="en-US" sz="1800" dirty="0">
                <a:latin typeface="Tahoma" panose="020B0604030504040204" pitchFamily="34" charset="0"/>
                <a:ea typeface="华文细黑" panose="02010600040101010101" pitchFamily="2" charset="-122"/>
              </a:rPr>
              <a:t>到拷贝卷；如果没有数据，则直接从源卷上复制未改变过的数据；</a:t>
            </a:r>
          </a:p>
          <a:p>
            <a:pPr>
              <a:lnSpc>
                <a:spcPct val="130000"/>
              </a:lnSpc>
              <a:spcBef>
                <a:spcPct val="50000"/>
              </a:spcBef>
              <a:buClr>
                <a:schemeClr val="accent1"/>
              </a:buClr>
              <a:buSzPct val="90000"/>
              <a:buFont typeface="Wingdings" panose="05000000000000000000" pitchFamily="2" charset="2"/>
              <a:buNone/>
            </a:pPr>
            <a:r>
              <a:rPr lang="zh-CN" altLang="en-US" sz="1800" dirty="0">
                <a:latin typeface="Tahoma" panose="020B0604030504040204" pitchFamily="34" charset="0"/>
                <a:ea typeface="华文细黑" panose="02010600040101010101" pitchFamily="2" charset="-122"/>
              </a:rPr>
              <a:t>最终结果是产生一个源卷在快照点的数据副本。</a:t>
            </a:r>
            <a:endParaRPr lang="en-US" altLang="zh-TW" sz="1800" dirty="0">
              <a:solidFill>
                <a:srgbClr val="000099"/>
              </a:solidFill>
              <a:latin typeface="Tahoma" panose="020B0604030504040204" pitchFamily="34" charset="0"/>
              <a:ea typeface="华文细黑" panose="02010600040101010101" pitchFamily="2" charset="-122"/>
            </a:endParaRPr>
          </a:p>
        </p:txBody>
      </p:sp>
      <p:cxnSp>
        <p:nvCxnSpPr>
          <p:cNvPr id="1175621" name="AutoShape 69"/>
          <p:cNvCxnSpPr>
            <a:cxnSpLocks noChangeShapeType="1"/>
            <a:stCxn id="1175579" idx="0"/>
            <a:endCxn id="1175602" idx="1"/>
          </p:cNvCxnSpPr>
          <p:nvPr/>
        </p:nvCxnSpPr>
        <p:spPr bwMode="auto">
          <a:xfrm rot="16200000">
            <a:off x="2680494" y="2643981"/>
            <a:ext cx="1260475" cy="2640013"/>
          </a:xfrm>
          <a:prstGeom prst="curvedConnector2">
            <a:avLst/>
          </a:prstGeom>
          <a:noFill/>
          <a:ln w="2222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5622" name="AutoShape 70"/>
          <p:cNvCxnSpPr>
            <a:cxnSpLocks noChangeShapeType="1"/>
            <a:stCxn id="1175581" idx="0"/>
            <a:endCxn id="1175604" idx="1"/>
          </p:cNvCxnSpPr>
          <p:nvPr/>
        </p:nvCxnSpPr>
        <p:spPr bwMode="auto">
          <a:xfrm rot="16200000">
            <a:off x="3404394" y="2643981"/>
            <a:ext cx="1260475" cy="2640013"/>
          </a:xfrm>
          <a:prstGeom prst="curvedConnector2">
            <a:avLst/>
          </a:prstGeom>
          <a:noFill/>
          <a:ln w="2222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5623" name="AutoShape 71"/>
          <p:cNvCxnSpPr>
            <a:cxnSpLocks noChangeShapeType="1"/>
            <a:stCxn id="1175582" idx="3"/>
          </p:cNvCxnSpPr>
          <p:nvPr/>
        </p:nvCxnSpPr>
        <p:spPr bwMode="auto">
          <a:xfrm flipV="1">
            <a:off x="2105025" y="3614738"/>
            <a:ext cx="2266950" cy="1377950"/>
          </a:xfrm>
          <a:prstGeom prst="curvedConnector3">
            <a:avLst>
              <a:gd name="adj1" fmla="val 50000"/>
            </a:avLst>
          </a:prstGeom>
          <a:noFill/>
          <a:ln w="2222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75624" name="Text Box 72"/>
          <p:cNvSpPr txBox="1">
            <a:spLocks noChangeArrowheads="1"/>
          </p:cNvSpPr>
          <p:nvPr/>
        </p:nvSpPr>
        <p:spPr bwMode="auto">
          <a:xfrm>
            <a:off x="4143375" y="4452938"/>
            <a:ext cx="1828800" cy="28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p>
            <a:pPr algn="ctr">
              <a:spcBef>
                <a:spcPct val="50000"/>
              </a:spcBef>
              <a:buClr>
                <a:schemeClr val="accent1"/>
              </a:buClr>
              <a:buSzPct val="90000"/>
              <a:buFont typeface="Wingdings" panose="05000000000000000000" pitchFamily="2" charset="2"/>
              <a:buNone/>
            </a:pPr>
            <a:r>
              <a:rPr lang="zh-CN" altLang="en-US">
                <a:latin typeface="Tahoma" panose="020B0604030504040204" pitchFamily="34" charset="0"/>
                <a:ea typeface="华文细黑" panose="02010600040101010101" pitchFamily="2" charset="-122"/>
              </a:rPr>
              <a:t>快照拷贝卷</a:t>
            </a:r>
          </a:p>
        </p:txBody>
      </p:sp>
      <p:sp>
        <p:nvSpPr>
          <p:cNvPr id="1175625" name="Rectangle 73"/>
          <p:cNvSpPr>
            <a:spLocks noGrp="1" noChangeArrowheads="1"/>
          </p:cNvSpPr>
          <p:nvPr>
            <p:ph type="title"/>
          </p:nvPr>
        </p:nvSpPr>
        <p:spPr>
          <a:xfrm>
            <a:off x="611188" y="1125538"/>
            <a:ext cx="8281987" cy="450850"/>
          </a:xfrm>
          <a:noFill/>
        </p:spPr>
        <p:txBody>
          <a:bodyPr/>
          <a:lstStyle/>
          <a:p>
            <a:r>
              <a:rPr lang="zh-CN" altLang="en-US"/>
              <a:t>快照拷贝实现－ </a:t>
            </a:r>
            <a:r>
              <a:rPr lang="en-US" altLang="zh-TW"/>
              <a:t>Copy-on-Write </a:t>
            </a:r>
            <a:endParaRPr lang="en-US" altLang="zh-CN"/>
          </a:p>
        </p:txBody>
      </p:sp>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02" name="AutoShape 2"/>
          <p:cNvSpPr>
            <a:spLocks noChangeArrowheads="1"/>
          </p:cNvSpPr>
          <p:nvPr/>
        </p:nvSpPr>
        <p:spPr bwMode="auto">
          <a:xfrm>
            <a:off x="3810000" y="1258888"/>
            <a:ext cx="1828800" cy="5410200"/>
          </a:xfrm>
          <a:prstGeom prst="roundRect">
            <a:avLst>
              <a:gd name="adj" fmla="val 16667"/>
            </a:avLst>
          </a:prstGeom>
          <a:solidFill>
            <a:srgbClr val="800080">
              <a:alpha val="21001"/>
            </a:srgbClr>
          </a:solidFill>
          <a:ln>
            <a:noFill/>
          </a:ln>
          <a:effectLst/>
          <a:extLst>
            <a:ext uri="{91240B29-F687-4F45-9708-019B960494DF}">
              <a14:hiddenLine xmlns:a14="http://schemas.microsoft.com/office/drawing/2010/main" w="1905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80" tIns="320040" rIns="640080" bIns="320040" anchor="ctr">
            <a:spAutoFit/>
          </a:bodyPr>
          <a:lstStyle/>
          <a:p>
            <a:endParaRPr lang="zh-CN" altLang="en-US"/>
          </a:p>
        </p:txBody>
      </p:sp>
      <p:sp>
        <p:nvSpPr>
          <p:cNvPr id="1177603" name="AutoShape 3"/>
          <p:cNvSpPr>
            <a:spLocks noChangeArrowheads="1"/>
          </p:cNvSpPr>
          <p:nvPr/>
        </p:nvSpPr>
        <p:spPr bwMode="auto">
          <a:xfrm>
            <a:off x="2286000" y="1258888"/>
            <a:ext cx="1457325" cy="5410200"/>
          </a:xfrm>
          <a:prstGeom prst="roundRect">
            <a:avLst>
              <a:gd name="adj" fmla="val 16667"/>
            </a:avLst>
          </a:prstGeom>
          <a:solidFill>
            <a:srgbClr val="666699">
              <a:alpha val="35001"/>
            </a:srgbClr>
          </a:solidFill>
          <a:ln>
            <a:noFill/>
          </a:ln>
          <a:effectLst/>
          <a:extLst>
            <a:ext uri="{91240B29-F687-4F45-9708-019B960494DF}">
              <a14:hiddenLine xmlns:a14="http://schemas.microsoft.com/office/drawing/2010/main" w="1905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80" tIns="320040" rIns="640080" bIns="320040" anchor="ctr">
            <a:spAutoFit/>
          </a:bodyPr>
          <a:lstStyle/>
          <a:p>
            <a:endParaRPr lang="zh-CN" altLang="en-US"/>
          </a:p>
        </p:txBody>
      </p:sp>
      <p:sp>
        <p:nvSpPr>
          <p:cNvPr id="1177604" name="Text Box 4"/>
          <p:cNvSpPr txBox="1">
            <a:spLocks noChangeArrowheads="1"/>
          </p:cNvSpPr>
          <p:nvPr/>
        </p:nvSpPr>
        <p:spPr bwMode="auto">
          <a:xfrm>
            <a:off x="2382838" y="1390650"/>
            <a:ext cx="1295400" cy="365125"/>
          </a:xfrm>
          <a:prstGeom prst="rect">
            <a:avLst/>
          </a:prstGeom>
          <a:noFill/>
          <a:ln>
            <a:noFill/>
          </a:ln>
          <a:effectLst/>
          <a:extLst>
            <a:ext uri="{909E8E84-426E-40DD-AFC4-6F175D3DCCD1}">
              <a14:hiddenFill xmlns:a14="http://schemas.microsoft.com/office/drawing/2010/main">
                <a:solidFill>
                  <a:srgbClr val="CC99FF">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每小时一次的自动快照</a:t>
            </a:r>
          </a:p>
        </p:txBody>
      </p:sp>
      <p:sp>
        <p:nvSpPr>
          <p:cNvPr id="1177605" name="Text Box 5"/>
          <p:cNvSpPr txBox="1">
            <a:spLocks noChangeArrowheads="1"/>
          </p:cNvSpPr>
          <p:nvPr/>
        </p:nvSpPr>
        <p:spPr bwMode="auto">
          <a:xfrm>
            <a:off x="4076700" y="1401763"/>
            <a:ext cx="1295400" cy="182562"/>
          </a:xfrm>
          <a:prstGeom prst="rect">
            <a:avLst/>
          </a:prstGeom>
          <a:noFill/>
          <a:ln>
            <a:noFill/>
          </a:ln>
          <a:effectLst/>
          <a:extLst>
            <a:ext uri="{909E8E84-426E-40DD-AFC4-6F175D3DCCD1}">
              <a14:hiddenFill xmlns:a14="http://schemas.microsoft.com/office/drawing/2010/main">
                <a:solidFill>
                  <a:srgbClr val="CC99FF">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快照资源</a:t>
            </a:r>
          </a:p>
        </p:txBody>
      </p:sp>
      <p:sp>
        <p:nvSpPr>
          <p:cNvPr id="1177606" name="Text Box 6"/>
          <p:cNvSpPr txBox="1">
            <a:spLocks noChangeArrowheads="1"/>
          </p:cNvSpPr>
          <p:nvPr/>
        </p:nvSpPr>
        <p:spPr bwMode="auto">
          <a:xfrm>
            <a:off x="1296988" y="1171575"/>
            <a:ext cx="641350" cy="549275"/>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ct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源资源</a:t>
            </a:r>
          </a:p>
          <a:p>
            <a:pPr algn="ct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数据卷</a:t>
            </a:r>
          </a:p>
        </p:txBody>
      </p:sp>
      <p:grpSp>
        <p:nvGrpSpPr>
          <p:cNvPr id="1177607" name="Group 7"/>
          <p:cNvGrpSpPr/>
          <p:nvPr/>
        </p:nvGrpSpPr>
        <p:grpSpPr bwMode="auto">
          <a:xfrm>
            <a:off x="2411413" y="2287588"/>
            <a:ext cx="1219200" cy="511175"/>
            <a:chOff x="1392" y="1070"/>
            <a:chExt cx="768" cy="322"/>
          </a:xfrm>
        </p:grpSpPr>
        <p:sp>
          <p:nvSpPr>
            <p:cNvPr id="1177608" name="AutoShape 8"/>
            <p:cNvSpPr>
              <a:spLocks noChangeArrowheads="1"/>
            </p:cNvSpPr>
            <p:nvPr/>
          </p:nvSpPr>
          <p:spPr bwMode="auto">
            <a:xfrm>
              <a:off x="1392" y="1200"/>
              <a:ext cx="76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00"/>
            </a:solidFill>
            <a:ln w="19050" algn="ctr">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40080" tIns="320040" rIns="640080" bIns="320040" anchor="ctr">
              <a:spAutoFit/>
            </a:bodyPr>
            <a:lstStyle/>
            <a:p>
              <a:endParaRPr lang="zh-CN" altLang="en-US"/>
            </a:p>
          </p:txBody>
        </p:sp>
        <p:sp>
          <p:nvSpPr>
            <p:cNvPr id="1177609" name="Text Box 9"/>
            <p:cNvSpPr txBox="1">
              <a:spLocks noChangeArrowheads="1"/>
            </p:cNvSpPr>
            <p:nvPr/>
          </p:nvSpPr>
          <p:spPr bwMode="auto">
            <a:xfrm>
              <a:off x="1563" y="1070"/>
              <a:ext cx="326" cy="231"/>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9am</a:t>
              </a:r>
            </a:p>
          </p:txBody>
        </p:sp>
      </p:grpSp>
      <p:sp>
        <p:nvSpPr>
          <p:cNvPr id="1177610" name="Text Box 10"/>
          <p:cNvSpPr txBox="1">
            <a:spLocks noChangeArrowheads="1"/>
          </p:cNvSpPr>
          <p:nvPr/>
        </p:nvSpPr>
        <p:spPr bwMode="auto">
          <a:xfrm>
            <a:off x="4321175" y="1920875"/>
            <a:ext cx="793750" cy="549275"/>
          </a:xfrm>
          <a:prstGeom prst="rect">
            <a:avLst/>
          </a:prstGeom>
          <a:solidFill>
            <a:srgbClr val="808080">
              <a:alpha val="46001"/>
            </a:srgbClr>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ct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初始快照</a:t>
            </a:r>
          </a:p>
          <a:p>
            <a:pPr algn="ct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a:t>
            </a:r>
            <a:r>
              <a:rPr lang="zh-CN" altLang="en-US" sz="1200">
                <a:solidFill>
                  <a:schemeClr val="tx2"/>
                </a:solidFill>
                <a:latin typeface="Tahoma" panose="020B0604030504040204" pitchFamily="34" charset="0"/>
                <a:ea typeface="PMingLiU" panose="02020500000000000000" pitchFamily="18" charset="-120"/>
              </a:rPr>
              <a:t>无数据</a:t>
            </a:r>
            <a:r>
              <a:rPr lang="en-US" altLang="zh-TW" sz="1200">
                <a:solidFill>
                  <a:schemeClr val="tx2"/>
                </a:solidFill>
                <a:latin typeface="Tahoma" panose="020B0604030504040204" pitchFamily="34" charset="0"/>
                <a:ea typeface="PMingLiU" panose="02020500000000000000" pitchFamily="18" charset="-120"/>
              </a:rPr>
              <a:t>)</a:t>
            </a:r>
          </a:p>
        </p:txBody>
      </p:sp>
      <p:grpSp>
        <p:nvGrpSpPr>
          <p:cNvPr id="1177611" name="Group 11"/>
          <p:cNvGrpSpPr/>
          <p:nvPr/>
        </p:nvGrpSpPr>
        <p:grpSpPr bwMode="auto">
          <a:xfrm>
            <a:off x="2400300" y="3519488"/>
            <a:ext cx="1219200" cy="511175"/>
            <a:chOff x="1440" y="1843"/>
            <a:chExt cx="768" cy="322"/>
          </a:xfrm>
        </p:grpSpPr>
        <p:sp>
          <p:nvSpPr>
            <p:cNvPr id="1177612" name="AutoShape 12"/>
            <p:cNvSpPr>
              <a:spLocks noChangeArrowheads="1"/>
            </p:cNvSpPr>
            <p:nvPr/>
          </p:nvSpPr>
          <p:spPr bwMode="auto">
            <a:xfrm>
              <a:off x="1440" y="1973"/>
              <a:ext cx="76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00"/>
            </a:solidFill>
            <a:ln w="19050" algn="ctr">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40080" tIns="320040" rIns="640080" bIns="320040" anchor="ctr">
              <a:spAutoFit/>
            </a:bodyPr>
            <a:lstStyle/>
            <a:p>
              <a:endParaRPr lang="zh-CN" altLang="en-US"/>
            </a:p>
          </p:txBody>
        </p:sp>
        <p:sp>
          <p:nvSpPr>
            <p:cNvPr id="1177613" name="Text Box 13"/>
            <p:cNvSpPr txBox="1">
              <a:spLocks noChangeArrowheads="1"/>
            </p:cNvSpPr>
            <p:nvPr/>
          </p:nvSpPr>
          <p:spPr bwMode="auto">
            <a:xfrm>
              <a:off x="1550" y="1843"/>
              <a:ext cx="387" cy="231"/>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10am</a:t>
              </a:r>
            </a:p>
          </p:txBody>
        </p:sp>
      </p:grpSp>
      <p:grpSp>
        <p:nvGrpSpPr>
          <p:cNvPr id="1177614" name="Group 14"/>
          <p:cNvGrpSpPr/>
          <p:nvPr/>
        </p:nvGrpSpPr>
        <p:grpSpPr bwMode="auto">
          <a:xfrm>
            <a:off x="2400300" y="4773613"/>
            <a:ext cx="1219200" cy="511175"/>
            <a:chOff x="1440" y="1843"/>
            <a:chExt cx="768" cy="322"/>
          </a:xfrm>
        </p:grpSpPr>
        <p:sp>
          <p:nvSpPr>
            <p:cNvPr id="1177615" name="AutoShape 15"/>
            <p:cNvSpPr>
              <a:spLocks noChangeArrowheads="1"/>
            </p:cNvSpPr>
            <p:nvPr/>
          </p:nvSpPr>
          <p:spPr bwMode="auto">
            <a:xfrm>
              <a:off x="1440" y="1973"/>
              <a:ext cx="76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00"/>
            </a:solidFill>
            <a:ln w="19050" algn="ctr">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40080" tIns="320040" rIns="640080" bIns="320040" anchor="ctr">
              <a:spAutoFit/>
            </a:bodyPr>
            <a:lstStyle/>
            <a:p>
              <a:endParaRPr lang="zh-CN" altLang="en-US"/>
            </a:p>
          </p:txBody>
        </p:sp>
        <p:sp>
          <p:nvSpPr>
            <p:cNvPr id="1177616" name="Text Box 16"/>
            <p:cNvSpPr txBox="1">
              <a:spLocks noChangeArrowheads="1"/>
            </p:cNvSpPr>
            <p:nvPr/>
          </p:nvSpPr>
          <p:spPr bwMode="auto">
            <a:xfrm>
              <a:off x="1550" y="1843"/>
              <a:ext cx="387" cy="231"/>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11am</a:t>
              </a:r>
            </a:p>
          </p:txBody>
        </p:sp>
      </p:grpSp>
      <p:grpSp>
        <p:nvGrpSpPr>
          <p:cNvPr id="1177617" name="Group 17"/>
          <p:cNvGrpSpPr/>
          <p:nvPr/>
        </p:nvGrpSpPr>
        <p:grpSpPr bwMode="auto">
          <a:xfrm>
            <a:off x="2400300" y="6005513"/>
            <a:ext cx="1219200" cy="511175"/>
            <a:chOff x="1440" y="1843"/>
            <a:chExt cx="768" cy="322"/>
          </a:xfrm>
        </p:grpSpPr>
        <p:sp>
          <p:nvSpPr>
            <p:cNvPr id="1177618" name="AutoShape 18"/>
            <p:cNvSpPr>
              <a:spLocks noChangeArrowheads="1"/>
            </p:cNvSpPr>
            <p:nvPr/>
          </p:nvSpPr>
          <p:spPr bwMode="auto">
            <a:xfrm>
              <a:off x="1440" y="1973"/>
              <a:ext cx="76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00"/>
            </a:solidFill>
            <a:ln w="19050" algn="ctr">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40080" tIns="320040" rIns="640080" bIns="320040" anchor="ctr">
              <a:spAutoFit/>
            </a:bodyPr>
            <a:lstStyle/>
            <a:p>
              <a:endParaRPr lang="zh-CN" altLang="en-US"/>
            </a:p>
          </p:txBody>
        </p:sp>
        <p:sp>
          <p:nvSpPr>
            <p:cNvPr id="1177619" name="Text Box 19"/>
            <p:cNvSpPr txBox="1">
              <a:spLocks noChangeArrowheads="1"/>
            </p:cNvSpPr>
            <p:nvPr/>
          </p:nvSpPr>
          <p:spPr bwMode="auto">
            <a:xfrm>
              <a:off x="1547" y="1843"/>
              <a:ext cx="390" cy="231"/>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12pm</a:t>
              </a:r>
            </a:p>
          </p:txBody>
        </p:sp>
      </p:grpSp>
      <p:cxnSp>
        <p:nvCxnSpPr>
          <p:cNvPr id="1177620" name="AutoShape 20"/>
          <p:cNvCxnSpPr>
            <a:cxnSpLocks noChangeShapeType="1"/>
          </p:cNvCxnSpPr>
          <p:nvPr/>
        </p:nvCxnSpPr>
        <p:spPr bwMode="auto">
          <a:xfrm rot="5400000" flipH="1" flipV="1">
            <a:off x="4189412" y="3575051"/>
            <a:ext cx="295275" cy="5740400"/>
          </a:xfrm>
          <a:prstGeom prst="bentConnector3">
            <a:avLst>
              <a:gd name="adj1" fmla="val -7742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tx1"/>
                </a:solidFill>
                <a:miter lim="800000"/>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621" name="AutoShape 21"/>
          <p:cNvCxnSpPr>
            <a:cxnSpLocks noChangeShapeType="1"/>
          </p:cNvCxnSpPr>
          <p:nvPr/>
        </p:nvCxnSpPr>
        <p:spPr bwMode="auto">
          <a:xfrm>
            <a:off x="1495425" y="6477000"/>
            <a:ext cx="0" cy="1588"/>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tx1"/>
                </a:solidFill>
                <a:rou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77622" name="Group 22"/>
          <p:cNvGrpSpPr/>
          <p:nvPr/>
        </p:nvGrpSpPr>
        <p:grpSpPr bwMode="auto">
          <a:xfrm>
            <a:off x="968375" y="1792288"/>
            <a:ext cx="1219200" cy="1143000"/>
            <a:chOff x="624" y="960"/>
            <a:chExt cx="768" cy="720"/>
          </a:xfrm>
        </p:grpSpPr>
        <p:sp>
          <p:nvSpPr>
            <p:cNvPr id="1177623" name="AutoShape 23"/>
            <p:cNvSpPr>
              <a:spLocks noChangeArrowheads="1"/>
            </p:cNvSpPr>
            <p:nvPr/>
          </p:nvSpPr>
          <p:spPr bwMode="auto">
            <a:xfrm>
              <a:off x="624" y="960"/>
              <a:ext cx="768" cy="720"/>
            </a:xfrm>
            <a:prstGeom prst="can">
              <a:avLst>
                <a:gd name="adj" fmla="val 20833"/>
              </a:avLst>
            </a:prstGeom>
            <a:gradFill rotWithShape="1">
              <a:gsLst>
                <a:gs pos="0">
                  <a:srgbClr val="666699"/>
                </a:gs>
                <a:gs pos="100000">
                  <a:srgbClr val="666699">
                    <a:gamma/>
                    <a:shade val="46275"/>
                    <a:invGamma/>
                  </a:srgb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77624" name="Group 24"/>
            <p:cNvGrpSpPr/>
            <p:nvPr/>
          </p:nvGrpSpPr>
          <p:grpSpPr bwMode="auto">
            <a:xfrm>
              <a:off x="744" y="1158"/>
              <a:ext cx="504" cy="438"/>
              <a:chOff x="744" y="1158"/>
              <a:chExt cx="504" cy="438"/>
            </a:xfrm>
          </p:grpSpPr>
          <p:sp>
            <p:nvSpPr>
              <p:cNvPr id="1177625" name="Rectangle 25"/>
              <p:cNvSpPr>
                <a:spLocks noChangeArrowheads="1"/>
              </p:cNvSpPr>
              <p:nvPr/>
            </p:nvSpPr>
            <p:spPr bwMode="auto">
              <a:xfrm>
                <a:off x="744" y="115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77626" name="Rectangle 26"/>
              <p:cNvSpPr>
                <a:spLocks noChangeArrowheads="1"/>
              </p:cNvSpPr>
              <p:nvPr/>
            </p:nvSpPr>
            <p:spPr bwMode="auto">
              <a:xfrm>
                <a:off x="744" y="127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4</a:t>
                </a:r>
              </a:p>
            </p:txBody>
          </p:sp>
          <p:sp>
            <p:nvSpPr>
              <p:cNvPr id="1177627" name="Rectangle 27"/>
              <p:cNvSpPr>
                <a:spLocks noChangeArrowheads="1"/>
              </p:cNvSpPr>
              <p:nvPr/>
            </p:nvSpPr>
            <p:spPr bwMode="auto">
              <a:xfrm>
                <a:off x="744" y="1386"/>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sp>
            <p:nvSpPr>
              <p:cNvPr id="1177628" name="Rectangle 28"/>
              <p:cNvSpPr>
                <a:spLocks noChangeArrowheads="1"/>
              </p:cNvSpPr>
              <p:nvPr/>
            </p:nvSpPr>
            <p:spPr bwMode="auto">
              <a:xfrm>
                <a:off x="744" y="150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sp>
            <p:nvSpPr>
              <p:cNvPr id="1177629" name="Rectangle 29"/>
              <p:cNvSpPr>
                <a:spLocks noChangeArrowheads="1"/>
              </p:cNvSpPr>
              <p:nvPr/>
            </p:nvSpPr>
            <p:spPr bwMode="auto">
              <a:xfrm>
                <a:off x="924" y="115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77630" name="Rectangle 30"/>
              <p:cNvSpPr>
                <a:spLocks noChangeArrowheads="1"/>
              </p:cNvSpPr>
              <p:nvPr/>
            </p:nvSpPr>
            <p:spPr bwMode="auto">
              <a:xfrm>
                <a:off x="924" y="127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5</a:t>
                </a:r>
              </a:p>
            </p:txBody>
          </p:sp>
          <p:sp>
            <p:nvSpPr>
              <p:cNvPr id="1177631" name="Rectangle 31"/>
              <p:cNvSpPr>
                <a:spLocks noChangeArrowheads="1"/>
              </p:cNvSpPr>
              <p:nvPr/>
            </p:nvSpPr>
            <p:spPr bwMode="auto">
              <a:xfrm>
                <a:off x="924" y="1386"/>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8</a:t>
                </a:r>
              </a:p>
            </p:txBody>
          </p:sp>
          <p:sp>
            <p:nvSpPr>
              <p:cNvPr id="1177632" name="Rectangle 32"/>
              <p:cNvSpPr>
                <a:spLocks noChangeArrowheads="1"/>
              </p:cNvSpPr>
              <p:nvPr/>
            </p:nvSpPr>
            <p:spPr bwMode="auto">
              <a:xfrm>
                <a:off x="924" y="150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11</a:t>
                </a:r>
              </a:p>
            </p:txBody>
          </p:sp>
          <p:sp>
            <p:nvSpPr>
              <p:cNvPr id="1177633" name="Rectangle 33"/>
              <p:cNvSpPr>
                <a:spLocks noChangeArrowheads="1"/>
              </p:cNvSpPr>
              <p:nvPr/>
            </p:nvSpPr>
            <p:spPr bwMode="auto">
              <a:xfrm>
                <a:off x="1104" y="115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3</a:t>
                </a:r>
              </a:p>
            </p:txBody>
          </p:sp>
          <p:sp>
            <p:nvSpPr>
              <p:cNvPr id="1177634" name="Rectangle 34"/>
              <p:cNvSpPr>
                <a:spLocks noChangeArrowheads="1"/>
              </p:cNvSpPr>
              <p:nvPr/>
            </p:nvSpPr>
            <p:spPr bwMode="auto">
              <a:xfrm>
                <a:off x="1104" y="127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77635" name="Rectangle 35"/>
              <p:cNvSpPr>
                <a:spLocks noChangeArrowheads="1"/>
              </p:cNvSpPr>
              <p:nvPr/>
            </p:nvSpPr>
            <p:spPr bwMode="auto">
              <a:xfrm>
                <a:off x="1104" y="1386"/>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77636" name="Rectangle 36"/>
              <p:cNvSpPr>
                <a:spLocks noChangeArrowheads="1"/>
              </p:cNvSpPr>
              <p:nvPr/>
            </p:nvSpPr>
            <p:spPr bwMode="auto">
              <a:xfrm>
                <a:off x="1104" y="150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grpSp>
      </p:grpSp>
      <p:grpSp>
        <p:nvGrpSpPr>
          <p:cNvPr id="1177637" name="Group 37"/>
          <p:cNvGrpSpPr/>
          <p:nvPr/>
        </p:nvGrpSpPr>
        <p:grpSpPr bwMode="auto">
          <a:xfrm>
            <a:off x="136525" y="4040188"/>
            <a:ext cx="5426075" cy="1390650"/>
            <a:chOff x="86" y="2376"/>
            <a:chExt cx="3418" cy="876"/>
          </a:xfrm>
        </p:grpSpPr>
        <p:sp>
          <p:nvSpPr>
            <p:cNvPr id="1177638" name="Text Box 38"/>
            <p:cNvSpPr txBox="1">
              <a:spLocks noChangeArrowheads="1"/>
            </p:cNvSpPr>
            <p:nvPr/>
          </p:nvSpPr>
          <p:spPr bwMode="auto">
            <a:xfrm>
              <a:off x="86" y="2659"/>
              <a:ext cx="500" cy="346"/>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新数据块</a:t>
              </a:r>
            </a:p>
            <a:p>
              <a:pPr algn="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写入</a:t>
              </a:r>
            </a:p>
          </p:txBody>
        </p:sp>
        <p:sp>
          <p:nvSpPr>
            <p:cNvPr id="1177639" name="AutoShape 39"/>
            <p:cNvSpPr>
              <a:spLocks noChangeArrowheads="1"/>
            </p:cNvSpPr>
            <p:nvPr/>
          </p:nvSpPr>
          <p:spPr bwMode="auto">
            <a:xfrm>
              <a:off x="2448" y="2376"/>
              <a:ext cx="1056" cy="672"/>
            </a:xfrm>
            <a:prstGeom prst="flowChartPredefinedProcess">
              <a:avLst/>
            </a:prstGeom>
            <a:solidFill>
              <a:srgbClr val="003366">
                <a:alpha val="25000"/>
              </a:srgbClr>
            </a:solidFill>
            <a:ln w="9525">
              <a:solidFill>
                <a:srgbClr val="0033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640" name="Text Box 40"/>
            <p:cNvSpPr txBox="1">
              <a:spLocks noChangeArrowheads="1"/>
            </p:cNvSpPr>
            <p:nvPr/>
          </p:nvSpPr>
          <p:spPr bwMode="auto">
            <a:xfrm>
              <a:off x="2609" y="2436"/>
              <a:ext cx="715" cy="115"/>
            </a:xfrm>
            <a:prstGeom prst="rect">
              <a:avLst/>
            </a:prstGeom>
            <a:noFill/>
            <a:ln>
              <a:noFill/>
            </a:ln>
            <a:effectLst/>
            <a:extLst>
              <a:ext uri="{909E8E84-426E-40DD-AFC4-6F175D3DCCD1}">
                <a14:hiddenFill xmlns:a14="http://schemas.microsoft.com/office/drawing/2010/main">
                  <a:solidFill>
                    <a:srgbClr val="80808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algn="ct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10:00-10:59</a:t>
              </a:r>
            </a:p>
          </p:txBody>
        </p:sp>
        <p:grpSp>
          <p:nvGrpSpPr>
            <p:cNvPr id="1177641" name="Group 41"/>
            <p:cNvGrpSpPr/>
            <p:nvPr/>
          </p:nvGrpSpPr>
          <p:grpSpPr bwMode="auto">
            <a:xfrm>
              <a:off x="606" y="2532"/>
              <a:ext cx="768" cy="720"/>
              <a:chOff x="606" y="2532"/>
              <a:chExt cx="768" cy="720"/>
            </a:xfrm>
          </p:grpSpPr>
          <p:sp>
            <p:nvSpPr>
              <p:cNvPr id="1177642" name="AutoShape 42"/>
              <p:cNvSpPr>
                <a:spLocks noChangeArrowheads="1"/>
              </p:cNvSpPr>
              <p:nvPr/>
            </p:nvSpPr>
            <p:spPr bwMode="auto">
              <a:xfrm>
                <a:off x="606" y="2532"/>
                <a:ext cx="768" cy="720"/>
              </a:xfrm>
              <a:prstGeom prst="can">
                <a:avLst>
                  <a:gd name="adj" fmla="val 20833"/>
                </a:avLst>
              </a:prstGeom>
              <a:gradFill rotWithShape="1">
                <a:gsLst>
                  <a:gs pos="0">
                    <a:srgbClr val="666699"/>
                  </a:gs>
                  <a:gs pos="100000">
                    <a:srgbClr val="666699">
                      <a:gamma/>
                      <a:shade val="46275"/>
                      <a:invGamma/>
                    </a:srgb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77643" name="Group 43"/>
              <p:cNvGrpSpPr/>
              <p:nvPr/>
            </p:nvGrpSpPr>
            <p:grpSpPr bwMode="auto">
              <a:xfrm>
                <a:off x="726" y="2730"/>
                <a:ext cx="504" cy="438"/>
                <a:chOff x="726" y="2730"/>
                <a:chExt cx="504" cy="438"/>
              </a:xfrm>
            </p:grpSpPr>
            <p:sp>
              <p:nvSpPr>
                <p:cNvPr id="1177644" name="Rectangle 44"/>
                <p:cNvSpPr>
                  <a:spLocks noChangeArrowheads="1"/>
                </p:cNvSpPr>
                <p:nvPr/>
              </p:nvSpPr>
              <p:spPr bwMode="auto">
                <a:xfrm>
                  <a:off x="726" y="273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77645" name="Rectangle 45"/>
                <p:cNvSpPr>
                  <a:spLocks noChangeArrowheads="1"/>
                </p:cNvSpPr>
                <p:nvPr/>
              </p:nvSpPr>
              <p:spPr bwMode="auto">
                <a:xfrm>
                  <a:off x="726" y="284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4</a:t>
                  </a:r>
                </a:p>
              </p:txBody>
            </p:sp>
            <p:sp>
              <p:nvSpPr>
                <p:cNvPr id="1177646" name="Rectangle 46"/>
                <p:cNvSpPr>
                  <a:spLocks noChangeArrowheads="1"/>
                </p:cNvSpPr>
                <p:nvPr/>
              </p:nvSpPr>
              <p:spPr bwMode="auto">
                <a:xfrm>
                  <a:off x="726" y="295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sp>
              <p:nvSpPr>
                <p:cNvPr id="1177647" name="Rectangle 47"/>
                <p:cNvSpPr>
                  <a:spLocks noChangeArrowheads="1"/>
                </p:cNvSpPr>
                <p:nvPr/>
              </p:nvSpPr>
              <p:spPr bwMode="auto">
                <a:xfrm>
                  <a:off x="726" y="307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sp>
              <p:nvSpPr>
                <p:cNvPr id="1177648" name="Rectangle 48"/>
                <p:cNvSpPr>
                  <a:spLocks noChangeArrowheads="1"/>
                </p:cNvSpPr>
                <p:nvPr/>
              </p:nvSpPr>
              <p:spPr bwMode="auto">
                <a:xfrm>
                  <a:off x="906" y="273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77649" name="Rectangle 49"/>
                <p:cNvSpPr>
                  <a:spLocks noChangeArrowheads="1"/>
                </p:cNvSpPr>
                <p:nvPr/>
              </p:nvSpPr>
              <p:spPr bwMode="auto">
                <a:xfrm>
                  <a:off x="906" y="284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5</a:t>
                  </a:r>
                </a:p>
              </p:txBody>
            </p:sp>
            <p:sp>
              <p:nvSpPr>
                <p:cNvPr id="1177650" name="Rectangle 50"/>
                <p:cNvSpPr>
                  <a:spLocks noChangeArrowheads="1"/>
                </p:cNvSpPr>
                <p:nvPr/>
              </p:nvSpPr>
              <p:spPr bwMode="auto">
                <a:xfrm>
                  <a:off x="906" y="295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8</a:t>
                  </a:r>
                </a:p>
              </p:txBody>
            </p:sp>
            <p:sp>
              <p:nvSpPr>
                <p:cNvPr id="1177651" name="Rectangle 51"/>
                <p:cNvSpPr>
                  <a:spLocks noChangeArrowheads="1"/>
                </p:cNvSpPr>
                <p:nvPr/>
              </p:nvSpPr>
              <p:spPr bwMode="auto">
                <a:xfrm>
                  <a:off x="906" y="307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11</a:t>
                  </a:r>
                </a:p>
              </p:txBody>
            </p:sp>
            <p:sp>
              <p:nvSpPr>
                <p:cNvPr id="1177652" name="Rectangle 52"/>
                <p:cNvSpPr>
                  <a:spLocks noChangeArrowheads="1"/>
                </p:cNvSpPr>
                <p:nvPr/>
              </p:nvSpPr>
              <p:spPr bwMode="auto">
                <a:xfrm>
                  <a:off x="1086" y="273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3</a:t>
                  </a:r>
                </a:p>
              </p:txBody>
            </p:sp>
            <p:sp>
              <p:nvSpPr>
                <p:cNvPr id="1177653" name="Rectangle 53"/>
                <p:cNvSpPr>
                  <a:spLocks noChangeArrowheads="1"/>
                </p:cNvSpPr>
                <p:nvPr/>
              </p:nvSpPr>
              <p:spPr bwMode="auto">
                <a:xfrm>
                  <a:off x="1086" y="284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77654" name="Rectangle 54"/>
                <p:cNvSpPr>
                  <a:spLocks noChangeArrowheads="1"/>
                </p:cNvSpPr>
                <p:nvPr/>
              </p:nvSpPr>
              <p:spPr bwMode="auto">
                <a:xfrm>
                  <a:off x="1086" y="295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77655" name="Rectangle 55"/>
                <p:cNvSpPr>
                  <a:spLocks noChangeArrowheads="1"/>
                </p:cNvSpPr>
                <p:nvPr/>
              </p:nvSpPr>
              <p:spPr bwMode="auto">
                <a:xfrm>
                  <a:off x="1086" y="307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grpSp>
        </p:grpSp>
      </p:grpSp>
      <p:grpSp>
        <p:nvGrpSpPr>
          <p:cNvPr id="1177656" name="Group 56"/>
          <p:cNvGrpSpPr/>
          <p:nvPr/>
        </p:nvGrpSpPr>
        <p:grpSpPr bwMode="auto">
          <a:xfrm>
            <a:off x="136525" y="5287963"/>
            <a:ext cx="5426075" cy="1381125"/>
            <a:chOff x="86" y="3162"/>
            <a:chExt cx="3418" cy="870"/>
          </a:xfrm>
        </p:grpSpPr>
        <p:sp>
          <p:nvSpPr>
            <p:cNvPr id="1177657" name="AutoShape 57"/>
            <p:cNvSpPr>
              <a:spLocks noChangeArrowheads="1"/>
            </p:cNvSpPr>
            <p:nvPr/>
          </p:nvSpPr>
          <p:spPr bwMode="auto">
            <a:xfrm>
              <a:off x="2448" y="3162"/>
              <a:ext cx="1056" cy="672"/>
            </a:xfrm>
            <a:prstGeom prst="flowChartPredefinedProcess">
              <a:avLst/>
            </a:prstGeom>
            <a:solidFill>
              <a:srgbClr val="003366">
                <a:alpha val="25000"/>
              </a:srgbClr>
            </a:solidFill>
            <a:ln w="9525">
              <a:solidFill>
                <a:srgbClr val="0033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658" name="Text Box 58"/>
            <p:cNvSpPr txBox="1">
              <a:spLocks noChangeArrowheads="1"/>
            </p:cNvSpPr>
            <p:nvPr/>
          </p:nvSpPr>
          <p:spPr bwMode="auto">
            <a:xfrm>
              <a:off x="2616" y="3222"/>
              <a:ext cx="715" cy="115"/>
            </a:xfrm>
            <a:prstGeom prst="rect">
              <a:avLst/>
            </a:prstGeom>
            <a:noFill/>
            <a:ln>
              <a:noFill/>
            </a:ln>
            <a:effectLst/>
            <a:extLst>
              <a:ext uri="{909E8E84-426E-40DD-AFC4-6F175D3DCCD1}">
                <a14:hiddenFill xmlns:a14="http://schemas.microsoft.com/office/drawing/2010/main">
                  <a:solidFill>
                    <a:srgbClr val="808080">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algn="ct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11:00-11:59</a:t>
              </a:r>
            </a:p>
          </p:txBody>
        </p:sp>
        <p:sp>
          <p:nvSpPr>
            <p:cNvPr id="1177659" name="Text Box 59"/>
            <p:cNvSpPr txBox="1">
              <a:spLocks noChangeArrowheads="1"/>
            </p:cNvSpPr>
            <p:nvPr/>
          </p:nvSpPr>
          <p:spPr bwMode="auto">
            <a:xfrm>
              <a:off x="86" y="3432"/>
              <a:ext cx="500" cy="346"/>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新数据块</a:t>
              </a:r>
            </a:p>
            <a:p>
              <a:pPr algn="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写入</a:t>
              </a:r>
            </a:p>
          </p:txBody>
        </p:sp>
        <p:grpSp>
          <p:nvGrpSpPr>
            <p:cNvPr id="1177660" name="Group 60"/>
            <p:cNvGrpSpPr/>
            <p:nvPr/>
          </p:nvGrpSpPr>
          <p:grpSpPr bwMode="auto">
            <a:xfrm>
              <a:off x="606" y="3312"/>
              <a:ext cx="768" cy="720"/>
              <a:chOff x="606" y="3312"/>
              <a:chExt cx="768" cy="720"/>
            </a:xfrm>
          </p:grpSpPr>
          <p:sp>
            <p:nvSpPr>
              <p:cNvPr id="1177661" name="AutoShape 61"/>
              <p:cNvSpPr>
                <a:spLocks noChangeArrowheads="1"/>
              </p:cNvSpPr>
              <p:nvPr/>
            </p:nvSpPr>
            <p:spPr bwMode="auto">
              <a:xfrm>
                <a:off x="606" y="3312"/>
                <a:ext cx="768" cy="720"/>
              </a:xfrm>
              <a:prstGeom prst="can">
                <a:avLst>
                  <a:gd name="adj" fmla="val 20833"/>
                </a:avLst>
              </a:prstGeom>
              <a:gradFill rotWithShape="1">
                <a:gsLst>
                  <a:gs pos="0">
                    <a:srgbClr val="666699"/>
                  </a:gs>
                  <a:gs pos="100000">
                    <a:srgbClr val="666699">
                      <a:gamma/>
                      <a:shade val="46275"/>
                      <a:invGamma/>
                    </a:srgb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662" name="Rectangle 62"/>
              <p:cNvSpPr>
                <a:spLocks noChangeArrowheads="1"/>
              </p:cNvSpPr>
              <p:nvPr/>
            </p:nvSpPr>
            <p:spPr bwMode="auto">
              <a:xfrm>
                <a:off x="726" y="351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77663" name="Rectangle 63"/>
              <p:cNvSpPr>
                <a:spLocks noChangeArrowheads="1"/>
              </p:cNvSpPr>
              <p:nvPr/>
            </p:nvSpPr>
            <p:spPr bwMode="auto">
              <a:xfrm>
                <a:off x="726" y="362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4</a:t>
                </a:r>
              </a:p>
            </p:txBody>
          </p:sp>
          <p:sp>
            <p:nvSpPr>
              <p:cNvPr id="1177664" name="Rectangle 64"/>
              <p:cNvSpPr>
                <a:spLocks noChangeArrowheads="1"/>
              </p:cNvSpPr>
              <p:nvPr/>
            </p:nvSpPr>
            <p:spPr bwMode="auto">
              <a:xfrm>
                <a:off x="726" y="373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sp>
            <p:nvSpPr>
              <p:cNvPr id="1177665" name="Rectangle 65"/>
              <p:cNvSpPr>
                <a:spLocks noChangeArrowheads="1"/>
              </p:cNvSpPr>
              <p:nvPr/>
            </p:nvSpPr>
            <p:spPr bwMode="auto">
              <a:xfrm>
                <a:off x="726" y="385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sp>
            <p:nvSpPr>
              <p:cNvPr id="1177666" name="Rectangle 66"/>
              <p:cNvSpPr>
                <a:spLocks noChangeArrowheads="1"/>
              </p:cNvSpPr>
              <p:nvPr/>
            </p:nvSpPr>
            <p:spPr bwMode="auto">
              <a:xfrm>
                <a:off x="906" y="351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77667" name="Rectangle 67"/>
              <p:cNvSpPr>
                <a:spLocks noChangeArrowheads="1"/>
              </p:cNvSpPr>
              <p:nvPr/>
            </p:nvSpPr>
            <p:spPr bwMode="auto">
              <a:xfrm>
                <a:off x="906" y="362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5</a:t>
                </a:r>
              </a:p>
            </p:txBody>
          </p:sp>
          <p:sp>
            <p:nvSpPr>
              <p:cNvPr id="1177668" name="Rectangle 68"/>
              <p:cNvSpPr>
                <a:spLocks noChangeArrowheads="1"/>
              </p:cNvSpPr>
              <p:nvPr/>
            </p:nvSpPr>
            <p:spPr bwMode="auto">
              <a:xfrm>
                <a:off x="906" y="373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8</a:t>
                </a:r>
              </a:p>
            </p:txBody>
          </p:sp>
          <p:sp>
            <p:nvSpPr>
              <p:cNvPr id="1177669" name="Rectangle 69"/>
              <p:cNvSpPr>
                <a:spLocks noChangeArrowheads="1"/>
              </p:cNvSpPr>
              <p:nvPr/>
            </p:nvSpPr>
            <p:spPr bwMode="auto">
              <a:xfrm>
                <a:off x="906" y="385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11</a:t>
                </a:r>
              </a:p>
            </p:txBody>
          </p:sp>
          <p:sp>
            <p:nvSpPr>
              <p:cNvPr id="1177670" name="Rectangle 70"/>
              <p:cNvSpPr>
                <a:spLocks noChangeArrowheads="1"/>
              </p:cNvSpPr>
              <p:nvPr/>
            </p:nvSpPr>
            <p:spPr bwMode="auto">
              <a:xfrm>
                <a:off x="1086" y="351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3</a:t>
                </a:r>
              </a:p>
            </p:txBody>
          </p:sp>
          <p:sp>
            <p:nvSpPr>
              <p:cNvPr id="1177671" name="Rectangle 71"/>
              <p:cNvSpPr>
                <a:spLocks noChangeArrowheads="1"/>
              </p:cNvSpPr>
              <p:nvPr/>
            </p:nvSpPr>
            <p:spPr bwMode="auto">
              <a:xfrm>
                <a:off x="1086" y="362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77672" name="Rectangle 72"/>
              <p:cNvSpPr>
                <a:spLocks noChangeArrowheads="1"/>
              </p:cNvSpPr>
              <p:nvPr/>
            </p:nvSpPr>
            <p:spPr bwMode="auto">
              <a:xfrm>
                <a:off x="1086" y="373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77673" name="Rectangle 73"/>
              <p:cNvSpPr>
                <a:spLocks noChangeArrowheads="1"/>
              </p:cNvSpPr>
              <p:nvPr/>
            </p:nvSpPr>
            <p:spPr bwMode="auto">
              <a:xfrm>
                <a:off x="1086" y="385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grpSp>
      </p:grpSp>
      <p:sp>
        <p:nvSpPr>
          <p:cNvPr id="1177674" name="Text Box 74"/>
          <p:cNvSpPr txBox="1">
            <a:spLocks noChangeArrowheads="1"/>
          </p:cNvSpPr>
          <p:nvPr/>
        </p:nvSpPr>
        <p:spPr bwMode="auto">
          <a:xfrm>
            <a:off x="292100" y="1995488"/>
            <a:ext cx="641350" cy="366712"/>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数据块</a:t>
            </a:r>
          </a:p>
        </p:txBody>
      </p:sp>
      <p:grpSp>
        <p:nvGrpSpPr>
          <p:cNvPr id="1177675" name="Group 75"/>
          <p:cNvGrpSpPr/>
          <p:nvPr/>
        </p:nvGrpSpPr>
        <p:grpSpPr bwMode="auto">
          <a:xfrm>
            <a:off x="139700" y="2782888"/>
            <a:ext cx="5422900" cy="1390650"/>
            <a:chOff x="88" y="1584"/>
            <a:chExt cx="3416" cy="876"/>
          </a:xfrm>
        </p:grpSpPr>
        <p:sp>
          <p:nvSpPr>
            <p:cNvPr id="1177676" name="AutoShape 76"/>
            <p:cNvSpPr>
              <a:spLocks noChangeArrowheads="1"/>
            </p:cNvSpPr>
            <p:nvPr/>
          </p:nvSpPr>
          <p:spPr bwMode="auto">
            <a:xfrm>
              <a:off x="2448" y="1584"/>
              <a:ext cx="1056" cy="672"/>
            </a:xfrm>
            <a:prstGeom prst="flowChartPredefinedProcess">
              <a:avLst/>
            </a:prstGeom>
            <a:solidFill>
              <a:srgbClr val="003366">
                <a:alpha val="25000"/>
              </a:srgbClr>
            </a:solidFill>
            <a:ln w="9525">
              <a:solidFill>
                <a:srgbClr val="0033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677" name="Text Box 77"/>
            <p:cNvSpPr txBox="1">
              <a:spLocks noChangeArrowheads="1"/>
            </p:cNvSpPr>
            <p:nvPr/>
          </p:nvSpPr>
          <p:spPr bwMode="auto">
            <a:xfrm>
              <a:off x="2677" y="1650"/>
              <a:ext cx="593" cy="115"/>
            </a:xfrm>
            <a:prstGeom prst="rect">
              <a:avLst/>
            </a:prstGeom>
            <a:noFill/>
            <a:ln>
              <a:noFill/>
            </a:ln>
            <a:effectLst/>
            <a:extLst>
              <a:ext uri="{909E8E84-426E-40DD-AFC4-6F175D3DCCD1}">
                <a14:hiddenFill xmlns:a14="http://schemas.microsoft.com/office/drawing/2010/main">
                  <a:solidFill>
                    <a:srgbClr val="80808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algn="ct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9:00-9:59</a:t>
              </a:r>
            </a:p>
          </p:txBody>
        </p:sp>
        <p:grpSp>
          <p:nvGrpSpPr>
            <p:cNvPr id="1177678" name="Group 78"/>
            <p:cNvGrpSpPr/>
            <p:nvPr/>
          </p:nvGrpSpPr>
          <p:grpSpPr bwMode="auto">
            <a:xfrm>
              <a:off x="606" y="1740"/>
              <a:ext cx="768" cy="720"/>
              <a:chOff x="606" y="1740"/>
              <a:chExt cx="768" cy="720"/>
            </a:xfrm>
          </p:grpSpPr>
          <p:sp>
            <p:nvSpPr>
              <p:cNvPr id="1177679" name="AutoShape 79"/>
              <p:cNvSpPr>
                <a:spLocks noChangeArrowheads="1"/>
              </p:cNvSpPr>
              <p:nvPr/>
            </p:nvSpPr>
            <p:spPr bwMode="auto">
              <a:xfrm>
                <a:off x="606" y="1740"/>
                <a:ext cx="768" cy="720"/>
              </a:xfrm>
              <a:prstGeom prst="can">
                <a:avLst>
                  <a:gd name="adj" fmla="val 20833"/>
                </a:avLst>
              </a:prstGeom>
              <a:gradFill rotWithShape="1">
                <a:gsLst>
                  <a:gs pos="0">
                    <a:srgbClr val="666699"/>
                  </a:gs>
                  <a:gs pos="100000">
                    <a:srgbClr val="666699">
                      <a:gamma/>
                      <a:shade val="46275"/>
                      <a:invGamma/>
                    </a:srgb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77680" name="Group 80"/>
              <p:cNvGrpSpPr/>
              <p:nvPr/>
            </p:nvGrpSpPr>
            <p:grpSpPr bwMode="auto">
              <a:xfrm>
                <a:off x="726" y="1938"/>
                <a:ext cx="504" cy="438"/>
                <a:chOff x="726" y="1938"/>
                <a:chExt cx="504" cy="438"/>
              </a:xfrm>
            </p:grpSpPr>
            <p:sp>
              <p:nvSpPr>
                <p:cNvPr id="1177681" name="Rectangle 81"/>
                <p:cNvSpPr>
                  <a:spLocks noChangeArrowheads="1"/>
                </p:cNvSpPr>
                <p:nvPr/>
              </p:nvSpPr>
              <p:spPr bwMode="auto">
                <a:xfrm>
                  <a:off x="726" y="193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77682" name="Rectangle 82"/>
                <p:cNvSpPr>
                  <a:spLocks noChangeArrowheads="1"/>
                </p:cNvSpPr>
                <p:nvPr/>
              </p:nvSpPr>
              <p:spPr bwMode="auto">
                <a:xfrm>
                  <a:off x="726" y="205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4</a:t>
                  </a:r>
                </a:p>
              </p:txBody>
            </p:sp>
            <p:sp>
              <p:nvSpPr>
                <p:cNvPr id="1177683" name="Rectangle 83"/>
                <p:cNvSpPr>
                  <a:spLocks noChangeArrowheads="1"/>
                </p:cNvSpPr>
                <p:nvPr/>
              </p:nvSpPr>
              <p:spPr bwMode="auto">
                <a:xfrm>
                  <a:off x="726" y="2166"/>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sp>
              <p:nvSpPr>
                <p:cNvPr id="1177684" name="Rectangle 84"/>
                <p:cNvSpPr>
                  <a:spLocks noChangeArrowheads="1"/>
                </p:cNvSpPr>
                <p:nvPr/>
              </p:nvSpPr>
              <p:spPr bwMode="auto">
                <a:xfrm>
                  <a:off x="726" y="228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sp>
              <p:nvSpPr>
                <p:cNvPr id="1177685" name="Rectangle 85"/>
                <p:cNvSpPr>
                  <a:spLocks noChangeArrowheads="1"/>
                </p:cNvSpPr>
                <p:nvPr/>
              </p:nvSpPr>
              <p:spPr bwMode="auto">
                <a:xfrm>
                  <a:off x="906" y="193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77686" name="Rectangle 86"/>
                <p:cNvSpPr>
                  <a:spLocks noChangeArrowheads="1"/>
                </p:cNvSpPr>
                <p:nvPr/>
              </p:nvSpPr>
              <p:spPr bwMode="auto">
                <a:xfrm>
                  <a:off x="906" y="205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5</a:t>
                  </a:r>
                </a:p>
              </p:txBody>
            </p:sp>
            <p:sp>
              <p:nvSpPr>
                <p:cNvPr id="1177687" name="Rectangle 87"/>
                <p:cNvSpPr>
                  <a:spLocks noChangeArrowheads="1"/>
                </p:cNvSpPr>
                <p:nvPr/>
              </p:nvSpPr>
              <p:spPr bwMode="auto">
                <a:xfrm>
                  <a:off x="906" y="2166"/>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8</a:t>
                  </a:r>
                </a:p>
              </p:txBody>
            </p:sp>
            <p:sp>
              <p:nvSpPr>
                <p:cNvPr id="1177688" name="Rectangle 88"/>
                <p:cNvSpPr>
                  <a:spLocks noChangeArrowheads="1"/>
                </p:cNvSpPr>
                <p:nvPr/>
              </p:nvSpPr>
              <p:spPr bwMode="auto">
                <a:xfrm>
                  <a:off x="906" y="228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11</a:t>
                  </a:r>
                </a:p>
              </p:txBody>
            </p:sp>
            <p:sp>
              <p:nvSpPr>
                <p:cNvPr id="1177689" name="Rectangle 89"/>
                <p:cNvSpPr>
                  <a:spLocks noChangeArrowheads="1"/>
                </p:cNvSpPr>
                <p:nvPr/>
              </p:nvSpPr>
              <p:spPr bwMode="auto">
                <a:xfrm>
                  <a:off x="1086" y="193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3</a:t>
                  </a:r>
                </a:p>
              </p:txBody>
            </p:sp>
            <p:sp>
              <p:nvSpPr>
                <p:cNvPr id="1177690" name="Rectangle 90"/>
                <p:cNvSpPr>
                  <a:spLocks noChangeArrowheads="1"/>
                </p:cNvSpPr>
                <p:nvPr/>
              </p:nvSpPr>
              <p:spPr bwMode="auto">
                <a:xfrm>
                  <a:off x="1086" y="205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77691" name="Rectangle 91"/>
                <p:cNvSpPr>
                  <a:spLocks noChangeArrowheads="1"/>
                </p:cNvSpPr>
                <p:nvPr/>
              </p:nvSpPr>
              <p:spPr bwMode="auto">
                <a:xfrm>
                  <a:off x="1086" y="2166"/>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77692" name="Rectangle 92"/>
                <p:cNvSpPr>
                  <a:spLocks noChangeArrowheads="1"/>
                </p:cNvSpPr>
                <p:nvPr/>
              </p:nvSpPr>
              <p:spPr bwMode="auto">
                <a:xfrm>
                  <a:off x="1086" y="228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grpSp>
        </p:grpSp>
        <p:sp>
          <p:nvSpPr>
            <p:cNvPr id="1177693" name="Text Box 93"/>
            <p:cNvSpPr txBox="1">
              <a:spLocks noChangeArrowheads="1"/>
            </p:cNvSpPr>
            <p:nvPr/>
          </p:nvSpPr>
          <p:spPr bwMode="auto">
            <a:xfrm>
              <a:off x="88" y="1860"/>
              <a:ext cx="500" cy="346"/>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新数据块</a:t>
              </a:r>
            </a:p>
            <a:p>
              <a:pPr algn="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写入</a:t>
              </a:r>
            </a:p>
          </p:txBody>
        </p:sp>
      </p:grpSp>
      <p:sp>
        <p:nvSpPr>
          <p:cNvPr id="1177694" name="Rectangle 94"/>
          <p:cNvSpPr>
            <a:spLocks noChangeArrowheads="1"/>
          </p:cNvSpPr>
          <p:nvPr/>
        </p:nvSpPr>
        <p:spPr bwMode="auto">
          <a:xfrm>
            <a:off x="1438275" y="3344863"/>
            <a:ext cx="228600" cy="152400"/>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77695" name="Rectangle 95"/>
          <p:cNvSpPr>
            <a:spLocks noChangeArrowheads="1"/>
          </p:cNvSpPr>
          <p:nvPr/>
        </p:nvSpPr>
        <p:spPr bwMode="auto">
          <a:xfrm>
            <a:off x="1724025" y="3525838"/>
            <a:ext cx="228600" cy="152400"/>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77696" name="Rectangle 96"/>
          <p:cNvSpPr>
            <a:spLocks noChangeArrowheads="1"/>
          </p:cNvSpPr>
          <p:nvPr/>
        </p:nvSpPr>
        <p:spPr bwMode="auto">
          <a:xfrm>
            <a:off x="1152525" y="3706813"/>
            <a:ext cx="228600" cy="152400"/>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sp>
        <p:nvSpPr>
          <p:cNvPr id="1177697" name="Rectangle 97"/>
          <p:cNvSpPr>
            <a:spLocks noChangeArrowheads="1"/>
          </p:cNvSpPr>
          <p:nvPr/>
        </p:nvSpPr>
        <p:spPr bwMode="auto">
          <a:xfrm>
            <a:off x="1724025" y="4964113"/>
            <a:ext cx="228600" cy="152400"/>
          </a:xfrm>
          <a:prstGeom prst="rect">
            <a:avLst/>
          </a:prstGeom>
          <a:solidFill>
            <a:srgbClr val="800080">
              <a:alpha val="66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77698" name="Rectangle 98"/>
          <p:cNvSpPr>
            <a:spLocks noChangeArrowheads="1"/>
          </p:cNvSpPr>
          <p:nvPr/>
        </p:nvSpPr>
        <p:spPr bwMode="auto">
          <a:xfrm>
            <a:off x="1152525" y="5145088"/>
            <a:ext cx="228600" cy="152400"/>
          </a:xfrm>
          <a:prstGeom prst="rect">
            <a:avLst/>
          </a:prstGeom>
          <a:solidFill>
            <a:srgbClr val="800080">
              <a:alpha val="73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sp>
        <p:nvSpPr>
          <p:cNvPr id="1177699" name="Rectangle 99"/>
          <p:cNvSpPr>
            <a:spLocks noChangeArrowheads="1"/>
          </p:cNvSpPr>
          <p:nvPr/>
        </p:nvSpPr>
        <p:spPr bwMode="auto">
          <a:xfrm>
            <a:off x="1152525" y="5840413"/>
            <a:ext cx="228600" cy="152400"/>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77700" name="Rectangle 100"/>
          <p:cNvSpPr>
            <a:spLocks noChangeArrowheads="1"/>
          </p:cNvSpPr>
          <p:nvPr/>
        </p:nvSpPr>
        <p:spPr bwMode="auto">
          <a:xfrm>
            <a:off x="1724025" y="6383338"/>
            <a:ext cx="228600" cy="152400"/>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sp>
        <p:nvSpPr>
          <p:cNvPr id="1177701" name="Rectangle 101"/>
          <p:cNvSpPr>
            <a:spLocks noChangeArrowheads="1"/>
          </p:cNvSpPr>
          <p:nvPr/>
        </p:nvSpPr>
        <p:spPr bwMode="auto">
          <a:xfrm>
            <a:off x="4310063" y="3230563"/>
            <a:ext cx="228600" cy="152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77702" name="Rectangle 102"/>
          <p:cNvSpPr>
            <a:spLocks noChangeArrowheads="1"/>
          </p:cNvSpPr>
          <p:nvPr/>
        </p:nvSpPr>
        <p:spPr bwMode="auto">
          <a:xfrm>
            <a:off x="4594225" y="3230563"/>
            <a:ext cx="228600" cy="152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77703" name="Rectangle 103"/>
          <p:cNvSpPr>
            <a:spLocks noChangeArrowheads="1"/>
          </p:cNvSpPr>
          <p:nvPr/>
        </p:nvSpPr>
        <p:spPr bwMode="auto">
          <a:xfrm>
            <a:off x="4876800" y="3230563"/>
            <a:ext cx="228600" cy="152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sp>
        <p:nvSpPr>
          <p:cNvPr id="1177704" name="Rectangle 104"/>
          <p:cNvSpPr>
            <a:spLocks noChangeArrowheads="1"/>
          </p:cNvSpPr>
          <p:nvPr/>
        </p:nvSpPr>
        <p:spPr bwMode="auto">
          <a:xfrm>
            <a:off x="4429125" y="4481513"/>
            <a:ext cx="228600" cy="152400"/>
          </a:xfrm>
          <a:prstGeom prst="rect">
            <a:avLst/>
          </a:prstGeom>
          <a:solidFill>
            <a:schemeClr val="accent1">
              <a:alpha val="66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77705" name="Rectangle 105"/>
          <p:cNvSpPr>
            <a:spLocks noChangeArrowheads="1"/>
          </p:cNvSpPr>
          <p:nvPr/>
        </p:nvSpPr>
        <p:spPr bwMode="auto">
          <a:xfrm>
            <a:off x="4789488" y="4481513"/>
            <a:ext cx="228600" cy="152400"/>
          </a:xfrm>
          <a:prstGeom prst="rect">
            <a:avLst/>
          </a:prstGeom>
          <a:solidFill>
            <a:schemeClr val="accent1">
              <a:alpha val="73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sp>
        <p:nvSpPr>
          <p:cNvPr id="1177706" name="Rectangle 106"/>
          <p:cNvSpPr>
            <a:spLocks noChangeArrowheads="1"/>
          </p:cNvSpPr>
          <p:nvPr/>
        </p:nvSpPr>
        <p:spPr bwMode="auto">
          <a:xfrm>
            <a:off x="4430713" y="5754688"/>
            <a:ext cx="228600" cy="152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77707" name="Rectangle 107"/>
          <p:cNvSpPr>
            <a:spLocks noChangeArrowheads="1"/>
          </p:cNvSpPr>
          <p:nvPr/>
        </p:nvSpPr>
        <p:spPr bwMode="auto">
          <a:xfrm>
            <a:off x="4789488" y="5754688"/>
            <a:ext cx="228600" cy="152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sp>
        <p:nvSpPr>
          <p:cNvPr id="1177708" name="AutoShape 108"/>
          <p:cNvSpPr>
            <a:spLocks noChangeArrowheads="1"/>
          </p:cNvSpPr>
          <p:nvPr/>
        </p:nvSpPr>
        <p:spPr bwMode="auto">
          <a:xfrm>
            <a:off x="5867400" y="1563688"/>
            <a:ext cx="2971800" cy="914400"/>
          </a:xfrm>
          <a:prstGeom prst="wedgeRoundRectCallout">
            <a:avLst>
              <a:gd name="adj1" fmla="val -73667"/>
              <a:gd name="adj2" fmla="val 134898"/>
              <a:gd name="adj3" fmla="val 16667"/>
            </a:avLst>
          </a:prstGeom>
          <a:gradFill rotWithShape="1">
            <a:gsLst>
              <a:gs pos="0">
                <a:srgbClr val="800000">
                  <a:alpha val="45000"/>
                </a:srgbClr>
              </a:gs>
              <a:gs pos="100000">
                <a:srgbClr val="800000">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solidFill>
                  <a:schemeClr val="bg1"/>
                </a:solidFill>
                <a:latin typeface="Tahoma" panose="020B0604030504040204" pitchFamily="34" charset="0"/>
                <a:ea typeface="华文细黑" panose="02010600040101010101" pitchFamily="2" charset="-122"/>
              </a:rPr>
              <a:t>旧数据块保存在快照资源区</a:t>
            </a:r>
          </a:p>
        </p:txBody>
      </p:sp>
      <p:sp>
        <p:nvSpPr>
          <p:cNvPr id="1177709" name="AutoShape 109"/>
          <p:cNvSpPr>
            <a:spLocks noChangeArrowheads="1"/>
          </p:cNvSpPr>
          <p:nvPr/>
        </p:nvSpPr>
        <p:spPr bwMode="auto">
          <a:xfrm>
            <a:off x="5867400" y="2782888"/>
            <a:ext cx="2971800" cy="914400"/>
          </a:xfrm>
          <a:prstGeom prst="wedgeRoundRectCallout">
            <a:avLst>
              <a:gd name="adj1" fmla="val -76657"/>
              <a:gd name="adj2" fmla="val 137329"/>
              <a:gd name="adj3" fmla="val 16667"/>
            </a:avLst>
          </a:prstGeom>
          <a:gradFill rotWithShape="1">
            <a:gsLst>
              <a:gs pos="0">
                <a:srgbClr val="800000">
                  <a:alpha val="45000"/>
                </a:srgbClr>
              </a:gs>
              <a:gs pos="100000">
                <a:srgbClr val="800000">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solidFill>
                  <a:schemeClr val="bg1"/>
                </a:solidFill>
                <a:latin typeface="黑体" panose="02010609060101010101" pitchFamily="2" charset="-122"/>
                <a:ea typeface="华文细黑" panose="02010600040101010101" pitchFamily="2" charset="-122"/>
              </a:rPr>
              <a:t>旧数据块保存在快照资源区</a:t>
            </a:r>
          </a:p>
        </p:txBody>
      </p:sp>
      <p:sp>
        <p:nvSpPr>
          <p:cNvPr id="1177710" name="AutoShape 110"/>
          <p:cNvSpPr>
            <a:spLocks noChangeArrowheads="1"/>
          </p:cNvSpPr>
          <p:nvPr/>
        </p:nvSpPr>
        <p:spPr bwMode="auto">
          <a:xfrm>
            <a:off x="5867400" y="4078288"/>
            <a:ext cx="2971800" cy="914400"/>
          </a:xfrm>
          <a:prstGeom prst="wedgeRoundRectCallout">
            <a:avLst>
              <a:gd name="adj1" fmla="val -75162"/>
              <a:gd name="adj2" fmla="val 132639"/>
              <a:gd name="adj3" fmla="val 16667"/>
            </a:avLst>
          </a:prstGeom>
          <a:gradFill rotWithShape="1">
            <a:gsLst>
              <a:gs pos="0">
                <a:srgbClr val="800000">
                  <a:alpha val="45000"/>
                </a:srgbClr>
              </a:gs>
              <a:gs pos="100000">
                <a:srgbClr val="800000">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a:solidFill>
                  <a:schemeClr val="bg1"/>
                </a:solidFill>
                <a:latin typeface="黑体" panose="02010609060101010101" pitchFamily="2" charset="-122"/>
                <a:ea typeface="华文细黑" panose="02010600040101010101" pitchFamily="2" charset="-122"/>
              </a:rPr>
              <a:t>旧数据块保存在快照资源区</a:t>
            </a:r>
          </a:p>
        </p:txBody>
      </p:sp>
      <p:grpSp>
        <p:nvGrpSpPr>
          <p:cNvPr id="1177711" name="Group 111"/>
          <p:cNvGrpSpPr/>
          <p:nvPr/>
        </p:nvGrpSpPr>
        <p:grpSpPr bwMode="auto">
          <a:xfrm>
            <a:off x="1147763" y="4606925"/>
            <a:ext cx="811212" cy="514350"/>
            <a:chOff x="723" y="2733"/>
            <a:chExt cx="511" cy="324"/>
          </a:xfrm>
        </p:grpSpPr>
        <p:sp>
          <p:nvSpPr>
            <p:cNvPr id="1177712" name="Rectangle 112"/>
            <p:cNvSpPr>
              <a:spLocks noChangeArrowheads="1"/>
            </p:cNvSpPr>
            <p:nvPr/>
          </p:nvSpPr>
          <p:spPr bwMode="auto">
            <a:xfrm>
              <a:off x="910" y="2733"/>
              <a:ext cx="144" cy="96"/>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77713" name="Rectangle 113"/>
            <p:cNvSpPr>
              <a:spLocks noChangeArrowheads="1"/>
            </p:cNvSpPr>
            <p:nvPr/>
          </p:nvSpPr>
          <p:spPr bwMode="auto">
            <a:xfrm>
              <a:off x="1090" y="2847"/>
              <a:ext cx="144" cy="96"/>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77714" name="Rectangle 114"/>
            <p:cNvSpPr>
              <a:spLocks noChangeArrowheads="1"/>
            </p:cNvSpPr>
            <p:nvPr/>
          </p:nvSpPr>
          <p:spPr bwMode="auto">
            <a:xfrm>
              <a:off x="723" y="2961"/>
              <a:ext cx="144" cy="96"/>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grpSp>
      <p:grpSp>
        <p:nvGrpSpPr>
          <p:cNvPr id="1177715" name="Group 115"/>
          <p:cNvGrpSpPr/>
          <p:nvPr/>
        </p:nvGrpSpPr>
        <p:grpSpPr bwMode="auto">
          <a:xfrm>
            <a:off x="1152525" y="5840413"/>
            <a:ext cx="806450" cy="693737"/>
            <a:chOff x="726" y="3510"/>
            <a:chExt cx="508" cy="437"/>
          </a:xfrm>
        </p:grpSpPr>
        <p:sp>
          <p:nvSpPr>
            <p:cNvPr id="1177716" name="Rectangle 116"/>
            <p:cNvSpPr>
              <a:spLocks noChangeArrowheads="1"/>
            </p:cNvSpPr>
            <p:nvPr/>
          </p:nvSpPr>
          <p:spPr bwMode="auto">
            <a:xfrm>
              <a:off x="906" y="3510"/>
              <a:ext cx="144" cy="96"/>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77717" name="Rectangle 117"/>
            <p:cNvSpPr>
              <a:spLocks noChangeArrowheads="1"/>
            </p:cNvSpPr>
            <p:nvPr/>
          </p:nvSpPr>
          <p:spPr bwMode="auto">
            <a:xfrm>
              <a:off x="1086" y="3624"/>
              <a:ext cx="144" cy="96"/>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77718" name="Rectangle 118"/>
            <p:cNvSpPr>
              <a:spLocks noChangeArrowheads="1"/>
            </p:cNvSpPr>
            <p:nvPr/>
          </p:nvSpPr>
          <p:spPr bwMode="auto">
            <a:xfrm>
              <a:off x="726" y="3738"/>
              <a:ext cx="144" cy="96"/>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sp>
          <p:nvSpPr>
            <p:cNvPr id="1177719" name="Rectangle 119"/>
            <p:cNvSpPr>
              <a:spLocks noChangeArrowheads="1"/>
            </p:cNvSpPr>
            <p:nvPr/>
          </p:nvSpPr>
          <p:spPr bwMode="auto">
            <a:xfrm>
              <a:off x="1090" y="3737"/>
              <a:ext cx="144" cy="96"/>
            </a:xfrm>
            <a:prstGeom prst="rect">
              <a:avLst/>
            </a:prstGeom>
            <a:solidFill>
              <a:srgbClr val="800080">
                <a:alpha val="66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77720" name="Rectangle 120"/>
            <p:cNvSpPr>
              <a:spLocks noChangeArrowheads="1"/>
            </p:cNvSpPr>
            <p:nvPr/>
          </p:nvSpPr>
          <p:spPr bwMode="auto">
            <a:xfrm>
              <a:off x="730" y="3851"/>
              <a:ext cx="144" cy="96"/>
            </a:xfrm>
            <a:prstGeom prst="rect">
              <a:avLst/>
            </a:prstGeom>
            <a:solidFill>
              <a:srgbClr val="800080">
                <a:alpha val="73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grpSp>
      <p:sp>
        <p:nvSpPr>
          <p:cNvPr id="1177721" name="Rectangle 121"/>
          <p:cNvSpPr>
            <a:spLocks noGrp="1" noChangeArrowheads="1"/>
          </p:cNvSpPr>
          <p:nvPr>
            <p:ph type="title"/>
          </p:nvPr>
        </p:nvSpPr>
        <p:spPr>
          <a:xfrm>
            <a:off x="1331913" y="765175"/>
            <a:ext cx="6202362" cy="495300"/>
          </a:xfrm>
          <a:noFill/>
        </p:spPr>
        <p:txBody>
          <a:bodyPr/>
          <a:lstStyle/>
          <a:p>
            <a:r>
              <a:rPr lang="en-US" altLang="zh-CN"/>
              <a:t>TimeMark</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177607"/>
                                        </p:tgtEl>
                                        <p:attrNameLst>
                                          <p:attrName>style.visibility</p:attrName>
                                        </p:attrNameLst>
                                      </p:cBhvr>
                                      <p:to>
                                        <p:strVal val="visible"/>
                                      </p:to>
                                    </p:set>
                                    <p:animEffect transition="in" filter="slide(fromLeft)">
                                      <p:cBhvr>
                                        <p:cTn id="7" dur="500"/>
                                        <p:tgtEl>
                                          <p:spTgt spid="117760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77610"/>
                                        </p:tgtEl>
                                        <p:attrNameLst>
                                          <p:attrName>style.visibility</p:attrName>
                                        </p:attrNameLst>
                                      </p:cBhvr>
                                      <p:to>
                                        <p:strVal val="visible"/>
                                      </p:to>
                                    </p:set>
                                    <p:animEffect transition="in" filter="dissolve">
                                      <p:cBhvr>
                                        <p:cTn id="11" dur="500"/>
                                        <p:tgtEl>
                                          <p:spTgt spid="117761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177675"/>
                                        </p:tgtEl>
                                        <p:attrNameLst>
                                          <p:attrName>style.visibility</p:attrName>
                                        </p:attrNameLst>
                                      </p:cBhvr>
                                      <p:to>
                                        <p:strVal val="visible"/>
                                      </p:to>
                                    </p:set>
                                    <p:animEffect transition="in" filter="dissolve">
                                      <p:cBhvr>
                                        <p:cTn id="16" dur="500"/>
                                        <p:tgtEl>
                                          <p:spTgt spid="1177675"/>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1177694"/>
                                        </p:tgtEl>
                                        <p:attrNameLst>
                                          <p:attrName>style.visibility</p:attrName>
                                        </p:attrNameLst>
                                      </p:cBhvr>
                                      <p:to>
                                        <p:strVal val="visible"/>
                                      </p:to>
                                    </p:set>
                                    <p:animEffect transition="in" filter="wipe(up)">
                                      <p:cBhvr>
                                        <p:cTn id="20" dur="500"/>
                                        <p:tgtEl>
                                          <p:spTgt spid="1177694"/>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1177696"/>
                                        </p:tgtEl>
                                        <p:attrNameLst>
                                          <p:attrName>style.visibility</p:attrName>
                                        </p:attrNameLst>
                                      </p:cBhvr>
                                      <p:to>
                                        <p:strVal val="visible"/>
                                      </p:to>
                                    </p:set>
                                    <p:animEffect transition="in" filter="wipe(up)">
                                      <p:cBhvr>
                                        <p:cTn id="24" dur="500"/>
                                        <p:tgtEl>
                                          <p:spTgt spid="1177696"/>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1177695"/>
                                        </p:tgtEl>
                                        <p:attrNameLst>
                                          <p:attrName>style.visibility</p:attrName>
                                        </p:attrNameLst>
                                      </p:cBhvr>
                                      <p:to>
                                        <p:strVal val="visible"/>
                                      </p:to>
                                    </p:set>
                                    <p:animEffect transition="in" filter="wipe(up)">
                                      <p:cBhvr>
                                        <p:cTn id="28" dur="500"/>
                                        <p:tgtEl>
                                          <p:spTgt spid="1177695"/>
                                        </p:tgtEl>
                                      </p:cBhvr>
                                    </p:animEffect>
                                  </p:childTnLst>
                                </p:cTn>
                              </p:par>
                            </p:childTnLst>
                          </p:cTn>
                        </p:par>
                        <p:par>
                          <p:cTn id="29" fill="hold">
                            <p:stCondLst>
                              <p:cond delay="2000"/>
                            </p:stCondLst>
                            <p:childTnLst>
                              <p:par>
                                <p:cTn id="30" presetID="9" presetClass="entr" presetSubtype="0" fill="hold" nodeType="afterEffect">
                                  <p:stCondLst>
                                    <p:cond delay="0"/>
                                  </p:stCondLst>
                                  <p:childTnLst>
                                    <p:set>
                                      <p:cBhvr>
                                        <p:cTn id="31" dur="1" fill="hold">
                                          <p:stCondLst>
                                            <p:cond delay="0"/>
                                          </p:stCondLst>
                                        </p:cTn>
                                        <p:tgtEl>
                                          <p:spTgt spid="1177703"/>
                                        </p:tgtEl>
                                        <p:attrNameLst>
                                          <p:attrName>style.visibility</p:attrName>
                                        </p:attrNameLst>
                                      </p:cBhvr>
                                      <p:to>
                                        <p:strVal val="visible"/>
                                      </p:to>
                                    </p:set>
                                    <p:animEffect transition="in" filter="dissolve">
                                      <p:cBhvr>
                                        <p:cTn id="32" dur="500"/>
                                        <p:tgtEl>
                                          <p:spTgt spid="1177703"/>
                                        </p:tgtEl>
                                      </p:cBhvr>
                                    </p:animEffect>
                                  </p:childTnLst>
                                </p:cTn>
                              </p:par>
                              <p:par>
                                <p:cTn id="33" presetID="9" presetClass="entr" presetSubtype="0" fill="hold" nodeType="withEffect">
                                  <p:stCondLst>
                                    <p:cond delay="0"/>
                                  </p:stCondLst>
                                  <p:childTnLst>
                                    <p:set>
                                      <p:cBhvr>
                                        <p:cTn id="34" dur="1" fill="hold">
                                          <p:stCondLst>
                                            <p:cond delay="0"/>
                                          </p:stCondLst>
                                        </p:cTn>
                                        <p:tgtEl>
                                          <p:spTgt spid="1177702"/>
                                        </p:tgtEl>
                                        <p:attrNameLst>
                                          <p:attrName>style.visibility</p:attrName>
                                        </p:attrNameLst>
                                      </p:cBhvr>
                                      <p:to>
                                        <p:strVal val="visible"/>
                                      </p:to>
                                    </p:set>
                                    <p:animEffect transition="in" filter="dissolve">
                                      <p:cBhvr>
                                        <p:cTn id="35" dur="500"/>
                                        <p:tgtEl>
                                          <p:spTgt spid="1177702"/>
                                        </p:tgtEl>
                                      </p:cBhvr>
                                    </p:animEffect>
                                  </p:childTnLst>
                                </p:cTn>
                              </p:par>
                              <p:par>
                                <p:cTn id="36" presetID="9" presetClass="entr" presetSubtype="0" fill="hold" nodeType="withEffect">
                                  <p:stCondLst>
                                    <p:cond delay="0"/>
                                  </p:stCondLst>
                                  <p:childTnLst>
                                    <p:set>
                                      <p:cBhvr>
                                        <p:cTn id="37" dur="1" fill="hold">
                                          <p:stCondLst>
                                            <p:cond delay="0"/>
                                          </p:stCondLst>
                                        </p:cTn>
                                        <p:tgtEl>
                                          <p:spTgt spid="1177701"/>
                                        </p:tgtEl>
                                        <p:attrNameLst>
                                          <p:attrName>style.visibility</p:attrName>
                                        </p:attrNameLst>
                                      </p:cBhvr>
                                      <p:to>
                                        <p:strVal val="visible"/>
                                      </p:to>
                                    </p:set>
                                    <p:animEffect transition="in" filter="dissolve">
                                      <p:cBhvr>
                                        <p:cTn id="38" dur="500"/>
                                        <p:tgtEl>
                                          <p:spTgt spid="1177701"/>
                                        </p:tgtEl>
                                      </p:cBhvr>
                                    </p:animEffect>
                                  </p:childTnLst>
                                </p:cTn>
                              </p:par>
                              <p:par>
                                <p:cTn id="39" presetID="0" presetClass="path" presetSubtype="0" accel="50000" decel="50000" fill="hold" nodeType="withEffect">
                                  <p:stCondLst>
                                    <p:cond delay="0"/>
                                  </p:stCondLst>
                                  <p:childTnLst>
                                    <p:animMotion origin="layout" path="M 8.33333E-7 2.07495E-6 L -0.31666 0.0111 " pathEditMode="relative" ptsTypes="AA">
                                      <p:cBhvr>
                                        <p:cTn id="40" dur="2000" spd="-100000" fill="hold"/>
                                        <p:tgtEl>
                                          <p:spTgt spid="1177701"/>
                                        </p:tgtEl>
                                        <p:attrNameLst>
                                          <p:attrName>ppt_x</p:attrName>
                                          <p:attrName>ppt_y</p:attrName>
                                        </p:attrNameLst>
                                      </p:cBhvr>
                                    </p:animMotion>
                                  </p:childTnLst>
                                </p:cTn>
                              </p:par>
                              <p:par>
                                <p:cTn id="41" presetID="0" presetClass="path" presetSubtype="0" accel="50000" decel="50000" fill="hold" nodeType="withEffect">
                                  <p:stCondLst>
                                    <p:cond delay="0"/>
                                  </p:stCondLst>
                                  <p:childTnLst>
                                    <p:animMotion origin="layout" path="M 3.88889E-6 2.07495E-6 L -0.31667 0.04441 " pathEditMode="relative" ptsTypes="AA">
                                      <p:cBhvr>
                                        <p:cTn id="42" dur="2000" spd="-100000" fill="hold"/>
                                        <p:tgtEl>
                                          <p:spTgt spid="1177702"/>
                                        </p:tgtEl>
                                        <p:attrNameLst>
                                          <p:attrName>ppt_x</p:attrName>
                                          <p:attrName>ppt_y</p:attrName>
                                        </p:attrNameLst>
                                      </p:cBhvr>
                                    </p:animMotion>
                                  </p:childTnLst>
                                </p:cTn>
                              </p:par>
                              <p:par>
                                <p:cTn id="43" presetID="0" presetClass="path" presetSubtype="0" accel="50000" decel="50000" fill="hold" nodeType="withEffect">
                                  <p:stCondLst>
                                    <p:cond delay="0"/>
                                  </p:stCondLst>
                                  <p:childTnLst>
                                    <p:animMotion origin="layout" path="M 6.66667E-6 2.07495E-6 L -0.39999 0.06662 " pathEditMode="relative" rAng="0" ptsTypes="AA">
                                      <p:cBhvr>
                                        <p:cTn id="44" dur="2000" spd="-100000" fill="hold"/>
                                        <p:tgtEl>
                                          <p:spTgt spid="1177703"/>
                                        </p:tgtEl>
                                        <p:attrNameLst>
                                          <p:attrName>ppt_x</p:attrName>
                                          <p:attrName>ppt_y</p:attrName>
                                        </p:attrNameLst>
                                      </p:cBhvr>
                                      <p:rCtr x="0" y="0"/>
                                    </p:animMotion>
                                  </p:childTnLst>
                                </p:cTn>
                              </p:par>
                              <p:par>
                                <p:cTn id="45" presetID="22" presetClass="entr" presetSubtype="8" fill="hold" grpId="0" nodeType="withEffect">
                                  <p:stCondLst>
                                    <p:cond delay="0"/>
                                  </p:stCondLst>
                                  <p:childTnLst>
                                    <p:set>
                                      <p:cBhvr>
                                        <p:cTn id="46" dur="1" fill="hold">
                                          <p:stCondLst>
                                            <p:cond delay="0"/>
                                          </p:stCondLst>
                                        </p:cTn>
                                        <p:tgtEl>
                                          <p:spTgt spid="1177708"/>
                                        </p:tgtEl>
                                        <p:attrNameLst>
                                          <p:attrName>style.visibility</p:attrName>
                                        </p:attrNameLst>
                                      </p:cBhvr>
                                      <p:to>
                                        <p:strVal val="visible"/>
                                      </p:to>
                                    </p:set>
                                    <p:animEffect transition="in" filter="wipe(left)">
                                      <p:cBhvr>
                                        <p:cTn id="47" dur="500"/>
                                        <p:tgtEl>
                                          <p:spTgt spid="1177708"/>
                                        </p:tgtEl>
                                      </p:cBhvr>
                                    </p:animEffect>
                                  </p:childTnLst>
                                </p:cTn>
                              </p:par>
                            </p:childTnLst>
                          </p:cTn>
                        </p:par>
                        <p:par>
                          <p:cTn id="48" fill="hold">
                            <p:stCondLst>
                              <p:cond delay="2500"/>
                            </p:stCondLst>
                            <p:childTnLst>
                              <p:par>
                                <p:cTn id="49" presetID="12" presetClass="entr" presetSubtype="8" fill="hold" nodeType="afterEffect">
                                  <p:stCondLst>
                                    <p:cond delay="0"/>
                                  </p:stCondLst>
                                  <p:childTnLst>
                                    <p:set>
                                      <p:cBhvr>
                                        <p:cTn id="50" dur="1" fill="hold">
                                          <p:stCondLst>
                                            <p:cond delay="0"/>
                                          </p:stCondLst>
                                        </p:cTn>
                                        <p:tgtEl>
                                          <p:spTgt spid="1177611"/>
                                        </p:tgtEl>
                                        <p:attrNameLst>
                                          <p:attrName>style.visibility</p:attrName>
                                        </p:attrNameLst>
                                      </p:cBhvr>
                                      <p:to>
                                        <p:strVal val="visible"/>
                                      </p:to>
                                    </p:set>
                                    <p:animEffect transition="in" filter="slide(fromLeft)">
                                      <p:cBhvr>
                                        <p:cTn id="51" dur="500"/>
                                        <p:tgtEl>
                                          <p:spTgt spid="1177611"/>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1177637"/>
                                        </p:tgtEl>
                                        <p:attrNameLst>
                                          <p:attrName>style.visibility</p:attrName>
                                        </p:attrNameLst>
                                      </p:cBhvr>
                                      <p:to>
                                        <p:strVal val="visible"/>
                                      </p:to>
                                    </p:set>
                                    <p:animEffect transition="in" filter="dissolve">
                                      <p:cBhvr>
                                        <p:cTn id="56" dur="500"/>
                                        <p:tgtEl>
                                          <p:spTgt spid="1177637"/>
                                        </p:tgtEl>
                                      </p:cBhvr>
                                    </p:animEffect>
                                  </p:childTnLst>
                                </p:cTn>
                              </p:par>
                              <p:par>
                                <p:cTn id="57" presetID="9" presetClass="entr" presetSubtype="0" fill="hold" nodeType="withEffect">
                                  <p:stCondLst>
                                    <p:cond delay="0"/>
                                  </p:stCondLst>
                                  <p:childTnLst>
                                    <p:set>
                                      <p:cBhvr>
                                        <p:cTn id="58" dur="1" fill="hold">
                                          <p:stCondLst>
                                            <p:cond delay="0"/>
                                          </p:stCondLst>
                                        </p:cTn>
                                        <p:tgtEl>
                                          <p:spTgt spid="1177711"/>
                                        </p:tgtEl>
                                        <p:attrNameLst>
                                          <p:attrName>style.visibility</p:attrName>
                                        </p:attrNameLst>
                                      </p:cBhvr>
                                      <p:to>
                                        <p:strVal val="visible"/>
                                      </p:to>
                                    </p:set>
                                    <p:animEffect transition="in" filter="dissolve">
                                      <p:cBhvr>
                                        <p:cTn id="59" dur="500"/>
                                        <p:tgtEl>
                                          <p:spTgt spid="1177711"/>
                                        </p:tgtEl>
                                      </p:cBhvr>
                                    </p:animEffect>
                                  </p:childTnLst>
                                </p:cTn>
                              </p:par>
                            </p:childTnLst>
                          </p:cTn>
                        </p:par>
                        <p:par>
                          <p:cTn id="60" fill="hold">
                            <p:stCondLst>
                              <p:cond delay="500"/>
                            </p:stCondLst>
                            <p:childTnLst>
                              <p:par>
                                <p:cTn id="61" presetID="22" presetClass="entr" presetSubtype="1" fill="hold" grpId="0" nodeType="afterEffect">
                                  <p:stCondLst>
                                    <p:cond delay="0"/>
                                  </p:stCondLst>
                                  <p:childTnLst>
                                    <p:set>
                                      <p:cBhvr>
                                        <p:cTn id="62" dur="1" fill="hold">
                                          <p:stCondLst>
                                            <p:cond delay="0"/>
                                          </p:stCondLst>
                                        </p:cTn>
                                        <p:tgtEl>
                                          <p:spTgt spid="1177697"/>
                                        </p:tgtEl>
                                        <p:attrNameLst>
                                          <p:attrName>style.visibility</p:attrName>
                                        </p:attrNameLst>
                                      </p:cBhvr>
                                      <p:to>
                                        <p:strVal val="visible"/>
                                      </p:to>
                                    </p:set>
                                    <p:animEffect transition="in" filter="wipe(up)">
                                      <p:cBhvr>
                                        <p:cTn id="63" dur="500"/>
                                        <p:tgtEl>
                                          <p:spTgt spid="1177697"/>
                                        </p:tgtEl>
                                      </p:cBhvr>
                                    </p:animEffect>
                                  </p:childTnLst>
                                </p:cTn>
                              </p:par>
                            </p:childTnLst>
                          </p:cTn>
                        </p:par>
                        <p:par>
                          <p:cTn id="64" fill="hold">
                            <p:stCondLst>
                              <p:cond delay="1000"/>
                            </p:stCondLst>
                            <p:childTnLst>
                              <p:par>
                                <p:cTn id="65" presetID="22" presetClass="entr" presetSubtype="1" fill="hold" grpId="0" nodeType="afterEffect">
                                  <p:stCondLst>
                                    <p:cond delay="0"/>
                                  </p:stCondLst>
                                  <p:childTnLst>
                                    <p:set>
                                      <p:cBhvr>
                                        <p:cTn id="66" dur="1" fill="hold">
                                          <p:stCondLst>
                                            <p:cond delay="0"/>
                                          </p:stCondLst>
                                        </p:cTn>
                                        <p:tgtEl>
                                          <p:spTgt spid="1177698"/>
                                        </p:tgtEl>
                                        <p:attrNameLst>
                                          <p:attrName>style.visibility</p:attrName>
                                        </p:attrNameLst>
                                      </p:cBhvr>
                                      <p:to>
                                        <p:strVal val="visible"/>
                                      </p:to>
                                    </p:set>
                                    <p:animEffect transition="in" filter="wipe(up)">
                                      <p:cBhvr>
                                        <p:cTn id="67" dur="500"/>
                                        <p:tgtEl>
                                          <p:spTgt spid="1177698"/>
                                        </p:tgtEl>
                                      </p:cBhvr>
                                    </p:animEffect>
                                  </p:childTnLst>
                                </p:cTn>
                              </p:par>
                            </p:childTnLst>
                          </p:cTn>
                        </p:par>
                        <p:par>
                          <p:cTn id="68" fill="hold">
                            <p:stCondLst>
                              <p:cond delay="1500"/>
                            </p:stCondLst>
                            <p:childTnLst>
                              <p:par>
                                <p:cTn id="69" presetID="9" presetClass="entr" presetSubtype="0" fill="hold" grpId="1" nodeType="afterEffect">
                                  <p:stCondLst>
                                    <p:cond delay="0"/>
                                  </p:stCondLst>
                                  <p:childTnLst>
                                    <p:set>
                                      <p:cBhvr>
                                        <p:cTn id="70" dur="1" fill="hold">
                                          <p:stCondLst>
                                            <p:cond delay="0"/>
                                          </p:stCondLst>
                                        </p:cTn>
                                        <p:tgtEl>
                                          <p:spTgt spid="1177705"/>
                                        </p:tgtEl>
                                        <p:attrNameLst>
                                          <p:attrName>style.visibility</p:attrName>
                                        </p:attrNameLst>
                                      </p:cBhvr>
                                      <p:to>
                                        <p:strVal val="visible"/>
                                      </p:to>
                                    </p:set>
                                    <p:animEffect transition="in" filter="dissolve">
                                      <p:cBhvr>
                                        <p:cTn id="71" dur="500"/>
                                        <p:tgtEl>
                                          <p:spTgt spid="1177705"/>
                                        </p:tgtEl>
                                      </p:cBhvr>
                                    </p:animEffect>
                                  </p:childTnLst>
                                </p:cTn>
                              </p:par>
                              <p:par>
                                <p:cTn id="72" presetID="9" presetClass="entr" presetSubtype="0" fill="hold" grpId="1" nodeType="withEffect">
                                  <p:stCondLst>
                                    <p:cond delay="0"/>
                                  </p:stCondLst>
                                  <p:childTnLst>
                                    <p:set>
                                      <p:cBhvr>
                                        <p:cTn id="73" dur="1" fill="hold">
                                          <p:stCondLst>
                                            <p:cond delay="0"/>
                                          </p:stCondLst>
                                        </p:cTn>
                                        <p:tgtEl>
                                          <p:spTgt spid="1177704"/>
                                        </p:tgtEl>
                                        <p:attrNameLst>
                                          <p:attrName>style.visibility</p:attrName>
                                        </p:attrNameLst>
                                      </p:cBhvr>
                                      <p:to>
                                        <p:strVal val="visible"/>
                                      </p:to>
                                    </p:set>
                                    <p:animEffect transition="in" filter="dissolve">
                                      <p:cBhvr>
                                        <p:cTn id="74" dur="500"/>
                                        <p:tgtEl>
                                          <p:spTgt spid="1177704"/>
                                        </p:tgtEl>
                                      </p:cBhvr>
                                    </p:animEffect>
                                  </p:childTnLst>
                                </p:cTn>
                              </p:par>
                              <p:par>
                                <p:cTn id="75" presetID="0" presetClass="path" presetSubtype="0" accel="50000" decel="50000" fill="hold" grpId="0" nodeType="withEffect">
                                  <p:stCondLst>
                                    <p:cond delay="0"/>
                                  </p:stCondLst>
                                  <p:childTnLst>
                                    <p:animMotion origin="layout" path="M -5E-6 -1.50821E-6 L -0.30001 0.07772 " pathEditMode="relative" ptsTypes="AA">
                                      <p:cBhvr>
                                        <p:cTn id="76" dur="2000" spd="-100000" fill="hold"/>
                                        <p:tgtEl>
                                          <p:spTgt spid="1177704"/>
                                        </p:tgtEl>
                                        <p:attrNameLst>
                                          <p:attrName>ppt_x</p:attrName>
                                          <p:attrName>ppt_y</p:attrName>
                                        </p:attrNameLst>
                                      </p:cBhvr>
                                    </p:animMotion>
                                  </p:childTnLst>
                                </p:cTn>
                              </p:par>
                              <p:par>
                                <p:cTn id="77" presetID="0" presetClass="path" presetSubtype="0" accel="50000" decel="50000" fill="hold" grpId="0" nodeType="withEffect">
                                  <p:stCondLst>
                                    <p:cond delay="0"/>
                                  </p:stCondLst>
                                  <p:childTnLst>
                                    <p:animMotion origin="layout" path="M 1.38889E-6 -1.50821E-6 L -0.39166 0.09993 " pathEditMode="relative" ptsTypes="AA">
                                      <p:cBhvr>
                                        <p:cTn id="78" dur="2000" spd="-100000" fill="hold"/>
                                        <p:tgtEl>
                                          <p:spTgt spid="1177705"/>
                                        </p:tgtEl>
                                        <p:attrNameLst>
                                          <p:attrName>ppt_x</p:attrName>
                                          <p:attrName>ppt_y</p:attrName>
                                        </p:attrNameLst>
                                      </p:cBhvr>
                                    </p:animMotion>
                                  </p:childTnLst>
                                </p:cTn>
                              </p:par>
                            </p:childTnLst>
                          </p:cTn>
                        </p:par>
                        <p:par>
                          <p:cTn id="79" fill="hold">
                            <p:stCondLst>
                              <p:cond delay="2000"/>
                            </p:stCondLst>
                            <p:childTnLst>
                              <p:par>
                                <p:cTn id="80" presetID="12" presetClass="entr" presetSubtype="8" fill="hold" nodeType="afterEffect">
                                  <p:stCondLst>
                                    <p:cond delay="0"/>
                                  </p:stCondLst>
                                  <p:childTnLst>
                                    <p:set>
                                      <p:cBhvr>
                                        <p:cTn id="81" dur="1" fill="hold">
                                          <p:stCondLst>
                                            <p:cond delay="0"/>
                                          </p:stCondLst>
                                        </p:cTn>
                                        <p:tgtEl>
                                          <p:spTgt spid="1177614"/>
                                        </p:tgtEl>
                                        <p:attrNameLst>
                                          <p:attrName>style.visibility</p:attrName>
                                        </p:attrNameLst>
                                      </p:cBhvr>
                                      <p:to>
                                        <p:strVal val="visible"/>
                                      </p:to>
                                    </p:set>
                                    <p:animEffect transition="in" filter="slide(fromLeft)">
                                      <p:cBhvr>
                                        <p:cTn id="82" dur="500"/>
                                        <p:tgtEl>
                                          <p:spTgt spid="1177614"/>
                                        </p:tgtEl>
                                      </p:cBhvr>
                                    </p:animEffect>
                                  </p:childTnLst>
                                </p:cTn>
                              </p:par>
                            </p:childTnLst>
                          </p:cTn>
                        </p:par>
                        <p:par>
                          <p:cTn id="83" fill="hold">
                            <p:stCondLst>
                              <p:cond delay="2500"/>
                            </p:stCondLst>
                            <p:childTnLst>
                              <p:par>
                                <p:cTn id="84" presetID="9" presetClass="exit" presetSubtype="0" fill="hold" grpId="1" nodeType="afterEffect">
                                  <p:stCondLst>
                                    <p:cond delay="0"/>
                                  </p:stCondLst>
                                  <p:childTnLst>
                                    <p:animEffect transition="out" filter="dissolve">
                                      <p:cBhvr>
                                        <p:cTn id="85" dur="500"/>
                                        <p:tgtEl>
                                          <p:spTgt spid="1177708"/>
                                        </p:tgtEl>
                                      </p:cBhvr>
                                    </p:animEffect>
                                    <p:set>
                                      <p:cBhvr>
                                        <p:cTn id="86" dur="1" fill="hold">
                                          <p:stCondLst>
                                            <p:cond delay="499"/>
                                          </p:stCondLst>
                                        </p:cTn>
                                        <p:tgtEl>
                                          <p:spTgt spid="1177708"/>
                                        </p:tgtEl>
                                        <p:attrNameLst>
                                          <p:attrName>style.visibility</p:attrName>
                                        </p:attrNameLst>
                                      </p:cBhvr>
                                      <p:to>
                                        <p:strVal val="hidden"/>
                                      </p:to>
                                    </p:set>
                                  </p:childTnLst>
                                </p:cTn>
                              </p:par>
                              <p:par>
                                <p:cTn id="87" presetID="9" presetClass="entr" presetSubtype="0" fill="hold" grpId="0" nodeType="withEffect">
                                  <p:stCondLst>
                                    <p:cond delay="0"/>
                                  </p:stCondLst>
                                  <p:childTnLst>
                                    <p:set>
                                      <p:cBhvr>
                                        <p:cTn id="88" dur="1" fill="hold">
                                          <p:stCondLst>
                                            <p:cond delay="0"/>
                                          </p:stCondLst>
                                        </p:cTn>
                                        <p:tgtEl>
                                          <p:spTgt spid="1177709"/>
                                        </p:tgtEl>
                                        <p:attrNameLst>
                                          <p:attrName>style.visibility</p:attrName>
                                        </p:attrNameLst>
                                      </p:cBhvr>
                                      <p:to>
                                        <p:strVal val="visible"/>
                                      </p:to>
                                    </p:set>
                                    <p:animEffect transition="in" filter="dissolve">
                                      <p:cBhvr>
                                        <p:cTn id="89" dur="500"/>
                                        <p:tgtEl>
                                          <p:spTgt spid="1177709"/>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nodeType="clickEffect">
                                  <p:stCondLst>
                                    <p:cond delay="0"/>
                                  </p:stCondLst>
                                  <p:childTnLst>
                                    <p:set>
                                      <p:cBhvr>
                                        <p:cTn id="93" dur="1" fill="hold">
                                          <p:stCondLst>
                                            <p:cond delay="0"/>
                                          </p:stCondLst>
                                        </p:cTn>
                                        <p:tgtEl>
                                          <p:spTgt spid="1177656"/>
                                        </p:tgtEl>
                                        <p:attrNameLst>
                                          <p:attrName>style.visibility</p:attrName>
                                        </p:attrNameLst>
                                      </p:cBhvr>
                                      <p:to>
                                        <p:strVal val="visible"/>
                                      </p:to>
                                    </p:set>
                                    <p:animEffect transition="in" filter="dissolve">
                                      <p:cBhvr>
                                        <p:cTn id="94" dur="500"/>
                                        <p:tgtEl>
                                          <p:spTgt spid="1177656"/>
                                        </p:tgtEl>
                                      </p:cBhvr>
                                    </p:animEffect>
                                  </p:childTnLst>
                                </p:cTn>
                              </p:par>
                              <p:par>
                                <p:cTn id="95" presetID="9" presetClass="entr" presetSubtype="0" fill="hold" nodeType="withEffect">
                                  <p:stCondLst>
                                    <p:cond delay="0"/>
                                  </p:stCondLst>
                                  <p:childTnLst>
                                    <p:set>
                                      <p:cBhvr>
                                        <p:cTn id="96" dur="1" fill="hold">
                                          <p:stCondLst>
                                            <p:cond delay="0"/>
                                          </p:stCondLst>
                                        </p:cTn>
                                        <p:tgtEl>
                                          <p:spTgt spid="1177715"/>
                                        </p:tgtEl>
                                        <p:attrNameLst>
                                          <p:attrName>style.visibility</p:attrName>
                                        </p:attrNameLst>
                                      </p:cBhvr>
                                      <p:to>
                                        <p:strVal val="visible"/>
                                      </p:to>
                                    </p:set>
                                    <p:animEffect transition="in" filter="dissolve">
                                      <p:cBhvr>
                                        <p:cTn id="97" dur="500"/>
                                        <p:tgtEl>
                                          <p:spTgt spid="1177715"/>
                                        </p:tgtEl>
                                      </p:cBhvr>
                                    </p:animEffect>
                                  </p:childTnLst>
                                </p:cTn>
                              </p:par>
                            </p:childTnLst>
                          </p:cTn>
                        </p:par>
                        <p:par>
                          <p:cTn id="98" fill="hold">
                            <p:stCondLst>
                              <p:cond delay="500"/>
                            </p:stCondLst>
                            <p:childTnLst>
                              <p:par>
                                <p:cTn id="99" presetID="22" presetClass="entr" presetSubtype="1" fill="hold" grpId="0" nodeType="afterEffect">
                                  <p:stCondLst>
                                    <p:cond delay="0"/>
                                  </p:stCondLst>
                                  <p:childTnLst>
                                    <p:set>
                                      <p:cBhvr>
                                        <p:cTn id="100" dur="1" fill="hold">
                                          <p:stCondLst>
                                            <p:cond delay="0"/>
                                          </p:stCondLst>
                                        </p:cTn>
                                        <p:tgtEl>
                                          <p:spTgt spid="1177699"/>
                                        </p:tgtEl>
                                        <p:attrNameLst>
                                          <p:attrName>style.visibility</p:attrName>
                                        </p:attrNameLst>
                                      </p:cBhvr>
                                      <p:to>
                                        <p:strVal val="visible"/>
                                      </p:to>
                                    </p:set>
                                    <p:animEffect transition="in" filter="wipe(up)">
                                      <p:cBhvr>
                                        <p:cTn id="101" dur="500"/>
                                        <p:tgtEl>
                                          <p:spTgt spid="1177699"/>
                                        </p:tgtEl>
                                      </p:cBhvr>
                                    </p:animEffect>
                                  </p:childTnLst>
                                </p:cTn>
                              </p:par>
                            </p:childTnLst>
                          </p:cTn>
                        </p:par>
                        <p:par>
                          <p:cTn id="102" fill="hold">
                            <p:stCondLst>
                              <p:cond delay="1000"/>
                            </p:stCondLst>
                            <p:childTnLst>
                              <p:par>
                                <p:cTn id="103" presetID="22" presetClass="entr" presetSubtype="1" fill="hold" grpId="0" nodeType="afterEffect">
                                  <p:stCondLst>
                                    <p:cond delay="0"/>
                                  </p:stCondLst>
                                  <p:childTnLst>
                                    <p:set>
                                      <p:cBhvr>
                                        <p:cTn id="104" dur="1" fill="hold">
                                          <p:stCondLst>
                                            <p:cond delay="0"/>
                                          </p:stCondLst>
                                        </p:cTn>
                                        <p:tgtEl>
                                          <p:spTgt spid="1177700"/>
                                        </p:tgtEl>
                                        <p:attrNameLst>
                                          <p:attrName>style.visibility</p:attrName>
                                        </p:attrNameLst>
                                      </p:cBhvr>
                                      <p:to>
                                        <p:strVal val="visible"/>
                                      </p:to>
                                    </p:set>
                                    <p:animEffect transition="in" filter="wipe(up)">
                                      <p:cBhvr>
                                        <p:cTn id="105" dur="500"/>
                                        <p:tgtEl>
                                          <p:spTgt spid="1177700"/>
                                        </p:tgtEl>
                                      </p:cBhvr>
                                    </p:animEffect>
                                  </p:childTnLst>
                                </p:cTn>
                              </p:par>
                            </p:childTnLst>
                          </p:cTn>
                        </p:par>
                        <p:par>
                          <p:cTn id="106" fill="hold">
                            <p:stCondLst>
                              <p:cond delay="1500"/>
                            </p:stCondLst>
                            <p:childTnLst>
                              <p:par>
                                <p:cTn id="107" presetID="9" presetClass="entr" presetSubtype="0" fill="hold" grpId="1" nodeType="afterEffect">
                                  <p:stCondLst>
                                    <p:cond delay="0"/>
                                  </p:stCondLst>
                                  <p:childTnLst>
                                    <p:set>
                                      <p:cBhvr>
                                        <p:cTn id="108" dur="1" fill="hold">
                                          <p:stCondLst>
                                            <p:cond delay="0"/>
                                          </p:stCondLst>
                                        </p:cTn>
                                        <p:tgtEl>
                                          <p:spTgt spid="1177707"/>
                                        </p:tgtEl>
                                        <p:attrNameLst>
                                          <p:attrName>style.visibility</p:attrName>
                                        </p:attrNameLst>
                                      </p:cBhvr>
                                      <p:to>
                                        <p:strVal val="visible"/>
                                      </p:to>
                                    </p:set>
                                    <p:animEffect transition="in" filter="dissolve">
                                      <p:cBhvr>
                                        <p:cTn id="109" dur="500"/>
                                        <p:tgtEl>
                                          <p:spTgt spid="1177707"/>
                                        </p:tgtEl>
                                      </p:cBhvr>
                                    </p:animEffect>
                                  </p:childTnLst>
                                </p:cTn>
                              </p:par>
                              <p:par>
                                <p:cTn id="110" presetID="9" presetClass="entr" presetSubtype="0" fill="hold" grpId="1" nodeType="withEffect">
                                  <p:stCondLst>
                                    <p:cond delay="0"/>
                                  </p:stCondLst>
                                  <p:childTnLst>
                                    <p:set>
                                      <p:cBhvr>
                                        <p:cTn id="111" dur="1" fill="hold">
                                          <p:stCondLst>
                                            <p:cond delay="0"/>
                                          </p:stCondLst>
                                        </p:cTn>
                                        <p:tgtEl>
                                          <p:spTgt spid="1177706"/>
                                        </p:tgtEl>
                                        <p:attrNameLst>
                                          <p:attrName>style.visibility</p:attrName>
                                        </p:attrNameLst>
                                      </p:cBhvr>
                                      <p:to>
                                        <p:strVal val="visible"/>
                                      </p:to>
                                    </p:set>
                                    <p:animEffect transition="in" filter="dissolve">
                                      <p:cBhvr>
                                        <p:cTn id="112" dur="500"/>
                                        <p:tgtEl>
                                          <p:spTgt spid="1177706"/>
                                        </p:tgtEl>
                                      </p:cBhvr>
                                    </p:animEffect>
                                  </p:childTnLst>
                                </p:cTn>
                              </p:par>
                              <p:par>
                                <p:cTn id="113" presetID="0" presetClass="path" presetSubtype="0" accel="50000" decel="50000" fill="hold" grpId="0" nodeType="withEffect">
                                  <p:stCondLst>
                                    <p:cond delay="0"/>
                                  </p:stCondLst>
                                  <p:childTnLst>
                                    <p:animMotion origin="layout" path="M -1.38889E-6 1.7696E-6 L -0.35833 0.0111 " pathEditMode="relative" ptsTypes="AA">
                                      <p:cBhvr>
                                        <p:cTn id="114" dur="2000" spd="-100000" fill="hold"/>
                                        <p:tgtEl>
                                          <p:spTgt spid="1177706"/>
                                        </p:tgtEl>
                                        <p:attrNameLst>
                                          <p:attrName>ppt_x</p:attrName>
                                          <p:attrName>ppt_y</p:attrName>
                                        </p:attrNameLst>
                                      </p:cBhvr>
                                    </p:animMotion>
                                  </p:childTnLst>
                                </p:cTn>
                              </p:par>
                              <p:par>
                                <p:cTn id="115" presetID="0" presetClass="path" presetSubtype="0" accel="50000" decel="50000" fill="hold" grpId="0" nodeType="withEffect">
                                  <p:stCondLst>
                                    <p:cond delay="0"/>
                                  </p:stCondLst>
                                  <p:childTnLst>
                                    <p:animMotion origin="layout" path="M 1.38889E-6 1.7696E-6 L -0.33333 0.08883 " pathEditMode="relative" ptsTypes="AA">
                                      <p:cBhvr>
                                        <p:cTn id="116" dur="2000" spd="-100000" fill="hold"/>
                                        <p:tgtEl>
                                          <p:spTgt spid="1177707"/>
                                        </p:tgtEl>
                                        <p:attrNameLst>
                                          <p:attrName>ppt_x</p:attrName>
                                          <p:attrName>ppt_y</p:attrName>
                                        </p:attrNameLst>
                                      </p:cBhvr>
                                    </p:animMotion>
                                  </p:childTnLst>
                                </p:cTn>
                              </p:par>
                            </p:childTnLst>
                          </p:cTn>
                        </p:par>
                        <p:par>
                          <p:cTn id="117" fill="hold">
                            <p:stCondLst>
                              <p:cond delay="2000"/>
                            </p:stCondLst>
                            <p:childTnLst>
                              <p:par>
                                <p:cTn id="118" presetID="12" presetClass="entr" presetSubtype="8" fill="hold" nodeType="afterEffect">
                                  <p:stCondLst>
                                    <p:cond delay="0"/>
                                  </p:stCondLst>
                                  <p:childTnLst>
                                    <p:set>
                                      <p:cBhvr>
                                        <p:cTn id="119" dur="1" fill="hold">
                                          <p:stCondLst>
                                            <p:cond delay="0"/>
                                          </p:stCondLst>
                                        </p:cTn>
                                        <p:tgtEl>
                                          <p:spTgt spid="1177617"/>
                                        </p:tgtEl>
                                        <p:attrNameLst>
                                          <p:attrName>style.visibility</p:attrName>
                                        </p:attrNameLst>
                                      </p:cBhvr>
                                      <p:to>
                                        <p:strVal val="visible"/>
                                      </p:to>
                                    </p:set>
                                    <p:animEffect transition="in" filter="slide(fromLeft)">
                                      <p:cBhvr>
                                        <p:cTn id="120" dur="500"/>
                                        <p:tgtEl>
                                          <p:spTgt spid="1177617"/>
                                        </p:tgtEl>
                                      </p:cBhvr>
                                    </p:animEffect>
                                  </p:childTnLst>
                                </p:cTn>
                              </p:par>
                            </p:childTnLst>
                          </p:cTn>
                        </p:par>
                        <p:par>
                          <p:cTn id="121" fill="hold">
                            <p:stCondLst>
                              <p:cond delay="2500"/>
                            </p:stCondLst>
                            <p:childTnLst>
                              <p:par>
                                <p:cTn id="122" presetID="9" presetClass="exit" presetSubtype="0" fill="hold" grpId="1" nodeType="afterEffect">
                                  <p:stCondLst>
                                    <p:cond delay="0"/>
                                  </p:stCondLst>
                                  <p:childTnLst>
                                    <p:animEffect transition="out" filter="dissolve">
                                      <p:cBhvr>
                                        <p:cTn id="123" dur="500"/>
                                        <p:tgtEl>
                                          <p:spTgt spid="1177709"/>
                                        </p:tgtEl>
                                      </p:cBhvr>
                                    </p:animEffect>
                                    <p:set>
                                      <p:cBhvr>
                                        <p:cTn id="124" dur="1" fill="hold">
                                          <p:stCondLst>
                                            <p:cond delay="499"/>
                                          </p:stCondLst>
                                        </p:cTn>
                                        <p:tgtEl>
                                          <p:spTgt spid="1177709"/>
                                        </p:tgtEl>
                                        <p:attrNameLst>
                                          <p:attrName>style.visibility</p:attrName>
                                        </p:attrNameLst>
                                      </p:cBhvr>
                                      <p:to>
                                        <p:strVal val="hidden"/>
                                      </p:to>
                                    </p:set>
                                  </p:childTnLst>
                                </p:cTn>
                              </p:par>
                              <p:par>
                                <p:cTn id="125" presetID="9" presetClass="entr" presetSubtype="0" fill="hold" grpId="0" nodeType="withEffect">
                                  <p:stCondLst>
                                    <p:cond delay="0"/>
                                  </p:stCondLst>
                                  <p:childTnLst>
                                    <p:set>
                                      <p:cBhvr>
                                        <p:cTn id="126" dur="1" fill="hold">
                                          <p:stCondLst>
                                            <p:cond delay="0"/>
                                          </p:stCondLst>
                                        </p:cTn>
                                        <p:tgtEl>
                                          <p:spTgt spid="1177710"/>
                                        </p:tgtEl>
                                        <p:attrNameLst>
                                          <p:attrName>style.visibility</p:attrName>
                                        </p:attrNameLst>
                                      </p:cBhvr>
                                      <p:to>
                                        <p:strVal val="visible"/>
                                      </p:to>
                                    </p:set>
                                    <p:animEffect transition="in" filter="dissolve">
                                      <p:cBhvr>
                                        <p:cTn id="127" dur="500"/>
                                        <p:tgtEl>
                                          <p:spTgt spid="1177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10" grpId="0" animBg="1"/>
      <p:bldP spid="1177694" grpId="0" animBg="1"/>
      <p:bldP spid="1177695" grpId="0" animBg="1"/>
      <p:bldP spid="1177696" grpId="0" animBg="1"/>
      <p:bldP spid="1177697" grpId="0" animBg="1"/>
      <p:bldP spid="1177698" grpId="0" animBg="1"/>
      <p:bldP spid="1177699" grpId="0" animBg="1"/>
      <p:bldP spid="1177700" grpId="0" animBg="1"/>
      <p:bldP spid="1177704" grpId="0" animBg="1"/>
      <p:bldP spid="1177704" grpId="1" animBg="1"/>
      <p:bldP spid="1177705" grpId="0" animBg="1"/>
      <p:bldP spid="1177705" grpId="1" animBg="1"/>
      <p:bldP spid="1177706" grpId="0" animBg="1"/>
      <p:bldP spid="1177706" grpId="1" animBg="1"/>
      <p:bldP spid="1177707" grpId="0" animBg="1"/>
      <p:bldP spid="1177707" grpId="1" animBg="1"/>
      <p:bldP spid="1177708" grpId="0" animBg="1"/>
      <p:bldP spid="1177708" grpId="1" animBg="1"/>
      <p:bldP spid="1177709" grpId="0" animBg="1"/>
      <p:bldP spid="1177709" grpId="1" animBg="1"/>
      <p:bldP spid="11777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650" name="AutoShape 2"/>
          <p:cNvSpPr>
            <a:spLocks noChangeArrowheads="1"/>
          </p:cNvSpPr>
          <p:nvPr/>
        </p:nvSpPr>
        <p:spPr bwMode="auto">
          <a:xfrm>
            <a:off x="3810000" y="1258888"/>
            <a:ext cx="1828800" cy="5410200"/>
          </a:xfrm>
          <a:prstGeom prst="roundRect">
            <a:avLst>
              <a:gd name="adj" fmla="val 16667"/>
            </a:avLst>
          </a:prstGeom>
          <a:solidFill>
            <a:srgbClr val="800080">
              <a:alpha val="21001"/>
            </a:srgbClr>
          </a:solidFill>
          <a:ln>
            <a:noFill/>
          </a:ln>
          <a:effectLst/>
          <a:extLst>
            <a:ext uri="{91240B29-F687-4F45-9708-019B960494DF}">
              <a14:hiddenLine xmlns:a14="http://schemas.microsoft.com/office/drawing/2010/main" w="1905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80" tIns="320040" rIns="640080" bIns="320040" anchor="ctr">
            <a:spAutoFit/>
          </a:bodyPr>
          <a:lstStyle/>
          <a:p>
            <a:endParaRPr lang="zh-CN" altLang="en-US"/>
          </a:p>
        </p:txBody>
      </p:sp>
      <p:sp>
        <p:nvSpPr>
          <p:cNvPr id="1179651" name="AutoShape 3"/>
          <p:cNvSpPr>
            <a:spLocks noChangeArrowheads="1"/>
          </p:cNvSpPr>
          <p:nvPr/>
        </p:nvSpPr>
        <p:spPr bwMode="auto">
          <a:xfrm>
            <a:off x="2286000" y="1258888"/>
            <a:ext cx="1457325" cy="5410200"/>
          </a:xfrm>
          <a:prstGeom prst="roundRect">
            <a:avLst>
              <a:gd name="adj" fmla="val 16667"/>
            </a:avLst>
          </a:prstGeom>
          <a:solidFill>
            <a:srgbClr val="666699">
              <a:alpha val="35001"/>
            </a:srgbClr>
          </a:solidFill>
          <a:ln>
            <a:noFill/>
          </a:ln>
          <a:effectLst/>
          <a:extLst>
            <a:ext uri="{91240B29-F687-4F45-9708-019B960494DF}">
              <a14:hiddenLine xmlns:a14="http://schemas.microsoft.com/office/drawing/2010/main" w="1905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80" tIns="320040" rIns="640080" bIns="320040" anchor="ctr">
            <a:spAutoFit/>
          </a:bodyPr>
          <a:lstStyle/>
          <a:p>
            <a:endParaRPr lang="zh-CN" altLang="en-US"/>
          </a:p>
        </p:txBody>
      </p:sp>
      <p:sp>
        <p:nvSpPr>
          <p:cNvPr id="1179652" name="Text Box 4"/>
          <p:cNvSpPr txBox="1">
            <a:spLocks noChangeArrowheads="1"/>
          </p:cNvSpPr>
          <p:nvPr/>
        </p:nvSpPr>
        <p:spPr bwMode="auto">
          <a:xfrm>
            <a:off x="2382838" y="1390650"/>
            <a:ext cx="1295400" cy="365125"/>
          </a:xfrm>
          <a:prstGeom prst="rect">
            <a:avLst/>
          </a:prstGeom>
          <a:noFill/>
          <a:ln>
            <a:noFill/>
          </a:ln>
          <a:effectLst/>
          <a:extLst>
            <a:ext uri="{909E8E84-426E-40DD-AFC4-6F175D3DCCD1}">
              <a14:hiddenFill xmlns:a14="http://schemas.microsoft.com/office/drawing/2010/main">
                <a:solidFill>
                  <a:srgbClr val="CC99FF">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每小时一次的自动快照</a:t>
            </a:r>
          </a:p>
        </p:txBody>
      </p:sp>
      <p:sp>
        <p:nvSpPr>
          <p:cNvPr id="1179653" name="Text Box 5"/>
          <p:cNvSpPr txBox="1">
            <a:spLocks noChangeArrowheads="1"/>
          </p:cNvSpPr>
          <p:nvPr/>
        </p:nvSpPr>
        <p:spPr bwMode="auto">
          <a:xfrm>
            <a:off x="4076700" y="1401763"/>
            <a:ext cx="1295400" cy="182562"/>
          </a:xfrm>
          <a:prstGeom prst="rect">
            <a:avLst/>
          </a:prstGeom>
          <a:noFill/>
          <a:ln>
            <a:noFill/>
          </a:ln>
          <a:effectLst/>
          <a:extLst>
            <a:ext uri="{909E8E84-426E-40DD-AFC4-6F175D3DCCD1}">
              <a14:hiddenFill xmlns:a14="http://schemas.microsoft.com/office/drawing/2010/main">
                <a:solidFill>
                  <a:srgbClr val="CC99FF">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快照资源</a:t>
            </a:r>
          </a:p>
        </p:txBody>
      </p:sp>
      <p:sp>
        <p:nvSpPr>
          <p:cNvPr id="1179654" name="Text Box 6"/>
          <p:cNvSpPr txBox="1">
            <a:spLocks noChangeArrowheads="1"/>
          </p:cNvSpPr>
          <p:nvPr/>
        </p:nvSpPr>
        <p:spPr bwMode="auto">
          <a:xfrm>
            <a:off x="1341438" y="1171575"/>
            <a:ext cx="641350" cy="549275"/>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ct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源资源</a:t>
            </a:r>
          </a:p>
          <a:p>
            <a:pPr algn="ct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数据卷</a:t>
            </a:r>
          </a:p>
        </p:txBody>
      </p:sp>
      <p:grpSp>
        <p:nvGrpSpPr>
          <p:cNvPr id="1179655" name="Group 7"/>
          <p:cNvGrpSpPr/>
          <p:nvPr/>
        </p:nvGrpSpPr>
        <p:grpSpPr bwMode="auto">
          <a:xfrm>
            <a:off x="2411413" y="2287588"/>
            <a:ext cx="1219200" cy="511175"/>
            <a:chOff x="1392" y="1070"/>
            <a:chExt cx="768" cy="322"/>
          </a:xfrm>
        </p:grpSpPr>
        <p:sp>
          <p:nvSpPr>
            <p:cNvPr id="1179656" name="AutoShape 8"/>
            <p:cNvSpPr>
              <a:spLocks noChangeArrowheads="1"/>
            </p:cNvSpPr>
            <p:nvPr/>
          </p:nvSpPr>
          <p:spPr bwMode="auto">
            <a:xfrm>
              <a:off x="1392" y="1200"/>
              <a:ext cx="76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00"/>
            </a:solidFill>
            <a:ln w="19050" algn="ctr">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40080" tIns="320040" rIns="640080" bIns="320040" anchor="ctr">
              <a:spAutoFit/>
            </a:bodyPr>
            <a:lstStyle/>
            <a:p>
              <a:endParaRPr lang="zh-CN" altLang="en-US"/>
            </a:p>
          </p:txBody>
        </p:sp>
        <p:sp>
          <p:nvSpPr>
            <p:cNvPr id="1179657" name="Text Box 9"/>
            <p:cNvSpPr txBox="1">
              <a:spLocks noChangeArrowheads="1"/>
            </p:cNvSpPr>
            <p:nvPr/>
          </p:nvSpPr>
          <p:spPr bwMode="auto">
            <a:xfrm>
              <a:off x="1563" y="1070"/>
              <a:ext cx="326" cy="231"/>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9am</a:t>
              </a:r>
            </a:p>
          </p:txBody>
        </p:sp>
      </p:grpSp>
      <p:sp>
        <p:nvSpPr>
          <p:cNvPr id="1179658" name="Text Box 10"/>
          <p:cNvSpPr txBox="1">
            <a:spLocks noChangeArrowheads="1"/>
          </p:cNvSpPr>
          <p:nvPr/>
        </p:nvSpPr>
        <p:spPr bwMode="auto">
          <a:xfrm>
            <a:off x="4321175" y="1920875"/>
            <a:ext cx="793750" cy="549275"/>
          </a:xfrm>
          <a:prstGeom prst="rect">
            <a:avLst/>
          </a:prstGeom>
          <a:solidFill>
            <a:srgbClr val="808080">
              <a:alpha val="46001"/>
            </a:srgbClr>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ct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初始快照</a:t>
            </a:r>
          </a:p>
          <a:p>
            <a:pPr algn="ct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a:t>
            </a:r>
            <a:r>
              <a:rPr lang="zh-CN" altLang="en-US" sz="1200">
                <a:solidFill>
                  <a:schemeClr val="tx2"/>
                </a:solidFill>
                <a:latin typeface="Tahoma" panose="020B0604030504040204" pitchFamily="34" charset="0"/>
                <a:ea typeface="PMingLiU" panose="02020500000000000000" pitchFamily="18" charset="-120"/>
              </a:rPr>
              <a:t>无数据</a:t>
            </a:r>
            <a:r>
              <a:rPr lang="en-US" altLang="zh-TW" sz="1200">
                <a:solidFill>
                  <a:schemeClr val="tx2"/>
                </a:solidFill>
                <a:latin typeface="Tahoma" panose="020B0604030504040204" pitchFamily="34" charset="0"/>
                <a:ea typeface="PMingLiU" panose="02020500000000000000" pitchFamily="18" charset="-120"/>
              </a:rPr>
              <a:t>)</a:t>
            </a:r>
          </a:p>
        </p:txBody>
      </p:sp>
      <p:grpSp>
        <p:nvGrpSpPr>
          <p:cNvPr id="1179659" name="Group 11"/>
          <p:cNvGrpSpPr/>
          <p:nvPr/>
        </p:nvGrpSpPr>
        <p:grpSpPr bwMode="auto">
          <a:xfrm>
            <a:off x="2400300" y="3519488"/>
            <a:ext cx="1219200" cy="511175"/>
            <a:chOff x="1440" y="1843"/>
            <a:chExt cx="768" cy="322"/>
          </a:xfrm>
        </p:grpSpPr>
        <p:sp>
          <p:nvSpPr>
            <p:cNvPr id="1179660" name="AutoShape 12"/>
            <p:cNvSpPr>
              <a:spLocks noChangeArrowheads="1"/>
            </p:cNvSpPr>
            <p:nvPr/>
          </p:nvSpPr>
          <p:spPr bwMode="auto">
            <a:xfrm>
              <a:off x="1440" y="1973"/>
              <a:ext cx="76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00"/>
            </a:solidFill>
            <a:ln w="19050" algn="ctr">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40080" tIns="320040" rIns="640080" bIns="320040" anchor="ctr">
              <a:spAutoFit/>
            </a:bodyPr>
            <a:lstStyle/>
            <a:p>
              <a:endParaRPr lang="zh-CN" altLang="en-US"/>
            </a:p>
          </p:txBody>
        </p:sp>
        <p:sp>
          <p:nvSpPr>
            <p:cNvPr id="1179661" name="Text Box 13"/>
            <p:cNvSpPr txBox="1">
              <a:spLocks noChangeArrowheads="1"/>
            </p:cNvSpPr>
            <p:nvPr/>
          </p:nvSpPr>
          <p:spPr bwMode="auto">
            <a:xfrm>
              <a:off x="1550" y="1843"/>
              <a:ext cx="387" cy="231"/>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10am</a:t>
              </a:r>
            </a:p>
          </p:txBody>
        </p:sp>
      </p:grpSp>
      <p:grpSp>
        <p:nvGrpSpPr>
          <p:cNvPr id="1179662" name="Group 14"/>
          <p:cNvGrpSpPr/>
          <p:nvPr/>
        </p:nvGrpSpPr>
        <p:grpSpPr bwMode="auto">
          <a:xfrm>
            <a:off x="2400300" y="4773613"/>
            <a:ext cx="1219200" cy="511175"/>
            <a:chOff x="1440" y="1843"/>
            <a:chExt cx="768" cy="322"/>
          </a:xfrm>
        </p:grpSpPr>
        <p:sp>
          <p:nvSpPr>
            <p:cNvPr id="1179663" name="AutoShape 15"/>
            <p:cNvSpPr>
              <a:spLocks noChangeArrowheads="1"/>
            </p:cNvSpPr>
            <p:nvPr/>
          </p:nvSpPr>
          <p:spPr bwMode="auto">
            <a:xfrm>
              <a:off x="1440" y="1973"/>
              <a:ext cx="76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00"/>
            </a:solidFill>
            <a:ln w="19050" algn="ctr">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40080" tIns="320040" rIns="640080" bIns="320040" anchor="ctr">
              <a:spAutoFit/>
            </a:bodyPr>
            <a:lstStyle/>
            <a:p>
              <a:endParaRPr lang="zh-CN" altLang="en-US"/>
            </a:p>
          </p:txBody>
        </p:sp>
        <p:sp>
          <p:nvSpPr>
            <p:cNvPr id="1179664" name="Text Box 16"/>
            <p:cNvSpPr txBox="1">
              <a:spLocks noChangeArrowheads="1"/>
            </p:cNvSpPr>
            <p:nvPr/>
          </p:nvSpPr>
          <p:spPr bwMode="auto">
            <a:xfrm>
              <a:off x="1550" y="1843"/>
              <a:ext cx="387" cy="231"/>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11am</a:t>
              </a:r>
            </a:p>
          </p:txBody>
        </p:sp>
      </p:grpSp>
      <p:grpSp>
        <p:nvGrpSpPr>
          <p:cNvPr id="1179665" name="Group 17"/>
          <p:cNvGrpSpPr/>
          <p:nvPr/>
        </p:nvGrpSpPr>
        <p:grpSpPr bwMode="auto">
          <a:xfrm>
            <a:off x="2400300" y="6005513"/>
            <a:ext cx="1219200" cy="511175"/>
            <a:chOff x="1440" y="1843"/>
            <a:chExt cx="768" cy="322"/>
          </a:xfrm>
        </p:grpSpPr>
        <p:sp>
          <p:nvSpPr>
            <p:cNvPr id="1179666" name="AutoShape 18"/>
            <p:cNvSpPr>
              <a:spLocks noChangeArrowheads="1"/>
            </p:cNvSpPr>
            <p:nvPr/>
          </p:nvSpPr>
          <p:spPr bwMode="auto">
            <a:xfrm>
              <a:off x="1440" y="1973"/>
              <a:ext cx="76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00"/>
            </a:solidFill>
            <a:ln w="19050" algn="ctr">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40080" tIns="320040" rIns="640080" bIns="320040" anchor="ctr">
              <a:spAutoFit/>
            </a:bodyPr>
            <a:lstStyle/>
            <a:p>
              <a:endParaRPr lang="zh-CN" altLang="en-US"/>
            </a:p>
          </p:txBody>
        </p:sp>
        <p:sp>
          <p:nvSpPr>
            <p:cNvPr id="1179667" name="Text Box 19"/>
            <p:cNvSpPr txBox="1">
              <a:spLocks noChangeArrowheads="1"/>
            </p:cNvSpPr>
            <p:nvPr/>
          </p:nvSpPr>
          <p:spPr bwMode="auto">
            <a:xfrm>
              <a:off x="1547" y="1843"/>
              <a:ext cx="390" cy="231"/>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12pm</a:t>
              </a:r>
            </a:p>
          </p:txBody>
        </p:sp>
      </p:grpSp>
      <p:cxnSp>
        <p:nvCxnSpPr>
          <p:cNvPr id="1179668" name="AutoShape 20"/>
          <p:cNvCxnSpPr>
            <a:cxnSpLocks noChangeShapeType="1"/>
          </p:cNvCxnSpPr>
          <p:nvPr/>
        </p:nvCxnSpPr>
        <p:spPr bwMode="auto">
          <a:xfrm rot="5400000" flipH="1" flipV="1">
            <a:off x="4189412" y="3575051"/>
            <a:ext cx="295275" cy="5740400"/>
          </a:xfrm>
          <a:prstGeom prst="bentConnector3">
            <a:avLst>
              <a:gd name="adj1" fmla="val -7742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tx1"/>
                </a:solidFill>
                <a:miter lim="800000"/>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9669" name="AutoShape 21"/>
          <p:cNvCxnSpPr>
            <a:cxnSpLocks noChangeShapeType="1"/>
          </p:cNvCxnSpPr>
          <p:nvPr/>
        </p:nvCxnSpPr>
        <p:spPr bwMode="auto">
          <a:xfrm>
            <a:off x="1495425" y="6477000"/>
            <a:ext cx="0" cy="1588"/>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tx1"/>
                </a:solidFill>
                <a:rou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79670" name="Group 22"/>
          <p:cNvGrpSpPr/>
          <p:nvPr/>
        </p:nvGrpSpPr>
        <p:grpSpPr bwMode="auto">
          <a:xfrm>
            <a:off x="968375" y="1792288"/>
            <a:ext cx="1219200" cy="1143000"/>
            <a:chOff x="624" y="960"/>
            <a:chExt cx="768" cy="720"/>
          </a:xfrm>
        </p:grpSpPr>
        <p:sp>
          <p:nvSpPr>
            <p:cNvPr id="1179671" name="AutoShape 23"/>
            <p:cNvSpPr>
              <a:spLocks noChangeArrowheads="1"/>
            </p:cNvSpPr>
            <p:nvPr/>
          </p:nvSpPr>
          <p:spPr bwMode="auto">
            <a:xfrm>
              <a:off x="624" y="960"/>
              <a:ext cx="768" cy="720"/>
            </a:xfrm>
            <a:prstGeom prst="can">
              <a:avLst>
                <a:gd name="adj" fmla="val 20833"/>
              </a:avLst>
            </a:prstGeom>
            <a:gradFill rotWithShape="1">
              <a:gsLst>
                <a:gs pos="0">
                  <a:srgbClr val="666699"/>
                </a:gs>
                <a:gs pos="100000">
                  <a:srgbClr val="666699">
                    <a:gamma/>
                    <a:shade val="46275"/>
                    <a:invGamma/>
                  </a:srgb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79672" name="Group 24"/>
            <p:cNvGrpSpPr/>
            <p:nvPr/>
          </p:nvGrpSpPr>
          <p:grpSpPr bwMode="auto">
            <a:xfrm>
              <a:off x="744" y="1158"/>
              <a:ext cx="504" cy="438"/>
              <a:chOff x="744" y="1158"/>
              <a:chExt cx="504" cy="438"/>
            </a:xfrm>
          </p:grpSpPr>
          <p:sp>
            <p:nvSpPr>
              <p:cNvPr id="1179673" name="Rectangle 25"/>
              <p:cNvSpPr>
                <a:spLocks noChangeArrowheads="1"/>
              </p:cNvSpPr>
              <p:nvPr/>
            </p:nvSpPr>
            <p:spPr bwMode="auto">
              <a:xfrm>
                <a:off x="744" y="115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79674" name="Rectangle 26"/>
              <p:cNvSpPr>
                <a:spLocks noChangeArrowheads="1"/>
              </p:cNvSpPr>
              <p:nvPr/>
            </p:nvSpPr>
            <p:spPr bwMode="auto">
              <a:xfrm>
                <a:off x="744" y="127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4</a:t>
                </a:r>
              </a:p>
            </p:txBody>
          </p:sp>
          <p:sp>
            <p:nvSpPr>
              <p:cNvPr id="1179675" name="Rectangle 27"/>
              <p:cNvSpPr>
                <a:spLocks noChangeArrowheads="1"/>
              </p:cNvSpPr>
              <p:nvPr/>
            </p:nvSpPr>
            <p:spPr bwMode="auto">
              <a:xfrm>
                <a:off x="744" y="1386"/>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sp>
            <p:nvSpPr>
              <p:cNvPr id="1179676" name="Rectangle 28"/>
              <p:cNvSpPr>
                <a:spLocks noChangeArrowheads="1"/>
              </p:cNvSpPr>
              <p:nvPr/>
            </p:nvSpPr>
            <p:spPr bwMode="auto">
              <a:xfrm>
                <a:off x="744" y="150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sp>
            <p:nvSpPr>
              <p:cNvPr id="1179677" name="Rectangle 29"/>
              <p:cNvSpPr>
                <a:spLocks noChangeArrowheads="1"/>
              </p:cNvSpPr>
              <p:nvPr/>
            </p:nvSpPr>
            <p:spPr bwMode="auto">
              <a:xfrm>
                <a:off x="924" y="115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79678" name="Rectangle 30"/>
              <p:cNvSpPr>
                <a:spLocks noChangeArrowheads="1"/>
              </p:cNvSpPr>
              <p:nvPr/>
            </p:nvSpPr>
            <p:spPr bwMode="auto">
              <a:xfrm>
                <a:off x="924" y="127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5</a:t>
                </a:r>
              </a:p>
            </p:txBody>
          </p:sp>
          <p:sp>
            <p:nvSpPr>
              <p:cNvPr id="1179679" name="Rectangle 31"/>
              <p:cNvSpPr>
                <a:spLocks noChangeArrowheads="1"/>
              </p:cNvSpPr>
              <p:nvPr/>
            </p:nvSpPr>
            <p:spPr bwMode="auto">
              <a:xfrm>
                <a:off x="924" y="1386"/>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8</a:t>
                </a:r>
              </a:p>
            </p:txBody>
          </p:sp>
          <p:sp>
            <p:nvSpPr>
              <p:cNvPr id="1179680" name="Rectangle 32"/>
              <p:cNvSpPr>
                <a:spLocks noChangeArrowheads="1"/>
              </p:cNvSpPr>
              <p:nvPr/>
            </p:nvSpPr>
            <p:spPr bwMode="auto">
              <a:xfrm>
                <a:off x="924" y="150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11</a:t>
                </a:r>
              </a:p>
            </p:txBody>
          </p:sp>
          <p:sp>
            <p:nvSpPr>
              <p:cNvPr id="1179681" name="Rectangle 33"/>
              <p:cNvSpPr>
                <a:spLocks noChangeArrowheads="1"/>
              </p:cNvSpPr>
              <p:nvPr/>
            </p:nvSpPr>
            <p:spPr bwMode="auto">
              <a:xfrm>
                <a:off x="1104" y="115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3</a:t>
                </a:r>
              </a:p>
            </p:txBody>
          </p:sp>
          <p:sp>
            <p:nvSpPr>
              <p:cNvPr id="1179682" name="Rectangle 34"/>
              <p:cNvSpPr>
                <a:spLocks noChangeArrowheads="1"/>
              </p:cNvSpPr>
              <p:nvPr/>
            </p:nvSpPr>
            <p:spPr bwMode="auto">
              <a:xfrm>
                <a:off x="1104" y="127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79683" name="Rectangle 35"/>
              <p:cNvSpPr>
                <a:spLocks noChangeArrowheads="1"/>
              </p:cNvSpPr>
              <p:nvPr/>
            </p:nvSpPr>
            <p:spPr bwMode="auto">
              <a:xfrm>
                <a:off x="1104" y="1386"/>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79684" name="Rectangle 36"/>
              <p:cNvSpPr>
                <a:spLocks noChangeArrowheads="1"/>
              </p:cNvSpPr>
              <p:nvPr/>
            </p:nvSpPr>
            <p:spPr bwMode="auto">
              <a:xfrm>
                <a:off x="1104" y="150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grpSp>
      </p:grpSp>
      <p:grpSp>
        <p:nvGrpSpPr>
          <p:cNvPr id="1179685" name="Group 37"/>
          <p:cNvGrpSpPr/>
          <p:nvPr/>
        </p:nvGrpSpPr>
        <p:grpSpPr bwMode="auto">
          <a:xfrm>
            <a:off x="136525" y="4040188"/>
            <a:ext cx="5426075" cy="1390650"/>
            <a:chOff x="86" y="2376"/>
            <a:chExt cx="3418" cy="876"/>
          </a:xfrm>
        </p:grpSpPr>
        <p:sp>
          <p:nvSpPr>
            <p:cNvPr id="1179686" name="Text Box 38"/>
            <p:cNvSpPr txBox="1">
              <a:spLocks noChangeArrowheads="1"/>
            </p:cNvSpPr>
            <p:nvPr/>
          </p:nvSpPr>
          <p:spPr bwMode="auto">
            <a:xfrm>
              <a:off x="86" y="2659"/>
              <a:ext cx="500" cy="346"/>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新数据块</a:t>
              </a:r>
            </a:p>
            <a:p>
              <a:pPr algn="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写入</a:t>
              </a:r>
            </a:p>
          </p:txBody>
        </p:sp>
        <p:sp>
          <p:nvSpPr>
            <p:cNvPr id="1179687" name="AutoShape 39"/>
            <p:cNvSpPr>
              <a:spLocks noChangeArrowheads="1"/>
            </p:cNvSpPr>
            <p:nvPr/>
          </p:nvSpPr>
          <p:spPr bwMode="auto">
            <a:xfrm>
              <a:off x="2448" y="2376"/>
              <a:ext cx="1056" cy="672"/>
            </a:xfrm>
            <a:prstGeom prst="flowChartPredefinedProcess">
              <a:avLst/>
            </a:prstGeom>
            <a:solidFill>
              <a:srgbClr val="003366">
                <a:alpha val="25000"/>
              </a:srgbClr>
            </a:solidFill>
            <a:ln w="9525">
              <a:solidFill>
                <a:srgbClr val="0033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9688" name="Text Box 40"/>
            <p:cNvSpPr txBox="1">
              <a:spLocks noChangeArrowheads="1"/>
            </p:cNvSpPr>
            <p:nvPr/>
          </p:nvSpPr>
          <p:spPr bwMode="auto">
            <a:xfrm>
              <a:off x="2609" y="2436"/>
              <a:ext cx="715" cy="115"/>
            </a:xfrm>
            <a:prstGeom prst="rect">
              <a:avLst/>
            </a:prstGeom>
            <a:noFill/>
            <a:ln>
              <a:noFill/>
            </a:ln>
            <a:effectLst/>
            <a:extLst>
              <a:ext uri="{909E8E84-426E-40DD-AFC4-6F175D3DCCD1}">
                <a14:hiddenFill xmlns:a14="http://schemas.microsoft.com/office/drawing/2010/main">
                  <a:solidFill>
                    <a:srgbClr val="80808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algn="ct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10:00-10:59</a:t>
              </a:r>
            </a:p>
          </p:txBody>
        </p:sp>
        <p:grpSp>
          <p:nvGrpSpPr>
            <p:cNvPr id="1179689" name="Group 41"/>
            <p:cNvGrpSpPr/>
            <p:nvPr/>
          </p:nvGrpSpPr>
          <p:grpSpPr bwMode="auto">
            <a:xfrm>
              <a:off x="606" y="2532"/>
              <a:ext cx="768" cy="720"/>
              <a:chOff x="606" y="2532"/>
              <a:chExt cx="768" cy="720"/>
            </a:xfrm>
          </p:grpSpPr>
          <p:sp>
            <p:nvSpPr>
              <p:cNvPr id="1179690" name="AutoShape 42"/>
              <p:cNvSpPr>
                <a:spLocks noChangeArrowheads="1"/>
              </p:cNvSpPr>
              <p:nvPr/>
            </p:nvSpPr>
            <p:spPr bwMode="auto">
              <a:xfrm>
                <a:off x="606" y="2532"/>
                <a:ext cx="768" cy="720"/>
              </a:xfrm>
              <a:prstGeom prst="can">
                <a:avLst>
                  <a:gd name="adj" fmla="val 20833"/>
                </a:avLst>
              </a:prstGeom>
              <a:gradFill rotWithShape="1">
                <a:gsLst>
                  <a:gs pos="0">
                    <a:srgbClr val="666699"/>
                  </a:gs>
                  <a:gs pos="100000">
                    <a:srgbClr val="666699">
                      <a:gamma/>
                      <a:shade val="46275"/>
                      <a:invGamma/>
                    </a:srgb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79691" name="Group 43"/>
              <p:cNvGrpSpPr/>
              <p:nvPr/>
            </p:nvGrpSpPr>
            <p:grpSpPr bwMode="auto">
              <a:xfrm>
                <a:off x="726" y="2730"/>
                <a:ext cx="504" cy="438"/>
                <a:chOff x="726" y="2730"/>
                <a:chExt cx="504" cy="438"/>
              </a:xfrm>
            </p:grpSpPr>
            <p:sp>
              <p:nvSpPr>
                <p:cNvPr id="1179692" name="Rectangle 44"/>
                <p:cNvSpPr>
                  <a:spLocks noChangeArrowheads="1"/>
                </p:cNvSpPr>
                <p:nvPr/>
              </p:nvSpPr>
              <p:spPr bwMode="auto">
                <a:xfrm>
                  <a:off x="726" y="273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79693" name="Rectangle 45"/>
                <p:cNvSpPr>
                  <a:spLocks noChangeArrowheads="1"/>
                </p:cNvSpPr>
                <p:nvPr/>
              </p:nvSpPr>
              <p:spPr bwMode="auto">
                <a:xfrm>
                  <a:off x="726" y="284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4</a:t>
                  </a:r>
                </a:p>
              </p:txBody>
            </p:sp>
            <p:sp>
              <p:nvSpPr>
                <p:cNvPr id="1179694" name="Rectangle 46"/>
                <p:cNvSpPr>
                  <a:spLocks noChangeArrowheads="1"/>
                </p:cNvSpPr>
                <p:nvPr/>
              </p:nvSpPr>
              <p:spPr bwMode="auto">
                <a:xfrm>
                  <a:off x="726" y="295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sp>
              <p:nvSpPr>
                <p:cNvPr id="1179695" name="Rectangle 47"/>
                <p:cNvSpPr>
                  <a:spLocks noChangeArrowheads="1"/>
                </p:cNvSpPr>
                <p:nvPr/>
              </p:nvSpPr>
              <p:spPr bwMode="auto">
                <a:xfrm>
                  <a:off x="726" y="307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sp>
              <p:nvSpPr>
                <p:cNvPr id="1179696" name="Rectangle 48"/>
                <p:cNvSpPr>
                  <a:spLocks noChangeArrowheads="1"/>
                </p:cNvSpPr>
                <p:nvPr/>
              </p:nvSpPr>
              <p:spPr bwMode="auto">
                <a:xfrm>
                  <a:off x="906" y="273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79697" name="Rectangle 49"/>
                <p:cNvSpPr>
                  <a:spLocks noChangeArrowheads="1"/>
                </p:cNvSpPr>
                <p:nvPr/>
              </p:nvSpPr>
              <p:spPr bwMode="auto">
                <a:xfrm>
                  <a:off x="906" y="284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5</a:t>
                  </a:r>
                </a:p>
              </p:txBody>
            </p:sp>
            <p:sp>
              <p:nvSpPr>
                <p:cNvPr id="1179698" name="Rectangle 50"/>
                <p:cNvSpPr>
                  <a:spLocks noChangeArrowheads="1"/>
                </p:cNvSpPr>
                <p:nvPr/>
              </p:nvSpPr>
              <p:spPr bwMode="auto">
                <a:xfrm>
                  <a:off x="906" y="295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8</a:t>
                  </a:r>
                </a:p>
              </p:txBody>
            </p:sp>
            <p:sp>
              <p:nvSpPr>
                <p:cNvPr id="1179699" name="Rectangle 51"/>
                <p:cNvSpPr>
                  <a:spLocks noChangeArrowheads="1"/>
                </p:cNvSpPr>
                <p:nvPr/>
              </p:nvSpPr>
              <p:spPr bwMode="auto">
                <a:xfrm>
                  <a:off x="906" y="307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11</a:t>
                  </a:r>
                </a:p>
              </p:txBody>
            </p:sp>
            <p:sp>
              <p:nvSpPr>
                <p:cNvPr id="1179700" name="Rectangle 52"/>
                <p:cNvSpPr>
                  <a:spLocks noChangeArrowheads="1"/>
                </p:cNvSpPr>
                <p:nvPr/>
              </p:nvSpPr>
              <p:spPr bwMode="auto">
                <a:xfrm>
                  <a:off x="1086" y="273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3</a:t>
                  </a:r>
                </a:p>
              </p:txBody>
            </p:sp>
            <p:sp>
              <p:nvSpPr>
                <p:cNvPr id="1179701" name="Rectangle 53"/>
                <p:cNvSpPr>
                  <a:spLocks noChangeArrowheads="1"/>
                </p:cNvSpPr>
                <p:nvPr/>
              </p:nvSpPr>
              <p:spPr bwMode="auto">
                <a:xfrm>
                  <a:off x="1086" y="284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79702" name="Rectangle 54"/>
                <p:cNvSpPr>
                  <a:spLocks noChangeArrowheads="1"/>
                </p:cNvSpPr>
                <p:nvPr/>
              </p:nvSpPr>
              <p:spPr bwMode="auto">
                <a:xfrm>
                  <a:off x="1086" y="295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79703" name="Rectangle 55"/>
                <p:cNvSpPr>
                  <a:spLocks noChangeArrowheads="1"/>
                </p:cNvSpPr>
                <p:nvPr/>
              </p:nvSpPr>
              <p:spPr bwMode="auto">
                <a:xfrm>
                  <a:off x="1086" y="307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grpSp>
        </p:grpSp>
      </p:grpSp>
      <p:grpSp>
        <p:nvGrpSpPr>
          <p:cNvPr id="1179704" name="Group 56"/>
          <p:cNvGrpSpPr/>
          <p:nvPr/>
        </p:nvGrpSpPr>
        <p:grpSpPr bwMode="auto">
          <a:xfrm>
            <a:off x="136525" y="5287963"/>
            <a:ext cx="5426075" cy="1381125"/>
            <a:chOff x="86" y="3162"/>
            <a:chExt cx="3418" cy="870"/>
          </a:xfrm>
        </p:grpSpPr>
        <p:sp>
          <p:nvSpPr>
            <p:cNvPr id="1179705" name="AutoShape 57"/>
            <p:cNvSpPr>
              <a:spLocks noChangeArrowheads="1"/>
            </p:cNvSpPr>
            <p:nvPr/>
          </p:nvSpPr>
          <p:spPr bwMode="auto">
            <a:xfrm>
              <a:off x="2448" y="3162"/>
              <a:ext cx="1056" cy="672"/>
            </a:xfrm>
            <a:prstGeom prst="flowChartPredefinedProcess">
              <a:avLst/>
            </a:prstGeom>
            <a:solidFill>
              <a:srgbClr val="003366">
                <a:alpha val="25000"/>
              </a:srgbClr>
            </a:solidFill>
            <a:ln w="9525">
              <a:solidFill>
                <a:srgbClr val="0033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9706" name="Text Box 58"/>
            <p:cNvSpPr txBox="1">
              <a:spLocks noChangeArrowheads="1"/>
            </p:cNvSpPr>
            <p:nvPr/>
          </p:nvSpPr>
          <p:spPr bwMode="auto">
            <a:xfrm>
              <a:off x="2616" y="3222"/>
              <a:ext cx="715" cy="115"/>
            </a:xfrm>
            <a:prstGeom prst="rect">
              <a:avLst/>
            </a:prstGeom>
            <a:noFill/>
            <a:ln>
              <a:noFill/>
            </a:ln>
            <a:effectLst/>
            <a:extLst>
              <a:ext uri="{909E8E84-426E-40DD-AFC4-6F175D3DCCD1}">
                <a14:hiddenFill xmlns:a14="http://schemas.microsoft.com/office/drawing/2010/main">
                  <a:solidFill>
                    <a:srgbClr val="808080">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algn="ct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11:00-11:59</a:t>
              </a:r>
            </a:p>
          </p:txBody>
        </p:sp>
        <p:sp>
          <p:nvSpPr>
            <p:cNvPr id="1179707" name="Text Box 59"/>
            <p:cNvSpPr txBox="1">
              <a:spLocks noChangeArrowheads="1"/>
            </p:cNvSpPr>
            <p:nvPr/>
          </p:nvSpPr>
          <p:spPr bwMode="auto">
            <a:xfrm>
              <a:off x="86" y="3432"/>
              <a:ext cx="500" cy="346"/>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新数据块</a:t>
              </a:r>
            </a:p>
            <a:p>
              <a:pPr algn="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写入</a:t>
              </a:r>
            </a:p>
          </p:txBody>
        </p:sp>
        <p:grpSp>
          <p:nvGrpSpPr>
            <p:cNvPr id="1179708" name="Group 60"/>
            <p:cNvGrpSpPr/>
            <p:nvPr/>
          </p:nvGrpSpPr>
          <p:grpSpPr bwMode="auto">
            <a:xfrm>
              <a:off x="606" y="3312"/>
              <a:ext cx="768" cy="720"/>
              <a:chOff x="606" y="3312"/>
              <a:chExt cx="768" cy="720"/>
            </a:xfrm>
          </p:grpSpPr>
          <p:sp>
            <p:nvSpPr>
              <p:cNvPr id="1179709" name="AutoShape 61"/>
              <p:cNvSpPr>
                <a:spLocks noChangeArrowheads="1"/>
              </p:cNvSpPr>
              <p:nvPr/>
            </p:nvSpPr>
            <p:spPr bwMode="auto">
              <a:xfrm>
                <a:off x="606" y="3312"/>
                <a:ext cx="768" cy="720"/>
              </a:xfrm>
              <a:prstGeom prst="can">
                <a:avLst>
                  <a:gd name="adj" fmla="val 20833"/>
                </a:avLst>
              </a:prstGeom>
              <a:gradFill rotWithShape="1">
                <a:gsLst>
                  <a:gs pos="0">
                    <a:srgbClr val="666699"/>
                  </a:gs>
                  <a:gs pos="100000">
                    <a:srgbClr val="666699">
                      <a:gamma/>
                      <a:shade val="46275"/>
                      <a:invGamma/>
                    </a:srgb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9710" name="Rectangle 62"/>
              <p:cNvSpPr>
                <a:spLocks noChangeArrowheads="1"/>
              </p:cNvSpPr>
              <p:nvPr/>
            </p:nvSpPr>
            <p:spPr bwMode="auto">
              <a:xfrm>
                <a:off x="726" y="351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79711" name="Rectangle 63"/>
              <p:cNvSpPr>
                <a:spLocks noChangeArrowheads="1"/>
              </p:cNvSpPr>
              <p:nvPr/>
            </p:nvSpPr>
            <p:spPr bwMode="auto">
              <a:xfrm>
                <a:off x="726" y="362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4</a:t>
                </a:r>
              </a:p>
            </p:txBody>
          </p:sp>
          <p:sp>
            <p:nvSpPr>
              <p:cNvPr id="1179712" name="Rectangle 64"/>
              <p:cNvSpPr>
                <a:spLocks noChangeArrowheads="1"/>
              </p:cNvSpPr>
              <p:nvPr/>
            </p:nvSpPr>
            <p:spPr bwMode="auto">
              <a:xfrm>
                <a:off x="726" y="373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sp>
            <p:nvSpPr>
              <p:cNvPr id="1179713" name="Rectangle 65"/>
              <p:cNvSpPr>
                <a:spLocks noChangeArrowheads="1"/>
              </p:cNvSpPr>
              <p:nvPr/>
            </p:nvSpPr>
            <p:spPr bwMode="auto">
              <a:xfrm>
                <a:off x="726" y="385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sp>
            <p:nvSpPr>
              <p:cNvPr id="1179714" name="Rectangle 66"/>
              <p:cNvSpPr>
                <a:spLocks noChangeArrowheads="1"/>
              </p:cNvSpPr>
              <p:nvPr/>
            </p:nvSpPr>
            <p:spPr bwMode="auto">
              <a:xfrm>
                <a:off x="906" y="351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79715" name="Rectangle 67"/>
              <p:cNvSpPr>
                <a:spLocks noChangeArrowheads="1"/>
              </p:cNvSpPr>
              <p:nvPr/>
            </p:nvSpPr>
            <p:spPr bwMode="auto">
              <a:xfrm>
                <a:off x="906" y="362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5</a:t>
                </a:r>
              </a:p>
            </p:txBody>
          </p:sp>
          <p:sp>
            <p:nvSpPr>
              <p:cNvPr id="1179716" name="Rectangle 68"/>
              <p:cNvSpPr>
                <a:spLocks noChangeArrowheads="1"/>
              </p:cNvSpPr>
              <p:nvPr/>
            </p:nvSpPr>
            <p:spPr bwMode="auto">
              <a:xfrm>
                <a:off x="906" y="373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8</a:t>
                </a:r>
              </a:p>
            </p:txBody>
          </p:sp>
          <p:sp>
            <p:nvSpPr>
              <p:cNvPr id="1179717" name="Rectangle 69"/>
              <p:cNvSpPr>
                <a:spLocks noChangeArrowheads="1"/>
              </p:cNvSpPr>
              <p:nvPr/>
            </p:nvSpPr>
            <p:spPr bwMode="auto">
              <a:xfrm>
                <a:off x="906" y="385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11</a:t>
                </a:r>
              </a:p>
            </p:txBody>
          </p:sp>
          <p:sp>
            <p:nvSpPr>
              <p:cNvPr id="1179718" name="Rectangle 70"/>
              <p:cNvSpPr>
                <a:spLocks noChangeArrowheads="1"/>
              </p:cNvSpPr>
              <p:nvPr/>
            </p:nvSpPr>
            <p:spPr bwMode="auto">
              <a:xfrm>
                <a:off x="1086" y="351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3</a:t>
                </a:r>
              </a:p>
            </p:txBody>
          </p:sp>
          <p:sp>
            <p:nvSpPr>
              <p:cNvPr id="1179719" name="Rectangle 71"/>
              <p:cNvSpPr>
                <a:spLocks noChangeArrowheads="1"/>
              </p:cNvSpPr>
              <p:nvPr/>
            </p:nvSpPr>
            <p:spPr bwMode="auto">
              <a:xfrm>
                <a:off x="1086" y="362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79720" name="Rectangle 72"/>
              <p:cNvSpPr>
                <a:spLocks noChangeArrowheads="1"/>
              </p:cNvSpPr>
              <p:nvPr/>
            </p:nvSpPr>
            <p:spPr bwMode="auto">
              <a:xfrm>
                <a:off x="1086" y="373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79721" name="Rectangle 73"/>
              <p:cNvSpPr>
                <a:spLocks noChangeArrowheads="1"/>
              </p:cNvSpPr>
              <p:nvPr/>
            </p:nvSpPr>
            <p:spPr bwMode="auto">
              <a:xfrm>
                <a:off x="1086" y="385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grpSp>
      </p:grpSp>
      <p:sp>
        <p:nvSpPr>
          <p:cNvPr id="1179722" name="Text Box 74"/>
          <p:cNvSpPr txBox="1">
            <a:spLocks noChangeArrowheads="1"/>
          </p:cNvSpPr>
          <p:nvPr/>
        </p:nvSpPr>
        <p:spPr bwMode="auto">
          <a:xfrm>
            <a:off x="292100" y="1995488"/>
            <a:ext cx="641350" cy="366712"/>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数据块</a:t>
            </a:r>
          </a:p>
        </p:txBody>
      </p:sp>
      <p:grpSp>
        <p:nvGrpSpPr>
          <p:cNvPr id="1179723" name="Group 75"/>
          <p:cNvGrpSpPr/>
          <p:nvPr/>
        </p:nvGrpSpPr>
        <p:grpSpPr bwMode="auto">
          <a:xfrm>
            <a:off x="139700" y="2782888"/>
            <a:ext cx="5422900" cy="1390650"/>
            <a:chOff x="88" y="1584"/>
            <a:chExt cx="3416" cy="876"/>
          </a:xfrm>
        </p:grpSpPr>
        <p:sp>
          <p:nvSpPr>
            <p:cNvPr id="1179724" name="AutoShape 76"/>
            <p:cNvSpPr>
              <a:spLocks noChangeArrowheads="1"/>
            </p:cNvSpPr>
            <p:nvPr/>
          </p:nvSpPr>
          <p:spPr bwMode="auto">
            <a:xfrm>
              <a:off x="2448" y="1584"/>
              <a:ext cx="1056" cy="672"/>
            </a:xfrm>
            <a:prstGeom prst="flowChartPredefinedProcess">
              <a:avLst/>
            </a:prstGeom>
            <a:solidFill>
              <a:srgbClr val="003366">
                <a:alpha val="25000"/>
              </a:srgbClr>
            </a:solidFill>
            <a:ln w="9525">
              <a:solidFill>
                <a:srgbClr val="0033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9725" name="Text Box 77"/>
            <p:cNvSpPr txBox="1">
              <a:spLocks noChangeArrowheads="1"/>
            </p:cNvSpPr>
            <p:nvPr/>
          </p:nvSpPr>
          <p:spPr bwMode="auto">
            <a:xfrm>
              <a:off x="2677" y="1650"/>
              <a:ext cx="593" cy="115"/>
            </a:xfrm>
            <a:prstGeom prst="rect">
              <a:avLst/>
            </a:prstGeom>
            <a:noFill/>
            <a:ln>
              <a:noFill/>
            </a:ln>
            <a:effectLst/>
            <a:extLst>
              <a:ext uri="{909E8E84-426E-40DD-AFC4-6F175D3DCCD1}">
                <a14:hiddenFill xmlns:a14="http://schemas.microsoft.com/office/drawing/2010/main">
                  <a:solidFill>
                    <a:srgbClr val="80808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algn="ct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9:00-9:59</a:t>
              </a:r>
            </a:p>
          </p:txBody>
        </p:sp>
        <p:grpSp>
          <p:nvGrpSpPr>
            <p:cNvPr id="1179726" name="Group 78"/>
            <p:cNvGrpSpPr/>
            <p:nvPr/>
          </p:nvGrpSpPr>
          <p:grpSpPr bwMode="auto">
            <a:xfrm>
              <a:off x="606" y="1740"/>
              <a:ext cx="768" cy="720"/>
              <a:chOff x="606" y="1740"/>
              <a:chExt cx="768" cy="720"/>
            </a:xfrm>
          </p:grpSpPr>
          <p:sp>
            <p:nvSpPr>
              <p:cNvPr id="1179727" name="AutoShape 79"/>
              <p:cNvSpPr>
                <a:spLocks noChangeArrowheads="1"/>
              </p:cNvSpPr>
              <p:nvPr/>
            </p:nvSpPr>
            <p:spPr bwMode="auto">
              <a:xfrm>
                <a:off x="606" y="1740"/>
                <a:ext cx="768" cy="720"/>
              </a:xfrm>
              <a:prstGeom prst="can">
                <a:avLst>
                  <a:gd name="adj" fmla="val 20833"/>
                </a:avLst>
              </a:prstGeom>
              <a:gradFill rotWithShape="1">
                <a:gsLst>
                  <a:gs pos="0">
                    <a:srgbClr val="666699"/>
                  </a:gs>
                  <a:gs pos="100000">
                    <a:srgbClr val="666699">
                      <a:gamma/>
                      <a:shade val="46275"/>
                      <a:invGamma/>
                    </a:srgb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79728" name="Group 80"/>
              <p:cNvGrpSpPr/>
              <p:nvPr/>
            </p:nvGrpSpPr>
            <p:grpSpPr bwMode="auto">
              <a:xfrm>
                <a:off x="726" y="1938"/>
                <a:ext cx="504" cy="438"/>
                <a:chOff x="726" y="1938"/>
                <a:chExt cx="504" cy="438"/>
              </a:xfrm>
            </p:grpSpPr>
            <p:sp>
              <p:nvSpPr>
                <p:cNvPr id="1179729" name="Rectangle 81"/>
                <p:cNvSpPr>
                  <a:spLocks noChangeArrowheads="1"/>
                </p:cNvSpPr>
                <p:nvPr/>
              </p:nvSpPr>
              <p:spPr bwMode="auto">
                <a:xfrm>
                  <a:off x="726" y="193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79730" name="Rectangle 82"/>
                <p:cNvSpPr>
                  <a:spLocks noChangeArrowheads="1"/>
                </p:cNvSpPr>
                <p:nvPr/>
              </p:nvSpPr>
              <p:spPr bwMode="auto">
                <a:xfrm>
                  <a:off x="726" y="205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4</a:t>
                  </a:r>
                </a:p>
              </p:txBody>
            </p:sp>
            <p:sp>
              <p:nvSpPr>
                <p:cNvPr id="1179731" name="Rectangle 83"/>
                <p:cNvSpPr>
                  <a:spLocks noChangeArrowheads="1"/>
                </p:cNvSpPr>
                <p:nvPr/>
              </p:nvSpPr>
              <p:spPr bwMode="auto">
                <a:xfrm>
                  <a:off x="726" y="2166"/>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sp>
              <p:nvSpPr>
                <p:cNvPr id="1179732" name="Rectangle 84"/>
                <p:cNvSpPr>
                  <a:spLocks noChangeArrowheads="1"/>
                </p:cNvSpPr>
                <p:nvPr/>
              </p:nvSpPr>
              <p:spPr bwMode="auto">
                <a:xfrm>
                  <a:off x="726" y="228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sp>
              <p:nvSpPr>
                <p:cNvPr id="1179733" name="Rectangle 85"/>
                <p:cNvSpPr>
                  <a:spLocks noChangeArrowheads="1"/>
                </p:cNvSpPr>
                <p:nvPr/>
              </p:nvSpPr>
              <p:spPr bwMode="auto">
                <a:xfrm>
                  <a:off x="906" y="193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79734" name="Rectangle 86"/>
                <p:cNvSpPr>
                  <a:spLocks noChangeArrowheads="1"/>
                </p:cNvSpPr>
                <p:nvPr/>
              </p:nvSpPr>
              <p:spPr bwMode="auto">
                <a:xfrm>
                  <a:off x="906" y="205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5</a:t>
                  </a:r>
                </a:p>
              </p:txBody>
            </p:sp>
            <p:sp>
              <p:nvSpPr>
                <p:cNvPr id="1179735" name="Rectangle 87"/>
                <p:cNvSpPr>
                  <a:spLocks noChangeArrowheads="1"/>
                </p:cNvSpPr>
                <p:nvPr/>
              </p:nvSpPr>
              <p:spPr bwMode="auto">
                <a:xfrm>
                  <a:off x="906" y="2166"/>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8</a:t>
                  </a:r>
                </a:p>
              </p:txBody>
            </p:sp>
            <p:sp>
              <p:nvSpPr>
                <p:cNvPr id="1179736" name="Rectangle 88"/>
                <p:cNvSpPr>
                  <a:spLocks noChangeArrowheads="1"/>
                </p:cNvSpPr>
                <p:nvPr/>
              </p:nvSpPr>
              <p:spPr bwMode="auto">
                <a:xfrm>
                  <a:off x="906" y="228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11</a:t>
                  </a:r>
                </a:p>
              </p:txBody>
            </p:sp>
            <p:sp>
              <p:nvSpPr>
                <p:cNvPr id="1179737" name="Rectangle 89"/>
                <p:cNvSpPr>
                  <a:spLocks noChangeArrowheads="1"/>
                </p:cNvSpPr>
                <p:nvPr/>
              </p:nvSpPr>
              <p:spPr bwMode="auto">
                <a:xfrm>
                  <a:off x="1086" y="193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3</a:t>
                  </a:r>
                </a:p>
              </p:txBody>
            </p:sp>
            <p:sp>
              <p:nvSpPr>
                <p:cNvPr id="1179738" name="Rectangle 90"/>
                <p:cNvSpPr>
                  <a:spLocks noChangeArrowheads="1"/>
                </p:cNvSpPr>
                <p:nvPr/>
              </p:nvSpPr>
              <p:spPr bwMode="auto">
                <a:xfrm>
                  <a:off x="1086" y="205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79739" name="Rectangle 91"/>
                <p:cNvSpPr>
                  <a:spLocks noChangeArrowheads="1"/>
                </p:cNvSpPr>
                <p:nvPr/>
              </p:nvSpPr>
              <p:spPr bwMode="auto">
                <a:xfrm>
                  <a:off x="1086" y="2166"/>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79740" name="Rectangle 92"/>
                <p:cNvSpPr>
                  <a:spLocks noChangeArrowheads="1"/>
                </p:cNvSpPr>
                <p:nvPr/>
              </p:nvSpPr>
              <p:spPr bwMode="auto">
                <a:xfrm>
                  <a:off x="1086" y="228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grpSp>
        </p:grpSp>
        <p:sp>
          <p:nvSpPr>
            <p:cNvPr id="1179741" name="Text Box 93"/>
            <p:cNvSpPr txBox="1">
              <a:spLocks noChangeArrowheads="1"/>
            </p:cNvSpPr>
            <p:nvPr/>
          </p:nvSpPr>
          <p:spPr bwMode="auto">
            <a:xfrm>
              <a:off x="88" y="1860"/>
              <a:ext cx="500" cy="346"/>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新数据块</a:t>
              </a:r>
            </a:p>
            <a:p>
              <a:pPr algn="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写入</a:t>
              </a:r>
            </a:p>
          </p:txBody>
        </p:sp>
      </p:grpSp>
      <p:sp>
        <p:nvSpPr>
          <p:cNvPr id="1179742" name="Rectangle 94"/>
          <p:cNvSpPr>
            <a:spLocks noChangeArrowheads="1"/>
          </p:cNvSpPr>
          <p:nvPr/>
        </p:nvSpPr>
        <p:spPr bwMode="auto">
          <a:xfrm>
            <a:off x="1438275" y="3344863"/>
            <a:ext cx="228600" cy="152400"/>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79743" name="Rectangle 95"/>
          <p:cNvSpPr>
            <a:spLocks noChangeArrowheads="1"/>
          </p:cNvSpPr>
          <p:nvPr/>
        </p:nvSpPr>
        <p:spPr bwMode="auto">
          <a:xfrm>
            <a:off x="1724025" y="3525838"/>
            <a:ext cx="228600" cy="152400"/>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79744" name="Rectangle 96"/>
          <p:cNvSpPr>
            <a:spLocks noChangeArrowheads="1"/>
          </p:cNvSpPr>
          <p:nvPr/>
        </p:nvSpPr>
        <p:spPr bwMode="auto">
          <a:xfrm>
            <a:off x="1152525" y="3706813"/>
            <a:ext cx="228600" cy="152400"/>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sp>
        <p:nvSpPr>
          <p:cNvPr id="1179745" name="Rectangle 97"/>
          <p:cNvSpPr>
            <a:spLocks noChangeArrowheads="1"/>
          </p:cNvSpPr>
          <p:nvPr/>
        </p:nvSpPr>
        <p:spPr bwMode="auto">
          <a:xfrm>
            <a:off x="1724025" y="4964113"/>
            <a:ext cx="228600" cy="152400"/>
          </a:xfrm>
          <a:prstGeom prst="rect">
            <a:avLst/>
          </a:prstGeom>
          <a:solidFill>
            <a:srgbClr val="800080">
              <a:alpha val="66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79746" name="Rectangle 98"/>
          <p:cNvSpPr>
            <a:spLocks noChangeArrowheads="1"/>
          </p:cNvSpPr>
          <p:nvPr/>
        </p:nvSpPr>
        <p:spPr bwMode="auto">
          <a:xfrm>
            <a:off x="1152525" y="5145088"/>
            <a:ext cx="228600" cy="152400"/>
          </a:xfrm>
          <a:prstGeom prst="rect">
            <a:avLst/>
          </a:prstGeom>
          <a:solidFill>
            <a:srgbClr val="800080">
              <a:alpha val="73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sp>
        <p:nvSpPr>
          <p:cNvPr id="1179747" name="Rectangle 99"/>
          <p:cNvSpPr>
            <a:spLocks noChangeArrowheads="1"/>
          </p:cNvSpPr>
          <p:nvPr/>
        </p:nvSpPr>
        <p:spPr bwMode="auto">
          <a:xfrm>
            <a:off x="1152525" y="5840413"/>
            <a:ext cx="228600" cy="152400"/>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79748" name="Rectangle 100"/>
          <p:cNvSpPr>
            <a:spLocks noChangeArrowheads="1"/>
          </p:cNvSpPr>
          <p:nvPr/>
        </p:nvSpPr>
        <p:spPr bwMode="auto">
          <a:xfrm>
            <a:off x="1724025" y="6383338"/>
            <a:ext cx="228600" cy="152400"/>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sp>
        <p:nvSpPr>
          <p:cNvPr id="1179749" name="Rectangle 101"/>
          <p:cNvSpPr>
            <a:spLocks noChangeArrowheads="1"/>
          </p:cNvSpPr>
          <p:nvPr/>
        </p:nvSpPr>
        <p:spPr bwMode="auto">
          <a:xfrm>
            <a:off x="4310063" y="3230563"/>
            <a:ext cx="228600" cy="152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79750" name="Rectangle 102"/>
          <p:cNvSpPr>
            <a:spLocks noChangeArrowheads="1"/>
          </p:cNvSpPr>
          <p:nvPr/>
        </p:nvSpPr>
        <p:spPr bwMode="auto">
          <a:xfrm>
            <a:off x="4594225" y="3230563"/>
            <a:ext cx="228600" cy="152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79751" name="Rectangle 103"/>
          <p:cNvSpPr>
            <a:spLocks noChangeArrowheads="1"/>
          </p:cNvSpPr>
          <p:nvPr/>
        </p:nvSpPr>
        <p:spPr bwMode="auto">
          <a:xfrm>
            <a:off x="4876800" y="3230563"/>
            <a:ext cx="228600" cy="152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sp>
        <p:nvSpPr>
          <p:cNvPr id="1179752" name="Rectangle 104"/>
          <p:cNvSpPr>
            <a:spLocks noChangeArrowheads="1"/>
          </p:cNvSpPr>
          <p:nvPr/>
        </p:nvSpPr>
        <p:spPr bwMode="auto">
          <a:xfrm>
            <a:off x="4429125" y="4481513"/>
            <a:ext cx="228600" cy="152400"/>
          </a:xfrm>
          <a:prstGeom prst="rect">
            <a:avLst/>
          </a:prstGeom>
          <a:solidFill>
            <a:schemeClr val="accent1">
              <a:alpha val="66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79753" name="Rectangle 105"/>
          <p:cNvSpPr>
            <a:spLocks noChangeArrowheads="1"/>
          </p:cNvSpPr>
          <p:nvPr/>
        </p:nvSpPr>
        <p:spPr bwMode="auto">
          <a:xfrm>
            <a:off x="4789488" y="4481513"/>
            <a:ext cx="228600" cy="152400"/>
          </a:xfrm>
          <a:prstGeom prst="rect">
            <a:avLst/>
          </a:prstGeom>
          <a:solidFill>
            <a:schemeClr val="accent1">
              <a:alpha val="73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sp>
        <p:nvSpPr>
          <p:cNvPr id="1179754" name="Rectangle 106"/>
          <p:cNvSpPr>
            <a:spLocks noChangeArrowheads="1"/>
          </p:cNvSpPr>
          <p:nvPr/>
        </p:nvSpPr>
        <p:spPr bwMode="auto">
          <a:xfrm>
            <a:off x="4430713" y="5754688"/>
            <a:ext cx="228600" cy="152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79755" name="Rectangle 107"/>
          <p:cNvSpPr>
            <a:spLocks noChangeArrowheads="1"/>
          </p:cNvSpPr>
          <p:nvPr/>
        </p:nvSpPr>
        <p:spPr bwMode="auto">
          <a:xfrm>
            <a:off x="4789488" y="5754688"/>
            <a:ext cx="228600" cy="152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sp>
        <p:nvSpPr>
          <p:cNvPr id="1179756" name="AutoShape 108"/>
          <p:cNvSpPr>
            <a:spLocks noChangeArrowheads="1"/>
          </p:cNvSpPr>
          <p:nvPr/>
        </p:nvSpPr>
        <p:spPr bwMode="auto">
          <a:xfrm>
            <a:off x="4572000" y="5410200"/>
            <a:ext cx="1371600" cy="1219200"/>
          </a:xfrm>
          <a:prstGeom prst="irregularSeal1">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9757" name="AutoShape 109"/>
          <p:cNvSpPr>
            <a:spLocks noChangeArrowheads="1"/>
          </p:cNvSpPr>
          <p:nvPr/>
        </p:nvSpPr>
        <p:spPr bwMode="auto">
          <a:xfrm>
            <a:off x="5867400" y="4916488"/>
            <a:ext cx="2895600" cy="1676400"/>
          </a:xfrm>
          <a:prstGeom prst="hexagon">
            <a:avLst>
              <a:gd name="adj" fmla="val 43182"/>
              <a:gd name="vf" fmla="val 115470"/>
            </a:avLst>
          </a:prstGeom>
          <a:solidFill>
            <a:srgbClr val="FFCC00">
              <a:alpha val="31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800">
                <a:solidFill>
                  <a:srgbClr val="FF0000"/>
                </a:solidFill>
                <a:latin typeface="Tahoma" panose="020B0604030504040204" pitchFamily="34" charset="0"/>
                <a:ea typeface="PMingLiU" panose="02020500000000000000" pitchFamily="18" charset="-120"/>
              </a:rPr>
              <a:t>12:17pm </a:t>
            </a:r>
          </a:p>
          <a:p>
            <a:pPr algn="ctr" eaLnBrk="1" hangingPunct="1"/>
            <a:r>
              <a:rPr lang="zh-CN" altLang="en-US" sz="1800">
                <a:solidFill>
                  <a:srgbClr val="FF0000"/>
                </a:solidFill>
                <a:latin typeface="Tahoma" panose="020B0604030504040204" pitchFamily="34" charset="0"/>
                <a:ea typeface="PMingLiU" panose="02020500000000000000" pitchFamily="18" charset="-120"/>
              </a:rPr>
              <a:t>应用报错</a:t>
            </a:r>
          </a:p>
          <a:p>
            <a:pPr algn="ctr" eaLnBrk="1" hangingPunct="1"/>
            <a:r>
              <a:rPr lang="zh-CN" altLang="en-US" sz="1800">
                <a:latin typeface="Tahoma" panose="020B0604030504040204" pitchFamily="34" charset="0"/>
                <a:ea typeface="PMingLiU" panose="02020500000000000000" pitchFamily="18" charset="-120"/>
              </a:rPr>
              <a:t>需要恢复应用在</a:t>
            </a:r>
            <a:r>
              <a:rPr lang="zh-TW" altLang="en-US" sz="1800">
                <a:latin typeface="Tahoma" panose="020B0604030504040204" pitchFamily="34" charset="0"/>
                <a:ea typeface="PMingLiU" panose="02020500000000000000" pitchFamily="18" charset="-120"/>
              </a:rPr>
              <a:t> </a:t>
            </a:r>
            <a:r>
              <a:rPr lang="en-US" altLang="zh-TW" sz="1800">
                <a:latin typeface="Tahoma" panose="020B0604030504040204" pitchFamily="34" charset="0"/>
                <a:ea typeface="PMingLiU" panose="02020500000000000000" pitchFamily="18" charset="-120"/>
              </a:rPr>
              <a:t>10am</a:t>
            </a:r>
            <a:r>
              <a:rPr lang="zh-CN" altLang="en-US" sz="1800">
                <a:latin typeface="Tahoma" panose="020B0604030504040204" pitchFamily="34" charset="0"/>
                <a:ea typeface="PMingLiU" panose="02020500000000000000" pitchFamily="18" charset="-120"/>
              </a:rPr>
              <a:t>的状态</a:t>
            </a:r>
            <a:r>
              <a:rPr lang="en-US" altLang="zh-TW" sz="1800">
                <a:latin typeface="Tahoma" panose="020B0604030504040204" pitchFamily="34" charset="0"/>
                <a:ea typeface="PMingLiU" panose="02020500000000000000" pitchFamily="18" charset="-120"/>
              </a:rPr>
              <a:t>!!!</a:t>
            </a:r>
          </a:p>
        </p:txBody>
      </p:sp>
      <p:sp>
        <p:nvSpPr>
          <p:cNvPr id="1179758" name="Rectangle 110"/>
          <p:cNvSpPr>
            <a:spLocks noChangeArrowheads="1"/>
          </p:cNvSpPr>
          <p:nvPr/>
        </p:nvSpPr>
        <p:spPr bwMode="auto">
          <a:xfrm>
            <a:off x="1438275" y="4602163"/>
            <a:ext cx="228600" cy="152400"/>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79759" name="Rectangle 111"/>
          <p:cNvSpPr>
            <a:spLocks noChangeArrowheads="1"/>
          </p:cNvSpPr>
          <p:nvPr/>
        </p:nvSpPr>
        <p:spPr bwMode="auto">
          <a:xfrm>
            <a:off x="1724025" y="4783138"/>
            <a:ext cx="228600" cy="152400"/>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79760" name="Rectangle 112"/>
          <p:cNvSpPr>
            <a:spLocks noChangeArrowheads="1"/>
          </p:cNvSpPr>
          <p:nvPr/>
        </p:nvSpPr>
        <p:spPr bwMode="auto">
          <a:xfrm>
            <a:off x="1152525" y="4964113"/>
            <a:ext cx="228600" cy="152400"/>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sp>
        <p:nvSpPr>
          <p:cNvPr id="1179761" name="Rectangle 113"/>
          <p:cNvSpPr>
            <a:spLocks noChangeArrowheads="1"/>
          </p:cNvSpPr>
          <p:nvPr/>
        </p:nvSpPr>
        <p:spPr bwMode="auto">
          <a:xfrm>
            <a:off x="1438275" y="5840413"/>
            <a:ext cx="228600" cy="152400"/>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79762" name="Rectangle 114"/>
          <p:cNvSpPr>
            <a:spLocks noChangeArrowheads="1"/>
          </p:cNvSpPr>
          <p:nvPr/>
        </p:nvSpPr>
        <p:spPr bwMode="auto">
          <a:xfrm>
            <a:off x="1724025" y="6021388"/>
            <a:ext cx="228600" cy="152400"/>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79763" name="Rectangle 115"/>
          <p:cNvSpPr>
            <a:spLocks noChangeArrowheads="1"/>
          </p:cNvSpPr>
          <p:nvPr/>
        </p:nvSpPr>
        <p:spPr bwMode="auto">
          <a:xfrm>
            <a:off x="1152525" y="6202363"/>
            <a:ext cx="228600" cy="152400"/>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sp>
        <p:nvSpPr>
          <p:cNvPr id="1179764" name="Rectangle 116"/>
          <p:cNvSpPr>
            <a:spLocks noChangeArrowheads="1"/>
          </p:cNvSpPr>
          <p:nvPr/>
        </p:nvSpPr>
        <p:spPr bwMode="auto">
          <a:xfrm>
            <a:off x="1724025" y="6202363"/>
            <a:ext cx="228600" cy="152400"/>
          </a:xfrm>
          <a:prstGeom prst="rect">
            <a:avLst/>
          </a:prstGeom>
          <a:solidFill>
            <a:srgbClr val="800080">
              <a:alpha val="66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79765" name="Rectangle 117"/>
          <p:cNvSpPr>
            <a:spLocks noChangeArrowheads="1"/>
          </p:cNvSpPr>
          <p:nvPr/>
        </p:nvSpPr>
        <p:spPr bwMode="auto">
          <a:xfrm>
            <a:off x="1152525" y="6383338"/>
            <a:ext cx="228600" cy="152400"/>
          </a:xfrm>
          <a:prstGeom prst="rect">
            <a:avLst/>
          </a:prstGeom>
          <a:solidFill>
            <a:srgbClr val="800080">
              <a:alpha val="73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sp>
        <p:nvSpPr>
          <p:cNvPr id="1179766" name="Rectangle 118"/>
          <p:cNvSpPr>
            <a:spLocks noGrp="1" noChangeArrowheads="1"/>
          </p:cNvSpPr>
          <p:nvPr>
            <p:ph type="title"/>
          </p:nvPr>
        </p:nvSpPr>
        <p:spPr>
          <a:xfrm>
            <a:off x="1331913" y="765175"/>
            <a:ext cx="5770562" cy="495300"/>
          </a:xfrm>
          <a:noFill/>
        </p:spPr>
        <p:txBody>
          <a:bodyPr/>
          <a:lstStyle/>
          <a:p>
            <a:r>
              <a:rPr lang="en-US" altLang="zh-CN"/>
              <a:t>TimeMark</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grpId="0" nodeType="afterEffect">
                                  <p:stCondLst>
                                    <p:cond delay="0"/>
                                  </p:stCondLst>
                                  <p:childTnLst>
                                    <p:set>
                                      <p:cBhvr>
                                        <p:cTn id="6" dur="1" fill="hold">
                                          <p:stCondLst>
                                            <p:cond delay="0"/>
                                          </p:stCondLst>
                                        </p:cTn>
                                        <p:tgtEl>
                                          <p:spTgt spid="1179756"/>
                                        </p:tgtEl>
                                        <p:attrNameLst>
                                          <p:attrName>style.visibility</p:attrName>
                                        </p:attrNameLst>
                                      </p:cBhvr>
                                      <p:to>
                                        <p:strVal val="visible"/>
                                      </p:to>
                                    </p:set>
                                    <p:anim calcmode="lin" valueType="num">
                                      <p:cBhvr>
                                        <p:cTn id="7" dur="500" fill="hold"/>
                                        <p:tgtEl>
                                          <p:spTgt spid="1179756"/>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179756"/>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179756"/>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179756"/>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8" presetClass="emph" presetSubtype="0" fill="hold" grpId="1" nodeType="afterEffect">
                                  <p:stCondLst>
                                    <p:cond delay="0"/>
                                  </p:stCondLst>
                                  <p:childTnLst>
                                    <p:animRot by="21600000">
                                      <p:cBhvr>
                                        <p:cTn id="13" dur="500" fill="hold"/>
                                        <p:tgtEl>
                                          <p:spTgt spid="1179756"/>
                                        </p:tgtEl>
                                        <p:attrNameLst>
                                          <p:attrName>r</p:attrName>
                                        </p:attrNameLst>
                                      </p:cBhvr>
                                    </p:animRot>
                                  </p:childTnLst>
                                </p:cTn>
                              </p:par>
                            </p:childTnLst>
                          </p:cTn>
                        </p:par>
                        <p:par>
                          <p:cTn id="14" fill="hold">
                            <p:stCondLst>
                              <p:cond delay="1000"/>
                            </p:stCondLst>
                            <p:childTnLst>
                              <p:par>
                                <p:cTn id="15" presetID="26" presetClass="emph" presetSubtype="0" fill="hold" grpId="2" nodeType="afterEffect">
                                  <p:stCondLst>
                                    <p:cond delay="0"/>
                                  </p:stCondLst>
                                  <p:childTnLst>
                                    <p:animEffect transition="out" filter="fade">
                                      <p:cBhvr>
                                        <p:cTn id="16" dur="500" tmFilter="0, 0; .2, .5; .8, .5; 1, 0"/>
                                        <p:tgtEl>
                                          <p:spTgt spid="1179756"/>
                                        </p:tgtEl>
                                      </p:cBhvr>
                                    </p:animEffect>
                                    <p:animScale>
                                      <p:cBhvr>
                                        <p:cTn id="17" dur="250" autoRev="1" fill="hold"/>
                                        <p:tgtEl>
                                          <p:spTgt spid="1179756"/>
                                        </p:tgtEl>
                                      </p:cBhvr>
                                      <p:by x="105000" y="105000"/>
                                    </p:animScale>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1179757"/>
                                        </p:tgtEl>
                                        <p:attrNameLst>
                                          <p:attrName>style.visibility</p:attrName>
                                        </p:attrNameLst>
                                      </p:cBhvr>
                                      <p:to>
                                        <p:strVal val="visible"/>
                                      </p:to>
                                    </p:set>
                                    <p:anim calcmode="lin" valueType="num">
                                      <p:cBhvr>
                                        <p:cTn id="21" dur="500" fill="hold"/>
                                        <p:tgtEl>
                                          <p:spTgt spid="1179757"/>
                                        </p:tgtEl>
                                        <p:attrNameLst>
                                          <p:attrName>ppt_w</p:attrName>
                                        </p:attrNameLst>
                                      </p:cBhvr>
                                      <p:tavLst>
                                        <p:tav tm="0">
                                          <p:val>
                                            <p:fltVal val="0"/>
                                          </p:val>
                                        </p:tav>
                                        <p:tav tm="100000">
                                          <p:val>
                                            <p:strVal val="#ppt_w"/>
                                          </p:val>
                                        </p:tav>
                                      </p:tavLst>
                                    </p:anim>
                                    <p:anim calcmode="lin" valueType="num">
                                      <p:cBhvr>
                                        <p:cTn id="22" dur="500" fill="hold"/>
                                        <p:tgtEl>
                                          <p:spTgt spid="1179757"/>
                                        </p:tgtEl>
                                        <p:attrNameLst>
                                          <p:attrName>ppt_h</p:attrName>
                                        </p:attrNameLst>
                                      </p:cBhvr>
                                      <p:tavLst>
                                        <p:tav tm="0">
                                          <p:val>
                                            <p:fltVal val="0"/>
                                          </p:val>
                                        </p:tav>
                                        <p:tav tm="100000">
                                          <p:val>
                                            <p:strVal val="#ppt_h"/>
                                          </p:val>
                                        </p:tav>
                                      </p:tavLst>
                                    </p:anim>
                                    <p:animEffect transition="in" filter="fade">
                                      <p:cBhvr>
                                        <p:cTn id="23" dur="500"/>
                                        <p:tgtEl>
                                          <p:spTgt spid="1179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9756" grpId="0" animBg="1"/>
      <p:bldP spid="1179756" grpId="1" animBg="1"/>
      <p:bldP spid="1179756" grpId="2" animBg="1"/>
      <p:bldP spid="117975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698" name="Text Box 2"/>
          <p:cNvSpPr txBox="1">
            <a:spLocks noChangeArrowheads="1"/>
          </p:cNvSpPr>
          <p:nvPr/>
        </p:nvSpPr>
        <p:spPr bwMode="auto">
          <a:xfrm>
            <a:off x="6019800" y="1639888"/>
            <a:ext cx="26939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TW" sz="3600">
                <a:latin typeface="Tahoma" panose="020B0604030504040204" pitchFamily="34" charset="0"/>
                <a:ea typeface="PMingLiU" panose="02020500000000000000" pitchFamily="18" charset="-120"/>
              </a:rPr>
              <a:t>10:00am!!!</a:t>
            </a:r>
          </a:p>
        </p:txBody>
      </p:sp>
      <p:grpSp>
        <p:nvGrpSpPr>
          <p:cNvPr id="1181699" name="Group 3"/>
          <p:cNvGrpSpPr/>
          <p:nvPr/>
        </p:nvGrpSpPr>
        <p:grpSpPr bwMode="auto">
          <a:xfrm>
            <a:off x="6781800" y="4078288"/>
            <a:ext cx="1219200" cy="1143000"/>
            <a:chOff x="4272" y="2256"/>
            <a:chExt cx="768" cy="720"/>
          </a:xfrm>
        </p:grpSpPr>
        <p:sp>
          <p:nvSpPr>
            <p:cNvPr id="1181700" name="AutoShape 4"/>
            <p:cNvSpPr>
              <a:spLocks noChangeArrowheads="1"/>
            </p:cNvSpPr>
            <p:nvPr/>
          </p:nvSpPr>
          <p:spPr bwMode="auto">
            <a:xfrm>
              <a:off x="4272" y="2256"/>
              <a:ext cx="768" cy="720"/>
            </a:xfrm>
            <a:prstGeom prst="can">
              <a:avLst>
                <a:gd name="adj" fmla="val 20833"/>
              </a:avLst>
            </a:prstGeom>
            <a:gradFill rotWithShape="1">
              <a:gsLst>
                <a:gs pos="0">
                  <a:srgbClr val="666699"/>
                </a:gs>
                <a:gs pos="100000">
                  <a:srgbClr val="666699">
                    <a:gamma/>
                    <a:shade val="46275"/>
                    <a:invGamma/>
                  </a:srgb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81701" name="Group 5"/>
            <p:cNvGrpSpPr/>
            <p:nvPr/>
          </p:nvGrpSpPr>
          <p:grpSpPr bwMode="auto">
            <a:xfrm>
              <a:off x="4392" y="2454"/>
              <a:ext cx="504" cy="438"/>
              <a:chOff x="4392" y="2454"/>
              <a:chExt cx="504" cy="438"/>
            </a:xfrm>
          </p:grpSpPr>
          <p:sp>
            <p:nvSpPr>
              <p:cNvPr id="1181702" name="Rectangle 6"/>
              <p:cNvSpPr>
                <a:spLocks noChangeArrowheads="1"/>
              </p:cNvSpPr>
              <p:nvPr/>
            </p:nvSpPr>
            <p:spPr bwMode="auto">
              <a:xfrm>
                <a:off x="4572" y="2796"/>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zh-TW" sz="1000">
                  <a:latin typeface="Tahoma" panose="020B0604030504040204" pitchFamily="34" charset="0"/>
                  <a:ea typeface="PMingLiU" panose="02020500000000000000" pitchFamily="18" charset="-120"/>
                </a:endParaRPr>
              </a:p>
            </p:txBody>
          </p:sp>
          <p:sp>
            <p:nvSpPr>
              <p:cNvPr id="1181703" name="Rectangle 7"/>
              <p:cNvSpPr>
                <a:spLocks noChangeArrowheads="1"/>
              </p:cNvSpPr>
              <p:nvPr/>
            </p:nvSpPr>
            <p:spPr bwMode="auto">
              <a:xfrm>
                <a:off x="4752" y="2796"/>
                <a:ext cx="144" cy="9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grpSp>
            <p:nvGrpSpPr>
              <p:cNvPr id="1181704" name="Group 8"/>
              <p:cNvGrpSpPr/>
              <p:nvPr/>
            </p:nvGrpSpPr>
            <p:grpSpPr bwMode="auto">
              <a:xfrm>
                <a:off x="4392" y="2454"/>
                <a:ext cx="504" cy="438"/>
                <a:chOff x="4392" y="2454"/>
                <a:chExt cx="504" cy="438"/>
              </a:xfrm>
            </p:grpSpPr>
            <p:sp>
              <p:nvSpPr>
                <p:cNvPr id="1181705" name="Rectangle 9"/>
                <p:cNvSpPr>
                  <a:spLocks noChangeArrowheads="1"/>
                </p:cNvSpPr>
                <p:nvPr/>
              </p:nvSpPr>
              <p:spPr bwMode="auto">
                <a:xfrm>
                  <a:off x="4752" y="245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zh-TW" sz="1000">
                    <a:latin typeface="Tahoma" panose="020B0604030504040204" pitchFamily="34" charset="0"/>
                    <a:ea typeface="PMingLiU" panose="02020500000000000000" pitchFamily="18" charset="-120"/>
                  </a:endParaRPr>
                </a:p>
              </p:txBody>
            </p:sp>
            <p:grpSp>
              <p:nvGrpSpPr>
                <p:cNvPr id="1181706" name="Group 10"/>
                <p:cNvGrpSpPr/>
                <p:nvPr/>
              </p:nvGrpSpPr>
              <p:grpSpPr bwMode="auto">
                <a:xfrm>
                  <a:off x="4392" y="2454"/>
                  <a:ext cx="504" cy="438"/>
                  <a:chOff x="4392" y="2454"/>
                  <a:chExt cx="504" cy="438"/>
                </a:xfrm>
              </p:grpSpPr>
              <p:sp>
                <p:nvSpPr>
                  <p:cNvPr id="1181707" name="Rectangle 11"/>
                  <p:cNvSpPr>
                    <a:spLocks noChangeArrowheads="1"/>
                  </p:cNvSpPr>
                  <p:nvPr/>
                </p:nvSpPr>
                <p:spPr bwMode="auto">
                  <a:xfrm>
                    <a:off x="4392" y="256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zh-TW" sz="1000">
                      <a:latin typeface="Tahoma" panose="020B0604030504040204" pitchFamily="34" charset="0"/>
                      <a:ea typeface="PMingLiU" panose="02020500000000000000" pitchFamily="18" charset="-120"/>
                    </a:endParaRPr>
                  </a:p>
                </p:txBody>
              </p:sp>
              <p:sp>
                <p:nvSpPr>
                  <p:cNvPr id="1181708" name="Rectangle 12"/>
                  <p:cNvSpPr>
                    <a:spLocks noChangeArrowheads="1"/>
                  </p:cNvSpPr>
                  <p:nvPr/>
                </p:nvSpPr>
                <p:spPr bwMode="auto">
                  <a:xfrm>
                    <a:off x="4572" y="256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zh-TW" sz="1000">
                      <a:latin typeface="Tahoma" panose="020B0604030504040204" pitchFamily="34" charset="0"/>
                      <a:ea typeface="PMingLiU" panose="02020500000000000000" pitchFamily="18" charset="-120"/>
                    </a:endParaRPr>
                  </a:p>
                </p:txBody>
              </p:sp>
              <p:sp>
                <p:nvSpPr>
                  <p:cNvPr id="1181709" name="Rectangle 13"/>
                  <p:cNvSpPr>
                    <a:spLocks noChangeArrowheads="1"/>
                  </p:cNvSpPr>
                  <p:nvPr/>
                </p:nvSpPr>
                <p:spPr bwMode="auto">
                  <a:xfrm>
                    <a:off x="4572" y="268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zh-TW" sz="1000">
                      <a:latin typeface="Tahoma" panose="020B0604030504040204" pitchFamily="34" charset="0"/>
                      <a:ea typeface="PMingLiU" panose="02020500000000000000" pitchFamily="18" charset="-120"/>
                    </a:endParaRPr>
                  </a:p>
                </p:txBody>
              </p:sp>
              <p:grpSp>
                <p:nvGrpSpPr>
                  <p:cNvPr id="1181710" name="Group 14"/>
                  <p:cNvGrpSpPr/>
                  <p:nvPr/>
                </p:nvGrpSpPr>
                <p:grpSpPr bwMode="auto">
                  <a:xfrm>
                    <a:off x="4392" y="2454"/>
                    <a:ext cx="504" cy="438"/>
                    <a:chOff x="2824" y="2604"/>
                    <a:chExt cx="504" cy="438"/>
                  </a:xfrm>
                </p:grpSpPr>
                <p:sp>
                  <p:nvSpPr>
                    <p:cNvPr id="1181711" name="Rectangle 15"/>
                    <p:cNvSpPr>
                      <a:spLocks noChangeArrowheads="1"/>
                    </p:cNvSpPr>
                    <p:nvPr/>
                  </p:nvSpPr>
                  <p:spPr bwMode="auto">
                    <a:xfrm>
                      <a:off x="2824" y="2604"/>
                      <a:ext cx="144" cy="9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81712" name="Rectangle 16"/>
                    <p:cNvSpPr>
                      <a:spLocks noChangeArrowheads="1"/>
                    </p:cNvSpPr>
                    <p:nvPr/>
                  </p:nvSpPr>
                  <p:spPr bwMode="auto">
                    <a:xfrm>
                      <a:off x="3004" y="2604"/>
                      <a:ext cx="144" cy="96"/>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zh-TW" sz="1000">
                        <a:latin typeface="Tahoma" panose="020B0604030504040204" pitchFamily="34" charset="0"/>
                        <a:ea typeface="PMingLiU" panose="02020500000000000000" pitchFamily="18" charset="-120"/>
                      </a:endParaRPr>
                    </a:p>
                  </p:txBody>
                </p:sp>
                <p:sp>
                  <p:nvSpPr>
                    <p:cNvPr id="1181713" name="Rectangle 17"/>
                    <p:cNvSpPr>
                      <a:spLocks noChangeArrowheads="1"/>
                    </p:cNvSpPr>
                    <p:nvPr/>
                  </p:nvSpPr>
                  <p:spPr bwMode="auto">
                    <a:xfrm>
                      <a:off x="3184" y="2718"/>
                      <a:ext cx="144" cy="96"/>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zh-TW" sz="1000">
                        <a:latin typeface="Tahoma" panose="020B0604030504040204" pitchFamily="34" charset="0"/>
                        <a:ea typeface="PMingLiU" panose="02020500000000000000" pitchFamily="18" charset="-120"/>
                      </a:endParaRPr>
                    </a:p>
                  </p:txBody>
                </p:sp>
                <p:sp>
                  <p:nvSpPr>
                    <p:cNvPr id="1181714" name="Rectangle 18"/>
                    <p:cNvSpPr>
                      <a:spLocks noChangeArrowheads="1"/>
                    </p:cNvSpPr>
                    <p:nvPr/>
                  </p:nvSpPr>
                  <p:spPr bwMode="auto">
                    <a:xfrm>
                      <a:off x="3184" y="2832"/>
                      <a:ext cx="144" cy="96"/>
                    </a:xfrm>
                    <a:prstGeom prst="rect">
                      <a:avLst/>
                    </a:prstGeom>
                    <a:solidFill>
                      <a:srgbClr val="99CCFF">
                        <a:alpha val="66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81715" name="Rectangle 19"/>
                    <p:cNvSpPr>
                      <a:spLocks noChangeArrowheads="1"/>
                    </p:cNvSpPr>
                    <p:nvPr/>
                  </p:nvSpPr>
                  <p:spPr bwMode="auto">
                    <a:xfrm>
                      <a:off x="2824" y="2946"/>
                      <a:ext cx="144" cy="96"/>
                    </a:xfrm>
                    <a:prstGeom prst="rect">
                      <a:avLst/>
                    </a:prstGeom>
                    <a:solidFill>
                      <a:schemeClr val="accent1">
                        <a:alpha val="73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grpSp>
              <p:sp>
                <p:nvSpPr>
                  <p:cNvPr id="1181716" name="Rectangle 20"/>
                  <p:cNvSpPr>
                    <a:spLocks noChangeArrowheads="1"/>
                  </p:cNvSpPr>
                  <p:nvPr/>
                </p:nvSpPr>
                <p:spPr bwMode="auto">
                  <a:xfrm>
                    <a:off x="4392" y="2682"/>
                    <a:ext cx="144" cy="96"/>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zh-TW" sz="1000">
                      <a:latin typeface="Tahoma" panose="020B0604030504040204" pitchFamily="34" charset="0"/>
                      <a:ea typeface="PMingLiU" panose="02020500000000000000" pitchFamily="18" charset="-120"/>
                    </a:endParaRPr>
                  </a:p>
                </p:txBody>
              </p:sp>
            </p:grpSp>
          </p:grpSp>
        </p:grpSp>
      </p:grpSp>
      <p:sp>
        <p:nvSpPr>
          <p:cNvPr id="1181717" name="AutoShape 21"/>
          <p:cNvSpPr>
            <a:spLocks noChangeArrowheads="1"/>
          </p:cNvSpPr>
          <p:nvPr/>
        </p:nvSpPr>
        <p:spPr bwMode="auto">
          <a:xfrm>
            <a:off x="3810000" y="990600"/>
            <a:ext cx="1828800" cy="5410200"/>
          </a:xfrm>
          <a:prstGeom prst="roundRect">
            <a:avLst>
              <a:gd name="adj" fmla="val 16667"/>
            </a:avLst>
          </a:prstGeom>
          <a:solidFill>
            <a:srgbClr val="800080">
              <a:alpha val="21001"/>
            </a:srgbClr>
          </a:solidFill>
          <a:ln>
            <a:noFill/>
          </a:ln>
          <a:effectLst/>
          <a:extLst>
            <a:ext uri="{91240B29-F687-4F45-9708-019B960494DF}">
              <a14:hiddenLine xmlns:a14="http://schemas.microsoft.com/office/drawing/2010/main" w="1905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80" tIns="320040" rIns="640080" bIns="320040" anchor="ctr">
            <a:spAutoFit/>
          </a:bodyPr>
          <a:lstStyle/>
          <a:p>
            <a:endParaRPr lang="zh-CN" altLang="en-US"/>
          </a:p>
        </p:txBody>
      </p:sp>
      <p:sp>
        <p:nvSpPr>
          <p:cNvPr id="1181718" name="Text Box 22"/>
          <p:cNvSpPr txBox="1">
            <a:spLocks noChangeArrowheads="1"/>
          </p:cNvSpPr>
          <p:nvPr/>
        </p:nvSpPr>
        <p:spPr bwMode="auto">
          <a:xfrm>
            <a:off x="136525" y="4489450"/>
            <a:ext cx="793750" cy="549275"/>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新数据块</a:t>
            </a:r>
          </a:p>
          <a:p>
            <a:pPr algn="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写入</a:t>
            </a:r>
          </a:p>
        </p:txBody>
      </p:sp>
      <p:sp>
        <p:nvSpPr>
          <p:cNvPr id="1181719" name="AutoShape 23"/>
          <p:cNvSpPr>
            <a:spLocks noChangeArrowheads="1"/>
          </p:cNvSpPr>
          <p:nvPr/>
        </p:nvSpPr>
        <p:spPr bwMode="auto">
          <a:xfrm>
            <a:off x="3886200" y="4040188"/>
            <a:ext cx="1676400" cy="1066800"/>
          </a:xfrm>
          <a:prstGeom prst="flowChartPredefinedProcess">
            <a:avLst/>
          </a:prstGeom>
          <a:solidFill>
            <a:srgbClr val="003366">
              <a:alpha val="25000"/>
            </a:srgbClr>
          </a:solidFill>
          <a:ln w="9525">
            <a:solidFill>
              <a:srgbClr val="0033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1720" name="Text Box 24"/>
          <p:cNvSpPr txBox="1">
            <a:spLocks noChangeArrowheads="1"/>
          </p:cNvSpPr>
          <p:nvPr/>
        </p:nvSpPr>
        <p:spPr bwMode="auto">
          <a:xfrm>
            <a:off x="4141788" y="4135438"/>
            <a:ext cx="1135062" cy="182562"/>
          </a:xfrm>
          <a:prstGeom prst="rect">
            <a:avLst/>
          </a:prstGeom>
          <a:noFill/>
          <a:ln>
            <a:noFill/>
          </a:ln>
          <a:effectLst/>
          <a:extLst>
            <a:ext uri="{909E8E84-426E-40DD-AFC4-6F175D3DCCD1}">
              <a14:hiddenFill xmlns:a14="http://schemas.microsoft.com/office/drawing/2010/main">
                <a:solidFill>
                  <a:srgbClr val="80808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algn="ct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10:00-10:59</a:t>
            </a:r>
          </a:p>
        </p:txBody>
      </p:sp>
      <p:grpSp>
        <p:nvGrpSpPr>
          <p:cNvPr id="1181721" name="Group 25"/>
          <p:cNvGrpSpPr/>
          <p:nvPr/>
        </p:nvGrpSpPr>
        <p:grpSpPr bwMode="auto">
          <a:xfrm>
            <a:off x="962025" y="4287838"/>
            <a:ext cx="1219200" cy="1143000"/>
            <a:chOff x="606" y="2532"/>
            <a:chExt cx="768" cy="720"/>
          </a:xfrm>
        </p:grpSpPr>
        <p:sp>
          <p:nvSpPr>
            <p:cNvPr id="1181722" name="AutoShape 26"/>
            <p:cNvSpPr>
              <a:spLocks noChangeArrowheads="1"/>
            </p:cNvSpPr>
            <p:nvPr/>
          </p:nvSpPr>
          <p:spPr bwMode="auto">
            <a:xfrm>
              <a:off x="606" y="2532"/>
              <a:ext cx="768" cy="720"/>
            </a:xfrm>
            <a:prstGeom prst="can">
              <a:avLst>
                <a:gd name="adj" fmla="val 20833"/>
              </a:avLst>
            </a:prstGeom>
            <a:gradFill rotWithShape="1">
              <a:gsLst>
                <a:gs pos="0">
                  <a:srgbClr val="666699"/>
                </a:gs>
                <a:gs pos="100000">
                  <a:srgbClr val="666699">
                    <a:gamma/>
                    <a:shade val="46275"/>
                    <a:invGamma/>
                  </a:srgb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81723" name="Group 27"/>
            <p:cNvGrpSpPr/>
            <p:nvPr/>
          </p:nvGrpSpPr>
          <p:grpSpPr bwMode="auto">
            <a:xfrm>
              <a:off x="726" y="2730"/>
              <a:ext cx="504" cy="438"/>
              <a:chOff x="726" y="2730"/>
              <a:chExt cx="504" cy="438"/>
            </a:xfrm>
          </p:grpSpPr>
          <p:sp>
            <p:nvSpPr>
              <p:cNvPr id="1181724" name="Rectangle 28"/>
              <p:cNvSpPr>
                <a:spLocks noChangeArrowheads="1"/>
              </p:cNvSpPr>
              <p:nvPr/>
            </p:nvSpPr>
            <p:spPr bwMode="auto">
              <a:xfrm>
                <a:off x="726" y="273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81725" name="Rectangle 29"/>
              <p:cNvSpPr>
                <a:spLocks noChangeArrowheads="1"/>
              </p:cNvSpPr>
              <p:nvPr/>
            </p:nvSpPr>
            <p:spPr bwMode="auto">
              <a:xfrm>
                <a:off x="726" y="284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4</a:t>
                </a:r>
              </a:p>
            </p:txBody>
          </p:sp>
          <p:sp>
            <p:nvSpPr>
              <p:cNvPr id="1181726" name="Rectangle 30"/>
              <p:cNvSpPr>
                <a:spLocks noChangeArrowheads="1"/>
              </p:cNvSpPr>
              <p:nvPr/>
            </p:nvSpPr>
            <p:spPr bwMode="auto">
              <a:xfrm>
                <a:off x="726" y="295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sp>
            <p:nvSpPr>
              <p:cNvPr id="1181727" name="Rectangle 31"/>
              <p:cNvSpPr>
                <a:spLocks noChangeArrowheads="1"/>
              </p:cNvSpPr>
              <p:nvPr/>
            </p:nvSpPr>
            <p:spPr bwMode="auto">
              <a:xfrm>
                <a:off x="726" y="307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sp>
            <p:nvSpPr>
              <p:cNvPr id="1181728" name="Rectangle 32"/>
              <p:cNvSpPr>
                <a:spLocks noChangeArrowheads="1"/>
              </p:cNvSpPr>
              <p:nvPr/>
            </p:nvSpPr>
            <p:spPr bwMode="auto">
              <a:xfrm>
                <a:off x="906" y="273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81729" name="Rectangle 33"/>
              <p:cNvSpPr>
                <a:spLocks noChangeArrowheads="1"/>
              </p:cNvSpPr>
              <p:nvPr/>
            </p:nvSpPr>
            <p:spPr bwMode="auto">
              <a:xfrm>
                <a:off x="906" y="284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5</a:t>
                </a:r>
              </a:p>
            </p:txBody>
          </p:sp>
          <p:sp>
            <p:nvSpPr>
              <p:cNvPr id="1181730" name="Rectangle 34"/>
              <p:cNvSpPr>
                <a:spLocks noChangeArrowheads="1"/>
              </p:cNvSpPr>
              <p:nvPr/>
            </p:nvSpPr>
            <p:spPr bwMode="auto">
              <a:xfrm>
                <a:off x="906" y="295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8</a:t>
                </a:r>
              </a:p>
            </p:txBody>
          </p:sp>
          <p:sp>
            <p:nvSpPr>
              <p:cNvPr id="1181731" name="Rectangle 35"/>
              <p:cNvSpPr>
                <a:spLocks noChangeArrowheads="1"/>
              </p:cNvSpPr>
              <p:nvPr/>
            </p:nvSpPr>
            <p:spPr bwMode="auto">
              <a:xfrm>
                <a:off x="906" y="307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11</a:t>
                </a:r>
              </a:p>
            </p:txBody>
          </p:sp>
          <p:sp>
            <p:nvSpPr>
              <p:cNvPr id="1181732" name="Rectangle 36"/>
              <p:cNvSpPr>
                <a:spLocks noChangeArrowheads="1"/>
              </p:cNvSpPr>
              <p:nvPr/>
            </p:nvSpPr>
            <p:spPr bwMode="auto">
              <a:xfrm>
                <a:off x="1086" y="273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3</a:t>
                </a:r>
              </a:p>
            </p:txBody>
          </p:sp>
          <p:sp>
            <p:nvSpPr>
              <p:cNvPr id="1181733" name="Rectangle 37"/>
              <p:cNvSpPr>
                <a:spLocks noChangeArrowheads="1"/>
              </p:cNvSpPr>
              <p:nvPr/>
            </p:nvSpPr>
            <p:spPr bwMode="auto">
              <a:xfrm>
                <a:off x="1086" y="284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81734" name="Rectangle 38"/>
              <p:cNvSpPr>
                <a:spLocks noChangeArrowheads="1"/>
              </p:cNvSpPr>
              <p:nvPr/>
            </p:nvSpPr>
            <p:spPr bwMode="auto">
              <a:xfrm>
                <a:off x="1086" y="295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81735" name="Rectangle 39"/>
              <p:cNvSpPr>
                <a:spLocks noChangeArrowheads="1"/>
              </p:cNvSpPr>
              <p:nvPr/>
            </p:nvSpPr>
            <p:spPr bwMode="auto">
              <a:xfrm>
                <a:off x="1086" y="307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grpSp>
      </p:grpSp>
      <p:sp>
        <p:nvSpPr>
          <p:cNvPr id="1181736" name="AutoShape 40"/>
          <p:cNvSpPr>
            <a:spLocks noChangeArrowheads="1"/>
          </p:cNvSpPr>
          <p:nvPr/>
        </p:nvSpPr>
        <p:spPr bwMode="auto">
          <a:xfrm>
            <a:off x="3886200" y="5287963"/>
            <a:ext cx="1676400" cy="1066800"/>
          </a:xfrm>
          <a:prstGeom prst="flowChartPredefinedProcess">
            <a:avLst/>
          </a:prstGeom>
          <a:solidFill>
            <a:srgbClr val="003366">
              <a:alpha val="25000"/>
            </a:srgbClr>
          </a:solidFill>
          <a:ln w="9525">
            <a:solidFill>
              <a:srgbClr val="0033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1737" name="Text Box 41"/>
          <p:cNvSpPr txBox="1">
            <a:spLocks noChangeArrowheads="1"/>
          </p:cNvSpPr>
          <p:nvPr/>
        </p:nvSpPr>
        <p:spPr bwMode="auto">
          <a:xfrm>
            <a:off x="4152900" y="5383213"/>
            <a:ext cx="1135063" cy="182562"/>
          </a:xfrm>
          <a:prstGeom prst="rect">
            <a:avLst/>
          </a:prstGeom>
          <a:noFill/>
          <a:ln>
            <a:noFill/>
          </a:ln>
          <a:effectLst/>
          <a:extLst>
            <a:ext uri="{909E8E84-426E-40DD-AFC4-6F175D3DCCD1}">
              <a14:hiddenFill xmlns:a14="http://schemas.microsoft.com/office/drawing/2010/main">
                <a:solidFill>
                  <a:srgbClr val="808080">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algn="ct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11:00-11:59</a:t>
            </a:r>
          </a:p>
        </p:txBody>
      </p:sp>
      <p:sp>
        <p:nvSpPr>
          <p:cNvPr id="1181738" name="Text Box 42"/>
          <p:cNvSpPr txBox="1">
            <a:spLocks noChangeArrowheads="1"/>
          </p:cNvSpPr>
          <p:nvPr/>
        </p:nvSpPr>
        <p:spPr bwMode="auto">
          <a:xfrm>
            <a:off x="136525" y="5716588"/>
            <a:ext cx="793750" cy="549275"/>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新数据块</a:t>
            </a:r>
          </a:p>
          <a:p>
            <a:pPr algn="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写入</a:t>
            </a:r>
          </a:p>
        </p:txBody>
      </p:sp>
      <p:grpSp>
        <p:nvGrpSpPr>
          <p:cNvPr id="1181739" name="Group 43"/>
          <p:cNvGrpSpPr/>
          <p:nvPr/>
        </p:nvGrpSpPr>
        <p:grpSpPr bwMode="auto">
          <a:xfrm>
            <a:off x="962025" y="5526088"/>
            <a:ext cx="1219200" cy="1143000"/>
            <a:chOff x="606" y="3312"/>
            <a:chExt cx="768" cy="720"/>
          </a:xfrm>
        </p:grpSpPr>
        <p:sp>
          <p:nvSpPr>
            <p:cNvPr id="1181740" name="AutoShape 44"/>
            <p:cNvSpPr>
              <a:spLocks noChangeArrowheads="1"/>
            </p:cNvSpPr>
            <p:nvPr/>
          </p:nvSpPr>
          <p:spPr bwMode="auto">
            <a:xfrm>
              <a:off x="606" y="3312"/>
              <a:ext cx="768" cy="720"/>
            </a:xfrm>
            <a:prstGeom prst="can">
              <a:avLst>
                <a:gd name="adj" fmla="val 20833"/>
              </a:avLst>
            </a:prstGeom>
            <a:gradFill rotWithShape="1">
              <a:gsLst>
                <a:gs pos="0">
                  <a:srgbClr val="666699"/>
                </a:gs>
                <a:gs pos="100000">
                  <a:srgbClr val="666699">
                    <a:gamma/>
                    <a:shade val="46275"/>
                    <a:invGamma/>
                  </a:srgb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1741" name="Rectangle 45"/>
            <p:cNvSpPr>
              <a:spLocks noChangeArrowheads="1"/>
            </p:cNvSpPr>
            <p:nvPr/>
          </p:nvSpPr>
          <p:spPr bwMode="auto">
            <a:xfrm>
              <a:off x="726" y="351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81742" name="Rectangle 46"/>
            <p:cNvSpPr>
              <a:spLocks noChangeArrowheads="1"/>
            </p:cNvSpPr>
            <p:nvPr/>
          </p:nvSpPr>
          <p:spPr bwMode="auto">
            <a:xfrm>
              <a:off x="726" y="362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4</a:t>
              </a:r>
            </a:p>
          </p:txBody>
        </p:sp>
        <p:sp>
          <p:nvSpPr>
            <p:cNvPr id="1181743" name="Rectangle 47"/>
            <p:cNvSpPr>
              <a:spLocks noChangeArrowheads="1"/>
            </p:cNvSpPr>
            <p:nvPr/>
          </p:nvSpPr>
          <p:spPr bwMode="auto">
            <a:xfrm>
              <a:off x="726" y="373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sp>
          <p:nvSpPr>
            <p:cNvPr id="1181744" name="Rectangle 48"/>
            <p:cNvSpPr>
              <a:spLocks noChangeArrowheads="1"/>
            </p:cNvSpPr>
            <p:nvPr/>
          </p:nvSpPr>
          <p:spPr bwMode="auto">
            <a:xfrm>
              <a:off x="726" y="385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sp>
          <p:nvSpPr>
            <p:cNvPr id="1181745" name="Rectangle 49"/>
            <p:cNvSpPr>
              <a:spLocks noChangeArrowheads="1"/>
            </p:cNvSpPr>
            <p:nvPr/>
          </p:nvSpPr>
          <p:spPr bwMode="auto">
            <a:xfrm>
              <a:off x="906" y="351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81746" name="Rectangle 50"/>
            <p:cNvSpPr>
              <a:spLocks noChangeArrowheads="1"/>
            </p:cNvSpPr>
            <p:nvPr/>
          </p:nvSpPr>
          <p:spPr bwMode="auto">
            <a:xfrm>
              <a:off x="906" y="362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5</a:t>
              </a:r>
            </a:p>
          </p:txBody>
        </p:sp>
        <p:sp>
          <p:nvSpPr>
            <p:cNvPr id="1181747" name="Rectangle 51"/>
            <p:cNvSpPr>
              <a:spLocks noChangeArrowheads="1"/>
            </p:cNvSpPr>
            <p:nvPr/>
          </p:nvSpPr>
          <p:spPr bwMode="auto">
            <a:xfrm>
              <a:off x="906" y="373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8</a:t>
              </a:r>
            </a:p>
          </p:txBody>
        </p:sp>
        <p:sp>
          <p:nvSpPr>
            <p:cNvPr id="1181748" name="Rectangle 52"/>
            <p:cNvSpPr>
              <a:spLocks noChangeArrowheads="1"/>
            </p:cNvSpPr>
            <p:nvPr/>
          </p:nvSpPr>
          <p:spPr bwMode="auto">
            <a:xfrm>
              <a:off x="906" y="385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11</a:t>
              </a:r>
            </a:p>
          </p:txBody>
        </p:sp>
        <p:sp>
          <p:nvSpPr>
            <p:cNvPr id="1181749" name="Rectangle 53"/>
            <p:cNvSpPr>
              <a:spLocks noChangeArrowheads="1"/>
            </p:cNvSpPr>
            <p:nvPr/>
          </p:nvSpPr>
          <p:spPr bwMode="auto">
            <a:xfrm>
              <a:off x="1086" y="351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3</a:t>
              </a:r>
            </a:p>
          </p:txBody>
        </p:sp>
        <p:sp>
          <p:nvSpPr>
            <p:cNvPr id="1181750" name="Rectangle 54"/>
            <p:cNvSpPr>
              <a:spLocks noChangeArrowheads="1"/>
            </p:cNvSpPr>
            <p:nvPr/>
          </p:nvSpPr>
          <p:spPr bwMode="auto">
            <a:xfrm>
              <a:off x="1086" y="362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81751" name="Rectangle 55"/>
            <p:cNvSpPr>
              <a:spLocks noChangeArrowheads="1"/>
            </p:cNvSpPr>
            <p:nvPr/>
          </p:nvSpPr>
          <p:spPr bwMode="auto">
            <a:xfrm>
              <a:off x="1086" y="373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81752" name="Rectangle 56"/>
            <p:cNvSpPr>
              <a:spLocks noChangeArrowheads="1"/>
            </p:cNvSpPr>
            <p:nvPr/>
          </p:nvSpPr>
          <p:spPr bwMode="auto">
            <a:xfrm>
              <a:off x="1086" y="385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grpSp>
      <p:sp>
        <p:nvSpPr>
          <p:cNvPr id="1181753" name="Rectangle 57"/>
          <p:cNvSpPr>
            <a:spLocks noChangeArrowheads="1"/>
          </p:cNvSpPr>
          <p:nvPr/>
        </p:nvSpPr>
        <p:spPr bwMode="auto">
          <a:xfrm>
            <a:off x="1152525" y="5840413"/>
            <a:ext cx="228600" cy="152400"/>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81754" name="Rectangle 58"/>
          <p:cNvSpPr>
            <a:spLocks noChangeArrowheads="1"/>
          </p:cNvSpPr>
          <p:nvPr/>
        </p:nvSpPr>
        <p:spPr bwMode="auto">
          <a:xfrm>
            <a:off x="1724025" y="6383338"/>
            <a:ext cx="228600" cy="152400"/>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sp>
        <p:nvSpPr>
          <p:cNvPr id="1181755" name="Rectangle 59"/>
          <p:cNvSpPr>
            <a:spLocks noChangeArrowheads="1"/>
          </p:cNvSpPr>
          <p:nvPr/>
        </p:nvSpPr>
        <p:spPr bwMode="auto">
          <a:xfrm>
            <a:off x="1438275" y="5840413"/>
            <a:ext cx="228600" cy="152400"/>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81756" name="Rectangle 60"/>
          <p:cNvSpPr>
            <a:spLocks noChangeArrowheads="1"/>
          </p:cNvSpPr>
          <p:nvPr/>
        </p:nvSpPr>
        <p:spPr bwMode="auto">
          <a:xfrm>
            <a:off x="1724025" y="6021388"/>
            <a:ext cx="228600" cy="152400"/>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81757" name="Rectangle 61"/>
          <p:cNvSpPr>
            <a:spLocks noChangeArrowheads="1"/>
          </p:cNvSpPr>
          <p:nvPr/>
        </p:nvSpPr>
        <p:spPr bwMode="auto">
          <a:xfrm>
            <a:off x="1152525" y="6202363"/>
            <a:ext cx="228600" cy="152400"/>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sp>
        <p:nvSpPr>
          <p:cNvPr id="1181758" name="Rectangle 62"/>
          <p:cNvSpPr>
            <a:spLocks noChangeArrowheads="1"/>
          </p:cNvSpPr>
          <p:nvPr/>
        </p:nvSpPr>
        <p:spPr bwMode="auto">
          <a:xfrm>
            <a:off x="1724025" y="6202363"/>
            <a:ext cx="228600" cy="152400"/>
          </a:xfrm>
          <a:prstGeom prst="rect">
            <a:avLst/>
          </a:prstGeom>
          <a:solidFill>
            <a:srgbClr val="800080">
              <a:alpha val="66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81759" name="Rectangle 63"/>
          <p:cNvSpPr>
            <a:spLocks noChangeArrowheads="1"/>
          </p:cNvSpPr>
          <p:nvPr/>
        </p:nvSpPr>
        <p:spPr bwMode="auto">
          <a:xfrm>
            <a:off x="1152525" y="6383338"/>
            <a:ext cx="228600" cy="152400"/>
          </a:xfrm>
          <a:prstGeom prst="rect">
            <a:avLst/>
          </a:prstGeom>
          <a:solidFill>
            <a:srgbClr val="800080">
              <a:alpha val="73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sp>
        <p:nvSpPr>
          <p:cNvPr id="1181760" name="AutoShape 64"/>
          <p:cNvSpPr>
            <a:spLocks noChangeArrowheads="1"/>
          </p:cNvSpPr>
          <p:nvPr/>
        </p:nvSpPr>
        <p:spPr bwMode="auto">
          <a:xfrm>
            <a:off x="2286000" y="990600"/>
            <a:ext cx="1457325" cy="5410200"/>
          </a:xfrm>
          <a:prstGeom prst="roundRect">
            <a:avLst>
              <a:gd name="adj" fmla="val 16667"/>
            </a:avLst>
          </a:prstGeom>
          <a:solidFill>
            <a:srgbClr val="666699">
              <a:alpha val="35001"/>
            </a:srgbClr>
          </a:solidFill>
          <a:ln>
            <a:noFill/>
          </a:ln>
          <a:effectLst/>
          <a:extLst>
            <a:ext uri="{91240B29-F687-4F45-9708-019B960494DF}">
              <a14:hiddenLine xmlns:a14="http://schemas.microsoft.com/office/drawing/2010/main" w="1905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80" tIns="320040" rIns="640080" bIns="320040" anchor="ctr">
            <a:spAutoFit/>
          </a:bodyPr>
          <a:lstStyle/>
          <a:p>
            <a:endParaRPr lang="zh-CN" altLang="en-US"/>
          </a:p>
        </p:txBody>
      </p:sp>
      <p:grpSp>
        <p:nvGrpSpPr>
          <p:cNvPr id="1181761" name="Group 65"/>
          <p:cNvGrpSpPr/>
          <p:nvPr/>
        </p:nvGrpSpPr>
        <p:grpSpPr bwMode="auto">
          <a:xfrm>
            <a:off x="2411413" y="2287588"/>
            <a:ext cx="1219200" cy="511175"/>
            <a:chOff x="1392" y="1070"/>
            <a:chExt cx="768" cy="322"/>
          </a:xfrm>
        </p:grpSpPr>
        <p:sp>
          <p:nvSpPr>
            <p:cNvPr id="1181762" name="AutoShape 66"/>
            <p:cNvSpPr>
              <a:spLocks noChangeArrowheads="1"/>
            </p:cNvSpPr>
            <p:nvPr/>
          </p:nvSpPr>
          <p:spPr bwMode="auto">
            <a:xfrm>
              <a:off x="1392" y="1200"/>
              <a:ext cx="76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00"/>
            </a:solidFill>
            <a:ln w="19050" algn="ctr">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40080" tIns="320040" rIns="640080" bIns="320040" anchor="ctr">
              <a:spAutoFit/>
            </a:bodyPr>
            <a:lstStyle/>
            <a:p>
              <a:endParaRPr lang="zh-CN" altLang="en-US"/>
            </a:p>
          </p:txBody>
        </p:sp>
        <p:sp>
          <p:nvSpPr>
            <p:cNvPr id="1181763" name="Text Box 67"/>
            <p:cNvSpPr txBox="1">
              <a:spLocks noChangeArrowheads="1"/>
            </p:cNvSpPr>
            <p:nvPr/>
          </p:nvSpPr>
          <p:spPr bwMode="auto">
            <a:xfrm>
              <a:off x="1563" y="1070"/>
              <a:ext cx="326" cy="231"/>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9am</a:t>
              </a:r>
            </a:p>
          </p:txBody>
        </p:sp>
      </p:grpSp>
      <p:grpSp>
        <p:nvGrpSpPr>
          <p:cNvPr id="1181764" name="Group 68"/>
          <p:cNvGrpSpPr/>
          <p:nvPr/>
        </p:nvGrpSpPr>
        <p:grpSpPr bwMode="auto">
          <a:xfrm>
            <a:off x="2400300" y="3519488"/>
            <a:ext cx="1219200" cy="511175"/>
            <a:chOff x="1440" y="1843"/>
            <a:chExt cx="768" cy="322"/>
          </a:xfrm>
        </p:grpSpPr>
        <p:sp>
          <p:nvSpPr>
            <p:cNvPr id="1181765" name="AutoShape 69"/>
            <p:cNvSpPr>
              <a:spLocks noChangeArrowheads="1"/>
            </p:cNvSpPr>
            <p:nvPr/>
          </p:nvSpPr>
          <p:spPr bwMode="auto">
            <a:xfrm>
              <a:off x="1440" y="1973"/>
              <a:ext cx="76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00"/>
            </a:solidFill>
            <a:ln w="19050" algn="ctr">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40080" tIns="320040" rIns="640080" bIns="320040" anchor="ctr">
              <a:spAutoFit/>
            </a:bodyPr>
            <a:lstStyle/>
            <a:p>
              <a:endParaRPr lang="zh-CN" altLang="en-US"/>
            </a:p>
          </p:txBody>
        </p:sp>
        <p:sp>
          <p:nvSpPr>
            <p:cNvPr id="1181766" name="Text Box 70"/>
            <p:cNvSpPr txBox="1">
              <a:spLocks noChangeArrowheads="1"/>
            </p:cNvSpPr>
            <p:nvPr/>
          </p:nvSpPr>
          <p:spPr bwMode="auto">
            <a:xfrm>
              <a:off x="1550" y="1843"/>
              <a:ext cx="387" cy="231"/>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10am</a:t>
              </a:r>
            </a:p>
          </p:txBody>
        </p:sp>
      </p:grpSp>
      <p:grpSp>
        <p:nvGrpSpPr>
          <p:cNvPr id="1181767" name="Group 71"/>
          <p:cNvGrpSpPr/>
          <p:nvPr/>
        </p:nvGrpSpPr>
        <p:grpSpPr bwMode="auto">
          <a:xfrm>
            <a:off x="2400300" y="4773613"/>
            <a:ext cx="1219200" cy="511175"/>
            <a:chOff x="1440" y="1843"/>
            <a:chExt cx="768" cy="322"/>
          </a:xfrm>
        </p:grpSpPr>
        <p:sp>
          <p:nvSpPr>
            <p:cNvPr id="1181768" name="AutoShape 72"/>
            <p:cNvSpPr>
              <a:spLocks noChangeArrowheads="1"/>
            </p:cNvSpPr>
            <p:nvPr/>
          </p:nvSpPr>
          <p:spPr bwMode="auto">
            <a:xfrm>
              <a:off x="1440" y="1973"/>
              <a:ext cx="76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00"/>
            </a:solidFill>
            <a:ln w="19050" algn="ctr">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40080" tIns="320040" rIns="640080" bIns="320040" anchor="ctr">
              <a:spAutoFit/>
            </a:bodyPr>
            <a:lstStyle/>
            <a:p>
              <a:endParaRPr lang="zh-CN" altLang="en-US"/>
            </a:p>
          </p:txBody>
        </p:sp>
        <p:sp>
          <p:nvSpPr>
            <p:cNvPr id="1181769" name="Text Box 73"/>
            <p:cNvSpPr txBox="1">
              <a:spLocks noChangeArrowheads="1"/>
            </p:cNvSpPr>
            <p:nvPr/>
          </p:nvSpPr>
          <p:spPr bwMode="auto">
            <a:xfrm>
              <a:off x="1550" y="1843"/>
              <a:ext cx="387" cy="231"/>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11am</a:t>
              </a:r>
            </a:p>
          </p:txBody>
        </p:sp>
      </p:grpSp>
      <p:grpSp>
        <p:nvGrpSpPr>
          <p:cNvPr id="1181770" name="Group 74"/>
          <p:cNvGrpSpPr/>
          <p:nvPr/>
        </p:nvGrpSpPr>
        <p:grpSpPr bwMode="auto">
          <a:xfrm>
            <a:off x="2400300" y="6005513"/>
            <a:ext cx="1219200" cy="511175"/>
            <a:chOff x="1440" y="1843"/>
            <a:chExt cx="768" cy="322"/>
          </a:xfrm>
        </p:grpSpPr>
        <p:sp>
          <p:nvSpPr>
            <p:cNvPr id="1181771" name="AutoShape 75"/>
            <p:cNvSpPr>
              <a:spLocks noChangeArrowheads="1"/>
            </p:cNvSpPr>
            <p:nvPr/>
          </p:nvSpPr>
          <p:spPr bwMode="auto">
            <a:xfrm>
              <a:off x="1440" y="1973"/>
              <a:ext cx="76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00"/>
            </a:solidFill>
            <a:ln w="19050" algn="ctr">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40080" tIns="320040" rIns="640080" bIns="320040" anchor="ctr">
              <a:spAutoFit/>
            </a:bodyPr>
            <a:lstStyle/>
            <a:p>
              <a:endParaRPr lang="zh-CN" altLang="en-US"/>
            </a:p>
          </p:txBody>
        </p:sp>
        <p:sp>
          <p:nvSpPr>
            <p:cNvPr id="1181772" name="Text Box 76"/>
            <p:cNvSpPr txBox="1">
              <a:spLocks noChangeArrowheads="1"/>
            </p:cNvSpPr>
            <p:nvPr/>
          </p:nvSpPr>
          <p:spPr bwMode="auto">
            <a:xfrm>
              <a:off x="1547" y="1843"/>
              <a:ext cx="390" cy="231"/>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12pm</a:t>
              </a:r>
            </a:p>
          </p:txBody>
        </p:sp>
      </p:grpSp>
      <p:cxnSp>
        <p:nvCxnSpPr>
          <p:cNvPr id="1181773" name="AutoShape 77"/>
          <p:cNvCxnSpPr>
            <a:cxnSpLocks noChangeShapeType="1"/>
          </p:cNvCxnSpPr>
          <p:nvPr/>
        </p:nvCxnSpPr>
        <p:spPr bwMode="auto">
          <a:xfrm rot="5400000" flipH="1" flipV="1">
            <a:off x="4189412" y="3575051"/>
            <a:ext cx="295275" cy="5740400"/>
          </a:xfrm>
          <a:prstGeom prst="bentConnector3">
            <a:avLst>
              <a:gd name="adj1" fmla="val -7742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tx1"/>
                </a:solidFill>
                <a:miter lim="800000"/>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1774" name="AutoShape 78"/>
          <p:cNvCxnSpPr>
            <a:cxnSpLocks noChangeShapeType="1"/>
          </p:cNvCxnSpPr>
          <p:nvPr/>
        </p:nvCxnSpPr>
        <p:spPr bwMode="auto">
          <a:xfrm>
            <a:off x="1495425" y="6477000"/>
            <a:ext cx="0" cy="1588"/>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tx1"/>
                </a:solidFill>
                <a:rou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81775" name="Group 79"/>
          <p:cNvGrpSpPr/>
          <p:nvPr/>
        </p:nvGrpSpPr>
        <p:grpSpPr bwMode="auto">
          <a:xfrm>
            <a:off x="968375" y="1792288"/>
            <a:ext cx="1219200" cy="1143000"/>
            <a:chOff x="624" y="960"/>
            <a:chExt cx="768" cy="720"/>
          </a:xfrm>
        </p:grpSpPr>
        <p:sp>
          <p:nvSpPr>
            <p:cNvPr id="1181776" name="AutoShape 80"/>
            <p:cNvSpPr>
              <a:spLocks noChangeArrowheads="1"/>
            </p:cNvSpPr>
            <p:nvPr/>
          </p:nvSpPr>
          <p:spPr bwMode="auto">
            <a:xfrm>
              <a:off x="624" y="960"/>
              <a:ext cx="768" cy="720"/>
            </a:xfrm>
            <a:prstGeom prst="can">
              <a:avLst>
                <a:gd name="adj" fmla="val 20833"/>
              </a:avLst>
            </a:prstGeom>
            <a:gradFill rotWithShape="1">
              <a:gsLst>
                <a:gs pos="0">
                  <a:srgbClr val="666699"/>
                </a:gs>
                <a:gs pos="100000">
                  <a:srgbClr val="666699">
                    <a:gamma/>
                    <a:shade val="46275"/>
                    <a:invGamma/>
                  </a:srgb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81777" name="Group 81"/>
            <p:cNvGrpSpPr/>
            <p:nvPr/>
          </p:nvGrpSpPr>
          <p:grpSpPr bwMode="auto">
            <a:xfrm>
              <a:off x="744" y="1158"/>
              <a:ext cx="504" cy="438"/>
              <a:chOff x="744" y="1158"/>
              <a:chExt cx="504" cy="438"/>
            </a:xfrm>
          </p:grpSpPr>
          <p:sp>
            <p:nvSpPr>
              <p:cNvPr id="1181778" name="Rectangle 82"/>
              <p:cNvSpPr>
                <a:spLocks noChangeArrowheads="1"/>
              </p:cNvSpPr>
              <p:nvPr/>
            </p:nvSpPr>
            <p:spPr bwMode="auto">
              <a:xfrm>
                <a:off x="744" y="115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81779" name="Rectangle 83"/>
              <p:cNvSpPr>
                <a:spLocks noChangeArrowheads="1"/>
              </p:cNvSpPr>
              <p:nvPr/>
            </p:nvSpPr>
            <p:spPr bwMode="auto">
              <a:xfrm>
                <a:off x="744" y="127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4</a:t>
                </a:r>
              </a:p>
            </p:txBody>
          </p:sp>
          <p:sp>
            <p:nvSpPr>
              <p:cNvPr id="1181780" name="Rectangle 84"/>
              <p:cNvSpPr>
                <a:spLocks noChangeArrowheads="1"/>
              </p:cNvSpPr>
              <p:nvPr/>
            </p:nvSpPr>
            <p:spPr bwMode="auto">
              <a:xfrm>
                <a:off x="744" y="1386"/>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sp>
            <p:nvSpPr>
              <p:cNvPr id="1181781" name="Rectangle 85"/>
              <p:cNvSpPr>
                <a:spLocks noChangeArrowheads="1"/>
              </p:cNvSpPr>
              <p:nvPr/>
            </p:nvSpPr>
            <p:spPr bwMode="auto">
              <a:xfrm>
                <a:off x="744" y="150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sp>
            <p:nvSpPr>
              <p:cNvPr id="1181782" name="Rectangle 86"/>
              <p:cNvSpPr>
                <a:spLocks noChangeArrowheads="1"/>
              </p:cNvSpPr>
              <p:nvPr/>
            </p:nvSpPr>
            <p:spPr bwMode="auto">
              <a:xfrm>
                <a:off x="924" y="115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81783" name="Rectangle 87"/>
              <p:cNvSpPr>
                <a:spLocks noChangeArrowheads="1"/>
              </p:cNvSpPr>
              <p:nvPr/>
            </p:nvSpPr>
            <p:spPr bwMode="auto">
              <a:xfrm>
                <a:off x="924" y="127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5</a:t>
                </a:r>
              </a:p>
            </p:txBody>
          </p:sp>
          <p:sp>
            <p:nvSpPr>
              <p:cNvPr id="1181784" name="Rectangle 88"/>
              <p:cNvSpPr>
                <a:spLocks noChangeArrowheads="1"/>
              </p:cNvSpPr>
              <p:nvPr/>
            </p:nvSpPr>
            <p:spPr bwMode="auto">
              <a:xfrm>
                <a:off x="924" y="1386"/>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8</a:t>
                </a:r>
              </a:p>
            </p:txBody>
          </p:sp>
          <p:sp>
            <p:nvSpPr>
              <p:cNvPr id="1181785" name="Rectangle 89"/>
              <p:cNvSpPr>
                <a:spLocks noChangeArrowheads="1"/>
              </p:cNvSpPr>
              <p:nvPr/>
            </p:nvSpPr>
            <p:spPr bwMode="auto">
              <a:xfrm>
                <a:off x="924" y="150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11</a:t>
                </a:r>
              </a:p>
            </p:txBody>
          </p:sp>
          <p:sp>
            <p:nvSpPr>
              <p:cNvPr id="1181786" name="Rectangle 90"/>
              <p:cNvSpPr>
                <a:spLocks noChangeArrowheads="1"/>
              </p:cNvSpPr>
              <p:nvPr/>
            </p:nvSpPr>
            <p:spPr bwMode="auto">
              <a:xfrm>
                <a:off x="1104" y="115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3</a:t>
                </a:r>
              </a:p>
            </p:txBody>
          </p:sp>
          <p:sp>
            <p:nvSpPr>
              <p:cNvPr id="1181787" name="Rectangle 91"/>
              <p:cNvSpPr>
                <a:spLocks noChangeArrowheads="1"/>
              </p:cNvSpPr>
              <p:nvPr/>
            </p:nvSpPr>
            <p:spPr bwMode="auto">
              <a:xfrm>
                <a:off x="1104" y="127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81788" name="Rectangle 92"/>
              <p:cNvSpPr>
                <a:spLocks noChangeArrowheads="1"/>
              </p:cNvSpPr>
              <p:nvPr/>
            </p:nvSpPr>
            <p:spPr bwMode="auto">
              <a:xfrm>
                <a:off x="1104" y="1386"/>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81789" name="Rectangle 93"/>
              <p:cNvSpPr>
                <a:spLocks noChangeArrowheads="1"/>
              </p:cNvSpPr>
              <p:nvPr/>
            </p:nvSpPr>
            <p:spPr bwMode="auto">
              <a:xfrm>
                <a:off x="1104" y="150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grpSp>
      </p:grpSp>
      <p:sp>
        <p:nvSpPr>
          <p:cNvPr id="1181790" name="Text Box 94"/>
          <p:cNvSpPr txBox="1">
            <a:spLocks noChangeArrowheads="1"/>
          </p:cNvSpPr>
          <p:nvPr/>
        </p:nvSpPr>
        <p:spPr bwMode="auto">
          <a:xfrm>
            <a:off x="292100" y="1995488"/>
            <a:ext cx="641350" cy="366712"/>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数据块</a:t>
            </a:r>
          </a:p>
        </p:txBody>
      </p:sp>
      <p:sp>
        <p:nvSpPr>
          <p:cNvPr id="1181791" name="AutoShape 95"/>
          <p:cNvSpPr>
            <a:spLocks noChangeArrowheads="1"/>
          </p:cNvSpPr>
          <p:nvPr/>
        </p:nvSpPr>
        <p:spPr bwMode="auto">
          <a:xfrm>
            <a:off x="3886200" y="2782888"/>
            <a:ext cx="1676400" cy="1066800"/>
          </a:xfrm>
          <a:prstGeom prst="flowChartPredefinedProcess">
            <a:avLst/>
          </a:prstGeom>
          <a:solidFill>
            <a:srgbClr val="003366">
              <a:alpha val="25000"/>
            </a:srgbClr>
          </a:solidFill>
          <a:ln w="9525">
            <a:solidFill>
              <a:srgbClr val="0033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1792" name="Text Box 96"/>
          <p:cNvSpPr txBox="1">
            <a:spLocks noChangeArrowheads="1"/>
          </p:cNvSpPr>
          <p:nvPr/>
        </p:nvSpPr>
        <p:spPr bwMode="auto">
          <a:xfrm>
            <a:off x="4249738" y="2887663"/>
            <a:ext cx="941387" cy="182562"/>
          </a:xfrm>
          <a:prstGeom prst="rect">
            <a:avLst/>
          </a:prstGeom>
          <a:noFill/>
          <a:ln>
            <a:noFill/>
          </a:ln>
          <a:effectLst/>
          <a:extLst>
            <a:ext uri="{909E8E84-426E-40DD-AFC4-6F175D3DCCD1}">
              <a14:hiddenFill xmlns:a14="http://schemas.microsoft.com/office/drawing/2010/main">
                <a:solidFill>
                  <a:srgbClr val="80808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algn="ct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9:00-9:59</a:t>
            </a:r>
          </a:p>
        </p:txBody>
      </p:sp>
      <p:sp>
        <p:nvSpPr>
          <p:cNvPr id="1181793" name="Text Box 97"/>
          <p:cNvSpPr txBox="1">
            <a:spLocks noChangeArrowheads="1"/>
          </p:cNvSpPr>
          <p:nvPr/>
        </p:nvSpPr>
        <p:spPr bwMode="auto">
          <a:xfrm>
            <a:off x="139700" y="3221038"/>
            <a:ext cx="793750" cy="549275"/>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新数据块</a:t>
            </a:r>
          </a:p>
          <a:p>
            <a:pPr algn="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写入</a:t>
            </a:r>
          </a:p>
        </p:txBody>
      </p:sp>
      <p:grpSp>
        <p:nvGrpSpPr>
          <p:cNvPr id="1181794" name="Group 98"/>
          <p:cNvGrpSpPr/>
          <p:nvPr/>
        </p:nvGrpSpPr>
        <p:grpSpPr bwMode="auto">
          <a:xfrm>
            <a:off x="962025" y="3030538"/>
            <a:ext cx="1219200" cy="1143000"/>
            <a:chOff x="606" y="1740"/>
            <a:chExt cx="768" cy="720"/>
          </a:xfrm>
        </p:grpSpPr>
        <p:grpSp>
          <p:nvGrpSpPr>
            <p:cNvPr id="1181795" name="Group 99"/>
            <p:cNvGrpSpPr/>
            <p:nvPr/>
          </p:nvGrpSpPr>
          <p:grpSpPr bwMode="auto">
            <a:xfrm>
              <a:off x="606" y="1740"/>
              <a:ext cx="768" cy="720"/>
              <a:chOff x="606" y="1740"/>
              <a:chExt cx="768" cy="720"/>
            </a:xfrm>
          </p:grpSpPr>
          <p:sp>
            <p:nvSpPr>
              <p:cNvPr id="1181796" name="AutoShape 100"/>
              <p:cNvSpPr>
                <a:spLocks noChangeArrowheads="1"/>
              </p:cNvSpPr>
              <p:nvPr/>
            </p:nvSpPr>
            <p:spPr bwMode="auto">
              <a:xfrm>
                <a:off x="606" y="1740"/>
                <a:ext cx="768" cy="720"/>
              </a:xfrm>
              <a:prstGeom prst="can">
                <a:avLst>
                  <a:gd name="adj" fmla="val 20833"/>
                </a:avLst>
              </a:prstGeom>
              <a:gradFill rotWithShape="1">
                <a:gsLst>
                  <a:gs pos="0">
                    <a:srgbClr val="666699"/>
                  </a:gs>
                  <a:gs pos="100000">
                    <a:srgbClr val="666699">
                      <a:gamma/>
                      <a:shade val="46275"/>
                      <a:invGamma/>
                    </a:srgb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1797" name="Rectangle 101"/>
              <p:cNvSpPr>
                <a:spLocks noChangeArrowheads="1"/>
              </p:cNvSpPr>
              <p:nvPr/>
            </p:nvSpPr>
            <p:spPr bwMode="auto">
              <a:xfrm>
                <a:off x="726" y="193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81798" name="Rectangle 102"/>
              <p:cNvSpPr>
                <a:spLocks noChangeArrowheads="1"/>
              </p:cNvSpPr>
              <p:nvPr/>
            </p:nvSpPr>
            <p:spPr bwMode="auto">
              <a:xfrm>
                <a:off x="726" y="205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4</a:t>
                </a:r>
              </a:p>
            </p:txBody>
          </p:sp>
          <p:sp>
            <p:nvSpPr>
              <p:cNvPr id="1181799" name="Rectangle 103"/>
              <p:cNvSpPr>
                <a:spLocks noChangeArrowheads="1"/>
              </p:cNvSpPr>
              <p:nvPr/>
            </p:nvSpPr>
            <p:spPr bwMode="auto">
              <a:xfrm>
                <a:off x="726" y="2166"/>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sp>
            <p:nvSpPr>
              <p:cNvPr id="1181800" name="Rectangle 104"/>
              <p:cNvSpPr>
                <a:spLocks noChangeArrowheads="1"/>
              </p:cNvSpPr>
              <p:nvPr/>
            </p:nvSpPr>
            <p:spPr bwMode="auto">
              <a:xfrm>
                <a:off x="726" y="228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sp>
            <p:nvSpPr>
              <p:cNvPr id="1181801" name="Rectangle 105"/>
              <p:cNvSpPr>
                <a:spLocks noChangeArrowheads="1"/>
              </p:cNvSpPr>
              <p:nvPr/>
            </p:nvSpPr>
            <p:spPr bwMode="auto">
              <a:xfrm>
                <a:off x="906" y="193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81802" name="Rectangle 106"/>
              <p:cNvSpPr>
                <a:spLocks noChangeArrowheads="1"/>
              </p:cNvSpPr>
              <p:nvPr/>
            </p:nvSpPr>
            <p:spPr bwMode="auto">
              <a:xfrm>
                <a:off x="906" y="205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5</a:t>
                </a:r>
              </a:p>
            </p:txBody>
          </p:sp>
          <p:sp>
            <p:nvSpPr>
              <p:cNvPr id="1181803" name="Rectangle 107"/>
              <p:cNvSpPr>
                <a:spLocks noChangeArrowheads="1"/>
              </p:cNvSpPr>
              <p:nvPr/>
            </p:nvSpPr>
            <p:spPr bwMode="auto">
              <a:xfrm>
                <a:off x="906" y="2166"/>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8</a:t>
                </a:r>
              </a:p>
            </p:txBody>
          </p:sp>
          <p:sp>
            <p:nvSpPr>
              <p:cNvPr id="1181804" name="Rectangle 108"/>
              <p:cNvSpPr>
                <a:spLocks noChangeArrowheads="1"/>
              </p:cNvSpPr>
              <p:nvPr/>
            </p:nvSpPr>
            <p:spPr bwMode="auto">
              <a:xfrm>
                <a:off x="906" y="228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11</a:t>
                </a:r>
              </a:p>
            </p:txBody>
          </p:sp>
          <p:sp>
            <p:nvSpPr>
              <p:cNvPr id="1181805" name="Rectangle 109"/>
              <p:cNvSpPr>
                <a:spLocks noChangeArrowheads="1"/>
              </p:cNvSpPr>
              <p:nvPr/>
            </p:nvSpPr>
            <p:spPr bwMode="auto">
              <a:xfrm>
                <a:off x="1086" y="193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3</a:t>
                </a:r>
              </a:p>
            </p:txBody>
          </p:sp>
          <p:sp>
            <p:nvSpPr>
              <p:cNvPr id="1181806" name="Rectangle 110"/>
              <p:cNvSpPr>
                <a:spLocks noChangeArrowheads="1"/>
              </p:cNvSpPr>
              <p:nvPr/>
            </p:nvSpPr>
            <p:spPr bwMode="auto">
              <a:xfrm>
                <a:off x="1086" y="205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81807" name="Rectangle 111"/>
              <p:cNvSpPr>
                <a:spLocks noChangeArrowheads="1"/>
              </p:cNvSpPr>
              <p:nvPr/>
            </p:nvSpPr>
            <p:spPr bwMode="auto">
              <a:xfrm>
                <a:off x="1086" y="2166"/>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81808" name="Rectangle 112"/>
              <p:cNvSpPr>
                <a:spLocks noChangeArrowheads="1"/>
              </p:cNvSpPr>
              <p:nvPr/>
            </p:nvSpPr>
            <p:spPr bwMode="auto">
              <a:xfrm>
                <a:off x="1086" y="228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grpSp>
        <p:sp>
          <p:nvSpPr>
            <p:cNvPr id="1181809" name="Rectangle 113"/>
            <p:cNvSpPr>
              <a:spLocks noChangeArrowheads="1"/>
            </p:cNvSpPr>
            <p:nvPr/>
          </p:nvSpPr>
          <p:spPr bwMode="auto">
            <a:xfrm>
              <a:off x="906" y="1938"/>
              <a:ext cx="144" cy="96"/>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81810" name="Rectangle 114"/>
            <p:cNvSpPr>
              <a:spLocks noChangeArrowheads="1"/>
            </p:cNvSpPr>
            <p:nvPr/>
          </p:nvSpPr>
          <p:spPr bwMode="auto">
            <a:xfrm>
              <a:off x="1086" y="2052"/>
              <a:ext cx="144" cy="96"/>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81811" name="Rectangle 115"/>
            <p:cNvSpPr>
              <a:spLocks noChangeArrowheads="1"/>
            </p:cNvSpPr>
            <p:nvPr/>
          </p:nvSpPr>
          <p:spPr bwMode="auto">
            <a:xfrm>
              <a:off x="726" y="2166"/>
              <a:ext cx="144" cy="96"/>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grpSp>
      <p:sp>
        <p:nvSpPr>
          <p:cNvPr id="1181812" name="Rectangle 116"/>
          <p:cNvSpPr>
            <a:spLocks noChangeArrowheads="1"/>
          </p:cNvSpPr>
          <p:nvPr/>
        </p:nvSpPr>
        <p:spPr bwMode="auto">
          <a:xfrm>
            <a:off x="1724025" y="4964113"/>
            <a:ext cx="228600" cy="152400"/>
          </a:xfrm>
          <a:prstGeom prst="rect">
            <a:avLst/>
          </a:prstGeom>
          <a:solidFill>
            <a:srgbClr val="800080">
              <a:alpha val="66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81813" name="Rectangle 117"/>
          <p:cNvSpPr>
            <a:spLocks noChangeArrowheads="1"/>
          </p:cNvSpPr>
          <p:nvPr/>
        </p:nvSpPr>
        <p:spPr bwMode="auto">
          <a:xfrm>
            <a:off x="1152525" y="5145088"/>
            <a:ext cx="228600" cy="152400"/>
          </a:xfrm>
          <a:prstGeom prst="rect">
            <a:avLst/>
          </a:prstGeom>
          <a:solidFill>
            <a:srgbClr val="800080">
              <a:alpha val="73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sp>
        <p:nvSpPr>
          <p:cNvPr id="1181814" name="Rectangle 118"/>
          <p:cNvSpPr>
            <a:spLocks noChangeArrowheads="1"/>
          </p:cNvSpPr>
          <p:nvPr/>
        </p:nvSpPr>
        <p:spPr bwMode="auto">
          <a:xfrm>
            <a:off x="4310063" y="3230563"/>
            <a:ext cx="228600" cy="152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81815" name="Rectangle 119"/>
          <p:cNvSpPr>
            <a:spLocks noChangeArrowheads="1"/>
          </p:cNvSpPr>
          <p:nvPr/>
        </p:nvSpPr>
        <p:spPr bwMode="auto">
          <a:xfrm>
            <a:off x="4594225" y="3230563"/>
            <a:ext cx="228600" cy="152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81816" name="Rectangle 120"/>
          <p:cNvSpPr>
            <a:spLocks noChangeArrowheads="1"/>
          </p:cNvSpPr>
          <p:nvPr/>
        </p:nvSpPr>
        <p:spPr bwMode="auto">
          <a:xfrm>
            <a:off x="4876800" y="3230563"/>
            <a:ext cx="228600" cy="152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sp>
        <p:nvSpPr>
          <p:cNvPr id="1181817" name="Rectangle 121"/>
          <p:cNvSpPr>
            <a:spLocks noChangeArrowheads="1"/>
          </p:cNvSpPr>
          <p:nvPr/>
        </p:nvSpPr>
        <p:spPr bwMode="auto">
          <a:xfrm>
            <a:off x="4429125" y="4481513"/>
            <a:ext cx="228600" cy="152400"/>
          </a:xfrm>
          <a:prstGeom prst="rect">
            <a:avLst/>
          </a:prstGeom>
          <a:solidFill>
            <a:schemeClr val="accent1">
              <a:alpha val="66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81818" name="Rectangle 122"/>
          <p:cNvSpPr>
            <a:spLocks noChangeArrowheads="1"/>
          </p:cNvSpPr>
          <p:nvPr/>
        </p:nvSpPr>
        <p:spPr bwMode="auto">
          <a:xfrm>
            <a:off x="4789488" y="4481513"/>
            <a:ext cx="228600" cy="152400"/>
          </a:xfrm>
          <a:prstGeom prst="rect">
            <a:avLst/>
          </a:prstGeom>
          <a:solidFill>
            <a:schemeClr val="accent1">
              <a:alpha val="73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sp>
        <p:nvSpPr>
          <p:cNvPr id="1181819" name="Rectangle 123"/>
          <p:cNvSpPr>
            <a:spLocks noChangeArrowheads="1"/>
          </p:cNvSpPr>
          <p:nvPr/>
        </p:nvSpPr>
        <p:spPr bwMode="auto">
          <a:xfrm>
            <a:off x="4430713" y="5754688"/>
            <a:ext cx="228600" cy="152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81820" name="Rectangle 124"/>
          <p:cNvSpPr>
            <a:spLocks noChangeArrowheads="1"/>
          </p:cNvSpPr>
          <p:nvPr/>
        </p:nvSpPr>
        <p:spPr bwMode="auto">
          <a:xfrm>
            <a:off x="4789488" y="5754688"/>
            <a:ext cx="228600" cy="152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sp>
        <p:nvSpPr>
          <p:cNvPr id="1181821" name="Rectangle 125"/>
          <p:cNvSpPr>
            <a:spLocks noChangeArrowheads="1"/>
          </p:cNvSpPr>
          <p:nvPr/>
        </p:nvSpPr>
        <p:spPr bwMode="auto">
          <a:xfrm>
            <a:off x="1438275" y="4602163"/>
            <a:ext cx="228600" cy="152400"/>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81822" name="Rectangle 126"/>
          <p:cNvSpPr>
            <a:spLocks noChangeArrowheads="1"/>
          </p:cNvSpPr>
          <p:nvPr/>
        </p:nvSpPr>
        <p:spPr bwMode="auto">
          <a:xfrm>
            <a:off x="1724025" y="4783138"/>
            <a:ext cx="228600" cy="152400"/>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81823" name="Rectangle 127"/>
          <p:cNvSpPr>
            <a:spLocks noChangeArrowheads="1"/>
          </p:cNvSpPr>
          <p:nvPr/>
        </p:nvSpPr>
        <p:spPr bwMode="auto">
          <a:xfrm>
            <a:off x="1152525" y="4964113"/>
            <a:ext cx="228600" cy="152400"/>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grpSp>
        <p:nvGrpSpPr>
          <p:cNvPr id="1181826" name="Group 130"/>
          <p:cNvGrpSpPr/>
          <p:nvPr/>
        </p:nvGrpSpPr>
        <p:grpSpPr bwMode="auto">
          <a:xfrm>
            <a:off x="6781800" y="5373688"/>
            <a:ext cx="1219200" cy="1143000"/>
            <a:chOff x="606" y="3312"/>
            <a:chExt cx="768" cy="720"/>
          </a:xfrm>
        </p:grpSpPr>
        <p:sp>
          <p:nvSpPr>
            <p:cNvPr id="1181827" name="AutoShape 131"/>
            <p:cNvSpPr>
              <a:spLocks noChangeArrowheads="1"/>
            </p:cNvSpPr>
            <p:nvPr/>
          </p:nvSpPr>
          <p:spPr bwMode="auto">
            <a:xfrm>
              <a:off x="606" y="3312"/>
              <a:ext cx="768" cy="720"/>
            </a:xfrm>
            <a:prstGeom prst="can">
              <a:avLst>
                <a:gd name="adj" fmla="val 20833"/>
              </a:avLst>
            </a:prstGeom>
            <a:gradFill rotWithShape="1">
              <a:gsLst>
                <a:gs pos="0">
                  <a:srgbClr val="666699"/>
                </a:gs>
                <a:gs pos="100000">
                  <a:srgbClr val="666699">
                    <a:gamma/>
                    <a:shade val="46275"/>
                    <a:invGamma/>
                  </a:srgb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1828" name="Rectangle 132"/>
            <p:cNvSpPr>
              <a:spLocks noChangeArrowheads="1"/>
            </p:cNvSpPr>
            <p:nvPr/>
          </p:nvSpPr>
          <p:spPr bwMode="auto">
            <a:xfrm>
              <a:off x="726" y="351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81829" name="Rectangle 133"/>
            <p:cNvSpPr>
              <a:spLocks noChangeArrowheads="1"/>
            </p:cNvSpPr>
            <p:nvPr/>
          </p:nvSpPr>
          <p:spPr bwMode="auto">
            <a:xfrm>
              <a:off x="726" y="362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zh-TW" sz="1000">
                <a:latin typeface="Tahoma" panose="020B0604030504040204" pitchFamily="34" charset="0"/>
                <a:ea typeface="PMingLiU" panose="02020500000000000000" pitchFamily="18" charset="-120"/>
              </a:endParaRPr>
            </a:p>
          </p:txBody>
        </p:sp>
        <p:sp>
          <p:nvSpPr>
            <p:cNvPr id="1181830" name="Rectangle 134"/>
            <p:cNvSpPr>
              <a:spLocks noChangeArrowheads="1"/>
            </p:cNvSpPr>
            <p:nvPr/>
          </p:nvSpPr>
          <p:spPr bwMode="auto">
            <a:xfrm>
              <a:off x="726" y="373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sp>
          <p:nvSpPr>
            <p:cNvPr id="1181831" name="Rectangle 135"/>
            <p:cNvSpPr>
              <a:spLocks noChangeArrowheads="1"/>
            </p:cNvSpPr>
            <p:nvPr/>
          </p:nvSpPr>
          <p:spPr bwMode="auto">
            <a:xfrm>
              <a:off x="726" y="385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zh-TW" sz="1000">
                <a:latin typeface="Tahoma" panose="020B0604030504040204" pitchFamily="34" charset="0"/>
                <a:ea typeface="PMingLiU" panose="02020500000000000000" pitchFamily="18" charset="-120"/>
              </a:endParaRPr>
            </a:p>
          </p:txBody>
        </p:sp>
        <p:sp>
          <p:nvSpPr>
            <p:cNvPr id="1181832" name="Rectangle 136"/>
            <p:cNvSpPr>
              <a:spLocks noChangeArrowheads="1"/>
            </p:cNvSpPr>
            <p:nvPr/>
          </p:nvSpPr>
          <p:spPr bwMode="auto">
            <a:xfrm>
              <a:off x="906" y="351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zh-TW" sz="1000">
                <a:latin typeface="Tahoma" panose="020B0604030504040204" pitchFamily="34" charset="0"/>
                <a:ea typeface="PMingLiU" panose="02020500000000000000" pitchFamily="18" charset="-120"/>
              </a:endParaRPr>
            </a:p>
          </p:txBody>
        </p:sp>
        <p:sp>
          <p:nvSpPr>
            <p:cNvPr id="1181833" name="Rectangle 137"/>
            <p:cNvSpPr>
              <a:spLocks noChangeArrowheads="1"/>
            </p:cNvSpPr>
            <p:nvPr/>
          </p:nvSpPr>
          <p:spPr bwMode="auto">
            <a:xfrm>
              <a:off x="906" y="362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zh-TW" sz="1000">
                <a:latin typeface="Tahoma" panose="020B0604030504040204" pitchFamily="34" charset="0"/>
                <a:ea typeface="PMingLiU" panose="02020500000000000000" pitchFamily="18" charset="-120"/>
              </a:endParaRPr>
            </a:p>
          </p:txBody>
        </p:sp>
        <p:sp>
          <p:nvSpPr>
            <p:cNvPr id="1181834" name="Rectangle 138"/>
            <p:cNvSpPr>
              <a:spLocks noChangeArrowheads="1"/>
            </p:cNvSpPr>
            <p:nvPr/>
          </p:nvSpPr>
          <p:spPr bwMode="auto">
            <a:xfrm>
              <a:off x="906" y="373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zh-TW" sz="1000">
                <a:latin typeface="Tahoma" panose="020B0604030504040204" pitchFamily="34" charset="0"/>
                <a:ea typeface="PMingLiU" panose="02020500000000000000" pitchFamily="18" charset="-120"/>
              </a:endParaRPr>
            </a:p>
          </p:txBody>
        </p:sp>
        <p:sp>
          <p:nvSpPr>
            <p:cNvPr id="1181835" name="Rectangle 139"/>
            <p:cNvSpPr>
              <a:spLocks noChangeArrowheads="1"/>
            </p:cNvSpPr>
            <p:nvPr/>
          </p:nvSpPr>
          <p:spPr bwMode="auto">
            <a:xfrm>
              <a:off x="906" y="385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zh-TW" sz="1000">
                <a:latin typeface="Tahoma" panose="020B0604030504040204" pitchFamily="34" charset="0"/>
                <a:ea typeface="PMingLiU" panose="02020500000000000000" pitchFamily="18" charset="-120"/>
              </a:endParaRPr>
            </a:p>
          </p:txBody>
        </p:sp>
        <p:sp>
          <p:nvSpPr>
            <p:cNvPr id="1181836" name="Rectangle 140"/>
            <p:cNvSpPr>
              <a:spLocks noChangeArrowheads="1"/>
            </p:cNvSpPr>
            <p:nvPr/>
          </p:nvSpPr>
          <p:spPr bwMode="auto">
            <a:xfrm>
              <a:off x="1086" y="351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zh-TW" sz="1000">
                <a:latin typeface="Tahoma" panose="020B0604030504040204" pitchFamily="34" charset="0"/>
                <a:ea typeface="PMingLiU" panose="02020500000000000000" pitchFamily="18" charset="-120"/>
              </a:endParaRPr>
            </a:p>
          </p:txBody>
        </p:sp>
        <p:sp>
          <p:nvSpPr>
            <p:cNvPr id="1181837" name="Rectangle 141"/>
            <p:cNvSpPr>
              <a:spLocks noChangeArrowheads="1"/>
            </p:cNvSpPr>
            <p:nvPr/>
          </p:nvSpPr>
          <p:spPr bwMode="auto">
            <a:xfrm>
              <a:off x="1086" y="362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zh-TW" sz="1000">
                <a:latin typeface="Tahoma" panose="020B0604030504040204" pitchFamily="34" charset="0"/>
                <a:ea typeface="PMingLiU" panose="02020500000000000000" pitchFamily="18" charset="-120"/>
              </a:endParaRPr>
            </a:p>
          </p:txBody>
        </p:sp>
        <p:sp>
          <p:nvSpPr>
            <p:cNvPr id="1181838" name="Rectangle 142"/>
            <p:cNvSpPr>
              <a:spLocks noChangeArrowheads="1"/>
            </p:cNvSpPr>
            <p:nvPr/>
          </p:nvSpPr>
          <p:spPr bwMode="auto">
            <a:xfrm>
              <a:off x="1086" y="373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zh-TW" sz="1000">
                <a:latin typeface="Tahoma" panose="020B0604030504040204" pitchFamily="34" charset="0"/>
                <a:ea typeface="PMingLiU" panose="02020500000000000000" pitchFamily="18" charset="-120"/>
              </a:endParaRPr>
            </a:p>
          </p:txBody>
        </p:sp>
        <p:sp>
          <p:nvSpPr>
            <p:cNvPr id="1181839" name="Rectangle 143"/>
            <p:cNvSpPr>
              <a:spLocks noChangeArrowheads="1"/>
            </p:cNvSpPr>
            <p:nvPr/>
          </p:nvSpPr>
          <p:spPr bwMode="auto">
            <a:xfrm>
              <a:off x="1086" y="385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grpSp>
      <p:sp>
        <p:nvSpPr>
          <p:cNvPr id="1181846" name="Rectangle 150"/>
          <p:cNvSpPr>
            <a:spLocks noChangeArrowheads="1"/>
          </p:cNvSpPr>
          <p:nvPr/>
        </p:nvSpPr>
        <p:spPr bwMode="auto">
          <a:xfrm>
            <a:off x="7543800" y="6230938"/>
            <a:ext cx="228600" cy="152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sp>
        <p:nvSpPr>
          <p:cNvPr id="1181847" name="Rectangle 151"/>
          <p:cNvSpPr>
            <a:spLocks noChangeArrowheads="1"/>
          </p:cNvSpPr>
          <p:nvPr/>
        </p:nvSpPr>
        <p:spPr bwMode="auto">
          <a:xfrm>
            <a:off x="6972300" y="6049963"/>
            <a:ext cx="228600" cy="152400"/>
          </a:xfrm>
          <a:prstGeom prst="rect">
            <a:avLst/>
          </a:prstGeom>
          <a:solidFill>
            <a:srgbClr val="99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zh-TW" sz="1000">
              <a:latin typeface="Tahoma" panose="020B0604030504040204" pitchFamily="34" charset="0"/>
              <a:ea typeface="PMingLiU" panose="02020500000000000000" pitchFamily="18" charset="-120"/>
            </a:endParaRPr>
          </a:p>
        </p:txBody>
      </p:sp>
      <p:cxnSp>
        <p:nvCxnSpPr>
          <p:cNvPr id="1181849" name="AutoShape 153"/>
          <p:cNvCxnSpPr>
            <a:cxnSpLocks noChangeShapeType="1"/>
            <a:stCxn id="1181827" idx="0"/>
            <a:endCxn id="1181700" idx="3"/>
          </p:cNvCxnSpPr>
          <p:nvPr/>
        </p:nvCxnSpPr>
        <p:spPr bwMode="auto">
          <a:xfrm flipV="1">
            <a:off x="7391400" y="5221288"/>
            <a:ext cx="0" cy="390525"/>
          </a:xfrm>
          <a:prstGeom prst="straightConnector1">
            <a:avLst/>
          </a:prstGeom>
          <a:noFill/>
          <a:ln w="38100">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1851" name="Line 155"/>
          <p:cNvSpPr>
            <a:spLocks noChangeShapeType="1"/>
          </p:cNvSpPr>
          <p:nvPr/>
        </p:nvSpPr>
        <p:spPr bwMode="auto">
          <a:xfrm flipV="1">
            <a:off x="5148263" y="5791200"/>
            <a:ext cx="1595437" cy="1428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1852" name="Oval 156"/>
          <p:cNvSpPr>
            <a:spLocks noChangeArrowheads="1"/>
          </p:cNvSpPr>
          <p:nvPr/>
        </p:nvSpPr>
        <p:spPr bwMode="auto">
          <a:xfrm>
            <a:off x="4267200" y="5526088"/>
            <a:ext cx="914400" cy="609600"/>
          </a:xfrm>
          <a:prstGeom prst="ellipse">
            <a:avLst/>
          </a:prstGeom>
          <a:noFill/>
          <a:ln w="9525">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81853" name="Group 157"/>
          <p:cNvGrpSpPr/>
          <p:nvPr/>
        </p:nvGrpSpPr>
        <p:grpSpPr bwMode="auto">
          <a:xfrm>
            <a:off x="6781800" y="2706688"/>
            <a:ext cx="1219200" cy="1143000"/>
            <a:chOff x="4272" y="1536"/>
            <a:chExt cx="768" cy="720"/>
          </a:xfrm>
        </p:grpSpPr>
        <p:grpSp>
          <p:nvGrpSpPr>
            <p:cNvPr id="1181854" name="Group 158"/>
            <p:cNvGrpSpPr/>
            <p:nvPr/>
          </p:nvGrpSpPr>
          <p:grpSpPr bwMode="auto">
            <a:xfrm>
              <a:off x="4272" y="1536"/>
              <a:ext cx="768" cy="720"/>
              <a:chOff x="4272" y="2256"/>
              <a:chExt cx="768" cy="720"/>
            </a:xfrm>
          </p:grpSpPr>
          <p:sp>
            <p:nvSpPr>
              <p:cNvPr id="1181855" name="AutoShape 159"/>
              <p:cNvSpPr>
                <a:spLocks noChangeArrowheads="1"/>
              </p:cNvSpPr>
              <p:nvPr/>
            </p:nvSpPr>
            <p:spPr bwMode="auto">
              <a:xfrm>
                <a:off x="4272" y="2256"/>
                <a:ext cx="768" cy="720"/>
              </a:xfrm>
              <a:prstGeom prst="can">
                <a:avLst>
                  <a:gd name="adj" fmla="val 20833"/>
                </a:avLst>
              </a:prstGeom>
              <a:gradFill rotWithShape="1">
                <a:gsLst>
                  <a:gs pos="0">
                    <a:srgbClr val="666699"/>
                  </a:gs>
                  <a:gs pos="100000">
                    <a:srgbClr val="666699">
                      <a:gamma/>
                      <a:shade val="46275"/>
                      <a:invGamma/>
                    </a:srgb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81856" name="Group 160"/>
              <p:cNvGrpSpPr/>
              <p:nvPr/>
            </p:nvGrpSpPr>
            <p:grpSpPr bwMode="auto">
              <a:xfrm>
                <a:off x="4392" y="2454"/>
                <a:ext cx="504" cy="438"/>
                <a:chOff x="4392" y="2454"/>
                <a:chExt cx="504" cy="438"/>
              </a:xfrm>
            </p:grpSpPr>
            <p:sp>
              <p:nvSpPr>
                <p:cNvPr id="1181857" name="Rectangle 161"/>
                <p:cNvSpPr>
                  <a:spLocks noChangeArrowheads="1"/>
                </p:cNvSpPr>
                <p:nvPr/>
              </p:nvSpPr>
              <p:spPr bwMode="auto">
                <a:xfrm>
                  <a:off x="4572" y="2796"/>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11</a:t>
                  </a:r>
                </a:p>
              </p:txBody>
            </p:sp>
            <p:sp>
              <p:nvSpPr>
                <p:cNvPr id="1181858" name="Rectangle 162"/>
                <p:cNvSpPr>
                  <a:spLocks noChangeArrowheads="1"/>
                </p:cNvSpPr>
                <p:nvPr/>
              </p:nvSpPr>
              <p:spPr bwMode="auto">
                <a:xfrm>
                  <a:off x="4752" y="2796"/>
                  <a:ext cx="144" cy="9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grpSp>
              <p:nvGrpSpPr>
                <p:cNvPr id="1181859" name="Group 163"/>
                <p:cNvGrpSpPr/>
                <p:nvPr/>
              </p:nvGrpSpPr>
              <p:grpSpPr bwMode="auto">
                <a:xfrm>
                  <a:off x="4392" y="2454"/>
                  <a:ext cx="504" cy="438"/>
                  <a:chOff x="4392" y="2454"/>
                  <a:chExt cx="504" cy="438"/>
                </a:xfrm>
              </p:grpSpPr>
              <p:sp>
                <p:nvSpPr>
                  <p:cNvPr id="1181860" name="Rectangle 164"/>
                  <p:cNvSpPr>
                    <a:spLocks noChangeArrowheads="1"/>
                  </p:cNvSpPr>
                  <p:nvPr/>
                </p:nvSpPr>
                <p:spPr bwMode="auto">
                  <a:xfrm>
                    <a:off x="4752" y="2454"/>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3</a:t>
                    </a:r>
                  </a:p>
                </p:txBody>
              </p:sp>
              <p:grpSp>
                <p:nvGrpSpPr>
                  <p:cNvPr id="1181861" name="Group 165"/>
                  <p:cNvGrpSpPr/>
                  <p:nvPr/>
                </p:nvGrpSpPr>
                <p:grpSpPr bwMode="auto">
                  <a:xfrm>
                    <a:off x="4392" y="2454"/>
                    <a:ext cx="504" cy="438"/>
                    <a:chOff x="4392" y="2454"/>
                    <a:chExt cx="504" cy="438"/>
                  </a:xfrm>
                </p:grpSpPr>
                <p:sp>
                  <p:nvSpPr>
                    <p:cNvPr id="1181862" name="Rectangle 166"/>
                    <p:cNvSpPr>
                      <a:spLocks noChangeArrowheads="1"/>
                    </p:cNvSpPr>
                    <p:nvPr/>
                  </p:nvSpPr>
                  <p:spPr bwMode="auto">
                    <a:xfrm>
                      <a:off x="4392" y="256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4</a:t>
                      </a:r>
                    </a:p>
                  </p:txBody>
                </p:sp>
                <p:sp>
                  <p:nvSpPr>
                    <p:cNvPr id="1181863" name="Rectangle 167"/>
                    <p:cNvSpPr>
                      <a:spLocks noChangeArrowheads="1"/>
                    </p:cNvSpPr>
                    <p:nvPr/>
                  </p:nvSpPr>
                  <p:spPr bwMode="auto">
                    <a:xfrm>
                      <a:off x="4572" y="2568"/>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5</a:t>
                      </a:r>
                    </a:p>
                  </p:txBody>
                </p:sp>
                <p:sp>
                  <p:nvSpPr>
                    <p:cNvPr id="1181864" name="Rectangle 168"/>
                    <p:cNvSpPr>
                      <a:spLocks noChangeArrowheads="1"/>
                    </p:cNvSpPr>
                    <p:nvPr/>
                  </p:nvSpPr>
                  <p:spPr bwMode="auto">
                    <a:xfrm>
                      <a:off x="4572" y="268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8</a:t>
                      </a:r>
                    </a:p>
                  </p:txBody>
                </p:sp>
                <p:grpSp>
                  <p:nvGrpSpPr>
                    <p:cNvPr id="1181865" name="Group 169"/>
                    <p:cNvGrpSpPr/>
                    <p:nvPr/>
                  </p:nvGrpSpPr>
                  <p:grpSpPr bwMode="auto">
                    <a:xfrm>
                      <a:off x="4392" y="2454"/>
                      <a:ext cx="504" cy="438"/>
                      <a:chOff x="2824" y="2604"/>
                      <a:chExt cx="504" cy="438"/>
                    </a:xfrm>
                  </p:grpSpPr>
                  <p:sp>
                    <p:nvSpPr>
                      <p:cNvPr id="1181866" name="Rectangle 170"/>
                      <p:cNvSpPr>
                        <a:spLocks noChangeArrowheads="1"/>
                      </p:cNvSpPr>
                      <p:nvPr/>
                    </p:nvSpPr>
                    <p:spPr bwMode="auto">
                      <a:xfrm>
                        <a:off x="2824" y="2604"/>
                        <a:ext cx="144" cy="9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81867" name="Rectangle 171"/>
                      <p:cNvSpPr>
                        <a:spLocks noChangeArrowheads="1"/>
                      </p:cNvSpPr>
                      <p:nvPr/>
                    </p:nvSpPr>
                    <p:spPr bwMode="auto">
                      <a:xfrm>
                        <a:off x="3004" y="2604"/>
                        <a:ext cx="144" cy="96"/>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2</a:t>
                        </a:r>
                      </a:p>
                    </p:txBody>
                  </p:sp>
                  <p:sp>
                    <p:nvSpPr>
                      <p:cNvPr id="1181868" name="Rectangle 172"/>
                      <p:cNvSpPr>
                        <a:spLocks noChangeArrowheads="1"/>
                      </p:cNvSpPr>
                      <p:nvPr/>
                    </p:nvSpPr>
                    <p:spPr bwMode="auto">
                      <a:xfrm>
                        <a:off x="3184" y="2718"/>
                        <a:ext cx="144" cy="96"/>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6</a:t>
                        </a:r>
                      </a:p>
                    </p:txBody>
                  </p:sp>
                  <p:sp>
                    <p:nvSpPr>
                      <p:cNvPr id="1181869" name="Rectangle 173"/>
                      <p:cNvSpPr>
                        <a:spLocks noChangeArrowheads="1"/>
                      </p:cNvSpPr>
                      <p:nvPr/>
                    </p:nvSpPr>
                    <p:spPr bwMode="auto">
                      <a:xfrm>
                        <a:off x="3184" y="2832"/>
                        <a:ext cx="144" cy="96"/>
                      </a:xfrm>
                      <a:prstGeom prst="rect">
                        <a:avLst/>
                      </a:prstGeom>
                      <a:solidFill>
                        <a:srgbClr val="800080">
                          <a:alpha val="66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81870" name="Rectangle 174"/>
                      <p:cNvSpPr>
                        <a:spLocks noChangeArrowheads="1"/>
                      </p:cNvSpPr>
                      <p:nvPr/>
                    </p:nvSpPr>
                    <p:spPr bwMode="auto">
                      <a:xfrm>
                        <a:off x="2824" y="2946"/>
                        <a:ext cx="144" cy="96"/>
                      </a:xfrm>
                      <a:prstGeom prst="rect">
                        <a:avLst/>
                      </a:prstGeom>
                      <a:solidFill>
                        <a:srgbClr val="800080">
                          <a:alpha val="73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grpSp>
                <p:sp>
                  <p:nvSpPr>
                    <p:cNvPr id="1181871" name="Rectangle 175"/>
                    <p:cNvSpPr>
                      <a:spLocks noChangeArrowheads="1"/>
                    </p:cNvSpPr>
                    <p:nvPr/>
                  </p:nvSpPr>
                  <p:spPr bwMode="auto">
                    <a:xfrm>
                      <a:off x="4392" y="2682"/>
                      <a:ext cx="144" cy="96"/>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7</a:t>
                      </a:r>
                    </a:p>
                  </p:txBody>
                </p:sp>
              </p:grpSp>
            </p:grpSp>
          </p:grpSp>
        </p:grpSp>
        <p:grpSp>
          <p:nvGrpSpPr>
            <p:cNvPr id="1181872" name="Group 176"/>
            <p:cNvGrpSpPr/>
            <p:nvPr/>
          </p:nvGrpSpPr>
          <p:grpSpPr bwMode="auto">
            <a:xfrm>
              <a:off x="4392" y="1728"/>
              <a:ext cx="504" cy="444"/>
              <a:chOff x="4392" y="2592"/>
              <a:chExt cx="504" cy="444"/>
            </a:xfrm>
          </p:grpSpPr>
          <p:sp>
            <p:nvSpPr>
              <p:cNvPr id="1181873" name="Rectangle 177"/>
              <p:cNvSpPr>
                <a:spLocks noChangeArrowheads="1"/>
              </p:cNvSpPr>
              <p:nvPr/>
            </p:nvSpPr>
            <p:spPr bwMode="auto">
              <a:xfrm>
                <a:off x="4392" y="259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81874" name="Rectangle 178"/>
              <p:cNvSpPr>
                <a:spLocks noChangeArrowheads="1"/>
              </p:cNvSpPr>
              <p:nvPr/>
            </p:nvSpPr>
            <p:spPr bwMode="auto">
              <a:xfrm>
                <a:off x="4752" y="294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grpSp>
      </p:grpSp>
      <p:cxnSp>
        <p:nvCxnSpPr>
          <p:cNvPr id="1181875" name="AutoShape 179"/>
          <p:cNvCxnSpPr>
            <a:cxnSpLocks noChangeShapeType="1"/>
            <a:stCxn id="1181700" idx="0"/>
            <a:endCxn id="1181855" idx="3"/>
          </p:cNvCxnSpPr>
          <p:nvPr/>
        </p:nvCxnSpPr>
        <p:spPr bwMode="auto">
          <a:xfrm flipV="1">
            <a:off x="7391400" y="3849688"/>
            <a:ext cx="0" cy="466725"/>
          </a:xfrm>
          <a:prstGeom prst="straightConnector1">
            <a:avLst/>
          </a:prstGeom>
          <a:noFill/>
          <a:ln w="38100">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1877" name="Line 181"/>
          <p:cNvSpPr>
            <a:spLocks noChangeShapeType="1"/>
          </p:cNvSpPr>
          <p:nvPr/>
        </p:nvSpPr>
        <p:spPr bwMode="auto">
          <a:xfrm>
            <a:off x="5181600" y="4554538"/>
            <a:ext cx="1550988" cy="2698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1878" name="Oval 182"/>
          <p:cNvSpPr>
            <a:spLocks noChangeArrowheads="1"/>
          </p:cNvSpPr>
          <p:nvPr/>
        </p:nvSpPr>
        <p:spPr bwMode="auto">
          <a:xfrm>
            <a:off x="4267200" y="4249738"/>
            <a:ext cx="914400" cy="609600"/>
          </a:xfrm>
          <a:prstGeom prst="ellipse">
            <a:avLst/>
          </a:prstGeom>
          <a:noFill/>
          <a:ln w="9525">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81879" name="Group 183"/>
          <p:cNvGrpSpPr/>
          <p:nvPr/>
        </p:nvGrpSpPr>
        <p:grpSpPr bwMode="auto">
          <a:xfrm>
            <a:off x="6972300" y="4389438"/>
            <a:ext cx="800100" cy="704850"/>
            <a:chOff x="4392" y="2592"/>
            <a:chExt cx="504" cy="444"/>
          </a:xfrm>
        </p:grpSpPr>
        <p:sp>
          <p:nvSpPr>
            <p:cNvPr id="1181880" name="Rectangle 184"/>
            <p:cNvSpPr>
              <a:spLocks noChangeArrowheads="1"/>
            </p:cNvSpPr>
            <p:nvPr/>
          </p:nvSpPr>
          <p:spPr bwMode="auto">
            <a:xfrm>
              <a:off x="4392" y="2592"/>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a:t>
              </a:r>
            </a:p>
          </p:txBody>
        </p:sp>
        <p:sp>
          <p:nvSpPr>
            <p:cNvPr id="1181881" name="Rectangle 185"/>
            <p:cNvSpPr>
              <a:spLocks noChangeArrowheads="1"/>
            </p:cNvSpPr>
            <p:nvPr/>
          </p:nvSpPr>
          <p:spPr bwMode="auto">
            <a:xfrm>
              <a:off x="4752" y="294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12</a:t>
              </a:r>
            </a:p>
          </p:txBody>
        </p:sp>
      </p:grpSp>
      <p:grpSp>
        <p:nvGrpSpPr>
          <p:cNvPr id="1181882" name="Group 186"/>
          <p:cNvGrpSpPr/>
          <p:nvPr/>
        </p:nvGrpSpPr>
        <p:grpSpPr bwMode="auto">
          <a:xfrm>
            <a:off x="6972300" y="3379788"/>
            <a:ext cx="800100" cy="336550"/>
            <a:chOff x="4392" y="1960"/>
            <a:chExt cx="504" cy="212"/>
          </a:xfrm>
        </p:grpSpPr>
        <p:sp>
          <p:nvSpPr>
            <p:cNvPr id="1181883" name="Rectangle 187"/>
            <p:cNvSpPr>
              <a:spLocks noChangeArrowheads="1"/>
            </p:cNvSpPr>
            <p:nvPr/>
          </p:nvSpPr>
          <p:spPr bwMode="auto">
            <a:xfrm>
              <a:off x="4752" y="1960"/>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9</a:t>
              </a:r>
            </a:p>
          </p:txBody>
        </p:sp>
        <p:sp>
          <p:nvSpPr>
            <p:cNvPr id="1181884" name="Rectangle 188"/>
            <p:cNvSpPr>
              <a:spLocks noChangeArrowheads="1"/>
            </p:cNvSpPr>
            <p:nvPr/>
          </p:nvSpPr>
          <p:spPr bwMode="auto">
            <a:xfrm>
              <a:off x="4392" y="2076"/>
              <a:ext cx="144"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sz="1000">
                  <a:latin typeface="Tahoma" panose="020B0604030504040204" pitchFamily="34" charset="0"/>
                  <a:ea typeface="PMingLiU" panose="02020500000000000000" pitchFamily="18" charset="-120"/>
                </a:rPr>
                <a:t>10</a:t>
              </a:r>
            </a:p>
          </p:txBody>
        </p:sp>
      </p:grpSp>
      <p:sp>
        <p:nvSpPr>
          <p:cNvPr id="1181885" name="Line 189"/>
          <p:cNvSpPr>
            <a:spLocks noChangeShapeType="1"/>
          </p:cNvSpPr>
          <p:nvPr/>
        </p:nvSpPr>
        <p:spPr bwMode="auto">
          <a:xfrm flipH="1">
            <a:off x="2209800" y="3240088"/>
            <a:ext cx="4495800" cy="304800"/>
          </a:xfrm>
          <a:prstGeom prst="line">
            <a:avLst/>
          </a:prstGeom>
          <a:noFill/>
          <a:ln w="50800">
            <a:solidFill>
              <a:srgbClr val="FF6600"/>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1886" name="Rectangle 190"/>
          <p:cNvSpPr>
            <a:spLocks noGrp="1" noChangeArrowheads="1"/>
          </p:cNvSpPr>
          <p:nvPr>
            <p:ph type="title"/>
          </p:nvPr>
        </p:nvSpPr>
        <p:spPr>
          <a:xfrm>
            <a:off x="1476375" y="620713"/>
            <a:ext cx="4691063" cy="495300"/>
          </a:xfrm>
          <a:noFill/>
        </p:spPr>
        <p:txBody>
          <a:bodyPr/>
          <a:lstStyle/>
          <a:p>
            <a:r>
              <a:rPr lang="en-US" altLang="zh-CN"/>
              <a:t>TimeMark</a:t>
            </a:r>
          </a:p>
        </p:txBody>
      </p:sp>
      <p:sp>
        <p:nvSpPr>
          <p:cNvPr id="1181887" name="Text Box 191"/>
          <p:cNvSpPr txBox="1">
            <a:spLocks noChangeArrowheads="1"/>
          </p:cNvSpPr>
          <p:nvPr/>
        </p:nvSpPr>
        <p:spPr bwMode="auto">
          <a:xfrm>
            <a:off x="2382838" y="1390650"/>
            <a:ext cx="1295400" cy="365125"/>
          </a:xfrm>
          <a:prstGeom prst="rect">
            <a:avLst/>
          </a:prstGeom>
          <a:noFill/>
          <a:ln>
            <a:noFill/>
          </a:ln>
          <a:effectLst/>
          <a:extLst>
            <a:ext uri="{909E8E84-426E-40DD-AFC4-6F175D3DCCD1}">
              <a14:hiddenFill xmlns:a14="http://schemas.microsoft.com/office/drawing/2010/main">
                <a:solidFill>
                  <a:srgbClr val="CC99FF">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每小时一次的自动快照</a:t>
            </a:r>
          </a:p>
        </p:txBody>
      </p:sp>
      <p:sp>
        <p:nvSpPr>
          <p:cNvPr id="1181888" name="Text Box 192"/>
          <p:cNvSpPr txBox="1">
            <a:spLocks noChangeArrowheads="1"/>
          </p:cNvSpPr>
          <p:nvPr/>
        </p:nvSpPr>
        <p:spPr bwMode="auto">
          <a:xfrm>
            <a:off x="4076700" y="1401763"/>
            <a:ext cx="1295400" cy="182562"/>
          </a:xfrm>
          <a:prstGeom prst="rect">
            <a:avLst/>
          </a:prstGeom>
          <a:noFill/>
          <a:ln>
            <a:noFill/>
          </a:ln>
          <a:effectLst/>
          <a:extLst>
            <a:ext uri="{909E8E84-426E-40DD-AFC4-6F175D3DCCD1}">
              <a14:hiddenFill xmlns:a14="http://schemas.microsoft.com/office/drawing/2010/main">
                <a:solidFill>
                  <a:srgbClr val="CC99FF">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快照资源</a:t>
            </a:r>
          </a:p>
        </p:txBody>
      </p:sp>
      <p:sp>
        <p:nvSpPr>
          <p:cNvPr id="1181889" name="Text Box 193"/>
          <p:cNvSpPr txBox="1">
            <a:spLocks noChangeArrowheads="1"/>
          </p:cNvSpPr>
          <p:nvPr/>
        </p:nvSpPr>
        <p:spPr bwMode="auto">
          <a:xfrm>
            <a:off x="1296988" y="1171575"/>
            <a:ext cx="641350" cy="549275"/>
          </a:xfrm>
          <a:prstGeom prst="rect">
            <a:avLst/>
          </a:prstGeom>
          <a:noFill/>
          <a:ln>
            <a:noFill/>
          </a:ln>
          <a:effectLst/>
          <a:extLst>
            <a:ext uri="{909E8E84-426E-40DD-AFC4-6F175D3DCCD1}">
              <a14:hiddenFill xmlns:a14="http://schemas.microsoft.com/office/drawing/2010/main">
                <a:solidFill>
                  <a:srgbClr val="33CCCC">
                    <a:alpha val="28999"/>
                  </a:srgb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ct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源资源</a:t>
            </a:r>
          </a:p>
          <a:p>
            <a:pPr algn="ct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数据卷</a:t>
            </a:r>
          </a:p>
        </p:txBody>
      </p:sp>
      <p:sp>
        <p:nvSpPr>
          <p:cNvPr id="1181890" name="Text Box 194"/>
          <p:cNvSpPr txBox="1">
            <a:spLocks noChangeArrowheads="1"/>
          </p:cNvSpPr>
          <p:nvPr/>
        </p:nvSpPr>
        <p:spPr bwMode="auto">
          <a:xfrm>
            <a:off x="4321175" y="1920875"/>
            <a:ext cx="793750" cy="549275"/>
          </a:xfrm>
          <a:prstGeom prst="rect">
            <a:avLst/>
          </a:prstGeom>
          <a:solidFill>
            <a:srgbClr val="808080">
              <a:alpha val="46001"/>
            </a:srgbClr>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p>
            <a:pPr algn="ctr">
              <a:buClr>
                <a:schemeClr val="accent1"/>
              </a:buClr>
              <a:buSzPct val="90000"/>
              <a:buFont typeface="Wingdings" panose="05000000000000000000" pitchFamily="2" charset="2"/>
              <a:buNone/>
            </a:pPr>
            <a:r>
              <a:rPr lang="zh-CN" altLang="en-US" sz="1200">
                <a:solidFill>
                  <a:schemeClr val="tx2"/>
                </a:solidFill>
                <a:latin typeface="Tahoma" panose="020B0604030504040204" pitchFamily="34" charset="0"/>
                <a:ea typeface="PMingLiU" panose="02020500000000000000" pitchFamily="18" charset="-120"/>
              </a:rPr>
              <a:t>初始快照</a:t>
            </a:r>
          </a:p>
          <a:p>
            <a:pPr algn="ctr">
              <a:buClr>
                <a:schemeClr val="accent1"/>
              </a:buClr>
              <a:buSzPct val="90000"/>
              <a:buFont typeface="Wingdings" panose="05000000000000000000" pitchFamily="2" charset="2"/>
              <a:buNone/>
            </a:pPr>
            <a:r>
              <a:rPr lang="en-US" altLang="zh-TW" sz="1200">
                <a:solidFill>
                  <a:schemeClr val="tx2"/>
                </a:solidFill>
                <a:latin typeface="Tahoma" panose="020B0604030504040204" pitchFamily="34" charset="0"/>
                <a:ea typeface="PMingLiU" panose="02020500000000000000" pitchFamily="18" charset="-120"/>
              </a:rPr>
              <a:t>(</a:t>
            </a:r>
            <a:r>
              <a:rPr lang="zh-CN" altLang="en-US" sz="1200">
                <a:solidFill>
                  <a:schemeClr val="tx2"/>
                </a:solidFill>
                <a:latin typeface="Tahoma" panose="020B0604030504040204" pitchFamily="34" charset="0"/>
                <a:ea typeface="PMingLiU" panose="02020500000000000000" pitchFamily="18" charset="-120"/>
              </a:rPr>
              <a:t>无数据</a:t>
            </a:r>
            <a:r>
              <a:rPr lang="en-US" altLang="zh-TW" sz="1200">
                <a:solidFill>
                  <a:schemeClr val="tx2"/>
                </a:solidFill>
                <a:latin typeface="Tahoma" panose="020B0604030504040204" pitchFamily="34" charset="0"/>
                <a:ea typeface="PMingLiU" panose="02020500000000000000" pitchFamily="18" charset="-120"/>
              </a:rPr>
              <a:t>)</a:t>
            </a:r>
          </a:p>
        </p:txBody>
      </p:sp>
      <p:sp>
        <p:nvSpPr>
          <p:cNvPr id="1181891" name="Line 195"/>
          <p:cNvSpPr>
            <a:spLocks noChangeShapeType="1"/>
          </p:cNvSpPr>
          <p:nvPr/>
        </p:nvSpPr>
        <p:spPr bwMode="auto">
          <a:xfrm flipV="1">
            <a:off x="2195513" y="3500438"/>
            <a:ext cx="4464050" cy="275113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81851"/>
                                        </p:tgtEl>
                                        <p:attrNameLst>
                                          <p:attrName>style.visibility</p:attrName>
                                        </p:attrNameLst>
                                      </p:cBhvr>
                                      <p:to>
                                        <p:strVal val="visible"/>
                                      </p:to>
                                    </p:set>
                                    <p:animEffect transition="in" filter="wipe(left)">
                                      <p:cBhvr>
                                        <p:cTn id="7" dur="500"/>
                                        <p:tgtEl>
                                          <p:spTgt spid="1181851"/>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181826"/>
                                        </p:tgtEl>
                                        <p:attrNameLst>
                                          <p:attrName>style.visibility</p:attrName>
                                        </p:attrNameLst>
                                      </p:cBhvr>
                                      <p:to>
                                        <p:strVal val="visible"/>
                                      </p:to>
                                    </p:set>
                                    <p:animEffect transition="in" filter="dissolve">
                                      <p:cBhvr>
                                        <p:cTn id="11" dur="500"/>
                                        <p:tgtEl>
                                          <p:spTgt spid="1181826"/>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1181846"/>
                                        </p:tgtEl>
                                        <p:attrNameLst>
                                          <p:attrName>style.visibility</p:attrName>
                                        </p:attrNameLst>
                                      </p:cBhvr>
                                      <p:to>
                                        <p:strVal val="visible"/>
                                      </p:to>
                                    </p:set>
                                    <p:animEffect transition="in" filter="dissolve">
                                      <p:cBhvr>
                                        <p:cTn id="14" dur="500"/>
                                        <p:tgtEl>
                                          <p:spTgt spid="1181846"/>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1181847"/>
                                        </p:tgtEl>
                                        <p:attrNameLst>
                                          <p:attrName>style.visibility</p:attrName>
                                        </p:attrNameLst>
                                      </p:cBhvr>
                                      <p:to>
                                        <p:strVal val="visible"/>
                                      </p:to>
                                    </p:set>
                                    <p:animEffect transition="in" filter="dissolve">
                                      <p:cBhvr>
                                        <p:cTn id="17" dur="500"/>
                                        <p:tgtEl>
                                          <p:spTgt spid="11818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81849"/>
                                        </p:tgtEl>
                                        <p:attrNameLst>
                                          <p:attrName>style.visibility</p:attrName>
                                        </p:attrNameLst>
                                      </p:cBhvr>
                                      <p:to>
                                        <p:strVal val="visible"/>
                                      </p:to>
                                    </p:set>
                                    <p:animEffect transition="in" filter="wipe(down)">
                                      <p:cBhvr>
                                        <p:cTn id="22" dur="500"/>
                                        <p:tgtEl>
                                          <p:spTgt spid="1181849"/>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181877"/>
                                        </p:tgtEl>
                                        <p:attrNameLst>
                                          <p:attrName>style.visibility</p:attrName>
                                        </p:attrNameLst>
                                      </p:cBhvr>
                                      <p:to>
                                        <p:strVal val="visible"/>
                                      </p:to>
                                    </p:set>
                                    <p:animEffect transition="in" filter="wipe(down)">
                                      <p:cBhvr>
                                        <p:cTn id="25" dur="500"/>
                                        <p:tgtEl>
                                          <p:spTgt spid="1181877"/>
                                        </p:tgtEl>
                                      </p:cBhvr>
                                    </p:animEffect>
                                  </p:childTnLst>
                                </p:cTn>
                              </p:par>
                            </p:childTnLst>
                          </p:cTn>
                        </p:par>
                        <p:par>
                          <p:cTn id="26" fill="hold">
                            <p:stCondLst>
                              <p:cond delay="500"/>
                            </p:stCondLst>
                            <p:childTnLst>
                              <p:par>
                                <p:cTn id="27" presetID="9" presetClass="entr" presetSubtype="0" fill="hold" nodeType="afterEffect">
                                  <p:stCondLst>
                                    <p:cond delay="0"/>
                                  </p:stCondLst>
                                  <p:childTnLst>
                                    <p:set>
                                      <p:cBhvr>
                                        <p:cTn id="28" dur="1" fill="hold">
                                          <p:stCondLst>
                                            <p:cond delay="0"/>
                                          </p:stCondLst>
                                        </p:cTn>
                                        <p:tgtEl>
                                          <p:spTgt spid="1181699"/>
                                        </p:tgtEl>
                                        <p:attrNameLst>
                                          <p:attrName>style.visibility</p:attrName>
                                        </p:attrNameLst>
                                      </p:cBhvr>
                                      <p:to>
                                        <p:strVal val="visible"/>
                                      </p:to>
                                    </p:set>
                                    <p:animEffect transition="in" filter="dissolve">
                                      <p:cBhvr>
                                        <p:cTn id="29" dur="500"/>
                                        <p:tgtEl>
                                          <p:spTgt spid="1181699"/>
                                        </p:tgtEl>
                                      </p:cBhvr>
                                    </p:animEffect>
                                  </p:childTnLst>
                                </p:cTn>
                              </p:par>
                            </p:childTnLst>
                          </p:cTn>
                        </p:par>
                        <p:par>
                          <p:cTn id="30" fill="hold">
                            <p:stCondLst>
                              <p:cond delay="1000"/>
                            </p:stCondLst>
                            <p:childTnLst>
                              <p:par>
                                <p:cTn id="31" presetID="9" presetClass="entr" presetSubtype="0" fill="hold" nodeType="afterEffect">
                                  <p:stCondLst>
                                    <p:cond delay="0"/>
                                  </p:stCondLst>
                                  <p:childTnLst>
                                    <p:set>
                                      <p:cBhvr>
                                        <p:cTn id="32" dur="1" fill="hold">
                                          <p:stCondLst>
                                            <p:cond delay="0"/>
                                          </p:stCondLst>
                                        </p:cTn>
                                        <p:tgtEl>
                                          <p:spTgt spid="1181879"/>
                                        </p:tgtEl>
                                        <p:attrNameLst>
                                          <p:attrName>style.visibility</p:attrName>
                                        </p:attrNameLst>
                                      </p:cBhvr>
                                      <p:to>
                                        <p:strVal val="visible"/>
                                      </p:to>
                                    </p:set>
                                    <p:animEffect transition="in" filter="dissolve">
                                      <p:cBhvr>
                                        <p:cTn id="33" dur="500"/>
                                        <p:tgtEl>
                                          <p:spTgt spid="118187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181875"/>
                                        </p:tgtEl>
                                        <p:attrNameLst>
                                          <p:attrName>style.visibility</p:attrName>
                                        </p:attrNameLst>
                                      </p:cBhvr>
                                      <p:to>
                                        <p:strVal val="visible"/>
                                      </p:to>
                                    </p:set>
                                    <p:animEffect transition="in" filter="wipe(down)">
                                      <p:cBhvr>
                                        <p:cTn id="38" dur="500"/>
                                        <p:tgtEl>
                                          <p:spTgt spid="1181875"/>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181891"/>
                                        </p:tgtEl>
                                        <p:attrNameLst>
                                          <p:attrName>style.visibility</p:attrName>
                                        </p:attrNameLst>
                                      </p:cBhvr>
                                      <p:to>
                                        <p:strVal val="visible"/>
                                      </p:to>
                                    </p:set>
                                    <p:animEffect transition="in" filter="wipe(down)">
                                      <p:cBhvr>
                                        <p:cTn id="41" dur="500"/>
                                        <p:tgtEl>
                                          <p:spTgt spid="1181891"/>
                                        </p:tgtEl>
                                      </p:cBhvr>
                                    </p:animEffect>
                                  </p:childTnLst>
                                </p:cTn>
                              </p:par>
                            </p:childTnLst>
                          </p:cTn>
                        </p:par>
                        <p:par>
                          <p:cTn id="42" fill="hold">
                            <p:stCondLst>
                              <p:cond delay="500"/>
                            </p:stCondLst>
                            <p:childTnLst>
                              <p:par>
                                <p:cTn id="43" presetID="9" presetClass="entr" presetSubtype="0" fill="hold" nodeType="afterEffect">
                                  <p:stCondLst>
                                    <p:cond delay="0"/>
                                  </p:stCondLst>
                                  <p:childTnLst>
                                    <p:set>
                                      <p:cBhvr>
                                        <p:cTn id="44" dur="1" fill="hold">
                                          <p:stCondLst>
                                            <p:cond delay="0"/>
                                          </p:stCondLst>
                                        </p:cTn>
                                        <p:tgtEl>
                                          <p:spTgt spid="1181853"/>
                                        </p:tgtEl>
                                        <p:attrNameLst>
                                          <p:attrName>style.visibility</p:attrName>
                                        </p:attrNameLst>
                                      </p:cBhvr>
                                      <p:to>
                                        <p:strVal val="visible"/>
                                      </p:to>
                                    </p:set>
                                    <p:animEffect transition="in" filter="dissolve">
                                      <p:cBhvr>
                                        <p:cTn id="45" dur="500"/>
                                        <p:tgtEl>
                                          <p:spTgt spid="1181853"/>
                                        </p:tgtEl>
                                      </p:cBhvr>
                                    </p:animEffect>
                                  </p:childTnLst>
                                </p:cTn>
                              </p:par>
                            </p:childTnLst>
                          </p:cTn>
                        </p:par>
                        <p:par>
                          <p:cTn id="46" fill="hold">
                            <p:stCondLst>
                              <p:cond delay="1000"/>
                            </p:stCondLst>
                            <p:childTnLst>
                              <p:par>
                                <p:cTn id="47" presetID="9" presetClass="entr" presetSubtype="0" fill="hold" nodeType="afterEffect">
                                  <p:stCondLst>
                                    <p:cond delay="0"/>
                                  </p:stCondLst>
                                  <p:childTnLst>
                                    <p:set>
                                      <p:cBhvr>
                                        <p:cTn id="48" dur="1" fill="hold">
                                          <p:stCondLst>
                                            <p:cond delay="0"/>
                                          </p:stCondLst>
                                        </p:cTn>
                                        <p:tgtEl>
                                          <p:spTgt spid="1181882"/>
                                        </p:tgtEl>
                                        <p:attrNameLst>
                                          <p:attrName>style.visibility</p:attrName>
                                        </p:attrNameLst>
                                      </p:cBhvr>
                                      <p:to>
                                        <p:strVal val="visible"/>
                                      </p:to>
                                    </p:set>
                                    <p:animEffect transition="in" filter="dissolve">
                                      <p:cBhvr>
                                        <p:cTn id="49" dur="500"/>
                                        <p:tgtEl>
                                          <p:spTgt spid="1181882"/>
                                        </p:tgtEl>
                                      </p:cBhvr>
                                    </p:animEffect>
                                  </p:childTnLst>
                                </p:cTn>
                              </p:par>
                            </p:childTnLst>
                          </p:cTn>
                        </p:par>
                        <p:par>
                          <p:cTn id="50" fill="hold">
                            <p:stCondLst>
                              <p:cond delay="1500"/>
                            </p:stCondLst>
                            <p:childTnLst>
                              <p:par>
                                <p:cTn id="51" presetID="22" presetClass="entr" presetSubtype="2" fill="hold" grpId="0" nodeType="afterEffect">
                                  <p:stCondLst>
                                    <p:cond delay="0"/>
                                  </p:stCondLst>
                                  <p:childTnLst>
                                    <p:set>
                                      <p:cBhvr>
                                        <p:cTn id="52" dur="1" fill="hold">
                                          <p:stCondLst>
                                            <p:cond delay="0"/>
                                          </p:stCondLst>
                                        </p:cTn>
                                        <p:tgtEl>
                                          <p:spTgt spid="1181885"/>
                                        </p:tgtEl>
                                        <p:attrNameLst>
                                          <p:attrName>style.visibility</p:attrName>
                                        </p:attrNameLst>
                                      </p:cBhvr>
                                      <p:to>
                                        <p:strVal val="visible"/>
                                      </p:to>
                                    </p:set>
                                    <p:animEffect transition="in" filter="wipe(right)">
                                      <p:cBhvr>
                                        <p:cTn id="53" dur="500"/>
                                        <p:tgtEl>
                                          <p:spTgt spid="1181885"/>
                                        </p:tgtEl>
                                      </p:cBhvr>
                                    </p:animEffect>
                                  </p:childTnLst>
                                </p:cTn>
                              </p:par>
                            </p:childTnLst>
                          </p:cTn>
                        </p:par>
                        <p:par>
                          <p:cTn id="54" fill="hold">
                            <p:stCondLst>
                              <p:cond delay="2000"/>
                            </p:stCondLst>
                            <p:childTnLst>
                              <p:par>
                                <p:cTn id="55" presetID="26" presetClass="emph" presetSubtype="0" fill="hold" nodeType="afterEffect">
                                  <p:stCondLst>
                                    <p:cond delay="0"/>
                                  </p:stCondLst>
                                  <p:childTnLst>
                                    <p:animEffect transition="out" filter="fade">
                                      <p:cBhvr>
                                        <p:cTn id="56" dur="500" tmFilter="0, 0; .2, .5; .8, .5; 1, 0"/>
                                        <p:tgtEl>
                                          <p:spTgt spid="1181794"/>
                                        </p:tgtEl>
                                      </p:cBhvr>
                                    </p:animEffect>
                                    <p:animScale>
                                      <p:cBhvr>
                                        <p:cTn id="57" dur="250" autoRev="1" fill="hold"/>
                                        <p:tgtEl>
                                          <p:spTgt spid="1181794"/>
                                        </p:tgtEl>
                                      </p:cBhvr>
                                      <p:by x="105000" y="105000"/>
                                    </p:animScale>
                                  </p:childTnLst>
                                </p:cTn>
                              </p:par>
                              <p:par>
                                <p:cTn id="58" presetID="9" presetClass="entr" presetSubtype="0" fill="hold" grpId="0" nodeType="withEffect">
                                  <p:stCondLst>
                                    <p:cond delay="0"/>
                                  </p:stCondLst>
                                  <p:childTnLst>
                                    <p:set>
                                      <p:cBhvr>
                                        <p:cTn id="59" dur="1" fill="hold">
                                          <p:stCondLst>
                                            <p:cond delay="0"/>
                                          </p:stCondLst>
                                        </p:cTn>
                                        <p:tgtEl>
                                          <p:spTgt spid="1181698"/>
                                        </p:tgtEl>
                                        <p:attrNameLst>
                                          <p:attrName>style.visibility</p:attrName>
                                        </p:attrNameLst>
                                      </p:cBhvr>
                                      <p:to>
                                        <p:strVal val="visible"/>
                                      </p:to>
                                    </p:set>
                                    <p:animEffect transition="in" filter="dissolve">
                                      <p:cBhvr>
                                        <p:cTn id="60" dur="500"/>
                                        <p:tgtEl>
                                          <p:spTgt spid="1181698"/>
                                        </p:tgtEl>
                                      </p:cBhvr>
                                    </p:animEffect>
                                  </p:childTnLst>
                                </p:cTn>
                              </p:par>
                            </p:childTnLst>
                          </p:cTn>
                        </p:par>
                        <p:par>
                          <p:cTn id="61" fill="hold">
                            <p:stCondLst>
                              <p:cond delay="2500"/>
                            </p:stCondLst>
                            <p:childTnLst>
                              <p:par>
                                <p:cTn id="62" presetID="9" presetClass="entr" presetSubtype="0" fill="hold" grpId="0" nodeType="afterEffect">
                                  <p:stCondLst>
                                    <p:cond delay="0"/>
                                  </p:stCondLst>
                                  <p:childTnLst>
                                    <p:set>
                                      <p:cBhvr>
                                        <p:cTn id="63" dur="1" fill="hold">
                                          <p:stCondLst>
                                            <p:cond delay="0"/>
                                          </p:stCondLst>
                                        </p:cTn>
                                        <p:tgtEl>
                                          <p:spTgt spid="1181890"/>
                                        </p:tgtEl>
                                        <p:attrNameLst>
                                          <p:attrName>style.visibility</p:attrName>
                                        </p:attrNameLst>
                                      </p:cBhvr>
                                      <p:to>
                                        <p:strVal val="visible"/>
                                      </p:to>
                                    </p:set>
                                    <p:animEffect transition="in" filter="dissolve">
                                      <p:cBhvr>
                                        <p:cTn id="64" dur="500"/>
                                        <p:tgtEl>
                                          <p:spTgt spid="1181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1698" grpId="0"/>
      <p:bldP spid="1181846" grpId="0" animBg="1"/>
      <p:bldP spid="1181847" grpId="0" animBg="1"/>
      <p:bldP spid="1181851" grpId="0" animBg="1"/>
      <p:bldP spid="1181877" grpId="0" animBg="1"/>
      <p:bldP spid="1181885" grpId="0" animBg="1"/>
      <p:bldP spid="1181890" grpId="0" animBg="1"/>
      <p:bldP spid="118189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angle 2"/>
          <p:cNvSpPr>
            <a:spLocks noGrp="1" noChangeArrowheads="1"/>
          </p:cNvSpPr>
          <p:nvPr>
            <p:ph type="title"/>
          </p:nvPr>
        </p:nvSpPr>
        <p:spPr/>
        <p:txBody>
          <a:bodyPr/>
          <a:lstStyle/>
          <a:p>
            <a:r>
              <a:rPr lang="zh-CN" altLang="en-US" sz="4000"/>
              <a:t>什么是</a:t>
            </a:r>
            <a:r>
              <a:rPr lang="en-US" altLang="zh-CN" sz="4000"/>
              <a:t>CDP</a:t>
            </a:r>
            <a:r>
              <a:rPr lang="zh-CN" altLang="en-US" sz="4000"/>
              <a:t>？</a:t>
            </a:r>
          </a:p>
        </p:txBody>
      </p:sp>
      <p:sp>
        <p:nvSpPr>
          <p:cNvPr id="1186819" name="Rectangle 3"/>
          <p:cNvSpPr>
            <a:spLocks noGrp="1" noChangeArrowheads="1"/>
          </p:cNvSpPr>
          <p:nvPr>
            <p:ph type="body" idx="1"/>
          </p:nvPr>
        </p:nvSpPr>
        <p:spPr/>
        <p:txBody>
          <a:bodyPr/>
          <a:lstStyle/>
          <a:p>
            <a:r>
              <a:rPr lang="en-US" altLang="zh-CN"/>
              <a:t>CDP:Continuous Data Protection </a:t>
            </a:r>
            <a:endParaRPr lang="zh-CN" altLang="en-US"/>
          </a:p>
          <a:p>
            <a:pPr lvl="1"/>
            <a:r>
              <a:rPr lang="en-US" altLang="zh-CN"/>
              <a:t>CDP</a:t>
            </a:r>
            <a:r>
              <a:rPr lang="zh-CN" altLang="en-US"/>
              <a:t>数据保护技术需要实时复制所有版本的更新数据，是数据保护技术的最高级别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42" name="Rectangle 2"/>
          <p:cNvSpPr>
            <a:spLocks noGrp="1" noChangeArrowheads="1"/>
          </p:cNvSpPr>
          <p:nvPr>
            <p:ph type="title"/>
          </p:nvPr>
        </p:nvSpPr>
        <p:spPr>
          <a:xfrm>
            <a:off x="468313" y="981075"/>
            <a:ext cx="8229600" cy="711200"/>
          </a:xfrm>
        </p:spPr>
        <p:txBody>
          <a:bodyPr/>
          <a:lstStyle/>
          <a:p>
            <a:r>
              <a:rPr lang="en-US" altLang="zh-CN" sz="4000"/>
              <a:t>CDP</a:t>
            </a:r>
            <a:r>
              <a:rPr lang="zh-CN" altLang="en-US" sz="4000"/>
              <a:t>技术</a:t>
            </a:r>
          </a:p>
        </p:txBody>
      </p:sp>
      <p:sp>
        <p:nvSpPr>
          <p:cNvPr id="1187843" name="Rectangle 3"/>
          <p:cNvSpPr>
            <a:spLocks noGrp="1" noChangeArrowheads="1"/>
          </p:cNvSpPr>
          <p:nvPr>
            <p:ph type="body" idx="1"/>
          </p:nvPr>
        </p:nvSpPr>
        <p:spPr>
          <a:xfrm>
            <a:off x="468313" y="1700213"/>
            <a:ext cx="8229600" cy="4752975"/>
          </a:xfrm>
        </p:spPr>
        <p:txBody>
          <a:bodyPr/>
          <a:lstStyle/>
          <a:p>
            <a:pPr>
              <a:lnSpc>
                <a:spcPct val="90000"/>
              </a:lnSpc>
            </a:pPr>
            <a:r>
              <a:rPr lang="zh-CN" altLang="en-US" sz="2400"/>
              <a:t>驱动器层次产生的</a:t>
            </a:r>
            <a:r>
              <a:rPr lang="en-US" altLang="zh-CN" sz="2400"/>
              <a:t>CDP</a:t>
            </a:r>
            <a:r>
              <a:rPr lang="zh-CN" altLang="en-US" sz="2400"/>
              <a:t>备份数据不会带来明显的写操作延迟，适用于极高频背景下的数据复制 </a:t>
            </a:r>
          </a:p>
          <a:p>
            <a:pPr>
              <a:lnSpc>
                <a:spcPct val="90000"/>
              </a:lnSpc>
            </a:pPr>
            <a:r>
              <a:rPr lang="en-US" altLang="zh-CN" sz="2400"/>
              <a:t>CDP</a:t>
            </a:r>
            <a:r>
              <a:rPr lang="zh-CN" altLang="en-US" sz="2400"/>
              <a:t>备份系统常用的部署方式是为业务盘配置</a:t>
            </a:r>
            <a:r>
              <a:rPr lang="en-US" altLang="zh-CN" sz="2400"/>
              <a:t>CDP</a:t>
            </a:r>
            <a:r>
              <a:rPr lang="zh-CN" altLang="en-US" sz="2400"/>
              <a:t>数据盘。</a:t>
            </a:r>
          </a:p>
          <a:p>
            <a:pPr>
              <a:lnSpc>
                <a:spcPct val="90000"/>
              </a:lnSpc>
            </a:pPr>
            <a:r>
              <a:rPr lang="zh-CN" altLang="en-US" sz="2400"/>
              <a:t>在</a:t>
            </a:r>
            <a:r>
              <a:rPr lang="en-US" altLang="zh-CN" sz="2400"/>
              <a:t>driver</a:t>
            </a:r>
            <a:r>
              <a:rPr lang="zh-CN" altLang="en-US" sz="2400"/>
              <a:t>层次为业务盘驱动器配置相匹配的</a:t>
            </a:r>
            <a:r>
              <a:rPr lang="en-US" altLang="zh-CN" sz="2400"/>
              <a:t>CDP</a:t>
            </a:r>
            <a:r>
              <a:rPr lang="zh-CN" altLang="en-US" sz="2400"/>
              <a:t>盘驱动器，当业务盘发生写操作（</a:t>
            </a:r>
            <a:r>
              <a:rPr lang="en-US" altLang="zh-CN" sz="2400"/>
              <a:t>W</a:t>
            </a:r>
            <a:r>
              <a:rPr lang="zh-CN" altLang="en-US" sz="2400"/>
              <a:t>）时，在</a:t>
            </a:r>
            <a:r>
              <a:rPr lang="en-US" altLang="zh-CN" sz="2400"/>
              <a:t>driver</a:t>
            </a:r>
            <a:r>
              <a:rPr lang="zh-CN" altLang="en-US" sz="2400"/>
              <a:t>层次复制写操作，并保存到</a:t>
            </a:r>
            <a:r>
              <a:rPr lang="en-US" altLang="zh-CN" sz="2400"/>
              <a:t>CDP</a:t>
            </a:r>
            <a:r>
              <a:rPr lang="zh-CN" altLang="en-US" sz="2400"/>
              <a:t>数据盘中。</a:t>
            </a:r>
          </a:p>
          <a:p>
            <a:pPr>
              <a:lnSpc>
                <a:spcPct val="90000"/>
              </a:lnSpc>
            </a:pPr>
            <a:r>
              <a:rPr lang="zh-CN" altLang="en-US" sz="2400"/>
              <a:t>备份数据的写入操作与业务盘中的数据更新操作几乎是同步进行的</a:t>
            </a:r>
          </a:p>
          <a:p>
            <a:pPr>
              <a:lnSpc>
                <a:spcPct val="90000"/>
              </a:lnSpc>
            </a:pPr>
            <a:r>
              <a:rPr lang="en-US" altLang="zh-CN" sz="2400"/>
              <a:t>CDP</a:t>
            </a:r>
            <a:r>
              <a:rPr lang="zh-CN" altLang="en-US" sz="2400"/>
              <a:t>盘中的备份数据需要建立专用的数据组织结构，以加快数据的写入过程，并提供与之对应的数据检索方法。</a:t>
            </a:r>
          </a:p>
          <a:p>
            <a:pPr>
              <a:lnSpc>
                <a:spcPct val="90000"/>
              </a:lnSpc>
            </a:pPr>
            <a:r>
              <a:rPr lang="en-US" altLang="zh-CN" sz="2400"/>
              <a:t>CDP</a:t>
            </a:r>
            <a:r>
              <a:rPr lang="zh-CN" altLang="en-US" sz="2400"/>
              <a:t>盘中保存了所有版本的写操作数据，随着时间的延长，数据存储量会急剧的增长。</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866" name="Rectangle 2"/>
          <p:cNvSpPr>
            <a:spLocks noGrp="1" noChangeArrowheads="1"/>
          </p:cNvSpPr>
          <p:nvPr>
            <p:ph type="title"/>
          </p:nvPr>
        </p:nvSpPr>
        <p:spPr/>
        <p:txBody>
          <a:bodyPr/>
          <a:lstStyle/>
          <a:p>
            <a:endParaRPr lang="zh-CN" altLang="en-US"/>
          </a:p>
        </p:txBody>
      </p:sp>
      <p:sp>
        <p:nvSpPr>
          <p:cNvPr id="1188867" name="Rectangle 3"/>
          <p:cNvSpPr>
            <a:spLocks noGrp="1" noChangeArrowheads="1"/>
          </p:cNvSpPr>
          <p:nvPr>
            <p:ph type="body" idx="1"/>
          </p:nvPr>
        </p:nvSpPr>
        <p:spPr/>
        <p:txBody>
          <a:bodyPr/>
          <a:lstStyle/>
          <a:p>
            <a:endParaRPr lang="zh-CN" altLang="en-US"/>
          </a:p>
        </p:txBody>
      </p:sp>
      <p:sp>
        <p:nvSpPr>
          <p:cNvPr id="1188869" name="Rectangle 5"/>
          <p:cNvSpPr>
            <a:spLocks noChangeArrowheads="1"/>
          </p:cNvSpPr>
          <p:nvPr/>
        </p:nvSpPr>
        <p:spPr bwMode="auto">
          <a:xfrm>
            <a:off x="0" y="2228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88868" name="Object 4"/>
          <p:cNvGraphicFramePr>
            <a:graphicFrameLocks noChangeAspect="1"/>
          </p:cNvGraphicFramePr>
          <p:nvPr/>
        </p:nvGraphicFramePr>
        <p:xfrm>
          <a:off x="1258888" y="1700213"/>
          <a:ext cx="6985000" cy="4489450"/>
        </p:xfrm>
        <a:graphic>
          <a:graphicData uri="http://schemas.openxmlformats.org/presentationml/2006/ole">
            <mc:AlternateContent xmlns:mc="http://schemas.openxmlformats.org/markup-compatibility/2006">
              <mc:Choice xmlns:v="urn:schemas-microsoft-com:vml" Requires="v">
                <p:oleObj spid="_x0000_s15421" name="Visio" r:id="rId3" imgW="4204335" imgH="2546350" progId="Visio.Drawing.11">
                  <p:embed/>
                </p:oleObj>
              </mc:Choice>
              <mc:Fallback>
                <p:oleObj name="Visio" r:id="rId3" imgW="4204335" imgH="2546350" progId="Visio.Drawing.11">
                  <p:embed/>
                  <p:pic>
                    <p:nvPicPr>
                      <p:cNvPr id="0" name="图片 153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700213"/>
                        <a:ext cx="6985000" cy="448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angle 2"/>
          <p:cNvSpPr>
            <a:spLocks noGrp="1" noChangeArrowheads="1"/>
          </p:cNvSpPr>
          <p:nvPr>
            <p:ph type="title"/>
          </p:nvPr>
        </p:nvSpPr>
        <p:spPr/>
        <p:txBody>
          <a:bodyPr/>
          <a:lstStyle/>
          <a:p>
            <a:r>
              <a:rPr lang="zh-CN" altLang="en-US" sz="4000"/>
              <a:t>高频数据的检索与恢复</a:t>
            </a:r>
          </a:p>
        </p:txBody>
      </p:sp>
      <p:sp>
        <p:nvSpPr>
          <p:cNvPr id="1185795" name="Rectangle 3"/>
          <p:cNvSpPr>
            <a:spLocks noGrp="1" noChangeArrowheads="1"/>
          </p:cNvSpPr>
          <p:nvPr>
            <p:ph type="body" idx="1"/>
          </p:nvPr>
        </p:nvSpPr>
        <p:spPr/>
        <p:txBody>
          <a:bodyPr/>
          <a:lstStyle/>
          <a:p>
            <a:pPr>
              <a:lnSpc>
                <a:spcPct val="90000"/>
              </a:lnSpc>
            </a:pPr>
            <a:r>
              <a:rPr lang="zh-CN" altLang="en-US"/>
              <a:t>在快照、</a:t>
            </a:r>
            <a:r>
              <a:rPr lang="en-US" altLang="zh-CN"/>
              <a:t>CDP</a:t>
            </a:r>
            <a:r>
              <a:rPr lang="zh-CN" altLang="en-US"/>
              <a:t>等高频备份数据管理中面临两个基本问题：</a:t>
            </a:r>
          </a:p>
          <a:p>
            <a:pPr lvl="1">
              <a:lnSpc>
                <a:spcPct val="90000"/>
              </a:lnSpc>
            </a:pPr>
            <a:r>
              <a:rPr lang="zh-CN" altLang="en-US"/>
              <a:t>数据检索效率问题</a:t>
            </a:r>
          </a:p>
          <a:p>
            <a:pPr lvl="1">
              <a:lnSpc>
                <a:spcPct val="90000"/>
              </a:lnSpc>
            </a:pPr>
            <a:r>
              <a:rPr lang="zh-CN" altLang="en-US"/>
              <a:t>数据一致性问题</a:t>
            </a:r>
          </a:p>
          <a:p>
            <a:pPr lvl="2">
              <a:lnSpc>
                <a:spcPct val="90000"/>
              </a:lnSpc>
            </a:pPr>
            <a:r>
              <a:rPr lang="zh-CN" altLang="en-US"/>
              <a:t>引入检查点技术</a:t>
            </a:r>
          </a:p>
          <a:p>
            <a:pPr lvl="2">
              <a:lnSpc>
                <a:spcPct val="90000"/>
              </a:lnSpc>
            </a:pPr>
            <a:r>
              <a:rPr lang="zh-CN" altLang="en-US"/>
              <a:t>在结合检查点的数据恢复过程中，通常采用前滚或后滚的检索方式，逐渐接近目标点，实现面向应用一致性的数据恢复。 </a:t>
            </a:r>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0914" name="Rectangle 2"/>
          <p:cNvSpPr>
            <a:spLocks noGrp="1" noChangeArrowheads="1"/>
          </p:cNvSpPr>
          <p:nvPr>
            <p:ph type="title"/>
          </p:nvPr>
        </p:nvSpPr>
        <p:spPr/>
        <p:txBody>
          <a:bodyPr/>
          <a:lstStyle/>
          <a:p>
            <a:endParaRPr lang="zh-CN" altLang="en-US"/>
          </a:p>
        </p:txBody>
      </p:sp>
      <p:sp>
        <p:nvSpPr>
          <p:cNvPr id="1190915" name="Rectangle 3"/>
          <p:cNvSpPr>
            <a:spLocks noGrp="1" noChangeArrowheads="1"/>
          </p:cNvSpPr>
          <p:nvPr>
            <p:ph type="body" idx="1"/>
          </p:nvPr>
        </p:nvSpPr>
        <p:spPr>
          <a:xfrm>
            <a:off x="468313" y="908050"/>
            <a:ext cx="8229600" cy="5949950"/>
          </a:xfrm>
        </p:spPr>
        <p:txBody>
          <a:bodyPr/>
          <a:lstStyle/>
          <a:p>
            <a:pPr>
              <a:lnSpc>
                <a:spcPct val="80000"/>
              </a:lnSpc>
            </a:pPr>
            <a:r>
              <a:rPr lang="zh-CN" altLang="en-US" sz="2000"/>
              <a:t>二维坐标表示高频数据的时空二维属性分布，纵坐标表示数据的空间分布特性，以</a:t>
            </a:r>
            <a:r>
              <a:rPr lang="en-US" altLang="zh-CN" sz="2000"/>
              <a:t>Key</a:t>
            </a:r>
            <a:r>
              <a:rPr lang="zh-CN" altLang="en-US" sz="2000"/>
              <a:t>为标示；横坐标表示时间属性，以</a:t>
            </a:r>
            <a:r>
              <a:rPr lang="en-US" altLang="zh-CN" sz="2000"/>
              <a:t>Time</a:t>
            </a:r>
            <a:r>
              <a:rPr lang="zh-CN" altLang="en-US" sz="2000"/>
              <a:t>为标示。</a:t>
            </a:r>
          </a:p>
          <a:p>
            <a:pPr>
              <a:lnSpc>
                <a:spcPct val="80000"/>
              </a:lnSpc>
            </a:pPr>
            <a:endParaRPr lang="zh-CN" altLang="en-US" sz="2000"/>
          </a:p>
          <a:p>
            <a:pPr>
              <a:lnSpc>
                <a:spcPct val="80000"/>
              </a:lnSpc>
            </a:pPr>
            <a:endParaRPr lang="zh-CN" altLang="en-US" sz="2000"/>
          </a:p>
          <a:p>
            <a:pPr>
              <a:lnSpc>
                <a:spcPct val="80000"/>
              </a:lnSpc>
            </a:pPr>
            <a:endParaRPr lang="zh-CN" altLang="en-US" sz="2000"/>
          </a:p>
          <a:p>
            <a:pPr>
              <a:lnSpc>
                <a:spcPct val="80000"/>
              </a:lnSpc>
            </a:pPr>
            <a:endParaRPr lang="zh-CN" altLang="en-US" sz="2000"/>
          </a:p>
          <a:p>
            <a:pPr>
              <a:lnSpc>
                <a:spcPct val="80000"/>
              </a:lnSpc>
            </a:pPr>
            <a:endParaRPr lang="zh-CN" altLang="en-US" sz="2000"/>
          </a:p>
          <a:p>
            <a:pPr>
              <a:lnSpc>
                <a:spcPct val="80000"/>
              </a:lnSpc>
            </a:pPr>
            <a:endParaRPr lang="zh-CN" altLang="en-US" sz="2000"/>
          </a:p>
          <a:p>
            <a:pPr>
              <a:lnSpc>
                <a:spcPct val="80000"/>
              </a:lnSpc>
            </a:pPr>
            <a:endParaRPr lang="zh-CN" altLang="en-US" sz="2000"/>
          </a:p>
          <a:p>
            <a:pPr>
              <a:lnSpc>
                <a:spcPct val="80000"/>
              </a:lnSpc>
            </a:pPr>
            <a:endParaRPr lang="zh-CN" altLang="en-US" sz="2000"/>
          </a:p>
          <a:p>
            <a:pPr>
              <a:lnSpc>
                <a:spcPct val="80000"/>
              </a:lnSpc>
            </a:pPr>
            <a:endParaRPr lang="zh-CN" altLang="en-US" sz="2000"/>
          </a:p>
          <a:p>
            <a:pPr>
              <a:lnSpc>
                <a:spcPct val="80000"/>
              </a:lnSpc>
            </a:pPr>
            <a:r>
              <a:rPr lang="zh-CN" altLang="en-US" sz="2000"/>
              <a:t>基本的索引结构为：</a:t>
            </a:r>
            <a:r>
              <a:rPr lang="en-US" altLang="zh-CN" sz="2000"/>
              <a:t>&lt;</a:t>
            </a:r>
            <a:r>
              <a:rPr lang="en-US" altLang="zh-CN" sz="2000" i="1"/>
              <a:t>key</a:t>
            </a:r>
            <a:r>
              <a:rPr lang="en-US" altLang="zh-CN" sz="2000"/>
              <a:t>, </a:t>
            </a:r>
            <a:r>
              <a:rPr lang="en-US" altLang="zh-CN" sz="2000" i="1"/>
              <a:t>starttime</a:t>
            </a:r>
            <a:r>
              <a:rPr lang="en-US" altLang="zh-CN" sz="2000"/>
              <a:t>, </a:t>
            </a:r>
            <a:r>
              <a:rPr lang="en-US" altLang="zh-CN" sz="2000" i="1"/>
              <a:t>endtime</a:t>
            </a:r>
            <a:r>
              <a:rPr lang="en-US" altLang="zh-CN" sz="2000"/>
              <a:t>, </a:t>
            </a:r>
            <a:r>
              <a:rPr lang="en-US" altLang="zh-CN" sz="2000" i="1"/>
              <a:t>info</a:t>
            </a:r>
            <a:r>
              <a:rPr lang="en-US" altLang="zh-CN" sz="2000"/>
              <a:t>&gt;</a:t>
            </a:r>
            <a:r>
              <a:rPr lang="zh-CN" altLang="en-US" sz="2000"/>
              <a:t>。其中</a:t>
            </a:r>
            <a:r>
              <a:rPr lang="en-US" altLang="zh-CN" sz="2000" i="1"/>
              <a:t>key</a:t>
            </a:r>
            <a:r>
              <a:rPr lang="zh-CN" altLang="en-US" sz="2000"/>
              <a:t>表示数据项与时间无关的检索标识符；数据的有效时间是</a:t>
            </a:r>
            <a:r>
              <a:rPr lang="en-US" altLang="zh-CN" sz="2000"/>
              <a:t>[</a:t>
            </a:r>
            <a:r>
              <a:rPr lang="en-US" altLang="zh-CN" sz="2000" i="1"/>
              <a:t>starttime</a:t>
            </a:r>
            <a:r>
              <a:rPr lang="en-US" altLang="zh-CN" sz="2000"/>
              <a:t>, </a:t>
            </a:r>
            <a:r>
              <a:rPr lang="en-US" altLang="zh-CN" sz="2000" i="1"/>
              <a:t>endtime</a:t>
            </a:r>
            <a:r>
              <a:rPr lang="en-US" altLang="zh-CN" sz="2000"/>
              <a:t>)</a:t>
            </a:r>
            <a:r>
              <a:rPr lang="zh-CN" altLang="en-US" sz="2000"/>
              <a:t>的闭开区间内；</a:t>
            </a:r>
            <a:r>
              <a:rPr lang="en-US" altLang="zh-CN" sz="2000" i="1"/>
              <a:t>info</a:t>
            </a:r>
            <a:r>
              <a:rPr lang="zh-CN" altLang="en-US" sz="2000"/>
              <a:t>表示索引项记录具体内容。</a:t>
            </a:r>
          </a:p>
          <a:p>
            <a:pPr>
              <a:lnSpc>
                <a:spcPct val="80000"/>
              </a:lnSpc>
            </a:pPr>
            <a:r>
              <a:rPr lang="en-US" altLang="zh-CN" sz="2000" i="1"/>
              <a:t>key1</a:t>
            </a:r>
            <a:r>
              <a:rPr lang="zh-CN" altLang="en-US" sz="2000"/>
              <a:t>在</a:t>
            </a:r>
            <a:r>
              <a:rPr lang="en-US" altLang="zh-CN" sz="2000" i="1"/>
              <a:t>t1</a:t>
            </a:r>
            <a:r>
              <a:rPr lang="zh-CN" altLang="en-US" sz="2000"/>
              <a:t>时刻开始，产生索引项为：</a:t>
            </a:r>
            <a:r>
              <a:rPr lang="en-US" altLang="zh-CN" sz="2000"/>
              <a:t>&lt;</a:t>
            </a:r>
            <a:r>
              <a:rPr lang="en-US" altLang="zh-CN" sz="2000" i="1"/>
              <a:t>key1</a:t>
            </a:r>
            <a:r>
              <a:rPr lang="en-US" altLang="zh-CN" sz="2000"/>
              <a:t>, </a:t>
            </a:r>
            <a:r>
              <a:rPr lang="en-US" altLang="zh-CN" sz="2000" i="1"/>
              <a:t>t1</a:t>
            </a:r>
            <a:r>
              <a:rPr lang="en-US" altLang="zh-CN" sz="2000"/>
              <a:t>, *, </a:t>
            </a:r>
            <a:r>
              <a:rPr lang="en-US" altLang="zh-CN" sz="2000" i="1"/>
              <a:t>info1</a:t>
            </a:r>
            <a:r>
              <a:rPr lang="en-US" altLang="zh-CN" sz="2000"/>
              <a:t>&gt;</a:t>
            </a:r>
            <a:r>
              <a:rPr lang="zh-CN" altLang="en-US" sz="2000"/>
              <a:t>。其中“*” 表示数据的生命周期尚未结束。在</a:t>
            </a:r>
            <a:r>
              <a:rPr lang="en-US" altLang="zh-CN" sz="2000" i="1"/>
              <a:t>t2</a:t>
            </a:r>
            <a:r>
              <a:rPr lang="zh-CN" altLang="en-US" sz="2000"/>
              <a:t>时刻有</a:t>
            </a:r>
            <a:r>
              <a:rPr lang="en-US" altLang="zh-CN" sz="2000"/>
              <a:t>Key=</a:t>
            </a:r>
            <a:r>
              <a:rPr lang="en-US" altLang="zh-CN" sz="2000" i="1"/>
              <a:t>key2</a:t>
            </a:r>
            <a:r>
              <a:rPr lang="zh-CN" altLang="en-US" sz="2000"/>
              <a:t>的索引项产生，表示为：</a:t>
            </a:r>
            <a:r>
              <a:rPr lang="en-US" altLang="zh-CN" sz="2000"/>
              <a:t>&lt;</a:t>
            </a:r>
            <a:r>
              <a:rPr lang="en-US" altLang="zh-CN" sz="2000" i="1"/>
              <a:t>key2</a:t>
            </a:r>
            <a:r>
              <a:rPr lang="en-US" altLang="zh-CN" sz="2000"/>
              <a:t>, </a:t>
            </a:r>
            <a:r>
              <a:rPr lang="en-US" altLang="zh-CN" sz="2000" i="1"/>
              <a:t>t2</a:t>
            </a:r>
            <a:r>
              <a:rPr lang="en-US" altLang="zh-CN" sz="2000"/>
              <a:t>, *, </a:t>
            </a:r>
            <a:r>
              <a:rPr lang="en-US" altLang="zh-CN" sz="2000" i="1"/>
              <a:t>info1</a:t>
            </a:r>
            <a:r>
              <a:rPr lang="en-US" altLang="zh-CN" sz="2000"/>
              <a:t>&gt;</a:t>
            </a:r>
            <a:r>
              <a:rPr lang="zh-CN" altLang="en-US" sz="2000"/>
              <a:t>。</a:t>
            </a:r>
            <a:r>
              <a:rPr lang="en-US" altLang="zh-CN" sz="2000" i="1"/>
              <a:t>key1</a:t>
            </a:r>
            <a:r>
              <a:rPr lang="zh-CN" altLang="en-US" sz="2000"/>
              <a:t>在</a:t>
            </a:r>
            <a:r>
              <a:rPr lang="en-US" altLang="zh-CN" sz="2000" i="1"/>
              <a:t>t3</a:t>
            </a:r>
            <a:r>
              <a:rPr lang="zh-CN" altLang="en-US" sz="2000"/>
              <a:t>时刻有新版本数据产生，旧版本的结束时间设为</a:t>
            </a:r>
            <a:r>
              <a:rPr lang="en-US" altLang="zh-CN" sz="2000" i="1"/>
              <a:t>t3</a:t>
            </a:r>
            <a:r>
              <a:rPr lang="zh-CN" altLang="en-US" sz="2000"/>
              <a:t>，索引项变为：</a:t>
            </a:r>
            <a:r>
              <a:rPr lang="en-US" altLang="zh-CN" sz="2000"/>
              <a:t>&lt;</a:t>
            </a:r>
            <a:r>
              <a:rPr lang="en-US" altLang="zh-CN" sz="2000" i="1"/>
              <a:t>key1</a:t>
            </a:r>
            <a:r>
              <a:rPr lang="en-US" altLang="zh-CN" sz="2000"/>
              <a:t>, </a:t>
            </a:r>
            <a:r>
              <a:rPr lang="en-US" altLang="zh-CN" sz="2000" i="1"/>
              <a:t>t1</a:t>
            </a:r>
            <a:r>
              <a:rPr lang="en-US" altLang="zh-CN" sz="2000"/>
              <a:t>, </a:t>
            </a:r>
            <a:r>
              <a:rPr lang="en-US" altLang="zh-CN" sz="2000" i="1"/>
              <a:t>t3</a:t>
            </a:r>
            <a:r>
              <a:rPr lang="en-US" altLang="zh-CN" sz="2000"/>
              <a:t>, </a:t>
            </a:r>
            <a:r>
              <a:rPr lang="en-US" altLang="zh-CN" sz="2000" i="1"/>
              <a:t>info1</a:t>
            </a:r>
            <a:r>
              <a:rPr lang="en-US" altLang="zh-CN" sz="2000"/>
              <a:t>&gt;</a:t>
            </a:r>
            <a:r>
              <a:rPr lang="zh-CN" altLang="en-US" sz="2000"/>
              <a:t>，表示旧版本数据生命周期结束，新版本数据生命周期开始，新版本索引项为：</a:t>
            </a:r>
            <a:r>
              <a:rPr lang="en-US" altLang="zh-CN" sz="2000"/>
              <a:t>&lt;</a:t>
            </a:r>
            <a:r>
              <a:rPr lang="en-US" altLang="zh-CN" sz="2000" i="1"/>
              <a:t>key1</a:t>
            </a:r>
            <a:r>
              <a:rPr lang="en-US" altLang="zh-CN" sz="2000"/>
              <a:t>, </a:t>
            </a:r>
            <a:r>
              <a:rPr lang="en-US" altLang="zh-CN" sz="2000" i="1"/>
              <a:t>t3</a:t>
            </a:r>
            <a:r>
              <a:rPr lang="en-US" altLang="zh-CN" sz="2000"/>
              <a:t>, </a:t>
            </a:r>
            <a:r>
              <a:rPr lang="en-US" altLang="zh-CN" sz="2000" i="1"/>
              <a:t>*</a:t>
            </a:r>
            <a:r>
              <a:rPr lang="en-US" altLang="zh-CN" sz="2000"/>
              <a:t>, </a:t>
            </a:r>
            <a:r>
              <a:rPr lang="en-US" altLang="zh-CN" sz="2000" i="1"/>
              <a:t>info2</a:t>
            </a:r>
            <a:r>
              <a:rPr lang="en-US" altLang="zh-CN" sz="2000"/>
              <a:t>&gt;</a:t>
            </a:r>
            <a:r>
              <a:rPr lang="zh-CN" altLang="en-US" sz="2000"/>
              <a:t>。 </a:t>
            </a:r>
          </a:p>
        </p:txBody>
      </p:sp>
      <p:sp>
        <p:nvSpPr>
          <p:cNvPr id="119091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90916" name="Object 4"/>
          <p:cNvGraphicFramePr>
            <a:graphicFrameLocks noChangeAspect="1"/>
          </p:cNvGraphicFramePr>
          <p:nvPr/>
        </p:nvGraphicFramePr>
        <p:xfrm>
          <a:off x="2122488" y="1341438"/>
          <a:ext cx="4537075" cy="2940050"/>
        </p:xfrm>
        <a:graphic>
          <a:graphicData uri="http://schemas.openxmlformats.org/presentationml/2006/ole">
            <mc:AlternateContent xmlns:mc="http://schemas.openxmlformats.org/markup-compatibility/2006">
              <mc:Choice xmlns:v="urn:schemas-microsoft-com:vml" Requires="v">
                <p:oleObj spid="_x0000_s16445" name="Visio" r:id="rId3" imgW="3199130" imgH="2067560" progId="Visio.Drawing.11">
                  <p:embed/>
                </p:oleObj>
              </mc:Choice>
              <mc:Fallback>
                <p:oleObj name="Visio" r:id="rId3" imgW="3199130" imgH="2067560" progId="Visio.Drawing.11">
                  <p:embed/>
                  <p:pic>
                    <p:nvPicPr>
                      <p:cNvPr id="0" name="图片 164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2488" y="1341438"/>
                        <a:ext cx="4537075" cy="294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a:xfrm>
            <a:off x="468313" y="1052513"/>
            <a:ext cx="8229600" cy="711200"/>
          </a:xfrm>
        </p:spPr>
        <p:txBody>
          <a:bodyPr/>
          <a:lstStyle/>
          <a:p>
            <a:r>
              <a:rPr lang="zh-CN" altLang="en-US"/>
              <a:t>课程内容</a:t>
            </a:r>
            <a:endParaRPr lang="en-US" altLang="zh-CN"/>
          </a:p>
        </p:txBody>
      </p:sp>
      <p:sp>
        <p:nvSpPr>
          <p:cNvPr id="494595" name="Rectangle 3"/>
          <p:cNvSpPr>
            <a:spLocks noGrp="1" noChangeArrowheads="1"/>
          </p:cNvSpPr>
          <p:nvPr>
            <p:ph type="body" idx="1"/>
          </p:nvPr>
        </p:nvSpPr>
        <p:spPr>
          <a:xfrm>
            <a:off x="1403350" y="1989138"/>
            <a:ext cx="6551613" cy="4267200"/>
          </a:xfrm>
        </p:spPr>
        <p:txBody>
          <a:bodyPr/>
          <a:lstStyle/>
          <a:p>
            <a:pPr marL="609600" indent="-609600">
              <a:buFontTx/>
              <a:buAutoNum type="arabicPeriod"/>
            </a:pPr>
            <a:r>
              <a:rPr lang="zh-CN" altLang="en-US" dirty="0"/>
              <a:t>软件安全需求</a:t>
            </a:r>
          </a:p>
          <a:p>
            <a:pPr marL="609600" indent="-609600">
              <a:buFontTx/>
              <a:buAutoNum type="arabicPeriod"/>
            </a:pPr>
            <a:r>
              <a:rPr lang="zh-CN" altLang="en-US" dirty="0"/>
              <a:t>软件安全面临的威胁</a:t>
            </a:r>
          </a:p>
          <a:p>
            <a:pPr marL="609600" indent="-609600">
              <a:buFontTx/>
              <a:buAutoNum type="arabicPeriod"/>
            </a:pPr>
            <a:r>
              <a:rPr lang="zh-CN" altLang="en-US" dirty="0" smtClean="0"/>
              <a:t>软件安全开发</a:t>
            </a:r>
            <a:endParaRPr lang="en-US" altLang="zh-CN" dirty="0" smtClean="0"/>
          </a:p>
          <a:p>
            <a:pPr marL="609600" indent="-609600">
              <a:buFontTx/>
              <a:buAutoNum type="arabicPeriod"/>
            </a:pPr>
            <a:r>
              <a:rPr lang="zh-CN" altLang="en-US" dirty="0" smtClean="0"/>
              <a:t>恶意</a:t>
            </a:r>
            <a:r>
              <a:rPr lang="zh-CN" altLang="en-US" dirty="0"/>
              <a:t>软件防范</a:t>
            </a:r>
          </a:p>
          <a:p>
            <a:pPr marL="609600" indent="-609600">
              <a:buFontTx/>
              <a:buAutoNum type="arabicPeriod"/>
            </a:pPr>
            <a:r>
              <a:rPr lang="zh-CN" altLang="en-US" dirty="0" smtClean="0"/>
              <a:t>程序</a:t>
            </a:r>
            <a:r>
              <a:rPr lang="zh-CN" altLang="en-US" dirty="0"/>
              <a:t>安全性测试</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938" name="Rectangle 2"/>
          <p:cNvSpPr>
            <a:spLocks noGrp="1" noChangeArrowheads="1"/>
          </p:cNvSpPr>
          <p:nvPr>
            <p:ph type="title"/>
          </p:nvPr>
        </p:nvSpPr>
        <p:spPr/>
        <p:txBody>
          <a:bodyPr/>
          <a:lstStyle/>
          <a:p>
            <a:endParaRPr lang="zh-CN" altLang="en-US"/>
          </a:p>
        </p:txBody>
      </p:sp>
      <p:sp>
        <p:nvSpPr>
          <p:cNvPr id="1191939" name="Rectangle 3"/>
          <p:cNvSpPr>
            <a:spLocks noGrp="1" noChangeArrowheads="1"/>
          </p:cNvSpPr>
          <p:nvPr>
            <p:ph type="body" idx="1"/>
          </p:nvPr>
        </p:nvSpPr>
        <p:spPr>
          <a:xfrm>
            <a:off x="468313" y="1196975"/>
            <a:ext cx="8229600" cy="5472113"/>
          </a:xfrm>
        </p:spPr>
        <p:txBody>
          <a:bodyPr/>
          <a:lstStyle/>
          <a:p>
            <a:pPr>
              <a:lnSpc>
                <a:spcPct val="90000"/>
              </a:lnSpc>
            </a:pPr>
            <a:r>
              <a:rPr lang="zh-CN" altLang="en-US" sz="2400"/>
              <a:t>前向检索：从一个可恢复状态点开始依次根据数据的产生时间（</a:t>
            </a:r>
            <a:r>
              <a:rPr lang="en-US" altLang="zh-CN" sz="2400"/>
              <a:t>starttime</a:t>
            </a:r>
            <a:r>
              <a:rPr lang="zh-CN" altLang="en-US" sz="2400"/>
              <a:t>）进行检索。假设</a:t>
            </a:r>
            <a:r>
              <a:rPr lang="en-US" altLang="zh-CN" sz="2400" i="1"/>
              <a:t>t1</a:t>
            </a:r>
            <a:r>
              <a:rPr lang="zh-CN" altLang="en-US" sz="2400"/>
              <a:t>是前向检索的起点，则前向检索过程为：</a:t>
            </a:r>
            <a:r>
              <a:rPr lang="en-US" altLang="zh-CN" sz="2400" i="1"/>
              <a:t>t1</a:t>
            </a:r>
            <a:r>
              <a:rPr lang="zh-CN" altLang="en-US" sz="2400"/>
              <a:t>版本的</a:t>
            </a:r>
            <a:r>
              <a:rPr lang="en-US" altLang="zh-CN" sz="2400" i="1"/>
              <a:t>l1</a:t>
            </a:r>
            <a:r>
              <a:rPr lang="zh-CN" altLang="en-US" sz="2400"/>
              <a:t>，</a:t>
            </a:r>
            <a:r>
              <a:rPr lang="en-US" altLang="zh-CN" sz="2400" i="1"/>
              <a:t>l2</a:t>
            </a:r>
            <a:r>
              <a:rPr lang="zh-CN" altLang="en-US" sz="2400"/>
              <a:t>，</a:t>
            </a:r>
            <a:r>
              <a:rPr lang="en-US" altLang="zh-CN" sz="2400" i="1"/>
              <a:t>l3</a:t>
            </a:r>
            <a:r>
              <a:rPr lang="zh-CN" altLang="en-US" sz="2400"/>
              <a:t>；</a:t>
            </a:r>
            <a:r>
              <a:rPr lang="en-US" altLang="zh-CN" sz="2400" i="1"/>
              <a:t>t2</a:t>
            </a:r>
            <a:r>
              <a:rPr lang="zh-CN" altLang="en-US" sz="2400"/>
              <a:t>版本的</a:t>
            </a:r>
            <a:r>
              <a:rPr lang="en-US" altLang="zh-CN" sz="2400" i="1"/>
              <a:t>l4</a:t>
            </a:r>
            <a:r>
              <a:rPr lang="zh-CN" altLang="en-US" sz="2400"/>
              <a:t>；</a:t>
            </a:r>
            <a:r>
              <a:rPr lang="en-US" altLang="zh-CN" sz="2400" i="1"/>
              <a:t>t3</a:t>
            </a:r>
            <a:r>
              <a:rPr lang="zh-CN" altLang="en-US" sz="2400"/>
              <a:t>版本的</a:t>
            </a:r>
            <a:r>
              <a:rPr lang="en-US" altLang="zh-CN" sz="2400" i="1"/>
              <a:t>l5</a:t>
            </a:r>
            <a:r>
              <a:rPr lang="zh-CN" altLang="en-US" sz="2400"/>
              <a:t>以及</a:t>
            </a:r>
            <a:r>
              <a:rPr lang="en-US" altLang="zh-CN" sz="2400" i="1"/>
              <a:t>t4</a:t>
            </a:r>
            <a:r>
              <a:rPr lang="zh-CN" altLang="en-US" sz="2400"/>
              <a:t>版本的</a:t>
            </a:r>
            <a:r>
              <a:rPr lang="en-US" altLang="zh-CN" sz="2400" i="1"/>
              <a:t>l6</a:t>
            </a:r>
            <a:r>
              <a:rPr lang="zh-CN" altLang="en-US" sz="2400"/>
              <a:t>。</a:t>
            </a:r>
          </a:p>
          <a:p>
            <a:pPr>
              <a:lnSpc>
                <a:spcPct val="90000"/>
              </a:lnSpc>
            </a:pPr>
            <a:endParaRPr lang="zh-CN" altLang="en-US" sz="2000"/>
          </a:p>
          <a:p>
            <a:pPr>
              <a:lnSpc>
                <a:spcPct val="90000"/>
              </a:lnSpc>
            </a:pPr>
            <a:endParaRPr lang="zh-CN" altLang="en-US" sz="2000"/>
          </a:p>
          <a:p>
            <a:pPr>
              <a:lnSpc>
                <a:spcPct val="90000"/>
              </a:lnSpc>
            </a:pPr>
            <a:endParaRPr lang="zh-CN" altLang="en-US" sz="2000"/>
          </a:p>
          <a:p>
            <a:pPr>
              <a:lnSpc>
                <a:spcPct val="90000"/>
              </a:lnSpc>
            </a:pPr>
            <a:endParaRPr lang="zh-CN" altLang="en-US" sz="2000"/>
          </a:p>
          <a:p>
            <a:pPr>
              <a:lnSpc>
                <a:spcPct val="90000"/>
              </a:lnSpc>
            </a:pPr>
            <a:endParaRPr lang="zh-CN" altLang="en-US" sz="2000"/>
          </a:p>
          <a:p>
            <a:pPr>
              <a:lnSpc>
                <a:spcPct val="90000"/>
              </a:lnSpc>
            </a:pPr>
            <a:endParaRPr lang="zh-CN" altLang="en-US" sz="2800"/>
          </a:p>
          <a:p>
            <a:pPr>
              <a:lnSpc>
                <a:spcPct val="90000"/>
              </a:lnSpc>
            </a:pPr>
            <a:endParaRPr lang="zh-CN" altLang="en-US" sz="2800"/>
          </a:p>
          <a:p>
            <a:pPr>
              <a:lnSpc>
                <a:spcPct val="90000"/>
              </a:lnSpc>
            </a:pPr>
            <a:r>
              <a:rPr lang="zh-CN" altLang="en-US" sz="2400"/>
              <a:t>后向检索：从当前状态根据索引项的结束时间（</a:t>
            </a:r>
            <a:r>
              <a:rPr lang="en-US" altLang="zh-CN" sz="2400"/>
              <a:t>endtime</a:t>
            </a:r>
            <a:r>
              <a:rPr lang="zh-CN" altLang="en-US" sz="2400"/>
              <a:t>）依次检索的过程。假设从当前时刻</a:t>
            </a:r>
            <a:r>
              <a:rPr lang="en-US" altLang="zh-CN" sz="2400" i="1"/>
              <a:t>t4</a:t>
            </a:r>
            <a:r>
              <a:rPr lang="zh-CN" altLang="en-US" sz="2400"/>
              <a:t>开始执行状态回滚，检索顺序为：</a:t>
            </a:r>
            <a:r>
              <a:rPr lang="en-US" altLang="zh-CN" sz="2400" i="1"/>
              <a:t>t4</a:t>
            </a:r>
            <a:r>
              <a:rPr lang="zh-CN" altLang="en-US" sz="2400"/>
              <a:t>版本下的</a:t>
            </a:r>
            <a:r>
              <a:rPr lang="en-US" altLang="zh-CN" sz="2400" i="1"/>
              <a:t>l3</a:t>
            </a:r>
            <a:r>
              <a:rPr lang="zh-CN" altLang="en-US" sz="2400"/>
              <a:t>；</a:t>
            </a:r>
            <a:r>
              <a:rPr lang="en-US" altLang="zh-CN" sz="2400" i="1"/>
              <a:t>t3</a:t>
            </a:r>
            <a:r>
              <a:rPr lang="zh-CN" altLang="en-US" sz="2400"/>
              <a:t>版本下的</a:t>
            </a:r>
            <a:r>
              <a:rPr lang="en-US" altLang="zh-CN" sz="2400" i="1"/>
              <a:t>l2</a:t>
            </a:r>
            <a:r>
              <a:rPr lang="zh-CN" altLang="en-US" sz="2400"/>
              <a:t>，</a:t>
            </a:r>
            <a:r>
              <a:rPr lang="en-US" altLang="zh-CN" sz="2400" i="1"/>
              <a:t>t2</a:t>
            </a:r>
            <a:r>
              <a:rPr lang="zh-CN" altLang="en-US" sz="2400"/>
              <a:t>版本下的</a:t>
            </a:r>
            <a:r>
              <a:rPr lang="en-US" altLang="zh-CN" sz="2400" i="1"/>
              <a:t>ld</a:t>
            </a:r>
            <a:r>
              <a:rPr lang="zh-CN" altLang="en-US" sz="2400"/>
              <a:t>，以及</a:t>
            </a:r>
            <a:r>
              <a:rPr lang="en-US" altLang="zh-CN" sz="2400" i="1"/>
              <a:t>t1</a:t>
            </a:r>
            <a:r>
              <a:rPr lang="zh-CN" altLang="en-US" sz="2400"/>
              <a:t>版本下的</a:t>
            </a:r>
            <a:r>
              <a:rPr lang="en-US" altLang="zh-CN" sz="2400" i="1"/>
              <a:t>la</a:t>
            </a:r>
            <a:r>
              <a:rPr lang="zh-CN" altLang="en-US" sz="2400"/>
              <a:t>，</a:t>
            </a:r>
            <a:r>
              <a:rPr lang="en-US" altLang="zh-CN" sz="2400" i="1"/>
              <a:t>lb</a:t>
            </a:r>
            <a:r>
              <a:rPr lang="zh-CN" altLang="en-US" sz="2400"/>
              <a:t>，</a:t>
            </a:r>
            <a:r>
              <a:rPr lang="en-US" altLang="zh-CN" sz="2400" i="1"/>
              <a:t>lc</a:t>
            </a:r>
            <a:r>
              <a:rPr lang="zh-CN" altLang="en-US" sz="2400"/>
              <a:t>。</a:t>
            </a:r>
            <a:endParaRPr lang="zh-CN" altLang="en-US" sz="2800"/>
          </a:p>
        </p:txBody>
      </p:sp>
      <p:sp>
        <p:nvSpPr>
          <p:cNvPr id="1191941" name="Rectangle 5"/>
          <p:cNvSpPr>
            <a:spLocks noChangeArrowheads="1"/>
          </p:cNvSpPr>
          <p:nvPr/>
        </p:nvSpPr>
        <p:spPr bwMode="auto">
          <a:xfrm>
            <a:off x="0"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91943" name="Rectangle 7"/>
          <p:cNvSpPr>
            <a:spLocks noChangeArrowheads="1"/>
          </p:cNvSpPr>
          <p:nvPr/>
        </p:nvSpPr>
        <p:spPr bwMode="auto">
          <a:xfrm>
            <a:off x="0" y="2457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91945" name="Rectangle 9"/>
          <p:cNvSpPr>
            <a:spLocks noChangeArrowheads="1"/>
          </p:cNvSpPr>
          <p:nvPr/>
        </p:nvSpPr>
        <p:spPr bwMode="auto">
          <a:xfrm>
            <a:off x="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91944" name="Object 8"/>
          <p:cNvGraphicFramePr>
            <a:graphicFrameLocks noChangeAspect="1"/>
          </p:cNvGraphicFramePr>
          <p:nvPr/>
        </p:nvGraphicFramePr>
        <p:xfrm>
          <a:off x="1908175" y="2276475"/>
          <a:ext cx="4537075" cy="3025775"/>
        </p:xfrm>
        <a:graphic>
          <a:graphicData uri="http://schemas.openxmlformats.org/presentationml/2006/ole">
            <mc:AlternateContent xmlns:mc="http://schemas.openxmlformats.org/markup-compatibility/2006">
              <mc:Choice xmlns:v="urn:schemas-microsoft-com:vml" Requires="v">
                <p:oleObj spid="_x0000_s17469" name="Visio" r:id="rId3" imgW="3042285" imgH="2025650" progId="Visio.Drawing.11">
                  <p:embed/>
                </p:oleObj>
              </mc:Choice>
              <mc:Fallback>
                <p:oleObj name="Visio" r:id="rId3" imgW="3042285" imgH="2025650" progId="Visio.Drawing.11">
                  <p:embed/>
                  <p:pic>
                    <p:nvPicPr>
                      <p:cNvPr id="0" name="图片 174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2276475"/>
                        <a:ext cx="4537075" cy="302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2962" name="Rectangle 2"/>
          <p:cNvSpPr>
            <a:spLocks noGrp="1" noChangeArrowheads="1"/>
          </p:cNvSpPr>
          <p:nvPr>
            <p:ph type="title"/>
          </p:nvPr>
        </p:nvSpPr>
        <p:spPr/>
        <p:txBody>
          <a:bodyPr/>
          <a:lstStyle/>
          <a:p>
            <a:endParaRPr lang="zh-CN" altLang="en-US"/>
          </a:p>
        </p:txBody>
      </p:sp>
      <p:sp>
        <p:nvSpPr>
          <p:cNvPr id="1192963" name="Rectangle 3"/>
          <p:cNvSpPr>
            <a:spLocks noGrp="1" noChangeArrowheads="1"/>
          </p:cNvSpPr>
          <p:nvPr>
            <p:ph type="body" idx="1"/>
          </p:nvPr>
        </p:nvSpPr>
        <p:spPr>
          <a:xfrm>
            <a:off x="468313" y="1484313"/>
            <a:ext cx="8229600" cy="4968875"/>
          </a:xfrm>
        </p:spPr>
        <p:txBody>
          <a:bodyPr/>
          <a:lstStyle/>
          <a:p>
            <a:r>
              <a:rPr lang="zh-CN" altLang="en-US" sz="2800"/>
              <a:t>问题：</a:t>
            </a:r>
          </a:p>
          <a:p>
            <a:pPr lvl="1"/>
            <a:r>
              <a:rPr lang="zh-CN" altLang="en-US" sz="2400"/>
              <a:t>比如在</a:t>
            </a:r>
            <a:r>
              <a:rPr lang="en-US" altLang="zh-CN" sz="2400"/>
              <a:t>ROW</a:t>
            </a:r>
            <a:r>
              <a:rPr lang="zh-CN" altLang="en-US" sz="2400"/>
              <a:t>等数据复制技术中，通常根据数据的产生时间依次存储所有版本的备份数据，满足</a:t>
            </a:r>
            <a:r>
              <a:rPr lang="en-US" altLang="zh-CN" sz="2400"/>
              <a:t>starttime</a:t>
            </a:r>
            <a:r>
              <a:rPr lang="zh-CN" altLang="en-US" sz="2400"/>
              <a:t>有序。可以有效支持</a:t>
            </a:r>
            <a:r>
              <a:rPr lang="en-US" altLang="zh-CN" sz="2400"/>
              <a:t>RF</a:t>
            </a:r>
            <a:r>
              <a:rPr lang="zh-CN" altLang="en-US" sz="2400"/>
              <a:t>检索，但是索引项的</a:t>
            </a:r>
            <a:r>
              <a:rPr lang="en-US" altLang="zh-CN" sz="2400"/>
              <a:t>endtime</a:t>
            </a:r>
            <a:r>
              <a:rPr lang="zh-CN" altLang="en-US" sz="2400"/>
              <a:t>之间是乱序的，在执行</a:t>
            </a:r>
            <a:r>
              <a:rPr lang="en-US" altLang="zh-CN" sz="2400"/>
              <a:t>RB</a:t>
            </a:r>
            <a:r>
              <a:rPr lang="zh-CN" altLang="en-US" sz="2400"/>
              <a:t>检索时可能需要遍历所有版本的备份数据才能获得一份</a:t>
            </a:r>
            <a:r>
              <a:rPr lang="en-US" altLang="zh-CN" sz="2400"/>
              <a:t>endtime</a:t>
            </a:r>
            <a:r>
              <a:rPr lang="zh-CN" altLang="en-US" sz="2400"/>
              <a:t>有序的索引项排列。在</a:t>
            </a:r>
            <a:r>
              <a:rPr lang="en-US" altLang="zh-CN" sz="2400"/>
              <a:t>COW</a:t>
            </a:r>
            <a:r>
              <a:rPr lang="zh-CN" altLang="en-US" sz="2400"/>
              <a:t>等数据复制技术中，复制被修改前的旧版本数据并按序保存。备份数据版本之间</a:t>
            </a:r>
            <a:r>
              <a:rPr lang="en-US" altLang="zh-CN" sz="2400"/>
              <a:t>endtime</a:t>
            </a:r>
            <a:r>
              <a:rPr lang="zh-CN" altLang="en-US" sz="2400"/>
              <a:t>有序，可以直接支持</a:t>
            </a:r>
            <a:r>
              <a:rPr lang="en-US" altLang="zh-CN" sz="2400"/>
              <a:t>RB</a:t>
            </a:r>
            <a:r>
              <a:rPr lang="zh-CN" altLang="en-US" sz="2400"/>
              <a:t>检索。但是索引项之间的</a:t>
            </a:r>
            <a:r>
              <a:rPr lang="en-US" altLang="zh-CN" sz="2400"/>
              <a:t>starttime</a:t>
            </a:r>
            <a:r>
              <a:rPr lang="zh-CN" altLang="en-US" sz="2400"/>
              <a:t>是乱序的。</a:t>
            </a:r>
          </a:p>
          <a:p>
            <a:pPr lvl="1"/>
            <a:r>
              <a:rPr lang="zh-CN" altLang="en-US" sz="2400"/>
              <a:t>因此在高频备份数据管理中，目前的索引结构无法同时支持两种检索方式。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986" name="Rectangle 2"/>
          <p:cNvSpPr>
            <a:spLocks noGrp="1" noChangeArrowheads="1"/>
          </p:cNvSpPr>
          <p:nvPr>
            <p:ph type="title"/>
          </p:nvPr>
        </p:nvSpPr>
        <p:spPr>
          <a:xfrm>
            <a:off x="468313" y="981075"/>
            <a:ext cx="8229600" cy="711200"/>
          </a:xfrm>
        </p:spPr>
        <p:txBody>
          <a:bodyPr/>
          <a:lstStyle/>
          <a:p>
            <a:r>
              <a:rPr lang="zh-CN" altLang="en-US" sz="4000" b="1"/>
              <a:t>双向检索索引结构设计</a:t>
            </a:r>
          </a:p>
        </p:txBody>
      </p:sp>
      <p:sp>
        <p:nvSpPr>
          <p:cNvPr id="1193987" name="Rectangle 3"/>
          <p:cNvSpPr>
            <a:spLocks noGrp="1" noChangeArrowheads="1"/>
          </p:cNvSpPr>
          <p:nvPr>
            <p:ph type="body" idx="1"/>
          </p:nvPr>
        </p:nvSpPr>
        <p:spPr>
          <a:xfrm>
            <a:off x="468313" y="1628775"/>
            <a:ext cx="8229600" cy="5229225"/>
          </a:xfrm>
        </p:spPr>
        <p:txBody>
          <a:bodyPr/>
          <a:lstStyle/>
          <a:p>
            <a:pPr>
              <a:lnSpc>
                <a:spcPct val="80000"/>
              </a:lnSpc>
            </a:pPr>
            <a:r>
              <a:rPr lang="zh-CN" altLang="en-US" sz="2800"/>
              <a:t>引入双向索引（</a:t>
            </a:r>
            <a:r>
              <a:rPr lang="en-US" altLang="zh-CN" sz="2800"/>
              <a:t>Indexing Log</a:t>
            </a:r>
            <a:r>
              <a:rPr lang="zh-CN" altLang="en-US" sz="2800"/>
              <a:t>）和更新表（</a:t>
            </a:r>
            <a:r>
              <a:rPr lang="en-US" altLang="zh-CN" sz="2800"/>
              <a:t>Updating Table</a:t>
            </a:r>
            <a:r>
              <a:rPr lang="zh-CN" altLang="en-US" sz="2800"/>
              <a:t>）两种基本结构 </a:t>
            </a:r>
          </a:p>
          <a:p>
            <a:pPr>
              <a:lnSpc>
                <a:spcPct val="80000"/>
              </a:lnSpc>
            </a:pPr>
            <a:r>
              <a:rPr lang="en-US" altLang="zh-CN" sz="2800"/>
              <a:t>Indexing Log</a:t>
            </a:r>
            <a:r>
              <a:rPr lang="zh-CN" altLang="en-US" sz="2800"/>
              <a:t>索引项格式：</a:t>
            </a:r>
          </a:p>
          <a:p>
            <a:pPr lvl="1">
              <a:lnSpc>
                <a:spcPct val="80000"/>
              </a:lnSpc>
            </a:pPr>
            <a:r>
              <a:rPr lang="en-US" altLang="zh-CN" sz="2400"/>
              <a:t>&lt;</a:t>
            </a:r>
            <a:r>
              <a:rPr lang="en-US" altLang="zh-CN" sz="2400" i="1"/>
              <a:t>Key</a:t>
            </a:r>
            <a:r>
              <a:rPr lang="zh-CN" altLang="en-US" sz="2400"/>
              <a:t>，</a:t>
            </a:r>
            <a:r>
              <a:rPr lang="en-US" altLang="zh-CN" sz="2400" i="1"/>
              <a:t>Time</a:t>
            </a:r>
            <a:r>
              <a:rPr lang="zh-CN" altLang="en-US" sz="2400"/>
              <a:t>，</a:t>
            </a:r>
            <a:r>
              <a:rPr lang="en-US" altLang="zh-CN" sz="2400" i="1"/>
              <a:t>AddrOld</a:t>
            </a:r>
            <a:r>
              <a:rPr lang="zh-CN" altLang="en-US" sz="2400"/>
              <a:t>，</a:t>
            </a:r>
            <a:r>
              <a:rPr lang="en-US" altLang="zh-CN" sz="2400" i="1"/>
              <a:t>AddrNew</a:t>
            </a:r>
            <a:r>
              <a:rPr lang="en-US" altLang="zh-CN" sz="2400"/>
              <a:t>&gt;</a:t>
            </a:r>
          </a:p>
          <a:p>
            <a:pPr lvl="1">
              <a:lnSpc>
                <a:spcPct val="80000"/>
              </a:lnSpc>
            </a:pPr>
            <a:r>
              <a:rPr lang="en-US" altLang="zh-CN" sz="2400" i="1"/>
              <a:t>key</a:t>
            </a:r>
            <a:r>
              <a:rPr lang="zh-CN" altLang="en-US" sz="2400"/>
              <a:t>表示与时间独立的检索关键字 </a:t>
            </a:r>
          </a:p>
          <a:p>
            <a:pPr lvl="1">
              <a:lnSpc>
                <a:spcPct val="80000"/>
              </a:lnSpc>
            </a:pPr>
            <a:r>
              <a:rPr lang="en-US" altLang="zh-CN" sz="2400" i="1"/>
              <a:t>Time</a:t>
            </a:r>
            <a:r>
              <a:rPr lang="zh-CN" altLang="en-US" sz="2400"/>
              <a:t>是新版本数据的开始时间，同时也是对应旧版本数据的结束时间 </a:t>
            </a:r>
            <a:endParaRPr lang="en-US" altLang="zh-CN" sz="2400"/>
          </a:p>
          <a:p>
            <a:pPr lvl="1">
              <a:lnSpc>
                <a:spcPct val="80000"/>
              </a:lnSpc>
            </a:pPr>
            <a:r>
              <a:rPr lang="en-US" altLang="zh-CN" sz="2400" i="1"/>
              <a:t>AddrOld</a:t>
            </a:r>
            <a:r>
              <a:rPr lang="zh-CN" altLang="en-US" sz="2400"/>
              <a:t>：旧版本数据的存储位置指针</a:t>
            </a:r>
          </a:p>
          <a:p>
            <a:pPr lvl="1">
              <a:lnSpc>
                <a:spcPct val="80000"/>
              </a:lnSpc>
            </a:pPr>
            <a:r>
              <a:rPr lang="en-US" altLang="zh-CN" sz="2400" i="1"/>
              <a:t>AddrNew</a:t>
            </a:r>
            <a:r>
              <a:rPr lang="zh-CN" altLang="en-US" sz="2400"/>
              <a:t>：新版本数据的存储位置指针 </a:t>
            </a:r>
          </a:p>
          <a:p>
            <a:pPr>
              <a:lnSpc>
                <a:spcPct val="80000"/>
              </a:lnSpc>
            </a:pPr>
            <a:r>
              <a:rPr lang="zh-CN" altLang="en-US" sz="2800"/>
              <a:t>更新表中：记录到当前为止所有更新数据最新版本的索引结构，基本索引项为</a:t>
            </a:r>
            <a:r>
              <a:rPr lang="en-US" altLang="zh-CN" sz="2800" i="1"/>
              <a:t>&lt;Key, Address&gt;</a:t>
            </a:r>
            <a:r>
              <a:rPr lang="zh-CN" altLang="en-US" sz="2800"/>
              <a:t>。</a:t>
            </a:r>
          </a:p>
          <a:p>
            <a:pPr lvl="1">
              <a:lnSpc>
                <a:spcPct val="80000"/>
              </a:lnSpc>
            </a:pPr>
            <a:r>
              <a:rPr lang="zh-CN" altLang="en-US" sz="2400"/>
              <a:t>更新表主要作用是支持旧版本数据存储位置的快速查找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0" name="Rectangle 2"/>
          <p:cNvSpPr>
            <a:spLocks noGrp="1" noChangeArrowheads="1"/>
          </p:cNvSpPr>
          <p:nvPr>
            <p:ph type="title"/>
          </p:nvPr>
        </p:nvSpPr>
        <p:spPr/>
        <p:txBody>
          <a:bodyPr/>
          <a:lstStyle/>
          <a:p>
            <a:endParaRPr lang="zh-CN" altLang="en-US"/>
          </a:p>
        </p:txBody>
      </p:sp>
      <p:sp>
        <p:nvSpPr>
          <p:cNvPr id="1195011" name="Rectangle 3"/>
          <p:cNvSpPr>
            <a:spLocks noGrp="1" noChangeArrowheads="1"/>
          </p:cNvSpPr>
          <p:nvPr>
            <p:ph type="body" idx="1"/>
          </p:nvPr>
        </p:nvSpPr>
        <p:spPr>
          <a:xfrm>
            <a:off x="468313" y="908050"/>
            <a:ext cx="8229600" cy="2735263"/>
          </a:xfrm>
        </p:spPr>
        <p:txBody>
          <a:bodyPr/>
          <a:lstStyle/>
          <a:p>
            <a:r>
              <a:rPr lang="zh-CN" altLang="en-US" sz="2200"/>
              <a:t>当有新数据写入时</a:t>
            </a:r>
            <a:r>
              <a:rPr lang="en-US" altLang="zh-CN" sz="2200"/>
              <a:t>, </a:t>
            </a:r>
            <a:r>
              <a:rPr lang="zh-CN" altLang="en-US" sz="2200"/>
              <a:t>根据</a:t>
            </a:r>
            <a:r>
              <a:rPr lang="en-US" altLang="zh-CN" sz="2200"/>
              <a:t>key</a:t>
            </a:r>
            <a:r>
              <a:rPr lang="zh-CN" altLang="en-US" sz="2200"/>
              <a:t>值首先在更新表中查找与</a:t>
            </a:r>
            <a:r>
              <a:rPr lang="en-US" altLang="zh-CN" sz="2200"/>
              <a:t>key</a:t>
            </a:r>
            <a:r>
              <a:rPr lang="zh-CN" altLang="en-US" sz="2200"/>
              <a:t>对应的旧版本数据的存储位置，设为</a:t>
            </a:r>
            <a:r>
              <a:rPr lang="en-US" altLang="zh-CN" sz="2200"/>
              <a:t>AddrNew1</a:t>
            </a:r>
            <a:r>
              <a:rPr lang="zh-CN" altLang="en-US" sz="2200"/>
              <a:t>。在</a:t>
            </a:r>
            <a:r>
              <a:rPr lang="en-US" altLang="zh-CN" sz="2200"/>
              <a:t>Data Storage</a:t>
            </a:r>
            <a:r>
              <a:rPr lang="zh-CN" altLang="en-US" sz="2200"/>
              <a:t>中为新数据分配存储空间，新开辟地址为</a:t>
            </a:r>
            <a:r>
              <a:rPr lang="en-US" altLang="zh-CN" sz="2200"/>
              <a:t>AddrNew2</a:t>
            </a:r>
            <a:r>
              <a:rPr lang="zh-CN" altLang="en-US" sz="2200"/>
              <a:t>。产生一条双向索引记录：其</a:t>
            </a:r>
            <a:r>
              <a:rPr lang="en-US" altLang="zh-CN" sz="2200" i="1"/>
              <a:t>AddrOld</a:t>
            </a:r>
            <a:r>
              <a:rPr lang="zh-CN" altLang="en-US" sz="2200"/>
              <a:t>值为</a:t>
            </a:r>
            <a:r>
              <a:rPr lang="en-US" altLang="zh-CN" sz="2200"/>
              <a:t>AddrNew1</a:t>
            </a:r>
            <a:r>
              <a:rPr lang="zh-CN" altLang="en-US" sz="2200"/>
              <a:t>；</a:t>
            </a:r>
            <a:r>
              <a:rPr lang="en-US" altLang="zh-CN" sz="2200" i="1"/>
              <a:t>AddrNew</a:t>
            </a:r>
            <a:r>
              <a:rPr lang="zh-CN" altLang="en-US" sz="2200"/>
              <a:t>值为</a:t>
            </a:r>
            <a:r>
              <a:rPr lang="en-US" altLang="zh-CN" sz="2200"/>
              <a:t>AddrNew2</a:t>
            </a:r>
            <a:r>
              <a:rPr lang="zh-CN" altLang="en-US" sz="2200"/>
              <a:t>。索引项以按序追加方式保存在</a:t>
            </a:r>
            <a:r>
              <a:rPr lang="en-US" altLang="zh-CN" sz="2200"/>
              <a:t>Indexing Log</a:t>
            </a:r>
            <a:r>
              <a:rPr lang="zh-CN" altLang="en-US" sz="2200"/>
              <a:t>中。最后把</a:t>
            </a:r>
            <a:r>
              <a:rPr lang="en-US" altLang="zh-CN" sz="2200"/>
              <a:t>AddrNew2</a:t>
            </a:r>
            <a:r>
              <a:rPr lang="zh-CN" altLang="en-US" sz="2200"/>
              <a:t>更新到更新表中对应的记录。</a:t>
            </a:r>
            <a:r>
              <a:rPr lang="zh-CN" altLang="en-US"/>
              <a:t> </a:t>
            </a:r>
          </a:p>
        </p:txBody>
      </p:sp>
      <p:sp>
        <p:nvSpPr>
          <p:cNvPr id="1195013" name="Rectangle 5"/>
          <p:cNvSpPr>
            <a:spLocks noChangeArrowheads="1"/>
          </p:cNvSpPr>
          <p:nvPr/>
        </p:nvSpPr>
        <p:spPr bwMode="auto">
          <a:xfrm>
            <a:off x="0" y="2133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95015" name="Freeform 7"/>
          <p:cNvSpPr/>
          <p:nvPr/>
        </p:nvSpPr>
        <p:spPr bwMode="auto">
          <a:xfrm>
            <a:off x="6156325" y="3429000"/>
            <a:ext cx="1355725" cy="2736850"/>
          </a:xfrm>
          <a:custGeom>
            <a:avLst/>
            <a:gdLst>
              <a:gd name="T0" fmla="*/ 317 w 854"/>
              <a:gd name="T1" fmla="*/ 0 h 1724"/>
              <a:gd name="T2" fmla="*/ 771 w 854"/>
              <a:gd name="T3" fmla="*/ 272 h 1724"/>
              <a:gd name="T4" fmla="*/ 816 w 854"/>
              <a:gd name="T5" fmla="*/ 680 h 1724"/>
              <a:gd name="T6" fmla="*/ 771 w 854"/>
              <a:gd name="T7" fmla="*/ 1361 h 1724"/>
              <a:gd name="T8" fmla="*/ 544 w 854"/>
              <a:gd name="T9" fmla="*/ 1633 h 1724"/>
              <a:gd name="T10" fmla="*/ 0 w 854"/>
              <a:gd name="T11" fmla="*/ 1724 h 1724"/>
            </a:gdLst>
            <a:ahLst/>
            <a:cxnLst>
              <a:cxn ang="0">
                <a:pos x="T0" y="T1"/>
              </a:cxn>
              <a:cxn ang="0">
                <a:pos x="T2" y="T3"/>
              </a:cxn>
              <a:cxn ang="0">
                <a:pos x="T4" y="T5"/>
              </a:cxn>
              <a:cxn ang="0">
                <a:pos x="T6" y="T7"/>
              </a:cxn>
              <a:cxn ang="0">
                <a:pos x="T8" y="T9"/>
              </a:cxn>
              <a:cxn ang="0">
                <a:pos x="T10" y="T11"/>
              </a:cxn>
            </a:cxnLst>
            <a:rect l="0" t="0" r="r" b="b"/>
            <a:pathLst>
              <a:path w="854" h="1724">
                <a:moveTo>
                  <a:pt x="317" y="0"/>
                </a:moveTo>
                <a:cubicBezTo>
                  <a:pt x="502" y="79"/>
                  <a:pt x="688" y="159"/>
                  <a:pt x="771" y="272"/>
                </a:cubicBezTo>
                <a:cubicBezTo>
                  <a:pt x="854" y="385"/>
                  <a:pt x="816" y="499"/>
                  <a:pt x="816" y="680"/>
                </a:cubicBezTo>
                <a:cubicBezTo>
                  <a:pt x="816" y="861"/>
                  <a:pt x="816" y="1202"/>
                  <a:pt x="771" y="1361"/>
                </a:cubicBezTo>
                <a:cubicBezTo>
                  <a:pt x="726" y="1520"/>
                  <a:pt x="672" y="1573"/>
                  <a:pt x="544" y="1633"/>
                </a:cubicBezTo>
                <a:cubicBezTo>
                  <a:pt x="416" y="1693"/>
                  <a:pt x="208" y="1708"/>
                  <a:pt x="0" y="172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95016" name="AutoShape 8"/>
          <p:cNvSpPr>
            <a:spLocks noChangeAspect="1" noChangeArrowheads="1" noTextEdit="1"/>
          </p:cNvSpPr>
          <p:nvPr/>
        </p:nvSpPr>
        <p:spPr bwMode="auto">
          <a:xfrm>
            <a:off x="1692275" y="3103563"/>
            <a:ext cx="5472113"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5018" name="Rectangle 10"/>
          <p:cNvSpPr>
            <a:spLocks noChangeArrowheads="1"/>
          </p:cNvSpPr>
          <p:nvPr/>
        </p:nvSpPr>
        <p:spPr bwMode="auto">
          <a:xfrm>
            <a:off x="4122738" y="3594100"/>
            <a:ext cx="1019175" cy="296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5019" name="Rectangle 11"/>
          <p:cNvSpPr>
            <a:spLocks noChangeArrowheads="1"/>
          </p:cNvSpPr>
          <p:nvPr/>
        </p:nvSpPr>
        <p:spPr bwMode="auto">
          <a:xfrm>
            <a:off x="4122738" y="3594100"/>
            <a:ext cx="1019175" cy="296863"/>
          </a:xfrm>
          <a:prstGeom prst="rect">
            <a:avLst/>
          </a:prstGeom>
          <a:noFill/>
          <a:ln w="3175" cap="rnd">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20" name="Rectangle 12"/>
          <p:cNvSpPr>
            <a:spLocks noChangeArrowheads="1"/>
          </p:cNvSpPr>
          <p:nvPr/>
        </p:nvSpPr>
        <p:spPr bwMode="auto">
          <a:xfrm>
            <a:off x="4337050" y="3635375"/>
            <a:ext cx="5842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Address</a:t>
            </a:r>
            <a:endParaRPr lang="en-US" altLang="zh-CN"/>
          </a:p>
        </p:txBody>
      </p:sp>
      <p:sp>
        <p:nvSpPr>
          <p:cNvPr id="1195021" name="Rectangle 13"/>
          <p:cNvSpPr>
            <a:spLocks noChangeArrowheads="1"/>
          </p:cNvSpPr>
          <p:nvPr/>
        </p:nvSpPr>
        <p:spPr bwMode="auto">
          <a:xfrm>
            <a:off x="3103563" y="3595688"/>
            <a:ext cx="1019175" cy="295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5022" name="Rectangle 14"/>
          <p:cNvSpPr>
            <a:spLocks noChangeArrowheads="1"/>
          </p:cNvSpPr>
          <p:nvPr/>
        </p:nvSpPr>
        <p:spPr bwMode="auto">
          <a:xfrm>
            <a:off x="3103563" y="3595688"/>
            <a:ext cx="1019175" cy="295275"/>
          </a:xfrm>
          <a:prstGeom prst="rect">
            <a:avLst/>
          </a:prstGeom>
          <a:noFill/>
          <a:ln w="3175" cap="rnd">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23" name="Rectangle 15"/>
          <p:cNvSpPr>
            <a:spLocks noChangeArrowheads="1"/>
          </p:cNvSpPr>
          <p:nvPr/>
        </p:nvSpPr>
        <p:spPr bwMode="auto">
          <a:xfrm>
            <a:off x="3467100" y="3635375"/>
            <a:ext cx="2968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Key</a:t>
            </a:r>
            <a:endParaRPr lang="en-US" altLang="zh-CN"/>
          </a:p>
        </p:txBody>
      </p:sp>
      <p:sp>
        <p:nvSpPr>
          <p:cNvPr id="1195024" name="Rectangle 16"/>
          <p:cNvSpPr>
            <a:spLocks noChangeArrowheads="1"/>
          </p:cNvSpPr>
          <p:nvPr/>
        </p:nvSpPr>
        <p:spPr bwMode="auto">
          <a:xfrm>
            <a:off x="4124325" y="3875088"/>
            <a:ext cx="1020763" cy="295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5025" name="Rectangle 17"/>
          <p:cNvSpPr>
            <a:spLocks noChangeArrowheads="1"/>
          </p:cNvSpPr>
          <p:nvPr/>
        </p:nvSpPr>
        <p:spPr bwMode="auto">
          <a:xfrm>
            <a:off x="4124325" y="3875088"/>
            <a:ext cx="1020763" cy="295275"/>
          </a:xfrm>
          <a:prstGeom prst="rect">
            <a:avLst/>
          </a:prstGeom>
          <a:noFill/>
          <a:ln w="3175" cap="rnd">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26" name="Rectangle 18"/>
          <p:cNvSpPr>
            <a:spLocks noChangeArrowheads="1"/>
          </p:cNvSpPr>
          <p:nvPr/>
        </p:nvSpPr>
        <p:spPr bwMode="auto">
          <a:xfrm>
            <a:off x="4562475" y="3917950"/>
            <a:ext cx="1333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a:t>
            </a:r>
            <a:endParaRPr lang="en-US" altLang="zh-CN"/>
          </a:p>
        </p:txBody>
      </p:sp>
      <p:sp>
        <p:nvSpPr>
          <p:cNvPr id="1195027" name="Rectangle 19"/>
          <p:cNvSpPr>
            <a:spLocks noChangeArrowheads="1"/>
          </p:cNvSpPr>
          <p:nvPr/>
        </p:nvSpPr>
        <p:spPr bwMode="auto">
          <a:xfrm>
            <a:off x="3105150" y="3876675"/>
            <a:ext cx="1019175" cy="295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5028" name="Rectangle 20"/>
          <p:cNvSpPr>
            <a:spLocks noChangeArrowheads="1"/>
          </p:cNvSpPr>
          <p:nvPr/>
        </p:nvSpPr>
        <p:spPr bwMode="auto">
          <a:xfrm>
            <a:off x="3105150" y="3876675"/>
            <a:ext cx="1019175" cy="295275"/>
          </a:xfrm>
          <a:prstGeom prst="rect">
            <a:avLst/>
          </a:prstGeom>
          <a:noFill/>
          <a:ln w="3175" cap="rnd">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29" name="Rectangle 21"/>
          <p:cNvSpPr>
            <a:spLocks noChangeArrowheads="1"/>
          </p:cNvSpPr>
          <p:nvPr/>
        </p:nvSpPr>
        <p:spPr bwMode="auto">
          <a:xfrm>
            <a:off x="3546475" y="3917950"/>
            <a:ext cx="1333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a:t>
            </a:r>
            <a:endParaRPr lang="en-US" altLang="zh-CN"/>
          </a:p>
        </p:txBody>
      </p:sp>
      <p:sp>
        <p:nvSpPr>
          <p:cNvPr id="1195030" name="Rectangle 22"/>
          <p:cNvSpPr>
            <a:spLocks noChangeArrowheads="1"/>
          </p:cNvSpPr>
          <p:nvPr/>
        </p:nvSpPr>
        <p:spPr bwMode="auto">
          <a:xfrm>
            <a:off x="4122738" y="4170363"/>
            <a:ext cx="1019175" cy="2968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5031" name="Rectangle 23"/>
          <p:cNvSpPr>
            <a:spLocks noChangeArrowheads="1"/>
          </p:cNvSpPr>
          <p:nvPr/>
        </p:nvSpPr>
        <p:spPr bwMode="auto">
          <a:xfrm>
            <a:off x="4122738" y="4170363"/>
            <a:ext cx="1019175" cy="296862"/>
          </a:xfrm>
          <a:prstGeom prst="rect">
            <a:avLst/>
          </a:prstGeom>
          <a:noFill/>
          <a:ln w="3175" cap="rnd">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32" name="Rectangle 24"/>
          <p:cNvSpPr>
            <a:spLocks noChangeArrowheads="1"/>
          </p:cNvSpPr>
          <p:nvPr/>
        </p:nvSpPr>
        <p:spPr bwMode="auto">
          <a:xfrm>
            <a:off x="4279900" y="4213225"/>
            <a:ext cx="7016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AddrNew</a:t>
            </a:r>
            <a:endParaRPr lang="en-US" altLang="zh-CN"/>
          </a:p>
        </p:txBody>
      </p:sp>
      <p:sp>
        <p:nvSpPr>
          <p:cNvPr id="1195033" name="Rectangle 25"/>
          <p:cNvSpPr>
            <a:spLocks noChangeArrowheads="1"/>
          </p:cNvSpPr>
          <p:nvPr/>
        </p:nvSpPr>
        <p:spPr bwMode="auto">
          <a:xfrm>
            <a:off x="3103563" y="4171950"/>
            <a:ext cx="1019175" cy="296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5034" name="Rectangle 26"/>
          <p:cNvSpPr>
            <a:spLocks noChangeArrowheads="1"/>
          </p:cNvSpPr>
          <p:nvPr/>
        </p:nvSpPr>
        <p:spPr bwMode="auto">
          <a:xfrm>
            <a:off x="3103563" y="4171950"/>
            <a:ext cx="1019175" cy="296863"/>
          </a:xfrm>
          <a:prstGeom prst="rect">
            <a:avLst/>
          </a:prstGeom>
          <a:noFill/>
          <a:ln w="3175" cap="rnd">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35" name="Rectangle 27"/>
          <p:cNvSpPr>
            <a:spLocks noChangeArrowheads="1"/>
          </p:cNvSpPr>
          <p:nvPr/>
        </p:nvSpPr>
        <p:spPr bwMode="auto">
          <a:xfrm>
            <a:off x="3467100" y="4213225"/>
            <a:ext cx="2381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i="1">
                <a:solidFill>
                  <a:srgbClr val="000000"/>
                </a:solidFill>
                <a:latin typeface="Times New Roman" panose="02020603050405020304" pitchFamily="18" charset="0"/>
              </a:rPr>
              <a:t>key</a:t>
            </a:r>
            <a:endParaRPr lang="en-US" altLang="zh-CN"/>
          </a:p>
        </p:txBody>
      </p:sp>
      <p:sp>
        <p:nvSpPr>
          <p:cNvPr id="1195036" name="Rectangle 28"/>
          <p:cNvSpPr>
            <a:spLocks noChangeArrowheads="1"/>
          </p:cNvSpPr>
          <p:nvPr/>
        </p:nvSpPr>
        <p:spPr bwMode="auto">
          <a:xfrm>
            <a:off x="3703638" y="4303713"/>
            <a:ext cx="571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b="0" i="1">
                <a:solidFill>
                  <a:srgbClr val="000000"/>
                </a:solidFill>
                <a:latin typeface="Times New Roman" panose="02020603050405020304" pitchFamily="18" charset="0"/>
              </a:rPr>
              <a:t>1</a:t>
            </a:r>
            <a:endParaRPr lang="en-US" altLang="zh-CN"/>
          </a:p>
        </p:txBody>
      </p:sp>
      <p:sp>
        <p:nvSpPr>
          <p:cNvPr id="1195037" name="Rectangle 29"/>
          <p:cNvSpPr>
            <a:spLocks noChangeArrowheads="1"/>
          </p:cNvSpPr>
          <p:nvPr/>
        </p:nvSpPr>
        <p:spPr bwMode="auto">
          <a:xfrm>
            <a:off x="4124325" y="4452938"/>
            <a:ext cx="1020763" cy="295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5038" name="Rectangle 30"/>
          <p:cNvSpPr>
            <a:spLocks noChangeArrowheads="1"/>
          </p:cNvSpPr>
          <p:nvPr/>
        </p:nvSpPr>
        <p:spPr bwMode="auto">
          <a:xfrm>
            <a:off x="4124325" y="4452938"/>
            <a:ext cx="1020763" cy="295275"/>
          </a:xfrm>
          <a:prstGeom prst="rect">
            <a:avLst/>
          </a:prstGeom>
          <a:noFill/>
          <a:ln w="3175" cap="rnd">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39" name="Rectangle 31"/>
          <p:cNvSpPr>
            <a:spLocks noChangeArrowheads="1"/>
          </p:cNvSpPr>
          <p:nvPr/>
        </p:nvSpPr>
        <p:spPr bwMode="auto">
          <a:xfrm>
            <a:off x="4562475" y="4495800"/>
            <a:ext cx="1333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a:t>
            </a:r>
            <a:endParaRPr lang="en-US" altLang="zh-CN"/>
          </a:p>
        </p:txBody>
      </p:sp>
      <p:sp>
        <p:nvSpPr>
          <p:cNvPr id="1195040" name="Rectangle 32"/>
          <p:cNvSpPr>
            <a:spLocks noChangeArrowheads="1"/>
          </p:cNvSpPr>
          <p:nvPr/>
        </p:nvSpPr>
        <p:spPr bwMode="auto">
          <a:xfrm>
            <a:off x="3105150" y="4454525"/>
            <a:ext cx="1019175" cy="295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5041" name="Rectangle 33"/>
          <p:cNvSpPr>
            <a:spLocks noChangeArrowheads="1"/>
          </p:cNvSpPr>
          <p:nvPr/>
        </p:nvSpPr>
        <p:spPr bwMode="auto">
          <a:xfrm>
            <a:off x="3105150" y="4454525"/>
            <a:ext cx="1019175" cy="295275"/>
          </a:xfrm>
          <a:prstGeom prst="rect">
            <a:avLst/>
          </a:prstGeom>
          <a:noFill/>
          <a:ln w="3175" cap="rnd">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42" name="Rectangle 34"/>
          <p:cNvSpPr>
            <a:spLocks noChangeArrowheads="1"/>
          </p:cNvSpPr>
          <p:nvPr/>
        </p:nvSpPr>
        <p:spPr bwMode="auto">
          <a:xfrm>
            <a:off x="3546475" y="4495800"/>
            <a:ext cx="1333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a:t>
            </a:r>
            <a:endParaRPr lang="en-US" altLang="zh-CN"/>
          </a:p>
        </p:txBody>
      </p:sp>
      <p:sp>
        <p:nvSpPr>
          <p:cNvPr id="1195043" name="Freeform 35"/>
          <p:cNvSpPr/>
          <p:nvPr/>
        </p:nvSpPr>
        <p:spPr bwMode="auto">
          <a:xfrm>
            <a:off x="2651125" y="5157788"/>
            <a:ext cx="4492625" cy="641350"/>
          </a:xfrm>
          <a:custGeom>
            <a:avLst/>
            <a:gdLst>
              <a:gd name="T0" fmla="*/ 151 w 6360"/>
              <a:gd name="T1" fmla="*/ 0 h 907"/>
              <a:gd name="T2" fmla="*/ 6360 w 6360"/>
              <a:gd name="T3" fmla="*/ 0 h 907"/>
              <a:gd name="T4" fmla="*/ 6360 w 6360"/>
              <a:gd name="T5" fmla="*/ 907 h 907"/>
              <a:gd name="T6" fmla="*/ 151 w 6360"/>
              <a:gd name="T7" fmla="*/ 907 h 907"/>
              <a:gd name="T8" fmla="*/ 151 w 6360"/>
              <a:gd name="T9" fmla="*/ 0 h 907"/>
            </a:gdLst>
            <a:ahLst/>
            <a:cxnLst>
              <a:cxn ang="0">
                <a:pos x="T0" y="T1"/>
              </a:cxn>
              <a:cxn ang="0">
                <a:pos x="T2" y="T3"/>
              </a:cxn>
              <a:cxn ang="0">
                <a:pos x="T4" y="T5"/>
              </a:cxn>
              <a:cxn ang="0">
                <a:pos x="T6" y="T7"/>
              </a:cxn>
              <a:cxn ang="0">
                <a:pos x="T8" y="T9"/>
              </a:cxn>
            </a:cxnLst>
            <a:rect l="0" t="0" r="r" b="b"/>
            <a:pathLst>
              <a:path w="6360" h="907">
                <a:moveTo>
                  <a:pt x="151" y="0"/>
                </a:moveTo>
                <a:lnTo>
                  <a:pt x="6360" y="0"/>
                </a:lnTo>
                <a:cubicBezTo>
                  <a:pt x="6209" y="283"/>
                  <a:pt x="6209" y="624"/>
                  <a:pt x="6360" y="907"/>
                </a:cubicBezTo>
                <a:lnTo>
                  <a:pt x="151" y="907"/>
                </a:lnTo>
                <a:cubicBezTo>
                  <a:pt x="0" y="624"/>
                  <a:pt x="0" y="283"/>
                  <a:pt x="151" y="0"/>
                </a:cubicBezTo>
                <a:close/>
              </a:path>
            </a:pathLst>
          </a:custGeom>
          <a:solidFill>
            <a:srgbClr val="FFFFFF"/>
          </a:solidFill>
          <a:ln w="0">
            <a:solidFill>
              <a:srgbClr val="000000"/>
            </a:solidFill>
            <a:prstDash val="solid"/>
            <a:round/>
          </a:ln>
        </p:spPr>
        <p:txBody>
          <a:bodyPr/>
          <a:lstStyle/>
          <a:p>
            <a:endParaRPr lang="zh-CN" altLang="en-US"/>
          </a:p>
        </p:txBody>
      </p:sp>
      <p:sp>
        <p:nvSpPr>
          <p:cNvPr id="1195044" name="Freeform 36"/>
          <p:cNvSpPr/>
          <p:nvPr/>
        </p:nvSpPr>
        <p:spPr bwMode="auto">
          <a:xfrm>
            <a:off x="2651125" y="5157788"/>
            <a:ext cx="4492625" cy="641350"/>
          </a:xfrm>
          <a:custGeom>
            <a:avLst/>
            <a:gdLst>
              <a:gd name="T0" fmla="*/ 151 w 6360"/>
              <a:gd name="T1" fmla="*/ 0 h 907"/>
              <a:gd name="T2" fmla="*/ 6360 w 6360"/>
              <a:gd name="T3" fmla="*/ 0 h 907"/>
              <a:gd name="T4" fmla="*/ 6360 w 6360"/>
              <a:gd name="T5" fmla="*/ 907 h 907"/>
              <a:gd name="T6" fmla="*/ 151 w 6360"/>
              <a:gd name="T7" fmla="*/ 907 h 907"/>
              <a:gd name="T8" fmla="*/ 151 w 6360"/>
              <a:gd name="T9" fmla="*/ 0 h 907"/>
            </a:gdLst>
            <a:ahLst/>
            <a:cxnLst>
              <a:cxn ang="0">
                <a:pos x="T0" y="T1"/>
              </a:cxn>
              <a:cxn ang="0">
                <a:pos x="T2" y="T3"/>
              </a:cxn>
              <a:cxn ang="0">
                <a:pos x="T4" y="T5"/>
              </a:cxn>
              <a:cxn ang="0">
                <a:pos x="T6" y="T7"/>
              </a:cxn>
              <a:cxn ang="0">
                <a:pos x="T8" y="T9"/>
              </a:cxn>
            </a:cxnLst>
            <a:rect l="0" t="0" r="r" b="b"/>
            <a:pathLst>
              <a:path w="6360" h="907">
                <a:moveTo>
                  <a:pt x="151" y="0"/>
                </a:moveTo>
                <a:lnTo>
                  <a:pt x="6360" y="0"/>
                </a:lnTo>
                <a:cubicBezTo>
                  <a:pt x="6209" y="283"/>
                  <a:pt x="6209" y="624"/>
                  <a:pt x="6360" y="907"/>
                </a:cubicBezTo>
                <a:lnTo>
                  <a:pt x="151" y="907"/>
                </a:lnTo>
                <a:cubicBezTo>
                  <a:pt x="0" y="624"/>
                  <a:pt x="0" y="283"/>
                  <a:pt x="151" y="0"/>
                </a:cubicBezTo>
                <a:close/>
              </a:path>
            </a:pathLst>
          </a:custGeom>
          <a:noFill/>
          <a:ln w="31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45" name="Rectangle 37"/>
          <p:cNvSpPr>
            <a:spLocks noChangeArrowheads="1"/>
          </p:cNvSpPr>
          <p:nvPr/>
        </p:nvSpPr>
        <p:spPr bwMode="auto">
          <a:xfrm>
            <a:off x="2619375" y="6186488"/>
            <a:ext cx="4484688" cy="5349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5046" name="Rectangle 38"/>
          <p:cNvSpPr>
            <a:spLocks noChangeArrowheads="1"/>
          </p:cNvSpPr>
          <p:nvPr/>
        </p:nvSpPr>
        <p:spPr bwMode="auto">
          <a:xfrm>
            <a:off x="2619375" y="6186488"/>
            <a:ext cx="4484688" cy="534987"/>
          </a:xfrm>
          <a:prstGeom prst="rect">
            <a:avLst/>
          </a:prstGeom>
          <a:noFill/>
          <a:ln w="3175" cap="rnd">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47" name="Rectangle 39"/>
          <p:cNvSpPr>
            <a:spLocks noChangeArrowheads="1"/>
          </p:cNvSpPr>
          <p:nvPr/>
        </p:nvSpPr>
        <p:spPr bwMode="auto">
          <a:xfrm>
            <a:off x="2811463" y="6243638"/>
            <a:ext cx="727075" cy="4365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5048" name="Rectangle 40"/>
          <p:cNvSpPr>
            <a:spLocks noChangeArrowheads="1"/>
          </p:cNvSpPr>
          <p:nvPr/>
        </p:nvSpPr>
        <p:spPr bwMode="auto">
          <a:xfrm>
            <a:off x="2811463" y="6243638"/>
            <a:ext cx="727075" cy="436562"/>
          </a:xfrm>
          <a:prstGeom prst="rect">
            <a:avLst/>
          </a:prstGeom>
          <a:noFill/>
          <a:ln w="3175" cap="rnd">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49" name="Rectangle 41"/>
          <p:cNvSpPr>
            <a:spLocks noChangeArrowheads="1"/>
          </p:cNvSpPr>
          <p:nvPr/>
        </p:nvSpPr>
        <p:spPr bwMode="auto">
          <a:xfrm>
            <a:off x="3003550" y="6249988"/>
            <a:ext cx="3810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Data </a:t>
            </a:r>
            <a:endParaRPr lang="en-US" altLang="zh-CN"/>
          </a:p>
        </p:txBody>
      </p:sp>
      <p:sp>
        <p:nvSpPr>
          <p:cNvPr id="1195050" name="Rectangle 42"/>
          <p:cNvSpPr>
            <a:spLocks noChangeArrowheads="1"/>
          </p:cNvSpPr>
          <p:nvPr/>
        </p:nvSpPr>
        <p:spPr bwMode="auto">
          <a:xfrm>
            <a:off x="2913063" y="6464300"/>
            <a:ext cx="5143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storage</a:t>
            </a:r>
            <a:endParaRPr lang="en-US" altLang="zh-CN"/>
          </a:p>
        </p:txBody>
      </p:sp>
      <p:sp>
        <p:nvSpPr>
          <p:cNvPr id="1195051" name="Rectangle 43"/>
          <p:cNvSpPr>
            <a:spLocks noChangeArrowheads="1"/>
          </p:cNvSpPr>
          <p:nvPr/>
        </p:nvSpPr>
        <p:spPr bwMode="auto">
          <a:xfrm>
            <a:off x="3879850" y="6208713"/>
            <a:ext cx="725488" cy="5064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5052" name="Rectangle 44"/>
          <p:cNvSpPr>
            <a:spLocks noChangeArrowheads="1"/>
          </p:cNvSpPr>
          <p:nvPr/>
        </p:nvSpPr>
        <p:spPr bwMode="auto">
          <a:xfrm>
            <a:off x="3879850" y="6208713"/>
            <a:ext cx="725488" cy="506412"/>
          </a:xfrm>
          <a:prstGeom prst="rect">
            <a:avLst/>
          </a:prstGeom>
          <a:noFill/>
          <a:ln w="3175" cap="rnd">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53" name="Rectangle 45"/>
          <p:cNvSpPr>
            <a:spLocks noChangeArrowheads="1"/>
          </p:cNvSpPr>
          <p:nvPr/>
        </p:nvSpPr>
        <p:spPr bwMode="auto">
          <a:xfrm>
            <a:off x="3941763" y="6351588"/>
            <a:ext cx="6032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OldData</a:t>
            </a:r>
            <a:endParaRPr lang="en-US" altLang="zh-CN"/>
          </a:p>
        </p:txBody>
      </p:sp>
      <p:sp>
        <p:nvSpPr>
          <p:cNvPr id="1195054" name="Rectangle 46"/>
          <p:cNvSpPr>
            <a:spLocks noChangeArrowheads="1"/>
          </p:cNvSpPr>
          <p:nvPr/>
        </p:nvSpPr>
        <p:spPr bwMode="auto">
          <a:xfrm>
            <a:off x="5438775" y="6211888"/>
            <a:ext cx="769938" cy="5064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5055" name="Rectangle 47"/>
          <p:cNvSpPr>
            <a:spLocks noChangeArrowheads="1"/>
          </p:cNvSpPr>
          <p:nvPr/>
        </p:nvSpPr>
        <p:spPr bwMode="auto">
          <a:xfrm>
            <a:off x="5438775" y="6211888"/>
            <a:ext cx="769938" cy="506412"/>
          </a:xfrm>
          <a:prstGeom prst="rect">
            <a:avLst/>
          </a:prstGeom>
          <a:noFill/>
          <a:ln w="3175" cap="rnd">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56" name="Rectangle 48"/>
          <p:cNvSpPr>
            <a:spLocks noChangeArrowheads="1"/>
          </p:cNvSpPr>
          <p:nvPr/>
        </p:nvSpPr>
        <p:spPr bwMode="auto">
          <a:xfrm>
            <a:off x="5478463" y="6362700"/>
            <a:ext cx="6731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NewData</a:t>
            </a:r>
            <a:endParaRPr lang="en-US" altLang="zh-CN"/>
          </a:p>
        </p:txBody>
      </p:sp>
      <p:sp>
        <p:nvSpPr>
          <p:cNvPr id="1195057" name="Rectangle 49"/>
          <p:cNvSpPr>
            <a:spLocks noChangeArrowheads="1"/>
          </p:cNvSpPr>
          <p:nvPr/>
        </p:nvSpPr>
        <p:spPr bwMode="auto">
          <a:xfrm>
            <a:off x="4776788" y="6275388"/>
            <a:ext cx="555625" cy="3571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5058" name="Rectangle 50"/>
          <p:cNvSpPr>
            <a:spLocks noChangeArrowheads="1"/>
          </p:cNvSpPr>
          <p:nvPr/>
        </p:nvSpPr>
        <p:spPr bwMode="auto">
          <a:xfrm>
            <a:off x="4776788" y="6275388"/>
            <a:ext cx="555625" cy="357187"/>
          </a:xfrm>
          <a:prstGeom prst="rect">
            <a:avLst/>
          </a:prstGeom>
          <a:noFill/>
          <a:ln w="3175" cap="rnd">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59" name="Rectangle 51"/>
          <p:cNvSpPr>
            <a:spLocks noChangeArrowheads="1"/>
          </p:cNvSpPr>
          <p:nvPr/>
        </p:nvSpPr>
        <p:spPr bwMode="auto">
          <a:xfrm>
            <a:off x="4981575" y="6351588"/>
            <a:ext cx="1333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a:t>
            </a:r>
            <a:endParaRPr lang="en-US" altLang="zh-CN"/>
          </a:p>
        </p:txBody>
      </p:sp>
      <p:sp>
        <p:nvSpPr>
          <p:cNvPr id="1195060" name="Rectangle 52"/>
          <p:cNvSpPr>
            <a:spLocks noChangeArrowheads="1"/>
          </p:cNvSpPr>
          <p:nvPr/>
        </p:nvSpPr>
        <p:spPr bwMode="auto">
          <a:xfrm>
            <a:off x="2790825" y="5260975"/>
            <a:ext cx="725488" cy="4365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5061" name="Rectangle 53"/>
          <p:cNvSpPr>
            <a:spLocks noChangeArrowheads="1"/>
          </p:cNvSpPr>
          <p:nvPr/>
        </p:nvSpPr>
        <p:spPr bwMode="auto">
          <a:xfrm>
            <a:off x="2790825" y="5260975"/>
            <a:ext cx="725488" cy="436563"/>
          </a:xfrm>
          <a:prstGeom prst="rect">
            <a:avLst/>
          </a:prstGeom>
          <a:noFill/>
          <a:ln w="3175" cap="rnd">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62" name="Rectangle 54"/>
          <p:cNvSpPr>
            <a:spLocks noChangeArrowheads="1"/>
          </p:cNvSpPr>
          <p:nvPr/>
        </p:nvSpPr>
        <p:spPr bwMode="auto">
          <a:xfrm>
            <a:off x="2833688" y="5265738"/>
            <a:ext cx="6318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Indexing</a:t>
            </a:r>
            <a:endParaRPr lang="en-US" altLang="zh-CN"/>
          </a:p>
        </p:txBody>
      </p:sp>
      <p:sp>
        <p:nvSpPr>
          <p:cNvPr id="1195063" name="Rectangle 55"/>
          <p:cNvSpPr>
            <a:spLocks noChangeArrowheads="1"/>
          </p:cNvSpPr>
          <p:nvPr/>
        </p:nvSpPr>
        <p:spPr bwMode="auto">
          <a:xfrm>
            <a:off x="3003550" y="5480050"/>
            <a:ext cx="2857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Log</a:t>
            </a:r>
            <a:endParaRPr lang="en-US" altLang="zh-CN"/>
          </a:p>
        </p:txBody>
      </p:sp>
      <p:sp>
        <p:nvSpPr>
          <p:cNvPr id="1195064" name="Rectangle 56"/>
          <p:cNvSpPr>
            <a:spLocks noChangeArrowheads="1"/>
          </p:cNvSpPr>
          <p:nvPr/>
        </p:nvSpPr>
        <p:spPr bwMode="auto">
          <a:xfrm>
            <a:off x="3811588" y="5264150"/>
            <a:ext cx="3076575" cy="4365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5065" name="Rectangle 57"/>
          <p:cNvSpPr>
            <a:spLocks noChangeArrowheads="1"/>
          </p:cNvSpPr>
          <p:nvPr/>
        </p:nvSpPr>
        <p:spPr bwMode="auto">
          <a:xfrm>
            <a:off x="3811588" y="5264150"/>
            <a:ext cx="3076575" cy="436563"/>
          </a:xfrm>
          <a:prstGeom prst="rect">
            <a:avLst/>
          </a:prstGeom>
          <a:noFill/>
          <a:ln w="3175" cap="rnd">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66" name="Rectangle 58"/>
          <p:cNvSpPr>
            <a:spLocks noChangeArrowheads="1"/>
          </p:cNvSpPr>
          <p:nvPr/>
        </p:nvSpPr>
        <p:spPr bwMode="auto">
          <a:xfrm>
            <a:off x="3963988" y="5378450"/>
            <a:ext cx="10001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&lt;</a:t>
            </a:r>
            <a:endParaRPr lang="en-US" altLang="zh-CN"/>
          </a:p>
        </p:txBody>
      </p:sp>
      <p:sp>
        <p:nvSpPr>
          <p:cNvPr id="1195067" name="Rectangle 59"/>
          <p:cNvSpPr>
            <a:spLocks noChangeArrowheads="1"/>
          </p:cNvSpPr>
          <p:nvPr/>
        </p:nvSpPr>
        <p:spPr bwMode="auto">
          <a:xfrm>
            <a:off x="4065588" y="5378450"/>
            <a:ext cx="2571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key</a:t>
            </a:r>
            <a:endParaRPr lang="en-US" altLang="zh-CN"/>
          </a:p>
        </p:txBody>
      </p:sp>
      <p:sp>
        <p:nvSpPr>
          <p:cNvPr id="1195068" name="Rectangle 60"/>
          <p:cNvSpPr>
            <a:spLocks noChangeArrowheads="1"/>
          </p:cNvSpPr>
          <p:nvPr/>
        </p:nvSpPr>
        <p:spPr bwMode="auto">
          <a:xfrm>
            <a:off x="4325938" y="5378450"/>
            <a:ext cx="889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1</a:t>
            </a:r>
            <a:endParaRPr lang="en-US" altLang="zh-CN"/>
          </a:p>
        </p:txBody>
      </p:sp>
      <p:sp>
        <p:nvSpPr>
          <p:cNvPr id="1195069" name="Rectangle 61"/>
          <p:cNvSpPr>
            <a:spLocks noChangeArrowheads="1"/>
          </p:cNvSpPr>
          <p:nvPr/>
        </p:nvSpPr>
        <p:spPr bwMode="auto">
          <a:xfrm>
            <a:off x="4416425" y="5378450"/>
            <a:ext cx="889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 </a:t>
            </a:r>
            <a:endParaRPr lang="en-US" altLang="zh-CN"/>
          </a:p>
        </p:txBody>
      </p:sp>
      <p:sp>
        <p:nvSpPr>
          <p:cNvPr id="1195070" name="Rectangle 62"/>
          <p:cNvSpPr>
            <a:spLocks noChangeArrowheads="1"/>
          </p:cNvSpPr>
          <p:nvPr/>
        </p:nvSpPr>
        <p:spPr bwMode="auto">
          <a:xfrm>
            <a:off x="4506913" y="5378450"/>
            <a:ext cx="6223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starttime</a:t>
            </a:r>
            <a:endParaRPr lang="en-US" altLang="zh-CN"/>
          </a:p>
        </p:txBody>
      </p:sp>
      <p:sp>
        <p:nvSpPr>
          <p:cNvPr id="1195071" name="Rectangle 63"/>
          <p:cNvSpPr>
            <a:spLocks noChangeArrowheads="1"/>
          </p:cNvSpPr>
          <p:nvPr/>
        </p:nvSpPr>
        <p:spPr bwMode="auto">
          <a:xfrm>
            <a:off x="5138738" y="5378450"/>
            <a:ext cx="444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a:t>
            </a:r>
            <a:endParaRPr lang="en-US" altLang="zh-CN"/>
          </a:p>
        </p:txBody>
      </p:sp>
      <p:sp>
        <p:nvSpPr>
          <p:cNvPr id="1195072" name="Rectangle 64"/>
          <p:cNvSpPr>
            <a:spLocks noChangeArrowheads="1"/>
          </p:cNvSpPr>
          <p:nvPr/>
        </p:nvSpPr>
        <p:spPr bwMode="auto">
          <a:xfrm>
            <a:off x="5184775" y="5378450"/>
            <a:ext cx="6318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AddrOld</a:t>
            </a:r>
            <a:endParaRPr lang="en-US" altLang="zh-CN"/>
          </a:p>
        </p:txBody>
      </p:sp>
      <p:sp>
        <p:nvSpPr>
          <p:cNvPr id="1195073" name="Rectangle 65"/>
          <p:cNvSpPr>
            <a:spLocks noChangeArrowheads="1"/>
          </p:cNvSpPr>
          <p:nvPr/>
        </p:nvSpPr>
        <p:spPr bwMode="auto">
          <a:xfrm>
            <a:off x="5829300" y="5378450"/>
            <a:ext cx="889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 </a:t>
            </a:r>
            <a:endParaRPr lang="en-US" altLang="zh-CN"/>
          </a:p>
        </p:txBody>
      </p:sp>
      <p:sp>
        <p:nvSpPr>
          <p:cNvPr id="1195074" name="Rectangle 66"/>
          <p:cNvSpPr>
            <a:spLocks noChangeArrowheads="1"/>
          </p:cNvSpPr>
          <p:nvPr/>
        </p:nvSpPr>
        <p:spPr bwMode="auto">
          <a:xfrm>
            <a:off x="5919788" y="5378450"/>
            <a:ext cx="7016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AddrNew</a:t>
            </a:r>
            <a:endParaRPr lang="en-US" altLang="zh-CN"/>
          </a:p>
        </p:txBody>
      </p:sp>
      <p:sp>
        <p:nvSpPr>
          <p:cNvPr id="1195075" name="Rectangle 67"/>
          <p:cNvSpPr>
            <a:spLocks noChangeArrowheads="1"/>
          </p:cNvSpPr>
          <p:nvPr/>
        </p:nvSpPr>
        <p:spPr bwMode="auto">
          <a:xfrm>
            <a:off x="6630988" y="5378450"/>
            <a:ext cx="10001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&gt;</a:t>
            </a:r>
            <a:endParaRPr lang="en-US" altLang="zh-CN"/>
          </a:p>
        </p:txBody>
      </p:sp>
      <p:sp>
        <p:nvSpPr>
          <p:cNvPr id="1195076" name="Rectangle 68"/>
          <p:cNvSpPr>
            <a:spLocks noChangeArrowheads="1"/>
          </p:cNvSpPr>
          <p:nvPr/>
        </p:nvSpPr>
        <p:spPr bwMode="auto">
          <a:xfrm>
            <a:off x="4895850" y="3124200"/>
            <a:ext cx="2247900" cy="331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5077" name="Rectangle 69"/>
          <p:cNvSpPr>
            <a:spLocks noChangeArrowheads="1"/>
          </p:cNvSpPr>
          <p:nvPr/>
        </p:nvSpPr>
        <p:spPr bwMode="auto">
          <a:xfrm>
            <a:off x="4895850" y="3124200"/>
            <a:ext cx="2247900" cy="331788"/>
          </a:xfrm>
          <a:prstGeom prst="rect">
            <a:avLst/>
          </a:prstGeom>
          <a:noFill/>
          <a:ln w="3175" cap="rnd">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78" name="Rectangle 70"/>
          <p:cNvSpPr>
            <a:spLocks noChangeArrowheads="1"/>
          </p:cNvSpPr>
          <p:nvPr/>
        </p:nvSpPr>
        <p:spPr bwMode="auto">
          <a:xfrm>
            <a:off x="5037138" y="3182938"/>
            <a:ext cx="10001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&lt;</a:t>
            </a:r>
            <a:endParaRPr lang="en-US" altLang="zh-CN"/>
          </a:p>
        </p:txBody>
      </p:sp>
      <p:sp>
        <p:nvSpPr>
          <p:cNvPr id="1195079" name="Rectangle 71"/>
          <p:cNvSpPr>
            <a:spLocks noChangeArrowheads="1"/>
          </p:cNvSpPr>
          <p:nvPr/>
        </p:nvSpPr>
        <p:spPr bwMode="auto">
          <a:xfrm>
            <a:off x="5138738" y="3182938"/>
            <a:ext cx="2381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i="1">
                <a:solidFill>
                  <a:srgbClr val="000000"/>
                </a:solidFill>
                <a:latin typeface="Times New Roman" panose="02020603050405020304" pitchFamily="18" charset="0"/>
              </a:rPr>
              <a:t>key</a:t>
            </a:r>
            <a:endParaRPr lang="en-US" altLang="zh-CN"/>
          </a:p>
        </p:txBody>
      </p:sp>
      <p:sp>
        <p:nvSpPr>
          <p:cNvPr id="1195080" name="Rectangle 72"/>
          <p:cNvSpPr>
            <a:spLocks noChangeArrowheads="1"/>
          </p:cNvSpPr>
          <p:nvPr/>
        </p:nvSpPr>
        <p:spPr bwMode="auto">
          <a:xfrm>
            <a:off x="5387975" y="3273425"/>
            <a:ext cx="571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b="0" i="1">
                <a:solidFill>
                  <a:srgbClr val="000000"/>
                </a:solidFill>
                <a:latin typeface="Times New Roman" panose="02020603050405020304" pitchFamily="18" charset="0"/>
              </a:rPr>
              <a:t>1</a:t>
            </a:r>
            <a:endParaRPr lang="en-US" altLang="zh-CN"/>
          </a:p>
        </p:txBody>
      </p:sp>
      <p:sp>
        <p:nvSpPr>
          <p:cNvPr id="1195081" name="Rectangle 73"/>
          <p:cNvSpPr>
            <a:spLocks noChangeArrowheads="1"/>
          </p:cNvSpPr>
          <p:nvPr/>
        </p:nvSpPr>
        <p:spPr bwMode="auto">
          <a:xfrm>
            <a:off x="5445125" y="3182938"/>
            <a:ext cx="889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 </a:t>
            </a:r>
            <a:endParaRPr lang="en-US" altLang="zh-CN"/>
          </a:p>
        </p:txBody>
      </p:sp>
      <p:sp>
        <p:nvSpPr>
          <p:cNvPr id="1195082" name="Rectangle 74"/>
          <p:cNvSpPr>
            <a:spLocks noChangeArrowheads="1"/>
          </p:cNvSpPr>
          <p:nvPr/>
        </p:nvSpPr>
        <p:spPr bwMode="auto">
          <a:xfrm>
            <a:off x="5535613" y="3182938"/>
            <a:ext cx="6223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starttime</a:t>
            </a:r>
            <a:endParaRPr lang="en-US" altLang="zh-CN"/>
          </a:p>
        </p:txBody>
      </p:sp>
      <p:sp>
        <p:nvSpPr>
          <p:cNvPr id="1195083" name="Rectangle 75"/>
          <p:cNvSpPr>
            <a:spLocks noChangeArrowheads="1"/>
          </p:cNvSpPr>
          <p:nvPr/>
        </p:nvSpPr>
        <p:spPr bwMode="auto">
          <a:xfrm>
            <a:off x="6167438" y="3182938"/>
            <a:ext cx="444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a:t>
            </a:r>
            <a:endParaRPr lang="en-US" altLang="zh-CN"/>
          </a:p>
        </p:txBody>
      </p:sp>
      <p:sp>
        <p:nvSpPr>
          <p:cNvPr id="1195084" name="Rectangle 76"/>
          <p:cNvSpPr>
            <a:spLocks noChangeArrowheads="1"/>
          </p:cNvSpPr>
          <p:nvPr/>
        </p:nvSpPr>
        <p:spPr bwMode="auto">
          <a:xfrm>
            <a:off x="6213475" y="3182938"/>
            <a:ext cx="6731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NewData</a:t>
            </a:r>
            <a:endParaRPr lang="en-US" altLang="zh-CN"/>
          </a:p>
        </p:txBody>
      </p:sp>
      <p:sp>
        <p:nvSpPr>
          <p:cNvPr id="1195085" name="Rectangle 77"/>
          <p:cNvSpPr>
            <a:spLocks noChangeArrowheads="1"/>
          </p:cNvSpPr>
          <p:nvPr/>
        </p:nvSpPr>
        <p:spPr bwMode="auto">
          <a:xfrm>
            <a:off x="6891338" y="3182938"/>
            <a:ext cx="10001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&gt;</a:t>
            </a:r>
            <a:endParaRPr lang="en-US" altLang="zh-CN"/>
          </a:p>
        </p:txBody>
      </p:sp>
      <p:sp>
        <p:nvSpPr>
          <p:cNvPr id="1195086" name="Freeform 78"/>
          <p:cNvSpPr/>
          <p:nvPr/>
        </p:nvSpPr>
        <p:spPr bwMode="auto">
          <a:xfrm>
            <a:off x="5254625" y="4210050"/>
            <a:ext cx="1071563" cy="1054100"/>
          </a:xfrm>
          <a:custGeom>
            <a:avLst/>
            <a:gdLst>
              <a:gd name="T0" fmla="*/ 675 w 675"/>
              <a:gd name="T1" fmla="*/ 664 h 664"/>
              <a:gd name="T2" fmla="*/ 0 w 675"/>
              <a:gd name="T3" fmla="*/ 55 h 664"/>
            </a:gdLst>
            <a:ahLst/>
            <a:cxnLst>
              <a:cxn ang="0">
                <a:pos x="T0" y="T1"/>
              </a:cxn>
              <a:cxn ang="0">
                <a:pos x="T2" y="T3"/>
              </a:cxn>
            </a:cxnLst>
            <a:rect l="0" t="0" r="r" b="b"/>
            <a:pathLst>
              <a:path w="675" h="664">
                <a:moveTo>
                  <a:pt x="675" y="664"/>
                </a:moveTo>
                <a:cubicBezTo>
                  <a:pt x="600" y="268"/>
                  <a:pt x="370" y="0"/>
                  <a:pt x="0" y="55"/>
                </a:cubicBezTo>
              </a:path>
            </a:pathLst>
          </a:custGeom>
          <a:noFill/>
          <a:ln w="31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87" name="Freeform 79"/>
          <p:cNvSpPr/>
          <p:nvPr/>
        </p:nvSpPr>
        <p:spPr bwMode="auto">
          <a:xfrm>
            <a:off x="5141913" y="4254500"/>
            <a:ext cx="130175" cy="80963"/>
          </a:xfrm>
          <a:custGeom>
            <a:avLst/>
            <a:gdLst>
              <a:gd name="T0" fmla="*/ 82 w 82"/>
              <a:gd name="T1" fmla="*/ 51 h 51"/>
              <a:gd name="T2" fmla="*/ 0 w 82"/>
              <a:gd name="T3" fmla="*/ 41 h 51"/>
              <a:gd name="T4" fmla="*/ 72 w 82"/>
              <a:gd name="T5" fmla="*/ 0 h 51"/>
              <a:gd name="T6" fmla="*/ 82 w 82"/>
              <a:gd name="T7" fmla="*/ 51 h 51"/>
            </a:gdLst>
            <a:ahLst/>
            <a:cxnLst>
              <a:cxn ang="0">
                <a:pos x="T0" y="T1"/>
              </a:cxn>
              <a:cxn ang="0">
                <a:pos x="T2" y="T3"/>
              </a:cxn>
              <a:cxn ang="0">
                <a:pos x="T4" y="T5"/>
              </a:cxn>
              <a:cxn ang="0">
                <a:pos x="T6" y="T7"/>
              </a:cxn>
            </a:cxnLst>
            <a:rect l="0" t="0" r="r" b="b"/>
            <a:pathLst>
              <a:path w="82" h="51">
                <a:moveTo>
                  <a:pt x="82" y="51"/>
                </a:moveTo>
                <a:lnTo>
                  <a:pt x="0" y="41"/>
                </a:lnTo>
                <a:lnTo>
                  <a:pt x="72" y="0"/>
                </a:lnTo>
                <a:lnTo>
                  <a:pt x="82" y="5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95088" name="Freeform 80"/>
          <p:cNvSpPr/>
          <p:nvPr/>
        </p:nvSpPr>
        <p:spPr bwMode="auto">
          <a:xfrm>
            <a:off x="4298950" y="5613400"/>
            <a:ext cx="1136650" cy="495300"/>
          </a:xfrm>
          <a:custGeom>
            <a:avLst/>
            <a:gdLst>
              <a:gd name="T0" fmla="*/ 716 w 716"/>
              <a:gd name="T1" fmla="*/ 0 h 312"/>
              <a:gd name="T2" fmla="*/ 0 w 716"/>
              <a:gd name="T3" fmla="*/ 312 h 312"/>
            </a:gdLst>
            <a:ahLst/>
            <a:cxnLst>
              <a:cxn ang="0">
                <a:pos x="T0" y="T1"/>
              </a:cxn>
              <a:cxn ang="0">
                <a:pos x="T2" y="T3"/>
              </a:cxn>
            </a:cxnLst>
            <a:rect l="0" t="0" r="r" b="b"/>
            <a:pathLst>
              <a:path w="716" h="312">
                <a:moveTo>
                  <a:pt x="716" y="0"/>
                </a:moveTo>
                <a:cubicBezTo>
                  <a:pt x="604" y="296"/>
                  <a:pt x="150" y="142"/>
                  <a:pt x="0" y="312"/>
                </a:cubicBezTo>
              </a:path>
            </a:pathLst>
          </a:custGeom>
          <a:noFill/>
          <a:ln w="31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89" name="Freeform 81"/>
          <p:cNvSpPr/>
          <p:nvPr/>
        </p:nvSpPr>
        <p:spPr bwMode="auto">
          <a:xfrm>
            <a:off x="4243388" y="6078538"/>
            <a:ext cx="96837" cy="130175"/>
          </a:xfrm>
          <a:custGeom>
            <a:avLst/>
            <a:gdLst>
              <a:gd name="T0" fmla="*/ 61 w 61"/>
              <a:gd name="T1" fmla="*/ 27 h 82"/>
              <a:gd name="T2" fmla="*/ 0 w 61"/>
              <a:gd name="T3" fmla="*/ 82 h 82"/>
              <a:gd name="T4" fmla="*/ 16 w 61"/>
              <a:gd name="T5" fmla="*/ 0 h 82"/>
              <a:gd name="T6" fmla="*/ 61 w 61"/>
              <a:gd name="T7" fmla="*/ 27 h 82"/>
            </a:gdLst>
            <a:ahLst/>
            <a:cxnLst>
              <a:cxn ang="0">
                <a:pos x="T0" y="T1"/>
              </a:cxn>
              <a:cxn ang="0">
                <a:pos x="T2" y="T3"/>
              </a:cxn>
              <a:cxn ang="0">
                <a:pos x="T4" y="T5"/>
              </a:cxn>
              <a:cxn ang="0">
                <a:pos x="T6" y="T7"/>
              </a:cxn>
            </a:cxnLst>
            <a:rect l="0" t="0" r="r" b="b"/>
            <a:pathLst>
              <a:path w="61" h="82">
                <a:moveTo>
                  <a:pt x="61" y="27"/>
                </a:moveTo>
                <a:lnTo>
                  <a:pt x="0" y="82"/>
                </a:lnTo>
                <a:lnTo>
                  <a:pt x="16" y="0"/>
                </a:lnTo>
                <a:lnTo>
                  <a:pt x="61" y="2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95090" name="Freeform 82"/>
          <p:cNvSpPr/>
          <p:nvPr/>
        </p:nvSpPr>
        <p:spPr bwMode="auto">
          <a:xfrm>
            <a:off x="5905500" y="5646738"/>
            <a:ext cx="384175" cy="519112"/>
          </a:xfrm>
          <a:custGeom>
            <a:avLst/>
            <a:gdLst>
              <a:gd name="T0" fmla="*/ 242 w 242"/>
              <a:gd name="T1" fmla="*/ 0 h 327"/>
              <a:gd name="T2" fmla="*/ 0 w 242"/>
              <a:gd name="T3" fmla="*/ 327 h 327"/>
            </a:gdLst>
            <a:ahLst/>
            <a:cxnLst>
              <a:cxn ang="0">
                <a:pos x="T0" y="T1"/>
              </a:cxn>
              <a:cxn ang="0">
                <a:pos x="T2" y="T3"/>
              </a:cxn>
            </a:cxnLst>
            <a:rect l="0" t="0" r="r" b="b"/>
            <a:pathLst>
              <a:path w="242" h="327">
                <a:moveTo>
                  <a:pt x="242" y="0"/>
                </a:moveTo>
                <a:cubicBezTo>
                  <a:pt x="151" y="92"/>
                  <a:pt x="123" y="200"/>
                  <a:pt x="0" y="327"/>
                </a:cubicBezTo>
              </a:path>
            </a:pathLst>
          </a:custGeom>
          <a:noFill/>
          <a:ln w="3175" cap="rnd">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92" name="Freeform 84"/>
          <p:cNvSpPr/>
          <p:nvPr/>
        </p:nvSpPr>
        <p:spPr bwMode="auto">
          <a:xfrm>
            <a:off x="4632325" y="4467225"/>
            <a:ext cx="695325" cy="777875"/>
          </a:xfrm>
          <a:custGeom>
            <a:avLst/>
            <a:gdLst>
              <a:gd name="T0" fmla="*/ 0 w 438"/>
              <a:gd name="T1" fmla="*/ 0 h 490"/>
              <a:gd name="T2" fmla="*/ 59 w 438"/>
              <a:gd name="T3" fmla="*/ 58 h 490"/>
              <a:gd name="T4" fmla="*/ 268 w 438"/>
              <a:gd name="T5" fmla="*/ 220 h 490"/>
              <a:gd name="T6" fmla="*/ 408 w 438"/>
              <a:gd name="T7" fmla="*/ 407 h 490"/>
              <a:gd name="T8" fmla="*/ 438 w 438"/>
              <a:gd name="T9" fmla="*/ 490 h 490"/>
            </a:gdLst>
            <a:ahLst/>
            <a:cxnLst>
              <a:cxn ang="0">
                <a:pos x="T0" y="T1"/>
              </a:cxn>
              <a:cxn ang="0">
                <a:pos x="T2" y="T3"/>
              </a:cxn>
              <a:cxn ang="0">
                <a:pos x="T4" y="T5"/>
              </a:cxn>
              <a:cxn ang="0">
                <a:pos x="T6" y="T7"/>
              </a:cxn>
              <a:cxn ang="0">
                <a:pos x="T8" y="T9"/>
              </a:cxn>
            </a:cxnLst>
            <a:rect l="0" t="0" r="r" b="b"/>
            <a:pathLst>
              <a:path w="438" h="490">
                <a:moveTo>
                  <a:pt x="0" y="0"/>
                </a:moveTo>
                <a:cubicBezTo>
                  <a:pt x="0" y="37"/>
                  <a:pt x="31" y="46"/>
                  <a:pt x="59" y="58"/>
                </a:cubicBezTo>
                <a:cubicBezTo>
                  <a:pt x="165" y="100"/>
                  <a:pt x="215" y="161"/>
                  <a:pt x="268" y="220"/>
                </a:cubicBezTo>
                <a:cubicBezTo>
                  <a:pt x="318" y="274"/>
                  <a:pt x="369" y="325"/>
                  <a:pt x="408" y="407"/>
                </a:cubicBezTo>
                <a:cubicBezTo>
                  <a:pt x="419" y="430"/>
                  <a:pt x="429" y="456"/>
                  <a:pt x="438" y="490"/>
                </a:cubicBezTo>
              </a:path>
            </a:pathLst>
          </a:custGeom>
          <a:noFill/>
          <a:ln w="31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93" name="Freeform 85"/>
          <p:cNvSpPr/>
          <p:nvPr/>
        </p:nvSpPr>
        <p:spPr bwMode="auto">
          <a:xfrm>
            <a:off x="5284788" y="5224463"/>
            <a:ext cx="80962" cy="131762"/>
          </a:xfrm>
          <a:custGeom>
            <a:avLst/>
            <a:gdLst>
              <a:gd name="T0" fmla="*/ 51 w 51"/>
              <a:gd name="T1" fmla="*/ 0 h 83"/>
              <a:gd name="T2" fmla="*/ 43 w 51"/>
              <a:gd name="T3" fmla="*/ 83 h 83"/>
              <a:gd name="T4" fmla="*/ 0 w 51"/>
              <a:gd name="T5" fmla="*/ 12 h 83"/>
              <a:gd name="T6" fmla="*/ 51 w 51"/>
              <a:gd name="T7" fmla="*/ 0 h 83"/>
            </a:gdLst>
            <a:ahLst/>
            <a:cxnLst>
              <a:cxn ang="0">
                <a:pos x="T0" y="T1"/>
              </a:cxn>
              <a:cxn ang="0">
                <a:pos x="T2" y="T3"/>
              </a:cxn>
              <a:cxn ang="0">
                <a:pos x="T4" y="T5"/>
              </a:cxn>
              <a:cxn ang="0">
                <a:pos x="T6" y="T7"/>
              </a:cxn>
            </a:cxnLst>
            <a:rect l="0" t="0" r="r" b="b"/>
            <a:pathLst>
              <a:path w="51" h="83">
                <a:moveTo>
                  <a:pt x="51" y="0"/>
                </a:moveTo>
                <a:lnTo>
                  <a:pt x="43" y="83"/>
                </a:lnTo>
                <a:lnTo>
                  <a:pt x="0" y="12"/>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95094" name="Freeform 86"/>
          <p:cNvSpPr/>
          <p:nvPr/>
        </p:nvSpPr>
        <p:spPr bwMode="auto">
          <a:xfrm>
            <a:off x="3443288" y="3467100"/>
            <a:ext cx="2306637" cy="631825"/>
          </a:xfrm>
          <a:custGeom>
            <a:avLst/>
            <a:gdLst>
              <a:gd name="T0" fmla="*/ 1453 w 1453"/>
              <a:gd name="T1" fmla="*/ 0 h 398"/>
              <a:gd name="T2" fmla="*/ 1453 w 1453"/>
              <a:gd name="T3" fmla="*/ 336 h 398"/>
              <a:gd name="T4" fmla="*/ 0 w 1453"/>
              <a:gd name="T5" fmla="*/ 336 h 398"/>
              <a:gd name="T6" fmla="*/ 0 w 1453"/>
              <a:gd name="T7" fmla="*/ 398 h 398"/>
            </a:gdLst>
            <a:ahLst/>
            <a:cxnLst>
              <a:cxn ang="0">
                <a:pos x="T0" y="T1"/>
              </a:cxn>
              <a:cxn ang="0">
                <a:pos x="T2" y="T3"/>
              </a:cxn>
              <a:cxn ang="0">
                <a:pos x="T4" y="T5"/>
              </a:cxn>
              <a:cxn ang="0">
                <a:pos x="T6" y="T7"/>
              </a:cxn>
            </a:cxnLst>
            <a:rect l="0" t="0" r="r" b="b"/>
            <a:pathLst>
              <a:path w="1453" h="398">
                <a:moveTo>
                  <a:pt x="1453" y="0"/>
                </a:moveTo>
                <a:lnTo>
                  <a:pt x="1453" y="336"/>
                </a:lnTo>
                <a:lnTo>
                  <a:pt x="0" y="336"/>
                </a:lnTo>
                <a:lnTo>
                  <a:pt x="0" y="398"/>
                </a:lnTo>
              </a:path>
            </a:pathLst>
          </a:custGeom>
          <a:noFill/>
          <a:ln w="31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95" name="Freeform 87"/>
          <p:cNvSpPr/>
          <p:nvPr/>
        </p:nvSpPr>
        <p:spPr bwMode="auto">
          <a:xfrm>
            <a:off x="3402013" y="4089400"/>
            <a:ext cx="82550" cy="82550"/>
          </a:xfrm>
          <a:custGeom>
            <a:avLst/>
            <a:gdLst>
              <a:gd name="T0" fmla="*/ 52 w 52"/>
              <a:gd name="T1" fmla="*/ 0 h 52"/>
              <a:gd name="T2" fmla="*/ 26 w 52"/>
              <a:gd name="T3" fmla="*/ 52 h 52"/>
              <a:gd name="T4" fmla="*/ 0 w 52"/>
              <a:gd name="T5" fmla="*/ 0 h 52"/>
              <a:gd name="T6" fmla="*/ 52 w 52"/>
              <a:gd name="T7" fmla="*/ 0 h 52"/>
            </a:gdLst>
            <a:ahLst/>
            <a:cxnLst>
              <a:cxn ang="0">
                <a:pos x="T0" y="T1"/>
              </a:cxn>
              <a:cxn ang="0">
                <a:pos x="T2" y="T3"/>
              </a:cxn>
              <a:cxn ang="0">
                <a:pos x="T4" y="T5"/>
              </a:cxn>
              <a:cxn ang="0">
                <a:pos x="T6" y="T7"/>
              </a:cxn>
            </a:cxnLst>
            <a:rect l="0" t="0" r="r" b="b"/>
            <a:pathLst>
              <a:path w="52" h="52">
                <a:moveTo>
                  <a:pt x="52" y="0"/>
                </a:moveTo>
                <a:lnTo>
                  <a:pt x="26" y="52"/>
                </a:lnTo>
                <a:lnTo>
                  <a:pt x="0" y="0"/>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95096" name="Rectangle 88"/>
          <p:cNvSpPr>
            <a:spLocks noChangeArrowheads="1"/>
          </p:cNvSpPr>
          <p:nvPr/>
        </p:nvSpPr>
        <p:spPr bwMode="auto">
          <a:xfrm>
            <a:off x="1798638" y="3848100"/>
            <a:ext cx="727075" cy="352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5097" name="Rectangle 89"/>
          <p:cNvSpPr>
            <a:spLocks noChangeArrowheads="1"/>
          </p:cNvSpPr>
          <p:nvPr/>
        </p:nvSpPr>
        <p:spPr bwMode="auto">
          <a:xfrm>
            <a:off x="1798638" y="3848100"/>
            <a:ext cx="727075" cy="352425"/>
          </a:xfrm>
          <a:prstGeom prst="rect">
            <a:avLst/>
          </a:prstGeom>
          <a:noFill/>
          <a:ln w="3175" cap="rnd">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098" name="Rectangle 90"/>
          <p:cNvSpPr>
            <a:spLocks noChangeArrowheads="1"/>
          </p:cNvSpPr>
          <p:nvPr/>
        </p:nvSpPr>
        <p:spPr bwMode="auto">
          <a:xfrm>
            <a:off x="1895475" y="3929063"/>
            <a:ext cx="5334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b="0">
                <a:solidFill>
                  <a:srgbClr val="000000"/>
                </a:solidFill>
                <a:latin typeface="宋体" panose="02010600030101010101" pitchFamily="2" charset="-122"/>
              </a:rPr>
              <a:t>更新表</a:t>
            </a:r>
            <a:endParaRPr lang="zh-CN" altLang="en-US"/>
          </a:p>
        </p:txBody>
      </p:sp>
      <p:sp>
        <p:nvSpPr>
          <p:cNvPr id="1195099" name="Rectangle 91"/>
          <p:cNvSpPr>
            <a:spLocks noChangeArrowheads="1"/>
          </p:cNvSpPr>
          <p:nvPr/>
        </p:nvSpPr>
        <p:spPr bwMode="auto">
          <a:xfrm>
            <a:off x="1712913" y="5302250"/>
            <a:ext cx="727075" cy="352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5100" name="Rectangle 92"/>
          <p:cNvSpPr>
            <a:spLocks noChangeArrowheads="1"/>
          </p:cNvSpPr>
          <p:nvPr/>
        </p:nvSpPr>
        <p:spPr bwMode="auto">
          <a:xfrm>
            <a:off x="1712913" y="5302250"/>
            <a:ext cx="727075" cy="352425"/>
          </a:xfrm>
          <a:prstGeom prst="rect">
            <a:avLst/>
          </a:prstGeom>
          <a:noFill/>
          <a:ln w="3175" cap="rnd">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101" name="Rectangle 93"/>
          <p:cNvSpPr>
            <a:spLocks noChangeArrowheads="1"/>
          </p:cNvSpPr>
          <p:nvPr/>
        </p:nvSpPr>
        <p:spPr bwMode="auto">
          <a:xfrm>
            <a:off x="1895475" y="5265738"/>
            <a:ext cx="3905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CDP </a:t>
            </a:r>
            <a:endParaRPr lang="en-US" altLang="zh-CN"/>
          </a:p>
        </p:txBody>
      </p:sp>
      <p:sp>
        <p:nvSpPr>
          <p:cNvPr id="1195102" name="Rectangle 94"/>
          <p:cNvSpPr>
            <a:spLocks noChangeArrowheads="1"/>
          </p:cNvSpPr>
          <p:nvPr/>
        </p:nvSpPr>
        <p:spPr bwMode="auto">
          <a:xfrm>
            <a:off x="1930400" y="5480050"/>
            <a:ext cx="2857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Times New Roman" panose="02020603050405020304" pitchFamily="18" charset="0"/>
              </a:rPr>
              <a:t>Log</a:t>
            </a:r>
            <a:endParaRPr lang="en-US" altLang="zh-CN"/>
          </a:p>
        </p:txBody>
      </p:sp>
      <p:sp>
        <p:nvSpPr>
          <p:cNvPr id="1195103" name="Rectangle 95"/>
          <p:cNvSpPr>
            <a:spLocks noChangeArrowheads="1"/>
          </p:cNvSpPr>
          <p:nvPr/>
        </p:nvSpPr>
        <p:spPr bwMode="auto">
          <a:xfrm>
            <a:off x="1776413" y="6278563"/>
            <a:ext cx="577850" cy="352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5104" name="Rectangle 96"/>
          <p:cNvSpPr>
            <a:spLocks noChangeArrowheads="1"/>
          </p:cNvSpPr>
          <p:nvPr/>
        </p:nvSpPr>
        <p:spPr bwMode="auto">
          <a:xfrm>
            <a:off x="1776413" y="6278563"/>
            <a:ext cx="577850" cy="352425"/>
          </a:xfrm>
          <a:prstGeom prst="rect">
            <a:avLst/>
          </a:prstGeom>
          <a:noFill/>
          <a:ln w="3175" cap="rnd">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105" name="Rectangle 97"/>
          <p:cNvSpPr>
            <a:spLocks noChangeArrowheads="1"/>
          </p:cNvSpPr>
          <p:nvPr/>
        </p:nvSpPr>
        <p:spPr bwMode="auto">
          <a:xfrm>
            <a:off x="1884363" y="6238875"/>
            <a:ext cx="3556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b="0">
                <a:solidFill>
                  <a:srgbClr val="000000"/>
                </a:solidFill>
                <a:latin typeface="宋体" panose="02010600030101010101" pitchFamily="2" charset="-122"/>
              </a:rPr>
              <a:t>备份</a:t>
            </a:r>
            <a:endParaRPr lang="zh-CN" altLang="en-US"/>
          </a:p>
        </p:txBody>
      </p:sp>
      <p:sp>
        <p:nvSpPr>
          <p:cNvPr id="1195106" name="Rectangle 98"/>
          <p:cNvSpPr>
            <a:spLocks noChangeArrowheads="1"/>
          </p:cNvSpPr>
          <p:nvPr/>
        </p:nvSpPr>
        <p:spPr bwMode="auto">
          <a:xfrm>
            <a:off x="1884363" y="6475413"/>
            <a:ext cx="3556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b="0">
                <a:solidFill>
                  <a:srgbClr val="000000"/>
                </a:solidFill>
                <a:latin typeface="宋体" panose="02010600030101010101" pitchFamily="2" charset="-122"/>
              </a:rPr>
              <a:t>数据</a:t>
            </a:r>
            <a:endParaRPr lang="zh-CN" altLang="en-US"/>
          </a:p>
        </p:txBody>
      </p:sp>
      <p:sp>
        <p:nvSpPr>
          <p:cNvPr id="1195107" name="Freeform 99"/>
          <p:cNvSpPr/>
          <p:nvPr/>
        </p:nvSpPr>
        <p:spPr bwMode="auto">
          <a:xfrm>
            <a:off x="5835650" y="3702050"/>
            <a:ext cx="149225" cy="149225"/>
          </a:xfrm>
          <a:custGeom>
            <a:avLst/>
            <a:gdLst>
              <a:gd name="T0" fmla="*/ 0 w 212"/>
              <a:gd name="T1" fmla="*/ 106 h 212"/>
              <a:gd name="T2" fmla="*/ 106 w 212"/>
              <a:gd name="T3" fmla="*/ 0 h 212"/>
              <a:gd name="T4" fmla="*/ 212 w 212"/>
              <a:gd name="T5" fmla="*/ 106 h 212"/>
              <a:gd name="T6" fmla="*/ 212 w 212"/>
              <a:gd name="T7" fmla="*/ 106 h 212"/>
              <a:gd name="T8" fmla="*/ 106 w 212"/>
              <a:gd name="T9" fmla="*/ 212 h 212"/>
              <a:gd name="T10" fmla="*/ 0 w 212"/>
              <a:gd name="T11" fmla="*/ 106 h 212"/>
            </a:gdLst>
            <a:ahLst/>
            <a:cxnLst>
              <a:cxn ang="0">
                <a:pos x="T0" y="T1"/>
              </a:cxn>
              <a:cxn ang="0">
                <a:pos x="T2" y="T3"/>
              </a:cxn>
              <a:cxn ang="0">
                <a:pos x="T4" y="T5"/>
              </a:cxn>
              <a:cxn ang="0">
                <a:pos x="T6" y="T7"/>
              </a:cxn>
              <a:cxn ang="0">
                <a:pos x="T8" y="T9"/>
              </a:cxn>
              <a:cxn ang="0">
                <a:pos x="T10" y="T11"/>
              </a:cxn>
            </a:cxnLst>
            <a:rect l="0" t="0" r="r" b="b"/>
            <a:pathLst>
              <a:path w="212" h="212">
                <a:moveTo>
                  <a:pt x="0" y="106"/>
                </a:moveTo>
                <a:cubicBezTo>
                  <a:pt x="0" y="47"/>
                  <a:pt x="48" y="0"/>
                  <a:pt x="106" y="0"/>
                </a:cubicBezTo>
                <a:cubicBezTo>
                  <a:pt x="164" y="0"/>
                  <a:pt x="212" y="47"/>
                  <a:pt x="212" y="106"/>
                </a:cubicBezTo>
                <a:cubicBezTo>
                  <a:pt x="212" y="106"/>
                  <a:pt x="212" y="106"/>
                  <a:pt x="212" y="106"/>
                </a:cubicBezTo>
                <a:cubicBezTo>
                  <a:pt x="212" y="164"/>
                  <a:pt x="164" y="212"/>
                  <a:pt x="106" y="212"/>
                </a:cubicBezTo>
                <a:cubicBezTo>
                  <a:pt x="48" y="212"/>
                  <a:pt x="0" y="164"/>
                  <a:pt x="0" y="106"/>
                </a:cubicBezTo>
              </a:path>
            </a:pathLst>
          </a:custGeom>
          <a:solidFill>
            <a:srgbClr val="FFFFFF"/>
          </a:solidFill>
          <a:ln w="0">
            <a:solidFill>
              <a:srgbClr val="000000"/>
            </a:solidFill>
            <a:prstDash val="solid"/>
            <a:round/>
          </a:ln>
        </p:spPr>
        <p:txBody>
          <a:bodyPr/>
          <a:lstStyle/>
          <a:p>
            <a:endParaRPr lang="zh-CN" altLang="en-US"/>
          </a:p>
        </p:txBody>
      </p:sp>
      <p:sp>
        <p:nvSpPr>
          <p:cNvPr id="1195108" name="Freeform 100"/>
          <p:cNvSpPr/>
          <p:nvPr/>
        </p:nvSpPr>
        <p:spPr bwMode="auto">
          <a:xfrm>
            <a:off x="5835650" y="3702050"/>
            <a:ext cx="149225" cy="149225"/>
          </a:xfrm>
          <a:custGeom>
            <a:avLst/>
            <a:gdLst>
              <a:gd name="T0" fmla="*/ 0 w 94"/>
              <a:gd name="T1" fmla="*/ 47 h 94"/>
              <a:gd name="T2" fmla="*/ 47 w 94"/>
              <a:gd name="T3" fmla="*/ 0 h 94"/>
              <a:gd name="T4" fmla="*/ 94 w 94"/>
              <a:gd name="T5" fmla="*/ 47 h 94"/>
              <a:gd name="T6" fmla="*/ 94 w 94"/>
              <a:gd name="T7" fmla="*/ 47 h 94"/>
              <a:gd name="T8" fmla="*/ 47 w 94"/>
              <a:gd name="T9" fmla="*/ 94 h 94"/>
              <a:gd name="T10" fmla="*/ 0 w 94"/>
              <a:gd name="T11" fmla="*/ 47 h 94"/>
            </a:gdLst>
            <a:ahLst/>
            <a:cxnLst>
              <a:cxn ang="0">
                <a:pos x="T0" y="T1"/>
              </a:cxn>
              <a:cxn ang="0">
                <a:pos x="T2" y="T3"/>
              </a:cxn>
              <a:cxn ang="0">
                <a:pos x="T4" y="T5"/>
              </a:cxn>
              <a:cxn ang="0">
                <a:pos x="T6" y="T7"/>
              </a:cxn>
              <a:cxn ang="0">
                <a:pos x="T8" y="T9"/>
              </a:cxn>
              <a:cxn ang="0">
                <a:pos x="T10" y="T11"/>
              </a:cxn>
            </a:cxnLst>
            <a:rect l="0" t="0" r="r" b="b"/>
            <a:pathLst>
              <a:path w="94" h="94">
                <a:moveTo>
                  <a:pt x="0" y="47"/>
                </a:moveTo>
                <a:cubicBezTo>
                  <a:pt x="0" y="21"/>
                  <a:pt x="21" y="0"/>
                  <a:pt x="47" y="0"/>
                </a:cubicBezTo>
                <a:cubicBezTo>
                  <a:pt x="73" y="0"/>
                  <a:pt x="94" y="21"/>
                  <a:pt x="94" y="47"/>
                </a:cubicBezTo>
                <a:cubicBezTo>
                  <a:pt x="94" y="47"/>
                  <a:pt x="94" y="47"/>
                  <a:pt x="94" y="47"/>
                </a:cubicBezTo>
                <a:cubicBezTo>
                  <a:pt x="94" y="73"/>
                  <a:pt x="73" y="94"/>
                  <a:pt x="47" y="94"/>
                </a:cubicBezTo>
                <a:cubicBezTo>
                  <a:pt x="21" y="94"/>
                  <a:pt x="0" y="73"/>
                  <a:pt x="0" y="47"/>
                </a:cubicBezTo>
              </a:path>
            </a:pathLst>
          </a:custGeom>
          <a:noFill/>
          <a:ln w="31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109" name="Rectangle 101"/>
          <p:cNvSpPr>
            <a:spLocks noChangeArrowheads="1"/>
          </p:cNvSpPr>
          <p:nvPr/>
        </p:nvSpPr>
        <p:spPr bwMode="auto">
          <a:xfrm>
            <a:off x="5873750" y="3703638"/>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b="0">
                <a:solidFill>
                  <a:srgbClr val="000000"/>
                </a:solidFill>
                <a:latin typeface="Times New Roman" panose="02020603050405020304" pitchFamily="18" charset="0"/>
              </a:rPr>
              <a:t>1</a:t>
            </a:r>
            <a:endParaRPr lang="en-US" altLang="zh-CN"/>
          </a:p>
        </p:txBody>
      </p:sp>
      <p:sp>
        <p:nvSpPr>
          <p:cNvPr id="1195110" name="Freeform 102"/>
          <p:cNvSpPr/>
          <p:nvPr/>
        </p:nvSpPr>
        <p:spPr bwMode="auto">
          <a:xfrm>
            <a:off x="4916488" y="4921250"/>
            <a:ext cx="150812" cy="149225"/>
          </a:xfrm>
          <a:custGeom>
            <a:avLst/>
            <a:gdLst>
              <a:gd name="T0" fmla="*/ 0 w 212"/>
              <a:gd name="T1" fmla="*/ 106 h 212"/>
              <a:gd name="T2" fmla="*/ 106 w 212"/>
              <a:gd name="T3" fmla="*/ 0 h 212"/>
              <a:gd name="T4" fmla="*/ 212 w 212"/>
              <a:gd name="T5" fmla="*/ 106 h 212"/>
              <a:gd name="T6" fmla="*/ 212 w 212"/>
              <a:gd name="T7" fmla="*/ 106 h 212"/>
              <a:gd name="T8" fmla="*/ 106 w 212"/>
              <a:gd name="T9" fmla="*/ 212 h 212"/>
              <a:gd name="T10" fmla="*/ 0 w 212"/>
              <a:gd name="T11" fmla="*/ 106 h 212"/>
            </a:gdLst>
            <a:ahLst/>
            <a:cxnLst>
              <a:cxn ang="0">
                <a:pos x="T0" y="T1"/>
              </a:cxn>
              <a:cxn ang="0">
                <a:pos x="T2" y="T3"/>
              </a:cxn>
              <a:cxn ang="0">
                <a:pos x="T4" y="T5"/>
              </a:cxn>
              <a:cxn ang="0">
                <a:pos x="T6" y="T7"/>
              </a:cxn>
              <a:cxn ang="0">
                <a:pos x="T8" y="T9"/>
              </a:cxn>
              <a:cxn ang="0">
                <a:pos x="T10" y="T11"/>
              </a:cxn>
            </a:cxnLst>
            <a:rect l="0" t="0" r="r" b="b"/>
            <a:pathLst>
              <a:path w="212" h="212">
                <a:moveTo>
                  <a:pt x="0" y="106"/>
                </a:moveTo>
                <a:cubicBezTo>
                  <a:pt x="0" y="48"/>
                  <a:pt x="47" y="0"/>
                  <a:pt x="106" y="0"/>
                </a:cubicBezTo>
                <a:cubicBezTo>
                  <a:pt x="164" y="0"/>
                  <a:pt x="212" y="48"/>
                  <a:pt x="212" y="106"/>
                </a:cubicBezTo>
                <a:cubicBezTo>
                  <a:pt x="212" y="106"/>
                  <a:pt x="212" y="106"/>
                  <a:pt x="212" y="106"/>
                </a:cubicBezTo>
                <a:cubicBezTo>
                  <a:pt x="212" y="165"/>
                  <a:pt x="164" y="212"/>
                  <a:pt x="106" y="212"/>
                </a:cubicBezTo>
                <a:cubicBezTo>
                  <a:pt x="47" y="212"/>
                  <a:pt x="0" y="165"/>
                  <a:pt x="0" y="106"/>
                </a:cubicBezTo>
              </a:path>
            </a:pathLst>
          </a:custGeom>
          <a:solidFill>
            <a:srgbClr val="FFFFFF"/>
          </a:solidFill>
          <a:ln w="0">
            <a:solidFill>
              <a:srgbClr val="000000"/>
            </a:solidFill>
            <a:prstDash val="solid"/>
            <a:round/>
          </a:ln>
        </p:spPr>
        <p:txBody>
          <a:bodyPr/>
          <a:lstStyle/>
          <a:p>
            <a:endParaRPr lang="zh-CN" altLang="en-US"/>
          </a:p>
        </p:txBody>
      </p:sp>
      <p:sp>
        <p:nvSpPr>
          <p:cNvPr id="1195111" name="Freeform 103"/>
          <p:cNvSpPr/>
          <p:nvPr/>
        </p:nvSpPr>
        <p:spPr bwMode="auto">
          <a:xfrm>
            <a:off x="4916488" y="4921250"/>
            <a:ext cx="150812" cy="149225"/>
          </a:xfrm>
          <a:custGeom>
            <a:avLst/>
            <a:gdLst>
              <a:gd name="T0" fmla="*/ 0 w 95"/>
              <a:gd name="T1" fmla="*/ 47 h 94"/>
              <a:gd name="T2" fmla="*/ 47 w 95"/>
              <a:gd name="T3" fmla="*/ 0 h 94"/>
              <a:gd name="T4" fmla="*/ 95 w 95"/>
              <a:gd name="T5" fmla="*/ 47 h 94"/>
              <a:gd name="T6" fmla="*/ 95 w 95"/>
              <a:gd name="T7" fmla="*/ 47 h 94"/>
              <a:gd name="T8" fmla="*/ 47 w 95"/>
              <a:gd name="T9" fmla="*/ 94 h 94"/>
              <a:gd name="T10" fmla="*/ 0 w 95"/>
              <a:gd name="T11" fmla="*/ 47 h 94"/>
            </a:gdLst>
            <a:ahLst/>
            <a:cxnLst>
              <a:cxn ang="0">
                <a:pos x="T0" y="T1"/>
              </a:cxn>
              <a:cxn ang="0">
                <a:pos x="T2" y="T3"/>
              </a:cxn>
              <a:cxn ang="0">
                <a:pos x="T4" y="T5"/>
              </a:cxn>
              <a:cxn ang="0">
                <a:pos x="T6" y="T7"/>
              </a:cxn>
              <a:cxn ang="0">
                <a:pos x="T8" y="T9"/>
              </a:cxn>
              <a:cxn ang="0">
                <a:pos x="T10" y="T11"/>
              </a:cxn>
            </a:cxnLst>
            <a:rect l="0" t="0" r="r" b="b"/>
            <a:pathLst>
              <a:path w="95" h="94">
                <a:moveTo>
                  <a:pt x="0" y="47"/>
                </a:moveTo>
                <a:cubicBezTo>
                  <a:pt x="0" y="21"/>
                  <a:pt x="21" y="0"/>
                  <a:pt x="47" y="0"/>
                </a:cubicBezTo>
                <a:cubicBezTo>
                  <a:pt x="73" y="0"/>
                  <a:pt x="95" y="21"/>
                  <a:pt x="95" y="47"/>
                </a:cubicBezTo>
                <a:cubicBezTo>
                  <a:pt x="95" y="47"/>
                  <a:pt x="95" y="47"/>
                  <a:pt x="95" y="47"/>
                </a:cubicBezTo>
                <a:cubicBezTo>
                  <a:pt x="95" y="73"/>
                  <a:pt x="73" y="94"/>
                  <a:pt x="47" y="94"/>
                </a:cubicBezTo>
                <a:cubicBezTo>
                  <a:pt x="21" y="94"/>
                  <a:pt x="0" y="73"/>
                  <a:pt x="0" y="47"/>
                </a:cubicBezTo>
              </a:path>
            </a:pathLst>
          </a:custGeom>
          <a:noFill/>
          <a:ln w="31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112" name="Rectangle 104"/>
          <p:cNvSpPr>
            <a:spLocks noChangeArrowheads="1"/>
          </p:cNvSpPr>
          <p:nvPr/>
        </p:nvSpPr>
        <p:spPr bwMode="auto">
          <a:xfrm>
            <a:off x="4959350" y="491490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b="0">
                <a:solidFill>
                  <a:srgbClr val="000000"/>
                </a:solidFill>
                <a:latin typeface="Times New Roman" panose="02020603050405020304" pitchFamily="18" charset="0"/>
              </a:rPr>
              <a:t>2</a:t>
            </a:r>
            <a:endParaRPr lang="en-US" altLang="zh-CN"/>
          </a:p>
        </p:txBody>
      </p:sp>
      <p:sp>
        <p:nvSpPr>
          <p:cNvPr id="1195113" name="Freeform 105"/>
          <p:cNvSpPr/>
          <p:nvPr/>
        </p:nvSpPr>
        <p:spPr bwMode="auto">
          <a:xfrm>
            <a:off x="6357938" y="4932363"/>
            <a:ext cx="150812" cy="149225"/>
          </a:xfrm>
          <a:custGeom>
            <a:avLst/>
            <a:gdLst>
              <a:gd name="T0" fmla="*/ 0 w 212"/>
              <a:gd name="T1" fmla="*/ 105 h 211"/>
              <a:gd name="T2" fmla="*/ 106 w 212"/>
              <a:gd name="T3" fmla="*/ 0 h 211"/>
              <a:gd name="T4" fmla="*/ 212 w 212"/>
              <a:gd name="T5" fmla="*/ 105 h 211"/>
              <a:gd name="T6" fmla="*/ 212 w 212"/>
              <a:gd name="T7" fmla="*/ 105 h 211"/>
              <a:gd name="T8" fmla="*/ 106 w 212"/>
              <a:gd name="T9" fmla="*/ 211 h 211"/>
              <a:gd name="T10" fmla="*/ 0 w 212"/>
              <a:gd name="T11" fmla="*/ 105 h 211"/>
            </a:gdLst>
            <a:ahLst/>
            <a:cxnLst>
              <a:cxn ang="0">
                <a:pos x="T0" y="T1"/>
              </a:cxn>
              <a:cxn ang="0">
                <a:pos x="T2" y="T3"/>
              </a:cxn>
              <a:cxn ang="0">
                <a:pos x="T4" y="T5"/>
              </a:cxn>
              <a:cxn ang="0">
                <a:pos x="T6" y="T7"/>
              </a:cxn>
              <a:cxn ang="0">
                <a:pos x="T8" y="T9"/>
              </a:cxn>
              <a:cxn ang="0">
                <a:pos x="T10" y="T11"/>
              </a:cxn>
            </a:cxnLst>
            <a:rect l="0" t="0" r="r" b="b"/>
            <a:pathLst>
              <a:path w="212" h="211">
                <a:moveTo>
                  <a:pt x="0" y="105"/>
                </a:moveTo>
                <a:cubicBezTo>
                  <a:pt x="0" y="47"/>
                  <a:pt x="47" y="0"/>
                  <a:pt x="106" y="0"/>
                </a:cubicBezTo>
                <a:cubicBezTo>
                  <a:pt x="164" y="0"/>
                  <a:pt x="212" y="47"/>
                  <a:pt x="212" y="105"/>
                </a:cubicBezTo>
                <a:cubicBezTo>
                  <a:pt x="212" y="105"/>
                  <a:pt x="212" y="105"/>
                  <a:pt x="212" y="105"/>
                </a:cubicBezTo>
                <a:cubicBezTo>
                  <a:pt x="212" y="164"/>
                  <a:pt x="164" y="211"/>
                  <a:pt x="106" y="211"/>
                </a:cubicBezTo>
                <a:cubicBezTo>
                  <a:pt x="47" y="211"/>
                  <a:pt x="0" y="164"/>
                  <a:pt x="0" y="105"/>
                </a:cubicBezTo>
              </a:path>
            </a:pathLst>
          </a:custGeom>
          <a:solidFill>
            <a:srgbClr val="FFFFFF"/>
          </a:solidFill>
          <a:ln w="0">
            <a:solidFill>
              <a:srgbClr val="000000"/>
            </a:solidFill>
            <a:prstDash val="solid"/>
            <a:round/>
          </a:ln>
        </p:spPr>
        <p:txBody>
          <a:bodyPr/>
          <a:lstStyle/>
          <a:p>
            <a:endParaRPr lang="zh-CN" altLang="en-US"/>
          </a:p>
        </p:txBody>
      </p:sp>
      <p:sp>
        <p:nvSpPr>
          <p:cNvPr id="1195114" name="Freeform 106"/>
          <p:cNvSpPr/>
          <p:nvPr/>
        </p:nvSpPr>
        <p:spPr bwMode="auto">
          <a:xfrm>
            <a:off x="6357938" y="4932363"/>
            <a:ext cx="150812" cy="149225"/>
          </a:xfrm>
          <a:custGeom>
            <a:avLst/>
            <a:gdLst>
              <a:gd name="T0" fmla="*/ 0 w 95"/>
              <a:gd name="T1" fmla="*/ 47 h 94"/>
              <a:gd name="T2" fmla="*/ 48 w 95"/>
              <a:gd name="T3" fmla="*/ 0 h 94"/>
              <a:gd name="T4" fmla="*/ 95 w 95"/>
              <a:gd name="T5" fmla="*/ 47 h 94"/>
              <a:gd name="T6" fmla="*/ 95 w 95"/>
              <a:gd name="T7" fmla="*/ 47 h 94"/>
              <a:gd name="T8" fmla="*/ 48 w 95"/>
              <a:gd name="T9" fmla="*/ 94 h 94"/>
              <a:gd name="T10" fmla="*/ 0 w 95"/>
              <a:gd name="T11" fmla="*/ 47 h 94"/>
            </a:gdLst>
            <a:ahLst/>
            <a:cxnLst>
              <a:cxn ang="0">
                <a:pos x="T0" y="T1"/>
              </a:cxn>
              <a:cxn ang="0">
                <a:pos x="T2" y="T3"/>
              </a:cxn>
              <a:cxn ang="0">
                <a:pos x="T4" y="T5"/>
              </a:cxn>
              <a:cxn ang="0">
                <a:pos x="T6" y="T7"/>
              </a:cxn>
              <a:cxn ang="0">
                <a:pos x="T8" y="T9"/>
              </a:cxn>
              <a:cxn ang="0">
                <a:pos x="T10" y="T11"/>
              </a:cxn>
            </a:cxnLst>
            <a:rect l="0" t="0" r="r" b="b"/>
            <a:pathLst>
              <a:path w="95" h="94">
                <a:moveTo>
                  <a:pt x="0" y="47"/>
                </a:moveTo>
                <a:cubicBezTo>
                  <a:pt x="0" y="21"/>
                  <a:pt x="21" y="0"/>
                  <a:pt x="48" y="0"/>
                </a:cubicBezTo>
                <a:cubicBezTo>
                  <a:pt x="73" y="0"/>
                  <a:pt x="95" y="21"/>
                  <a:pt x="95" y="47"/>
                </a:cubicBezTo>
                <a:cubicBezTo>
                  <a:pt x="95" y="47"/>
                  <a:pt x="95" y="47"/>
                  <a:pt x="95" y="47"/>
                </a:cubicBezTo>
                <a:cubicBezTo>
                  <a:pt x="95" y="73"/>
                  <a:pt x="73" y="94"/>
                  <a:pt x="48" y="94"/>
                </a:cubicBezTo>
                <a:cubicBezTo>
                  <a:pt x="21" y="94"/>
                  <a:pt x="0" y="73"/>
                  <a:pt x="0" y="47"/>
                </a:cubicBezTo>
              </a:path>
            </a:pathLst>
          </a:custGeom>
          <a:noFill/>
          <a:ln w="31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5115" name="Rectangle 107"/>
          <p:cNvSpPr>
            <a:spLocks noChangeArrowheads="1"/>
          </p:cNvSpPr>
          <p:nvPr/>
        </p:nvSpPr>
        <p:spPr bwMode="auto">
          <a:xfrm>
            <a:off x="6405563" y="4926013"/>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b="0">
                <a:solidFill>
                  <a:srgbClr val="000000"/>
                </a:solidFill>
                <a:latin typeface="Times New Roman" panose="02020603050405020304" pitchFamily="18" charset="0"/>
              </a:rPr>
              <a:t>3</a:t>
            </a:r>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6034" name="Rectangle 2"/>
          <p:cNvSpPr>
            <a:spLocks noGrp="1" noChangeArrowheads="1"/>
          </p:cNvSpPr>
          <p:nvPr>
            <p:ph type="title"/>
          </p:nvPr>
        </p:nvSpPr>
        <p:spPr/>
        <p:txBody>
          <a:bodyPr/>
          <a:lstStyle/>
          <a:p>
            <a:endParaRPr lang="zh-CN" altLang="en-US"/>
          </a:p>
        </p:txBody>
      </p:sp>
      <p:sp>
        <p:nvSpPr>
          <p:cNvPr id="1196035" name="Rectangle 3"/>
          <p:cNvSpPr>
            <a:spLocks noGrp="1" noChangeArrowheads="1"/>
          </p:cNvSpPr>
          <p:nvPr>
            <p:ph type="body" idx="1"/>
          </p:nvPr>
        </p:nvSpPr>
        <p:spPr>
          <a:xfrm>
            <a:off x="468313" y="2060575"/>
            <a:ext cx="8424862" cy="3384550"/>
          </a:xfrm>
        </p:spPr>
        <p:txBody>
          <a:bodyPr/>
          <a:lstStyle/>
          <a:p>
            <a:r>
              <a:rPr lang="en-US" altLang="zh-CN" sz="3000"/>
              <a:t>Indexing Log</a:t>
            </a:r>
            <a:r>
              <a:rPr lang="zh-CN" altLang="en-US" sz="3000"/>
              <a:t>中的前向</a:t>
            </a:r>
            <a:r>
              <a:rPr lang="en-US" altLang="zh-CN" sz="3000"/>
              <a:t>(redo)</a:t>
            </a:r>
            <a:r>
              <a:rPr lang="zh-CN" altLang="en-US" sz="3000"/>
              <a:t>和后向</a:t>
            </a:r>
            <a:r>
              <a:rPr lang="en-US" altLang="zh-CN" sz="3000"/>
              <a:t>(undo)</a:t>
            </a:r>
            <a:r>
              <a:rPr lang="zh-CN" altLang="es-ES_tradnl" sz="3000"/>
              <a:t>检索</a:t>
            </a:r>
            <a:r>
              <a:rPr lang="zh-CN" altLang="es-ES_tradnl"/>
              <a:t> </a:t>
            </a:r>
            <a:endParaRPr lang="zh-CN" altLang="en-US"/>
          </a:p>
        </p:txBody>
      </p:sp>
      <p:sp>
        <p:nvSpPr>
          <p:cNvPr id="1196037" name="Rectangle 5"/>
          <p:cNvSpPr>
            <a:spLocks noChangeArrowheads="1"/>
          </p:cNvSpPr>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96036" name="Object 4"/>
          <p:cNvGraphicFramePr>
            <a:graphicFrameLocks noChangeAspect="1"/>
          </p:cNvGraphicFramePr>
          <p:nvPr/>
        </p:nvGraphicFramePr>
        <p:xfrm>
          <a:off x="971550" y="3068638"/>
          <a:ext cx="6553200" cy="3244850"/>
        </p:xfrm>
        <a:graphic>
          <a:graphicData uri="http://schemas.openxmlformats.org/presentationml/2006/ole">
            <mc:AlternateContent xmlns:mc="http://schemas.openxmlformats.org/markup-compatibility/2006">
              <mc:Choice xmlns:v="urn:schemas-microsoft-com:vml" Requires="v">
                <p:oleObj spid="_x0000_s18493" name="Visio" r:id="rId3" imgW="3896995" imgH="1939925" progId="Visio.Drawing.11">
                  <p:embed/>
                </p:oleObj>
              </mc:Choice>
              <mc:Fallback>
                <p:oleObj name="Visio" r:id="rId3" imgW="3896995" imgH="1939925" progId="Visio.Drawing.11">
                  <p:embed/>
                  <p:pic>
                    <p:nvPicPr>
                      <p:cNvPr id="0" name="图片 184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068638"/>
                        <a:ext cx="6553200" cy="324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058" name="Rectangle 2"/>
          <p:cNvSpPr>
            <a:spLocks noGrp="1" noChangeArrowheads="1"/>
          </p:cNvSpPr>
          <p:nvPr>
            <p:ph type="title"/>
          </p:nvPr>
        </p:nvSpPr>
        <p:spPr/>
        <p:txBody>
          <a:bodyPr/>
          <a:lstStyle/>
          <a:p>
            <a:r>
              <a:rPr lang="zh-CN" altLang="en-US" sz="4000"/>
              <a:t>索引融合技术</a:t>
            </a:r>
          </a:p>
        </p:txBody>
      </p:sp>
      <p:sp>
        <p:nvSpPr>
          <p:cNvPr id="1197059" name="Rectangle 3"/>
          <p:cNvSpPr>
            <a:spLocks noGrp="1" noChangeArrowheads="1"/>
          </p:cNvSpPr>
          <p:nvPr>
            <p:ph type="body" idx="1"/>
          </p:nvPr>
        </p:nvSpPr>
        <p:spPr>
          <a:xfrm>
            <a:off x="468313" y="1989138"/>
            <a:ext cx="8229600" cy="4392612"/>
          </a:xfrm>
        </p:spPr>
        <p:txBody>
          <a:bodyPr/>
          <a:lstStyle/>
          <a:p>
            <a:r>
              <a:rPr lang="zh-CN" altLang="en-US"/>
              <a:t>需求</a:t>
            </a:r>
          </a:p>
          <a:p>
            <a:pPr lvl="1"/>
            <a:r>
              <a:rPr lang="en-US" altLang="zh-CN"/>
              <a:t>Log</a:t>
            </a:r>
            <a:r>
              <a:rPr lang="zh-CN" altLang="en-US"/>
              <a:t>项太多</a:t>
            </a:r>
          </a:p>
          <a:p>
            <a:pPr lvl="1"/>
            <a:r>
              <a:rPr lang="zh-CN" altLang="en-US"/>
              <a:t>恢复时的操作太多，效率低</a:t>
            </a:r>
          </a:p>
          <a:p>
            <a:r>
              <a:rPr lang="zh-CN" altLang="en-US"/>
              <a:t>能否去除冗余项？</a:t>
            </a:r>
          </a:p>
          <a:p>
            <a:pPr lvl="1"/>
            <a:r>
              <a:rPr lang="zh-CN" altLang="en-US"/>
              <a:t>索引融合技术</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0258" name="Rectangle 2"/>
          <p:cNvSpPr>
            <a:spLocks noGrp="1" noChangeArrowheads="1"/>
          </p:cNvSpPr>
          <p:nvPr>
            <p:ph type="title"/>
          </p:nvPr>
        </p:nvSpPr>
        <p:spPr/>
        <p:txBody>
          <a:bodyPr/>
          <a:lstStyle/>
          <a:p>
            <a:endParaRPr lang="zh-CN" altLang="en-US"/>
          </a:p>
        </p:txBody>
      </p:sp>
      <p:sp>
        <p:nvSpPr>
          <p:cNvPr id="1120259" name="Rectangle 3"/>
          <p:cNvSpPr>
            <a:spLocks noGrp="1" noChangeArrowheads="1"/>
          </p:cNvSpPr>
          <p:nvPr>
            <p:ph type="body" idx="1"/>
          </p:nvPr>
        </p:nvSpPr>
        <p:spPr>
          <a:xfrm>
            <a:off x="468313" y="1700213"/>
            <a:ext cx="8229600" cy="3313112"/>
          </a:xfrm>
        </p:spPr>
        <p:txBody>
          <a:bodyPr/>
          <a:lstStyle/>
          <a:p>
            <a:pPr>
              <a:lnSpc>
                <a:spcPct val="80000"/>
              </a:lnSpc>
            </a:pPr>
            <a:r>
              <a:rPr lang="en-US" altLang="zh-CN" sz="2800" b="1"/>
              <a:t>Log Chain</a:t>
            </a:r>
            <a:endParaRPr lang="zh-CN" altLang="en-US" sz="2800"/>
          </a:p>
          <a:p>
            <a:pPr lvl="1">
              <a:lnSpc>
                <a:spcPct val="80000"/>
              </a:lnSpc>
            </a:pPr>
            <a:r>
              <a:rPr lang="zh-CN" altLang="en-US" sz="2400"/>
              <a:t>无环、无分支有向图描述不同备份点索引之间的依赖关系。</a:t>
            </a:r>
          </a:p>
          <a:p>
            <a:pPr lvl="1">
              <a:lnSpc>
                <a:spcPct val="80000"/>
              </a:lnSpc>
            </a:pPr>
            <a:r>
              <a:rPr lang="zh-CN" altLang="en-US" sz="2400"/>
              <a:t>每次差量备份，差量备份产生的</a:t>
            </a:r>
            <a:r>
              <a:rPr lang="en-US" altLang="zh-CN" sz="2400"/>
              <a:t>Log</a:t>
            </a:r>
            <a:r>
              <a:rPr lang="zh-CN" altLang="en-US" sz="2400"/>
              <a:t>索引项作为图中的</a:t>
            </a:r>
            <a:r>
              <a:rPr lang="zh-CN" altLang="en-US" sz="2400" b="1"/>
              <a:t>节点</a:t>
            </a:r>
            <a:r>
              <a:rPr lang="zh-CN" altLang="en-US" sz="2400"/>
              <a:t>，索引之间的依赖关系构成图的</a:t>
            </a:r>
            <a:r>
              <a:rPr lang="zh-CN" altLang="en-US" sz="2400" b="1"/>
              <a:t>边</a:t>
            </a:r>
            <a:r>
              <a:rPr lang="zh-CN" altLang="en-US" sz="2400"/>
              <a:t>，能够反映备份数据完整镜像的索引文件称为图的</a:t>
            </a:r>
            <a:r>
              <a:rPr lang="zh-CN" altLang="en-US" sz="2400" b="1"/>
              <a:t>源</a:t>
            </a:r>
            <a:r>
              <a:rPr lang="zh-CN" altLang="en-US" sz="2400"/>
              <a:t>，把这种由索引之间依赖关系构成的图称为</a:t>
            </a:r>
            <a:r>
              <a:rPr lang="en-US" altLang="zh-CN" sz="2400" b="1"/>
              <a:t>Log Chain</a:t>
            </a:r>
          </a:p>
          <a:p>
            <a:pPr lvl="1">
              <a:lnSpc>
                <a:spcPct val="80000"/>
              </a:lnSpc>
            </a:pPr>
            <a:endParaRPr lang="en-US" altLang="zh-CN" sz="2400" b="1"/>
          </a:p>
          <a:p>
            <a:pPr>
              <a:lnSpc>
                <a:spcPct val="80000"/>
              </a:lnSpc>
            </a:pPr>
            <a:r>
              <a:rPr lang="zh-CN" altLang="en-US" sz="2800"/>
              <a:t>间接依赖关系管理 </a:t>
            </a:r>
            <a:r>
              <a:rPr lang="en-US" altLang="zh-CN" sz="2800"/>
              <a:t> </a:t>
            </a:r>
            <a:r>
              <a:rPr lang="zh-CN" altLang="en-US" sz="2800"/>
              <a:t> </a:t>
            </a:r>
          </a:p>
        </p:txBody>
      </p:sp>
      <p:grpSp>
        <p:nvGrpSpPr>
          <p:cNvPr id="1120271" name="Group 15"/>
          <p:cNvGrpSpPr/>
          <p:nvPr/>
        </p:nvGrpSpPr>
        <p:grpSpPr bwMode="auto">
          <a:xfrm>
            <a:off x="1908175" y="5213350"/>
            <a:ext cx="5818188" cy="1095375"/>
            <a:chOff x="1413" y="3284"/>
            <a:chExt cx="3665" cy="690"/>
          </a:xfrm>
        </p:grpSpPr>
        <p:sp>
          <p:nvSpPr>
            <p:cNvPr id="1120262" name="AutoShape 6"/>
            <p:cNvSpPr>
              <a:spLocks noChangeArrowheads="1"/>
            </p:cNvSpPr>
            <p:nvPr/>
          </p:nvSpPr>
          <p:spPr bwMode="auto">
            <a:xfrm>
              <a:off x="2119" y="3284"/>
              <a:ext cx="592" cy="641"/>
            </a:xfrm>
            <a:prstGeom prst="flowChartExtract">
              <a:avLst/>
            </a:prstGeom>
            <a:solidFill>
              <a:srgbClr val="FFFFFF"/>
            </a:solidFill>
            <a:ln w="9525">
              <a:solidFill>
                <a:srgbClr val="000000"/>
              </a:solidFill>
              <a:miter lim="800000"/>
            </a:ln>
          </p:spPr>
          <p:txBody>
            <a:bodyPr lIns="84874" tIns="42438" rIns="84874" bIns="42438"/>
            <a:lstStyle/>
            <a:p>
              <a:pPr algn="just"/>
              <a:r>
                <a:rPr lang="en-US" altLang="zh-CN" sz="2000" b="0">
                  <a:latin typeface="Times New Roman" panose="02020603050405020304" pitchFamily="18" charset="0"/>
                </a:rPr>
                <a:t>I</a:t>
              </a:r>
              <a:r>
                <a:rPr lang="en-US" altLang="zh-CN" sz="2000" b="0" baseline="-25000">
                  <a:latin typeface="Times New Roman" panose="02020603050405020304" pitchFamily="18" charset="0"/>
                </a:rPr>
                <a:t>1</a:t>
              </a:r>
              <a:endParaRPr lang="en-US" altLang="zh-CN" sz="2000"/>
            </a:p>
          </p:txBody>
        </p:sp>
        <p:sp>
          <p:nvSpPr>
            <p:cNvPr id="1120263" name="Line 7"/>
            <p:cNvSpPr>
              <a:spLocks noChangeShapeType="1"/>
            </p:cNvSpPr>
            <p:nvPr/>
          </p:nvSpPr>
          <p:spPr bwMode="auto">
            <a:xfrm flipH="1">
              <a:off x="1823" y="3541"/>
              <a:ext cx="444" cy="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0264" name="Line 8"/>
            <p:cNvSpPr>
              <a:spLocks noChangeShapeType="1"/>
            </p:cNvSpPr>
            <p:nvPr/>
          </p:nvSpPr>
          <p:spPr bwMode="auto">
            <a:xfrm flipH="1">
              <a:off x="2563" y="3541"/>
              <a:ext cx="444" cy="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0265" name="Line 9"/>
            <p:cNvSpPr>
              <a:spLocks noChangeShapeType="1"/>
            </p:cNvSpPr>
            <p:nvPr/>
          </p:nvSpPr>
          <p:spPr bwMode="auto">
            <a:xfrm flipH="1">
              <a:off x="3302" y="3541"/>
              <a:ext cx="445" cy="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0266" name="Line 10"/>
            <p:cNvSpPr>
              <a:spLocks noChangeShapeType="1"/>
            </p:cNvSpPr>
            <p:nvPr/>
          </p:nvSpPr>
          <p:spPr bwMode="auto">
            <a:xfrm>
              <a:off x="4263" y="3541"/>
              <a:ext cx="223" cy="1"/>
            </a:xfrm>
            <a:prstGeom prst="line">
              <a:avLst/>
            </a:prstGeom>
            <a:noFill/>
            <a:ln w="28575">
              <a:solidFill>
                <a:srgbClr val="000000"/>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1120267" name="AutoShape 11"/>
            <p:cNvSpPr>
              <a:spLocks noChangeArrowheads="1"/>
            </p:cNvSpPr>
            <p:nvPr/>
          </p:nvSpPr>
          <p:spPr bwMode="auto">
            <a:xfrm>
              <a:off x="2859" y="3284"/>
              <a:ext cx="591" cy="641"/>
            </a:xfrm>
            <a:prstGeom prst="flowChartExtract">
              <a:avLst/>
            </a:prstGeom>
            <a:solidFill>
              <a:srgbClr val="FFFFFF"/>
            </a:solidFill>
            <a:ln w="9525">
              <a:solidFill>
                <a:srgbClr val="000000"/>
              </a:solidFill>
              <a:miter lim="800000"/>
            </a:ln>
          </p:spPr>
          <p:txBody>
            <a:bodyPr lIns="84874" tIns="42438" rIns="84874" bIns="42438"/>
            <a:lstStyle/>
            <a:p>
              <a:pPr algn="just"/>
              <a:r>
                <a:rPr lang="en-US" altLang="zh-CN" sz="2000" b="0">
                  <a:latin typeface="Times New Roman" panose="02020603050405020304" pitchFamily="18" charset="0"/>
                </a:rPr>
                <a:t>I</a:t>
              </a:r>
              <a:r>
                <a:rPr lang="en-US" altLang="zh-CN" sz="2000" b="0" baseline="-25000">
                  <a:latin typeface="Times New Roman" panose="02020603050405020304" pitchFamily="18" charset="0"/>
                </a:rPr>
                <a:t>2</a:t>
              </a:r>
              <a:endParaRPr lang="en-US" altLang="zh-CN" sz="2000"/>
            </a:p>
          </p:txBody>
        </p:sp>
        <p:sp>
          <p:nvSpPr>
            <p:cNvPr id="1120268" name="AutoShape 12"/>
            <p:cNvSpPr>
              <a:spLocks noChangeArrowheads="1"/>
            </p:cNvSpPr>
            <p:nvPr/>
          </p:nvSpPr>
          <p:spPr bwMode="auto">
            <a:xfrm>
              <a:off x="3599" y="3284"/>
              <a:ext cx="591" cy="641"/>
            </a:xfrm>
            <a:prstGeom prst="flowChartExtract">
              <a:avLst/>
            </a:prstGeom>
            <a:solidFill>
              <a:srgbClr val="FFFFFF"/>
            </a:solidFill>
            <a:ln w="9525">
              <a:solidFill>
                <a:srgbClr val="000000"/>
              </a:solidFill>
              <a:miter lim="800000"/>
            </a:ln>
          </p:spPr>
          <p:txBody>
            <a:bodyPr lIns="84874" tIns="42438" rIns="84874" bIns="42438"/>
            <a:lstStyle/>
            <a:p>
              <a:pPr algn="just"/>
              <a:r>
                <a:rPr lang="en-US" altLang="zh-CN" sz="2000" b="0">
                  <a:latin typeface="Times New Roman" panose="02020603050405020304" pitchFamily="18" charset="0"/>
                </a:rPr>
                <a:t>I</a:t>
              </a:r>
              <a:r>
                <a:rPr lang="en-US" altLang="zh-CN" sz="2000" b="0" baseline="-25000">
                  <a:latin typeface="Times New Roman" panose="02020603050405020304" pitchFamily="18" charset="0"/>
                </a:rPr>
                <a:t>3</a:t>
              </a:r>
              <a:endParaRPr lang="en-US" altLang="zh-CN" sz="2000"/>
            </a:p>
          </p:txBody>
        </p:sp>
        <p:sp>
          <p:nvSpPr>
            <p:cNvPr id="1120269" name="AutoShape 13"/>
            <p:cNvSpPr>
              <a:spLocks noChangeArrowheads="1"/>
            </p:cNvSpPr>
            <p:nvPr/>
          </p:nvSpPr>
          <p:spPr bwMode="auto">
            <a:xfrm>
              <a:off x="4486" y="3284"/>
              <a:ext cx="592" cy="641"/>
            </a:xfrm>
            <a:prstGeom prst="flowChartExtract">
              <a:avLst/>
            </a:prstGeom>
            <a:solidFill>
              <a:srgbClr val="FFFFFF"/>
            </a:solidFill>
            <a:ln w="9525">
              <a:solidFill>
                <a:srgbClr val="000000"/>
              </a:solidFill>
              <a:miter lim="800000"/>
            </a:ln>
          </p:spPr>
          <p:txBody>
            <a:bodyPr lIns="84874" tIns="42438" rIns="84874" bIns="42438"/>
            <a:lstStyle/>
            <a:p>
              <a:pPr algn="just"/>
              <a:r>
                <a:rPr lang="en-US" altLang="zh-CN" sz="2000" b="0">
                  <a:latin typeface="Times New Roman" panose="02020603050405020304" pitchFamily="18" charset="0"/>
                </a:rPr>
                <a:t>I</a:t>
              </a:r>
              <a:r>
                <a:rPr lang="en-US" altLang="zh-CN" sz="2000" b="0" baseline="-25000">
                  <a:latin typeface="Times New Roman" panose="02020603050405020304" pitchFamily="18" charset="0"/>
                </a:rPr>
                <a:t>n</a:t>
              </a:r>
              <a:endParaRPr lang="en-US" altLang="zh-CN" sz="2000"/>
            </a:p>
          </p:txBody>
        </p:sp>
        <p:sp>
          <p:nvSpPr>
            <p:cNvPr id="1120270" name="Text Box 14"/>
            <p:cNvSpPr txBox="1">
              <a:spLocks noChangeArrowheads="1"/>
            </p:cNvSpPr>
            <p:nvPr/>
          </p:nvSpPr>
          <p:spPr bwMode="auto">
            <a:xfrm>
              <a:off x="1413" y="3284"/>
              <a:ext cx="478" cy="690"/>
            </a:xfrm>
            <a:prstGeom prst="rect">
              <a:avLst/>
            </a:prstGeom>
            <a:solidFill>
              <a:srgbClr val="FFFFFF"/>
            </a:solidFill>
            <a:ln w="9525">
              <a:solidFill>
                <a:srgbClr val="000000"/>
              </a:solidFill>
              <a:miter lim="800000"/>
            </a:ln>
          </p:spPr>
          <p:txBody>
            <a:bodyPr/>
            <a:lstStyle/>
            <a:p>
              <a:pPr algn="just"/>
              <a:r>
                <a:rPr lang="en-US" altLang="zh-CN" sz="2000" b="0">
                  <a:latin typeface="Times New Roman" panose="02020603050405020304" pitchFamily="18" charset="0"/>
                </a:rPr>
                <a:t>A</a:t>
              </a:r>
              <a:r>
                <a:rPr lang="en-US" altLang="zh-CN" sz="2000" b="0" baseline="-25000">
                  <a:latin typeface="Times New Roman" panose="02020603050405020304" pitchFamily="18" charset="0"/>
                </a:rPr>
                <a:t>0</a:t>
              </a:r>
              <a:endParaRPr lang="en-US" altLang="zh-CN" sz="2000"/>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1282" name="Rectangle 2"/>
          <p:cNvSpPr>
            <a:spLocks noGrp="1" noChangeArrowheads="1"/>
          </p:cNvSpPr>
          <p:nvPr>
            <p:ph type="title"/>
          </p:nvPr>
        </p:nvSpPr>
        <p:spPr/>
        <p:txBody>
          <a:bodyPr/>
          <a:lstStyle/>
          <a:p>
            <a:endParaRPr lang="zh-CN" altLang="en-US"/>
          </a:p>
        </p:txBody>
      </p:sp>
      <p:sp>
        <p:nvSpPr>
          <p:cNvPr id="1121283" name="Rectangle 3"/>
          <p:cNvSpPr>
            <a:spLocks noGrp="1" noChangeArrowheads="1"/>
          </p:cNvSpPr>
          <p:nvPr>
            <p:ph type="body" idx="1"/>
          </p:nvPr>
        </p:nvSpPr>
        <p:spPr/>
        <p:txBody>
          <a:bodyPr/>
          <a:lstStyle/>
          <a:p>
            <a:r>
              <a:rPr lang="zh-CN" altLang="en-US"/>
              <a:t>直接依赖关系管理 </a:t>
            </a:r>
          </a:p>
        </p:txBody>
      </p:sp>
      <p:sp>
        <p:nvSpPr>
          <p:cNvPr id="1121285" name="Rectangle 5"/>
          <p:cNvSpPr>
            <a:spLocks noChangeArrowheads="1"/>
          </p:cNvSpPr>
          <p:nvPr/>
        </p:nvSpPr>
        <p:spPr bwMode="auto">
          <a:xfrm>
            <a:off x="0" y="2905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21284" name="Object 4"/>
          <p:cNvGraphicFramePr>
            <a:graphicFrameLocks noChangeAspect="1"/>
          </p:cNvGraphicFramePr>
          <p:nvPr/>
        </p:nvGraphicFramePr>
        <p:xfrm>
          <a:off x="1052513" y="3429000"/>
          <a:ext cx="6975475" cy="1814513"/>
        </p:xfrm>
        <a:graphic>
          <a:graphicData uri="http://schemas.openxmlformats.org/presentationml/2006/ole">
            <mc:AlternateContent xmlns:mc="http://schemas.openxmlformats.org/markup-compatibility/2006">
              <mc:Choice xmlns:v="urn:schemas-microsoft-com:vml" Requires="v">
                <p:oleObj spid="_x0000_s19517" name="Visio" r:id="rId3" imgW="6028055" imgH="1750060" progId="Visio.Drawing.11">
                  <p:embed/>
                </p:oleObj>
              </mc:Choice>
              <mc:Fallback>
                <p:oleObj name="Visio" r:id="rId3" imgW="6028055" imgH="1750060" progId="Visio.Drawing.11">
                  <p:embed/>
                  <p:pic>
                    <p:nvPicPr>
                      <p:cNvPr id="0" name="图片 194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513" y="3429000"/>
                        <a:ext cx="6975475" cy="181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3330" name="Rectangle 2"/>
          <p:cNvSpPr>
            <a:spLocks noGrp="1" noChangeArrowheads="1"/>
          </p:cNvSpPr>
          <p:nvPr>
            <p:ph type="title"/>
          </p:nvPr>
        </p:nvSpPr>
        <p:spPr/>
        <p:txBody>
          <a:bodyPr/>
          <a:lstStyle/>
          <a:p>
            <a:endParaRPr lang="zh-CN" altLang="en-US"/>
          </a:p>
        </p:txBody>
      </p:sp>
      <p:sp>
        <p:nvSpPr>
          <p:cNvPr id="1123331" name="Rectangle 3"/>
          <p:cNvSpPr>
            <a:spLocks noGrp="1" noChangeArrowheads="1"/>
          </p:cNvSpPr>
          <p:nvPr>
            <p:ph type="body" idx="1"/>
          </p:nvPr>
        </p:nvSpPr>
        <p:spPr/>
        <p:txBody>
          <a:bodyPr/>
          <a:lstStyle/>
          <a:p>
            <a:r>
              <a:rPr lang="zh-CN" altLang="en-US"/>
              <a:t>分段依赖关系管理 </a:t>
            </a:r>
          </a:p>
        </p:txBody>
      </p:sp>
      <p:sp>
        <p:nvSpPr>
          <p:cNvPr id="1123333" name="Rectangle 5"/>
          <p:cNvSpPr>
            <a:spLocks noChangeArrowheads="1"/>
          </p:cNvSpPr>
          <p:nvPr/>
        </p:nvSpPr>
        <p:spPr bwMode="auto">
          <a:xfrm>
            <a:off x="0" y="3067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3334" name="AutoShape 6"/>
          <p:cNvSpPr>
            <a:spLocks noChangeAspect="1" noChangeArrowheads="1" noTextEdit="1"/>
          </p:cNvSpPr>
          <p:nvPr/>
        </p:nvSpPr>
        <p:spPr bwMode="auto">
          <a:xfrm>
            <a:off x="611188" y="3357563"/>
            <a:ext cx="8208962"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3336" name="Freeform 8"/>
          <p:cNvSpPr/>
          <p:nvPr/>
        </p:nvSpPr>
        <p:spPr bwMode="auto">
          <a:xfrm>
            <a:off x="3284538" y="3386138"/>
            <a:ext cx="787400" cy="561975"/>
          </a:xfrm>
          <a:custGeom>
            <a:avLst/>
            <a:gdLst>
              <a:gd name="T0" fmla="*/ 496 w 496"/>
              <a:gd name="T1" fmla="*/ 354 h 354"/>
              <a:gd name="T2" fmla="*/ 248 w 496"/>
              <a:gd name="T3" fmla="*/ 0 h 354"/>
              <a:gd name="T4" fmla="*/ 0 w 496"/>
              <a:gd name="T5" fmla="*/ 354 h 354"/>
              <a:gd name="T6" fmla="*/ 496 w 496"/>
              <a:gd name="T7" fmla="*/ 354 h 354"/>
            </a:gdLst>
            <a:ahLst/>
            <a:cxnLst>
              <a:cxn ang="0">
                <a:pos x="T0" y="T1"/>
              </a:cxn>
              <a:cxn ang="0">
                <a:pos x="T2" y="T3"/>
              </a:cxn>
              <a:cxn ang="0">
                <a:pos x="T4" y="T5"/>
              </a:cxn>
              <a:cxn ang="0">
                <a:pos x="T6" y="T7"/>
              </a:cxn>
            </a:cxnLst>
            <a:rect l="0" t="0" r="r" b="b"/>
            <a:pathLst>
              <a:path w="496" h="354">
                <a:moveTo>
                  <a:pt x="496" y="354"/>
                </a:moveTo>
                <a:lnTo>
                  <a:pt x="248" y="0"/>
                </a:lnTo>
                <a:lnTo>
                  <a:pt x="0" y="354"/>
                </a:lnTo>
                <a:lnTo>
                  <a:pt x="496" y="3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3337" name="Freeform 9"/>
          <p:cNvSpPr/>
          <p:nvPr/>
        </p:nvSpPr>
        <p:spPr bwMode="auto">
          <a:xfrm>
            <a:off x="3284538" y="3386138"/>
            <a:ext cx="787400" cy="561975"/>
          </a:xfrm>
          <a:custGeom>
            <a:avLst/>
            <a:gdLst>
              <a:gd name="T0" fmla="*/ 496 w 496"/>
              <a:gd name="T1" fmla="*/ 354 h 354"/>
              <a:gd name="T2" fmla="*/ 248 w 496"/>
              <a:gd name="T3" fmla="*/ 0 h 354"/>
              <a:gd name="T4" fmla="*/ 0 w 496"/>
              <a:gd name="T5" fmla="*/ 354 h 354"/>
              <a:gd name="T6" fmla="*/ 496 w 496"/>
              <a:gd name="T7" fmla="*/ 354 h 354"/>
            </a:gdLst>
            <a:ahLst/>
            <a:cxnLst>
              <a:cxn ang="0">
                <a:pos x="T0" y="T1"/>
              </a:cxn>
              <a:cxn ang="0">
                <a:pos x="T2" y="T3"/>
              </a:cxn>
              <a:cxn ang="0">
                <a:pos x="T4" y="T5"/>
              </a:cxn>
              <a:cxn ang="0">
                <a:pos x="T6" y="T7"/>
              </a:cxn>
            </a:cxnLst>
            <a:rect l="0" t="0" r="r" b="b"/>
            <a:pathLst>
              <a:path w="496" h="354">
                <a:moveTo>
                  <a:pt x="496" y="354"/>
                </a:moveTo>
                <a:lnTo>
                  <a:pt x="248" y="0"/>
                </a:lnTo>
                <a:lnTo>
                  <a:pt x="0" y="354"/>
                </a:lnTo>
                <a:lnTo>
                  <a:pt x="496" y="354"/>
                </a:lnTo>
                <a:close/>
              </a:path>
            </a:pathLst>
          </a:custGeom>
          <a:noFill/>
          <a:ln w="4763"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3338" name="Rectangle 10"/>
          <p:cNvSpPr>
            <a:spLocks noChangeArrowheads="1"/>
          </p:cNvSpPr>
          <p:nvPr/>
        </p:nvSpPr>
        <p:spPr bwMode="auto">
          <a:xfrm>
            <a:off x="3575050" y="3625850"/>
            <a:ext cx="809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b="0">
                <a:solidFill>
                  <a:srgbClr val="000000"/>
                </a:solidFill>
                <a:latin typeface="Times New Roman" panose="02020603050405020304" pitchFamily="18" charset="0"/>
              </a:rPr>
              <a:t>I</a:t>
            </a:r>
            <a:endParaRPr lang="en-US" altLang="zh-CN"/>
          </a:p>
        </p:txBody>
      </p:sp>
      <p:sp>
        <p:nvSpPr>
          <p:cNvPr id="1123339" name="Rectangle 11"/>
          <p:cNvSpPr>
            <a:spLocks noChangeArrowheads="1"/>
          </p:cNvSpPr>
          <p:nvPr/>
        </p:nvSpPr>
        <p:spPr bwMode="auto">
          <a:xfrm>
            <a:off x="3654425" y="3730625"/>
            <a:ext cx="1190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0">
                <a:solidFill>
                  <a:srgbClr val="000000"/>
                </a:solidFill>
                <a:latin typeface="Times New Roman" panose="02020603050405020304" pitchFamily="18" charset="0"/>
              </a:rPr>
              <a:t>m</a:t>
            </a:r>
            <a:endParaRPr lang="en-US" altLang="zh-CN"/>
          </a:p>
        </p:txBody>
      </p:sp>
      <p:sp>
        <p:nvSpPr>
          <p:cNvPr id="1123340" name="Freeform 12"/>
          <p:cNvSpPr/>
          <p:nvPr/>
        </p:nvSpPr>
        <p:spPr bwMode="auto">
          <a:xfrm>
            <a:off x="1714500" y="3441700"/>
            <a:ext cx="787400" cy="506413"/>
          </a:xfrm>
          <a:custGeom>
            <a:avLst/>
            <a:gdLst>
              <a:gd name="T0" fmla="*/ 496 w 496"/>
              <a:gd name="T1" fmla="*/ 319 h 319"/>
              <a:gd name="T2" fmla="*/ 247 w 496"/>
              <a:gd name="T3" fmla="*/ 0 h 319"/>
              <a:gd name="T4" fmla="*/ 0 w 496"/>
              <a:gd name="T5" fmla="*/ 319 h 319"/>
              <a:gd name="T6" fmla="*/ 496 w 496"/>
              <a:gd name="T7" fmla="*/ 319 h 319"/>
            </a:gdLst>
            <a:ahLst/>
            <a:cxnLst>
              <a:cxn ang="0">
                <a:pos x="T0" y="T1"/>
              </a:cxn>
              <a:cxn ang="0">
                <a:pos x="T2" y="T3"/>
              </a:cxn>
              <a:cxn ang="0">
                <a:pos x="T4" y="T5"/>
              </a:cxn>
              <a:cxn ang="0">
                <a:pos x="T6" y="T7"/>
              </a:cxn>
            </a:cxnLst>
            <a:rect l="0" t="0" r="r" b="b"/>
            <a:pathLst>
              <a:path w="496" h="319">
                <a:moveTo>
                  <a:pt x="496" y="319"/>
                </a:moveTo>
                <a:lnTo>
                  <a:pt x="247" y="0"/>
                </a:lnTo>
                <a:lnTo>
                  <a:pt x="0" y="319"/>
                </a:lnTo>
                <a:lnTo>
                  <a:pt x="496" y="3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3341" name="Freeform 13"/>
          <p:cNvSpPr/>
          <p:nvPr/>
        </p:nvSpPr>
        <p:spPr bwMode="auto">
          <a:xfrm>
            <a:off x="1714500" y="3441700"/>
            <a:ext cx="787400" cy="506413"/>
          </a:xfrm>
          <a:custGeom>
            <a:avLst/>
            <a:gdLst>
              <a:gd name="T0" fmla="*/ 496 w 496"/>
              <a:gd name="T1" fmla="*/ 319 h 319"/>
              <a:gd name="T2" fmla="*/ 247 w 496"/>
              <a:gd name="T3" fmla="*/ 0 h 319"/>
              <a:gd name="T4" fmla="*/ 0 w 496"/>
              <a:gd name="T5" fmla="*/ 319 h 319"/>
              <a:gd name="T6" fmla="*/ 496 w 496"/>
              <a:gd name="T7" fmla="*/ 319 h 319"/>
            </a:gdLst>
            <a:ahLst/>
            <a:cxnLst>
              <a:cxn ang="0">
                <a:pos x="T0" y="T1"/>
              </a:cxn>
              <a:cxn ang="0">
                <a:pos x="T2" y="T3"/>
              </a:cxn>
              <a:cxn ang="0">
                <a:pos x="T4" y="T5"/>
              </a:cxn>
              <a:cxn ang="0">
                <a:pos x="T6" y="T7"/>
              </a:cxn>
            </a:cxnLst>
            <a:rect l="0" t="0" r="r" b="b"/>
            <a:pathLst>
              <a:path w="496" h="319">
                <a:moveTo>
                  <a:pt x="496" y="319"/>
                </a:moveTo>
                <a:lnTo>
                  <a:pt x="247" y="0"/>
                </a:lnTo>
                <a:lnTo>
                  <a:pt x="0" y="319"/>
                </a:lnTo>
                <a:lnTo>
                  <a:pt x="496" y="319"/>
                </a:lnTo>
                <a:close/>
              </a:path>
            </a:pathLst>
          </a:custGeom>
          <a:noFill/>
          <a:ln w="4763"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3342" name="Rectangle 14"/>
          <p:cNvSpPr>
            <a:spLocks noChangeArrowheads="1"/>
          </p:cNvSpPr>
          <p:nvPr/>
        </p:nvSpPr>
        <p:spPr bwMode="auto">
          <a:xfrm>
            <a:off x="2022475" y="3640138"/>
            <a:ext cx="809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b="0">
                <a:solidFill>
                  <a:srgbClr val="000000"/>
                </a:solidFill>
                <a:latin typeface="Times New Roman" panose="02020603050405020304" pitchFamily="18" charset="0"/>
              </a:rPr>
              <a:t>I</a:t>
            </a:r>
            <a:endParaRPr lang="en-US" altLang="zh-CN"/>
          </a:p>
        </p:txBody>
      </p:sp>
      <p:sp>
        <p:nvSpPr>
          <p:cNvPr id="1123343" name="Rectangle 15"/>
          <p:cNvSpPr>
            <a:spLocks noChangeArrowheads="1"/>
          </p:cNvSpPr>
          <p:nvPr/>
        </p:nvSpPr>
        <p:spPr bwMode="auto">
          <a:xfrm>
            <a:off x="2101850" y="3744913"/>
            <a:ext cx="762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0">
                <a:solidFill>
                  <a:srgbClr val="000000"/>
                </a:solidFill>
                <a:latin typeface="Times New Roman" panose="02020603050405020304" pitchFamily="18" charset="0"/>
              </a:rPr>
              <a:t>1</a:t>
            </a:r>
            <a:endParaRPr lang="en-US" altLang="zh-CN"/>
          </a:p>
        </p:txBody>
      </p:sp>
      <p:sp>
        <p:nvSpPr>
          <p:cNvPr id="1123344" name="Rectangle 16"/>
          <p:cNvSpPr>
            <a:spLocks noChangeArrowheads="1"/>
          </p:cNvSpPr>
          <p:nvPr/>
        </p:nvSpPr>
        <p:spPr bwMode="auto">
          <a:xfrm>
            <a:off x="641350" y="3386138"/>
            <a:ext cx="650875" cy="701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1123388" name="Group 60"/>
          <p:cNvGrpSpPr/>
          <p:nvPr/>
        </p:nvGrpSpPr>
        <p:grpSpPr bwMode="auto">
          <a:xfrm>
            <a:off x="641350" y="3386138"/>
            <a:ext cx="650875" cy="701675"/>
            <a:chOff x="404" y="2133"/>
            <a:chExt cx="410" cy="442"/>
          </a:xfrm>
        </p:grpSpPr>
        <p:sp>
          <p:nvSpPr>
            <p:cNvPr id="1123345" name="Rectangle 17"/>
            <p:cNvSpPr>
              <a:spLocks noChangeArrowheads="1"/>
            </p:cNvSpPr>
            <p:nvPr/>
          </p:nvSpPr>
          <p:spPr bwMode="auto">
            <a:xfrm>
              <a:off x="404" y="2133"/>
              <a:ext cx="410" cy="442"/>
            </a:xfrm>
            <a:prstGeom prst="rect">
              <a:avLst/>
            </a:prstGeom>
            <a:noFill/>
            <a:ln w="4763" cap="rnd">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3346" name="Rectangle 18"/>
            <p:cNvSpPr>
              <a:spLocks noChangeArrowheads="1"/>
            </p:cNvSpPr>
            <p:nvPr/>
          </p:nvSpPr>
          <p:spPr bwMode="auto">
            <a:xfrm>
              <a:off x="523" y="2265"/>
              <a:ext cx="11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b="0">
                  <a:solidFill>
                    <a:srgbClr val="000000"/>
                  </a:solidFill>
                  <a:latin typeface="Times New Roman" panose="02020603050405020304" pitchFamily="18" charset="0"/>
                </a:rPr>
                <a:t>A</a:t>
              </a:r>
              <a:endParaRPr lang="en-US" altLang="zh-CN"/>
            </a:p>
          </p:txBody>
        </p:sp>
        <p:sp>
          <p:nvSpPr>
            <p:cNvPr id="1123347" name="Rectangle 19"/>
            <p:cNvSpPr>
              <a:spLocks noChangeArrowheads="1"/>
            </p:cNvSpPr>
            <p:nvPr/>
          </p:nvSpPr>
          <p:spPr bwMode="auto">
            <a:xfrm>
              <a:off x="642" y="2331"/>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0">
                  <a:solidFill>
                    <a:srgbClr val="000000"/>
                  </a:solidFill>
                  <a:latin typeface="Times New Roman" panose="02020603050405020304" pitchFamily="18" charset="0"/>
                </a:rPr>
                <a:t>0</a:t>
              </a:r>
              <a:endParaRPr lang="en-US" altLang="zh-CN"/>
            </a:p>
          </p:txBody>
        </p:sp>
      </p:grpSp>
      <p:sp>
        <p:nvSpPr>
          <p:cNvPr id="1123348" name="Line 20"/>
          <p:cNvSpPr>
            <a:spLocks noChangeShapeType="1"/>
          </p:cNvSpPr>
          <p:nvPr/>
        </p:nvSpPr>
        <p:spPr bwMode="auto">
          <a:xfrm>
            <a:off x="1450975" y="3779838"/>
            <a:ext cx="404813" cy="0"/>
          </a:xfrm>
          <a:prstGeom prst="line">
            <a:avLst/>
          </a:prstGeom>
          <a:noFill/>
          <a:ln w="4763"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3349" name="Freeform 21"/>
          <p:cNvSpPr/>
          <p:nvPr/>
        </p:nvSpPr>
        <p:spPr bwMode="auto">
          <a:xfrm>
            <a:off x="1292225" y="3724275"/>
            <a:ext cx="173038" cy="109538"/>
          </a:xfrm>
          <a:custGeom>
            <a:avLst/>
            <a:gdLst>
              <a:gd name="T0" fmla="*/ 109 w 109"/>
              <a:gd name="T1" fmla="*/ 69 h 69"/>
              <a:gd name="T2" fmla="*/ 0 w 109"/>
              <a:gd name="T3" fmla="*/ 35 h 69"/>
              <a:gd name="T4" fmla="*/ 109 w 109"/>
              <a:gd name="T5" fmla="*/ 0 h 69"/>
              <a:gd name="T6" fmla="*/ 109 w 109"/>
              <a:gd name="T7" fmla="*/ 69 h 69"/>
            </a:gdLst>
            <a:ahLst/>
            <a:cxnLst>
              <a:cxn ang="0">
                <a:pos x="T0" y="T1"/>
              </a:cxn>
              <a:cxn ang="0">
                <a:pos x="T2" y="T3"/>
              </a:cxn>
              <a:cxn ang="0">
                <a:pos x="T4" y="T5"/>
              </a:cxn>
              <a:cxn ang="0">
                <a:pos x="T6" y="T7"/>
              </a:cxn>
            </a:cxnLst>
            <a:rect l="0" t="0" r="r" b="b"/>
            <a:pathLst>
              <a:path w="109" h="69">
                <a:moveTo>
                  <a:pt x="109" y="69"/>
                </a:moveTo>
                <a:lnTo>
                  <a:pt x="0" y="35"/>
                </a:lnTo>
                <a:lnTo>
                  <a:pt x="109" y="0"/>
                </a:lnTo>
                <a:lnTo>
                  <a:pt x="109" y="6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3350" name="Rectangle 22"/>
          <p:cNvSpPr>
            <a:spLocks noChangeArrowheads="1"/>
          </p:cNvSpPr>
          <p:nvPr/>
        </p:nvSpPr>
        <p:spPr bwMode="auto">
          <a:xfrm>
            <a:off x="4522788" y="3386138"/>
            <a:ext cx="652462" cy="701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3351" name="Rectangle 23"/>
          <p:cNvSpPr>
            <a:spLocks noChangeArrowheads="1"/>
          </p:cNvSpPr>
          <p:nvPr/>
        </p:nvSpPr>
        <p:spPr bwMode="auto">
          <a:xfrm>
            <a:off x="4522788" y="3386138"/>
            <a:ext cx="652462" cy="701675"/>
          </a:xfrm>
          <a:prstGeom prst="rect">
            <a:avLst/>
          </a:prstGeom>
          <a:noFill/>
          <a:ln w="4763" cap="rnd">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3352" name="Rectangle 24"/>
          <p:cNvSpPr>
            <a:spLocks noChangeArrowheads="1"/>
          </p:cNvSpPr>
          <p:nvPr/>
        </p:nvSpPr>
        <p:spPr bwMode="auto">
          <a:xfrm>
            <a:off x="4610100" y="3595688"/>
            <a:ext cx="1746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b="0">
                <a:solidFill>
                  <a:srgbClr val="000000"/>
                </a:solidFill>
                <a:latin typeface="Times New Roman" panose="02020603050405020304" pitchFamily="18" charset="0"/>
              </a:rPr>
              <a:t>A</a:t>
            </a:r>
            <a:endParaRPr lang="en-US" altLang="zh-CN"/>
          </a:p>
        </p:txBody>
      </p:sp>
      <p:sp>
        <p:nvSpPr>
          <p:cNvPr id="1123353" name="Rectangle 25"/>
          <p:cNvSpPr>
            <a:spLocks noChangeArrowheads="1"/>
          </p:cNvSpPr>
          <p:nvPr/>
        </p:nvSpPr>
        <p:spPr bwMode="auto">
          <a:xfrm>
            <a:off x="4783138" y="3700463"/>
            <a:ext cx="11906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0">
                <a:solidFill>
                  <a:srgbClr val="000000"/>
                </a:solidFill>
                <a:latin typeface="Times New Roman" panose="02020603050405020304" pitchFamily="18" charset="0"/>
              </a:rPr>
              <a:t>m</a:t>
            </a:r>
            <a:endParaRPr lang="en-US" altLang="zh-CN"/>
          </a:p>
        </p:txBody>
      </p:sp>
      <p:sp>
        <p:nvSpPr>
          <p:cNvPr id="1123354" name="Rectangle 26"/>
          <p:cNvSpPr>
            <a:spLocks noChangeArrowheads="1"/>
          </p:cNvSpPr>
          <p:nvPr/>
        </p:nvSpPr>
        <p:spPr bwMode="auto">
          <a:xfrm>
            <a:off x="4908550" y="3700463"/>
            <a:ext cx="8572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0">
                <a:solidFill>
                  <a:srgbClr val="000000"/>
                </a:solidFill>
                <a:latin typeface="Times New Roman" panose="02020603050405020304" pitchFamily="18" charset="0"/>
              </a:rPr>
              <a:t>+</a:t>
            </a:r>
            <a:endParaRPr lang="en-US" altLang="zh-CN"/>
          </a:p>
        </p:txBody>
      </p:sp>
      <p:sp>
        <p:nvSpPr>
          <p:cNvPr id="1123355" name="Rectangle 27"/>
          <p:cNvSpPr>
            <a:spLocks noChangeArrowheads="1"/>
          </p:cNvSpPr>
          <p:nvPr/>
        </p:nvSpPr>
        <p:spPr bwMode="auto">
          <a:xfrm>
            <a:off x="5002213" y="3700463"/>
            <a:ext cx="762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0">
                <a:solidFill>
                  <a:srgbClr val="000000"/>
                </a:solidFill>
                <a:latin typeface="Times New Roman" panose="02020603050405020304" pitchFamily="18" charset="0"/>
              </a:rPr>
              <a:t>1</a:t>
            </a:r>
            <a:endParaRPr lang="en-US" altLang="zh-CN"/>
          </a:p>
        </p:txBody>
      </p:sp>
      <p:sp>
        <p:nvSpPr>
          <p:cNvPr id="1123356" name="Freeform 28"/>
          <p:cNvSpPr/>
          <p:nvPr/>
        </p:nvSpPr>
        <p:spPr bwMode="auto">
          <a:xfrm>
            <a:off x="7227888" y="3386138"/>
            <a:ext cx="785812" cy="561975"/>
          </a:xfrm>
          <a:custGeom>
            <a:avLst/>
            <a:gdLst>
              <a:gd name="T0" fmla="*/ 495 w 495"/>
              <a:gd name="T1" fmla="*/ 354 h 354"/>
              <a:gd name="T2" fmla="*/ 247 w 495"/>
              <a:gd name="T3" fmla="*/ 0 h 354"/>
              <a:gd name="T4" fmla="*/ 0 w 495"/>
              <a:gd name="T5" fmla="*/ 354 h 354"/>
              <a:gd name="T6" fmla="*/ 495 w 495"/>
              <a:gd name="T7" fmla="*/ 354 h 354"/>
            </a:gdLst>
            <a:ahLst/>
            <a:cxnLst>
              <a:cxn ang="0">
                <a:pos x="T0" y="T1"/>
              </a:cxn>
              <a:cxn ang="0">
                <a:pos x="T2" y="T3"/>
              </a:cxn>
              <a:cxn ang="0">
                <a:pos x="T4" y="T5"/>
              </a:cxn>
              <a:cxn ang="0">
                <a:pos x="T6" y="T7"/>
              </a:cxn>
            </a:cxnLst>
            <a:rect l="0" t="0" r="r" b="b"/>
            <a:pathLst>
              <a:path w="495" h="354">
                <a:moveTo>
                  <a:pt x="495" y="354"/>
                </a:moveTo>
                <a:lnTo>
                  <a:pt x="247" y="0"/>
                </a:lnTo>
                <a:lnTo>
                  <a:pt x="0" y="354"/>
                </a:lnTo>
                <a:lnTo>
                  <a:pt x="495" y="3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3357" name="Freeform 29"/>
          <p:cNvSpPr/>
          <p:nvPr/>
        </p:nvSpPr>
        <p:spPr bwMode="auto">
          <a:xfrm>
            <a:off x="7227888" y="3386138"/>
            <a:ext cx="785812" cy="561975"/>
          </a:xfrm>
          <a:custGeom>
            <a:avLst/>
            <a:gdLst>
              <a:gd name="T0" fmla="*/ 495 w 495"/>
              <a:gd name="T1" fmla="*/ 354 h 354"/>
              <a:gd name="T2" fmla="*/ 247 w 495"/>
              <a:gd name="T3" fmla="*/ 0 h 354"/>
              <a:gd name="T4" fmla="*/ 0 w 495"/>
              <a:gd name="T5" fmla="*/ 354 h 354"/>
              <a:gd name="T6" fmla="*/ 495 w 495"/>
              <a:gd name="T7" fmla="*/ 354 h 354"/>
            </a:gdLst>
            <a:ahLst/>
            <a:cxnLst>
              <a:cxn ang="0">
                <a:pos x="T0" y="T1"/>
              </a:cxn>
              <a:cxn ang="0">
                <a:pos x="T2" y="T3"/>
              </a:cxn>
              <a:cxn ang="0">
                <a:pos x="T4" y="T5"/>
              </a:cxn>
              <a:cxn ang="0">
                <a:pos x="T6" y="T7"/>
              </a:cxn>
            </a:cxnLst>
            <a:rect l="0" t="0" r="r" b="b"/>
            <a:pathLst>
              <a:path w="495" h="354">
                <a:moveTo>
                  <a:pt x="495" y="354"/>
                </a:moveTo>
                <a:lnTo>
                  <a:pt x="247" y="0"/>
                </a:lnTo>
                <a:lnTo>
                  <a:pt x="0" y="354"/>
                </a:lnTo>
                <a:lnTo>
                  <a:pt x="495" y="354"/>
                </a:lnTo>
                <a:close/>
              </a:path>
            </a:pathLst>
          </a:custGeom>
          <a:noFill/>
          <a:ln w="4763"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3358" name="Rectangle 30"/>
          <p:cNvSpPr>
            <a:spLocks noChangeArrowheads="1"/>
          </p:cNvSpPr>
          <p:nvPr/>
        </p:nvSpPr>
        <p:spPr bwMode="auto">
          <a:xfrm>
            <a:off x="7386638" y="3625850"/>
            <a:ext cx="809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b="0">
                <a:solidFill>
                  <a:srgbClr val="000000"/>
                </a:solidFill>
                <a:latin typeface="Times New Roman" panose="02020603050405020304" pitchFamily="18" charset="0"/>
              </a:rPr>
              <a:t>I</a:t>
            </a:r>
            <a:endParaRPr lang="en-US" altLang="zh-CN"/>
          </a:p>
        </p:txBody>
      </p:sp>
      <p:sp>
        <p:nvSpPr>
          <p:cNvPr id="1123359" name="Rectangle 31"/>
          <p:cNvSpPr>
            <a:spLocks noChangeArrowheads="1"/>
          </p:cNvSpPr>
          <p:nvPr/>
        </p:nvSpPr>
        <p:spPr bwMode="auto">
          <a:xfrm>
            <a:off x="7466013" y="3730625"/>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0">
                <a:solidFill>
                  <a:srgbClr val="000000"/>
                </a:solidFill>
                <a:latin typeface="Times New Roman" panose="02020603050405020304" pitchFamily="18" charset="0"/>
              </a:rPr>
              <a:t>2</a:t>
            </a:r>
            <a:endParaRPr lang="en-US" altLang="zh-CN"/>
          </a:p>
        </p:txBody>
      </p:sp>
      <p:sp>
        <p:nvSpPr>
          <p:cNvPr id="1123360" name="Rectangle 32"/>
          <p:cNvSpPr>
            <a:spLocks noChangeArrowheads="1"/>
          </p:cNvSpPr>
          <p:nvPr/>
        </p:nvSpPr>
        <p:spPr bwMode="auto">
          <a:xfrm>
            <a:off x="7559675" y="3730625"/>
            <a:ext cx="1190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0">
                <a:solidFill>
                  <a:srgbClr val="000000"/>
                </a:solidFill>
                <a:latin typeface="Times New Roman" panose="02020603050405020304" pitchFamily="18" charset="0"/>
              </a:rPr>
              <a:t>m</a:t>
            </a:r>
            <a:endParaRPr lang="en-US" altLang="zh-CN"/>
          </a:p>
        </p:txBody>
      </p:sp>
      <p:sp>
        <p:nvSpPr>
          <p:cNvPr id="1123361" name="Rectangle 33"/>
          <p:cNvSpPr>
            <a:spLocks noChangeArrowheads="1"/>
          </p:cNvSpPr>
          <p:nvPr/>
        </p:nvSpPr>
        <p:spPr bwMode="auto">
          <a:xfrm>
            <a:off x="7685088" y="3730625"/>
            <a:ext cx="8572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0">
                <a:solidFill>
                  <a:srgbClr val="000000"/>
                </a:solidFill>
                <a:latin typeface="Times New Roman" panose="02020603050405020304" pitchFamily="18" charset="0"/>
              </a:rPr>
              <a:t>+</a:t>
            </a:r>
            <a:endParaRPr lang="en-US" altLang="zh-CN"/>
          </a:p>
        </p:txBody>
      </p:sp>
      <p:sp>
        <p:nvSpPr>
          <p:cNvPr id="1123362" name="Rectangle 34"/>
          <p:cNvSpPr>
            <a:spLocks noChangeArrowheads="1"/>
          </p:cNvSpPr>
          <p:nvPr/>
        </p:nvSpPr>
        <p:spPr bwMode="auto">
          <a:xfrm>
            <a:off x="7778750" y="3730625"/>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0">
                <a:solidFill>
                  <a:srgbClr val="000000"/>
                </a:solidFill>
                <a:latin typeface="Times New Roman" panose="02020603050405020304" pitchFamily="18" charset="0"/>
              </a:rPr>
              <a:t>1</a:t>
            </a:r>
            <a:endParaRPr lang="en-US" altLang="zh-CN"/>
          </a:p>
        </p:txBody>
      </p:sp>
      <p:sp>
        <p:nvSpPr>
          <p:cNvPr id="1123363" name="Freeform 35"/>
          <p:cNvSpPr/>
          <p:nvPr/>
        </p:nvSpPr>
        <p:spPr bwMode="auto">
          <a:xfrm>
            <a:off x="5656263" y="3441700"/>
            <a:ext cx="787400" cy="506413"/>
          </a:xfrm>
          <a:custGeom>
            <a:avLst/>
            <a:gdLst>
              <a:gd name="T0" fmla="*/ 496 w 496"/>
              <a:gd name="T1" fmla="*/ 319 h 319"/>
              <a:gd name="T2" fmla="*/ 248 w 496"/>
              <a:gd name="T3" fmla="*/ 0 h 319"/>
              <a:gd name="T4" fmla="*/ 0 w 496"/>
              <a:gd name="T5" fmla="*/ 319 h 319"/>
              <a:gd name="T6" fmla="*/ 496 w 496"/>
              <a:gd name="T7" fmla="*/ 319 h 319"/>
            </a:gdLst>
            <a:ahLst/>
            <a:cxnLst>
              <a:cxn ang="0">
                <a:pos x="T0" y="T1"/>
              </a:cxn>
              <a:cxn ang="0">
                <a:pos x="T2" y="T3"/>
              </a:cxn>
              <a:cxn ang="0">
                <a:pos x="T4" y="T5"/>
              </a:cxn>
              <a:cxn ang="0">
                <a:pos x="T6" y="T7"/>
              </a:cxn>
            </a:cxnLst>
            <a:rect l="0" t="0" r="r" b="b"/>
            <a:pathLst>
              <a:path w="496" h="319">
                <a:moveTo>
                  <a:pt x="496" y="319"/>
                </a:moveTo>
                <a:lnTo>
                  <a:pt x="248" y="0"/>
                </a:lnTo>
                <a:lnTo>
                  <a:pt x="0" y="319"/>
                </a:lnTo>
                <a:lnTo>
                  <a:pt x="496" y="3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3364" name="Freeform 36"/>
          <p:cNvSpPr/>
          <p:nvPr/>
        </p:nvSpPr>
        <p:spPr bwMode="auto">
          <a:xfrm>
            <a:off x="5656263" y="3441700"/>
            <a:ext cx="787400" cy="506413"/>
          </a:xfrm>
          <a:custGeom>
            <a:avLst/>
            <a:gdLst>
              <a:gd name="T0" fmla="*/ 496 w 496"/>
              <a:gd name="T1" fmla="*/ 319 h 319"/>
              <a:gd name="T2" fmla="*/ 248 w 496"/>
              <a:gd name="T3" fmla="*/ 0 h 319"/>
              <a:gd name="T4" fmla="*/ 0 w 496"/>
              <a:gd name="T5" fmla="*/ 319 h 319"/>
              <a:gd name="T6" fmla="*/ 496 w 496"/>
              <a:gd name="T7" fmla="*/ 319 h 319"/>
            </a:gdLst>
            <a:ahLst/>
            <a:cxnLst>
              <a:cxn ang="0">
                <a:pos x="T0" y="T1"/>
              </a:cxn>
              <a:cxn ang="0">
                <a:pos x="T2" y="T3"/>
              </a:cxn>
              <a:cxn ang="0">
                <a:pos x="T4" y="T5"/>
              </a:cxn>
              <a:cxn ang="0">
                <a:pos x="T6" y="T7"/>
              </a:cxn>
            </a:cxnLst>
            <a:rect l="0" t="0" r="r" b="b"/>
            <a:pathLst>
              <a:path w="496" h="319">
                <a:moveTo>
                  <a:pt x="496" y="319"/>
                </a:moveTo>
                <a:lnTo>
                  <a:pt x="248" y="0"/>
                </a:lnTo>
                <a:lnTo>
                  <a:pt x="0" y="319"/>
                </a:lnTo>
                <a:lnTo>
                  <a:pt x="496" y="319"/>
                </a:lnTo>
                <a:close/>
              </a:path>
            </a:pathLst>
          </a:custGeom>
          <a:noFill/>
          <a:ln w="4763"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3365" name="Rectangle 37"/>
          <p:cNvSpPr>
            <a:spLocks noChangeArrowheads="1"/>
          </p:cNvSpPr>
          <p:nvPr/>
        </p:nvSpPr>
        <p:spPr bwMode="auto">
          <a:xfrm>
            <a:off x="5849938" y="3640138"/>
            <a:ext cx="809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b="0">
                <a:solidFill>
                  <a:srgbClr val="000000"/>
                </a:solidFill>
                <a:latin typeface="Times New Roman" panose="02020603050405020304" pitchFamily="18" charset="0"/>
              </a:rPr>
              <a:t>I</a:t>
            </a:r>
            <a:endParaRPr lang="en-US" altLang="zh-CN"/>
          </a:p>
        </p:txBody>
      </p:sp>
      <p:sp>
        <p:nvSpPr>
          <p:cNvPr id="1123366" name="Rectangle 38"/>
          <p:cNvSpPr>
            <a:spLocks noChangeArrowheads="1"/>
          </p:cNvSpPr>
          <p:nvPr/>
        </p:nvSpPr>
        <p:spPr bwMode="auto">
          <a:xfrm>
            <a:off x="5943600" y="3744913"/>
            <a:ext cx="11906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0">
                <a:solidFill>
                  <a:srgbClr val="000000"/>
                </a:solidFill>
                <a:latin typeface="Times New Roman" panose="02020603050405020304" pitchFamily="18" charset="0"/>
              </a:rPr>
              <a:t>m</a:t>
            </a:r>
            <a:endParaRPr lang="en-US" altLang="zh-CN"/>
          </a:p>
        </p:txBody>
      </p:sp>
      <p:sp>
        <p:nvSpPr>
          <p:cNvPr id="1123367" name="Rectangle 39"/>
          <p:cNvSpPr>
            <a:spLocks noChangeArrowheads="1"/>
          </p:cNvSpPr>
          <p:nvPr/>
        </p:nvSpPr>
        <p:spPr bwMode="auto">
          <a:xfrm>
            <a:off x="6069013" y="3744913"/>
            <a:ext cx="8572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0">
                <a:solidFill>
                  <a:srgbClr val="000000"/>
                </a:solidFill>
                <a:latin typeface="Times New Roman" panose="02020603050405020304" pitchFamily="18" charset="0"/>
              </a:rPr>
              <a:t>+</a:t>
            </a:r>
            <a:endParaRPr lang="en-US" altLang="zh-CN"/>
          </a:p>
        </p:txBody>
      </p:sp>
      <p:sp>
        <p:nvSpPr>
          <p:cNvPr id="1123368" name="Rectangle 40"/>
          <p:cNvSpPr>
            <a:spLocks noChangeArrowheads="1"/>
          </p:cNvSpPr>
          <p:nvPr/>
        </p:nvSpPr>
        <p:spPr bwMode="auto">
          <a:xfrm>
            <a:off x="6164263" y="3744913"/>
            <a:ext cx="762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0">
                <a:solidFill>
                  <a:srgbClr val="000000"/>
                </a:solidFill>
                <a:latin typeface="Times New Roman" panose="02020603050405020304" pitchFamily="18" charset="0"/>
              </a:rPr>
              <a:t>2</a:t>
            </a:r>
            <a:endParaRPr lang="en-US" altLang="zh-CN"/>
          </a:p>
        </p:txBody>
      </p:sp>
      <p:sp>
        <p:nvSpPr>
          <p:cNvPr id="1123369" name="Line 41"/>
          <p:cNvSpPr>
            <a:spLocks noChangeShapeType="1"/>
          </p:cNvSpPr>
          <p:nvPr/>
        </p:nvSpPr>
        <p:spPr bwMode="auto">
          <a:xfrm>
            <a:off x="5334000" y="3708400"/>
            <a:ext cx="404813" cy="0"/>
          </a:xfrm>
          <a:prstGeom prst="line">
            <a:avLst/>
          </a:prstGeom>
          <a:noFill/>
          <a:ln w="4763"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3370" name="Freeform 42"/>
          <p:cNvSpPr/>
          <p:nvPr/>
        </p:nvSpPr>
        <p:spPr bwMode="auto">
          <a:xfrm>
            <a:off x="5175250" y="3652838"/>
            <a:ext cx="173038" cy="111125"/>
          </a:xfrm>
          <a:custGeom>
            <a:avLst/>
            <a:gdLst>
              <a:gd name="T0" fmla="*/ 109 w 109"/>
              <a:gd name="T1" fmla="*/ 70 h 70"/>
              <a:gd name="T2" fmla="*/ 0 w 109"/>
              <a:gd name="T3" fmla="*/ 35 h 70"/>
              <a:gd name="T4" fmla="*/ 109 w 109"/>
              <a:gd name="T5" fmla="*/ 0 h 70"/>
              <a:gd name="T6" fmla="*/ 109 w 109"/>
              <a:gd name="T7" fmla="*/ 70 h 70"/>
            </a:gdLst>
            <a:ahLst/>
            <a:cxnLst>
              <a:cxn ang="0">
                <a:pos x="T0" y="T1"/>
              </a:cxn>
              <a:cxn ang="0">
                <a:pos x="T2" y="T3"/>
              </a:cxn>
              <a:cxn ang="0">
                <a:pos x="T4" y="T5"/>
              </a:cxn>
              <a:cxn ang="0">
                <a:pos x="T6" y="T7"/>
              </a:cxn>
            </a:cxnLst>
            <a:rect l="0" t="0" r="r" b="b"/>
            <a:pathLst>
              <a:path w="109" h="70">
                <a:moveTo>
                  <a:pt x="109" y="70"/>
                </a:moveTo>
                <a:lnTo>
                  <a:pt x="0" y="35"/>
                </a:lnTo>
                <a:lnTo>
                  <a:pt x="109" y="0"/>
                </a:lnTo>
                <a:lnTo>
                  <a:pt x="109" y="7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3371" name="Freeform 43"/>
          <p:cNvSpPr>
            <a:spLocks noEditPoints="1"/>
          </p:cNvSpPr>
          <p:nvPr/>
        </p:nvSpPr>
        <p:spPr bwMode="auto">
          <a:xfrm>
            <a:off x="2593975" y="3690938"/>
            <a:ext cx="455613" cy="63500"/>
          </a:xfrm>
          <a:custGeom>
            <a:avLst/>
            <a:gdLst>
              <a:gd name="T0" fmla="*/ 33 w 466"/>
              <a:gd name="T1" fmla="*/ 0 h 67"/>
              <a:gd name="T2" fmla="*/ 33 w 466"/>
              <a:gd name="T3" fmla="*/ 0 h 67"/>
              <a:gd name="T4" fmla="*/ 67 w 466"/>
              <a:gd name="T5" fmla="*/ 33 h 67"/>
              <a:gd name="T6" fmla="*/ 33 w 466"/>
              <a:gd name="T7" fmla="*/ 67 h 67"/>
              <a:gd name="T8" fmla="*/ 33 w 466"/>
              <a:gd name="T9" fmla="*/ 67 h 67"/>
              <a:gd name="T10" fmla="*/ 0 w 466"/>
              <a:gd name="T11" fmla="*/ 33 h 67"/>
              <a:gd name="T12" fmla="*/ 33 w 466"/>
              <a:gd name="T13" fmla="*/ 0 h 67"/>
              <a:gd name="T14" fmla="*/ 233 w 466"/>
              <a:gd name="T15" fmla="*/ 0 h 67"/>
              <a:gd name="T16" fmla="*/ 233 w 466"/>
              <a:gd name="T17" fmla="*/ 0 h 67"/>
              <a:gd name="T18" fmla="*/ 267 w 466"/>
              <a:gd name="T19" fmla="*/ 33 h 67"/>
              <a:gd name="T20" fmla="*/ 233 w 466"/>
              <a:gd name="T21" fmla="*/ 67 h 67"/>
              <a:gd name="T22" fmla="*/ 233 w 466"/>
              <a:gd name="T23" fmla="*/ 67 h 67"/>
              <a:gd name="T24" fmla="*/ 200 w 466"/>
              <a:gd name="T25" fmla="*/ 33 h 67"/>
              <a:gd name="T26" fmla="*/ 233 w 466"/>
              <a:gd name="T27" fmla="*/ 0 h 67"/>
              <a:gd name="T28" fmla="*/ 433 w 466"/>
              <a:gd name="T29" fmla="*/ 0 h 67"/>
              <a:gd name="T30" fmla="*/ 433 w 466"/>
              <a:gd name="T31" fmla="*/ 0 h 67"/>
              <a:gd name="T32" fmla="*/ 466 w 466"/>
              <a:gd name="T33" fmla="*/ 33 h 67"/>
              <a:gd name="T34" fmla="*/ 433 w 466"/>
              <a:gd name="T35" fmla="*/ 67 h 67"/>
              <a:gd name="T36" fmla="*/ 433 w 466"/>
              <a:gd name="T37" fmla="*/ 67 h 67"/>
              <a:gd name="T38" fmla="*/ 400 w 466"/>
              <a:gd name="T39" fmla="*/ 33 h 67"/>
              <a:gd name="T40" fmla="*/ 433 w 466"/>
              <a:gd name="T4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67">
                <a:moveTo>
                  <a:pt x="33" y="0"/>
                </a:moveTo>
                <a:lnTo>
                  <a:pt x="33" y="0"/>
                </a:lnTo>
                <a:cubicBezTo>
                  <a:pt x="52" y="0"/>
                  <a:pt x="67" y="15"/>
                  <a:pt x="67" y="33"/>
                </a:cubicBezTo>
                <a:cubicBezTo>
                  <a:pt x="67" y="52"/>
                  <a:pt x="52" y="67"/>
                  <a:pt x="33" y="67"/>
                </a:cubicBezTo>
                <a:lnTo>
                  <a:pt x="33" y="67"/>
                </a:lnTo>
                <a:cubicBezTo>
                  <a:pt x="15" y="67"/>
                  <a:pt x="0" y="52"/>
                  <a:pt x="0" y="33"/>
                </a:cubicBezTo>
                <a:cubicBezTo>
                  <a:pt x="0" y="15"/>
                  <a:pt x="15" y="0"/>
                  <a:pt x="33" y="0"/>
                </a:cubicBezTo>
                <a:close/>
                <a:moveTo>
                  <a:pt x="233" y="0"/>
                </a:moveTo>
                <a:lnTo>
                  <a:pt x="233" y="0"/>
                </a:lnTo>
                <a:cubicBezTo>
                  <a:pt x="252" y="0"/>
                  <a:pt x="267" y="15"/>
                  <a:pt x="267" y="33"/>
                </a:cubicBezTo>
                <a:cubicBezTo>
                  <a:pt x="267" y="52"/>
                  <a:pt x="252" y="67"/>
                  <a:pt x="233" y="67"/>
                </a:cubicBezTo>
                <a:lnTo>
                  <a:pt x="233" y="67"/>
                </a:lnTo>
                <a:cubicBezTo>
                  <a:pt x="215" y="67"/>
                  <a:pt x="200" y="52"/>
                  <a:pt x="200" y="33"/>
                </a:cubicBezTo>
                <a:cubicBezTo>
                  <a:pt x="200" y="15"/>
                  <a:pt x="215" y="0"/>
                  <a:pt x="233" y="0"/>
                </a:cubicBezTo>
                <a:close/>
                <a:moveTo>
                  <a:pt x="433" y="0"/>
                </a:moveTo>
                <a:lnTo>
                  <a:pt x="433" y="0"/>
                </a:lnTo>
                <a:cubicBezTo>
                  <a:pt x="451" y="0"/>
                  <a:pt x="466" y="15"/>
                  <a:pt x="466" y="33"/>
                </a:cubicBezTo>
                <a:cubicBezTo>
                  <a:pt x="466" y="52"/>
                  <a:pt x="451" y="67"/>
                  <a:pt x="433" y="67"/>
                </a:cubicBezTo>
                <a:lnTo>
                  <a:pt x="433" y="67"/>
                </a:lnTo>
                <a:cubicBezTo>
                  <a:pt x="415" y="67"/>
                  <a:pt x="400" y="52"/>
                  <a:pt x="400" y="33"/>
                </a:cubicBezTo>
                <a:cubicBezTo>
                  <a:pt x="400" y="15"/>
                  <a:pt x="415" y="0"/>
                  <a:pt x="433" y="0"/>
                </a:cubicBezTo>
                <a:close/>
              </a:path>
            </a:pathLst>
          </a:custGeom>
          <a:solidFill>
            <a:srgbClr val="000000"/>
          </a:solidFill>
          <a:ln w="15875" cap="flat">
            <a:solidFill>
              <a:srgbClr val="000000"/>
            </a:solidFill>
            <a:prstDash val="solid"/>
            <a:bevel/>
          </a:ln>
        </p:spPr>
        <p:txBody>
          <a:bodyPr/>
          <a:lstStyle/>
          <a:p>
            <a:endParaRPr lang="zh-CN" altLang="en-US"/>
          </a:p>
        </p:txBody>
      </p:sp>
      <p:sp>
        <p:nvSpPr>
          <p:cNvPr id="1123372" name="Freeform 44"/>
          <p:cNvSpPr>
            <a:spLocks noEditPoints="1"/>
          </p:cNvSpPr>
          <p:nvPr/>
        </p:nvSpPr>
        <p:spPr bwMode="auto">
          <a:xfrm>
            <a:off x="6565900" y="3690938"/>
            <a:ext cx="457200" cy="63500"/>
          </a:xfrm>
          <a:custGeom>
            <a:avLst/>
            <a:gdLst>
              <a:gd name="T0" fmla="*/ 33 w 466"/>
              <a:gd name="T1" fmla="*/ 0 h 67"/>
              <a:gd name="T2" fmla="*/ 33 w 466"/>
              <a:gd name="T3" fmla="*/ 0 h 67"/>
              <a:gd name="T4" fmla="*/ 66 w 466"/>
              <a:gd name="T5" fmla="*/ 33 h 67"/>
              <a:gd name="T6" fmla="*/ 33 w 466"/>
              <a:gd name="T7" fmla="*/ 67 h 67"/>
              <a:gd name="T8" fmla="*/ 33 w 466"/>
              <a:gd name="T9" fmla="*/ 67 h 67"/>
              <a:gd name="T10" fmla="*/ 0 w 466"/>
              <a:gd name="T11" fmla="*/ 33 h 67"/>
              <a:gd name="T12" fmla="*/ 33 w 466"/>
              <a:gd name="T13" fmla="*/ 0 h 67"/>
              <a:gd name="T14" fmla="*/ 233 w 466"/>
              <a:gd name="T15" fmla="*/ 0 h 67"/>
              <a:gd name="T16" fmla="*/ 233 w 466"/>
              <a:gd name="T17" fmla="*/ 0 h 67"/>
              <a:gd name="T18" fmla="*/ 266 w 466"/>
              <a:gd name="T19" fmla="*/ 33 h 67"/>
              <a:gd name="T20" fmla="*/ 233 w 466"/>
              <a:gd name="T21" fmla="*/ 67 h 67"/>
              <a:gd name="T22" fmla="*/ 233 w 466"/>
              <a:gd name="T23" fmla="*/ 67 h 67"/>
              <a:gd name="T24" fmla="*/ 200 w 466"/>
              <a:gd name="T25" fmla="*/ 33 h 67"/>
              <a:gd name="T26" fmla="*/ 233 w 466"/>
              <a:gd name="T27" fmla="*/ 0 h 67"/>
              <a:gd name="T28" fmla="*/ 433 w 466"/>
              <a:gd name="T29" fmla="*/ 0 h 67"/>
              <a:gd name="T30" fmla="*/ 433 w 466"/>
              <a:gd name="T31" fmla="*/ 0 h 67"/>
              <a:gd name="T32" fmla="*/ 466 w 466"/>
              <a:gd name="T33" fmla="*/ 33 h 67"/>
              <a:gd name="T34" fmla="*/ 433 w 466"/>
              <a:gd name="T35" fmla="*/ 67 h 67"/>
              <a:gd name="T36" fmla="*/ 433 w 466"/>
              <a:gd name="T37" fmla="*/ 67 h 67"/>
              <a:gd name="T38" fmla="*/ 399 w 466"/>
              <a:gd name="T39" fmla="*/ 33 h 67"/>
              <a:gd name="T40" fmla="*/ 433 w 466"/>
              <a:gd name="T4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67">
                <a:moveTo>
                  <a:pt x="33" y="0"/>
                </a:moveTo>
                <a:lnTo>
                  <a:pt x="33" y="0"/>
                </a:lnTo>
                <a:cubicBezTo>
                  <a:pt x="52" y="0"/>
                  <a:pt x="66" y="15"/>
                  <a:pt x="66" y="33"/>
                </a:cubicBezTo>
                <a:cubicBezTo>
                  <a:pt x="66" y="52"/>
                  <a:pt x="52" y="67"/>
                  <a:pt x="33" y="67"/>
                </a:cubicBezTo>
                <a:lnTo>
                  <a:pt x="33" y="67"/>
                </a:lnTo>
                <a:cubicBezTo>
                  <a:pt x="15" y="67"/>
                  <a:pt x="0" y="52"/>
                  <a:pt x="0" y="33"/>
                </a:cubicBezTo>
                <a:cubicBezTo>
                  <a:pt x="0" y="15"/>
                  <a:pt x="15" y="0"/>
                  <a:pt x="33" y="0"/>
                </a:cubicBezTo>
                <a:close/>
                <a:moveTo>
                  <a:pt x="233" y="0"/>
                </a:moveTo>
                <a:lnTo>
                  <a:pt x="233" y="0"/>
                </a:lnTo>
                <a:cubicBezTo>
                  <a:pt x="251" y="0"/>
                  <a:pt x="266" y="15"/>
                  <a:pt x="266" y="33"/>
                </a:cubicBezTo>
                <a:cubicBezTo>
                  <a:pt x="266" y="52"/>
                  <a:pt x="251" y="67"/>
                  <a:pt x="233" y="67"/>
                </a:cubicBezTo>
                <a:lnTo>
                  <a:pt x="233" y="67"/>
                </a:lnTo>
                <a:cubicBezTo>
                  <a:pt x="214" y="67"/>
                  <a:pt x="200" y="52"/>
                  <a:pt x="200" y="33"/>
                </a:cubicBezTo>
                <a:cubicBezTo>
                  <a:pt x="200" y="15"/>
                  <a:pt x="214" y="0"/>
                  <a:pt x="233" y="0"/>
                </a:cubicBezTo>
                <a:close/>
                <a:moveTo>
                  <a:pt x="433" y="0"/>
                </a:moveTo>
                <a:lnTo>
                  <a:pt x="433" y="0"/>
                </a:lnTo>
                <a:cubicBezTo>
                  <a:pt x="451" y="0"/>
                  <a:pt x="466" y="15"/>
                  <a:pt x="466" y="33"/>
                </a:cubicBezTo>
                <a:cubicBezTo>
                  <a:pt x="466" y="52"/>
                  <a:pt x="451" y="67"/>
                  <a:pt x="433" y="67"/>
                </a:cubicBezTo>
                <a:lnTo>
                  <a:pt x="433" y="67"/>
                </a:lnTo>
                <a:cubicBezTo>
                  <a:pt x="414" y="67"/>
                  <a:pt x="399" y="52"/>
                  <a:pt x="399" y="33"/>
                </a:cubicBezTo>
                <a:cubicBezTo>
                  <a:pt x="399" y="15"/>
                  <a:pt x="414" y="0"/>
                  <a:pt x="433" y="0"/>
                </a:cubicBezTo>
                <a:close/>
              </a:path>
            </a:pathLst>
          </a:custGeom>
          <a:solidFill>
            <a:srgbClr val="000000"/>
          </a:solidFill>
          <a:ln w="15875" cap="flat">
            <a:solidFill>
              <a:srgbClr val="000000"/>
            </a:solidFill>
            <a:prstDash val="solid"/>
            <a:bevel/>
          </a:ln>
        </p:spPr>
        <p:txBody>
          <a:bodyPr/>
          <a:lstStyle/>
          <a:p>
            <a:endParaRPr lang="zh-CN" altLang="en-US"/>
          </a:p>
        </p:txBody>
      </p:sp>
      <p:sp>
        <p:nvSpPr>
          <p:cNvPr id="1123373" name="Freeform 45"/>
          <p:cNvSpPr>
            <a:spLocks noEditPoints="1"/>
          </p:cNvSpPr>
          <p:nvPr/>
        </p:nvSpPr>
        <p:spPr bwMode="auto">
          <a:xfrm>
            <a:off x="8224838" y="3690938"/>
            <a:ext cx="457200" cy="63500"/>
          </a:xfrm>
          <a:custGeom>
            <a:avLst/>
            <a:gdLst>
              <a:gd name="T0" fmla="*/ 33 w 466"/>
              <a:gd name="T1" fmla="*/ 0 h 67"/>
              <a:gd name="T2" fmla="*/ 33 w 466"/>
              <a:gd name="T3" fmla="*/ 0 h 67"/>
              <a:gd name="T4" fmla="*/ 67 w 466"/>
              <a:gd name="T5" fmla="*/ 33 h 67"/>
              <a:gd name="T6" fmla="*/ 33 w 466"/>
              <a:gd name="T7" fmla="*/ 67 h 67"/>
              <a:gd name="T8" fmla="*/ 33 w 466"/>
              <a:gd name="T9" fmla="*/ 67 h 67"/>
              <a:gd name="T10" fmla="*/ 0 w 466"/>
              <a:gd name="T11" fmla="*/ 33 h 67"/>
              <a:gd name="T12" fmla="*/ 33 w 466"/>
              <a:gd name="T13" fmla="*/ 0 h 67"/>
              <a:gd name="T14" fmla="*/ 233 w 466"/>
              <a:gd name="T15" fmla="*/ 0 h 67"/>
              <a:gd name="T16" fmla="*/ 233 w 466"/>
              <a:gd name="T17" fmla="*/ 0 h 67"/>
              <a:gd name="T18" fmla="*/ 266 w 466"/>
              <a:gd name="T19" fmla="*/ 33 h 67"/>
              <a:gd name="T20" fmla="*/ 233 w 466"/>
              <a:gd name="T21" fmla="*/ 67 h 67"/>
              <a:gd name="T22" fmla="*/ 233 w 466"/>
              <a:gd name="T23" fmla="*/ 67 h 67"/>
              <a:gd name="T24" fmla="*/ 200 w 466"/>
              <a:gd name="T25" fmla="*/ 33 h 67"/>
              <a:gd name="T26" fmla="*/ 233 w 466"/>
              <a:gd name="T27" fmla="*/ 0 h 67"/>
              <a:gd name="T28" fmla="*/ 433 w 466"/>
              <a:gd name="T29" fmla="*/ 0 h 67"/>
              <a:gd name="T30" fmla="*/ 433 w 466"/>
              <a:gd name="T31" fmla="*/ 0 h 67"/>
              <a:gd name="T32" fmla="*/ 466 w 466"/>
              <a:gd name="T33" fmla="*/ 33 h 67"/>
              <a:gd name="T34" fmla="*/ 433 w 466"/>
              <a:gd name="T35" fmla="*/ 67 h 67"/>
              <a:gd name="T36" fmla="*/ 433 w 466"/>
              <a:gd name="T37" fmla="*/ 67 h 67"/>
              <a:gd name="T38" fmla="*/ 400 w 466"/>
              <a:gd name="T39" fmla="*/ 33 h 67"/>
              <a:gd name="T40" fmla="*/ 433 w 466"/>
              <a:gd name="T4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67">
                <a:moveTo>
                  <a:pt x="33" y="0"/>
                </a:moveTo>
                <a:lnTo>
                  <a:pt x="33" y="0"/>
                </a:lnTo>
                <a:cubicBezTo>
                  <a:pt x="52" y="0"/>
                  <a:pt x="67" y="15"/>
                  <a:pt x="67" y="33"/>
                </a:cubicBezTo>
                <a:cubicBezTo>
                  <a:pt x="67" y="52"/>
                  <a:pt x="52" y="67"/>
                  <a:pt x="33" y="67"/>
                </a:cubicBezTo>
                <a:lnTo>
                  <a:pt x="33" y="67"/>
                </a:lnTo>
                <a:cubicBezTo>
                  <a:pt x="15" y="67"/>
                  <a:pt x="0" y="52"/>
                  <a:pt x="0" y="33"/>
                </a:cubicBezTo>
                <a:cubicBezTo>
                  <a:pt x="0" y="15"/>
                  <a:pt x="15" y="0"/>
                  <a:pt x="33" y="0"/>
                </a:cubicBezTo>
                <a:close/>
                <a:moveTo>
                  <a:pt x="233" y="0"/>
                </a:moveTo>
                <a:lnTo>
                  <a:pt x="233" y="0"/>
                </a:lnTo>
                <a:cubicBezTo>
                  <a:pt x="251" y="0"/>
                  <a:pt x="266" y="15"/>
                  <a:pt x="266" y="33"/>
                </a:cubicBezTo>
                <a:cubicBezTo>
                  <a:pt x="266" y="52"/>
                  <a:pt x="251" y="67"/>
                  <a:pt x="233" y="67"/>
                </a:cubicBezTo>
                <a:lnTo>
                  <a:pt x="233" y="67"/>
                </a:lnTo>
                <a:cubicBezTo>
                  <a:pt x="215" y="67"/>
                  <a:pt x="200" y="52"/>
                  <a:pt x="200" y="33"/>
                </a:cubicBezTo>
                <a:cubicBezTo>
                  <a:pt x="200" y="15"/>
                  <a:pt x="215" y="0"/>
                  <a:pt x="233" y="0"/>
                </a:cubicBezTo>
                <a:close/>
                <a:moveTo>
                  <a:pt x="433" y="0"/>
                </a:moveTo>
                <a:lnTo>
                  <a:pt x="433" y="0"/>
                </a:lnTo>
                <a:cubicBezTo>
                  <a:pt x="451" y="0"/>
                  <a:pt x="466" y="15"/>
                  <a:pt x="466" y="33"/>
                </a:cubicBezTo>
                <a:cubicBezTo>
                  <a:pt x="466" y="52"/>
                  <a:pt x="451" y="67"/>
                  <a:pt x="433" y="67"/>
                </a:cubicBezTo>
                <a:lnTo>
                  <a:pt x="433" y="67"/>
                </a:lnTo>
                <a:cubicBezTo>
                  <a:pt x="414" y="67"/>
                  <a:pt x="400" y="52"/>
                  <a:pt x="400" y="33"/>
                </a:cubicBezTo>
                <a:cubicBezTo>
                  <a:pt x="400" y="15"/>
                  <a:pt x="414" y="0"/>
                  <a:pt x="433" y="0"/>
                </a:cubicBezTo>
                <a:close/>
              </a:path>
            </a:pathLst>
          </a:custGeom>
          <a:solidFill>
            <a:srgbClr val="000000"/>
          </a:solidFill>
          <a:ln w="15875" cap="flat">
            <a:solidFill>
              <a:srgbClr val="000000"/>
            </a:solidFill>
            <a:prstDash val="solid"/>
            <a:bevel/>
          </a:ln>
        </p:spPr>
        <p:txBody>
          <a:bodyPr/>
          <a:lstStyle/>
          <a:p>
            <a:endParaRPr lang="zh-CN" altLang="en-US"/>
          </a:p>
        </p:txBody>
      </p:sp>
      <p:sp>
        <p:nvSpPr>
          <p:cNvPr id="1123374" name="Freeform 46"/>
          <p:cNvSpPr/>
          <p:nvPr/>
        </p:nvSpPr>
        <p:spPr bwMode="auto">
          <a:xfrm>
            <a:off x="995363" y="4132263"/>
            <a:ext cx="2787650" cy="280987"/>
          </a:xfrm>
          <a:custGeom>
            <a:avLst/>
            <a:gdLst>
              <a:gd name="T0" fmla="*/ 2843 w 2843"/>
              <a:gd name="T1" fmla="*/ 0 h 302"/>
              <a:gd name="T2" fmla="*/ 2691 w 2843"/>
              <a:gd name="T3" fmla="*/ 151 h 302"/>
              <a:gd name="T4" fmla="*/ 2691 w 2843"/>
              <a:gd name="T5" fmla="*/ 151 h 302"/>
              <a:gd name="T6" fmla="*/ 2691 w 2843"/>
              <a:gd name="T7" fmla="*/ 151 h 302"/>
              <a:gd name="T8" fmla="*/ 1603 w 2843"/>
              <a:gd name="T9" fmla="*/ 151 h 302"/>
              <a:gd name="T10" fmla="*/ 1452 w 2843"/>
              <a:gd name="T11" fmla="*/ 302 h 302"/>
              <a:gd name="T12" fmla="*/ 1452 w 2843"/>
              <a:gd name="T13" fmla="*/ 302 h 302"/>
              <a:gd name="T14" fmla="*/ 1301 w 2843"/>
              <a:gd name="T15" fmla="*/ 151 h 302"/>
              <a:gd name="T16" fmla="*/ 1301 w 2843"/>
              <a:gd name="T17" fmla="*/ 151 h 302"/>
              <a:gd name="T18" fmla="*/ 1301 w 2843"/>
              <a:gd name="T19" fmla="*/ 151 h 302"/>
              <a:gd name="T20" fmla="*/ 152 w 2843"/>
              <a:gd name="T21" fmla="*/ 151 h 302"/>
              <a:gd name="T22" fmla="*/ 0 w 2843"/>
              <a:gd name="T23" fmla="*/ 0 h 302"/>
              <a:gd name="T24" fmla="*/ 0 w 2843"/>
              <a:gd name="T25"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3" h="302">
                <a:moveTo>
                  <a:pt x="2843" y="0"/>
                </a:moveTo>
                <a:cubicBezTo>
                  <a:pt x="2843" y="83"/>
                  <a:pt x="2775" y="151"/>
                  <a:pt x="2691" y="151"/>
                </a:cubicBezTo>
                <a:cubicBezTo>
                  <a:pt x="2691" y="151"/>
                  <a:pt x="2691" y="151"/>
                  <a:pt x="2691" y="151"/>
                </a:cubicBezTo>
                <a:lnTo>
                  <a:pt x="2691" y="151"/>
                </a:lnTo>
                <a:lnTo>
                  <a:pt x="1603" y="151"/>
                </a:lnTo>
                <a:cubicBezTo>
                  <a:pt x="1519" y="151"/>
                  <a:pt x="1452" y="219"/>
                  <a:pt x="1452" y="302"/>
                </a:cubicBezTo>
                <a:cubicBezTo>
                  <a:pt x="1452" y="302"/>
                  <a:pt x="1452" y="302"/>
                  <a:pt x="1452" y="302"/>
                </a:cubicBezTo>
                <a:cubicBezTo>
                  <a:pt x="1452" y="219"/>
                  <a:pt x="1384" y="151"/>
                  <a:pt x="1301" y="151"/>
                </a:cubicBezTo>
                <a:cubicBezTo>
                  <a:pt x="1301" y="151"/>
                  <a:pt x="1301" y="151"/>
                  <a:pt x="1301" y="151"/>
                </a:cubicBezTo>
                <a:lnTo>
                  <a:pt x="1301" y="151"/>
                </a:lnTo>
                <a:lnTo>
                  <a:pt x="152" y="151"/>
                </a:lnTo>
                <a:cubicBezTo>
                  <a:pt x="68" y="151"/>
                  <a:pt x="0" y="83"/>
                  <a:pt x="0" y="0"/>
                </a:cubicBezTo>
                <a:cubicBezTo>
                  <a:pt x="0" y="0"/>
                  <a:pt x="0" y="0"/>
                  <a:pt x="0" y="0"/>
                </a:cubicBezTo>
              </a:path>
            </a:pathLst>
          </a:custGeom>
          <a:noFill/>
          <a:ln w="4763"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3375" name="Rectangle 47"/>
          <p:cNvSpPr>
            <a:spLocks noChangeArrowheads="1"/>
          </p:cNvSpPr>
          <p:nvPr/>
        </p:nvSpPr>
        <p:spPr bwMode="auto">
          <a:xfrm>
            <a:off x="1558925" y="4414838"/>
            <a:ext cx="1778000" cy="4206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3376" name="Rectangle 48"/>
          <p:cNvSpPr>
            <a:spLocks noChangeArrowheads="1"/>
          </p:cNvSpPr>
          <p:nvPr/>
        </p:nvSpPr>
        <p:spPr bwMode="auto">
          <a:xfrm>
            <a:off x="1558925" y="4414838"/>
            <a:ext cx="1778000" cy="420687"/>
          </a:xfrm>
          <a:prstGeom prst="rect">
            <a:avLst/>
          </a:prstGeom>
          <a:noFill/>
          <a:ln w="4763" cap="rnd">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3377" name="Rectangle 49"/>
          <p:cNvSpPr>
            <a:spLocks noChangeArrowheads="1"/>
          </p:cNvSpPr>
          <p:nvPr/>
        </p:nvSpPr>
        <p:spPr bwMode="auto">
          <a:xfrm>
            <a:off x="1693863" y="4519613"/>
            <a:ext cx="571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500" b="0">
                <a:solidFill>
                  <a:srgbClr val="000000"/>
                </a:solidFill>
                <a:latin typeface="宋体" panose="02010600030101010101" pitchFamily="2" charset="-122"/>
              </a:rPr>
              <a:t>长度为</a:t>
            </a:r>
            <a:endParaRPr lang="zh-CN" altLang="en-US"/>
          </a:p>
        </p:txBody>
      </p:sp>
      <p:sp>
        <p:nvSpPr>
          <p:cNvPr id="1123378" name="Rectangle 50"/>
          <p:cNvSpPr>
            <a:spLocks noChangeArrowheads="1"/>
          </p:cNvSpPr>
          <p:nvPr/>
        </p:nvSpPr>
        <p:spPr bwMode="auto">
          <a:xfrm>
            <a:off x="2320925" y="4503738"/>
            <a:ext cx="1476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Times New Roman" panose="02020603050405020304" pitchFamily="18" charset="0"/>
              </a:rPr>
              <a:t>m</a:t>
            </a:r>
            <a:endParaRPr lang="en-US" altLang="zh-CN"/>
          </a:p>
        </p:txBody>
      </p:sp>
      <p:sp>
        <p:nvSpPr>
          <p:cNvPr id="1123379" name="Rectangle 51"/>
          <p:cNvSpPr>
            <a:spLocks noChangeArrowheads="1"/>
          </p:cNvSpPr>
          <p:nvPr/>
        </p:nvSpPr>
        <p:spPr bwMode="auto">
          <a:xfrm>
            <a:off x="2478088" y="4519613"/>
            <a:ext cx="571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500" b="0">
                <a:solidFill>
                  <a:srgbClr val="000000"/>
                </a:solidFill>
                <a:latin typeface="宋体" panose="02010600030101010101" pitchFamily="2" charset="-122"/>
              </a:rPr>
              <a:t>的分段</a:t>
            </a:r>
            <a:endParaRPr lang="zh-CN" altLang="en-US"/>
          </a:p>
        </p:txBody>
      </p:sp>
      <p:sp>
        <p:nvSpPr>
          <p:cNvPr id="1123380" name="Rectangle 52"/>
          <p:cNvSpPr>
            <a:spLocks noChangeArrowheads="1"/>
          </p:cNvSpPr>
          <p:nvPr/>
        </p:nvSpPr>
        <p:spPr bwMode="auto">
          <a:xfrm>
            <a:off x="3105150" y="4503738"/>
            <a:ext cx="952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Times New Roman" panose="02020603050405020304" pitchFamily="18" charset="0"/>
              </a:rPr>
              <a:t>1</a:t>
            </a:r>
            <a:endParaRPr lang="en-US" altLang="zh-CN"/>
          </a:p>
        </p:txBody>
      </p:sp>
      <p:sp>
        <p:nvSpPr>
          <p:cNvPr id="1123381" name="Freeform 53"/>
          <p:cNvSpPr/>
          <p:nvPr/>
        </p:nvSpPr>
        <p:spPr bwMode="auto">
          <a:xfrm>
            <a:off x="4997450" y="4144963"/>
            <a:ext cx="2786063" cy="280987"/>
          </a:xfrm>
          <a:custGeom>
            <a:avLst/>
            <a:gdLst>
              <a:gd name="T0" fmla="*/ 2843 w 2843"/>
              <a:gd name="T1" fmla="*/ 0 h 302"/>
              <a:gd name="T2" fmla="*/ 2691 w 2843"/>
              <a:gd name="T3" fmla="*/ 151 h 302"/>
              <a:gd name="T4" fmla="*/ 2691 w 2843"/>
              <a:gd name="T5" fmla="*/ 151 h 302"/>
              <a:gd name="T6" fmla="*/ 1603 w 2843"/>
              <a:gd name="T7" fmla="*/ 151 h 302"/>
              <a:gd name="T8" fmla="*/ 1452 w 2843"/>
              <a:gd name="T9" fmla="*/ 302 h 302"/>
              <a:gd name="T10" fmla="*/ 1452 w 2843"/>
              <a:gd name="T11" fmla="*/ 302 h 302"/>
              <a:gd name="T12" fmla="*/ 1300 w 2843"/>
              <a:gd name="T13" fmla="*/ 151 h 302"/>
              <a:gd name="T14" fmla="*/ 1300 w 2843"/>
              <a:gd name="T15" fmla="*/ 151 h 302"/>
              <a:gd name="T16" fmla="*/ 1300 w 2843"/>
              <a:gd name="T17" fmla="*/ 151 h 302"/>
              <a:gd name="T18" fmla="*/ 151 w 2843"/>
              <a:gd name="T19" fmla="*/ 151 h 302"/>
              <a:gd name="T20" fmla="*/ 0 w 2843"/>
              <a:gd name="T21" fmla="*/ 0 h 302"/>
              <a:gd name="T22" fmla="*/ 0 w 2843"/>
              <a:gd name="T23"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43" h="302">
                <a:moveTo>
                  <a:pt x="2843" y="0"/>
                </a:moveTo>
                <a:cubicBezTo>
                  <a:pt x="2843" y="83"/>
                  <a:pt x="2775" y="151"/>
                  <a:pt x="2691" y="151"/>
                </a:cubicBezTo>
                <a:cubicBezTo>
                  <a:pt x="2691" y="151"/>
                  <a:pt x="2691" y="151"/>
                  <a:pt x="2691" y="151"/>
                </a:cubicBezTo>
                <a:lnTo>
                  <a:pt x="1603" y="151"/>
                </a:lnTo>
                <a:cubicBezTo>
                  <a:pt x="1519" y="151"/>
                  <a:pt x="1452" y="219"/>
                  <a:pt x="1452" y="302"/>
                </a:cubicBezTo>
                <a:cubicBezTo>
                  <a:pt x="1452" y="302"/>
                  <a:pt x="1452" y="302"/>
                  <a:pt x="1452" y="302"/>
                </a:cubicBezTo>
                <a:cubicBezTo>
                  <a:pt x="1452" y="219"/>
                  <a:pt x="1384" y="151"/>
                  <a:pt x="1300" y="151"/>
                </a:cubicBezTo>
                <a:cubicBezTo>
                  <a:pt x="1300" y="151"/>
                  <a:pt x="1300" y="151"/>
                  <a:pt x="1300" y="151"/>
                </a:cubicBezTo>
                <a:lnTo>
                  <a:pt x="1300" y="151"/>
                </a:lnTo>
                <a:lnTo>
                  <a:pt x="151" y="151"/>
                </a:lnTo>
                <a:cubicBezTo>
                  <a:pt x="68" y="151"/>
                  <a:pt x="0" y="83"/>
                  <a:pt x="0" y="0"/>
                </a:cubicBezTo>
                <a:cubicBezTo>
                  <a:pt x="0" y="0"/>
                  <a:pt x="0" y="0"/>
                  <a:pt x="0" y="0"/>
                </a:cubicBezTo>
              </a:path>
            </a:pathLst>
          </a:custGeom>
          <a:noFill/>
          <a:ln w="4763"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3382" name="Rectangle 54"/>
          <p:cNvSpPr>
            <a:spLocks noChangeArrowheads="1"/>
          </p:cNvSpPr>
          <p:nvPr/>
        </p:nvSpPr>
        <p:spPr bwMode="auto">
          <a:xfrm>
            <a:off x="5561013" y="4427538"/>
            <a:ext cx="1778000" cy="4206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3383" name="Rectangle 55"/>
          <p:cNvSpPr>
            <a:spLocks noChangeArrowheads="1"/>
          </p:cNvSpPr>
          <p:nvPr/>
        </p:nvSpPr>
        <p:spPr bwMode="auto">
          <a:xfrm>
            <a:off x="5561013" y="4427538"/>
            <a:ext cx="1778000" cy="420687"/>
          </a:xfrm>
          <a:prstGeom prst="rect">
            <a:avLst/>
          </a:prstGeom>
          <a:noFill/>
          <a:ln w="4763" cap="rnd">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3384" name="Rectangle 56"/>
          <p:cNvSpPr>
            <a:spLocks noChangeArrowheads="1"/>
          </p:cNvSpPr>
          <p:nvPr/>
        </p:nvSpPr>
        <p:spPr bwMode="auto">
          <a:xfrm>
            <a:off x="5692775" y="4533900"/>
            <a:ext cx="571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500" b="0">
                <a:solidFill>
                  <a:srgbClr val="000000"/>
                </a:solidFill>
                <a:latin typeface="宋体" panose="02010600030101010101" pitchFamily="2" charset="-122"/>
              </a:rPr>
              <a:t>长度为</a:t>
            </a:r>
            <a:endParaRPr lang="zh-CN" altLang="en-US"/>
          </a:p>
        </p:txBody>
      </p:sp>
      <p:sp>
        <p:nvSpPr>
          <p:cNvPr id="1123385" name="Rectangle 57"/>
          <p:cNvSpPr>
            <a:spLocks noChangeArrowheads="1"/>
          </p:cNvSpPr>
          <p:nvPr/>
        </p:nvSpPr>
        <p:spPr bwMode="auto">
          <a:xfrm>
            <a:off x="6319838" y="4518025"/>
            <a:ext cx="1476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Times New Roman" panose="02020603050405020304" pitchFamily="18" charset="0"/>
              </a:rPr>
              <a:t>m</a:t>
            </a:r>
            <a:endParaRPr lang="en-US" altLang="zh-CN"/>
          </a:p>
        </p:txBody>
      </p:sp>
      <p:sp>
        <p:nvSpPr>
          <p:cNvPr id="1123386" name="Rectangle 58"/>
          <p:cNvSpPr>
            <a:spLocks noChangeArrowheads="1"/>
          </p:cNvSpPr>
          <p:nvPr/>
        </p:nvSpPr>
        <p:spPr bwMode="auto">
          <a:xfrm>
            <a:off x="6477000" y="4533900"/>
            <a:ext cx="571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500" b="0">
                <a:solidFill>
                  <a:srgbClr val="000000"/>
                </a:solidFill>
                <a:latin typeface="宋体" panose="02010600030101010101" pitchFamily="2" charset="-122"/>
              </a:rPr>
              <a:t>的分段</a:t>
            </a:r>
            <a:endParaRPr lang="zh-CN" altLang="en-US"/>
          </a:p>
        </p:txBody>
      </p:sp>
      <p:sp>
        <p:nvSpPr>
          <p:cNvPr id="1123387" name="Rectangle 59"/>
          <p:cNvSpPr>
            <a:spLocks noChangeArrowheads="1"/>
          </p:cNvSpPr>
          <p:nvPr/>
        </p:nvSpPr>
        <p:spPr bwMode="auto">
          <a:xfrm>
            <a:off x="7104063" y="4518025"/>
            <a:ext cx="952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Times New Roman" panose="02020603050405020304" pitchFamily="18" charset="0"/>
              </a:rPr>
              <a:t>2</a:t>
            </a:r>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4354" name="Rectangle 2"/>
          <p:cNvSpPr>
            <a:spLocks noGrp="1" noChangeArrowheads="1"/>
          </p:cNvSpPr>
          <p:nvPr>
            <p:ph type="title"/>
          </p:nvPr>
        </p:nvSpPr>
        <p:spPr/>
        <p:txBody>
          <a:bodyPr/>
          <a:lstStyle/>
          <a:p>
            <a:endParaRPr lang="zh-CN" altLang="en-US"/>
          </a:p>
        </p:txBody>
      </p:sp>
      <p:sp>
        <p:nvSpPr>
          <p:cNvPr id="1124355" name="Rectangle 3"/>
          <p:cNvSpPr>
            <a:spLocks noGrp="1" noChangeArrowheads="1"/>
          </p:cNvSpPr>
          <p:nvPr>
            <p:ph type="body" idx="1"/>
          </p:nvPr>
        </p:nvSpPr>
        <p:spPr>
          <a:xfrm>
            <a:off x="468313" y="2133600"/>
            <a:ext cx="8229600" cy="1008063"/>
          </a:xfrm>
        </p:spPr>
        <p:txBody>
          <a:bodyPr/>
          <a:lstStyle/>
          <a:p>
            <a:r>
              <a:rPr lang="zh-CN" altLang="en-US" sz="2800"/>
              <a:t>分段、分层叠加索引结构 ：关键是叠加算法</a:t>
            </a:r>
          </a:p>
          <a:p>
            <a:pPr lvl="1"/>
            <a:r>
              <a:rPr lang="zh-CN" altLang="en-US" sz="2400"/>
              <a:t>索引融合：累积相关索引数据的变化过程 </a:t>
            </a:r>
          </a:p>
        </p:txBody>
      </p:sp>
      <p:sp>
        <p:nvSpPr>
          <p:cNvPr id="112435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24356" name="Object 4"/>
          <p:cNvGraphicFramePr>
            <a:graphicFrameLocks noChangeAspect="1"/>
          </p:cNvGraphicFramePr>
          <p:nvPr/>
        </p:nvGraphicFramePr>
        <p:xfrm>
          <a:off x="1403350" y="2924175"/>
          <a:ext cx="6337300" cy="3486150"/>
        </p:xfrm>
        <a:graphic>
          <a:graphicData uri="http://schemas.openxmlformats.org/presentationml/2006/ole">
            <mc:AlternateContent xmlns:mc="http://schemas.openxmlformats.org/markup-compatibility/2006">
              <mc:Choice xmlns:v="urn:schemas-microsoft-com:vml" Requires="v">
                <p:oleObj spid="_x0000_s20541" name="Visio" r:id="rId3" imgW="4777105" imgH="2828925" progId="Visio.Drawing.11">
                  <p:embed/>
                </p:oleObj>
              </mc:Choice>
              <mc:Fallback>
                <p:oleObj name="Visio" r:id="rId3" imgW="4777105" imgH="2828925" progId="Visio.Drawing.11">
                  <p:embed/>
                  <p:pic>
                    <p:nvPicPr>
                      <p:cNvPr id="0" name="图片 20513"/>
                      <p:cNvPicPr>
                        <a:picLocks noChangeAspect="1" noChangeArrowheads="1"/>
                      </p:cNvPicPr>
                      <p:nvPr/>
                    </p:nvPicPr>
                    <p:blipFill>
                      <a:blip r:embed="rId4">
                        <a:extLst>
                          <a:ext uri="{28A0092B-C50C-407E-A947-70E740481C1C}">
                            <a14:useLocalDpi xmlns:a14="http://schemas.microsoft.com/office/drawing/2010/main" val="0"/>
                          </a:ext>
                        </a:extLst>
                      </a:blip>
                      <a:srcRect t="6577"/>
                      <a:stretch>
                        <a:fillRect/>
                      </a:stretch>
                    </p:blipFill>
                    <p:spPr bwMode="auto">
                      <a:xfrm>
                        <a:off x="1403350" y="2924175"/>
                        <a:ext cx="6337300" cy="348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24358" name="Group 6"/>
          <p:cNvGrpSpPr/>
          <p:nvPr/>
        </p:nvGrpSpPr>
        <p:grpSpPr bwMode="auto">
          <a:xfrm>
            <a:off x="536575" y="5734050"/>
            <a:ext cx="650875" cy="701675"/>
            <a:chOff x="404" y="2133"/>
            <a:chExt cx="410" cy="442"/>
          </a:xfrm>
        </p:grpSpPr>
        <p:sp>
          <p:nvSpPr>
            <p:cNvPr id="1124359" name="Rectangle 7"/>
            <p:cNvSpPr>
              <a:spLocks noChangeArrowheads="1"/>
            </p:cNvSpPr>
            <p:nvPr/>
          </p:nvSpPr>
          <p:spPr bwMode="auto">
            <a:xfrm>
              <a:off x="404" y="2133"/>
              <a:ext cx="410" cy="442"/>
            </a:xfrm>
            <a:prstGeom prst="rect">
              <a:avLst/>
            </a:prstGeom>
            <a:noFill/>
            <a:ln w="4763" cap="rnd">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4360" name="Rectangle 8"/>
            <p:cNvSpPr>
              <a:spLocks noChangeArrowheads="1"/>
            </p:cNvSpPr>
            <p:nvPr/>
          </p:nvSpPr>
          <p:spPr bwMode="auto">
            <a:xfrm>
              <a:off x="523" y="2265"/>
              <a:ext cx="11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b="0">
                  <a:solidFill>
                    <a:srgbClr val="000000"/>
                  </a:solidFill>
                  <a:latin typeface="Times New Roman" panose="02020603050405020304" pitchFamily="18" charset="0"/>
                </a:rPr>
                <a:t>A</a:t>
              </a:r>
              <a:endParaRPr lang="en-US" altLang="zh-CN"/>
            </a:p>
          </p:txBody>
        </p:sp>
        <p:sp>
          <p:nvSpPr>
            <p:cNvPr id="1124361" name="Rectangle 9"/>
            <p:cNvSpPr>
              <a:spLocks noChangeArrowheads="1"/>
            </p:cNvSpPr>
            <p:nvPr/>
          </p:nvSpPr>
          <p:spPr bwMode="auto">
            <a:xfrm>
              <a:off x="642" y="2331"/>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0">
                  <a:solidFill>
                    <a:srgbClr val="000000"/>
                  </a:solidFill>
                  <a:latin typeface="Times New Roman" panose="02020603050405020304" pitchFamily="18" charset="0"/>
                </a:rPr>
                <a:t>0</a:t>
              </a:r>
              <a:endParaRPr lang="en-US" altLang="zh-CN"/>
            </a:p>
          </p:txBody>
        </p:sp>
      </p:grpSp>
      <p:sp>
        <p:nvSpPr>
          <p:cNvPr id="1124362" name="Line 10"/>
          <p:cNvSpPr>
            <a:spLocks noChangeShapeType="1"/>
          </p:cNvSpPr>
          <p:nvPr/>
        </p:nvSpPr>
        <p:spPr bwMode="auto">
          <a:xfrm flipH="1">
            <a:off x="1187450" y="6237288"/>
            <a:ext cx="36036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4363" name="Line 11"/>
          <p:cNvSpPr>
            <a:spLocks noChangeShapeType="1"/>
          </p:cNvSpPr>
          <p:nvPr/>
        </p:nvSpPr>
        <p:spPr bwMode="auto">
          <a:xfrm flipH="1">
            <a:off x="3203575" y="6165850"/>
            <a:ext cx="2159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4364" name="Line 12"/>
          <p:cNvSpPr>
            <a:spLocks noChangeShapeType="1"/>
          </p:cNvSpPr>
          <p:nvPr/>
        </p:nvSpPr>
        <p:spPr bwMode="auto">
          <a:xfrm flipH="1">
            <a:off x="5651500" y="6237288"/>
            <a:ext cx="28892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4365" name="Line 13"/>
          <p:cNvSpPr>
            <a:spLocks noChangeShapeType="1"/>
          </p:cNvSpPr>
          <p:nvPr/>
        </p:nvSpPr>
        <p:spPr bwMode="auto">
          <a:xfrm flipH="1">
            <a:off x="5219700" y="6237288"/>
            <a:ext cx="14446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13"/>
          <p:cNvSpPr txBox="1">
            <a:spLocks noGrp="1" noChangeArrowheads="1"/>
          </p:cNvSpPr>
          <p:nvPr/>
        </p:nvSpPr>
        <p:spPr bwMode="auto">
          <a:xfrm>
            <a:off x="3276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0593B06A-BC3E-4CBC-AFB2-ACAE22287A37}" type="slidenum">
              <a:rPr lang="en-US" altLang="zh-CN" sz="1200" b="0">
                <a:latin typeface="Arial" panose="020B0604020202020204" pitchFamily="34" charset="0"/>
              </a:rPr>
              <a:t>4</a:t>
            </a:fld>
            <a:endParaRPr lang="en-US" altLang="zh-CN" sz="1200" b="0">
              <a:latin typeface="Arial" panose="020B0604020202020204" pitchFamily="34" charset="0"/>
            </a:endParaRPr>
          </a:p>
        </p:txBody>
      </p:sp>
      <p:sp>
        <p:nvSpPr>
          <p:cNvPr id="457733" name="Rectangle 2"/>
          <p:cNvSpPr>
            <a:spLocks noGrp="1" noChangeArrowheads="1"/>
          </p:cNvSpPr>
          <p:nvPr>
            <p:ph type="title" idx="4294967295"/>
          </p:nvPr>
        </p:nvSpPr>
        <p:spPr>
          <a:xfrm>
            <a:off x="468313" y="1125538"/>
            <a:ext cx="8229600" cy="711200"/>
          </a:xfrm>
        </p:spPr>
        <p:txBody>
          <a:bodyPr/>
          <a:lstStyle/>
          <a:p>
            <a:pPr marL="609600" indent="-609600"/>
            <a:r>
              <a:rPr lang="zh-CN" altLang="en-US" sz="4000" dirty="0"/>
              <a:t>软件安全开发</a:t>
            </a:r>
            <a:endParaRPr lang="en-US" altLang="zh-CN" sz="4000" dirty="0"/>
          </a:p>
        </p:txBody>
      </p:sp>
      <p:sp>
        <p:nvSpPr>
          <p:cNvPr id="457734" name="Rectangle 3"/>
          <p:cNvSpPr>
            <a:spLocks noGrp="1" noChangeArrowheads="1"/>
          </p:cNvSpPr>
          <p:nvPr>
            <p:ph type="body" idx="4294967295"/>
          </p:nvPr>
        </p:nvSpPr>
        <p:spPr>
          <a:xfrm>
            <a:off x="468313" y="2276475"/>
            <a:ext cx="8229600" cy="3384550"/>
          </a:xfrm>
        </p:spPr>
        <p:txBody>
          <a:bodyPr/>
          <a:lstStyle/>
          <a:p>
            <a:r>
              <a:rPr lang="en-US" altLang="zh-CN" dirty="0"/>
              <a:t>3.1 </a:t>
            </a:r>
            <a:r>
              <a:rPr lang="zh-CN" altLang="en-US" dirty="0"/>
              <a:t>软件安全的指导原则</a:t>
            </a:r>
            <a:endParaRPr lang="en-US" altLang="zh-CN" dirty="0"/>
          </a:p>
          <a:p>
            <a:r>
              <a:rPr lang="en-US" altLang="zh-CN" dirty="0"/>
              <a:t>3.2 </a:t>
            </a:r>
            <a:r>
              <a:rPr lang="zh-CN" altLang="en-US" dirty="0"/>
              <a:t>软件安全需求</a:t>
            </a:r>
            <a:endParaRPr lang="en-US" altLang="zh-CN" dirty="0"/>
          </a:p>
          <a:p>
            <a:r>
              <a:rPr lang="en-US" altLang="zh-CN" dirty="0"/>
              <a:t>3.3 </a:t>
            </a:r>
            <a:r>
              <a:rPr lang="zh-CN" altLang="en-US" dirty="0"/>
              <a:t>软件安全编码基本方法与技术</a:t>
            </a:r>
            <a:endParaRPr lang="en-US" altLang="zh-CN" dirty="0"/>
          </a:p>
          <a:p>
            <a:r>
              <a:rPr lang="en-US" altLang="zh-CN" dirty="0"/>
              <a:t>3.4 </a:t>
            </a:r>
            <a:r>
              <a:rPr lang="zh-CN" altLang="en-US" dirty="0"/>
              <a:t>软件安全设计</a:t>
            </a:r>
            <a:endParaRPr lang="en-US" altLang="zh-C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82" name="Rectangle 2"/>
          <p:cNvSpPr>
            <a:spLocks noGrp="1" noChangeArrowheads="1"/>
          </p:cNvSpPr>
          <p:nvPr>
            <p:ph type="title"/>
          </p:nvPr>
        </p:nvSpPr>
        <p:spPr/>
        <p:txBody>
          <a:bodyPr/>
          <a:lstStyle/>
          <a:p>
            <a:endParaRPr lang="zh-CN" altLang="en-US"/>
          </a:p>
        </p:txBody>
      </p:sp>
      <p:sp>
        <p:nvSpPr>
          <p:cNvPr id="1198083" name="Rectangle 3"/>
          <p:cNvSpPr>
            <a:spLocks noGrp="1" noChangeArrowheads="1"/>
          </p:cNvSpPr>
          <p:nvPr>
            <p:ph type="body" idx="1"/>
          </p:nvPr>
        </p:nvSpPr>
        <p:spPr/>
        <p:txBody>
          <a:bodyPr/>
          <a:lstStyle/>
          <a:p>
            <a:endParaRPr lang="zh-CN" altLang="en-US"/>
          </a:p>
        </p:txBody>
      </p:sp>
      <p:sp>
        <p:nvSpPr>
          <p:cNvPr id="1198085" name="Rectangle 5"/>
          <p:cNvSpPr>
            <a:spLocks noChangeArrowheads="1"/>
          </p:cNvSpPr>
          <p:nvPr/>
        </p:nvSpPr>
        <p:spPr bwMode="auto">
          <a:xfrm>
            <a:off x="0" y="283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98084" name="Object 4"/>
          <p:cNvGraphicFramePr>
            <a:graphicFrameLocks noChangeAspect="1"/>
          </p:cNvGraphicFramePr>
          <p:nvPr/>
        </p:nvGraphicFramePr>
        <p:xfrm>
          <a:off x="179388" y="3141663"/>
          <a:ext cx="8604250" cy="2009775"/>
        </p:xfrm>
        <a:graphic>
          <a:graphicData uri="http://schemas.openxmlformats.org/presentationml/2006/ole">
            <mc:AlternateContent xmlns:mc="http://schemas.openxmlformats.org/markup-compatibility/2006">
              <mc:Choice xmlns:v="urn:schemas-microsoft-com:vml" Requires="v">
                <p:oleObj spid="_x0000_s21565" name="Visio" r:id="rId3" imgW="5904865" imgH="1384300" progId="Visio.Drawing.11">
                  <p:embed/>
                </p:oleObj>
              </mc:Choice>
              <mc:Fallback>
                <p:oleObj name="Visio" r:id="rId3" imgW="5904865" imgH="1384300" progId="Visio.Drawing.11">
                  <p:embed/>
                  <p:pic>
                    <p:nvPicPr>
                      <p:cNvPr id="0" name="图片 215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3141663"/>
                        <a:ext cx="8604250" cy="2009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Grp="1" noChangeArrowheads="1"/>
          </p:cNvSpPr>
          <p:nvPr>
            <p:ph type="title"/>
          </p:nvPr>
        </p:nvSpPr>
        <p:spPr/>
        <p:txBody>
          <a:bodyPr/>
          <a:lstStyle/>
          <a:p>
            <a:endParaRPr lang="zh-CN" altLang="en-US"/>
          </a:p>
        </p:txBody>
      </p:sp>
      <p:sp>
        <p:nvSpPr>
          <p:cNvPr id="1200131" name="Rectangle 3"/>
          <p:cNvSpPr>
            <a:spLocks noGrp="1" noChangeArrowheads="1"/>
          </p:cNvSpPr>
          <p:nvPr>
            <p:ph type="body" idx="1"/>
          </p:nvPr>
        </p:nvSpPr>
        <p:spPr>
          <a:xfrm>
            <a:off x="468313" y="1557338"/>
            <a:ext cx="8229600" cy="3384550"/>
          </a:xfrm>
        </p:spPr>
        <p:txBody>
          <a:bodyPr/>
          <a:lstStyle/>
          <a:p>
            <a:r>
              <a:rPr lang="zh-CN" altLang="en-US"/>
              <a:t>最后一个分段融合操作</a:t>
            </a:r>
          </a:p>
          <a:p>
            <a:pPr lvl="1"/>
            <a:r>
              <a:rPr lang="zh-CN" altLang="en-US"/>
              <a:t>每当有新版本到达时直接向上层进行索引融合，一直到达根节点为止 </a:t>
            </a:r>
          </a:p>
          <a:p>
            <a:pPr lvl="1"/>
            <a:r>
              <a:rPr lang="zh-CN" altLang="en-US"/>
              <a:t>只有当融合窗口达到预定的窗口值时，才向上层融合索引 </a:t>
            </a:r>
          </a:p>
        </p:txBody>
      </p:sp>
      <p:sp>
        <p:nvSpPr>
          <p:cNvPr id="120013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00132" name="Object 4"/>
          <p:cNvGraphicFramePr>
            <a:graphicFrameLocks noChangeAspect="1"/>
          </p:cNvGraphicFramePr>
          <p:nvPr/>
        </p:nvGraphicFramePr>
        <p:xfrm>
          <a:off x="0" y="4365625"/>
          <a:ext cx="4643438" cy="2119313"/>
        </p:xfrm>
        <a:graphic>
          <a:graphicData uri="http://schemas.openxmlformats.org/presentationml/2006/ole">
            <mc:AlternateContent xmlns:mc="http://schemas.openxmlformats.org/markup-compatibility/2006">
              <mc:Choice xmlns:v="urn:schemas-microsoft-com:vml" Requires="v">
                <p:oleObj spid="_x0000_s22646" name="Visio" r:id="rId3" imgW="4272915" imgH="1957070" progId="Visio.Drawing.11">
                  <p:embed/>
                </p:oleObj>
              </mc:Choice>
              <mc:Fallback>
                <p:oleObj name="Visio" r:id="rId3" imgW="4272915" imgH="1957070" progId="Visio.Drawing.11">
                  <p:embed/>
                  <p:pic>
                    <p:nvPicPr>
                      <p:cNvPr id="0" name="图片 225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365625"/>
                        <a:ext cx="4643438" cy="2119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00135" name="Rectangle 7"/>
          <p:cNvSpPr>
            <a:spLocks noChangeArrowheads="1"/>
          </p:cNvSpPr>
          <p:nvPr/>
        </p:nvSpPr>
        <p:spPr bwMode="auto">
          <a:xfrm>
            <a:off x="0" y="2852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00134" name="Object 6"/>
          <p:cNvGraphicFramePr>
            <a:graphicFrameLocks noChangeAspect="1"/>
          </p:cNvGraphicFramePr>
          <p:nvPr/>
        </p:nvGraphicFramePr>
        <p:xfrm>
          <a:off x="4716463" y="4508500"/>
          <a:ext cx="4248150" cy="2055813"/>
        </p:xfrm>
        <a:graphic>
          <a:graphicData uri="http://schemas.openxmlformats.org/presentationml/2006/ole">
            <mc:AlternateContent xmlns:mc="http://schemas.openxmlformats.org/markup-compatibility/2006">
              <mc:Choice xmlns:v="urn:schemas-microsoft-com:vml" Requires="v">
                <p:oleObj spid="_x0000_s22647" name="Visio" r:id="rId5" imgW="3794125" imgH="1828800" progId="Visio.Drawing.11">
                  <p:embed/>
                </p:oleObj>
              </mc:Choice>
              <mc:Fallback>
                <p:oleObj name="Visio" r:id="rId5" imgW="3794125" imgH="1828800" progId="Visio.Drawing.11">
                  <p:embed/>
                  <p:pic>
                    <p:nvPicPr>
                      <p:cNvPr id="0" name="图片 2259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463" y="4508500"/>
                        <a:ext cx="4248150" cy="205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Rectangle 2"/>
          <p:cNvSpPr>
            <a:spLocks noGrp="1" noChangeArrowheads="1"/>
          </p:cNvSpPr>
          <p:nvPr>
            <p:ph type="title"/>
          </p:nvPr>
        </p:nvSpPr>
        <p:spPr/>
        <p:txBody>
          <a:bodyPr/>
          <a:lstStyle/>
          <a:p>
            <a:endParaRPr lang="zh-CN" altLang="en-US"/>
          </a:p>
        </p:txBody>
      </p:sp>
      <p:sp>
        <p:nvSpPr>
          <p:cNvPr id="1125379" name="Rectangle 3"/>
          <p:cNvSpPr>
            <a:spLocks noGrp="1" noChangeArrowheads="1"/>
          </p:cNvSpPr>
          <p:nvPr>
            <p:ph type="body" idx="1"/>
          </p:nvPr>
        </p:nvSpPr>
        <p:spPr>
          <a:xfrm>
            <a:off x="468313" y="2420938"/>
            <a:ext cx="8229600" cy="3744912"/>
          </a:xfrm>
        </p:spPr>
        <p:txBody>
          <a:bodyPr/>
          <a:lstStyle/>
          <a:p>
            <a:r>
              <a:rPr lang="zh-CN" altLang="en-US"/>
              <a:t>叠加索引检索</a:t>
            </a:r>
          </a:p>
          <a:p>
            <a:pPr lvl="1"/>
            <a:r>
              <a:rPr lang="zh-CN" altLang="en-US"/>
              <a:t>分段、分层叠加索引上层索引结构反映了下层的索引的数据累计变化，在计算某个时间点的叠加索引时，首先从上层开始，逐层向下，最后检索一个分段内部的</a:t>
            </a:r>
            <a:r>
              <a:rPr lang="en-US" altLang="zh-CN"/>
              <a:t>Log Chain </a:t>
            </a:r>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9106" name="Rectangle 2"/>
          <p:cNvSpPr>
            <a:spLocks noGrp="1" noChangeArrowheads="1"/>
          </p:cNvSpPr>
          <p:nvPr>
            <p:ph type="title"/>
          </p:nvPr>
        </p:nvSpPr>
        <p:spPr/>
        <p:txBody>
          <a:bodyPr/>
          <a:lstStyle/>
          <a:p>
            <a:endParaRPr lang="zh-CN" altLang="en-US"/>
          </a:p>
        </p:txBody>
      </p:sp>
      <p:sp>
        <p:nvSpPr>
          <p:cNvPr id="1199107" name="Rectangle 3"/>
          <p:cNvSpPr>
            <a:spLocks noGrp="1" noChangeArrowheads="1"/>
          </p:cNvSpPr>
          <p:nvPr>
            <p:ph type="body" idx="1"/>
          </p:nvPr>
        </p:nvSpPr>
        <p:spPr/>
        <p:txBody>
          <a:bodyPr/>
          <a:lstStyle/>
          <a:p>
            <a:endParaRPr lang="zh-CN" altLang="en-US"/>
          </a:p>
        </p:txBody>
      </p:sp>
      <p:sp>
        <p:nvSpPr>
          <p:cNvPr id="1199109" name="Rectangle 5"/>
          <p:cNvSpPr>
            <a:spLocks noChangeArrowheads="1"/>
          </p:cNvSpPr>
          <p:nvPr/>
        </p:nvSpPr>
        <p:spPr bwMode="auto">
          <a:xfrm>
            <a:off x="0" y="2609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99108" name="Object 4"/>
          <p:cNvGraphicFramePr>
            <a:graphicFrameLocks noChangeAspect="1"/>
          </p:cNvGraphicFramePr>
          <p:nvPr/>
        </p:nvGraphicFramePr>
        <p:xfrm>
          <a:off x="827088" y="2349500"/>
          <a:ext cx="7704137" cy="3346450"/>
        </p:xfrm>
        <a:graphic>
          <a:graphicData uri="http://schemas.openxmlformats.org/presentationml/2006/ole">
            <mc:AlternateContent xmlns:mc="http://schemas.openxmlformats.org/markup-compatibility/2006">
              <mc:Choice xmlns:v="urn:schemas-microsoft-com:vml" Requires="v">
                <p:oleObj spid="_x0000_s23613" name="Visio" r:id="rId3" imgW="4452620" imgH="1948180" progId="Visio.Drawing.11">
                  <p:embed/>
                </p:oleObj>
              </mc:Choice>
              <mc:Fallback>
                <p:oleObj name="Visio" r:id="rId3" imgW="4452620" imgH="1948180" progId="Visio.Drawing.11">
                  <p:embed/>
                  <p:pic>
                    <p:nvPicPr>
                      <p:cNvPr id="0" name="图片 235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349500"/>
                        <a:ext cx="7704137" cy="334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02" name="Rectangle 2"/>
          <p:cNvSpPr>
            <a:spLocks noGrp="1" noChangeArrowheads="1"/>
          </p:cNvSpPr>
          <p:nvPr>
            <p:ph type="title"/>
          </p:nvPr>
        </p:nvSpPr>
        <p:spPr/>
        <p:txBody>
          <a:bodyPr/>
          <a:lstStyle/>
          <a:p>
            <a:endParaRPr lang="zh-CN" altLang="en-US"/>
          </a:p>
        </p:txBody>
      </p:sp>
      <p:sp>
        <p:nvSpPr>
          <p:cNvPr id="1126403" name="Rectangle 3"/>
          <p:cNvSpPr>
            <a:spLocks noGrp="1" noChangeArrowheads="1"/>
          </p:cNvSpPr>
          <p:nvPr>
            <p:ph type="body" idx="1"/>
          </p:nvPr>
        </p:nvSpPr>
        <p:spPr/>
        <p:txBody>
          <a:bodyPr/>
          <a:lstStyle/>
          <a:p>
            <a:endParaRPr lang="zh-CN" altLang="en-US"/>
          </a:p>
        </p:txBody>
      </p:sp>
      <p:pic>
        <p:nvPicPr>
          <p:cNvPr id="1126516" name="Picture 1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63" y="2276475"/>
            <a:ext cx="8974137" cy="3267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234" name="Rectangle 2"/>
          <p:cNvSpPr>
            <a:spLocks noGrp="1" noChangeArrowheads="1"/>
          </p:cNvSpPr>
          <p:nvPr>
            <p:ph type="title"/>
          </p:nvPr>
        </p:nvSpPr>
        <p:spPr/>
        <p:txBody>
          <a:bodyPr/>
          <a:lstStyle/>
          <a:p>
            <a:endParaRPr lang="zh-CN" altLang="en-US"/>
          </a:p>
        </p:txBody>
      </p:sp>
      <p:sp>
        <p:nvSpPr>
          <p:cNvPr id="1119235" name="Rectangle 3"/>
          <p:cNvSpPr>
            <a:spLocks noGrp="1" noChangeArrowheads="1"/>
          </p:cNvSpPr>
          <p:nvPr>
            <p:ph type="body" idx="1"/>
          </p:nvPr>
        </p:nvSpPr>
        <p:spPr>
          <a:xfrm>
            <a:off x="468313" y="2205038"/>
            <a:ext cx="8229600" cy="4248150"/>
          </a:xfrm>
        </p:spPr>
        <p:txBody>
          <a:bodyPr/>
          <a:lstStyle/>
          <a:p>
            <a:r>
              <a:rPr lang="zh-CN" altLang="en-US" sz="2800"/>
              <a:t>分层、分段依赖关系管理算法的特点</a:t>
            </a:r>
          </a:p>
          <a:p>
            <a:pPr lvl="1"/>
            <a:r>
              <a:rPr lang="zh-CN" altLang="en-US" sz="2400"/>
              <a:t>收敛的</a:t>
            </a:r>
          </a:p>
          <a:p>
            <a:pPr lvl="2"/>
            <a:r>
              <a:rPr lang="zh-CN" altLang="en-US" sz="2000"/>
              <a:t>在</a:t>
            </a:r>
            <a:r>
              <a:rPr lang="en-US" altLang="zh-CN" sz="2000"/>
              <a:t>m</a:t>
            </a:r>
            <a:r>
              <a:rPr lang="zh-CN" altLang="en-US" sz="2000"/>
              <a:t>值不断增大时，算法收敛于间接依赖关系管理模式；</a:t>
            </a:r>
          </a:p>
          <a:p>
            <a:pPr lvl="2"/>
            <a:r>
              <a:rPr lang="zh-CN" altLang="en-US" sz="2000"/>
              <a:t>算法收敛于直接依赖关系管理模式；</a:t>
            </a:r>
          </a:p>
          <a:p>
            <a:pPr lvl="1"/>
            <a:r>
              <a:rPr lang="zh-CN" altLang="en-US" sz="2400"/>
              <a:t>此外，在分段、分层叠加索引结构，还可以进一步引入启发式的索引保存策略，如只对当前的一个分段内部保存底层的</a:t>
            </a:r>
            <a:r>
              <a:rPr lang="en-US" altLang="zh-CN" sz="2400"/>
              <a:t>Mapping Log</a:t>
            </a:r>
            <a:r>
              <a:rPr lang="zh-CN" altLang="en-US" sz="2400"/>
              <a:t>，支持</a:t>
            </a:r>
            <a:r>
              <a:rPr lang="en-US" altLang="zh-CN" sz="2400"/>
              <a:t>Undo</a:t>
            </a:r>
            <a:r>
              <a:rPr lang="zh-CN" altLang="en-US" sz="2400"/>
              <a:t>操作，而对于早期的备份数据，有选择的保存上层叠加索引，支持</a:t>
            </a:r>
            <a:r>
              <a:rPr lang="en-US" altLang="zh-CN" sz="2400"/>
              <a:t>Redo</a:t>
            </a:r>
            <a:r>
              <a:rPr lang="zh-CN" altLang="en-US" sz="2400"/>
              <a:t>操作，这样不仅符合备份数据的恢复特征，同时可以进一步提高元数据的存储效率。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6514" name="Rectangle 2"/>
          <p:cNvSpPr>
            <a:spLocks noGrp="1" noChangeArrowheads="1"/>
          </p:cNvSpPr>
          <p:nvPr>
            <p:ph type="title"/>
          </p:nvPr>
        </p:nvSpPr>
        <p:spPr/>
        <p:txBody>
          <a:bodyPr/>
          <a:lstStyle/>
          <a:p>
            <a:r>
              <a:rPr lang="zh-CN" altLang="en-US"/>
              <a:t>变长数据管理技术</a:t>
            </a:r>
          </a:p>
        </p:txBody>
      </p:sp>
      <p:sp>
        <p:nvSpPr>
          <p:cNvPr id="1216515" name="Rectangle 3"/>
          <p:cNvSpPr>
            <a:spLocks noGrp="1" noChangeArrowheads="1"/>
          </p:cNvSpPr>
          <p:nvPr>
            <p:ph type="body" idx="1"/>
          </p:nvPr>
        </p:nvSpPr>
        <p:spPr/>
        <p:txBody>
          <a:bodyPr/>
          <a:lstStyle/>
          <a:p>
            <a:r>
              <a:rPr lang="en-US" altLang="zh-CN"/>
              <a:t>block-level</a:t>
            </a:r>
            <a:r>
              <a:rPr lang="zh-CN" altLang="en-US"/>
              <a:t>快照备份</a:t>
            </a:r>
          </a:p>
          <a:p>
            <a:pPr lvl="1"/>
            <a:r>
              <a:rPr lang="zh-CN" altLang="en-US"/>
              <a:t>基于</a:t>
            </a:r>
            <a:r>
              <a:rPr lang="en-US" altLang="zh-CN"/>
              <a:t>Block</a:t>
            </a:r>
            <a:r>
              <a:rPr lang="zh-CN" altLang="en-US"/>
              <a:t>的增量快照，其数据可能是不规则长度的数据块</a:t>
            </a:r>
          </a:p>
          <a:p>
            <a:pPr lvl="2"/>
            <a:r>
              <a:rPr lang="zh-CN" altLang="en-US"/>
              <a:t>增量备份的数据块之间存在着更复杂的关系</a:t>
            </a:r>
          </a:p>
          <a:p>
            <a:pPr lvl="2"/>
            <a:r>
              <a:rPr lang="zh-CN" altLang="en-US"/>
              <a:t>需要新的索引和融合方法</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46" name="Rectangle 2"/>
          <p:cNvSpPr>
            <a:spLocks noGrp="1" noChangeArrowheads="1"/>
          </p:cNvSpPr>
          <p:nvPr>
            <p:ph type="title"/>
          </p:nvPr>
        </p:nvSpPr>
        <p:spPr/>
        <p:txBody>
          <a:bodyPr/>
          <a:lstStyle/>
          <a:p>
            <a:endParaRPr lang="zh-CN" altLang="en-US"/>
          </a:p>
        </p:txBody>
      </p:sp>
      <p:graphicFrame>
        <p:nvGraphicFramePr>
          <p:cNvPr id="1209347" name="Object 3"/>
          <p:cNvGraphicFramePr>
            <a:graphicFrameLocks noGrp="1" noChangeAspect="1"/>
          </p:cNvGraphicFramePr>
          <p:nvPr>
            <p:ph idx="1"/>
          </p:nvPr>
        </p:nvGraphicFramePr>
        <p:xfrm>
          <a:off x="611188" y="2205038"/>
          <a:ext cx="7632700" cy="3886200"/>
        </p:xfrm>
        <a:graphic>
          <a:graphicData uri="http://schemas.openxmlformats.org/presentationml/2006/ole">
            <mc:AlternateContent xmlns:mc="http://schemas.openxmlformats.org/markup-compatibility/2006">
              <mc:Choice xmlns:v="urn:schemas-microsoft-com:vml" Requires="v">
                <p:oleObj spid="_x0000_s24637" name="Visio" r:id="rId3" imgW="4366895" imgH="2230755" progId="Visio.Drawing.11">
                  <p:embed/>
                </p:oleObj>
              </mc:Choice>
              <mc:Fallback>
                <p:oleObj name="Visio" r:id="rId3" imgW="4366895" imgH="2230755" progId="Visio.Drawing.11">
                  <p:embed/>
                  <p:pic>
                    <p:nvPicPr>
                      <p:cNvPr id="0" name="图片 2460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205038"/>
                        <a:ext cx="7632700" cy="388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09347"/>
                                        </p:tgtEl>
                                        <p:attrNameLst>
                                          <p:attrName>style.visibility</p:attrName>
                                        </p:attrNameLst>
                                      </p:cBhvr>
                                      <p:to>
                                        <p:strVal val="visible"/>
                                      </p:to>
                                    </p:set>
                                    <p:anim calcmode="lin" valueType="num">
                                      <p:cBhvr additive="base">
                                        <p:cTn id="7" dur="500" fill="hold"/>
                                        <p:tgtEl>
                                          <p:spTgt spid="1209347"/>
                                        </p:tgtEl>
                                        <p:attrNameLst>
                                          <p:attrName>ppt_x</p:attrName>
                                        </p:attrNameLst>
                                      </p:cBhvr>
                                      <p:tavLst>
                                        <p:tav tm="0">
                                          <p:val>
                                            <p:strVal val="0-#ppt_w/2"/>
                                          </p:val>
                                        </p:tav>
                                        <p:tav tm="100000">
                                          <p:val>
                                            <p:strVal val="#ppt_x"/>
                                          </p:val>
                                        </p:tav>
                                      </p:tavLst>
                                    </p:anim>
                                    <p:anim calcmode="lin" valueType="num">
                                      <p:cBhvr additive="base">
                                        <p:cTn id="8" dur="500" fill="hold"/>
                                        <p:tgtEl>
                                          <p:spTgt spid="12093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0370" name="Rectangle 2"/>
          <p:cNvSpPr>
            <a:spLocks noGrp="1" noChangeArrowheads="1"/>
          </p:cNvSpPr>
          <p:nvPr>
            <p:ph type="title"/>
          </p:nvPr>
        </p:nvSpPr>
        <p:spPr/>
        <p:txBody>
          <a:bodyPr/>
          <a:lstStyle/>
          <a:p>
            <a:endParaRPr lang="zh-CN" altLang="en-US"/>
          </a:p>
        </p:txBody>
      </p:sp>
      <p:sp>
        <p:nvSpPr>
          <p:cNvPr id="1210371" name="Rectangle 3"/>
          <p:cNvSpPr>
            <a:spLocks noGrp="1" noChangeArrowheads="1"/>
          </p:cNvSpPr>
          <p:nvPr>
            <p:ph type="body" idx="1"/>
          </p:nvPr>
        </p:nvSpPr>
        <p:spPr/>
        <p:txBody>
          <a:bodyPr/>
          <a:lstStyle/>
          <a:p>
            <a:r>
              <a:rPr lang="zh-CN" altLang="en-US"/>
              <a:t>数据块之间的关系 </a:t>
            </a:r>
          </a:p>
          <a:p>
            <a:pPr lvl="1"/>
            <a:r>
              <a:rPr lang="zh-CN" altLang="en-US"/>
              <a:t>其中</a:t>
            </a:r>
            <a:r>
              <a:rPr lang="en-US" altLang="zh-CN"/>
              <a:t>R</a:t>
            </a:r>
            <a:r>
              <a:rPr lang="zh-CN" altLang="en-US"/>
              <a:t>为旧的数据、</a:t>
            </a:r>
            <a:r>
              <a:rPr lang="en-US" altLang="zh-CN"/>
              <a:t>r</a:t>
            </a:r>
            <a:r>
              <a:rPr lang="zh-CN" altLang="en-US"/>
              <a:t>为新的数据</a:t>
            </a:r>
          </a:p>
        </p:txBody>
      </p:sp>
      <p:sp>
        <p:nvSpPr>
          <p:cNvPr id="1210372" name="Rectangle 4"/>
          <p:cNvSpPr>
            <a:spLocks noChangeArrowheads="1"/>
          </p:cNvSpPr>
          <p:nvPr/>
        </p:nvSpPr>
        <p:spPr bwMode="auto">
          <a:xfrm>
            <a:off x="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10373" name="Object 5"/>
          <p:cNvGraphicFramePr>
            <a:graphicFrameLocks noChangeAspect="1"/>
          </p:cNvGraphicFramePr>
          <p:nvPr/>
        </p:nvGraphicFramePr>
        <p:xfrm>
          <a:off x="1403350" y="3716338"/>
          <a:ext cx="5761038" cy="2708275"/>
        </p:xfrm>
        <a:graphic>
          <a:graphicData uri="http://schemas.openxmlformats.org/presentationml/2006/ole">
            <mc:AlternateContent xmlns:mc="http://schemas.openxmlformats.org/markup-compatibility/2006">
              <mc:Choice xmlns:v="urn:schemas-microsoft-com:vml" Requires="v">
                <p:oleObj spid="_x0000_s25661" name="Visio" r:id="rId3" imgW="4751705" imgH="2247265" progId="Visio.Drawing.11">
                  <p:embed/>
                </p:oleObj>
              </mc:Choice>
              <mc:Fallback>
                <p:oleObj name="Visio" r:id="rId3" imgW="4751705" imgH="2247265" progId="Visio.Drawing.11">
                  <p:embed/>
                  <p:pic>
                    <p:nvPicPr>
                      <p:cNvPr id="0" name="图片 256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3716338"/>
                        <a:ext cx="5761038" cy="2708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7538" name="Rectangle 2"/>
          <p:cNvSpPr>
            <a:spLocks noGrp="1" noChangeArrowheads="1"/>
          </p:cNvSpPr>
          <p:nvPr>
            <p:ph type="title"/>
          </p:nvPr>
        </p:nvSpPr>
        <p:spPr/>
        <p:txBody>
          <a:bodyPr/>
          <a:lstStyle/>
          <a:p>
            <a:r>
              <a:rPr lang="zh-CN" altLang="en-US" sz="4000"/>
              <a:t>变长数据块索引</a:t>
            </a:r>
          </a:p>
        </p:txBody>
      </p:sp>
      <p:sp>
        <p:nvSpPr>
          <p:cNvPr id="1217539" name="Rectangle 3"/>
          <p:cNvSpPr>
            <a:spLocks noGrp="1" noChangeArrowheads="1"/>
          </p:cNvSpPr>
          <p:nvPr>
            <p:ph type="body" idx="1"/>
          </p:nvPr>
        </p:nvSpPr>
        <p:spPr>
          <a:xfrm>
            <a:off x="611188" y="2060575"/>
            <a:ext cx="8229600" cy="3384550"/>
          </a:xfrm>
        </p:spPr>
        <p:txBody>
          <a:bodyPr/>
          <a:lstStyle/>
          <a:p>
            <a:r>
              <a:rPr lang="zh-CN" altLang="en-US" sz="2800"/>
              <a:t>基本索引结构为：</a:t>
            </a:r>
            <a:r>
              <a:rPr lang="en-US" altLang="zh-CN" sz="2800"/>
              <a:t>&lt;</a:t>
            </a:r>
            <a:r>
              <a:rPr lang="en-US" altLang="zh-CN" sz="2800" i="1"/>
              <a:t>Interval</a:t>
            </a:r>
            <a:r>
              <a:rPr lang="en-US" altLang="zh-CN" sz="2800"/>
              <a:t>, </a:t>
            </a:r>
            <a:r>
              <a:rPr lang="en-US" altLang="zh-CN" sz="2800" i="1"/>
              <a:t>Value</a:t>
            </a:r>
            <a:r>
              <a:rPr lang="en-US" altLang="zh-CN" sz="2800"/>
              <a:t>&gt;</a:t>
            </a:r>
          </a:p>
          <a:p>
            <a:pPr lvl="1"/>
            <a:r>
              <a:rPr lang="en-US" altLang="zh-CN" sz="2400"/>
              <a:t>Log Chain</a:t>
            </a:r>
          </a:p>
          <a:p>
            <a:pPr lvl="1"/>
            <a:r>
              <a:rPr lang="zh-CN" altLang="en-US" sz="2400"/>
              <a:t>其中</a:t>
            </a:r>
            <a:r>
              <a:rPr lang="en-US" altLang="zh-CN" sz="2400" i="1"/>
              <a:t>Interval</a:t>
            </a:r>
            <a:r>
              <a:rPr lang="zh-CN" altLang="en-US" sz="2400"/>
              <a:t>为一个连续的数据块区间，如区间为</a:t>
            </a:r>
            <a:r>
              <a:rPr lang="en-US" altLang="zh-CN" sz="2400" i="1"/>
              <a:t> </a:t>
            </a:r>
            <a:r>
              <a:rPr lang="en-US" altLang="zh-CN" sz="2400"/>
              <a:t>[</a:t>
            </a:r>
            <a:r>
              <a:rPr lang="en-US" altLang="zh-CN" sz="2400" i="1"/>
              <a:t>a</a:t>
            </a:r>
            <a:r>
              <a:rPr lang="en-US" altLang="zh-CN" sz="2400"/>
              <a:t>, </a:t>
            </a:r>
            <a:r>
              <a:rPr lang="en-US" altLang="zh-CN" sz="2400" i="1"/>
              <a:t>b</a:t>
            </a:r>
            <a:r>
              <a:rPr lang="en-US" altLang="zh-CN" sz="2400"/>
              <a:t>]</a:t>
            </a:r>
            <a:r>
              <a:rPr lang="zh-CN" altLang="en-US" sz="2400"/>
              <a:t>，表示区间范围为地址</a:t>
            </a:r>
            <a:r>
              <a:rPr lang="en-US" altLang="zh-CN" sz="2400" i="1"/>
              <a:t>a — b</a:t>
            </a:r>
            <a:endParaRPr lang="zh-CN" altLang="en-US" sz="2400"/>
          </a:p>
          <a:p>
            <a:pPr lvl="1"/>
            <a:r>
              <a:rPr lang="zh-CN" altLang="en-US" sz="2400"/>
              <a:t>两个区间的相对关系需要在一维空间上进行比较，设源区间为</a:t>
            </a:r>
            <a:r>
              <a:rPr lang="en-US" altLang="zh-CN" sz="2400" i="1"/>
              <a:t>r</a:t>
            </a:r>
            <a:r>
              <a:rPr lang="en-US" altLang="zh-CN" sz="2400"/>
              <a:t> = [</a:t>
            </a:r>
            <a:r>
              <a:rPr lang="en-US" altLang="zh-CN" sz="2400" i="1"/>
              <a:t>a</a:t>
            </a:r>
            <a:r>
              <a:rPr lang="en-US" altLang="zh-CN" sz="2400"/>
              <a:t>, </a:t>
            </a:r>
            <a:r>
              <a:rPr lang="en-US" altLang="zh-CN" sz="2400" i="1"/>
              <a:t>b</a:t>
            </a:r>
            <a:r>
              <a:rPr lang="en-US" altLang="zh-CN" sz="2400"/>
              <a:t>], </a:t>
            </a:r>
            <a:r>
              <a:rPr lang="en-US" altLang="zh-CN" sz="2400" i="1"/>
              <a:t>a≤b</a:t>
            </a:r>
            <a:r>
              <a:rPr lang="zh-CN" altLang="en-US" sz="2400"/>
              <a:t>；目标区间</a:t>
            </a:r>
            <a:r>
              <a:rPr lang="en-US" altLang="zh-CN" sz="2400" i="1"/>
              <a:t>R</a:t>
            </a:r>
            <a:r>
              <a:rPr lang="en-US" altLang="zh-CN" sz="2400"/>
              <a:t> = [</a:t>
            </a:r>
            <a:r>
              <a:rPr lang="en-US" altLang="zh-CN" sz="2400" i="1"/>
              <a:t>A</a:t>
            </a:r>
            <a:r>
              <a:rPr lang="en-US" altLang="zh-CN" sz="2400"/>
              <a:t>, </a:t>
            </a:r>
            <a:r>
              <a:rPr lang="en-US" altLang="zh-CN" sz="2400" i="1"/>
              <a:t>B</a:t>
            </a:r>
            <a:r>
              <a:rPr lang="en-US" altLang="zh-CN" sz="2400"/>
              <a:t>]</a:t>
            </a:r>
            <a:r>
              <a:rPr lang="zh-CN" altLang="en-US" sz="2400"/>
              <a:t>，</a:t>
            </a:r>
            <a:r>
              <a:rPr lang="en-US" altLang="zh-CN" sz="2400" i="1"/>
              <a:t>A≤B</a:t>
            </a:r>
            <a:r>
              <a:rPr lang="zh-CN" altLang="en-US" sz="2400"/>
              <a:t>；源区间</a:t>
            </a:r>
            <a:r>
              <a:rPr lang="en-US" altLang="zh-CN" sz="2400" i="1"/>
              <a:t>r</a:t>
            </a:r>
            <a:r>
              <a:rPr lang="zh-CN" altLang="en-US" sz="2400"/>
              <a:t>相对于目标区间</a:t>
            </a:r>
            <a:r>
              <a:rPr lang="en-US" altLang="zh-CN" sz="2400" i="1"/>
              <a:t>R</a:t>
            </a:r>
            <a:r>
              <a:rPr lang="zh-CN" altLang="en-US" sz="2400"/>
              <a:t>的相对关系可以描述。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13"/>
          <p:cNvSpPr txBox="1">
            <a:spLocks noGrp="1" noChangeArrowheads="1"/>
          </p:cNvSpPr>
          <p:nvPr/>
        </p:nvSpPr>
        <p:spPr bwMode="auto">
          <a:xfrm>
            <a:off x="3276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0593B06A-BC3E-4CBC-AFB2-ACAE22287A37}" type="slidenum">
              <a:rPr lang="en-US" altLang="zh-CN" sz="1200" b="0">
                <a:latin typeface="Arial" panose="020B0604020202020204" pitchFamily="34" charset="0"/>
              </a:rPr>
              <a:t>5</a:t>
            </a:fld>
            <a:endParaRPr lang="en-US" altLang="zh-CN" sz="1200" b="0">
              <a:latin typeface="Arial" panose="020B0604020202020204" pitchFamily="34" charset="0"/>
            </a:endParaRPr>
          </a:p>
        </p:txBody>
      </p:sp>
      <p:sp>
        <p:nvSpPr>
          <p:cNvPr id="457733" name="Rectangle 2"/>
          <p:cNvSpPr>
            <a:spLocks noGrp="1" noChangeArrowheads="1"/>
          </p:cNvSpPr>
          <p:nvPr>
            <p:ph type="title" idx="4294967295"/>
          </p:nvPr>
        </p:nvSpPr>
        <p:spPr>
          <a:xfrm>
            <a:off x="468313" y="1125538"/>
            <a:ext cx="8229600" cy="711200"/>
          </a:xfrm>
        </p:spPr>
        <p:txBody>
          <a:bodyPr/>
          <a:lstStyle/>
          <a:p>
            <a:pPr marL="609600" indent="-609600"/>
            <a:r>
              <a:rPr lang="zh-CN" altLang="en-US" sz="4000" dirty="0"/>
              <a:t>面向网络攻击的软件安全设计</a:t>
            </a:r>
            <a:endParaRPr lang="en-US" altLang="zh-CN" sz="4000" dirty="0"/>
          </a:p>
        </p:txBody>
      </p:sp>
      <p:sp>
        <p:nvSpPr>
          <p:cNvPr id="457734" name="Rectangle 3"/>
          <p:cNvSpPr>
            <a:spLocks noGrp="1" noChangeArrowheads="1"/>
          </p:cNvSpPr>
          <p:nvPr>
            <p:ph type="body" idx="4294967295"/>
          </p:nvPr>
        </p:nvSpPr>
        <p:spPr>
          <a:xfrm>
            <a:off x="468313" y="2276475"/>
            <a:ext cx="8229600" cy="3384550"/>
          </a:xfrm>
        </p:spPr>
        <p:txBody>
          <a:bodyPr/>
          <a:lstStyle/>
          <a:p>
            <a:r>
              <a:rPr lang="zh-CN" altLang="en-US" dirty="0" smtClean="0"/>
              <a:t>可用性安全</a:t>
            </a:r>
            <a:endParaRPr lang="en-US" altLang="zh-CN" dirty="0" smtClean="0"/>
          </a:p>
          <a:p>
            <a:r>
              <a:rPr lang="zh-CN" altLang="en-US" dirty="0" smtClean="0"/>
              <a:t>机密性安全</a:t>
            </a:r>
            <a:endParaRPr lang="en-US" altLang="zh-CN" dirty="0" smtClean="0"/>
          </a:p>
          <a:p>
            <a:r>
              <a:rPr lang="zh-CN" altLang="en-US" dirty="0" smtClean="0"/>
              <a:t>完整性安全</a:t>
            </a:r>
            <a:endParaRPr lang="en-US" altLang="zh-CN" dirty="0" smtClean="0"/>
          </a:p>
          <a:p>
            <a:r>
              <a:rPr lang="zh-CN" altLang="en-US" dirty="0" smtClean="0"/>
              <a:t>可控性安全</a:t>
            </a:r>
            <a:endParaRPr lang="en-US" altLang="zh-CN" dirty="0" smtClean="0"/>
          </a:p>
          <a:p>
            <a:r>
              <a:rPr lang="zh-CN" altLang="en-US" dirty="0" smtClean="0"/>
              <a:t>可审性安全</a:t>
            </a:r>
            <a:endParaRPr lang="en-US" altLang="zh-CN"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179" name="Rectangle 3"/>
          <p:cNvSpPr>
            <a:spLocks noGrp="1" noChangeArrowheads="1"/>
          </p:cNvSpPr>
          <p:nvPr>
            <p:ph type="body" idx="1"/>
          </p:nvPr>
        </p:nvSpPr>
        <p:spPr>
          <a:xfrm>
            <a:off x="827088" y="4724400"/>
            <a:ext cx="7632700" cy="1728788"/>
          </a:xfrm>
        </p:spPr>
        <p:txBody>
          <a:bodyPr/>
          <a:lstStyle/>
          <a:p>
            <a:pPr lvl="3"/>
            <a:r>
              <a:rPr lang="zh-CN" altLang="en-US"/>
              <a:t>设源区间为</a:t>
            </a:r>
            <a:r>
              <a:rPr lang="en-US" altLang="zh-CN" i="1"/>
              <a:t>r</a:t>
            </a:r>
            <a:r>
              <a:rPr lang="en-US" altLang="zh-CN"/>
              <a:t> = [</a:t>
            </a:r>
            <a:r>
              <a:rPr lang="en-US" altLang="zh-CN" i="1"/>
              <a:t>a</a:t>
            </a:r>
            <a:r>
              <a:rPr lang="en-US" altLang="zh-CN"/>
              <a:t>, </a:t>
            </a:r>
            <a:r>
              <a:rPr lang="en-US" altLang="zh-CN" i="1"/>
              <a:t>b</a:t>
            </a:r>
            <a:r>
              <a:rPr lang="en-US" altLang="zh-CN"/>
              <a:t>], </a:t>
            </a:r>
            <a:r>
              <a:rPr lang="en-US" altLang="zh-CN" i="1"/>
              <a:t>a≤b</a:t>
            </a:r>
            <a:r>
              <a:rPr lang="zh-CN" altLang="en-US"/>
              <a:t>；目标区间</a:t>
            </a:r>
            <a:r>
              <a:rPr lang="en-US" altLang="zh-CN" i="1"/>
              <a:t>R</a:t>
            </a:r>
            <a:r>
              <a:rPr lang="en-US" altLang="zh-CN"/>
              <a:t> = [</a:t>
            </a:r>
            <a:r>
              <a:rPr lang="en-US" altLang="zh-CN" i="1"/>
              <a:t>A</a:t>
            </a:r>
            <a:r>
              <a:rPr lang="en-US" altLang="zh-CN"/>
              <a:t>, </a:t>
            </a:r>
            <a:r>
              <a:rPr lang="en-US" altLang="zh-CN" i="1"/>
              <a:t>B</a:t>
            </a:r>
            <a:r>
              <a:rPr lang="en-US" altLang="zh-CN"/>
              <a:t>]</a:t>
            </a:r>
            <a:r>
              <a:rPr lang="zh-CN" altLang="en-US"/>
              <a:t>，</a:t>
            </a:r>
            <a:r>
              <a:rPr lang="en-US" altLang="zh-CN" i="1"/>
              <a:t>A≤B</a:t>
            </a:r>
            <a:r>
              <a:rPr lang="zh-CN" altLang="en-US"/>
              <a:t>；</a:t>
            </a:r>
            <a:r>
              <a:rPr lang="en-US" altLang="zh-CN" i="1"/>
              <a:t>r</a:t>
            </a:r>
            <a:r>
              <a:rPr lang="zh-CN" altLang="en-US"/>
              <a:t>与</a:t>
            </a:r>
            <a:r>
              <a:rPr lang="en-US" altLang="zh-CN" i="1"/>
              <a:t>R</a:t>
            </a:r>
            <a:r>
              <a:rPr lang="zh-CN" altLang="en-US"/>
              <a:t>的关系可概括为</a:t>
            </a:r>
            <a:r>
              <a:rPr lang="en-US" altLang="zh-CN"/>
              <a:t>6</a:t>
            </a:r>
            <a:r>
              <a:rPr lang="zh-CN" altLang="en-US"/>
              <a:t>种关系，两种运算</a:t>
            </a:r>
          </a:p>
          <a:p>
            <a:pPr lvl="4"/>
            <a:r>
              <a:rPr lang="zh-CN" altLang="en-US"/>
              <a:t>左独立①</a:t>
            </a:r>
            <a:r>
              <a:rPr lang="en-US" altLang="zh-CN"/>
              <a:t>, </a:t>
            </a:r>
            <a:r>
              <a:rPr lang="zh-CN" altLang="en-US"/>
              <a:t>左重叠 </a:t>
            </a:r>
            <a:r>
              <a:rPr lang="en-US" altLang="en-US"/>
              <a:t>②</a:t>
            </a:r>
            <a:r>
              <a:rPr lang="zh-CN" altLang="en-US"/>
              <a:t>，包含 </a:t>
            </a:r>
            <a:r>
              <a:rPr lang="en-US" altLang="en-US"/>
              <a:t>③</a:t>
            </a:r>
            <a:r>
              <a:rPr lang="zh-CN" altLang="en-US"/>
              <a:t>，右重叠 </a:t>
            </a:r>
            <a:r>
              <a:rPr lang="en-US" altLang="en-US"/>
              <a:t>④</a:t>
            </a:r>
            <a:r>
              <a:rPr lang="zh-CN" altLang="en-US"/>
              <a:t>，右独立 </a:t>
            </a:r>
            <a:r>
              <a:rPr lang="en-US" altLang="en-US"/>
              <a:t>⑤</a:t>
            </a:r>
            <a:r>
              <a:rPr lang="zh-CN" altLang="en-US"/>
              <a:t>，覆盖⑥；</a:t>
            </a:r>
          </a:p>
        </p:txBody>
      </p:sp>
      <p:sp>
        <p:nvSpPr>
          <p:cNvPr id="1202180" name="Rectangle 4"/>
          <p:cNvSpPr>
            <a:spLocks noChangeArrowheads="1"/>
          </p:cNvSpPr>
          <p:nvPr/>
        </p:nvSpPr>
        <p:spPr bwMode="auto">
          <a:xfrm>
            <a:off x="0" y="2681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02181" name="Object 5"/>
          <p:cNvGraphicFramePr>
            <a:graphicFrameLocks noChangeAspect="1"/>
          </p:cNvGraphicFramePr>
          <p:nvPr/>
        </p:nvGraphicFramePr>
        <p:xfrm>
          <a:off x="2771775" y="2681288"/>
          <a:ext cx="3887788" cy="1827212"/>
        </p:xfrm>
        <a:graphic>
          <a:graphicData uri="http://schemas.openxmlformats.org/presentationml/2006/ole">
            <mc:AlternateContent xmlns:mc="http://schemas.openxmlformats.org/markup-compatibility/2006">
              <mc:Choice xmlns:v="urn:schemas-microsoft-com:vml" Requires="v">
                <p:oleObj spid="_x0000_s26685" name="Visio" r:id="rId3" imgW="4751705" imgH="2247265" progId="Visio.Drawing.11">
                  <p:embed/>
                </p:oleObj>
              </mc:Choice>
              <mc:Fallback>
                <p:oleObj name="Visio" r:id="rId3" imgW="4751705" imgH="2247265" progId="Visio.Drawing.11">
                  <p:embed/>
                  <p:pic>
                    <p:nvPicPr>
                      <p:cNvPr id="0" name="图片 266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2681288"/>
                        <a:ext cx="3887788" cy="182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02182" name="Rectangle 6"/>
          <p:cNvSpPr>
            <a:spLocks noChangeArrowheads="1"/>
          </p:cNvSpPr>
          <p:nvPr/>
        </p:nvSpPr>
        <p:spPr bwMode="auto">
          <a:xfrm>
            <a:off x="684213" y="1916113"/>
            <a:ext cx="7632700"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eaLnBrk="1" hangingPunct="1">
              <a:spcBef>
                <a:spcPct val="20000"/>
              </a:spcBef>
              <a:buFontTx/>
              <a:buChar char="–"/>
            </a:pPr>
            <a:r>
              <a:rPr lang="zh-CN" altLang="en-US" sz="2800" b="0">
                <a:ea typeface="楷体_GB2312" pitchFamily="49" charset="-122"/>
              </a:rPr>
              <a:t>区间关系描述</a:t>
            </a:r>
          </a:p>
        </p:txBody>
      </p:sp>
      <p:sp>
        <p:nvSpPr>
          <p:cNvPr id="1202183" name="Rectangle 7"/>
          <p:cNvSpPr>
            <a:spLocks noGrp="1" noChangeArrowheads="1"/>
          </p:cNvSpPr>
          <p:nvPr>
            <p:ph type="title"/>
          </p:nvPr>
        </p:nvSpPr>
        <p:spPr>
          <a:xfrm>
            <a:off x="1116013" y="476250"/>
            <a:ext cx="8229600" cy="711200"/>
          </a:xfrm>
        </p:spPr>
        <p:txBody>
          <a:bodyPr/>
          <a:lstStyle/>
          <a:p>
            <a:endParaRPr lang="zh-CN" altLang="en-US" sz="400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418" name="Rectangle 2"/>
          <p:cNvSpPr>
            <a:spLocks noGrp="1" noChangeArrowheads="1"/>
          </p:cNvSpPr>
          <p:nvPr>
            <p:ph type="title"/>
          </p:nvPr>
        </p:nvSpPr>
        <p:spPr/>
        <p:txBody>
          <a:bodyPr/>
          <a:lstStyle/>
          <a:p>
            <a:endParaRPr lang="zh-CN" altLang="en-US"/>
          </a:p>
        </p:txBody>
      </p:sp>
      <p:sp>
        <p:nvSpPr>
          <p:cNvPr id="1212419" name="Rectangle 3"/>
          <p:cNvSpPr>
            <a:spLocks noGrp="1" noChangeArrowheads="1"/>
          </p:cNvSpPr>
          <p:nvPr>
            <p:ph type="body" idx="1"/>
          </p:nvPr>
        </p:nvSpPr>
        <p:spPr>
          <a:xfrm>
            <a:off x="468313" y="2133600"/>
            <a:ext cx="8229600" cy="4724400"/>
          </a:xfrm>
        </p:spPr>
        <p:txBody>
          <a:bodyPr/>
          <a:lstStyle/>
          <a:p>
            <a:pPr>
              <a:lnSpc>
                <a:spcPct val="90000"/>
              </a:lnSpc>
            </a:pPr>
            <a:r>
              <a:rPr lang="zh-CN" altLang="en-US" sz="2800"/>
              <a:t>区间索引关系运算逻辑（索引融合）</a:t>
            </a:r>
          </a:p>
          <a:p>
            <a:pPr lvl="1">
              <a:lnSpc>
                <a:spcPct val="90000"/>
              </a:lnSpc>
            </a:pPr>
            <a:r>
              <a:rPr lang="en-US" altLang="zh-CN" sz="2400" b="1"/>
              <a:t>1</a:t>
            </a:r>
            <a:r>
              <a:rPr lang="zh-CN" altLang="en-US" sz="2400" b="1"/>
              <a:t>、</a:t>
            </a:r>
            <a:r>
              <a:rPr lang="zh-CN" altLang="en-US" sz="2400"/>
              <a:t>在满足</a:t>
            </a:r>
            <a:r>
              <a:rPr lang="en-US" altLang="zh-CN" sz="2400" i="1"/>
              <a:t>Overlapping</a:t>
            </a:r>
            <a:r>
              <a:rPr lang="zh-CN" altLang="en-US" sz="2400"/>
              <a:t>关系条件下</a:t>
            </a:r>
            <a:r>
              <a:rPr lang="en-US" altLang="zh-CN" sz="2400"/>
              <a:t>,</a:t>
            </a:r>
            <a:r>
              <a:rPr lang="zh-CN" altLang="en-US" sz="2400"/>
              <a:t>即</a:t>
            </a:r>
            <a:r>
              <a:rPr lang="en-US" altLang="zh-CN" sz="2400" i="1"/>
              <a:t>r</a:t>
            </a:r>
            <a:r>
              <a:rPr lang="zh-CN" altLang="en-US" sz="2400"/>
              <a:t>覆盖</a:t>
            </a:r>
            <a:r>
              <a:rPr lang="en-US" altLang="zh-CN" sz="2400" i="1"/>
              <a:t>R</a:t>
            </a:r>
            <a:r>
              <a:rPr lang="zh-CN" altLang="en-US" sz="2400"/>
              <a:t>时</a:t>
            </a:r>
            <a:r>
              <a:rPr lang="en-US" altLang="zh-CN" sz="2400"/>
              <a:t>,</a:t>
            </a:r>
            <a:r>
              <a:rPr lang="en-US" altLang="zh-CN" sz="2400" i="1"/>
              <a:t>R</a:t>
            </a:r>
            <a:r>
              <a:rPr lang="zh-CN" altLang="en-US" sz="2400"/>
              <a:t>中的点在</a:t>
            </a:r>
            <a:r>
              <a:rPr lang="en-US" altLang="zh-CN" sz="2400" i="1"/>
              <a:t>r</a:t>
            </a:r>
            <a:r>
              <a:rPr lang="zh-CN" altLang="en-US" sz="2400"/>
              <a:t>中都有与之对应的部分</a:t>
            </a:r>
            <a:r>
              <a:rPr lang="en-US" altLang="zh-CN" sz="2400"/>
              <a:t>,</a:t>
            </a:r>
            <a:r>
              <a:rPr lang="zh-CN" altLang="en-US" sz="2400"/>
              <a:t>使用</a:t>
            </a:r>
            <a:r>
              <a:rPr lang="en-US" altLang="zh-CN" sz="2400" i="1"/>
              <a:t>r</a:t>
            </a:r>
            <a:r>
              <a:rPr lang="zh-CN" altLang="en-US" sz="2400"/>
              <a:t>替代</a:t>
            </a:r>
            <a:r>
              <a:rPr lang="en-US" altLang="zh-CN" sz="2400" i="1"/>
              <a:t>R</a:t>
            </a:r>
            <a:r>
              <a:rPr lang="zh-CN" altLang="en-US" sz="2400"/>
              <a:t>的过程称为区间叠加</a:t>
            </a:r>
            <a:r>
              <a:rPr lang="en-US" altLang="zh-CN" sz="2400"/>
              <a:t>,</a:t>
            </a:r>
            <a:r>
              <a:rPr lang="zh-CN" altLang="en-US" sz="2400"/>
              <a:t>记为</a:t>
            </a:r>
            <a:r>
              <a:rPr lang="en-US" altLang="zh-CN" sz="2400"/>
              <a:t>:</a:t>
            </a:r>
            <a:r>
              <a:rPr lang="en-US" altLang="zh-CN" sz="2400" b="1" i="1"/>
              <a:t>r</a:t>
            </a:r>
            <a:r>
              <a:rPr lang="en-US" altLang="zh-CN" sz="2400" b="1"/>
              <a:t>+</a:t>
            </a:r>
            <a:r>
              <a:rPr lang="en-US" altLang="zh-CN" sz="2400" b="1" i="1"/>
              <a:t>R</a:t>
            </a:r>
            <a:r>
              <a:rPr lang="en-US" altLang="zh-CN" sz="2400"/>
              <a:t>;</a:t>
            </a:r>
            <a:endParaRPr lang="en-US" altLang="zh-CN" sz="2400" b="1"/>
          </a:p>
          <a:p>
            <a:pPr lvl="1">
              <a:lnSpc>
                <a:spcPct val="90000"/>
              </a:lnSpc>
            </a:pPr>
            <a:r>
              <a:rPr lang="en-US" altLang="zh-CN" sz="2400" b="1"/>
              <a:t>2</a:t>
            </a:r>
            <a:r>
              <a:rPr lang="zh-CN" altLang="en-US" sz="2400" b="1"/>
              <a:t>、</a:t>
            </a:r>
            <a:r>
              <a:rPr lang="zh-CN" altLang="en-US" sz="2400"/>
              <a:t>在区间关系</a:t>
            </a:r>
            <a:r>
              <a:rPr lang="en-US" altLang="zh-CN" sz="2400" i="1"/>
              <a:t>LeftOverlapping</a:t>
            </a:r>
            <a:r>
              <a:rPr lang="en-US" altLang="zh-CN" sz="2400"/>
              <a:t>,</a:t>
            </a:r>
            <a:r>
              <a:rPr lang="en-US" altLang="zh-CN" sz="2400" i="1"/>
              <a:t> Included</a:t>
            </a:r>
            <a:r>
              <a:rPr lang="en-US" altLang="zh-CN" sz="2400"/>
              <a:t>,</a:t>
            </a:r>
            <a:r>
              <a:rPr lang="en-US" altLang="zh-CN" sz="2400" i="1"/>
              <a:t> RightOverlapping</a:t>
            </a:r>
            <a:r>
              <a:rPr lang="zh-CN" altLang="en-US" sz="2400"/>
              <a:t>条件下</a:t>
            </a:r>
            <a:r>
              <a:rPr lang="en-US" altLang="zh-CN" sz="2400"/>
              <a:t>,</a:t>
            </a:r>
            <a:r>
              <a:rPr lang="zh-CN" altLang="en-US" sz="2400"/>
              <a:t>把</a:t>
            </a:r>
            <a:r>
              <a:rPr lang="en-US" altLang="zh-CN" sz="2400" i="1"/>
              <a:t>R</a:t>
            </a:r>
            <a:r>
              <a:rPr lang="zh-CN" altLang="en-US" sz="2400"/>
              <a:t>进行分割</a:t>
            </a:r>
            <a:r>
              <a:rPr lang="en-US" altLang="zh-CN" sz="2400"/>
              <a:t>,</a:t>
            </a:r>
            <a:r>
              <a:rPr lang="zh-CN" altLang="en-US" sz="2400"/>
              <a:t>产生的区间子项</a:t>
            </a:r>
            <a:r>
              <a:rPr lang="en-US" altLang="zh-CN" sz="2400" i="1"/>
              <a:t>Ra</a:t>
            </a:r>
            <a:r>
              <a:rPr lang="en-US" altLang="zh-CN" sz="2400"/>
              <a:t>,</a:t>
            </a:r>
            <a:r>
              <a:rPr lang="en-US" altLang="zh-CN" sz="2400" i="1"/>
              <a:t>Rb</a:t>
            </a:r>
            <a:r>
              <a:rPr lang="en-US" altLang="zh-CN" sz="2400"/>
              <a:t>,</a:t>
            </a:r>
            <a:r>
              <a:rPr lang="en-US" altLang="zh-CN" sz="2400" i="1"/>
              <a:t>Rc</a:t>
            </a:r>
            <a:r>
              <a:rPr lang="zh-CN" altLang="en-US" sz="2400"/>
              <a:t>其中</a:t>
            </a:r>
            <a:r>
              <a:rPr lang="en-US" altLang="zh-CN" sz="2400" i="1"/>
              <a:t>Ra</a:t>
            </a:r>
            <a:r>
              <a:rPr lang="zh-CN" altLang="en-US" sz="2400"/>
              <a:t>特指</a:t>
            </a:r>
            <a:r>
              <a:rPr lang="en-US" altLang="zh-CN" sz="2400" i="1"/>
              <a:t>r</a:t>
            </a:r>
            <a:r>
              <a:rPr lang="zh-CN" altLang="en-US" sz="2400"/>
              <a:t>与</a:t>
            </a:r>
            <a:r>
              <a:rPr lang="en-US" altLang="zh-CN" sz="2400" i="1"/>
              <a:t>Ra</a:t>
            </a:r>
            <a:r>
              <a:rPr lang="zh-CN" altLang="en-US" sz="2400"/>
              <a:t>具有</a:t>
            </a:r>
            <a:r>
              <a:rPr lang="en-US" altLang="zh-CN" sz="2400" i="1"/>
              <a:t>RightIndependent</a:t>
            </a:r>
            <a:r>
              <a:rPr lang="zh-CN" altLang="en-US" sz="2400"/>
              <a:t>的区间关系</a:t>
            </a:r>
            <a:r>
              <a:rPr lang="en-US" altLang="zh-CN" sz="2400"/>
              <a:t>;</a:t>
            </a:r>
            <a:r>
              <a:rPr lang="en-US" altLang="zh-CN" sz="2400" i="1"/>
              <a:t>r</a:t>
            </a:r>
            <a:r>
              <a:rPr lang="zh-CN" altLang="en-US" sz="2400"/>
              <a:t>与</a:t>
            </a:r>
            <a:r>
              <a:rPr lang="en-US" altLang="zh-CN" sz="2400" i="1"/>
              <a:t>Rb</a:t>
            </a:r>
            <a:r>
              <a:rPr lang="zh-CN" altLang="en-US" sz="2400"/>
              <a:t>具有</a:t>
            </a:r>
            <a:r>
              <a:rPr lang="en-US" altLang="zh-CN" sz="2400" i="1"/>
              <a:t>Overlapping</a:t>
            </a:r>
            <a:r>
              <a:rPr lang="zh-CN" altLang="en-US" sz="2400"/>
              <a:t>关系</a:t>
            </a:r>
            <a:r>
              <a:rPr lang="en-US" altLang="zh-CN" sz="2400"/>
              <a:t>,</a:t>
            </a:r>
            <a:r>
              <a:rPr lang="en-US" altLang="zh-CN" sz="2400" i="1"/>
              <a:t>r</a:t>
            </a:r>
            <a:r>
              <a:rPr lang="zh-CN" altLang="en-US" sz="2400"/>
              <a:t>与</a:t>
            </a:r>
            <a:r>
              <a:rPr lang="en-US" altLang="zh-CN" sz="2400" i="1"/>
              <a:t>Rc</a:t>
            </a:r>
            <a:r>
              <a:rPr lang="zh-CN" altLang="en-US" sz="2400"/>
              <a:t>具有</a:t>
            </a:r>
            <a:r>
              <a:rPr lang="en-US" altLang="zh-CN" sz="2400" i="1"/>
              <a:t>LeftIndependent</a:t>
            </a:r>
            <a:r>
              <a:rPr lang="zh-CN" altLang="en-US" sz="2400"/>
              <a:t>的区间关系</a:t>
            </a:r>
            <a:r>
              <a:rPr lang="en-US" altLang="zh-CN" sz="2400"/>
              <a:t>,</a:t>
            </a:r>
            <a:r>
              <a:rPr lang="zh-CN" altLang="en-US" sz="2400"/>
              <a:t>把这一过程称为区间分割</a:t>
            </a:r>
            <a:r>
              <a:rPr lang="en-US" altLang="zh-CN" sz="2400"/>
              <a:t>,</a:t>
            </a:r>
            <a:r>
              <a:rPr lang="zh-CN" altLang="en-US" sz="2400"/>
              <a:t>记为</a:t>
            </a:r>
            <a:r>
              <a:rPr lang="en-US" altLang="zh-CN" sz="2400"/>
              <a:t>:</a:t>
            </a:r>
            <a:r>
              <a:rPr lang="en-US" altLang="zh-CN" sz="2400" b="1" i="1"/>
              <a:t>R/r</a:t>
            </a:r>
            <a:r>
              <a:rPr lang="en-US" altLang="zh-CN" sz="2400"/>
              <a:t>;</a:t>
            </a:r>
            <a:endParaRPr lang="en-US" altLang="zh-CN" sz="2400" b="1"/>
          </a:p>
          <a:p>
            <a:pPr lvl="1">
              <a:lnSpc>
                <a:spcPct val="90000"/>
              </a:lnSpc>
            </a:pPr>
            <a:r>
              <a:rPr lang="en-US" altLang="zh-CN" sz="2400" b="1"/>
              <a:t>3</a:t>
            </a:r>
            <a:r>
              <a:rPr lang="zh-CN" altLang="en-US" sz="2400" b="1"/>
              <a:t>、</a:t>
            </a:r>
            <a:r>
              <a:rPr lang="zh-CN" altLang="en-US" sz="2400"/>
              <a:t>在区间分割运算中</a:t>
            </a:r>
            <a:r>
              <a:rPr lang="en-US" altLang="zh-CN" sz="2400"/>
              <a:t>,</a:t>
            </a:r>
            <a:r>
              <a:rPr lang="zh-CN" altLang="en-US" sz="2400"/>
              <a:t>如果分割</a:t>
            </a:r>
            <a:r>
              <a:rPr lang="en-US" altLang="zh-CN" sz="2400" i="1"/>
              <a:t>R</a:t>
            </a:r>
            <a:r>
              <a:rPr lang="zh-CN" altLang="en-US" sz="2400"/>
              <a:t>产生的子区间</a:t>
            </a:r>
            <a:r>
              <a:rPr lang="en-US" altLang="zh-CN" sz="2400" i="1"/>
              <a:t>Rb</a:t>
            </a:r>
            <a:r>
              <a:rPr lang="zh-CN" altLang="en-US" sz="2400"/>
              <a:t>不为空</a:t>
            </a:r>
            <a:r>
              <a:rPr lang="en-US" altLang="zh-CN" sz="2400"/>
              <a:t>,</a:t>
            </a:r>
            <a:r>
              <a:rPr lang="zh-CN" altLang="en-US" sz="2400"/>
              <a:t>即在</a:t>
            </a:r>
            <a:r>
              <a:rPr lang="en-US" altLang="zh-CN" sz="2400" i="1"/>
              <a:t>R</a:t>
            </a:r>
            <a:r>
              <a:rPr lang="zh-CN" altLang="en-US" sz="2400"/>
              <a:t>中获得与</a:t>
            </a:r>
            <a:r>
              <a:rPr lang="en-US" altLang="zh-CN" sz="2400" i="1"/>
              <a:t>r</a:t>
            </a:r>
            <a:r>
              <a:rPr lang="zh-CN" altLang="en-US" sz="2400"/>
              <a:t>相匹配的子区间的过程称为区间相减</a:t>
            </a:r>
            <a:r>
              <a:rPr lang="en-US" altLang="zh-CN" sz="2400"/>
              <a:t>,</a:t>
            </a:r>
            <a:r>
              <a:rPr lang="zh-CN" altLang="en-US" sz="2400"/>
              <a:t>记为</a:t>
            </a:r>
            <a:r>
              <a:rPr lang="en-US" altLang="zh-CN" sz="2400"/>
              <a:t>:</a:t>
            </a:r>
            <a:r>
              <a:rPr lang="en-US" altLang="zh-CN" sz="2400" b="1" i="1"/>
              <a:t>R-r</a:t>
            </a:r>
            <a:r>
              <a:rPr lang="en-US" altLang="zh-CN" sz="2400"/>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62" name="Rectangle 2"/>
          <p:cNvSpPr>
            <a:spLocks noGrp="1" noChangeArrowheads="1"/>
          </p:cNvSpPr>
          <p:nvPr>
            <p:ph type="title"/>
          </p:nvPr>
        </p:nvSpPr>
        <p:spPr/>
        <p:txBody>
          <a:bodyPr/>
          <a:lstStyle/>
          <a:p>
            <a:endParaRPr lang="zh-CN" altLang="en-US"/>
          </a:p>
        </p:txBody>
      </p:sp>
      <p:sp>
        <p:nvSpPr>
          <p:cNvPr id="1218563" name="Rectangle 3"/>
          <p:cNvSpPr>
            <a:spLocks noGrp="1" noChangeArrowheads="1"/>
          </p:cNvSpPr>
          <p:nvPr>
            <p:ph type="body" idx="1"/>
          </p:nvPr>
        </p:nvSpPr>
        <p:spPr/>
        <p:txBody>
          <a:bodyPr/>
          <a:lstStyle/>
          <a:p>
            <a:r>
              <a:rPr lang="zh-CN" altLang="en-US"/>
              <a:t>区间运算的物理意义：在</a:t>
            </a:r>
            <a:r>
              <a:rPr lang="en-US" altLang="zh-CN" i="1"/>
              <a:t>r</a:t>
            </a:r>
            <a:r>
              <a:rPr lang="zh-CN" altLang="en-US"/>
              <a:t>与</a:t>
            </a:r>
            <a:r>
              <a:rPr lang="en-US" altLang="zh-CN" i="1"/>
              <a:t>R</a:t>
            </a:r>
            <a:r>
              <a:rPr lang="zh-CN" altLang="en-US"/>
              <a:t>具有区间关系左独立和右独立的情况下</a:t>
            </a:r>
            <a:r>
              <a:rPr lang="en-US" altLang="zh-CN"/>
              <a:t>,</a:t>
            </a:r>
            <a:r>
              <a:rPr lang="zh-CN" altLang="en-US"/>
              <a:t>直接写入新版本数据块索引</a:t>
            </a:r>
            <a:r>
              <a:rPr lang="en-US" altLang="zh-CN"/>
              <a:t>;</a:t>
            </a:r>
            <a:r>
              <a:rPr lang="zh-CN" altLang="en-US"/>
              <a:t>在具有覆盖关系情况下</a:t>
            </a:r>
            <a:r>
              <a:rPr lang="en-US" altLang="zh-CN"/>
              <a:t>,</a:t>
            </a:r>
            <a:r>
              <a:rPr lang="zh-CN" altLang="en-US"/>
              <a:t>使用新版本数据索引完全覆盖掉旧版本数据索引</a:t>
            </a:r>
            <a:r>
              <a:rPr lang="en-US" altLang="zh-CN"/>
              <a:t>;</a:t>
            </a:r>
            <a:r>
              <a:rPr lang="zh-CN" altLang="en-US"/>
              <a:t>而重叠或包含关系时有部分旧版本的数据索引被覆盖掉</a:t>
            </a:r>
            <a:r>
              <a:rPr lang="en-US" altLang="zh-CN"/>
              <a:t>. </a:t>
            </a:r>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9586" name="Rectangle 2"/>
          <p:cNvSpPr>
            <a:spLocks noGrp="1" noChangeArrowheads="1"/>
          </p:cNvSpPr>
          <p:nvPr>
            <p:ph type="title"/>
          </p:nvPr>
        </p:nvSpPr>
        <p:spPr>
          <a:xfrm>
            <a:off x="468313" y="1125538"/>
            <a:ext cx="8229600" cy="711200"/>
          </a:xfrm>
        </p:spPr>
        <p:txBody>
          <a:bodyPr/>
          <a:lstStyle/>
          <a:p>
            <a:r>
              <a:rPr lang="zh-CN" altLang="en-US"/>
              <a:t>多版本数据备份管理技术</a:t>
            </a:r>
          </a:p>
        </p:txBody>
      </p:sp>
      <p:sp>
        <p:nvSpPr>
          <p:cNvPr id="1219587" name="Rectangle 3"/>
          <p:cNvSpPr>
            <a:spLocks noGrp="1" noChangeArrowheads="1"/>
          </p:cNvSpPr>
          <p:nvPr>
            <p:ph type="body" idx="1"/>
          </p:nvPr>
        </p:nvSpPr>
        <p:spPr>
          <a:xfrm>
            <a:off x="755650" y="1916113"/>
            <a:ext cx="7772400" cy="4941887"/>
          </a:xfrm>
        </p:spPr>
        <p:txBody>
          <a:bodyPr/>
          <a:lstStyle/>
          <a:p>
            <a:pPr lvl="1"/>
            <a:r>
              <a:rPr lang="zh-CN" altLang="en-US"/>
              <a:t>背景</a:t>
            </a:r>
          </a:p>
          <a:p>
            <a:pPr lvl="2"/>
            <a:r>
              <a:rPr lang="zh-CN" altLang="en-US"/>
              <a:t>多版本技术决定着数据的存储和恢复效率</a:t>
            </a:r>
          </a:p>
          <a:p>
            <a:pPr lvl="3"/>
            <a:r>
              <a:rPr lang="zh-CN" altLang="en-US"/>
              <a:t>备份数据长期存储过程中需要结合备份数据的多版本管理技术检索数据</a:t>
            </a:r>
          </a:p>
          <a:p>
            <a:pPr lvl="3"/>
            <a:r>
              <a:rPr lang="zh-CN" altLang="en-US"/>
              <a:t>决定备份数据检索效率的因素包括版本内索引数据和遍历版本数目，如何减少遍历过程中的索引数据量是提高多版本管理效率的主要途径</a:t>
            </a:r>
          </a:p>
          <a:p>
            <a:pPr lvl="2"/>
            <a:r>
              <a:rPr lang="zh-CN" altLang="en-US"/>
              <a:t>问题描述</a:t>
            </a:r>
          </a:p>
          <a:p>
            <a:pPr lvl="3"/>
            <a:r>
              <a:rPr lang="zh-CN" altLang="en-US"/>
              <a:t>传输效率效率</a:t>
            </a:r>
          </a:p>
          <a:p>
            <a:pPr lvl="3"/>
            <a:r>
              <a:rPr lang="zh-CN" altLang="en-US"/>
              <a:t>版本管理效率</a:t>
            </a:r>
          </a:p>
          <a:p>
            <a:pPr lvl="3"/>
            <a:r>
              <a:rPr lang="zh-CN" altLang="en-US"/>
              <a:t>版本的删除</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202" name="Rectangle 2"/>
          <p:cNvSpPr>
            <a:spLocks noGrp="1" noChangeArrowheads="1"/>
          </p:cNvSpPr>
          <p:nvPr>
            <p:ph type="title"/>
          </p:nvPr>
        </p:nvSpPr>
        <p:spPr/>
        <p:txBody>
          <a:bodyPr/>
          <a:lstStyle/>
          <a:p>
            <a:r>
              <a:rPr lang="zh-CN" altLang="en-US"/>
              <a:t>多版本管理方法</a:t>
            </a:r>
          </a:p>
        </p:txBody>
      </p:sp>
      <p:sp>
        <p:nvSpPr>
          <p:cNvPr id="1203203" name="Rectangle 3"/>
          <p:cNvSpPr>
            <a:spLocks noGrp="1" noChangeArrowheads="1"/>
          </p:cNvSpPr>
          <p:nvPr>
            <p:ph type="body" idx="1"/>
          </p:nvPr>
        </p:nvSpPr>
        <p:spPr>
          <a:xfrm>
            <a:off x="395288" y="2060575"/>
            <a:ext cx="8229600" cy="3384550"/>
          </a:xfrm>
        </p:spPr>
        <p:txBody>
          <a:bodyPr/>
          <a:lstStyle/>
          <a:p>
            <a:pPr lvl="1"/>
            <a:r>
              <a:rPr lang="zh-CN" altLang="en-US"/>
              <a:t>多版本管理方法</a:t>
            </a:r>
          </a:p>
          <a:p>
            <a:pPr lvl="2"/>
            <a:r>
              <a:rPr lang="zh-CN" altLang="en-US"/>
              <a:t>设多次备份后产生的版本序列记为：</a:t>
            </a:r>
            <a:r>
              <a:rPr lang="en-US" altLang="zh-CN" i="1"/>
              <a:t>S</a:t>
            </a:r>
            <a:r>
              <a:rPr lang="en-US" altLang="zh-CN"/>
              <a:t>={</a:t>
            </a:r>
            <a:r>
              <a:rPr lang="en-US" altLang="zh-CN" i="1"/>
              <a:t>F</a:t>
            </a:r>
            <a:r>
              <a:rPr lang="en-US" altLang="zh-CN" i="1" baseline="-25000"/>
              <a:t>1</a:t>
            </a:r>
            <a:r>
              <a:rPr lang="zh-CN" altLang="en-US"/>
              <a:t>，</a:t>
            </a:r>
            <a:r>
              <a:rPr lang="en-US" altLang="zh-CN" i="1"/>
              <a:t>F</a:t>
            </a:r>
            <a:r>
              <a:rPr lang="en-US" altLang="zh-CN" i="1" baseline="-25000"/>
              <a:t>2</a:t>
            </a:r>
            <a:r>
              <a:rPr lang="zh-CN" altLang="en-US"/>
              <a:t>，</a:t>
            </a:r>
            <a:r>
              <a:rPr lang="en-US" altLang="zh-CN"/>
              <a:t>…, </a:t>
            </a:r>
            <a:r>
              <a:rPr lang="en-US" altLang="zh-CN" i="1"/>
              <a:t>F</a:t>
            </a:r>
            <a:r>
              <a:rPr lang="en-US" altLang="zh-CN" i="1" baseline="-25000"/>
              <a:t>n</a:t>
            </a:r>
            <a:r>
              <a:rPr lang="en-US" altLang="zh-CN"/>
              <a:t>} </a:t>
            </a:r>
          </a:p>
          <a:p>
            <a:pPr lvl="2"/>
            <a:r>
              <a:rPr lang="zh-CN" altLang="en-US"/>
              <a:t>版本融合算法</a:t>
            </a:r>
          </a:p>
          <a:p>
            <a:pPr lvl="3"/>
            <a:r>
              <a:rPr lang="zh-CN" altLang="en-US"/>
              <a:t>根据索引融合或区间索引运算逻辑</a:t>
            </a:r>
            <a:r>
              <a:rPr lang="en-US" altLang="zh-CN"/>
              <a:t>.</a:t>
            </a:r>
          </a:p>
          <a:p>
            <a:pPr lvl="3"/>
            <a:r>
              <a:rPr lang="zh-CN" altLang="en-US"/>
              <a:t>把版本融合过程使用算符“⊕”表示</a:t>
            </a:r>
            <a:r>
              <a:rPr lang="en-US" altLang="zh-CN"/>
              <a:t>, </a:t>
            </a:r>
            <a:r>
              <a:rPr lang="zh-CN" altLang="en-US"/>
              <a:t>版本融合过程可以表示为</a:t>
            </a:r>
            <a:r>
              <a:rPr lang="en-US" altLang="zh-CN"/>
              <a:t>: </a:t>
            </a:r>
            <a:r>
              <a:rPr lang="en-US" altLang="zh-CN" i="1"/>
              <a:t>F</a:t>
            </a:r>
            <a:r>
              <a:rPr lang="en-US" altLang="zh-CN" i="1" baseline="-25000"/>
              <a:t>t</a:t>
            </a:r>
            <a:r>
              <a:rPr lang="en-US" altLang="zh-CN"/>
              <a:t>=</a:t>
            </a:r>
            <a:r>
              <a:rPr lang="en-US" altLang="zh-CN" i="1"/>
              <a:t>F</a:t>
            </a:r>
            <a:r>
              <a:rPr lang="en-US" altLang="zh-CN" i="1" baseline="-25000"/>
              <a:t>r</a:t>
            </a:r>
            <a:r>
              <a:rPr lang="en-US" altLang="zh-CN"/>
              <a:t>⊕</a:t>
            </a:r>
            <a:r>
              <a:rPr lang="en-US" altLang="zh-CN" i="1"/>
              <a:t>F</a:t>
            </a:r>
            <a:r>
              <a:rPr lang="en-US" altLang="zh-CN" i="1" baseline="-25000"/>
              <a:t>R</a:t>
            </a:r>
            <a:r>
              <a:rPr lang="en-US" altLang="zh-CN"/>
              <a:t>. </a:t>
            </a:r>
            <a:r>
              <a:rPr lang="zh-CN" altLang="en-US"/>
              <a:t>也把版本融合称作版本叠加</a:t>
            </a:r>
          </a:p>
          <a:p>
            <a:pPr lvl="4"/>
            <a:r>
              <a:rPr lang="en-US" altLang="zh-CN" i="1"/>
              <a:t>F</a:t>
            </a:r>
            <a:r>
              <a:rPr lang="en-US" altLang="zh-CN" i="1" baseline="-25000"/>
              <a:t>FullSnapshot</a:t>
            </a:r>
            <a:r>
              <a:rPr lang="en-US" altLang="zh-CN"/>
              <a:t>=</a:t>
            </a:r>
            <a:r>
              <a:rPr lang="en-US" altLang="zh-CN" i="1"/>
              <a:t>F</a:t>
            </a:r>
            <a:r>
              <a:rPr lang="en-US" altLang="zh-CN" i="1" baseline="-25000"/>
              <a:t>i</a:t>
            </a:r>
            <a:r>
              <a:rPr lang="en-US" altLang="zh-CN"/>
              <a:t>⊕</a:t>
            </a:r>
            <a:r>
              <a:rPr lang="en-US" altLang="zh-CN" i="1"/>
              <a:t>F</a:t>
            </a:r>
            <a:r>
              <a:rPr lang="en-US" altLang="zh-CN" i="1" baseline="-25000"/>
              <a:t>i-1</a:t>
            </a:r>
            <a:r>
              <a:rPr lang="en-US" altLang="zh-CN"/>
              <a:t>⊕…⊕</a:t>
            </a:r>
            <a:r>
              <a:rPr lang="en-US" altLang="zh-CN" i="1"/>
              <a:t>F</a:t>
            </a:r>
            <a:r>
              <a:rPr lang="en-US" altLang="zh-CN" i="1" baseline="-25000"/>
              <a:t>2</a:t>
            </a:r>
            <a:r>
              <a:rPr lang="en-US" altLang="zh-CN"/>
              <a:t>⊕</a:t>
            </a:r>
            <a:r>
              <a:rPr lang="en-US" altLang="zh-CN" i="1"/>
              <a:t>F</a:t>
            </a:r>
            <a:r>
              <a:rPr lang="en-US" altLang="zh-CN" i="1" baseline="-25000"/>
              <a:t>1</a:t>
            </a:r>
            <a:endParaRPr lang="zh-CN" altLang="en-US"/>
          </a:p>
          <a:p>
            <a:pPr lvl="3"/>
            <a:r>
              <a:rPr lang="zh-CN" altLang="en-US"/>
              <a:t>版本融合是版本删除的基础运算</a:t>
            </a:r>
          </a:p>
          <a:p>
            <a:pPr lvl="4"/>
            <a:r>
              <a:rPr lang="zh-CN" altLang="en-US"/>
              <a:t>版本删除基本思想是把待删除版本与下一版本融合，融合结果保留了可能被将来版本共享的数据</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274" name="Rectangle 2"/>
          <p:cNvSpPr>
            <a:spLocks noGrp="1" noChangeArrowheads="1"/>
          </p:cNvSpPr>
          <p:nvPr>
            <p:ph type="body" idx="1"/>
          </p:nvPr>
        </p:nvSpPr>
        <p:spPr>
          <a:xfrm>
            <a:off x="468313" y="1916113"/>
            <a:ext cx="8229600" cy="450850"/>
          </a:xfrm>
        </p:spPr>
        <p:txBody>
          <a:bodyPr/>
          <a:lstStyle/>
          <a:p>
            <a:pPr lvl="1"/>
            <a:r>
              <a:rPr lang="zh-CN" altLang="en-US"/>
              <a:t>多版本差异恢复方法：</a:t>
            </a:r>
            <a:r>
              <a:rPr lang="en-US" altLang="zh-CN"/>
              <a:t>diffdo</a:t>
            </a:r>
          </a:p>
        </p:txBody>
      </p:sp>
      <p:graphicFrame>
        <p:nvGraphicFramePr>
          <p:cNvPr id="1206284" name="Group 12"/>
          <p:cNvGraphicFramePr>
            <a:graphicFrameLocks noGrp="1"/>
          </p:cNvGraphicFramePr>
          <p:nvPr>
            <p:ph sz="half" idx="4294967295"/>
          </p:nvPr>
        </p:nvGraphicFramePr>
        <p:xfrm>
          <a:off x="1331913" y="2636838"/>
          <a:ext cx="7054850" cy="3600450"/>
        </p:xfrm>
        <a:graphic>
          <a:graphicData uri="http://schemas.openxmlformats.org/drawingml/2006/table">
            <a:tbl>
              <a:tblPr/>
              <a:tblGrid>
                <a:gridCol w="7054850"/>
              </a:tblGrid>
              <a:tr h="3600450">
                <a:tc>
                  <a:txBody>
                    <a:bodyPr/>
                    <a:lstStyle/>
                    <a:p>
                      <a:pPr marL="342900" marR="0" lvl="0" indent="24130" algn="l" defTabSz="914400" rtl="0" eaLnBrk="1" fontAlgn="base" latinLnBrk="0" hangingPunct="1">
                        <a:lnSpc>
                          <a:spcPct val="100000"/>
                        </a:lnSpc>
                        <a:spcBef>
                          <a:spcPct val="0"/>
                        </a:spcBef>
                        <a:spcAft>
                          <a:spcPct val="0"/>
                        </a:spcAft>
                        <a:buClrTx/>
                        <a:buSzTx/>
                        <a:buFontTx/>
                        <a:buChar char="•"/>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Step1. F</a:t>
                      </a:r>
                      <a:r>
                        <a:rPr kumimoji="0" lang="en-US" altLang="zh-CN" sz="18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FullSnapshot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(T)=F</a:t>
                      </a:r>
                      <a:r>
                        <a:rPr kumimoji="0" lang="en-US" altLang="zh-CN" sz="18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r>
                        <a:rPr kumimoji="0" lang="en-US" altLang="zh-CN" sz="18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T-1</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r>
                        <a:rPr kumimoji="0" lang="en-US" altLang="zh-CN" sz="18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1</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r>
                      <a:b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b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计算版本</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的快照索引</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F</a:t>
                      </a:r>
                      <a:r>
                        <a:rPr kumimoji="0" lang="en-US" altLang="zh-CN" sz="18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FullSnapshot</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altLang="zh-CN" sz="1800" b="1" i="0" u="none" strike="noStrike" cap="none" normalizeH="0" baseline="0" smtClean="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p>
                      <a:pPr marL="342900" marR="0" lvl="0" indent="24130" algn="l" defTabSz="914400" rtl="0" eaLnBrk="0" fontAlgn="base" latinLnBrk="0" hangingPunct="0">
                        <a:lnSpc>
                          <a:spcPct val="100000"/>
                        </a:lnSpc>
                        <a:spcBef>
                          <a:spcPct val="0"/>
                        </a:spcBef>
                        <a:spcAft>
                          <a:spcPct val="0"/>
                        </a:spcAft>
                        <a:buClrTx/>
                        <a:buSzTx/>
                        <a:buFontTx/>
                        <a:buChar char="•"/>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Step2. Check(F</a:t>
                      </a:r>
                      <a:r>
                        <a:rPr kumimoji="0" lang="en-US" altLang="zh-CN" sz="18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FullSnapshot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(T))→CheckFile(T);</a:t>
                      </a:r>
                      <a:b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b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从端根据   </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r>
                        <a:rPr kumimoji="0" lang="en-US" altLang="zh-CN" sz="18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FullSnapshot</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计算快照数据的校验文件</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CheckFile(T)</a:t>
                      </a: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，并发送到主端</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smtClean="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p>
                      <a:pPr marL="342900" marR="0" lvl="0" indent="24130" algn="l" defTabSz="914400" rtl="0" eaLnBrk="0" fontAlgn="base" latinLnBrk="0" hangingPunct="0">
                        <a:lnSpc>
                          <a:spcPct val="100000"/>
                        </a:lnSpc>
                        <a:spcBef>
                          <a:spcPct val="0"/>
                        </a:spcBef>
                        <a:spcAft>
                          <a:spcPct val="0"/>
                        </a:spcAft>
                        <a:buClrTx/>
                        <a:buSzTx/>
                        <a:buFontTx/>
                        <a:buChar char="•"/>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Step3. CheckFile(T)→CheckErrorFile(T);</a:t>
                      </a:r>
                      <a:r>
                        <a:rPr kumimoji="0" lang="en-US" altLang="zh-CN" sz="1800" b="0" i="0" u="none" strike="noStrike" cap="none" normalizeH="0" baseline="0" smtClean="0">
                          <a:ln>
                            <a:noFill/>
                          </a:ln>
                          <a:solidFill>
                            <a:schemeClr val="tx1"/>
                          </a:solidFill>
                          <a:effectLst/>
                          <a:latin typeface="Arial" panose="020B0604020202020204" pitchFamily="34" charset="0"/>
                          <a:ea typeface="楷体_GB2312" pitchFamily="49" charset="-122"/>
                          <a:cs typeface="Times New Roman" panose="02020603050405020304" pitchFamily="18" charset="0"/>
                        </a:rPr>
                        <a:t/>
                      </a:r>
                      <a:br>
                        <a:rPr kumimoji="0" lang="en-US" altLang="zh-CN" sz="1800" b="0" i="0" u="none" strike="noStrike" cap="none" normalizeH="0" baseline="0" smtClean="0">
                          <a:ln>
                            <a:noFill/>
                          </a:ln>
                          <a:solidFill>
                            <a:schemeClr val="tx1"/>
                          </a:solidFill>
                          <a:effectLst/>
                          <a:latin typeface="Arial" panose="020B0604020202020204" pitchFamily="34" charset="0"/>
                          <a:ea typeface="楷体_GB2312" pitchFamily="49" charset="-122"/>
                          <a:cs typeface="Times New Roman" panose="02020603050405020304" pitchFamily="18" charset="0"/>
                        </a:rPr>
                      </a:b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主端根据</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CheckFile(T), </a:t>
                      </a: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记录校验不一致的数据块对应的逻辑地址</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生成</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CheckErrorFile(T), </a:t>
                      </a: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并发送到从端</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smtClean="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p>
                      <a:pPr marL="342900" marR="0" lvl="0" indent="24130" algn="l" defTabSz="914400" rtl="0" eaLnBrk="0" fontAlgn="base" latinLnBrk="0" hangingPunct="0">
                        <a:lnSpc>
                          <a:spcPct val="100000"/>
                        </a:lnSpc>
                        <a:spcBef>
                          <a:spcPct val="0"/>
                        </a:spcBef>
                        <a:spcAft>
                          <a:spcPct val="0"/>
                        </a:spcAft>
                        <a:buClrTx/>
                        <a:buSzTx/>
                        <a:buFontTx/>
                        <a:buChar char="•"/>
                      </a:pPr>
                      <a:r>
                        <a:rPr kumimoji="0" lang="de-DE"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Step4. CheckErrorFile(T)+F</a:t>
                      </a:r>
                      <a:r>
                        <a:rPr kumimoji="0" lang="de-DE" altLang="zh-CN" sz="18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FullSnapshot</a:t>
                      </a:r>
                      <a:r>
                        <a:rPr kumimoji="0" lang="de-DE"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(T)→DiffdoLog(T);</a:t>
                      </a:r>
                      <a:r>
                        <a:rPr kumimoji="0" lang="de-DE" altLang="zh-CN" sz="1800" b="1" i="0" u="none" strike="noStrike" cap="none" normalizeH="0" baseline="0" smtClean="0">
                          <a:ln>
                            <a:noFill/>
                          </a:ln>
                          <a:solidFill>
                            <a:schemeClr val="tx1"/>
                          </a:solidFill>
                          <a:effectLst/>
                          <a:latin typeface="Arial" panose="020B0604020202020204" pitchFamily="34" charset="0"/>
                          <a:ea typeface="楷体_GB2312" pitchFamily="49" charset="-122"/>
                          <a:cs typeface="Times New Roman" panose="02020603050405020304" pitchFamily="18" charset="0"/>
                        </a:rPr>
                        <a:t/>
                      </a:r>
                      <a:br>
                        <a:rPr kumimoji="0" lang="de-DE" altLang="zh-CN" sz="1800" b="1" i="0" u="none" strike="noStrike" cap="none" normalizeH="0" baseline="0" smtClean="0">
                          <a:ln>
                            <a:noFill/>
                          </a:ln>
                          <a:solidFill>
                            <a:schemeClr val="tx1"/>
                          </a:solidFill>
                          <a:effectLst/>
                          <a:latin typeface="Arial" panose="020B0604020202020204" pitchFamily="34" charset="0"/>
                          <a:ea typeface="楷体_GB2312" pitchFamily="49" charset="-122"/>
                          <a:cs typeface="Times New Roman" panose="02020603050405020304" pitchFamily="18" charset="0"/>
                        </a:rPr>
                      </a:br>
                      <a:r>
                        <a:rPr kumimoji="0" lang="zh-CN" altLang="de-DE"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存储端根据</a:t>
                      </a:r>
                      <a:r>
                        <a:rPr kumimoji="0" lang="de-DE"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CheckErrorFile(T)</a:t>
                      </a:r>
                      <a:r>
                        <a:rPr kumimoji="0" lang="zh-CN" altLang="de-DE"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和</a:t>
                      </a:r>
                      <a:r>
                        <a:rPr kumimoji="0" lang="de-DE"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r>
                        <a:rPr kumimoji="0" lang="de-DE" altLang="zh-CN" sz="18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FullSnapshot</a:t>
                      </a:r>
                      <a:r>
                        <a:rPr kumimoji="0" lang="de-DE"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de-DE"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检索备份数据</a:t>
                      </a:r>
                      <a:r>
                        <a:rPr kumimoji="0" lang="de-DE"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zh-CN" altLang="de-DE"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计算差异恢复索引文件</a:t>
                      </a:r>
                      <a:r>
                        <a:rPr kumimoji="0" lang="de-DE"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DiffdoLog(T), </a:t>
                      </a:r>
                      <a:r>
                        <a:rPr kumimoji="0" lang="zh-CN" altLang="de-DE"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并根据</a:t>
                      </a:r>
                      <a:r>
                        <a:rPr kumimoji="0" lang="de-DE"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DiffdoLog(T)</a:t>
                      </a:r>
                      <a:r>
                        <a:rPr kumimoji="0" lang="zh-CN" altLang="de-DE"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进行差异数据恢复。</a:t>
                      </a:r>
                    </a:p>
                  </a:txBody>
                  <a:tcPr horzOverflow="overflow">
                    <a:lnL cap="flat">
                      <a:noFill/>
                    </a:lnL>
                    <a:lnR cap="flat">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206282" name="Rectangle 10"/>
          <p:cNvSpPr>
            <a:spLocks noGrp="1" noChangeArrowheads="1"/>
          </p:cNvSpPr>
          <p:nvPr>
            <p:ph type="title"/>
          </p:nvPr>
        </p:nvSpPr>
        <p:spPr>
          <a:xfrm>
            <a:off x="468313" y="1125538"/>
            <a:ext cx="8229600" cy="711200"/>
          </a:xfrm>
        </p:spPr>
        <p:txBody>
          <a:bodyPr/>
          <a:lstStyle/>
          <a:p>
            <a:endParaRPr lang="zh-CN" altLang="en-US" sz="400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0610" name="Rectangle 2"/>
          <p:cNvSpPr>
            <a:spLocks noGrp="1" noChangeArrowheads="1"/>
          </p:cNvSpPr>
          <p:nvPr>
            <p:ph type="title"/>
          </p:nvPr>
        </p:nvSpPr>
        <p:spPr/>
        <p:txBody>
          <a:bodyPr/>
          <a:lstStyle/>
          <a:p>
            <a:endParaRPr lang="zh-CN" altLang="en-US"/>
          </a:p>
        </p:txBody>
      </p:sp>
      <p:sp>
        <p:nvSpPr>
          <p:cNvPr id="1220611" name="Rectangle 3"/>
          <p:cNvSpPr>
            <a:spLocks noGrp="1" noChangeArrowheads="1"/>
          </p:cNvSpPr>
          <p:nvPr>
            <p:ph type="body" idx="1"/>
          </p:nvPr>
        </p:nvSpPr>
        <p:spPr/>
        <p:txBody>
          <a:bodyPr/>
          <a:lstStyle/>
          <a:p>
            <a:r>
              <a:rPr lang="zh-CN" altLang="en-US" sz="2800" dirty="0"/>
              <a:t>小结</a:t>
            </a:r>
          </a:p>
          <a:p>
            <a:pPr lvl="1"/>
            <a:r>
              <a:rPr lang="zh-CN" altLang="en-US" sz="2400" dirty="0" smtClean="0"/>
              <a:t>数据保护</a:t>
            </a:r>
            <a:r>
              <a:rPr lang="zh-CN" altLang="en-US" sz="2400" dirty="0"/>
              <a:t>技术可以解决两类错误：逻辑错误、物理错误</a:t>
            </a:r>
          </a:p>
          <a:p>
            <a:pPr lvl="1"/>
            <a:r>
              <a:rPr lang="zh-CN" altLang="en-US" sz="2400" dirty="0"/>
              <a:t>是密集的写应用环境，对索引结构的更新效率、存储效率、检索效率都有很高要求</a:t>
            </a:r>
          </a:p>
          <a:p>
            <a:pPr lvl="1"/>
            <a:r>
              <a:rPr lang="zh-CN" altLang="en-US" sz="2400" dirty="0"/>
              <a:t>随着数据复制频率提高，产生数据量急剧增长，版本之间依赖关系复杂，影响数据可恢复性和恢复效率</a:t>
            </a:r>
          </a:p>
          <a:p>
            <a:pPr lvl="1"/>
            <a:endParaRPr lang="zh-CN" altLang="en-US" sz="24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468313" y="765175"/>
            <a:ext cx="8229600" cy="711200"/>
          </a:xfrm>
        </p:spPr>
        <p:txBody>
          <a:bodyPr/>
          <a:lstStyle/>
          <a:p>
            <a:pPr eaLnBrk="1" hangingPunct="1"/>
            <a:r>
              <a:rPr lang="zh-CN" altLang="en-US" sz="4000" smtClean="0"/>
              <a:t>分布式存储技术</a:t>
            </a:r>
          </a:p>
        </p:txBody>
      </p:sp>
      <p:sp>
        <p:nvSpPr>
          <p:cNvPr id="5123" name="Rectangle 3"/>
          <p:cNvSpPr>
            <a:spLocks noGrp="1" noChangeArrowheads="1"/>
          </p:cNvSpPr>
          <p:nvPr>
            <p:ph type="body" idx="4294967295"/>
          </p:nvPr>
        </p:nvSpPr>
        <p:spPr>
          <a:xfrm>
            <a:off x="468313" y="1484313"/>
            <a:ext cx="8229600" cy="5373687"/>
          </a:xfrm>
        </p:spPr>
        <p:txBody>
          <a:bodyPr/>
          <a:lstStyle/>
          <a:p>
            <a:pPr eaLnBrk="1" hangingPunct="1">
              <a:lnSpc>
                <a:spcPct val="80000"/>
              </a:lnSpc>
            </a:pPr>
            <a:r>
              <a:rPr lang="zh-CN" altLang="en-US" sz="2800" dirty="0" smtClean="0"/>
              <a:t>分布式存储</a:t>
            </a:r>
          </a:p>
          <a:p>
            <a:pPr lvl="1" eaLnBrk="1" hangingPunct="1">
              <a:lnSpc>
                <a:spcPct val="80000"/>
              </a:lnSpc>
            </a:pPr>
            <a:r>
              <a:rPr lang="zh-CN" altLang="en-US" sz="2400" dirty="0" smtClean="0"/>
              <a:t>对象：大量数据，变化频率较低，对恢复粒度要求较低</a:t>
            </a:r>
          </a:p>
          <a:p>
            <a:pPr eaLnBrk="1" hangingPunct="1">
              <a:lnSpc>
                <a:spcPct val="80000"/>
              </a:lnSpc>
            </a:pPr>
            <a:r>
              <a:rPr lang="zh-CN" altLang="en-US" sz="2800" dirty="0" smtClean="0"/>
              <a:t>数据的冗余存储</a:t>
            </a:r>
          </a:p>
          <a:p>
            <a:pPr lvl="1" eaLnBrk="1" hangingPunct="1">
              <a:lnSpc>
                <a:spcPct val="80000"/>
              </a:lnSpc>
            </a:pPr>
            <a:r>
              <a:rPr lang="zh-CN" altLang="en-US" sz="2400" dirty="0" smtClean="0"/>
              <a:t>数据完全复制</a:t>
            </a:r>
          </a:p>
          <a:p>
            <a:pPr lvl="2" eaLnBrk="1" hangingPunct="1">
              <a:lnSpc>
                <a:spcPct val="80000"/>
              </a:lnSpc>
            </a:pPr>
            <a:r>
              <a:rPr lang="zh-CN" altLang="en-US" sz="2000" dirty="0" smtClean="0"/>
              <a:t>采用了完全复制</a:t>
            </a:r>
            <a:r>
              <a:rPr lang="en-US" altLang="zh-CN" sz="2000" dirty="0" smtClean="0"/>
              <a:t>(Complete replication)</a:t>
            </a:r>
            <a:r>
              <a:rPr lang="zh-CN" altLang="en-US" sz="2000" dirty="0" smtClean="0"/>
              <a:t>的方式实现数据容灾机制。如分布式存储系统</a:t>
            </a:r>
            <a:r>
              <a:rPr lang="en-US" altLang="zh-CN" sz="2000" dirty="0" smtClean="0"/>
              <a:t>PAST </a:t>
            </a:r>
            <a:r>
              <a:rPr lang="zh-CN" altLang="en-US" sz="2000" dirty="0" smtClean="0"/>
              <a:t>、</a:t>
            </a:r>
            <a:r>
              <a:rPr lang="en-US" altLang="zh-CN" sz="2000" dirty="0" err="1" smtClean="0"/>
              <a:t>Freenet</a:t>
            </a:r>
            <a:r>
              <a:rPr lang="zh-CN" altLang="en-US" sz="2000" dirty="0" smtClean="0"/>
              <a:t>等</a:t>
            </a:r>
          </a:p>
          <a:p>
            <a:pPr lvl="1" eaLnBrk="1" hangingPunct="1">
              <a:lnSpc>
                <a:spcPct val="80000"/>
              </a:lnSpc>
            </a:pPr>
            <a:r>
              <a:rPr lang="zh-CN" altLang="en-US" sz="2400" dirty="0" smtClean="0"/>
              <a:t>编码技术：如磁盘阵列技术</a:t>
            </a:r>
            <a:r>
              <a:rPr lang="en-US" altLang="zh-CN" sz="2400" dirty="0" smtClean="0"/>
              <a:t>(RAID Redundant Array of Inexpensive Disks)</a:t>
            </a:r>
            <a:r>
              <a:rPr lang="zh-CN" altLang="en-US" sz="2400" dirty="0" smtClean="0"/>
              <a:t> 。</a:t>
            </a:r>
          </a:p>
          <a:p>
            <a:pPr lvl="2" eaLnBrk="1" hangingPunct="1">
              <a:lnSpc>
                <a:spcPct val="80000"/>
              </a:lnSpc>
            </a:pPr>
            <a:r>
              <a:rPr lang="zh-CN" altLang="en-US" sz="2000" dirty="0" smtClean="0"/>
              <a:t>将多个独立的磁盘组织成一个逻辑盘，通过数据分割、多通道并行来提高数据的</a:t>
            </a:r>
            <a:r>
              <a:rPr lang="en-US" altLang="zh-CN" sz="2000" dirty="0" smtClean="0"/>
              <a:t>I/O</a:t>
            </a:r>
            <a:r>
              <a:rPr lang="zh-CN" altLang="en-US" sz="2000" dirty="0" smtClean="0"/>
              <a:t>速率，并且通过保存冗余的数据、校验信息来提高存储的可靠性。</a:t>
            </a:r>
          </a:p>
          <a:p>
            <a:pPr eaLnBrk="1" hangingPunct="1">
              <a:lnSpc>
                <a:spcPct val="80000"/>
              </a:lnSpc>
            </a:pPr>
            <a:r>
              <a:rPr lang="zh-CN" altLang="en-US" sz="2800" dirty="0" smtClean="0"/>
              <a:t>关键问题</a:t>
            </a:r>
          </a:p>
          <a:p>
            <a:pPr lvl="1" eaLnBrk="1" hangingPunct="1">
              <a:lnSpc>
                <a:spcPct val="80000"/>
              </a:lnSpc>
            </a:pPr>
            <a:r>
              <a:rPr lang="zh-CN" altLang="en-US" sz="2400" dirty="0" smtClean="0"/>
              <a:t>数据格式，目的：通过合理的额外存储来提供高可靠性和可用性</a:t>
            </a:r>
          </a:p>
          <a:p>
            <a:pPr lvl="1" eaLnBrk="1" hangingPunct="1">
              <a:lnSpc>
                <a:spcPct val="80000"/>
              </a:lnSpc>
            </a:pPr>
            <a:r>
              <a:rPr lang="zh-CN" altLang="en-US" sz="2400" dirty="0" smtClean="0"/>
              <a:t>数据的存储结构，以及如何索引</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p:txBody>
          <a:bodyPr/>
          <a:lstStyle/>
          <a:p>
            <a:pPr eaLnBrk="1" hangingPunct="1">
              <a:lnSpc>
                <a:spcPct val="90000"/>
              </a:lnSpc>
            </a:pPr>
            <a:r>
              <a:rPr lang="zh-CN" altLang="en-US" smtClean="0"/>
              <a:t>完全复制</a:t>
            </a:r>
          </a:p>
          <a:p>
            <a:pPr lvl="1" eaLnBrk="1" hangingPunct="1">
              <a:lnSpc>
                <a:spcPct val="90000"/>
              </a:lnSpc>
            </a:pPr>
            <a:r>
              <a:rPr lang="zh-CN" altLang="en-US" smtClean="0"/>
              <a:t>就是通过将文件的多个副本分布到系统中不同节点，实现冗余容错，文件副本越多，数据的可用性越好，可靠性越高。完全复制不涉及编码运算，文件创建和读取不需要编解码操作，读写效率高，容错性能较好。占用空间较大</a:t>
            </a:r>
          </a:p>
          <a:p>
            <a:pPr lvl="2" eaLnBrk="1" hangingPunct="1">
              <a:lnSpc>
                <a:spcPct val="90000"/>
              </a:lnSpc>
            </a:pPr>
            <a:r>
              <a:rPr lang="zh-CN" altLang="en-US" smtClean="0"/>
              <a:t>完整的副本</a:t>
            </a:r>
          </a:p>
          <a:p>
            <a:pPr lvl="2" eaLnBrk="1" hangingPunct="1">
              <a:lnSpc>
                <a:spcPct val="90000"/>
              </a:lnSpc>
            </a:pPr>
            <a:r>
              <a:rPr lang="zh-CN" altLang="en-US" smtClean="0"/>
              <a:t>分割的副本</a:t>
            </a:r>
          </a:p>
        </p:txBody>
      </p:sp>
      <p:sp>
        <p:nvSpPr>
          <p:cNvPr id="4" name="Rectangle 2"/>
          <p:cNvSpPr>
            <a:spLocks noGrp="1" noChangeArrowheads="1"/>
          </p:cNvSpPr>
          <p:nvPr>
            <p:ph type="title"/>
          </p:nvPr>
        </p:nvSpPr>
        <p:spPr/>
        <p:txBody>
          <a:bodyPr/>
          <a:lstStyle/>
          <a:p>
            <a:pPr eaLnBrk="1" hangingPunct="1"/>
            <a:r>
              <a:rPr lang="zh-CN" altLang="en-US" sz="4000" dirty="0" smtClean="0"/>
              <a:t>数据副本存储</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68313" y="1052513"/>
            <a:ext cx="8229600" cy="711200"/>
          </a:xfrm>
        </p:spPr>
        <p:txBody>
          <a:bodyPr/>
          <a:lstStyle/>
          <a:p>
            <a:pPr eaLnBrk="1" hangingPunct="1"/>
            <a:r>
              <a:rPr lang="zh-CN" altLang="en-US" sz="4000" dirty="0" smtClean="0"/>
              <a:t>数据（文件）分割</a:t>
            </a:r>
          </a:p>
        </p:txBody>
      </p:sp>
      <p:sp>
        <p:nvSpPr>
          <p:cNvPr id="18435" name="Rectangle 3"/>
          <p:cNvSpPr>
            <a:spLocks noGrp="1" noChangeArrowheads="1"/>
          </p:cNvSpPr>
          <p:nvPr>
            <p:ph type="body" idx="1"/>
          </p:nvPr>
        </p:nvSpPr>
        <p:spPr>
          <a:xfrm>
            <a:off x="468313" y="1844824"/>
            <a:ext cx="8229600" cy="4537075"/>
          </a:xfrm>
        </p:spPr>
        <p:txBody>
          <a:bodyPr/>
          <a:lstStyle/>
          <a:p>
            <a:pPr>
              <a:lnSpc>
                <a:spcPct val="90000"/>
              </a:lnSpc>
            </a:pPr>
            <a:r>
              <a:rPr lang="zh-CN" altLang="en-US" sz="2800" dirty="0"/>
              <a:t>在全备份方式的基础上引入分割的</a:t>
            </a:r>
            <a:r>
              <a:rPr lang="zh-CN" altLang="en-US" sz="2800" dirty="0" smtClean="0"/>
              <a:t>理念</a:t>
            </a:r>
            <a:endParaRPr lang="en-US" altLang="zh-CN" sz="2800" dirty="0" smtClean="0"/>
          </a:p>
          <a:p>
            <a:pPr eaLnBrk="1" hangingPunct="1">
              <a:lnSpc>
                <a:spcPct val="90000"/>
              </a:lnSpc>
            </a:pPr>
            <a:r>
              <a:rPr lang="zh-CN" altLang="en-US" sz="2800" dirty="0" smtClean="0"/>
              <a:t>定义</a:t>
            </a:r>
          </a:p>
          <a:p>
            <a:pPr lvl="1" eaLnBrk="1" hangingPunct="1">
              <a:lnSpc>
                <a:spcPct val="90000"/>
              </a:lnSpc>
            </a:pPr>
            <a:r>
              <a:rPr lang="zh-CN" altLang="en-US" sz="2400" dirty="0" smtClean="0"/>
              <a:t>一个四元组</a:t>
            </a:r>
            <a:r>
              <a:rPr lang="en-US" altLang="zh-CN" sz="2400" dirty="0" smtClean="0"/>
              <a:t>(m, n, b, r)</a:t>
            </a:r>
            <a:r>
              <a:rPr lang="zh-CN" altLang="en-US" sz="2400" dirty="0" smtClean="0"/>
              <a:t>，设其编码函数为</a:t>
            </a:r>
            <a:r>
              <a:rPr lang="en-US" altLang="zh-CN" sz="2400" dirty="0" smtClean="0"/>
              <a:t>E</a:t>
            </a:r>
            <a:r>
              <a:rPr lang="zh-CN" altLang="en-US" sz="2400" dirty="0" smtClean="0"/>
              <a:t>，解码函数为</a:t>
            </a:r>
            <a:r>
              <a:rPr lang="en-US" altLang="zh-CN" sz="2400" dirty="0" smtClean="0"/>
              <a:t>D</a:t>
            </a:r>
            <a:r>
              <a:rPr lang="zh-CN" altLang="en-US" sz="2400" dirty="0" smtClean="0"/>
              <a:t>，对于消息</a:t>
            </a:r>
            <a:r>
              <a:rPr lang="en-US" altLang="zh-CN" sz="2400" dirty="0" smtClean="0"/>
              <a:t>M = (M</a:t>
            </a:r>
            <a:r>
              <a:rPr lang="en-US" altLang="zh-CN" sz="2400" baseline="-25000" dirty="0" smtClean="0"/>
              <a:t>1</a:t>
            </a:r>
            <a:r>
              <a:rPr lang="en-US" altLang="zh-CN" sz="2400" dirty="0" smtClean="0"/>
              <a:t>, M</a:t>
            </a:r>
            <a:r>
              <a:rPr lang="en-US" altLang="zh-CN" sz="2400" baseline="-25000" dirty="0" smtClean="0"/>
              <a:t>2</a:t>
            </a:r>
            <a:r>
              <a:rPr lang="en-US" altLang="zh-CN" sz="2400" dirty="0" smtClean="0"/>
              <a:t>, …, M</a:t>
            </a:r>
            <a:r>
              <a:rPr lang="en-US" altLang="zh-CN" sz="2400" baseline="-25000" dirty="0" smtClean="0"/>
              <a:t>m</a:t>
            </a:r>
            <a:r>
              <a:rPr lang="en-US" altLang="zh-CN" sz="2400" dirty="0" smtClean="0"/>
              <a:t>)</a:t>
            </a:r>
            <a:r>
              <a:rPr lang="zh-CN" altLang="en-US" sz="2400" dirty="0" smtClean="0"/>
              <a:t>，其中</a:t>
            </a:r>
            <a:r>
              <a:rPr lang="en-US" altLang="zh-CN" sz="2400" dirty="0" err="1" smtClean="0"/>
              <a:t>M</a:t>
            </a:r>
            <a:r>
              <a:rPr lang="en-US" altLang="zh-CN" sz="2400" baseline="-25000" dirty="0" err="1" smtClean="0"/>
              <a:t>i</a:t>
            </a:r>
            <a:r>
              <a:rPr lang="en-US" altLang="zh-CN" sz="2400" dirty="0" smtClean="0"/>
              <a:t>(1≤i≤m)</a:t>
            </a:r>
            <a:r>
              <a:rPr lang="zh-CN" altLang="en-US" sz="2400" dirty="0" smtClean="0"/>
              <a:t>为大小为</a:t>
            </a:r>
            <a:r>
              <a:rPr lang="en-US" altLang="zh-CN" sz="2400" dirty="0" smtClean="0"/>
              <a:t>b bits </a:t>
            </a:r>
            <a:r>
              <a:rPr lang="zh-CN" altLang="en-US" sz="2400" dirty="0" smtClean="0"/>
              <a:t>的消息包，编码后的消息</a:t>
            </a:r>
            <a:r>
              <a:rPr lang="en-US" altLang="zh-CN" sz="2400" dirty="0" smtClean="0"/>
              <a:t>E(M) = (M’</a:t>
            </a:r>
            <a:r>
              <a:rPr lang="en-US" altLang="zh-CN" sz="2400" baseline="-25000" dirty="0" smtClean="0"/>
              <a:t>1</a:t>
            </a:r>
            <a:r>
              <a:rPr lang="en-US" altLang="zh-CN" sz="2400" dirty="0" smtClean="0"/>
              <a:t>,M’</a:t>
            </a:r>
            <a:r>
              <a:rPr lang="en-US" altLang="zh-CN" sz="2400" baseline="-25000" dirty="0" smtClean="0"/>
              <a:t>2</a:t>
            </a:r>
            <a:r>
              <a:rPr lang="en-US" altLang="zh-CN" sz="2400" dirty="0" smtClean="0"/>
              <a:t>, …, </a:t>
            </a:r>
            <a:r>
              <a:rPr lang="en-US" altLang="zh-CN" sz="2400" dirty="0" err="1" smtClean="0"/>
              <a:t>M’</a:t>
            </a:r>
            <a:r>
              <a:rPr lang="en-US" altLang="zh-CN" sz="2400" baseline="-25000" dirty="0" err="1" smtClean="0"/>
              <a:t>n</a:t>
            </a:r>
            <a:r>
              <a:rPr lang="en-US" altLang="zh-CN" sz="2400" dirty="0" smtClean="0"/>
              <a:t>)</a:t>
            </a:r>
            <a:r>
              <a:rPr lang="zh-CN" altLang="en-US" sz="2400" dirty="0" smtClean="0"/>
              <a:t>，其中</a:t>
            </a:r>
            <a:r>
              <a:rPr lang="en-US" altLang="zh-CN" sz="2400" dirty="0" err="1" smtClean="0"/>
              <a:t>M’</a:t>
            </a:r>
            <a:r>
              <a:rPr lang="en-US" altLang="zh-CN" sz="2400" baseline="-25000" dirty="0" err="1" smtClean="0"/>
              <a:t>i</a:t>
            </a:r>
            <a:r>
              <a:rPr lang="en-US" altLang="zh-CN" sz="2400" dirty="0" smtClean="0"/>
              <a:t>(1≤i≤n)</a:t>
            </a:r>
            <a:r>
              <a:rPr lang="zh-CN" altLang="en-US" sz="2400" dirty="0" smtClean="0"/>
              <a:t>大小仍为</a:t>
            </a:r>
            <a:r>
              <a:rPr lang="en-US" altLang="zh-CN" sz="2400" dirty="0" smtClean="0"/>
              <a:t>b bits</a:t>
            </a:r>
            <a:r>
              <a:rPr lang="zh-CN" altLang="en-US" sz="2400" dirty="0" smtClean="0"/>
              <a:t>。设</a:t>
            </a:r>
            <a:r>
              <a:rPr lang="en-US" altLang="zh-CN" sz="2400" dirty="0" smtClean="0"/>
              <a:t>E(M)’</a:t>
            </a:r>
            <a:r>
              <a:rPr lang="zh-CN" altLang="en-US" sz="2400" dirty="0" smtClean="0"/>
              <a:t>为</a:t>
            </a:r>
            <a:r>
              <a:rPr lang="en-US" altLang="zh-CN" sz="2400" dirty="0" smtClean="0"/>
              <a:t>E(M)</a:t>
            </a:r>
            <a:r>
              <a:rPr lang="zh-CN" altLang="en-US" sz="2400" dirty="0" smtClean="0"/>
              <a:t>中任意</a:t>
            </a:r>
            <a:r>
              <a:rPr lang="en-US" altLang="zh-CN" sz="2400" dirty="0" smtClean="0"/>
              <a:t>r(</a:t>
            </a:r>
            <a:r>
              <a:rPr lang="en-US" altLang="zh-CN" sz="2400" dirty="0" err="1" smtClean="0"/>
              <a:t>r≥m</a:t>
            </a:r>
            <a:r>
              <a:rPr lang="en-US" altLang="zh-CN" sz="2400" dirty="0" smtClean="0"/>
              <a:t>)</a:t>
            </a:r>
            <a:r>
              <a:rPr lang="zh-CN" altLang="en-US" sz="2400" dirty="0" smtClean="0"/>
              <a:t>个包组成的子消息，则</a:t>
            </a:r>
            <a:r>
              <a:rPr lang="en-US" altLang="zh-CN" sz="2400" dirty="0" smtClean="0"/>
              <a:t>D(E(M)’) = M</a:t>
            </a:r>
            <a:r>
              <a:rPr lang="zh-CN" altLang="en-US" sz="2400" dirty="0" smtClean="0"/>
              <a:t>，即对</a:t>
            </a:r>
            <a:r>
              <a:rPr lang="en-US" altLang="zh-CN" sz="2400" dirty="0" smtClean="0"/>
              <a:t>E(M)</a:t>
            </a:r>
            <a:r>
              <a:rPr lang="zh-CN" altLang="en-US" sz="2400" dirty="0" smtClean="0"/>
              <a:t>中任意</a:t>
            </a:r>
            <a:r>
              <a:rPr lang="en-US" altLang="zh-CN" sz="2400" dirty="0" smtClean="0"/>
              <a:t>r </a:t>
            </a:r>
            <a:r>
              <a:rPr lang="zh-CN" altLang="en-US" sz="2400" dirty="0" smtClean="0"/>
              <a:t>个消息包进行解码就可以得到原始消息。</a:t>
            </a:r>
          </a:p>
          <a:p>
            <a:pPr lvl="1" eaLnBrk="1" hangingPunct="1">
              <a:lnSpc>
                <a:spcPct val="90000"/>
              </a:lnSpc>
            </a:pPr>
            <a:r>
              <a:rPr lang="en-US" altLang="zh-CN" sz="2400" dirty="0" smtClean="0"/>
              <a:t>(m = 1, n = 2)</a:t>
            </a:r>
            <a:r>
              <a:rPr lang="zh-CN" altLang="en-US" sz="2400" dirty="0" smtClean="0"/>
              <a:t>的分割编码 相当于完全备份，</a:t>
            </a:r>
            <a:r>
              <a:rPr lang="en-US" altLang="zh-CN" sz="2400" dirty="0" smtClean="0"/>
              <a:t>RAID 5 </a:t>
            </a:r>
            <a:r>
              <a:rPr lang="zh-CN" altLang="en-US" sz="2400" dirty="0" smtClean="0"/>
              <a:t>则可以描述成</a:t>
            </a:r>
            <a:r>
              <a:rPr lang="en-US" altLang="zh-CN" sz="2400" dirty="0" smtClean="0"/>
              <a:t>(m = 4, n = 5)</a:t>
            </a:r>
            <a:r>
              <a:rPr lang="zh-CN" altLang="en-US" sz="2400" dirty="0" smtClean="0"/>
              <a:t>的分割编码系统。</a:t>
            </a:r>
          </a:p>
          <a:p>
            <a:pPr eaLnBrk="1" hangingPunct="1">
              <a:lnSpc>
                <a:spcPct val="90000"/>
              </a:lnSpc>
            </a:pPr>
            <a:r>
              <a:rPr lang="zh-CN" altLang="en-US" sz="2800" dirty="0" smtClean="0"/>
              <a:t>目的：通过合理的额外存储来提供高可靠性和可用性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13"/>
          <p:cNvSpPr txBox="1">
            <a:spLocks noGrp="1" noChangeArrowheads="1"/>
          </p:cNvSpPr>
          <p:nvPr/>
        </p:nvSpPr>
        <p:spPr bwMode="auto">
          <a:xfrm>
            <a:off x="3276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0593B06A-BC3E-4CBC-AFB2-ACAE22287A37}" type="slidenum">
              <a:rPr lang="en-US" altLang="zh-CN" sz="1200" b="0">
                <a:latin typeface="Arial" panose="020B0604020202020204" pitchFamily="34" charset="0"/>
              </a:rPr>
              <a:t>6</a:t>
            </a:fld>
            <a:endParaRPr lang="en-US" altLang="zh-CN" sz="1200" b="0">
              <a:latin typeface="Arial" panose="020B0604020202020204" pitchFamily="34" charset="0"/>
            </a:endParaRPr>
          </a:p>
        </p:txBody>
      </p:sp>
      <p:sp>
        <p:nvSpPr>
          <p:cNvPr id="457733" name="Rectangle 2"/>
          <p:cNvSpPr>
            <a:spLocks noGrp="1" noChangeArrowheads="1"/>
          </p:cNvSpPr>
          <p:nvPr>
            <p:ph type="title" idx="4294967295"/>
          </p:nvPr>
        </p:nvSpPr>
        <p:spPr>
          <a:xfrm>
            <a:off x="468313" y="1125538"/>
            <a:ext cx="8229600" cy="711200"/>
          </a:xfrm>
        </p:spPr>
        <p:txBody>
          <a:bodyPr/>
          <a:lstStyle/>
          <a:p>
            <a:r>
              <a:rPr lang="zh-CN" altLang="en-US" sz="4000" dirty="0" smtClean="0"/>
              <a:t>数据可用设计</a:t>
            </a:r>
            <a:endParaRPr lang="en-US" altLang="zh-CN" sz="4000" dirty="0"/>
          </a:p>
        </p:txBody>
      </p:sp>
      <p:sp>
        <p:nvSpPr>
          <p:cNvPr id="457734" name="Rectangle 3"/>
          <p:cNvSpPr>
            <a:spLocks noGrp="1" noChangeArrowheads="1"/>
          </p:cNvSpPr>
          <p:nvPr>
            <p:ph type="body" idx="4294967295"/>
          </p:nvPr>
        </p:nvSpPr>
        <p:spPr>
          <a:xfrm>
            <a:off x="468313" y="2276475"/>
            <a:ext cx="8229600" cy="3384550"/>
          </a:xfrm>
        </p:spPr>
        <p:txBody>
          <a:bodyPr/>
          <a:lstStyle/>
          <a:p>
            <a:r>
              <a:rPr lang="zh-CN" altLang="en-US" dirty="0" smtClean="0">
                <a:solidFill>
                  <a:srgbClr val="FF0000"/>
                </a:solidFill>
              </a:rPr>
              <a:t>高频数据与快照</a:t>
            </a:r>
            <a:endParaRPr lang="en-US" altLang="zh-CN" dirty="0" smtClean="0">
              <a:solidFill>
                <a:srgbClr val="FF0000"/>
              </a:solidFill>
            </a:endParaRPr>
          </a:p>
          <a:p>
            <a:endParaRPr lang="en-US" altLang="zh-CN" dirty="0" smtClean="0"/>
          </a:p>
          <a:p>
            <a:r>
              <a:rPr lang="zh-CN" altLang="en-US" dirty="0" smtClean="0"/>
              <a:t>分布式存储</a:t>
            </a:r>
            <a:endParaRPr lang="en-US" altLang="zh-CN"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t>数据分割方法</a:t>
            </a:r>
          </a:p>
        </p:txBody>
      </p:sp>
      <p:sp>
        <p:nvSpPr>
          <p:cNvPr id="19459" name="Rectangle 3"/>
          <p:cNvSpPr>
            <a:spLocks noGrp="1" noChangeArrowheads="1"/>
          </p:cNvSpPr>
          <p:nvPr>
            <p:ph type="body" idx="1"/>
          </p:nvPr>
        </p:nvSpPr>
        <p:spPr>
          <a:xfrm>
            <a:off x="468313" y="2205038"/>
            <a:ext cx="8229600" cy="4176712"/>
          </a:xfrm>
        </p:spPr>
        <p:txBody>
          <a:bodyPr/>
          <a:lstStyle/>
          <a:p>
            <a:pPr eaLnBrk="1" hangingPunct="1">
              <a:lnSpc>
                <a:spcPct val="90000"/>
              </a:lnSpc>
            </a:pPr>
            <a:r>
              <a:rPr lang="zh-CN" altLang="en-US" dirty="0" smtClean="0"/>
              <a:t>文件碎块分割方法</a:t>
            </a:r>
          </a:p>
          <a:p>
            <a:pPr lvl="1" eaLnBrk="1" hangingPunct="1">
              <a:lnSpc>
                <a:spcPct val="90000"/>
              </a:lnSpc>
            </a:pPr>
            <a:r>
              <a:rPr lang="zh-CN" altLang="en-US" dirty="0" smtClean="0"/>
              <a:t>思想：将文件分割成碎块，然后对碎块进行组合、冗余，生成多个文件碎片。</a:t>
            </a:r>
          </a:p>
          <a:p>
            <a:pPr lvl="2" eaLnBrk="1" hangingPunct="1">
              <a:lnSpc>
                <a:spcPct val="90000"/>
              </a:lnSpc>
            </a:pPr>
            <a:r>
              <a:rPr lang="zh-CN" altLang="en-US" dirty="0" smtClean="0"/>
              <a:t>一个文件分割成</a:t>
            </a:r>
            <a:r>
              <a:rPr lang="en-US" altLang="zh-CN" dirty="0" smtClean="0"/>
              <a:t>m</a:t>
            </a:r>
            <a:r>
              <a:rPr lang="zh-CN" altLang="en-US" dirty="0" smtClean="0"/>
              <a:t>个碎块，将</a:t>
            </a:r>
            <a:r>
              <a:rPr lang="en-US" altLang="zh-CN" dirty="0" smtClean="0"/>
              <a:t>m</a:t>
            </a:r>
            <a:r>
              <a:rPr lang="zh-CN" altLang="en-US" dirty="0" smtClean="0"/>
              <a:t>个碎块组合、冗余生成</a:t>
            </a:r>
            <a:r>
              <a:rPr lang="en-US" altLang="zh-CN" dirty="0" smtClean="0"/>
              <a:t>n</a:t>
            </a:r>
            <a:r>
              <a:rPr lang="zh-CN" altLang="en-US" dirty="0" smtClean="0"/>
              <a:t>个碎片文件，每个碎片文件包含</a:t>
            </a:r>
            <a:r>
              <a:rPr lang="en-US" altLang="zh-CN" dirty="0" smtClean="0"/>
              <a:t>k</a:t>
            </a:r>
            <a:r>
              <a:rPr lang="zh-CN" altLang="en-US" dirty="0" smtClean="0"/>
              <a:t>个碎块。达到即使丢失</a:t>
            </a:r>
            <a:r>
              <a:rPr lang="en-US" altLang="zh-CN" dirty="0" smtClean="0"/>
              <a:t>r</a:t>
            </a:r>
            <a:r>
              <a:rPr lang="zh-CN" altLang="en-US" dirty="0" smtClean="0"/>
              <a:t>个碎片文件，剩下的</a:t>
            </a:r>
            <a:r>
              <a:rPr lang="en-US" altLang="zh-CN" dirty="0" smtClean="0"/>
              <a:t>n-r</a:t>
            </a:r>
            <a:r>
              <a:rPr lang="zh-CN" altLang="en-US" dirty="0" smtClean="0"/>
              <a:t>个碎片文件也可恢复一个完整的文件</a:t>
            </a:r>
          </a:p>
          <a:p>
            <a:pPr lvl="2" eaLnBrk="1" hangingPunct="1">
              <a:lnSpc>
                <a:spcPct val="90000"/>
              </a:lnSpc>
            </a:pPr>
            <a:r>
              <a:rPr lang="zh-CN" altLang="en-US" dirty="0" smtClean="0"/>
              <a:t>原始具有</a:t>
            </a:r>
            <a:r>
              <a:rPr lang="en-US" altLang="zh-CN" dirty="0" smtClean="0"/>
              <a:t>m</a:t>
            </a:r>
            <a:r>
              <a:rPr lang="zh-CN" altLang="en-US" dirty="0" smtClean="0"/>
              <a:t>个碎块的文件，分割成</a:t>
            </a:r>
            <a:r>
              <a:rPr lang="en-US" altLang="zh-CN" dirty="0" smtClean="0"/>
              <a:t>n</a:t>
            </a:r>
            <a:r>
              <a:rPr lang="zh-CN" altLang="en-US" dirty="0" smtClean="0"/>
              <a:t>个具有</a:t>
            </a:r>
            <a:r>
              <a:rPr lang="en-US" altLang="zh-CN" dirty="0" smtClean="0"/>
              <a:t>k</a:t>
            </a:r>
            <a:r>
              <a:rPr lang="zh-CN" altLang="en-US" dirty="0" smtClean="0"/>
              <a:t>个碎块的文件。占据</a:t>
            </a:r>
            <a:r>
              <a:rPr lang="en-US" altLang="zh-CN" dirty="0" smtClean="0"/>
              <a:t>n*k</a:t>
            </a:r>
            <a:r>
              <a:rPr lang="zh-CN" altLang="en-US" dirty="0" smtClean="0"/>
              <a:t>的存储空间</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数据（文件）</a:t>
            </a:r>
            <a:r>
              <a:rPr lang="zh-CN" altLang="en-US" b="1" smtClean="0"/>
              <a:t>编码</a:t>
            </a:r>
            <a:r>
              <a:rPr lang="zh-CN" altLang="en-US" smtClean="0"/>
              <a:t>分割方法</a:t>
            </a:r>
          </a:p>
        </p:txBody>
      </p:sp>
      <p:sp>
        <p:nvSpPr>
          <p:cNvPr id="25603" name="Rectangle 3"/>
          <p:cNvSpPr>
            <a:spLocks noGrp="1" noChangeArrowheads="1"/>
          </p:cNvSpPr>
          <p:nvPr>
            <p:ph type="body" idx="1"/>
          </p:nvPr>
        </p:nvSpPr>
        <p:spPr>
          <a:xfrm>
            <a:off x="468313" y="1844675"/>
            <a:ext cx="8229600" cy="4176713"/>
          </a:xfrm>
        </p:spPr>
        <p:txBody>
          <a:bodyPr/>
          <a:lstStyle/>
          <a:p>
            <a:pPr eaLnBrk="1" hangingPunct="1">
              <a:lnSpc>
                <a:spcPct val="90000"/>
              </a:lnSpc>
            </a:pPr>
            <a:r>
              <a:rPr lang="en-US" altLang="zh-CN" sz="2800" smtClean="0"/>
              <a:t>Erasure code</a:t>
            </a:r>
            <a:r>
              <a:rPr lang="zh-CN" altLang="en-US" sz="2800" smtClean="0"/>
              <a:t>编码方法：基于</a:t>
            </a:r>
            <a:r>
              <a:rPr lang="en-US" altLang="zh-CN" sz="2800" smtClean="0"/>
              <a:t>Vandermonde</a:t>
            </a:r>
            <a:r>
              <a:rPr lang="zh-CN" altLang="en-US" sz="2800" smtClean="0"/>
              <a:t>矩阵的</a:t>
            </a:r>
            <a:r>
              <a:rPr lang="en-US" altLang="zh-CN" sz="2800" smtClean="0"/>
              <a:t>Reed-Solomon</a:t>
            </a:r>
            <a:r>
              <a:rPr lang="zh-CN" altLang="en-US" sz="2800" smtClean="0"/>
              <a:t>算法</a:t>
            </a:r>
          </a:p>
          <a:p>
            <a:pPr lvl="1" eaLnBrk="1" hangingPunct="1">
              <a:lnSpc>
                <a:spcPct val="90000"/>
              </a:lnSpc>
            </a:pPr>
            <a:r>
              <a:rPr lang="en-US" altLang="zh-CN" sz="2400" smtClean="0"/>
              <a:t>Erasure code </a:t>
            </a:r>
            <a:r>
              <a:rPr lang="zh-CN" altLang="en-US" sz="2400" smtClean="0"/>
              <a:t>作为一种</a:t>
            </a:r>
            <a:r>
              <a:rPr lang="en-US" altLang="zh-CN" sz="2400" smtClean="0"/>
              <a:t>FEC (Forward Error Correction)</a:t>
            </a:r>
            <a:r>
              <a:rPr lang="zh-CN" altLang="en-US" sz="2400" smtClean="0"/>
              <a:t>技术主要应用在网络传输中避免包的丢失，利用它来提高存储可靠性</a:t>
            </a:r>
          </a:p>
          <a:p>
            <a:pPr lvl="1" eaLnBrk="1" hangingPunct="1">
              <a:lnSpc>
                <a:spcPct val="90000"/>
              </a:lnSpc>
            </a:pPr>
            <a:r>
              <a:rPr lang="zh-CN" altLang="en-US" sz="2400" smtClean="0"/>
              <a:t>将要存储在系统中的文件分割成</a:t>
            </a:r>
            <a:r>
              <a:rPr lang="en-US" altLang="zh-CN" sz="2400" smtClean="0"/>
              <a:t>m </a:t>
            </a:r>
            <a:r>
              <a:rPr lang="zh-CN" altLang="en-US" sz="2400" smtClean="0"/>
              <a:t>块，然后对其编码得到</a:t>
            </a:r>
            <a:r>
              <a:rPr lang="en-US" altLang="zh-CN" sz="2400" smtClean="0"/>
              <a:t>n </a:t>
            </a:r>
            <a:r>
              <a:rPr lang="zh-CN" altLang="en-US" sz="2400" smtClean="0"/>
              <a:t>个纠错块，得到</a:t>
            </a:r>
            <a:r>
              <a:rPr lang="en-US" altLang="zh-CN" sz="2400" smtClean="0"/>
              <a:t>m+n</a:t>
            </a:r>
            <a:r>
              <a:rPr lang="zh-CN" altLang="en-US" sz="2400" smtClean="0"/>
              <a:t>文件块，只要存在</a:t>
            </a:r>
            <a:r>
              <a:rPr lang="en-US" altLang="zh-CN" sz="2400" smtClean="0"/>
              <a:t>r</a:t>
            </a:r>
            <a:r>
              <a:rPr lang="zh-CN" altLang="en-US" sz="2400" smtClean="0"/>
              <a:t>个可用的文件碎片，满足：</a:t>
            </a:r>
            <a:r>
              <a:rPr lang="en-US" altLang="zh-CN" sz="2400" smtClean="0"/>
              <a:t>r≥m</a:t>
            </a:r>
            <a:r>
              <a:rPr lang="zh-CN" altLang="en-US" sz="2400" smtClean="0"/>
              <a:t>就可以重构得到原始文件。因此即使有</a:t>
            </a:r>
            <a:r>
              <a:rPr lang="en-US" altLang="zh-CN" sz="2400" smtClean="0"/>
              <a:t>m + n - r</a:t>
            </a:r>
            <a:r>
              <a:rPr lang="zh-CN" altLang="en-US" sz="2400" smtClean="0"/>
              <a:t>个文件碎片丢失，也仍然可以恢复出原来的整个文件。其中，</a:t>
            </a:r>
            <a:r>
              <a:rPr lang="en-US" altLang="zh-CN" sz="2400" smtClean="0"/>
              <a:t>r</a:t>
            </a:r>
            <a:r>
              <a:rPr lang="zh-CN" altLang="en-US" sz="2400" smtClean="0"/>
              <a:t>越大冗余度越小，</a:t>
            </a:r>
            <a:r>
              <a:rPr lang="en-US" altLang="zh-CN" sz="2400" smtClean="0"/>
              <a:t>r</a:t>
            </a:r>
            <a:r>
              <a:rPr lang="zh-CN" altLang="en-US" sz="2400" smtClean="0"/>
              <a:t>越小冗余度越大。</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endParaRPr lang="zh-CN" altLang="en-US" smtClean="0"/>
          </a:p>
        </p:txBody>
      </p:sp>
      <p:sp>
        <p:nvSpPr>
          <p:cNvPr id="2052" name="Rectangle 3"/>
          <p:cNvSpPr>
            <a:spLocks noGrp="1" noChangeArrowheads="1"/>
          </p:cNvSpPr>
          <p:nvPr>
            <p:ph type="body" idx="1"/>
          </p:nvPr>
        </p:nvSpPr>
        <p:spPr>
          <a:xfrm>
            <a:off x="395288" y="1412875"/>
            <a:ext cx="8229600" cy="1296988"/>
          </a:xfrm>
        </p:spPr>
        <p:txBody>
          <a:bodyPr/>
          <a:lstStyle/>
          <a:p>
            <a:pPr eaLnBrk="1" hangingPunct="1"/>
            <a:r>
              <a:rPr lang="zh-CN" altLang="en-US" sz="2000" smtClean="0"/>
              <a:t>将一个文件分割为</a:t>
            </a:r>
            <a:r>
              <a:rPr lang="en-US" altLang="zh-CN" sz="2000" smtClean="0"/>
              <a:t>3</a:t>
            </a:r>
            <a:r>
              <a:rPr lang="zh-CN" altLang="en-US" sz="2000" smtClean="0"/>
              <a:t>块（标号为</a:t>
            </a:r>
            <a:r>
              <a:rPr lang="en-US" altLang="zh-CN" sz="2000" smtClean="0"/>
              <a:t>1</a:t>
            </a:r>
            <a:r>
              <a:rPr lang="zh-CN" altLang="en-US" sz="2000" smtClean="0"/>
              <a:t>、</a:t>
            </a:r>
            <a:r>
              <a:rPr lang="en-US" altLang="zh-CN" sz="2000" smtClean="0"/>
              <a:t>2</a:t>
            </a:r>
            <a:r>
              <a:rPr lang="zh-CN" altLang="en-US" sz="2000" smtClean="0"/>
              <a:t>、</a:t>
            </a:r>
            <a:r>
              <a:rPr lang="en-US" altLang="zh-CN" sz="2000" smtClean="0"/>
              <a:t>3</a:t>
            </a:r>
            <a:r>
              <a:rPr lang="zh-CN" altLang="en-US" sz="2000" smtClean="0"/>
              <a:t>的圆柱体），生成</a:t>
            </a:r>
            <a:r>
              <a:rPr lang="en-US" altLang="zh-CN" sz="2000" smtClean="0"/>
              <a:t>2</a:t>
            </a:r>
            <a:r>
              <a:rPr lang="zh-CN" altLang="en-US" sz="2000" smtClean="0"/>
              <a:t>个校验块（标号为</a:t>
            </a:r>
            <a:r>
              <a:rPr lang="en-US" altLang="zh-CN" sz="2000" smtClean="0"/>
              <a:t>4</a:t>
            </a:r>
            <a:r>
              <a:rPr lang="zh-CN" altLang="en-US" sz="2000" smtClean="0"/>
              <a:t>、</a:t>
            </a:r>
            <a:r>
              <a:rPr lang="en-US" altLang="zh-CN" sz="2000" smtClean="0"/>
              <a:t>5</a:t>
            </a:r>
            <a:r>
              <a:rPr lang="zh-CN" altLang="en-US" sz="2000" smtClean="0"/>
              <a:t>的圆柱体），总共得到</a:t>
            </a:r>
            <a:r>
              <a:rPr lang="en-US" altLang="zh-CN" sz="2000" smtClean="0"/>
              <a:t>5</a:t>
            </a:r>
            <a:r>
              <a:rPr lang="zh-CN" altLang="en-US" sz="2000" smtClean="0"/>
              <a:t>个文件碎片，则只需得到其中任意</a:t>
            </a:r>
            <a:r>
              <a:rPr lang="en-US" altLang="zh-CN" sz="2000" smtClean="0"/>
              <a:t>3</a:t>
            </a:r>
            <a:r>
              <a:rPr lang="zh-CN" altLang="en-US" sz="2000" smtClean="0"/>
              <a:t>个文件碎片即可重构得到原始数据。</a:t>
            </a:r>
            <a:r>
              <a:rPr lang="zh-CN" altLang="en-US" smtClean="0"/>
              <a:t> </a:t>
            </a:r>
          </a:p>
        </p:txBody>
      </p:sp>
      <p:sp>
        <p:nvSpPr>
          <p:cNvPr id="2053" name="Rectangle 5"/>
          <p:cNvSpPr>
            <a:spLocks noChangeArrowheads="1"/>
          </p:cNvSpPr>
          <p:nvPr/>
        </p:nvSpPr>
        <p:spPr bwMode="auto">
          <a:xfrm>
            <a:off x="0" y="1947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2050" name="Object 4"/>
          <p:cNvGraphicFramePr>
            <a:graphicFrameLocks noChangeAspect="1"/>
          </p:cNvGraphicFramePr>
          <p:nvPr/>
        </p:nvGraphicFramePr>
        <p:xfrm>
          <a:off x="539750" y="2205038"/>
          <a:ext cx="7921625" cy="5143500"/>
        </p:xfrm>
        <a:graphic>
          <a:graphicData uri="http://schemas.openxmlformats.org/presentationml/2006/ole">
            <mc:AlternateContent xmlns:mc="http://schemas.openxmlformats.org/markup-compatibility/2006">
              <mc:Choice xmlns:v="urn:schemas-microsoft-com:vml" Requires="v">
                <p:oleObj spid="_x0000_s31790" name="Visio" r:id="rId3" imgW="6987540" imgH="5136515" progId="Visio.Drawing.11">
                  <p:embed/>
                </p:oleObj>
              </mc:Choice>
              <mc:Fallback>
                <p:oleObj name="Visio" r:id="rId3" imgW="6987540" imgH="5136515" progId="Visio.Drawing.11">
                  <p:embed/>
                  <p:pic>
                    <p:nvPicPr>
                      <p:cNvPr id="0" name="图片 317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205038"/>
                        <a:ext cx="7921625" cy="514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a:xfrm>
            <a:off x="250825" y="1125538"/>
            <a:ext cx="8229600" cy="714375"/>
          </a:xfrm>
        </p:spPr>
        <p:txBody>
          <a:bodyPr/>
          <a:lstStyle/>
          <a:p>
            <a:pPr algn="l"/>
            <a:r>
              <a:rPr lang="en-US" altLang="zh-CN" sz="4000" smtClean="0"/>
              <a:t>SQL</a:t>
            </a:r>
            <a:r>
              <a:rPr lang="zh-CN" altLang="en-US" sz="4000" smtClean="0"/>
              <a:t> </a:t>
            </a:r>
            <a:r>
              <a:rPr lang="en-US" altLang="zh-CN" sz="4000" smtClean="0"/>
              <a:t>or NoSQL</a:t>
            </a:r>
          </a:p>
        </p:txBody>
      </p:sp>
      <p:sp>
        <p:nvSpPr>
          <p:cNvPr id="6147" name="内容占位符 2"/>
          <p:cNvSpPr>
            <a:spLocks noGrp="1"/>
          </p:cNvSpPr>
          <p:nvPr>
            <p:ph idx="4294967295"/>
          </p:nvPr>
        </p:nvSpPr>
        <p:spPr>
          <a:xfrm>
            <a:off x="468313" y="2205038"/>
            <a:ext cx="8229600" cy="3384550"/>
          </a:xfrm>
        </p:spPr>
        <p:txBody>
          <a:bodyPr/>
          <a:lstStyle/>
          <a:p>
            <a:r>
              <a:rPr lang="en-US" altLang="zh-CN" smtClean="0"/>
              <a:t>SQL</a:t>
            </a:r>
            <a:r>
              <a:rPr lang="zh-CN" altLang="en-US" smtClean="0"/>
              <a:t>库表时代</a:t>
            </a:r>
          </a:p>
          <a:p>
            <a:pPr lvl="1"/>
            <a:r>
              <a:rPr lang="zh-CN" altLang="en-US" smtClean="0"/>
              <a:t>随着用户增长，将会出现的问题</a:t>
            </a:r>
          </a:p>
          <a:p>
            <a:pPr lvl="2"/>
            <a:r>
              <a:rPr lang="zh-CN" altLang="en-US" smtClean="0"/>
              <a:t>查询压力过大</a:t>
            </a:r>
          </a:p>
          <a:p>
            <a:pPr lvl="1"/>
            <a:r>
              <a:rPr lang="zh-CN" altLang="en-US" smtClean="0"/>
              <a:t>通常的解决方案</a:t>
            </a:r>
          </a:p>
          <a:p>
            <a:pPr lvl="2"/>
            <a:r>
              <a:rPr lang="en-US" altLang="zh-CN" smtClean="0"/>
              <a:t>MySQL replication</a:t>
            </a:r>
            <a:r>
              <a:rPr lang="zh-CN" altLang="en-US" smtClean="0"/>
              <a:t>及主从分离</a:t>
            </a:r>
          </a:p>
          <a:p>
            <a:pPr lvl="1"/>
            <a:r>
              <a:rPr lang="zh-CN" altLang="en-US" smtClean="0"/>
              <a:t>用户数会继续增大，超出单表写的负载</a:t>
            </a:r>
          </a:p>
          <a:p>
            <a:pPr lvl="2"/>
            <a:r>
              <a:rPr lang="zh-CN" altLang="en-US" smtClean="0"/>
              <a:t>单表数据库出现瓶颈，读写效率过低</a:t>
            </a:r>
          </a:p>
          <a:p>
            <a:pPr lvl="2"/>
            <a:r>
              <a:rPr lang="zh-CN" altLang="en-US" smtClean="0"/>
              <a:t>分库分表</a:t>
            </a:r>
          </a:p>
          <a:p>
            <a:pPr lvl="1"/>
            <a:r>
              <a:rPr lang="zh-CN" altLang="en-US" smtClean="0"/>
              <a:t>性能低</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idx="4294967295"/>
          </p:nvPr>
        </p:nvSpPr>
        <p:spPr>
          <a:xfrm>
            <a:off x="250825" y="1341438"/>
            <a:ext cx="8229600" cy="714375"/>
          </a:xfrm>
        </p:spPr>
        <p:txBody>
          <a:bodyPr/>
          <a:lstStyle/>
          <a:p>
            <a:pPr algn="l"/>
            <a:r>
              <a:rPr lang="en-US" altLang="zh-CN" sz="4000" smtClean="0"/>
              <a:t>NoSQL</a:t>
            </a:r>
            <a:r>
              <a:rPr lang="zh-CN" altLang="en-US" sz="4000" smtClean="0"/>
              <a:t>的优势</a:t>
            </a:r>
          </a:p>
        </p:txBody>
      </p:sp>
      <p:sp>
        <p:nvSpPr>
          <p:cNvPr id="7171" name="内容占位符 2"/>
          <p:cNvSpPr>
            <a:spLocks noGrp="1"/>
          </p:cNvSpPr>
          <p:nvPr>
            <p:ph idx="4294967295"/>
          </p:nvPr>
        </p:nvSpPr>
        <p:spPr>
          <a:xfrm>
            <a:off x="468313" y="2133600"/>
            <a:ext cx="8229600" cy="3384550"/>
          </a:xfrm>
        </p:spPr>
        <p:txBody>
          <a:bodyPr/>
          <a:lstStyle/>
          <a:p>
            <a:pPr>
              <a:lnSpc>
                <a:spcPct val="90000"/>
              </a:lnSpc>
            </a:pPr>
            <a:r>
              <a:rPr lang="zh-CN" altLang="en-US" smtClean="0"/>
              <a:t>高性能</a:t>
            </a:r>
          </a:p>
          <a:p>
            <a:pPr lvl="1">
              <a:lnSpc>
                <a:spcPct val="90000"/>
              </a:lnSpc>
            </a:pPr>
            <a:r>
              <a:rPr lang="zh-CN" altLang="en-US" sz="2200" smtClean="0"/>
              <a:t>比</a:t>
            </a:r>
            <a:r>
              <a:rPr lang="en-US" altLang="zh-CN" sz="2200" smtClean="0"/>
              <a:t>MySQL</a:t>
            </a:r>
            <a:r>
              <a:rPr lang="zh-CN" altLang="en-US" sz="2200" smtClean="0"/>
              <a:t>快</a:t>
            </a:r>
            <a:r>
              <a:rPr lang="en-US" altLang="zh-CN" sz="2200" smtClean="0"/>
              <a:t>1</a:t>
            </a:r>
            <a:r>
              <a:rPr lang="zh-CN" altLang="en-US" sz="2200" smtClean="0"/>
              <a:t>个数量级以上（</a:t>
            </a:r>
            <a:r>
              <a:rPr lang="en-US" altLang="zh-CN" sz="2200" smtClean="0"/>
              <a:t>oracle</a:t>
            </a:r>
            <a:r>
              <a:rPr lang="zh-CN" altLang="en-US" sz="2200" smtClean="0"/>
              <a:t>比</a:t>
            </a:r>
            <a:r>
              <a:rPr lang="en-US" altLang="zh-CN" sz="2200" smtClean="0"/>
              <a:t>mysql</a:t>
            </a:r>
            <a:r>
              <a:rPr lang="zh-CN" altLang="en-US" sz="2200" smtClean="0"/>
              <a:t>更慢）</a:t>
            </a:r>
          </a:p>
          <a:p>
            <a:pPr>
              <a:lnSpc>
                <a:spcPct val="90000"/>
              </a:lnSpc>
            </a:pPr>
            <a:r>
              <a:rPr lang="zh-CN" altLang="en-US" smtClean="0"/>
              <a:t>可扩展性好</a:t>
            </a:r>
          </a:p>
          <a:p>
            <a:pPr>
              <a:lnSpc>
                <a:spcPct val="90000"/>
              </a:lnSpc>
            </a:pPr>
            <a:r>
              <a:rPr lang="zh-CN" altLang="en-US" smtClean="0"/>
              <a:t>简洁性</a:t>
            </a:r>
          </a:p>
          <a:p>
            <a:pPr>
              <a:lnSpc>
                <a:spcPct val="90000"/>
              </a:lnSpc>
            </a:pPr>
            <a:r>
              <a:rPr lang="zh-CN" altLang="en-US" smtClean="0"/>
              <a:t>便宜</a:t>
            </a:r>
          </a:p>
          <a:p>
            <a:pPr lvl="1">
              <a:lnSpc>
                <a:spcPct val="90000"/>
              </a:lnSpc>
            </a:pPr>
            <a:r>
              <a:rPr lang="zh-CN" altLang="en-US" sz="2200" smtClean="0"/>
              <a:t>相比于</a:t>
            </a:r>
            <a:r>
              <a:rPr lang="en-US" altLang="zh-CN" sz="2200" smtClean="0"/>
              <a:t>oracle</a:t>
            </a:r>
            <a:r>
              <a:rPr lang="zh-CN" altLang="en-US" sz="2200" smtClean="0"/>
              <a:t>等商用软件</a:t>
            </a:r>
          </a:p>
          <a:p>
            <a:pPr>
              <a:lnSpc>
                <a:spcPct val="90000"/>
              </a:lnSpc>
            </a:pPr>
            <a:r>
              <a:rPr lang="zh-CN" altLang="en-US" smtClean="0"/>
              <a:t>可维护性好</a:t>
            </a:r>
            <a:endParaRPr lang="zh-CN" altLang="en-US" sz="260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179388" y="1268413"/>
            <a:ext cx="8229600" cy="714375"/>
          </a:xfrm>
        </p:spPr>
        <p:txBody>
          <a:bodyPr/>
          <a:lstStyle/>
          <a:p>
            <a:pPr algn="l"/>
            <a:r>
              <a:rPr lang="en-US" altLang="zh-CN" sz="4000" smtClean="0"/>
              <a:t>NoSQL</a:t>
            </a:r>
            <a:r>
              <a:rPr lang="zh-CN" altLang="en-US" sz="4000" smtClean="0"/>
              <a:t>现状</a:t>
            </a:r>
          </a:p>
        </p:txBody>
      </p:sp>
      <p:sp>
        <p:nvSpPr>
          <p:cNvPr id="8195" name="内容占位符 2"/>
          <p:cNvSpPr>
            <a:spLocks noGrp="1"/>
          </p:cNvSpPr>
          <p:nvPr>
            <p:ph idx="4294967295"/>
          </p:nvPr>
        </p:nvSpPr>
        <p:spPr>
          <a:xfrm>
            <a:off x="468313" y="2060575"/>
            <a:ext cx="8229600" cy="3384550"/>
          </a:xfrm>
        </p:spPr>
        <p:txBody>
          <a:bodyPr/>
          <a:lstStyle/>
          <a:p>
            <a:r>
              <a:rPr lang="zh-CN" altLang="en-US" smtClean="0"/>
              <a:t>各大互联网公司都有自己的</a:t>
            </a:r>
            <a:r>
              <a:rPr lang="en-US" altLang="zh-CN" smtClean="0"/>
              <a:t>nosql</a:t>
            </a:r>
            <a:r>
              <a:rPr lang="zh-CN" altLang="en-US" smtClean="0"/>
              <a:t>产品，大多数为私有服务</a:t>
            </a:r>
          </a:p>
          <a:p>
            <a:pPr lvl="1"/>
            <a:r>
              <a:rPr lang="en-US" altLang="zh-CN" smtClean="0"/>
              <a:t>Google</a:t>
            </a:r>
            <a:r>
              <a:rPr lang="zh-CN" altLang="en-US" smtClean="0"/>
              <a:t>，</a:t>
            </a:r>
            <a:r>
              <a:rPr lang="en-US" altLang="zh-CN" smtClean="0"/>
              <a:t>bigtable</a:t>
            </a:r>
          </a:p>
          <a:p>
            <a:pPr lvl="1"/>
            <a:r>
              <a:rPr lang="en-US" altLang="zh-CN" smtClean="0"/>
              <a:t>Amazon</a:t>
            </a:r>
            <a:r>
              <a:rPr lang="zh-CN" altLang="en-US" smtClean="0"/>
              <a:t>，</a:t>
            </a:r>
            <a:r>
              <a:rPr lang="en-US" altLang="zh-CN" smtClean="0"/>
              <a:t>dynamo</a:t>
            </a:r>
          </a:p>
          <a:p>
            <a:pPr lvl="1"/>
            <a:r>
              <a:rPr lang="en-US" altLang="zh-CN" smtClean="0"/>
              <a:t>Yahoo</a:t>
            </a:r>
            <a:r>
              <a:rPr lang="zh-CN" altLang="en-US" smtClean="0"/>
              <a:t>，</a:t>
            </a:r>
            <a:r>
              <a:rPr lang="en-US" altLang="zh-CN" smtClean="0"/>
              <a:t>PNUTS</a:t>
            </a:r>
          </a:p>
          <a:p>
            <a:pPr lvl="1"/>
            <a:r>
              <a:rPr lang="en-US" altLang="zh-CN" smtClean="0"/>
              <a:t>Taobao</a:t>
            </a:r>
            <a:r>
              <a:rPr lang="zh-CN" altLang="en-US" smtClean="0"/>
              <a:t>，</a:t>
            </a:r>
            <a:r>
              <a:rPr lang="en-US" altLang="zh-CN" smtClean="0"/>
              <a:t>tfs</a:t>
            </a:r>
            <a:r>
              <a:rPr lang="zh-CN" altLang="en-US" smtClean="0"/>
              <a:t>、</a:t>
            </a:r>
            <a:r>
              <a:rPr lang="en-US" altLang="zh-CN" smtClean="0"/>
              <a:t>oceanbase</a:t>
            </a:r>
          </a:p>
          <a:p>
            <a:pPr lvl="1"/>
            <a:r>
              <a:rPr lang="en-US" altLang="zh-CN" smtClean="0"/>
              <a:t>Baidu</a:t>
            </a:r>
            <a:r>
              <a:rPr lang="zh-CN" altLang="en-US" smtClean="0"/>
              <a:t>，</a:t>
            </a:r>
            <a:r>
              <a:rPr lang="en-US" altLang="zh-CN" smtClean="0"/>
              <a:t>bailing</a:t>
            </a:r>
          </a:p>
          <a:p>
            <a:r>
              <a:rPr lang="zh-CN" altLang="en-US" smtClean="0"/>
              <a:t>开源产品众多，良莠不齐</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250825" y="1484313"/>
            <a:ext cx="8229600" cy="714375"/>
          </a:xfrm>
        </p:spPr>
        <p:txBody>
          <a:bodyPr/>
          <a:lstStyle/>
          <a:p>
            <a:pPr algn="l"/>
            <a:endParaRPr lang="zh-CN" altLang="zh-CN" sz="4000" smtClean="0"/>
          </a:p>
        </p:txBody>
      </p:sp>
      <p:sp>
        <p:nvSpPr>
          <p:cNvPr id="9219" name="内容占位符 2"/>
          <p:cNvSpPr>
            <a:spLocks noGrp="1"/>
          </p:cNvSpPr>
          <p:nvPr>
            <p:ph idx="4294967295"/>
          </p:nvPr>
        </p:nvSpPr>
        <p:spPr/>
        <p:txBody>
          <a:bodyPr/>
          <a:lstStyle/>
          <a:p>
            <a:r>
              <a:rPr lang="en-US" altLang="zh-CN" dirty="0" smtClean="0"/>
              <a:t>Key-value</a:t>
            </a:r>
            <a:r>
              <a:rPr lang="zh-CN" altLang="en-US" dirty="0" smtClean="0"/>
              <a:t>的分布式存储</a:t>
            </a:r>
          </a:p>
          <a:p>
            <a:pPr lvl="1"/>
            <a:r>
              <a:rPr lang="en-US" altLang="zh-CN" dirty="0" smtClean="0"/>
              <a:t>Simple storage</a:t>
            </a:r>
          </a:p>
          <a:p>
            <a:pPr lvl="1"/>
            <a:r>
              <a:rPr lang="zh-CN" altLang="en-US" dirty="0" smtClean="0"/>
              <a:t>满足一类业务的</a:t>
            </a:r>
            <a:r>
              <a:rPr lang="en-US" altLang="zh-CN" dirty="0" err="1" smtClean="0"/>
              <a:t>kv</a:t>
            </a:r>
            <a:r>
              <a:rPr lang="zh-CN" altLang="en-US" dirty="0" smtClean="0"/>
              <a:t>存储需求</a:t>
            </a:r>
          </a:p>
          <a:p>
            <a:pPr lvl="2"/>
            <a:r>
              <a:rPr lang="zh-CN" altLang="en-US" dirty="0" smtClean="0"/>
              <a:t>用户管理</a:t>
            </a:r>
          </a:p>
          <a:p>
            <a:pPr lvl="3"/>
            <a:r>
              <a:rPr lang="zh-CN" altLang="en-US" dirty="0" smtClean="0"/>
              <a:t>腾讯游戏用户管理</a:t>
            </a:r>
          </a:p>
          <a:p>
            <a:pPr lvl="2"/>
            <a:r>
              <a:rPr lang="zh-CN" altLang="en-US" dirty="0" smtClean="0"/>
              <a:t>长期数据存储</a:t>
            </a:r>
          </a:p>
          <a:p>
            <a:pPr lvl="3"/>
            <a:r>
              <a:rPr lang="zh-CN" altLang="en-US" dirty="0" smtClean="0"/>
              <a:t> </a:t>
            </a:r>
            <a:r>
              <a:rPr lang="en-US" altLang="zh-CN" dirty="0" smtClean="0"/>
              <a:t>Amazon S3 (Simple Storage Service)</a:t>
            </a:r>
            <a:r>
              <a:rPr lang="zh-CN" altLang="en-US" dirty="0" smtClean="0"/>
              <a:t>，在线存储服务</a:t>
            </a:r>
          </a:p>
          <a:p>
            <a:pPr lvl="3"/>
            <a:r>
              <a:rPr lang="zh-CN" altLang="en-US" dirty="0" smtClean="0"/>
              <a:t>百度：图片、音乐的存储，在线存储</a:t>
            </a:r>
            <a:endParaRPr lang="en-US" altLang="zh-CN" dirty="0" smtClean="0"/>
          </a:p>
          <a:p>
            <a:pPr lvl="3"/>
            <a:r>
              <a:rPr lang="zh-CN" altLang="en-US" dirty="0" smtClean="0"/>
              <a:t>阿里：在线存储</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p:cNvSpPr>
            <a:spLocks noGrp="1"/>
          </p:cNvSpPr>
          <p:nvPr>
            <p:ph idx="4294967295"/>
          </p:nvPr>
        </p:nvSpPr>
        <p:spPr/>
        <p:txBody>
          <a:bodyPr/>
          <a:lstStyle/>
          <a:p>
            <a:r>
              <a:rPr lang="zh-CN" altLang="en-US" smtClean="0"/>
              <a:t>架构图</a:t>
            </a:r>
          </a:p>
        </p:txBody>
      </p:sp>
      <p:graphicFrame>
        <p:nvGraphicFramePr>
          <p:cNvPr id="10243" name="Object 4"/>
          <p:cNvGraphicFramePr>
            <a:graphicFrameLocks noChangeAspect="1"/>
          </p:cNvGraphicFramePr>
          <p:nvPr/>
        </p:nvGraphicFramePr>
        <p:xfrm>
          <a:off x="2124075" y="981075"/>
          <a:ext cx="6102350" cy="4995863"/>
        </p:xfrm>
        <a:graphic>
          <a:graphicData uri="http://schemas.openxmlformats.org/presentationml/2006/ole">
            <mc:AlternateContent xmlns:mc="http://schemas.openxmlformats.org/markup-compatibility/2006">
              <mc:Choice xmlns:v="urn:schemas-microsoft-com:vml" Requires="v">
                <p:oleObj spid="_x0000_s27704" r:id="rId3" imgW="11125200" imgH="9105900" progId="Visio.Drawing.11">
                  <p:embed/>
                </p:oleObj>
              </mc:Choice>
              <mc:Fallback>
                <p:oleObj r:id="rId3" imgW="11125200" imgH="9105900" progId="Visio.Drawing.11">
                  <p:embed/>
                  <p:pic>
                    <p:nvPicPr>
                      <p:cNvPr id="0" name="图片 276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981075"/>
                        <a:ext cx="6102350" cy="499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idx="4294967295"/>
          </p:nvPr>
        </p:nvSpPr>
        <p:spPr>
          <a:xfrm>
            <a:off x="250825" y="476250"/>
            <a:ext cx="8229600" cy="714375"/>
          </a:xfrm>
        </p:spPr>
        <p:txBody>
          <a:bodyPr/>
          <a:lstStyle/>
          <a:p>
            <a:pPr algn="l"/>
            <a:endParaRPr lang="zh-CN" altLang="zh-CN" sz="4000" smtClean="0"/>
          </a:p>
        </p:txBody>
      </p:sp>
      <p:sp>
        <p:nvSpPr>
          <p:cNvPr id="11267" name="内容占位符 2"/>
          <p:cNvSpPr>
            <a:spLocks noGrp="1"/>
          </p:cNvSpPr>
          <p:nvPr>
            <p:ph idx="4294967295"/>
          </p:nvPr>
        </p:nvSpPr>
        <p:spPr>
          <a:xfrm>
            <a:off x="395288" y="1341438"/>
            <a:ext cx="8229600" cy="5111750"/>
          </a:xfrm>
        </p:spPr>
        <p:txBody>
          <a:bodyPr/>
          <a:lstStyle/>
          <a:p>
            <a:pPr>
              <a:lnSpc>
                <a:spcPct val="80000"/>
              </a:lnSpc>
            </a:pPr>
            <a:r>
              <a:rPr lang="zh-CN" altLang="en-US" sz="2800" smtClean="0"/>
              <a:t>架构说明</a:t>
            </a:r>
            <a:endParaRPr lang="zh-CN" altLang="en-US" sz="2600" smtClean="0"/>
          </a:p>
          <a:p>
            <a:pPr lvl="1">
              <a:lnSpc>
                <a:spcPct val="80000"/>
              </a:lnSpc>
            </a:pPr>
            <a:r>
              <a:rPr lang="zh-CN" altLang="en-US" sz="2400" smtClean="0"/>
              <a:t>负载均衡模块</a:t>
            </a:r>
          </a:p>
          <a:p>
            <a:pPr lvl="2">
              <a:lnSpc>
                <a:spcPct val="80000"/>
              </a:lnSpc>
            </a:pPr>
            <a:r>
              <a:rPr lang="zh-CN" altLang="en-US" sz="2000" smtClean="0"/>
              <a:t>万兆光纤接入</a:t>
            </a:r>
          </a:p>
          <a:p>
            <a:pPr lvl="2">
              <a:lnSpc>
                <a:spcPct val="80000"/>
              </a:lnSpc>
            </a:pPr>
            <a:r>
              <a:rPr lang="zh-CN" altLang="en-US" sz="2000" smtClean="0"/>
              <a:t>健康检查及负载均衡</a:t>
            </a:r>
          </a:p>
          <a:p>
            <a:pPr lvl="2">
              <a:lnSpc>
                <a:spcPct val="80000"/>
              </a:lnSpc>
            </a:pPr>
            <a:r>
              <a:rPr lang="en-US" altLang="zh-CN" sz="2000" smtClean="0"/>
              <a:t>Round robin</a:t>
            </a:r>
            <a:r>
              <a:rPr lang="zh-CN" altLang="en-US" sz="2000" smtClean="0"/>
              <a:t>策略将请求分发到任一台</a:t>
            </a:r>
            <a:r>
              <a:rPr lang="en-US" altLang="zh-CN" sz="2000" smtClean="0"/>
              <a:t>request router</a:t>
            </a:r>
          </a:p>
          <a:p>
            <a:pPr lvl="1">
              <a:lnSpc>
                <a:spcPct val="80000"/>
              </a:lnSpc>
            </a:pPr>
            <a:r>
              <a:rPr lang="zh-CN" altLang="en-US" sz="2400" smtClean="0"/>
              <a:t>请求路由模块</a:t>
            </a:r>
          </a:p>
          <a:p>
            <a:pPr lvl="2">
              <a:lnSpc>
                <a:spcPct val="80000"/>
              </a:lnSpc>
            </a:pPr>
            <a:r>
              <a:rPr lang="zh-CN" altLang="en-US" sz="2000" smtClean="0"/>
              <a:t>一致性哈希</a:t>
            </a:r>
          </a:p>
          <a:p>
            <a:pPr lvl="2">
              <a:lnSpc>
                <a:spcPct val="80000"/>
              </a:lnSpc>
            </a:pPr>
            <a:r>
              <a:rPr lang="zh-CN" altLang="en-US" sz="2000" smtClean="0"/>
              <a:t>将请求精准分发到所属</a:t>
            </a:r>
            <a:r>
              <a:rPr lang="en-US" altLang="zh-CN" sz="2000" smtClean="0"/>
              <a:t>store unit</a:t>
            </a:r>
          </a:p>
          <a:p>
            <a:pPr lvl="1">
              <a:lnSpc>
                <a:spcPct val="80000"/>
              </a:lnSpc>
            </a:pPr>
            <a:r>
              <a:rPr lang="zh-CN" altLang="en-US" sz="2400" smtClean="0"/>
              <a:t>存储单元模块</a:t>
            </a:r>
          </a:p>
          <a:p>
            <a:pPr lvl="2">
              <a:lnSpc>
                <a:spcPct val="80000"/>
              </a:lnSpc>
            </a:pPr>
            <a:r>
              <a:rPr lang="zh-CN" altLang="en-US" sz="2000" smtClean="0"/>
              <a:t>数据存储实体</a:t>
            </a:r>
          </a:p>
          <a:p>
            <a:pPr lvl="2">
              <a:lnSpc>
                <a:spcPct val="80000"/>
              </a:lnSpc>
            </a:pPr>
            <a:r>
              <a:rPr lang="zh-CN" altLang="en-US" sz="2000" smtClean="0"/>
              <a:t>单元内容错及数据备份</a:t>
            </a:r>
          </a:p>
          <a:p>
            <a:pPr>
              <a:lnSpc>
                <a:spcPct val="80000"/>
              </a:lnSpc>
            </a:pPr>
            <a:r>
              <a:rPr lang="zh-CN" altLang="en-US" sz="2800" smtClean="0"/>
              <a:t>对外提供</a:t>
            </a:r>
            <a:r>
              <a:rPr lang="en-US" altLang="zh-CN" sz="2800" smtClean="0"/>
              <a:t>HTTP</a:t>
            </a:r>
            <a:r>
              <a:rPr lang="zh-CN" altLang="en-US" sz="2800" smtClean="0"/>
              <a:t>接口</a:t>
            </a:r>
          </a:p>
          <a:p>
            <a:pPr>
              <a:lnSpc>
                <a:spcPct val="80000"/>
              </a:lnSpc>
            </a:pPr>
            <a:r>
              <a:rPr lang="zh-CN" altLang="en-US" sz="2800" smtClean="0"/>
              <a:t>弱一致性</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idx="4294967295"/>
          </p:nvPr>
        </p:nvSpPr>
        <p:spPr>
          <a:xfrm>
            <a:off x="214313" y="0"/>
            <a:ext cx="8229600" cy="714375"/>
          </a:xfrm>
        </p:spPr>
        <p:txBody>
          <a:bodyPr/>
          <a:lstStyle/>
          <a:p>
            <a:pPr algn="l"/>
            <a:r>
              <a:rPr lang="zh-CN" altLang="en-US" sz="4000" smtClean="0"/>
              <a:t>系统设计</a:t>
            </a:r>
          </a:p>
        </p:txBody>
      </p:sp>
      <p:sp>
        <p:nvSpPr>
          <p:cNvPr id="12291" name="内容占位符 2"/>
          <p:cNvSpPr>
            <a:spLocks noGrp="1"/>
          </p:cNvSpPr>
          <p:nvPr>
            <p:ph idx="4294967295"/>
          </p:nvPr>
        </p:nvSpPr>
        <p:spPr>
          <a:xfrm>
            <a:off x="539750" y="1557338"/>
            <a:ext cx="8229600" cy="3384550"/>
          </a:xfrm>
        </p:spPr>
        <p:txBody>
          <a:bodyPr/>
          <a:lstStyle/>
          <a:p>
            <a:r>
              <a:rPr lang="zh-CN" altLang="en-US" smtClean="0"/>
              <a:t>负载均衡模块</a:t>
            </a:r>
          </a:p>
          <a:p>
            <a:pPr lvl="1"/>
            <a:r>
              <a:rPr lang="zh-CN" altLang="en-US" smtClean="0"/>
              <a:t>商业</a:t>
            </a:r>
            <a:r>
              <a:rPr lang="en-US" altLang="zh-CN" smtClean="0"/>
              <a:t>HA</a:t>
            </a:r>
            <a:r>
              <a:rPr lang="zh-CN" altLang="en-US" smtClean="0"/>
              <a:t>软件、开源</a:t>
            </a:r>
            <a:r>
              <a:rPr lang="en-US" altLang="zh-CN" smtClean="0"/>
              <a:t>LVS</a:t>
            </a:r>
            <a:r>
              <a:rPr lang="zh-CN" altLang="en-US" smtClean="0"/>
              <a:t>方案</a:t>
            </a:r>
          </a:p>
          <a:p>
            <a:pPr lvl="1"/>
            <a:r>
              <a:rPr lang="zh-CN" altLang="en-US" smtClean="0"/>
              <a:t>小集群可省略此模块，与</a:t>
            </a:r>
            <a:r>
              <a:rPr lang="en-US" altLang="zh-CN" smtClean="0"/>
              <a:t>routing</a:t>
            </a:r>
            <a:r>
              <a:rPr lang="zh-CN" altLang="en-US" smtClean="0"/>
              <a:t>模块合并</a:t>
            </a:r>
          </a:p>
          <a:p>
            <a:pPr>
              <a:lnSpc>
                <a:spcPct val="90000"/>
              </a:lnSpc>
            </a:pPr>
            <a:r>
              <a:rPr lang="zh-CN" altLang="en-US" smtClean="0"/>
              <a:t>请求路由模块</a:t>
            </a:r>
          </a:p>
          <a:p>
            <a:pPr lvl="1">
              <a:lnSpc>
                <a:spcPct val="90000"/>
              </a:lnSpc>
            </a:pPr>
            <a:r>
              <a:rPr lang="zh-CN" altLang="en-US" smtClean="0"/>
              <a:t>每个</a:t>
            </a:r>
            <a:r>
              <a:rPr lang="en-US" altLang="zh-CN" smtClean="0"/>
              <a:t>routing server</a:t>
            </a:r>
            <a:r>
              <a:rPr lang="zh-CN" altLang="en-US" smtClean="0"/>
              <a:t>配置与功能都一致</a:t>
            </a:r>
          </a:p>
          <a:p>
            <a:pPr lvl="1">
              <a:lnSpc>
                <a:spcPct val="90000"/>
              </a:lnSpc>
            </a:pPr>
            <a:r>
              <a:rPr lang="zh-CN" altLang="en-US" smtClean="0"/>
              <a:t>可根据集群规模</a:t>
            </a:r>
            <a:r>
              <a:rPr lang="en-US" altLang="zh-CN" smtClean="0"/>
              <a:t>routing server</a:t>
            </a:r>
            <a:r>
              <a:rPr lang="zh-CN" altLang="en-US" smtClean="0"/>
              <a:t>可随意增减</a:t>
            </a:r>
          </a:p>
          <a:p>
            <a:pPr lvl="1">
              <a:lnSpc>
                <a:spcPct val="90000"/>
              </a:lnSpc>
            </a:pPr>
            <a:r>
              <a:rPr lang="zh-CN" altLang="en-US" smtClean="0"/>
              <a:t>对</a:t>
            </a:r>
            <a:r>
              <a:rPr lang="en-US" altLang="zh-CN" smtClean="0"/>
              <a:t>store unit</a:t>
            </a:r>
            <a:r>
              <a:rPr lang="zh-CN" altLang="en-US" smtClean="0"/>
              <a:t>实行一致性哈希策略</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442" name="Rectangle 2"/>
          <p:cNvSpPr>
            <a:spLocks noGrp="1" noChangeArrowheads="1"/>
          </p:cNvSpPr>
          <p:nvPr>
            <p:ph type="title"/>
          </p:nvPr>
        </p:nvSpPr>
        <p:spPr>
          <a:xfrm>
            <a:off x="468313" y="765175"/>
            <a:ext cx="8229600" cy="711200"/>
          </a:xfrm>
        </p:spPr>
        <p:txBody>
          <a:bodyPr/>
          <a:lstStyle/>
          <a:p>
            <a:r>
              <a:rPr lang="zh-CN" altLang="en-US" sz="4000" dirty="0"/>
              <a:t>高频</a:t>
            </a:r>
            <a:r>
              <a:rPr lang="zh-CN" altLang="en-US" sz="4000" dirty="0" smtClean="0"/>
              <a:t>数据存储与恢复</a:t>
            </a:r>
            <a:endParaRPr lang="zh-CN" altLang="en-US" sz="4000" dirty="0"/>
          </a:p>
        </p:txBody>
      </p:sp>
      <p:sp>
        <p:nvSpPr>
          <p:cNvPr id="957443" name="Rectangle 3"/>
          <p:cNvSpPr>
            <a:spLocks noGrp="1" noChangeArrowheads="1"/>
          </p:cNvSpPr>
          <p:nvPr>
            <p:ph type="body" idx="1"/>
          </p:nvPr>
        </p:nvSpPr>
        <p:spPr>
          <a:xfrm>
            <a:off x="468313" y="1412875"/>
            <a:ext cx="8229600" cy="5445125"/>
          </a:xfrm>
        </p:spPr>
        <p:txBody>
          <a:bodyPr/>
          <a:lstStyle/>
          <a:p>
            <a:pPr>
              <a:lnSpc>
                <a:spcPct val="90000"/>
              </a:lnSpc>
            </a:pPr>
            <a:r>
              <a:rPr lang="zh-CN" altLang="en-US" sz="2800" dirty="0"/>
              <a:t>需求</a:t>
            </a:r>
          </a:p>
          <a:p>
            <a:pPr lvl="1">
              <a:lnSpc>
                <a:spcPct val="90000"/>
              </a:lnSpc>
            </a:pPr>
            <a:r>
              <a:rPr lang="zh-CN" altLang="en-US" sz="2400" dirty="0"/>
              <a:t>对象需求</a:t>
            </a:r>
            <a:r>
              <a:rPr lang="zh-CN" altLang="en-US" sz="2400" dirty="0" smtClean="0"/>
              <a:t>：重要数据、变化较为频繁</a:t>
            </a:r>
            <a:endParaRPr lang="zh-CN" altLang="en-US" sz="2400" dirty="0"/>
          </a:p>
          <a:p>
            <a:pPr lvl="1">
              <a:lnSpc>
                <a:spcPct val="90000"/>
              </a:lnSpc>
            </a:pPr>
            <a:r>
              <a:rPr lang="zh-CN" altLang="en-US" sz="2400" dirty="0"/>
              <a:t>可能引起数据丢失的原因</a:t>
            </a:r>
          </a:p>
          <a:p>
            <a:pPr lvl="3">
              <a:lnSpc>
                <a:spcPct val="90000"/>
              </a:lnSpc>
            </a:pPr>
            <a:r>
              <a:rPr lang="zh-CN" altLang="en-US" sz="1800" dirty="0"/>
              <a:t>逻辑错误</a:t>
            </a:r>
            <a:r>
              <a:rPr lang="en-US" altLang="zh-CN" sz="1800" dirty="0"/>
              <a:t>(</a:t>
            </a:r>
            <a:r>
              <a:rPr lang="zh-CN" altLang="en-US" sz="1800" dirty="0"/>
              <a:t>由误</a:t>
            </a:r>
            <a:r>
              <a:rPr lang="zh-CN" altLang="en-US" sz="1800" dirty="0" smtClean="0"/>
              <a:t>操作、软件错误、恶意攻击等</a:t>
            </a:r>
            <a:r>
              <a:rPr lang="zh-CN" altLang="en-US" sz="1800" dirty="0"/>
              <a:t>引起的数据污染</a:t>
            </a:r>
            <a:r>
              <a:rPr lang="en-US" altLang="zh-CN" sz="1800" dirty="0"/>
              <a:t>)</a:t>
            </a:r>
            <a:endParaRPr lang="zh-CN" altLang="en-US" sz="1800" dirty="0"/>
          </a:p>
          <a:p>
            <a:pPr lvl="3">
              <a:lnSpc>
                <a:spcPct val="90000"/>
              </a:lnSpc>
            </a:pPr>
            <a:r>
              <a:rPr lang="zh-CN" altLang="en-US" sz="1800" dirty="0"/>
              <a:t>物理错误</a:t>
            </a:r>
            <a:r>
              <a:rPr lang="en-US" altLang="zh-CN" sz="1800" dirty="0"/>
              <a:t>(</a:t>
            </a:r>
            <a:r>
              <a:rPr lang="zh-CN" altLang="en-US" sz="1800" dirty="0"/>
              <a:t>由介质损毁引起的数据</a:t>
            </a:r>
            <a:r>
              <a:rPr lang="zh-CN" altLang="en-US" sz="1800" dirty="0" smtClean="0"/>
              <a:t>丢失</a:t>
            </a:r>
            <a:r>
              <a:rPr lang="en-US" altLang="zh-CN" sz="1800" dirty="0" smtClean="0"/>
              <a:t>)</a:t>
            </a:r>
            <a:endParaRPr lang="en-US" altLang="zh-CN" sz="1800" dirty="0"/>
          </a:p>
          <a:p>
            <a:pPr lvl="1">
              <a:lnSpc>
                <a:spcPct val="90000"/>
              </a:lnSpc>
            </a:pPr>
            <a:r>
              <a:rPr lang="zh-CN" altLang="en-US" sz="2400" dirty="0"/>
              <a:t>数据恢复的需求</a:t>
            </a:r>
            <a:r>
              <a:rPr lang="zh-CN" altLang="en-US" sz="2400" dirty="0" smtClean="0"/>
              <a:t>：</a:t>
            </a:r>
            <a:endParaRPr lang="en-US" altLang="zh-CN" sz="2400" dirty="0" smtClean="0"/>
          </a:p>
          <a:p>
            <a:pPr lvl="2">
              <a:lnSpc>
                <a:spcPct val="90000"/>
              </a:lnSpc>
            </a:pPr>
            <a:r>
              <a:rPr lang="zh-CN" altLang="en-US" sz="2000" dirty="0"/>
              <a:t>数据存储与恢复的粒度较</a:t>
            </a:r>
            <a:r>
              <a:rPr lang="zh-CN" altLang="en-US" sz="2000" dirty="0" smtClean="0"/>
              <a:t>细</a:t>
            </a:r>
            <a:endParaRPr lang="en-US" altLang="zh-CN" sz="2000" dirty="0" smtClean="0"/>
          </a:p>
          <a:p>
            <a:pPr lvl="2">
              <a:lnSpc>
                <a:spcPct val="90000"/>
              </a:lnSpc>
            </a:pPr>
            <a:r>
              <a:rPr lang="zh-CN" altLang="en-US" sz="2000" dirty="0" smtClean="0"/>
              <a:t>需要</a:t>
            </a:r>
            <a:r>
              <a:rPr lang="zh-CN" altLang="en-US" sz="2000" dirty="0"/>
              <a:t>恢复到具体某个时间点的状态</a:t>
            </a:r>
          </a:p>
          <a:p>
            <a:pPr lvl="2">
              <a:lnSpc>
                <a:spcPct val="90000"/>
              </a:lnSpc>
            </a:pPr>
            <a:r>
              <a:rPr lang="zh-CN" altLang="en-US" sz="2000" dirty="0"/>
              <a:t> </a:t>
            </a:r>
            <a:r>
              <a:rPr lang="en-US" altLang="zh-CN" sz="2000" dirty="0"/>
              <a:t>Redo</a:t>
            </a:r>
            <a:r>
              <a:rPr lang="zh-CN" altLang="en-US" sz="2000" dirty="0"/>
              <a:t>，</a:t>
            </a:r>
            <a:r>
              <a:rPr lang="en-US" altLang="zh-CN" sz="2000" dirty="0"/>
              <a:t>Undo</a:t>
            </a:r>
            <a:r>
              <a:rPr lang="zh-CN" altLang="en-US" sz="2000" dirty="0" smtClean="0"/>
              <a:t>恢复</a:t>
            </a:r>
            <a:endParaRPr lang="en-US" altLang="zh-CN" sz="2000" dirty="0" smtClean="0"/>
          </a:p>
          <a:p>
            <a:pPr lvl="1">
              <a:lnSpc>
                <a:spcPct val="90000"/>
              </a:lnSpc>
            </a:pPr>
            <a:r>
              <a:rPr lang="zh-CN" altLang="en-US" sz="2400" dirty="0"/>
              <a:t>难题</a:t>
            </a:r>
            <a:endParaRPr lang="en-US" altLang="zh-CN" sz="2400" dirty="0"/>
          </a:p>
          <a:p>
            <a:pPr lvl="2">
              <a:lnSpc>
                <a:spcPct val="90000"/>
              </a:lnSpc>
            </a:pPr>
            <a:r>
              <a:rPr lang="zh-CN" altLang="en-US" sz="2000" dirty="0"/>
              <a:t>数据量大，难以在有限的时间内完成全备份</a:t>
            </a:r>
            <a:endParaRPr lang="en-US" altLang="zh-CN" sz="2000" dirty="0"/>
          </a:p>
          <a:p>
            <a:pPr lvl="2">
              <a:lnSpc>
                <a:spcPct val="90000"/>
              </a:lnSpc>
            </a:pPr>
            <a:r>
              <a:rPr lang="zh-CN" altLang="en-US" sz="2000" dirty="0" smtClean="0"/>
              <a:t>数据备份不可用失败，例如</a:t>
            </a:r>
            <a:r>
              <a:rPr lang="zh-CN" altLang="en-US" sz="2000" dirty="0"/>
              <a:t>在备份时，有数据从一个未备份的目录移动到已经备份过的目录</a:t>
            </a:r>
          </a:p>
          <a:p>
            <a:pPr lvl="2">
              <a:lnSpc>
                <a:spcPct val="90000"/>
              </a:lnSpc>
            </a:pPr>
            <a:r>
              <a:rPr lang="zh-CN" altLang="en-US" sz="2000" dirty="0" smtClean="0"/>
              <a:t>会不会影响</a:t>
            </a:r>
            <a:r>
              <a:rPr lang="zh-CN" altLang="en-US" sz="2000" dirty="0"/>
              <a:t>应用系统的性能</a:t>
            </a:r>
          </a:p>
          <a:p>
            <a:pPr lvl="1">
              <a:lnSpc>
                <a:spcPct val="90000"/>
              </a:lnSpc>
            </a:pPr>
            <a:r>
              <a:rPr lang="zh-CN" altLang="en-US" sz="2400" dirty="0"/>
              <a:t>数据的存储技术能否是与应用</a:t>
            </a:r>
            <a:r>
              <a:rPr lang="zh-CN" altLang="en-US" sz="2400" dirty="0" smtClean="0"/>
              <a:t>无关</a:t>
            </a:r>
            <a:endParaRPr lang="zh-CN" altLang="en-US" sz="24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idx="4294967295"/>
          </p:nvPr>
        </p:nvSpPr>
        <p:spPr>
          <a:xfrm>
            <a:off x="214313" y="0"/>
            <a:ext cx="8229600" cy="714375"/>
          </a:xfrm>
        </p:spPr>
        <p:txBody>
          <a:bodyPr/>
          <a:lstStyle/>
          <a:p>
            <a:pPr algn="l"/>
            <a:endParaRPr lang="zh-CN" altLang="zh-CN" sz="4000" smtClean="0"/>
          </a:p>
        </p:txBody>
      </p:sp>
      <p:sp>
        <p:nvSpPr>
          <p:cNvPr id="13315" name="内容占位符 2"/>
          <p:cNvSpPr>
            <a:spLocks noGrp="1"/>
          </p:cNvSpPr>
          <p:nvPr>
            <p:ph idx="4294967295"/>
          </p:nvPr>
        </p:nvSpPr>
        <p:spPr>
          <a:xfrm>
            <a:off x="395288" y="1412875"/>
            <a:ext cx="8229600" cy="4321175"/>
          </a:xfrm>
        </p:spPr>
        <p:txBody>
          <a:bodyPr/>
          <a:lstStyle/>
          <a:p>
            <a:r>
              <a:rPr lang="zh-CN" altLang="en-US" sz="3000" smtClean="0"/>
              <a:t>存储单元模块</a:t>
            </a:r>
          </a:p>
          <a:p>
            <a:pPr lvl="1"/>
            <a:r>
              <a:rPr lang="zh-CN" altLang="en-US" sz="2600" smtClean="0"/>
              <a:t>各存储单元完全独立</a:t>
            </a:r>
          </a:p>
          <a:p>
            <a:pPr lvl="1"/>
            <a:r>
              <a:rPr lang="en-US" altLang="zh-CN" sz="2600" smtClean="0"/>
              <a:t>2</a:t>
            </a:r>
            <a:r>
              <a:rPr lang="zh-CN" altLang="en-US" sz="2600" smtClean="0"/>
              <a:t>副本使用</a:t>
            </a:r>
            <a:r>
              <a:rPr lang="en-US" altLang="zh-CN" sz="2600" smtClean="0"/>
              <a:t>dual-master</a:t>
            </a:r>
            <a:r>
              <a:rPr lang="zh-CN" altLang="en-US" sz="2600" smtClean="0"/>
              <a:t>模式</a:t>
            </a:r>
          </a:p>
          <a:p>
            <a:pPr lvl="2"/>
            <a:r>
              <a:rPr lang="en-US" altLang="zh-CN" sz="2200" smtClean="0"/>
              <a:t>master-slave</a:t>
            </a:r>
            <a:r>
              <a:rPr lang="zh-CN" altLang="en-US" sz="2200" smtClean="0"/>
              <a:t>模式出现问题时需要人工干预</a:t>
            </a:r>
          </a:p>
          <a:p>
            <a:pPr lvl="1"/>
            <a:r>
              <a:rPr lang="zh-CN" altLang="en-US" sz="2600" smtClean="0"/>
              <a:t>增减存储单元（扩</a:t>
            </a:r>
            <a:r>
              <a:rPr lang="en-US" altLang="zh-CN" sz="2600" smtClean="0"/>
              <a:t>/</a:t>
            </a:r>
            <a:r>
              <a:rPr lang="zh-CN" altLang="en-US" sz="2600" smtClean="0"/>
              <a:t>削容）时如何操作？</a:t>
            </a:r>
          </a:p>
          <a:p>
            <a:pPr lvl="2"/>
            <a:r>
              <a:rPr lang="zh-CN" altLang="en-US" sz="2200" smtClean="0"/>
              <a:t>增加</a:t>
            </a:r>
            <a:r>
              <a:rPr lang="en-US" altLang="zh-CN" sz="2200" smtClean="0"/>
              <a:t>unit</a:t>
            </a:r>
            <a:r>
              <a:rPr lang="zh-CN" altLang="en-US" sz="2200" smtClean="0"/>
              <a:t>时需要将老</a:t>
            </a:r>
            <a:r>
              <a:rPr lang="en-US" altLang="zh-CN" sz="2200" smtClean="0"/>
              <a:t>unit</a:t>
            </a:r>
            <a:r>
              <a:rPr lang="zh-CN" altLang="en-US" sz="2200" smtClean="0"/>
              <a:t>上的数据均分一部分给新</a:t>
            </a:r>
            <a:r>
              <a:rPr lang="en-US" altLang="zh-CN" sz="2200" smtClean="0"/>
              <a:t>unit</a:t>
            </a:r>
          </a:p>
          <a:p>
            <a:pPr lvl="2"/>
            <a:r>
              <a:rPr lang="zh-CN" altLang="en-US" sz="2200" smtClean="0"/>
              <a:t>减少</a:t>
            </a:r>
            <a:r>
              <a:rPr lang="en-US" altLang="zh-CN" sz="2200" smtClean="0"/>
              <a:t>unit</a:t>
            </a:r>
            <a:r>
              <a:rPr lang="zh-CN" altLang="en-US" sz="2200" smtClean="0"/>
              <a:t>时需要将它的数据均分给其他</a:t>
            </a:r>
            <a:r>
              <a:rPr lang="en-US" altLang="zh-CN" sz="2200" smtClean="0"/>
              <a:t>unit</a:t>
            </a:r>
          </a:p>
          <a:p>
            <a:pPr lvl="2"/>
            <a:r>
              <a:rPr lang="zh-CN" altLang="en-US" sz="2200" smtClean="0"/>
              <a:t>增减</a:t>
            </a:r>
            <a:r>
              <a:rPr lang="en-US" altLang="zh-CN" sz="2200" smtClean="0"/>
              <a:t>unit</a:t>
            </a:r>
            <a:r>
              <a:rPr lang="zh-CN" altLang="en-US" sz="2200" smtClean="0"/>
              <a:t>时，短时间的服务质量下降</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lstStyle/>
          <a:p>
            <a:pPr eaLnBrk="1" hangingPunct="1"/>
            <a:endParaRPr lang="zh-CN" altLang="zh-CN" smtClean="0"/>
          </a:p>
        </p:txBody>
      </p:sp>
      <p:sp>
        <p:nvSpPr>
          <p:cNvPr id="14339" name="Rectangle 3"/>
          <p:cNvSpPr>
            <a:spLocks noGrp="1" noChangeArrowheads="1"/>
          </p:cNvSpPr>
          <p:nvPr>
            <p:ph type="body" idx="4294967295"/>
          </p:nvPr>
        </p:nvSpPr>
        <p:spPr>
          <a:xfrm>
            <a:off x="468313" y="2205038"/>
            <a:ext cx="8229600" cy="4652962"/>
          </a:xfrm>
        </p:spPr>
        <p:txBody>
          <a:bodyPr/>
          <a:lstStyle/>
          <a:p>
            <a:pPr eaLnBrk="1" hangingPunct="1">
              <a:lnSpc>
                <a:spcPct val="90000"/>
              </a:lnSpc>
            </a:pPr>
            <a:r>
              <a:rPr lang="zh-CN" altLang="en-US" sz="2800" smtClean="0"/>
              <a:t>关键问题</a:t>
            </a:r>
          </a:p>
          <a:p>
            <a:pPr lvl="1" eaLnBrk="1" hangingPunct="1">
              <a:lnSpc>
                <a:spcPct val="90000"/>
              </a:lnSpc>
            </a:pPr>
            <a:r>
              <a:rPr lang="zh-CN" altLang="en-US" sz="2400" smtClean="0"/>
              <a:t>分布式存储的前提是找到并定位资源，这是关键，即资源的索引问题。索引问题就是对于给出的一个关键字，找到相应的文件，并且给出这些文件的位置。基于</a:t>
            </a:r>
            <a:r>
              <a:rPr lang="en-US" altLang="zh-CN" sz="2400" smtClean="0"/>
              <a:t>(Key,value)</a:t>
            </a:r>
            <a:r>
              <a:rPr lang="zh-CN" altLang="en-US" sz="2400" smtClean="0"/>
              <a:t>的索引。解决这个问题的常用的策略是建立一个</a:t>
            </a:r>
            <a:r>
              <a:rPr lang="en-US" altLang="zh-CN" sz="2400" smtClean="0"/>
              <a:t>Overlay Network</a:t>
            </a:r>
            <a:r>
              <a:rPr lang="zh-CN" altLang="en-US" sz="2400" smtClean="0"/>
              <a:t>，它是位于应用层的，在这个</a:t>
            </a:r>
            <a:r>
              <a:rPr lang="en-US" altLang="zh-CN" sz="2400" smtClean="0"/>
              <a:t>Overlay Network</a:t>
            </a:r>
            <a:r>
              <a:rPr lang="zh-CN" altLang="en-US" sz="2400" smtClean="0"/>
              <a:t>上，通过具体的分配和路由机制实现索引。</a:t>
            </a:r>
          </a:p>
          <a:p>
            <a:pPr lvl="1" eaLnBrk="1" hangingPunct="1">
              <a:lnSpc>
                <a:spcPct val="90000"/>
              </a:lnSpc>
            </a:pPr>
            <a:r>
              <a:rPr lang="zh-CN" altLang="en-US" sz="2400" smtClean="0"/>
              <a:t>在索引算法上，经历了大致三个发展阶段。 </a:t>
            </a:r>
          </a:p>
          <a:p>
            <a:pPr lvl="2" eaLnBrk="1" hangingPunct="1">
              <a:lnSpc>
                <a:spcPct val="90000"/>
              </a:lnSpc>
            </a:pPr>
            <a:r>
              <a:rPr lang="zh-CN" altLang="en-US" sz="2000" smtClean="0"/>
              <a:t>集中式索引算法</a:t>
            </a:r>
          </a:p>
          <a:p>
            <a:pPr lvl="2" eaLnBrk="1" hangingPunct="1">
              <a:lnSpc>
                <a:spcPct val="90000"/>
              </a:lnSpc>
            </a:pPr>
            <a:r>
              <a:rPr lang="zh-CN" altLang="en-US" sz="2000" smtClean="0"/>
              <a:t>基于</a:t>
            </a:r>
            <a:r>
              <a:rPr lang="en-US" altLang="zh-CN" sz="2000" smtClean="0"/>
              <a:t>Flooding</a:t>
            </a:r>
            <a:r>
              <a:rPr lang="zh-CN" altLang="en-US" sz="2000" smtClean="0"/>
              <a:t>的分布式索引算法</a:t>
            </a:r>
          </a:p>
          <a:p>
            <a:pPr lvl="2" eaLnBrk="1" hangingPunct="1">
              <a:lnSpc>
                <a:spcPct val="90000"/>
              </a:lnSpc>
            </a:pPr>
            <a:r>
              <a:rPr lang="zh-CN" altLang="en-US" sz="2000" smtClean="0"/>
              <a:t>基于分布式散列表的索引算法（</a:t>
            </a:r>
            <a:r>
              <a:rPr lang="en-US" altLang="zh-CN" sz="2000" smtClean="0"/>
              <a:t>DHT</a:t>
            </a:r>
            <a:r>
              <a:rPr lang="zh-CN" altLang="en-US" sz="2000" smtClean="0"/>
              <a:t>）</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a:xfrm>
            <a:off x="973138" y="1389063"/>
            <a:ext cx="7366000" cy="315912"/>
          </a:xfrm>
        </p:spPr>
        <p:txBody>
          <a:bodyPr/>
          <a:lstStyle/>
          <a:p>
            <a:pPr eaLnBrk="1" hangingPunct="1"/>
            <a:endParaRPr lang="zh-CN" altLang="en-US" smtClean="0"/>
          </a:p>
        </p:txBody>
      </p:sp>
      <p:sp>
        <p:nvSpPr>
          <p:cNvPr id="15363" name="Rectangle 5"/>
          <p:cNvSpPr>
            <a:spLocks noGrp="1" noChangeArrowheads="1"/>
          </p:cNvSpPr>
          <p:nvPr>
            <p:ph type="body" idx="1"/>
          </p:nvPr>
        </p:nvSpPr>
        <p:spPr>
          <a:xfrm>
            <a:off x="468313" y="2060575"/>
            <a:ext cx="8229600" cy="4321175"/>
          </a:xfrm>
        </p:spPr>
        <p:txBody>
          <a:bodyPr/>
          <a:lstStyle/>
          <a:p>
            <a:pPr eaLnBrk="1" hangingPunct="1">
              <a:lnSpc>
                <a:spcPct val="90000"/>
              </a:lnSpc>
            </a:pPr>
            <a:r>
              <a:rPr lang="zh-CN" altLang="en-US" smtClean="0">
                <a:solidFill>
                  <a:srgbClr val="030301"/>
                </a:solidFill>
              </a:rPr>
              <a:t>中心化拓扑（</a:t>
            </a:r>
            <a:r>
              <a:rPr lang="en-US" altLang="zh-CN" smtClean="0">
                <a:solidFill>
                  <a:srgbClr val="030301"/>
                </a:solidFill>
              </a:rPr>
              <a:t>Centralized Topology</a:t>
            </a:r>
            <a:r>
              <a:rPr lang="zh-CN" altLang="en-US" smtClean="0">
                <a:solidFill>
                  <a:srgbClr val="030301"/>
                </a:solidFill>
              </a:rPr>
              <a:t>） </a:t>
            </a:r>
          </a:p>
          <a:p>
            <a:pPr lvl="1" eaLnBrk="1" hangingPunct="1">
              <a:lnSpc>
                <a:spcPct val="90000"/>
              </a:lnSpc>
            </a:pPr>
            <a:r>
              <a:rPr lang="zh-CN" altLang="en-US" smtClean="0">
                <a:solidFill>
                  <a:srgbClr val="030301"/>
                </a:solidFill>
              </a:rPr>
              <a:t>在中心化拓扑模型中，一群高性能的中央服务器保存着网络中所有活动对等计算机共享资源的目录信息。当需要查询某个文件</a:t>
            </a:r>
            <a:r>
              <a:rPr lang="en-US" altLang="zh-CN" smtClean="0">
                <a:solidFill>
                  <a:srgbClr val="030301"/>
                </a:solidFill>
              </a:rPr>
              <a:t>(key)</a:t>
            </a:r>
            <a:r>
              <a:rPr lang="zh-CN" altLang="en-US" smtClean="0">
                <a:solidFill>
                  <a:srgbClr val="030301"/>
                </a:solidFill>
              </a:rPr>
              <a:t>时，会向一台中央服务器发出文件查询请求。中央服务器进行相应的检索和查询后，会返回符合查询要求的对等机地址信息列表。查询发起的机器接收到应答后，会根据网络流量和延迟等信息进行选择，和合适的对等机建立连接，并开始文件传输</a:t>
            </a:r>
            <a:endParaRPr lang="zh-CN" altLang="en-US" smtClean="0"/>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Napster-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908050"/>
            <a:ext cx="7775575" cy="486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ext Box 3"/>
          <p:cNvSpPr txBox="1">
            <a:spLocks noChangeArrowheads="1"/>
          </p:cNvSpPr>
          <p:nvPr/>
        </p:nvSpPr>
        <p:spPr bwMode="auto">
          <a:xfrm>
            <a:off x="2195513" y="5949950"/>
            <a:ext cx="4392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a:solidFill>
                  <a:srgbClr val="030301"/>
                </a:solidFill>
              </a:rPr>
              <a:t>Napster</a:t>
            </a:r>
            <a:r>
              <a:rPr lang="zh-CN" altLang="en-US" sz="2400">
                <a:solidFill>
                  <a:srgbClr val="030301"/>
                </a:solidFill>
              </a:rPr>
              <a:t>结构</a:t>
            </a:r>
            <a:r>
              <a:rPr lang="zh-CN" altLang="en-US" sz="1800" b="0"/>
              <a:t> </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23850" y="765175"/>
            <a:ext cx="8351838"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lang="zh-CN" altLang="en-US" sz="1800"/>
              <a:t>        </a:t>
            </a:r>
            <a:r>
              <a:rPr lang="en-US" altLang="zh-CN" sz="2400">
                <a:solidFill>
                  <a:srgbClr val="030301"/>
                </a:solidFill>
              </a:rPr>
              <a:t>Napster</a:t>
            </a:r>
            <a:r>
              <a:rPr lang="zh-CN" altLang="en-US" sz="2400">
                <a:solidFill>
                  <a:srgbClr val="030301"/>
                </a:solidFill>
              </a:rPr>
              <a:t>不提供任何形式的加密，文件的共享和传输都是明文的。除了</a:t>
            </a:r>
            <a:r>
              <a:rPr lang="en-US" altLang="zh-CN" sz="2400">
                <a:solidFill>
                  <a:srgbClr val="030301"/>
                </a:solidFill>
              </a:rPr>
              <a:t>Napster</a:t>
            </a:r>
            <a:r>
              <a:rPr lang="zh-CN" altLang="en-US" sz="2400">
                <a:solidFill>
                  <a:srgbClr val="030301"/>
                </a:solidFill>
              </a:rPr>
              <a:t>本身以外，还有很多软件是遵从</a:t>
            </a:r>
            <a:r>
              <a:rPr lang="en-US" altLang="zh-CN" sz="2400">
                <a:solidFill>
                  <a:srgbClr val="030301"/>
                </a:solidFill>
              </a:rPr>
              <a:t>Napster</a:t>
            </a:r>
            <a:r>
              <a:rPr lang="zh-CN" altLang="en-US" sz="2400">
                <a:solidFill>
                  <a:srgbClr val="030301"/>
                </a:solidFill>
              </a:rPr>
              <a:t>的协议来实现的，如</a:t>
            </a:r>
            <a:r>
              <a:rPr lang="en-US" altLang="zh-CN" sz="2400">
                <a:solidFill>
                  <a:srgbClr val="030301"/>
                </a:solidFill>
              </a:rPr>
              <a:t>Opennap</a:t>
            </a:r>
            <a:r>
              <a:rPr lang="zh-CN" altLang="en-US" sz="2400">
                <a:solidFill>
                  <a:srgbClr val="030301"/>
                </a:solidFill>
              </a:rPr>
              <a:t>，</a:t>
            </a:r>
            <a:r>
              <a:rPr lang="en-US" altLang="zh-CN" sz="2400">
                <a:solidFill>
                  <a:srgbClr val="030301"/>
                </a:solidFill>
              </a:rPr>
              <a:t>Rapster</a:t>
            </a:r>
            <a:r>
              <a:rPr lang="zh-CN" altLang="en-US" sz="2400">
                <a:solidFill>
                  <a:srgbClr val="030301"/>
                </a:solidFill>
              </a:rPr>
              <a:t>等。</a:t>
            </a:r>
            <a:r>
              <a:rPr lang="zh-CN" altLang="en-US" sz="1800"/>
              <a:t> </a:t>
            </a:r>
          </a:p>
        </p:txBody>
      </p:sp>
      <p:grpSp>
        <p:nvGrpSpPr>
          <p:cNvPr id="17411" name="Group 3"/>
          <p:cNvGrpSpPr/>
          <p:nvPr/>
        </p:nvGrpSpPr>
        <p:grpSpPr bwMode="auto">
          <a:xfrm>
            <a:off x="1404938" y="2276475"/>
            <a:ext cx="5543550" cy="3744913"/>
            <a:chOff x="885" y="1389"/>
            <a:chExt cx="3492" cy="2359"/>
          </a:xfrm>
        </p:grpSpPr>
        <p:sp>
          <p:nvSpPr>
            <p:cNvPr id="17412" name="Text Box 4"/>
            <p:cNvSpPr txBox="1">
              <a:spLocks noChangeArrowheads="1"/>
            </p:cNvSpPr>
            <p:nvPr/>
          </p:nvSpPr>
          <p:spPr bwMode="auto">
            <a:xfrm>
              <a:off x="2290" y="3268"/>
              <a:ext cx="873"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a:solidFill>
                    <a:srgbClr val="030301"/>
                  </a:solidFill>
                  <a:latin typeface="Times New Roman" panose="02020603050405020304" pitchFamily="18" charset="0"/>
                </a:rPr>
                <a:t>下载</a:t>
              </a:r>
              <a:r>
                <a:rPr lang="en-US" altLang="zh-CN" sz="2000">
                  <a:solidFill>
                    <a:srgbClr val="030301"/>
                  </a:solidFill>
                  <a:latin typeface="Times New Roman" panose="02020603050405020304" pitchFamily="18" charset="0"/>
                </a:rPr>
                <a:t>x.mp3</a:t>
              </a:r>
              <a:endParaRPr lang="en-US" altLang="zh-CN" sz="2000">
                <a:solidFill>
                  <a:srgbClr val="030301"/>
                </a:solidFill>
              </a:endParaRPr>
            </a:p>
          </p:txBody>
        </p:sp>
        <p:sp>
          <p:nvSpPr>
            <p:cNvPr id="17413" name="Text Box 5"/>
            <p:cNvSpPr txBox="1">
              <a:spLocks noChangeArrowheads="1"/>
            </p:cNvSpPr>
            <p:nvPr/>
          </p:nvSpPr>
          <p:spPr bwMode="auto">
            <a:xfrm>
              <a:off x="2360" y="2216"/>
              <a:ext cx="873"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a:solidFill>
                    <a:srgbClr val="030301"/>
                  </a:solidFill>
                  <a:latin typeface="Times New Roman" panose="02020603050405020304" pitchFamily="18" charset="0"/>
                </a:rPr>
                <a:t>回答：</a:t>
              </a:r>
              <a:r>
                <a:rPr lang="en-US" altLang="zh-CN" sz="2000">
                  <a:solidFill>
                    <a:srgbClr val="030301"/>
                  </a:solidFill>
                  <a:latin typeface="Times New Roman" panose="02020603050405020304" pitchFamily="18" charset="0"/>
                </a:rPr>
                <a:t>A</a:t>
              </a:r>
              <a:r>
                <a:rPr lang="zh-CN" altLang="en-US" sz="2000">
                  <a:solidFill>
                    <a:srgbClr val="030301"/>
                  </a:solidFill>
                  <a:latin typeface="Times New Roman" panose="02020603050405020304" pitchFamily="18" charset="0"/>
                </a:rPr>
                <a:t>有。</a:t>
              </a:r>
            </a:p>
          </p:txBody>
        </p:sp>
        <p:sp>
          <p:nvSpPr>
            <p:cNvPr id="17414" name="Text Box 6"/>
            <p:cNvSpPr txBox="1">
              <a:spLocks noChangeArrowheads="1"/>
            </p:cNvSpPr>
            <p:nvPr/>
          </p:nvSpPr>
          <p:spPr bwMode="auto">
            <a:xfrm>
              <a:off x="885" y="2056"/>
              <a:ext cx="1528"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a:solidFill>
                    <a:srgbClr val="030301"/>
                  </a:solidFill>
                  <a:latin typeface="Times New Roman" panose="02020603050405020304" pitchFamily="18" charset="0"/>
                </a:rPr>
                <a:t>注册（用户、拥有的文件）</a:t>
              </a:r>
            </a:p>
          </p:txBody>
        </p:sp>
        <p:sp>
          <p:nvSpPr>
            <p:cNvPr id="17415" name="Text Box 7"/>
            <p:cNvSpPr txBox="1">
              <a:spLocks noChangeArrowheads="1"/>
            </p:cNvSpPr>
            <p:nvPr/>
          </p:nvSpPr>
          <p:spPr bwMode="auto">
            <a:xfrm>
              <a:off x="3177" y="2376"/>
              <a:ext cx="1200" cy="4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a:solidFill>
                    <a:srgbClr val="030301"/>
                  </a:solidFill>
                  <a:latin typeface="Times New Roman" panose="02020603050405020304" pitchFamily="18" charset="0"/>
                </a:rPr>
                <a:t>查询：哪里有</a:t>
              </a:r>
              <a:r>
                <a:rPr lang="en-US" altLang="zh-CN" sz="2000">
                  <a:solidFill>
                    <a:srgbClr val="030301"/>
                  </a:solidFill>
                  <a:latin typeface="Times New Roman" panose="02020603050405020304" pitchFamily="18" charset="0"/>
                </a:rPr>
                <a:t>x.mp3</a:t>
              </a:r>
              <a:r>
                <a:rPr lang="zh-CN" altLang="en-US" sz="2000">
                  <a:solidFill>
                    <a:srgbClr val="030301"/>
                  </a:solidFill>
                  <a:latin typeface="Times New Roman" panose="02020603050405020304" pitchFamily="18" charset="0"/>
                </a:rPr>
                <a:t>？</a:t>
              </a:r>
            </a:p>
          </p:txBody>
        </p:sp>
        <p:sp>
          <p:nvSpPr>
            <p:cNvPr id="17416" name="Oval 8"/>
            <p:cNvSpPr>
              <a:spLocks noChangeArrowheads="1"/>
            </p:cNvSpPr>
            <p:nvPr/>
          </p:nvSpPr>
          <p:spPr bwMode="auto">
            <a:xfrm>
              <a:off x="2350" y="1389"/>
              <a:ext cx="654" cy="640"/>
            </a:xfrm>
            <a:prstGeom prst="ellipse">
              <a:avLst/>
            </a:prstGeom>
            <a:solidFill>
              <a:srgbClr val="FFFFFF"/>
            </a:solidFill>
            <a:ln w="9525">
              <a:solidFill>
                <a:srgbClr val="000000"/>
              </a:solidFill>
              <a:round/>
            </a:ln>
          </p:spPr>
          <p:txBody>
            <a:bodyPr/>
            <a:lstStyle/>
            <a:p>
              <a:pPr algn="just" eaLnBrk="1" hangingPunct="1"/>
              <a:r>
                <a:rPr lang="zh-CN" altLang="en-US" sz="2000">
                  <a:solidFill>
                    <a:srgbClr val="030301"/>
                  </a:solidFill>
                  <a:latin typeface="Times New Roman" panose="02020603050405020304" pitchFamily="18" charset="0"/>
                </a:rPr>
                <a:t>服务   器</a:t>
              </a:r>
            </a:p>
          </p:txBody>
        </p:sp>
        <p:sp>
          <p:nvSpPr>
            <p:cNvPr id="17417" name="Oval 9"/>
            <p:cNvSpPr>
              <a:spLocks noChangeArrowheads="1"/>
            </p:cNvSpPr>
            <p:nvPr/>
          </p:nvSpPr>
          <p:spPr bwMode="auto">
            <a:xfrm>
              <a:off x="1649" y="2857"/>
              <a:ext cx="764" cy="640"/>
            </a:xfrm>
            <a:prstGeom prst="ellipse">
              <a:avLst/>
            </a:prstGeom>
            <a:solidFill>
              <a:srgbClr val="FFFFFF"/>
            </a:solidFill>
            <a:ln w="9525">
              <a:solidFill>
                <a:srgbClr val="000000"/>
              </a:solidFill>
              <a:round/>
            </a:ln>
          </p:spPr>
          <p:txBody>
            <a:bodyPr/>
            <a:lstStyle/>
            <a:p>
              <a:pPr algn="just" eaLnBrk="1" hangingPunct="1"/>
              <a:r>
                <a:rPr lang="zh-CN" altLang="en-US" sz="2000">
                  <a:solidFill>
                    <a:srgbClr val="030301"/>
                  </a:solidFill>
                  <a:latin typeface="Times New Roman" panose="02020603050405020304" pitchFamily="18" charset="0"/>
                </a:rPr>
                <a:t>客户端   </a:t>
              </a:r>
              <a:r>
                <a:rPr lang="en-US" altLang="zh-CN" sz="2000">
                  <a:solidFill>
                    <a:srgbClr val="030301"/>
                  </a:solidFill>
                  <a:latin typeface="Times New Roman" panose="02020603050405020304" pitchFamily="18" charset="0"/>
                </a:rPr>
                <a:t>A</a:t>
              </a:r>
            </a:p>
          </p:txBody>
        </p:sp>
        <p:sp>
          <p:nvSpPr>
            <p:cNvPr id="17418" name="Oval 10"/>
            <p:cNvSpPr>
              <a:spLocks noChangeArrowheads="1"/>
            </p:cNvSpPr>
            <p:nvPr/>
          </p:nvSpPr>
          <p:spPr bwMode="auto">
            <a:xfrm>
              <a:off x="3068" y="2857"/>
              <a:ext cx="763" cy="640"/>
            </a:xfrm>
            <a:prstGeom prst="ellipse">
              <a:avLst/>
            </a:prstGeom>
            <a:solidFill>
              <a:srgbClr val="FFFFFF"/>
            </a:solidFill>
            <a:ln w="9525">
              <a:solidFill>
                <a:srgbClr val="000000"/>
              </a:solidFill>
              <a:round/>
            </a:ln>
          </p:spPr>
          <p:txBody>
            <a:bodyPr/>
            <a:lstStyle/>
            <a:p>
              <a:pPr algn="just" eaLnBrk="1" hangingPunct="1"/>
              <a:r>
                <a:rPr lang="zh-CN" altLang="en-US" sz="2000">
                  <a:solidFill>
                    <a:srgbClr val="030301"/>
                  </a:solidFill>
                  <a:latin typeface="Times New Roman" panose="02020603050405020304" pitchFamily="18" charset="0"/>
                </a:rPr>
                <a:t>客户端    </a:t>
              </a:r>
              <a:r>
                <a:rPr lang="en-US" altLang="zh-CN" sz="2000">
                  <a:solidFill>
                    <a:srgbClr val="030301"/>
                  </a:solidFill>
                  <a:latin typeface="Times New Roman" panose="02020603050405020304" pitchFamily="18" charset="0"/>
                </a:rPr>
                <a:t>B</a:t>
              </a:r>
            </a:p>
          </p:txBody>
        </p:sp>
        <p:sp>
          <p:nvSpPr>
            <p:cNvPr id="17419" name="Line 11"/>
            <p:cNvSpPr>
              <a:spLocks noChangeShapeType="1"/>
            </p:cNvSpPr>
            <p:nvPr/>
          </p:nvSpPr>
          <p:spPr bwMode="auto">
            <a:xfrm flipH="1" flipV="1">
              <a:off x="2945" y="1896"/>
              <a:ext cx="328" cy="96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20" name="Line 12"/>
            <p:cNvSpPr>
              <a:spLocks noChangeShapeType="1"/>
            </p:cNvSpPr>
            <p:nvPr/>
          </p:nvSpPr>
          <p:spPr bwMode="auto">
            <a:xfrm flipV="1">
              <a:off x="2085" y="1896"/>
              <a:ext cx="328" cy="96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21" name="Line 13"/>
            <p:cNvSpPr>
              <a:spLocks noChangeShapeType="1"/>
            </p:cNvSpPr>
            <p:nvPr/>
          </p:nvSpPr>
          <p:spPr bwMode="auto">
            <a:xfrm>
              <a:off x="2849" y="2003"/>
              <a:ext cx="328" cy="96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22" name="Line 14"/>
            <p:cNvSpPr>
              <a:spLocks noChangeShapeType="1"/>
            </p:cNvSpPr>
            <p:nvPr/>
          </p:nvSpPr>
          <p:spPr bwMode="auto">
            <a:xfrm flipH="1">
              <a:off x="2406" y="3257"/>
              <a:ext cx="655"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4294967295"/>
          </p:nvPr>
        </p:nvSpPr>
        <p:spPr>
          <a:xfrm>
            <a:off x="395288" y="1268413"/>
            <a:ext cx="8229600" cy="5040312"/>
          </a:xfrm>
        </p:spPr>
        <p:txBody>
          <a:bodyPr/>
          <a:lstStyle/>
          <a:p>
            <a:pPr eaLnBrk="1" hangingPunct="1">
              <a:lnSpc>
                <a:spcPct val="80000"/>
              </a:lnSpc>
            </a:pPr>
            <a:r>
              <a:rPr lang="zh-CN" altLang="en-US" sz="2800" smtClean="0">
                <a:solidFill>
                  <a:srgbClr val="030301"/>
                </a:solidFill>
              </a:rPr>
              <a:t>中心化拓扑优点</a:t>
            </a:r>
          </a:p>
          <a:p>
            <a:pPr lvl="1" eaLnBrk="1" hangingPunct="1">
              <a:lnSpc>
                <a:spcPct val="80000"/>
              </a:lnSpc>
            </a:pPr>
            <a:r>
              <a:rPr lang="zh-CN" altLang="en-US" sz="2400" smtClean="0">
                <a:solidFill>
                  <a:srgbClr val="030301"/>
                </a:solidFill>
              </a:rPr>
              <a:t>由于资源的发现依赖中心化的目录系统，中心化拓扑最大的优点是维护简单发现效率高，算法灵活高效并能够实现复杂查询。</a:t>
            </a:r>
          </a:p>
          <a:p>
            <a:pPr eaLnBrk="1" hangingPunct="1">
              <a:lnSpc>
                <a:spcPct val="80000"/>
              </a:lnSpc>
            </a:pPr>
            <a:r>
              <a:rPr lang="zh-CN" altLang="en-US" sz="2800" smtClean="0">
                <a:solidFill>
                  <a:srgbClr val="030301"/>
                </a:solidFill>
              </a:rPr>
              <a:t>中心化拓扑存在的问题，主要表现为：</a:t>
            </a:r>
          </a:p>
          <a:p>
            <a:pPr lvl="1" eaLnBrk="1" hangingPunct="1">
              <a:lnSpc>
                <a:spcPct val="80000"/>
              </a:lnSpc>
            </a:pPr>
            <a:r>
              <a:rPr lang="zh-CN" altLang="en-US" sz="2400" smtClean="0">
                <a:solidFill>
                  <a:srgbClr val="030301"/>
                </a:solidFill>
              </a:rPr>
              <a:t>中央服务器的瘫痪容易导致整个网络的崩馈，可靠性和安全性较低。</a:t>
            </a:r>
          </a:p>
          <a:p>
            <a:pPr lvl="1" eaLnBrk="1" hangingPunct="1">
              <a:lnSpc>
                <a:spcPct val="80000"/>
              </a:lnSpc>
            </a:pPr>
            <a:r>
              <a:rPr lang="zh-CN" altLang="en-US" sz="2400" smtClean="0">
                <a:solidFill>
                  <a:srgbClr val="030301"/>
                </a:solidFill>
              </a:rPr>
              <a:t>随着网络规模的扩大，对中央索引服务器进行维护和更新的费用将急剧增加，所需成本过高。</a:t>
            </a:r>
          </a:p>
          <a:p>
            <a:pPr lvl="1" eaLnBrk="1" hangingPunct="1">
              <a:lnSpc>
                <a:spcPct val="80000"/>
              </a:lnSpc>
            </a:pPr>
            <a:r>
              <a:rPr lang="zh-CN" altLang="en-US" sz="2400" smtClean="0">
                <a:solidFill>
                  <a:srgbClr val="030301"/>
                </a:solidFill>
              </a:rPr>
              <a:t>中央服务器的存在引起共享资源在版权问题上的纠纷，并因此被攻击为非纯粹意义上的</a:t>
            </a:r>
            <a:r>
              <a:rPr lang="en-US" altLang="zh-CN" sz="2400" smtClean="0">
                <a:solidFill>
                  <a:srgbClr val="030301"/>
                </a:solidFill>
              </a:rPr>
              <a:t>P2P</a:t>
            </a:r>
            <a:r>
              <a:rPr lang="zh-CN" altLang="en-US" sz="2400" smtClean="0">
                <a:solidFill>
                  <a:srgbClr val="030301"/>
                </a:solidFill>
              </a:rPr>
              <a:t>网络模型。</a:t>
            </a:r>
          </a:p>
          <a:p>
            <a:pPr eaLnBrk="1" hangingPunct="1">
              <a:lnSpc>
                <a:spcPct val="80000"/>
              </a:lnSpc>
            </a:pPr>
            <a:r>
              <a:rPr lang="zh-CN" altLang="en-US" sz="2800" smtClean="0">
                <a:solidFill>
                  <a:srgbClr val="030301"/>
                </a:solidFill>
              </a:rPr>
              <a:t>总结来看对小型网络而言，其集中目录式模型在管理和控制方面占一定优势。但对于大型网络应用，该模型并不适合。</a:t>
            </a:r>
          </a:p>
          <a:p>
            <a:pPr eaLnBrk="1" hangingPunct="1">
              <a:lnSpc>
                <a:spcPct val="80000"/>
              </a:lnSpc>
            </a:pPr>
            <a:endParaRPr lang="zh-CN" altLang="en-US" sz="2800" smtClean="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endParaRPr lang="zh-CN" altLang="en-US" smtClean="0"/>
          </a:p>
        </p:txBody>
      </p:sp>
      <p:sp>
        <p:nvSpPr>
          <p:cNvPr id="19459" name="Rectangle 3"/>
          <p:cNvSpPr>
            <a:spLocks noGrp="1" noChangeArrowheads="1"/>
          </p:cNvSpPr>
          <p:nvPr>
            <p:ph type="body" idx="1"/>
          </p:nvPr>
        </p:nvSpPr>
        <p:spPr>
          <a:xfrm>
            <a:off x="468313" y="2133600"/>
            <a:ext cx="8229600" cy="4103688"/>
          </a:xfrm>
        </p:spPr>
        <p:txBody>
          <a:bodyPr/>
          <a:lstStyle/>
          <a:p>
            <a:pPr eaLnBrk="1" hangingPunct="1"/>
            <a:r>
              <a:rPr lang="zh-CN" altLang="en-US" sz="2800" smtClean="0"/>
              <a:t>全分布非结构化网络</a:t>
            </a:r>
          </a:p>
          <a:p>
            <a:pPr lvl="1" eaLnBrk="1" hangingPunct="1"/>
            <a:r>
              <a:rPr lang="zh-CN" altLang="en-US" sz="2400" smtClean="0"/>
              <a:t>在重叠网络（</a:t>
            </a:r>
            <a:r>
              <a:rPr lang="en-US" altLang="zh-CN" sz="2400" smtClean="0"/>
              <a:t>overlay</a:t>
            </a:r>
            <a:r>
              <a:rPr lang="zh-CN" altLang="en-US" sz="2400" smtClean="0"/>
              <a:t>）采用了随机图的组织方式，从而能够较快发现目的结点，面对网络的动态变化体现了较好的容错能力，因此具有较好的可用性。同时可以支持复杂查询，最典型的案例是</a:t>
            </a:r>
            <a:r>
              <a:rPr lang="en-US" altLang="zh-CN" sz="2400" smtClean="0"/>
              <a:t>Gnutella</a:t>
            </a:r>
          </a:p>
          <a:p>
            <a:pPr lvl="1" eaLnBrk="1" hangingPunct="1"/>
            <a:r>
              <a:rPr lang="en-US" altLang="zh-CN" sz="2400" smtClean="0"/>
              <a:t>Gnutella</a:t>
            </a:r>
            <a:r>
              <a:rPr lang="zh-CN" altLang="en-US" sz="2400" smtClean="0">
                <a:solidFill>
                  <a:srgbClr val="030301"/>
                </a:solidFill>
              </a:rPr>
              <a:t>没有索引服务器，它采用了基于完全随机图的洪泛（</a:t>
            </a:r>
            <a:r>
              <a:rPr lang="en-US" altLang="zh-CN" sz="2400" smtClean="0">
                <a:solidFill>
                  <a:srgbClr val="030301"/>
                </a:solidFill>
              </a:rPr>
              <a:t>Flooding</a:t>
            </a:r>
            <a:r>
              <a:rPr lang="zh-CN" altLang="en-US" sz="2400" smtClean="0">
                <a:solidFill>
                  <a:srgbClr val="030301"/>
                </a:solidFill>
              </a:rPr>
              <a:t>）发现和随机转发（</a:t>
            </a:r>
            <a:r>
              <a:rPr lang="en-US" altLang="zh-CN" sz="2400" smtClean="0">
                <a:solidFill>
                  <a:srgbClr val="030301"/>
                </a:solidFill>
              </a:rPr>
              <a:t>Random Walker</a:t>
            </a:r>
            <a:r>
              <a:rPr lang="zh-CN" altLang="en-US" sz="2400" smtClean="0">
                <a:solidFill>
                  <a:srgbClr val="030301"/>
                </a:solidFill>
              </a:rPr>
              <a:t>）机制。为了控制搜索消息的传输，通过</a:t>
            </a:r>
            <a:r>
              <a:rPr lang="en-US" altLang="zh-CN" sz="2400" smtClean="0">
                <a:solidFill>
                  <a:srgbClr val="030301"/>
                </a:solidFill>
              </a:rPr>
              <a:t>TTL (Time To Live)</a:t>
            </a:r>
            <a:r>
              <a:rPr lang="zh-CN" altLang="en-US" sz="2400" smtClean="0">
                <a:solidFill>
                  <a:srgbClr val="030301"/>
                </a:solidFill>
              </a:rPr>
              <a:t>的减值来实现。 </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endParaRPr lang="zh-CN" altLang="en-US" smtClean="0"/>
          </a:p>
        </p:txBody>
      </p:sp>
      <p:sp>
        <p:nvSpPr>
          <p:cNvPr id="20483" name="Rectangle 3"/>
          <p:cNvSpPr>
            <a:spLocks noGrp="1" noChangeArrowheads="1"/>
          </p:cNvSpPr>
          <p:nvPr>
            <p:ph type="body" idx="1"/>
          </p:nvPr>
        </p:nvSpPr>
        <p:spPr>
          <a:xfrm>
            <a:off x="468313" y="1125538"/>
            <a:ext cx="8229600" cy="5732462"/>
          </a:xfrm>
        </p:spPr>
        <p:txBody>
          <a:bodyPr/>
          <a:lstStyle/>
          <a:p>
            <a:pPr eaLnBrk="1" hangingPunct="1">
              <a:lnSpc>
                <a:spcPct val="90000"/>
              </a:lnSpc>
            </a:pPr>
            <a:r>
              <a:rPr lang="en-US" altLang="zh-CN" sz="2800" smtClean="0">
                <a:solidFill>
                  <a:srgbClr val="030301"/>
                </a:solidFill>
              </a:rPr>
              <a:t>Gnutella</a:t>
            </a:r>
            <a:r>
              <a:rPr lang="zh-CN" altLang="en-US" sz="2800" smtClean="0">
                <a:solidFill>
                  <a:srgbClr val="030301"/>
                </a:solidFill>
              </a:rPr>
              <a:t>机制</a:t>
            </a:r>
          </a:p>
          <a:p>
            <a:pPr lvl="1" eaLnBrk="1" hangingPunct="1">
              <a:lnSpc>
                <a:spcPct val="90000"/>
              </a:lnSpc>
            </a:pPr>
            <a:r>
              <a:rPr lang="zh-CN" altLang="en-US" sz="2400" smtClean="0">
                <a:solidFill>
                  <a:srgbClr val="030301"/>
                </a:solidFill>
              </a:rPr>
              <a:t>在</a:t>
            </a:r>
            <a:r>
              <a:rPr lang="en-US" altLang="zh-CN" sz="2400" smtClean="0">
                <a:solidFill>
                  <a:srgbClr val="030301"/>
                </a:solidFill>
              </a:rPr>
              <a:t>Gnutella</a:t>
            </a:r>
            <a:r>
              <a:rPr lang="zh-CN" altLang="en-US" sz="2400" smtClean="0">
                <a:solidFill>
                  <a:srgbClr val="030301"/>
                </a:solidFill>
              </a:rPr>
              <a:t>分布式对等网络模型中，每一个联网计算机在功能上都是对等的，既是客户机同时又是服务器。</a:t>
            </a:r>
          </a:p>
          <a:p>
            <a:pPr lvl="1" eaLnBrk="1" hangingPunct="1">
              <a:lnSpc>
                <a:spcPct val="90000"/>
              </a:lnSpc>
            </a:pPr>
            <a:r>
              <a:rPr lang="zh-CN" altLang="en-US" sz="2400" smtClean="0"/>
              <a:t>系统中有这样三类消息，成员关系消息</a:t>
            </a:r>
            <a:r>
              <a:rPr lang="en-US" altLang="zh-CN" sz="2400" smtClean="0"/>
              <a:t>(Ping, Pong)</a:t>
            </a:r>
            <a:r>
              <a:rPr lang="zh-CN" altLang="en-US" sz="2400" smtClean="0"/>
              <a:t>，查询消息</a:t>
            </a:r>
            <a:r>
              <a:rPr lang="en-US" altLang="zh-CN" sz="2400" smtClean="0"/>
              <a:t>(Query, Response)</a:t>
            </a:r>
            <a:r>
              <a:rPr lang="zh-CN" altLang="en-US" sz="2400" smtClean="0"/>
              <a:t>，文件下载消息</a:t>
            </a:r>
            <a:r>
              <a:rPr lang="en-US" altLang="zh-CN" sz="2400" smtClean="0"/>
              <a:t>(Get, Push)</a:t>
            </a:r>
            <a:r>
              <a:rPr lang="zh-CN" altLang="en-US" sz="2400" smtClean="0"/>
              <a:t>。</a:t>
            </a:r>
            <a:r>
              <a:rPr lang="en-US" altLang="zh-CN" sz="2400" smtClean="0"/>
              <a:t>Gnutella Network</a:t>
            </a:r>
            <a:r>
              <a:rPr lang="zh-CN" altLang="en-US" sz="2400" smtClean="0"/>
              <a:t>的建立依靠成员关系消息。</a:t>
            </a:r>
          </a:p>
          <a:p>
            <a:pPr lvl="2" eaLnBrk="1" hangingPunct="1">
              <a:lnSpc>
                <a:spcPct val="90000"/>
              </a:lnSpc>
            </a:pPr>
            <a:r>
              <a:rPr lang="zh-CN" altLang="en-US" sz="2000" smtClean="0"/>
              <a:t>当一个结点加入到</a:t>
            </a:r>
            <a:r>
              <a:rPr lang="en-US" altLang="zh-CN" sz="2000" smtClean="0"/>
              <a:t>Gnutella</a:t>
            </a:r>
            <a:r>
              <a:rPr lang="zh-CN" altLang="en-US" sz="2000" smtClean="0"/>
              <a:t>中时，它广播一个</a:t>
            </a:r>
            <a:r>
              <a:rPr lang="en-US" altLang="zh-CN" sz="2000" smtClean="0"/>
              <a:t>Ping</a:t>
            </a:r>
            <a:r>
              <a:rPr lang="zh-CN" altLang="en-US" sz="2000" smtClean="0"/>
              <a:t>消息，告诉其它结点它的存在。当某个结点接受到</a:t>
            </a:r>
            <a:r>
              <a:rPr lang="en-US" altLang="zh-CN" sz="2000" smtClean="0"/>
              <a:t>Ping</a:t>
            </a:r>
            <a:r>
              <a:rPr lang="zh-CN" altLang="en-US" sz="2000" smtClean="0"/>
              <a:t>消息时，它一边返回</a:t>
            </a:r>
            <a:r>
              <a:rPr lang="en-US" altLang="zh-CN" sz="2000" smtClean="0"/>
              <a:t>Pong</a:t>
            </a:r>
            <a:r>
              <a:rPr lang="zh-CN" altLang="en-US" sz="2000" smtClean="0"/>
              <a:t>消息给新节点，一边</a:t>
            </a:r>
            <a:r>
              <a:rPr lang="en-US" altLang="zh-CN" sz="2000" smtClean="0"/>
              <a:t>forward</a:t>
            </a:r>
            <a:r>
              <a:rPr lang="zh-CN" altLang="en-US" sz="2000" smtClean="0"/>
              <a:t>这个</a:t>
            </a:r>
            <a:r>
              <a:rPr lang="en-US" altLang="zh-CN" sz="2000" smtClean="0"/>
              <a:t>Ping</a:t>
            </a:r>
            <a:r>
              <a:rPr lang="zh-CN" altLang="en-US" sz="2000" smtClean="0"/>
              <a:t>消息给其它结点，同时在本地节点列表中记录新节点的信息。新节点根据收到的</a:t>
            </a:r>
            <a:r>
              <a:rPr lang="en-US" altLang="zh-CN" sz="2000" smtClean="0"/>
              <a:t>Pong</a:t>
            </a:r>
            <a:r>
              <a:rPr lang="zh-CN" altLang="en-US" sz="2000" smtClean="0"/>
              <a:t>消息获得一张结点列表。 </a:t>
            </a:r>
          </a:p>
          <a:p>
            <a:pPr lvl="2" eaLnBrk="1" hangingPunct="1">
              <a:lnSpc>
                <a:spcPct val="90000"/>
              </a:lnSpc>
            </a:pPr>
            <a:r>
              <a:rPr lang="zh-CN" altLang="en-US" sz="2000" smtClean="0"/>
              <a:t>当一个结点发送查询时，它将</a:t>
            </a:r>
            <a:r>
              <a:rPr lang="en-US" altLang="zh-CN" sz="2000" smtClean="0"/>
              <a:t>Query</a:t>
            </a:r>
            <a:r>
              <a:rPr lang="zh-CN" altLang="en-US" sz="2000" smtClean="0"/>
              <a:t>请求</a:t>
            </a:r>
            <a:r>
              <a:rPr lang="en-US" altLang="zh-CN" sz="2000" smtClean="0"/>
              <a:t>Flood</a:t>
            </a:r>
            <a:r>
              <a:rPr lang="zh-CN" altLang="en-US" sz="2000" smtClean="0"/>
              <a:t>到本地节点列表中的相邻结点，相邻结点收到</a:t>
            </a:r>
            <a:r>
              <a:rPr lang="en-US" altLang="zh-CN" sz="2000" smtClean="0"/>
              <a:t>Query</a:t>
            </a:r>
            <a:r>
              <a:rPr lang="zh-CN" altLang="en-US" sz="2000" smtClean="0"/>
              <a:t>后，在本地查看是否有符合该请求的查询，有的话将文件信息</a:t>
            </a:r>
            <a:r>
              <a:rPr lang="en-US" altLang="zh-CN" sz="2000" smtClean="0"/>
              <a:t>Response</a:t>
            </a:r>
            <a:r>
              <a:rPr lang="zh-CN" altLang="en-US" sz="2000" smtClean="0"/>
              <a:t>给请求结点。查看同时也同样地将</a:t>
            </a:r>
            <a:r>
              <a:rPr lang="en-US" altLang="zh-CN" sz="2000" smtClean="0"/>
              <a:t>Query</a:t>
            </a:r>
            <a:r>
              <a:rPr lang="zh-CN" altLang="en-US" sz="2000" smtClean="0"/>
              <a:t>请求 </a:t>
            </a:r>
            <a:r>
              <a:rPr lang="en-US" altLang="zh-CN" sz="2000" smtClean="0"/>
              <a:t>Flood</a:t>
            </a:r>
            <a:r>
              <a:rPr lang="zh-CN" altLang="en-US" sz="2000" smtClean="0"/>
              <a:t>出去，直到</a:t>
            </a:r>
            <a:r>
              <a:rPr lang="en-US" altLang="zh-CN" sz="2000" smtClean="0"/>
              <a:t>TTL</a:t>
            </a:r>
            <a:r>
              <a:rPr lang="zh-CN" altLang="en-US" sz="2000" smtClean="0"/>
              <a:t>（</a:t>
            </a:r>
            <a:r>
              <a:rPr lang="en-US" altLang="zh-CN" sz="2000" smtClean="0"/>
              <a:t>time-to-live</a:t>
            </a:r>
            <a:r>
              <a:rPr lang="zh-CN" altLang="en-US" sz="2000" smtClean="0"/>
              <a:t>）值减少到</a:t>
            </a:r>
            <a:r>
              <a:rPr lang="en-US" altLang="zh-CN" sz="2000" smtClean="0"/>
              <a:t>0</a:t>
            </a:r>
            <a:r>
              <a:rPr lang="zh-CN" altLang="en-US" sz="2000" smtClean="0"/>
              <a:t>。从而</a:t>
            </a:r>
            <a:r>
              <a:rPr lang="en-US" altLang="zh-CN" sz="2000" smtClean="0"/>
              <a:t>Query</a:t>
            </a:r>
            <a:r>
              <a:rPr lang="zh-CN" altLang="en-US" sz="2000" smtClean="0"/>
              <a:t>就这样在</a:t>
            </a:r>
            <a:r>
              <a:rPr lang="en-US" altLang="zh-CN" sz="2000" smtClean="0"/>
              <a:t>Gnutella</a:t>
            </a:r>
            <a:r>
              <a:rPr lang="zh-CN" altLang="en-US" sz="2000" smtClean="0"/>
              <a:t>网络中散播开来。 </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23850" y="836613"/>
            <a:ext cx="84248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800" b="0"/>
          </a:p>
        </p:txBody>
      </p:sp>
      <p:pic>
        <p:nvPicPr>
          <p:cNvPr id="21507" name="Picture 3" descr="Gnutell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908050"/>
            <a:ext cx="74168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Text Box 4"/>
          <p:cNvSpPr txBox="1">
            <a:spLocks noChangeArrowheads="1"/>
          </p:cNvSpPr>
          <p:nvPr/>
        </p:nvSpPr>
        <p:spPr bwMode="auto">
          <a:xfrm>
            <a:off x="1042988" y="6015038"/>
            <a:ext cx="705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a:solidFill>
                  <a:srgbClr val="030301"/>
                </a:solidFill>
              </a:rPr>
              <a:t>最初的</a:t>
            </a:r>
            <a:r>
              <a:rPr lang="en-US" altLang="zh-CN" sz="2400">
                <a:solidFill>
                  <a:srgbClr val="030301"/>
                </a:solidFill>
              </a:rPr>
              <a:t>Gnutella</a:t>
            </a:r>
            <a:r>
              <a:rPr lang="zh-CN" altLang="en-US" sz="2400">
                <a:solidFill>
                  <a:srgbClr val="030301"/>
                </a:solidFill>
              </a:rPr>
              <a:t>采用的</a:t>
            </a:r>
            <a:r>
              <a:rPr lang="en-US" altLang="zh-CN" sz="2400">
                <a:solidFill>
                  <a:srgbClr val="030301"/>
                </a:solidFill>
              </a:rPr>
              <a:t>Flooding</a:t>
            </a:r>
            <a:r>
              <a:rPr lang="zh-CN" altLang="en-US" sz="2400">
                <a:solidFill>
                  <a:srgbClr val="030301"/>
                </a:solidFill>
              </a:rPr>
              <a:t>搜索算法示意图</a:t>
            </a:r>
            <a:r>
              <a:rPr lang="zh-CN" altLang="en-US" sz="1800" b="0"/>
              <a:t> </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95288" y="1052513"/>
            <a:ext cx="8229600" cy="711200"/>
          </a:xfrm>
        </p:spPr>
        <p:txBody>
          <a:bodyPr/>
          <a:lstStyle/>
          <a:p>
            <a:pPr eaLnBrk="1" hangingPunct="1"/>
            <a:r>
              <a:rPr lang="en-US" altLang="zh-CN" sz="4000" smtClean="0">
                <a:solidFill>
                  <a:srgbClr val="030301"/>
                </a:solidFill>
              </a:rPr>
              <a:t>Gnutella</a:t>
            </a:r>
            <a:r>
              <a:rPr lang="zh-CN" altLang="en-US" sz="4000" smtClean="0">
                <a:solidFill>
                  <a:srgbClr val="030301"/>
                </a:solidFill>
              </a:rPr>
              <a:t>机制分析</a:t>
            </a:r>
          </a:p>
        </p:txBody>
      </p:sp>
      <p:sp>
        <p:nvSpPr>
          <p:cNvPr id="22531" name="Rectangle 3"/>
          <p:cNvSpPr>
            <a:spLocks noGrp="1" noChangeArrowheads="1"/>
          </p:cNvSpPr>
          <p:nvPr>
            <p:ph type="body" idx="1"/>
          </p:nvPr>
        </p:nvSpPr>
        <p:spPr>
          <a:xfrm>
            <a:off x="468313" y="1700213"/>
            <a:ext cx="8229600" cy="4968875"/>
          </a:xfrm>
        </p:spPr>
        <p:txBody>
          <a:bodyPr/>
          <a:lstStyle/>
          <a:p>
            <a:pPr eaLnBrk="1" hangingPunct="1">
              <a:lnSpc>
                <a:spcPct val="80000"/>
              </a:lnSpc>
            </a:pPr>
            <a:r>
              <a:rPr lang="zh-CN" altLang="en-US" sz="2800" smtClean="0"/>
              <a:t>优点</a:t>
            </a:r>
          </a:p>
          <a:p>
            <a:pPr lvl="1" eaLnBrk="1" hangingPunct="1">
              <a:lnSpc>
                <a:spcPct val="80000"/>
              </a:lnSpc>
            </a:pPr>
            <a:r>
              <a:rPr lang="zh-CN" altLang="en-US" sz="2400" smtClean="0"/>
              <a:t>没有中央服务器，容错性好，支持复杂的查询。能较好的处理动态结点加入和退出，以及节点故障问题。</a:t>
            </a:r>
          </a:p>
          <a:p>
            <a:pPr eaLnBrk="1" hangingPunct="1">
              <a:lnSpc>
                <a:spcPct val="80000"/>
              </a:lnSpc>
            </a:pPr>
            <a:r>
              <a:rPr lang="zh-CN" altLang="en-US" sz="2800" smtClean="0"/>
              <a:t>缺点</a:t>
            </a:r>
          </a:p>
          <a:p>
            <a:pPr lvl="1" eaLnBrk="1" hangingPunct="1">
              <a:lnSpc>
                <a:spcPct val="80000"/>
              </a:lnSpc>
            </a:pPr>
            <a:r>
              <a:rPr lang="zh-CN" altLang="en-US" sz="2400" smtClean="0"/>
              <a:t>这种</a:t>
            </a:r>
            <a:r>
              <a:rPr lang="en-US" altLang="zh-CN" sz="2400" smtClean="0"/>
              <a:t>Flood</a:t>
            </a:r>
            <a:r>
              <a:rPr lang="zh-CN" altLang="en-US" sz="2400" smtClean="0"/>
              <a:t>的方法产生了大量的消息，占用网络带宽，影响了系统的性能。从而导致网络中部分低带宽节点因网络资源过载而失效。</a:t>
            </a:r>
          </a:p>
          <a:p>
            <a:pPr lvl="1" eaLnBrk="1" hangingPunct="1">
              <a:lnSpc>
                <a:spcPct val="80000"/>
              </a:lnSpc>
            </a:pPr>
            <a:r>
              <a:rPr lang="zh-CN" altLang="en-US" sz="2400" smtClean="0"/>
              <a:t>由于非结构化网络将重叠网络认为是一个完全随机图，结点之间的链路没有遵循物理的拓扑来构建。没有确定拓扑结构的支持，非结构化网络无法保证资源发现的效率。即使需要查找的目的结点存在发现也有可能失败。查询的结果可能不完全，查询速度较慢。</a:t>
            </a:r>
          </a:p>
          <a:p>
            <a:pPr lvl="1" eaLnBrk="1" hangingPunct="1">
              <a:lnSpc>
                <a:spcPct val="80000"/>
              </a:lnSpc>
            </a:pPr>
            <a:r>
              <a:rPr lang="zh-CN" altLang="en-US" sz="2400" smtClean="0"/>
              <a:t>由于采用</a:t>
            </a:r>
            <a:r>
              <a:rPr lang="en-US" altLang="zh-CN" sz="2400" smtClean="0"/>
              <a:t>TTL</a:t>
            </a:r>
            <a:r>
              <a:rPr lang="zh-CN" altLang="en-US" sz="2400" smtClean="0"/>
              <a:t>（</a:t>
            </a:r>
            <a:r>
              <a:rPr lang="en-US" altLang="zh-CN" sz="2400" smtClean="0"/>
              <a:t>Time-to-Live</a:t>
            </a:r>
            <a:r>
              <a:rPr lang="zh-CN" altLang="en-US" sz="2400" smtClean="0"/>
              <a:t>）、洪泛（</a:t>
            </a:r>
            <a:r>
              <a:rPr lang="en-US" altLang="zh-CN" sz="2400" smtClean="0"/>
              <a:t>Flooding</a:t>
            </a:r>
            <a:r>
              <a:rPr lang="zh-CN" altLang="en-US" sz="2400" smtClean="0"/>
              <a:t>）、随机漫步或有选择转发算法，因此索引的直径不可控，可扩展性较差。</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666" name="Rectangle 2"/>
          <p:cNvSpPr>
            <a:spLocks noGrp="1" noChangeArrowheads="1"/>
          </p:cNvSpPr>
          <p:nvPr>
            <p:ph type="title"/>
          </p:nvPr>
        </p:nvSpPr>
        <p:spPr/>
        <p:txBody>
          <a:bodyPr/>
          <a:lstStyle/>
          <a:p>
            <a:endParaRPr lang="zh-CN" altLang="en-US"/>
          </a:p>
        </p:txBody>
      </p:sp>
      <p:sp>
        <p:nvSpPr>
          <p:cNvPr id="1137667" name="Rectangle 3"/>
          <p:cNvSpPr>
            <a:spLocks noGrp="1" noChangeArrowheads="1"/>
          </p:cNvSpPr>
          <p:nvPr>
            <p:ph type="body" idx="1"/>
          </p:nvPr>
        </p:nvSpPr>
        <p:spPr>
          <a:xfrm>
            <a:off x="468313" y="2060575"/>
            <a:ext cx="8229600" cy="936625"/>
          </a:xfrm>
        </p:spPr>
        <p:txBody>
          <a:bodyPr/>
          <a:lstStyle/>
          <a:p>
            <a:r>
              <a:rPr lang="zh-CN" altLang="en-US"/>
              <a:t>高频数据保护技术分类</a:t>
            </a:r>
          </a:p>
        </p:txBody>
      </p:sp>
      <p:sp>
        <p:nvSpPr>
          <p:cNvPr id="1137669" name="Rectangle 5"/>
          <p:cNvSpPr>
            <a:spLocks noChangeArrowheads="1"/>
          </p:cNvSpPr>
          <p:nvPr/>
        </p:nvSpPr>
        <p:spPr bwMode="auto">
          <a:xfrm>
            <a:off x="0" y="2790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37668" name="Object 4"/>
          <p:cNvGraphicFramePr>
            <a:graphicFrameLocks noChangeAspect="1"/>
          </p:cNvGraphicFramePr>
          <p:nvPr/>
        </p:nvGraphicFramePr>
        <p:xfrm>
          <a:off x="900113" y="2997200"/>
          <a:ext cx="7345362" cy="2749550"/>
        </p:xfrm>
        <a:graphic>
          <a:graphicData uri="http://schemas.openxmlformats.org/presentationml/2006/ole">
            <mc:AlternateContent xmlns:mc="http://schemas.openxmlformats.org/markup-compatibility/2006">
              <mc:Choice xmlns:v="urn:schemas-microsoft-com:vml" Requires="v">
                <p:oleObj spid="_x0000_s14397" name="Visio" r:id="rId4" imgW="5904230" imgH="2618740" progId="Visio.Drawing.11">
                  <p:embed/>
                </p:oleObj>
              </mc:Choice>
              <mc:Fallback>
                <p:oleObj name="Visio" r:id="rId4" imgW="5904230" imgH="2618740" progId="Visio.Drawing.11">
                  <p:embed/>
                  <p:pic>
                    <p:nvPicPr>
                      <p:cNvPr id="0" name="图片 14369"/>
                      <p:cNvPicPr>
                        <a:picLocks noChangeAspect="1" noChangeArrowheads="1"/>
                      </p:cNvPicPr>
                      <p:nvPr/>
                    </p:nvPicPr>
                    <p:blipFill>
                      <a:blip r:embed="rId5">
                        <a:extLst>
                          <a:ext uri="{28A0092B-C50C-407E-A947-70E740481C1C}">
                            <a14:useLocalDpi xmlns:a14="http://schemas.microsoft.com/office/drawing/2010/main" val="0"/>
                          </a:ext>
                        </a:extLst>
                      </a:blip>
                      <a:srcRect t="15144"/>
                      <a:stretch>
                        <a:fillRect/>
                      </a:stretch>
                    </p:blipFill>
                    <p:spPr bwMode="auto">
                      <a:xfrm>
                        <a:off x="900113" y="2997200"/>
                        <a:ext cx="7345362" cy="2749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1"/>
          </p:nvPr>
        </p:nvSpPr>
        <p:spPr>
          <a:xfrm>
            <a:off x="468313" y="1700213"/>
            <a:ext cx="8229600" cy="4824412"/>
          </a:xfrm>
        </p:spPr>
        <p:txBody>
          <a:bodyPr/>
          <a:lstStyle/>
          <a:p>
            <a:pPr eaLnBrk="1" hangingPunct="1"/>
            <a:r>
              <a:rPr lang="zh-CN" altLang="en-US" sz="2800" smtClean="0">
                <a:solidFill>
                  <a:srgbClr val="030301"/>
                </a:solidFill>
              </a:rPr>
              <a:t>完全分布式结构化拓扑网络 </a:t>
            </a:r>
          </a:p>
          <a:p>
            <a:pPr lvl="1" eaLnBrk="1" hangingPunct="1"/>
            <a:r>
              <a:rPr lang="zh-CN" altLang="en-US" sz="2400" smtClean="0">
                <a:solidFill>
                  <a:srgbClr val="030301"/>
                </a:solidFill>
              </a:rPr>
              <a:t>最新的研究成果体现在采用分布式散列表</a:t>
            </a:r>
            <a:r>
              <a:rPr lang="en-US" altLang="zh-CN" sz="2400" smtClean="0">
                <a:solidFill>
                  <a:srgbClr val="030301"/>
                </a:solidFill>
              </a:rPr>
              <a:t>(DHT)</a:t>
            </a:r>
            <a:r>
              <a:rPr lang="zh-CN" altLang="en-US" sz="2400" smtClean="0">
                <a:solidFill>
                  <a:srgbClr val="030301"/>
                </a:solidFill>
              </a:rPr>
              <a:t> 。分布式散列表</a:t>
            </a:r>
            <a:r>
              <a:rPr lang="en-US" altLang="zh-CN" sz="2400" smtClean="0">
                <a:solidFill>
                  <a:srgbClr val="030301"/>
                </a:solidFill>
              </a:rPr>
              <a:t>(DHT)</a:t>
            </a:r>
            <a:r>
              <a:rPr lang="zh-CN" altLang="en-US" sz="2400" smtClean="0">
                <a:solidFill>
                  <a:srgbClr val="030301"/>
                </a:solidFill>
              </a:rPr>
              <a:t>实际上是一个由广域范围大量结点共同维护的巨大散列表。散列表被分割成不连续的块，每个结点被分配给一个属于自己的散列块，并成为这个散列块的管理者。</a:t>
            </a:r>
          </a:p>
          <a:p>
            <a:pPr lvl="2" eaLnBrk="1" hangingPunct="1"/>
            <a:r>
              <a:rPr lang="zh-CN" altLang="en-US" sz="2000" smtClean="0"/>
              <a:t>采用新的拓扑图构建重叠路由网络，以减少路由表容量和路由延时。</a:t>
            </a:r>
          </a:p>
          <a:p>
            <a:pPr lvl="1" eaLnBrk="1" hangingPunct="1"/>
            <a:r>
              <a:rPr lang="en-US" altLang="zh-CN" sz="2400" smtClean="0">
                <a:solidFill>
                  <a:srgbClr val="030301"/>
                </a:solidFill>
              </a:rPr>
              <a:t>DHT</a:t>
            </a:r>
            <a:r>
              <a:rPr lang="zh-CN" altLang="en-US" sz="2400" smtClean="0">
                <a:solidFill>
                  <a:srgbClr val="030301"/>
                </a:solidFill>
              </a:rPr>
              <a:t>类结构能够自适应结点的动态加入</a:t>
            </a:r>
            <a:r>
              <a:rPr lang="en-US" altLang="zh-CN" sz="2400" smtClean="0">
                <a:solidFill>
                  <a:srgbClr val="030301"/>
                </a:solidFill>
              </a:rPr>
              <a:t>/</a:t>
            </a:r>
            <a:r>
              <a:rPr lang="zh-CN" altLang="en-US" sz="2400" smtClean="0">
                <a:solidFill>
                  <a:srgbClr val="030301"/>
                </a:solidFill>
              </a:rPr>
              <a:t>退出，有着良好的可扩展性、鲁棒性、结点</a:t>
            </a:r>
            <a:r>
              <a:rPr lang="en-US" altLang="zh-CN" sz="2400" smtClean="0">
                <a:solidFill>
                  <a:srgbClr val="030301"/>
                </a:solidFill>
              </a:rPr>
              <a:t>ID</a:t>
            </a:r>
            <a:r>
              <a:rPr lang="zh-CN" altLang="en-US" sz="2400" smtClean="0">
                <a:solidFill>
                  <a:srgbClr val="030301"/>
                </a:solidFill>
              </a:rPr>
              <a:t>分配的均匀性和自组织能力。最经典的案例是</a:t>
            </a:r>
            <a:r>
              <a:rPr lang="en-US" altLang="zh-CN" sz="2400" smtClean="0">
                <a:solidFill>
                  <a:srgbClr val="030301"/>
                </a:solidFill>
              </a:rPr>
              <a:t>Tapestry</a:t>
            </a:r>
            <a:r>
              <a:rPr lang="zh-CN" altLang="en-US" sz="2400" smtClean="0">
                <a:solidFill>
                  <a:srgbClr val="030301"/>
                </a:solidFill>
              </a:rPr>
              <a:t>，</a:t>
            </a:r>
            <a:r>
              <a:rPr lang="en-US" altLang="zh-CN" sz="2400" smtClean="0">
                <a:solidFill>
                  <a:srgbClr val="030301"/>
                </a:solidFill>
                <a:hlinkClick r:id="rId3"/>
              </a:rPr>
              <a:t>Chord</a:t>
            </a:r>
            <a:r>
              <a:rPr lang="zh-CN" altLang="en-US" sz="2400" smtClean="0">
                <a:solidFill>
                  <a:srgbClr val="030301"/>
                </a:solidFill>
              </a:rPr>
              <a:t>，</a:t>
            </a:r>
            <a:r>
              <a:rPr lang="en-US" altLang="zh-CN" sz="2400" smtClean="0">
                <a:solidFill>
                  <a:srgbClr val="030301"/>
                </a:solidFill>
              </a:rPr>
              <a:t>CAN</a:t>
            </a:r>
            <a:r>
              <a:rPr lang="zh-CN" altLang="en-US" sz="2400" smtClean="0">
                <a:solidFill>
                  <a:srgbClr val="030301"/>
                </a:solidFill>
              </a:rPr>
              <a:t>，和</a:t>
            </a:r>
            <a:r>
              <a:rPr lang="en-US" altLang="zh-CN" sz="2400" smtClean="0">
                <a:solidFill>
                  <a:srgbClr val="030301"/>
                </a:solidFill>
              </a:rPr>
              <a:t>Pastry</a:t>
            </a:r>
            <a:r>
              <a:rPr lang="zh-CN" altLang="en-US" sz="2400" smtClean="0">
                <a:solidFill>
                  <a:srgbClr val="030301"/>
                </a:solidFill>
              </a:rPr>
              <a:t>。</a:t>
            </a: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lstStyle/>
          <a:p>
            <a:pPr eaLnBrk="1" hangingPunct="1"/>
            <a:endParaRPr lang="zh-CN" altLang="zh-CN" sz="4000" smtClean="0"/>
          </a:p>
        </p:txBody>
      </p:sp>
      <p:sp>
        <p:nvSpPr>
          <p:cNvPr id="24579" name="Rectangle 3"/>
          <p:cNvSpPr>
            <a:spLocks noGrp="1" noChangeArrowheads="1"/>
          </p:cNvSpPr>
          <p:nvPr>
            <p:ph type="body" idx="4294967295"/>
          </p:nvPr>
        </p:nvSpPr>
        <p:spPr>
          <a:xfrm>
            <a:off x="468313" y="2205038"/>
            <a:ext cx="8229600" cy="4392612"/>
          </a:xfrm>
        </p:spPr>
        <p:txBody>
          <a:bodyPr/>
          <a:lstStyle/>
          <a:p>
            <a:pPr eaLnBrk="1" hangingPunct="1">
              <a:lnSpc>
                <a:spcPct val="80000"/>
              </a:lnSpc>
            </a:pPr>
            <a:r>
              <a:rPr lang="en-US" altLang="zh-CN" sz="2800" smtClean="0"/>
              <a:t>DHT</a:t>
            </a:r>
            <a:r>
              <a:rPr lang="zh-CN" altLang="en-US" sz="2800" smtClean="0"/>
              <a:t>的基本原理</a:t>
            </a:r>
          </a:p>
          <a:p>
            <a:pPr lvl="1" eaLnBrk="1" hangingPunct="1">
              <a:lnSpc>
                <a:spcPct val="80000"/>
              </a:lnSpc>
            </a:pPr>
            <a:r>
              <a:rPr lang="en-US" altLang="zh-CN" sz="2400" smtClean="0"/>
              <a:t>DHT</a:t>
            </a:r>
            <a:r>
              <a:rPr lang="zh-CN" altLang="en-US" sz="2400" smtClean="0"/>
              <a:t>的核心思想是通过将存储对象的特征</a:t>
            </a:r>
            <a:r>
              <a:rPr lang="en-US" altLang="zh-CN" sz="2400" smtClean="0"/>
              <a:t>(</a:t>
            </a:r>
            <a:r>
              <a:rPr lang="zh-CN" altLang="en-US" sz="2400" smtClean="0"/>
              <a:t>关键字</a:t>
            </a:r>
            <a:r>
              <a:rPr lang="en-US" altLang="zh-CN" sz="2400" smtClean="0"/>
              <a:t>)</a:t>
            </a:r>
            <a:r>
              <a:rPr lang="zh-CN" altLang="en-US" sz="2400" smtClean="0"/>
              <a:t>经过哈希运算，得到键值</a:t>
            </a:r>
            <a:r>
              <a:rPr lang="en-US" altLang="zh-CN" sz="2400" smtClean="0"/>
              <a:t>(Key)</a:t>
            </a:r>
            <a:r>
              <a:rPr lang="zh-CN" altLang="en-US" sz="2400" smtClean="0"/>
              <a:t>，并</a:t>
            </a:r>
            <a:r>
              <a:rPr lang="en-US" altLang="zh-CN" sz="2400" smtClean="0"/>
              <a:t>key</a:t>
            </a:r>
            <a:r>
              <a:rPr lang="zh-CN" altLang="en-US" sz="2400" smtClean="0"/>
              <a:t>的拥有权进行划分，分布到系统中的各个节点上，各个节点负责的一定量的数据</a:t>
            </a:r>
            <a:r>
              <a:rPr lang="en-US" altLang="zh-CN" sz="2400" smtClean="0"/>
              <a:t>key</a:t>
            </a:r>
            <a:r>
              <a:rPr lang="zh-CN" altLang="en-US" sz="2400" smtClean="0"/>
              <a:t>。每个节点需维护少数几个其它节点的信息，并且根据设定的路由原则，能够有效地将消息路由到任何给定</a:t>
            </a:r>
            <a:r>
              <a:rPr lang="en-US" altLang="zh-CN" sz="2400" smtClean="0"/>
              <a:t>key</a:t>
            </a:r>
            <a:r>
              <a:rPr lang="zh-CN" altLang="en-US" sz="2400" smtClean="0"/>
              <a:t>的拥有者。</a:t>
            </a:r>
          </a:p>
          <a:p>
            <a:pPr lvl="2" eaLnBrk="1" hangingPunct="1">
              <a:lnSpc>
                <a:spcPct val="80000"/>
              </a:lnSpc>
            </a:pPr>
            <a:r>
              <a:rPr lang="zh-CN" altLang="en-US" sz="2000" smtClean="0"/>
              <a:t>关键问题：由于对象的分布式存储是依据键值来进行的，因此关键在于开发相应的分布式查找协议，该协议可将指定的关键字</a:t>
            </a:r>
            <a:r>
              <a:rPr lang="en-US" altLang="zh-CN" sz="2000" smtClean="0"/>
              <a:t>(Key) </a:t>
            </a:r>
            <a:r>
              <a:rPr lang="zh-CN" altLang="en-US" sz="2000" smtClean="0"/>
              <a:t>映射到对应的结点，并且利于索引查询</a:t>
            </a:r>
          </a:p>
          <a:p>
            <a:pPr lvl="1" eaLnBrk="1" hangingPunct="1">
              <a:lnSpc>
                <a:spcPct val="80000"/>
              </a:lnSpc>
            </a:pPr>
            <a:r>
              <a:rPr lang="zh-CN" altLang="en-US" sz="2400" smtClean="0"/>
              <a:t>每个节点只需要在网络中维护一部分其它节点的信息，通常是</a:t>
            </a:r>
            <a:r>
              <a:rPr lang="en-US" altLang="zh-CN" sz="2400" i="1" smtClean="0"/>
              <a:t>O</a:t>
            </a:r>
            <a:r>
              <a:rPr lang="en-US" altLang="zh-CN" sz="2400" smtClean="0"/>
              <a:t>(log</a:t>
            </a:r>
            <a:r>
              <a:rPr lang="en-US" altLang="zh-CN" sz="2400" i="1" smtClean="0"/>
              <a:t>N</a:t>
            </a:r>
            <a:r>
              <a:rPr lang="en-US" altLang="zh-CN" sz="2400" smtClean="0"/>
              <a:t>)</a:t>
            </a:r>
            <a:r>
              <a:rPr lang="zh-CN" altLang="en-US" sz="2400" smtClean="0"/>
              <a:t>个节点的信息，从而当网络发生变化时，每个节点不需要执行很多的工作。</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pPr eaLnBrk="1" hangingPunct="1"/>
            <a:endParaRPr lang="zh-CN" altLang="zh-CN" smtClean="0"/>
          </a:p>
        </p:txBody>
      </p:sp>
      <p:sp>
        <p:nvSpPr>
          <p:cNvPr id="25603" name="Rectangle 3"/>
          <p:cNvSpPr>
            <a:spLocks noGrp="1" noChangeArrowheads="1"/>
          </p:cNvSpPr>
          <p:nvPr>
            <p:ph type="body" idx="4294967295"/>
          </p:nvPr>
        </p:nvSpPr>
        <p:spPr/>
        <p:txBody>
          <a:bodyPr/>
          <a:lstStyle/>
          <a:p>
            <a:pPr eaLnBrk="1" hangingPunct="1"/>
            <a:r>
              <a:rPr lang="en-US" altLang="zh-CN" smtClean="0"/>
              <a:t>DHT</a:t>
            </a:r>
            <a:r>
              <a:rPr lang="zh-CN" altLang="en-US" smtClean="0"/>
              <a:t>的结构</a:t>
            </a:r>
          </a:p>
          <a:p>
            <a:pPr lvl="1" eaLnBrk="1" hangingPunct="1"/>
            <a:r>
              <a:rPr lang="en-US" altLang="zh-CN" smtClean="0"/>
              <a:t>key</a:t>
            </a:r>
            <a:r>
              <a:rPr lang="zh-CN" altLang="en-US" smtClean="0"/>
              <a:t>空间划分机制</a:t>
            </a:r>
          </a:p>
          <a:p>
            <a:pPr lvl="2" eaLnBrk="1" hangingPunct="1"/>
            <a:r>
              <a:rPr lang="en-US" altLang="zh-CN" smtClean="0"/>
              <a:t>key</a:t>
            </a:r>
            <a:r>
              <a:rPr lang="zh-CN" altLang="en-US" smtClean="0"/>
              <a:t>空间划分机制将对</a:t>
            </a:r>
            <a:r>
              <a:rPr lang="en-US" altLang="zh-CN" smtClean="0"/>
              <a:t>key</a:t>
            </a:r>
            <a:r>
              <a:rPr lang="zh-CN" altLang="en-US" smtClean="0"/>
              <a:t>的所有权进行划分并且分布到所有节点上</a:t>
            </a:r>
          </a:p>
          <a:p>
            <a:pPr lvl="1" eaLnBrk="1" hangingPunct="1"/>
            <a:r>
              <a:rPr lang="zh-CN" altLang="en-US" smtClean="0"/>
              <a:t>覆盖网络</a:t>
            </a:r>
          </a:p>
          <a:p>
            <a:pPr lvl="2" eaLnBrk="1" hangingPunct="1"/>
            <a:r>
              <a:rPr lang="zh-CN" altLang="en-US" smtClean="0"/>
              <a:t>覆盖网络连接所有的节点并且允许节点查询给定</a:t>
            </a:r>
            <a:r>
              <a:rPr lang="en-US" altLang="zh-CN" smtClean="0"/>
              <a:t>key</a:t>
            </a:r>
            <a:r>
              <a:rPr lang="zh-CN" altLang="en-US" smtClean="0"/>
              <a:t>的拥有者。 </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eaLnBrk="1" hangingPunct="1"/>
            <a:endParaRPr lang="zh-CN" altLang="zh-CN" smtClean="0"/>
          </a:p>
        </p:txBody>
      </p:sp>
      <p:sp>
        <p:nvSpPr>
          <p:cNvPr id="26627" name="Rectangle 3"/>
          <p:cNvSpPr>
            <a:spLocks noGrp="1" noChangeArrowheads="1"/>
          </p:cNvSpPr>
          <p:nvPr>
            <p:ph type="body" idx="4294967295"/>
          </p:nvPr>
        </p:nvSpPr>
        <p:spPr/>
        <p:txBody>
          <a:bodyPr/>
          <a:lstStyle/>
          <a:p>
            <a:pPr eaLnBrk="1" hangingPunct="1"/>
            <a:r>
              <a:rPr lang="en-US" altLang="zh-CN" smtClean="0"/>
              <a:t>Key</a:t>
            </a:r>
            <a:r>
              <a:rPr lang="zh-CN" altLang="en-US" smtClean="0"/>
              <a:t>的空间划分机制</a:t>
            </a:r>
          </a:p>
          <a:p>
            <a:pPr lvl="1" eaLnBrk="1" hangingPunct="1"/>
            <a:r>
              <a:rPr lang="zh-CN" altLang="en-US" smtClean="0"/>
              <a:t>引入散列函数，将</a:t>
            </a:r>
            <a:r>
              <a:rPr lang="en-US" altLang="zh-CN" smtClean="0"/>
              <a:t>key</a:t>
            </a:r>
            <a:r>
              <a:rPr lang="zh-CN" altLang="en-US" smtClean="0"/>
              <a:t>与节点进行匹配。对数据资源进行散列计算，每个数据资源被指派一个唯一的</a:t>
            </a:r>
            <a:r>
              <a:rPr lang="en-US" altLang="zh-CN" smtClean="0"/>
              <a:t>Key</a:t>
            </a:r>
            <a:r>
              <a:rPr lang="zh-CN" altLang="en-US" smtClean="0"/>
              <a:t>，每个节点有一个唯一的标识</a:t>
            </a:r>
            <a:r>
              <a:rPr lang="en-US" altLang="zh-CN" smtClean="0"/>
              <a:t>ID</a:t>
            </a:r>
            <a:r>
              <a:rPr lang="zh-CN" altLang="en-US" smtClean="0"/>
              <a:t>，</a:t>
            </a:r>
            <a:r>
              <a:rPr lang="en-US" altLang="zh-CN" smtClean="0"/>
              <a:t>ID</a:t>
            </a:r>
            <a:r>
              <a:rPr lang="zh-CN" altLang="en-US" smtClean="0"/>
              <a:t>为</a:t>
            </a:r>
            <a:r>
              <a:rPr lang="en-US" altLang="zh-CN" smtClean="0"/>
              <a:t>i</a:t>
            </a:r>
            <a:r>
              <a:rPr lang="zh-CN" altLang="en-US" smtClean="0"/>
              <a:t>的节点拥有与</a:t>
            </a:r>
            <a:r>
              <a:rPr lang="en-US" altLang="zh-CN" smtClean="0"/>
              <a:t>i</a:t>
            </a:r>
            <a:r>
              <a:rPr lang="zh-CN" altLang="en-US" smtClean="0"/>
              <a:t>最接近的所有的</a:t>
            </a:r>
            <a:r>
              <a:rPr lang="en-US" altLang="zh-CN" smtClean="0"/>
              <a:t>key</a:t>
            </a:r>
            <a:r>
              <a:rPr lang="zh-CN" altLang="en-US" smtClean="0"/>
              <a:t>，即这些</a:t>
            </a:r>
            <a:r>
              <a:rPr lang="en-US" altLang="zh-CN" smtClean="0"/>
              <a:t>Key</a:t>
            </a:r>
            <a:r>
              <a:rPr lang="zh-CN" altLang="en-US" smtClean="0"/>
              <a:t>的数据资源存储在</a:t>
            </a:r>
            <a:r>
              <a:rPr lang="en-US" altLang="zh-CN" smtClean="0"/>
              <a:t>ID</a:t>
            </a:r>
            <a:r>
              <a:rPr lang="zh-CN" altLang="en-US" smtClean="0"/>
              <a:t>为</a:t>
            </a:r>
            <a:r>
              <a:rPr lang="en-US" altLang="zh-CN" smtClean="0"/>
              <a:t>i</a:t>
            </a:r>
            <a:r>
              <a:rPr lang="zh-CN" altLang="en-US" smtClean="0"/>
              <a:t>的节点上。</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p:txBody>
          <a:bodyPr/>
          <a:lstStyle/>
          <a:p>
            <a:pPr eaLnBrk="1" hangingPunct="1"/>
            <a:endParaRPr lang="zh-CN" altLang="zh-CN" smtClean="0"/>
          </a:p>
        </p:txBody>
      </p:sp>
      <p:sp>
        <p:nvSpPr>
          <p:cNvPr id="27651" name="Rectangle 3"/>
          <p:cNvSpPr>
            <a:spLocks noGrp="1" noChangeArrowheads="1"/>
          </p:cNvSpPr>
          <p:nvPr>
            <p:ph type="body" idx="4294967295"/>
          </p:nvPr>
        </p:nvSpPr>
        <p:spPr>
          <a:xfrm>
            <a:off x="468313" y="1989138"/>
            <a:ext cx="8229600" cy="4608512"/>
          </a:xfrm>
        </p:spPr>
        <p:txBody>
          <a:bodyPr/>
          <a:lstStyle/>
          <a:p>
            <a:pPr eaLnBrk="1" hangingPunct="1">
              <a:lnSpc>
                <a:spcPct val="90000"/>
              </a:lnSpc>
            </a:pPr>
            <a:r>
              <a:rPr lang="zh-CN" altLang="en-US" smtClean="0"/>
              <a:t>覆盖网络</a:t>
            </a:r>
          </a:p>
          <a:p>
            <a:pPr lvl="1" eaLnBrk="1" hangingPunct="1">
              <a:lnSpc>
                <a:spcPct val="90000"/>
              </a:lnSpc>
            </a:pPr>
            <a:r>
              <a:rPr lang="zh-CN" altLang="en-US" smtClean="0"/>
              <a:t>每个节点维护一组到其它节点的连接，包括它的邻居或者路由表等，从而，对于任何</a:t>
            </a:r>
            <a:r>
              <a:rPr lang="en-US" altLang="zh-CN" smtClean="0"/>
              <a:t>key</a:t>
            </a:r>
            <a:r>
              <a:rPr lang="zh-CN" altLang="en-US" smtClean="0"/>
              <a:t>，节点或者拥有该</a:t>
            </a:r>
            <a:r>
              <a:rPr lang="en-US" altLang="zh-CN" smtClean="0"/>
              <a:t>key</a:t>
            </a:r>
            <a:r>
              <a:rPr lang="zh-CN" altLang="en-US" smtClean="0"/>
              <a:t>，或者拥有一个连接（路由），该连接指向根据在前面定义的</a:t>
            </a:r>
            <a:r>
              <a:rPr lang="en-US" altLang="zh-CN" smtClean="0"/>
              <a:t>key</a:t>
            </a:r>
            <a:r>
              <a:rPr lang="zh-CN" altLang="en-US" smtClean="0"/>
              <a:t>空间距离来计算的离该</a:t>
            </a:r>
            <a:r>
              <a:rPr lang="en-US" altLang="zh-CN" smtClean="0"/>
              <a:t>key</a:t>
            </a:r>
            <a:r>
              <a:rPr lang="zh-CN" altLang="en-US" smtClean="0"/>
              <a:t>最近的节点。</a:t>
            </a:r>
          </a:p>
          <a:p>
            <a:pPr lvl="1" eaLnBrk="1" hangingPunct="1">
              <a:lnSpc>
                <a:spcPct val="90000"/>
              </a:lnSpc>
            </a:pPr>
            <a:r>
              <a:rPr lang="zh-CN" altLang="en-US" smtClean="0"/>
              <a:t>将消息转发给</a:t>
            </a:r>
            <a:r>
              <a:rPr lang="en-US" altLang="zh-CN" smtClean="0"/>
              <a:t>ID</a:t>
            </a:r>
            <a:r>
              <a:rPr lang="zh-CN" altLang="en-US" smtClean="0"/>
              <a:t>离</a:t>
            </a:r>
            <a:r>
              <a:rPr lang="en-US" altLang="zh-CN" smtClean="0"/>
              <a:t>key</a:t>
            </a:r>
            <a:r>
              <a:rPr lang="zh-CN" altLang="en-US" smtClean="0"/>
              <a:t>最近的邻居。这种形式的路由有时被称为基于</a:t>
            </a:r>
            <a:r>
              <a:rPr lang="en-US" altLang="zh-CN" smtClean="0"/>
              <a:t>key</a:t>
            </a:r>
            <a:r>
              <a:rPr lang="zh-CN" altLang="en-US" smtClean="0"/>
              <a:t>的路由。邻居是通过结构化的方式选择的，称为网络的拓扑，从而在任何路由线路中的跳数（网络的维数）和每个节点的邻居数（度数）都会比较少。</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lstStyle/>
          <a:p>
            <a:pPr eaLnBrk="1" hangingPunct="1"/>
            <a:r>
              <a:rPr lang="en-US" altLang="zh-CN" sz="4000" smtClean="0"/>
              <a:t>Chord</a:t>
            </a:r>
            <a:r>
              <a:rPr lang="zh-CN" altLang="en-US" sz="4000" smtClean="0"/>
              <a:t>协议</a:t>
            </a:r>
          </a:p>
        </p:txBody>
      </p:sp>
      <p:sp>
        <p:nvSpPr>
          <p:cNvPr id="28675" name="Rectangle 3"/>
          <p:cNvSpPr>
            <a:spLocks noGrp="1" noChangeArrowheads="1"/>
          </p:cNvSpPr>
          <p:nvPr>
            <p:ph type="body" idx="4294967295"/>
          </p:nvPr>
        </p:nvSpPr>
        <p:spPr/>
        <p:txBody>
          <a:bodyPr/>
          <a:lstStyle/>
          <a:p>
            <a:pPr eaLnBrk="1" hangingPunct="1"/>
            <a:r>
              <a:rPr lang="en-US" altLang="zh-CN" smtClean="0"/>
              <a:t>Chord</a:t>
            </a:r>
            <a:r>
              <a:rPr lang="zh-CN" altLang="en-US" smtClean="0"/>
              <a:t>的主要贡献是提出了一个分布式查找协议，该协议可将指定的关键字</a:t>
            </a:r>
            <a:r>
              <a:rPr lang="en-US" altLang="zh-CN" smtClean="0"/>
              <a:t>(Key)</a:t>
            </a:r>
            <a:r>
              <a:rPr lang="zh-CN" altLang="en-US" smtClean="0"/>
              <a:t>映射到对应的节点</a:t>
            </a:r>
            <a:r>
              <a:rPr lang="en-US" altLang="zh-CN" smtClean="0"/>
              <a:t>(Node)</a:t>
            </a:r>
            <a:r>
              <a:rPr lang="zh-CN" altLang="en-US" smtClean="0"/>
              <a:t>。 </a:t>
            </a:r>
          </a:p>
          <a:p>
            <a:pPr lvl="1" eaLnBrk="1" hangingPunct="1"/>
            <a:r>
              <a:rPr lang="en-US" altLang="zh-CN" smtClean="0"/>
              <a:t>Key</a:t>
            </a:r>
            <a:r>
              <a:rPr lang="zh-CN" altLang="en-US" smtClean="0"/>
              <a:t>的空间划分：一致性哈希算法</a:t>
            </a:r>
          </a:p>
          <a:p>
            <a:pPr lvl="1" eaLnBrk="1" hangingPunct="1"/>
            <a:r>
              <a:rPr lang="zh-CN" altLang="en-US" smtClean="0"/>
              <a:t> 覆盖网络：环状网络</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p:txBody>
          <a:bodyPr/>
          <a:lstStyle/>
          <a:p>
            <a:pPr eaLnBrk="1" hangingPunct="1"/>
            <a:endParaRPr lang="zh-CN" altLang="zh-CN" smtClean="0"/>
          </a:p>
        </p:txBody>
      </p:sp>
      <p:sp>
        <p:nvSpPr>
          <p:cNvPr id="29699" name="Rectangle 3"/>
          <p:cNvSpPr>
            <a:spLocks noGrp="1" noChangeArrowheads="1"/>
          </p:cNvSpPr>
          <p:nvPr>
            <p:ph type="body" idx="4294967295"/>
          </p:nvPr>
        </p:nvSpPr>
        <p:spPr>
          <a:xfrm>
            <a:off x="468313" y="1052513"/>
            <a:ext cx="8229600" cy="5616575"/>
          </a:xfrm>
        </p:spPr>
        <p:txBody>
          <a:bodyPr/>
          <a:lstStyle/>
          <a:p>
            <a:pPr eaLnBrk="1" hangingPunct="1">
              <a:lnSpc>
                <a:spcPct val="80000"/>
              </a:lnSpc>
            </a:pPr>
            <a:r>
              <a:rPr lang="zh-CN" altLang="en-US" sz="2800" dirty="0" smtClean="0"/>
              <a:t>一致性哈希</a:t>
            </a:r>
          </a:p>
          <a:p>
            <a:pPr lvl="1" eaLnBrk="1" hangingPunct="1">
              <a:lnSpc>
                <a:spcPct val="80000"/>
              </a:lnSpc>
            </a:pPr>
            <a:r>
              <a:rPr lang="zh-CN" altLang="en-US" sz="2400" dirty="0" smtClean="0"/>
              <a:t>平衡性</a:t>
            </a:r>
            <a:r>
              <a:rPr lang="en-US" altLang="zh-CN" sz="2400" dirty="0" smtClean="0"/>
              <a:t>(Balance) </a:t>
            </a:r>
          </a:p>
          <a:p>
            <a:pPr lvl="2" eaLnBrk="1" hangingPunct="1">
              <a:lnSpc>
                <a:spcPct val="80000"/>
              </a:lnSpc>
            </a:pPr>
            <a:r>
              <a:rPr lang="zh-CN" altLang="en-US" sz="2000" dirty="0" smtClean="0"/>
              <a:t>平衡性是指哈希的结果能够尽可能分布到所有的缓冲中去，这样可以使得所有的缓冲空间都得到利用。</a:t>
            </a:r>
          </a:p>
          <a:p>
            <a:pPr lvl="1" eaLnBrk="1" hangingPunct="1">
              <a:lnSpc>
                <a:spcPct val="80000"/>
              </a:lnSpc>
            </a:pPr>
            <a:r>
              <a:rPr lang="zh-CN" altLang="en-US" sz="2400" dirty="0" smtClean="0"/>
              <a:t>单调性</a:t>
            </a:r>
            <a:r>
              <a:rPr lang="en-US" altLang="zh-CN" sz="2400" dirty="0" smtClean="0"/>
              <a:t>(Monotonicity) </a:t>
            </a:r>
          </a:p>
          <a:p>
            <a:pPr lvl="2" eaLnBrk="1" hangingPunct="1">
              <a:lnSpc>
                <a:spcPct val="80000"/>
              </a:lnSpc>
            </a:pPr>
            <a:r>
              <a:rPr lang="zh-CN" altLang="en-US" sz="2000" dirty="0" smtClean="0"/>
              <a:t>单调性是指如果已经有一些内容通过哈希分派到了相应的缓冲中，又有新的缓冲加入到系统中。哈希的结果应能够保证原有已分配的内容可以被映射到新的缓冲中去，而不会被映射到旧的缓冲集合中的其他缓冲区。</a:t>
            </a:r>
          </a:p>
          <a:p>
            <a:pPr lvl="1" eaLnBrk="1" hangingPunct="1">
              <a:lnSpc>
                <a:spcPct val="80000"/>
              </a:lnSpc>
            </a:pPr>
            <a:r>
              <a:rPr lang="zh-CN" altLang="en-US" sz="2400" dirty="0" smtClean="0"/>
              <a:t>分散性</a:t>
            </a:r>
            <a:r>
              <a:rPr lang="en-US" altLang="zh-CN" sz="2400" dirty="0" smtClean="0"/>
              <a:t>(Spread) </a:t>
            </a:r>
          </a:p>
          <a:p>
            <a:pPr lvl="2" eaLnBrk="1" hangingPunct="1">
              <a:lnSpc>
                <a:spcPct val="80000"/>
              </a:lnSpc>
            </a:pPr>
            <a:r>
              <a:rPr lang="zh-CN" altLang="en-US" sz="2000" dirty="0" smtClean="0"/>
              <a:t>防止哈希的结果不一致，相同的内容被不同的终端映射到不同的缓冲区 中。这种情况显然是应该避免的，因为它导致相同内容被存储到不同缓冲中去，降低了系统存储的效率。</a:t>
            </a:r>
          </a:p>
          <a:p>
            <a:pPr lvl="1" eaLnBrk="1" hangingPunct="1">
              <a:lnSpc>
                <a:spcPct val="80000"/>
              </a:lnSpc>
            </a:pPr>
            <a:r>
              <a:rPr lang="zh-CN" altLang="en-US" sz="2400" dirty="0" smtClean="0"/>
              <a:t>负载</a:t>
            </a:r>
            <a:r>
              <a:rPr lang="en-US" altLang="zh-CN" sz="2400" dirty="0" smtClean="0"/>
              <a:t>(Load) </a:t>
            </a:r>
          </a:p>
          <a:p>
            <a:pPr lvl="2" eaLnBrk="1" hangingPunct="1">
              <a:lnSpc>
                <a:spcPct val="80000"/>
              </a:lnSpc>
            </a:pPr>
            <a:r>
              <a:rPr lang="zh-CN" altLang="en-US" sz="2000" dirty="0" smtClean="0"/>
              <a:t>负载问题实际上是从另一个角度看待分散性问题。既然不同的终端可能将相同的内容映射到不同的缓冲区中，那么对于一个特定的缓冲区而言，也可能被不同的用户映射为不同的内容。与分散性一样，这种情况也是应当避免的，因此好的哈希算法应能够尽量降低缓冲的负荷。</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p:txBody>
          <a:bodyPr/>
          <a:lstStyle/>
          <a:p>
            <a:pPr eaLnBrk="1" hangingPunct="1"/>
            <a:endParaRPr lang="zh-CN" altLang="zh-CN" smtClean="0"/>
          </a:p>
        </p:txBody>
      </p:sp>
      <p:sp>
        <p:nvSpPr>
          <p:cNvPr id="30723" name="Rectangle 3"/>
          <p:cNvSpPr>
            <a:spLocks noGrp="1" noChangeArrowheads="1"/>
          </p:cNvSpPr>
          <p:nvPr>
            <p:ph type="body" idx="4294967295"/>
          </p:nvPr>
        </p:nvSpPr>
        <p:spPr>
          <a:xfrm>
            <a:off x="468313" y="2420938"/>
            <a:ext cx="8229600" cy="3960812"/>
          </a:xfrm>
        </p:spPr>
        <p:txBody>
          <a:bodyPr/>
          <a:lstStyle/>
          <a:p>
            <a:pPr eaLnBrk="1" hangingPunct="1"/>
            <a:r>
              <a:rPr lang="zh-CN" altLang="en-US" smtClean="0"/>
              <a:t>覆盖网络</a:t>
            </a:r>
          </a:p>
          <a:p>
            <a:pPr lvl="1" eaLnBrk="1" hangingPunct="1"/>
            <a:r>
              <a:rPr lang="zh-CN" altLang="en-US" smtClean="0"/>
              <a:t>在一个含有</a:t>
            </a:r>
            <a:r>
              <a:rPr lang="en-US" altLang="zh-CN" smtClean="0"/>
              <a:t>N</a:t>
            </a:r>
            <a:r>
              <a:rPr lang="zh-CN" altLang="en-US" smtClean="0"/>
              <a:t>个节点的网络中，将整个网络看做一个圆环，节点按标识符从小到大顺时针组成一个环。对象分配在节点</a:t>
            </a:r>
            <a:r>
              <a:rPr lang="en-US" altLang="zh-CN" smtClean="0"/>
              <a:t>n</a:t>
            </a:r>
            <a:r>
              <a:rPr lang="zh-CN" altLang="en-US" smtClean="0"/>
              <a:t>上，</a:t>
            </a:r>
            <a:r>
              <a:rPr lang="en-US" altLang="zh-CN" smtClean="0"/>
              <a:t>n</a:t>
            </a:r>
            <a:r>
              <a:rPr lang="zh-CN" altLang="en-US" smtClean="0"/>
              <a:t>是从节点标识符大于等于对象标识的节点开始顺时针方向遇到的第一个活着的节点。</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pPr eaLnBrk="1" hangingPunct="1"/>
            <a:endParaRPr lang="zh-CN" altLang="zh-CN" smtClean="0"/>
          </a:p>
        </p:txBody>
      </p:sp>
      <p:sp>
        <p:nvSpPr>
          <p:cNvPr id="31747" name="Rectangle 3"/>
          <p:cNvSpPr>
            <a:spLocks noGrp="1" noChangeArrowheads="1"/>
          </p:cNvSpPr>
          <p:nvPr>
            <p:ph type="body" idx="4294967295"/>
          </p:nvPr>
        </p:nvSpPr>
        <p:spPr/>
        <p:txBody>
          <a:bodyPr/>
          <a:lstStyle/>
          <a:p>
            <a:pPr eaLnBrk="1" hangingPunct="1"/>
            <a:endParaRPr lang="zh-CN" altLang="zh-CN" smtClean="0"/>
          </a:p>
        </p:txBody>
      </p:sp>
      <p:sp>
        <p:nvSpPr>
          <p:cNvPr id="31748" name="Rectangle 5"/>
          <p:cNvSpPr>
            <a:spLocks noChangeArrowheads="1"/>
          </p:cNvSpPr>
          <p:nvPr/>
        </p:nvSpPr>
        <p:spPr bwMode="auto">
          <a:xfrm>
            <a:off x="0" y="21431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31749" name="Object 4"/>
          <p:cNvGraphicFramePr>
            <a:graphicFrameLocks noChangeAspect="1"/>
          </p:cNvGraphicFramePr>
          <p:nvPr/>
        </p:nvGraphicFramePr>
        <p:xfrm>
          <a:off x="468313" y="1484313"/>
          <a:ext cx="8424862" cy="4576762"/>
        </p:xfrm>
        <a:graphic>
          <a:graphicData uri="http://schemas.openxmlformats.org/presentationml/2006/ole">
            <mc:AlternateContent xmlns:mc="http://schemas.openxmlformats.org/markup-compatibility/2006">
              <mc:Choice xmlns:v="urn:schemas-microsoft-com:vml" Requires="v">
                <p:oleObj spid="_x0000_s28728" r:id="rId3" imgW="4549140" imgH="2483485" progId="Visio.Drawing.11">
                  <p:embed/>
                </p:oleObj>
              </mc:Choice>
              <mc:Fallback>
                <p:oleObj r:id="rId3" imgW="4549140" imgH="2483485" progId="Visio.Drawing.11">
                  <p:embed/>
                  <p:pic>
                    <p:nvPicPr>
                      <p:cNvPr id="0" name="图片 287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484313"/>
                        <a:ext cx="8424862" cy="457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pPr eaLnBrk="1" hangingPunct="1"/>
            <a:endParaRPr lang="zh-CN" altLang="zh-CN" smtClean="0"/>
          </a:p>
        </p:txBody>
      </p:sp>
      <p:sp>
        <p:nvSpPr>
          <p:cNvPr id="32771" name="Rectangle 3"/>
          <p:cNvSpPr>
            <a:spLocks noGrp="1" noChangeArrowheads="1"/>
          </p:cNvSpPr>
          <p:nvPr>
            <p:ph type="body" idx="4294967295"/>
          </p:nvPr>
        </p:nvSpPr>
        <p:spPr>
          <a:xfrm>
            <a:off x="468313" y="1125538"/>
            <a:ext cx="8229600" cy="5543550"/>
          </a:xfrm>
        </p:spPr>
        <p:txBody>
          <a:bodyPr/>
          <a:lstStyle/>
          <a:p>
            <a:pPr eaLnBrk="1" hangingPunct="1"/>
            <a:r>
              <a:rPr lang="en-US" altLang="zh-CN" sz="2800" smtClean="0"/>
              <a:t>Chord</a:t>
            </a:r>
            <a:r>
              <a:rPr lang="zh-CN" altLang="en-US" sz="2800" smtClean="0"/>
              <a:t>协议的数据定位 </a:t>
            </a:r>
          </a:p>
          <a:p>
            <a:pPr lvl="1" eaLnBrk="1" hangingPunct="1"/>
            <a:r>
              <a:rPr lang="zh-CN" altLang="en-US" sz="2400" smtClean="0"/>
              <a:t>网络中共可能存在</a:t>
            </a:r>
            <a:r>
              <a:rPr lang="en-US" altLang="zh-CN" sz="2400" smtClean="0"/>
              <a:t>N</a:t>
            </a:r>
            <a:r>
              <a:rPr lang="zh-CN" altLang="en-US" sz="2400" smtClean="0"/>
              <a:t>个节点，</a:t>
            </a:r>
            <a:r>
              <a:rPr lang="en-US" altLang="zh-CN" sz="2400" smtClean="0"/>
              <a:t>ID</a:t>
            </a:r>
            <a:r>
              <a:rPr lang="zh-CN" altLang="en-US" sz="2400" smtClean="0"/>
              <a:t>值</a:t>
            </a:r>
            <a:r>
              <a:rPr lang="en-US" altLang="zh-CN" sz="2400" smtClean="0"/>
              <a:t>0-N</a:t>
            </a:r>
            <a:r>
              <a:rPr lang="zh-CN" altLang="en-US" sz="2400" smtClean="0"/>
              <a:t>。组成一个环， </a:t>
            </a:r>
            <a:r>
              <a:rPr lang="en-US" altLang="zh-CN" sz="2400" smtClean="0"/>
              <a:t>Chord</a:t>
            </a:r>
            <a:r>
              <a:rPr lang="zh-CN" altLang="en-US" sz="2400" smtClean="0"/>
              <a:t>协议规定每个节点一定知道其后继节点，查找只能是顺时针进行。</a:t>
            </a:r>
          </a:p>
          <a:p>
            <a:pPr lvl="1" eaLnBrk="1" hangingPunct="1"/>
            <a:r>
              <a:rPr lang="en-US" altLang="zh-CN" sz="2400" smtClean="0"/>
              <a:t>Chord</a:t>
            </a:r>
            <a:r>
              <a:rPr lang="zh-CN" altLang="en-US" sz="2400" smtClean="0"/>
              <a:t>为每个节点维护一个路由表，路由表的大小为</a:t>
            </a:r>
            <a:r>
              <a:rPr lang="en-US" altLang="zh-CN" sz="2400" smtClean="0"/>
              <a:t>m</a:t>
            </a:r>
            <a:r>
              <a:rPr lang="zh-CN" altLang="en-US" sz="2400" smtClean="0"/>
              <a:t>项（</a:t>
            </a:r>
            <a:r>
              <a:rPr lang="en-US" altLang="zh-CN" sz="2400" smtClean="0"/>
              <a:t>2</a:t>
            </a:r>
            <a:r>
              <a:rPr lang="en-US" altLang="zh-CN" sz="2400" baseline="30000" smtClean="0"/>
              <a:t>m</a:t>
            </a:r>
            <a:r>
              <a:rPr lang="en-US" altLang="zh-CN" sz="2400" smtClean="0"/>
              <a:t>&gt;=N</a:t>
            </a:r>
            <a:r>
              <a:rPr lang="zh-CN" altLang="en-US" sz="2400" smtClean="0"/>
              <a:t>），称其为 </a:t>
            </a:r>
            <a:r>
              <a:rPr lang="en-US" altLang="zh-CN" sz="2400" smtClean="0"/>
              <a:t>finger table</a:t>
            </a:r>
            <a:r>
              <a:rPr lang="zh-CN" altLang="en-US" sz="2400" smtClean="0"/>
              <a:t>。</a:t>
            </a:r>
            <a:r>
              <a:rPr lang="en-US" altLang="zh-CN" sz="2400" smtClean="0"/>
              <a:t>finger table</a:t>
            </a:r>
            <a:r>
              <a:rPr lang="zh-CN" altLang="en-US" sz="2400" smtClean="0"/>
              <a:t>保存的节点不是直接相邻的节点，而是按照</a:t>
            </a:r>
            <a:r>
              <a:rPr lang="en-US" altLang="zh-CN" sz="2400" smtClean="0"/>
              <a:t>ID</a:t>
            </a:r>
            <a:r>
              <a:rPr lang="zh-CN" altLang="en-US" sz="2400" smtClean="0"/>
              <a:t>间隔</a:t>
            </a:r>
            <a:r>
              <a:rPr lang="en-US" altLang="zh-CN" sz="2400" smtClean="0"/>
              <a:t>2</a:t>
            </a:r>
            <a:r>
              <a:rPr lang="en-US" altLang="zh-CN" sz="2400" baseline="30000" smtClean="0"/>
              <a:t>i</a:t>
            </a:r>
            <a:r>
              <a:rPr lang="zh-CN" altLang="en-US" sz="2400" smtClean="0"/>
              <a:t>的关系排列</a:t>
            </a:r>
            <a:r>
              <a:rPr lang="en-US" altLang="zh-CN" sz="2400" smtClean="0"/>
              <a:t>(i</a:t>
            </a:r>
            <a:r>
              <a:rPr lang="zh-CN" altLang="en-US" sz="2400" smtClean="0"/>
              <a:t>表示表中的数组下标</a:t>
            </a:r>
            <a:r>
              <a:rPr lang="en-US" altLang="zh-CN" sz="2400" smtClean="0"/>
              <a:t>)</a:t>
            </a:r>
            <a:r>
              <a:rPr lang="zh-CN" altLang="en-US" sz="2400" smtClean="0"/>
              <a:t>，表中包括</a:t>
            </a:r>
            <a:r>
              <a:rPr lang="en-US" altLang="zh-CN" sz="2400" smtClean="0"/>
              <a:t>m</a:t>
            </a:r>
            <a:r>
              <a:rPr lang="zh-CN" altLang="en-US" sz="2400" smtClean="0"/>
              <a:t>个后继节点和一个前驱节点。前驱节点即</a:t>
            </a:r>
            <a:r>
              <a:rPr lang="en-US" altLang="zh-CN" sz="2400" smtClean="0"/>
              <a:t>NodeID</a:t>
            </a:r>
            <a:r>
              <a:rPr lang="zh-CN" altLang="en-US" sz="2400" smtClean="0"/>
              <a:t>比本节点小的最近节点</a:t>
            </a:r>
          </a:p>
          <a:p>
            <a:pPr lvl="1" eaLnBrk="1" hangingPunct="1"/>
            <a:r>
              <a:rPr lang="zh-CN" altLang="en-US" sz="2400" smtClean="0"/>
              <a:t>假设本节点 </a:t>
            </a:r>
            <a:r>
              <a:rPr lang="en-US" altLang="zh-CN" sz="2400" smtClean="0"/>
              <a:t>NodeID</a:t>
            </a:r>
            <a:r>
              <a:rPr lang="zh-CN" altLang="en-US" sz="2400" smtClean="0"/>
              <a:t>为</a:t>
            </a:r>
            <a:r>
              <a:rPr lang="en-US" altLang="zh-CN" sz="2400" smtClean="0"/>
              <a:t>X</a:t>
            </a:r>
            <a:r>
              <a:rPr lang="zh-CN" altLang="en-US" sz="2400" smtClean="0"/>
              <a:t>，则</a:t>
            </a:r>
            <a:r>
              <a:rPr lang="en-US" altLang="zh-CN" sz="2400" smtClean="0"/>
              <a:t>m</a:t>
            </a:r>
            <a:r>
              <a:rPr lang="zh-CN" altLang="en-US" sz="2400" smtClean="0"/>
              <a:t>个后继节点分别为 </a:t>
            </a:r>
            <a:r>
              <a:rPr lang="en-US" altLang="zh-CN" sz="2400" smtClean="0"/>
              <a:t>NodeID</a:t>
            </a:r>
            <a:r>
              <a:rPr lang="zh-CN" altLang="en-US" sz="2400" smtClean="0"/>
              <a:t>大于</a:t>
            </a:r>
            <a:r>
              <a:rPr lang="en-US" altLang="zh-CN" sz="2400" smtClean="0"/>
              <a:t>X+2</a:t>
            </a:r>
            <a:r>
              <a:rPr lang="en-US" altLang="zh-CN" sz="2400" baseline="30000" smtClean="0"/>
              <a:t>0</a:t>
            </a:r>
            <a:r>
              <a:rPr lang="zh-CN" altLang="en-US" sz="2400" smtClean="0"/>
              <a:t>，</a:t>
            </a:r>
            <a:r>
              <a:rPr lang="en-US" altLang="zh-CN" sz="2400" smtClean="0"/>
              <a:t>X+2</a:t>
            </a:r>
            <a:r>
              <a:rPr lang="en-US" altLang="zh-CN" sz="2400" baseline="30000" smtClean="0"/>
              <a:t>1</a:t>
            </a:r>
            <a:r>
              <a:rPr lang="zh-CN" altLang="en-US" sz="2400" smtClean="0"/>
              <a:t>，</a:t>
            </a:r>
            <a:r>
              <a:rPr lang="en-US" altLang="zh-CN" sz="2400" smtClean="0"/>
              <a:t>…</a:t>
            </a:r>
            <a:r>
              <a:rPr lang="zh-CN" altLang="en-US" sz="2400" smtClean="0"/>
              <a:t>，</a:t>
            </a:r>
            <a:r>
              <a:rPr lang="en-US" altLang="zh-CN" sz="2400" smtClean="0"/>
              <a:t>X+2</a:t>
            </a:r>
            <a:r>
              <a:rPr lang="en-US" altLang="zh-CN" sz="2400" baseline="30000" smtClean="0"/>
              <a:t>m</a:t>
            </a:r>
            <a:r>
              <a:rPr lang="zh-CN" altLang="en-US" sz="2400" smtClean="0"/>
              <a:t>的第一个节点。其中第</a:t>
            </a:r>
            <a:r>
              <a:rPr lang="en-US" altLang="zh-CN" sz="2400" smtClean="0"/>
              <a:t>i</a:t>
            </a:r>
            <a:r>
              <a:rPr lang="zh-CN" altLang="en-US" sz="2400" smtClean="0"/>
              <a:t>项指向节点</a:t>
            </a:r>
            <a:r>
              <a:rPr lang="en-US" altLang="zh-CN" sz="2400" smtClean="0"/>
              <a:t>X</a:t>
            </a:r>
            <a:r>
              <a:rPr lang="zh-CN" altLang="en-US" sz="2400" smtClean="0"/>
              <a:t>的后继集中第一个活动的并满足条件大于等于</a:t>
            </a:r>
            <a:r>
              <a:rPr lang="en-US" altLang="zh-CN" sz="2400" smtClean="0"/>
              <a:t>n+2</a:t>
            </a:r>
            <a:r>
              <a:rPr lang="en-US" altLang="zh-CN" sz="2400" baseline="30000" smtClean="0"/>
              <a:t>i</a:t>
            </a:r>
            <a:r>
              <a:rPr lang="en-US" altLang="zh-CN" sz="2400" smtClean="0"/>
              <a:t>-1</a:t>
            </a:r>
            <a:r>
              <a:rPr lang="zh-CN" altLang="en-US" sz="2400" smtClean="0"/>
              <a:t>的最小节点</a:t>
            </a:r>
            <a:r>
              <a:rPr lang="en-US" altLang="zh-CN" sz="2400" smtClean="0"/>
              <a:t>s</a:t>
            </a:r>
            <a:endParaRPr lang="zh-CN" altLang="en-US" sz="24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2"/>
          <p:cNvSpPr>
            <a:spLocks noGrp="1" noChangeArrowheads="1"/>
          </p:cNvSpPr>
          <p:nvPr>
            <p:ph type="title"/>
          </p:nvPr>
        </p:nvSpPr>
        <p:spPr>
          <a:xfrm>
            <a:off x="468313" y="908050"/>
            <a:ext cx="8229600" cy="711200"/>
          </a:xfrm>
        </p:spPr>
        <p:txBody>
          <a:bodyPr/>
          <a:lstStyle/>
          <a:p>
            <a:r>
              <a:rPr lang="zh-CN" altLang="en-US" sz="4000"/>
              <a:t>快照存储技术</a:t>
            </a:r>
          </a:p>
        </p:txBody>
      </p:sp>
      <p:sp>
        <p:nvSpPr>
          <p:cNvPr id="1115139" name="Rectangle 3"/>
          <p:cNvSpPr>
            <a:spLocks noGrp="1" noChangeArrowheads="1"/>
          </p:cNvSpPr>
          <p:nvPr>
            <p:ph type="body" idx="1"/>
          </p:nvPr>
        </p:nvSpPr>
        <p:spPr>
          <a:xfrm>
            <a:off x="468313" y="1700213"/>
            <a:ext cx="8229600" cy="5157787"/>
          </a:xfrm>
        </p:spPr>
        <p:txBody>
          <a:bodyPr/>
          <a:lstStyle/>
          <a:p>
            <a:pPr>
              <a:lnSpc>
                <a:spcPct val="90000"/>
              </a:lnSpc>
            </a:pPr>
            <a:r>
              <a:rPr lang="zh-CN" altLang="en-US" sz="2400"/>
              <a:t>什么是快照？</a:t>
            </a:r>
          </a:p>
          <a:p>
            <a:pPr lvl="1">
              <a:lnSpc>
                <a:spcPct val="90000"/>
              </a:lnSpc>
            </a:pPr>
            <a:r>
              <a:rPr lang="zh-CN" altLang="en-US" sz="2000"/>
              <a:t>是特定数据集的一个完整可用拷贝，该数据集包含源数据在拷贝点的静态映象；快照可以是数据再现的一个副本或者复制。</a:t>
            </a:r>
          </a:p>
          <a:p>
            <a:pPr lvl="1">
              <a:lnSpc>
                <a:spcPct val="90000"/>
              </a:lnSpc>
            </a:pPr>
            <a:r>
              <a:rPr lang="zh-CN" altLang="en-US" sz="2000"/>
              <a:t>“快照”通常被定义为一组文件、目录或卷在某个特定时间点的副本。“快照”这个名字的含义与“照片”相似，它所捕获的是一组特定数据在某个时间点的映像。</a:t>
            </a:r>
          </a:p>
          <a:p>
            <a:pPr>
              <a:lnSpc>
                <a:spcPct val="90000"/>
              </a:lnSpc>
            </a:pPr>
            <a:r>
              <a:rPr lang="zh-CN" altLang="en-US" sz="2400"/>
              <a:t>快照有三种基本形式：基于文件系统式的、基于卷管理器</a:t>
            </a:r>
            <a:r>
              <a:rPr lang="en-US" altLang="zh-CN" sz="2400"/>
              <a:t>/</a:t>
            </a:r>
            <a:r>
              <a:rPr lang="zh-CN" altLang="en-US" sz="2400"/>
              <a:t>虚拟化式的和基于系统式的。对应不同类型的实现主体</a:t>
            </a:r>
          </a:p>
          <a:p>
            <a:pPr lvl="1">
              <a:lnSpc>
                <a:spcPct val="90000"/>
              </a:lnSpc>
            </a:pPr>
            <a:r>
              <a:rPr lang="zh-CN" altLang="en-US" sz="2000"/>
              <a:t>主机文件系统</a:t>
            </a:r>
            <a:r>
              <a:rPr lang="en-US" altLang="zh-CN" sz="2000"/>
              <a:t>(</a:t>
            </a:r>
            <a:r>
              <a:rPr lang="zh-CN" altLang="en-US" sz="2000"/>
              <a:t>包括服务器、台式机、笔记本电脑</a:t>
            </a:r>
            <a:r>
              <a:rPr lang="en-US" altLang="zh-CN" sz="2000"/>
              <a:t>)</a:t>
            </a:r>
          </a:p>
          <a:p>
            <a:pPr lvl="1">
              <a:lnSpc>
                <a:spcPct val="90000"/>
              </a:lnSpc>
            </a:pPr>
            <a:r>
              <a:rPr lang="zh-CN" altLang="en-US" sz="2000"/>
              <a:t>逻辑卷管理器</a:t>
            </a:r>
            <a:r>
              <a:rPr lang="en-US" altLang="zh-CN" sz="2000"/>
              <a:t>(LVM)</a:t>
            </a:r>
          </a:p>
          <a:p>
            <a:pPr lvl="1">
              <a:lnSpc>
                <a:spcPct val="90000"/>
              </a:lnSpc>
            </a:pPr>
            <a:r>
              <a:rPr lang="zh-CN" altLang="en-US" sz="2000"/>
              <a:t>存储虚拟化装置</a:t>
            </a:r>
          </a:p>
          <a:p>
            <a:pPr lvl="1">
              <a:lnSpc>
                <a:spcPct val="90000"/>
              </a:lnSpc>
            </a:pPr>
            <a:r>
              <a:rPr lang="zh-CN" altLang="en-US" sz="2000"/>
              <a:t>网络附加存储系统</a:t>
            </a:r>
            <a:r>
              <a:rPr lang="en-US" altLang="zh-CN" sz="2000"/>
              <a:t>(NAS)</a:t>
            </a:r>
          </a:p>
          <a:p>
            <a:pPr lvl="1">
              <a:lnSpc>
                <a:spcPct val="90000"/>
              </a:lnSpc>
            </a:pPr>
            <a:r>
              <a:rPr lang="zh-CN" altLang="en-US" sz="2000"/>
              <a:t>磁盘阵列</a:t>
            </a:r>
          </a:p>
          <a:p>
            <a:pPr lvl="1">
              <a:lnSpc>
                <a:spcPct val="90000"/>
              </a:lnSpc>
            </a:pPr>
            <a:r>
              <a:rPr lang="zh-CN" altLang="en-US" sz="2000"/>
              <a:t>数据库</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p:txBody>
          <a:bodyPr/>
          <a:lstStyle/>
          <a:p>
            <a:pPr eaLnBrk="1" hangingPunct="1"/>
            <a:endParaRPr lang="zh-CN" altLang="zh-CN" smtClean="0"/>
          </a:p>
        </p:txBody>
      </p:sp>
      <p:sp>
        <p:nvSpPr>
          <p:cNvPr id="33795" name="Rectangle 3"/>
          <p:cNvSpPr>
            <a:spLocks noGrp="1" noChangeArrowheads="1"/>
          </p:cNvSpPr>
          <p:nvPr>
            <p:ph type="body" idx="4294967295"/>
          </p:nvPr>
        </p:nvSpPr>
        <p:spPr>
          <a:xfrm>
            <a:off x="468313" y="2420938"/>
            <a:ext cx="8229600" cy="4103687"/>
          </a:xfrm>
        </p:spPr>
        <p:txBody>
          <a:bodyPr/>
          <a:lstStyle/>
          <a:p>
            <a:pPr eaLnBrk="1" hangingPunct="1">
              <a:lnSpc>
                <a:spcPct val="90000"/>
              </a:lnSpc>
            </a:pPr>
            <a:r>
              <a:rPr lang="en-US" altLang="zh-CN" sz="2800" dirty="0" smtClean="0"/>
              <a:t>Chord</a:t>
            </a:r>
            <a:r>
              <a:rPr lang="zh-CN" altLang="en-US" sz="2800" dirty="0" smtClean="0"/>
              <a:t>协议的数据查找</a:t>
            </a:r>
          </a:p>
          <a:p>
            <a:pPr lvl="1" eaLnBrk="1" hangingPunct="1">
              <a:lnSpc>
                <a:spcPct val="90000"/>
              </a:lnSpc>
            </a:pPr>
            <a:r>
              <a:rPr lang="en-US" altLang="zh-CN" sz="2400" dirty="0" smtClean="0"/>
              <a:t>Chord</a:t>
            </a:r>
            <a:r>
              <a:rPr lang="zh-CN" altLang="en-US" sz="2400" dirty="0" smtClean="0"/>
              <a:t>协议在查询的过程中，查询节点将请求发送到附近</a:t>
            </a:r>
            <a:r>
              <a:rPr lang="en-US" altLang="zh-CN" sz="2400" dirty="0" smtClean="0"/>
              <a:t>(</a:t>
            </a:r>
            <a:r>
              <a:rPr lang="zh-CN" altLang="en-US" sz="2400" dirty="0" smtClean="0"/>
              <a:t>键值最接近</a:t>
            </a:r>
            <a:r>
              <a:rPr lang="en-US" altLang="zh-CN" sz="2400" dirty="0" smtClean="0"/>
              <a:t>)</a:t>
            </a:r>
            <a:r>
              <a:rPr lang="zh-CN" altLang="en-US" sz="2400" dirty="0" smtClean="0"/>
              <a:t>的节点上。收到查询请求的节点如果发现自身存储了被查询的信息，可以直接回应查询节点</a:t>
            </a:r>
            <a:r>
              <a:rPr lang="en-US" altLang="zh-CN" sz="2400" dirty="0" smtClean="0"/>
              <a:t>(</a:t>
            </a:r>
            <a:r>
              <a:rPr lang="zh-CN" altLang="en-US" sz="2400" dirty="0" smtClean="0"/>
              <a:t>这与一致性哈希完全相同</a:t>
            </a:r>
            <a:r>
              <a:rPr lang="en-US" altLang="zh-CN" sz="2400" dirty="0" smtClean="0"/>
              <a:t>)</a:t>
            </a:r>
            <a:r>
              <a:rPr lang="zh-CN" altLang="en-US" sz="2400" dirty="0" smtClean="0"/>
              <a:t>；如果被查询的信息不在本地，就根据查询表将请求转发到与键值最接近的节点上。这样的过程一直持续到找到相应的节点为止。</a:t>
            </a:r>
          </a:p>
          <a:p>
            <a:pPr lvl="1" eaLnBrk="1" hangingPunct="1">
              <a:lnSpc>
                <a:spcPct val="90000"/>
              </a:lnSpc>
            </a:pPr>
            <a:r>
              <a:rPr lang="zh-CN" altLang="en-US" sz="2400" dirty="0" smtClean="0"/>
              <a:t>查询过程实际上就是折半查找的过程。虽然</a:t>
            </a:r>
            <a:r>
              <a:rPr lang="en-US" altLang="zh-CN" sz="2400" dirty="0" smtClean="0"/>
              <a:t>Chord</a:t>
            </a:r>
            <a:r>
              <a:rPr lang="zh-CN" altLang="en-US" sz="2400" dirty="0" smtClean="0"/>
              <a:t>中的每个节点维护了</a:t>
            </a:r>
            <a:r>
              <a:rPr lang="en-US" altLang="zh-CN" sz="2400" dirty="0" smtClean="0"/>
              <a:t>O(log(N))</a:t>
            </a:r>
            <a:r>
              <a:rPr lang="zh-CN" altLang="en-US" sz="2400" dirty="0" smtClean="0"/>
              <a:t>个信息，但是</a:t>
            </a:r>
            <a:r>
              <a:rPr lang="en-US" altLang="zh-CN" sz="2400" dirty="0" smtClean="0"/>
              <a:t>Chord</a:t>
            </a:r>
            <a:r>
              <a:rPr lang="zh-CN" altLang="en-US" sz="2400" dirty="0" smtClean="0"/>
              <a:t>协议提高了数据路由和定位的效率，从</a:t>
            </a:r>
            <a:r>
              <a:rPr lang="en-US" altLang="zh-CN" sz="2400" dirty="0" smtClean="0"/>
              <a:t>O(N)</a:t>
            </a:r>
            <a:r>
              <a:rPr lang="zh-CN" altLang="en-US" sz="2400" dirty="0" smtClean="0"/>
              <a:t>提高到了</a:t>
            </a:r>
            <a:r>
              <a:rPr lang="en-US" altLang="zh-CN" sz="2400" dirty="0" smtClean="0"/>
              <a:t>O(log(N))</a:t>
            </a:r>
            <a:r>
              <a:rPr lang="zh-CN" altLang="en-US" sz="2400" dirty="0" smtClean="0"/>
              <a:t>，查询时信息的转发也减少到了</a:t>
            </a:r>
            <a:r>
              <a:rPr lang="en-US" altLang="zh-CN" sz="2400" dirty="0" smtClean="0"/>
              <a:t>O(log(N))</a:t>
            </a:r>
            <a:r>
              <a:rPr lang="zh-CN" altLang="en-US" sz="2400" dirty="0" smtClean="0"/>
              <a:t>。 </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p:txBody>
          <a:bodyPr/>
          <a:lstStyle/>
          <a:p>
            <a:pPr eaLnBrk="1" hangingPunct="1"/>
            <a:endParaRPr lang="zh-CN" altLang="zh-CN" smtClean="0"/>
          </a:p>
        </p:txBody>
      </p:sp>
      <p:sp>
        <p:nvSpPr>
          <p:cNvPr id="34819" name="Rectangle 3"/>
          <p:cNvSpPr>
            <a:spLocks noGrp="1" noChangeArrowheads="1"/>
          </p:cNvSpPr>
          <p:nvPr>
            <p:ph type="body" idx="4294967295"/>
          </p:nvPr>
        </p:nvSpPr>
        <p:spPr>
          <a:xfrm>
            <a:off x="395288" y="908050"/>
            <a:ext cx="8229600" cy="3384550"/>
          </a:xfrm>
        </p:spPr>
        <p:txBody>
          <a:bodyPr/>
          <a:lstStyle/>
          <a:p>
            <a:pPr eaLnBrk="1" hangingPunct="1"/>
            <a:r>
              <a:rPr lang="zh-CN" altLang="en-US" smtClean="0"/>
              <a:t>例如</a:t>
            </a:r>
            <a:r>
              <a:rPr lang="en-US" altLang="zh-CN" smtClean="0"/>
              <a:t>64</a:t>
            </a:r>
            <a:r>
              <a:rPr lang="zh-CN" altLang="en-US" smtClean="0"/>
              <a:t>个节点的</a:t>
            </a:r>
            <a:r>
              <a:rPr lang="en-US" altLang="zh-CN" smtClean="0"/>
              <a:t>Chord</a:t>
            </a:r>
            <a:r>
              <a:rPr lang="zh-CN" altLang="en-US" smtClean="0"/>
              <a:t>环</a:t>
            </a:r>
          </a:p>
        </p:txBody>
      </p:sp>
      <p:sp>
        <p:nvSpPr>
          <p:cNvPr id="34820" name="Rectangle 5"/>
          <p:cNvSpPr>
            <a:spLocks noChangeArrowheads="1"/>
          </p:cNvSpPr>
          <p:nvPr/>
        </p:nvSpPr>
        <p:spPr bwMode="auto">
          <a:xfrm>
            <a:off x="0" y="2085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34821" name="Object 4"/>
          <p:cNvGraphicFramePr>
            <a:graphicFrameLocks noChangeAspect="1"/>
          </p:cNvGraphicFramePr>
          <p:nvPr/>
        </p:nvGraphicFramePr>
        <p:xfrm>
          <a:off x="827088" y="1484313"/>
          <a:ext cx="7559675" cy="4100512"/>
        </p:xfrm>
        <a:graphic>
          <a:graphicData uri="http://schemas.openxmlformats.org/presentationml/2006/ole">
            <mc:AlternateContent xmlns:mc="http://schemas.openxmlformats.org/markup-compatibility/2006">
              <mc:Choice xmlns:v="urn:schemas-microsoft-com:vml" Requires="v">
                <p:oleObj spid="_x0000_s29752" r:id="rId3" imgW="4549140" imgH="2483485" progId="Visio.Drawing.11">
                  <p:embed/>
                </p:oleObj>
              </mc:Choice>
              <mc:Fallback>
                <p:oleObj r:id="rId3" imgW="4549140" imgH="2483485" progId="Visio.Drawing.11">
                  <p:embed/>
                  <p:pic>
                    <p:nvPicPr>
                      <p:cNvPr id="0" name="图片 297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484313"/>
                        <a:ext cx="7559675" cy="410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p:txBody>
          <a:bodyPr/>
          <a:lstStyle/>
          <a:p>
            <a:pPr eaLnBrk="1" hangingPunct="1"/>
            <a:endParaRPr lang="zh-CN" altLang="zh-CN" smtClean="0"/>
          </a:p>
        </p:txBody>
      </p:sp>
      <p:sp>
        <p:nvSpPr>
          <p:cNvPr id="35843" name="Rectangle 3"/>
          <p:cNvSpPr>
            <a:spLocks noGrp="1" noChangeArrowheads="1"/>
          </p:cNvSpPr>
          <p:nvPr>
            <p:ph type="body" idx="4294967295"/>
          </p:nvPr>
        </p:nvSpPr>
        <p:spPr>
          <a:xfrm>
            <a:off x="539750" y="2133600"/>
            <a:ext cx="8229600" cy="4319588"/>
          </a:xfrm>
        </p:spPr>
        <p:txBody>
          <a:bodyPr/>
          <a:lstStyle/>
          <a:p>
            <a:pPr eaLnBrk="1" hangingPunct="1">
              <a:lnSpc>
                <a:spcPct val="90000"/>
              </a:lnSpc>
            </a:pPr>
            <a:r>
              <a:rPr lang="zh-CN" altLang="en-US" smtClean="0"/>
              <a:t> </a:t>
            </a:r>
            <a:r>
              <a:rPr lang="en-US" altLang="zh-CN" smtClean="0"/>
              <a:t>Chord</a:t>
            </a:r>
            <a:r>
              <a:rPr lang="zh-CN" altLang="en-US" smtClean="0"/>
              <a:t>协议其他的一些要素</a:t>
            </a:r>
          </a:p>
          <a:p>
            <a:pPr lvl="1" eaLnBrk="1" hangingPunct="1">
              <a:lnSpc>
                <a:spcPct val="90000"/>
              </a:lnSpc>
            </a:pPr>
            <a:r>
              <a:rPr lang="zh-CN" altLang="en-US" smtClean="0"/>
              <a:t>节点的加入与退出</a:t>
            </a:r>
          </a:p>
          <a:p>
            <a:pPr lvl="2" eaLnBrk="1" hangingPunct="1">
              <a:lnSpc>
                <a:spcPct val="90000"/>
              </a:lnSpc>
            </a:pPr>
            <a:r>
              <a:rPr lang="zh-CN" altLang="en-US" smtClean="0"/>
              <a:t>节点的加入必须有一个节点推荐</a:t>
            </a:r>
          </a:p>
          <a:p>
            <a:pPr lvl="1" eaLnBrk="1" hangingPunct="1">
              <a:lnSpc>
                <a:spcPct val="90000"/>
              </a:lnSpc>
            </a:pPr>
            <a:r>
              <a:rPr lang="zh-CN" altLang="en-US" smtClean="0"/>
              <a:t>节点内保存的数据资料的迁移</a:t>
            </a:r>
          </a:p>
          <a:p>
            <a:pPr lvl="1" eaLnBrk="1" hangingPunct="1">
              <a:lnSpc>
                <a:spcPct val="90000"/>
              </a:lnSpc>
            </a:pPr>
            <a:r>
              <a:rPr lang="zh-CN" altLang="en-US" smtClean="0"/>
              <a:t>实际中多采用 </a:t>
            </a:r>
            <a:r>
              <a:rPr lang="en-US" altLang="zh-CN" smtClean="0"/>
              <a:t>(key, value) </a:t>
            </a:r>
            <a:r>
              <a:rPr lang="zh-CN" altLang="en-US" smtClean="0"/>
              <a:t>对来实现，</a:t>
            </a:r>
            <a:r>
              <a:rPr lang="en-US" altLang="zh-CN" smtClean="0"/>
              <a:t>key</a:t>
            </a:r>
            <a:r>
              <a:rPr lang="zh-CN" altLang="en-US" smtClean="0"/>
              <a:t>决定存储的目标节点，</a:t>
            </a:r>
            <a:r>
              <a:rPr lang="en-US" altLang="zh-CN" smtClean="0"/>
              <a:t>value</a:t>
            </a:r>
            <a:r>
              <a:rPr lang="zh-CN" altLang="en-US" smtClean="0"/>
              <a:t>则是存储在目标节点的信息，可以是内容的索引，也可能是内容本身</a:t>
            </a:r>
            <a:r>
              <a:rPr lang="en-US" altLang="zh-CN" smtClean="0"/>
              <a:t>(</a:t>
            </a:r>
            <a:r>
              <a:rPr lang="zh-CN" altLang="en-US" smtClean="0"/>
              <a:t>如文件中的一个片段</a:t>
            </a:r>
            <a:r>
              <a:rPr lang="en-US" altLang="zh-CN" smtClean="0"/>
              <a:t>) </a:t>
            </a:r>
            <a:endParaRPr lang="zh-CN" altLang="en-US" smtClean="0"/>
          </a:p>
          <a:p>
            <a:pPr lvl="1" eaLnBrk="1" hangingPunct="1">
              <a:lnSpc>
                <a:spcPct val="90000"/>
              </a:lnSpc>
            </a:pPr>
            <a:r>
              <a:rPr lang="zh-CN" altLang="en-US" smtClean="0"/>
              <a:t>超级节点</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4294967295"/>
          </p:nvPr>
        </p:nvSpPr>
        <p:spPr>
          <a:xfrm>
            <a:off x="468313" y="1412875"/>
            <a:ext cx="8229600" cy="5229225"/>
          </a:xfrm>
        </p:spPr>
        <p:txBody>
          <a:bodyPr/>
          <a:lstStyle/>
          <a:p>
            <a:pPr eaLnBrk="1" hangingPunct="1">
              <a:lnSpc>
                <a:spcPct val="80000"/>
              </a:lnSpc>
            </a:pPr>
            <a:r>
              <a:rPr lang="zh-CN" altLang="en-US" sz="2800" smtClean="0"/>
              <a:t>半分布式拓扑结构网络（</a:t>
            </a:r>
            <a:r>
              <a:rPr lang="en-US" altLang="zh-CN" sz="2800" smtClean="0"/>
              <a:t>Partially Decentralized Topology</a:t>
            </a:r>
            <a:r>
              <a:rPr lang="zh-CN" altLang="en-US" sz="2800" smtClean="0"/>
              <a:t>）</a:t>
            </a:r>
          </a:p>
          <a:p>
            <a:pPr lvl="1" eaLnBrk="1" hangingPunct="1">
              <a:lnSpc>
                <a:spcPct val="80000"/>
              </a:lnSpc>
            </a:pPr>
            <a:r>
              <a:rPr lang="zh-CN" altLang="en-US" sz="2400" smtClean="0">
                <a:solidFill>
                  <a:srgbClr val="030301"/>
                </a:solidFill>
              </a:rPr>
              <a:t>半分布式结构吸取了中心化结构和全分布式结构化拓扑的优点，选择性能较高（处理、存储、带宽等方面性能）的结点作为超级点。</a:t>
            </a:r>
          </a:p>
          <a:p>
            <a:pPr lvl="1" eaLnBrk="1" hangingPunct="1">
              <a:lnSpc>
                <a:spcPct val="80000"/>
              </a:lnSpc>
            </a:pPr>
            <a:r>
              <a:rPr lang="zh-CN" altLang="en-US" sz="2400" smtClean="0">
                <a:solidFill>
                  <a:srgbClr val="030301"/>
                </a:solidFill>
              </a:rPr>
              <a:t>半分布式结构也是一个层次式结构，超级点之间构成一个高速转发层，超级点和所负责的普通结点构成若干层次。</a:t>
            </a:r>
          </a:p>
          <a:p>
            <a:pPr lvl="1" eaLnBrk="1" hangingPunct="1">
              <a:lnSpc>
                <a:spcPct val="80000"/>
              </a:lnSpc>
            </a:pPr>
            <a:r>
              <a:rPr lang="zh-CN" altLang="en-US" sz="2400" smtClean="0">
                <a:solidFill>
                  <a:srgbClr val="030301"/>
                </a:solidFill>
              </a:rPr>
              <a:t>结合第一、第三种索引算法</a:t>
            </a:r>
          </a:p>
          <a:p>
            <a:pPr lvl="2" eaLnBrk="1" hangingPunct="1">
              <a:lnSpc>
                <a:spcPct val="80000"/>
              </a:lnSpc>
            </a:pPr>
            <a:r>
              <a:rPr lang="zh-CN" altLang="en-US" sz="2000" smtClean="0">
                <a:solidFill>
                  <a:srgbClr val="030301"/>
                </a:solidFill>
              </a:rPr>
              <a:t>在各个超级点上存储了系统中其他部分结点的信息，发现算法仅在超级点之间转发，超级点再将查询请求转发给适当的叶子结点。</a:t>
            </a:r>
          </a:p>
          <a:p>
            <a:pPr lvl="2" eaLnBrk="1" hangingPunct="1">
              <a:lnSpc>
                <a:spcPct val="80000"/>
              </a:lnSpc>
            </a:pPr>
            <a:r>
              <a:rPr lang="zh-CN" altLang="en-US" sz="2000" smtClean="0">
                <a:solidFill>
                  <a:srgbClr val="030301"/>
                </a:solidFill>
              </a:rPr>
              <a:t>也可采用</a:t>
            </a:r>
            <a:r>
              <a:rPr lang="en-US" altLang="zh-CN" sz="2000" smtClean="0">
                <a:solidFill>
                  <a:srgbClr val="030301"/>
                </a:solidFill>
              </a:rPr>
              <a:t>DHT</a:t>
            </a:r>
            <a:r>
              <a:rPr lang="zh-CN" altLang="en-US" sz="2000" smtClean="0">
                <a:solidFill>
                  <a:srgbClr val="030301"/>
                </a:solidFill>
              </a:rPr>
              <a:t>协议进行索引查询</a:t>
            </a:r>
          </a:p>
          <a:p>
            <a:pPr lvl="1" eaLnBrk="1" hangingPunct="1">
              <a:lnSpc>
                <a:spcPct val="80000"/>
              </a:lnSpc>
            </a:pPr>
            <a:r>
              <a:rPr lang="zh-CN" altLang="en-US" sz="2400" smtClean="0"/>
              <a:t> </a:t>
            </a:r>
            <a:r>
              <a:rPr lang="zh-CN" altLang="en-US" sz="2400" smtClean="0">
                <a:solidFill>
                  <a:srgbClr val="030301"/>
                </a:solidFill>
              </a:rPr>
              <a:t>半分布式结构的优点是性能、可扩展性较好，较容易管理，但对超级点（中心节点）依赖性大，易于受到攻击，容错性也受到影响。</a:t>
            </a: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395288" y="836613"/>
            <a:ext cx="82089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800" b="0"/>
          </a:p>
        </p:txBody>
      </p:sp>
      <p:pic>
        <p:nvPicPr>
          <p:cNvPr id="37891" name="Picture 3" descr="kaza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908050"/>
            <a:ext cx="7705725"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Text Box 4"/>
          <p:cNvSpPr txBox="1">
            <a:spLocks noChangeArrowheads="1"/>
          </p:cNvSpPr>
          <p:nvPr/>
        </p:nvSpPr>
        <p:spPr bwMode="auto">
          <a:xfrm>
            <a:off x="1763713" y="5876925"/>
            <a:ext cx="5040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a:solidFill>
                  <a:srgbClr val="030301"/>
                </a:solidFill>
              </a:rPr>
              <a:t>半分布式结构（含有</a:t>
            </a:r>
            <a:r>
              <a:rPr lang="en-US" altLang="zh-CN" sz="2400">
                <a:solidFill>
                  <a:srgbClr val="030301"/>
                </a:solidFill>
              </a:rPr>
              <a:t>SuperNode</a:t>
            </a:r>
            <a:r>
              <a:rPr lang="zh-CN" altLang="en-US" sz="2400">
                <a:solidFill>
                  <a:srgbClr val="030301"/>
                </a:solidFill>
              </a:rPr>
              <a:t>）</a:t>
            </a:r>
            <a:r>
              <a:rPr lang="zh-CN" altLang="en-US" sz="1800" b="0"/>
              <a:t> </a:t>
            </a: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idx="4294967295"/>
          </p:nvPr>
        </p:nvSpPr>
        <p:spPr>
          <a:xfrm>
            <a:off x="468313" y="981075"/>
            <a:ext cx="8229600" cy="711200"/>
          </a:xfrm>
        </p:spPr>
        <p:txBody>
          <a:bodyPr/>
          <a:lstStyle/>
          <a:p>
            <a:pPr eaLnBrk="1" hangingPunct="1"/>
            <a:r>
              <a:rPr lang="zh-CN" altLang="en-US" sz="3600" smtClean="0"/>
              <a:t>半分布式拓扑结构网络代表 </a:t>
            </a:r>
            <a:r>
              <a:rPr lang="en-US" altLang="zh-CN" sz="3600" smtClean="0"/>
              <a:t>— BT</a:t>
            </a:r>
            <a:r>
              <a:rPr lang="zh-CN" altLang="en-US" sz="3600" smtClean="0"/>
              <a:t>系统</a:t>
            </a:r>
          </a:p>
        </p:txBody>
      </p:sp>
      <p:sp>
        <p:nvSpPr>
          <p:cNvPr id="38915" name="内容占位符 2"/>
          <p:cNvSpPr>
            <a:spLocks noGrp="1"/>
          </p:cNvSpPr>
          <p:nvPr>
            <p:ph idx="4294967295"/>
          </p:nvPr>
        </p:nvSpPr>
        <p:spPr>
          <a:xfrm>
            <a:off x="468313" y="1571625"/>
            <a:ext cx="8229600" cy="3384550"/>
          </a:xfrm>
        </p:spPr>
        <p:txBody>
          <a:bodyPr/>
          <a:lstStyle/>
          <a:p>
            <a:pPr eaLnBrk="1" hangingPunct="1">
              <a:lnSpc>
                <a:spcPct val="80000"/>
              </a:lnSpc>
            </a:pPr>
            <a:r>
              <a:rPr lang="zh-CN" altLang="en-US" sz="3000" smtClean="0"/>
              <a:t>种子站点是一个普通</a:t>
            </a:r>
            <a:endParaRPr lang="en-US" altLang="zh-CN" sz="3000" smtClean="0"/>
          </a:p>
          <a:p>
            <a:pPr eaLnBrk="1" hangingPunct="1">
              <a:lnSpc>
                <a:spcPct val="80000"/>
              </a:lnSpc>
              <a:buFontTx/>
              <a:buNone/>
            </a:pPr>
            <a:r>
              <a:rPr lang="en-US" altLang="zh-CN" sz="3000" smtClean="0"/>
              <a:t>    </a:t>
            </a:r>
            <a:r>
              <a:rPr lang="zh-CN" altLang="en-US" sz="3000" smtClean="0"/>
              <a:t>的</a:t>
            </a:r>
            <a:r>
              <a:rPr lang="en-US" altLang="zh-CN" sz="3000" smtClean="0"/>
              <a:t>Web</a:t>
            </a:r>
            <a:r>
              <a:rPr lang="zh-CN" altLang="en-US" sz="3000" smtClean="0"/>
              <a:t>站点，通常不</a:t>
            </a:r>
            <a:endParaRPr lang="en-US" altLang="zh-CN" sz="3000" smtClean="0"/>
          </a:p>
          <a:p>
            <a:pPr eaLnBrk="1" hangingPunct="1">
              <a:lnSpc>
                <a:spcPct val="80000"/>
              </a:lnSpc>
              <a:buFontTx/>
              <a:buNone/>
            </a:pPr>
            <a:r>
              <a:rPr lang="en-US" altLang="zh-CN" sz="3000" smtClean="0"/>
              <a:t>    </a:t>
            </a:r>
            <a:r>
              <a:rPr lang="zh-CN" altLang="en-US" sz="3000" smtClean="0"/>
              <a:t>作为</a:t>
            </a:r>
            <a:r>
              <a:rPr lang="en-US" altLang="zh-CN" sz="3000" smtClean="0"/>
              <a:t>BT</a:t>
            </a:r>
            <a:r>
              <a:rPr lang="zh-CN" altLang="en-US" sz="3000" smtClean="0"/>
              <a:t>的组成</a:t>
            </a:r>
            <a:endParaRPr lang="en-US" altLang="zh-CN" sz="3000" smtClean="0"/>
          </a:p>
          <a:p>
            <a:pPr eaLnBrk="1" hangingPunct="1">
              <a:lnSpc>
                <a:spcPct val="80000"/>
              </a:lnSpc>
            </a:pPr>
            <a:r>
              <a:rPr lang="zh-CN" altLang="en-US" sz="3000" smtClean="0"/>
              <a:t>种子：一个</a:t>
            </a:r>
            <a:r>
              <a:rPr lang="en-US" altLang="zh-CN" sz="3000" smtClean="0"/>
              <a:t>Bencode</a:t>
            </a:r>
            <a:r>
              <a:rPr lang="zh-CN" altLang="en-US" sz="3000" smtClean="0"/>
              <a:t>编码</a:t>
            </a:r>
            <a:endParaRPr lang="en-US" altLang="zh-CN" sz="3000" smtClean="0"/>
          </a:p>
          <a:p>
            <a:pPr eaLnBrk="1" hangingPunct="1">
              <a:lnSpc>
                <a:spcPct val="80000"/>
              </a:lnSpc>
              <a:buFontTx/>
              <a:buNone/>
            </a:pPr>
            <a:r>
              <a:rPr lang="en-US" altLang="zh-CN" sz="3000" smtClean="0"/>
              <a:t>    </a:t>
            </a:r>
            <a:r>
              <a:rPr lang="zh-CN" altLang="en-US" sz="3000" smtClean="0"/>
              <a:t>的元信息文件，最重要的</a:t>
            </a:r>
            <a:endParaRPr lang="en-US" altLang="zh-CN" sz="3000" smtClean="0"/>
          </a:p>
          <a:p>
            <a:pPr eaLnBrk="1" hangingPunct="1">
              <a:lnSpc>
                <a:spcPct val="80000"/>
              </a:lnSpc>
              <a:buFontTx/>
              <a:buNone/>
            </a:pPr>
            <a:r>
              <a:rPr lang="en-US" altLang="zh-CN" sz="3000" smtClean="0"/>
              <a:t>    </a:t>
            </a:r>
            <a:r>
              <a:rPr lang="zh-CN" altLang="en-US" sz="3000" smtClean="0"/>
              <a:t>包含了</a:t>
            </a:r>
            <a:r>
              <a:rPr lang="en-US" altLang="zh-CN" sz="3000" smtClean="0"/>
              <a:t>Tracker</a:t>
            </a:r>
            <a:r>
              <a:rPr lang="zh-CN" altLang="en-US" sz="3000" smtClean="0"/>
              <a:t>服务器的地址</a:t>
            </a:r>
            <a:endParaRPr lang="en-US" altLang="zh-CN" sz="3000" smtClean="0"/>
          </a:p>
          <a:p>
            <a:pPr eaLnBrk="1" hangingPunct="1">
              <a:lnSpc>
                <a:spcPct val="80000"/>
              </a:lnSpc>
            </a:pPr>
            <a:r>
              <a:rPr lang="en-US" altLang="zh-CN" sz="3000" smtClean="0"/>
              <a:t>Tracker</a:t>
            </a:r>
            <a:r>
              <a:rPr lang="zh-CN" altLang="en-US" sz="3000" smtClean="0"/>
              <a:t>服务器：储存了所有节点的信息，作为节点彼此了解的“约会地点”</a:t>
            </a:r>
            <a:endParaRPr lang="en-US" altLang="zh-CN" sz="3000" smtClean="0"/>
          </a:p>
          <a:p>
            <a:pPr eaLnBrk="1" hangingPunct="1">
              <a:lnSpc>
                <a:spcPct val="80000"/>
              </a:lnSpc>
            </a:pPr>
            <a:r>
              <a:rPr lang="zh-CN" altLang="en-US" sz="3000" smtClean="0"/>
              <a:t>节点：文件共享的实际参与者，其中种子节点拥有了全部文件内容</a:t>
            </a:r>
          </a:p>
          <a:p>
            <a:pPr eaLnBrk="1" hangingPunct="1">
              <a:lnSpc>
                <a:spcPct val="80000"/>
              </a:lnSpc>
            </a:pPr>
            <a:r>
              <a:rPr lang="zh-CN" altLang="en-US" sz="3000" smtClean="0"/>
              <a:t>种子的</a:t>
            </a:r>
            <a:r>
              <a:rPr lang="en-US" altLang="zh-CN" sz="3000" smtClean="0"/>
              <a:t>INFO_HASH(</a:t>
            </a:r>
            <a:r>
              <a:rPr lang="zh-CN" altLang="en-US" sz="3000" smtClean="0"/>
              <a:t>数据文件的唯一标识</a:t>
            </a:r>
            <a:r>
              <a:rPr lang="en-US" altLang="zh-CN" sz="3000" smtClean="0"/>
              <a:t>)</a:t>
            </a:r>
            <a:r>
              <a:rPr lang="zh-CN" altLang="en-US" sz="3000" smtClean="0"/>
              <a:t>是作为</a:t>
            </a:r>
            <a:r>
              <a:rPr lang="en-US" altLang="zh-CN" sz="3000" smtClean="0"/>
              <a:t>key</a:t>
            </a:r>
            <a:r>
              <a:rPr lang="zh-CN" altLang="en-US" sz="3000" smtClean="0"/>
              <a:t>在</a:t>
            </a:r>
            <a:r>
              <a:rPr lang="en-US" altLang="zh-CN" sz="3000" smtClean="0"/>
              <a:t>DHT</a:t>
            </a:r>
            <a:r>
              <a:rPr lang="zh-CN" altLang="en-US" sz="3000" smtClean="0"/>
              <a:t>网络中储存</a:t>
            </a:r>
            <a:endParaRPr lang="en-US" altLang="zh-CN" sz="3000" smtClean="0"/>
          </a:p>
        </p:txBody>
      </p:sp>
      <p:grpSp>
        <p:nvGrpSpPr>
          <p:cNvPr id="38916" name="组合 19"/>
          <p:cNvGrpSpPr/>
          <p:nvPr/>
        </p:nvGrpSpPr>
        <p:grpSpPr bwMode="auto">
          <a:xfrm>
            <a:off x="4929188" y="1785938"/>
            <a:ext cx="3643312" cy="2143125"/>
            <a:chOff x="857224" y="2786058"/>
            <a:chExt cx="5643602" cy="3503851"/>
          </a:xfrm>
        </p:grpSpPr>
        <p:pic>
          <p:nvPicPr>
            <p:cNvPr id="38917"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16" y="3857628"/>
              <a:ext cx="259080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24" y="3000372"/>
              <a:ext cx="5715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0166" y="3286124"/>
              <a:ext cx="85725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4612" y="4071942"/>
              <a:ext cx="17145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1"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0298" y="5072074"/>
              <a:ext cx="5715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8922" name="组合 8"/>
            <p:cNvGrpSpPr/>
            <p:nvPr/>
          </p:nvGrpSpPr>
          <p:grpSpPr bwMode="auto">
            <a:xfrm>
              <a:off x="2214546" y="2857496"/>
              <a:ext cx="1214446" cy="1285884"/>
              <a:chOff x="2214546" y="2857496"/>
              <a:chExt cx="1214446" cy="1285884"/>
            </a:xfrm>
          </p:grpSpPr>
          <p:pic>
            <p:nvPicPr>
              <p:cNvPr id="3893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8860" y="2857496"/>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32" name="TextBox 10"/>
              <p:cNvSpPr txBox="1">
                <a:spLocks noChangeArrowheads="1"/>
              </p:cNvSpPr>
              <p:nvPr/>
            </p:nvSpPr>
            <p:spPr bwMode="auto">
              <a:xfrm>
                <a:off x="2214546" y="3774048"/>
                <a:ext cx="12144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eaLnBrk="1" hangingPunct="1"/>
                <a:r>
                  <a:rPr lang="zh-CN" altLang="en-US" sz="1800" b="0">
                    <a:latin typeface="Calibri" panose="020F0502020204030204" pitchFamily="34" charset="0"/>
                  </a:rPr>
                  <a:t>种子站点</a:t>
                </a:r>
              </a:p>
            </p:txBody>
          </p:sp>
        </p:grpSp>
        <p:grpSp>
          <p:nvGrpSpPr>
            <p:cNvPr id="38923" name="组合 11"/>
            <p:cNvGrpSpPr/>
            <p:nvPr/>
          </p:nvGrpSpPr>
          <p:grpSpPr bwMode="auto">
            <a:xfrm>
              <a:off x="5429256" y="4786322"/>
              <a:ext cx="1071570" cy="1503587"/>
              <a:chOff x="4786314" y="3643314"/>
              <a:chExt cx="1071570" cy="1503587"/>
            </a:xfrm>
          </p:grpSpPr>
          <p:pic>
            <p:nvPicPr>
              <p:cNvPr id="389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29190" y="3643314"/>
                <a:ext cx="7143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30" name="TextBox 13"/>
              <p:cNvSpPr txBox="1">
                <a:spLocks noChangeArrowheads="1"/>
              </p:cNvSpPr>
              <p:nvPr/>
            </p:nvSpPr>
            <p:spPr bwMode="auto">
              <a:xfrm>
                <a:off x="4786314" y="4500570"/>
                <a:ext cx="107157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b="0">
                    <a:latin typeface="Calibri" panose="020F0502020204030204" pitchFamily="34" charset="0"/>
                  </a:rPr>
                  <a:t>Tracker</a:t>
                </a:r>
                <a:r>
                  <a:rPr lang="zh-CN" altLang="en-US" sz="1800" b="0">
                    <a:latin typeface="Calibri" panose="020F0502020204030204" pitchFamily="34" charset="0"/>
                  </a:rPr>
                  <a:t>服务器</a:t>
                </a:r>
              </a:p>
            </p:txBody>
          </p:sp>
        </p:grpSp>
        <p:grpSp>
          <p:nvGrpSpPr>
            <p:cNvPr id="38924" name="组合 14"/>
            <p:cNvGrpSpPr/>
            <p:nvPr/>
          </p:nvGrpSpPr>
          <p:grpSpPr bwMode="auto">
            <a:xfrm>
              <a:off x="3714744" y="2786058"/>
              <a:ext cx="2786078" cy="1681169"/>
              <a:chOff x="3714744" y="2786058"/>
              <a:chExt cx="2786078" cy="1681169"/>
            </a:xfrm>
          </p:grpSpPr>
          <p:pic>
            <p:nvPicPr>
              <p:cNvPr id="38926"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9190" y="2786058"/>
                <a:ext cx="5715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7"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9322" y="3714752"/>
                <a:ext cx="5715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8"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744" y="3286124"/>
                <a:ext cx="5715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8925"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86116" y="5429264"/>
              <a:ext cx="19431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endParaRPr lang="zh-CN" altLang="en-US" smtClean="0"/>
          </a:p>
        </p:txBody>
      </p:sp>
      <p:sp>
        <p:nvSpPr>
          <p:cNvPr id="39939" name="Rectangle 3"/>
          <p:cNvSpPr>
            <a:spLocks noGrp="1" noChangeArrowheads="1"/>
          </p:cNvSpPr>
          <p:nvPr>
            <p:ph type="body" idx="1"/>
          </p:nvPr>
        </p:nvSpPr>
        <p:spPr>
          <a:xfrm>
            <a:off x="468313" y="2276475"/>
            <a:ext cx="8229600" cy="3384550"/>
          </a:xfrm>
        </p:spPr>
        <p:txBody>
          <a:bodyPr/>
          <a:lstStyle/>
          <a:p>
            <a:pPr>
              <a:lnSpc>
                <a:spcPct val="90000"/>
              </a:lnSpc>
            </a:pPr>
            <a:r>
              <a:rPr lang="zh-CN" altLang="en-US" sz="2400" smtClean="0"/>
              <a:t>每个节点根文件计算</a:t>
            </a:r>
            <a:r>
              <a:rPr lang="en-US" altLang="zh-CN" sz="2400" smtClean="0"/>
              <a:t>INFO_HASH</a:t>
            </a:r>
            <a:r>
              <a:rPr lang="zh-CN" altLang="en-US" sz="2400" smtClean="0"/>
              <a:t>，生成种子文件的时候，种子文件里包含</a:t>
            </a:r>
            <a:r>
              <a:rPr lang="en-US" altLang="zh-CN" sz="2400" smtClean="0"/>
              <a:t>INFO_HASH</a:t>
            </a:r>
            <a:r>
              <a:rPr lang="zh-CN" altLang="en-US" sz="2400" smtClean="0"/>
              <a:t>和</a:t>
            </a:r>
            <a:r>
              <a:rPr lang="en-US" altLang="zh-CN" sz="2400" smtClean="0"/>
              <a:t>tracker</a:t>
            </a:r>
            <a:r>
              <a:rPr lang="zh-CN" altLang="en-US" sz="2400" smtClean="0"/>
              <a:t>的信息。然后会在</a:t>
            </a:r>
            <a:r>
              <a:rPr lang="en-US" altLang="zh-CN" sz="2400" smtClean="0"/>
              <a:t>tracker</a:t>
            </a:r>
            <a:r>
              <a:rPr lang="zh-CN" altLang="en-US" sz="2400" smtClean="0"/>
              <a:t>上登记</a:t>
            </a:r>
            <a:r>
              <a:rPr lang="en-US" altLang="zh-CN" sz="2400" smtClean="0"/>
              <a:t>INFO_HASH</a:t>
            </a:r>
            <a:r>
              <a:rPr lang="zh-CN" altLang="en-US" sz="2400" smtClean="0"/>
              <a:t>以及共享该文件的节点</a:t>
            </a:r>
            <a:r>
              <a:rPr lang="en-US" altLang="zh-CN" sz="2400" smtClean="0"/>
              <a:t>IP</a:t>
            </a:r>
            <a:r>
              <a:rPr lang="zh-CN" altLang="en-US" sz="2400" smtClean="0"/>
              <a:t>、端口。</a:t>
            </a:r>
            <a:endParaRPr lang="en-US" altLang="zh-CN" sz="2400" smtClean="0"/>
          </a:p>
          <a:p>
            <a:pPr>
              <a:lnSpc>
                <a:spcPct val="90000"/>
              </a:lnSpc>
            </a:pPr>
            <a:r>
              <a:rPr lang="zh-CN" altLang="en-US" sz="2400" smtClean="0"/>
              <a:t>每个节点下载数据的时候，同时也会在</a:t>
            </a:r>
            <a:r>
              <a:rPr lang="en-US" altLang="zh-CN" sz="2400" smtClean="0"/>
              <a:t>Tracker</a:t>
            </a:r>
            <a:r>
              <a:rPr lang="zh-CN" altLang="en-US" sz="2400" smtClean="0"/>
              <a:t>登记自己的</a:t>
            </a:r>
            <a:r>
              <a:rPr lang="en-US" altLang="zh-CN" sz="2400" smtClean="0"/>
              <a:t>IP</a:t>
            </a:r>
            <a:r>
              <a:rPr lang="zh-CN" altLang="en-US" sz="2400" smtClean="0"/>
              <a:t>、端口</a:t>
            </a:r>
          </a:p>
          <a:p>
            <a:pPr>
              <a:lnSpc>
                <a:spcPct val="90000"/>
              </a:lnSpc>
            </a:pPr>
            <a:r>
              <a:rPr lang="en-US" altLang="zh-CN" sz="2400" smtClean="0"/>
              <a:t>Tracker</a:t>
            </a:r>
            <a:r>
              <a:rPr lang="zh-CN" altLang="en-US" sz="2400" smtClean="0"/>
              <a:t>包含了共享该文件的所有节点的</a:t>
            </a:r>
            <a:r>
              <a:rPr lang="en-US" altLang="zh-CN" sz="2400" smtClean="0"/>
              <a:t>IP</a:t>
            </a:r>
            <a:r>
              <a:rPr lang="zh-CN" altLang="en-US" sz="2400" smtClean="0"/>
              <a:t>、端口</a:t>
            </a:r>
            <a:endParaRPr lang="en-US" altLang="zh-CN" sz="2400" smtClean="0"/>
          </a:p>
          <a:p>
            <a:pPr>
              <a:lnSpc>
                <a:spcPct val="90000"/>
              </a:lnSpc>
            </a:pPr>
            <a:r>
              <a:rPr lang="zh-CN" altLang="en-US" sz="2400" smtClean="0"/>
              <a:t>在</a:t>
            </a:r>
            <a:r>
              <a:rPr lang="en-US" altLang="zh-CN" sz="2400" smtClean="0"/>
              <a:t>Tracker</a:t>
            </a:r>
            <a:r>
              <a:rPr lang="zh-CN" altLang="en-US" sz="2400" smtClean="0"/>
              <a:t>查询该种子相关信息的时候，是通过</a:t>
            </a:r>
            <a:r>
              <a:rPr lang="en-US" altLang="zh-CN" sz="2400" smtClean="0"/>
              <a:t>INFO_HASH</a:t>
            </a:r>
            <a:r>
              <a:rPr lang="zh-CN" altLang="en-US" sz="2400" smtClean="0"/>
              <a:t>查找</a:t>
            </a:r>
            <a:endParaRPr lang="en-US" altLang="zh-CN" sz="2400" smtClean="0"/>
          </a:p>
          <a:p>
            <a:pPr>
              <a:lnSpc>
                <a:spcPct val="90000"/>
              </a:lnSpc>
            </a:pPr>
            <a:endParaRPr lang="zh-CN" altLang="en-US" sz="2400"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endParaRPr lang="zh-CN" altLang="en-US" smtClean="0"/>
          </a:p>
        </p:txBody>
      </p:sp>
      <p:sp>
        <p:nvSpPr>
          <p:cNvPr id="40963" name="Rectangle 3"/>
          <p:cNvSpPr>
            <a:spLocks noGrp="1" noChangeArrowheads="1"/>
          </p:cNvSpPr>
          <p:nvPr>
            <p:ph type="body" idx="1"/>
          </p:nvPr>
        </p:nvSpPr>
        <p:spPr/>
        <p:txBody>
          <a:bodyPr/>
          <a:lstStyle/>
          <a:p>
            <a:r>
              <a:rPr lang="zh-CN" altLang="en-US" sz="2800" smtClean="0"/>
              <a:t>在</a:t>
            </a:r>
            <a:r>
              <a:rPr lang="en-US" altLang="zh-CN" sz="2800" smtClean="0"/>
              <a:t>Tracker</a:t>
            </a:r>
            <a:r>
              <a:rPr lang="zh-CN" altLang="en-US" sz="2800" smtClean="0"/>
              <a:t>查找的同时，通过</a:t>
            </a:r>
            <a:r>
              <a:rPr lang="en-US" altLang="zh-CN" sz="2800" smtClean="0"/>
              <a:t>DHT</a:t>
            </a:r>
            <a:r>
              <a:rPr lang="zh-CN" altLang="en-US" sz="2800" smtClean="0"/>
              <a:t>也开始查找。</a:t>
            </a:r>
            <a:endParaRPr lang="en-US" altLang="zh-CN" sz="2800" smtClean="0"/>
          </a:p>
          <a:p>
            <a:pPr lvl="1"/>
            <a:r>
              <a:rPr lang="zh-CN" altLang="en-US" sz="2400" smtClean="0"/>
              <a:t>种子生成之后，会通过</a:t>
            </a:r>
            <a:r>
              <a:rPr lang="en-US" altLang="zh-CN" sz="2400" smtClean="0"/>
              <a:t>INFO_HASH</a:t>
            </a:r>
            <a:r>
              <a:rPr lang="zh-CN" altLang="en-US" sz="2400" smtClean="0"/>
              <a:t>与</a:t>
            </a:r>
            <a:r>
              <a:rPr lang="en-US" altLang="zh-CN" sz="2400" smtClean="0"/>
              <a:t>ID</a:t>
            </a:r>
            <a:r>
              <a:rPr lang="zh-CN" altLang="en-US" sz="2400" smtClean="0"/>
              <a:t>的对应关系，利用</a:t>
            </a:r>
            <a:r>
              <a:rPr lang="en-US" altLang="zh-CN" sz="2400" smtClean="0"/>
              <a:t>DHT</a:t>
            </a:r>
            <a:r>
              <a:rPr lang="zh-CN" altLang="en-US" sz="2400" smtClean="0"/>
              <a:t>查找相应的</a:t>
            </a:r>
            <a:r>
              <a:rPr lang="en-US" altLang="zh-CN" sz="2400" smtClean="0"/>
              <a:t>ID</a:t>
            </a:r>
            <a:r>
              <a:rPr lang="zh-CN" altLang="en-US" sz="2400" smtClean="0"/>
              <a:t>的节点，这些节点会保存</a:t>
            </a:r>
            <a:r>
              <a:rPr lang="en-US" altLang="zh-CN" sz="2400" smtClean="0"/>
              <a:t>INFO_HASH</a:t>
            </a:r>
            <a:r>
              <a:rPr lang="zh-CN" altLang="en-US" sz="2400" smtClean="0"/>
              <a:t>以及共享该文件的节点的</a:t>
            </a:r>
            <a:r>
              <a:rPr lang="en-US" altLang="zh-CN" sz="2400" smtClean="0"/>
              <a:t>IP</a:t>
            </a:r>
            <a:r>
              <a:rPr lang="zh-CN" altLang="en-US" sz="2400" smtClean="0"/>
              <a:t>、端口</a:t>
            </a:r>
            <a:endParaRPr lang="en-US" altLang="zh-CN" sz="2400" smtClean="0"/>
          </a:p>
          <a:p>
            <a:pPr lvl="1"/>
            <a:r>
              <a:rPr lang="zh-CN" altLang="en-US" sz="2400" smtClean="0"/>
              <a:t>其他节点下载该文件时，会通过</a:t>
            </a:r>
            <a:r>
              <a:rPr lang="en-US" altLang="zh-CN" sz="2400" smtClean="0"/>
              <a:t>INFO_HASH</a:t>
            </a:r>
            <a:r>
              <a:rPr lang="zh-CN" altLang="en-US" sz="2400" smtClean="0"/>
              <a:t>与</a:t>
            </a:r>
            <a:r>
              <a:rPr lang="en-US" altLang="zh-CN" sz="2400" smtClean="0"/>
              <a:t>ID</a:t>
            </a:r>
            <a:r>
              <a:rPr lang="zh-CN" altLang="en-US" sz="2400" smtClean="0"/>
              <a:t>的对应关系，通过</a:t>
            </a:r>
            <a:r>
              <a:rPr lang="en-US" altLang="zh-CN" sz="2400" smtClean="0"/>
              <a:t>DHT</a:t>
            </a:r>
            <a:r>
              <a:rPr lang="zh-CN" altLang="en-US" sz="2400" smtClean="0"/>
              <a:t>查找相应的</a:t>
            </a:r>
            <a:r>
              <a:rPr lang="en-US" altLang="zh-CN" sz="2400" smtClean="0"/>
              <a:t>ID</a:t>
            </a:r>
            <a:r>
              <a:rPr lang="zh-CN" altLang="en-US" sz="2400" smtClean="0"/>
              <a:t>的节点，然后也登记自己的</a:t>
            </a:r>
            <a:r>
              <a:rPr lang="en-US" altLang="zh-CN" sz="2400" smtClean="0"/>
              <a:t>IP</a:t>
            </a:r>
            <a:r>
              <a:rPr lang="zh-CN" altLang="en-US" sz="2400" smtClean="0"/>
              <a:t>、端口</a:t>
            </a:r>
          </a:p>
          <a:p>
            <a:endParaRPr lang="zh-CN" altLang="en-US" sz="2800"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sz="4000" smtClean="0">
                <a:latin typeface="楷体_GB2312" pitchFamily="49" charset="-122"/>
                <a:ea typeface="楷体_GB2312" pitchFamily="49" charset="-122"/>
              </a:rPr>
              <a:t>BT</a:t>
            </a:r>
            <a:r>
              <a:rPr lang="zh-CN" altLang="en-US" sz="4000" smtClean="0">
                <a:latin typeface="楷体_GB2312" pitchFamily="49" charset="-122"/>
                <a:ea typeface="楷体_GB2312" pitchFamily="49" charset="-122"/>
              </a:rPr>
              <a:t>采用的</a:t>
            </a:r>
            <a:r>
              <a:rPr lang="en-US" altLang="zh-CN" sz="4000" smtClean="0">
                <a:latin typeface="楷体_GB2312" pitchFamily="49" charset="-122"/>
                <a:ea typeface="楷体_GB2312" pitchFamily="49" charset="-122"/>
              </a:rPr>
              <a:t>DHT</a:t>
            </a:r>
            <a:r>
              <a:rPr lang="zh-CN" altLang="en-US" sz="4000" smtClean="0">
                <a:latin typeface="楷体_GB2312" pitchFamily="49" charset="-122"/>
                <a:ea typeface="楷体_GB2312" pitchFamily="49" charset="-122"/>
              </a:rPr>
              <a:t>协议</a:t>
            </a:r>
          </a:p>
        </p:txBody>
      </p:sp>
      <p:sp>
        <p:nvSpPr>
          <p:cNvPr id="41987" name="Rectangle 3"/>
          <p:cNvSpPr>
            <a:spLocks noGrp="1" noChangeArrowheads="1"/>
          </p:cNvSpPr>
          <p:nvPr>
            <p:ph type="body" idx="1"/>
          </p:nvPr>
        </p:nvSpPr>
        <p:spPr>
          <a:xfrm>
            <a:off x="468313" y="2420938"/>
            <a:ext cx="8229600" cy="4248150"/>
          </a:xfrm>
        </p:spPr>
        <p:txBody>
          <a:bodyPr/>
          <a:lstStyle/>
          <a:p>
            <a:pPr eaLnBrk="1" hangingPunct="1"/>
            <a:r>
              <a:rPr lang="en-US" altLang="zh-CN" sz="2800" smtClean="0"/>
              <a:t>KAD</a:t>
            </a:r>
            <a:r>
              <a:rPr lang="zh-CN" altLang="en-US" sz="2800" smtClean="0"/>
              <a:t>协议</a:t>
            </a:r>
          </a:p>
          <a:p>
            <a:pPr lvl="1" eaLnBrk="1" hangingPunct="1"/>
            <a:r>
              <a:rPr lang="en-US" altLang="zh-CN" sz="2400" smtClean="0"/>
              <a:t>Key</a:t>
            </a:r>
            <a:r>
              <a:rPr lang="zh-CN" altLang="en-US" sz="2400" smtClean="0"/>
              <a:t>的划分</a:t>
            </a:r>
          </a:p>
          <a:p>
            <a:pPr lvl="2" eaLnBrk="1" hangingPunct="1"/>
            <a:r>
              <a:rPr lang="en-US" altLang="zh-CN" sz="2000" smtClean="0"/>
              <a:t>Kad</a:t>
            </a:r>
            <a:r>
              <a:rPr lang="zh-CN" altLang="en-US" sz="2000" smtClean="0"/>
              <a:t>网络中每个节点都有一个</a:t>
            </a:r>
            <a:r>
              <a:rPr lang="en-US" altLang="zh-CN" sz="2000" smtClean="0"/>
              <a:t>160bit</a:t>
            </a:r>
            <a:r>
              <a:rPr lang="zh-CN" altLang="en-US" sz="2000" smtClean="0"/>
              <a:t>的</a:t>
            </a:r>
            <a:r>
              <a:rPr lang="en-US" altLang="zh-CN" sz="2000" smtClean="0"/>
              <a:t>ID</a:t>
            </a:r>
            <a:r>
              <a:rPr lang="zh-CN" altLang="en-US" sz="2000" smtClean="0"/>
              <a:t>值作为标志符，数据文件的</a:t>
            </a:r>
            <a:r>
              <a:rPr lang="en-US" altLang="zh-CN" sz="2000" smtClean="0"/>
              <a:t>INFO_HASH</a:t>
            </a:r>
            <a:r>
              <a:rPr lang="zh-CN" altLang="en-US" sz="2000" smtClean="0"/>
              <a:t>也是一个</a:t>
            </a:r>
            <a:r>
              <a:rPr lang="en-US" altLang="zh-CN" sz="2000" smtClean="0"/>
              <a:t>160bit</a:t>
            </a:r>
            <a:r>
              <a:rPr lang="zh-CN" altLang="en-US" sz="2000" smtClean="0"/>
              <a:t>的标志符，记为</a:t>
            </a:r>
            <a:r>
              <a:rPr lang="en-US" altLang="zh-CN" sz="2000" smtClean="0"/>
              <a:t>Key</a:t>
            </a:r>
            <a:r>
              <a:rPr lang="zh-CN" altLang="en-US" sz="2000" smtClean="0"/>
              <a:t>。每一个加入</a:t>
            </a:r>
            <a:r>
              <a:rPr lang="en-US" altLang="zh-CN" sz="2000" smtClean="0"/>
              <a:t>Kad</a:t>
            </a:r>
            <a:r>
              <a:rPr lang="zh-CN" altLang="en-US" sz="2000" smtClean="0"/>
              <a:t>网络的计算机都会在</a:t>
            </a:r>
            <a:r>
              <a:rPr lang="en-US" altLang="zh-CN" sz="2000" smtClean="0"/>
              <a:t>160bit</a:t>
            </a:r>
            <a:r>
              <a:rPr lang="zh-CN" altLang="en-US" sz="2000" smtClean="0"/>
              <a:t>的</a:t>
            </a:r>
            <a:r>
              <a:rPr lang="en-US" altLang="zh-CN" sz="2000" smtClean="0"/>
              <a:t>key</a:t>
            </a:r>
            <a:r>
              <a:rPr lang="zh-CN" altLang="en-US" sz="2000" smtClean="0"/>
              <a:t>空间被分配一个节点</a:t>
            </a:r>
            <a:r>
              <a:rPr lang="en-US" altLang="zh-CN" sz="2000" smtClean="0"/>
              <a:t>ID</a:t>
            </a:r>
            <a:r>
              <a:rPr lang="zh-CN" altLang="en-US" sz="2000" smtClean="0"/>
              <a:t>（</a:t>
            </a:r>
            <a:r>
              <a:rPr lang="en-US" altLang="zh-CN" sz="2000" smtClean="0"/>
              <a:t>node ID</a:t>
            </a:r>
            <a:r>
              <a:rPr lang="zh-CN" altLang="en-US" sz="2000" smtClean="0"/>
              <a:t>）值，</a:t>
            </a:r>
            <a:r>
              <a:rPr lang="en-US" altLang="zh-CN" sz="2000" smtClean="0"/>
              <a:t>&lt;key,value&gt;</a:t>
            </a:r>
            <a:r>
              <a:rPr lang="zh-CN" altLang="en-US" sz="2000" smtClean="0"/>
              <a:t>对的数据</a:t>
            </a:r>
            <a:r>
              <a:rPr lang="en-US" altLang="zh-CN" sz="2000" smtClean="0"/>
              <a:t>(</a:t>
            </a:r>
            <a:r>
              <a:rPr lang="zh-CN" altLang="en-US" sz="2000" smtClean="0"/>
              <a:t>拥有该文件的节点的</a:t>
            </a:r>
            <a:r>
              <a:rPr lang="en-US" altLang="zh-CN" sz="2000" smtClean="0"/>
              <a:t>IP</a:t>
            </a:r>
            <a:r>
              <a:rPr lang="zh-CN" altLang="en-US" sz="2000" smtClean="0"/>
              <a:t>、端口</a:t>
            </a:r>
            <a:r>
              <a:rPr lang="en-US" altLang="zh-CN" sz="2000" smtClean="0"/>
              <a:t>)</a:t>
            </a:r>
            <a:r>
              <a:rPr lang="zh-CN" altLang="en-US" sz="2000" smtClean="0"/>
              <a:t>就存放在</a:t>
            </a:r>
            <a:r>
              <a:rPr lang="en-US" altLang="zh-CN" sz="2000" smtClean="0"/>
              <a:t>ID</a:t>
            </a:r>
            <a:r>
              <a:rPr lang="zh-CN" altLang="en-US" sz="2000" smtClean="0"/>
              <a:t>值“最”接近</a:t>
            </a:r>
            <a:r>
              <a:rPr lang="en-US" altLang="zh-CN" sz="2000" smtClean="0"/>
              <a:t>key</a:t>
            </a:r>
            <a:r>
              <a:rPr lang="zh-CN" altLang="en-US" sz="2000" smtClean="0"/>
              <a:t>值的节点上。</a:t>
            </a:r>
          </a:p>
          <a:p>
            <a:pPr lvl="1" eaLnBrk="1" hangingPunct="1"/>
            <a:r>
              <a:rPr lang="zh-CN" altLang="en-US" sz="2400" smtClean="0"/>
              <a:t>覆盖网络</a:t>
            </a:r>
          </a:p>
          <a:p>
            <a:pPr lvl="2" eaLnBrk="1" hangingPunct="1"/>
            <a:r>
              <a:rPr lang="zh-CN" altLang="en-US" sz="2000" smtClean="0"/>
              <a:t>所有节点都被当作一颗二叉树的叶子 </a:t>
            </a:r>
          </a:p>
          <a:p>
            <a:pPr lvl="2" eaLnBrk="1" hangingPunct="1"/>
            <a:r>
              <a:rPr lang="zh-CN" altLang="en-US" sz="2000" smtClean="0"/>
              <a:t>每一个节点的位置都由其</a:t>
            </a:r>
            <a:r>
              <a:rPr lang="en-US" altLang="zh-CN" sz="2000" smtClean="0"/>
              <a:t>ID</a:t>
            </a:r>
            <a:r>
              <a:rPr lang="zh-CN" altLang="en-US" sz="2000" smtClean="0"/>
              <a:t>值的最短前缀唯一的确定。</a:t>
            </a:r>
            <a:br>
              <a:rPr lang="zh-CN" altLang="en-US" sz="2000" smtClean="0"/>
            </a:br>
            <a:r>
              <a:rPr lang="zh-CN" altLang="en-US" sz="2000" smtClean="0"/>
              <a:t>对于任意一个节点，都可以把这颗二叉树分解为一系列连续的，不包含自己的子树。</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endParaRPr lang="zh-CN" altLang="en-US" smtClean="0"/>
          </a:p>
        </p:txBody>
      </p:sp>
      <p:pic>
        <p:nvPicPr>
          <p:cNvPr id="43011" name="Picture 6" descr="10b5007074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2420938"/>
            <a:ext cx="7494587"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fontScheme name="自定义设计方案">
      <a:majorFont>
        <a:latin typeface="Arial"/>
        <a:ea typeface="隶书"/>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Template>
  <TotalTime>916</TotalTime>
  <Words>11557</Words>
  <Application>Microsoft Office PowerPoint</Application>
  <PresentationFormat>全屏显示(4:3)</PresentationFormat>
  <Paragraphs>1277</Paragraphs>
  <Slides>131</Slides>
  <Notes>49</Notes>
  <HiddenSlides>2</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131</vt:i4>
      </vt:variant>
    </vt:vector>
  </HeadingPairs>
  <TitlesOfParts>
    <vt:vector size="134" baseType="lpstr">
      <vt:lpstr>自定义设计方案</vt:lpstr>
      <vt:lpstr>Visio</vt:lpstr>
      <vt:lpstr>Microsoft Visio 绘图</vt:lpstr>
      <vt:lpstr>QQ群：1042768350  软件安全2020秋</vt:lpstr>
      <vt:lpstr>软件安全  主讲人：余翔湛 yxz@hit.edu.cn</vt:lpstr>
      <vt:lpstr>课程内容</vt:lpstr>
      <vt:lpstr>软件安全开发</vt:lpstr>
      <vt:lpstr>面向网络攻击的软件安全设计</vt:lpstr>
      <vt:lpstr>数据可用设计</vt:lpstr>
      <vt:lpstr>高频数据存储与恢复</vt:lpstr>
      <vt:lpstr>PowerPoint 演示文稿</vt:lpstr>
      <vt:lpstr>快照存储技术</vt:lpstr>
      <vt:lpstr>快照的价值</vt:lpstr>
      <vt:lpstr>快照工作原理分类</vt:lpstr>
      <vt:lpstr>PowerPoint 演示文稿</vt:lpstr>
      <vt:lpstr>差分快照实现：CoW</vt:lpstr>
      <vt:lpstr>差分快照实现：CoW</vt:lpstr>
      <vt:lpstr>CoW特点</vt:lpstr>
      <vt:lpstr>差分快照实现：RoW</vt:lpstr>
      <vt:lpstr>差分快照实现：RoW</vt:lpstr>
      <vt:lpstr>RoW特点</vt:lpstr>
      <vt:lpstr>快照拷贝</vt:lpstr>
      <vt:lpstr>快照拷贝实现－ Copy-on-Write </vt:lpstr>
      <vt:lpstr>快照拷贝实现－ Copy-on-Write </vt:lpstr>
      <vt:lpstr>TimeMark</vt:lpstr>
      <vt:lpstr>TimeMark</vt:lpstr>
      <vt:lpstr>TimeMark</vt:lpstr>
      <vt:lpstr>什么是CDP？</vt:lpstr>
      <vt:lpstr>CDP技术</vt:lpstr>
      <vt:lpstr>PowerPoint 演示文稿</vt:lpstr>
      <vt:lpstr>高频数据的检索与恢复</vt:lpstr>
      <vt:lpstr>PowerPoint 演示文稿</vt:lpstr>
      <vt:lpstr>PowerPoint 演示文稿</vt:lpstr>
      <vt:lpstr>PowerPoint 演示文稿</vt:lpstr>
      <vt:lpstr>双向检索索引结构设计</vt:lpstr>
      <vt:lpstr>PowerPoint 演示文稿</vt:lpstr>
      <vt:lpstr>PowerPoint 演示文稿</vt:lpstr>
      <vt:lpstr>索引融合技术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变长数据管理技术</vt:lpstr>
      <vt:lpstr>PowerPoint 演示文稿</vt:lpstr>
      <vt:lpstr>PowerPoint 演示文稿</vt:lpstr>
      <vt:lpstr>变长数据块索引</vt:lpstr>
      <vt:lpstr>PowerPoint 演示文稿</vt:lpstr>
      <vt:lpstr>PowerPoint 演示文稿</vt:lpstr>
      <vt:lpstr>PowerPoint 演示文稿</vt:lpstr>
      <vt:lpstr>多版本数据备份管理技术</vt:lpstr>
      <vt:lpstr>多版本管理方法</vt:lpstr>
      <vt:lpstr>PowerPoint 演示文稿</vt:lpstr>
      <vt:lpstr>PowerPoint 演示文稿</vt:lpstr>
      <vt:lpstr>分布式存储技术</vt:lpstr>
      <vt:lpstr>数据副本存储</vt:lpstr>
      <vt:lpstr>数据（文件）分割</vt:lpstr>
      <vt:lpstr>数据分割方法</vt:lpstr>
      <vt:lpstr>数据（文件）编码分割方法</vt:lpstr>
      <vt:lpstr>PowerPoint 演示文稿</vt:lpstr>
      <vt:lpstr>SQL or NoSQL</vt:lpstr>
      <vt:lpstr>NoSQL的优势</vt:lpstr>
      <vt:lpstr>NoSQL现状</vt:lpstr>
      <vt:lpstr>PowerPoint 演示文稿</vt:lpstr>
      <vt:lpstr>PowerPoint 演示文稿</vt:lpstr>
      <vt:lpstr>PowerPoint 演示文稿</vt:lpstr>
      <vt:lpstr>系统设计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Gnutella机制分析</vt:lpstr>
      <vt:lpstr>PowerPoint 演示文稿</vt:lpstr>
      <vt:lpstr>PowerPoint 演示文稿</vt:lpstr>
      <vt:lpstr>PowerPoint 演示文稿</vt:lpstr>
      <vt:lpstr>PowerPoint 演示文稿</vt:lpstr>
      <vt:lpstr>PowerPoint 演示文稿</vt:lpstr>
      <vt:lpstr>Chord协议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半分布式拓扑结构网络代表 — BT系统</vt:lpstr>
      <vt:lpstr>PowerPoint 演示文稿</vt:lpstr>
      <vt:lpstr>PowerPoint 演示文稿</vt:lpstr>
      <vt:lpstr>BT采用的DHT协议</vt:lpstr>
      <vt:lpstr>PowerPoint 演示文稿</vt:lpstr>
      <vt:lpstr>PowerPoint 演示文稿</vt:lpstr>
      <vt:lpstr>PowerPoint 演示文稿</vt:lpstr>
      <vt:lpstr>PowerPoint 演示文稿</vt:lpstr>
      <vt:lpstr>PowerPoint 演示文稿</vt:lpstr>
      <vt:lpstr>高可用系统</vt:lpstr>
      <vt:lpstr>Mapreduce</vt:lpstr>
      <vt:lpstr>PowerPoint 演示文稿</vt:lpstr>
      <vt:lpstr>Mapreduce主要功能</vt:lpstr>
      <vt:lpstr>Mapreduce</vt:lpstr>
      <vt:lpstr>Mapreduce工作原理</vt:lpstr>
      <vt:lpstr>PowerPoint 演示文稿</vt:lpstr>
      <vt:lpstr>Mapreduce</vt:lpstr>
      <vt:lpstr>一个例子</vt:lpstr>
      <vt:lpstr>Mapreduce处理流程</vt:lpstr>
      <vt:lpstr>Map</vt:lpstr>
      <vt:lpstr>Mapreduce的容错机制 </vt:lpstr>
      <vt:lpstr>Hadoop</vt:lpstr>
      <vt:lpstr>Hadoop</vt:lpstr>
      <vt:lpstr>Hadoop优点</vt:lpstr>
      <vt:lpstr>HDFS</vt:lpstr>
      <vt:lpstr>HDFS</vt:lpstr>
      <vt:lpstr>HDFS</vt:lpstr>
      <vt:lpstr>HDFS</vt:lpstr>
      <vt:lpstr>HDFS</vt:lpstr>
      <vt:lpstr>HDFS</vt:lpstr>
      <vt:lpstr>Hadoop：HDFS+Mapreduce</vt:lpstr>
      <vt:lpstr>Hadoop适用场景</vt:lpstr>
      <vt:lpstr>Spark</vt:lpstr>
      <vt:lpstr>Spark优点</vt:lpstr>
      <vt:lpstr>PowerPoint 演示文稿</vt:lpstr>
      <vt:lpstr>Map</vt:lpstr>
      <vt:lpstr>Mapreduce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pact</dc:creator>
  <cp:lastModifiedBy>pact</cp:lastModifiedBy>
  <cp:revision>276</cp:revision>
  <dcterms:created xsi:type="dcterms:W3CDTF">2113-01-01T00:00:00Z</dcterms:created>
  <dcterms:modified xsi:type="dcterms:W3CDTF">2020-10-07T05:25:56Z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2052-11.1.0.10069</vt:lpwstr>
  </property>
</Properties>
</file>