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3"/>
  </p:notesMasterIdLst>
  <p:handoutMasterIdLst>
    <p:handoutMasterId r:id="rId134"/>
  </p:handoutMasterIdLst>
  <p:sldIdLst>
    <p:sldId id="263" r:id="rId2"/>
    <p:sldId id="581" r:id="rId3"/>
    <p:sldId id="1008" r:id="rId4"/>
    <p:sldId id="1009" r:id="rId5"/>
    <p:sldId id="886" r:id="rId6"/>
    <p:sldId id="882" r:id="rId7"/>
    <p:sldId id="883" r:id="rId8"/>
    <p:sldId id="884" r:id="rId9"/>
    <p:sldId id="885" r:id="rId10"/>
    <p:sldId id="887" r:id="rId11"/>
    <p:sldId id="888" r:id="rId12"/>
    <p:sldId id="889" r:id="rId13"/>
    <p:sldId id="890" r:id="rId14"/>
    <p:sldId id="891" r:id="rId15"/>
    <p:sldId id="1003" r:id="rId16"/>
    <p:sldId id="892"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906" r:id="rId31"/>
    <p:sldId id="907" r:id="rId32"/>
    <p:sldId id="908" r:id="rId33"/>
    <p:sldId id="909" r:id="rId34"/>
    <p:sldId id="1004" r:id="rId35"/>
    <p:sldId id="1005" r:id="rId36"/>
    <p:sldId id="910" r:id="rId37"/>
    <p:sldId id="911" r:id="rId38"/>
    <p:sldId id="912" r:id="rId39"/>
    <p:sldId id="913" r:id="rId40"/>
    <p:sldId id="914" r:id="rId41"/>
    <p:sldId id="915" r:id="rId42"/>
    <p:sldId id="916" r:id="rId43"/>
    <p:sldId id="917" r:id="rId44"/>
    <p:sldId id="918" r:id="rId45"/>
    <p:sldId id="920" r:id="rId46"/>
    <p:sldId id="921" r:id="rId47"/>
    <p:sldId id="922" r:id="rId48"/>
    <p:sldId id="923" r:id="rId49"/>
    <p:sldId id="925" r:id="rId50"/>
    <p:sldId id="928" r:id="rId51"/>
    <p:sldId id="929" r:id="rId52"/>
    <p:sldId id="930" r:id="rId53"/>
    <p:sldId id="932" r:id="rId54"/>
    <p:sldId id="933" r:id="rId55"/>
    <p:sldId id="934" r:id="rId56"/>
    <p:sldId id="935" r:id="rId57"/>
    <p:sldId id="936" r:id="rId58"/>
    <p:sldId id="937" r:id="rId59"/>
    <p:sldId id="938" r:id="rId60"/>
    <p:sldId id="939" r:id="rId61"/>
    <p:sldId id="940" r:id="rId62"/>
    <p:sldId id="942" r:id="rId63"/>
    <p:sldId id="943" r:id="rId64"/>
    <p:sldId id="944" r:id="rId65"/>
    <p:sldId id="946" r:id="rId66"/>
    <p:sldId id="947" r:id="rId67"/>
    <p:sldId id="948" r:id="rId68"/>
    <p:sldId id="949" r:id="rId69"/>
    <p:sldId id="950" r:id="rId70"/>
    <p:sldId id="951" r:id="rId71"/>
    <p:sldId id="954" r:id="rId72"/>
    <p:sldId id="955" r:id="rId73"/>
    <p:sldId id="956" r:id="rId74"/>
    <p:sldId id="957" r:id="rId75"/>
    <p:sldId id="958" r:id="rId76"/>
    <p:sldId id="959" r:id="rId77"/>
    <p:sldId id="960" r:id="rId78"/>
    <p:sldId id="961" r:id="rId79"/>
    <p:sldId id="962" r:id="rId80"/>
    <p:sldId id="963" r:id="rId81"/>
    <p:sldId id="964" r:id="rId82"/>
    <p:sldId id="1006" r:id="rId83"/>
    <p:sldId id="965" r:id="rId84"/>
    <p:sldId id="966" r:id="rId85"/>
    <p:sldId id="967" r:id="rId86"/>
    <p:sldId id="968" r:id="rId87"/>
    <p:sldId id="969" r:id="rId88"/>
    <p:sldId id="970" r:id="rId89"/>
    <p:sldId id="971" r:id="rId90"/>
    <p:sldId id="972" r:id="rId91"/>
    <p:sldId id="973" r:id="rId92"/>
    <p:sldId id="975" r:id="rId93"/>
    <p:sldId id="976" r:id="rId94"/>
    <p:sldId id="977" r:id="rId95"/>
    <p:sldId id="978" r:id="rId96"/>
    <p:sldId id="979" r:id="rId97"/>
    <p:sldId id="980" r:id="rId98"/>
    <p:sldId id="981" r:id="rId99"/>
    <p:sldId id="982" r:id="rId100"/>
    <p:sldId id="984" r:id="rId101"/>
    <p:sldId id="985" r:id="rId102"/>
    <p:sldId id="986" r:id="rId103"/>
    <p:sldId id="987" r:id="rId104"/>
    <p:sldId id="988" r:id="rId105"/>
    <p:sldId id="989" r:id="rId106"/>
    <p:sldId id="990" r:id="rId107"/>
    <p:sldId id="991" r:id="rId108"/>
    <p:sldId id="992" r:id="rId109"/>
    <p:sldId id="993" r:id="rId110"/>
    <p:sldId id="994" r:id="rId111"/>
    <p:sldId id="995" r:id="rId112"/>
    <p:sldId id="996" r:id="rId113"/>
    <p:sldId id="997" r:id="rId114"/>
    <p:sldId id="998" r:id="rId115"/>
    <p:sldId id="999" r:id="rId116"/>
    <p:sldId id="1000" r:id="rId117"/>
    <p:sldId id="1001" r:id="rId118"/>
    <p:sldId id="1002" r:id="rId119"/>
    <p:sldId id="866" r:id="rId120"/>
    <p:sldId id="867" r:id="rId121"/>
    <p:sldId id="868" r:id="rId122"/>
    <p:sldId id="869" r:id="rId123"/>
    <p:sldId id="870" r:id="rId124"/>
    <p:sldId id="871" r:id="rId125"/>
    <p:sldId id="872" r:id="rId126"/>
    <p:sldId id="873" r:id="rId127"/>
    <p:sldId id="874" r:id="rId128"/>
    <p:sldId id="876" r:id="rId129"/>
    <p:sldId id="877" r:id="rId130"/>
    <p:sldId id="878" r:id="rId131"/>
    <p:sldId id="879" r:id="rId132"/>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16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16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16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1600" b="1" kern="1200">
        <a:solidFill>
          <a:schemeClr val="tx1"/>
        </a:solidFill>
        <a:latin typeface="Arial" charset="0"/>
        <a:ea typeface="宋体" pitchFamily="2" charset="-122"/>
        <a:cs typeface="+mn-cs"/>
      </a:defRPr>
    </a:lvl5pPr>
    <a:lvl6pPr marL="2286000" algn="l" defTabSz="914400" rtl="0" eaLnBrk="1" latinLnBrk="0" hangingPunct="1">
      <a:defRPr sz="1600" b="1" kern="1200">
        <a:solidFill>
          <a:schemeClr val="tx1"/>
        </a:solidFill>
        <a:latin typeface="Arial" charset="0"/>
        <a:ea typeface="宋体" pitchFamily="2" charset="-122"/>
        <a:cs typeface="+mn-cs"/>
      </a:defRPr>
    </a:lvl6pPr>
    <a:lvl7pPr marL="2743200" algn="l" defTabSz="914400" rtl="0" eaLnBrk="1" latinLnBrk="0" hangingPunct="1">
      <a:defRPr sz="1600" b="1" kern="1200">
        <a:solidFill>
          <a:schemeClr val="tx1"/>
        </a:solidFill>
        <a:latin typeface="Arial" charset="0"/>
        <a:ea typeface="宋体" pitchFamily="2" charset="-122"/>
        <a:cs typeface="+mn-cs"/>
      </a:defRPr>
    </a:lvl7pPr>
    <a:lvl8pPr marL="3200400" algn="l" defTabSz="914400" rtl="0" eaLnBrk="1" latinLnBrk="0" hangingPunct="1">
      <a:defRPr sz="1600" b="1" kern="1200">
        <a:solidFill>
          <a:schemeClr val="tx1"/>
        </a:solidFill>
        <a:latin typeface="Arial" charset="0"/>
        <a:ea typeface="宋体" pitchFamily="2" charset="-122"/>
        <a:cs typeface="+mn-cs"/>
      </a:defRPr>
    </a:lvl8pPr>
    <a:lvl9pPr marL="3657600" algn="l" defTabSz="914400" rtl="0" eaLnBrk="1" latinLnBrk="0" hangingPunct="1">
      <a:defRPr sz="16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6" autoAdjust="0"/>
    <p:restoredTop sz="89043" autoAdjust="0"/>
  </p:normalViewPr>
  <p:slideViewPr>
    <p:cSldViewPr>
      <p:cViewPr>
        <p:scale>
          <a:sx n="66" d="100"/>
          <a:sy n="66" d="100"/>
        </p:scale>
        <p:origin x="-966" y="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notesViewPr>
    <p:cSldViewPr>
      <p:cViewPr varScale="1">
        <p:scale>
          <a:sx n="58" d="100"/>
          <a:sy n="58" d="100"/>
        </p:scale>
        <p:origin x="-27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slide" Target="slides/slide88.xml"/><Relationship Id="rId1" Type="http://schemas.openxmlformats.org/officeDocument/2006/relationships/slide" Target="slides/slide87.xml"/><Relationship Id="rId4"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B64C73B3-3088-4018-B4DD-2C54FAF8039E}" type="slidenum">
              <a:rPr lang="zh-CN" altLang="en-US"/>
              <a:pPr/>
              <a:t>‹#›</a:t>
            </a:fld>
            <a:endParaRPr lang="en-US" altLang="zh-CN"/>
          </a:p>
        </p:txBody>
      </p:sp>
    </p:spTree>
    <p:extLst>
      <p:ext uri="{BB962C8B-B14F-4D97-AF65-F5344CB8AC3E}">
        <p14:creationId xmlns:p14="http://schemas.microsoft.com/office/powerpoint/2010/main" val="180144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1A098AA8-0E1A-4A36-AC93-C870BBFEC2FA}" type="slidenum">
              <a:rPr lang="zh-CN" altLang="en-US"/>
              <a:pPr/>
              <a:t>‹#›</a:t>
            </a:fld>
            <a:endParaRPr lang="en-US" altLang="zh-CN"/>
          </a:p>
        </p:txBody>
      </p:sp>
    </p:spTree>
    <p:extLst>
      <p:ext uri="{BB962C8B-B14F-4D97-AF65-F5344CB8AC3E}">
        <p14:creationId xmlns:p14="http://schemas.microsoft.com/office/powerpoint/2010/main" val="21290400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35E97-2D48-479C-A1CC-964B62D3EC1E}" type="slidenum">
              <a:rPr lang="en-US" altLang="zh-CN"/>
              <a:pPr/>
              <a:t>12</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960EC-9F2E-48AB-AB23-FE577AC224AF}" type="slidenum">
              <a:rPr lang="en-US" altLang="zh-CN"/>
              <a:pPr/>
              <a:t>113</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en-US" altLang="zh-CN" b="1"/>
              <a:t>Realm</a:t>
            </a:r>
            <a:r>
              <a:rPr lang="zh-CN" altLang="en-US" b="1"/>
              <a:t>发出票据的领域（域）名，</a:t>
            </a:r>
            <a:r>
              <a:rPr lang="en-US" altLang="zh-CN" b="1"/>
              <a:t>KDC</a:t>
            </a:r>
            <a:r>
              <a:rPr lang="zh-CN" altLang="en-US" b="1"/>
              <a:t>只能在它自己的领域发行票据，所以也是服务器的领域名</a:t>
            </a:r>
          </a:p>
          <a:p>
            <a:endParaRPr lang="zh-CN" altLang="en-US" b="1"/>
          </a:p>
          <a:p>
            <a:r>
              <a:rPr lang="en-US" altLang="zh-CN" b="1"/>
              <a:t>3</a:t>
            </a:r>
            <a:r>
              <a:rPr lang="zh-CN" altLang="en-US" b="1"/>
              <a:t>、 </a:t>
            </a:r>
            <a:r>
              <a:rPr lang="en-US" altLang="zh-CN" sz="1100" b="1"/>
              <a:t>Barnum</a:t>
            </a:r>
            <a:r>
              <a:rPr lang="zh-CN" altLang="en-US" sz="1100" b="1"/>
              <a:t>需要验证</a:t>
            </a:r>
            <a:r>
              <a:rPr lang="en-US" altLang="zh-CN" sz="1100" b="1"/>
              <a:t>A</a:t>
            </a:r>
            <a:r>
              <a:rPr lang="en-US" altLang="zh-CN" sz="1100" b="1" baseline="-25000"/>
              <a:t>A,G</a:t>
            </a:r>
            <a:r>
              <a:rPr lang="zh-CN" altLang="en-US" sz="1100" b="1"/>
              <a:t>中的</a:t>
            </a:r>
            <a:r>
              <a:rPr lang="en-US" altLang="zh-CN" sz="1100" b="1"/>
              <a:t>realm</a:t>
            </a:r>
            <a:r>
              <a:rPr lang="zh-CN" altLang="en-US" sz="1100" b="1"/>
              <a:t>和</a:t>
            </a:r>
            <a:r>
              <a:rPr lang="en-US" altLang="zh-CN" sz="1100" b="1"/>
              <a:t>T</a:t>
            </a:r>
            <a:r>
              <a:rPr lang="en-US" altLang="zh-CN" sz="1100" b="1" baseline="-25000"/>
              <a:t>A,B</a:t>
            </a:r>
            <a:r>
              <a:rPr lang="zh-CN" altLang="en-US" sz="1100" b="1"/>
              <a:t>中的</a:t>
            </a:r>
            <a:r>
              <a:rPr lang="en-US" altLang="zh-CN" sz="1100" b="1"/>
              <a:t>Aaddr</a:t>
            </a:r>
            <a:r>
              <a:rPr lang="zh-CN" altLang="en-US" sz="1100" b="1"/>
              <a:t>是不是相符</a:t>
            </a:r>
          </a:p>
          <a:p>
            <a:endParaRPr lang="zh-CN" altLang="en-US" sz="1100" b="1"/>
          </a:p>
          <a:p>
            <a:r>
              <a:rPr lang="zh-CN" altLang="en-US" sz="1100" b="1"/>
              <a:t>如果</a:t>
            </a:r>
            <a:r>
              <a:rPr lang="en-US" altLang="zh-CN" sz="1100" b="1"/>
              <a:t>T</a:t>
            </a:r>
            <a:r>
              <a:rPr lang="en-US" altLang="zh-CN" sz="1100" b="1" baseline="-25000"/>
              <a:t>A,B</a:t>
            </a:r>
            <a:r>
              <a:rPr lang="zh-CN" altLang="en-US" sz="1100" b="1"/>
              <a:t>没过期，则不需要再向</a:t>
            </a:r>
            <a:r>
              <a:rPr lang="en-US" altLang="zh-CN" sz="1100" b="1"/>
              <a:t>KDC</a:t>
            </a:r>
            <a:r>
              <a:rPr lang="zh-CN" altLang="en-US" sz="1100" b="1"/>
              <a:t>认证，同理</a:t>
            </a:r>
            <a:r>
              <a:rPr lang="en-US" altLang="zh-CN" sz="1100" b="1"/>
              <a:t>T</a:t>
            </a:r>
            <a:r>
              <a:rPr lang="en-US" altLang="zh-CN" sz="1100" b="1" baseline="-25000"/>
              <a:t>A,G</a:t>
            </a:r>
            <a:r>
              <a:rPr lang="zh-CN" altLang="en-US" sz="1100" b="1"/>
              <a:t>。防止没需要服务一次都需要认证一次</a:t>
            </a:r>
            <a:endParaRPr lang="zh-CN" altLang="en-US" sz="1100" b="1" baseline="-25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AE5BA-16ED-4A77-8734-0736679598C1}" type="slidenum">
              <a:rPr lang="en-US" altLang="zh-CN"/>
              <a:pPr/>
              <a:t>116</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zh-CN" altLang="en-US"/>
              <a:t>可以随时终止</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CCC53-97B8-45A9-A644-809434A0E291}" type="slidenum">
              <a:rPr lang="en-US" altLang="zh-CN"/>
              <a:pPr/>
              <a:t>119</a:t>
            </a:fld>
            <a:endParaRPr lang="en-US" altLang="zh-CN"/>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a:xfrm>
            <a:off x="685800" y="4343400"/>
            <a:ext cx="5486400" cy="4114800"/>
          </a:xfrm>
        </p:spPr>
        <p:txBody>
          <a:bodyPr/>
          <a:lstStyle/>
          <a:p>
            <a:r>
              <a:rPr lang="zh-CN" altLang="en-US"/>
              <a:t>红色表示既认证客户端，又认证服务器</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C2957AD-EA7F-4132-844F-86B02ABDA1F8}" type="slidenum">
              <a:rPr lang="en-US" altLang="zh-CN"/>
              <a:pPr/>
              <a:t>120</a:t>
            </a:fld>
            <a:endParaRPr lang="en-US" altLang="zh-CN"/>
          </a:p>
        </p:txBody>
      </p:sp>
      <p:sp>
        <p:nvSpPr>
          <p:cNvPr id="437250" name="幻灯片图像占位符 1"/>
          <p:cNvSpPr>
            <a:spLocks noGrp="1" noRot="1" noChangeAspect="1" noTextEdit="1"/>
          </p:cNvSpPr>
          <p:nvPr>
            <p:ph type="sldImg"/>
          </p:nvPr>
        </p:nvSpPr>
        <p:spPr>
          <a:ln/>
        </p:spPr>
      </p:sp>
      <p:sp>
        <p:nvSpPr>
          <p:cNvPr id="437251" name="备注占位符 2"/>
          <p:cNvSpPr>
            <a:spLocks noGrp="1"/>
          </p:cNvSpPr>
          <p:nvPr>
            <p:ph type="body" idx="1"/>
          </p:nvPr>
        </p:nvSpPr>
        <p:spPr>
          <a:xfrm>
            <a:off x="685800" y="4343400"/>
            <a:ext cx="5486400" cy="4114800"/>
          </a:xfrm>
        </p:spPr>
        <p:txBody>
          <a:bodyPr/>
          <a:lstStyle/>
          <a:p>
            <a:r>
              <a:rPr lang="zh-CN" altLang="en-US"/>
              <a:t>简单用户名密码登陆方式</a:t>
            </a:r>
          </a:p>
          <a:p>
            <a:endParaRPr lang="en-US" altLang="zh-CN"/>
          </a:p>
        </p:txBody>
      </p:sp>
      <p:sp>
        <p:nvSpPr>
          <p:cNvPr id="4372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fld id="{5D3AE5B9-7318-4455-87B5-00C35193A0FC}" type="slidenum">
              <a:rPr kumimoji="0" lang="en-US" altLang="zh-CN" sz="1200">
                <a:latin typeface="Arial" charset="0"/>
              </a:rPr>
              <a:pPr algn="r"/>
              <a:t>120</a:t>
            </a:fld>
            <a:endParaRPr kumimoji="0" lang="en-US" altLang="zh-CN" sz="120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E0138-56D9-44BF-84EF-8CD26B06B8B8}" type="slidenum">
              <a:rPr lang="en-US" altLang="zh-CN"/>
              <a:pPr/>
              <a:t>126</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a:xfrm>
            <a:off x="685800" y="4343400"/>
            <a:ext cx="5486400" cy="4114800"/>
          </a:xfrm>
        </p:spPr>
        <p:txBody>
          <a:bodyPr/>
          <a:lstStyle/>
          <a:p>
            <a:r>
              <a:rPr lang="zh-CN" altLang="en-US"/>
              <a:t>秘密共享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803D7-0F73-49E6-AFE6-BA64BBFEE3FD}" type="slidenum">
              <a:rPr lang="en-US" altLang="zh-CN"/>
              <a:pPr/>
              <a:t>127</a:t>
            </a:fld>
            <a:endParaRPr lang="en-US" altLang="zh-CN"/>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a:xfrm>
            <a:off x="685800" y="4343400"/>
            <a:ext cx="5486400" cy="4114800"/>
          </a:xfrm>
        </p:spPr>
        <p:txBody>
          <a:bodyPr/>
          <a:lstStyle/>
          <a:p>
            <a:r>
              <a:rPr lang="en-US" altLang="zh-CN"/>
              <a:t>Movie</a:t>
            </a:r>
          </a:p>
          <a:p>
            <a:r>
              <a:rPr lang="zh-CN" altLang="en-US"/>
              <a:t>数据流牵引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B871B-059F-42D1-9105-5748FFBA38FD}" type="slidenum">
              <a:rPr lang="en-US" altLang="zh-CN"/>
              <a:pPr/>
              <a:t>129</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a:xfrm>
            <a:off x="685800" y="4343400"/>
            <a:ext cx="5486400" cy="4114800"/>
          </a:xfrm>
        </p:spPr>
        <p:txBody>
          <a:bodyPr/>
          <a:lstStyle/>
          <a:p>
            <a:r>
              <a:rPr lang="zh-CN" altLang="en-US"/>
              <a:t>安全加固代码、安全的代码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B8CD9-B4AC-493D-BFD1-C9E717729185}" type="slidenum">
              <a:rPr lang="en-US" altLang="zh-CN"/>
              <a:pPr/>
              <a:t>14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B393D-1647-49C7-8FD8-4FD6E1A81132}" type="slidenum">
              <a:rPr lang="en-US" altLang="zh-CN"/>
              <a:pPr/>
              <a:t>16</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pPr lvl="2">
              <a:spcBef>
                <a:spcPts val="300"/>
              </a:spcBef>
            </a:pPr>
            <a:r>
              <a:rPr lang="en-US" altLang="zh-CN" sz="1400"/>
              <a:t>.</a:t>
            </a:r>
            <a:r>
              <a:rPr lang="zh-CN" altLang="en-US" sz="1400">
                <a:latin typeface="宋体" charset="-122"/>
              </a:rPr>
              <a:t>公钥密码体制与数字签名</a:t>
            </a:r>
          </a:p>
          <a:p>
            <a:pPr>
              <a:spcBef>
                <a:spcPts val="300"/>
              </a:spcBef>
            </a:pPr>
            <a:r>
              <a:rPr lang="en-US" altLang="zh-CN" sz="1400">
                <a:latin typeface="宋体" charset="-122"/>
              </a:rPr>
              <a:t>Whitfield Diffie </a:t>
            </a:r>
            <a:r>
              <a:rPr lang="zh-CN" altLang="en-US" sz="1400">
                <a:latin typeface="宋体" charset="-122"/>
              </a:rPr>
              <a:t>与</a:t>
            </a:r>
            <a:r>
              <a:rPr lang="en-US" altLang="zh-CN" sz="1400">
                <a:latin typeface="宋体" charset="-122"/>
              </a:rPr>
              <a:t>Martin Hellman [DH76]</a:t>
            </a:r>
            <a:r>
              <a:rPr lang="zh-CN" altLang="en-US" sz="1400">
                <a:latin typeface="宋体" charset="-122"/>
              </a:rPr>
              <a:t>在</a:t>
            </a:r>
            <a:r>
              <a:rPr lang="en-US" altLang="zh-CN" sz="1400">
                <a:latin typeface="宋体" charset="-122"/>
              </a:rPr>
              <a:t>1976 </a:t>
            </a:r>
            <a:r>
              <a:rPr lang="zh-CN" altLang="en-US" sz="1400">
                <a:latin typeface="宋体" charset="-122"/>
              </a:rPr>
              <a:t>年介绍了公钥密码技术的概念以解决钥匙管理问题。在他们的概念中，每个人得到一对钥匙，人们称为公钥，同时其它的称为私钥。每个人的公钥是公开的</a:t>
            </a:r>
            <a:r>
              <a:rPr lang="en-US" altLang="zh-CN" sz="1400">
                <a:latin typeface="宋体" charset="-122"/>
              </a:rPr>
              <a:t>,</a:t>
            </a:r>
            <a:r>
              <a:rPr lang="zh-CN" altLang="en-US" sz="1400">
                <a:latin typeface="宋体" charset="-122"/>
              </a:rPr>
              <a:t>同时私钥是保密的</a:t>
            </a:r>
            <a:r>
              <a:rPr lang="en-US" altLang="zh-CN" sz="1400">
                <a:latin typeface="宋体" charset="-122"/>
              </a:rPr>
              <a:t>.</a:t>
            </a:r>
            <a:r>
              <a:rPr lang="zh-CN" altLang="en-US" sz="1400">
                <a:latin typeface="宋体" charset="-122"/>
              </a:rPr>
              <a:t>。由此不再需要由发送者与接收者来分享秘密；所有的通信仅涉及公钥，而任何私钥不会被传输或者共享。也不必非要信任某个通信通道是安全的</a:t>
            </a:r>
            <a:r>
              <a:rPr lang="en-US" altLang="zh-CN" sz="1400">
                <a:latin typeface="宋体" charset="-122"/>
              </a:rPr>
              <a:t>,</a:t>
            </a:r>
            <a:r>
              <a:rPr lang="zh-CN" altLang="en-US" sz="1400">
                <a:latin typeface="宋体" charset="-122"/>
              </a:rPr>
              <a:t>不会被窃听或者泄密</a:t>
            </a:r>
            <a:r>
              <a:rPr lang="en-US" altLang="zh-CN" sz="1400">
                <a:latin typeface="宋体" charset="-122"/>
              </a:rPr>
              <a:t>[Dif88]</a:t>
            </a:r>
            <a:r>
              <a:rPr lang="zh-CN" altLang="en-US" sz="1400">
                <a:latin typeface="宋体" charset="-122"/>
              </a:rPr>
              <a:t>。</a:t>
            </a:r>
          </a:p>
          <a:p>
            <a:pPr>
              <a:spcBef>
                <a:spcPts val="300"/>
              </a:spcBef>
            </a:pPr>
            <a:r>
              <a:rPr lang="zh-CN" altLang="en-US" sz="1400">
                <a:latin typeface="宋体" charset="-122"/>
              </a:rPr>
              <a:t>采用数字签名技术，发送方将私钥和信息一起计算，其输出称为数字签名并附加在信息上随后发送。接受方检验签名，做一些涉及信息、所声称的签名及相应的的公钥的计算。如果结果适当地约束了一种简单的数学关系，签名被检验为真实的；否则，签名可能是伪造的或者信息可能被改变了。</a:t>
            </a:r>
          </a:p>
          <a:p>
            <a:pPr>
              <a:spcBef>
                <a:spcPts val="300"/>
              </a:spcBef>
            </a:pPr>
            <a:r>
              <a:rPr lang="zh-CN" altLang="en-US" sz="1400">
                <a:latin typeface="宋体" charset="-122"/>
              </a:rPr>
              <a:t>公钥密码体制是基于陷井</a:t>
            </a:r>
            <a:r>
              <a:rPr lang="en-US" altLang="zh-CN" sz="1400">
                <a:latin typeface="宋体" charset="-122"/>
              </a:rPr>
              <a:t>-</a:t>
            </a:r>
            <a:r>
              <a:rPr lang="zh-CN" altLang="en-US" sz="1400">
                <a:latin typeface="宋体" charset="-122"/>
              </a:rPr>
              <a:t>门</a:t>
            </a:r>
            <a:r>
              <a:rPr lang="en-US" altLang="zh-CN" sz="1400">
                <a:latin typeface="宋体" charset="-122"/>
              </a:rPr>
              <a:t>(trap-door)</a:t>
            </a:r>
            <a:r>
              <a:rPr lang="zh-CN" altLang="en-US" sz="1400">
                <a:latin typeface="宋体" charset="-122"/>
              </a:rPr>
              <a:t>单向函数。公钥给出有关函数特例的信息；私钥给出有关陷井门的信息。任何知道陷井门的人能方便地在两个方向上来实现函数，但是缺乏陷井门的人仅能在前向的方向中实现函数。一般地说，前向方向是用于加密和签名检验；反向方向是用于解密和签名产生。</a:t>
            </a:r>
            <a:endParaRPr lang="zh-CN" altLang="en-US">
              <a:latin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4D872-EAF9-400E-942B-A58E8EA985E1}" type="slidenum">
              <a:rPr lang="en-US" altLang="zh-CN"/>
              <a:pPr/>
              <a:t>19</a:t>
            </a:fld>
            <a:endParaRPr lang="en-US" altLang="zh-CN"/>
          </a:p>
        </p:txBody>
      </p:sp>
      <p:sp>
        <p:nvSpPr>
          <p:cNvPr id="44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0855A-0BC8-4E58-8A80-75F6DE0A844E}" type="slidenum">
              <a:rPr lang="en-US" altLang="zh-CN"/>
              <a:pPr/>
              <a:t>26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zh-CN" altLang="en-US"/>
              <a:t>消息鉴别码</a:t>
            </a:r>
            <a:r>
              <a:rPr lang="en-US" altLang="zh-CN"/>
              <a:t>(Message Authentication Code)</a:t>
            </a:r>
            <a:r>
              <a:rPr lang="zh-CN" altLang="en-US"/>
              <a:t>也叫 密码校验和（</a:t>
            </a:r>
            <a:r>
              <a:rPr lang="en-US" altLang="zh-CN"/>
              <a:t>cryptographic checksum</a:t>
            </a:r>
            <a:r>
              <a:rPr lang="zh-CN" altLang="en-US"/>
              <a:t>）</a:t>
            </a:r>
            <a:br>
              <a:rPr lang="zh-CN" altLang="en-US"/>
            </a:br>
            <a:r>
              <a:rPr lang="zh-CN" altLang="en-US"/>
              <a:t/>
            </a:r>
            <a:br>
              <a:rPr lang="zh-CN" altLang="en-US"/>
            </a:br>
            <a:r>
              <a:rPr lang="zh-CN" altLang="en-US"/>
              <a:t>　　鉴别函数的一种</a:t>
            </a:r>
            <a:r>
              <a:rPr lang="en-US" altLang="zh-CN"/>
              <a:t>.</a:t>
            </a:r>
            <a:br>
              <a:rPr lang="en-US" altLang="zh-CN"/>
            </a:br>
            <a:r>
              <a:rPr lang="en-US" altLang="zh-CN"/>
              <a:t/>
            </a:r>
            <a:br>
              <a:rPr lang="en-US" altLang="zh-CN"/>
            </a:br>
            <a:r>
              <a:rPr lang="zh-CN" altLang="en-US"/>
              <a:t>　　消息鉴别码实现鉴别的原理是</a:t>
            </a:r>
            <a:r>
              <a:rPr lang="en-US" altLang="zh-CN"/>
              <a:t>,</a:t>
            </a:r>
            <a:r>
              <a:rPr lang="zh-CN" altLang="en-US"/>
              <a:t>用公开函数和密钥产生一个固定长度的值作为认证标识</a:t>
            </a:r>
            <a:r>
              <a:rPr lang="en-US" altLang="zh-CN"/>
              <a:t>,</a:t>
            </a:r>
            <a:r>
              <a:rPr lang="zh-CN" altLang="en-US"/>
              <a:t>用这个标识鉴别消息的完整性</a:t>
            </a:r>
            <a:r>
              <a:rPr lang="en-US" altLang="zh-CN"/>
              <a:t>.</a:t>
            </a:r>
            <a:r>
              <a:rPr lang="zh-CN" altLang="en-US"/>
              <a:t>使用一个密钥生成一个固定大小的小</a:t>
            </a:r>
            <a:r>
              <a:rPr lang="zh-CN" altLang="en-US" b="1"/>
              <a:t>数据</a:t>
            </a:r>
            <a:r>
              <a:rPr lang="zh-CN" altLang="en-US"/>
              <a:t>块</a:t>
            </a:r>
            <a:r>
              <a:rPr lang="en-US" altLang="zh-CN"/>
              <a:t>,</a:t>
            </a:r>
            <a:r>
              <a:rPr lang="zh-CN" altLang="en-US"/>
              <a:t>即</a:t>
            </a:r>
            <a:r>
              <a:rPr lang="en-US" altLang="zh-CN"/>
              <a:t>MAC</a:t>
            </a:r>
            <a:r>
              <a:rPr lang="zh-CN" altLang="en-US"/>
              <a:t>，并将其加入到消息中</a:t>
            </a:r>
            <a:r>
              <a:rPr lang="en-US" altLang="zh-CN"/>
              <a:t>,</a:t>
            </a:r>
            <a:r>
              <a:rPr lang="zh-CN" altLang="en-US"/>
              <a:t>然后传输</a:t>
            </a:r>
            <a:r>
              <a:rPr lang="en-US" altLang="zh-CN"/>
              <a:t>.</a:t>
            </a:r>
            <a:r>
              <a:rPr lang="zh-CN" altLang="en-US"/>
              <a:t>接收方利用与发送方共享的密钥进行鉴别认证等</a:t>
            </a:r>
            <a:r>
              <a:rPr lang="en-US" altLang="zh-CN"/>
              <a:t>. </a:t>
            </a:r>
          </a:p>
          <a:p>
            <a:endParaRPr lang="en-US" altLang="zh-CN"/>
          </a:p>
          <a:p>
            <a:r>
              <a:rPr lang="zh-CN" altLang="en-US"/>
              <a:t>使用消息鉴别码进行认证：消息鉴别码（</a:t>
            </a:r>
            <a:r>
              <a:rPr lang="en-US" altLang="zh-CN"/>
              <a:t>MAC</a:t>
            </a:r>
            <a:r>
              <a:rPr lang="zh-CN" altLang="en-US"/>
              <a:t>）也称为密码校验值，是对数据单元进行加密变换所得到的信息。它由</a:t>
            </a:r>
            <a:r>
              <a:rPr lang="en-US" altLang="zh-CN"/>
              <a:t>MAC=C(K,M)</a:t>
            </a:r>
            <a:r>
              <a:rPr lang="zh-CN" altLang="en-US"/>
              <a:t>生成，其中</a:t>
            </a:r>
            <a:r>
              <a:rPr lang="en-US" altLang="zh-CN"/>
              <a:t>M</a:t>
            </a:r>
            <a:r>
              <a:rPr lang="zh-CN" altLang="en-US"/>
              <a:t>是变长的报文，</a:t>
            </a:r>
            <a:r>
              <a:rPr lang="en-US" altLang="zh-CN"/>
              <a:t>K</a:t>
            </a:r>
            <a:r>
              <a:rPr lang="zh-CN" altLang="en-US"/>
              <a:t>是仅由收发双方共享的密钥，生成的</a:t>
            </a:r>
            <a:r>
              <a:rPr lang="en-US" altLang="zh-CN"/>
              <a:t>MAC</a:t>
            </a:r>
            <a:r>
              <a:rPr lang="zh-CN" altLang="en-US"/>
              <a:t>是定长的认证码，发送者在发送消息时，将计算好的认证码附加到消息的末尾发送，接收方根据接收到的消息，计算出鉴别码，并与附在消息后面的认证码进行比较。 </a:t>
            </a:r>
            <a:r>
              <a:rPr lang="en-US" altLang="zh-CN"/>
              <a:t>335. </a:t>
            </a:r>
            <a:r>
              <a:rPr lang="zh-CN" altLang="en-US"/>
              <a:t>哈希函数认证：哈希函数是将任意长的数字串</a:t>
            </a:r>
            <a:r>
              <a:rPr lang="en-US" altLang="zh-CN"/>
              <a:t>M</a:t>
            </a:r>
            <a:r>
              <a:rPr lang="zh-CN" altLang="en-US"/>
              <a:t>映射成一个较短的定长输出数字串</a:t>
            </a:r>
            <a:r>
              <a:rPr lang="en-US" altLang="zh-CN"/>
              <a:t>H</a:t>
            </a:r>
            <a:r>
              <a:rPr lang="zh-CN" altLang="en-US"/>
              <a:t>的函数。以</a:t>
            </a:r>
            <a:r>
              <a:rPr lang="en-US" altLang="zh-CN"/>
              <a:t>h</a:t>
            </a:r>
            <a:r>
              <a:rPr lang="zh-CN" altLang="en-US"/>
              <a:t>表示哈希函数，则有</a:t>
            </a:r>
            <a:r>
              <a:rPr lang="en-US" altLang="zh-CN"/>
              <a:t>H=h(M)</a:t>
            </a:r>
            <a:r>
              <a:rPr lang="zh-CN" altLang="en-US"/>
              <a:t>。其中</a:t>
            </a:r>
            <a:r>
              <a:rPr lang="en-US" altLang="zh-CN"/>
              <a:t>H</a:t>
            </a:r>
            <a:r>
              <a:rPr lang="zh-CN" altLang="en-US"/>
              <a:t>称为</a:t>
            </a:r>
            <a:r>
              <a:rPr lang="en-US" altLang="zh-CN"/>
              <a:t>M</a:t>
            </a:r>
            <a:r>
              <a:rPr lang="zh-CN" altLang="en-US"/>
              <a:t>的哈希码，有时也称为杂凑码、数字指纹、消息摘要等。哈希函数与</a:t>
            </a:r>
            <a:r>
              <a:rPr lang="en-US" altLang="zh-CN"/>
              <a:t>MAC</a:t>
            </a:r>
            <a:r>
              <a:rPr lang="zh-CN" altLang="en-US"/>
              <a:t>的区别是，哈希函数的输入是消息本身，没有密钥参与。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D0235-4F9B-4F1E-98EC-8A8977D6398F}" type="slidenum">
              <a:rPr lang="en-US" altLang="zh-CN"/>
              <a:pPr/>
              <a:t>40</a:t>
            </a:fld>
            <a:endParaRPr lang="en-US" altLang="zh-CN"/>
          </a:p>
        </p:txBody>
      </p:sp>
      <p:sp>
        <p:nvSpPr>
          <p:cNvPr id="291842" name="Rectangle 2"/>
          <p:cNvSpPr>
            <a:spLocks noGrp="1" noRot="1" noChangeAspect="1" noChangeArrowheads="1" noTextEdit="1"/>
          </p:cNvSpPr>
          <p:nvPr>
            <p:ph type="sldImg"/>
          </p:nvPr>
        </p:nvSpPr>
        <p:spPr>
          <a:xfrm>
            <a:off x="1143000" y="684213"/>
            <a:ext cx="4572000" cy="3429000"/>
          </a:xfrm>
          <a:ln/>
        </p:spPr>
      </p:sp>
      <p:sp>
        <p:nvSpPr>
          <p:cNvPr id="291843" name="Rectangle 3"/>
          <p:cNvSpPr>
            <a:spLocks noGrp="1" noChangeArrowheads="1"/>
          </p:cNvSpPr>
          <p:nvPr>
            <p:ph type="body" idx="1"/>
          </p:nvPr>
        </p:nvSpPr>
        <p:spPr>
          <a:xfrm>
            <a:off x="685800" y="4341813"/>
            <a:ext cx="5486400" cy="4117975"/>
          </a:xfrm>
        </p:spPr>
        <p:txBody>
          <a:bodyPr/>
          <a:lstStyle/>
          <a:p>
            <a:r>
              <a:rPr lang="zh-CN" altLang="en-US"/>
              <a:t>引入仲裁者。</a:t>
            </a:r>
          </a:p>
          <a:p>
            <a:pPr lvl="1"/>
            <a:r>
              <a:rPr lang="zh-CN" altLang="en-US" sz="1000"/>
              <a:t>通常的做法是所有从发送方</a:t>
            </a:r>
            <a:r>
              <a:rPr lang="en-US" altLang="zh-CN" sz="1000"/>
              <a:t>X</a:t>
            </a:r>
            <a:r>
              <a:rPr lang="zh-CN" altLang="en-US" sz="1000"/>
              <a:t>到接收方</a:t>
            </a:r>
            <a:r>
              <a:rPr lang="en-US" altLang="zh-CN" sz="1000"/>
              <a:t>Y</a:t>
            </a:r>
            <a:r>
              <a:rPr lang="zh-CN" altLang="en-US" sz="1000"/>
              <a:t>的签名消息首先送到仲裁者</a:t>
            </a:r>
            <a:r>
              <a:rPr lang="en-US" altLang="zh-CN" sz="1000"/>
              <a:t>A</a:t>
            </a:r>
            <a:r>
              <a:rPr lang="zh-CN" altLang="en-US" sz="1000"/>
              <a:t>，</a:t>
            </a:r>
            <a:r>
              <a:rPr lang="en-US" altLang="zh-CN" sz="1000"/>
              <a:t>A</a:t>
            </a:r>
            <a:r>
              <a:rPr lang="zh-CN" altLang="zh-CN" sz="1000"/>
              <a:t>将消息及其签名进行一系列测试，以检查其来源和内容，然后将消息加上日期并与已被仲裁者验证通过的指示一起发给</a:t>
            </a:r>
            <a:r>
              <a:rPr lang="en-US" altLang="zh-CN" sz="1000"/>
              <a:t>Y</a:t>
            </a:r>
            <a:r>
              <a:rPr lang="zh-CN" altLang="en-US" sz="1000"/>
              <a:t>。</a:t>
            </a:r>
            <a:endParaRPr lang="zh-CN" altLang="en-US"/>
          </a:p>
          <a:p>
            <a:endParaRPr lang="en-US" altLang="zh-CN"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EF08B-7047-44A0-BB05-B25B3A1EE98C}" type="slidenum">
              <a:rPr lang="en-US" altLang="zh-CN"/>
              <a:pPr/>
              <a:t>73</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r>
              <a:rPr lang="zh-CN" altLang="en-US"/>
              <a:t>的时候，伪造者都可以将遇良才所有设想的发给</a:t>
            </a:r>
            <a:r>
              <a:rPr lang="en-US" altLang="zh-CN"/>
              <a:t>A</a:t>
            </a:r>
            <a:r>
              <a:rPr lang="zh-CN" altLang="en-US"/>
              <a:t>的报文，还可以将伪造的密钥用鉴别。</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3CCC1-C4CB-4085-9E37-0B7CEAD8478D}" type="slidenum">
              <a:rPr lang="en-US" altLang="zh-CN"/>
              <a:pPr/>
              <a:t>105</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r>
              <a:rPr lang="zh-CN" altLang="en-US"/>
              <a:t>步骤</a:t>
            </a:r>
            <a:r>
              <a:rPr lang="en-US" altLang="zh-CN"/>
              <a:t>1</a:t>
            </a:r>
            <a:r>
              <a:rPr lang="zh-CN" altLang="en-US"/>
              <a:t>：</a:t>
            </a:r>
            <a:r>
              <a:rPr lang="en-US" altLang="zh-CN"/>
              <a:t>A</a:t>
            </a:r>
            <a:r>
              <a:rPr lang="zh-CN" altLang="en-US"/>
              <a:t>通知</a:t>
            </a:r>
            <a:r>
              <a:rPr lang="en-US" altLang="zh-CN"/>
              <a:t>KDC</a:t>
            </a:r>
            <a:r>
              <a:rPr lang="zh-CN" altLang="en-US"/>
              <a:t>它打算与</a:t>
            </a:r>
            <a:r>
              <a:rPr lang="en-US" altLang="zh-CN"/>
              <a:t>B</a:t>
            </a:r>
            <a:r>
              <a:rPr lang="zh-CN" altLang="en-US"/>
              <a:t>建立一个安全连接。</a:t>
            </a:r>
          </a:p>
          <a:p>
            <a:r>
              <a:rPr lang="zh-CN" altLang="en-US"/>
              <a:t>步骤</a:t>
            </a:r>
            <a:r>
              <a:rPr lang="en-US" altLang="zh-CN"/>
              <a:t>2</a:t>
            </a:r>
            <a:r>
              <a:rPr lang="zh-CN" altLang="en-US"/>
              <a:t>： </a:t>
            </a:r>
            <a:r>
              <a:rPr lang="en-US" altLang="zh-CN"/>
              <a:t>KDC</a:t>
            </a:r>
            <a:r>
              <a:rPr lang="zh-CN" altLang="en-US"/>
              <a:t>向</a:t>
            </a:r>
            <a:r>
              <a:rPr lang="en-US" altLang="zh-CN"/>
              <a:t>A</a:t>
            </a:r>
            <a:r>
              <a:rPr lang="zh-CN" altLang="en-US"/>
              <a:t>返回</a:t>
            </a:r>
            <a:r>
              <a:rPr lang="en-US" altLang="zh-CN"/>
              <a:t>B</a:t>
            </a:r>
            <a:r>
              <a:rPr lang="zh-CN" altLang="en-US"/>
              <a:t>的公开密钥证书。</a:t>
            </a:r>
          </a:p>
          <a:p>
            <a:r>
              <a:rPr lang="zh-CN" altLang="en-US"/>
              <a:t>步骤</a:t>
            </a:r>
            <a:r>
              <a:rPr lang="en-US" altLang="zh-CN"/>
              <a:t>3</a:t>
            </a:r>
            <a:r>
              <a:rPr lang="zh-CN" altLang="en-US"/>
              <a:t>：使用</a:t>
            </a:r>
            <a:r>
              <a:rPr lang="en-US" altLang="zh-CN"/>
              <a:t>B</a:t>
            </a:r>
            <a:r>
              <a:rPr lang="zh-CN" altLang="en-US"/>
              <a:t>的公开密钥，</a:t>
            </a:r>
            <a:r>
              <a:rPr lang="en-US" altLang="zh-CN"/>
              <a:t>A</a:t>
            </a:r>
            <a:r>
              <a:rPr lang="zh-CN" altLang="en-US"/>
              <a:t>通知</a:t>
            </a:r>
            <a:r>
              <a:rPr lang="en-US" altLang="zh-CN"/>
              <a:t>B</a:t>
            </a:r>
            <a:r>
              <a:rPr lang="zh-CN" altLang="en-US"/>
              <a:t>它期望进行通信并发送临时值</a:t>
            </a:r>
            <a:r>
              <a:rPr lang="en-US" altLang="zh-CN"/>
              <a:t>Na</a:t>
            </a:r>
            <a:r>
              <a:rPr lang="zh-CN" altLang="en-US"/>
              <a:t>。</a:t>
            </a:r>
          </a:p>
          <a:p>
            <a:r>
              <a:rPr lang="zh-CN" altLang="en-US"/>
              <a:t>步骤</a:t>
            </a:r>
            <a:r>
              <a:rPr lang="en-US" altLang="zh-CN"/>
              <a:t>4</a:t>
            </a:r>
            <a:r>
              <a:rPr lang="zh-CN" altLang="en-US"/>
              <a:t>：</a:t>
            </a:r>
            <a:r>
              <a:rPr lang="en-US" altLang="zh-CN"/>
              <a:t>B</a:t>
            </a:r>
            <a:r>
              <a:rPr lang="zh-CN" altLang="en-US"/>
              <a:t>向</a:t>
            </a:r>
            <a:r>
              <a:rPr lang="en-US" altLang="zh-CN"/>
              <a:t>KDC</a:t>
            </a:r>
            <a:r>
              <a:rPr lang="zh-CN" altLang="en-US"/>
              <a:t>请求</a:t>
            </a:r>
            <a:r>
              <a:rPr lang="en-US" altLang="zh-CN"/>
              <a:t>A</a:t>
            </a:r>
            <a:r>
              <a:rPr lang="zh-CN" altLang="en-US"/>
              <a:t>的公开密钥证书和一个会话密钥；包含</a:t>
            </a:r>
            <a:r>
              <a:rPr lang="en-US" altLang="zh-CN"/>
              <a:t>A</a:t>
            </a:r>
            <a:r>
              <a:rPr lang="zh-CN" altLang="en-US"/>
              <a:t>的临时值以便使</a:t>
            </a:r>
            <a:r>
              <a:rPr lang="en-US" altLang="zh-CN"/>
              <a:t>KDC</a:t>
            </a:r>
            <a:r>
              <a:rPr lang="zh-CN" altLang="en-US"/>
              <a:t>能使用该临时值对会话密钥进行标记，这个临时值使用</a:t>
            </a:r>
            <a:r>
              <a:rPr lang="en-US" altLang="zh-CN"/>
              <a:t>KDC</a:t>
            </a:r>
            <a:r>
              <a:rPr lang="zh-CN" altLang="en-US"/>
              <a:t>的公开密钥进行保护。</a:t>
            </a:r>
          </a:p>
          <a:p>
            <a:r>
              <a:rPr lang="zh-CN" altLang="en-US"/>
              <a:t>步骤：</a:t>
            </a:r>
            <a:r>
              <a:rPr lang="en-US" altLang="zh-CN"/>
              <a:t>KDC</a:t>
            </a:r>
            <a:r>
              <a:rPr lang="zh-CN" altLang="en-US"/>
              <a:t>向</a:t>
            </a:r>
            <a:r>
              <a:rPr lang="en-US" altLang="zh-CN"/>
              <a:t>B</a:t>
            </a:r>
            <a:r>
              <a:rPr lang="zh-CN" altLang="en-US"/>
              <a:t>返回一个</a:t>
            </a:r>
            <a:r>
              <a:rPr lang="en-US" altLang="zh-CN"/>
              <a:t>A</a:t>
            </a:r>
            <a:r>
              <a:rPr lang="zh-CN" altLang="en-US"/>
              <a:t>的公开密钥证书以及信息［</a:t>
            </a:r>
            <a:r>
              <a:rPr lang="en-US" altLang="zh-CN"/>
              <a:t>Na,Ks,IDB</a:t>
            </a:r>
            <a:r>
              <a:rPr lang="zh-CN" altLang="en-US"/>
              <a:t>］，表明</a:t>
            </a:r>
            <a:r>
              <a:rPr lang="en-US" altLang="zh-CN"/>
              <a:t>Ks</a:t>
            </a:r>
            <a:r>
              <a:rPr lang="zh-CN" altLang="en-US"/>
              <a:t>是由</a:t>
            </a:r>
            <a:r>
              <a:rPr lang="en-US" altLang="zh-CN"/>
              <a:t>KDC</a:t>
            </a:r>
            <a:r>
              <a:rPr lang="zh-CN" altLang="en-US"/>
              <a:t>代表</a:t>
            </a:r>
            <a:r>
              <a:rPr lang="en-US" altLang="zh-CN"/>
              <a:t>B</a:t>
            </a:r>
            <a:r>
              <a:rPr lang="zh-CN" altLang="en-US"/>
              <a:t>产生并绑定到</a:t>
            </a:r>
            <a:r>
              <a:rPr lang="en-US" altLang="zh-CN"/>
              <a:t>Na</a:t>
            </a:r>
            <a:r>
              <a:rPr lang="zh-CN" altLang="en-US"/>
              <a:t>，将使</a:t>
            </a:r>
            <a:r>
              <a:rPr lang="en-US" altLang="zh-CN"/>
              <a:t>A</a:t>
            </a:r>
            <a:r>
              <a:rPr lang="zh-CN" altLang="en-US"/>
              <a:t>确保</a:t>
            </a:r>
            <a:r>
              <a:rPr lang="en-US" altLang="zh-CN"/>
              <a:t>Ks</a:t>
            </a:r>
            <a:r>
              <a:rPr lang="zh-CN" altLang="en-US"/>
              <a:t>是最新的。为了让</a:t>
            </a:r>
            <a:r>
              <a:rPr lang="en-US" altLang="zh-CN"/>
              <a:t>B</a:t>
            </a:r>
            <a:r>
              <a:rPr lang="zh-CN" altLang="en-US"/>
              <a:t>能证实该元组确实来自</a:t>
            </a:r>
            <a:r>
              <a:rPr lang="en-US" altLang="zh-CN"/>
              <a:t>KDC</a:t>
            </a:r>
            <a:r>
              <a:rPr lang="zh-CN" altLang="en-US"/>
              <a:t>，使用</a:t>
            </a:r>
            <a:r>
              <a:rPr lang="en-US" altLang="zh-CN"/>
              <a:t>KDC</a:t>
            </a:r>
            <a:r>
              <a:rPr lang="zh-CN" altLang="en-US"/>
              <a:t>的私有密钥对这个元组加密，也用</a:t>
            </a:r>
            <a:r>
              <a:rPr lang="en-US" altLang="zh-CN"/>
              <a:t>B</a:t>
            </a:r>
            <a:r>
              <a:rPr lang="zh-CN" altLang="en-US"/>
              <a:t>的公开密钥进行加密，以便防止其他通信方使用这个元组试图建立与</a:t>
            </a:r>
            <a:r>
              <a:rPr lang="en-US" altLang="zh-CN"/>
              <a:t>A</a:t>
            </a:r>
            <a:r>
              <a:rPr lang="zh-CN" altLang="en-US"/>
              <a:t>的欺骗性连接。在步骤</a:t>
            </a:r>
            <a:r>
              <a:rPr lang="en-US" altLang="zh-CN"/>
              <a:t>6</a:t>
            </a:r>
            <a:r>
              <a:rPr lang="zh-CN" altLang="en-US"/>
              <a:t>中，将用</a:t>
            </a:r>
            <a:r>
              <a:rPr lang="en-US" altLang="zh-CN"/>
              <a:t>KDC</a:t>
            </a:r>
            <a:r>
              <a:rPr lang="zh-CN" altLang="en-US"/>
              <a:t>私有密钥加密的元组</a:t>
            </a:r>
            <a:r>
              <a:rPr lang="en-US" altLang="zh-CN"/>
              <a:t>{Na,Ks,IDB}</a:t>
            </a:r>
            <a:r>
              <a:rPr lang="zh-CN" altLang="en-US"/>
              <a:t>连同</a:t>
            </a:r>
            <a:r>
              <a:rPr lang="en-US" altLang="zh-CN"/>
              <a:t>B</a:t>
            </a:r>
            <a:r>
              <a:rPr lang="zh-CN" altLang="en-US"/>
              <a:t>生成的现时</a:t>
            </a:r>
            <a:r>
              <a:rPr lang="en-US" altLang="zh-CN"/>
              <a:t>Nb</a:t>
            </a:r>
            <a:r>
              <a:rPr lang="zh-CN" altLang="en-US"/>
              <a:t>用</a:t>
            </a:r>
            <a:r>
              <a:rPr lang="en-US" altLang="zh-CN"/>
              <a:t>A</a:t>
            </a:r>
            <a:r>
              <a:rPr lang="zh-CN" altLang="en-US"/>
              <a:t>的公开密钥加密后再发送给</a:t>
            </a:r>
            <a:r>
              <a:rPr lang="en-US" altLang="zh-CN"/>
              <a:t>A</a:t>
            </a:r>
            <a:r>
              <a:rPr lang="zh-CN" altLang="en-US"/>
              <a:t>。</a:t>
            </a:r>
            <a:r>
              <a:rPr lang="en-US" altLang="zh-CN"/>
              <a:t>A</a:t>
            </a:r>
            <a:r>
              <a:rPr lang="zh-CN" altLang="en-US"/>
              <a:t>解密后得出会话密钥</a:t>
            </a:r>
            <a:r>
              <a:rPr lang="en-US" altLang="zh-CN"/>
              <a:t>Ks</a:t>
            </a:r>
            <a:r>
              <a:rPr lang="zh-CN" altLang="en-US"/>
              <a:t>，并用它对</a:t>
            </a:r>
            <a:r>
              <a:rPr lang="en-US" altLang="zh-CN"/>
              <a:t>Nb</a:t>
            </a:r>
            <a:r>
              <a:rPr lang="zh-CN" altLang="en-US"/>
              <a:t>加密后发回给</a:t>
            </a:r>
            <a:r>
              <a:rPr lang="en-US" altLang="zh-CN"/>
              <a:t>B</a:t>
            </a:r>
            <a:r>
              <a:rPr lang="zh-CN" altLang="en-US"/>
              <a:t>。这最后一个报文使</a:t>
            </a:r>
            <a:r>
              <a:rPr lang="en-US" altLang="zh-CN"/>
              <a:t>B</a:t>
            </a:r>
            <a:r>
              <a:rPr lang="zh-CN" altLang="en-US"/>
              <a:t>确信</a:t>
            </a:r>
            <a:r>
              <a:rPr lang="en-US" altLang="zh-CN"/>
              <a:t>A</a:t>
            </a:r>
            <a:r>
              <a:rPr lang="zh-CN" altLang="en-US"/>
              <a:t>已获得了会话密钥。</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B154E-7125-4B85-80FF-5FF037681C1A}" type="slidenum">
              <a:rPr lang="en-US" altLang="zh-CN"/>
              <a:pPr/>
              <a:t>106</a:t>
            </a:fld>
            <a:endParaRPr lang="en-US" altLang="zh-C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pPr>
              <a:spcBef>
                <a:spcPct val="50000"/>
              </a:spcBef>
            </a:pPr>
            <a:r>
              <a:rPr lang="zh-CN" altLang="en-US"/>
              <a:t>内含</a:t>
            </a:r>
            <a:r>
              <a:rPr lang="en-US" altLang="zh-CN"/>
              <a:t>IDA</a:t>
            </a:r>
            <a:r>
              <a:rPr lang="zh-CN" altLang="en-US"/>
              <a:t>说明，可将现时</a:t>
            </a:r>
            <a:r>
              <a:rPr lang="en-US" altLang="zh-CN"/>
              <a:t>Na</a:t>
            </a:r>
            <a:r>
              <a:rPr lang="zh-CN" altLang="en-US"/>
              <a:t>看作所有由</a:t>
            </a:r>
            <a:r>
              <a:rPr lang="en-US" altLang="zh-CN"/>
              <a:t>A</a:t>
            </a:r>
            <a:r>
              <a:rPr lang="zh-CN" altLang="en-US"/>
              <a:t>产生的现时值中而不是由通信各方产生所有现时中惟一的现时，因此</a:t>
            </a:r>
            <a:r>
              <a:rPr lang="en-US" altLang="zh-CN"/>
              <a:t>{IDA,Na}</a:t>
            </a:r>
            <a:r>
              <a:rPr lang="zh-CN" altLang="en-US"/>
              <a:t>是</a:t>
            </a:r>
            <a:r>
              <a:rPr lang="en-US" altLang="zh-CN"/>
              <a:t>A</a:t>
            </a:r>
            <a:r>
              <a:rPr lang="zh-CN" altLang="en-US"/>
              <a:t>连接请求的惟一性标识符。</a:t>
            </a:r>
          </a:p>
          <a:p>
            <a:pPr>
              <a:spcBef>
                <a:spcPct val="50000"/>
              </a:spcBef>
            </a:pP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187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04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850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0" y="190500"/>
            <a:ext cx="7010400" cy="5829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2766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1524000" y="6248400"/>
            <a:ext cx="1295400" cy="457200"/>
          </a:xfrm>
          <a:prstGeom prst="rect">
            <a:avLst/>
          </a:prstGeom>
        </p:spPr>
        <p:txBody>
          <a:bodyPr/>
          <a:lstStyle>
            <a:lvl1pPr>
              <a:defRPr/>
            </a:lvl1pPr>
          </a:lstStyle>
          <a:p>
            <a:fld id="{098BB3E1-29DF-45F7-8AD2-E4A2CDFBD7F2}" type="slidenum">
              <a:rPr lang="en-US" altLang="zh-CN"/>
              <a:pPr/>
              <a:t>‹#›</a:t>
            </a:fld>
            <a:endParaRPr lang="en-US" altLang="zh-CN"/>
          </a:p>
        </p:txBody>
      </p:sp>
    </p:spTree>
    <p:extLst>
      <p:ext uri="{BB962C8B-B14F-4D97-AF65-F5344CB8AC3E}">
        <p14:creationId xmlns:p14="http://schemas.microsoft.com/office/powerpoint/2010/main" val="2349723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90500"/>
            <a:ext cx="7010400" cy="15271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0" y="1905000"/>
            <a:ext cx="7010400" cy="4114800"/>
          </a:xfrm>
        </p:spPr>
        <p:txBody>
          <a:bodyPr/>
          <a:lstStyle/>
          <a:p>
            <a:endParaRPr lang="zh-CN" altLang="en-US"/>
          </a:p>
        </p:txBody>
      </p:sp>
      <p:sp>
        <p:nvSpPr>
          <p:cNvPr id="4" name="日期占位符 3"/>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2766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1524000" y="6248400"/>
            <a:ext cx="1295400" cy="457200"/>
          </a:xfrm>
          <a:prstGeom prst="rect">
            <a:avLst/>
          </a:prstGeom>
        </p:spPr>
        <p:txBody>
          <a:bodyPr/>
          <a:lstStyle>
            <a:lvl1pPr>
              <a:defRPr/>
            </a:lvl1pPr>
          </a:lstStyle>
          <a:p>
            <a:fld id="{2E2FEC05-73D6-49C8-A0F8-D11DABEA56D2}" type="slidenum">
              <a:rPr lang="en-US" altLang="zh-CN"/>
              <a:pPr/>
              <a:t>‹#›</a:t>
            </a:fld>
            <a:endParaRPr lang="en-US" altLang="zh-CN"/>
          </a:p>
        </p:txBody>
      </p:sp>
    </p:spTree>
    <p:extLst>
      <p:ext uri="{BB962C8B-B14F-4D97-AF65-F5344CB8AC3E}">
        <p14:creationId xmlns:p14="http://schemas.microsoft.com/office/powerpoint/2010/main" val="305049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931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3910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293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241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9541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93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350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761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1268413"/>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68313" y="2420938"/>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pic>
        <p:nvPicPr>
          <p:cNvPr id="33800" name="Picture 8" descr="图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63663" y="26988"/>
            <a:ext cx="7816850" cy="881062"/>
          </a:xfrm>
          <a:prstGeom prst="rect">
            <a:avLst/>
          </a:prstGeom>
          <a:noFill/>
          <a:extLst>
            <a:ext uri="{909E8E84-426E-40DD-AFC4-6F175D3DCCD1}">
              <a14:hiddenFill xmlns:a14="http://schemas.microsoft.com/office/drawing/2010/main">
                <a:solidFill>
                  <a:srgbClr val="FFFFFF"/>
                </a:solidFill>
              </a14:hiddenFill>
            </a:ext>
          </a:extLst>
        </p:spPr>
      </p:pic>
      <p:sp>
        <p:nvSpPr>
          <p:cNvPr id="33801" name="Text Box 9"/>
          <p:cNvSpPr txBox="1">
            <a:spLocks noChangeArrowheads="1"/>
          </p:cNvSpPr>
          <p:nvPr/>
        </p:nvSpPr>
        <p:spPr bwMode="auto">
          <a:xfrm>
            <a:off x="1403350" y="83661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1"/>
              <a:t>    </a:t>
            </a:r>
            <a:r>
              <a:rPr lang="en-US" altLang="zh-CN" i="1">
                <a:latin typeface="Times New Roman" pitchFamily="18" charset="0"/>
              </a:rPr>
              <a:t>                 Computer Network and Information Security</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隶书" pitchFamily="49" charset="-122"/>
        </a:defRPr>
      </a:lvl2pPr>
      <a:lvl3pPr algn="ctr" rtl="0" fontAlgn="base">
        <a:spcBef>
          <a:spcPct val="0"/>
        </a:spcBef>
        <a:spcAft>
          <a:spcPct val="0"/>
        </a:spcAft>
        <a:defRPr sz="4400">
          <a:solidFill>
            <a:schemeClr val="tx2"/>
          </a:solidFill>
          <a:latin typeface="Arial" charset="0"/>
          <a:ea typeface="隶书" pitchFamily="49" charset="-122"/>
        </a:defRPr>
      </a:lvl3pPr>
      <a:lvl4pPr algn="ctr" rtl="0" fontAlgn="base">
        <a:spcBef>
          <a:spcPct val="0"/>
        </a:spcBef>
        <a:spcAft>
          <a:spcPct val="0"/>
        </a:spcAft>
        <a:defRPr sz="4400">
          <a:solidFill>
            <a:schemeClr val="tx2"/>
          </a:solidFill>
          <a:latin typeface="Arial" charset="0"/>
          <a:ea typeface="隶书" pitchFamily="49" charset="-122"/>
        </a:defRPr>
      </a:lvl4pPr>
      <a:lvl5pPr algn="ctr" rtl="0" fontAlgn="base">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263900"/>
            <a:ext cx="8229600" cy="1244600"/>
          </a:xfrm>
        </p:spPr>
        <p:txBody>
          <a:bodyPr/>
          <a:lstStyle/>
          <a:p>
            <a:r>
              <a:rPr lang="zh-CN" altLang="en-US">
                <a:ea typeface="华文中宋" pitchFamily="2" charset="-122"/>
              </a:rPr>
              <a:t>软件安全</a:t>
            </a:r>
            <a:br>
              <a:rPr lang="zh-CN" altLang="en-US">
                <a:ea typeface="华文中宋" pitchFamily="2" charset="-122"/>
              </a:rPr>
            </a:br>
            <a:r>
              <a:rPr lang="zh-CN" altLang="en-US">
                <a:ea typeface="华文中宋" pitchFamily="2" charset="-122"/>
              </a:rPr>
              <a:t/>
            </a:r>
            <a:br>
              <a:rPr lang="zh-CN" altLang="en-US">
                <a:ea typeface="华文中宋" pitchFamily="2" charset="-122"/>
              </a:rPr>
            </a:br>
            <a:r>
              <a:rPr lang="zh-CN" altLang="en-US" sz="3200">
                <a:ea typeface="华文中宋" pitchFamily="2" charset="-122"/>
              </a:rPr>
              <a:t>主讲人：余翔湛</a:t>
            </a:r>
            <a:br>
              <a:rPr lang="zh-CN" altLang="en-US" sz="3200">
                <a:ea typeface="华文中宋" pitchFamily="2" charset="-122"/>
              </a:rPr>
            </a:br>
            <a:r>
              <a:rPr lang="en-US" altLang="zh-CN" sz="2800">
                <a:ea typeface="华文中宋" pitchFamily="2" charset="-122"/>
              </a:rPr>
              <a:t>yxz@hit.edu.cn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信息的鉴别</a:t>
            </a:r>
            <a:endParaRPr lang="zh-CN" altLang="en-US" dirty="0"/>
          </a:p>
        </p:txBody>
      </p:sp>
      <p:sp>
        <p:nvSpPr>
          <p:cNvPr id="36867" name="Rectangle 3"/>
          <p:cNvSpPr>
            <a:spLocks noGrp="1" noChangeArrowheads="1"/>
          </p:cNvSpPr>
          <p:nvPr>
            <p:ph type="body" idx="1"/>
          </p:nvPr>
        </p:nvSpPr>
        <p:spPr/>
        <p:txBody>
          <a:bodyPr/>
          <a:lstStyle/>
          <a:p>
            <a:pPr>
              <a:lnSpc>
                <a:spcPct val="125000"/>
              </a:lnSpc>
            </a:pPr>
            <a:r>
              <a:rPr lang="zh-CN" altLang="en-US" sz="2800" dirty="0" smtClean="0"/>
              <a:t>鉴别函数：</a:t>
            </a:r>
            <a:endParaRPr lang="en-US" altLang="zh-CN" sz="2800" dirty="0" smtClean="0"/>
          </a:p>
          <a:p>
            <a:pPr lvl="1">
              <a:lnSpc>
                <a:spcPct val="125000"/>
              </a:lnSpc>
            </a:pPr>
            <a:r>
              <a:rPr lang="zh-CN" altLang="en-US" sz="2400" dirty="0" smtClean="0"/>
              <a:t> </a:t>
            </a:r>
            <a:r>
              <a:rPr lang="en-US" altLang="zh-CN" sz="2400" dirty="0" smtClean="0"/>
              <a:t>(</a:t>
            </a:r>
            <a:r>
              <a:rPr lang="en-US" altLang="zh-CN" sz="2400" dirty="0"/>
              <a:t>1)</a:t>
            </a:r>
            <a:r>
              <a:rPr lang="zh-CN" altLang="en-US" sz="2400" dirty="0">
                <a:solidFill>
                  <a:srgbClr val="0000CC"/>
                </a:solidFill>
              </a:rPr>
              <a:t>消息加密函数</a:t>
            </a:r>
            <a:r>
              <a:rPr lang="en-US" altLang="zh-CN" sz="2400" dirty="0"/>
              <a:t>(Message encryption</a:t>
            </a:r>
            <a:r>
              <a:rPr lang="en-US" altLang="zh-CN" sz="2400" dirty="0" smtClean="0"/>
              <a:t>)</a:t>
            </a:r>
            <a:r>
              <a:rPr lang="zh-CN" altLang="en-US" sz="2400" dirty="0" smtClean="0"/>
              <a:t>：</a:t>
            </a:r>
            <a:r>
              <a:rPr lang="zh-CN" altLang="zh-CN" sz="2400" dirty="0" smtClean="0"/>
              <a:t>用</a:t>
            </a:r>
            <a:r>
              <a:rPr lang="zh-CN" altLang="zh-CN" sz="2400" dirty="0"/>
              <a:t>完整信息的密文作为对信息</a:t>
            </a:r>
            <a:r>
              <a:rPr lang="zh-CN" altLang="zh-CN" sz="2400" dirty="0" smtClean="0"/>
              <a:t>的</a:t>
            </a:r>
            <a:r>
              <a:rPr lang="zh-CN" altLang="en-US" sz="2400" dirty="0" smtClean="0"/>
              <a:t>加密与</a:t>
            </a:r>
            <a:r>
              <a:rPr lang="zh-CN" altLang="zh-CN" sz="2400" dirty="0" smtClean="0"/>
              <a:t>鉴别</a:t>
            </a:r>
            <a:r>
              <a:rPr lang="zh-CN" altLang="zh-CN" sz="2400" dirty="0"/>
              <a:t>。</a:t>
            </a:r>
            <a:endParaRPr lang="zh-CN" altLang="en-US" sz="2400" dirty="0"/>
          </a:p>
          <a:p>
            <a:pPr lvl="1" eaLnBrk="0" hangingPunct="0">
              <a:lnSpc>
                <a:spcPct val="125000"/>
              </a:lnSpc>
              <a:spcBef>
                <a:spcPct val="0"/>
              </a:spcBef>
            </a:pPr>
            <a:r>
              <a:rPr lang="en-US" altLang="zh-CN" sz="2400" dirty="0"/>
              <a:t>(2)</a:t>
            </a:r>
            <a:r>
              <a:rPr lang="zh-CN" altLang="en-US" sz="2400" dirty="0">
                <a:solidFill>
                  <a:srgbClr val="0000CC"/>
                </a:solidFill>
              </a:rPr>
              <a:t>散列函数</a:t>
            </a:r>
            <a:r>
              <a:rPr lang="en-US" altLang="zh-CN" sz="2400" dirty="0"/>
              <a:t>(Hash Function</a:t>
            </a:r>
            <a:r>
              <a:rPr lang="en-US" altLang="zh-CN" sz="2400" dirty="0" smtClean="0"/>
              <a:t>)</a:t>
            </a:r>
            <a:r>
              <a:rPr lang="zh-CN" altLang="en-US" sz="2400" dirty="0" smtClean="0"/>
              <a:t>：将</a:t>
            </a:r>
            <a:r>
              <a:rPr lang="zh-CN" altLang="en-US" sz="2400" dirty="0"/>
              <a:t>任意长的信息映射成一个固定长度的信息。</a:t>
            </a:r>
          </a:p>
          <a:p>
            <a:pPr lvl="1">
              <a:lnSpc>
                <a:spcPct val="125000"/>
              </a:lnSpc>
            </a:pPr>
            <a:r>
              <a:rPr lang="en-US" altLang="zh-CN" sz="2400" dirty="0"/>
              <a:t>(3)</a:t>
            </a:r>
            <a:r>
              <a:rPr lang="zh-CN" altLang="en-US" sz="2400" dirty="0">
                <a:solidFill>
                  <a:srgbClr val="0000CC"/>
                </a:solidFill>
              </a:rPr>
              <a:t>消息鉴别码</a:t>
            </a:r>
            <a:r>
              <a:rPr lang="en-US" altLang="zh-CN" sz="2400" dirty="0">
                <a:solidFill>
                  <a:srgbClr val="0000CC"/>
                </a:solidFill>
              </a:rPr>
              <a:t>MAC</a:t>
            </a:r>
            <a:r>
              <a:rPr lang="en-US" altLang="zh-CN" sz="2400" dirty="0"/>
              <a:t>(Message Authentication Code</a:t>
            </a:r>
            <a:r>
              <a:rPr lang="en-US" altLang="zh-CN" sz="2400" dirty="0" smtClean="0"/>
              <a:t>)</a:t>
            </a:r>
            <a:r>
              <a:rPr lang="zh-CN" altLang="en-US" sz="2400" dirty="0" smtClean="0"/>
              <a:t>：散列函数</a:t>
            </a:r>
            <a:r>
              <a:rPr lang="en-US" altLang="zh-CN" sz="2400" dirty="0"/>
              <a:t>+</a:t>
            </a:r>
            <a:r>
              <a:rPr lang="zh-CN" altLang="en-US" sz="2400" dirty="0"/>
              <a:t>密钥产生一个固定长度的值作为鉴别标识</a:t>
            </a:r>
          </a:p>
          <a:p>
            <a:pPr marL="447675" indent="-447675" eaLnBrk="0" hangingPunct="0">
              <a:lnSpc>
                <a:spcPct val="125000"/>
              </a:lnSpc>
              <a:spcBef>
                <a:spcPct val="0"/>
              </a:spcBef>
              <a:buFont typeface="Wingdings" pitchFamily="2" charset="2"/>
              <a:buNone/>
            </a:pPr>
            <a:endParaRPr lang="en-US" altLang="zh-CN" sz="2600" dirty="0"/>
          </a:p>
        </p:txBody>
      </p:sp>
    </p:spTree>
    <p:extLst>
      <p:ext uri="{BB962C8B-B14F-4D97-AF65-F5344CB8AC3E}">
        <p14:creationId xmlns:p14="http://schemas.microsoft.com/office/powerpoint/2010/main" val="3576316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a:t>Denning Protocol [1982] </a:t>
            </a:r>
            <a:r>
              <a:rPr lang="zh-CN" altLang="en-US"/>
              <a:t>改进</a:t>
            </a:r>
          </a:p>
        </p:txBody>
      </p:sp>
      <p:sp>
        <p:nvSpPr>
          <p:cNvPr id="201731" name="Rectangle 3"/>
          <p:cNvSpPr>
            <a:spLocks noChangeArrowheads="1"/>
          </p:cNvSpPr>
          <p:nvPr/>
        </p:nvSpPr>
        <p:spPr bwMode="auto">
          <a:xfrm>
            <a:off x="2286000" y="3128963"/>
            <a:ext cx="57419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t>1</a:t>
            </a:r>
            <a:r>
              <a:rPr kumimoji="1" lang="zh-CN" altLang="en-US" sz="2000" b="1"/>
              <a:t>、</a:t>
            </a:r>
            <a:r>
              <a:rPr kumimoji="1" lang="en-US" altLang="zh-CN" sz="2000" b="1"/>
              <a:t>A </a:t>
            </a:r>
            <a:r>
              <a:rPr kumimoji="1" lang="en-US" altLang="zh-CN" sz="2000" b="1">
                <a:sym typeface="Symbol" pitchFamily="18" charset="2"/>
              </a:rPr>
              <a:t> KDC</a:t>
            </a:r>
            <a:r>
              <a:rPr kumimoji="1" lang="zh-CN" altLang="en-US" sz="2000" b="1">
                <a:sym typeface="Symbol" pitchFamily="18" charset="2"/>
              </a:rPr>
              <a:t>：</a:t>
            </a:r>
            <a:r>
              <a:rPr kumimoji="1" lang="en-US" altLang="zh-CN" sz="2000" b="1">
                <a:sym typeface="Symbol" pitchFamily="18" charset="2"/>
              </a:rPr>
              <a:t>ID</a:t>
            </a:r>
            <a:r>
              <a:rPr kumimoji="1" lang="en-US" altLang="zh-CN" sz="2000" b="1" baseline="-25000">
                <a:sym typeface="Symbol" pitchFamily="18" charset="2"/>
              </a:rPr>
              <a:t>A</a:t>
            </a:r>
            <a:r>
              <a:rPr kumimoji="1" lang="en-US" altLang="zh-CN" sz="2000" b="1">
                <a:sym typeface="Symbol" pitchFamily="18" charset="2"/>
              </a:rPr>
              <a:t>||ID</a:t>
            </a:r>
            <a:r>
              <a:rPr kumimoji="1" lang="en-US" altLang="zh-CN" sz="2000" b="1" baseline="-25000">
                <a:sym typeface="Symbol" pitchFamily="18" charset="2"/>
              </a:rPr>
              <a:t>B</a:t>
            </a:r>
          </a:p>
          <a:p>
            <a:r>
              <a:rPr kumimoji="1" lang="en-US" altLang="zh-CN" sz="2000" b="1">
                <a:sym typeface="Symbol" pitchFamily="18" charset="2"/>
              </a:rPr>
              <a:t>2</a:t>
            </a:r>
            <a:r>
              <a:rPr kumimoji="1" lang="zh-CN" altLang="en-US" sz="2000" b="1">
                <a:sym typeface="Symbol" pitchFamily="18" charset="2"/>
              </a:rPr>
              <a:t>、</a:t>
            </a:r>
            <a:r>
              <a:rPr kumimoji="1" lang="en-US" altLang="zh-CN" sz="2000" b="1">
                <a:sym typeface="Symbol" pitchFamily="18" charset="2"/>
              </a:rPr>
              <a:t>KDC  A</a:t>
            </a:r>
            <a:r>
              <a:rPr kumimoji="1" lang="zh-CN" altLang="en-US" sz="2000" b="1">
                <a:sym typeface="Symbol" pitchFamily="18" charset="2"/>
              </a:rPr>
              <a:t>：</a:t>
            </a:r>
            <a:r>
              <a:rPr kumimoji="1" lang="en-US" altLang="zh-CN" sz="2000" b="1">
                <a:sym typeface="Symbol" pitchFamily="18" charset="2"/>
              </a:rPr>
              <a:t>E</a:t>
            </a:r>
            <a:r>
              <a:rPr kumimoji="1" lang="en-US" altLang="zh-CN" sz="2000" b="1" baseline="-25000">
                <a:sym typeface="Symbol" pitchFamily="18" charset="2"/>
              </a:rPr>
              <a:t>Ka</a:t>
            </a:r>
            <a:r>
              <a:rPr kumimoji="1" lang="en-US" altLang="zh-CN" sz="2000" b="1">
                <a:sym typeface="Symbol" pitchFamily="18" charset="2"/>
              </a:rPr>
              <a:t>[Ks||ID</a:t>
            </a:r>
            <a:r>
              <a:rPr kumimoji="1" lang="en-US" altLang="zh-CN" sz="2000" b="1" baseline="-25000">
                <a:sym typeface="Symbol" pitchFamily="18" charset="2"/>
              </a:rPr>
              <a:t>B</a:t>
            </a:r>
            <a:r>
              <a:rPr kumimoji="1" lang="en-US" altLang="zh-CN" sz="2000" b="1">
                <a:sym typeface="Symbol" pitchFamily="18" charset="2"/>
              </a:rPr>
              <a:t>||T||E</a:t>
            </a:r>
            <a:r>
              <a:rPr kumimoji="1" lang="en-US" altLang="zh-CN" sz="2000" b="1" baseline="-25000">
                <a:sym typeface="Symbol" pitchFamily="18" charset="2"/>
              </a:rPr>
              <a:t>Kb</a:t>
            </a:r>
            <a:r>
              <a:rPr kumimoji="1" lang="en-US" altLang="zh-CN" sz="2000" b="1">
                <a:sym typeface="Symbol" pitchFamily="18" charset="2"/>
              </a:rPr>
              <a:t>[Ks||ID</a:t>
            </a:r>
            <a:r>
              <a:rPr kumimoji="1" lang="en-US" altLang="zh-CN" sz="2000" b="1" baseline="-25000">
                <a:sym typeface="Symbol" pitchFamily="18" charset="2"/>
              </a:rPr>
              <a:t>A</a:t>
            </a:r>
            <a:r>
              <a:rPr kumimoji="1" lang="en-US" altLang="zh-CN" sz="2000" b="1">
                <a:sym typeface="Symbol" pitchFamily="18" charset="2"/>
              </a:rPr>
              <a:t>||T]]</a:t>
            </a:r>
          </a:p>
          <a:p>
            <a:r>
              <a:rPr kumimoji="1" lang="en-US" altLang="zh-CN" sz="2000" b="1">
                <a:sym typeface="Symbol" pitchFamily="18" charset="2"/>
              </a:rPr>
              <a:t>3</a:t>
            </a:r>
            <a:r>
              <a:rPr kumimoji="1" lang="zh-CN" altLang="en-US" sz="2000" b="1">
                <a:sym typeface="Symbol" pitchFamily="18" charset="2"/>
              </a:rPr>
              <a:t>、</a:t>
            </a:r>
            <a:r>
              <a:rPr kumimoji="1" lang="en-US" altLang="zh-CN" sz="2000" b="1"/>
              <a:t>A </a:t>
            </a:r>
            <a:r>
              <a:rPr kumimoji="1" lang="en-US" altLang="zh-CN" sz="2000" b="1">
                <a:sym typeface="Symbol" pitchFamily="18" charset="2"/>
              </a:rPr>
              <a:t> B</a:t>
            </a:r>
            <a:r>
              <a:rPr kumimoji="1" lang="zh-CN" altLang="en-US" sz="2000" b="1">
                <a:sym typeface="Symbol" pitchFamily="18" charset="2"/>
              </a:rPr>
              <a:t>：      </a:t>
            </a:r>
            <a:r>
              <a:rPr kumimoji="1" lang="en-US" altLang="zh-CN" sz="2000" b="1">
                <a:sym typeface="Symbol" pitchFamily="18" charset="2"/>
              </a:rPr>
              <a:t>E</a:t>
            </a:r>
            <a:r>
              <a:rPr kumimoji="1" lang="en-US" altLang="zh-CN" sz="2000" b="1" baseline="-25000">
                <a:sym typeface="Symbol" pitchFamily="18" charset="2"/>
              </a:rPr>
              <a:t>Kb</a:t>
            </a:r>
            <a:r>
              <a:rPr kumimoji="1" lang="en-US" altLang="zh-CN" sz="2000" b="1">
                <a:sym typeface="Symbol" pitchFamily="18" charset="2"/>
              </a:rPr>
              <a:t>[Ks||ID</a:t>
            </a:r>
            <a:r>
              <a:rPr kumimoji="1" lang="en-US" altLang="zh-CN" sz="2000" b="1" baseline="-25000">
                <a:sym typeface="Symbol" pitchFamily="18" charset="2"/>
              </a:rPr>
              <a:t>A</a:t>
            </a:r>
            <a:r>
              <a:rPr kumimoji="1" lang="en-US" altLang="zh-CN" sz="2000" b="1">
                <a:sym typeface="Symbol" pitchFamily="18" charset="2"/>
              </a:rPr>
              <a:t>||T]</a:t>
            </a:r>
          </a:p>
          <a:p>
            <a:r>
              <a:rPr kumimoji="1" lang="en-US" altLang="zh-CN" sz="2000" b="1">
                <a:sym typeface="Symbol" pitchFamily="18" charset="2"/>
              </a:rPr>
              <a:t>4</a:t>
            </a:r>
            <a:r>
              <a:rPr kumimoji="1" lang="zh-CN" altLang="en-US" sz="2000" b="1">
                <a:sym typeface="Symbol" pitchFamily="18" charset="2"/>
              </a:rPr>
              <a:t>、</a:t>
            </a:r>
            <a:r>
              <a:rPr kumimoji="1" lang="en-US" altLang="zh-CN" sz="2000" b="1"/>
              <a:t>B </a:t>
            </a:r>
            <a:r>
              <a:rPr kumimoji="1" lang="en-US" altLang="zh-CN" sz="2000" b="1">
                <a:sym typeface="Symbol" pitchFamily="18" charset="2"/>
              </a:rPr>
              <a:t> A</a:t>
            </a:r>
            <a:r>
              <a:rPr kumimoji="1" lang="zh-CN" altLang="en-US" sz="2000" b="1">
                <a:sym typeface="Symbol" pitchFamily="18" charset="2"/>
              </a:rPr>
              <a:t>：      </a:t>
            </a:r>
            <a:r>
              <a:rPr kumimoji="1" lang="en-US" altLang="zh-CN" sz="2000" b="1">
                <a:sym typeface="Symbol" pitchFamily="18" charset="2"/>
              </a:rPr>
              <a:t>E</a:t>
            </a:r>
            <a:r>
              <a:rPr kumimoji="1" lang="en-US" altLang="zh-CN" sz="2000" b="1" baseline="-25000">
                <a:sym typeface="Symbol" pitchFamily="18" charset="2"/>
              </a:rPr>
              <a:t>Ks</a:t>
            </a:r>
            <a:r>
              <a:rPr kumimoji="1" lang="en-US" altLang="zh-CN" sz="2000" b="1">
                <a:sym typeface="Symbol" pitchFamily="18" charset="2"/>
              </a:rPr>
              <a:t>[N1]</a:t>
            </a:r>
          </a:p>
          <a:p>
            <a:r>
              <a:rPr kumimoji="1" lang="en-US" altLang="zh-CN" sz="2000" b="1">
                <a:sym typeface="Symbol" pitchFamily="18" charset="2"/>
              </a:rPr>
              <a:t>5</a:t>
            </a:r>
            <a:r>
              <a:rPr kumimoji="1" lang="zh-CN" altLang="en-US" sz="2000" b="1">
                <a:sym typeface="Symbol" pitchFamily="18" charset="2"/>
              </a:rPr>
              <a:t>、</a:t>
            </a:r>
            <a:r>
              <a:rPr kumimoji="1" lang="en-US" altLang="zh-CN" sz="2000" b="1"/>
              <a:t>A </a:t>
            </a:r>
            <a:r>
              <a:rPr kumimoji="1" lang="en-US" altLang="zh-CN" sz="2000" b="1">
                <a:sym typeface="Symbol" pitchFamily="18" charset="2"/>
              </a:rPr>
              <a:t> B</a:t>
            </a:r>
            <a:r>
              <a:rPr kumimoji="1" lang="zh-CN" altLang="en-US" sz="2000" b="1">
                <a:sym typeface="Symbol" pitchFamily="18" charset="2"/>
              </a:rPr>
              <a:t>：      </a:t>
            </a:r>
            <a:r>
              <a:rPr kumimoji="1" lang="en-US" altLang="zh-CN" sz="2000" b="1">
                <a:sym typeface="Symbol" pitchFamily="18" charset="2"/>
              </a:rPr>
              <a:t>E</a:t>
            </a:r>
            <a:r>
              <a:rPr kumimoji="1" lang="en-US" altLang="zh-CN" sz="2000" b="1" baseline="-25000">
                <a:sym typeface="Symbol" pitchFamily="18" charset="2"/>
              </a:rPr>
              <a:t>Ks</a:t>
            </a:r>
            <a:r>
              <a:rPr kumimoji="1" lang="en-US" altLang="zh-CN" sz="2000" b="1">
                <a:sym typeface="Symbol" pitchFamily="18" charset="2"/>
              </a:rPr>
              <a:t>[f(N1)]</a:t>
            </a:r>
            <a:endParaRPr kumimoji="1" lang="en-US" altLang="zh-CN" sz="2800" b="1">
              <a:latin typeface="Times New Roman" pitchFamily="18" charset="0"/>
            </a:endParaRPr>
          </a:p>
        </p:txBody>
      </p:sp>
      <p:sp>
        <p:nvSpPr>
          <p:cNvPr id="201732" name="Rectangle 4"/>
          <p:cNvSpPr>
            <a:spLocks noChangeArrowheads="1"/>
          </p:cNvSpPr>
          <p:nvPr/>
        </p:nvSpPr>
        <p:spPr bwMode="auto">
          <a:xfrm>
            <a:off x="2286000" y="5119688"/>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t>| Clock - T | &lt; </a:t>
            </a:r>
            <a:r>
              <a:rPr kumimoji="1" lang="en-US" altLang="zh-CN" sz="2000" b="1">
                <a:sym typeface="Symbol" pitchFamily="18" charset="2"/>
              </a:rPr>
              <a:t></a:t>
            </a:r>
            <a:r>
              <a:rPr kumimoji="1" lang="en-US" altLang="zh-CN" sz="2000" b="1" i="1"/>
              <a:t>t1</a:t>
            </a:r>
            <a:r>
              <a:rPr kumimoji="1" lang="en-US" altLang="zh-CN" sz="2000" b="1"/>
              <a:t> + </a:t>
            </a:r>
            <a:r>
              <a:rPr kumimoji="1" lang="en-US" altLang="zh-CN" sz="2000" b="1">
                <a:sym typeface="Symbol" pitchFamily="18" charset="2"/>
              </a:rPr>
              <a:t></a:t>
            </a:r>
            <a:r>
              <a:rPr kumimoji="1" lang="en-US" altLang="zh-CN" sz="2000" b="1" i="1"/>
              <a:t>t2</a:t>
            </a:r>
            <a:r>
              <a:rPr kumimoji="1" lang="en-US" altLang="zh-CN" sz="2000" b="1"/>
              <a:t> </a:t>
            </a:r>
          </a:p>
          <a:p>
            <a:r>
              <a:rPr kumimoji="1" lang="zh-CN" altLang="en-US" sz="2000" b="1"/>
              <a:t>其中： </a:t>
            </a:r>
            <a:r>
              <a:rPr kumimoji="1" lang="zh-CN" altLang="en-US" sz="2000" b="1">
                <a:sym typeface="Symbol" pitchFamily="18" charset="2"/>
              </a:rPr>
              <a:t></a:t>
            </a:r>
            <a:r>
              <a:rPr kumimoji="1" lang="en-US" altLang="zh-CN" sz="2000" b="1" i="1"/>
              <a:t>t1</a:t>
            </a:r>
            <a:r>
              <a:rPr kumimoji="1" lang="en-US" altLang="zh-CN" sz="2000" b="1"/>
              <a:t> </a:t>
            </a:r>
            <a:r>
              <a:rPr kumimoji="1" lang="zh-CN" altLang="en-US" sz="2000" b="1"/>
              <a:t>是</a:t>
            </a:r>
            <a:r>
              <a:rPr kumimoji="1" lang="en-US" altLang="zh-CN" sz="2000" b="1"/>
              <a:t>KDC</a:t>
            </a:r>
            <a:r>
              <a:rPr kumimoji="1" lang="zh-CN" altLang="zh-CN" sz="2000" b="1"/>
              <a:t>时钟与本地时钟（</a:t>
            </a:r>
            <a:r>
              <a:rPr kumimoji="1" lang="en-US" altLang="zh-CN" sz="2000" b="1"/>
              <a:t>A</a:t>
            </a:r>
            <a:r>
              <a:rPr kumimoji="1" lang="zh-CN" altLang="zh-CN" sz="2000" b="1"/>
              <a:t>或</a:t>
            </a:r>
            <a:r>
              <a:rPr kumimoji="1" lang="en-US" altLang="zh-CN" sz="2000" b="1"/>
              <a:t>B</a:t>
            </a:r>
            <a:r>
              <a:rPr kumimoji="1" lang="zh-CN" altLang="en-US" sz="2000" b="1"/>
              <a:t>）</a:t>
            </a:r>
            <a:r>
              <a:rPr kumimoji="1" lang="zh-CN" altLang="zh-CN" sz="2000" b="1"/>
              <a:t>之间差异的估计值；</a:t>
            </a:r>
          </a:p>
          <a:p>
            <a:r>
              <a:rPr kumimoji="1" lang="zh-CN" altLang="zh-CN" sz="2000" b="1"/>
              <a:t>             </a:t>
            </a:r>
            <a:r>
              <a:rPr kumimoji="1" lang="zh-CN" altLang="en-US" sz="2000" b="1">
                <a:sym typeface="Symbol" pitchFamily="18" charset="2"/>
              </a:rPr>
              <a:t></a:t>
            </a:r>
            <a:r>
              <a:rPr kumimoji="1" lang="en-US" altLang="zh-CN" sz="2000" b="1" i="1"/>
              <a:t>t2 </a:t>
            </a:r>
            <a:r>
              <a:rPr kumimoji="1" lang="zh-CN" altLang="en-US" sz="2000" b="1"/>
              <a:t>是预期的网络延迟时间。</a:t>
            </a:r>
          </a:p>
        </p:txBody>
      </p:sp>
      <p:sp>
        <p:nvSpPr>
          <p:cNvPr id="201733" name="Rectangle 5"/>
          <p:cNvSpPr>
            <a:spLocks noGrp="1" noChangeArrowheads="1"/>
          </p:cNvSpPr>
          <p:nvPr>
            <p:ph type="body" idx="1"/>
          </p:nvPr>
        </p:nvSpPr>
        <p:spPr>
          <a:xfrm>
            <a:off x="468313" y="2132856"/>
            <a:ext cx="8229600" cy="3384550"/>
          </a:xfrm>
        </p:spPr>
        <p:txBody>
          <a:bodyPr/>
          <a:lstStyle/>
          <a:p>
            <a:r>
              <a:rPr lang="zh-CN" altLang="en-US" sz="2600" dirty="0"/>
              <a:t>这种修改包括在步骤</a:t>
            </a:r>
            <a:r>
              <a:rPr lang="en-US" altLang="zh-CN" sz="2600" dirty="0"/>
              <a:t>2</a:t>
            </a:r>
            <a:r>
              <a:rPr lang="zh-CN" altLang="en-US" sz="2600" dirty="0"/>
              <a:t>和步骤</a:t>
            </a:r>
            <a:r>
              <a:rPr lang="en-US" altLang="zh-CN" sz="2600" dirty="0"/>
              <a:t>3</a:t>
            </a:r>
            <a:r>
              <a:rPr lang="zh-CN" altLang="en-US" sz="2600" dirty="0"/>
              <a:t>中增加时间戳。协议假定主密钥</a:t>
            </a:r>
            <a:r>
              <a:rPr lang="en-US" altLang="zh-CN" sz="2600" dirty="0" err="1"/>
              <a:t>Ka</a:t>
            </a:r>
            <a:r>
              <a:rPr lang="zh-CN" altLang="en-US" sz="2600" dirty="0"/>
              <a:t>和</a:t>
            </a:r>
            <a:r>
              <a:rPr lang="en-US" altLang="zh-CN" sz="2600" dirty="0"/>
              <a:t>Kb</a:t>
            </a:r>
            <a:r>
              <a:rPr lang="zh-CN" altLang="en-US" sz="2600" dirty="0"/>
              <a:t>是安全的。</a:t>
            </a:r>
          </a:p>
        </p:txBody>
      </p:sp>
    </p:spTree>
    <p:extLst>
      <p:ext uri="{BB962C8B-B14F-4D97-AF65-F5344CB8AC3E}">
        <p14:creationId xmlns:p14="http://schemas.microsoft.com/office/powerpoint/2010/main" val="23971673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a:t>Denning Protocol [1982] </a:t>
            </a:r>
            <a:r>
              <a:rPr lang="zh-CN" altLang="en-US"/>
              <a:t>改进</a:t>
            </a:r>
          </a:p>
        </p:txBody>
      </p:sp>
      <p:sp>
        <p:nvSpPr>
          <p:cNvPr id="202755" name="Rectangle 3"/>
          <p:cNvSpPr>
            <a:spLocks noGrp="1" noChangeArrowheads="1"/>
          </p:cNvSpPr>
          <p:nvPr>
            <p:ph type="body" idx="1"/>
          </p:nvPr>
        </p:nvSpPr>
        <p:spPr>
          <a:xfrm>
            <a:off x="1524000" y="1905000"/>
            <a:ext cx="7010400" cy="4692650"/>
          </a:xfrm>
        </p:spPr>
        <p:txBody>
          <a:bodyPr/>
          <a:lstStyle/>
          <a:p>
            <a:r>
              <a:rPr lang="en-US" altLang="zh-CN" sz="2000" b="1"/>
              <a:t>Denning Protocol</a:t>
            </a:r>
            <a:r>
              <a:rPr lang="zh-CN" altLang="en-US" sz="2000"/>
              <a:t>比</a:t>
            </a:r>
            <a:r>
              <a:rPr lang="en-US" altLang="zh-CN" sz="2000" b="1"/>
              <a:t>Needham/Schroeder Protocol</a:t>
            </a:r>
            <a:r>
              <a:rPr lang="zh-CN" altLang="en-US" sz="2000"/>
              <a:t>在安全性方面增强了一步。然而，又提出新的问题：</a:t>
            </a:r>
            <a:r>
              <a:rPr lang="zh-CN" altLang="en-US" sz="2000">
                <a:solidFill>
                  <a:srgbClr val="FF3300"/>
                </a:solidFill>
              </a:rPr>
              <a:t>这个新机制需要信任通过网络进行同步的时钟</a:t>
            </a:r>
            <a:r>
              <a:rPr lang="zh-CN" altLang="en-US" sz="2000"/>
              <a:t>。</a:t>
            </a:r>
          </a:p>
          <a:p>
            <a:r>
              <a:rPr lang="zh-CN" altLang="en-US" sz="2000"/>
              <a:t>那么就存在一种危险，这种危险基于这样的事实：分布时钟由于阴谋破坏或同步时钟、同步机制的故障变得不同步。当发方的时钟快于预想的收方时钟时，这个问题就会发生，在这种情况下，对手可能截获发自</a:t>
            </a:r>
            <a:r>
              <a:rPr lang="en-US" altLang="zh-CN" sz="2000"/>
              <a:t>A</a:t>
            </a:r>
            <a:r>
              <a:rPr lang="zh-CN" altLang="en-US" sz="2000"/>
              <a:t>的报文，当报文中的时间戳变成收方当前时间时就重放该报文。这种重放可导致不可预料的结果。（称为抑制重放攻击）。</a:t>
            </a:r>
          </a:p>
          <a:p>
            <a:r>
              <a:rPr lang="zh-CN" altLang="en-US" sz="2000"/>
              <a:t>一种克服抑制重放攻击的方法是强制各方定期检查自己的时钟是否与</a:t>
            </a:r>
            <a:r>
              <a:rPr lang="en-US" altLang="zh-CN" sz="2000"/>
              <a:t>KDC</a:t>
            </a:r>
            <a:r>
              <a:rPr lang="zh-CN" altLang="en-US" sz="2000"/>
              <a:t>的时钟同步。</a:t>
            </a:r>
          </a:p>
          <a:p>
            <a:r>
              <a:rPr lang="zh-CN" altLang="en-US" sz="2000"/>
              <a:t>另一种避免同步开销的方法是采用临时数握手协议。</a:t>
            </a:r>
          </a:p>
        </p:txBody>
      </p:sp>
    </p:spTree>
    <p:extLst>
      <p:ext uri="{BB962C8B-B14F-4D97-AF65-F5344CB8AC3E}">
        <p14:creationId xmlns:p14="http://schemas.microsoft.com/office/powerpoint/2010/main" val="34713191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57200" y="1052736"/>
            <a:ext cx="8229600" cy="711200"/>
          </a:xfrm>
        </p:spPr>
        <p:txBody>
          <a:bodyPr/>
          <a:lstStyle/>
          <a:p>
            <a:r>
              <a:rPr lang="en-US" altLang="zh-CN" dirty="0">
                <a:sym typeface="Wingdings" pitchFamily="2" charset="2"/>
              </a:rPr>
              <a:t>Kehn92</a:t>
            </a:r>
          </a:p>
        </p:txBody>
      </p:sp>
      <p:sp>
        <p:nvSpPr>
          <p:cNvPr id="353283" name="Rectangle 3"/>
          <p:cNvSpPr>
            <a:spLocks noGrp="1" noChangeArrowheads="1"/>
          </p:cNvSpPr>
          <p:nvPr>
            <p:ph type="body" idx="1"/>
          </p:nvPr>
        </p:nvSpPr>
        <p:spPr>
          <a:xfrm>
            <a:off x="323850" y="1960017"/>
            <a:ext cx="8240713" cy="4205287"/>
          </a:xfrm>
        </p:spPr>
        <p:txBody>
          <a:bodyPr/>
          <a:lstStyle/>
          <a:p>
            <a:pPr>
              <a:buFont typeface="Wingdings" pitchFamily="2" charset="2"/>
              <a:buNone/>
            </a:pPr>
            <a:r>
              <a:rPr lang="en-US" altLang="zh-CN" sz="2600" dirty="0"/>
              <a:t>1. A → B</a:t>
            </a:r>
            <a:r>
              <a:rPr lang="zh-CN" altLang="en-US" sz="2600" dirty="0"/>
              <a:t>：</a:t>
            </a:r>
            <a:r>
              <a:rPr lang="en-US" altLang="zh-CN" sz="2600" dirty="0"/>
              <a:t>ID</a:t>
            </a:r>
            <a:r>
              <a:rPr lang="en-US" altLang="zh-CN" sz="2600" baseline="-25000" dirty="0"/>
              <a:t>A</a:t>
            </a:r>
            <a:r>
              <a:rPr lang="en-US" altLang="zh-CN" sz="2600" dirty="0"/>
              <a:t>||N</a:t>
            </a:r>
            <a:r>
              <a:rPr lang="en-US" altLang="zh-CN" sz="2600" baseline="-25000" dirty="0"/>
              <a:t>a</a:t>
            </a:r>
          </a:p>
          <a:p>
            <a:pPr>
              <a:buFont typeface="Wingdings" pitchFamily="2" charset="2"/>
              <a:buNone/>
            </a:pPr>
            <a:r>
              <a:rPr lang="en-US" altLang="zh-CN" sz="2600" dirty="0"/>
              <a:t>2 .B → KDC </a:t>
            </a:r>
            <a:r>
              <a:rPr lang="zh-CN" altLang="en-US" sz="2600" dirty="0"/>
              <a:t>：</a:t>
            </a:r>
            <a:r>
              <a:rPr lang="en-US" altLang="zh-CN" sz="2600" dirty="0"/>
              <a:t>ID</a:t>
            </a:r>
            <a:r>
              <a:rPr lang="en-US" altLang="zh-CN" sz="2600" baseline="-25000" dirty="0"/>
              <a:t>B</a:t>
            </a:r>
            <a:r>
              <a:rPr lang="en-US" altLang="zh-CN" sz="2600" dirty="0"/>
              <a:t>||</a:t>
            </a:r>
            <a:r>
              <a:rPr lang="en-US" altLang="zh-CN" sz="2600" dirty="0" err="1"/>
              <a:t>N</a:t>
            </a:r>
            <a:r>
              <a:rPr lang="en-US" altLang="zh-CN" sz="2600" baseline="-25000" dirty="0" err="1"/>
              <a:t>b</a:t>
            </a:r>
            <a:r>
              <a:rPr lang="en-US" altLang="zh-CN" sz="2600" dirty="0"/>
              <a:t> || </a:t>
            </a:r>
            <a:r>
              <a:rPr lang="en-US" altLang="zh-CN" sz="2600" dirty="0" err="1"/>
              <a:t>E</a:t>
            </a:r>
            <a:r>
              <a:rPr lang="en-US" altLang="zh-CN" sz="2600" baseline="-25000" dirty="0" err="1"/>
              <a:t>Kb</a:t>
            </a:r>
            <a:r>
              <a:rPr lang="en-US" altLang="zh-CN" sz="2600" dirty="0"/>
              <a:t>[</a:t>
            </a:r>
            <a:r>
              <a:rPr lang="en-US" altLang="zh-CN" sz="2100" dirty="0"/>
              <a:t>ID</a:t>
            </a:r>
            <a:r>
              <a:rPr lang="en-US" altLang="zh-CN" sz="2100" baseline="-25000" dirty="0"/>
              <a:t>A</a:t>
            </a:r>
            <a:r>
              <a:rPr lang="en-US" altLang="zh-CN" sz="2100" dirty="0"/>
              <a:t> || N</a:t>
            </a:r>
            <a:r>
              <a:rPr lang="en-US" altLang="zh-CN" sz="2100" baseline="-25000" dirty="0"/>
              <a:t>a</a:t>
            </a:r>
            <a:r>
              <a:rPr lang="en-US" altLang="zh-CN" sz="2100" dirty="0"/>
              <a:t> || T</a:t>
            </a:r>
            <a:r>
              <a:rPr lang="en-US" altLang="zh-CN" sz="2100" baseline="-25000" dirty="0"/>
              <a:t>b</a:t>
            </a:r>
            <a:r>
              <a:rPr lang="en-US" altLang="zh-CN" sz="2600" dirty="0"/>
              <a:t>]</a:t>
            </a:r>
          </a:p>
          <a:p>
            <a:pPr>
              <a:buFont typeface="Wingdings" pitchFamily="2" charset="2"/>
              <a:buNone/>
            </a:pPr>
            <a:r>
              <a:rPr lang="en-US" altLang="zh-CN" sz="2600" dirty="0"/>
              <a:t>3. KDC → A </a:t>
            </a:r>
            <a:r>
              <a:rPr lang="zh-CN" altLang="en-US" sz="2600" dirty="0"/>
              <a:t>：</a:t>
            </a:r>
            <a:r>
              <a:rPr lang="en-US" altLang="zh-CN" sz="2600" dirty="0" err="1">
                <a:solidFill>
                  <a:schemeClr val="accent1"/>
                </a:solidFill>
              </a:rPr>
              <a:t>E</a:t>
            </a:r>
            <a:r>
              <a:rPr lang="en-US" altLang="zh-CN" sz="2600" baseline="-25000" dirty="0" err="1">
                <a:solidFill>
                  <a:schemeClr val="accent1"/>
                </a:solidFill>
              </a:rPr>
              <a:t>Ka</a:t>
            </a:r>
            <a:r>
              <a:rPr lang="en-US" altLang="zh-CN" sz="2600" dirty="0">
                <a:solidFill>
                  <a:schemeClr val="accent1"/>
                </a:solidFill>
              </a:rPr>
              <a:t>[</a:t>
            </a:r>
            <a:r>
              <a:rPr lang="en-US" altLang="zh-CN" sz="2100" dirty="0">
                <a:solidFill>
                  <a:schemeClr val="accent1"/>
                </a:solidFill>
              </a:rPr>
              <a:t>ID</a:t>
            </a:r>
            <a:r>
              <a:rPr lang="en-US" altLang="zh-CN" sz="2100" baseline="-25000" dirty="0">
                <a:solidFill>
                  <a:schemeClr val="accent1"/>
                </a:solidFill>
              </a:rPr>
              <a:t>B</a:t>
            </a:r>
            <a:r>
              <a:rPr lang="en-US" altLang="zh-CN" sz="2100" dirty="0">
                <a:solidFill>
                  <a:schemeClr val="accent1"/>
                </a:solidFill>
              </a:rPr>
              <a:t>||N</a:t>
            </a:r>
            <a:r>
              <a:rPr lang="en-US" altLang="zh-CN" sz="2100" baseline="-25000" dirty="0">
                <a:solidFill>
                  <a:schemeClr val="accent1"/>
                </a:solidFill>
              </a:rPr>
              <a:t>a</a:t>
            </a:r>
            <a:r>
              <a:rPr lang="en-US" altLang="zh-CN" sz="2100" dirty="0">
                <a:solidFill>
                  <a:schemeClr val="accent1"/>
                </a:solidFill>
              </a:rPr>
              <a:t> ||K</a:t>
            </a:r>
            <a:r>
              <a:rPr lang="en-US" altLang="zh-CN" sz="2100" baseline="-25000" dirty="0">
                <a:solidFill>
                  <a:schemeClr val="accent1"/>
                </a:solidFill>
              </a:rPr>
              <a:t>s</a:t>
            </a:r>
            <a:r>
              <a:rPr lang="en-US" altLang="zh-CN" sz="2100" dirty="0">
                <a:solidFill>
                  <a:schemeClr val="accent1"/>
                </a:solidFill>
              </a:rPr>
              <a:t>|| T</a:t>
            </a:r>
            <a:r>
              <a:rPr lang="en-US" altLang="zh-CN" sz="2100" baseline="-25000" dirty="0">
                <a:solidFill>
                  <a:schemeClr val="accent1"/>
                </a:solidFill>
              </a:rPr>
              <a:t>b</a:t>
            </a:r>
            <a:r>
              <a:rPr lang="en-US" altLang="zh-CN" sz="2600" dirty="0">
                <a:solidFill>
                  <a:schemeClr val="accent1"/>
                </a:solidFill>
              </a:rPr>
              <a:t> ]</a:t>
            </a:r>
            <a:r>
              <a:rPr lang="en-US" altLang="zh-CN" sz="2600" dirty="0"/>
              <a:t> || </a:t>
            </a:r>
            <a:r>
              <a:rPr lang="en-US" altLang="zh-CN" sz="2600" dirty="0" err="1">
                <a:solidFill>
                  <a:schemeClr val="hlink"/>
                </a:solidFill>
              </a:rPr>
              <a:t>E</a:t>
            </a:r>
            <a:r>
              <a:rPr lang="en-US" altLang="zh-CN" sz="2600" baseline="-25000" dirty="0" err="1">
                <a:solidFill>
                  <a:schemeClr val="hlink"/>
                </a:solidFill>
              </a:rPr>
              <a:t>Kb</a:t>
            </a:r>
            <a:r>
              <a:rPr lang="en-US" altLang="zh-CN" sz="2600" dirty="0">
                <a:solidFill>
                  <a:schemeClr val="hlink"/>
                </a:solidFill>
              </a:rPr>
              <a:t>[</a:t>
            </a:r>
            <a:r>
              <a:rPr lang="en-US" altLang="zh-CN" sz="2100" dirty="0">
                <a:solidFill>
                  <a:schemeClr val="hlink"/>
                </a:solidFill>
              </a:rPr>
              <a:t>ID</a:t>
            </a:r>
            <a:r>
              <a:rPr lang="en-US" altLang="zh-CN" sz="2100" baseline="-25000" dirty="0">
                <a:solidFill>
                  <a:schemeClr val="hlink"/>
                </a:solidFill>
              </a:rPr>
              <a:t>A</a:t>
            </a:r>
            <a:r>
              <a:rPr lang="en-US" altLang="zh-CN" sz="2100" dirty="0">
                <a:solidFill>
                  <a:schemeClr val="hlink"/>
                </a:solidFill>
              </a:rPr>
              <a:t> || K</a:t>
            </a:r>
            <a:r>
              <a:rPr lang="en-US" altLang="zh-CN" sz="2100" baseline="-25000" dirty="0">
                <a:solidFill>
                  <a:schemeClr val="hlink"/>
                </a:solidFill>
              </a:rPr>
              <a:t>s</a:t>
            </a:r>
            <a:r>
              <a:rPr lang="en-US" altLang="zh-CN" sz="2100" dirty="0">
                <a:solidFill>
                  <a:schemeClr val="hlink"/>
                </a:solidFill>
              </a:rPr>
              <a:t> || T</a:t>
            </a:r>
            <a:r>
              <a:rPr lang="en-US" altLang="zh-CN" sz="2100" baseline="-25000" dirty="0">
                <a:solidFill>
                  <a:schemeClr val="hlink"/>
                </a:solidFill>
              </a:rPr>
              <a:t>b</a:t>
            </a:r>
            <a:r>
              <a:rPr lang="en-US" altLang="zh-CN" sz="2600" dirty="0">
                <a:solidFill>
                  <a:schemeClr val="hlink"/>
                </a:solidFill>
              </a:rPr>
              <a:t>]</a:t>
            </a:r>
            <a:r>
              <a:rPr lang="en-US" altLang="zh-CN" sz="2600" dirty="0"/>
              <a:t> || </a:t>
            </a:r>
            <a:r>
              <a:rPr lang="en-US" altLang="zh-CN" sz="2600" dirty="0" err="1"/>
              <a:t>N</a:t>
            </a:r>
            <a:r>
              <a:rPr lang="en-US" altLang="zh-CN" sz="2600" baseline="-25000" dirty="0" err="1"/>
              <a:t>b</a:t>
            </a:r>
            <a:endParaRPr lang="en-US" altLang="zh-CN" sz="2600" baseline="-25000" dirty="0"/>
          </a:p>
          <a:p>
            <a:pPr>
              <a:buFont typeface="Wingdings" pitchFamily="2" charset="2"/>
              <a:buNone/>
            </a:pPr>
            <a:r>
              <a:rPr lang="en-US" altLang="zh-CN" sz="2600" dirty="0"/>
              <a:t>4 .A → B </a:t>
            </a:r>
            <a:r>
              <a:rPr lang="zh-CN" altLang="en-US" sz="2600" dirty="0"/>
              <a:t>：</a:t>
            </a:r>
            <a:r>
              <a:rPr lang="en-US" altLang="zh-CN" sz="2600" dirty="0" err="1">
                <a:solidFill>
                  <a:schemeClr val="hlink"/>
                </a:solidFill>
              </a:rPr>
              <a:t>E</a:t>
            </a:r>
            <a:r>
              <a:rPr lang="en-US" altLang="zh-CN" sz="2600" baseline="-25000" dirty="0" err="1">
                <a:solidFill>
                  <a:schemeClr val="hlink"/>
                </a:solidFill>
              </a:rPr>
              <a:t>Kb</a:t>
            </a:r>
            <a:r>
              <a:rPr lang="en-US" altLang="zh-CN" sz="2600" dirty="0">
                <a:solidFill>
                  <a:schemeClr val="hlink"/>
                </a:solidFill>
              </a:rPr>
              <a:t>[</a:t>
            </a:r>
            <a:r>
              <a:rPr lang="en-US" altLang="zh-CN" sz="2100" dirty="0">
                <a:solidFill>
                  <a:schemeClr val="hlink"/>
                </a:solidFill>
              </a:rPr>
              <a:t>ID</a:t>
            </a:r>
            <a:r>
              <a:rPr lang="en-US" altLang="zh-CN" sz="2100" baseline="-25000" dirty="0">
                <a:solidFill>
                  <a:schemeClr val="hlink"/>
                </a:solidFill>
              </a:rPr>
              <a:t>A</a:t>
            </a:r>
            <a:r>
              <a:rPr lang="en-US" altLang="zh-CN" sz="2100" dirty="0">
                <a:solidFill>
                  <a:schemeClr val="hlink"/>
                </a:solidFill>
              </a:rPr>
              <a:t> || K</a:t>
            </a:r>
            <a:r>
              <a:rPr lang="en-US" altLang="zh-CN" sz="2100" baseline="-25000" dirty="0">
                <a:solidFill>
                  <a:schemeClr val="hlink"/>
                </a:solidFill>
              </a:rPr>
              <a:t>s</a:t>
            </a:r>
            <a:r>
              <a:rPr lang="en-US" altLang="zh-CN" sz="2100" dirty="0">
                <a:solidFill>
                  <a:schemeClr val="hlink"/>
                </a:solidFill>
              </a:rPr>
              <a:t> || T</a:t>
            </a:r>
            <a:r>
              <a:rPr lang="en-US" altLang="zh-CN" sz="2100" baseline="-25000" dirty="0">
                <a:solidFill>
                  <a:schemeClr val="hlink"/>
                </a:solidFill>
              </a:rPr>
              <a:t>b</a:t>
            </a:r>
            <a:r>
              <a:rPr lang="en-US" altLang="zh-CN" sz="2600" dirty="0">
                <a:solidFill>
                  <a:schemeClr val="hlink"/>
                </a:solidFill>
              </a:rPr>
              <a:t>]</a:t>
            </a:r>
            <a:r>
              <a:rPr lang="en-US" altLang="zh-CN" sz="2600" dirty="0"/>
              <a:t> || E</a:t>
            </a:r>
            <a:r>
              <a:rPr lang="en-US" altLang="zh-CN" sz="2600" baseline="-25000" dirty="0"/>
              <a:t>Ks</a:t>
            </a:r>
            <a:r>
              <a:rPr lang="en-US" altLang="zh-CN" sz="2600" dirty="0"/>
              <a:t>[ </a:t>
            </a:r>
            <a:r>
              <a:rPr lang="en-US" altLang="zh-CN" sz="2600" dirty="0" err="1"/>
              <a:t>N</a:t>
            </a:r>
            <a:r>
              <a:rPr lang="en-US" altLang="zh-CN" sz="2600" baseline="-25000" dirty="0" err="1"/>
              <a:t>b</a:t>
            </a:r>
            <a:r>
              <a:rPr lang="en-US" altLang="zh-CN" sz="2600" dirty="0"/>
              <a:t> ]</a:t>
            </a:r>
          </a:p>
          <a:p>
            <a:endParaRPr lang="en-US" altLang="zh-CN" sz="2100" dirty="0"/>
          </a:p>
        </p:txBody>
      </p:sp>
      <p:grpSp>
        <p:nvGrpSpPr>
          <p:cNvPr id="353284" name="Group 4"/>
          <p:cNvGrpSpPr>
            <a:grpSpLocks/>
          </p:cNvGrpSpPr>
          <p:nvPr/>
        </p:nvGrpSpPr>
        <p:grpSpPr bwMode="auto">
          <a:xfrm>
            <a:off x="4191000" y="5334000"/>
            <a:ext cx="762000" cy="1143000"/>
            <a:chOff x="1536" y="1488"/>
            <a:chExt cx="576" cy="960"/>
          </a:xfrm>
        </p:grpSpPr>
        <p:sp>
          <p:nvSpPr>
            <p:cNvPr id="353285" name="Oval 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86" name="Freeform 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87" name="Rectangle 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353288" name="Group 8"/>
          <p:cNvGrpSpPr>
            <a:grpSpLocks/>
          </p:cNvGrpSpPr>
          <p:nvPr/>
        </p:nvGrpSpPr>
        <p:grpSpPr bwMode="auto">
          <a:xfrm>
            <a:off x="8001000" y="5334000"/>
            <a:ext cx="762000" cy="1143000"/>
            <a:chOff x="1536" y="1488"/>
            <a:chExt cx="576" cy="960"/>
          </a:xfrm>
        </p:grpSpPr>
        <p:sp>
          <p:nvSpPr>
            <p:cNvPr id="353289" name="Oval 9"/>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0" name="Freeform 10"/>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1" name="Rectangle 11"/>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grpSp>
        <p:nvGrpSpPr>
          <p:cNvPr id="353292" name="Group 12"/>
          <p:cNvGrpSpPr>
            <a:grpSpLocks/>
          </p:cNvGrpSpPr>
          <p:nvPr/>
        </p:nvGrpSpPr>
        <p:grpSpPr bwMode="auto">
          <a:xfrm>
            <a:off x="6172200" y="4191000"/>
            <a:ext cx="762000" cy="1143000"/>
            <a:chOff x="1536" y="1488"/>
            <a:chExt cx="576" cy="960"/>
          </a:xfrm>
        </p:grpSpPr>
        <p:sp>
          <p:nvSpPr>
            <p:cNvPr id="353293" name="Oval 13"/>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4" name="Freeform 14"/>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5" name="Rectangle 15"/>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a:latin typeface="Times New Roman" pitchFamily="18" charset="0"/>
                </a:rPr>
                <a:t>KDC</a:t>
              </a:r>
            </a:p>
          </p:txBody>
        </p:sp>
      </p:grpSp>
      <p:sp>
        <p:nvSpPr>
          <p:cNvPr id="353296" name="Line 16"/>
          <p:cNvSpPr>
            <a:spLocks noChangeShapeType="1"/>
          </p:cNvSpPr>
          <p:nvPr/>
        </p:nvSpPr>
        <p:spPr bwMode="auto">
          <a:xfrm>
            <a:off x="5105400" y="60960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7" name="Line 17"/>
          <p:cNvSpPr>
            <a:spLocks noChangeShapeType="1"/>
          </p:cNvSpPr>
          <p:nvPr/>
        </p:nvSpPr>
        <p:spPr bwMode="auto">
          <a:xfrm flipH="1" flipV="1">
            <a:off x="7010400" y="48006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8" name="Line 18"/>
          <p:cNvSpPr>
            <a:spLocks noChangeShapeType="1"/>
          </p:cNvSpPr>
          <p:nvPr/>
        </p:nvSpPr>
        <p:spPr bwMode="auto">
          <a:xfrm flipH="1">
            <a:off x="5105400" y="4800600"/>
            <a:ext cx="1066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9" name="Line 19"/>
          <p:cNvSpPr>
            <a:spLocks noChangeShapeType="1"/>
          </p:cNvSpPr>
          <p:nvPr/>
        </p:nvSpPr>
        <p:spPr bwMode="auto">
          <a:xfrm>
            <a:off x="5105400" y="58674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300" name="Rectangle 20"/>
          <p:cNvSpPr>
            <a:spLocks noChangeArrowheads="1"/>
          </p:cNvSpPr>
          <p:nvPr/>
        </p:nvSpPr>
        <p:spPr bwMode="auto">
          <a:xfrm>
            <a:off x="5867400" y="58674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4</a:t>
            </a:r>
            <a:endParaRPr lang="en-US" altLang="zh-CN" baseline="-25000">
              <a:latin typeface="Times New Roman" pitchFamily="18" charset="0"/>
            </a:endParaRPr>
          </a:p>
        </p:txBody>
      </p:sp>
      <p:sp>
        <p:nvSpPr>
          <p:cNvPr id="353301" name="Rectangle 21"/>
          <p:cNvSpPr>
            <a:spLocks noChangeArrowheads="1"/>
          </p:cNvSpPr>
          <p:nvPr/>
        </p:nvSpPr>
        <p:spPr bwMode="auto">
          <a:xfrm>
            <a:off x="7010400" y="48006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2</a:t>
            </a:r>
            <a:endParaRPr lang="en-US" altLang="zh-CN" baseline="-25000">
              <a:latin typeface="Times New Roman" pitchFamily="18" charset="0"/>
            </a:endParaRPr>
          </a:p>
        </p:txBody>
      </p:sp>
      <p:sp>
        <p:nvSpPr>
          <p:cNvPr id="353302" name="Rectangle 22"/>
          <p:cNvSpPr>
            <a:spLocks noChangeArrowheads="1"/>
          </p:cNvSpPr>
          <p:nvPr/>
        </p:nvSpPr>
        <p:spPr bwMode="auto">
          <a:xfrm>
            <a:off x="4800600" y="48006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3</a:t>
            </a:r>
            <a:endParaRPr lang="en-US" altLang="zh-CN" baseline="-25000">
              <a:latin typeface="Times New Roman" pitchFamily="18" charset="0"/>
            </a:endParaRPr>
          </a:p>
        </p:txBody>
      </p:sp>
      <p:sp>
        <p:nvSpPr>
          <p:cNvPr id="353303" name="Rectangle 23"/>
          <p:cNvSpPr>
            <a:spLocks noChangeArrowheads="1"/>
          </p:cNvSpPr>
          <p:nvPr/>
        </p:nvSpPr>
        <p:spPr bwMode="auto">
          <a:xfrm>
            <a:off x="5867400" y="53340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1</a:t>
            </a:r>
            <a:endParaRPr lang="en-US" altLang="zh-CN" baseline="-25000">
              <a:latin typeface="Times New Roman" pitchFamily="18" charset="0"/>
            </a:endParaRPr>
          </a:p>
        </p:txBody>
      </p:sp>
      <p:sp>
        <p:nvSpPr>
          <p:cNvPr id="353304" name="Freeform 24"/>
          <p:cNvSpPr>
            <a:spLocks/>
          </p:cNvSpPr>
          <p:nvPr/>
        </p:nvSpPr>
        <p:spPr bwMode="auto">
          <a:xfrm>
            <a:off x="5791200" y="4978400"/>
            <a:ext cx="1917700" cy="850900"/>
          </a:xfrm>
          <a:custGeom>
            <a:avLst/>
            <a:gdLst>
              <a:gd name="T0" fmla="*/ 96 w 1208"/>
              <a:gd name="T1" fmla="*/ 464 h 536"/>
              <a:gd name="T2" fmla="*/ 1104 w 1208"/>
              <a:gd name="T3" fmla="*/ 464 h 536"/>
              <a:gd name="T4" fmla="*/ 720 w 1208"/>
              <a:gd name="T5" fmla="*/ 32 h 536"/>
              <a:gd name="T6" fmla="*/ 0 w 1208"/>
              <a:gd name="T7" fmla="*/ 272 h 536"/>
            </a:gdLst>
            <a:ahLst/>
            <a:cxnLst>
              <a:cxn ang="0">
                <a:pos x="T0" y="T1"/>
              </a:cxn>
              <a:cxn ang="0">
                <a:pos x="T2" y="T3"/>
              </a:cxn>
              <a:cxn ang="0">
                <a:pos x="T4" y="T5"/>
              </a:cxn>
              <a:cxn ang="0">
                <a:pos x="T6" y="T7"/>
              </a:cxn>
            </a:cxnLst>
            <a:rect l="0" t="0" r="r" b="b"/>
            <a:pathLst>
              <a:path w="1208" h="536">
                <a:moveTo>
                  <a:pt x="96" y="464"/>
                </a:moveTo>
                <a:cubicBezTo>
                  <a:pt x="548" y="500"/>
                  <a:pt x="1000" y="536"/>
                  <a:pt x="1104" y="464"/>
                </a:cubicBezTo>
                <a:cubicBezTo>
                  <a:pt x="1208" y="392"/>
                  <a:pt x="904" y="64"/>
                  <a:pt x="720" y="32"/>
                </a:cubicBezTo>
                <a:cubicBezTo>
                  <a:pt x="536" y="0"/>
                  <a:pt x="268" y="136"/>
                  <a:pt x="0" y="272"/>
                </a:cubicBezTo>
              </a:path>
            </a:pathLst>
          </a:custGeom>
          <a:noFill/>
          <a:ln w="19050" cap="flat" cmpd="sng">
            <a:solidFill>
              <a:srgbClr val="F61302"/>
            </a:solidFill>
            <a:prstDash val="solid"/>
            <a:round/>
            <a:headEnd/>
            <a:tailEnd type="triangle" w="med" len="lg"/>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305" name="Freeform 25"/>
          <p:cNvSpPr>
            <a:spLocks/>
          </p:cNvSpPr>
          <p:nvPr/>
        </p:nvSpPr>
        <p:spPr bwMode="auto">
          <a:xfrm>
            <a:off x="4140200" y="3949700"/>
            <a:ext cx="4241800" cy="2374900"/>
          </a:xfrm>
          <a:custGeom>
            <a:avLst/>
            <a:gdLst>
              <a:gd name="T0" fmla="*/ 2672 w 2672"/>
              <a:gd name="T1" fmla="*/ 632 h 1496"/>
              <a:gd name="T2" fmla="*/ 1568 w 2672"/>
              <a:gd name="T3" fmla="*/ 104 h 1496"/>
              <a:gd name="T4" fmla="*/ 80 w 2672"/>
              <a:gd name="T5" fmla="*/ 1256 h 1496"/>
              <a:gd name="T6" fmla="*/ 2048 w 2672"/>
              <a:gd name="T7" fmla="*/ 1496 h 1496"/>
            </a:gdLst>
            <a:ahLst/>
            <a:cxnLst>
              <a:cxn ang="0">
                <a:pos x="T0" y="T1"/>
              </a:cxn>
              <a:cxn ang="0">
                <a:pos x="T2" y="T3"/>
              </a:cxn>
              <a:cxn ang="0">
                <a:pos x="T4" y="T5"/>
              </a:cxn>
              <a:cxn ang="0">
                <a:pos x="T6" y="T7"/>
              </a:cxn>
            </a:cxnLst>
            <a:rect l="0" t="0" r="r" b="b"/>
            <a:pathLst>
              <a:path w="2672" h="1496">
                <a:moveTo>
                  <a:pt x="2672" y="632"/>
                </a:moveTo>
                <a:cubicBezTo>
                  <a:pt x="2336" y="316"/>
                  <a:pt x="2000" y="0"/>
                  <a:pt x="1568" y="104"/>
                </a:cubicBezTo>
                <a:cubicBezTo>
                  <a:pt x="1136" y="208"/>
                  <a:pt x="0" y="1024"/>
                  <a:pt x="80" y="1256"/>
                </a:cubicBezTo>
                <a:cubicBezTo>
                  <a:pt x="160" y="1488"/>
                  <a:pt x="1104" y="1492"/>
                  <a:pt x="2048" y="1496"/>
                </a:cubicBezTo>
              </a:path>
            </a:pathLst>
          </a:custGeom>
          <a:noFill/>
          <a:ln w="19050" cap="flat" cmpd="sng">
            <a:solidFill>
              <a:srgbClr val="F61302"/>
            </a:solidFill>
            <a:prstDash val="solid"/>
            <a:round/>
            <a:headEnd/>
            <a:tailEnd type="triangle" w="med" len="lg"/>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19916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3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3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3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32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33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3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P spid="353304" grpId="0" animBg="1"/>
      <p:bldP spid="353305"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57200" y="980728"/>
            <a:ext cx="8229600" cy="711200"/>
          </a:xfrm>
        </p:spPr>
        <p:txBody>
          <a:bodyPr/>
          <a:lstStyle/>
          <a:p>
            <a:r>
              <a:rPr lang="zh-CN" altLang="en-US" dirty="0">
                <a:sym typeface="Wingdings" pitchFamily="2" charset="2"/>
              </a:rPr>
              <a:t>关于</a:t>
            </a:r>
            <a:r>
              <a:rPr lang="en-US" altLang="zh-CN" dirty="0">
                <a:sym typeface="Wingdings" pitchFamily="2" charset="2"/>
              </a:rPr>
              <a:t>Kehn92</a:t>
            </a:r>
            <a:r>
              <a:rPr lang="zh-CN" altLang="en-US" dirty="0">
                <a:sym typeface="Wingdings" pitchFamily="2" charset="2"/>
              </a:rPr>
              <a:t>协议</a:t>
            </a:r>
          </a:p>
        </p:txBody>
      </p:sp>
      <p:sp>
        <p:nvSpPr>
          <p:cNvPr id="354307" name="Rectangle 3"/>
          <p:cNvSpPr>
            <a:spLocks noGrp="1" noChangeArrowheads="1"/>
          </p:cNvSpPr>
          <p:nvPr>
            <p:ph type="body" idx="1"/>
          </p:nvPr>
        </p:nvSpPr>
        <p:spPr>
          <a:xfrm>
            <a:off x="395288" y="1628775"/>
            <a:ext cx="8240712" cy="2762250"/>
          </a:xfrm>
        </p:spPr>
        <p:txBody>
          <a:bodyPr/>
          <a:lstStyle/>
          <a:p>
            <a:r>
              <a:rPr lang="en-US" altLang="zh-CN" sz="2600"/>
              <a:t>E</a:t>
            </a:r>
            <a:r>
              <a:rPr lang="en-US" altLang="zh-CN" sz="2600" baseline="-25000"/>
              <a:t>Kb</a:t>
            </a:r>
            <a:r>
              <a:rPr lang="en-US" altLang="zh-CN" sz="2600"/>
              <a:t>[ID</a:t>
            </a:r>
            <a:r>
              <a:rPr lang="en-US" altLang="zh-CN" sz="2600" baseline="-25000"/>
              <a:t>A</a:t>
            </a:r>
            <a:r>
              <a:rPr lang="en-US" altLang="zh-CN" sz="2600"/>
              <a:t> || K</a:t>
            </a:r>
            <a:r>
              <a:rPr lang="en-US" altLang="zh-CN" sz="2600" baseline="-25000"/>
              <a:t>s</a:t>
            </a:r>
            <a:r>
              <a:rPr lang="en-US" altLang="zh-CN" sz="2600"/>
              <a:t> || T</a:t>
            </a:r>
            <a:r>
              <a:rPr lang="en-US" altLang="zh-CN" sz="2600" baseline="-25000"/>
              <a:t>b</a:t>
            </a:r>
            <a:r>
              <a:rPr lang="en-US" altLang="zh-CN" sz="2600"/>
              <a:t>]</a:t>
            </a:r>
            <a:r>
              <a:rPr lang="zh-CN" altLang="en-US" sz="2600"/>
              <a:t>相当于一个</a:t>
            </a:r>
            <a:r>
              <a:rPr lang="en-US" altLang="zh-CN" sz="2600"/>
              <a:t>ticket</a:t>
            </a:r>
          </a:p>
          <a:p>
            <a:r>
              <a:rPr lang="zh-CN" altLang="en-US" sz="2600"/>
              <a:t>如果</a:t>
            </a:r>
            <a:r>
              <a:rPr lang="en-US" altLang="zh-CN" sz="2600"/>
              <a:t>A</a:t>
            </a:r>
            <a:r>
              <a:rPr lang="zh-CN" altLang="en-US" sz="2600"/>
              <a:t>要再次访问</a:t>
            </a:r>
            <a:r>
              <a:rPr lang="en-US" altLang="zh-CN" sz="2600"/>
              <a:t>B</a:t>
            </a:r>
            <a:r>
              <a:rPr lang="zh-CN" altLang="en-US" sz="2600"/>
              <a:t>，可以不再通过</a:t>
            </a:r>
            <a:r>
              <a:rPr lang="en-US" altLang="zh-CN" sz="2600"/>
              <a:t>KDC</a:t>
            </a:r>
          </a:p>
          <a:p>
            <a:pPr lvl="1"/>
            <a:r>
              <a:rPr lang="en-US" altLang="zh-CN" sz="2400"/>
              <a:t>A → B</a:t>
            </a:r>
            <a:r>
              <a:rPr lang="zh-CN" altLang="en-US" sz="2400"/>
              <a:t>：</a:t>
            </a:r>
            <a:r>
              <a:rPr lang="en-US" altLang="zh-CN" sz="2400"/>
              <a:t>E</a:t>
            </a:r>
            <a:r>
              <a:rPr lang="en-US" altLang="zh-CN" sz="2400" baseline="-25000"/>
              <a:t>Kb</a:t>
            </a:r>
            <a:r>
              <a:rPr lang="en-US" altLang="zh-CN" sz="2400"/>
              <a:t>[ID</a:t>
            </a:r>
            <a:r>
              <a:rPr lang="en-US" altLang="zh-CN" sz="2400" baseline="-25000"/>
              <a:t>A</a:t>
            </a:r>
            <a:r>
              <a:rPr lang="en-US" altLang="zh-CN" sz="2400"/>
              <a:t> || K</a:t>
            </a:r>
            <a:r>
              <a:rPr lang="en-US" altLang="zh-CN" sz="2400" baseline="-25000"/>
              <a:t>s</a:t>
            </a:r>
            <a:r>
              <a:rPr lang="en-US" altLang="zh-CN" sz="2400"/>
              <a:t> || T</a:t>
            </a:r>
            <a:r>
              <a:rPr lang="en-US" altLang="zh-CN" sz="2400" baseline="-25000"/>
              <a:t>b</a:t>
            </a:r>
            <a:r>
              <a:rPr lang="en-US" altLang="zh-CN" sz="2400"/>
              <a:t>] || N</a:t>
            </a:r>
            <a:r>
              <a:rPr lang="en-US" altLang="zh-CN" sz="2400" baseline="-25000"/>
              <a:t>a</a:t>
            </a:r>
            <a:r>
              <a:rPr lang="en-US" altLang="zh-CN" sz="2400"/>
              <a:t>’</a:t>
            </a:r>
          </a:p>
          <a:p>
            <a:pPr lvl="1"/>
            <a:r>
              <a:rPr lang="en-US" altLang="zh-CN">
                <a:sym typeface="Symbol" pitchFamily="18" charset="2"/>
              </a:rPr>
              <a:t>B</a:t>
            </a:r>
            <a:r>
              <a:rPr lang="zh-CN" altLang="en-US">
                <a:sym typeface="Symbol" pitchFamily="18" charset="2"/>
              </a:rPr>
              <a:t>检查</a:t>
            </a:r>
            <a:r>
              <a:rPr lang="en-US" altLang="zh-CN">
                <a:sym typeface="Symbol" pitchFamily="18" charset="2"/>
              </a:rPr>
              <a:t>ticket</a:t>
            </a:r>
            <a:r>
              <a:rPr lang="zh-CN" altLang="en-US">
                <a:sym typeface="Symbol" pitchFamily="18" charset="2"/>
              </a:rPr>
              <a:t>是否在有效时间，若是，则</a:t>
            </a:r>
            <a:br>
              <a:rPr lang="zh-CN" altLang="en-US">
                <a:sym typeface="Symbol" pitchFamily="18" charset="2"/>
              </a:rPr>
            </a:br>
            <a:r>
              <a:rPr lang="en-US" altLang="zh-CN">
                <a:sym typeface="Symbol" pitchFamily="18" charset="2"/>
              </a:rPr>
              <a:t>B </a:t>
            </a:r>
            <a:r>
              <a:rPr lang="en-US" altLang="zh-CN" sz="2400"/>
              <a:t>→</a:t>
            </a:r>
            <a:r>
              <a:rPr lang="en-US" altLang="zh-CN">
                <a:sym typeface="Wingdings" pitchFamily="2" charset="2"/>
              </a:rPr>
              <a:t> </a:t>
            </a:r>
            <a:r>
              <a:rPr lang="en-US" altLang="zh-CN"/>
              <a:t>A</a:t>
            </a:r>
            <a:r>
              <a:rPr lang="zh-CN" altLang="en-US"/>
              <a:t>：</a:t>
            </a:r>
            <a:r>
              <a:rPr lang="en-US" altLang="zh-CN"/>
              <a:t>N</a:t>
            </a:r>
            <a:r>
              <a:rPr lang="en-US" altLang="zh-CN" baseline="-25000"/>
              <a:t>b</a:t>
            </a:r>
            <a:r>
              <a:rPr lang="en-US" altLang="zh-CN">
                <a:sym typeface="Symbol" pitchFamily="18" charset="2"/>
              </a:rPr>
              <a:t></a:t>
            </a:r>
            <a:r>
              <a:rPr lang="en-US" altLang="zh-CN"/>
              <a:t>||E</a:t>
            </a:r>
            <a:r>
              <a:rPr lang="en-US" altLang="zh-CN" baseline="-25000"/>
              <a:t>Ks</a:t>
            </a:r>
            <a:r>
              <a:rPr lang="en-US" altLang="zh-CN"/>
              <a:t>[N</a:t>
            </a:r>
            <a:r>
              <a:rPr lang="en-US" altLang="zh-CN" baseline="-25000"/>
              <a:t>a</a:t>
            </a:r>
            <a:r>
              <a:rPr lang="en-US" altLang="zh-CN">
                <a:sym typeface="Symbol" pitchFamily="18" charset="2"/>
              </a:rPr>
              <a:t>]</a:t>
            </a:r>
          </a:p>
          <a:p>
            <a:pPr lvl="1"/>
            <a:r>
              <a:rPr lang="en-US" altLang="zh-CN" sz="2400"/>
              <a:t>A → B</a:t>
            </a:r>
            <a:r>
              <a:rPr lang="zh-CN" altLang="en-US" sz="2400"/>
              <a:t>：</a:t>
            </a:r>
            <a:r>
              <a:rPr lang="en-US" altLang="zh-CN" sz="2400"/>
              <a:t>E</a:t>
            </a:r>
            <a:r>
              <a:rPr lang="en-US" altLang="zh-CN" sz="2400" baseline="-25000"/>
              <a:t>Ks</a:t>
            </a:r>
            <a:r>
              <a:rPr lang="en-US" altLang="zh-CN" sz="2400"/>
              <a:t>[N</a:t>
            </a:r>
            <a:r>
              <a:rPr lang="en-US" altLang="zh-CN" sz="2400" baseline="-25000"/>
              <a:t>b</a:t>
            </a:r>
            <a:r>
              <a:rPr lang="en-US" altLang="zh-CN" sz="2400"/>
              <a:t>’]</a:t>
            </a:r>
          </a:p>
        </p:txBody>
      </p:sp>
      <p:grpSp>
        <p:nvGrpSpPr>
          <p:cNvPr id="354308" name="Group 4"/>
          <p:cNvGrpSpPr>
            <a:grpSpLocks/>
          </p:cNvGrpSpPr>
          <p:nvPr/>
        </p:nvGrpSpPr>
        <p:grpSpPr bwMode="auto">
          <a:xfrm>
            <a:off x="4191000" y="4800600"/>
            <a:ext cx="762000" cy="1143000"/>
            <a:chOff x="1536" y="1488"/>
            <a:chExt cx="576" cy="960"/>
          </a:xfrm>
        </p:grpSpPr>
        <p:sp>
          <p:nvSpPr>
            <p:cNvPr id="354309" name="Oval 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0" name="Freeform 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1" name="Rectangle 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354312" name="Group 8"/>
          <p:cNvGrpSpPr>
            <a:grpSpLocks/>
          </p:cNvGrpSpPr>
          <p:nvPr/>
        </p:nvGrpSpPr>
        <p:grpSpPr bwMode="auto">
          <a:xfrm>
            <a:off x="8001000" y="4800600"/>
            <a:ext cx="762000" cy="1143000"/>
            <a:chOff x="1536" y="1488"/>
            <a:chExt cx="576" cy="960"/>
          </a:xfrm>
        </p:grpSpPr>
        <p:sp>
          <p:nvSpPr>
            <p:cNvPr id="354313" name="Oval 9"/>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4" name="Freeform 10"/>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5" name="Rectangle 11"/>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grpSp>
        <p:nvGrpSpPr>
          <p:cNvPr id="354316" name="Group 12"/>
          <p:cNvGrpSpPr>
            <a:grpSpLocks/>
          </p:cNvGrpSpPr>
          <p:nvPr/>
        </p:nvGrpSpPr>
        <p:grpSpPr bwMode="auto">
          <a:xfrm>
            <a:off x="6172200" y="3657600"/>
            <a:ext cx="762000" cy="1143000"/>
            <a:chOff x="1536" y="1488"/>
            <a:chExt cx="576" cy="960"/>
          </a:xfrm>
        </p:grpSpPr>
        <p:sp>
          <p:nvSpPr>
            <p:cNvPr id="354317" name="Oval 13"/>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8" name="Freeform 14"/>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9" name="Rectangle 15"/>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a:latin typeface="Times New Roman" pitchFamily="18" charset="0"/>
                </a:rPr>
                <a:t>KDC</a:t>
              </a:r>
            </a:p>
          </p:txBody>
        </p:sp>
      </p:grpSp>
      <p:sp>
        <p:nvSpPr>
          <p:cNvPr id="354320" name="Line 16"/>
          <p:cNvSpPr>
            <a:spLocks noChangeShapeType="1"/>
          </p:cNvSpPr>
          <p:nvPr/>
        </p:nvSpPr>
        <p:spPr bwMode="auto">
          <a:xfrm>
            <a:off x="5105400" y="57912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1" name="Line 17"/>
          <p:cNvSpPr>
            <a:spLocks noChangeShapeType="1"/>
          </p:cNvSpPr>
          <p:nvPr/>
        </p:nvSpPr>
        <p:spPr bwMode="auto">
          <a:xfrm>
            <a:off x="5105400" y="51816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2" name="Rectangle 18"/>
          <p:cNvSpPr>
            <a:spLocks noChangeArrowheads="1"/>
          </p:cNvSpPr>
          <p:nvPr/>
        </p:nvSpPr>
        <p:spPr bwMode="auto">
          <a:xfrm>
            <a:off x="5867400" y="50292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2</a:t>
            </a:r>
          </a:p>
        </p:txBody>
      </p:sp>
      <p:sp>
        <p:nvSpPr>
          <p:cNvPr id="354323" name="Rectangle 19"/>
          <p:cNvSpPr>
            <a:spLocks noChangeArrowheads="1"/>
          </p:cNvSpPr>
          <p:nvPr/>
        </p:nvSpPr>
        <p:spPr bwMode="auto">
          <a:xfrm>
            <a:off x="5867400" y="46482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1</a:t>
            </a:r>
            <a:endParaRPr lang="en-US" altLang="zh-CN" baseline="-25000">
              <a:latin typeface="Times New Roman" pitchFamily="18" charset="0"/>
            </a:endParaRPr>
          </a:p>
        </p:txBody>
      </p:sp>
      <p:sp>
        <p:nvSpPr>
          <p:cNvPr id="354324" name="Line 20"/>
          <p:cNvSpPr>
            <a:spLocks noChangeShapeType="1"/>
          </p:cNvSpPr>
          <p:nvPr/>
        </p:nvSpPr>
        <p:spPr bwMode="auto">
          <a:xfrm flipH="1">
            <a:off x="5105400" y="5486400"/>
            <a:ext cx="281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5" name="Rectangle 21"/>
          <p:cNvSpPr>
            <a:spLocks noChangeArrowheads="1"/>
          </p:cNvSpPr>
          <p:nvPr/>
        </p:nvSpPr>
        <p:spPr bwMode="auto">
          <a:xfrm>
            <a:off x="5867400" y="533400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itchFamily="18" charset="0"/>
              </a:rPr>
              <a:t>3</a:t>
            </a:r>
            <a:endParaRPr lang="en-US" altLang="zh-CN" baseline="-25000">
              <a:latin typeface="Times New Roman" pitchFamily="18" charset="0"/>
            </a:endParaRPr>
          </a:p>
        </p:txBody>
      </p:sp>
    </p:spTree>
    <p:extLst>
      <p:ext uri="{BB962C8B-B14F-4D97-AF65-F5344CB8AC3E}">
        <p14:creationId xmlns:p14="http://schemas.microsoft.com/office/powerpoint/2010/main" val="210064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4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4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43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4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公开密钥加密方法</a:t>
            </a:r>
          </a:p>
        </p:txBody>
      </p:sp>
      <p:sp>
        <p:nvSpPr>
          <p:cNvPr id="205827" name="Rectangle 3"/>
          <p:cNvSpPr>
            <a:spLocks noGrp="1" noChangeArrowheads="1"/>
          </p:cNvSpPr>
          <p:nvPr>
            <p:ph type="body" idx="1"/>
          </p:nvPr>
        </p:nvSpPr>
        <p:spPr>
          <a:xfrm>
            <a:off x="468313" y="1988840"/>
            <a:ext cx="8229600" cy="3384550"/>
          </a:xfrm>
        </p:spPr>
        <p:txBody>
          <a:bodyPr/>
          <a:lstStyle/>
          <a:p>
            <a:r>
              <a:rPr lang="zh-CN" altLang="en-US" dirty="0"/>
              <a:t>一个使用时间戳的方法</a:t>
            </a:r>
          </a:p>
        </p:txBody>
      </p:sp>
      <p:sp>
        <p:nvSpPr>
          <p:cNvPr id="205828" name="Text Box 4"/>
          <p:cNvSpPr txBox="1">
            <a:spLocks noChangeArrowheads="1"/>
          </p:cNvSpPr>
          <p:nvPr/>
        </p:nvSpPr>
        <p:spPr bwMode="ltGray">
          <a:xfrm>
            <a:off x="457200" y="2636912"/>
            <a:ext cx="83185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A </a:t>
            </a:r>
            <a:r>
              <a:rPr kumimoji="1" lang="en-US" altLang="zh-CN" sz="2000" b="1" dirty="0">
                <a:latin typeface="Times New Roman" pitchFamily="18" charset="0"/>
                <a:sym typeface="Symbol" pitchFamily="18" charset="2"/>
              </a:rPr>
              <a:t> AS</a:t>
            </a:r>
            <a:r>
              <a:rPr kumimoji="1" lang="zh-CN" altLang="en-US" sz="2000" b="1" dirty="0">
                <a:latin typeface="Times New Roman" pitchFamily="18" charset="0"/>
                <a:sym typeface="Symbol" pitchFamily="18" charset="2"/>
              </a:rPr>
              <a:t>：</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A</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B</a:t>
            </a:r>
          </a:p>
          <a:p>
            <a:pPr eaLnBrk="0" hangingPunct="0"/>
            <a:r>
              <a:rPr kumimoji="1" lang="en-US" altLang="zh-CN" sz="2000" b="1" dirty="0">
                <a:latin typeface="Times New Roman" pitchFamily="18" charset="0"/>
                <a:sym typeface="Symbol" pitchFamily="18" charset="2"/>
              </a:rPr>
              <a:t>2</a:t>
            </a:r>
            <a:r>
              <a:rPr kumimoji="1" lang="zh-CN" altLang="en-US" sz="2000" b="1" dirty="0">
                <a:latin typeface="Times New Roman" pitchFamily="18" charset="0"/>
                <a:sym typeface="Symbol" pitchFamily="18" charset="2"/>
              </a:rPr>
              <a:t>、</a:t>
            </a:r>
            <a:r>
              <a:rPr kumimoji="1" lang="en-US" altLang="zh-CN" sz="2000" b="1" dirty="0">
                <a:latin typeface="Times New Roman" pitchFamily="18" charset="0"/>
                <a:sym typeface="Symbol" pitchFamily="18" charset="2"/>
              </a:rPr>
              <a:t>AS  A</a:t>
            </a:r>
            <a:r>
              <a:rPr kumimoji="1" lang="zh-CN" altLang="en-US" sz="2000" b="1"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KR</a:t>
            </a:r>
            <a:r>
              <a:rPr kumimoji="1" lang="en-US" altLang="zh-CN" sz="2000" b="1" baseline="-25000" dirty="0" err="1">
                <a:latin typeface="Times New Roman" pitchFamily="18" charset="0"/>
                <a:sym typeface="Symbol" pitchFamily="18" charset="2"/>
              </a:rPr>
              <a:t>as</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A</a:t>
            </a:r>
            <a:r>
              <a:rPr kumimoji="1" lang="en-US" altLang="zh-CN" sz="2000" b="1" dirty="0">
                <a:latin typeface="Times New Roman" pitchFamily="18" charset="0"/>
                <a:sym typeface="Symbol" pitchFamily="18" charset="2"/>
              </a:rPr>
              <a:t> ||</a:t>
            </a:r>
            <a:r>
              <a:rPr kumimoji="1" lang="en-US" altLang="zh-CN" sz="2000" b="1" dirty="0" err="1">
                <a:latin typeface="Times New Roman" pitchFamily="18" charset="0"/>
                <a:sym typeface="Symbol" pitchFamily="18" charset="2"/>
              </a:rPr>
              <a:t>KU</a:t>
            </a:r>
            <a:r>
              <a:rPr kumimoji="1" lang="en-US" altLang="zh-CN" sz="2000" b="1" baseline="-25000" dirty="0" err="1">
                <a:latin typeface="Times New Roman" pitchFamily="18" charset="0"/>
                <a:sym typeface="Symbol" pitchFamily="18" charset="2"/>
              </a:rPr>
              <a:t>a</a:t>
            </a:r>
            <a:r>
              <a:rPr kumimoji="1" lang="en-US" altLang="zh-CN" sz="2000" b="1" dirty="0">
                <a:latin typeface="Times New Roman" pitchFamily="18" charset="0"/>
                <a:sym typeface="Symbol" pitchFamily="18" charset="2"/>
              </a:rPr>
              <a:t> || T</a:t>
            </a:r>
            <a:r>
              <a:rPr kumimoji="1" lang="en-US" altLang="zh-CN" sz="2000" b="1" baseline="-25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 || </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KR</a:t>
            </a:r>
            <a:r>
              <a:rPr kumimoji="1" lang="en-US" altLang="zh-CN" sz="2000" b="1" baseline="-25000" dirty="0" err="1">
                <a:latin typeface="Times New Roman" pitchFamily="18" charset="0"/>
                <a:sym typeface="Symbol" pitchFamily="18" charset="2"/>
              </a:rPr>
              <a:t>as</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B</a:t>
            </a:r>
            <a:r>
              <a:rPr kumimoji="1" lang="en-US" altLang="zh-CN" sz="2000" b="1" dirty="0">
                <a:latin typeface="Times New Roman" pitchFamily="18" charset="0"/>
                <a:sym typeface="Symbol" pitchFamily="18" charset="2"/>
              </a:rPr>
              <a:t> ||</a:t>
            </a:r>
            <a:r>
              <a:rPr kumimoji="1" lang="en-US" altLang="zh-CN" sz="2000" b="1" dirty="0" err="1">
                <a:latin typeface="Times New Roman" pitchFamily="18" charset="0"/>
                <a:sym typeface="Symbol" pitchFamily="18" charset="2"/>
              </a:rPr>
              <a:t>KU</a:t>
            </a:r>
            <a:r>
              <a:rPr kumimoji="1" lang="en-US" altLang="zh-CN" sz="2000" b="1" baseline="-25000" dirty="0" err="1">
                <a:latin typeface="Times New Roman" pitchFamily="18" charset="0"/>
                <a:sym typeface="Symbol" pitchFamily="18" charset="2"/>
              </a:rPr>
              <a:t>b</a:t>
            </a:r>
            <a:r>
              <a:rPr kumimoji="1" lang="en-US" altLang="zh-CN" sz="2000" b="1" dirty="0">
                <a:latin typeface="Times New Roman" pitchFamily="18" charset="0"/>
                <a:sym typeface="Symbol" pitchFamily="18" charset="2"/>
              </a:rPr>
              <a:t> || T</a:t>
            </a:r>
            <a:r>
              <a:rPr kumimoji="1" lang="en-US" altLang="zh-CN" sz="2000" b="1" baseline="-25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 </a:t>
            </a:r>
          </a:p>
          <a:p>
            <a:pPr eaLnBrk="0" hangingPunct="0"/>
            <a:r>
              <a:rPr kumimoji="1" lang="en-US" altLang="zh-CN" sz="2000" b="1" dirty="0">
                <a:latin typeface="Times New Roman" pitchFamily="18" charset="0"/>
                <a:sym typeface="Symbol" pitchFamily="18" charset="2"/>
              </a:rPr>
              <a:t>3</a:t>
            </a:r>
            <a:r>
              <a:rPr kumimoji="1" lang="zh-CN" altLang="en-US" sz="2000" b="1" dirty="0">
                <a:latin typeface="Times New Roman" pitchFamily="18" charset="0"/>
                <a:sym typeface="Symbol" pitchFamily="18" charset="2"/>
              </a:rPr>
              <a:t>、</a:t>
            </a:r>
            <a:r>
              <a:rPr kumimoji="1" lang="en-US" altLang="zh-CN" sz="2000" b="1" dirty="0">
                <a:latin typeface="Times New Roman" pitchFamily="18" charset="0"/>
              </a:rPr>
              <a:t>A </a:t>
            </a:r>
            <a:r>
              <a:rPr kumimoji="1" lang="en-US" altLang="zh-CN" sz="2000" b="1" dirty="0">
                <a:latin typeface="Times New Roman" pitchFamily="18" charset="0"/>
                <a:sym typeface="Symbol" pitchFamily="18" charset="2"/>
              </a:rPr>
              <a:t> B</a:t>
            </a:r>
            <a:r>
              <a:rPr kumimoji="1" lang="zh-CN" altLang="en-US" sz="2000" b="1" dirty="0">
                <a:latin typeface="Times New Roman" pitchFamily="18" charset="0"/>
                <a:sym typeface="Symbol" pitchFamily="18" charset="2"/>
              </a:rPr>
              <a:t>： </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KR</a:t>
            </a:r>
            <a:r>
              <a:rPr kumimoji="1" lang="en-US" altLang="zh-CN" sz="2000" b="1" baseline="-25000" dirty="0" err="1">
                <a:latin typeface="Times New Roman" pitchFamily="18" charset="0"/>
                <a:sym typeface="Symbol" pitchFamily="18" charset="2"/>
              </a:rPr>
              <a:t>as</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A</a:t>
            </a:r>
            <a:r>
              <a:rPr kumimoji="1" lang="en-US" altLang="zh-CN" sz="2000" b="1"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KU</a:t>
            </a:r>
            <a:r>
              <a:rPr kumimoji="1" lang="en-US" altLang="zh-CN" sz="2000" b="1" baseline="-25000" dirty="0" err="1">
                <a:latin typeface="Times New Roman" pitchFamily="18" charset="0"/>
                <a:sym typeface="Symbol" pitchFamily="18" charset="2"/>
              </a:rPr>
              <a:t>a</a:t>
            </a:r>
            <a:r>
              <a:rPr kumimoji="1" lang="en-US" altLang="zh-CN" sz="2000" b="1" dirty="0">
                <a:latin typeface="Times New Roman" pitchFamily="18" charset="0"/>
                <a:sym typeface="Symbol" pitchFamily="18" charset="2"/>
              </a:rPr>
              <a:t>|| T] || </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KR</a:t>
            </a:r>
            <a:r>
              <a:rPr kumimoji="1" lang="en-US" altLang="zh-CN" sz="2000" b="1" baseline="-25000" dirty="0" err="1">
                <a:latin typeface="Times New Roman" pitchFamily="18" charset="0"/>
                <a:sym typeface="Symbol" pitchFamily="18" charset="2"/>
              </a:rPr>
              <a:t>as</a:t>
            </a:r>
            <a:r>
              <a:rPr kumimoji="1" lang="en-US" altLang="zh-CN" sz="2000" b="1" dirty="0">
                <a:latin typeface="Times New Roman" pitchFamily="18" charset="0"/>
                <a:sym typeface="Symbol" pitchFamily="18" charset="2"/>
              </a:rPr>
              <a:t>[ID</a:t>
            </a:r>
            <a:r>
              <a:rPr kumimoji="1" lang="en-US" altLang="zh-CN" sz="2000" b="1" baseline="-25000" dirty="0">
                <a:latin typeface="Times New Roman" pitchFamily="18" charset="0"/>
                <a:sym typeface="Symbol" pitchFamily="18" charset="2"/>
              </a:rPr>
              <a:t>B </a:t>
            </a:r>
            <a:r>
              <a:rPr kumimoji="1" lang="en-US" altLang="zh-CN" sz="2000" b="1" dirty="0">
                <a:latin typeface="Times New Roman" pitchFamily="18" charset="0"/>
                <a:sym typeface="Symbol" pitchFamily="18" charset="2"/>
              </a:rPr>
              <a:t>|| </a:t>
            </a:r>
            <a:r>
              <a:rPr kumimoji="1" lang="en-US" altLang="zh-CN" sz="2000" b="1" dirty="0" err="1">
                <a:latin typeface="Times New Roman" pitchFamily="18" charset="0"/>
                <a:sym typeface="Symbol" pitchFamily="18" charset="2"/>
              </a:rPr>
              <a:t>KU</a:t>
            </a:r>
            <a:r>
              <a:rPr kumimoji="1" lang="en-US" altLang="zh-CN" sz="2000" b="1" baseline="-25000" dirty="0" err="1">
                <a:latin typeface="Times New Roman" pitchFamily="18" charset="0"/>
                <a:sym typeface="Symbol" pitchFamily="18" charset="2"/>
              </a:rPr>
              <a:t>b</a:t>
            </a:r>
            <a:r>
              <a:rPr kumimoji="1" lang="en-US" altLang="zh-CN" sz="2000" b="1" dirty="0">
                <a:latin typeface="Times New Roman" pitchFamily="18" charset="0"/>
                <a:sym typeface="Symbol" pitchFamily="18" charset="2"/>
              </a:rPr>
              <a:t> || T] || </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KU</a:t>
            </a:r>
            <a:r>
              <a:rPr kumimoji="1" lang="en-US" altLang="zh-CN" sz="2000" b="1" baseline="-25000" dirty="0" err="1">
                <a:latin typeface="Times New Roman" pitchFamily="18" charset="0"/>
                <a:sym typeface="Symbol" pitchFamily="18" charset="2"/>
              </a:rPr>
              <a:t>b</a:t>
            </a:r>
            <a:r>
              <a:rPr kumimoji="1" lang="en-US" altLang="zh-CN" sz="2000" b="1"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E</a:t>
            </a:r>
            <a:r>
              <a:rPr kumimoji="1" lang="en-US" altLang="zh-CN" sz="2000" b="1" baseline="-10000" dirty="0" err="1">
                <a:latin typeface="Times New Roman" pitchFamily="18" charset="0"/>
                <a:sym typeface="Symbol" pitchFamily="18" charset="2"/>
              </a:rPr>
              <a:t>KR</a:t>
            </a:r>
            <a:r>
              <a:rPr kumimoji="1" lang="en-US" altLang="zh-CN" sz="2000" b="1" baseline="-25000" dirty="0" err="1">
                <a:latin typeface="Times New Roman" pitchFamily="18" charset="0"/>
                <a:sym typeface="Symbol" pitchFamily="18" charset="2"/>
              </a:rPr>
              <a:t>a</a:t>
            </a:r>
            <a:r>
              <a:rPr kumimoji="1" lang="en-US" altLang="zh-CN" sz="2000" b="1" dirty="0">
                <a:latin typeface="Times New Roman" pitchFamily="18" charset="0"/>
                <a:sym typeface="Symbol" pitchFamily="18" charset="2"/>
              </a:rPr>
              <a:t> [K</a:t>
            </a:r>
            <a:r>
              <a:rPr kumimoji="1" lang="en-US" altLang="zh-CN" sz="2000" b="1" baseline="-25000" dirty="0">
                <a:latin typeface="Times New Roman" pitchFamily="18" charset="0"/>
                <a:sym typeface="Symbol" pitchFamily="18" charset="2"/>
              </a:rPr>
              <a:t>s</a:t>
            </a:r>
            <a:r>
              <a:rPr kumimoji="1" lang="en-US" altLang="zh-CN" sz="2000" b="1" dirty="0">
                <a:latin typeface="Times New Roman" pitchFamily="18" charset="0"/>
                <a:sym typeface="Symbol" pitchFamily="18" charset="2"/>
              </a:rPr>
              <a:t>||T]]</a:t>
            </a:r>
            <a:endParaRPr kumimoji="1" lang="en-US" altLang="zh-CN" sz="2000" b="1" dirty="0">
              <a:latin typeface="Times New Roman" pitchFamily="18" charset="0"/>
            </a:endParaRPr>
          </a:p>
        </p:txBody>
      </p:sp>
      <p:sp>
        <p:nvSpPr>
          <p:cNvPr id="205829" name="Text Box 5"/>
          <p:cNvSpPr txBox="1">
            <a:spLocks noChangeArrowheads="1"/>
          </p:cNvSpPr>
          <p:nvPr/>
        </p:nvSpPr>
        <p:spPr bwMode="auto">
          <a:xfrm>
            <a:off x="1241425" y="4095750"/>
            <a:ext cx="6030913"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1175">
              <a:defRPr kumimoji="1" sz="2400">
                <a:solidFill>
                  <a:schemeClr val="tx1"/>
                </a:solidFill>
                <a:latin typeface="Times New Roman" pitchFamily="18" charset="0"/>
                <a:ea typeface="宋体" charset="-122"/>
              </a:defRPr>
            </a:lvl1pPr>
            <a:lvl2pPr marL="722313">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2000">
                <a:latin typeface="Arial" charset="0"/>
              </a:rPr>
              <a:t>在这个协议中，中心系统被称为鉴别服务器</a:t>
            </a:r>
            <a:r>
              <a:rPr kumimoji="0" lang="en-US" altLang="zh-CN" sz="2000">
                <a:latin typeface="Arial" charset="0"/>
              </a:rPr>
              <a:t>(AS)</a:t>
            </a:r>
            <a:r>
              <a:rPr kumimoji="0" lang="zh-CN" altLang="en-US" sz="2000">
                <a:latin typeface="Arial" charset="0"/>
              </a:rPr>
              <a:t>，因为实际上它并不负责密钥的分配。</a:t>
            </a:r>
            <a:r>
              <a:rPr kumimoji="0" lang="en-US" altLang="zh-CN" sz="2000">
                <a:latin typeface="Arial" charset="0"/>
              </a:rPr>
              <a:t>AS</a:t>
            </a:r>
            <a:r>
              <a:rPr kumimoji="0" lang="zh-CN" altLang="en-US" sz="2000">
                <a:latin typeface="Arial" charset="0"/>
              </a:rPr>
              <a:t>实际上提供公开密钥证书。会话密钥的选择和加密由</a:t>
            </a:r>
            <a:r>
              <a:rPr kumimoji="0" lang="en-US" altLang="zh-CN" sz="2000">
                <a:latin typeface="Arial" charset="0"/>
              </a:rPr>
              <a:t>A</a:t>
            </a:r>
            <a:r>
              <a:rPr kumimoji="0" lang="zh-CN" altLang="en-US" sz="2000">
                <a:latin typeface="Arial" charset="0"/>
              </a:rPr>
              <a:t>完成；因此没有</a:t>
            </a:r>
            <a:r>
              <a:rPr kumimoji="0" lang="en-US" altLang="zh-CN" sz="2000">
                <a:latin typeface="Arial" charset="0"/>
              </a:rPr>
              <a:t>AS</a:t>
            </a:r>
            <a:r>
              <a:rPr kumimoji="0" lang="zh-CN" altLang="en-US" sz="2000">
                <a:latin typeface="Arial" charset="0"/>
              </a:rPr>
              <a:t>泄漏密钥的危险。时间戳防止危及密钥安全的重放攻击。</a:t>
            </a:r>
          </a:p>
          <a:p>
            <a:pPr>
              <a:spcBef>
                <a:spcPct val="50000"/>
              </a:spcBef>
            </a:pPr>
            <a:r>
              <a:rPr kumimoji="0" lang="zh-CN" altLang="en-US" sz="1800">
                <a:latin typeface="Arial" charset="0"/>
              </a:rPr>
              <a:t>这个协议是紧凑的，但和前面的一样，也需要时钟的同步。</a:t>
            </a:r>
          </a:p>
        </p:txBody>
      </p:sp>
    </p:spTree>
    <p:extLst>
      <p:ext uri="{BB962C8B-B14F-4D97-AF65-F5344CB8AC3E}">
        <p14:creationId xmlns:p14="http://schemas.microsoft.com/office/powerpoint/2010/main" val="19939521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052736"/>
            <a:ext cx="8229600" cy="711200"/>
          </a:xfrm>
        </p:spPr>
        <p:txBody>
          <a:bodyPr/>
          <a:lstStyle/>
          <a:p>
            <a:r>
              <a:rPr lang="zh-CN" altLang="en-US" sz="3400" dirty="0"/>
              <a:t>一个基于临时值握手协议：</a:t>
            </a:r>
            <a:r>
              <a:rPr lang="en-US" altLang="zh-CN" sz="3400" dirty="0"/>
              <a:t>WOO92a</a:t>
            </a:r>
          </a:p>
        </p:txBody>
      </p:sp>
      <p:sp>
        <p:nvSpPr>
          <p:cNvPr id="206851" name="Text Box 3"/>
          <p:cNvSpPr txBox="1">
            <a:spLocks noChangeArrowheads="1"/>
          </p:cNvSpPr>
          <p:nvPr/>
        </p:nvSpPr>
        <p:spPr bwMode="ltGray">
          <a:xfrm>
            <a:off x="566738" y="1673225"/>
            <a:ext cx="8316912"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A </a:t>
            </a:r>
            <a:r>
              <a:rPr kumimoji="1" lang="en-US" altLang="zh-CN" sz="2000" b="1">
                <a:latin typeface="Times New Roman" pitchFamily="18" charset="0"/>
                <a:sym typeface="Symbol" pitchFamily="18" charset="2"/>
              </a:rPr>
              <a:t> KDC</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B</a:t>
            </a:r>
          </a:p>
          <a:p>
            <a:pPr eaLnBrk="0" hangingPunct="0"/>
            <a:r>
              <a:rPr kumimoji="1" lang="en-US" altLang="zh-CN" sz="2000" b="1">
                <a:latin typeface="Times New Roman" pitchFamily="18" charset="0"/>
                <a:sym typeface="Symbol" pitchFamily="18" charset="2"/>
              </a:rPr>
              <a:t>2</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KDC  A</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KR</a:t>
            </a:r>
            <a:r>
              <a:rPr kumimoji="1" lang="en-US" altLang="zh-CN" sz="2000" b="1" baseline="-25000">
                <a:latin typeface="Times New Roman" pitchFamily="18" charset="0"/>
                <a:sym typeface="Symbol" pitchFamily="18" charset="2"/>
              </a:rPr>
              <a:t>auth</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 ||KU</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 </a:t>
            </a:r>
          </a:p>
          <a:p>
            <a:pPr eaLnBrk="0" hangingPunct="0"/>
            <a:r>
              <a:rPr kumimoji="1" lang="en-US" altLang="zh-CN" sz="2000" b="1">
                <a:latin typeface="Times New Roman" pitchFamily="18" charset="0"/>
                <a:sym typeface="Symbol" pitchFamily="18" charset="2"/>
              </a:rPr>
              <a:t>3</a:t>
            </a:r>
            <a:r>
              <a:rPr kumimoji="1" lang="zh-CN" altLang="en-US" sz="2000" b="1">
                <a:latin typeface="Times New Roman" pitchFamily="18" charset="0"/>
                <a:sym typeface="Symbol" pitchFamily="18" charset="2"/>
              </a:rPr>
              <a:t>、</a:t>
            </a:r>
            <a:r>
              <a:rPr kumimoji="1" lang="en-US" altLang="zh-CN" sz="2000" b="1">
                <a:latin typeface="Times New Roman" pitchFamily="18" charset="0"/>
              </a:rPr>
              <a:t>A </a:t>
            </a:r>
            <a:r>
              <a:rPr kumimoji="1" lang="en-US" altLang="zh-CN" sz="2000" b="1">
                <a:latin typeface="Times New Roman" pitchFamily="18" charset="0"/>
                <a:sym typeface="Symbol" pitchFamily="18" charset="2"/>
              </a:rPr>
              <a:t> B</a:t>
            </a:r>
            <a:r>
              <a:rPr kumimoji="1" lang="zh-CN" altLang="en-US" sz="2000" b="1">
                <a:latin typeface="Times New Roman" pitchFamily="18" charset="0"/>
                <a:sym typeface="Symbol" pitchFamily="18" charset="2"/>
              </a:rPr>
              <a:t>：      </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KU</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[N</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||ID</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a:t>
            </a:r>
          </a:p>
          <a:p>
            <a:pPr eaLnBrk="0" hangingPunct="0"/>
            <a:r>
              <a:rPr kumimoji="1" lang="en-US" altLang="zh-CN" sz="2000" b="1">
                <a:latin typeface="Times New Roman" pitchFamily="18" charset="0"/>
                <a:sym typeface="Symbol" pitchFamily="18" charset="2"/>
              </a:rPr>
              <a:t>4</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B</a:t>
            </a:r>
            <a:r>
              <a:rPr kumimoji="1" lang="en-US" altLang="zh-CN" sz="2000" b="1">
                <a:latin typeface="Times New Roman" pitchFamily="18" charset="0"/>
              </a:rPr>
              <a:t> </a:t>
            </a:r>
            <a:r>
              <a:rPr kumimoji="1" lang="en-US" altLang="zh-CN" sz="2000" b="1">
                <a:latin typeface="Times New Roman" pitchFamily="18" charset="0"/>
                <a:sym typeface="Symbol" pitchFamily="18" charset="2"/>
              </a:rPr>
              <a:t> KDC</a:t>
            </a:r>
            <a:r>
              <a:rPr kumimoji="1" lang="zh-CN" altLang="en-US" sz="2000" b="1">
                <a:latin typeface="Times New Roman" pitchFamily="18" charset="0"/>
                <a:sym typeface="Symbol" pitchFamily="18" charset="2"/>
              </a:rPr>
              <a:t>： </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 E</a:t>
            </a:r>
            <a:r>
              <a:rPr kumimoji="1" lang="en-US" altLang="zh-CN" sz="2000" b="1" baseline="-10000">
                <a:latin typeface="Times New Roman" pitchFamily="18" charset="0"/>
                <a:sym typeface="Symbol" pitchFamily="18" charset="2"/>
              </a:rPr>
              <a:t>KU</a:t>
            </a:r>
            <a:r>
              <a:rPr kumimoji="1" lang="en-US" altLang="zh-CN" sz="2000" b="1" baseline="-25000">
                <a:latin typeface="Times New Roman" pitchFamily="18" charset="0"/>
                <a:sym typeface="Symbol" pitchFamily="18" charset="2"/>
              </a:rPr>
              <a:t>auth</a:t>
            </a:r>
            <a:r>
              <a:rPr kumimoji="1" lang="en-US" altLang="zh-CN" sz="2000" b="1">
                <a:latin typeface="Times New Roman" pitchFamily="18" charset="0"/>
                <a:sym typeface="Symbol" pitchFamily="18" charset="2"/>
              </a:rPr>
              <a:t>[N</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a:t>
            </a:r>
          </a:p>
          <a:p>
            <a:pPr eaLnBrk="0" hangingPunct="0"/>
            <a:r>
              <a:rPr kumimoji="1" lang="en-US" altLang="zh-CN" sz="2000" b="1">
                <a:latin typeface="Times New Roman" pitchFamily="18" charset="0"/>
                <a:sym typeface="Symbol" pitchFamily="18" charset="2"/>
              </a:rPr>
              <a:t>5</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KDC</a:t>
            </a:r>
            <a:r>
              <a:rPr kumimoji="1" lang="en-US" altLang="zh-CN" sz="2000" b="1">
                <a:latin typeface="Times New Roman" pitchFamily="18" charset="0"/>
              </a:rPr>
              <a:t> </a:t>
            </a:r>
            <a:r>
              <a:rPr kumimoji="1" lang="en-US" altLang="zh-CN" sz="2000" b="1">
                <a:latin typeface="Times New Roman" pitchFamily="18" charset="0"/>
                <a:sym typeface="Symbol" pitchFamily="18" charset="2"/>
              </a:rPr>
              <a:t> B</a:t>
            </a:r>
            <a:r>
              <a:rPr kumimoji="1" lang="zh-CN" altLang="en-US" sz="2000" b="1">
                <a:latin typeface="Times New Roman" pitchFamily="18" charset="0"/>
                <a:sym typeface="Symbol" pitchFamily="18" charset="2"/>
              </a:rPr>
              <a:t>： </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KR</a:t>
            </a:r>
            <a:r>
              <a:rPr kumimoji="1" lang="en-US" altLang="zh-CN" sz="2000" b="1" baseline="-25000">
                <a:latin typeface="Times New Roman" pitchFamily="18" charset="0"/>
                <a:sym typeface="Symbol" pitchFamily="18" charset="2"/>
              </a:rPr>
              <a:t>auth</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||KU</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E</a:t>
            </a:r>
            <a:r>
              <a:rPr kumimoji="1" lang="en-US" altLang="zh-CN" sz="2000" b="1" baseline="-10000">
                <a:latin typeface="Times New Roman" pitchFamily="18" charset="0"/>
                <a:sym typeface="Symbol" pitchFamily="18" charset="2"/>
              </a:rPr>
              <a:t>KU</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KR</a:t>
            </a:r>
            <a:r>
              <a:rPr kumimoji="1" lang="en-US" altLang="zh-CN" sz="2000" b="1" baseline="-25000">
                <a:latin typeface="Times New Roman" pitchFamily="18" charset="0"/>
                <a:sym typeface="Symbol" pitchFamily="18" charset="2"/>
              </a:rPr>
              <a:t>auth</a:t>
            </a:r>
            <a:r>
              <a:rPr kumimoji="1" lang="en-US" altLang="zh-CN" sz="2000" b="1">
                <a:latin typeface="Times New Roman" pitchFamily="18" charset="0"/>
                <a:sym typeface="Symbol" pitchFamily="18" charset="2"/>
              </a:rPr>
              <a:t> [N</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||K</a:t>
            </a:r>
            <a:r>
              <a:rPr kumimoji="1" lang="en-US" altLang="zh-CN" sz="2000" b="1" baseline="-25000">
                <a:latin typeface="Times New Roman" pitchFamily="18" charset="0"/>
                <a:sym typeface="Symbol" pitchFamily="18" charset="2"/>
              </a:rPr>
              <a:t>s</a:t>
            </a:r>
            <a:r>
              <a:rPr kumimoji="1" lang="en-US" altLang="zh-CN" sz="2000" b="1">
                <a:latin typeface="Times New Roman" pitchFamily="18" charset="0"/>
                <a:sym typeface="Symbol" pitchFamily="18" charset="2"/>
              </a:rPr>
              <a:t>||ID</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a:t>
            </a:r>
          </a:p>
          <a:p>
            <a:pPr eaLnBrk="0" hangingPunct="0"/>
            <a:r>
              <a:rPr kumimoji="1" lang="en-US" altLang="zh-CN" sz="2000" b="1">
                <a:latin typeface="Times New Roman" pitchFamily="18" charset="0"/>
                <a:sym typeface="Symbol" pitchFamily="18" charset="2"/>
              </a:rPr>
              <a:t>6</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B</a:t>
            </a:r>
            <a:r>
              <a:rPr kumimoji="1" lang="en-US" altLang="zh-CN" sz="2000" b="1">
                <a:latin typeface="Times New Roman" pitchFamily="18" charset="0"/>
              </a:rPr>
              <a:t> </a:t>
            </a:r>
            <a:r>
              <a:rPr kumimoji="1" lang="en-US" altLang="zh-CN" sz="2000" b="1">
                <a:latin typeface="Times New Roman" pitchFamily="18" charset="0"/>
                <a:sym typeface="Symbol" pitchFamily="18" charset="2"/>
              </a:rPr>
              <a:t> A</a:t>
            </a:r>
            <a:r>
              <a:rPr kumimoji="1" lang="zh-CN" altLang="en-US" sz="2000" b="1">
                <a:latin typeface="Times New Roman" pitchFamily="18" charset="0"/>
                <a:sym typeface="Symbol" pitchFamily="18" charset="2"/>
              </a:rPr>
              <a:t>：       </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KU</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KR</a:t>
            </a:r>
            <a:r>
              <a:rPr kumimoji="1" lang="en-US" altLang="zh-CN" sz="2000" b="1" baseline="-25000">
                <a:latin typeface="Times New Roman" pitchFamily="18" charset="0"/>
                <a:sym typeface="Symbol" pitchFamily="18" charset="2"/>
              </a:rPr>
              <a:t>auth</a:t>
            </a:r>
            <a:r>
              <a:rPr kumimoji="1" lang="en-US" altLang="zh-CN" sz="2000" b="1">
                <a:latin typeface="Times New Roman" pitchFamily="18" charset="0"/>
                <a:sym typeface="Symbol" pitchFamily="18" charset="2"/>
              </a:rPr>
              <a:t>[ N</a:t>
            </a:r>
            <a:r>
              <a:rPr kumimoji="1" lang="en-US" altLang="zh-CN" sz="2000" b="1" baseline="-25000">
                <a:latin typeface="Times New Roman" pitchFamily="18" charset="0"/>
                <a:sym typeface="Symbol" pitchFamily="18" charset="2"/>
              </a:rPr>
              <a:t>a</a:t>
            </a:r>
            <a:r>
              <a:rPr kumimoji="1" lang="en-US" altLang="zh-CN" sz="2000" b="1">
                <a:latin typeface="Times New Roman" pitchFamily="18" charset="0"/>
                <a:sym typeface="Symbol" pitchFamily="18" charset="2"/>
              </a:rPr>
              <a:t> ||K</a:t>
            </a:r>
            <a:r>
              <a:rPr kumimoji="1" lang="en-US" altLang="zh-CN" sz="2000" b="1" baseline="-25000">
                <a:latin typeface="Times New Roman" pitchFamily="18" charset="0"/>
                <a:sym typeface="Symbol" pitchFamily="18" charset="2"/>
              </a:rPr>
              <a:t>s</a:t>
            </a:r>
            <a:r>
              <a:rPr kumimoji="1" lang="en-US" altLang="zh-CN" sz="2000" b="1">
                <a:latin typeface="Times New Roman" pitchFamily="18" charset="0"/>
                <a:sym typeface="Symbol" pitchFamily="18" charset="2"/>
              </a:rPr>
              <a:t> || ID</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]||N</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a:t>
            </a:r>
          </a:p>
          <a:p>
            <a:pPr eaLnBrk="0" hangingPunct="0"/>
            <a:r>
              <a:rPr kumimoji="1" lang="en-US" altLang="zh-CN" sz="2000" b="1">
                <a:latin typeface="Times New Roman" pitchFamily="18" charset="0"/>
                <a:sym typeface="Symbol" pitchFamily="18" charset="2"/>
              </a:rPr>
              <a:t>7</a:t>
            </a:r>
            <a:r>
              <a:rPr kumimoji="1" lang="zh-CN" altLang="en-US" sz="2000" b="1">
                <a:latin typeface="Times New Roman" pitchFamily="18" charset="0"/>
                <a:sym typeface="Symbol" pitchFamily="18" charset="2"/>
              </a:rPr>
              <a:t>、 </a:t>
            </a:r>
            <a:r>
              <a:rPr kumimoji="1" lang="en-US" altLang="zh-CN" sz="2000" b="1">
                <a:latin typeface="Times New Roman" pitchFamily="18" charset="0"/>
              </a:rPr>
              <a:t>A </a:t>
            </a:r>
            <a:r>
              <a:rPr kumimoji="1" lang="en-US" altLang="zh-CN" sz="2000" b="1">
                <a:latin typeface="Times New Roman" pitchFamily="18" charset="0"/>
                <a:sym typeface="Symbol" pitchFamily="18" charset="2"/>
              </a:rPr>
              <a:t> B</a:t>
            </a:r>
            <a:r>
              <a:rPr kumimoji="1" lang="zh-CN" altLang="en-US" sz="2000" b="1">
                <a:latin typeface="Times New Roman" pitchFamily="18" charset="0"/>
                <a:sym typeface="Symbol" pitchFamily="18" charset="2"/>
              </a:rPr>
              <a:t>：      </a:t>
            </a:r>
            <a:r>
              <a:rPr kumimoji="1" lang="en-US" altLang="zh-CN" sz="2000" b="1">
                <a:latin typeface="Times New Roman" pitchFamily="18" charset="0"/>
                <a:sym typeface="Symbol" pitchFamily="18" charset="2"/>
              </a:rPr>
              <a:t>E</a:t>
            </a:r>
            <a:r>
              <a:rPr kumimoji="1" lang="en-US" altLang="zh-CN" sz="2000" b="1" baseline="-10000">
                <a:latin typeface="Times New Roman" pitchFamily="18" charset="0"/>
                <a:sym typeface="Symbol" pitchFamily="18" charset="2"/>
              </a:rPr>
              <a:t>K</a:t>
            </a:r>
            <a:r>
              <a:rPr kumimoji="1" lang="en-US" altLang="zh-CN" sz="2000" b="1" baseline="-25000">
                <a:latin typeface="Times New Roman" pitchFamily="18" charset="0"/>
                <a:sym typeface="Symbol" pitchFamily="18" charset="2"/>
              </a:rPr>
              <a:t>s</a:t>
            </a:r>
            <a:r>
              <a:rPr kumimoji="1" lang="en-US" altLang="zh-CN" sz="2000" b="1">
                <a:latin typeface="Times New Roman" pitchFamily="18" charset="0"/>
                <a:sym typeface="Symbol" pitchFamily="18" charset="2"/>
              </a:rPr>
              <a:t>[N</a:t>
            </a:r>
            <a:r>
              <a:rPr kumimoji="1" lang="en-US" altLang="zh-CN" sz="2000" b="1" baseline="-25000">
                <a:latin typeface="Times New Roman" pitchFamily="18" charset="0"/>
                <a:sym typeface="Symbol" pitchFamily="18" charset="2"/>
              </a:rPr>
              <a:t>b</a:t>
            </a:r>
            <a:r>
              <a:rPr kumimoji="1" lang="en-US" altLang="zh-CN" sz="2000" b="1">
                <a:latin typeface="Times New Roman" pitchFamily="18" charset="0"/>
                <a:sym typeface="Symbol" pitchFamily="18" charset="2"/>
              </a:rPr>
              <a:t>] </a:t>
            </a:r>
            <a:endParaRPr kumimoji="1" lang="en-US" altLang="zh-CN" sz="2000" b="1">
              <a:latin typeface="Times New Roman" pitchFamily="18" charset="0"/>
            </a:endParaRPr>
          </a:p>
        </p:txBody>
      </p:sp>
      <p:sp>
        <p:nvSpPr>
          <p:cNvPr id="206852" name="Text Box 4"/>
          <p:cNvSpPr txBox="1">
            <a:spLocks noChangeArrowheads="1"/>
          </p:cNvSpPr>
          <p:nvPr/>
        </p:nvSpPr>
        <p:spPr bwMode="auto">
          <a:xfrm>
            <a:off x="539750" y="3933825"/>
            <a:ext cx="8101013"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latin typeface="Times New Roman" pitchFamily="18" charset="0"/>
              </a:rPr>
              <a:t>步骤</a:t>
            </a:r>
            <a:r>
              <a:rPr lang="en-US" altLang="zh-CN" sz="1600">
                <a:latin typeface="Times New Roman" pitchFamily="18" charset="0"/>
              </a:rPr>
              <a:t>1</a:t>
            </a:r>
            <a:r>
              <a:rPr lang="zh-CN" altLang="en-US" sz="1600">
                <a:latin typeface="Times New Roman" pitchFamily="18" charset="0"/>
              </a:rPr>
              <a:t>：</a:t>
            </a:r>
            <a:r>
              <a:rPr lang="en-US" altLang="zh-CN" sz="1600">
                <a:latin typeface="Times New Roman" pitchFamily="18" charset="0"/>
              </a:rPr>
              <a:t>A</a:t>
            </a:r>
            <a:r>
              <a:rPr lang="zh-CN" altLang="en-US" sz="1600">
                <a:latin typeface="Times New Roman" pitchFamily="18" charset="0"/>
              </a:rPr>
              <a:t>通知</a:t>
            </a:r>
            <a:r>
              <a:rPr lang="en-US" altLang="zh-CN" sz="1600">
                <a:latin typeface="Times New Roman" pitchFamily="18" charset="0"/>
              </a:rPr>
              <a:t>KDC</a:t>
            </a:r>
            <a:r>
              <a:rPr lang="zh-CN" altLang="en-US" sz="1600">
                <a:latin typeface="Times New Roman" pitchFamily="18" charset="0"/>
              </a:rPr>
              <a:t>它打算与</a:t>
            </a:r>
            <a:r>
              <a:rPr lang="en-US" altLang="zh-CN" sz="1600">
                <a:latin typeface="Times New Roman" pitchFamily="18" charset="0"/>
              </a:rPr>
              <a:t>B</a:t>
            </a:r>
            <a:r>
              <a:rPr lang="zh-CN" altLang="en-US" sz="1600">
                <a:latin typeface="Times New Roman" pitchFamily="18" charset="0"/>
              </a:rPr>
              <a:t>建立一个安全连接。</a:t>
            </a:r>
          </a:p>
          <a:p>
            <a:r>
              <a:rPr lang="zh-CN" altLang="en-US" sz="1600">
                <a:latin typeface="Times New Roman" pitchFamily="18" charset="0"/>
              </a:rPr>
              <a:t>步骤</a:t>
            </a:r>
            <a:r>
              <a:rPr lang="en-US" altLang="zh-CN" sz="1600">
                <a:latin typeface="Times New Roman" pitchFamily="18" charset="0"/>
              </a:rPr>
              <a:t>2</a:t>
            </a:r>
            <a:r>
              <a:rPr lang="zh-CN" altLang="en-US" sz="1600">
                <a:latin typeface="Times New Roman" pitchFamily="18" charset="0"/>
              </a:rPr>
              <a:t>： </a:t>
            </a:r>
            <a:r>
              <a:rPr lang="en-US" altLang="zh-CN" sz="1600">
                <a:latin typeface="Times New Roman" pitchFamily="18" charset="0"/>
              </a:rPr>
              <a:t>KDC</a:t>
            </a:r>
            <a:r>
              <a:rPr lang="zh-CN" altLang="en-US" sz="1600">
                <a:latin typeface="Times New Roman" pitchFamily="18" charset="0"/>
              </a:rPr>
              <a:t>向</a:t>
            </a:r>
            <a:r>
              <a:rPr lang="en-US" altLang="zh-CN" sz="1600">
                <a:latin typeface="Times New Roman" pitchFamily="18" charset="0"/>
              </a:rPr>
              <a:t>A</a:t>
            </a:r>
            <a:r>
              <a:rPr lang="zh-CN" altLang="en-US" sz="1600">
                <a:latin typeface="Times New Roman" pitchFamily="18" charset="0"/>
              </a:rPr>
              <a:t>返回</a:t>
            </a:r>
            <a:r>
              <a:rPr lang="en-US" altLang="zh-CN" sz="1600">
                <a:latin typeface="Times New Roman" pitchFamily="18" charset="0"/>
              </a:rPr>
              <a:t>B</a:t>
            </a:r>
            <a:r>
              <a:rPr lang="zh-CN" altLang="en-US" sz="1600">
                <a:latin typeface="Times New Roman" pitchFamily="18" charset="0"/>
              </a:rPr>
              <a:t>的公开密钥证书。</a:t>
            </a:r>
          </a:p>
          <a:p>
            <a:r>
              <a:rPr lang="zh-CN" altLang="en-US" sz="1600">
                <a:latin typeface="Times New Roman" pitchFamily="18" charset="0"/>
              </a:rPr>
              <a:t>步骤</a:t>
            </a:r>
            <a:r>
              <a:rPr lang="en-US" altLang="zh-CN" sz="1600">
                <a:latin typeface="Times New Roman" pitchFamily="18" charset="0"/>
              </a:rPr>
              <a:t>3</a:t>
            </a:r>
            <a:r>
              <a:rPr lang="zh-CN" altLang="en-US" sz="1600">
                <a:latin typeface="Times New Roman" pitchFamily="18" charset="0"/>
              </a:rPr>
              <a:t>：使用</a:t>
            </a:r>
            <a:r>
              <a:rPr lang="en-US" altLang="zh-CN" sz="1600">
                <a:latin typeface="Times New Roman" pitchFamily="18" charset="0"/>
              </a:rPr>
              <a:t>B</a:t>
            </a:r>
            <a:r>
              <a:rPr lang="zh-CN" altLang="en-US" sz="1600">
                <a:latin typeface="Times New Roman" pitchFamily="18" charset="0"/>
              </a:rPr>
              <a:t>的公开密钥，</a:t>
            </a:r>
            <a:r>
              <a:rPr lang="en-US" altLang="zh-CN" sz="1600">
                <a:latin typeface="Times New Roman" pitchFamily="18" charset="0"/>
              </a:rPr>
              <a:t>A</a:t>
            </a:r>
            <a:r>
              <a:rPr lang="zh-CN" altLang="en-US" sz="1600">
                <a:latin typeface="Times New Roman" pitchFamily="18" charset="0"/>
              </a:rPr>
              <a:t>通知</a:t>
            </a:r>
            <a:r>
              <a:rPr lang="en-US" altLang="zh-CN" sz="1600">
                <a:latin typeface="Times New Roman" pitchFamily="18" charset="0"/>
              </a:rPr>
              <a:t>B</a:t>
            </a:r>
            <a:r>
              <a:rPr lang="zh-CN" altLang="en-US" sz="1600">
                <a:latin typeface="Times New Roman" pitchFamily="18" charset="0"/>
              </a:rPr>
              <a:t>它期望进行通信并发送临时值</a:t>
            </a:r>
            <a:r>
              <a:rPr lang="en-US" altLang="zh-CN" sz="1600">
                <a:latin typeface="Times New Roman" pitchFamily="18" charset="0"/>
              </a:rPr>
              <a:t>Na</a:t>
            </a:r>
            <a:r>
              <a:rPr lang="zh-CN" altLang="en-US" sz="1600">
                <a:latin typeface="Times New Roman" pitchFamily="18" charset="0"/>
              </a:rPr>
              <a:t>。</a:t>
            </a:r>
          </a:p>
          <a:p>
            <a:r>
              <a:rPr lang="zh-CN" altLang="en-US" sz="1600">
                <a:latin typeface="Times New Roman" pitchFamily="18" charset="0"/>
              </a:rPr>
              <a:t>步骤</a:t>
            </a:r>
            <a:r>
              <a:rPr lang="en-US" altLang="zh-CN" sz="1600">
                <a:latin typeface="Times New Roman" pitchFamily="18" charset="0"/>
              </a:rPr>
              <a:t>4</a:t>
            </a:r>
            <a:r>
              <a:rPr lang="zh-CN" altLang="en-US" sz="1600">
                <a:latin typeface="Times New Roman" pitchFamily="18" charset="0"/>
              </a:rPr>
              <a:t>：</a:t>
            </a:r>
            <a:r>
              <a:rPr lang="en-US" altLang="zh-CN" sz="1600">
                <a:latin typeface="Times New Roman" pitchFamily="18" charset="0"/>
              </a:rPr>
              <a:t>B</a:t>
            </a:r>
            <a:r>
              <a:rPr lang="zh-CN" altLang="en-US" sz="1600">
                <a:latin typeface="Times New Roman" pitchFamily="18" charset="0"/>
              </a:rPr>
              <a:t>向</a:t>
            </a:r>
            <a:r>
              <a:rPr lang="en-US" altLang="zh-CN" sz="1600">
                <a:latin typeface="Times New Roman" pitchFamily="18" charset="0"/>
              </a:rPr>
              <a:t>KDC</a:t>
            </a:r>
            <a:r>
              <a:rPr lang="zh-CN" altLang="en-US" sz="1600">
                <a:latin typeface="Times New Roman" pitchFamily="18" charset="0"/>
              </a:rPr>
              <a:t>请求</a:t>
            </a:r>
            <a:r>
              <a:rPr lang="en-US" altLang="zh-CN" sz="1600">
                <a:latin typeface="Times New Roman" pitchFamily="18" charset="0"/>
              </a:rPr>
              <a:t>A</a:t>
            </a:r>
            <a:r>
              <a:rPr lang="zh-CN" altLang="en-US" sz="1600">
                <a:latin typeface="Times New Roman" pitchFamily="18" charset="0"/>
              </a:rPr>
              <a:t>的公开密钥证书和一个会话密钥；包含</a:t>
            </a:r>
            <a:r>
              <a:rPr lang="en-US" altLang="zh-CN" sz="1600">
                <a:latin typeface="Times New Roman" pitchFamily="18" charset="0"/>
              </a:rPr>
              <a:t>A</a:t>
            </a:r>
            <a:r>
              <a:rPr lang="zh-CN" altLang="en-US" sz="1600">
                <a:latin typeface="Times New Roman" pitchFamily="18" charset="0"/>
              </a:rPr>
              <a:t>的临时值以便使</a:t>
            </a:r>
            <a:r>
              <a:rPr lang="en-US" altLang="zh-CN" sz="1600">
                <a:latin typeface="Times New Roman" pitchFamily="18" charset="0"/>
              </a:rPr>
              <a:t>KDC</a:t>
            </a:r>
            <a:r>
              <a:rPr lang="zh-CN" altLang="en-US" sz="1600">
                <a:latin typeface="Times New Roman" pitchFamily="18" charset="0"/>
              </a:rPr>
              <a:t>能使用该临时值对会话密钥进行标记，这个临时值使用</a:t>
            </a:r>
            <a:r>
              <a:rPr lang="en-US" altLang="zh-CN" sz="1600">
                <a:latin typeface="Times New Roman" pitchFamily="18" charset="0"/>
              </a:rPr>
              <a:t>KDC</a:t>
            </a:r>
            <a:r>
              <a:rPr lang="zh-CN" altLang="en-US" sz="1600">
                <a:latin typeface="Times New Roman" pitchFamily="18" charset="0"/>
              </a:rPr>
              <a:t>的公开密钥进行保护。</a:t>
            </a:r>
          </a:p>
          <a:p>
            <a:r>
              <a:rPr lang="zh-CN" altLang="en-US" sz="1600">
                <a:latin typeface="Times New Roman" pitchFamily="18" charset="0"/>
              </a:rPr>
              <a:t>步骤：</a:t>
            </a:r>
            <a:r>
              <a:rPr lang="en-US" altLang="zh-CN" sz="1600">
                <a:latin typeface="Times New Roman" pitchFamily="18" charset="0"/>
              </a:rPr>
              <a:t>KDC</a:t>
            </a:r>
            <a:r>
              <a:rPr lang="zh-CN" altLang="en-US" sz="1600">
                <a:latin typeface="Times New Roman" pitchFamily="18" charset="0"/>
              </a:rPr>
              <a:t>向</a:t>
            </a:r>
            <a:r>
              <a:rPr lang="en-US" altLang="zh-CN" sz="1600">
                <a:latin typeface="Times New Roman" pitchFamily="18" charset="0"/>
              </a:rPr>
              <a:t>B</a:t>
            </a:r>
            <a:r>
              <a:rPr lang="zh-CN" altLang="en-US" sz="1600">
                <a:latin typeface="Times New Roman" pitchFamily="18" charset="0"/>
              </a:rPr>
              <a:t>返回一个</a:t>
            </a:r>
            <a:r>
              <a:rPr lang="en-US" altLang="zh-CN" sz="1600">
                <a:latin typeface="Times New Roman" pitchFamily="18" charset="0"/>
              </a:rPr>
              <a:t>A</a:t>
            </a:r>
            <a:r>
              <a:rPr lang="zh-CN" altLang="en-US" sz="1600">
                <a:latin typeface="Times New Roman" pitchFamily="18" charset="0"/>
              </a:rPr>
              <a:t>的公开密钥证书以及信息［</a:t>
            </a:r>
            <a:r>
              <a:rPr lang="en-US" altLang="zh-CN" sz="1600">
                <a:latin typeface="Times New Roman" pitchFamily="18" charset="0"/>
              </a:rPr>
              <a:t>Na,Ks,IDB</a:t>
            </a:r>
            <a:r>
              <a:rPr lang="zh-CN" altLang="en-US" sz="1600">
                <a:latin typeface="Times New Roman" pitchFamily="18" charset="0"/>
              </a:rPr>
              <a:t>］，表明</a:t>
            </a:r>
            <a:r>
              <a:rPr lang="en-US" altLang="zh-CN" sz="1600">
                <a:latin typeface="Times New Roman" pitchFamily="18" charset="0"/>
              </a:rPr>
              <a:t>Ks</a:t>
            </a:r>
            <a:r>
              <a:rPr lang="zh-CN" altLang="en-US" sz="1600">
                <a:latin typeface="Times New Roman" pitchFamily="18" charset="0"/>
              </a:rPr>
              <a:t>是由</a:t>
            </a:r>
            <a:r>
              <a:rPr lang="en-US" altLang="zh-CN" sz="1600">
                <a:latin typeface="Times New Roman" pitchFamily="18" charset="0"/>
              </a:rPr>
              <a:t>KDC</a:t>
            </a:r>
            <a:r>
              <a:rPr lang="zh-CN" altLang="en-US" sz="1600">
                <a:latin typeface="Times New Roman" pitchFamily="18" charset="0"/>
              </a:rPr>
              <a:t>代表</a:t>
            </a:r>
            <a:r>
              <a:rPr lang="en-US" altLang="zh-CN" sz="1600">
                <a:latin typeface="Times New Roman" pitchFamily="18" charset="0"/>
              </a:rPr>
              <a:t>B</a:t>
            </a:r>
            <a:r>
              <a:rPr lang="zh-CN" altLang="en-US" sz="1600">
                <a:latin typeface="Times New Roman" pitchFamily="18" charset="0"/>
              </a:rPr>
              <a:t>产生并绑定到</a:t>
            </a:r>
            <a:r>
              <a:rPr lang="en-US" altLang="zh-CN" sz="1600">
                <a:latin typeface="Times New Roman" pitchFamily="18" charset="0"/>
              </a:rPr>
              <a:t>Na</a:t>
            </a:r>
            <a:r>
              <a:rPr lang="zh-CN" altLang="en-US" sz="1600">
                <a:latin typeface="Times New Roman" pitchFamily="18" charset="0"/>
              </a:rPr>
              <a:t>，将使</a:t>
            </a:r>
            <a:r>
              <a:rPr lang="en-US" altLang="zh-CN" sz="1600">
                <a:latin typeface="Times New Roman" pitchFamily="18" charset="0"/>
              </a:rPr>
              <a:t>A</a:t>
            </a:r>
            <a:r>
              <a:rPr lang="zh-CN" altLang="en-US" sz="1600">
                <a:latin typeface="Times New Roman" pitchFamily="18" charset="0"/>
              </a:rPr>
              <a:t>确保</a:t>
            </a:r>
            <a:r>
              <a:rPr lang="en-US" altLang="zh-CN" sz="1600">
                <a:latin typeface="Times New Roman" pitchFamily="18" charset="0"/>
              </a:rPr>
              <a:t>Ks</a:t>
            </a:r>
            <a:r>
              <a:rPr lang="zh-CN" altLang="en-US" sz="1600">
                <a:latin typeface="Times New Roman" pitchFamily="18" charset="0"/>
              </a:rPr>
              <a:t>是最新的。为了让</a:t>
            </a:r>
            <a:r>
              <a:rPr lang="en-US" altLang="zh-CN" sz="1600">
                <a:latin typeface="Times New Roman" pitchFamily="18" charset="0"/>
              </a:rPr>
              <a:t>B</a:t>
            </a:r>
            <a:r>
              <a:rPr lang="zh-CN" altLang="en-US" sz="1600">
                <a:latin typeface="Times New Roman" pitchFamily="18" charset="0"/>
              </a:rPr>
              <a:t>能证实该元组确实来自</a:t>
            </a:r>
            <a:r>
              <a:rPr lang="en-US" altLang="zh-CN" sz="1600">
                <a:latin typeface="Times New Roman" pitchFamily="18" charset="0"/>
              </a:rPr>
              <a:t>KDC</a:t>
            </a:r>
            <a:r>
              <a:rPr lang="zh-CN" altLang="en-US" sz="1600">
                <a:latin typeface="Times New Roman" pitchFamily="18" charset="0"/>
              </a:rPr>
              <a:t>，使用</a:t>
            </a:r>
            <a:r>
              <a:rPr lang="en-US" altLang="zh-CN" sz="1600">
                <a:latin typeface="Times New Roman" pitchFamily="18" charset="0"/>
              </a:rPr>
              <a:t>KDC</a:t>
            </a:r>
            <a:r>
              <a:rPr lang="zh-CN" altLang="en-US" sz="1600">
                <a:latin typeface="Times New Roman" pitchFamily="18" charset="0"/>
              </a:rPr>
              <a:t>的私有密钥对这个元组加密，也用</a:t>
            </a:r>
            <a:r>
              <a:rPr lang="en-US" altLang="zh-CN" sz="1600">
                <a:latin typeface="Times New Roman" pitchFamily="18" charset="0"/>
              </a:rPr>
              <a:t>B</a:t>
            </a:r>
            <a:r>
              <a:rPr lang="zh-CN" altLang="en-US" sz="1600">
                <a:latin typeface="Times New Roman" pitchFamily="18" charset="0"/>
              </a:rPr>
              <a:t>的公开密钥进行加密。</a:t>
            </a:r>
          </a:p>
          <a:p>
            <a:r>
              <a:rPr lang="zh-CN" altLang="en-US" sz="1600">
                <a:latin typeface="Times New Roman" pitchFamily="18" charset="0"/>
              </a:rPr>
              <a:t>步骤</a:t>
            </a:r>
            <a:r>
              <a:rPr lang="en-US" altLang="zh-CN" sz="1600">
                <a:latin typeface="Times New Roman" pitchFamily="18" charset="0"/>
              </a:rPr>
              <a:t>6</a:t>
            </a:r>
            <a:r>
              <a:rPr lang="zh-CN" altLang="en-US" sz="1600">
                <a:latin typeface="Times New Roman" pitchFamily="18" charset="0"/>
              </a:rPr>
              <a:t>：</a:t>
            </a:r>
            <a:r>
              <a:rPr lang="en-US" altLang="zh-CN" sz="1600">
                <a:latin typeface="Times New Roman" pitchFamily="18" charset="0"/>
              </a:rPr>
              <a:t>B</a:t>
            </a:r>
            <a:r>
              <a:rPr lang="zh-CN" altLang="en-US" sz="1600">
                <a:latin typeface="Times New Roman" pitchFamily="18" charset="0"/>
              </a:rPr>
              <a:t>用</a:t>
            </a:r>
            <a:r>
              <a:rPr lang="en-US" altLang="zh-CN" sz="1600">
                <a:latin typeface="Times New Roman" pitchFamily="18" charset="0"/>
              </a:rPr>
              <a:t>KDC</a:t>
            </a:r>
            <a:r>
              <a:rPr lang="zh-CN" altLang="en-US" sz="1600">
                <a:latin typeface="Times New Roman" pitchFamily="18" charset="0"/>
              </a:rPr>
              <a:t>私有密钥加密的元组</a:t>
            </a:r>
            <a:r>
              <a:rPr lang="en-US" altLang="zh-CN" sz="1600">
                <a:latin typeface="Times New Roman" pitchFamily="18" charset="0"/>
              </a:rPr>
              <a:t>{Na,Ks,IDB}</a:t>
            </a:r>
            <a:r>
              <a:rPr lang="zh-CN" altLang="en-US" sz="1600">
                <a:latin typeface="Times New Roman" pitchFamily="18" charset="0"/>
              </a:rPr>
              <a:t>连同</a:t>
            </a:r>
            <a:r>
              <a:rPr lang="en-US" altLang="zh-CN" sz="1600">
                <a:latin typeface="Times New Roman" pitchFamily="18" charset="0"/>
              </a:rPr>
              <a:t>B</a:t>
            </a:r>
            <a:r>
              <a:rPr lang="zh-CN" altLang="en-US" sz="1600">
                <a:latin typeface="Times New Roman" pitchFamily="18" charset="0"/>
              </a:rPr>
              <a:t>生成的临时值</a:t>
            </a:r>
            <a:r>
              <a:rPr lang="en-US" altLang="zh-CN" sz="1600">
                <a:latin typeface="Times New Roman" pitchFamily="18" charset="0"/>
              </a:rPr>
              <a:t>Nb</a:t>
            </a:r>
            <a:r>
              <a:rPr lang="zh-CN" altLang="en-US" sz="1600">
                <a:latin typeface="Times New Roman" pitchFamily="18" charset="0"/>
              </a:rPr>
              <a:t>用</a:t>
            </a:r>
            <a:r>
              <a:rPr lang="en-US" altLang="zh-CN" sz="1600">
                <a:latin typeface="Times New Roman" pitchFamily="18" charset="0"/>
              </a:rPr>
              <a:t>A</a:t>
            </a:r>
            <a:r>
              <a:rPr lang="zh-CN" altLang="en-US" sz="1600">
                <a:latin typeface="Times New Roman" pitchFamily="18" charset="0"/>
              </a:rPr>
              <a:t>的公开密钥加密后再发送给</a:t>
            </a:r>
            <a:r>
              <a:rPr lang="en-US" altLang="zh-CN" sz="1600">
                <a:latin typeface="Times New Roman" pitchFamily="18" charset="0"/>
              </a:rPr>
              <a:t>A</a:t>
            </a:r>
            <a:r>
              <a:rPr lang="zh-CN" altLang="en-US" sz="1600">
                <a:latin typeface="Times New Roman" pitchFamily="18" charset="0"/>
              </a:rPr>
              <a:t>。</a:t>
            </a:r>
          </a:p>
          <a:p>
            <a:r>
              <a:rPr lang="zh-CN" altLang="en-US" sz="1600">
                <a:latin typeface="Times New Roman" pitchFamily="18" charset="0"/>
              </a:rPr>
              <a:t>步骤</a:t>
            </a:r>
            <a:r>
              <a:rPr lang="en-US" altLang="zh-CN" sz="1600">
                <a:latin typeface="Times New Roman" pitchFamily="18" charset="0"/>
              </a:rPr>
              <a:t>7</a:t>
            </a:r>
            <a:r>
              <a:rPr lang="zh-CN" altLang="en-US" sz="1600">
                <a:latin typeface="Times New Roman" pitchFamily="18" charset="0"/>
              </a:rPr>
              <a:t>： </a:t>
            </a:r>
            <a:r>
              <a:rPr lang="en-US" altLang="zh-CN" sz="1600">
                <a:latin typeface="Times New Roman" pitchFamily="18" charset="0"/>
              </a:rPr>
              <a:t>A</a:t>
            </a:r>
            <a:r>
              <a:rPr lang="zh-CN" altLang="en-US" sz="1600">
                <a:latin typeface="Times New Roman" pitchFamily="18" charset="0"/>
              </a:rPr>
              <a:t>得到会话密钥</a:t>
            </a:r>
            <a:r>
              <a:rPr lang="en-US" altLang="zh-CN" sz="1600">
                <a:latin typeface="Times New Roman" pitchFamily="18" charset="0"/>
              </a:rPr>
              <a:t>Ks</a:t>
            </a:r>
            <a:r>
              <a:rPr lang="zh-CN" altLang="en-US" sz="1600">
                <a:latin typeface="Times New Roman" pitchFamily="18" charset="0"/>
              </a:rPr>
              <a:t>，用它对</a:t>
            </a:r>
            <a:r>
              <a:rPr lang="en-US" altLang="zh-CN" sz="1600">
                <a:latin typeface="Times New Roman" pitchFamily="18" charset="0"/>
              </a:rPr>
              <a:t>Nb</a:t>
            </a:r>
            <a:r>
              <a:rPr lang="zh-CN" altLang="en-US" sz="1600">
                <a:latin typeface="Times New Roman" pitchFamily="18" charset="0"/>
              </a:rPr>
              <a:t>加密后发回给</a:t>
            </a:r>
            <a:r>
              <a:rPr lang="en-US" altLang="zh-CN" sz="1600">
                <a:latin typeface="Times New Roman" pitchFamily="18" charset="0"/>
              </a:rPr>
              <a:t>B</a:t>
            </a:r>
            <a:r>
              <a:rPr lang="zh-CN" altLang="en-US" sz="1600">
                <a:latin typeface="Times New Roman" pitchFamily="18" charset="0"/>
              </a:rPr>
              <a:t>。使</a:t>
            </a:r>
            <a:r>
              <a:rPr lang="en-US" altLang="zh-CN" sz="1600">
                <a:latin typeface="Times New Roman" pitchFamily="18" charset="0"/>
              </a:rPr>
              <a:t>B</a:t>
            </a:r>
            <a:r>
              <a:rPr lang="zh-CN" altLang="en-US" sz="1600">
                <a:latin typeface="Times New Roman" pitchFamily="18" charset="0"/>
              </a:rPr>
              <a:t>确信</a:t>
            </a:r>
            <a:r>
              <a:rPr lang="en-US" altLang="zh-CN" sz="1600">
                <a:latin typeface="Times New Roman" pitchFamily="18" charset="0"/>
              </a:rPr>
              <a:t>A</a:t>
            </a:r>
            <a:r>
              <a:rPr lang="zh-CN" altLang="en-US" sz="1600">
                <a:latin typeface="Times New Roman" pitchFamily="18" charset="0"/>
              </a:rPr>
              <a:t>已获得了会话密钥。</a:t>
            </a:r>
          </a:p>
        </p:txBody>
      </p:sp>
    </p:spTree>
    <p:extLst>
      <p:ext uri="{BB962C8B-B14F-4D97-AF65-F5344CB8AC3E}">
        <p14:creationId xmlns:p14="http://schemas.microsoft.com/office/powerpoint/2010/main" val="87578320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1124744"/>
            <a:ext cx="8229600" cy="711200"/>
          </a:xfrm>
        </p:spPr>
        <p:txBody>
          <a:bodyPr/>
          <a:lstStyle/>
          <a:p>
            <a:r>
              <a:rPr lang="zh-CN" altLang="en-US" sz="3400" dirty="0"/>
              <a:t>一个基于临时值握手协议：</a:t>
            </a:r>
            <a:r>
              <a:rPr lang="en-US" altLang="zh-CN" sz="3400" dirty="0"/>
              <a:t>WOO92b</a:t>
            </a:r>
          </a:p>
        </p:txBody>
      </p:sp>
      <p:sp>
        <p:nvSpPr>
          <p:cNvPr id="207875" name="Text Box 3"/>
          <p:cNvSpPr txBox="1">
            <a:spLocks noChangeArrowheads="1"/>
          </p:cNvSpPr>
          <p:nvPr/>
        </p:nvSpPr>
        <p:spPr bwMode="ltGray">
          <a:xfrm>
            <a:off x="152400" y="1905000"/>
            <a:ext cx="8936038"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 </a:t>
            </a:r>
            <a:r>
              <a:rPr kumimoji="1" lang="en-US" altLang="zh-CN" sz="2400" b="1">
                <a:latin typeface="Times New Roman" pitchFamily="18" charset="0"/>
                <a:sym typeface="Symbol" pitchFamily="18" charset="2"/>
              </a:rPr>
              <a:t> KDC</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B</a:t>
            </a:r>
          </a:p>
          <a:p>
            <a:pPr eaLnBrk="0" hangingPunct="0"/>
            <a:r>
              <a:rPr kumimoji="1" lang="en-US" altLang="zh-CN" sz="2400" b="1">
                <a:latin typeface="Times New Roman" pitchFamily="18" charset="0"/>
                <a:sym typeface="Symbol" pitchFamily="18" charset="2"/>
              </a:rPr>
              <a:t>2</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KDC  A</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auth</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||KU</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a:t>
            </a:r>
          </a:p>
          <a:p>
            <a:pPr eaLnBrk="0" hangingPunct="0"/>
            <a:r>
              <a:rPr kumimoji="1" lang="en-US" altLang="zh-CN" sz="2400" b="1">
                <a:latin typeface="Times New Roman" pitchFamily="18" charset="0"/>
                <a:sym typeface="Symbol" pitchFamily="18" charset="2"/>
              </a:rPr>
              <a:t>3</a:t>
            </a:r>
            <a:r>
              <a:rPr kumimoji="1" lang="zh-CN" altLang="en-US" sz="2400" b="1">
                <a:latin typeface="Times New Roman" pitchFamily="18" charset="0"/>
                <a:sym typeface="Symbol" pitchFamily="18" charset="2"/>
              </a:rPr>
              <a:t>、</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[N</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a:t>
            </a:r>
          </a:p>
          <a:p>
            <a:pPr eaLnBrk="0" hangingPunct="0"/>
            <a:r>
              <a:rPr kumimoji="1" lang="en-US" altLang="zh-CN" sz="2400" b="1">
                <a:latin typeface="Times New Roman" pitchFamily="18" charset="0"/>
                <a:sym typeface="Symbol" pitchFamily="18" charset="2"/>
              </a:rPr>
              <a:t>4</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B</a:t>
            </a:r>
            <a:r>
              <a:rPr kumimoji="1" lang="en-US" altLang="zh-CN" sz="2400" b="1">
                <a:latin typeface="Times New Roman" pitchFamily="18" charset="0"/>
              </a:rPr>
              <a:t> </a:t>
            </a:r>
            <a:r>
              <a:rPr kumimoji="1" lang="en-US" altLang="zh-CN" sz="2400" b="1">
                <a:latin typeface="Times New Roman" pitchFamily="18" charset="0"/>
                <a:sym typeface="Symbol" pitchFamily="18" charset="2"/>
              </a:rPr>
              <a:t> KDC</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 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auth</a:t>
            </a:r>
            <a:r>
              <a:rPr kumimoji="1" lang="en-US" altLang="zh-CN" sz="2400" b="1">
                <a:latin typeface="Times New Roman" pitchFamily="18" charset="0"/>
                <a:sym typeface="Symbol" pitchFamily="18" charset="2"/>
              </a:rPr>
              <a:t>[N</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a:t>
            </a:r>
          </a:p>
          <a:p>
            <a:pPr eaLnBrk="0" hangingPunct="0"/>
            <a:r>
              <a:rPr kumimoji="1" lang="en-US" altLang="zh-CN" sz="2400" b="1">
                <a:latin typeface="Times New Roman" pitchFamily="18" charset="0"/>
                <a:sym typeface="Symbol" pitchFamily="18" charset="2"/>
              </a:rPr>
              <a:t>5</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KDC</a:t>
            </a:r>
            <a:r>
              <a:rPr kumimoji="1" lang="en-US" altLang="zh-CN" sz="2400" b="1">
                <a:latin typeface="Times New Roman" pitchFamily="18" charset="0"/>
              </a:rPr>
              <a:t>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auth</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||KU</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auth</a:t>
            </a:r>
            <a:r>
              <a:rPr kumimoji="1" lang="en-US" altLang="zh-CN" sz="2400" b="1">
                <a:latin typeface="Times New Roman" pitchFamily="18" charset="0"/>
                <a:sym typeface="Symbol" pitchFamily="18" charset="2"/>
              </a:rPr>
              <a:t> [N</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a:t>
            </a:r>
          </a:p>
          <a:p>
            <a:pPr eaLnBrk="0" hangingPunct="0"/>
            <a:r>
              <a:rPr kumimoji="1" lang="en-US" altLang="zh-CN" sz="2400" b="1">
                <a:latin typeface="Times New Roman" pitchFamily="18" charset="0"/>
                <a:sym typeface="Symbol" pitchFamily="18" charset="2"/>
              </a:rPr>
              <a:t>6</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B</a:t>
            </a:r>
            <a:r>
              <a:rPr kumimoji="1" lang="en-US" altLang="zh-CN" sz="2400" b="1">
                <a:latin typeface="Times New Roman" pitchFamily="18" charset="0"/>
              </a:rPr>
              <a:t> </a:t>
            </a:r>
            <a:r>
              <a:rPr kumimoji="1" lang="en-US" altLang="zh-CN" sz="2400" b="1">
                <a:latin typeface="Times New Roman" pitchFamily="18" charset="0"/>
                <a:sym typeface="Symbol" pitchFamily="18" charset="2"/>
              </a:rPr>
              <a:t> A</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auth</a:t>
            </a:r>
            <a:r>
              <a:rPr kumimoji="1" lang="en-US" altLang="zh-CN" sz="2400" b="1">
                <a:latin typeface="Times New Roman" pitchFamily="18" charset="0"/>
                <a:sym typeface="Symbol" pitchFamily="18" charset="2"/>
              </a:rPr>
              <a:t>[ N</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 ||ID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 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]||N</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a:t>
            </a:r>
          </a:p>
          <a:p>
            <a:pPr eaLnBrk="0" hangingPunct="0"/>
            <a:r>
              <a:rPr kumimoji="1" lang="en-US" altLang="zh-CN" sz="2400" b="1">
                <a:latin typeface="Times New Roman" pitchFamily="18" charset="0"/>
                <a:sym typeface="Symbol" pitchFamily="18" charset="2"/>
              </a:rPr>
              <a:t>7</a:t>
            </a:r>
            <a:r>
              <a:rPr kumimoji="1" lang="zh-CN" altLang="en-US" sz="2400" b="1">
                <a:latin typeface="Times New Roman" pitchFamily="18" charset="0"/>
                <a:sym typeface="Symbol" pitchFamily="18" charset="2"/>
              </a:rPr>
              <a:t>、 </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[N</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a:t>
            </a:r>
            <a:endParaRPr kumimoji="1" lang="en-US" altLang="zh-CN" sz="2400" b="1">
              <a:latin typeface="Times New Roman" pitchFamily="18" charset="0"/>
            </a:endParaRPr>
          </a:p>
        </p:txBody>
      </p:sp>
      <p:sp>
        <p:nvSpPr>
          <p:cNvPr id="207876" name="Text Box 4"/>
          <p:cNvSpPr txBox="1">
            <a:spLocks noChangeArrowheads="1"/>
          </p:cNvSpPr>
          <p:nvPr/>
        </p:nvSpPr>
        <p:spPr bwMode="auto">
          <a:xfrm>
            <a:off x="931863" y="5003800"/>
            <a:ext cx="7158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在步骤</a:t>
            </a:r>
            <a:r>
              <a:rPr lang="en-US" altLang="zh-CN"/>
              <a:t>5</a:t>
            </a:r>
            <a:r>
              <a:rPr lang="zh-CN" altLang="en-US"/>
              <a:t>和步骤</a:t>
            </a:r>
            <a:r>
              <a:rPr lang="en-US" altLang="zh-CN"/>
              <a:t>6</a:t>
            </a:r>
            <a:r>
              <a:rPr lang="zh-CN" altLang="en-US"/>
              <a:t>中，</a:t>
            </a:r>
            <a:r>
              <a:rPr lang="en-US" altLang="zh-CN"/>
              <a:t>A</a:t>
            </a:r>
            <a:r>
              <a:rPr lang="zh-CN" altLang="en-US"/>
              <a:t>的标识符</a:t>
            </a:r>
            <a:r>
              <a:rPr lang="en-US" altLang="zh-CN"/>
              <a:t>ID</a:t>
            </a:r>
            <a:r>
              <a:rPr lang="en-US" altLang="zh-CN" baseline="-25000"/>
              <a:t>A</a:t>
            </a:r>
            <a:r>
              <a:rPr lang="zh-CN" altLang="en-US"/>
              <a:t>被加到用</a:t>
            </a:r>
            <a:r>
              <a:rPr lang="en-US" altLang="zh-CN"/>
              <a:t>KDC</a:t>
            </a:r>
            <a:r>
              <a:rPr lang="zh-CN" altLang="en-US"/>
              <a:t>私有密钥加密的项目组中，这将会话密钥</a:t>
            </a:r>
            <a:r>
              <a:rPr lang="en-US" altLang="zh-CN"/>
              <a:t>Ks</a:t>
            </a:r>
            <a:r>
              <a:rPr lang="zh-CN" altLang="en-US"/>
              <a:t>与会话中通信双方的标识符绑定在一起。</a:t>
            </a:r>
          </a:p>
        </p:txBody>
      </p:sp>
    </p:spTree>
    <p:extLst>
      <p:ext uri="{BB962C8B-B14F-4D97-AF65-F5344CB8AC3E}">
        <p14:creationId xmlns:p14="http://schemas.microsoft.com/office/powerpoint/2010/main" val="7849805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sz="3400"/>
              <a:t>单向鉴别</a:t>
            </a:r>
            <a:r>
              <a:rPr lang="en-US" altLang="zh-CN" sz="3400"/>
              <a:t>One-Way Authentication</a:t>
            </a:r>
          </a:p>
        </p:txBody>
      </p:sp>
      <p:sp>
        <p:nvSpPr>
          <p:cNvPr id="208899" name="Rectangle 3"/>
          <p:cNvSpPr>
            <a:spLocks noGrp="1" noChangeArrowheads="1"/>
          </p:cNvSpPr>
          <p:nvPr>
            <p:ph type="body" idx="1"/>
          </p:nvPr>
        </p:nvSpPr>
        <p:spPr/>
        <p:txBody>
          <a:bodyPr/>
          <a:lstStyle/>
          <a:p>
            <a:r>
              <a:rPr lang="en-US" altLang="zh-CN"/>
              <a:t>E-mail</a:t>
            </a:r>
          </a:p>
          <a:p>
            <a:pPr lvl="1"/>
            <a:r>
              <a:rPr lang="zh-CN" altLang="en-US" b="1"/>
              <a:t>信封明文</a:t>
            </a:r>
          </a:p>
          <a:p>
            <a:pPr lvl="1"/>
            <a:r>
              <a:rPr lang="zh-CN" altLang="en-US" b="1"/>
              <a:t>消息密文</a:t>
            </a:r>
          </a:p>
          <a:p>
            <a:pPr lvl="1"/>
            <a:r>
              <a:rPr lang="zh-CN" altLang="en-US" b="1"/>
              <a:t>收发双方不同时在线</a:t>
            </a:r>
          </a:p>
          <a:p>
            <a:pPr lvl="1"/>
            <a:r>
              <a:rPr lang="zh-CN" altLang="en-US" b="1"/>
              <a:t>要求具有认证</a:t>
            </a:r>
            <a:endParaRPr lang="zh-CN" altLang="en-US"/>
          </a:p>
        </p:txBody>
      </p:sp>
    </p:spTree>
    <p:extLst>
      <p:ext uri="{BB962C8B-B14F-4D97-AF65-F5344CB8AC3E}">
        <p14:creationId xmlns:p14="http://schemas.microsoft.com/office/powerpoint/2010/main" val="370353763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a:t>传统加密方法</a:t>
            </a:r>
          </a:p>
        </p:txBody>
      </p:sp>
      <p:sp>
        <p:nvSpPr>
          <p:cNvPr id="209923" name="Text Box 3"/>
          <p:cNvSpPr txBox="1">
            <a:spLocks noChangeArrowheads="1"/>
          </p:cNvSpPr>
          <p:nvPr/>
        </p:nvSpPr>
        <p:spPr bwMode="ltGray">
          <a:xfrm>
            <a:off x="931863" y="2033588"/>
            <a:ext cx="6856412"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 </a:t>
            </a:r>
            <a:r>
              <a:rPr kumimoji="1" lang="en-US" altLang="zh-CN" sz="2400" b="1">
                <a:latin typeface="Times New Roman" pitchFamily="18" charset="0"/>
                <a:sym typeface="Symbol" pitchFamily="18" charset="2"/>
              </a:rPr>
              <a:t> KDC</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N</a:t>
            </a:r>
            <a:r>
              <a:rPr kumimoji="1" lang="en-US" altLang="zh-CN" sz="2400" b="1" baseline="-25000">
                <a:latin typeface="Times New Roman" pitchFamily="18" charset="0"/>
                <a:sym typeface="Symbol" pitchFamily="18" charset="2"/>
              </a:rPr>
              <a:t>1</a:t>
            </a:r>
          </a:p>
          <a:p>
            <a:pPr eaLnBrk="0" hangingPunct="0"/>
            <a:r>
              <a:rPr kumimoji="1" lang="en-US" altLang="zh-CN" sz="2400" b="1">
                <a:latin typeface="Times New Roman" pitchFamily="18" charset="0"/>
                <a:sym typeface="Symbol" pitchFamily="18" charset="2"/>
              </a:rPr>
              <a:t>2</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KDC  A</a:t>
            </a:r>
            <a:r>
              <a:rPr kumimoji="1" lang="zh-CN" altLang="en-US" sz="2400" b="1">
                <a:latin typeface="Times New Roman" pitchFamily="18" charset="0"/>
                <a:sym typeface="Symbol" pitchFamily="18" charset="2"/>
              </a:rPr>
              <a:t>：</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 || ID</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 N</a:t>
            </a:r>
            <a:r>
              <a:rPr kumimoji="1" lang="en-US" altLang="zh-CN" sz="2400" b="1" baseline="-25000">
                <a:latin typeface="Times New Roman" pitchFamily="18" charset="0"/>
                <a:sym typeface="Symbol" pitchFamily="18" charset="2"/>
              </a:rPr>
              <a:t>1</a:t>
            </a:r>
            <a:r>
              <a:rPr kumimoji="1" lang="en-US" altLang="zh-CN" sz="2400" b="1">
                <a:latin typeface="Times New Roman" pitchFamily="18" charset="0"/>
                <a:sym typeface="Symbol" pitchFamily="18" charset="2"/>
              </a:rPr>
              <a:t> || 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 || 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a:t>
            </a:r>
          </a:p>
          <a:p>
            <a:pPr eaLnBrk="0" hangingPunct="0"/>
            <a:r>
              <a:rPr kumimoji="1" lang="en-US" altLang="zh-CN" sz="2400" b="1">
                <a:latin typeface="Times New Roman" pitchFamily="18" charset="0"/>
                <a:sym typeface="Symbol" pitchFamily="18" charset="2"/>
              </a:rPr>
              <a:t>3</a:t>
            </a:r>
            <a:r>
              <a:rPr kumimoji="1" lang="zh-CN" altLang="en-US" sz="2400" b="1">
                <a:latin typeface="Times New Roman" pitchFamily="18" charset="0"/>
                <a:sym typeface="Symbol" pitchFamily="18" charset="2"/>
              </a:rPr>
              <a:t>、</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 || 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 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[M]</a:t>
            </a:r>
          </a:p>
          <a:p>
            <a:pPr eaLnBrk="0" hangingPunct="0"/>
            <a:endParaRPr kumimoji="1" lang="en-US" altLang="zh-CN" sz="2400" b="1">
              <a:latin typeface="Times New Roman" pitchFamily="18" charset="0"/>
            </a:endParaRPr>
          </a:p>
        </p:txBody>
      </p:sp>
      <p:sp>
        <p:nvSpPr>
          <p:cNvPr id="209924" name="Text Box 4"/>
          <p:cNvSpPr txBox="1">
            <a:spLocks noChangeArrowheads="1"/>
          </p:cNvSpPr>
          <p:nvPr/>
        </p:nvSpPr>
        <p:spPr bwMode="auto">
          <a:xfrm>
            <a:off x="1692275" y="4125913"/>
            <a:ext cx="55356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9263">
              <a:defRPr kumimoji="1" sz="2400">
                <a:solidFill>
                  <a:schemeClr val="tx1"/>
                </a:solidFill>
                <a:latin typeface="Times New Roman" pitchFamily="18" charset="0"/>
                <a:ea typeface="宋体" charset="-122"/>
              </a:defRPr>
            </a:lvl1pPr>
            <a:lvl2pPr marL="628650">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kumimoji="0" lang="zh-CN" altLang="en-US" sz="2000">
                <a:latin typeface="Arial" charset="0"/>
              </a:rPr>
              <a:t>这个方法保证只有合法的接收者阅读到报文内容。它提供了发方是</a:t>
            </a:r>
            <a:r>
              <a:rPr kumimoji="0" lang="en-US" altLang="zh-CN" sz="2000">
                <a:latin typeface="Arial" charset="0"/>
              </a:rPr>
              <a:t>A</a:t>
            </a:r>
            <a:r>
              <a:rPr kumimoji="0" lang="zh-CN" altLang="en-US" sz="2000">
                <a:latin typeface="Arial" charset="0"/>
              </a:rPr>
              <a:t>这级鉴别。</a:t>
            </a:r>
          </a:p>
          <a:p>
            <a:r>
              <a:rPr kumimoji="0" lang="zh-CN" altLang="en-US" sz="2000">
                <a:latin typeface="Arial" charset="0"/>
              </a:rPr>
              <a:t>正如所说明，该协议无法防止重放攻击。可以提供某些防御措施如在报文中入时间戳。然而，由于电子邮件潜在的时延，这样的时间戳作用可能有限。</a:t>
            </a:r>
          </a:p>
        </p:txBody>
      </p:sp>
    </p:spTree>
    <p:extLst>
      <p:ext uri="{BB962C8B-B14F-4D97-AF65-F5344CB8AC3E}">
        <p14:creationId xmlns:p14="http://schemas.microsoft.com/office/powerpoint/2010/main" val="37232624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b="1">
                <a:solidFill>
                  <a:srgbClr val="000066"/>
                </a:solidFill>
              </a:rPr>
              <a:t>公钥加密方法</a:t>
            </a:r>
          </a:p>
        </p:txBody>
      </p:sp>
      <p:sp>
        <p:nvSpPr>
          <p:cNvPr id="210947" name="Text Box 3"/>
          <p:cNvSpPr txBox="1">
            <a:spLocks noChangeArrowheads="1"/>
          </p:cNvSpPr>
          <p:nvPr/>
        </p:nvSpPr>
        <p:spPr bwMode="ltGray">
          <a:xfrm>
            <a:off x="881063" y="1935163"/>
            <a:ext cx="59959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1</a:t>
            </a:r>
            <a:r>
              <a:rPr kumimoji="1" lang="zh-CN" altLang="en-US" sz="2400" b="1">
                <a:latin typeface="Times New Roman" pitchFamily="18" charset="0"/>
              </a:rPr>
              <a:t>、 </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 ]|| E</a:t>
            </a:r>
            <a:r>
              <a:rPr kumimoji="1" lang="en-US" altLang="zh-CN" sz="2400" b="1" baseline="-10000">
                <a:latin typeface="Times New Roman" pitchFamily="18" charset="0"/>
                <a:sym typeface="Symbol" pitchFamily="18" charset="2"/>
              </a:rPr>
              <a:t>K</a:t>
            </a:r>
            <a:r>
              <a:rPr kumimoji="1" lang="en-US" altLang="zh-CN" sz="2400" b="1" baseline="-25000">
                <a:latin typeface="Times New Roman" pitchFamily="18" charset="0"/>
                <a:sym typeface="Symbol" pitchFamily="18" charset="2"/>
              </a:rPr>
              <a:t>s</a:t>
            </a:r>
            <a:r>
              <a:rPr kumimoji="1" lang="en-US" altLang="zh-CN" sz="2400" b="1">
                <a:latin typeface="Times New Roman" pitchFamily="18" charset="0"/>
                <a:sym typeface="Symbol" pitchFamily="18" charset="2"/>
              </a:rPr>
              <a:t>[M]</a:t>
            </a:r>
          </a:p>
          <a:p>
            <a:pPr eaLnBrk="0" hangingPunct="0"/>
            <a:r>
              <a:rPr kumimoji="1" lang="zh-CN" altLang="en-US" sz="2400" b="1">
                <a:latin typeface="Times New Roman" pitchFamily="18" charset="0"/>
                <a:sym typeface="Symbol" pitchFamily="18" charset="2"/>
              </a:rPr>
              <a:t>保障机密性</a:t>
            </a:r>
          </a:p>
        </p:txBody>
      </p:sp>
      <p:sp>
        <p:nvSpPr>
          <p:cNvPr id="210948" name="Text Box 4"/>
          <p:cNvSpPr txBox="1">
            <a:spLocks noChangeArrowheads="1"/>
          </p:cNvSpPr>
          <p:nvPr/>
        </p:nvSpPr>
        <p:spPr bwMode="ltGray">
          <a:xfrm>
            <a:off x="881063" y="2774950"/>
            <a:ext cx="64277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2</a:t>
            </a:r>
            <a:r>
              <a:rPr kumimoji="1" lang="zh-CN" altLang="en-US" sz="2400" b="1">
                <a:latin typeface="Times New Roman" pitchFamily="18" charset="0"/>
              </a:rPr>
              <a:t>、 </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M || 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[H(M)]</a:t>
            </a:r>
          </a:p>
          <a:p>
            <a:pPr eaLnBrk="0" hangingPunct="0"/>
            <a:r>
              <a:rPr kumimoji="1" lang="zh-CN" altLang="en-US" sz="2400" b="1">
                <a:latin typeface="Times New Roman" pitchFamily="18" charset="0"/>
                <a:sym typeface="Symbol" pitchFamily="18" charset="2"/>
              </a:rPr>
              <a:t>满足需要的数字签名</a:t>
            </a:r>
          </a:p>
        </p:txBody>
      </p:sp>
      <p:sp>
        <p:nvSpPr>
          <p:cNvPr id="210949" name="Text Box 5"/>
          <p:cNvSpPr txBox="1">
            <a:spLocks noChangeArrowheads="1"/>
          </p:cNvSpPr>
          <p:nvPr/>
        </p:nvSpPr>
        <p:spPr bwMode="ltGray">
          <a:xfrm>
            <a:off x="847725" y="3789363"/>
            <a:ext cx="65325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3</a:t>
            </a:r>
            <a:r>
              <a:rPr kumimoji="1" lang="zh-CN" altLang="en-US" sz="2400" b="1">
                <a:latin typeface="Times New Roman" pitchFamily="18" charset="0"/>
              </a:rPr>
              <a:t>、 </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E</a:t>
            </a:r>
            <a:r>
              <a:rPr kumimoji="1" lang="en-US" altLang="zh-CN" sz="2400" b="1" baseline="-10000">
                <a:latin typeface="Times New Roman" pitchFamily="18" charset="0"/>
                <a:sym typeface="Symbol" pitchFamily="18" charset="2"/>
              </a:rPr>
              <a:t>KU</a:t>
            </a:r>
            <a:r>
              <a:rPr kumimoji="1" lang="en-US" altLang="zh-CN" sz="2400" b="1" baseline="-25000">
                <a:latin typeface="Times New Roman" pitchFamily="18" charset="0"/>
                <a:sym typeface="Symbol" pitchFamily="18" charset="2"/>
              </a:rPr>
              <a:t>b</a:t>
            </a:r>
            <a:r>
              <a:rPr kumimoji="1" lang="en-US" altLang="zh-CN" sz="2400" b="1">
                <a:latin typeface="Times New Roman" pitchFamily="18" charset="0"/>
                <a:sym typeface="Symbol" pitchFamily="18" charset="2"/>
              </a:rPr>
              <a:t> [ M || 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[H(M)]]</a:t>
            </a:r>
          </a:p>
          <a:p>
            <a:pPr eaLnBrk="0" hangingPunct="0"/>
            <a:r>
              <a:rPr kumimoji="1" lang="zh-CN" altLang="en-US" sz="2400" b="1">
                <a:latin typeface="Times New Roman" pitchFamily="18" charset="0"/>
                <a:sym typeface="Symbol" pitchFamily="18" charset="2"/>
              </a:rPr>
              <a:t>满足机密性与数字签名</a:t>
            </a:r>
          </a:p>
        </p:txBody>
      </p:sp>
      <p:sp>
        <p:nvSpPr>
          <p:cNvPr id="210950" name="Text Box 6"/>
          <p:cNvSpPr txBox="1">
            <a:spLocks noChangeArrowheads="1"/>
          </p:cNvSpPr>
          <p:nvPr/>
        </p:nvSpPr>
        <p:spPr bwMode="ltGray">
          <a:xfrm>
            <a:off x="881063" y="4951413"/>
            <a:ext cx="78676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4</a:t>
            </a:r>
            <a:r>
              <a:rPr kumimoji="1" lang="zh-CN" altLang="en-US" sz="2400" b="1">
                <a:latin typeface="Times New Roman" pitchFamily="18" charset="0"/>
              </a:rPr>
              <a:t>、 </a:t>
            </a:r>
            <a:r>
              <a:rPr kumimoji="1" lang="en-US" altLang="zh-CN" sz="2400" b="1">
                <a:latin typeface="Times New Roman" pitchFamily="18" charset="0"/>
              </a:rPr>
              <a:t>A </a:t>
            </a:r>
            <a:r>
              <a:rPr kumimoji="1" lang="en-US" altLang="zh-CN" sz="2400" b="1">
                <a:latin typeface="Times New Roman" pitchFamily="18" charset="0"/>
                <a:sym typeface="Symbol" pitchFamily="18" charset="2"/>
              </a:rPr>
              <a:t> B</a:t>
            </a:r>
            <a:r>
              <a:rPr kumimoji="1" lang="zh-CN" altLang="en-US" sz="2400" b="1">
                <a:latin typeface="Times New Roman" pitchFamily="18" charset="0"/>
                <a:sym typeface="Symbol" pitchFamily="18" charset="2"/>
              </a:rPr>
              <a:t>： </a:t>
            </a:r>
            <a:r>
              <a:rPr kumimoji="1" lang="en-US" altLang="zh-CN" sz="2400" b="1">
                <a:latin typeface="Times New Roman" pitchFamily="18" charset="0"/>
                <a:sym typeface="Symbol" pitchFamily="18" charset="2"/>
              </a:rPr>
              <a:t>M || 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[H(M)] || E</a:t>
            </a:r>
            <a:r>
              <a:rPr kumimoji="1" lang="en-US" altLang="zh-CN" sz="2400" b="1" baseline="-10000">
                <a:latin typeface="Times New Roman" pitchFamily="18" charset="0"/>
                <a:sym typeface="Symbol" pitchFamily="18" charset="2"/>
              </a:rPr>
              <a:t>KR</a:t>
            </a:r>
            <a:r>
              <a:rPr kumimoji="1" lang="en-US" altLang="zh-CN" sz="2400" b="1" baseline="-25000">
                <a:latin typeface="Times New Roman" pitchFamily="18" charset="0"/>
                <a:sym typeface="Symbol" pitchFamily="18" charset="2"/>
              </a:rPr>
              <a:t>as</a:t>
            </a:r>
            <a:r>
              <a:rPr kumimoji="1" lang="en-US" altLang="zh-CN" sz="2400" b="1">
                <a:latin typeface="Times New Roman" pitchFamily="18" charset="0"/>
                <a:sym typeface="Symbol" pitchFamily="18" charset="2"/>
              </a:rPr>
              <a:t> [ T || ID</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||KU</a:t>
            </a:r>
            <a:r>
              <a:rPr kumimoji="1" lang="en-US" altLang="zh-CN" sz="2400" b="1" baseline="-25000">
                <a:latin typeface="Times New Roman" pitchFamily="18" charset="0"/>
                <a:sym typeface="Symbol" pitchFamily="18" charset="2"/>
              </a:rPr>
              <a:t>a</a:t>
            </a:r>
            <a:r>
              <a:rPr kumimoji="1" lang="en-US" altLang="zh-CN" sz="2400" b="1">
                <a:latin typeface="Times New Roman" pitchFamily="18" charset="0"/>
                <a:sym typeface="Symbol" pitchFamily="18" charset="2"/>
              </a:rPr>
              <a:t> ]</a:t>
            </a:r>
          </a:p>
          <a:p>
            <a:pPr eaLnBrk="0" hangingPunct="0"/>
            <a:r>
              <a:rPr kumimoji="1" lang="zh-CN" altLang="en-US" sz="2400" b="1">
                <a:latin typeface="Times New Roman" pitchFamily="18" charset="0"/>
                <a:sym typeface="Symbol" pitchFamily="18" charset="2"/>
              </a:rPr>
              <a:t>带有</a:t>
            </a:r>
            <a:r>
              <a:rPr kumimoji="1" lang="en-US" altLang="zh-CN" sz="2400" b="1">
                <a:latin typeface="Times New Roman" pitchFamily="18" charset="0"/>
                <a:sym typeface="Symbol" pitchFamily="18" charset="2"/>
              </a:rPr>
              <a:t>AS</a:t>
            </a:r>
            <a:r>
              <a:rPr kumimoji="1" lang="zh-CN" altLang="en-US" sz="2400" b="1">
                <a:latin typeface="Times New Roman" pitchFamily="18" charset="0"/>
                <a:sym typeface="Symbol" pitchFamily="18" charset="2"/>
              </a:rPr>
              <a:t>的证书</a:t>
            </a:r>
          </a:p>
        </p:txBody>
      </p:sp>
    </p:spTree>
    <p:extLst>
      <p:ext uri="{BB962C8B-B14F-4D97-AF65-F5344CB8AC3E}">
        <p14:creationId xmlns:p14="http://schemas.microsoft.com/office/powerpoint/2010/main" val="763288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838200" indent="-838200"/>
            <a:r>
              <a:rPr lang="zh-CN" altLang="en-US" b="1"/>
              <a:t>消息加密函数</a:t>
            </a:r>
          </a:p>
        </p:txBody>
      </p:sp>
      <p:sp>
        <p:nvSpPr>
          <p:cNvPr id="37891" name="Rectangle 3"/>
          <p:cNvSpPr>
            <a:spLocks noGrp="1" noChangeArrowheads="1"/>
          </p:cNvSpPr>
          <p:nvPr>
            <p:ph type="body" idx="1"/>
          </p:nvPr>
        </p:nvSpPr>
        <p:spPr/>
        <p:txBody>
          <a:bodyPr/>
          <a:lstStyle/>
          <a:p>
            <a:r>
              <a:rPr lang="zh-CN" altLang="en-US" dirty="0"/>
              <a:t>加密函数分二种</a:t>
            </a:r>
          </a:p>
          <a:p>
            <a:pPr lvl="1"/>
            <a:r>
              <a:rPr lang="zh-CN" altLang="en-US" dirty="0"/>
              <a:t>对称</a:t>
            </a:r>
            <a:r>
              <a:rPr lang="zh-CN" altLang="en-US" dirty="0" smtClean="0"/>
              <a:t>密钥加密技术：一</a:t>
            </a:r>
            <a:r>
              <a:rPr lang="zh-CN" altLang="en-US" dirty="0"/>
              <a:t>种是常规的对称密钥加密</a:t>
            </a:r>
            <a:r>
              <a:rPr lang="zh-CN" altLang="en-US" dirty="0" smtClean="0"/>
              <a:t>函数，加密</a:t>
            </a:r>
            <a:r>
              <a:rPr lang="zh-CN" altLang="en-US" dirty="0"/>
              <a:t>密钥</a:t>
            </a:r>
            <a:r>
              <a:rPr lang="zh-CN" altLang="en-US" dirty="0" smtClean="0"/>
              <a:t>和解密密钥相同；</a:t>
            </a:r>
            <a:endParaRPr lang="zh-CN" altLang="en-US" dirty="0"/>
          </a:p>
          <a:p>
            <a:pPr lvl="1"/>
            <a:r>
              <a:rPr lang="zh-CN" altLang="en-US" dirty="0" smtClean="0"/>
              <a:t>非对称密钥加密技术：一</a:t>
            </a:r>
            <a:r>
              <a:rPr lang="zh-CN" altLang="en-US" dirty="0"/>
              <a:t>种是公开密钥的双密钥加密</a:t>
            </a:r>
            <a:r>
              <a:rPr lang="zh-CN" altLang="en-US" dirty="0" smtClean="0"/>
              <a:t>函数，加密</a:t>
            </a:r>
            <a:r>
              <a:rPr lang="zh-CN" altLang="en-US" dirty="0"/>
              <a:t>密钥</a:t>
            </a:r>
            <a:r>
              <a:rPr lang="zh-CN" altLang="en-US" dirty="0" smtClean="0"/>
              <a:t>和</a:t>
            </a:r>
            <a:r>
              <a:rPr lang="zh-CN" altLang="en-US" dirty="0"/>
              <a:t>解密</a:t>
            </a:r>
            <a:r>
              <a:rPr lang="zh-CN" altLang="en-US" dirty="0" smtClean="0"/>
              <a:t>密钥不相同。 </a:t>
            </a:r>
            <a:endParaRPr lang="zh-CN" altLang="en-US" dirty="0"/>
          </a:p>
          <a:p>
            <a:r>
              <a:rPr lang="zh-CN" altLang="en-US" dirty="0"/>
              <a:t>通信双方是用户</a:t>
            </a:r>
            <a:r>
              <a:rPr lang="en-US" altLang="zh-CN" dirty="0"/>
              <a:t>A</a:t>
            </a:r>
            <a:r>
              <a:rPr lang="zh-CN" altLang="en-US" dirty="0"/>
              <a:t>为发信方，用户</a:t>
            </a:r>
            <a:r>
              <a:rPr lang="en-US" altLang="zh-CN" dirty="0"/>
              <a:t>B</a:t>
            </a:r>
            <a:r>
              <a:rPr lang="zh-CN" altLang="en-US" dirty="0"/>
              <a:t>为接收方，用户</a:t>
            </a:r>
            <a:r>
              <a:rPr lang="en-US" altLang="zh-CN" dirty="0"/>
              <a:t>B</a:t>
            </a:r>
            <a:r>
              <a:rPr lang="zh-CN" altLang="en-US" dirty="0"/>
              <a:t>接收到信息后，通过解密来</a:t>
            </a:r>
            <a:r>
              <a:rPr lang="zh-CN" altLang="en-US" dirty="0" smtClean="0"/>
              <a:t>判断信息</a:t>
            </a:r>
            <a:r>
              <a:rPr lang="zh-CN" altLang="en-US" dirty="0"/>
              <a:t>是否来自</a:t>
            </a:r>
            <a:r>
              <a:rPr lang="en-US" altLang="zh-CN" dirty="0"/>
              <a:t>A</a:t>
            </a:r>
            <a:r>
              <a:rPr lang="zh-CN" altLang="en-US" dirty="0"/>
              <a:t>、 信息是否是完整的、有无窜扰。 </a:t>
            </a:r>
          </a:p>
        </p:txBody>
      </p:sp>
    </p:spTree>
    <p:extLst>
      <p:ext uri="{BB962C8B-B14F-4D97-AF65-F5344CB8AC3E}">
        <p14:creationId xmlns:p14="http://schemas.microsoft.com/office/powerpoint/2010/main" val="1843618584"/>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dirty="0" smtClean="0"/>
              <a:t>基于票据的认证协议</a:t>
            </a:r>
            <a:endParaRPr lang="zh-CN" altLang="zh-CN" dirty="0"/>
          </a:p>
        </p:txBody>
      </p:sp>
      <p:sp>
        <p:nvSpPr>
          <p:cNvPr id="362499" name="Rectangle 3"/>
          <p:cNvSpPr>
            <a:spLocks noGrp="1" noChangeArrowheads="1"/>
          </p:cNvSpPr>
          <p:nvPr>
            <p:ph type="body" idx="1"/>
          </p:nvPr>
        </p:nvSpPr>
        <p:spPr/>
        <p:txBody>
          <a:bodyPr/>
          <a:lstStyle/>
          <a:p>
            <a:pPr>
              <a:lnSpc>
                <a:spcPct val="90000"/>
              </a:lnSpc>
            </a:pPr>
            <a:r>
              <a:rPr lang="zh-CN" altLang="en-US" sz="2600"/>
              <a:t>一个典型的分布式认证协议</a:t>
            </a:r>
          </a:p>
          <a:p>
            <a:pPr lvl="1">
              <a:lnSpc>
                <a:spcPct val="90000"/>
              </a:lnSpc>
            </a:pPr>
            <a:r>
              <a:rPr lang="en-US" altLang="zh-CN" sz="2400"/>
              <a:t>Kerberos</a:t>
            </a:r>
            <a:r>
              <a:rPr lang="zh-CN" altLang="en-US" sz="2400"/>
              <a:t>协议</a:t>
            </a:r>
          </a:p>
          <a:p>
            <a:pPr lvl="1">
              <a:lnSpc>
                <a:spcPct val="90000"/>
              </a:lnSpc>
            </a:pPr>
            <a:r>
              <a:rPr lang="en-US" altLang="zh-CN" sz="2300"/>
              <a:t>Kerberos</a:t>
            </a:r>
            <a:r>
              <a:rPr lang="zh-CN" altLang="en-US" sz="2300"/>
              <a:t>由</a:t>
            </a:r>
            <a:r>
              <a:rPr lang="en-US" altLang="zh-CN" sz="2300"/>
              <a:t>MIT</a:t>
            </a:r>
            <a:r>
              <a:rPr lang="zh-CN" altLang="en-US" sz="2300"/>
              <a:t>发明。</a:t>
            </a:r>
            <a:r>
              <a:rPr lang="en-US" altLang="zh-CN" sz="2300"/>
              <a:t>Kerkeros</a:t>
            </a:r>
            <a:r>
              <a:rPr lang="zh-CN" altLang="en-US" sz="2300"/>
              <a:t>建立一个安全的密钥颁发中心</a:t>
            </a:r>
            <a:r>
              <a:rPr lang="en-US" altLang="zh-CN" sz="2300"/>
              <a:t>(Key Distribution Center</a:t>
            </a:r>
            <a:r>
              <a:rPr lang="zh-CN" altLang="en-US" sz="2300"/>
              <a:t>，</a:t>
            </a:r>
            <a:r>
              <a:rPr lang="en-US" altLang="zh-CN" sz="2300"/>
              <a:t>KDC)</a:t>
            </a:r>
            <a:r>
              <a:rPr lang="zh-CN" altLang="en-US" sz="2300"/>
              <a:t>。每一个用户使用自己的保密密钥与</a:t>
            </a:r>
            <a:r>
              <a:rPr lang="en-US" altLang="zh-CN" sz="2300"/>
              <a:t>KDC</a:t>
            </a:r>
            <a:r>
              <a:rPr lang="zh-CN" altLang="en-US" sz="2300"/>
              <a:t>进行保密通信。如果一个用户想跟另一个用户进行保密通信时，它会向</a:t>
            </a:r>
            <a:r>
              <a:rPr lang="en-US" altLang="zh-CN" sz="2300"/>
              <a:t>KDC</a:t>
            </a:r>
            <a:r>
              <a:rPr lang="zh-CN" altLang="en-US" sz="2300"/>
              <a:t>申请一个临时密钥。这个临时密钥只被使用在本次通信中。</a:t>
            </a:r>
            <a:r>
              <a:rPr lang="en-US" altLang="zh-CN" sz="2300"/>
              <a:t>KDC</a:t>
            </a:r>
            <a:r>
              <a:rPr lang="zh-CN" altLang="en-US" sz="2300"/>
              <a:t>在收到请求后，生成一个临时的密钥，并用安全通信，把这个密钥传给要与之进行通信的相应用户。</a:t>
            </a:r>
          </a:p>
        </p:txBody>
      </p:sp>
    </p:spTree>
    <p:extLst>
      <p:ext uri="{BB962C8B-B14F-4D97-AF65-F5344CB8AC3E}">
        <p14:creationId xmlns:p14="http://schemas.microsoft.com/office/powerpoint/2010/main" val="12927143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endParaRPr lang="zh-CN" altLang="zh-CN"/>
          </a:p>
        </p:txBody>
      </p:sp>
      <p:sp>
        <p:nvSpPr>
          <p:cNvPr id="358403" name="Rectangle 3"/>
          <p:cNvSpPr>
            <a:spLocks noGrp="1" noChangeArrowheads="1"/>
          </p:cNvSpPr>
          <p:nvPr>
            <p:ph type="body" idx="1"/>
          </p:nvPr>
        </p:nvSpPr>
        <p:spPr>
          <a:xfrm>
            <a:off x="609600" y="1981200"/>
            <a:ext cx="8001000" cy="4114800"/>
          </a:xfrm>
        </p:spPr>
        <p:txBody>
          <a:bodyPr/>
          <a:lstStyle/>
          <a:p>
            <a:pPr>
              <a:buFont typeface="Wingdings" pitchFamily="2" charset="2"/>
              <a:buNone/>
            </a:pPr>
            <a:r>
              <a:rPr lang="zh-CN" altLang="en-US" sz="2400"/>
              <a:t>假设用户</a:t>
            </a:r>
            <a:r>
              <a:rPr lang="en-US" altLang="zh-CN" sz="2400"/>
              <a:t>Alice</a:t>
            </a:r>
            <a:r>
              <a:rPr lang="zh-CN" altLang="en-US" sz="2400"/>
              <a:t>想要使用服务器</a:t>
            </a:r>
            <a:r>
              <a:rPr lang="en-US" altLang="zh-CN" sz="2400"/>
              <a:t>s,</a:t>
            </a:r>
            <a:r>
              <a:rPr lang="zh-CN" altLang="en-US" sz="2400"/>
              <a:t>首先</a:t>
            </a:r>
            <a:r>
              <a:rPr lang="en-US" altLang="zh-CN" sz="2400"/>
              <a:t>Alice</a:t>
            </a:r>
            <a:r>
              <a:rPr lang="zh-CN" altLang="en-US" sz="2400"/>
              <a:t>应通过两个服务器获得向服务器</a:t>
            </a:r>
            <a:r>
              <a:rPr lang="en-US" altLang="zh-CN" sz="2000" b="1"/>
              <a:t>s</a:t>
            </a:r>
            <a:r>
              <a:rPr lang="zh-CN" altLang="en-US" sz="2400"/>
              <a:t>认证她自己的信任状（票据）。</a:t>
            </a:r>
          </a:p>
          <a:p>
            <a:pPr>
              <a:buFont typeface="Wingdings" pitchFamily="2" charset="2"/>
              <a:buNone/>
            </a:pPr>
            <a:r>
              <a:rPr lang="en-US" altLang="zh-CN" sz="2000" b="1"/>
              <a:t>T</a:t>
            </a:r>
            <a:r>
              <a:rPr lang="en-US" altLang="zh-CN" sz="2000" b="1" baseline="-25000"/>
              <a:t>A,B </a:t>
            </a:r>
            <a:r>
              <a:rPr lang="en-US" altLang="zh-CN" sz="2000" b="1"/>
              <a:t>= Barnum ||{Alice||Aaddr||validtime||K</a:t>
            </a:r>
            <a:r>
              <a:rPr lang="en-US" altLang="zh-CN" sz="2000" b="1" baseline="-25000"/>
              <a:t>A,B</a:t>
            </a:r>
            <a:r>
              <a:rPr lang="en-US" altLang="zh-CN" sz="2000" b="1"/>
              <a:t>} K</a:t>
            </a:r>
            <a:r>
              <a:rPr lang="en-US" altLang="zh-CN" sz="2000" b="1" baseline="-25000"/>
              <a:t>B</a:t>
            </a:r>
          </a:p>
          <a:p>
            <a:pPr>
              <a:buFont typeface="Wingdings" pitchFamily="2" charset="2"/>
              <a:buNone/>
            </a:pPr>
            <a:r>
              <a:rPr lang="zh-CN" altLang="en-US" sz="2400"/>
              <a:t>代表票据颁发者对服务请求者身份的证明凭证。</a:t>
            </a:r>
          </a:p>
          <a:p>
            <a:pPr>
              <a:buFont typeface="Wingdings" pitchFamily="2" charset="2"/>
              <a:buNone/>
            </a:pPr>
            <a:endParaRPr lang="zh-CN" altLang="en-US" sz="2400"/>
          </a:p>
          <a:p>
            <a:pPr>
              <a:buFont typeface="Wingdings" pitchFamily="2" charset="2"/>
              <a:buNone/>
            </a:pPr>
            <a:r>
              <a:rPr lang="zh-CN" altLang="en-US" sz="2400"/>
              <a:t>其中：</a:t>
            </a:r>
          </a:p>
          <a:p>
            <a:pPr lvl="1"/>
            <a:r>
              <a:rPr lang="en-US" altLang="zh-CN" sz="2000" b="1"/>
              <a:t>K</a:t>
            </a:r>
            <a:r>
              <a:rPr lang="en-US" altLang="zh-CN" sz="2000" b="1" baseline="-25000"/>
              <a:t>B</a:t>
            </a:r>
            <a:r>
              <a:rPr lang="zh-CN" altLang="en-US" sz="2000" b="1"/>
              <a:t>是</a:t>
            </a:r>
            <a:r>
              <a:rPr lang="en-US" altLang="zh-CN" sz="2000" b="1"/>
              <a:t>Barnum</a:t>
            </a:r>
            <a:r>
              <a:rPr lang="zh-CN" altLang="en-US" sz="2000" b="1"/>
              <a:t>与认证服务器共享的密钥</a:t>
            </a:r>
          </a:p>
          <a:p>
            <a:pPr lvl="1"/>
            <a:r>
              <a:rPr lang="en-US" altLang="zh-CN" sz="2000" b="1"/>
              <a:t>K</a:t>
            </a:r>
            <a:r>
              <a:rPr lang="en-US" altLang="zh-CN" sz="2000" b="1" baseline="-25000"/>
              <a:t>A,B</a:t>
            </a:r>
            <a:r>
              <a:rPr lang="zh-CN" altLang="en-US" sz="2000" b="1"/>
              <a:t>是</a:t>
            </a:r>
            <a:r>
              <a:rPr lang="en-US" altLang="zh-CN" sz="2000" b="1"/>
              <a:t>Alice</a:t>
            </a:r>
            <a:r>
              <a:rPr lang="zh-CN" altLang="en-US" sz="2000" b="1"/>
              <a:t>和</a:t>
            </a:r>
            <a:r>
              <a:rPr lang="en-US" altLang="zh-CN" sz="2000" b="1"/>
              <a:t>Barnum</a:t>
            </a:r>
            <a:r>
              <a:rPr lang="zh-CN" altLang="en-US" sz="2000" b="1"/>
              <a:t>共享的会话密钥</a:t>
            </a:r>
          </a:p>
          <a:p>
            <a:pPr>
              <a:buFont typeface="Wingdings" pitchFamily="2" charset="2"/>
              <a:buNone/>
            </a:pPr>
            <a:endParaRPr lang="en-US" altLang="zh-CN" sz="2000" b="1"/>
          </a:p>
        </p:txBody>
      </p:sp>
    </p:spTree>
    <p:extLst>
      <p:ext uri="{BB962C8B-B14F-4D97-AF65-F5344CB8AC3E}">
        <p14:creationId xmlns:p14="http://schemas.microsoft.com/office/powerpoint/2010/main" val="62061510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endParaRPr lang="zh-CN" altLang="zh-CN"/>
          </a:p>
        </p:txBody>
      </p:sp>
      <p:sp>
        <p:nvSpPr>
          <p:cNvPr id="359427" name="Rectangle 3"/>
          <p:cNvSpPr>
            <a:spLocks noGrp="1" noChangeArrowheads="1"/>
          </p:cNvSpPr>
          <p:nvPr>
            <p:ph type="body" idx="1"/>
          </p:nvPr>
        </p:nvSpPr>
        <p:spPr/>
        <p:txBody>
          <a:bodyPr/>
          <a:lstStyle/>
          <a:p>
            <a:r>
              <a:rPr lang="zh-CN" altLang="en-US" sz="2100"/>
              <a:t>当</a:t>
            </a:r>
            <a:r>
              <a:rPr lang="en-US" altLang="zh-CN" sz="2100"/>
              <a:t>Alice</a:t>
            </a:r>
            <a:r>
              <a:rPr lang="zh-CN" altLang="en-US" sz="2100"/>
              <a:t>希望向</a:t>
            </a:r>
            <a:r>
              <a:rPr lang="en-US" altLang="zh-CN" sz="2100"/>
              <a:t>Barnum</a:t>
            </a:r>
            <a:r>
              <a:rPr lang="zh-CN" altLang="en-US" sz="2100"/>
              <a:t>证明发送票据的一方与票据颁发的一方是同一方时，可以使用包含票据发送者身份的认证符</a:t>
            </a:r>
            <a:r>
              <a:rPr lang="zh-CN" altLang="en-US"/>
              <a:t>：</a:t>
            </a:r>
          </a:p>
          <a:p>
            <a:pPr lvl="1">
              <a:buFont typeface="Wingdings" pitchFamily="2" charset="2"/>
              <a:buNone/>
            </a:pPr>
            <a:endParaRPr lang="zh-CN" altLang="en-US" sz="2000"/>
          </a:p>
          <a:p>
            <a:pPr lvl="1">
              <a:buFont typeface="Wingdings" pitchFamily="2" charset="2"/>
              <a:buNone/>
            </a:pPr>
            <a:r>
              <a:rPr lang="en-US" altLang="zh-CN" sz="2000"/>
              <a:t>A</a:t>
            </a:r>
            <a:r>
              <a:rPr lang="en-US" altLang="zh-CN" sz="1800" b="1" baseline="-25000"/>
              <a:t>A,B </a:t>
            </a:r>
            <a:r>
              <a:rPr lang="en-US" altLang="zh-CN" sz="1800" b="1"/>
              <a:t>={Alice||t||kt} K</a:t>
            </a:r>
            <a:r>
              <a:rPr lang="en-US" altLang="zh-CN" sz="1800" b="1" baseline="-25000"/>
              <a:t>A,B</a:t>
            </a:r>
          </a:p>
          <a:p>
            <a:pPr lvl="1">
              <a:buFont typeface="Wingdings" pitchFamily="2" charset="2"/>
              <a:buNone/>
            </a:pPr>
            <a:endParaRPr lang="en-US" altLang="zh-CN" sz="1800" b="1" baseline="-25000"/>
          </a:p>
          <a:p>
            <a:pPr>
              <a:buFont typeface="Wingdings" pitchFamily="2" charset="2"/>
              <a:buNone/>
            </a:pPr>
            <a:r>
              <a:rPr lang="en-US" altLang="zh-CN" sz="2100"/>
              <a:t>  </a:t>
            </a:r>
            <a:r>
              <a:rPr lang="zh-CN" altLang="en-US" sz="2100"/>
              <a:t>其中：</a:t>
            </a:r>
          </a:p>
          <a:p>
            <a:pPr lvl="1"/>
            <a:r>
              <a:rPr lang="en-US" altLang="zh-CN" sz="1800" b="1"/>
              <a:t>kt</a:t>
            </a:r>
            <a:r>
              <a:rPr lang="zh-CN" altLang="en-US" sz="1800" b="1"/>
              <a:t>是会话密钥</a:t>
            </a:r>
          </a:p>
          <a:p>
            <a:pPr lvl="1"/>
            <a:r>
              <a:rPr lang="en-US" altLang="zh-CN" sz="1800" b="1"/>
              <a:t>K</a:t>
            </a:r>
            <a:r>
              <a:rPr lang="en-US" altLang="zh-CN" sz="1800" b="1" baseline="-25000"/>
              <a:t>A,B</a:t>
            </a:r>
            <a:r>
              <a:rPr lang="zh-CN" altLang="en-US" sz="1800" b="1"/>
              <a:t>是</a:t>
            </a:r>
            <a:r>
              <a:rPr lang="en-US" altLang="zh-CN" sz="1800" b="1"/>
              <a:t>Alice</a:t>
            </a:r>
            <a:r>
              <a:rPr lang="zh-CN" altLang="en-US" sz="1800" b="1"/>
              <a:t>和</a:t>
            </a:r>
            <a:r>
              <a:rPr lang="en-US" altLang="zh-CN" sz="1800" b="1"/>
              <a:t>Barnum</a:t>
            </a:r>
            <a:r>
              <a:rPr lang="zh-CN" altLang="en-US" sz="1800" b="1"/>
              <a:t>共享的会话密钥</a:t>
            </a:r>
          </a:p>
          <a:p>
            <a:pPr lvl="1">
              <a:buFont typeface="Wingdings" pitchFamily="2" charset="2"/>
              <a:buNone/>
            </a:pPr>
            <a:endParaRPr lang="zh-CN" altLang="en-US" sz="1800" b="1"/>
          </a:p>
          <a:p>
            <a:endParaRPr lang="zh-CN" altLang="en-US"/>
          </a:p>
          <a:p>
            <a:endParaRPr lang="en-US" altLang="zh-CN"/>
          </a:p>
        </p:txBody>
      </p:sp>
    </p:spTree>
    <p:extLst>
      <p:ext uri="{BB962C8B-B14F-4D97-AF65-F5344CB8AC3E}">
        <p14:creationId xmlns:p14="http://schemas.microsoft.com/office/powerpoint/2010/main" val="43734333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endParaRPr lang="zh-CN" altLang="zh-CN"/>
          </a:p>
        </p:txBody>
      </p:sp>
      <p:sp>
        <p:nvSpPr>
          <p:cNvPr id="360451" name="Rectangle 3"/>
          <p:cNvSpPr>
            <a:spLocks noGrp="1" noChangeArrowheads="1"/>
          </p:cNvSpPr>
          <p:nvPr>
            <p:ph type="body" idx="1"/>
          </p:nvPr>
        </p:nvSpPr>
        <p:spPr>
          <a:xfrm>
            <a:off x="685800" y="1981200"/>
            <a:ext cx="8194675" cy="4114800"/>
          </a:xfrm>
        </p:spPr>
        <p:txBody>
          <a:bodyPr/>
          <a:lstStyle/>
          <a:p>
            <a:pPr marL="609600" indent="-609600">
              <a:lnSpc>
                <a:spcPct val="80000"/>
              </a:lnSpc>
            </a:pPr>
            <a:r>
              <a:rPr lang="en-US" altLang="zh-CN" sz="2400"/>
              <a:t>Alice </a:t>
            </a:r>
            <a:r>
              <a:rPr lang="zh-CN" altLang="en-US" sz="2400"/>
              <a:t>要使用</a:t>
            </a:r>
            <a:r>
              <a:rPr lang="en-US" altLang="zh-CN" sz="2400"/>
              <a:t>Guttenberg</a:t>
            </a:r>
            <a:r>
              <a:rPr lang="zh-CN" altLang="en-US" sz="2400"/>
              <a:t>服务打印一份文件。认证服务器是</a:t>
            </a:r>
            <a:r>
              <a:rPr lang="en-US" altLang="zh-CN" sz="2400"/>
              <a:t>Cerberus,</a:t>
            </a:r>
            <a:r>
              <a:rPr lang="zh-CN" altLang="en-US" sz="2400"/>
              <a:t>票据授权服务器是</a:t>
            </a:r>
            <a:r>
              <a:rPr lang="en-US" altLang="zh-CN" sz="2400"/>
              <a:t>Barnum.</a:t>
            </a:r>
          </a:p>
          <a:p>
            <a:pPr marL="609600" indent="-609600">
              <a:lnSpc>
                <a:spcPct val="80000"/>
              </a:lnSpc>
            </a:pPr>
            <a:r>
              <a:rPr lang="en-US" altLang="zh-CN" sz="2000" b="1"/>
              <a:t>T</a:t>
            </a:r>
            <a:r>
              <a:rPr lang="en-US" altLang="zh-CN" sz="2000" b="1" baseline="-25000"/>
              <a:t>A,B </a:t>
            </a:r>
            <a:r>
              <a:rPr lang="en-US" altLang="zh-CN" sz="2000" b="1"/>
              <a:t>= {Alice||Barnum||Aaddr||validtime||K</a:t>
            </a:r>
            <a:r>
              <a:rPr lang="en-US" altLang="zh-CN" sz="2000" b="1" baseline="-25000"/>
              <a:t>A,B</a:t>
            </a:r>
            <a:r>
              <a:rPr lang="en-US" altLang="zh-CN" sz="2000" b="1"/>
              <a:t>} K</a:t>
            </a:r>
            <a:r>
              <a:rPr lang="en-US" altLang="zh-CN" sz="2000" b="1" baseline="-25000"/>
              <a:t>B</a:t>
            </a:r>
          </a:p>
          <a:p>
            <a:pPr marL="609600" indent="-609600">
              <a:lnSpc>
                <a:spcPct val="80000"/>
              </a:lnSpc>
            </a:pPr>
            <a:r>
              <a:rPr lang="en-US" altLang="zh-CN" sz="2000" b="1"/>
              <a:t>T</a:t>
            </a:r>
            <a:r>
              <a:rPr lang="en-US" altLang="zh-CN" sz="2000" b="1" baseline="-25000"/>
              <a:t>A,G </a:t>
            </a:r>
            <a:r>
              <a:rPr lang="en-US" altLang="zh-CN" sz="2000" b="1"/>
              <a:t>= {Alice||Guttenberg||Aaddr||validtime||K</a:t>
            </a:r>
            <a:r>
              <a:rPr lang="en-US" altLang="zh-CN" sz="2000" b="1" baseline="-25000"/>
              <a:t>A,G</a:t>
            </a:r>
            <a:r>
              <a:rPr lang="en-US" altLang="zh-CN" sz="2000" b="1"/>
              <a:t>} K</a:t>
            </a:r>
            <a:r>
              <a:rPr lang="en-US" altLang="zh-CN" sz="2000" b="1" baseline="-25000"/>
              <a:t>G</a:t>
            </a:r>
          </a:p>
          <a:p>
            <a:pPr marL="609600" indent="-609600">
              <a:lnSpc>
                <a:spcPct val="80000"/>
              </a:lnSpc>
            </a:pPr>
            <a:r>
              <a:rPr lang="en-US" altLang="zh-CN" sz="2400"/>
              <a:t>A</a:t>
            </a:r>
            <a:r>
              <a:rPr lang="en-US" altLang="zh-CN" sz="2000" b="1" baseline="-25000"/>
              <a:t>A,G </a:t>
            </a:r>
            <a:r>
              <a:rPr lang="en-US" altLang="zh-CN" sz="2000" b="1"/>
              <a:t>={Alice|| Guttenberg ||realm||t||}</a:t>
            </a:r>
          </a:p>
          <a:p>
            <a:pPr marL="609600" indent="-609600">
              <a:lnSpc>
                <a:spcPct val="80000"/>
              </a:lnSpc>
            </a:pPr>
            <a:endParaRPr lang="en-US" altLang="zh-CN" sz="2000" b="1"/>
          </a:p>
          <a:p>
            <a:pPr marL="609600" indent="-609600">
              <a:lnSpc>
                <a:spcPct val="80000"/>
              </a:lnSpc>
              <a:buFont typeface="Wingdings" pitchFamily="2" charset="2"/>
              <a:buAutoNum type="arabicPeriod"/>
            </a:pPr>
            <a:r>
              <a:rPr lang="en-US" altLang="zh-CN" sz="2000" b="1"/>
              <a:t>Alice-&gt;Cerberus:    Alice||Barnum||n</a:t>
            </a:r>
          </a:p>
          <a:p>
            <a:pPr marL="609600" indent="-609600">
              <a:lnSpc>
                <a:spcPct val="80000"/>
              </a:lnSpc>
              <a:buFont typeface="Wingdings" pitchFamily="2" charset="2"/>
              <a:buAutoNum type="arabicPeriod"/>
            </a:pPr>
            <a:r>
              <a:rPr lang="en-US" altLang="zh-CN" sz="2000" b="1"/>
              <a:t>Cerberus-&gt;Alice:    {K</a:t>
            </a:r>
            <a:r>
              <a:rPr lang="en-US" altLang="zh-CN" sz="2000" b="1" baseline="-25000"/>
              <a:t>A,B </a:t>
            </a:r>
            <a:r>
              <a:rPr lang="en-US" altLang="zh-CN" sz="2000" b="1"/>
              <a:t>||n} K</a:t>
            </a:r>
            <a:r>
              <a:rPr lang="en-US" altLang="zh-CN" sz="2000" b="1" baseline="-25000"/>
              <a:t>alice </a:t>
            </a:r>
            <a:r>
              <a:rPr lang="en-US" altLang="zh-CN" sz="2000" b="1"/>
              <a:t>||T</a:t>
            </a:r>
            <a:r>
              <a:rPr lang="en-US" altLang="zh-CN" sz="2000" b="1" baseline="-25000"/>
              <a:t>A,B</a:t>
            </a:r>
          </a:p>
          <a:p>
            <a:pPr marL="609600" indent="-609600">
              <a:lnSpc>
                <a:spcPct val="80000"/>
              </a:lnSpc>
              <a:buFont typeface="Wingdings" pitchFamily="2" charset="2"/>
              <a:buAutoNum type="arabicPeriod"/>
            </a:pPr>
            <a:r>
              <a:rPr lang="en-US" altLang="zh-CN" sz="2000" b="1"/>
              <a:t>Alice-&gt; Barnum:     Guttenberg||{A</a:t>
            </a:r>
            <a:r>
              <a:rPr lang="en-US" altLang="zh-CN" sz="2000" b="1" baseline="-25000"/>
              <a:t>A,G</a:t>
            </a:r>
            <a:r>
              <a:rPr lang="en-US" altLang="zh-CN" sz="2000" b="1"/>
              <a:t>} K</a:t>
            </a:r>
            <a:r>
              <a:rPr lang="en-US" altLang="zh-CN" sz="2000" b="1" baseline="-25000"/>
              <a:t>A,B</a:t>
            </a:r>
            <a:r>
              <a:rPr lang="en-US" altLang="zh-CN" sz="2000" b="1"/>
              <a:t> ||T</a:t>
            </a:r>
            <a:r>
              <a:rPr lang="en-US" altLang="zh-CN" sz="2000" b="1" baseline="-25000"/>
              <a:t>A,B </a:t>
            </a:r>
            <a:r>
              <a:rPr lang="en-US" altLang="zh-CN" sz="2000" b="1"/>
              <a:t>||n</a:t>
            </a:r>
          </a:p>
          <a:p>
            <a:pPr marL="609600" indent="-609600">
              <a:lnSpc>
                <a:spcPct val="80000"/>
              </a:lnSpc>
              <a:buFont typeface="Wingdings" pitchFamily="2" charset="2"/>
              <a:buAutoNum type="arabicPeriod"/>
            </a:pPr>
            <a:r>
              <a:rPr lang="en-US" altLang="zh-CN" sz="2000" b="1"/>
              <a:t>Barnum-&gt;Alice:      Alice||{K</a:t>
            </a:r>
            <a:r>
              <a:rPr lang="en-US" altLang="zh-CN" sz="2000" b="1" baseline="-25000"/>
              <a:t>A,G </a:t>
            </a:r>
            <a:r>
              <a:rPr lang="en-US" altLang="zh-CN" sz="2000" b="1"/>
              <a:t>||n} K</a:t>
            </a:r>
            <a:r>
              <a:rPr lang="en-US" altLang="zh-CN" sz="2000" b="1" baseline="-25000"/>
              <a:t>A,B </a:t>
            </a:r>
            <a:r>
              <a:rPr lang="en-US" altLang="zh-CN" sz="2000" b="1"/>
              <a:t>||T</a:t>
            </a:r>
            <a:r>
              <a:rPr lang="en-US" altLang="zh-CN" sz="2000" b="1" baseline="-25000"/>
              <a:t>A,G</a:t>
            </a:r>
            <a:endParaRPr lang="en-US" altLang="zh-CN" sz="2000" b="1"/>
          </a:p>
          <a:p>
            <a:pPr marL="609600" indent="-609600">
              <a:lnSpc>
                <a:spcPct val="80000"/>
              </a:lnSpc>
              <a:buFont typeface="Wingdings" pitchFamily="2" charset="2"/>
              <a:buAutoNum type="arabicPeriod"/>
            </a:pPr>
            <a:r>
              <a:rPr lang="en-US" altLang="zh-CN" sz="2000" b="1"/>
              <a:t>Alice-&gt;Guttenberg: |{A</a:t>
            </a:r>
            <a:r>
              <a:rPr lang="en-US" altLang="zh-CN" sz="2000" b="1" baseline="-25000"/>
              <a:t>A,G</a:t>
            </a:r>
            <a:r>
              <a:rPr lang="en-US" altLang="zh-CN" sz="2000" b="1"/>
              <a:t>} K</a:t>
            </a:r>
            <a:r>
              <a:rPr lang="en-US" altLang="zh-CN" sz="2000" b="1" baseline="-25000"/>
              <a:t>A,G</a:t>
            </a:r>
            <a:r>
              <a:rPr lang="en-US" altLang="zh-CN" sz="2000" b="1"/>
              <a:t> ||t || T</a:t>
            </a:r>
            <a:r>
              <a:rPr lang="en-US" altLang="zh-CN" sz="2000" b="1" baseline="-25000"/>
              <a:t>A,G</a:t>
            </a:r>
            <a:endParaRPr lang="en-US" altLang="zh-CN" sz="2000" b="1"/>
          </a:p>
          <a:p>
            <a:pPr marL="609600" indent="-609600">
              <a:lnSpc>
                <a:spcPct val="80000"/>
              </a:lnSpc>
              <a:buFont typeface="Wingdings" pitchFamily="2" charset="2"/>
              <a:buAutoNum type="arabicPeriod"/>
            </a:pPr>
            <a:r>
              <a:rPr lang="en-US" altLang="zh-CN" sz="2000" b="1"/>
              <a:t>Guttenberg-&gt; Alice: {t+1}K</a:t>
            </a:r>
            <a:r>
              <a:rPr lang="en-US" altLang="zh-CN" sz="2000" b="1" baseline="-25000"/>
              <a:t>A,G</a:t>
            </a:r>
          </a:p>
        </p:txBody>
      </p:sp>
    </p:spTree>
    <p:extLst>
      <p:ext uri="{BB962C8B-B14F-4D97-AF65-F5344CB8AC3E}">
        <p14:creationId xmlns:p14="http://schemas.microsoft.com/office/powerpoint/2010/main" val="3081106113"/>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endParaRPr lang="zh-CN" altLang="zh-CN"/>
          </a:p>
        </p:txBody>
      </p:sp>
      <p:sp>
        <p:nvSpPr>
          <p:cNvPr id="361475" name="Rectangle 3"/>
          <p:cNvSpPr>
            <a:spLocks noGrp="1" noChangeArrowheads="1"/>
          </p:cNvSpPr>
          <p:nvPr>
            <p:ph type="body" idx="1"/>
          </p:nvPr>
        </p:nvSpPr>
        <p:spPr/>
        <p:txBody>
          <a:bodyPr/>
          <a:lstStyle/>
          <a:p>
            <a:r>
              <a:rPr lang="en-US" altLang="zh-CN" dirty="0" err="1"/>
              <a:t>kerberos</a:t>
            </a:r>
            <a:r>
              <a:rPr lang="zh-CN" altLang="en-US" dirty="0"/>
              <a:t>是基于对称加密方法的，</a:t>
            </a:r>
            <a:r>
              <a:rPr lang="zh-CN" altLang="en-US" dirty="0" smtClean="0"/>
              <a:t>它适用于</a:t>
            </a:r>
            <a:r>
              <a:rPr lang="zh-CN" altLang="en-US" dirty="0"/>
              <a:t>一大批都属于同一个机构的用户群。互联网本身是一个很庞大、并无中心的网络。在这种环境下，建立一个</a:t>
            </a:r>
            <a:r>
              <a:rPr lang="en-US" altLang="zh-CN" dirty="0"/>
              <a:t>KDC</a:t>
            </a:r>
            <a:r>
              <a:rPr lang="zh-CN" altLang="en-US" dirty="0"/>
              <a:t>中心很难。所以，</a:t>
            </a:r>
            <a:r>
              <a:rPr lang="en-US" altLang="zh-CN" dirty="0"/>
              <a:t>Kerberos</a:t>
            </a:r>
            <a:r>
              <a:rPr lang="zh-CN" altLang="en-US" dirty="0"/>
              <a:t>在实际应用中还有很大的限制。</a:t>
            </a:r>
          </a:p>
        </p:txBody>
      </p:sp>
    </p:spTree>
    <p:extLst>
      <p:ext uri="{BB962C8B-B14F-4D97-AF65-F5344CB8AC3E}">
        <p14:creationId xmlns:p14="http://schemas.microsoft.com/office/powerpoint/2010/main" val="667547669"/>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en-US"/>
              <a:t>非否认协议</a:t>
            </a:r>
          </a:p>
        </p:txBody>
      </p:sp>
      <p:sp>
        <p:nvSpPr>
          <p:cNvPr id="365571" name="Rectangle 3"/>
          <p:cNvSpPr>
            <a:spLocks noGrp="1" noChangeArrowheads="1"/>
          </p:cNvSpPr>
          <p:nvPr>
            <p:ph type="body" idx="1"/>
          </p:nvPr>
        </p:nvSpPr>
        <p:spPr/>
        <p:txBody>
          <a:bodyPr/>
          <a:lstStyle/>
          <a:p>
            <a:pPr>
              <a:lnSpc>
                <a:spcPct val="90000"/>
              </a:lnSpc>
            </a:pPr>
            <a:r>
              <a:rPr lang="zh-CN" altLang="en-US" sz="2100"/>
              <a:t>需求</a:t>
            </a:r>
          </a:p>
          <a:p>
            <a:pPr lvl="1">
              <a:lnSpc>
                <a:spcPct val="90000"/>
              </a:lnSpc>
            </a:pPr>
            <a:r>
              <a:rPr lang="zh-CN" altLang="en-US" sz="2000"/>
              <a:t>如果通讯中的其中一方否认发送或接收过某个数据怎么办？</a:t>
            </a:r>
          </a:p>
          <a:p>
            <a:pPr lvl="1">
              <a:lnSpc>
                <a:spcPct val="90000"/>
              </a:lnSpc>
            </a:pPr>
            <a:r>
              <a:rPr lang="zh-CN" altLang="en-US" sz="2000"/>
              <a:t>不可抵赖性</a:t>
            </a:r>
          </a:p>
          <a:p>
            <a:pPr>
              <a:lnSpc>
                <a:spcPct val="90000"/>
              </a:lnSpc>
            </a:pPr>
            <a:r>
              <a:rPr lang="zh-CN" altLang="en-US" sz="2100"/>
              <a:t>要求</a:t>
            </a:r>
          </a:p>
          <a:p>
            <a:pPr lvl="1">
              <a:lnSpc>
                <a:spcPct val="90000"/>
              </a:lnSpc>
            </a:pPr>
            <a:r>
              <a:rPr lang="zh-CN" altLang="en-US" sz="2000"/>
              <a:t>发方非否认、收方非否认。</a:t>
            </a:r>
          </a:p>
          <a:p>
            <a:pPr lvl="1">
              <a:lnSpc>
                <a:spcPct val="90000"/>
              </a:lnSpc>
            </a:pPr>
            <a:r>
              <a:rPr lang="zh-CN" altLang="en-US" sz="2000"/>
              <a:t>公平性：如服务在任何一步终止，收、发双方都不能得到额外的利益</a:t>
            </a:r>
          </a:p>
          <a:p>
            <a:pPr>
              <a:lnSpc>
                <a:spcPct val="90000"/>
              </a:lnSpc>
            </a:pPr>
            <a:r>
              <a:rPr lang="zh-CN" altLang="en-US" sz="2100"/>
              <a:t>可信第三方</a:t>
            </a:r>
          </a:p>
          <a:p>
            <a:pPr lvl="1">
              <a:lnSpc>
                <a:spcPct val="90000"/>
              </a:lnSpc>
            </a:pPr>
            <a:r>
              <a:rPr lang="zh-CN" altLang="en-US" sz="2000"/>
              <a:t>仲裁</a:t>
            </a:r>
          </a:p>
          <a:p>
            <a:pPr lvl="1">
              <a:lnSpc>
                <a:spcPct val="90000"/>
              </a:lnSpc>
            </a:pPr>
            <a:r>
              <a:rPr lang="zh-CN" altLang="en-US" sz="2000"/>
              <a:t>发方非否认证据：</a:t>
            </a:r>
            <a:r>
              <a:rPr lang="en-US" altLang="zh-CN" sz="2000"/>
              <a:t>EOO</a:t>
            </a:r>
            <a:r>
              <a:rPr lang="zh-CN" altLang="en-US" sz="2000"/>
              <a:t>，给收方提供的不可抵赖证据</a:t>
            </a:r>
          </a:p>
          <a:p>
            <a:pPr lvl="1">
              <a:lnSpc>
                <a:spcPct val="90000"/>
              </a:lnSpc>
            </a:pPr>
            <a:r>
              <a:rPr lang="zh-CN" altLang="en-US" sz="2000"/>
              <a:t>收方非否认证据：</a:t>
            </a:r>
            <a:r>
              <a:rPr lang="en-US" altLang="zh-CN" sz="2000"/>
              <a:t>EOR</a:t>
            </a:r>
            <a:r>
              <a:rPr lang="zh-CN" altLang="en-US" sz="2000"/>
              <a:t>，给发方提供的不可抵赖证据</a:t>
            </a:r>
          </a:p>
        </p:txBody>
      </p:sp>
    </p:spTree>
    <p:extLst>
      <p:ext uri="{BB962C8B-B14F-4D97-AF65-F5344CB8AC3E}">
        <p14:creationId xmlns:p14="http://schemas.microsoft.com/office/powerpoint/2010/main" val="38083998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a:xfrm>
            <a:off x="468313" y="1700213"/>
            <a:ext cx="8210550" cy="4114800"/>
          </a:xfrm>
        </p:spPr>
        <p:txBody>
          <a:bodyPr/>
          <a:lstStyle/>
          <a:p>
            <a:pPr>
              <a:lnSpc>
                <a:spcPct val="80000"/>
              </a:lnSpc>
            </a:pPr>
            <a:r>
              <a:rPr lang="en-US" altLang="zh-CN" sz="2600"/>
              <a:t>A</a:t>
            </a:r>
            <a:r>
              <a:rPr lang="zh-CN" altLang="en-US" sz="2600"/>
              <a:t>与</a:t>
            </a:r>
            <a:r>
              <a:rPr lang="en-US" altLang="zh-CN" sz="2600"/>
              <a:t>B</a:t>
            </a:r>
            <a:r>
              <a:rPr lang="zh-CN" altLang="en-US" sz="2600"/>
              <a:t>通讯，</a:t>
            </a:r>
            <a:r>
              <a:rPr lang="en-US" altLang="zh-CN" sz="2600"/>
              <a:t>TTP</a:t>
            </a:r>
            <a:r>
              <a:rPr lang="zh-CN" altLang="en-US" sz="2600"/>
              <a:t>做为可信第三方。</a:t>
            </a:r>
          </a:p>
          <a:p>
            <a:pPr>
              <a:lnSpc>
                <a:spcPct val="80000"/>
              </a:lnSpc>
            </a:pPr>
            <a:endParaRPr lang="zh-CN" altLang="en-US" sz="2600"/>
          </a:p>
          <a:p>
            <a:pPr lvl="1">
              <a:lnSpc>
                <a:spcPct val="80000"/>
              </a:lnSpc>
              <a:buFont typeface="Wingdings" pitchFamily="2" charset="2"/>
              <a:buNone/>
            </a:pPr>
            <a:r>
              <a:rPr lang="en-US" altLang="zh-CN" sz="2600"/>
              <a:t>1. A </a:t>
            </a:r>
            <a:r>
              <a:rPr lang="en-US" altLang="zh-CN" sz="2600">
                <a:sym typeface="Symbol" pitchFamily="18" charset="2"/>
              </a:rPr>
              <a:t> </a:t>
            </a:r>
            <a:r>
              <a:rPr lang="en-US" altLang="zh-CN" sz="2400"/>
              <a:t>TTP</a:t>
            </a:r>
            <a:r>
              <a:rPr lang="en-US" altLang="zh-CN" sz="2600">
                <a:sym typeface="Symbol" pitchFamily="18" charset="2"/>
              </a:rPr>
              <a:t> </a:t>
            </a:r>
            <a:r>
              <a:rPr lang="zh-CN" altLang="en-US" sz="2600">
                <a:sym typeface="Symbol" pitchFamily="18" charset="2"/>
              </a:rPr>
              <a:t>：</a:t>
            </a:r>
            <a:r>
              <a:rPr lang="en-US" altLang="zh-CN" sz="2600">
                <a:sym typeface="Symbol" pitchFamily="18" charset="2"/>
              </a:rPr>
              <a:t>A</a:t>
            </a:r>
            <a:r>
              <a:rPr lang="zh-CN" altLang="en-US" sz="2600">
                <a:sym typeface="Symbol" pitchFamily="18" charset="2"/>
              </a:rPr>
              <a:t>，</a:t>
            </a:r>
            <a:r>
              <a:rPr lang="en-US" altLang="zh-CN" sz="2600">
                <a:sym typeface="Symbol" pitchFamily="18" charset="2"/>
              </a:rPr>
              <a:t>B</a:t>
            </a:r>
            <a:r>
              <a:rPr lang="zh-CN" altLang="en-US" sz="2600">
                <a:sym typeface="Symbol" pitchFamily="18" charset="2"/>
              </a:rPr>
              <a:t>，</a:t>
            </a:r>
            <a:r>
              <a:rPr lang="en-US" altLang="zh-CN" sz="2600">
                <a:sym typeface="Symbol" pitchFamily="18" charset="2"/>
              </a:rPr>
              <a:t>N</a:t>
            </a:r>
            <a:r>
              <a:rPr lang="en-US" altLang="zh-CN" sz="2600" baseline="-25000">
                <a:sym typeface="Symbol" pitchFamily="18" charset="2"/>
              </a:rPr>
              <a:t>a</a:t>
            </a:r>
          </a:p>
          <a:p>
            <a:pPr lvl="1">
              <a:lnSpc>
                <a:spcPct val="80000"/>
              </a:lnSpc>
              <a:buFont typeface="Wingdings" pitchFamily="2" charset="2"/>
              <a:buNone/>
            </a:pPr>
            <a:r>
              <a:rPr lang="en-US" altLang="zh-CN" sz="2400"/>
              <a:t>2. TTP</a:t>
            </a:r>
            <a:r>
              <a:rPr lang="en-US" altLang="zh-CN" sz="2600"/>
              <a:t> </a:t>
            </a:r>
            <a:r>
              <a:rPr lang="en-US" altLang="zh-CN" sz="2600">
                <a:sym typeface="Symbol" pitchFamily="18" charset="2"/>
              </a:rPr>
              <a:t> </a:t>
            </a:r>
            <a:r>
              <a:rPr lang="en-US" altLang="zh-CN" sz="2600"/>
              <a:t>A </a:t>
            </a:r>
            <a:r>
              <a:rPr lang="zh-CN" altLang="en-US" sz="2600"/>
              <a:t>：</a:t>
            </a:r>
            <a:r>
              <a:rPr lang="en-US" altLang="zh-CN" sz="2600"/>
              <a:t>{</a:t>
            </a:r>
            <a:r>
              <a:rPr lang="en-US" altLang="zh-CN" sz="2600">
                <a:sym typeface="Symbol" pitchFamily="18" charset="2"/>
              </a:rPr>
              <a:t>N</a:t>
            </a:r>
            <a:r>
              <a:rPr lang="en-US" altLang="zh-CN" sz="2600" baseline="-25000">
                <a:sym typeface="Symbol" pitchFamily="18" charset="2"/>
              </a:rPr>
              <a:t>a</a:t>
            </a:r>
            <a:r>
              <a:rPr lang="en-US" altLang="zh-CN" sz="2600">
                <a:sym typeface="Symbol" pitchFamily="18" charset="2"/>
              </a:rPr>
              <a:t>,N</a:t>
            </a:r>
            <a:r>
              <a:rPr lang="en-US" altLang="zh-CN" sz="2600" baseline="-25000">
                <a:sym typeface="Symbol" pitchFamily="18" charset="2"/>
              </a:rPr>
              <a:t>ttp1</a:t>
            </a:r>
            <a:r>
              <a:rPr lang="en-US" altLang="zh-CN" sz="2600">
                <a:sym typeface="Symbol" pitchFamily="18" charset="2"/>
              </a:rPr>
              <a:t>,K</a:t>
            </a:r>
            <a:r>
              <a:rPr lang="en-US" altLang="zh-CN" sz="2600" baseline="-25000">
                <a:sym typeface="Symbol" pitchFamily="18" charset="2"/>
              </a:rPr>
              <a:t>ab</a:t>
            </a:r>
            <a:r>
              <a:rPr lang="en-US" altLang="zh-CN" sz="2600"/>
              <a:t>}K</a:t>
            </a:r>
            <a:r>
              <a:rPr lang="en-US" altLang="zh-CN" sz="2600" baseline="-25000"/>
              <a:t>a</a:t>
            </a:r>
          </a:p>
          <a:p>
            <a:pPr lvl="1">
              <a:lnSpc>
                <a:spcPct val="80000"/>
              </a:lnSpc>
              <a:buFont typeface="Wingdings" pitchFamily="2" charset="2"/>
              <a:buNone/>
            </a:pPr>
            <a:r>
              <a:rPr lang="en-US" altLang="zh-CN" sz="2600"/>
              <a:t>3. A </a:t>
            </a:r>
            <a:r>
              <a:rPr lang="en-US" altLang="zh-CN" sz="2600">
                <a:sym typeface="Symbol" pitchFamily="18" charset="2"/>
              </a:rPr>
              <a:t> </a:t>
            </a:r>
            <a:r>
              <a:rPr lang="en-US" altLang="zh-CN" sz="2400"/>
              <a:t>B</a:t>
            </a:r>
            <a:r>
              <a:rPr lang="zh-CN" altLang="en-US" sz="2400"/>
              <a:t>：</a:t>
            </a:r>
            <a:r>
              <a:rPr lang="en-US" altLang="zh-CN" sz="2400"/>
              <a:t>{M}K</a:t>
            </a:r>
            <a:r>
              <a:rPr lang="en-US" altLang="zh-CN" sz="2400" baseline="-25000"/>
              <a:t>ab</a:t>
            </a:r>
            <a:r>
              <a:rPr lang="en-US" altLang="zh-CN" sz="2400"/>
              <a:t>,EOO={</a:t>
            </a:r>
            <a:r>
              <a:rPr lang="en-US" altLang="zh-CN" sz="2400" i="1"/>
              <a:t>f</a:t>
            </a:r>
            <a:r>
              <a:rPr lang="en-US" altLang="zh-CN" sz="2400" i="1" baseline="-25000"/>
              <a:t>EOO</a:t>
            </a:r>
            <a:r>
              <a:rPr lang="en-US" altLang="zh-CN" sz="2400"/>
              <a:t>,</a:t>
            </a:r>
            <a:r>
              <a:rPr lang="en-US" altLang="zh-CN" sz="2600">
                <a:sym typeface="Symbol" pitchFamily="18" charset="2"/>
              </a:rPr>
              <a:t>N</a:t>
            </a:r>
            <a:r>
              <a:rPr lang="en-US" altLang="zh-CN" sz="2600" baseline="-25000">
                <a:sym typeface="Symbol" pitchFamily="18" charset="2"/>
              </a:rPr>
              <a:t>ttp1</a:t>
            </a:r>
            <a:r>
              <a:rPr lang="en-US" altLang="zh-CN" sz="2600">
                <a:sym typeface="Symbol" pitchFamily="18" charset="2"/>
              </a:rPr>
              <a:t>, </a:t>
            </a:r>
            <a:r>
              <a:rPr lang="en-US" altLang="zh-CN" sz="2400"/>
              <a:t>{M}K</a:t>
            </a:r>
            <a:r>
              <a:rPr lang="en-US" altLang="zh-CN" sz="2400" baseline="-25000"/>
              <a:t>ab</a:t>
            </a:r>
            <a:r>
              <a:rPr lang="en-US" altLang="zh-CN" sz="2400"/>
              <a:t>} </a:t>
            </a:r>
            <a:r>
              <a:rPr lang="en-US" altLang="zh-CN" sz="2600"/>
              <a:t>K</a:t>
            </a:r>
            <a:r>
              <a:rPr lang="en-US" altLang="zh-CN" sz="2600" baseline="-25000"/>
              <a:t>a</a:t>
            </a:r>
            <a:endParaRPr lang="en-US" altLang="zh-CN" sz="2400"/>
          </a:p>
          <a:p>
            <a:pPr lvl="1">
              <a:lnSpc>
                <a:spcPct val="80000"/>
              </a:lnSpc>
              <a:buFont typeface="Wingdings" pitchFamily="2" charset="2"/>
              <a:buNone/>
            </a:pPr>
            <a:r>
              <a:rPr lang="en-US" altLang="zh-CN" sz="2600"/>
              <a:t>4. B </a:t>
            </a:r>
            <a:r>
              <a:rPr lang="en-US" altLang="zh-CN" sz="2600">
                <a:sym typeface="Symbol" pitchFamily="18" charset="2"/>
              </a:rPr>
              <a:t> </a:t>
            </a:r>
            <a:r>
              <a:rPr lang="en-US" altLang="zh-CN" sz="2400"/>
              <a:t>TTP</a:t>
            </a:r>
            <a:r>
              <a:rPr lang="zh-CN" altLang="en-US" sz="2400"/>
              <a:t>： </a:t>
            </a:r>
            <a:r>
              <a:rPr lang="en-US" altLang="zh-CN" sz="2400"/>
              <a:t>EOO</a:t>
            </a:r>
            <a:r>
              <a:rPr lang="zh-CN" altLang="en-US" sz="2400"/>
              <a:t>，</a:t>
            </a:r>
            <a:r>
              <a:rPr lang="en-US" altLang="zh-CN" sz="2400"/>
              <a:t>EOR={</a:t>
            </a:r>
            <a:r>
              <a:rPr lang="en-US" altLang="zh-CN" sz="2400" i="1"/>
              <a:t>f</a:t>
            </a:r>
            <a:r>
              <a:rPr lang="en-US" altLang="zh-CN" sz="2400" i="1" baseline="-25000"/>
              <a:t>EOR</a:t>
            </a:r>
            <a:r>
              <a:rPr lang="en-US" altLang="zh-CN" sz="2400"/>
              <a:t>,</a:t>
            </a:r>
            <a:r>
              <a:rPr lang="en-US" altLang="zh-CN" sz="2600">
                <a:sym typeface="Symbol" pitchFamily="18" charset="2"/>
              </a:rPr>
              <a:t>N</a:t>
            </a:r>
            <a:r>
              <a:rPr lang="en-US" altLang="zh-CN" sz="2600" baseline="-25000">
                <a:sym typeface="Symbol" pitchFamily="18" charset="2"/>
              </a:rPr>
              <a:t>b</a:t>
            </a:r>
            <a:r>
              <a:rPr lang="en-US" altLang="zh-CN" sz="2600">
                <a:sym typeface="Symbol" pitchFamily="18" charset="2"/>
              </a:rPr>
              <a:t>, </a:t>
            </a:r>
            <a:r>
              <a:rPr lang="en-US" altLang="zh-CN" sz="2400"/>
              <a:t>{M}K</a:t>
            </a:r>
            <a:r>
              <a:rPr lang="en-US" altLang="zh-CN" sz="2400" baseline="-25000"/>
              <a:t>ab</a:t>
            </a:r>
            <a:r>
              <a:rPr lang="en-US" altLang="zh-CN" sz="2400"/>
              <a:t>} </a:t>
            </a:r>
            <a:r>
              <a:rPr lang="en-US" altLang="zh-CN" sz="2600"/>
              <a:t>K</a:t>
            </a:r>
            <a:r>
              <a:rPr lang="en-US" altLang="zh-CN" sz="2600" baseline="-25000"/>
              <a:t>b</a:t>
            </a:r>
            <a:endParaRPr lang="en-US" altLang="zh-CN" sz="2600"/>
          </a:p>
          <a:p>
            <a:pPr lvl="1">
              <a:lnSpc>
                <a:spcPct val="80000"/>
              </a:lnSpc>
              <a:buFont typeface="Wingdings" pitchFamily="2" charset="2"/>
              <a:buNone/>
            </a:pPr>
            <a:r>
              <a:rPr lang="en-US" altLang="zh-CN" sz="2400"/>
              <a:t>5. TTP</a:t>
            </a:r>
            <a:r>
              <a:rPr lang="en-US" altLang="zh-CN" sz="2600"/>
              <a:t> </a:t>
            </a:r>
            <a:r>
              <a:rPr lang="en-US" altLang="zh-CN" sz="2600">
                <a:sym typeface="Symbol" pitchFamily="18" charset="2"/>
              </a:rPr>
              <a:t>B</a:t>
            </a:r>
            <a:r>
              <a:rPr lang="zh-CN" altLang="en-US" sz="2600">
                <a:sym typeface="Symbol" pitchFamily="18" charset="2"/>
              </a:rPr>
              <a:t>： </a:t>
            </a:r>
            <a:r>
              <a:rPr lang="en-US" altLang="zh-CN" sz="2600"/>
              <a:t>{</a:t>
            </a:r>
            <a:r>
              <a:rPr lang="en-US" altLang="zh-CN" sz="2600">
                <a:sym typeface="Symbol" pitchFamily="18" charset="2"/>
              </a:rPr>
              <a:t>N</a:t>
            </a:r>
            <a:r>
              <a:rPr lang="en-US" altLang="zh-CN" sz="2600" baseline="-25000">
                <a:sym typeface="Symbol" pitchFamily="18" charset="2"/>
              </a:rPr>
              <a:t>b</a:t>
            </a:r>
            <a:r>
              <a:rPr lang="en-US" altLang="zh-CN" sz="2600">
                <a:sym typeface="Symbol" pitchFamily="18" charset="2"/>
              </a:rPr>
              <a:t>, K</a:t>
            </a:r>
            <a:r>
              <a:rPr lang="en-US" altLang="zh-CN" sz="2600" baseline="-25000">
                <a:sym typeface="Symbol" pitchFamily="18" charset="2"/>
              </a:rPr>
              <a:t>ab</a:t>
            </a:r>
            <a:r>
              <a:rPr lang="en-US" altLang="zh-CN" sz="2600"/>
              <a:t>}K</a:t>
            </a:r>
            <a:r>
              <a:rPr lang="en-US" altLang="zh-CN" sz="2600" baseline="-25000"/>
              <a:t>b</a:t>
            </a:r>
          </a:p>
          <a:p>
            <a:pPr lvl="1">
              <a:lnSpc>
                <a:spcPct val="80000"/>
              </a:lnSpc>
              <a:buFont typeface="Wingdings" pitchFamily="2" charset="2"/>
              <a:buNone/>
            </a:pPr>
            <a:r>
              <a:rPr lang="en-US" altLang="zh-CN" sz="2400"/>
              <a:t>6. TTP</a:t>
            </a:r>
            <a:r>
              <a:rPr lang="en-US" altLang="zh-CN" sz="2600"/>
              <a:t> </a:t>
            </a:r>
            <a:r>
              <a:rPr lang="en-US" altLang="zh-CN" sz="2600">
                <a:sym typeface="Symbol" pitchFamily="18" charset="2"/>
              </a:rPr>
              <a:t>A</a:t>
            </a:r>
            <a:r>
              <a:rPr lang="zh-CN" altLang="en-US" sz="2600">
                <a:sym typeface="Symbol" pitchFamily="18" charset="2"/>
              </a:rPr>
              <a:t>：</a:t>
            </a:r>
            <a:r>
              <a:rPr lang="en-US" altLang="zh-CN" sz="2600">
                <a:sym typeface="Symbol" pitchFamily="18" charset="2"/>
              </a:rPr>
              <a:t>Na,</a:t>
            </a:r>
            <a:r>
              <a:rPr lang="en-US" altLang="zh-CN" sz="2400"/>
              <a:t>EOR={EOR</a:t>
            </a:r>
            <a:r>
              <a:rPr lang="zh-CN" altLang="en-US" sz="2400"/>
              <a:t>标志</a:t>
            </a:r>
            <a:r>
              <a:rPr lang="en-US" altLang="zh-CN" sz="2400"/>
              <a:t>,</a:t>
            </a:r>
            <a:r>
              <a:rPr lang="en-US" altLang="zh-CN" sz="2600">
                <a:sym typeface="Symbol" pitchFamily="18" charset="2"/>
              </a:rPr>
              <a:t>N</a:t>
            </a:r>
            <a:r>
              <a:rPr lang="en-US" altLang="zh-CN" sz="2600" baseline="-25000">
                <a:sym typeface="Symbol" pitchFamily="18" charset="2"/>
              </a:rPr>
              <a:t>b</a:t>
            </a:r>
            <a:r>
              <a:rPr lang="en-US" altLang="zh-CN" sz="2600">
                <a:sym typeface="Symbol" pitchFamily="18" charset="2"/>
              </a:rPr>
              <a:t>, </a:t>
            </a:r>
            <a:r>
              <a:rPr lang="en-US" altLang="zh-CN" sz="2400"/>
              <a:t>{M}K</a:t>
            </a:r>
            <a:r>
              <a:rPr lang="en-US" altLang="zh-CN" sz="2400" baseline="-25000"/>
              <a:t>ab</a:t>
            </a:r>
            <a:r>
              <a:rPr lang="en-US" altLang="zh-CN" sz="2400"/>
              <a:t>} </a:t>
            </a:r>
            <a:r>
              <a:rPr lang="en-US" altLang="zh-CN" sz="2600"/>
              <a:t>K</a:t>
            </a:r>
            <a:r>
              <a:rPr lang="en-US" altLang="zh-CN" sz="2600" baseline="-25000"/>
              <a:t>b</a:t>
            </a:r>
            <a:endParaRPr lang="en-US" altLang="zh-CN" sz="2400"/>
          </a:p>
          <a:p>
            <a:pPr lvl="1">
              <a:lnSpc>
                <a:spcPct val="80000"/>
              </a:lnSpc>
            </a:pPr>
            <a:endParaRPr lang="en-US" altLang="zh-CN" sz="2400"/>
          </a:p>
          <a:p>
            <a:pPr lvl="1">
              <a:lnSpc>
                <a:spcPct val="80000"/>
              </a:lnSpc>
            </a:pPr>
            <a:r>
              <a:rPr lang="zh-CN" altLang="en-US" sz="2400"/>
              <a:t>其中：</a:t>
            </a:r>
            <a:r>
              <a:rPr lang="en-US" altLang="zh-CN" sz="2400" i="1"/>
              <a:t>f</a:t>
            </a:r>
            <a:r>
              <a:rPr lang="en-US" altLang="zh-CN" sz="2400" i="1" baseline="-25000"/>
              <a:t>EOO</a:t>
            </a:r>
            <a:r>
              <a:rPr lang="zh-CN" altLang="en-US" sz="2400"/>
              <a:t>为</a:t>
            </a:r>
            <a:r>
              <a:rPr lang="en-US" altLang="zh-CN" sz="2400"/>
              <a:t>EOO</a:t>
            </a:r>
            <a:r>
              <a:rPr lang="zh-CN" altLang="en-US" sz="2400"/>
              <a:t>标志，</a:t>
            </a:r>
            <a:r>
              <a:rPr lang="en-US" altLang="zh-CN" sz="2400" i="1"/>
              <a:t>f</a:t>
            </a:r>
            <a:r>
              <a:rPr lang="en-US" altLang="zh-CN" sz="2400" i="1" baseline="-25000"/>
              <a:t>EOR</a:t>
            </a:r>
            <a:r>
              <a:rPr lang="zh-CN" altLang="en-US" sz="2400"/>
              <a:t>为</a:t>
            </a:r>
            <a:r>
              <a:rPr lang="en-US" altLang="zh-CN" sz="2400"/>
              <a:t>EOR</a:t>
            </a:r>
            <a:r>
              <a:rPr lang="zh-CN" altLang="en-US" sz="2400"/>
              <a:t>标志</a:t>
            </a:r>
          </a:p>
        </p:txBody>
      </p:sp>
    </p:spTree>
    <p:extLst>
      <p:ext uri="{BB962C8B-B14F-4D97-AF65-F5344CB8AC3E}">
        <p14:creationId xmlns:p14="http://schemas.microsoft.com/office/powerpoint/2010/main" val="247778681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endParaRPr lang="zh-CN" altLang="zh-CN"/>
          </a:p>
        </p:txBody>
      </p:sp>
      <p:sp>
        <p:nvSpPr>
          <p:cNvPr id="369667" name="Rectangle 3"/>
          <p:cNvSpPr>
            <a:spLocks noGrp="1" noChangeArrowheads="1"/>
          </p:cNvSpPr>
          <p:nvPr>
            <p:ph type="body" idx="1"/>
          </p:nvPr>
        </p:nvSpPr>
        <p:spPr/>
        <p:txBody>
          <a:bodyPr/>
          <a:lstStyle/>
          <a:p>
            <a:r>
              <a:rPr lang="zh-CN" altLang="en-US"/>
              <a:t>安全电子商务中的可信第三方，三类</a:t>
            </a:r>
            <a:r>
              <a:rPr lang="en-US" altLang="zh-CN"/>
              <a:t>TTP</a:t>
            </a:r>
            <a:r>
              <a:rPr lang="zh-CN" altLang="en-US"/>
              <a:t>协议</a:t>
            </a:r>
          </a:p>
          <a:p>
            <a:pPr lvl="1"/>
            <a:r>
              <a:rPr lang="en-US" altLang="zh-CN"/>
              <a:t>Inline TTP</a:t>
            </a:r>
            <a:r>
              <a:rPr lang="zh-CN" altLang="en-US"/>
              <a:t>：通讯双方间不直接交换任何消息，所有消息均经过</a:t>
            </a:r>
            <a:r>
              <a:rPr lang="en-US" altLang="zh-CN"/>
              <a:t>TTP</a:t>
            </a:r>
            <a:r>
              <a:rPr lang="zh-CN" altLang="en-US"/>
              <a:t>中转</a:t>
            </a:r>
          </a:p>
          <a:p>
            <a:pPr lvl="1"/>
            <a:r>
              <a:rPr lang="en-US" altLang="zh-CN"/>
              <a:t>Online TTP</a:t>
            </a:r>
            <a:r>
              <a:rPr lang="zh-CN" altLang="en-US"/>
              <a:t>：需要</a:t>
            </a:r>
            <a:r>
              <a:rPr lang="en-US" altLang="zh-CN"/>
              <a:t>TTP</a:t>
            </a:r>
            <a:r>
              <a:rPr lang="zh-CN" altLang="en-US"/>
              <a:t>提供可信第三方服务时，</a:t>
            </a:r>
            <a:r>
              <a:rPr lang="en-US" altLang="zh-CN"/>
              <a:t>TTP</a:t>
            </a:r>
            <a:r>
              <a:rPr lang="zh-CN" altLang="en-US"/>
              <a:t>介入</a:t>
            </a:r>
          </a:p>
          <a:p>
            <a:pPr lvl="1"/>
            <a:r>
              <a:rPr lang="en-US" altLang="zh-CN"/>
              <a:t>Offline TTP</a:t>
            </a:r>
            <a:r>
              <a:rPr lang="zh-CN" altLang="en-US"/>
              <a:t>：只有必须提供第三方服务时，</a:t>
            </a:r>
            <a:r>
              <a:rPr lang="en-US" altLang="zh-CN"/>
              <a:t>TTP</a:t>
            </a:r>
            <a:r>
              <a:rPr lang="zh-CN" altLang="en-US"/>
              <a:t>才介入</a:t>
            </a:r>
          </a:p>
        </p:txBody>
      </p:sp>
    </p:spTree>
    <p:extLst>
      <p:ext uri="{BB962C8B-B14F-4D97-AF65-F5344CB8AC3E}">
        <p14:creationId xmlns:p14="http://schemas.microsoft.com/office/powerpoint/2010/main" val="42792048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1524000" y="190500"/>
            <a:ext cx="7369175" cy="1527175"/>
          </a:xfrm>
        </p:spPr>
        <p:txBody>
          <a:bodyPr/>
          <a:lstStyle/>
          <a:p>
            <a:r>
              <a:rPr lang="en-US" altLang="zh-CN" sz="3200"/>
              <a:t>Offline TTP</a:t>
            </a:r>
            <a:r>
              <a:rPr lang="zh-CN" altLang="en-US" sz="3200"/>
              <a:t>协议：</a:t>
            </a:r>
            <a:r>
              <a:rPr lang="en-US" altLang="zh-CN" sz="2400"/>
              <a:t>Asokan-Shoup-Waidner</a:t>
            </a:r>
            <a:r>
              <a:rPr lang="zh-CN" altLang="en-US" sz="2400"/>
              <a:t>协议</a:t>
            </a:r>
          </a:p>
        </p:txBody>
      </p:sp>
      <p:sp>
        <p:nvSpPr>
          <p:cNvPr id="370691" name="Rectangle 3"/>
          <p:cNvSpPr>
            <a:spLocks noGrp="1" noChangeArrowheads="1"/>
          </p:cNvSpPr>
          <p:nvPr>
            <p:ph type="body" idx="1"/>
          </p:nvPr>
        </p:nvSpPr>
        <p:spPr>
          <a:xfrm>
            <a:off x="611188" y="1341438"/>
            <a:ext cx="7010400" cy="5516562"/>
          </a:xfrm>
        </p:spPr>
        <p:txBody>
          <a:bodyPr/>
          <a:lstStyle/>
          <a:p>
            <a:pPr>
              <a:lnSpc>
                <a:spcPct val="80000"/>
              </a:lnSpc>
            </a:pPr>
            <a:r>
              <a:rPr lang="en-US" altLang="zh-CN" sz="1700"/>
              <a:t>A </a:t>
            </a:r>
            <a:r>
              <a:rPr lang="en-US" altLang="zh-CN" sz="1700">
                <a:sym typeface="Symbol" pitchFamily="18" charset="2"/>
              </a:rPr>
              <a:t> </a:t>
            </a:r>
            <a:r>
              <a:rPr lang="en-US" altLang="zh-CN" sz="1700"/>
              <a:t>B</a:t>
            </a:r>
            <a:r>
              <a:rPr lang="zh-CN" altLang="en-US" sz="1700"/>
              <a:t>：</a:t>
            </a:r>
            <a:r>
              <a:rPr lang="en-US" altLang="zh-CN" sz="1700"/>
              <a:t>N</a:t>
            </a:r>
            <a:r>
              <a:rPr lang="en-US" altLang="zh-CN" sz="1700" baseline="-25000"/>
              <a:t>a</a:t>
            </a:r>
            <a:r>
              <a:rPr lang="en-US" altLang="zh-CN" sz="1700"/>
              <a:t>,EOO</a:t>
            </a:r>
          </a:p>
          <a:p>
            <a:pPr lvl="1">
              <a:lnSpc>
                <a:spcPct val="80000"/>
              </a:lnSpc>
            </a:pPr>
            <a:r>
              <a:rPr lang="en-US" altLang="zh-CN" sz="1600"/>
              <a:t>IF B gives up ,Then quit.</a:t>
            </a:r>
          </a:p>
          <a:p>
            <a:pPr>
              <a:lnSpc>
                <a:spcPct val="80000"/>
              </a:lnSpc>
            </a:pPr>
            <a:r>
              <a:rPr lang="en-US" altLang="zh-CN" sz="1700"/>
              <a:t>B</a:t>
            </a:r>
            <a:r>
              <a:rPr lang="en-US" altLang="zh-CN" sz="1800"/>
              <a:t> </a:t>
            </a:r>
            <a:r>
              <a:rPr lang="en-US" altLang="zh-CN" sz="1700">
                <a:sym typeface="Symbol" pitchFamily="18" charset="2"/>
              </a:rPr>
              <a:t> A</a:t>
            </a:r>
            <a:r>
              <a:rPr lang="zh-CN" altLang="en-US" sz="1700"/>
              <a:t>：</a:t>
            </a:r>
            <a:r>
              <a:rPr lang="en-US" altLang="zh-CN" sz="1700"/>
              <a:t>N</a:t>
            </a:r>
            <a:r>
              <a:rPr lang="en-US" altLang="zh-CN" sz="1700" baseline="-25000"/>
              <a:t>b</a:t>
            </a:r>
            <a:r>
              <a:rPr lang="en-US" altLang="zh-CN" sz="1700"/>
              <a:t>,EOR</a:t>
            </a:r>
          </a:p>
          <a:p>
            <a:pPr lvl="1">
              <a:lnSpc>
                <a:spcPct val="80000"/>
              </a:lnSpc>
            </a:pPr>
            <a:r>
              <a:rPr lang="en-US" altLang="zh-CN" sz="1600"/>
              <a:t>IF A gives up ,Then Abort</a:t>
            </a:r>
          </a:p>
          <a:p>
            <a:pPr>
              <a:lnSpc>
                <a:spcPct val="80000"/>
              </a:lnSpc>
            </a:pPr>
            <a:r>
              <a:rPr lang="en-US" altLang="zh-CN" sz="1700"/>
              <a:t>A </a:t>
            </a:r>
            <a:r>
              <a:rPr lang="en-US" altLang="zh-CN" sz="1700">
                <a:sym typeface="Symbol" pitchFamily="18" charset="2"/>
              </a:rPr>
              <a:t> </a:t>
            </a:r>
            <a:r>
              <a:rPr lang="en-US" altLang="zh-CN" sz="1700"/>
              <a:t>B</a:t>
            </a:r>
            <a:r>
              <a:rPr lang="zh-CN" altLang="en-US" sz="1700"/>
              <a:t>：</a:t>
            </a:r>
            <a:r>
              <a:rPr lang="en-US" altLang="zh-CN" sz="1700"/>
              <a:t>m, N</a:t>
            </a:r>
            <a:r>
              <a:rPr lang="en-US" altLang="zh-CN" sz="1700" baseline="-25000"/>
              <a:t>a</a:t>
            </a:r>
          </a:p>
          <a:p>
            <a:pPr lvl="1">
              <a:lnSpc>
                <a:spcPct val="80000"/>
              </a:lnSpc>
            </a:pPr>
            <a:r>
              <a:rPr lang="en-US" altLang="zh-CN" sz="1600"/>
              <a:t>IF B gives up ,Then Resolve_B</a:t>
            </a:r>
          </a:p>
          <a:p>
            <a:pPr>
              <a:lnSpc>
                <a:spcPct val="80000"/>
              </a:lnSpc>
            </a:pPr>
            <a:r>
              <a:rPr lang="en-US" altLang="zh-CN" sz="1700"/>
              <a:t>B</a:t>
            </a:r>
            <a:r>
              <a:rPr lang="en-US" altLang="zh-CN" sz="1800"/>
              <a:t> </a:t>
            </a:r>
            <a:r>
              <a:rPr lang="en-US" altLang="zh-CN" sz="1700">
                <a:sym typeface="Symbol" pitchFamily="18" charset="2"/>
              </a:rPr>
              <a:t> A</a:t>
            </a:r>
            <a:r>
              <a:rPr lang="zh-CN" altLang="en-US" sz="1700"/>
              <a:t>：</a:t>
            </a:r>
            <a:r>
              <a:rPr lang="en-US" altLang="zh-CN" sz="1700"/>
              <a:t>N</a:t>
            </a:r>
            <a:r>
              <a:rPr lang="en-US" altLang="zh-CN" sz="1700" baseline="-25000"/>
              <a:t>b</a:t>
            </a:r>
            <a:endParaRPr lang="en-US" altLang="zh-CN" sz="1700"/>
          </a:p>
          <a:p>
            <a:pPr lvl="1">
              <a:lnSpc>
                <a:spcPct val="80000"/>
              </a:lnSpc>
            </a:pPr>
            <a:r>
              <a:rPr lang="en-US" altLang="zh-CN" sz="1600"/>
              <a:t>IF A gives up ,Then Resolve_A</a:t>
            </a:r>
          </a:p>
          <a:p>
            <a:pPr lvl="1">
              <a:lnSpc>
                <a:spcPct val="80000"/>
              </a:lnSpc>
            </a:pPr>
            <a:endParaRPr lang="en-US" altLang="zh-CN" sz="1600"/>
          </a:p>
          <a:p>
            <a:pPr>
              <a:lnSpc>
                <a:spcPct val="80000"/>
              </a:lnSpc>
            </a:pPr>
            <a:r>
              <a:rPr lang="en-US" altLang="zh-CN" sz="1700"/>
              <a:t>Abort</a:t>
            </a:r>
            <a:r>
              <a:rPr lang="zh-CN" altLang="en-US" sz="1700"/>
              <a:t>：</a:t>
            </a:r>
          </a:p>
          <a:p>
            <a:pPr lvl="1">
              <a:lnSpc>
                <a:spcPct val="80000"/>
              </a:lnSpc>
            </a:pPr>
            <a:r>
              <a:rPr lang="en-US" altLang="zh-CN" sz="1600"/>
              <a:t>A </a:t>
            </a:r>
            <a:r>
              <a:rPr lang="en-US" altLang="zh-CN" sz="1600">
                <a:sym typeface="Symbol" pitchFamily="18" charset="2"/>
              </a:rPr>
              <a:t> </a:t>
            </a:r>
            <a:r>
              <a:rPr lang="en-US" altLang="zh-CN" sz="1600"/>
              <a:t>TTP</a:t>
            </a:r>
            <a:r>
              <a:rPr lang="zh-CN" altLang="en-US" sz="1600"/>
              <a:t>：</a:t>
            </a:r>
            <a:r>
              <a:rPr lang="en-US" altLang="zh-CN" sz="1600"/>
              <a:t>Abort</a:t>
            </a:r>
            <a:r>
              <a:rPr lang="zh-CN" altLang="en-US" sz="1600"/>
              <a:t>，</a:t>
            </a:r>
            <a:r>
              <a:rPr lang="en-US" altLang="zh-CN" sz="1600"/>
              <a:t>EOO</a:t>
            </a:r>
          </a:p>
          <a:p>
            <a:pPr lvl="2">
              <a:lnSpc>
                <a:spcPct val="80000"/>
              </a:lnSpc>
            </a:pPr>
            <a:r>
              <a:rPr lang="en-US" altLang="zh-CN" sz="1400"/>
              <a:t>IF B has Resolve_B, Then Resolve_A</a:t>
            </a:r>
          </a:p>
          <a:p>
            <a:pPr lvl="2">
              <a:lnSpc>
                <a:spcPct val="80000"/>
              </a:lnSpc>
            </a:pPr>
            <a:r>
              <a:rPr lang="en-US" altLang="zh-CN" sz="1400"/>
              <a:t>Else TTP </a:t>
            </a:r>
            <a:r>
              <a:rPr lang="en-US" altLang="zh-CN" sz="1400">
                <a:sym typeface="Symbol" pitchFamily="18" charset="2"/>
              </a:rPr>
              <a:t> A: abort_token</a:t>
            </a:r>
          </a:p>
          <a:p>
            <a:pPr>
              <a:lnSpc>
                <a:spcPct val="80000"/>
              </a:lnSpc>
            </a:pPr>
            <a:r>
              <a:rPr lang="en-US" altLang="zh-CN" sz="1700"/>
              <a:t>Resolve_B</a:t>
            </a:r>
            <a:r>
              <a:rPr lang="zh-CN" altLang="en-US" sz="1700"/>
              <a:t>：</a:t>
            </a:r>
          </a:p>
          <a:p>
            <a:pPr lvl="1">
              <a:lnSpc>
                <a:spcPct val="80000"/>
              </a:lnSpc>
            </a:pPr>
            <a:r>
              <a:rPr lang="en-US" altLang="zh-CN" sz="1600"/>
              <a:t>B </a:t>
            </a:r>
            <a:r>
              <a:rPr lang="en-US" altLang="zh-CN" sz="1600">
                <a:sym typeface="Symbol" pitchFamily="18" charset="2"/>
              </a:rPr>
              <a:t> </a:t>
            </a:r>
            <a:r>
              <a:rPr lang="en-US" altLang="zh-CN" sz="1600"/>
              <a:t>TTP</a:t>
            </a:r>
            <a:r>
              <a:rPr lang="zh-CN" altLang="en-US" sz="1600"/>
              <a:t>：</a:t>
            </a:r>
            <a:r>
              <a:rPr lang="en-US" altLang="zh-CN" sz="1600"/>
              <a:t>EOO,EOR, N</a:t>
            </a:r>
            <a:r>
              <a:rPr lang="en-US" altLang="zh-CN" sz="1600" baseline="-25000"/>
              <a:t>b</a:t>
            </a:r>
            <a:r>
              <a:rPr lang="en-US" altLang="zh-CN" sz="1600"/>
              <a:t>,</a:t>
            </a:r>
            <a:r>
              <a:rPr lang="zh-CN" altLang="en-US" sz="1600"/>
              <a:t>未收到</a:t>
            </a:r>
            <a:r>
              <a:rPr lang="en-US" altLang="zh-CN" sz="1600"/>
              <a:t>m</a:t>
            </a:r>
          </a:p>
          <a:p>
            <a:pPr lvl="2">
              <a:lnSpc>
                <a:spcPct val="80000"/>
              </a:lnSpc>
            </a:pPr>
            <a:r>
              <a:rPr lang="en-US" altLang="zh-CN" sz="1400"/>
              <a:t>IF A has abort, then </a:t>
            </a:r>
          </a:p>
          <a:p>
            <a:pPr lvl="2">
              <a:lnSpc>
                <a:spcPct val="80000"/>
              </a:lnSpc>
            </a:pPr>
            <a:r>
              <a:rPr lang="en-US" altLang="zh-CN" sz="1400"/>
              <a:t>TTP </a:t>
            </a:r>
            <a:r>
              <a:rPr lang="en-US" altLang="zh-CN" sz="1400">
                <a:sym typeface="Symbol" pitchFamily="18" charset="2"/>
              </a:rPr>
              <a:t> B:  </a:t>
            </a:r>
            <a:r>
              <a:rPr lang="en-US" altLang="zh-CN" sz="1400"/>
              <a:t>abort </a:t>
            </a:r>
            <a:r>
              <a:rPr lang="en-US" altLang="zh-CN" sz="1400">
                <a:sym typeface="Symbol" pitchFamily="18" charset="2"/>
              </a:rPr>
              <a:t>token</a:t>
            </a:r>
          </a:p>
          <a:p>
            <a:pPr lvl="2">
              <a:lnSpc>
                <a:spcPct val="80000"/>
              </a:lnSpc>
            </a:pPr>
            <a:r>
              <a:rPr lang="en-US" altLang="zh-CN" sz="1400"/>
              <a:t>Else TTP </a:t>
            </a:r>
            <a:r>
              <a:rPr lang="en-US" altLang="zh-CN" sz="1400">
                <a:sym typeface="Symbol" pitchFamily="18" charset="2"/>
              </a:rPr>
              <a:t> </a:t>
            </a:r>
            <a:r>
              <a:rPr lang="en-US" altLang="zh-CN" sz="1400"/>
              <a:t>B</a:t>
            </a:r>
            <a:r>
              <a:rPr lang="zh-CN" altLang="en-US" sz="1400"/>
              <a:t>：</a:t>
            </a:r>
            <a:r>
              <a:rPr lang="en-US" altLang="zh-CN" sz="1400"/>
              <a:t>m, N</a:t>
            </a:r>
            <a:r>
              <a:rPr lang="en-US" altLang="zh-CN" sz="1400" baseline="-25000"/>
              <a:t>a</a:t>
            </a:r>
            <a:endParaRPr lang="en-US" altLang="zh-CN" sz="1400"/>
          </a:p>
          <a:p>
            <a:pPr>
              <a:lnSpc>
                <a:spcPct val="80000"/>
              </a:lnSpc>
            </a:pPr>
            <a:r>
              <a:rPr lang="en-US" altLang="zh-CN" sz="1700"/>
              <a:t>Resolve_A</a:t>
            </a:r>
            <a:r>
              <a:rPr lang="zh-CN" altLang="en-US" sz="1700"/>
              <a:t>：</a:t>
            </a:r>
          </a:p>
          <a:p>
            <a:pPr lvl="1">
              <a:lnSpc>
                <a:spcPct val="80000"/>
              </a:lnSpc>
            </a:pPr>
            <a:r>
              <a:rPr lang="en-US" altLang="zh-CN" sz="1600"/>
              <a:t>A </a:t>
            </a:r>
            <a:r>
              <a:rPr lang="en-US" altLang="zh-CN" sz="1600">
                <a:sym typeface="Symbol" pitchFamily="18" charset="2"/>
              </a:rPr>
              <a:t> </a:t>
            </a:r>
            <a:r>
              <a:rPr lang="en-US" altLang="zh-CN" sz="1600"/>
              <a:t>TTP</a:t>
            </a:r>
            <a:r>
              <a:rPr lang="zh-CN" altLang="en-US" sz="1600"/>
              <a:t>： </a:t>
            </a:r>
            <a:r>
              <a:rPr lang="en-US" altLang="zh-CN" sz="1600"/>
              <a:t>EOO,EOR, N</a:t>
            </a:r>
            <a:r>
              <a:rPr lang="en-US" altLang="zh-CN" sz="1600" baseline="-25000"/>
              <a:t>a</a:t>
            </a:r>
            <a:r>
              <a:rPr lang="en-US" altLang="zh-CN" sz="1600"/>
              <a:t>,</a:t>
            </a:r>
            <a:r>
              <a:rPr lang="zh-CN" altLang="en-US" sz="1600"/>
              <a:t>未收到</a:t>
            </a:r>
            <a:r>
              <a:rPr lang="en-US" altLang="zh-CN" sz="1600"/>
              <a:t>N</a:t>
            </a:r>
            <a:r>
              <a:rPr lang="en-US" altLang="zh-CN" sz="1600" baseline="-25000"/>
              <a:t>b</a:t>
            </a:r>
          </a:p>
          <a:p>
            <a:pPr lvl="2">
              <a:lnSpc>
                <a:spcPct val="80000"/>
              </a:lnSpc>
            </a:pPr>
            <a:r>
              <a:rPr lang="en-US" altLang="zh-CN" sz="1400"/>
              <a:t>IF B has abort, then TTP </a:t>
            </a:r>
            <a:r>
              <a:rPr lang="en-US" altLang="zh-CN" sz="1400">
                <a:sym typeface="Symbol" pitchFamily="18" charset="2"/>
              </a:rPr>
              <a:t> A:  </a:t>
            </a:r>
            <a:r>
              <a:rPr lang="en-US" altLang="zh-CN" sz="1400"/>
              <a:t>abort </a:t>
            </a:r>
            <a:r>
              <a:rPr lang="en-US" altLang="zh-CN" sz="1400">
                <a:sym typeface="Symbol" pitchFamily="18" charset="2"/>
              </a:rPr>
              <a:t>token</a:t>
            </a:r>
          </a:p>
          <a:p>
            <a:pPr lvl="2">
              <a:lnSpc>
                <a:spcPct val="80000"/>
              </a:lnSpc>
            </a:pPr>
            <a:r>
              <a:rPr lang="en-US" altLang="zh-CN" sz="1400"/>
              <a:t>Else  TTP </a:t>
            </a:r>
            <a:r>
              <a:rPr lang="en-US" altLang="zh-CN" sz="1400">
                <a:sym typeface="Symbol" pitchFamily="18" charset="2"/>
              </a:rPr>
              <a:t> A: TTP</a:t>
            </a:r>
            <a:r>
              <a:rPr lang="zh-CN" altLang="en-US" sz="1400">
                <a:sym typeface="Symbol" pitchFamily="18" charset="2"/>
              </a:rPr>
              <a:t>确认</a:t>
            </a:r>
            <a:r>
              <a:rPr lang="en-US" altLang="zh-CN" sz="1400"/>
              <a:t>EOR</a:t>
            </a:r>
          </a:p>
        </p:txBody>
      </p:sp>
      <p:sp>
        <p:nvSpPr>
          <p:cNvPr id="370692" name="Text Box 4"/>
          <p:cNvSpPr txBox="1">
            <a:spLocks noChangeArrowheads="1"/>
          </p:cNvSpPr>
          <p:nvPr/>
        </p:nvSpPr>
        <p:spPr bwMode="auto">
          <a:xfrm>
            <a:off x="6102350" y="2781300"/>
            <a:ext cx="2724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最终验证时  </a:t>
            </a:r>
            <a:r>
              <a:rPr lang="en-US" altLang="zh-CN">
                <a:solidFill>
                  <a:schemeClr val="tx2"/>
                </a:solidFill>
              </a:rPr>
              <a:t>Na,EOO</a:t>
            </a:r>
          </a:p>
          <a:p>
            <a:r>
              <a:rPr lang="en-US" altLang="zh-CN">
                <a:solidFill>
                  <a:schemeClr val="tx2"/>
                </a:solidFill>
              </a:rPr>
              <a:t>                    Nb,EOR</a:t>
            </a:r>
          </a:p>
          <a:p>
            <a:r>
              <a:rPr lang="en-US" altLang="zh-CN">
                <a:solidFill>
                  <a:schemeClr val="tx2"/>
                </a:solidFill>
                <a:sym typeface="Symbol" pitchFamily="18" charset="2"/>
              </a:rPr>
              <a:t>          TTP</a:t>
            </a:r>
            <a:r>
              <a:rPr lang="zh-CN" altLang="en-US">
                <a:solidFill>
                  <a:schemeClr val="tx2"/>
                </a:solidFill>
                <a:sym typeface="Symbol" pitchFamily="18" charset="2"/>
              </a:rPr>
              <a:t>确认</a:t>
            </a:r>
            <a:r>
              <a:rPr lang="en-US" altLang="zh-CN">
                <a:solidFill>
                  <a:schemeClr val="tx2"/>
                </a:solidFill>
              </a:rPr>
              <a:t>EOR</a:t>
            </a:r>
            <a:r>
              <a:rPr lang="zh-CN" altLang="en-US">
                <a:solidFill>
                  <a:schemeClr val="tx2"/>
                </a:solidFill>
              </a:rPr>
              <a:t>，</a:t>
            </a:r>
            <a:r>
              <a:rPr lang="en-US" altLang="zh-CN">
                <a:solidFill>
                  <a:schemeClr val="tx2"/>
                </a:solidFill>
              </a:rPr>
              <a:t>Na</a:t>
            </a:r>
          </a:p>
        </p:txBody>
      </p:sp>
    </p:spTree>
    <p:extLst>
      <p:ext uri="{BB962C8B-B14F-4D97-AF65-F5344CB8AC3E}">
        <p14:creationId xmlns:p14="http://schemas.microsoft.com/office/powerpoint/2010/main" val="35391029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34179"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34180" name="Rectangle 2"/>
          <p:cNvSpPr>
            <a:spLocks noGrp="1" noChangeArrowheads="1"/>
          </p:cNvSpPr>
          <p:nvPr>
            <p:ph type="title" idx="4294967295"/>
          </p:nvPr>
        </p:nvSpPr>
        <p:spPr>
          <a:xfrm>
            <a:off x="467544" y="908720"/>
            <a:ext cx="8229600" cy="711200"/>
          </a:xfrm>
        </p:spPr>
        <p:txBody>
          <a:bodyPr/>
          <a:lstStyle/>
          <a:p>
            <a:r>
              <a:rPr lang="zh-CN" altLang="en-US" sz="4000" dirty="0" smtClean="0"/>
              <a:t>总结：各种</a:t>
            </a:r>
            <a:r>
              <a:rPr lang="zh-CN" altLang="en-US" sz="4000" dirty="0"/>
              <a:t>威胁</a:t>
            </a:r>
            <a:r>
              <a:rPr lang="zh-CN" altLang="en-US" sz="4000" dirty="0" smtClean="0"/>
              <a:t>及防范方案</a:t>
            </a:r>
            <a:endParaRPr lang="zh-CN" altLang="en-US" sz="3800" dirty="0"/>
          </a:p>
        </p:txBody>
      </p:sp>
      <p:sp>
        <p:nvSpPr>
          <p:cNvPr id="434181" name="Rectangle 3"/>
          <p:cNvSpPr>
            <a:spLocks noGrp="1" noChangeArrowheads="1"/>
          </p:cNvSpPr>
          <p:nvPr>
            <p:ph type="body" idx="4294967295"/>
          </p:nvPr>
        </p:nvSpPr>
        <p:spPr>
          <a:xfrm>
            <a:off x="1403648" y="1628800"/>
            <a:ext cx="7010400" cy="4114800"/>
          </a:xfrm>
        </p:spPr>
        <p:txBody>
          <a:bodyPr/>
          <a:lstStyle/>
          <a:p>
            <a:r>
              <a:rPr lang="en-US" altLang="zh-CN" smtClean="0"/>
              <a:t>1</a:t>
            </a:r>
            <a:r>
              <a:rPr lang="zh-CN" altLang="en-US" dirty="0"/>
              <a:t>、身份认证：一个主体（人、进程、计算机）验证另一个实体是它自己声称的那个人或事物。</a:t>
            </a:r>
          </a:p>
          <a:p>
            <a:pPr lvl="1"/>
            <a:r>
              <a:rPr lang="zh-CN" altLang="en-US" dirty="0"/>
              <a:t>认证需要证书形式的证据。</a:t>
            </a:r>
          </a:p>
          <a:p>
            <a:pPr lvl="1"/>
            <a:r>
              <a:rPr lang="zh-CN" altLang="en-US" dirty="0"/>
              <a:t>证据：口令、私钥、指纹</a:t>
            </a:r>
          </a:p>
          <a:p>
            <a:pPr lvl="1"/>
            <a:r>
              <a:rPr lang="zh-CN" altLang="en-US" dirty="0"/>
              <a:t>认证模式</a:t>
            </a:r>
          </a:p>
          <a:p>
            <a:pPr lvl="2"/>
            <a:r>
              <a:rPr lang="zh-CN" altLang="en-US" dirty="0"/>
              <a:t>基本认证、摘要认证、基本表单的认证、</a:t>
            </a:r>
            <a:r>
              <a:rPr lang="en-US" altLang="zh-CN" dirty="0"/>
              <a:t>passport</a:t>
            </a:r>
            <a:r>
              <a:rPr lang="zh-CN" altLang="en-US" dirty="0"/>
              <a:t>认证、</a:t>
            </a:r>
            <a:r>
              <a:rPr lang="en-US" altLang="zh-CN" dirty="0"/>
              <a:t>windows</a:t>
            </a:r>
            <a:r>
              <a:rPr lang="zh-CN" altLang="en-US" dirty="0"/>
              <a:t>认证、</a:t>
            </a:r>
            <a:r>
              <a:rPr lang="en-US" altLang="zh-CN" dirty="0"/>
              <a:t>NTLM</a:t>
            </a:r>
            <a:r>
              <a:rPr lang="zh-CN" altLang="en-US" dirty="0"/>
              <a:t>认证、</a:t>
            </a:r>
            <a:r>
              <a:rPr lang="en-US" altLang="zh-CN" dirty="0">
                <a:solidFill>
                  <a:srgbClr val="FF3300"/>
                </a:solidFill>
              </a:rPr>
              <a:t>Kerberos v5</a:t>
            </a:r>
            <a:r>
              <a:rPr lang="zh-CN" altLang="en-US" dirty="0">
                <a:solidFill>
                  <a:srgbClr val="FF3300"/>
                </a:solidFill>
              </a:rPr>
              <a:t>认证、</a:t>
            </a:r>
            <a:r>
              <a:rPr lang="en-US" altLang="zh-CN" dirty="0">
                <a:solidFill>
                  <a:srgbClr val="FF3300"/>
                </a:solidFill>
              </a:rPr>
              <a:t>X.509</a:t>
            </a:r>
            <a:r>
              <a:rPr lang="zh-CN" altLang="en-US" dirty="0">
                <a:solidFill>
                  <a:srgbClr val="FF3300"/>
                </a:solidFill>
              </a:rPr>
              <a:t>认证、</a:t>
            </a:r>
            <a:r>
              <a:rPr lang="en-US" altLang="zh-CN" dirty="0" err="1">
                <a:solidFill>
                  <a:srgbClr val="FF3300"/>
                </a:solidFill>
              </a:rPr>
              <a:t>IPSec</a:t>
            </a:r>
            <a:r>
              <a:rPr lang="zh-CN" altLang="en-US" dirty="0">
                <a:solidFill>
                  <a:srgbClr val="FF3300"/>
                </a:solidFill>
              </a:rPr>
              <a:t>认证</a:t>
            </a:r>
            <a:r>
              <a:rPr lang="zh-CN" altLang="en-US" dirty="0"/>
              <a:t>、</a:t>
            </a:r>
            <a:r>
              <a:rPr lang="en-US" altLang="zh-CN" dirty="0"/>
              <a:t>RADIUS</a:t>
            </a:r>
          </a:p>
        </p:txBody>
      </p:sp>
      <p:sp>
        <p:nvSpPr>
          <p:cNvPr id="434182"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2E74962D-2EA9-4053-82AC-5A6F7310C41E}" type="slidenum">
              <a:rPr kumimoji="0" lang="en-US" altLang="zh-CN" sz="1200">
                <a:latin typeface="Arial" charset="0"/>
              </a:rPr>
              <a:pPr algn="ctr"/>
              <a:t>119</a:t>
            </a:fld>
            <a:endParaRPr kumimoji="0" lang="en-US" altLang="zh-CN" sz="1200">
              <a:latin typeface="Arial" charset="0"/>
            </a:endParaRPr>
          </a:p>
        </p:txBody>
      </p:sp>
    </p:spTree>
    <p:extLst>
      <p:ext uri="{BB962C8B-B14F-4D97-AF65-F5344CB8AC3E}">
        <p14:creationId xmlns:p14="http://schemas.microsoft.com/office/powerpoint/2010/main" val="334419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67544" y="908720"/>
            <a:ext cx="8229600" cy="711200"/>
          </a:xfrm>
        </p:spPr>
        <p:txBody>
          <a:bodyPr/>
          <a:lstStyle/>
          <a:p>
            <a:r>
              <a:rPr lang="zh-CN" altLang="en-US" dirty="0"/>
              <a:t>对称密钥（秘密密钥）加密技术</a:t>
            </a:r>
          </a:p>
        </p:txBody>
      </p:sp>
      <p:graphicFrame>
        <p:nvGraphicFramePr>
          <p:cNvPr id="267267" name="Object 3"/>
          <p:cNvGraphicFramePr>
            <a:graphicFrameLocks noChangeAspect="1"/>
          </p:cNvGraphicFramePr>
          <p:nvPr/>
        </p:nvGraphicFramePr>
        <p:xfrm>
          <a:off x="838200" y="1905000"/>
          <a:ext cx="2033588" cy="2895600"/>
        </p:xfrm>
        <a:graphic>
          <a:graphicData uri="http://schemas.openxmlformats.org/presentationml/2006/ole">
            <mc:AlternateContent xmlns:mc="http://schemas.openxmlformats.org/markup-compatibility/2006">
              <mc:Choice xmlns:v="urn:schemas-microsoft-com:vml" Requires="v">
                <p:oleObj spid="_x0000_s1058" name="剪辑" r:id="rId4" imgW="1605960" imgH="2286360" progId="MS_ClipArt_Gallery.2">
                  <p:embed/>
                </p:oleObj>
              </mc:Choice>
              <mc:Fallback>
                <p:oleObj name="剪辑" r:id="rId4" imgW="1605960" imgH="22863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033588"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8" name="Object 4"/>
          <p:cNvGraphicFramePr>
            <a:graphicFrameLocks noChangeAspect="1"/>
          </p:cNvGraphicFramePr>
          <p:nvPr>
            <p:extLst>
              <p:ext uri="{D42A27DB-BD31-4B8C-83A1-F6EECF244321}">
                <p14:modId xmlns:p14="http://schemas.microsoft.com/office/powerpoint/2010/main" val="2005960402"/>
              </p:ext>
            </p:extLst>
          </p:nvPr>
        </p:nvGraphicFramePr>
        <p:xfrm>
          <a:off x="2590800" y="1682080"/>
          <a:ext cx="5486400" cy="4267200"/>
        </p:xfrm>
        <a:graphic>
          <a:graphicData uri="http://schemas.openxmlformats.org/presentationml/2006/ole">
            <mc:AlternateContent xmlns:mc="http://schemas.openxmlformats.org/markup-compatibility/2006">
              <mc:Choice xmlns:v="urn:schemas-microsoft-com:vml" Requires="v">
                <p:oleObj spid="_x0000_s1059" name="剪辑" r:id="rId6" imgW="3245760" imgH="1081440" progId="MS_ClipArt_Gallery.2">
                  <p:embed/>
                </p:oleObj>
              </mc:Choice>
              <mc:Fallback>
                <p:oleObj name="剪辑" r:id="rId6" imgW="3245760" imgH="10814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682080"/>
                        <a:ext cx="54864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9" name="Text Box 5"/>
          <p:cNvSpPr txBox="1">
            <a:spLocks noChangeArrowheads="1"/>
          </p:cNvSpPr>
          <p:nvPr/>
        </p:nvSpPr>
        <p:spPr bwMode="auto">
          <a:xfrm rot="-525764">
            <a:off x="3459163" y="2327202"/>
            <a:ext cx="44005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sz="2800" dirty="0">
                <a:solidFill>
                  <a:srgbClr val="A50021"/>
                </a:solidFill>
                <a:latin typeface="楷体_GB2312" pitchFamily="49" charset="-122"/>
                <a:ea typeface="楷体_GB2312" pitchFamily="49" charset="-122"/>
              </a:rPr>
              <a:t>    </a:t>
            </a:r>
            <a:r>
              <a:rPr kumimoji="1" lang="zh-CN" altLang="en-US" sz="2800" i="1" dirty="0">
                <a:solidFill>
                  <a:srgbClr val="A50021"/>
                </a:solidFill>
                <a:latin typeface="楷体_GB2312" pitchFamily="49" charset="-122"/>
                <a:ea typeface="楷体_GB2312" pitchFamily="49" charset="-122"/>
              </a:rPr>
              <a:t>加密算法与解密算法是相同的且是公开的，加密密钥与解密密钥是同一个且不可被推算出来的单向函数算法。密钥的生成与发送需严格管理。</a:t>
            </a:r>
          </a:p>
        </p:txBody>
      </p:sp>
    </p:spTree>
    <p:extLst>
      <p:ext uri="{BB962C8B-B14F-4D97-AF65-F5344CB8AC3E}">
        <p14:creationId xmlns:p14="http://schemas.microsoft.com/office/powerpoint/2010/main" val="1390636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67267"/>
                                        </p:tgtEl>
                                        <p:attrNameLst>
                                          <p:attrName>style.visibility</p:attrName>
                                        </p:attrNameLst>
                                      </p:cBhvr>
                                      <p:to>
                                        <p:strVal val="visible"/>
                                      </p:to>
                                    </p:set>
                                    <p:anim calcmode="lin" valueType="num">
                                      <p:cBhvr>
                                        <p:cTn id="7" dur="5000" fill="hold"/>
                                        <p:tgtEl>
                                          <p:spTgt spid="267267"/>
                                        </p:tgtEl>
                                        <p:attrNameLst>
                                          <p:attrName>ppt_w</p:attrName>
                                        </p:attrNameLst>
                                      </p:cBhvr>
                                      <p:tavLst>
                                        <p:tav tm="0" fmla="#ppt_w*sin(2.5*pi*$)">
                                          <p:val>
                                            <p:fltVal val="0"/>
                                          </p:val>
                                        </p:tav>
                                        <p:tav tm="100000">
                                          <p:val>
                                            <p:fltVal val="1"/>
                                          </p:val>
                                        </p:tav>
                                      </p:tavLst>
                                    </p:anim>
                                    <p:anim calcmode="lin" valueType="num">
                                      <p:cBhvr>
                                        <p:cTn id="8" dur="5000" fill="hold"/>
                                        <p:tgtEl>
                                          <p:spTgt spid="267267"/>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0"/>
                            </p:stCondLst>
                            <p:childTnLst>
                              <p:par>
                                <p:cTn id="10" presetID="17" presetClass="entr" presetSubtype="1" fill="hold" nodeType="afterEffect">
                                  <p:stCondLst>
                                    <p:cond delay="0"/>
                                  </p:stCondLst>
                                  <p:childTnLst>
                                    <p:set>
                                      <p:cBhvr>
                                        <p:cTn id="11" dur="1" fill="hold">
                                          <p:stCondLst>
                                            <p:cond delay="0"/>
                                          </p:stCondLst>
                                        </p:cTn>
                                        <p:tgtEl>
                                          <p:spTgt spid="267268"/>
                                        </p:tgtEl>
                                        <p:attrNameLst>
                                          <p:attrName>style.visibility</p:attrName>
                                        </p:attrNameLst>
                                      </p:cBhvr>
                                      <p:to>
                                        <p:strVal val="visible"/>
                                      </p:to>
                                    </p:set>
                                    <p:anim calcmode="lin" valueType="num">
                                      <p:cBhvr>
                                        <p:cTn id="12" dur="500" fill="hold"/>
                                        <p:tgtEl>
                                          <p:spTgt spid="267268"/>
                                        </p:tgtEl>
                                        <p:attrNameLst>
                                          <p:attrName>ppt_x</p:attrName>
                                        </p:attrNameLst>
                                      </p:cBhvr>
                                      <p:tavLst>
                                        <p:tav tm="0">
                                          <p:val>
                                            <p:strVal val="#ppt_x"/>
                                          </p:val>
                                        </p:tav>
                                        <p:tav tm="100000">
                                          <p:val>
                                            <p:strVal val="#ppt_x"/>
                                          </p:val>
                                        </p:tav>
                                      </p:tavLst>
                                    </p:anim>
                                    <p:anim calcmode="lin" valueType="num">
                                      <p:cBhvr>
                                        <p:cTn id="13" dur="500" fill="hold"/>
                                        <p:tgtEl>
                                          <p:spTgt spid="267268"/>
                                        </p:tgtEl>
                                        <p:attrNameLst>
                                          <p:attrName>ppt_y</p:attrName>
                                        </p:attrNameLst>
                                      </p:cBhvr>
                                      <p:tavLst>
                                        <p:tav tm="0">
                                          <p:val>
                                            <p:strVal val="#ppt_y-#ppt_h/2"/>
                                          </p:val>
                                        </p:tav>
                                        <p:tav tm="100000">
                                          <p:val>
                                            <p:strVal val="#ppt_y"/>
                                          </p:val>
                                        </p:tav>
                                      </p:tavLst>
                                    </p:anim>
                                    <p:anim calcmode="lin" valueType="num">
                                      <p:cBhvr>
                                        <p:cTn id="14" dur="500" fill="hold"/>
                                        <p:tgtEl>
                                          <p:spTgt spid="267268"/>
                                        </p:tgtEl>
                                        <p:attrNameLst>
                                          <p:attrName>ppt_w</p:attrName>
                                        </p:attrNameLst>
                                      </p:cBhvr>
                                      <p:tavLst>
                                        <p:tav tm="0">
                                          <p:val>
                                            <p:strVal val="#ppt_w"/>
                                          </p:val>
                                        </p:tav>
                                        <p:tav tm="100000">
                                          <p:val>
                                            <p:strVal val="#ppt_w"/>
                                          </p:val>
                                        </p:tav>
                                      </p:tavLst>
                                    </p:anim>
                                    <p:anim calcmode="lin" valueType="num">
                                      <p:cBhvr>
                                        <p:cTn id="15" dur="500" fill="hold"/>
                                        <p:tgtEl>
                                          <p:spTgt spid="267268"/>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500"/>
                            </p:stCondLst>
                            <p:childTnLst>
                              <p:par>
                                <p:cTn id="17" presetID="22" presetClass="entr" presetSubtype="8" fill="hold" grpId="0" nodeType="afterEffect">
                                  <p:stCondLst>
                                    <p:cond delay="0"/>
                                  </p:stCondLst>
                                  <p:iterate type="wd">
                                    <p:tmPct val="100000"/>
                                  </p:iterate>
                                  <p:childTnLst>
                                    <p:set>
                                      <p:cBhvr>
                                        <p:cTn id="18" dur="1" fill="hold">
                                          <p:stCondLst>
                                            <p:cond delay="0"/>
                                          </p:stCondLst>
                                        </p:cTn>
                                        <p:tgtEl>
                                          <p:spTgt spid="267269"/>
                                        </p:tgtEl>
                                        <p:attrNameLst>
                                          <p:attrName>style.visibility</p:attrName>
                                        </p:attrNameLst>
                                      </p:cBhvr>
                                      <p:to>
                                        <p:strVal val="visible"/>
                                      </p:to>
                                    </p:set>
                                    <p:animEffect transition="in" filter="wipe(left)">
                                      <p:cBhvr>
                                        <p:cTn id="19" dur="300"/>
                                        <p:tgtEl>
                                          <p:spTgt spid="26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36227"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36228" name="Rectangle 2"/>
          <p:cNvSpPr>
            <a:spLocks noGrp="1" noChangeArrowheads="1"/>
          </p:cNvSpPr>
          <p:nvPr>
            <p:ph type="title" idx="4294967295"/>
          </p:nvPr>
        </p:nvSpPr>
        <p:spPr/>
        <p:txBody>
          <a:bodyPr/>
          <a:lstStyle/>
          <a:p>
            <a:endParaRPr lang="zh-CN" altLang="zh-CN"/>
          </a:p>
        </p:txBody>
      </p:sp>
      <p:sp>
        <p:nvSpPr>
          <p:cNvPr id="436229" name="Rectangle 3"/>
          <p:cNvSpPr>
            <a:spLocks noGrp="1" noChangeArrowheads="1"/>
          </p:cNvSpPr>
          <p:nvPr>
            <p:ph type="body" idx="4294967295"/>
          </p:nvPr>
        </p:nvSpPr>
        <p:spPr>
          <a:xfrm>
            <a:off x="1476375" y="1484313"/>
            <a:ext cx="7199313" cy="4114800"/>
          </a:xfrm>
        </p:spPr>
        <p:txBody>
          <a:bodyPr/>
          <a:lstStyle/>
          <a:p>
            <a:r>
              <a:rPr lang="zh-CN" altLang="en-US"/>
              <a:t>基本认证：是一个简单的认证协议，是作为</a:t>
            </a:r>
            <a:r>
              <a:rPr lang="en-US" altLang="zh-CN"/>
              <a:t>HTTP 1.0</a:t>
            </a:r>
            <a:r>
              <a:rPr lang="zh-CN" altLang="en-US"/>
              <a:t>协议的一部分定义的。</a:t>
            </a:r>
          </a:p>
          <a:p>
            <a:pPr lvl="1"/>
            <a:r>
              <a:rPr lang="en-US" altLang="zh-CN"/>
              <a:t>RFC</a:t>
            </a:r>
            <a:r>
              <a:rPr lang="zh-CN" altLang="en-US"/>
              <a:t>文档见</a:t>
            </a:r>
            <a:r>
              <a:rPr lang="en-US" altLang="zh-CN"/>
              <a:t>http://www.ietf.org/rfc/rfc2617.txt</a:t>
            </a:r>
          </a:p>
          <a:p>
            <a:pPr lvl="1"/>
            <a:r>
              <a:rPr lang="zh-CN" altLang="en-US"/>
              <a:t>在</a:t>
            </a:r>
            <a:r>
              <a:rPr lang="en-US" altLang="zh-CN"/>
              <a:t>WEB</a:t>
            </a:r>
            <a:r>
              <a:rPr lang="zh-CN" altLang="en-US"/>
              <a:t>服务器和浏览器都支持这个协议</a:t>
            </a:r>
          </a:p>
          <a:p>
            <a:pPr lvl="1"/>
            <a:r>
              <a:rPr lang="zh-CN" altLang="en-US"/>
              <a:t>不安全，口令没有保护</a:t>
            </a:r>
          </a:p>
          <a:p>
            <a:pPr lvl="1"/>
            <a:r>
              <a:rPr lang="zh-CN" altLang="en-US"/>
              <a:t>用户名和口令是</a:t>
            </a:r>
            <a:r>
              <a:rPr lang="en-US" altLang="zh-CN"/>
              <a:t>64</a:t>
            </a:r>
            <a:r>
              <a:rPr lang="zh-CN" altLang="en-US"/>
              <a:t>位编码的，容易解码</a:t>
            </a:r>
          </a:p>
          <a:p>
            <a:pPr lvl="1"/>
            <a:r>
              <a:rPr lang="zh-CN" altLang="en-US"/>
              <a:t>对安全性要求高时，应使用</a:t>
            </a:r>
            <a:r>
              <a:rPr lang="en-US" altLang="zh-CN"/>
              <a:t>SSL</a:t>
            </a:r>
            <a:r>
              <a:rPr lang="zh-CN" altLang="en-US"/>
              <a:t>或</a:t>
            </a:r>
            <a:r>
              <a:rPr lang="en-US" altLang="zh-CN"/>
              <a:t>IPSec</a:t>
            </a:r>
            <a:r>
              <a:rPr lang="zh-CN" altLang="en-US"/>
              <a:t>保护连接</a:t>
            </a:r>
          </a:p>
        </p:txBody>
      </p:sp>
      <p:sp>
        <p:nvSpPr>
          <p:cNvPr id="436230"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B9F7FE1E-00A4-40B3-8E74-D1EE47D7B735}" type="slidenum">
              <a:rPr kumimoji="0" lang="en-US" altLang="zh-CN" sz="1200">
                <a:latin typeface="Arial" charset="0"/>
              </a:rPr>
              <a:pPr algn="ctr"/>
              <a:t>120</a:t>
            </a:fld>
            <a:endParaRPr kumimoji="0" lang="en-US" altLang="zh-CN" sz="1200">
              <a:latin typeface="Arial" charset="0"/>
            </a:endParaRPr>
          </a:p>
        </p:txBody>
      </p:sp>
    </p:spTree>
    <p:extLst>
      <p:ext uri="{BB962C8B-B14F-4D97-AF65-F5344CB8AC3E}">
        <p14:creationId xmlns:p14="http://schemas.microsoft.com/office/powerpoint/2010/main" val="15457655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38275"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38276" name="Rectangle 2"/>
          <p:cNvSpPr>
            <a:spLocks noGrp="1" noChangeArrowheads="1"/>
          </p:cNvSpPr>
          <p:nvPr>
            <p:ph type="title" idx="4294967295"/>
          </p:nvPr>
        </p:nvSpPr>
        <p:spPr/>
        <p:txBody>
          <a:bodyPr/>
          <a:lstStyle/>
          <a:p>
            <a:endParaRPr lang="zh-CN" altLang="zh-CN"/>
          </a:p>
        </p:txBody>
      </p:sp>
      <p:sp>
        <p:nvSpPr>
          <p:cNvPr id="438277" name="Rectangle 3"/>
          <p:cNvSpPr>
            <a:spLocks noGrp="1" noChangeArrowheads="1"/>
          </p:cNvSpPr>
          <p:nvPr>
            <p:ph type="body" idx="4294967295"/>
          </p:nvPr>
        </p:nvSpPr>
        <p:spPr/>
        <p:txBody>
          <a:bodyPr/>
          <a:lstStyle/>
          <a:p>
            <a:r>
              <a:rPr lang="zh-CN" altLang="en-US"/>
              <a:t>摘要认证：比基本认证安全，口令加密传输。可在</a:t>
            </a:r>
            <a:r>
              <a:rPr lang="en-US" altLang="zh-CN"/>
              <a:t>IMAP</a:t>
            </a:r>
            <a:r>
              <a:rPr lang="zh-CN" altLang="en-US"/>
              <a:t>、</a:t>
            </a:r>
            <a:r>
              <a:rPr lang="en-US" altLang="zh-CN"/>
              <a:t>POP3</a:t>
            </a:r>
            <a:r>
              <a:rPr lang="zh-CN" altLang="en-US"/>
              <a:t>、</a:t>
            </a:r>
            <a:r>
              <a:rPr lang="en-US" altLang="zh-CN"/>
              <a:t>SMTP</a:t>
            </a:r>
            <a:r>
              <a:rPr lang="zh-CN" altLang="en-US"/>
              <a:t>中考虑摘要认证。</a:t>
            </a:r>
          </a:p>
          <a:p>
            <a:r>
              <a:rPr lang="zh-CN" altLang="en-US"/>
              <a:t>基于表单的认证：在</a:t>
            </a:r>
            <a:r>
              <a:rPr lang="en-US" altLang="zh-CN"/>
              <a:t>web</a:t>
            </a:r>
            <a:r>
              <a:rPr lang="zh-CN" altLang="en-US"/>
              <a:t>页面显示用户时输入用户名和口令，然后单击提交或登陆按钮</a:t>
            </a:r>
          </a:p>
          <a:p>
            <a:pPr lvl="1"/>
            <a:r>
              <a:rPr lang="zh-CN" altLang="en-US"/>
              <a:t>例如：</a:t>
            </a:r>
            <a:r>
              <a:rPr lang="en-US" altLang="zh-CN"/>
              <a:t>ASP</a:t>
            </a:r>
            <a:r>
              <a:rPr lang="zh-CN" altLang="en-US"/>
              <a:t>代码从表单中读取用户名和口令，然后作为认证数据</a:t>
            </a:r>
          </a:p>
        </p:txBody>
      </p:sp>
      <p:pic>
        <p:nvPicPr>
          <p:cNvPr id="4382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005263"/>
            <a:ext cx="57531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279" name="灯片编号占位符 6"/>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BE247176-E0EC-4DFC-ADFF-7E24C6AD2A0D}" type="slidenum">
              <a:rPr kumimoji="0" lang="en-US" altLang="zh-CN" sz="1200">
                <a:latin typeface="Arial" charset="0"/>
              </a:rPr>
              <a:pPr algn="ctr"/>
              <a:t>121</a:t>
            </a:fld>
            <a:endParaRPr kumimoji="0" lang="en-US" altLang="zh-CN" sz="1200">
              <a:latin typeface="Arial" charset="0"/>
            </a:endParaRPr>
          </a:p>
        </p:txBody>
      </p:sp>
    </p:spTree>
    <p:extLst>
      <p:ext uri="{BB962C8B-B14F-4D97-AF65-F5344CB8AC3E}">
        <p14:creationId xmlns:p14="http://schemas.microsoft.com/office/powerpoint/2010/main" val="428488670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39299"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39300" name="Rectangle 2"/>
          <p:cNvSpPr>
            <a:spLocks noGrp="1" noChangeArrowheads="1"/>
          </p:cNvSpPr>
          <p:nvPr>
            <p:ph type="title" idx="4294967295"/>
          </p:nvPr>
        </p:nvSpPr>
        <p:spPr/>
        <p:txBody>
          <a:bodyPr/>
          <a:lstStyle/>
          <a:p>
            <a:endParaRPr lang="zh-CN" altLang="zh-CN"/>
          </a:p>
        </p:txBody>
      </p:sp>
      <p:sp>
        <p:nvSpPr>
          <p:cNvPr id="439301" name="Rectangle 3"/>
          <p:cNvSpPr>
            <a:spLocks noGrp="1" noChangeArrowheads="1"/>
          </p:cNvSpPr>
          <p:nvPr>
            <p:ph type="body" idx="4294967295"/>
          </p:nvPr>
        </p:nvSpPr>
        <p:spPr>
          <a:xfrm>
            <a:off x="1476375" y="1628775"/>
            <a:ext cx="7010400" cy="4114800"/>
          </a:xfrm>
        </p:spPr>
        <p:txBody>
          <a:bodyPr/>
          <a:lstStyle/>
          <a:p>
            <a:r>
              <a:rPr lang="en-US" altLang="zh-CN" sz="2600"/>
              <a:t>Microsoft Passport</a:t>
            </a:r>
            <a:r>
              <a:rPr lang="zh-CN" altLang="en-US" sz="2600"/>
              <a:t>：微软提供的集中式认证方式，用于多种服务</a:t>
            </a:r>
            <a:r>
              <a:rPr lang="en-US" altLang="zh-CN" sz="2600"/>
              <a:t>,</a:t>
            </a:r>
            <a:r>
              <a:rPr lang="zh-CN" altLang="en-US" sz="2600"/>
              <a:t>如</a:t>
            </a:r>
            <a:r>
              <a:rPr lang="en-US" altLang="zh-CN" sz="2600"/>
              <a:t>Hotmail</a:t>
            </a:r>
            <a:r>
              <a:rPr lang="zh-CN" altLang="en-US" sz="2600"/>
              <a:t>、</a:t>
            </a:r>
            <a:r>
              <a:rPr lang="en-US" altLang="zh-CN" sz="2600"/>
              <a:t>MSN</a:t>
            </a:r>
            <a:r>
              <a:rPr lang="zh-CN" altLang="en-US" sz="2600"/>
              <a:t>等。要在</a:t>
            </a:r>
            <a:r>
              <a:rPr lang="en-US" altLang="zh-CN" sz="2600"/>
              <a:t>Web</a:t>
            </a:r>
            <a:r>
              <a:rPr lang="zh-CN" altLang="en-US" sz="2600"/>
              <a:t>服务中包含</a:t>
            </a:r>
            <a:r>
              <a:rPr lang="en-US" altLang="zh-CN" sz="2600"/>
              <a:t>Passport</a:t>
            </a:r>
            <a:r>
              <a:rPr lang="zh-CN" altLang="en-US" sz="2600"/>
              <a:t>需要使用</a:t>
            </a:r>
            <a:r>
              <a:rPr lang="en-US" altLang="zh-CN" sz="2600"/>
              <a:t>Passport SDK</a:t>
            </a:r>
            <a:r>
              <a:rPr lang="zh-CN" altLang="en-US" sz="2600"/>
              <a:t>，在</a:t>
            </a:r>
            <a:r>
              <a:rPr lang="en-US" altLang="zh-CN" sz="2600"/>
              <a:t>http://www.passport.com</a:t>
            </a:r>
          </a:p>
          <a:p>
            <a:r>
              <a:rPr lang="en-US" altLang="zh-CN" sz="2600"/>
              <a:t>Windows</a:t>
            </a:r>
            <a:r>
              <a:rPr lang="zh-CN" altLang="en-US" sz="2600"/>
              <a:t>认证：</a:t>
            </a:r>
            <a:r>
              <a:rPr lang="en-US" altLang="zh-CN" sz="2600"/>
              <a:t>NTLM</a:t>
            </a:r>
            <a:r>
              <a:rPr lang="zh-CN" altLang="en-US" sz="2600"/>
              <a:t>和</a:t>
            </a:r>
            <a:r>
              <a:rPr lang="en-US" altLang="zh-CN" sz="2600"/>
              <a:t>Kerberos</a:t>
            </a:r>
          </a:p>
          <a:p>
            <a:pPr lvl="1"/>
            <a:r>
              <a:rPr lang="en-US" altLang="zh-CN" sz="2400"/>
              <a:t>NTLM</a:t>
            </a:r>
            <a:r>
              <a:rPr lang="zh-CN" altLang="en-US" sz="2400"/>
              <a:t>：被多种</a:t>
            </a:r>
            <a:r>
              <a:rPr lang="en-US" altLang="zh-CN" sz="2400"/>
              <a:t>windows</a:t>
            </a:r>
            <a:r>
              <a:rPr lang="zh-CN" altLang="en-US" sz="2400"/>
              <a:t>服务应用，包括文件和打印服务，</a:t>
            </a:r>
            <a:r>
              <a:rPr lang="en-US" altLang="zh-CN" sz="2400"/>
              <a:t>IIS</a:t>
            </a:r>
            <a:r>
              <a:rPr lang="zh-CN" altLang="en-US" sz="2400"/>
              <a:t>，</a:t>
            </a:r>
            <a:r>
              <a:rPr lang="en-US" altLang="zh-CN" sz="2400"/>
              <a:t>MS SQL,Exchange</a:t>
            </a:r>
            <a:r>
              <a:rPr lang="zh-CN" altLang="en-US" sz="2400"/>
              <a:t>包括版本</a:t>
            </a:r>
            <a:r>
              <a:rPr lang="en-US" altLang="zh-CN" sz="2400"/>
              <a:t>1</a:t>
            </a:r>
            <a:r>
              <a:rPr lang="zh-CN" altLang="en-US" sz="2400"/>
              <a:t>和版本</a:t>
            </a:r>
            <a:r>
              <a:rPr lang="en-US" altLang="zh-CN" sz="2400"/>
              <a:t>2</a:t>
            </a:r>
            <a:r>
              <a:rPr lang="zh-CN" altLang="en-US" sz="2400"/>
              <a:t>。</a:t>
            </a:r>
            <a:r>
              <a:rPr lang="en-US" altLang="zh-CN" sz="2400"/>
              <a:t>NTLM</a:t>
            </a:r>
            <a:r>
              <a:rPr lang="zh-CN" altLang="en-US" sz="2400"/>
              <a:t>只向服务器认证客户机，它不为客户机校验服务器的真实性</a:t>
            </a:r>
          </a:p>
          <a:p>
            <a:pPr lvl="1"/>
            <a:r>
              <a:rPr lang="en-US" altLang="zh-CN" sz="2400"/>
              <a:t>Kerberos V5</a:t>
            </a:r>
            <a:r>
              <a:rPr lang="zh-CN" altLang="en-US" sz="2400"/>
              <a:t>：由</a:t>
            </a:r>
            <a:r>
              <a:rPr lang="en-US" altLang="zh-CN" sz="2400"/>
              <a:t>MIT</a:t>
            </a:r>
            <a:r>
              <a:rPr lang="zh-CN" altLang="en-US" sz="2400"/>
              <a:t>设计的，</a:t>
            </a:r>
            <a:r>
              <a:rPr lang="en-US" altLang="zh-CN" sz="2400"/>
              <a:t>Win2K</a:t>
            </a:r>
            <a:r>
              <a:rPr lang="zh-CN" altLang="en-US" sz="2400"/>
              <a:t>以后版本都实现该协议，客户机和服务器都被校验，比</a:t>
            </a:r>
            <a:r>
              <a:rPr lang="en-US" altLang="zh-CN" sz="2400"/>
              <a:t>NTLM</a:t>
            </a:r>
            <a:r>
              <a:rPr lang="zh-CN" altLang="en-US" sz="2400"/>
              <a:t>更安全，速度更快</a:t>
            </a:r>
          </a:p>
        </p:txBody>
      </p:sp>
      <p:sp>
        <p:nvSpPr>
          <p:cNvPr id="439302"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BD561F8E-672D-447E-9BE6-5865DADFB38D}" type="slidenum">
              <a:rPr kumimoji="0" lang="en-US" altLang="zh-CN" sz="1200">
                <a:latin typeface="Arial" charset="0"/>
              </a:rPr>
              <a:pPr algn="ctr"/>
              <a:t>122</a:t>
            </a:fld>
            <a:endParaRPr kumimoji="0" lang="en-US" altLang="zh-CN" sz="1200">
              <a:latin typeface="Arial" charset="0"/>
            </a:endParaRPr>
          </a:p>
        </p:txBody>
      </p:sp>
    </p:spTree>
    <p:extLst>
      <p:ext uri="{BB962C8B-B14F-4D97-AF65-F5344CB8AC3E}">
        <p14:creationId xmlns:p14="http://schemas.microsoft.com/office/powerpoint/2010/main" val="15371096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0323"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0324" name="Rectangle 2"/>
          <p:cNvSpPr>
            <a:spLocks noGrp="1" noChangeArrowheads="1"/>
          </p:cNvSpPr>
          <p:nvPr>
            <p:ph type="title" idx="4294967295"/>
          </p:nvPr>
        </p:nvSpPr>
        <p:spPr/>
        <p:txBody>
          <a:bodyPr/>
          <a:lstStyle/>
          <a:p>
            <a:endParaRPr lang="zh-CN" altLang="zh-CN"/>
          </a:p>
        </p:txBody>
      </p:sp>
      <p:sp>
        <p:nvSpPr>
          <p:cNvPr id="440325" name="Rectangle 3"/>
          <p:cNvSpPr>
            <a:spLocks noGrp="1" noChangeArrowheads="1"/>
          </p:cNvSpPr>
          <p:nvPr>
            <p:ph type="body" idx="4294967295"/>
          </p:nvPr>
        </p:nvSpPr>
        <p:spPr>
          <a:xfrm>
            <a:off x="1547813" y="1412875"/>
            <a:ext cx="7010400" cy="4114800"/>
          </a:xfrm>
        </p:spPr>
        <p:txBody>
          <a:bodyPr/>
          <a:lstStyle/>
          <a:p>
            <a:r>
              <a:rPr lang="en-US" altLang="zh-CN" sz="2600"/>
              <a:t>X.509</a:t>
            </a:r>
            <a:r>
              <a:rPr lang="zh-CN" altLang="en-US" sz="2600"/>
              <a:t>：现在最实际的用法是</a:t>
            </a:r>
            <a:r>
              <a:rPr lang="en-US" altLang="zh-CN" sz="2600"/>
              <a:t>SSL</a:t>
            </a:r>
            <a:r>
              <a:rPr lang="zh-CN" altLang="en-US" sz="2600"/>
              <a:t>，当用</a:t>
            </a:r>
            <a:r>
              <a:rPr lang="en-US" altLang="zh-CN" sz="2600"/>
              <a:t>SSL</a:t>
            </a:r>
            <a:r>
              <a:rPr lang="zh-CN" altLang="en-US" sz="2600"/>
              <a:t>连接</a:t>
            </a:r>
            <a:r>
              <a:rPr lang="en-US" altLang="zh-CN" sz="2600"/>
              <a:t>Web</a:t>
            </a:r>
            <a:r>
              <a:rPr lang="zh-CN" altLang="en-US" sz="2600"/>
              <a:t>服务器或邮件服务器时，应用程序会校验服务器的真实性。</a:t>
            </a:r>
          </a:p>
          <a:p>
            <a:pPr lvl="1"/>
            <a:r>
              <a:rPr lang="zh-CN" altLang="en-US" sz="2400"/>
              <a:t>是通过将服务器的证书中的普通名字与应用程序正在连接的主机名相比较完成的，若两个名称不同，应用程序会发警告。</a:t>
            </a:r>
          </a:p>
          <a:p>
            <a:r>
              <a:rPr lang="en-US" altLang="zh-CN" sz="2600"/>
              <a:t>IPSec</a:t>
            </a:r>
            <a:r>
              <a:rPr lang="zh-CN" altLang="en-US" sz="2600"/>
              <a:t>：只认证服务器，不能认证用户。</a:t>
            </a:r>
          </a:p>
          <a:p>
            <a:pPr lvl="1"/>
            <a:r>
              <a:rPr lang="zh-CN" altLang="en-US" sz="2400"/>
              <a:t>认证服务器，还提供数据完整性和保密性</a:t>
            </a:r>
          </a:p>
          <a:p>
            <a:r>
              <a:rPr lang="en-US" altLang="zh-CN" sz="2600"/>
              <a:t>Radius</a:t>
            </a:r>
            <a:r>
              <a:rPr lang="zh-CN" altLang="en-US" sz="2600"/>
              <a:t>：许多服务产品，包括</a:t>
            </a:r>
            <a:r>
              <a:rPr lang="en-US" altLang="zh-CN" sz="2600"/>
              <a:t>Microsoft Internet</a:t>
            </a:r>
            <a:r>
              <a:rPr lang="zh-CN" altLang="en-US" sz="2600"/>
              <a:t>认证服务</a:t>
            </a:r>
            <a:r>
              <a:rPr lang="en-US" altLang="zh-CN" sz="2600"/>
              <a:t>(Internet Authentication Service,IAS)</a:t>
            </a:r>
            <a:r>
              <a:rPr lang="zh-CN" altLang="en-US" sz="2600"/>
              <a:t>都支持</a:t>
            </a:r>
            <a:r>
              <a:rPr lang="en-US" altLang="zh-CN" sz="2600"/>
              <a:t>Radius</a:t>
            </a:r>
            <a:r>
              <a:rPr lang="zh-CN" altLang="en-US" sz="2600"/>
              <a:t>，它实际上是远程用户认证的标准协议，</a:t>
            </a:r>
            <a:r>
              <a:rPr lang="en-US" altLang="zh-CN" sz="2600"/>
              <a:t>Win2K</a:t>
            </a:r>
            <a:r>
              <a:rPr lang="zh-CN" altLang="en-US" sz="2600"/>
              <a:t>下的认证数据库是</a:t>
            </a:r>
            <a:r>
              <a:rPr lang="en-US" altLang="zh-CN" sz="2600"/>
              <a:t>Active Directory</a:t>
            </a:r>
          </a:p>
        </p:txBody>
      </p:sp>
      <p:sp>
        <p:nvSpPr>
          <p:cNvPr id="440326"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0AF45F5C-DCFD-4F3A-A4A2-8A532C0D523A}" type="slidenum">
              <a:rPr kumimoji="0" lang="en-US" altLang="zh-CN" sz="1200">
                <a:latin typeface="Arial" charset="0"/>
              </a:rPr>
              <a:pPr algn="ctr"/>
              <a:t>123</a:t>
            </a:fld>
            <a:endParaRPr kumimoji="0" lang="en-US" altLang="zh-CN" sz="1200">
              <a:latin typeface="Arial" charset="0"/>
            </a:endParaRPr>
          </a:p>
        </p:txBody>
      </p:sp>
    </p:spTree>
    <p:extLst>
      <p:ext uri="{BB962C8B-B14F-4D97-AF65-F5344CB8AC3E}">
        <p14:creationId xmlns:p14="http://schemas.microsoft.com/office/powerpoint/2010/main" val="3521501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1347"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1348" name="Rectangle 2"/>
          <p:cNvSpPr>
            <a:spLocks noGrp="1" noChangeArrowheads="1"/>
          </p:cNvSpPr>
          <p:nvPr>
            <p:ph type="title" idx="4294967295"/>
          </p:nvPr>
        </p:nvSpPr>
        <p:spPr/>
        <p:txBody>
          <a:bodyPr/>
          <a:lstStyle/>
          <a:p>
            <a:endParaRPr lang="zh-CN" altLang="zh-CN"/>
          </a:p>
        </p:txBody>
      </p:sp>
      <p:sp>
        <p:nvSpPr>
          <p:cNvPr id="441349" name="Rectangle 3"/>
          <p:cNvSpPr>
            <a:spLocks noGrp="1" noChangeArrowheads="1"/>
          </p:cNvSpPr>
          <p:nvPr>
            <p:ph type="body" idx="4294967295"/>
          </p:nvPr>
        </p:nvSpPr>
        <p:spPr>
          <a:xfrm>
            <a:off x="1476375" y="1484313"/>
            <a:ext cx="7010400" cy="4114800"/>
          </a:xfrm>
        </p:spPr>
        <p:txBody>
          <a:bodyPr/>
          <a:lstStyle/>
          <a:p>
            <a:pPr>
              <a:lnSpc>
                <a:spcPct val="90000"/>
              </a:lnSpc>
            </a:pPr>
            <a:r>
              <a:rPr lang="en-US" altLang="zh-CN" sz="2600"/>
              <a:t>2</a:t>
            </a:r>
            <a:r>
              <a:rPr lang="zh-CN" altLang="en-US" sz="2600"/>
              <a:t>、授权</a:t>
            </a:r>
          </a:p>
          <a:p>
            <a:pPr lvl="1">
              <a:lnSpc>
                <a:spcPct val="90000"/>
              </a:lnSpc>
            </a:pPr>
            <a:r>
              <a:rPr lang="en-US" altLang="zh-CN" sz="2400"/>
              <a:t>ACL</a:t>
            </a:r>
            <a:r>
              <a:rPr lang="zh-CN" altLang="en-US" sz="2400"/>
              <a:t>：由一系列</a:t>
            </a:r>
            <a:r>
              <a:rPr lang="en-US" altLang="zh-CN" sz="2400"/>
              <a:t>ACE</a:t>
            </a:r>
            <a:r>
              <a:rPr lang="zh-CN" altLang="en-US" sz="2400"/>
              <a:t>，</a:t>
            </a:r>
            <a:r>
              <a:rPr lang="en-US" altLang="zh-CN" sz="2400"/>
              <a:t>ACE</a:t>
            </a:r>
            <a:r>
              <a:rPr lang="zh-CN" altLang="en-US" sz="2400"/>
              <a:t>决定一个主体能够对一个资源做什么。如</a:t>
            </a:r>
            <a:r>
              <a:rPr lang="en-US" altLang="zh-CN" sz="2400"/>
              <a:t>Blake</a:t>
            </a:r>
            <a:r>
              <a:rPr lang="zh-CN" altLang="en-US" sz="2400"/>
              <a:t>对某个对象有读权限</a:t>
            </a:r>
          </a:p>
          <a:p>
            <a:pPr lvl="1">
              <a:lnSpc>
                <a:spcPct val="90000"/>
              </a:lnSpc>
            </a:pPr>
            <a:r>
              <a:rPr lang="zh-CN" altLang="en-US" sz="2400"/>
              <a:t>特权：是赋予用户的权利，用户可以执行系统范围内的操作，如调试程序、备份、远程关机</a:t>
            </a:r>
          </a:p>
          <a:p>
            <a:pPr lvl="1">
              <a:lnSpc>
                <a:spcPct val="90000"/>
              </a:lnSpc>
            </a:pPr>
            <a:r>
              <a:rPr lang="en-US" altLang="zh-CN" sz="2400"/>
              <a:t>IP</a:t>
            </a:r>
            <a:r>
              <a:rPr lang="zh-CN" altLang="en-US" sz="2400"/>
              <a:t>限制：是</a:t>
            </a:r>
            <a:r>
              <a:rPr lang="en-US" altLang="zh-CN" sz="2400"/>
              <a:t>IIS</a:t>
            </a:r>
            <a:r>
              <a:rPr lang="zh-CN" altLang="en-US" sz="2400"/>
              <a:t>的一项功能，限制</a:t>
            </a:r>
            <a:r>
              <a:rPr lang="en-US" altLang="zh-CN" sz="2400"/>
              <a:t>Web</a:t>
            </a:r>
            <a:r>
              <a:rPr lang="zh-CN" altLang="en-US" sz="2400"/>
              <a:t>站点的一部分，如一个目录，也可限制整个站点，使得只有专门</a:t>
            </a:r>
            <a:r>
              <a:rPr lang="en-US" altLang="zh-CN" sz="2400"/>
              <a:t>IP</a:t>
            </a:r>
            <a:r>
              <a:rPr lang="zh-CN" altLang="en-US" sz="2400"/>
              <a:t>、</a:t>
            </a:r>
            <a:r>
              <a:rPr lang="en-US" altLang="zh-CN" sz="2400"/>
              <a:t>DNS</a:t>
            </a:r>
            <a:r>
              <a:rPr lang="zh-CN" altLang="en-US" sz="2400"/>
              <a:t>、子网访问</a:t>
            </a:r>
          </a:p>
          <a:p>
            <a:pPr lvl="1">
              <a:lnSpc>
                <a:spcPct val="90000"/>
              </a:lnSpc>
            </a:pPr>
            <a:r>
              <a:rPr lang="zh-CN" altLang="en-US" sz="2400"/>
              <a:t>服务专用权限：服务的访问控制形式，保护自己专门的对象类型。如</a:t>
            </a:r>
            <a:r>
              <a:rPr lang="en-US" altLang="zh-CN" sz="2400"/>
              <a:t>MS Server</a:t>
            </a:r>
            <a:r>
              <a:rPr lang="zh-CN" altLang="en-US" sz="2400"/>
              <a:t>提供权限，管理员用它可以决定谁有权访问哪一个表、存储过程和视图。例</a:t>
            </a:r>
            <a:r>
              <a:rPr lang="en-US" altLang="zh-CN" sz="2400"/>
              <a:t>COM+</a:t>
            </a:r>
            <a:r>
              <a:rPr lang="zh-CN" altLang="en-US" sz="2400"/>
              <a:t>应有程序支持角色，可以为一组组件定义用户。</a:t>
            </a:r>
          </a:p>
        </p:txBody>
      </p:sp>
      <p:sp>
        <p:nvSpPr>
          <p:cNvPr id="441350"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8C885E43-9E44-4739-A148-CA526F1064C4}" type="slidenum">
              <a:rPr kumimoji="0" lang="en-US" altLang="zh-CN" sz="1200">
                <a:latin typeface="Arial" charset="0"/>
              </a:rPr>
              <a:pPr algn="ctr"/>
              <a:t>124</a:t>
            </a:fld>
            <a:endParaRPr kumimoji="0" lang="en-US" altLang="zh-CN" sz="1200">
              <a:latin typeface="Arial" charset="0"/>
            </a:endParaRPr>
          </a:p>
        </p:txBody>
      </p:sp>
    </p:spTree>
    <p:extLst>
      <p:ext uri="{BB962C8B-B14F-4D97-AF65-F5344CB8AC3E}">
        <p14:creationId xmlns:p14="http://schemas.microsoft.com/office/powerpoint/2010/main" val="10986112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2371"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2372" name="Rectangle 2"/>
          <p:cNvSpPr>
            <a:spLocks noGrp="1" noChangeArrowheads="1"/>
          </p:cNvSpPr>
          <p:nvPr>
            <p:ph type="title" idx="4294967295"/>
          </p:nvPr>
        </p:nvSpPr>
        <p:spPr/>
        <p:txBody>
          <a:bodyPr/>
          <a:lstStyle/>
          <a:p>
            <a:endParaRPr lang="zh-CN" altLang="zh-CN"/>
          </a:p>
        </p:txBody>
      </p:sp>
      <p:sp>
        <p:nvSpPr>
          <p:cNvPr id="442373" name="Rectangle 3"/>
          <p:cNvSpPr>
            <a:spLocks noGrp="1" noChangeArrowheads="1"/>
          </p:cNvSpPr>
          <p:nvPr>
            <p:ph type="body" idx="4294967295"/>
          </p:nvPr>
        </p:nvSpPr>
        <p:spPr>
          <a:xfrm>
            <a:off x="1476375" y="1557338"/>
            <a:ext cx="7010400" cy="4114800"/>
          </a:xfrm>
        </p:spPr>
        <p:txBody>
          <a:bodyPr/>
          <a:lstStyle/>
          <a:p>
            <a:r>
              <a:rPr lang="en-US" altLang="zh-CN"/>
              <a:t>3</a:t>
            </a:r>
            <a:r>
              <a:rPr lang="zh-CN" altLang="en-US"/>
              <a:t>、防纂改和增强保密性的技术</a:t>
            </a:r>
          </a:p>
          <a:p>
            <a:pPr lvl="1"/>
            <a:r>
              <a:rPr lang="en-US" altLang="zh-CN"/>
              <a:t>SSL:</a:t>
            </a:r>
            <a:r>
              <a:rPr lang="zh-CN" altLang="en-US"/>
              <a:t>在服务器和客户机之间传输的数据加密，并用</a:t>
            </a:r>
            <a:r>
              <a:rPr lang="en-US" altLang="zh-CN"/>
              <a:t>MAC</a:t>
            </a:r>
            <a:r>
              <a:rPr lang="zh-CN" altLang="en-US"/>
              <a:t>消息认证码提供数据完整性</a:t>
            </a:r>
          </a:p>
          <a:p>
            <a:pPr lvl="1"/>
            <a:r>
              <a:rPr lang="en-US" altLang="zh-CN"/>
              <a:t>IPSec</a:t>
            </a:r>
            <a:r>
              <a:rPr lang="zh-CN" altLang="en-US"/>
              <a:t>：支持认证、数据保密需要的加密、数据完整性需要的</a:t>
            </a:r>
            <a:r>
              <a:rPr lang="en-US" altLang="zh-CN"/>
              <a:t>MAC</a:t>
            </a:r>
          </a:p>
          <a:p>
            <a:pPr lvl="1"/>
            <a:r>
              <a:rPr lang="en-US" altLang="zh-CN"/>
              <a:t>DCOM</a:t>
            </a:r>
            <a:r>
              <a:rPr lang="zh-CN" altLang="en-US"/>
              <a:t>和远程调用：支持认证、保密和完整性。对性能影响小</a:t>
            </a:r>
          </a:p>
          <a:p>
            <a:pPr lvl="1"/>
            <a:r>
              <a:rPr lang="en-US" altLang="zh-CN"/>
              <a:t>EFS</a:t>
            </a:r>
            <a:r>
              <a:rPr lang="zh-CN" altLang="en-US"/>
              <a:t>加密文件系统：包含在</a:t>
            </a:r>
            <a:r>
              <a:rPr lang="en-US" altLang="zh-CN"/>
              <a:t>Win2K</a:t>
            </a:r>
            <a:r>
              <a:rPr lang="zh-CN" altLang="en-US"/>
              <a:t>以后版本中，是基于文件的加密方法，对文件加密并检查纂改</a:t>
            </a:r>
          </a:p>
        </p:txBody>
      </p:sp>
      <p:sp>
        <p:nvSpPr>
          <p:cNvPr id="442374"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DE393ADA-20C0-40D1-83FE-84478E518651}" type="slidenum">
              <a:rPr kumimoji="0" lang="en-US" altLang="zh-CN" sz="1200">
                <a:latin typeface="Arial" charset="0"/>
              </a:rPr>
              <a:pPr algn="ctr"/>
              <a:t>125</a:t>
            </a:fld>
            <a:endParaRPr kumimoji="0" lang="en-US" altLang="zh-CN" sz="1200">
              <a:latin typeface="Arial" charset="0"/>
            </a:endParaRPr>
          </a:p>
        </p:txBody>
      </p:sp>
    </p:spTree>
    <p:extLst>
      <p:ext uri="{BB962C8B-B14F-4D97-AF65-F5344CB8AC3E}">
        <p14:creationId xmlns:p14="http://schemas.microsoft.com/office/powerpoint/2010/main" val="21114050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3395" name="页脚占位符 4"/>
          <p:cNvSpPr txBox="1">
            <a:spLocks noGrp="1"/>
          </p:cNvSpPr>
          <p:nvPr/>
        </p:nvSpPr>
        <p:spPr bwMode="auto">
          <a:xfrm>
            <a:off x="5940425" y="6559550"/>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3396" name="Rectangle 2"/>
          <p:cNvSpPr>
            <a:spLocks noGrp="1" noChangeArrowheads="1"/>
          </p:cNvSpPr>
          <p:nvPr>
            <p:ph type="title" idx="4294967295"/>
          </p:nvPr>
        </p:nvSpPr>
        <p:spPr/>
        <p:txBody>
          <a:bodyPr/>
          <a:lstStyle/>
          <a:p>
            <a:endParaRPr lang="zh-CN" altLang="zh-CN"/>
          </a:p>
        </p:txBody>
      </p:sp>
      <p:sp>
        <p:nvSpPr>
          <p:cNvPr id="443397" name="Rectangle 3"/>
          <p:cNvSpPr>
            <a:spLocks noGrp="1" noChangeArrowheads="1"/>
          </p:cNvSpPr>
          <p:nvPr>
            <p:ph type="body" idx="4294967295"/>
          </p:nvPr>
        </p:nvSpPr>
        <p:spPr>
          <a:xfrm>
            <a:off x="1476375" y="1484313"/>
            <a:ext cx="7488238" cy="4114800"/>
          </a:xfrm>
        </p:spPr>
        <p:txBody>
          <a:bodyPr/>
          <a:lstStyle/>
          <a:p>
            <a:r>
              <a:rPr lang="zh-CN" altLang="en-US" sz="2600"/>
              <a:t>保护秘密或最好不要保存秘密</a:t>
            </a:r>
          </a:p>
          <a:p>
            <a:r>
              <a:rPr lang="zh-CN" altLang="en-US" sz="2600"/>
              <a:t>不要在第一个出现的地方存储秘密信息，最好是记忆</a:t>
            </a:r>
          </a:p>
          <a:p>
            <a:r>
              <a:rPr lang="zh-CN" altLang="en-US" sz="2600"/>
              <a:t>机密性</a:t>
            </a:r>
            <a:r>
              <a:rPr lang="en-US" altLang="zh-CN" sz="2600"/>
              <a:t>confidentiality:</a:t>
            </a:r>
            <a:r>
              <a:rPr lang="zh-CN" altLang="en-US" sz="2600"/>
              <a:t>通过加密完成</a:t>
            </a:r>
          </a:p>
          <a:p>
            <a:pPr lvl="1"/>
            <a:r>
              <a:rPr lang="zh-CN" altLang="en-US" sz="2200"/>
              <a:t>散列：将数据传递给加密函数，生成一个小的值，该值唯一的标识数据，</a:t>
            </a:r>
            <a:r>
              <a:rPr lang="en-US" altLang="zh-CN" sz="2200"/>
              <a:t>128</a:t>
            </a:r>
            <a:r>
              <a:rPr lang="zh-CN" altLang="en-US" sz="2200"/>
              <a:t>位或</a:t>
            </a:r>
            <a:r>
              <a:rPr lang="en-US" altLang="zh-CN" sz="2200"/>
              <a:t>160</a:t>
            </a:r>
            <a:r>
              <a:rPr lang="zh-CN" altLang="en-US" sz="2200"/>
              <a:t>位，不提供数据信息</a:t>
            </a:r>
          </a:p>
          <a:p>
            <a:pPr lvl="1"/>
            <a:r>
              <a:rPr lang="en-US" altLang="zh-CN" sz="2200"/>
              <a:t>MAC</a:t>
            </a:r>
            <a:r>
              <a:rPr lang="zh-CN" altLang="en-US" sz="2200"/>
              <a:t>：消息数据和秘密数据一起进行散列计算，只有受信任方知道这个数据</a:t>
            </a:r>
          </a:p>
          <a:p>
            <a:pPr lvl="1"/>
            <a:r>
              <a:rPr lang="zh-CN" altLang="en-US" sz="2200"/>
              <a:t>数字签名：类似于</a:t>
            </a:r>
            <a:r>
              <a:rPr lang="en-US" altLang="zh-CN" sz="2200"/>
              <a:t>MAC</a:t>
            </a:r>
            <a:r>
              <a:rPr lang="zh-CN" altLang="en-US" sz="2200"/>
              <a:t>，数据被混编，用只有发送者知道的私有密钥来加密散列</a:t>
            </a:r>
          </a:p>
          <a:p>
            <a:r>
              <a:rPr lang="en-US" altLang="zh-CN" sz="2600"/>
              <a:t>Windows</a:t>
            </a:r>
            <a:r>
              <a:rPr lang="zh-CN" altLang="en-US" sz="2600"/>
              <a:t>提供了</a:t>
            </a:r>
            <a:r>
              <a:rPr lang="en-US" altLang="zh-CN" sz="2600"/>
              <a:t>CryptoAPI</a:t>
            </a:r>
            <a:r>
              <a:rPr lang="zh-CN" altLang="en-US" sz="2600"/>
              <a:t>，用户可以在应用程序中添加加密支持，包括加密、散列、</a:t>
            </a:r>
            <a:r>
              <a:rPr lang="en-US" altLang="zh-CN" sz="2600"/>
              <a:t>MAC</a:t>
            </a:r>
            <a:r>
              <a:rPr lang="zh-CN" altLang="en-US" sz="2600"/>
              <a:t>和数字签名</a:t>
            </a:r>
          </a:p>
        </p:txBody>
      </p:sp>
      <p:sp>
        <p:nvSpPr>
          <p:cNvPr id="443398"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0A6F2728-8F7F-4650-9404-36DC371707C7}" type="slidenum">
              <a:rPr kumimoji="0" lang="en-US" altLang="zh-CN" sz="1200">
                <a:latin typeface="Arial" charset="0"/>
              </a:rPr>
              <a:pPr algn="ctr"/>
              <a:t>126</a:t>
            </a:fld>
            <a:endParaRPr kumimoji="0" lang="en-US" altLang="zh-CN" sz="1200">
              <a:latin typeface="Arial" charset="0"/>
            </a:endParaRPr>
          </a:p>
        </p:txBody>
      </p:sp>
      <p:pic>
        <p:nvPicPr>
          <p:cNvPr id="443399" name="Picture 7" descr="7acb0a46f21fbe099be0b9416a600c338644ebf81a4c8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133600"/>
            <a:ext cx="5372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11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3399"/>
                                        </p:tgtEl>
                                        <p:attrNameLst>
                                          <p:attrName>style.visibility</p:attrName>
                                        </p:attrNameLst>
                                      </p:cBhvr>
                                      <p:to>
                                        <p:strVal val="visible"/>
                                      </p:to>
                                    </p:set>
                                    <p:animEffect transition="in" filter="fade">
                                      <p:cBhvr>
                                        <p:cTn id="7"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5443"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5444" name="Rectangle 2"/>
          <p:cNvSpPr>
            <a:spLocks noGrp="1" noChangeArrowheads="1"/>
          </p:cNvSpPr>
          <p:nvPr>
            <p:ph type="title" idx="4294967295"/>
          </p:nvPr>
        </p:nvSpPr>
        <p:spPr/>
        <p:txBody>
          <a:bodyPr/>
          <a:lstStyle/>
          <a:p>
            <a:endParaRPr lang="zh-CN" altLang="zh-CN"/>
          </a:p>
        </p:txBody>
      </p:sp>
      <p:sp>
        <p:nvSpPr>
          <p:cNvPr id="445445" name="Rectangle 3"/>
          <p:cNvSpPr>
            <a:spLocks noGrp="1" noChangeArrowheads="1"/>
          </p:cNvSpPr>
          <p:nvPr>
            <p:ph type="body" idx="4294967295"/>
          </p:nvPr>
        </p:nvSpPr>
        <p:spPr>
          <a:xfrm>
            <a:off x="395536" y="1916832"/>
            <a:ext cx="8229600" cy="3384550"/>
          </a:xfrm>
        </p:spPr>
        <p:txBody>
          <a:bodyPr/>
          <a:lstStyle/>
          <a:p>
            <a:r>
              <a:rPr lang="zh-CN" altLang="en-US" sz="2600" dirty="0"/>
              <a:t>审核</a:t>
            </a:r>
            <a:r>
              <a:rPr lang="en-US" altLang="zh-CN" sz="2600" dirty="0"/>
              <a:t>auditing</a:t>
            </a:r>
            <a:r>
              <a:rPr lang="zh-CN" altLang="en-US" sz="2600" dirty="0"/>
              <a:t>：收集成功的和失败对象的访问、特权的使用、以及其他重要的安全活动信息，并存储在硬盘上，以便日后分析。</a:t>
            </a:r>
            <a:r>
              <a:rPr lang="en-US" altLang="zh-CN" sz="2600" dirty="0"/>
              <a:t>Windows</a:t>
            </a:r>
            <a:r>
              <a:rPr lang="zh-CN" altLang="en-US" sz="2600" dirty="0"/>
              <a:t>、</a:t>
            </a:r>
            <a:r>
              <a:rPr lang="en-US" altLang="zh-CN" sz="2600" dirty="0"/>
              <a:t>IIS Web</a:t>
            </a:r>
            <a:r>
              <a:rPr lang="zh-CN" altLang="en-US" sz="2600" dirty="0"/>
              <a:t>、</a:t>
            </a:r>
            <a:r>
              <a:rPr lang="en-US" altLang="zh-CN" sz="2600" dirty="0"/>
              <a:t>SQL Server</a:t>
            </a:r>
            <a:r>
              <a:rPr lang="zh-CN" altLang="en-US" sz="2600" dirty="0"/>
              <a:t>都提供</a:t>
            </a:r>
          </a:p>
          <a:p>
            <a:r>
              <a:rPr lang="zh-CN" altLang="en-US" sz="2600" dirty="0"/>
              <a:t>过滤</a:t>
            </a:r>
            <a:r>
              <a:rPr lang="en-US" altLang="zh-CN" sz="2600" dirty="0"/>
              <a:t>filter</a:t>
            </a:r>
            <a:r>
              <a:rPr lang="zh-CN" altLang="en-US" sz="2600" dirty="0"/>
              <a:t>：对接受到的数据进行</a:t>
            </a:r>
            <a:r>
              <a:rPr lang="zh-CN" altLang="en-US" sz="2600" dirty="0" smtClean="0"/>
              <a:t>检查</a:t>
            </a:r>
            <a:endParaRPr lang="zh-CN" altLang="en-US" sz="2600" dirty="0"/>
          </a:p>
          <a:p>
            <a:r>
              <a:rPr lang="zh-CN" altLang="en-US" sz="2600" dirty="0"/>
              <a:t>节流</a:t>
            </a:r>
            <a:r>
              <a:rPr lang="en-US" altLang="zh-CN" sz="2600" dirty="0" err="1"/>
              <a:t>Throtting</a:t>
            </a:r>
            <a:r>
              <a:rPr lang="zh-CN" altLang="en-US" sz="2600" dirty="0"/>
              <a:t>：限制对系统请求的数量，如只允许少量的匿名请求，同时允许更多的被认证的请求</a:t>
            </a:r>
          </a:p>
          <a:p>
            <a:r>
              <a:rPr lang="zh-CN" altLang="en-US" sz="2600" dirty="0"/>
              <a:t>服务质量：允许为专门的传输类型提供优先处理，如允许优先处理多媒体</a:t>
            </a:r>
          </a:p>
        </p:txBody>
      </p:sp>
      <p:sp>
        <p:nvSpPr>
          <p:cNvPr id="445446"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F1851699-0A2C-46B1-AA11-82A0054470A4}" type="slidenum">
              <a:rPr kumimoji="0" lang="en-US" altLang="zh-CN" sz="1200">
                <a:latin typeface="Arial" charset="0"/>
              </a:rPr>
              <a:pPr algn="ctr"/>
              <a:t>127</a:t>
            </a:fld>
            <a:endParaRPr kumimoji="0" lang="en-US" altLang="zh-CN" sz="1200">
              <a:latin typeface="Arial" charset="0"/>
            </a:endParaRPr>
          </a:p>
        </p:txBody>
      </p:sp>
    </p:spTree>
    <p:extLst>
      <p:ext uri="{BB962C8B-B14F-4D97-AF65-F5344CB8AC3E}">
        <p14:creationId xmlns:p14="http://schemas.microsoft.com/office/powerpoint/2010/main" val="17253476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49539"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49541" name="Rectangle 3"/>
          <p:cNvSpPr>
            <a:spLocks noGrp="1" noChangeArrowheads="1"/>
          </p:cNvSpPr>
          <p:nvPr>
            <p:ph type="body" idx="4294967295"/>
          </p:nvPr>
        </p:nvSpPr>
        <p:spPr>
          <a:xfrm>
            <a:off x="1562100" y="1196752"/>
            <a:ext cx="7010400" cy="4114800"/>
          </a:xfrm>
        </p:spPr>
        <p:txBody>
          <a:bodyPr/>
          <a:lstStyle/>
          <a:p>
            <a:r>
              <a:rPr lang="zh-CN" altLang="en-US" sz="2600" dirty="0"/>
              <a:t>访问或修改秘密的</a:t>
            </a:r>
            <a:r>
              <a:rPr lang="en-US" altLang="zh-CN" sz="2600" dirty="0"/>
              <a:t>HTTP</a:t>
            </a:r>
            <a:r>
              <a:rPr lang="zh-CN" altLang="en-US" sz="2600" dirty="0"/>
              <a:t>数据（</a:t>
            </a:r>
            <a:r>
              <a:rPr lang="en-US" altLang="zh-CN" sz="2600" dirty="0"/>
              <a:t>T&amp;I</a:t>
            </a:r>
            <a:r>
              <a:rPr lang="zh-CN" altLang="en-US" sz="2600" dirty="0"/>
              <a:t>）</a:t>
            </a:r>
          </a:p>
          <a:p>
            <a:pPr lvl="1"/>
            <a:r>
              <a:rPr lang="zh-CN" altLang="en-US" sz="2400" dirty="0"/>
              <a:t>使用</a:t>
            </a:r>
            <a:r>
              <a:rPr lang="en-US" altLang="zh-CN" sz="2400" dirty="0"/>
              <a:t>SSL</a:t>
            </a:r>
            <a:r>
              <a:rPr lang="zh-CN" altLang="en-US" sz="2400" dirty="0"/>
              <a:t>或</a:t>
            </a:r>
            <a:r>
              <a:rPr lang="en-US" altLang="zh-CN" sz="2400" dirty="0" err="1"/>
              <a:t>IPSec</a:t>
            </a:r>
            <a:r>
              <a:rPr lang="zh-CN" altLang="en-US" sz="2400" dirty="0"/>
              <a:t>；</a:t>
            </a:r>
          </a:p>
          <a:p>
            <a:pPr lvl="1"/>
            <a:r>
              <a:rPr lang="zh-CN" altLang="en-US" sz="2400" dirty="0"/>
              <a:t>需要设置</a:t>
            </a:r>
            <a:r>
              <a:rPr lang="en-US" altLang="zh-CN" sz="2400" dirty="0"/>
              <a:t>http</a:t>
            </a:r>
            <a:r>
              <a:rPr lang="zh-CN" altLang="en-US" sz="2400" dirty="0"/>
              <a:t>服务器使用私有密钥和证书，配置</a:t>
            </a:r>
            <a:r>
              <a:rPr lang="en-US" altLang="zh-CN" sz="2400" dirty="0" err="1"/>
              <a:t>ipsec</a:t>
            </a:r>
            <a:r>
              <a:rPr lang="zh-CN" altLang="en-US" sz="2400" dirty="0"/>
              <a:t>对建立连接性能影响大</a:t>
            </a:r>
          </a:p>
          <a:p>
            <a:r>
              <a:rPr lang="zh-CN" altLang="en-US" sz="2600" dirty="0"/>
              <a:t>访问或修改秘密的</a:t>
            </a:r>
            <a:r>
              <a:rPr lang="en-US" altLang="zh-CN" sz="2600" dirty="0"/>
              <a:t>RPC</a:t>
            </a:r>
            <a:r>
              <a:rPr lang="zh-CN" altLang="en-US" sz="2600" dirty="0"/>
              <a:t>和</a:t>
            </a:r>
            <a:r>
              <a:rPr lang="en-US" altLang="zh-CN" sz="2600" dirty="0"/>
              <a:t>DCOM </a:t>
            </a:r>
            <a:r>
              <a:rPr lang="zh-CN" altLang="en-US" sz="2600" dirty="0"/>
              <a:t>（</a:t>
            </a:r>
            <a:r>
              <a:rPr lang="en-US" altLang="zh-CN" sz="2600" dirty="0"/>
              <a:t>T&amp;I</a:t>
            </a:r>
            <a:r>
              <a:rPr lang="zh-CN" altLang="en-US" sz="2600" dirty="0"/>
              <a:t>）</a:t>
            </a:r>
          </a:p>
          <a:p>
            <a:pPr lvl="1"/>
            <a:r>
              <a:rPr lang="zh-CN" altLang="en-US" sz="2400" dirty="0"/>
              <a:t>使用一致性和保密选项</a:t>
            </a:r>
          </a:p>
          <a:p>
            <a:pPr lvl="1"/>
            <a:r>
              <a:rPr lang="zh-CN" altLang="en-US" sz="2400" dirty="0"/>
              <a:t>要求修改代码，对性能影响小</a:t>
            </a:r>
          </a:p>
          <a:p>
            <a:r>
              <a:rPr lang="zh-CN" altLang="en-US" sz="2600" dirty="0"/>
              <a:t>读或修改基于电子邮件的通信（</a:t>
            </a:r>
            <a:r>
              <a:rPr lang="en-US" altLang="zh-CN" sz="2600" dirty="0"/>
              <a:t>T&amp;I</a:t>
            </a:r>
            <a:r>
              <a:rPr lang="zh-CN" altLang="en-US" sz="2600" dirty="0"/>
              <a:t>）</a:t>
            </a:r>
          </a:p>
          <a:p>
            <a:pPr lvl="1"/>
            <a:r>
              <a:rPr lang="zh-CN" altLang="en-US" sz="2400" dirty="0"/>
              <a:t>使用</a:t>
            </a:r>
            <a:r>
              <a:rPr lang="en-US" altLang="zh-CN" sz="2400" dirty="0"/>
              <a:t>PGP</a:t>
            </a:r>
            <a:r>
              <a:rPr lang="zh-CN" altLang="en-US" sz="2400" dirty="0"/>
              <a:t>或</a:t>
            </a:r>
            <a:r>
              <a:rPr lang="en-US" altLang="zh-CN" sz="2400" dirty="0"/>
              <a:t>S/MIME</a:t>
            </a:r>
          </a:p>
          <a:p>
            <a:pPr lvl="1"/>
            <a:r>
              <a:rPr lang="en-US" altLang="zh-CN" sz="2400" dirty="0"/>
              <a:t>PGP</a:t>
            </a:r>
            <a:r>
              <a:rPr lang="zh-CN" altLang="en-US" sz="2400" dirty="0"/>
              <a:t>不容易使用， </a:t>
            </a:r>
            <a:r>
              <a:rPr lang="en-US" altLang="zh-CN" sz="2400" dirty="0"/>
              <a:t>S/MIME</a:t>
            </a:r>
            <a:r>
              <a:rPr lang="zh-CN" altLang="en-US" sz="2400" dirty="0"/>
              <a:t>很难配置</a:t>
            </a:r>
          </a:p>
          <a:p>
            <a:r>
              <a:rPr lang="zh-CN" altLang="en-US" sz="2600" dirty="0"/>
              <a:t>可能会丢失一台包含了秘密数据的设备（</a:t>
            </a:r>
            <a:r>
              <a:rPr lang="en-US" altLang="zh-CN" sz="2600" dirty="0"/>
              <a:t>I</a:t>
            </a:r>
            <a:r>
              <a:rPr lang="zh-CN" altLang="en-US" sz="2600" dirty="0"/>
              <a:t>）</a:t>
            </a:r>
          </a:p>
          <a:p>
            <a:pPr lvl="1"/>
            <a:r>
              <a:rPr lang="zh-CN" altLang="en-US" sz="2400" dirty="0"/>
              <a:t>在设备上使用</a:t>
            </a:r>
            <a:r>
              <a:rPr lang="en-US" altLang="zh-CN" sz="2400" dirty="0"/>
              <a:t>PIN</a:t>
            </a:r>
            <a:r>
              <a:rPr lang="zh-CN" altLang="en-US" sz="2400" dirty="0"/>
              <a:t>个人身份码</a:t>
            </a:r>
            <a:r>
              <a:rPr lang="en-US" altLang="zh-CN" sz="2400" dirty="0"/>
              <a:t>,</a:t>
            </a:r>
            <a:r>
              <a:rPr lang="zh-CN" altLang="en-US" sz="2400" dirty="0"/>
              <a:t>有人多次尝试后锁定。不要忘记</a:t>
            </a:r>
            <a:r>
              <a:rPr lang="en-US" altLang="zh-CN" sz="2400" dirty="0"/>
              <a:t>PIN</a:t>
            </a:r>
            <a:r>
              <a:rPr lang="zh-CN" altLang="en-US" sz="2400" dirty="0"/>
              <a:t>。</a:t>
            </a:r>
          </a:p>
        </p:txBody>
      </p:sp>
      <p:sp>
        <p:nvSpPr>
          <p:cNvPr id="449542"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6FB1620B-8E8C-401D-B8E6-1073D3A69A0E}" type="slidenum">
              <a:rPr kumimoji="0" lang="en-US" altLang="zh-CN" sz="1200">
                <a:latin typeface="Arial" charset="0"/>
              </a:rPr>
              <a:pPr algn="ctr"/>
              <a:t>128</a:t>
            </a:fld>
            <a:endParaRPr kumimoji="0" lang="en-US" altLang="zh-CN" sz="1200">
              <a:latin typeface="Arial" charset="0"/>
            </a:endParaRPr>
          </a:p>
        </p:txBody>
      </p:sp>
    </p:spTree>
    <p:extLst>
      <p:ext uri="{BB962C8B-B14F-4D97-AF65-F5344CB8AC3E}">
        <p14:creationId xmlns:p14="http://schemas.microsoft.com/office/powerpoint/2010/main" val="11584518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内容占位符 2"/>
          <p:cNvSpPr>
            <a:spLocks noGrp="1"/>
          </p:cNvSpPr>
          <p:nvPr>
            <p:ph idx="4294967295"/>
          </p:nvPr>
        </p:nvSpPr>
        <p:spPr>
          <a:xfrm>
            <a:off x="1422400" y="1196752"/>
            <a:ext cx="7416800" cy="4114800"/>
          </a:xfrm>
        </p:spPr>
        <p:txBody>
          <a:bodyPr/>
          <a:lstStyle/>
          <a:p>
            <a:r>
              <a:rPr lang="zh-CN" altLang="en-US" sz="1900" dirty="0" smtClean="0"/>
              <a:t>服务</a:t>
            </a:r>
            <a:r>
              <a:rPr lang="zh-CN" altLang="en-US" sz="1900" dirty="0"/>
              <a:t>建立太多的连接（</a:t>
            </a:r>
            <a:r>
              <a:rPr lang="en-US" altLang="zh-CN" sz="1900" dirty="0"/>
              <a:t>D</a:t>
            </a:r>
            <a:r>
              <a:rPr lang="zh-CN" altLang="en-US" sz="1900" dirty="0"/>
              <a:t>）</a:t>
            </a:r>
          </a:p>
          <a:p>
            <a:pPr lvl="1"/>
            <a:r>
              <a:rPr lang="zh-CN" altLang="en-US" sz="2000" dirty="0"/>
              <a:t>提供基于</a:t>
            </a:r>
            <a:r>
              <a:rPr lang="en-US" altLang="zh-CN" sz="2000" dirty="0"/>
              <a:t>IP</a:t>
            </a:r>
            <a:r>
              <a:rPr lang="zh-CN" altLang="en-US" sz="2000" dirty="0"/>
              <a:t>地址的节流，要求认证</a:t>
            </a:r>
          </a:p>
          <a:p>
            <a:pPr lvl="1"/>
            <a:r>
              <a:rPr lang="zh-CN" altLang="en-US" sz="2000" dirty="0"/>
              <a:t>通过代理的</a:t>
            </a:r>
            <a:r>
              <a:rPr lang="en-US" altLang="zh-CN" sz="2000" dirty="0"/>
              <a:t>IP</a:t>
            </a:r>
            <a:r>
              <a:rPr lang="zh-CN" altLang="en-US" sz="2000" dirty="0"/>
              <a:t>地址检查不能正确工作，需要给用户提供帐户和口令</a:t>
            </a:r>
          </a:p>
          <a:p>
            <a:r>
              <a:rPr lang="zh-CN" altLang="en-US" sz="1900" dirty="0"/>
              <a:t>攻击者试图猜口令（</a:t>
            </a:r>
            <a:r>
              <a:rPr lang="en-US" altLang="zh-CN" sz="1900" dirty="0"/>
              <a:t>S,I,E</a:t>
            </a:r>
            <a:r>
              <a:rPr lang="zh-CN" altLang="en-US" sz="1900" dirty="0"/>
              <a:t>）</a:t>
            </a:r>
          </a:p>
          <a:p>
            <a:pPr lvl="1"/>
            <a:r>
              <a:rPr lang="zh-CN" altLang="en-US" sz="2000" dirty="0"/>
              <a:t>给每个无效口令增加延时，尝试多次后锁定，支持强口令</a:t>
            </a:r>
          </a:p>
          <a:p>
            <a:pPr lvl="1"/>
            <a:r>
              <a:rPr lang="zh-CN" altLang="en-US" sz="2000" dirty="0"/>
              <a:t>攻击者可能会通过猜测的方法创建一个</a:t>
            </a:r>
            <a:r>
              <a:rPr lang="en-US" altLang="zh-CN" sz="2000" dirty="0" err="1"/>
              <a:t>DDoS</a:t>
            </a:r>
            <a:r>
              <a:rPr lang="zh-CN" altLang="en-US" sz="2000" dirty="0"/>
              <a:t>攻击，强制此账号锁定，使得有效的用户无法使用自己的账号</a:t>
            </a:r>
          </a:p>
          <a:p>
            <a:pPr lvl="1"/>
            <a:r>
              <a:rPr lang="zh-CN" altLang="en-US" sz="2000" dirty="0"/>
              <a:t>改变锁定账号的时间设置为较短的时间，需要添加代码加强口令的强度</a:t>
            </a:r>
          </a:p>
          <a:p>
            <a:r>
              <a:rPr lang="zh-CN" altLang="en-US" sz="1900" dirty="0"/>
              <a:t>读私密的</a:t>
            </a:r>
            <a:r>
              <a:rPr lang="en-US" altLang="zh-CN" sz="1900" dirty="0"/>
              <a:t>cookie </a:t>
            </a:r>
            <a:r>
              <a:rPr lang="zh-CN" altLang="en-US" sz="1900" dirty="0"/>
              <a:t>（ </a:t>
            </a:r>
            <a:r>
              <a:rPr lang="en-US" altLang="zh-CN" sz="1900" dirty="0"/>
              <a:t>I </a:t>
            </a:r>
            <a:r>
              <a:rPr lang="zh-CN" altLang="en-US" sz="1900" dirty="0"/>
              <a:t>）</a:t>
            </a:r>
          </a:p>
          <a:p>
            <a:pPr lvl="1"/>
            <a:r>
              <a:rPr lang="zh-CN" altLang="en-US" sz="2000" dirty="0"/>
              <a:t>在服务器端加密</a:t>
            </a:r>
            <a:r>
              <a:rPr lang="en-US" altLang="zh-CN" sz="2000" dirty="0"/>
              <a:t>cookie</a:t>
            </a:r>
          </a:p>
          <a:p>
            <a:pPr lvl="1"/>
            <a:r>
              <a:rPr lang="zh-CN" altLang="en-US" sz="2000" dirty="0"/>
              <a:t>需要给</a:t>
            </a:r>
            <a:r>
              <a:rPr lang="en-US" altLang="zh-CN" sz="2000" dirty="0"/>
              <a:t>web</a:t>
            </a:r>
            <a:r>
              <a:rPr lang="zh-CN" altLang="en-US" sz="2000" dirty="0"/>
              <a:t>站点添加加密代码</a:t>
            </a:r>
          </a:p>
          <a:p>
            <a:r>
              <a:rPr lang="zh-CN" altLang="en-US" sz="2100" dirty="0"/>
              <a:t>纂改</a:t>
            </a:r>
            <a:r>
              <a:rPr lang="en-US" altLang="zh-CN" sz="2100" dirty="0"/>
              <a:t>cookie</a:t>
            </a:r>
            <a:r>
              <a:rPr lang="zh-CN" altLang="en-US" sz="2100" dirty="0"/>
              <a:t>（</a:t>
            </a:r>
            <a:r>
              <a:rPr lang="en-US" altLang="zh-CN" sz="2100" dirty="0"/>
              <a:t>T</a:t>
            </a:r>
            <a:r>
              <a:rPr lang="zh-CN" altLang="en-US" sz="2100" dirty="0"/>
              <a:t>）</a:t>
            </a:r>
          </a:p>
          <a:p>
            <a:pPr lvl="1"/>
            <a:r>
              <a:rPr lang="zh-CN" altLang="en-US" sz="1800" dirty="0"/>
              <a:t>在服务器端对</a:t>
            </a:r>
            <a:r>
              <a:rPr lang="en-US" altLang="zh-CN" sz="1800" dirty="0"/>
              <a:t>cookie</a:t>
            </a:r>
            <a:r>
              <a:rPr lang="zh-CN" altLang="en-US" sz="1800" dirty="0"/>
              <a:t>作</a:t>
            </a:r>
            <a:r>
              <a:rPr lang="en-US" altLang="zh-CN" sz="1800" dirty="0"/>
              <a:t>MAC</a:t>
            </a:r>
            <a:r>
              <a:rPr lang="zh-CN" altLang="en-US" sz="1800" dirty="0"/>
              <a:t>或签名</a:t>
            </a:r>
          </a:p>
          <a:p>
            <a:pPr lvl="1"/>
            <a:r>
              <a:rPr lang="zh-CN" altLang="en-US" sz="1800" dirty="0"/>
              <a:t>需要给</a:t>
            </a:r>
            <a:r>
              <a:rPr lang="en-US" altLang="zh-CN" sz="1800" dirty="0"/>
              <a:t>web</a:t>
            </a:r>
            <a:r>
              <a:rPr lang="zh-CN" altLang="en-US" sz="1800" dirty="0"/>
              <a:t>站点添加</a:t>
            </a:r>
            <a:r>
              <a:rPr lang="en-US" altLang="zh-CN" sz="1800" dirty="0"/>
              <a:t>MAC</a:t>
            </a:r>
            <a:r>
              <a:rPr lang="zh-CN" altLang="en-US" sz="1800" dirty="0"/>
              <a:t>或签名代码</a:t>
            </a:r>
            <a:endParaRPr lang="zh-CN" altLang="en-US" dirty="0"/>
          </a:p>
        </p:txBody>
      </p:sp>
      <p:sp>
        <p:nvSpPr>
          <p:cNvPr id="450564"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50565"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50566"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D2068D00-63C2-49D2-AA9F-98CBE0821FAA}" type="slidenum">
              <a:rPr kumimoji="0" lang="en-US" altLang="zh-CN" sz="1200">
                <a:latin typeface="Arial" charset="0"/>
              </a:rPr>
              <a:pPr algn="ctr"/>
              <a:t>129</a:t>
            </a:fld>
            <a:endParaRPr kumimoji="0" lang="en-US" altLang="zh-CN" sz="1200">
              <a:latin typeface="Arial" charset="0"/>
            </a:endParaRPr>
          </a:p>
        </p:txBody>
      </p:sp>
    </p:spTree>
    <p:extLst>
      <p:ext uri="{BB962C8B-B14F-4D97-AF65-F5344CB8AC3E}">
        <p14:creationId xmlns:p14="http://schemas.microsoft.com/office/powerpoint/2010/main" val="879445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484313"/>
            <a:ext cx="8137525" cy="3678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08430364"/>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52611"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52613" name="Rectangle 3"/>
          <p:cNvSpPr>
            <a:spLocks noGrp="1" noChangeArrowheads="1"/>
          </p:cNvSpPr>
          <p:nvPr>
            <p:ph type="body" idx="4294967295"/>
          </p:nvPr>
        </p:nvSpPr>
        <p:spPr>
          <a:xfrm>
            <a:off x="1403648" y="1124744"/>
            <a:ext cx="7010400" cy="4114800"/>
          </a:xfrm>
        </p:spPr>
        <p:txBody>
          <a:bodyPr/>
          <a:lstStyle/>
          <a:p>
            <a:r>
              <a:rPr lang="zh-CN" altLang="en-US" sz="2600" dirty="0"/>
              <a:t>访问私有的秘密数据（</a:t>
            </a:r>
            <a:r>
              <a:rPr lang="en-US" altLang="zh-CN" sz="2600" dirty="0"/>
              <a:t>I</a:t>
            </a:r>
            <a:r>
              <a:rPr lang="zh-CN" altLang="en-US" sz="2600" dirty="0"/>
              <a:t>）</a:t>
            </a:r>
          </a:p>
          <a:p>
            <a:pPr lvl="1"/>
            <a:r>
              <a:rPr lang="zh-CN" altLang="en-US" sz="2400" dirty="0"/>
              <a:t>隐藏并妥善存储数据</a:t>
            </a:r>
          </a:p>
          <a:p>
            <a:pPr lvl="1"/>
            <a:r>
              <a:rPr lang="zh-CN" altLang="en-US" sz="2400" dirty="0"/>
              <a:t>使用好的访问控制</a:t>
            </a:r>
          </a:p>
          <a:p>
            <a:r>
              <a:rPr lang="zh-CN" altLang="en-US" sz="2600" dirty="0"/>
              <a:t>攻击者欺骗服务器（</a:t>
            </a:r>
            <a:r>
              <a:rPr lang="en-US" altLang="zh-CN" sz="2600" dirty="0"/>
              <a:t>S</a:t>
            </a:r>
            <a:r>
              <a:rPr lang="zh-CN" altLang="en-US" sz="2600" dirty="0"/>
              <a:t>）</a:t>
            </a:r>
          </a:p>
          <a:p>
            <a:pPr lvl="1"/>
            <a:r>
              <a:rPr lang="zh-CN" altLang="en-US" sz="2400" dirty="0"/>
              <a:t>使用支持服务器认证的认证</a:t>
            </a:r>
          </a:p>
          <a:p>
            <a:r>
              <a:rPr lang="zh-CN" altLang="en-US" sz="2600" dirty="0"/>
              <a:t>攻击者给你的站点发送</a:t>
            </a:r>
            <a:r>
              <a:rPr lang="en-US" altLang="zh-CN" sz="2600" dirty="0"/>
              <a:t>html</a:t>
            </a:r>
            <a:r>
              <a:rPr lang="zh-CN" altLang="en-US" sz="2600" dirty="0"/>
              <a:t>或脚本（</a:t>
            </a:r>
            <a:r>
              <a:rPr lang="en-US" altLang="zh-CN" sz="2600" dirty="0"/>
              <a:t>D</a:t>
            </a:r>
            <a:r>
              <a:rPr lang="zh-CN" altLang="en-US" sz="2600" dirty="0"/>
              <a:t>）</a:t>
            </a:r>
          </a:p>
          <a:p>
            <a:pPr lvl="1"/>
            <a:r>
              <a:rPr lang="zh-CN" altLang="en-US" sz="2400" dirty="0"/>
              <a:t>使用正则表达式限制发送内容</a:t>
            </a:r>
          </a:p>
          <a:p>
            <a:pPr lvl="1"/>
            <a:r>
              <a:rPr lang="zh-CN" altLang="en-US" sz="2400" dirty="0"/>
              <a:t>需要定义表达式并判断有效输入</a:t>
            </a:r>
          </a:p>
          <a:p>
            <a:r>
              <a:rPr lang="zh-CN" altLang="en-US" sz="2600" dirty="0"/>
              <a:t>攻击者打开多个连接，但什么也不做（</a:t>
            </a:r>
            <a:r>
              <a:rPr lang="en-US" altLang="zh-CN" sz="2600" dirty="0"/>
              <a:t>D</a:t>
            </a:r>
            <a:r>
              <a:rPr lang="zh-CN" altLang="en-US" sz="2600" dirty="0"/>
              <a:t>）</a:t>
            </a:r>
          </a:p>
          <a:p>
            <a:pPr lvl="1"/>
            <a:r>
              <a:rPr lang="zh-CN" altLang="en-US" sz="2400" dirty="0"/>
              <a:t>管理连接不要超时</a:t>
            </a:r>
          </a:p>
          <a:p>
            <a:r>
              <a:rPr lang="zh-CN" altLang="en-US" sz="2600" dirty="0"/>
              <a:t>未被认证的连接将消耗内存（</a:t>
            </a:r>
            <a:r>
              <a:rPr lang="en-US" altLang="zh-CN" sz="2600" dirty="0"/>
              <a:t>D</a:t>
            </a:r>
            <a:r>
              <a:rPr lang="zh-CN" altLang="en-US" sz="2600" dirty="0"/>
              <a:t>）</a:t>
            </a:r>
          </a:p>
          <a:p>
            <a:pPr lvl="1"/>
            <a:r>
              <a:rPr lang="zh-CN" altLang="en-US" sz="2400" dirty="0"/>
              <a:t>要求认证，不要给未知连接分配大量资源</a:t>
            </a:r>
          </a:p>
        </p:txBody>
      </p:sp>
      <p:sp>
        <p:nvSpPr>
          <p:cNvPr id="452614"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43E47A47-6EBB-4ED2-8CB2-CEB4F590FBAC}" type="slidenum">
              <a:rPr kumimoji="0" lang="en-US" altLang="zh-CN" sz="1200">
                <a:latin typeface="Arial" charset="0"/>
              </a:rPr>
              <a:pPr algn="ctr"/>
              <a:t>130</a:t>
            </a:fld>
            <a:endParaRPr kumimoji="0" lang="en-US" altLang="zh-CN" sz="1200">
              <a:latin typeface="Arial" charset="0"/>
            </a:endParaRPr>
          </a:p>
        </p:txBody>
      </p:sp>
    </p:spTree>
    <p:extLst>
      <p:ext uri="{BB962C8B-B14F-4D97-AF65-F5344CB8AC3E}">
        <p14:creationId xmlns:p14="http://schemas.microsoft.com/office/powerpoint/2010/main" val="280675111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200">
              <a:latin typeface="Arial" charset="0"/>
            </a:endParaRPr>
          </a:p>
        </p:txBody>
      </p:sp>
      <p:sp>
        <p:nvSpPr>
          <p:cNvPr id="453635"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r>
              <a:rPr kumimoji="0" lang="en-US" altLang="zh-CN" sz="1200">
                <a:latin typeface="Arial" charset="0"/>
              </a:rPr>
              <a:t>HIT-computer science</a:t>
            </a:r>
          </a:p>
        </p:txBody>
      </p:sp>
      <p:sp>
        <p:nvSpPr>
          <p:cNvPr id="453637" name="Rectangle 3"/>
          <p:cNvSpPr>
            <a:spLocks noGrp="1" noChangeArrowheads="1"/>
          </p:cNvSpPr>
          <p:nvPr>
            <p:ph type="body" idx="4294967295"/>
          </p:nvPr>
        </p:nvSpPr>
        <p:spPr>
          <a:xfrm>
            <a:off x="1187624" y="1052736"/>
            <a:ext cx="7812087" cy="4114800"/>
          </a:xfrm>
        </p:spPr>
        <p:txBody>
          <a:bodyPr/>
          <a:lstStyle/>
          <a:p>
            <a:pPr>
              <a:lnSpc>
                <a:spcPct val="90000"/>
              </a:lnSpc>
            </a:pPr>
            <a:r>
              <a:rPr lang="zh-CN" altLang="en-US" sz="2400" dirty="0"/>
              <a:t>数据重放（</a:t>
            </a:r>
            <a:r>
              <a:rPr lang="en-US" altLang="zh-CN" sz="2400" dirty="0"/>
              <a:t>T,R,I,D</a:t>
            </a:r>
            <a:r>
              <a:rPr lang="zh-CN" altLang="en-US" sz="2400" dirty="0"/>
              <a:t>）</a:t>
            </a:r>
          </a:p>
          <a:p>
            <a:pPr lvl="1">
              <a:lnSpc>
                <a:spcPct val="90000"/>
              </a:lnSpc>
            </a:pPr>
            <a:r>
              <a:rPr lang="zh-CN" altLang="en-US" sz="2000" dirty="0"/>
              <a:t>使用</a:t>
            </a:r>
            <a:r>
              <a:rPr lang="en-US" altLang="zh-CN" sz="2000" dirty="0"/>
              <a:t>SSL</a:t>
            </a:r>
            <a:r>
              <a:rPr lang="zh-CN" altLang="en-US" sz="2000" dirty="0"/>
              <a:t>等加密，包计数或超时，设置时间戳</a:t>
            </a:r>
          </a:p>
          <a:p>
            <a:pPr lvl="1">
              <a:lnSpc>
                <a:spcPct val="90000"/>
              </a:lnSpc>
            </a:pPr>
            <a:r>
              <a:rPr lang="zh-CN" altLang="en-US" sz="2000" dirty="0"/>
              <a:t>需要技巧</a:t>
            </a:r>
          </a:p>
          <a:p>
            <a:pPr>
              <a:lnSpc>
                <a:spcPct val="90000"/>
              </a:lnSpc>
            </a:pPr>
            <a:r>
              <a:rPr lang="zh-CN" altLang="en-US" sz="2400" dirty="0"/>
              <a:t>攻击者给你的进程附加调试器（</a:t>
            </a:r>
            <a:r>
              <a:rPr lang="en-US" altLang="zh-CN" sz="2400" dirty="0"/>
              <a:t>T,D,I</a:t>
            </a:r>
            <a:r>
              <a:rPr lang="zh-CN" altLang="en-US" sz="2400" dirty="0"/>
              <a:t>）</a:t>
            </a:r>
          </a:p>
          <a:p>
            <a:pPr lvl="1">
              <a:lnSpc>
                <a:spcPct val="90000"/>
              </a:lnSpc>
            </a:pPr>
            <a:r>
              <a:rPr lang="zh-CN" altLang="en-US" sz="2000" dirty="0"/>
              <a:t>限制使用</a:t>
            </a:r>
            <a:r>
              <a:rPr lang="en-US" altLang="zh-CN" sz="2000" dirty="0" err="1"/>
              <a:t>SetDebugPrivilege</a:t>
            </a:r>
            <a:r>
              <a:rPr lang="zh-CN" altLang="en-US" sz="2000" dirty="0"/>
              <a:t>特权帐户</a:t>
            </a:r>
          </a:p>
          <a:p>
            <a:pPr>
              <a:lnSpc>
                <a:spcPct val="90000"/>
              </a:lnSpc>
            </a:pPr>
            <a:r>
              <a:rPr lang="zh-CN" altLang="en-US" sz="2400" dirty="0"/>
              <a:t>在一个共享的工作站环境中，攻击者访问或使用被前一个用户缓存的数据（</a:t>
            </a:r>
            <a:r>
              <a:rPr lang="en-US" altLang="zh-CN" sz="2400" dirty="0"/>
              <a:t>T,I</a:t>
            </a:r>
            <a:r>
              <a:rPr lang="zh-CN" altLang="en-US" sz="2400" dirty="0"/>
              <a:t>）</a:t>
            </a:r>
          </a:p>
          <a:p>
            <a:pPr lvl="1">
              <a:lnSpc>
                <a:spcPct val="90000"/>
              </a:lnSpc>
            </a:pPr>
            <a:r>
              <a:rPr lang="zh-CN" altLang="en-US" sz="2000" dirty="0"/>
              <a:t>不要缓存敏感的数据</a:t>
            </a:r>
          </a:p>
          <a:p>
            <a:pPr>
              <a:lnSpc>
                <a:spcPct val="90000"/>
              </a:lnSpc>
            </a:pPr>
            <a:r>
              <a:rPr lang="zh-CN" altLang="en-US" sz="2400" dirty="0"/>
              <a:t>攻击者关闭你的进程（</a:t>
            </a:r>
            <a:r>
              <a:rPr lang="en-US" altLang="zh-CN" sz="2400" dirty="0"/>
              <a:t>D</a:t>
            </a:r>
            <a:r>
              <a:rPr lang="zh-CN" altLang="en-US" sz="2400" dirty="0"/>
              <a:t>）</a:t>
            </a:r>
          </a:p>
          <a:p>
            <a:pPr lvl="1">
              <a:lnSpc>
                <a:spcPct val="90000"/>
              </a:lnSpc>
            </a:pPr>
            <a:r>
              <a:rPr lang="zh-CN" altLang="en-US" sz="2000" dirty="0"/>
              <a:t>要求本地管理员组的成员才能关闭进程</a:t>
            </a:r>
          </a:p>
          <a:p>
            <a:pPr>
              <a:lnSpc>
                <a:spcPct val="90000"/>
              </a:lnSpc>
            </a:pPr>
            <a:r>
              <a:rPr lang="zh-CN" altLang="en-US" sz="2400" dirty="0"/>
              <a:t>攻击者修改配置数据（</a:t>
            </a:r>
            <a:r>
              <a:rPr lang="en-US" altLang="zh-CN" sz="2400" dirty="0"/>
              <a:t>S,T,R,I,D,E</a:t>
            </a:r>
            <a:r>
              <a:rPr lang="zh-CN" altLang="en-US" sz="2400" dirty="0"/>
              <a:t>）</a:t>
            </a:r>
          </a:p>
          <a:p>
            <a:pPr lvl="1">
              <a:lnSpc>
                <a:spcPct val="90000"/>
              </a:lnSpc>
            </a:pPr>
            <a:r>
              <a:rPr lang="zh-CN" altLang="en-US" sz="2000" dirty="0"/>
              <a:t>认证访问数据的所有连接，加强数据上的</a:t>
            </a:r>
            <a:r>
              <a:rPr lang="en-US" altLang="zh-CN" sz="2000" dirty="0"/>
              <a:t>ACL</a:t>
            </a:r>
            <a:r>
              <a:rPr lang="zh-CN" altLang="en-US" sz="2000" dirty="0"/>
              <a:t>，支持数据签名</a:t>
            </a:r>
          </a:p>
          <a:p>
            <a:pPr lvl="1">
              <a:lnSpc>
                <a:spcPct val="90000"/>
              </a:lnSpc>
            </a:pPr>
            <a:r>
              <a:rPr lang="zh-CN" altLang="en-US" sz="2000" dirty="0"/>
              <a:t>耗时难实现</a:t>
            </a:r>
          </a:p>
          <a:p>
            <a:pPr>
              <a:lnSpc>
                <a:spcPct val="90000"/>
              </a:lnSpc>
            </a:pPr>
            <a:r>
              <a:rPr lang="zh-CN" altLang="en-US" sz="2400" dirty="0"/>
              <a:t>恶意的用户访问或篡改</a:t>
            </a:r>
            <a:r>
              <a:rPr lang="en-US" altLang="zh-CN" sz="2400" dirty="0"/>
              <a:t>web</a:t>
            </a:r>
            <a:r>
              <a:rPr lang="zh-CN" altLang="en-US" sz="2400" dirty="0"/>
              <a:t>服务器上的查询数据（</a:t>
            </a:r>
            <a:r>
              <a:rPr lang="en-US" altLang="zh-CN" sz="2400" dirty="0"/>
              <a:t>T&amp;I</a:t>
            </a:r>
            <a:r>
              <a:rPr lang="zh-CN" altLang="en-US" sz="2400" dirty="0"/>
              <a:t>）</a:t>
            </a:r>
          </a:p>
          <a:p>
            <a:pPr lvl="1">
              <a:lnSpc>
                <a:spcPct val="90000"/>
              </a:lnSpc>
            </a:pPr>
            <a:r>
              <a:rPr lang="zh-CN" altLang="en-US" sz="2000" dirty="0"/>
              <a:t>使用基于文件的加密，确保加密密钥安全</a:t>
            </a:r>
          </a:p>
        </p:txBody>
      </p:sp>
      <p:sp>
        <p:nvSpPr>
          <p:cNvPr id="453638"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fld id="{04D75330-CC85-44B7-9ABC-60AC92995725}" type="slidenum">
              <a:rPr kumimoji="0" lang="en-US" altLang="zh-CN" sz="1200">
                <a:latin typeface="Arial" charset="0"/>
              </a:rPr>
              <a:pPr algn="ctr"/>
              <a:t>131</a:t>
            </a:fld>
            <a:endParaRPr kumimoji="0" lang="en-US" altLang="zh-CN" sz="1200">
              <a:latin typeface="Arial" charset="0"/>
            </a:endParaRPr>
          </a:p>
        </p:txBody>
      </p:sp>
    </p:spTree>
    <p:extLst>
      <p:ext uri="{BB962C8B-B14F-4D97-AF65-F5344CB8AC3E}">
        <p14:creationId xmlns:p14="http://schemas.microsoft.com/office/powerpoint/2010/main" val="3607482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980728"/>
            <a:ext cx="8229600" cy="711200"/>
          </a:xfrm>
        </p:spPr>
        <p:txBody>
          <a:bodyPr/>
          <a:lstStyle/>
          <a:p>
            <a:r>
              <a:rPr lang="zh-CN" altLang="en-US" dirty="0"/>
              <a:t>什么是公开密钥加密技术</a:t>
            </a:r>
            <a:endParaRPr lang="zh-CN" altLang="en-US" dirty="0">
              <a:solidFill>
                <a:schemeClr val="tx1"/>
              </a:solidFill>
            </a:endParaRPr>
          </a:p>
        </p:txBody>
      </p:sp>
      <p:graphicFrame>
        <p:nvGraphicFramePr>
          <p:cNvPr id="269315" name="Object 3"/>
          <p:cNvGraphicFramePr>
            <a:graphicFrameLocks noChangeAspect="1"/>
          </p:cNvGraphicFramePr>
          <p:nvPr/>
        </p:nvGraphicFramePr>
        <p:xfrm>
          <a:off x="6477000" y="1600200"/>
          <a:ext cx="2236788" cy="2319338"/>
        </p:xfrm>
        <a:graphic>
          <a:graphicData uri="http://schemas.openxmlformats.org/presentationml/2006/ole">
            <mc:AlternateContent xmlns:mc="http://schemas.openxmlformats.org/markup-compatibility/2006">
              <mc:Choice xmlns:v="urn:schemas-microsoft-com:vml" Requires="v">
                <p:oleObj spid="_x0000_s2082" name="剪辑" r:id="rId4" imgW="3119400" imgH="3233880" progId="MS_ClipArt_Gallery.2">
                  <p:embed/>
                </p:oleObj>
              </mc:Choice>
              <mc:Fallback>
                <p:oleObj name="剪辑" r:id="rId4" imgW="3119400" imgH="323388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600200"/>
                        <a:ext cx="2236788" cy="231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6" name="Object 4"/>
          <p:cNvGraphicFramePr>
            <a:graphicFrameLocks noChangeAspect="1"/>
          </p:cNvGraphicFramePr>
          <p:nvPr/>
        </p:nvGraphicFramePr>
        <p:xfrm>
          <a:off x="685800" y="1676400"/>
          <a:ext cx="6019800" cy="4114800"/>
        </p:xfrm>
        <a:graphic>
          <a:graphicData uri="http://schemas.openxmlformats.org/presentationml/2006/ole">
            <mc:AlternateContent xmlns:mc="http://schemas.openxmlformats.org/markup-compatibility/2006">
              <mc:Choice xmlns:v="urn:schemas-microsoft-com:vml" Requires="v">
                <p:oleObj spid="_x0000_s2083" name="剪辑" r:id="rId6" imgW="1947600" imgH="2287800" progId="MS_ClipArt_Gallery.2">
                  <p:embed/>
                </p:oleObj>
              </mc:Choice>
              <mc:Fallback>
                <p:oleObj name="剪辑" r:id="rId6" imgW="1947600" imgH="228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676400"/>
                        <a:ext cx="6019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7" name="Text Box 5"/>
          <p:cNvSpPr txBox="1">
            <a:spLocks noChangeArrowheads="1"/>
          </p:cNvSpPr>
          <p:nvPr/>
        </p:nvSpPr>
        <p:spPr bwMode="auto">
          <a:xfrm rot="-353595">
            <a:off x="1751013" y="2193925"/>
            <a:ext cx="4495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2800">
                <a:solidFill>
                  <a:srgbClr val="A50021"/>
                </a:solidFill>
                <a:latin typeface="楷体_GB2312" pitchFamily="49" charset="-122"/>
                <a:ea typeface="楷体_GB2312" pitchFamily="49" charset="-122"/>
              </a:rPr>
              <a:t>加密密钥是公开的，解   密密钥是同时私钥是保密 的</a:t>
            </a:r>
            <a:r>
              <a:rPr kumimoji="1" lang="en-US" altLang="zh-CN" sz="2800">
                <a:solidFill>
                  <a:srgbClr val="A50021"/>
                </a:solidFill>
                <a:latin typeface="楷体_GB2312" pitchFamily="49" charset="-122"/>
                <a:ea typeface="楷体_GB2312" pitchFamily="49" charset="-122"/>
              </a:rPr>
              <a:t>.</a:t>
            </a:r>
            <a:r>
              <a:rPr kumimoji="1" lang="zh-CN" altLang="en-US" sz="2800">
                <a:solidFill>
                  <a:srgbClr val="A50021"/>
                </a:solidFill>
                <a:latin typeface="楷体_GB2312" pitchFamily="49" charset="-122"/>
                <a:ea typeface="楷体_GB2312" pitchFamily="49" charset="-122"/>
              </a:rPr>
              <a:t>解密密钥不可被推算出来的单向函数算法。所有的通信仅涉及公钥，而任何私钥不会被传输。</a:t>
            </a:r>
          </a:p>
        </p:txBody>
      </p:sp>
    </p:spTree>
    <p:extLst>
      <p:ext uri="{BB962C8B-B14F-4D97-AF65-F5344CB8AC3E}">
        <p14:creationId xmlns:p14="http://schemas.microsoft.com/office/powerpoint/2010/main" val="13500954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p:cTn id="7" dur="5000" fill="hold"/>
                                        <p:tgtEl>
                                          <p:spTgt spid="269315"/>
                                        </p:tgtEl>
                                        <p:attrNameLst>
                                          <p:attrName>ppt_w</p:attrName>
                                        </p:attrNameLst>
                                      </p:cBhvr>
                                      <p:tavLst>
                                        <p:tav tm="0" fmla="#ppt_w*sin(2.5*pi*$)">
                                          <p:val>
                                            <p:fltVal val="0"/>
                                          </p:val>
                                        </p:tav>
                                        <p:tav tm="100000">
                                          <p:val>
                                            <p:fltVal val="1"/>
                                          </p:val>
                                        </p:tav>
                                      </p:tavLst>
                                    </p:anim>
                                    <p:anim calcmode="lin" valueType="num">
                                      <p:cBhvr>
                                        <p:cTn id="8" dur="5000" fill="hold"/>
                                        <p:tgtEl>
                                          <p:spTgt spid="26931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0"/>
                            </p:stCondLst>
                            <p:childTnLst>
                              <p:par>
                                <p:cTn id="10" presetID="17" presetClass="entr" presetSubtype="4" fill="hold" nodeType="afterEffect">
                                  <p:stCondLst>
                                    <p:cond delay="0"/>
                                  </p:stCondLst>
                                  <p:childTnLst>
                                    <p:set>
                                      <p:cBhvr>
                                        <p:cTn id="11" dur="1" fill="hold">
                                          <p:stCondLst>
                                            <p:cond delay="0"/>
                                          </p:stCondLst>
                                        </p:cTn>
                                        <p:tgtEl>
                                          <p:spTgt spid="269316"/>
                                        </p:tgtEl>
                                        <p:attrNameLst>
                                          <p:attrName>style.visibility</p:attrName>
                                        </p:attrNameLst>
                                      </p:cBhvr>
                                      <p:to>
                                        <p:strVal val="visible"/>
                                      </p:to>
                                    </p:set>
                                    <p:anim calcmode="lin" valueType="num">
                                      <p:cBhvr>
                                        <p:cTn id="12" dur="500" fill="hold"/>
                                        <p:tgtEl>
                                          <p:spTgt spid="269316"/>
                                        </p:tgtEl>
                                        <p:attrNameLst>
                                          <p:attrName>ppt_x</p:attrName>
                                        </p:attrNameLst>
                                      </p:cBhvr>
                                      <p:tavLst>
                                        <p:tav tm="0">
                                          <p:val>
                                            <p:strVal val="#ppt_x"/>
                                          </p:val>
                                        </p:tav>
                                        <p:tav tm="100000">
                                          <p:val>
                                            <p:strVal val="#ppt_x"/>
                                          </p:val>
                                        </p:tav>
                                      </p:tavLst>
                                    </p:anim>
                                    <p:anim calcmode="lin" valueType="num">
                                      <p:cBhvr>
                                        <p:cTn id="13" dur="500" fill="hold"/>
                                        <p:tgtEl>
                                          <p:spTgt spid="269316"/>
                                        </p:tgtEl>
                                        <p:attrNameLst>
                                          <p:attrName>ppt_y</p:attrName>
                                        </p:attrNameLst>
                                      </p:cBhvr>
                                      <p:tavLst>
                                        <p:tav tm="0">
                                          <p:val>
                                            <p:strVal val="#ppt_y+#ppt_h/2"/>
                                          </p:val>
                                        </p:tav>
                                        <p:tav tm="100000">
                                          <p:val>
                                            <p:strVal val="#ppt_y"/>
                                          </p:val>
                                        </p:tav>
                                      </p:tavLst>
                                    </p:anim>
                                    <p:anim calcmode="lin" valueType="num">
                                      <p:cBhvr>
                                        <p:cTn id="14" dur="500" fill="hold"/>
                                        <p:tgtEl>
                                          <p:spTgt spid="269316"/>
                                        </p:tgtEl>
                                        <p:attrNameLst>
                                          <p:attrName>ppt_w</p:attrName>
                                        </p:attrNameLst>
                                      </p:cBhvr>
                                      <p:tavLst>
                                        <p:tav tm="0">
                                          <p:val>
                                            <p:strVal val="#ppt_w"/>
                                          </p:val>
                                        </p:tav>
                                        <p:tav tm="100000">
                                          <p:val>
                                            <p:strVal val="#ppt_w"/>
                                          </p:val>
                                        </p:tav>
                                      </p:tavLst>
                                    </p:anim>
                                    <p:anim calcmode="lin" valueType="num">
                                      <p:cBhvr>
                                        <p:cTn id="15" dur="500" fill="hold"/>
                                        <p:tgtEl>
                                          <p:spTgt spid="269316"/>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500"/>
                            </p:stCondLst>
                            <p:childTnLst>
                              <p:par>
                                <p:cTn id="17" presetID="22" presetClass="entr" presetSubtype="8" fill="hold" grpId="0" nodeType="afterEffect">
                                  <p:stCondLst>
                                    <p:cond delay="0"/>
                                  </p:stCondLst>
                                  <p:iterate type="wd">
                                    <p:tmPct val="100000"/>
                                  </p:iterate>
                                  <p:childTnLst>
                                    <p:set>
                                      <p:cBhvr>
                                        <p:cTn id="18" dur="1" fill="hold">
                                          <p:stCondLst>
                                            <p:cond delay="0"/>
                                          </p:stCondLst>
                                        </p:cTn>
                                        <p:tgtEl>
                                          <p:spTgt spid="269317"/>
                                        </p:tgtEl>
                                        <p:attrNameLst>
                                          <p:attrName>style.visibility</p:attrName>
                                        </p:attrNameLst>
                                      </p:cBhvr>
                                      <p:to>
                                        <p:strVal val="visible"/>
                                      </p:to>
                                    </p:set>
                                    <p:animEffect transition="in" filter="wipe(left)">
                                      <p:cBhvr>
                                        <p:cTn id="19" dur="3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8001000" y="304800"/>
            <a:ext cx="762000" cy="457200"/>
          </a:xfrm>
          <a:prstGeom prst="rect">
            <a:avLst/>
          </a:prstGeom>
        </p:spPr>
        <p:txBody>
          <a:bodyPr/>
          <a:lstStyle/>
          <a:p>
            <a:fld id="{46100DD4-AF2F-4207-ADA7-A8DCE98E74B6}" type="slidenum">
              <a:rPr lang="en-US" altLang="zh-CN"/>
              <a:pPr/>
              <a:t>15</a:t>
            </a:fld>
            <a:endParaRPr lang="en-US" altLang="zh-CN" sz="1400" b="0"/>
          </a:p>
        </p:txBody>
      </p:sp>
      <p:sp>
        <p:nvSpPr>
          <p:cNvPr id="1458178" name="Rectangle 2"/>
          <p:cNvSpPr>
            <a:spLocks noGrp="1" noChangeArrowheads="1"/>
          </p:cNvSpPr>
          <p:nvPr>
            <p:ph type="body" idx="1"/>
          </p:nvPr>
        </p:nvSpPr>
        <p:spPr>
          <a:xfrm>
            <a:off x="467544" y="1700634"/>
            <a:ext cx="8229600" cy="3384550"/>
          </a:xfrm>
        </p:spPr>
        <p:txBody>
          <a:bodyPr/>
          <a:lstStyle/>
          <a:p>
            <a:pPr>
              <a:lnSpc>
                <a:spcPct val="90000"/>
              </a:lnSpc>
            </a:pPr>
            <a:r>
              <a:rPr lang="zh-CN" altLang="en-US" sz="2800" dirty="0" smtClean="0">
                <a:solidFill>
                  <a:srgbClr val="0033CC"/>
                </a:solidFill>
                <a:latin typeface="黑体" pitchFamily="2" charset="-122"/>
                <a:ea typeface="黑体" pitchFamily="2" charset="-122"/>
              </a:rPr>
              <a:t>公有</a:t>
            </a:r>
            <a:r>
              <a:rPr lang="zh-CN" altLang="en-US" sz="2800" dirty="0">
                <a:solidFill>
                  <a:srgbClr val="0033CC"/>
                </a:solidFill>
                <a:latin typeface="黑体" pitchFamily="2" charset="-122"/>
                <a:ea typeface="黑体" pitchFamily="2" charset="-122"/>
              </a:rPr>
              <a:t>密钥</a:t>
            </a:r>
            <a:r>
              <a:rPr lang="en-US" altLang="zh-CN" sz="2800" dirty="0">
                <a:solidFill>
                  <a:srgbClr val="0033CC"/>
                </a:solidFill>
                <a:latin typeface="黑体" pitchFamily="2" charset="-122"/>
                <a:ea typeface="黑体" pitchFamily="2" charset="-122"/>
              </a:rPr>
              <a:t>/</a:t>
            </a:r>
            <a:r>
              <a:rPr lang="zh-CN" altLang="en-US" sz="2800" dirty="0">
                <a:solidFill>
                  <a:srgbClr val="0033CC"/>
                </a:solidFill>
                <a:latin typeface="黑体" pitchFamily="2" charset="-122"/>
                <a:ea typeface="黑体" pitchFamily="2" charset="-122"/>
              </a:rPr>
              <a:t>私有密钥加密</a:t>
            </a:r>
            <a:r>
              <a:rPr lang="zh-CN" altLang="en-US" sz="2800" dirty="0"/>
              <a:t> </a:t>
            </a:r>
          </a:p>
          <a:p>
            <a:pPr lvl="1">
              <a:lnSpc>
                <a:spcPct val="90000"/>
              </a:lnSpc>
            </a:pPr>
            <a:r>
              <a:rPr lang="zh-CN" altLang="en-US" sz="2400" dirty="0"/>
              <a:t>公有密钥</a:t>
            </a:r>
            <a:r>
              <a:rPr lang="en-US" altLang="zh-CN" sz="2400" dirty="0"/>
              <a:t>/</a:t>
            </a:r>
            <a:r>
              <a:rPr lang="zh-CN" altLang="en-US" sz="2400" dirty="0"/>
              <a:t>私有密钥加密是非对称密钥加密的典型例子；</a:t>
            </a:r>
          </a:p>
          <a:p>
            <a:pPr>
              <a:lnSpc>
                <a:spcPct val="90000"/>
              </a:lnSpc>
            </a:pPr>
            <a:r>
              <a:rPr lang="zh-CN" altLang="en-US" sz="2800" dirty="0"/>
              <a:t>使用公有密钥</a:t>
            </a:r>
            <a:r>
              <a:rPr lang="en-US" altLang="zh-CN" sz="2800" dirty="0"/>
              <a:t>/</a:t>
            </a:r>
            <a:r>
              <a:rPr lang="zh-CN" altLang="en-US" sz="2800" dirty="0"/>
              <a:t>私有密钥系统的安全主机都有一个公共</a:t>
            </a:r>
            <a:r>
              <a:rPr lang="zh-CN" altLang="en-US" sz="2800" dirty="0" smtClean="0"/>
              <a:t>密钥和</a:t>
            </a:r>
            <a:r>
              <a:rPr lang="zh-CN" altLang="en-US" sz="2800" dirty="0"/>
              <a:t>一个</a:t>
            </a:r>
            <a:r>
              <a:rPr lang="zh-CN" altLang="en-US" sz="2800" dirty="0" smtClean="0"/>
              <a:t>私有密钥，公钥</a:t>
            </a:r>
            <a:r>
              <a:rPr lang="zh-CN" altLang="en-US" sz="2800" dirty="0"/>
              <a:t>是公开</a:t>
            </a:r>
            <a:r>
              <a:rPr lang="zh-CN" altLang="en-US" sz="2800" dirty="0" smtClean="0"/>
              <a:t>发布的，私钥是不公开的；</a:t>
            </a:r>
            <a:endParaRPr lang="zh-CN" altLang="en-US" sz="2800" dirty="0"/>
          </a:p>
          <a:p>
            <a:pPr lvl="1">
              <a:lnSpc>
                <a:spcPct val="90000"/>
              </a:lnSpc>
            </a:pPr>
            <a:r>
              <a:rPr lang="zh-CN" altLang="en-US" sz="2400" dirty="0"/>
              <a:t>所有和该主机进行安全通信的设备都可以使用该主机的公有密钥对数据进行加密后发送给该主机；该主机用其私有密钥对接收到的数据进行解密；</a:t>
            </a:r>
          </a:p>
          <a:p>
            <a:pPr lvl="1">
              <a:lnSpc>
                <a:spcPct val="90000"/>
              </a:lnSpc>
            </a:pPr>
            <a:r>
              <a:rPr lang="zh-CN" altLang="en-US" sz="2400" dirty="0"/>
              <a:t>私有密钥是该主机惟一的，</a:t>
            </a:r>
            <a:r>
              <a:rPr lang="zh-CN" altLang="en-US" sz="2400" dirty="0" smtClean="0"/>
              <a:t>并且是</a:t>
            </a:r>
            <a:r>
              <a:rPr lang="zh-CN" altLang="en-US" sz="2400" dirty="0"/>
              <a:t>保密的；其他主机没有该主机的私有密钥就无法对数据进行解密，这样数据的机密性就有了保证；</a:t>
            </a:r>
          </a:p>
          <a:p>
            <a:pPr>
              <a:lnSpc>
                <a:spcPct val="90000"/>
              </a:lnSpc>
            </a:pPr>
            <a:r>
              <a:rPr lang="zh-CN" altLang="en-US" sz="2800" dirty="0" smtClean="0"/>
              <a:t>公有</a:t>
            </a:r>
            <a:r>
              <a:rPr lang="zh-CN" altLang="en-US" sz="2800" dirty="0"/>
              <a:t>密钥</a:t>
            </a:r>
            <a:r>
              <a:rPr lang="en-US" altLang="zh-CN" sz="2800" dirty="0"/>
              <a:t>/</a:t>
            </a:r>
            <a:r>
              <a:rPr lang="zh-CN" altLang="en-US" sz="2800" dirty="0"/>
              <a:t>私有密钥系统提供了</a:t>
            </a:r>
            <a:r>
              <a:rPr lang="zh-CN" altLang="en-US" sz="2800" dirty="0" smtClean="0"/>
              <a:t>保密性和</a:t>
            </a:r>
            <a:r>
              <a:rPr lang="zh-CN" altLang="en-US" sz="2800" dirty="0"/>
              <a:t>认证功能；</a:t>
            </a:r>
          </a:p>
          <a:p>
            <a:pPr>
              <a:lnSpc>
                <a:spcPct val="90000"/>
              </a:lnSpc>
            </a:pPr>
            <a:endParaRPr lang="zh-CN" altLang="en-US" dirty="0"/>
          </a:p>
        </p:txBody>
      </p:sp>
    </p:spTree>
    <p:extLst>
      <p:ext uri="{BB962C8B-B14F-4D97-AF65-F5344CB8AC3E}">
        <p14:creationId xmlns:p14="http://schemas.microsoft.com/office/powerpoint/2010/main" val="1905467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AutoShape 2"/>
          <p:cNvSpPr>
            <a:spLocks noChangeArrowheads="1"/>
          </p:cNvSpPr>
          <p:nvPr/>
        </p:nvSpPr>
        <p:spPr bwMode="auto">
          <a:xfrm rot="1677372">
            <a:off x="2630488" y="4295775"/>
            <a:ext cx="4281487" cy="1157288"/>
          </a:xfrm>
          <a:prstGeom prst="curvedUpArrow">
            <a:avLst>
              <a:gd name="adj1" fmla="val 73992"/>
              <a:gd name="adj2" fmla="val 147983"/>
              <a:gd name="adj3" fmla="val 33333"/>
            </a:avLst>
          </a:prstGeom>
          <a:solidFill>
            <a:srgbClr val="A5002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3" name="Rectangle 3"/>
          <p:cNvSpPr>
            <a:spLocks noGrp="1" noChangeArrowheads="1"/>
          </p:cNvSpPr>
          <p:nvPr>
            <p:ph type="title"/>
          </p:nvPr>
        </p:nvSpPr>
        <p:spPr>
          <a:xfrm>
            <a:off x="457200" y="1041400"/>
            <a:ext cx="8229600" cy="711200"/>
          </a:xfrm>
        </p:spPr>
        <p:txBody>
          <a:bodyPr/>
          <a:lstStyle/>
          <a:p>
            <a:r>
              <a:rPr lang="zh-CN" altLang="en-US" dirty="0"/>
              <a:t>公钥密码体制（</a:t>
            </a:r>
            <a:r>
              <a:rPr lang="en-US" altLang="zh-CN" dirty="0"/>
              <a:t>RSA</a:t>
            </a:r>
            <a:r>
              <a:rPr lang="zh-CN" altLang="en-US" dirty="0"/>
              <a:t>）</a:t>
            </a:r>
          </a:p>
        </p:txBody>
      </p:sp>
      <p:grpSp>
        <p:nvGrpSpPr>
          <p:cNvPr id="271364" name="Group 4"/>
          <p:cNvGrpSpPr>
            <a:grpSpLocks/>
          </p:cNvGrpSpPr>
          <p:nvPr/>
        </p:nvGrpSpPr>
        <p:grpSpPr bwMode="auto">
          <a:xfrm>
            <a:off x="1905000" y="1676400"/>
            <a:ext cx="2925763" cy="1406525"/>
            <a:chOff x="1200" y="1104"/>
            <a:chExt cx="1843" cy="886"/>
          </a:xfrm>
        </p:grpSpPr>
        <p:graphicFrame>
          <p:nvGraphicFramePr>
            <p:cNvPr id="271365" name="Object 5"/>
            <p:cNvGraphicFramePr>
              <a:graphicFrameLocks noChangeAspect="1"/>
            </p:cNvGraphicFramePr>
            <p:nvPr/>
          </p:nvGraphicFramePr>
          <p:xfrm>
            <a:off x="1200" y="1104"/>
            <a:ext cx="465" cy="886"/>
          </p:xfrm>
          <a:graphic>
            <a:graphicData uri="http://schemas.openxmlformats.org/presentationml/2006/ole">
              <mc:AlternateContent xmlns:mc="http://schemas.openxmlformats.org/markup-compatibility/2006">
                <mc:Choice xmlns:v="urn:schemas-microsoft-com:vml" Requires="v">
                  <p:oleObj spid="_x0000_s3122" name="剪辑" r:id="rId4" imgW="1395360" imgH="2658600" progId="MS_ClipArt_Gallery.2">
                    <p:embed/>
                  </p:oleObj>
                </mc:Choice>
                <mc:Fallback>
                  <p:oleObj name="剪辑" r:id="rId4" imgW="1395360" imgH="2658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104"/>
                          <a:ext cx="465"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6" name="Text Box 6"/>
            <p:cNvSpPr txBox="1">
              <a:spLocks noChangeArrowheads="1"/>
            </p:cNvSpPr>
            <p:nvPr/>
          </p:nvSpPr>
          <p:spPr bwMode="auto">
            <a:xfrm>
              <a:off x="1488" y="1406"/>
              <a:ext cx="15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CC3300"/>
                  </a:solidFill>
                  <a:latin typeface="Times New Roman" pitchFamily="18" charset="0"/>
                  <a:ea typeface="楷体_GB2312" pitchFamily="49" charset="-122"/>
                </a:rPr>
                <a:t>公钥（</a:t>
              </a:r>
              <a:r>
                <a:rPr kumimoji="1" lang="en-US" altLang="zh-CN" sz="2800">
                  <a:solidFill>
                    <a:srgbClr val="CC3300"/>
                  </a:solidFill>
                  <a:latin typeface="Times New Roman" pitchFamily="18" charset="0"/>
                  <a:ea typeface="楷体_GB2312" pitchFamily="49" charset="-122"/>
                </a:rPr>
                <a:t>m,n=pq)</a:t>
              </a:r>
              <a:endParaRPr kumimoji="1" lang="en-US" altLang="zh-CN" sz="2400">
                <a:latin typeface="Times New Roman" pitchFamily="18" charset="0"/>
              </a:endParaRPr>
            </a:p>
          </p:txBody>
        </p:sp>
      </p:grpSp>
      <p:grpSp>
        <p:nvGrpSpPr>
          <p:cNvPr id="271367" name="Group 7"/>
          <p:cNvGrpSpPr>
            <a:grpSpLocks/>
          </p:cNvGrpSpPr>
          <p:nvPr/>
        </p:nvGrpSpPr>
        <p:grpSpPr bwMode="auto">
          <a:xfrm>
            <a:off x="6629400" y="1676400"/>
            <a:ext cx="2203450" cy="1330325"/>
            <a:chOff x="4176" y="1056"/>
            <a:chExt cx="1388" cy="838"/>
          </a:xfrm>
        </p:grpSpPr>
        <p:graphicFrame>
          <p:nvGraphicFramePr>
            <p:cNvPr id="271368" name="Object 8"/>
            <p:cNvGraphicFramePr>
              <a:graphicFrameLocks noChangeAspect="1"/>
            </p:cNvGraphicFramePr>
            <p:nvPr/>
          </p:nvGraphicFramePr>
          <p:xfrm>
            <a:off x="4176" y="1056"/>
            <a:ext cx="440" cy="838"/>
          </p:xfrm>
          <a:graphic>
            <a:graphicData uri="http://schemas.openxmlformats.org/presentationml/2006/ole">
              <mc:AlternateContent xmlns:mc="http://schemas.openxmlformats.org/markup-compatibility/2006">
                <mc:Choice xmlns:v="urn:schemas-microsoft-com:vml" Requires="v">
                  <p:oleObj spid="_x0000_s3123" name="剪辑" r:id="rId6" imgW="1395360" imgH="2658600" progId="MS_ClipArt_Gallery.2">
                    <p:embed/>
                  </p:oleObj>
                </mc:Choice>
                <mc:Fallback>
                  <p:oleObj name="剪辑" r:id="rId6" imgW="1395360" imgH="26586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1056"/>
                          <a:ext cx="440" cy="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9" name="Text Box 9"/>
            <p:cNvSpPr txBox="1">
              <a:spLocks noChangeArrowheads="1"/>
            </p:cNvSpPr>
            <p:nvPr/>
          </p:nvSpPr>
          <p:spPr bwMode="auto">
            <a:xfrm>
              <a:off x="4439" y="1358"/>
              <a:ext cx="1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CC00"/>
                  </a:solidFill>
                  <a:latin typeface="Times New Roman" pitchFamily="18" charset="0"/>
                  <a:ea typeface="楷体_GB2312" pitchFamily="49" charset="-122"/>
                </a:rPr>
                <a:t>私钥</a:t>
              </a:r>
              <a:r>
                <a:rPr kumimoji="1" lang="en-US" altLang="zh-CN" sz="2800">
                  <a:solidFill>
                    <a:srgbClr val="00CC00"/>
                  </a:solidFill>
                  <a:latin typeface="Times New Roman" pitchFamily="18" charset="0"/>
                  <a:ea typeface="楷体_GB2312" pitchFamily="49" charset="-122"/>
                </a:rPr>
                <a:t>(r,p,q)</a:t>
              </a:r>
              <a:endParaRPr kumimoji="1" lang="en-US" altLang="zh-CN" sz="2400">
                <a:latin typeface="Times New Roman" pitchFamily="18" charset="0"/>
              </a:endParaRPr>
            </a:p>
          </p:txBody>
        </p:sp>
      </p:grpSp>
      <p:sp>
        <p:nvSpPr>
          <p:cNvPr id="271370" name="AutoShape 10"/>
          <p:cNvSpPr>
            <a:spLocks noChangeArrowheads="1"/>
          </p:cNvSpPr>
          <p:nvPr/>
        </p:nvSpPr>
        <p:spPr bwMode="auto">
          <a:xfrm>
            <a:off x="609600" y="2667000"/>
            <a:ext cx="1447800" cy="1066800"/>
          </a:xfrm>
          <a:prstGeom prst="horizontalScroll">
            <a:avLst>
              <a:gd name="adj" fmla="val 12500"/>
            </a:avLst>
          </a:prstGeom>
          <a:solidFill>
            <a:srgbClr val="66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itchFamily="18" charset="0"/>
              </a:rPr>
              <a:t>原文</a:t>
            </a:r>
          </a:p>
          <a:p>
            <a:pPr algn="ctr"/>
            <a:r>
              <a:rPr kumimoji="1" lang="en-US" altLang="zh-CN" sz="2400">
                <a:latin typeface="Times New Roman" pitchFamily="18" charset="0"/>
              </a:rPr>
              <a:t>ABCD</a:t>
            </a:r>
          </a:p>
        </p:txBody>
      </p:sp>
      <p:sp>
        <p:nvSpPr>
          <p:cNvPr id="271371" name="AutoShape 11"/>
          <p:cNvSpPr>
            <a:spLocks noChangeArrowheads="1"/>
          </p:cNvSpPr>
          <p:nvPr/>
        </p:nvSpPr>
        <p:spPr bwMode="auto">
          <a:xfrm>
            <a:off x="7315200" y="2590800"/>
            <a:ext cx="1447800" cy="1066800"/>
          </a:xfrm>
          <a:prstGeom prst="horizontalScroll">
            <a:avLst>
              <a:gd name="adj" fmla="val 12500"/>
            </a:avLst>
          </a:prstGeom>
          <a:solidFill>
            <a:srgbClr val="66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itchFamily="18" charset="0"/>
              </a:rPr>
              <a:t>原文</a:t>
            </a:r>
          </a:p>
          <a:p>
            <a:pPr algn="ctr"/>
            <a:r>
              <a:rPr kumimoji="1" lang="en-US" altLang="zh-CN" sz="2400">
                <a:latin typeface="Times New Roman" pitchFamily="18" charset="0"/>
              </a:rPr>
              <a:t>ABCD</a:t>
            </a:r>
          </a:p>
        </p:txBody>
      </p:sp>
      <p:sp>
        <p:nvSpPr>
          <p:cNvPr id="271372" name="AutoShape 12"/>
          <p:cNvSpPr>
            <a:spLocks noChangeArrowheads="1"/>
          </p:cNvSpPr>
          <p:nvPr/>
        </p:nvSpPr>
        <p:spPr bwMode="auto">
          <a:xfrm>
            <a:off x="25146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73" name="Line 13"/>
          <p:cNvSpPr>
            <a:spLocks noChangeShapeType="1"/>
          </p:cNvSpPr>
          <p:nvPr/>
        </p:nvSpPr>
        <p:spPr bwMode="auto">
          <a:xfrm>
            <a:off x="3810000" y="3276600"/>
            <a:ext cx="1752600" cy="0"/>
          </a:xfrm>
          <a:prstGeom prst="line">
            <a:avLst/>
          </a:prstGeom>
          <a:noFill/>
          <a:ln w="152400">
            <a:solidFill>
              <a:schemeClr val="folHlink"/>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4" name="AutoShape 14"/>
          <p:cNvSpPr>
            <a:spLocks noChangeArrowheads="1"/>
          </p:cNvSpPr>
          <p:nvPr/>
        </p:nvSpPr>
        <p:spPr bwMode="auto">
          <a:xfrm>
            <a:off x="2057400" y="3048000"/>
            <a:ext cx="457200" cy="533400"/>
          </a:xfrm>
          <a:prstGeom prst="rightArrow">
            <a:avLst>
              <a:gd name="adj1" fmla="val 50000"/>
              <a:gd name="adj2" fmla="val 25000"/>
            </a:avLst>
          </a:prstGeom>
          <a:solidFill>
            <a:srgbClr val="A5002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5" name="AutoShape 15"/>
          <p:cNvSpPr>
            <a:spLocks noChangeArrowheads="1"/>
          </p:cNvSpPr>
          <p:nvPr/>
        </p:nvSpPr>
        <p:spPr bwMode="auto">
          <a:xfrm>
            <a:off x="6858000" y="3048000"/>
            <a:ext cx="457200" cy="457200"/>
          </a:xfrm>
          <a:prstGeom prst="rightArrow">
            <a:avLst>
              <a:gd name="adj1" fmla="val 50000"/>
              <a:gd name="adj2" fmla="val 25000"/>
            </a:avLst>
          </a:prstGeom>
          <a:solidFill>
            <a:srgbClr val="00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1376" name="Group 16"/>
          <p:cNvGrpSpPr>
            <a:grpSpLocks/>
          </p:cNvGrpSpPr>
          <p:nvPr/>
        </p:nvGrpSpPr>
        <p:grpSpPr bwMode="auto">
          <a:xfrm>
            <a:off x="4114800" y="3886200"/>
            <a:ext cx="2689225" cy="1406525"/>
            <a:chOff x="1200" y="1104"/>
            <a:chExt cx="1694" cy="886"/>
          </a:xfrm>
        </p:grpSpPr>
        <p:graphicFrame>
          <p:nvGraphicFramePr>
            <p:cNvPr id="271377" name="Object 17"/>
            <p:cNvGraphicFramePr>
              <a:graphicFrameLocks noChangeAspect="1"/>
            </p:cNvGraphicFramePr>
            <p:nvPr/>
          </p:nvGraphicFramePr>
          <p:xfrm>
            <a:off x="1200" y="1104"/>
            <a:ext cx="465" cy="886"/>
          </p:xfrm>
          <a:graphic>
            <a:graphicData uri="http://schemas.openxmlformats.org/presentationml/2006/ole">
              <mc:AlternateContent xmlns:mc="http://schemas.openxmlformats.org/markup-compatibility/2006">
                <mc:Choice xmlns:v="urn:schemas-microsoft-com:vml" Requires="v">
                  <p:oleObj spid="_x0000_s3124" name="剪辑" r:id="rId8" imgW="1395360" imgH="2658600" progId="MS_ClipArt_Gallery.2">
                    <p:embed/>
                  </p:oleObj>
                </mc:Choice>
                <mc:Fallback>
                  <p:oleObj name="剪辑" r:id="rId8" imgW="1395360" imgH="2658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104"/>
                          <a:ext cx="465"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78" name="Text Box 18"/>
            <p:cNvSpPr txBox="1">
              <a:spLocks noChangeArrowheads="1"/>
            </p:cNvSpPr>
            <p:nvPr/>
          </p:nvSpPr>
          <p:spPr bwMode="auto">
            <a:xfrm>
              <a:off x="1488" y="1406"/>
              <a:ext cx="14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CC3300"/>
                  </a:solidFill>
                  <a:latin typeface="Times New Roman" pitchFamily="18" charset="0"/>
                  <a:ea typeface="楷体_GB2312" pitchFamily="49" charset="-122"/>
                </a:rPr>
                <a:t>公钥</a:t>
              </a:r>
              <a:r>
                <a:rPr kumimoji="1" lang="en-US" altLang="zh-CN" sz="2800">
                  <a:solidFill>
                    <a:srgbClr val="CC3300"/>
                  </a:solidFill>
                  <a:latin typeface="Times New Roman" pitchFamily="18" charset="0"/>
                  <a:ea typeface="楷体_GB2312" pitchFamily="49" charset="-122"/>
                </a:rPr>
                <a:t>(m,n=pq)</a:t>
              </a:r>
              <a:endParaRPr kumimoji="1" lang="en-US" altLang="zh-CN" sz="2400">
                <a:latin typeface="Times New Roman" pitchFamily="18" charset="0"/>
              </a:endParaRPr>
            </a:p>
          </p:txBody>
        </p:sp>
      </p:grpSp>
      <p:sp>
        <p:nvSpPr>
          <p:cNvPr id="271379" name="AutoShape 19"/>
          <p:cNvSpPr>
            <a:spLocks noChangeArrowheads="1"/>
          </p:cNvSpPr>
          <p:nvPr/>
        </p:nvSpPr>
        <p:spPr bwMode="auto">
          <a:xfrm>
            <a:off x="5943600" y="39624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380" name="AutoShape 20"/>
          <p:cNvSpPr>
            <a:spLocks noChangeArrowheads="1"/>
          </p:cNvSpPr>
          <p:nvPr/>
        </p:nvSpPr>
        <p:spPr bwMode="auto">
          <a:xfrm>
            <a:off x="3962400" y="2133600"/>
            <a:ext cx="1295400" cy="990600"/>
          </a:xfrm>
          <a:prstGeom prst="downArrowCallout">
            <a:avLst>
              <a:gd name="adj1" fmla="val 32692"/>
              <a:gd name="adj2" fmla="val 32692"/>
              <a:gd name="adj3" fmla="val 16667"/>
              <a:gd name="adj4" fmla="val 6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00"/>
                </a:solidFill>
                <a:latin typeface="Times New Roman" pitchFamily="18" charset="0"/>
              </a:rPr>
              <a:t>互连网络</a:t>
            </a:r>
            <a:endParaRPr kumimoji="1" lang="zh-CN" altLang="en-US" sz="2400">
              <a:latin typeface="Times New Roman" pitchFamily="18" charset="0"/>
            </a:endParaRPr>
          </a:p>
        </p:txBody>
      </p:sp>
      <p:sp>
        <p:nvSpPr>
          <p:cNvPr id="271381" name="AutoShape 21"/>
          <p:cNvSpPr>
            <a:spLocks noChangeArrowheads="1"/>
          </p:cNvSpPr>
          <p:nvPr/>
        </p:nvSpPr>
        <p:spPr bwMode="auto">
          <a:xfrm>
            <a:off x="26670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2" name="AutoShape 22"/>
          <p:cNvSpPr>
            <a:spLocks noChangeArrowheads="1"/>
          </p:cNvSpPr>
          <p:nvPr/>
        </p:nvSpPr>
        <p:spPr bwMode="auto">
          <a:xfrm>
            <a:off x="27432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3" name="AutoShape 23"/>
          <p:cNvSpPr>
            <a:spLocks noChangeArrowheads="1"/>
          </p:cNvSpPr>
          <p:nvPr/>
        </p:nvSpPr>
        <p:spPr bwMode="auto">
          <a:xfrm>
            <a:off x="28956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4" name="AutoShape 24"/>
          <p:cNvSpPr>
            <a:spLocks noChangeArrowheads="1"/>
          </p:cNvSpPr>
          <p:nvPr/>
        </p:nvSpPr>
        <p:spPr bwMode="auto">
          <a:xfrm>
            <a:off x="29718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5" name="AutoShape 25"/>
          <p:cNvSpPr>
            <a:spLocks noChangeArrowheads="1"/>
          </p:cNvSpPr>
          <p:nvPr/>
        </p:nvSpPr>
        <p:spPr bwMode="auto">
          <a:xfrm>
            <a:off x="31242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6" name="AutoShape 26"/>
          <p:cNvSpPr>
            <a:spLocks noChangeArrowheads="1"/>
          </p:cNvSpPr>
          <p:nvPr/>
        </p:nvSpPr>
        <p:spPr bwMode="auto">
          <a:xfrm>
            <a:off x="3276600" y="2743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7" name="AutoShape 27"/>
          <p:cNvSpPr>
            <a:spLocks noChangeArrowheads="1"/>
          </p:cNvSpPr>
          <p:nvPr/>
        </p:nvSpPr>
        <p:spPr bwMode="auto">
          <a:xfrm>
            <a:off x="3429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8" name="AutoShape 28"/>
          <p:cNvSpPr>
            <a:spLocks noChangeArrowheads="1"/>
          </p:cNvSpPr>
          <p:nvPr/>
        </p:nvSpPr>
        <p:spPr bwMode="auto">
          <a:xfrm>
            <a:off x="35814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89" name="AutoShape 29"/>
          <p:cNvSpPr>
            <a:spLocks noChangeArrowheads="1"/>
          </p:cNvSpPr>
          <p:nvPr/>
        </p:nvSpPr>
        <p:spPr bwMode="auto">
          <a:xfrm>
            <a:off x="37338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0" name="AutoShape 30"/>
          <p:cNvSpPr>
            <a:spLocks noChangeArrowheads="1"/>
          </p:cNvSpPr>
          <p:nvPr/>
        </p:nvSpPr>
        <p:spPr bwMode="auto">
          <a:xfrm>
            <a:off x="38862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1" name="AutoShape 31"/>
          <p:cNvSpPr>
            <a:spLocks noChangeArrowheads="1"/>
          </p:cNvSpPr>
          <p:nvPr/>
        </p:nvSpPr>
        <p:spPr bwMode="auto">
          <a:xfrm>
            <a:off x="41148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2" name="AutoShape 32"/>
          <p:cNvSpPr>
            <a:spLocks noChangeArrowheads="1"/>
          </p:cNvSpPr>
          <p:nvPr/>
        </p:nvSpPr>
        <p:spPr bwMode="auto">
          <a:xfrm>
            <a:off x="4191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3" name="AutoShape 33"/>
          <p:cNvSpPr>
            <a:spLocks noChangeArrowheads="1"/>
          </p:cNvSpPr>
          <p:nvPr/>
        </p:nvSpPr>
        <p:spPr bwMode="auto">
          <a:xfrm>
            <a:off x="44196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4" name="AutoShape 34"/>
          <p:cNvSpPr>
            <a:spLocks noChangeArrowheads="1"/>
          </p:cNvSpPr>
          <p:nvPr/>
        </p:nvSpPr>
        <p:spPr bwMode="auto">
          <a:xfrm>
            <a:off x="4572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5" name="AutoShape 35"/>
          <p:cNvSpPr>
            <a:spLocks noChangeArrowheads="1"/>
          </p:cNvSpPr>
          <p:nvPr/>
        </p:nvSpPr>
        <p:spPr bwMode="auto">
          <a:xfrm>
            <a:off x="47244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6" name="AutoShape 36"/>
          <p:cNvSpPr>
            <a:spLocks noChangeArrowheads="1"/>
          </p:cNvSpPr>
          <p:nvPr/>
        </p:nvSpPr>
        <p:spPr bwMode="auto">
          <a:xfrm>
            <a:off x="48006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7" name="AutoShape 37"/>
          <p:cNvSpPr>
            <a:spLocks noChangeArrowheads="1"/>
          </p:cNvSpPr>
          <p:nvPr/>
        </p:nvSpPr>
        <p:spPr bwMode="auto">
          <a:xfrm>
            <a:off x="4953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8" name="AutoShape 38"/>
          <p:cNvSpPr>
            <a:spLocks noChangeArrowheads="1"/>
          </p:cNvSpPr>
          <p:nvPr/>
        </p:nvSpPr>
        <p:spPr bwMode="auto">
          <a:xfrm>
            <a:off x="51816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399" name="AutoShape 39"/>
          <p:cNvSpPr>
            <a:spLocks noChangeArrowheads="1"/>
          </p:cNvSpPr>
          <p:nvPr/>
        </p:nvSpPr>
        <p:spPr bwMode="auto">
          <a:xfrm>
            <a:off x="5334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0" name="AutoShape 40"/>
          <p:cNvSpPr>
            <a:spLocks noChangeArrowheads="1"/>
          </p:cNvSpPr>
          <p:nvPr/>
        </p:nvSpPr>
        <p:spPr bwMode="auto">
          <a:xfrm>
            <a:off x="54864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1" name="AutoShape 41"/>
          <p:cNvSpPr>
            <a:spLocks noChangeArrowheads="1"/>
          </p:cNvSpPr>
          <p:nvPr/>
        </p:nvSpPr>
        <p:spPr bwMode="auto">
          <a:xfrm>
            <a:off x="57150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2" name="AutoShape 42"/>
          <p:cNvSpPr>
            <a:spLocks noChangeArrowheads="1"/>
          </p:cNvSpPr>
          <p:nvPr/>
        </p:nvSpPr>
        <p:spPr bwMode="auto">
          <a:xfrm>
            <a:off x="2590800" y="28194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3" name="AutoShape 43"/>
          <p:cNvSpPr>
            <a:spLocks noChangeArrowheads="1"/>
          </p:cNvSpPr>
          <p:nvPr/>
        </p:nvSpPr>
        <p:spPr bwMode="auto">
          <a:xfrm>
            <a:off x="2667000" y="2895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4" name="AutoShape 44"/>
          <p:cNvSpPr>
            <a:spLocks noChangeArrowheads="1"/>
          </p:cNvSpPr>
          <p:nvPr/>
        </p:nvSpPr>
        <p:spPr bwMode="auto">
          <a:xfrm>
            <a:off x="2743200" y="30480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5" name="AutoShape 45"/>
          <p:cNvSpPr>
            <a:spLocks noChangeArrowheads="1"/>
          </p:cNvSpPr>
          <p:nvPr/>
        </p:nvSpPr>
        <p:spPr bwMode="auto">
          <a:xfrm>
            <a:off x="2819400" y="3124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6" name="AutoShape 46"/>
          <p:cNvSpPr>
            <a:spLocks noChangeArrowheads="1"/>
          </p:cNvSpPr>
          <p:nvPr/>
        </p:nvSpPr>
        <p:spPr bwMode="auto">
          <a:xfrm>
            <a:off x="2819400" y="3276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7" name="AutoShape 47"/>
          <p:cNvSpPr>
            <a:spLocks noChangeArrowheads="1"/>
          </p:cNvSpPr>
          <p:nvPr/>
        </p:nvSpPr>
        <p:spPr bwMode="auto">
          <a:xfrm>
            <a:off x="2819400" y="33528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8" name="AutoShape 48"/>
          <p:cNvSpPr>
            <a:spLocks noChangeArrowheads="1"/>
          </p:cNvSpPr>
          <p:nvPr/>
        </p:nvSpPr>
        <p:spPr bwMode="auto">
          <a:xfrm>
            <a:off x="2895600" y="3505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09" name="AutoShape 49"/>
          <p:cNvSpPr>
            <a:spLocks noChangeArrowheads="1"/>
          </p:cNvSpPr>
          <p:nvPr/>
        </p:nvSpPr>
        <p:spPr bwMode="auto">
          <a:xfrm>
            <a:off x="2971800" y="3657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0" name="AutoShape 50"/>
          <p:cNvSpPr>
            <a:spLocks noChangeArrowheads="1"/>
          </p:cNvSpPr>
          <p:nvPr/>
        </p:nvSpPr>
        <p:spPr bwMode="auto">
          <a:xfrm>
            <a:off x="2971800" y="38100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1" name="AutoShape 51"/>
          <p:cNvSpPr>
            <a:spLocks noChangeArrowheads="1"/>
          </p:cNvSpPr>
          <p:nvPr/>
        </p:nvSpPr>
        <p:spPr bwMode="auto">
          <a:xfrm>
            <a:off x="3048000" y="3886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2" name="AutoShape 52"/>
          <p:cNvSpPr>
            <a:spLocks noChangeArrowheads="1"/>
          </p:cNvSpPr>
          <p:nvPr/>
        </p:nvSpPr>
        <p:spPr bwMode="auto">
          <a:xfrm>
            <a:off x="3124200" y="4038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3" name="AutoShape 53"/>
          <p:cNvSpPr>
            <a:spLocks noChangeArrowheads="1"/>
          </p:cNvSpPr>
          <p:nvPr/>
        </p:nvSpPr>
        <p:spPr bwMode="auto">
          <a:xfrm>
            <a:off x="3276600" y="41148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4" name="AutoShape 54"/>
          <p:cNvSpPr>
            <a:spLocks noChangeArrowheads="1"/>
          </p:cNvSpPr>
          <p:nvPr/>
        </p:nvSpPr>
        <p:spPr bwMode="auto">
          <a:xfrm>
            <a:off x="3429000" y="42672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5" name="AutoShape 55"/>
          <p:cNvSpPr>
            <a:spLocks noChangeArrowheads="1"/>
          </p:cNvSpPr>
          <p:nvPr/>
        </p:nvSpPr>
        <p:spPr bwMode="auto">
          <a:xfrm>
            <a:off x="3581400" y="4419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6" name="AutoShape 56"/>
          <p:cNvSpPr>
            <a:spLocks noChangeArrowheads="1"/>
          </p:cNvSpPr>
          <p:nvPr/>
        </p:nvSpPr>
        <p:spPr bwMode="auto">
          <a:xfrm>
            <a:off x="3657600" y="4419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17" name="AutoShape 57"/>
          <p:cNvSpPr>
            <a:spLocks noChangeArrowheads="1"/>
          </p:cNvSpPr>
          <p:nvPr/>
        </p:nvSpPr>
        <p:spPr bwMode="auto">
          <a:xfrm>
            <a:off x="3657600" y="4495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18" name="AutoShape 58"/>
          <p:cNvSpPr>
            <a:spLocks noChangeArrowheads="1"/>
          </p:cNvSpPr>
          <p:nvPr/>
        </p:nvSpPr>
        <p:spPr bwMode="auto">
          <a:xfrm>
            <a:off x="3657600" y="4495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19" name="AutoShape 59"/>
          <p:cNvSpPr>
            <a:spLocks noChangeArrowheads="1"/>
          </p:cNvSpPr>
          <p:nvPr/>
        </p:nvSpPr>
        <p:spPr bwMode="auto">
          <a:xfrm>
            <a:off x="3810000" y="4495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0" name="AutoShape 60"/>
          <p:cNvSpPr>
            <a:spLocks noChangeArrowheads="1"/>
          </p:cNvSpPr>
          <p:nvPr/>
        </p:nvSpPr>
        <p:spPr bwMode="auto">
          <a:xfrm>
            <a:off x="3962400" y="45720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1" name="AutoShape 61"/>
          <p:cNvSpPr>
            <a:spLocks noChangeArrowheads="1"/>
          </p:cNvSpPr>
          <p:nvPr/>
        </p:nvSpPr>
        <p:spPr bwMode="auto">
          <a:xfrm>
            <a:off x="4114800" y="46482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2" name="AutoShape 62"/>
          <p:cNvSpPr>
            <a:spLocks noChangeArrowheads="1"/>
          </p:cNvSpPr>
          <p:nvPr/>
        </p:nvSpPr>
        <p:spPr bwMode="auto">
          <a:xfrm>
            <a:off x="4191000" y="47244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3" name="AutoShape 63"/>
          <p:cNvSpPr>
            <a:spLocks noChangeArrowheads="1"/>
          </p:cNvSpPr>
          <p:nvPr/>
        </p:nvSpPr>
        <p:spPr bwMode="auto">
          <a:xfrm>
            <a:off x="4343400" y="48006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4" name="AutoShape 64"/>
          <p:cNvSpPr>
            <a:spLocks noChangeArrowheads="1"/>
          </p:cNvSpPr>
          <p:nvPr/>
        </p:nvSpPr>
        <p:spPr bwMode="auto">
          <a:xfrm>
            <a:off x="4572000" y="4876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5" name="AutoShape 65"/>
          <p:cNvSpPr>
            <a:spLocks noChangeArrowheads="1"/>
          </p:cNvSpPr>
          <p:nvPr/>
        </p:nvSpPr>
        <p:spPr bwMode="auto">
          <a:xfrm>
            <a:off x="4800600" y="4876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6" name="AutoShape 66"/>
          <p:cNvSpPr>
            <a:spLocks noChangeArrowheads="1"/>
          </p:cNvSpPr>
          <p:nvPr/>
        </p:nvSpPr>
        <p:spPr bwMode="auto">
          <a:xfrm>
            <a:off x="5029200" y="4876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7" name="AutoShape 67"/>
          <p:cNvSpPr>
            <a:spLocks noChangeArrowheads="1"/>
          </p:cNvSpPr>
          <p:nvPr/>
        </p:nvSpPr>
        <p:spPr bwMode="auto">
          <a:xfrm>
            <a:off x="5181600" y="4876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8" name="AutoShape 68"/>
          <p:cNvSpPr>
            <a:spLocks noChangeArrowheads="1"/>
          </p:cNvSpPr>
          <p:nvPr/>
        </p:nvSpPr>
        <p:spPr bwMode="auto">
          <a:xfrm>
            <a:off x="5334000" y="4876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29" name="AutoShape 69"/>
          <p:cNvSpPr>
            <a:spLocks noChangeArrowheads="1"/>
          </p:cNvSpPr>
          <p:nvPr/>
        </p:nvSpPr>
        <p:spPr bwMode="auto">
          <a:xfrm>
            <a:off x="5486400" y="48006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0" name="AutoShape 70"/>
          <p:cNvSpPr>
            <a:spLocks noChangeArrowheads="1"/>
          </p:cNvSpPr>
          <p:nvPr/>
        </p:nvSpPr>
        <p:spPr bwMode="auto">
          <a:xfrm>
            <a:off x="5638800" y="47244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1" name="AutoShape 71"/>
          <p:cNvSpPr>
            <a:spLocks noChangeArrowheads="1"/>
          </p:cNvSpPr>
          <p:nvPr/>
        </p:nvSpPr>
        <p:spPr bwMode="auto">
          <a:xfrm>
            <a:off x="5791200" y="46482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2" name="AutoShape 72"/>
          <p:cNvSpPr>
            <a:spLocks noChangeArrowheads="1"/>
          </p:cNvSpPr>
          <p:nvPr/>
        </p:nvSpPr>
        <p:spPr bwMode="auto">
          <a:xfrm>
            <a:off x="5943600" y="45720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3" name="AutoShape 73"/>
          <p:cNvSpPr>
            <a:spLocks noChangeArrowheads="1"/>
          </p:cNvSpPr>
          <p:nvPr/>
        </p:nvSpPr>
        <p:spPr bwMode="auto">
          <a:xfrm>
            <a:off x="5943600" y="44196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4" name="AutoShape 74"/>
          <p:cNvSpPr>
            <a:spLocks noChangeArrowheads="1"/>
          </p:cNvSpPr>
          <p:nvPr/>
        </p:nvSpPr>
        <p:spPr bwMode="auto">
          <a:xfrm>
            <a:off x="6019800" y="43434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5" name="AutoShape 75"/>
          <p:cNvSpPr>
            <a:spLocks noChangeArrowheads="1"/>
          </p:cNvSpPr>
          <p:nvPr/>
        </p:nvSpPr>
        <p:spPr bwMode="auto">
          <a:xfrm>
            <a:off x="6019800" y="41910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6" name="AutoShape 76"/>
          <p:cNvSpPr>
            <a:spLocks noChangeArrowheads="1"/>
          </p:cNvSpPr>
          <p:nvPr/>
        </p:nvSpPr>
        <p:spPr bwMode="auto">
          <a:xfrm>
            <a:off x="6019800" y="4114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7" name="AutoShape 77"/>
          <p:cNvSpPr>
            <a:spLocks noChangeArrowheads="1"/>
          </p:cNvSpPr>
          <p:nvPr/>
        </p:nvSpPr>
        <p:spPr bwMode="auto">
          <a:xfrm>
            <a:off x="3581400" y="4419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38" name="AutoShape 78"/>
          <p:cNvSpPr>
            <a:spLocks noChangeArrowheads="1"/>
          </p:cNvSpPr>
          <p:nvPr/>
        </p:nvSpPr>
        <p:spPr bwMode="auto">
          <a:xfrm>
            <a:off x="3657600" y="4495800"/>
            <a:ext cx="1600200" cy="990600"/>
          </a:xfrm>
          <a:prstGeom prst="doubleWave">
            <a:avLst>
              <a:gd name="adj1" fmla="val 6500"/>
              <a:gd name="adj2" fmla="val 0"/>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accent1"/>
                </a:solidFill>
                <a:latin typeface="Times New Roman" pitchFamily="18" charset="0"/>
              </a:rPr>
              <a:t>乱文</a:t>
            </a:r>
          </a:p>
          <a:p>
            <a:pPr algn="ctr"/>
            <a:r>
              <a:rPr kumimoji="1" lang="en-US" altLang="zh-CN" sz="2400">
                <a:solidFill>
                  <a:schemeClr val="accent1"/>
                </a:solidFill>
                <a:latin typeface="Times New Roman" pitchFamily="18" charset="0"/>
              </a:rPr>
              <a:t>;~@‘</a:t>
            </a:r>
          </a:p>
        </p:txBody>
      </p:sp>
      <p:sp>
        <p:nvSpPr>
          <p:cNvPr id="271439" name="AutoShape 79"/>
          <p:cNvSpPr>
            <a:spLocks noChangeArrowheads="1"/>
          </p:cNvSpPr>
          <p:nvPr/>
        </p:nvSpPr>
        <p:spPr bwMode="auto">
          <a:xfrm>
            <a:off x="1524000" y="1981200"/>
            <a:ext cx="1447800" cy="1066800"/>
          </a:xfrm>
          <a:prstGeom prst="horizontalScroll">
            <a:avLst>
              <a:gd name="adj" fmla="val 12500"/>
            </a:avLst>
          </a:prstGeom>
          <a:solidFill>
            <a:srgbClr val="66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itchFamily="18" charset="0"/>
              </a:rPr>
              <a:t>原文</a:t>
            </a:r>
          </a:p>
          <a:p>
            <a:pPr algn="ctr"/>
            <a:r>
              <a:rPr kumimoji="1" lang="en-US" altLang="zh-CN" sz="2400">
                <a:latin typeface="Times New Roman" pitchFamily="18" charset="0"/>
              </a:rPr>
              <a:t>ABCD</a:t>
            </a:r>
          </a:p>
        </p:txBody>
      </p:sp>
      <p:sp>
        <p:nvSpPr>
          <p:cNvPr id="271440" name="AutoShape 80"/>
          <p:cNvSpPr>
            <a:spLocks noChangeArrowheads="1"/>
          </p:cNvSpPr>
          <p:nvPr/>
        </p:nvSpPr>
        <p:spPr bwMode="auto">
          <a:xfrm>
            <a:off x="1524000" y="1981200"/>
            <a:ext cx="1447800" cy="1066800"/>
          </a:xfrm>
          <a:prstGeom prst="horizontalScroll">
            <a:avLst>
              <a:gd name="adj" fmla="val 12500"/>
            </a:avLst>
          </a:prstGeom>
          <a:solidFill>
            <a:srgbClr val="66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itchFamily="18" charset="0"/>
              </a:rPr>
              <a:t>原文</a:t>
            </a:r>
          </a:p>
          <a:p>
            <a:pPr algn="ctr"/>
            <a:r>
              <a:rPr kumimoji="1" lang="en-US" altLang="zh-CN" sz="2400">
                <a:latin typeface="Times New Roman" pitchFamily="18" charset="0"/>
              </a:rPr>
              <a:t>ABCD</a:t>
            </a:r>
          </a:p>
        </p:txBody>
      </p:sp>
      <p:sp>
        <p:nvSpPr>
          <p:cNvPr id="271441" name="AutoShape 81"/>
          <p:cNvSpPr>
            <a:spLocks noChangeArrowheads="1"/>
          </p:cNvSpPr>
          <p:nvPr/>
        </p:nvSpPr>
        <p:spPr bwMode="auto">
          <a:xfrm>
            <a:off x="6324600" y="1752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42" name="AutoShape 82"/>
          <p:cNvSpPr>
            <a:spLocks noChangeArrowheads="1"/>
          </p:cNvSpPr>
          <p:nvPr/>
        </p:nvSpPr>
        <p:spPr bwMode="auto">
          <a:xfrm>
            <a:off x="6324600" y="17526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
        <p:nvSpPr>
          <p:cNvPr id="271443" name="AutoShape 83"/>
          <p:cNvSpPr>
            <a:spLocks noChangeArrowheads="1"/>
          </p:cNvSpPr>
          <p:nvPr/>
        </p:nvSpPr>
        <p:spPr bwMode="auto">
          <a:xfrm>
            <a:off x="6248400" y="1752600"/>
            <a:ext cx="1447800" cy="1066800"/>
          </a:xfrm>
          <a:prstGeom prst="horizontalScroll">
            <a:avLst>
              <a:gd name="adj" fmla="val 12500"/>
            </a:avLst>
          </a:prstGeom>
          <a:solidFill>
            <a:srgbClr val="66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itchFamily="18" charset="0"/>
              </a:rPr>
              <a:t>原文</a:t>
            </a:r>
          </a:p>
          <a:p>
            <a:pPr algn="ctr"/>
            <a:r>
              <a:rPr kumimoji="1" lang="en-US" altLang="zh-CN" sz="2400">
                <a:latin typeface="Times New Roman" pitchFamily="18" charset="0"/>
              </a:rPr>
              <a:t>ABCD</a:t>
            </a:r>
          </a:p>
        </p:txBody>
      </p:sp>
      <p:sp>
        <p:nvSpPr>
          <p:cNvPr id="271444" name="AutoShape 84"/>
          <p:cNvSpPr>
            <a:spLocks noChangeArrowheads="1"/>
          </p:cNvSpPr>
          <p:nvPr/>
        </p:nvSpPr>
        <p:spPr bwMode="auto">
          <a:xfrm>
            <a:off x="1676400" y="1905000"/>
            <a:ext cx="1219200" cy="990600"/>
          </a:xfrm>
          <a:prstGeom prst="wave">
            <a:avLst>
              <a:gd name="adj1" fmla="val 13005"/>
              <a:gd name="adj2" fmla="val 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FFFF99"/>
                </a:solidFill>
                <a:latin typeface="Times New Roman" pitchFamily="18" charset="0"/>
              </a:rPr>
              <a:t>密文</a:t>
            </a:r>
          </a:p>
          <a:p>
            <a:pPr algn="ctr"/>
            <a:r>
              <a:rPr kumimoji="1" lang="en-US" altLang="zh-CN" sz="2400">
                <a:solidFill>
                  <a:srgbClr val="FFFF99"/>
                </a:solidFill>
                <a:latin typeface="Times New Roman" pitchFamily="18" charset="0"/>
              </a:rPr>
              <a:t>%#%</a:t>
            </a:r>
            <a:r>
              <a:rPr kumimoji="1" lang="zh-CN" altLang="en-US" sz="2400">
                <a:solidFill>
                  <a:srgbClr val="FFFF99"/>
                </a:solidFill>
                <a:latin typeface="Times New Roman" pitchFamily="18" charset="0"/>
              </a:rPr>
              <a:t>￥</a:t>
            </a:r>
            <a:endParaRPr kumimoji="1" lang="zh-CN" altLang="en-US" sz="2400">
              <a:latin typeface="Times New Roman" pitchFamily="18" charset="0"/>
            </a:endParaRPr>
          </a:p>
        </p:txBody>
      </p:sp>
    </p:spTree>
    <p:extLst>
      <p:ext uri="{BB962C8B-B14F-4D97-AF65-F5344CB8AC3E}">
        <p14:creationId xmlns:p14="http://schemas.microsoft.com/office/powerpoint/2010/main" val="160534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1370"/>
                                        </p:tgtEl>
                                        <p:attrNameLst>
                                          <p:attrName>style.visibility</p:attrName>
                                        </p:attrNameLst>
                                      </p:cBhvr>
                                      <p:to>
                                        <p:strVal val="visible"/>
                                      </p:to>
                                    </p:set>
                                    <p:anim calcmode="lin" valueType="num">
                                      <p:cBhvr>
                                        <p:cTn id="7" dur="1000" fill="hold"/>
                                        <p:tgtEl>
                                          <p:spTgt spid="271370"/>
                                        </p:tgtEl>
                                        <p:attrNameLst>
                                          <p:attrName>ppt_w</p:attrName>
                                        </p:attrNameLst>
                                      </p:cBhvr>
                                      <p:tavLst>
                                        <p:tav tm="0">
                                          <p:val>
                                            <p:fltVal val="0"/>
                                          </p:val>
                                        </p:tav>
                                        <p:tav tm="100000">
                                          <p:val>
                                            <p:strVal val="#ppt_w"/>
                                          </p:val>
                                        </p:tav>
                                      </p:tavLst>
                                    </p:anim>
                                    <p:anim calcmode="lin" valueType="num">
                                      <p:cBhvr>
                                        <p:cTn id="8" dur="1000" fill="hold"/>
                                        <p:tgtEl>
                                          <p:spTgt spid="271370"/>
                                        </p:tgtEl>
                                        <p:attrNameLst>
                                          <p:attrName>ppt_h</p:attrName>
                                        </p:attrNameLst>
                                      </p:cBhvr>
                                      <p:tavLst>
                                        <p:tav tm="0">
                                          <p:val>
                                            <p:fltVal val="0"/>
                                          </p:val>
                                        </p:tav>
                                        <p:tav tm="100000">
                                          <p:val>
                                            <p:strVal val="#ppt_h"/>
                                          </p:val>
                                        </p:tav>
                                      </p:tavLst>
                                    </p:anim>
                                    <p:anim calcmode="lin" valueType="num">
                                      <p:cBhvr>
                                        <p:cTn id="9" dur="1000" fill="hold"/>
                                        <p:tgtEl>
                                          <p:spTgt spid="2713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13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271364"/>
                                        </p:tgtEl>
                                        <p:attrNameLst>
                                          <p:attrName>style.visibility</p:attrName>
                                        </p:attrNameLst>
                                      </p:cBhvr>
                                      <p:to>
                                        <p:strVal val="visible"/>
                                      </p:to>
                                    </p:set>
                                    <p:anim calcmode="lin" valueType="num">
                                      <p:cBhvr additive="base">
                                        <p:cTn id="15" dur="500" fill="hold"/>
                                        <p:tgtEl>
                                          <p:spTgt spid="271364"/>
                                        </p:tgtEl>
                                        <p:attrNameLst>
                                          <p:attrName>ppt_x</p:attrName>
                                        </p:attrNameLst>
                                      </p:cBhvr>
                                      <p:tavLst>
                                        <p:tav tm="0">
                                          <p:val>
                                            <p:strVal val="#ppt_x"/>
                                          </p:val>
                                        </p:tav>
                                        <p:tav tm="100000">
                                          <p:val>
                                            <p:strVal val="#ppt_x"/>
                                          </p:val>
                                        </p:tav>
                                      </p:tavLst>
                                    </p:anim>
                                    <p:anim calcmode="lin" valueType="num">
                                      <p:cBhvr additive="base">
                                        <p:cTn id="16" dur="500" fill="hold"/>
                                        <p:tgtEl>
                                          <p:spTgt spid="271364"/>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271374"/>
                                        </p:tgtEl>
                                        <p:attrNameLst>
                                          <p:attrName>style.visibility</p:attrName>
                                        </p:attrNameLst>
                                      </p:cBhvr>
                                      <p:to>
                                        <p:strVal val="visible"/>
                                      </p:to>
                                    </p:set>
                                    <p:anim calcmode="lin" valueType="num">
                                      <p:cBhvr>
                                        <p:cTn id="20" dur="500" fill="hold"/>
                                        <p:tgtEl>
                                          <p:spTgt spid="271374"/>
                                        </p:tgtEl>
                                        <p:attrNameLst>
                                          <p:attrName>ppt_x</p:attrName>
                                        </p:attrNameLst>
                                      </p:cBhvr>
                                      <p:tavLst>
                                        <p:tav tm="0">
                                          <p:val>
                                            <p:strVal val="#ppt_x-#ppt_w/2"/>
                                          </p:val>
                                        </p:tav>
                                        <p:tav tm="100000">
                                          <p:val>
                                            <p:strVal val="#ppt_x"/>
                                          </p:val>
                                        </p:tav>
                                      </p:tavLst>
                                    </p:anim>
                                    <p:anim calcmode="lin" valueType="num">
                                      <p:cBhvr>
                                        <p:cTn id="21" dur="500" fill="hold"/>
                                        <p:tgtEl>
                                          <p:spTgt spid="271374"/>
                                        </p:tgtEl>
                                        <p:attrNameLst>
                                          <p:attrName>ppt_y</p:attrName>
                                        </p:attrNameLst>
                                      </p:cBhvr>
                                      <p:tavLst>
                                        <p:tav tm="0">
                                          <p:val>
                                            <p:strVal val="#ppt_y"/>
                                          </p:val>
                                        </p:tav>
                                        <p:tav tm="100000">
                                          <p:val>
                                            <p:strVal val="#ppt_y"/>
                                          </p:val>
                                        </p:tav>
                                      </p:tavLst>
                                    </p:anim>
                                    <p:anim calcmode="lin" valueType="num">
                                      <p:cBhvr>
                                        <p:cTn id="22" dur="500" fill="hold"/>
                                        <p:tgtEl>
                                          <p:spTgt spid="271374"/>
                                        </p:tgtEl>
                                        <p:attrNameLst>
                                          <p:attrName>ppt_w</p:attrName>
                                        </p:attrNameLst>
                                      </p:cBhvr>
                                      <p:tavLst>
                                        <p:tav tm="0">
                                          <p:val>
                                            <p:fltVal val="0"/>
                                          </p:val>
                                        </p:tav>
                                        <p:tav tm="100000">
                                          <p:val>
                                            <p:strVal val="#ppt_w"/>
                                          </p:val>
                                        </p:tav>
                                      </p:tavLst>
                                    </p:anim>
                                    <p:anim calcmode="lin" valueType="num">
                                      <p:cBhvr>
                                        <p:cTn id="23" dur="500" fill="hold"/>
                                        <p:tgtEl>
                                          <p:spTgt spid="271374"/>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8" presetClass="entr" presetSubtype="3" fill="hold" grpId="0" nodeType="afterEffect">
                                  <p:stCondLst>
                                    <p:cond delay="0"/>
                                  </p:stCondLst>
                                  <p:childTnLst>
                                    <p:set>
                                      <p:cBhvr>
                                        <p:cTn id="26" dur="1" fill="hold">
                                          <p:stCondLst>
                                            <p:cond delay="0"/>
                                          </p:stCondLst>
                                        </p:cTn>
                                        <p:tgtEl>
                                          <p:spTgt spid="271439"/>
                                        </p:tgtEl>
                                        <p:attrNameLst>
                                          <p:attrName>style.visibility</p:attrName>
                                        </p:attrNameLst>
                                      </p:cBhvr>
                                      <p:to>
                                        <p:strVal val="visible"/>
                                      </p:to>
                                    </p:set>
                                    <p:animEffect transition="in" filter="strips(upRight)">
                                      <p:cBhvr>
                                        <p:cTn id="27" dur="500"/>
                                        <p:tgtEl>
                                          <p:spTgt spid="271439"/>
                                        </p:tgtEl>
                                      </p:cBhvr>
                                    </p:animEffect>
                                  </p:childTnLst>
                                  <p:subTnLst>
                                    <p:set>
                                      <p:cBhvr override="childStyle">
                                        <p:cTn dur="1" fill="hold" display="0" masterRel="sameClick" afterEffect="1">
                                          <p:stCondLst>
                                            <p:cond evt="end" delay="0">
                                              <p:tn val="25"/>
                                            </p:cond>
                                          </p:stCondLst>
                                        </p:cTn>
                                        <p:tgtEl>
                                          <p:spTgt spid="271439"/>
                                        </p:tgtEl>
                                        <p:attrNameLst>
                                          <p:attrName>style.visibility</p:attrName>
                                        </p:attrNameLst>
                                      </p:cBhvr>
                                      <p:to>
                                        <p:strVal val="hidden"/>
                                      </p:to>
                                    </p:set>
                                  </p:subTnLst>
                                </p:cTn>
                              </p:par>
                            </p:childTnLst>
                          </p:cTn>
                        </p:par>
                        <p:par>
                          <p:cTn id="28" fill="hold" nodeType="afterGroup">
                            <p:stCondLst>
                              <p:cond delay="1500"/>
                            </p:stCondLst>
                            <p:childTnLst>
                              <p:par>
                                <p:cTn id="29" presetID="19" presetClass="entr" presetSubtype="10" fill="hold" grpId="0" nodeType="afterEffect">
                                  <p:stCondLst>
                                    <p:cond delay="0"/>
                                  </p:stCondLst>
                                  <p:childTnLst>
                                    <p:set>
                                      <p:cBhvr>
                                        <p:cTn id="30" dur="1" fill="hold">
                                          <p:stCondLst>
                                            <p:cond delay="0"/>
                                          </p:stCondLst>
                                        </p:cTn>
                                        <p:tgtEl>
                                          <p:spTgt spid="271440"/>
                                        </p:tgtEl>
                                        <p:attrNameLst>
                                          <p:attrName>style.visibility</p:attrName>
                                        </p:attrNameLst>
                                      </p:cBhvr>
                                      <p:to>
                                        <p:strVal val="visible"/>
                                      </p:to>
                                    </p:set>
                                    <p:anim calcmode="lin" valueType="num">
                                      <p:cBhvr>
                                        <p:cTn id="31" dur="5000" fill="hold"/>
                                        <p:tgtEl>
                                          <p:spTgt spid="271440"/>
                                        </p:tgtEl>
                                        <p:attrNameLst>
                                          <p:attrName>ppt_w</p:attrName>
                                        </p:attrNameLst>
                                      </p:cBhvr>
                                      <p:tavLst>
                                        <p:tav tm="0" fmla="#ppt_w*sin(2.5*pi*$)">
                                          <p:val>
                                            <p:fltVal val="0"/>
                                          </p:val>
                                        </p:tav>
                                        <p:tav tm="100000">
                                          <p:val>
                                            <p:fltVal val="1"/>
                                          </p:val>
                                        </p:tav>
                                      </p:tavLst>
                                    </p:anim>
                                    <p:anim calcmode="lin" valueType="num">
                                      <p:cBhvr>
                                        <p:cTn id="32" dur="5000" fill="hold"/>
                                        <p:tgtEl>
                                          <p:spTgt spid="271440"/>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9"/>
                                            </p:cond>
                                          </p:stCondLst>
                                        </p:cTn>
                                        <p:tgtEl>
                                          <p:spTgt spid="271440"/>
                                        </p:tgtEl>
                                        <p:attrNameLst>
                                          <p:attrName>style.visibility</p:attrName>
                                        </p:attrNameLst>
                                      </p:cBhvr>
                                      <p:to>
                                        <p:strVal val="hidden"/>
                                      </p:to>
                                    </p:set>
                                  </p:subTnLst>
                                </p:cTn>
                              </p:par>
                            </p:childTnLst>
                          </p:cTn>
                        </p:par>
                        <p:par>
                          <p:cTn id="33" fill="hold" nodeType="afterGroup">
                            <p:stCondLst>
                              <p:cond delay="6500"/>
                            </p:stCondLst>
                            <p:childTnLst>
                              <p:par>
                                <p:cTn id="34" presetID="19" presetClass="entr" presetSubtype="10" fill="hold" grpId="0" nodeType="afterEffect">
                                  <p:stCondLst>
                                    <p:cond delay="0"/>
                                  </p:stCondLst>
                                  <p:childTnLst>
                                    <p:set>
                                      <p:cBhvr>
                                        <p:cTn id="35" dur="1" fill="hold">
                                          <p:stCondLst>
                                            <p:cond delay="0"/>
                                          </p:stCondLst>
                                        </p:cTn>
                                        <p:tgtEl>
                                          <p:spTgt spid="271444"/>
                                        </p:tgtEl>
                                        <p:attrNameLst>
                                          <p:attrName>style.visibility</p:attrName>
                                        </p:attrNameLst>
                                      </p:cBhvr>
                                      <p:to>
                                        <p:strVal val="visible"/>
                                      </p:to>
                                    </p:set>
                                    <p:anim calcmode="lin" valueType="num">
                                      <p:cBhvr>
                                        <p:cTn id="36" dur="5000" fill="hold"/>
                                        <p:tgtEl>
                                          <p:spTgt spid="271444"/>
                                        </p:tgtEl>
                                        <p:attrNameLst>
                                          <p:attrName>ppt_w</p:attrName>
                                        </p:attrNameLst>
                                      </p:cBhvr>
                                      <p:tavLst>
                                        <p:tav tm="0" fmla="#ppt_w*sin(2.5*pi*$)">
                                          <p:val>
                                            <p:fltVal val="0"/>
                                          </p:val>
                                        </p:tav>
                                        <p:tav tm="100000">
                                          <p:val>
                                            <p:fltVal val="1"/>
                                          </p:val>
                                        </p:tav>
                                      </p:tavLst>
                                    </p:anim>
                                    <p:anim calcmode="lin" valueType="num">
                                      <p:cBhvr>
                                        <p:cTn id="37" dur="5000" fill="hold"/>
                                        <p:tgtEl>
                                          <p:spTgt spid="271444"/>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34"/>
                                            </p:cond>
                                          </p:stCondLst>
                                        </p:cTn>
                                        <p:tgtEl>
                                          <p:spTgt spid="271444"/>
                                        </p:tgtEl>
                                        <p:attrNameLst>
                                          <p:attrName>style.visibility</p:attrName>
                                        </p:attrNameLst>
                                      </p:cBhvr>
                                      <p:to>
                                        <p:strVal val="hidden"/>
                                      </p:to>
                                    </p:set>
                                  </p:subTnLst>
                                </p:cTn>
                              </p:par>
                            </p:childTnLst>
                          </p:cTn>
                        </p:par>
                        <p:par>
                          <p:cTn id="38" fill="hold" nodeType="afterGroup">
                            <p:stCondLst>
                              <p:cond delay="11500"/>
                            </p:stCondLst>
                            <p:childTnLst>
                              <p:par>
                                <p:cTn id="39" presetID="18" presetClass="entr" presetSubtype="6" fill="hold" grpId="0" nodeType="afterEffect">
                                  <p:stCondLst>
                                    <p:cond delay="0"/>
                                  </p:stCondLst>
                                  <p:childTnLst>
                                    <p:set>
                                      <p:cBhvr>
                                        <p:cTn id="40" dur="1" fill="hold">
                                          <p:stCondLst>
                                            <p:cond delay="0"/>
                                          </p:stCondLst>
                                        </p:cTn>
                                        <p:tgtEl>
                                          <p:spTgt spid="271372"/>
                                        </p:tgtEl>
                                        <p:attrNameLst>
                                          <p:attrName>style.visibility</p:attrName>
                                        </p:attrNameLst>
                                      </p:cBhvr>
                                      <p:to>
                                        <p:strVal val="visible"/>
                                      </p:to>
                                    </p:set>
                                    <p:animEffect transition="in" filter="strips(downRight)">
                                      <p:cBhvr>
                                        <p:cTn id="41" dur="500"/>
                                        <p:tgtEl>
                                          <p:spTgt spid="2713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71380"/>
                                        </p:tgtEl>
                                        <p:attrNameLst>
                                          <p:attrName>style.visibility</p:attrName>
                                        </p:attrNameLst>
                                      </p:cBhvr>
                                      <p:to>
                                        <p:strVal val="visible"/>
                                      </p:to>
                                    </p:set>
                                    <p:anim calcmode="lin" valueType="num">
                                      <p:cBhvr additive="base">
                                        <p:cTn id="46" dur="500" fill="hold"/>
                                        <p:tgtEl>
                                          <p:spTgt spid="271380"/>
                                        </p:tgtEl>
                                        <p:attrNameLst>
                                          <p:attrName>ppt_x</p:attrName>
                                        </p:attrNameLst>
                                      </p:cBhvr>
                                      <p:tavLst>
                                        <p:tav tm="0">
                                          <p:val>
                                            <p:strVal val="#ppt_x"/>
                                          </p:val>
                                        </p:tav>
                                        <p:tav tm="100000">
                                          <p:val>
                                            <p:strVal val="#ppt_x"/>
                                          </p:val>
                                        </p:tav>
                                      </p:tavLst>
                                    </p:anim>
                                    <p:anim calcmode="lin" valueType="num">
                                      <p:cBhvr additive="base">
                                        <p:cTn id="47" dur="500" fill="hold"/>
                                        <p:tgtEl>
                                          <p:spTgt spid="271380"/>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271373"/>
                                        </p:tgtEl>
                                        <p:attrNameLst>
                                          <p:attrName>style.visibility</p:attrName>
                                        </p:attrNameLst>
                                      </p:cBhvr>
                                      <p:to>
                                        <p:strVal val="visible"/>
                                      </p:to>
                                    </p:set>
                                    <p:anim calcmode="lin" valueType="num">
                                      <p:cBhvr>
                                        <p:cTn id="51" dur="500" fill="hold"/>
                                        <p:tgtEl>
                                          <p:spTgt spid="271373"/>
                                        </p:tgtEl>
                                        <p:attrNameLst>
                                          <p:attrName>ppt_x</p:attrName>
                                        </p:attrNameLst>
                                      </p:cBhvr>
                                      <p:tavLst>
                                        <p:tav tm="0">
                                          <p:val>
                                            <p:strVal val="#ppt_x-#ppt_w/2"/>
                                          </p:val>
                                        </p:tav>
                                        <p:tav tm="100000">
                                          <p:val>
                                            <p:strVal val="#ppt_x"/>
                                          </p:val>
                                        </p:tav>
                                      </p:tavLst>
                                    </p:anim>
                                    <p:anim calcmode="lin" valueType="num">
                                      <p:cBhvr>
                                        <p:cTn id="52" dur="500" fill="hold"/>
                                        <p:tgtEl>
                                          <p:spTgt spid="271373"/>
                                        </p:tgtEl>
                                        <p:attrNameLst>
                                          <p:attrName>ppt_y</p:attrName>
                                        </p:attrNameLst>
                                      </p:cBhvr>
                                      <p:tavLst>
                                        <p:tav tm="0">
                                          <p:val>
                                            <p:strVal val="#ppt_y"/>
                                          </p:val>
                                        </p:tav>
                                        <p:tav tm="100000">
                                          <p:val>
                                            <p:strVal val="#ppt_y"/>
                                          </p:val>
                                        </p:tav>
                                      </p:tavLst>
                                    </p:anim>
                                    <p:anim calcmode="lin" valueType="num">
                                      <p:cBhvr>
                                        <p:cTn id="53" dur="500" fill="hold"/>
                                        <p:tgtEl>
                                          <p:spTgt spid="271373"/>
                                        </p:tgtEl>
                                        <p:attrNameLst>
                                          <p:attrName>ppt_w</p:attrName>
                                        </p:attrNameLst>
                                      </p:cBhvr>
                                      <p:tavLst>
                                        <p:tav tm="0">
                                          <p:val>
                                            <p:fltVal val="0"/>
                                          </p:val>
                                        </p:tav>
                                        <p:tav tm="100000">
                                          <p:val>
                                            <p:strVal val="#ppt_w"/>
                                          </p:val>
                                        </p:tav>
                                      </p:tavLst>
                                    </p:anim>
                                    <p:anim calcmode="lin" valueType="num">
                                      <p:cBhvr>
                                        <p:cTn id="54" dur="500" fill="hold"/>
                                        <p:tgtEl>
                                          <p:spTgt spid="271373"/>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1000"/>
                            </p:stCondLst>
                            <p:childTnLst>
                              <p:par>
                                <p:cTn id="56" presetID="11" presetClass="entr" presetSubtype="0" fill="hold" grpId="0" nodeType="afterEffect">
                                  <p:stCondLst>
                                    <p:cond delay="0"/>
                                  </p:stCondLst>
                                  <p:childTnLst>
                                    <p:set>
                                      <p:cBhvr>
                                        <p:cTn id="57" dur="75">
                                          <p:stCondLst>
                                            <p:cond delay="0"/>
                                          </p:stCondLst>
                                        </p:cTn>
                                        <p:tgtEl>
                                          <p:spTgt spid="271381"/>
                                        </p:tgtEl>
                                        <p:attrNameLst>
                                          <p:attrName>style.visibility</p:attrName>
                                        </p:attrNameLst>
                                      </p:cBhvr>
                                      <p:to>
                                        <p:strVal val="visible"/>
                                      </p:to>
                                    </p:set>
                                  </p:childTnLst>
                                </p:cTn>
                              </p:par>
                            </p:childTnLst>
                          </p:cTn>
                        </p:par>
                        <p:par>
                          <p:cTn id="58" fill="hold" nodeType="afterGroup">
                            <p:stCondLst>
                              <p:cond delay="1075"/>
                            </p:stCondLst>
                            <p:childTnLst>
                              <p:par>
                                <p:cTn id="59" presetID="11" presetClass="entr" presetSubtype="0" fill="hold" grpId="0" nodeType="afterEffect">
                                  <p:stCondLst>
                                    <p:cond delay="0"/>
                                  </p:stCondLst>
                                  <p:childTnLst>
                                    <p:set>
                                      <p:cBhvr>
                                        <p:cTn id="60" dur="75">
                                          <p:stCondLst>
                                            <p:cond delay="0"/>
                                          </p:stCondLst>
                                        </p:cTn>
                                        <p:tgtEl>
                                          <p:spTgt spid="271382"/>
                                        </p:tgtEl>
                                        <p:attrNameLst>
                                          <p:attrName>style.visibility</p:attrName>
                                        </p:attrNameLst>
                                      </p:cBhvr>
                                      <p:to>
                                        <p:strVal val="visible"/>
                                      </p:to>
                                    </p:set>
                                  </p:childTnLst>
                                </p:cTn>
                              </p:par>
                            </p:childTnLst>
                          </p:cTn>
                        </p:par>
                        <p:par>
                          <p:cTn id="61" fill="hold" nodeType="afterGroup">
                            <p:stCondLst>
                              <p:cond delay="1150"/>
                            </p:stCondLst>
                            <p:childTnLst>
                              <p:par>
                                <p:cTn id="62" presetID="11" presetClass="entr" presetSubtype="0" fill="hold" grpId="0" nodeType="afterEffect">
                                  <p:stCondLst>
                                    <p:cond delay="0"/>
                                  </p:stCondLst>
                                  <p:childTnLst>
                                    <p:set>
                                      <p:cBhvr>
                                        <p:cTn id="63" dur="75">
                                          <p:stCondLst>
                                            <p:cond delay="0"/>
                                          </p:stCondLst>
                                        </p:cTn>
                                        <p:tgtEl>
                                          <p:spTgt spid="271383"/>
                                        </p:tgtEl>
                                        <p:attrNameLst>
                                          <p:attrName>style.visibility</p:attrName>
                                        </p:attrNameLst>
                                      </p:cBhvr>
                                      <p:to>
                                        <p:strVal val="visible"/>
                                      </p:to>
                                    </p:set>
                                  </p:childTnLst>
                                </p:cTn>
                              </p:par>
                            </p:childTnLst>
                          </p:cTn>
                        </p:par>
                        <p:par>
                          <p:cTn id="64" fill="hold" nodeType="afterGroup">
                            <p:stCondLst>
                              <p:cond delay="1225"/>
                            </p:stCondLst>
                            <p:childTnLst>
                              <p:par>
                                <p:cTn id="65" presetID="11" presetClass="entr" presetSubtype="0" fill="hold" grpId="0" nodeType="afterEffect">
                                  <p:stCondLst>
                                    <p:cond delay="0"/>
                                  </p:stCondLst>
                                  <p:childTnLst>
                                    <p:set>
                                      <p:cBhvr>
                                        <p:cTn id="66" dur="75">
                                          <p:stCondLst>
                                            <p:cond delay="0"/>
                                          </p:stCondLst>
                                        </p:cTn>
                                        <p:tgtEl>
                                          <p:spTgt spid="271384"/>
                                        </p:tgtEl>
                                        <p:attrNameLst>
                                          <p:attrName>style.visibility</p:attrName>
                                        </p:attrNameLst>
                                      </p:cBhvr>
                                      <p:to>
                                        <p:strVal val="visible"/>
                                      </p:to>
                                    </p:set>
                                  </p:childTnLst>
                                </p:cTn>
                              </p:par>
                            </p:childTnLst>
                          </p:cTn>
                        </p:par>
                        <p:par>
                          <p:cTn id="67" fill="hold" nodeType="afterGroup">
                            <p:stCondLst>
                              <p:cond delay="1300"/>
                            </p:stCondLst>
                            <p:childTnLst>
                              <p:par>
                                <p:cTn id="68" presetID="11" presetClass="entr" presetSubtype="0" fill="hold" grpId="0" nodeType="afterEffect">
                                  <p:stCondLst>
                                    <p:cond delay="0"/>
                                  </p:stCondLst>
                                  <p:childTnLst>
                                    <p:set>
                                      <p:cBhvr>
                                        <p:cTn id="69" dur="75">
                                          <p:stCondLst>
                                            <p:cond delay="0"/>
                                          </p:stCondLst>
                                        </p:cTn>
                                        <p:tgtEl>
                                          <p:spTgt spid="271385"/>
                                        </p:tgtEl>
                                        <p:attrNameLst>
                                          <p:attrName>style.visibility</p:attrName>
                                        </p:attrNameLst>
                                      </p:cBhvr>
                                      <p:to>
                                        <p:strVal val="visible"/>
                                      </p:to>
                                    </p:set>
                                  </p:childTnLst>
                                </p:cTn>
                              </p:par>
                            </p:childTnLst>
                          </p:cTn>
                        </p:par>
                        <p:par>
                          <p:cTn id="70" fill="hold" nodeType="afterGroup">
                            <p:stCondLst>
                              <p:cond delay="1375"/>
                            </p:stCondLst>
                            <p:childTnLst>
                              <p:par>
                                <p:cTn id="71" presetID="11" presetClass="entr" presetSubtype="0" fill="hold" grpId="0" nodeType="afterEffect">
                                  <p:stCondLst>
                                    <p:cond delay="0"/>
                                  </p:stCondLst>
                                  <p:childTnLst>
                                    <p:set>
                                      <p:cBhvr>
                                        <p:cTn id="72" dur="75">
                                          <p:stCondLst>
                                            <p:cond delay="0"/>
                                          </p:stCondLst>
                                        </p:cTn>
                                        <p:tgtEl>
                                          <p:spTgt spid="271386"/>
                                        </p:tgtEl>
                                        <p:attrNameLst>
                                          <p:attrName>style.visibility</p:attrName>
                                        </p:attrNameLst>
                                      </p:cBhvr>
                                      <p:to>
                                        <p:strVal val="visible"/>
                                      </p:to>
                                    </p:set>
                                  </p:childTnLst>
                                </p:cTn>
                              </p:par>
                            </p:childTnLst>
                          </p:cTn>
                        </p:par>
                        <p:par>
                          <p:cTn id="73" fill="hold" nodeType="afterGroup">
                            <p:stCondLst>
                              <p:cond delay="1450"/>
                            </p:stCondLst>
                            <p:childTnLst>
                              <p:par>
                                <p:cTn id="74" presetID="11" presetClass="entr" presetSubtype="0" fill="hold" grpId="0" nodeType="afterEffect">
                                  <p:stCondLst>
                                    <p:cond delay="0"/>
                                  </p:stCondLst>
                                  <p:childTnLst>
                                    <p:set>
                                      <p:cBhvr>
                                        <p:cTn id="75" dur="75">
                                          <p:stCondLst>
                                            <p:cond delay="0"/>
                                          </p:stCondLst>
                                        </p:cTn>
                                        <p:tgtEl>
                                          <p:spTgt spid="271387"/>
                                        </p:tgtEl>
                                        <p:attrNameLst>
                                          <p:attrName>style.visibility</p:attrName>
                                        </p:attrNameLst>
                                      </p:cBhvr>
                                      <p:to>
                                        <p:strVal val="visible"/>
                                      </p:to>
                                    </p:set>
                                  </p:childTnLst>
                                </p:cTn>
                              </p:par>
                            </p:childTnLst>
                          </p:cTn>
                        </p:par>
                        <p:par>
                          <p:cTn id="76" fill="hold" nodeType="afterGroup">
                            <p:stCondLst>
                              <p:cond delay="1525"/>
                            </p:stCondLst>
                            <p:childTnLst>
                              <p:par>
                                <p:cTn id="77" presetID="11" presetClass="entr" presetSubtype="0" fill="hold" grpId="0" nodeType="afterEffect">
                                  <p:stCondLst>
                                    <p:cond delay="0"/>
                                  </p:stCondLst>
                                  <p:childTnLst>
                                    <p:set>
                                      <p:cBhvr>
                                        <p:cTn id="78" dur="75">
                                          <p:stCondLst>
                                            <p:cond delay="0"/>
                                          </p:stCondLst>
                                        </p:cTn>
                                        <p:tgtEl>
                                          <p:spTgt spid="271388"/>
                                        </p:tgtEl>
                                        <p:attrNameLst>
                                          <p:attrName>style.visibility</p:attrName>
                                        </p:attrNameLst>
                                      </p:cBhvr>
                                      <p:to>
                                        <p:strVal val="visible"/>
                                      </p:to>
                                    </p:set>
                                  </p:childTnLst>
                                </p:cTn>
                              </p:par>
                            </p:childTnLst>
                          </p:cTn>
                        </p:par>
                        <p:par>
                          <p:cTn id="79" fill="hold" nodeType="afterGroup">
                            <p:stCondLst>
                              <p:cond delay="1600"/>
                            </p:stCondLst>
                            <p:childTnLst>
                              <p:par>
                                <p:cTn id="80" presetID="11" presetClass="entr" presetSubtype="0" fill="hold" grpId="0" nodeType="afterEffect">
                                  <p:stCondLst>
                                    <p:cond delay="0"/>
                                  </p:stCondLst>
                                  <p:childTnLst>
                                    <p:set>
                                      <p:cBhvr>
                                        <p:cTn id="81" dur="75">
                                          <p:stCondLst>
                                            <p:cond delay="0"/>
                                          </p:stCondLst>
                                        </p:cTn>
                                        <p:tgtEl>
                                          <p:spTgt spid="271389"/>
                                        </p:tgtEl>
                                        <p:attrNameLst>
                                          <p:attrName>style.visibility</p:attrName>
                                        </p:attrNameLst>
                                      </p:cBhvr>
                                      <p:to>
                                        <p:strVal val="visible"/>
                                      </p:to>
                                    </p:set>
                                  </p:childTnLst>
                                </p:cTn>
                              </p:par>
                            </p:childTnLst>
                          </p:cTn>
                        </p:par>
                        <p:par>
                          <p:cTn id="82" fill="hold" nodeType="afterGroup">
                            <p:stCondLst>
                              <p:cond delay="1675"/>
                            </p:stCondLst>
                            <p:childTnLst>
                              <p:par>
                                <p:cTn id="83" presetID="11" presetClass="entr" presetSubtype="0" fill="hold" grpId="0" nodeType="afterEffect">
                                  <p:stCondLst>
                                    <p:cond delay="0"/>
                                  </p:stCondLst>
                                  <p:childTnLst>
                                    <p:set>
                                      <p:cBhvr>
                                        <p:cTn id="84" dur="75">
                                          <p:stCondLst>
                                            <p:cond delay="0"/>
                                          </p:stCondLst>
                                        </p:cTn>
                                        <p:tgtEl>
                                          <p:spTgt spid="271390"/>
                                        </p:tgtEl>
                                        <p:attrNameLst>
                                          <p:attrName>style.visibility</p:attrName>
                                        </p:attrNameLst>
                                      </p:cBhvr>
                                      <p:to>
                                        <p:strVal val="visible"/>
                                      </p:to>
                                    </p:set>
                                  </p:childTnLst>
                                </p:cTn>
                              </p:par>
                            </p:childTnLst>
                          </p:cTn>
                        </p:par>
                        <p:par>
                          <p:cTn id="85" fill="hold" nodeType="afterGroup">
                            <p:stCondLst>
                              <p:cond delay="1750"/>
                            </p:stCondLst>
                            <p:childTnLst>
                              <p:par>
                                <p:cTn id="86" presetID="11" presetClass="entr" presetSubtype="0" fill="hold" grpId="0" nodeType="afterEffect">
                                  <p:stCondLst>
                                    <p:cond delay="0"/>
                                  </p:stCondLst>
                                  <p:childTnLst>
                                    <p:set>
                                      <p:cBhvr>
                                        <p:cTn id="87" dur="75">
                                          <p:stCondLst>
                                            <p:cond delay="0"/>
                                          </p:stCondLst>
                                        </p:cTn>
                                        <p:tgtEl>
                                          <p:spTgt spid="271391"/>
                                        </p:tgtEl>
                                        <p:attrNameLst>
                                          <p:attrName>style.visibility</p:attrName>
                                        </p:attrNameLst>
                                      </p:cBhvr>
                                      <p:to>
                                        <p:strVal val="visible"/>
                                      </p:to>
                                    </p:set>
                                  </p:childTnLst>
                                </p:cTn>
                              </p:par>
                            </p:childTnLst>
                          </p:cTn>
                        </p:par>
                        <p:par>
                          <p:cTn id="88" fill="hold" nodeType="afterGroup">
                            <p:stCondLst>
                              <p:cond delay="1825"/>
                            </p:stCondLst>
                            <p:childTnLst>
                              <p:par>
                                <p:cTn id="89" presetID="11" presetClass="entr" presetSubtype="0" fill="hold" grpId="0" nodeType="afterEffect">
                                  <p:stCondLst>
                                    <p:cond delay="0"/>
                                  </p:stCondLst>
                                  <p:childTnLst>
                                    <p:set>
                                      <p:cBhvr>
                                        <p:cTn id="90" dur="75">
                                          <p:stCondLst>
                                            <p:cond delay="0"/>
                                          </p:stCondLst>
                                        </p:cTn>
                                        <p:tgtEl>
                                          <p:spTgt spid="271392"/>
                                        </p:tgtEl>
                                        <p:attrNameLst>
                                          <p:attrName>style.visibility</p:attrName>
                                        </p:attrNameLst>
                                      </p:cBhvr>
                                      <p:to>
                                        <p:strVal val="visible"/>
                                      </p:to>
                                    </p:set>
                                  </p:childTnLst>
                                </p:cTn>
                              </p:par>
                            </p:childTnLst>
                          </p:cTn>
                        </p:par>
                        <p:par>
                          <p:cTn id="91" fill="hold" nodeType="afterGroup">
                            <p:stCondLst>
                              <p:cond delay="1900"/>
                            </p:stCondLst>
                            <p:childTnLst>
                              <p:par>
                                <p:cTn id="92" presetID="11" presetClass="entr" presetSubtype="0" fill="hold" grpId="0" nodeType="afterEffect">
                                  <p:stCondLst>
                                    <p:cond delay="0"/>
                                  </p:stCondLst>
                                  <p:childTnLst>
                                    <p:set>
                                      <p:cBhvr>
                                        <p:cTn id="93" dur="75">
                                          <p:stCondLst>
                                            <p:cond delay="0"/>
                                          </p:stCondLst>
                                        </p:cTn>
                                        <p:tgtEl>
                                          <p:spTgt spid="271393"/>
                                        </p:tgtEl>
                                        <p:attrNameLst>
                                          <p:attrName>style.visibility</p:attrName>
                                        </p:attrNameLst>
                                      </p:cBhvr>
                                      <p:to>
                                        <p:strVal val="visible"/>
                                      </p:to>
                                    </p:set>
                                  </p:childTnLst>
                                </p:cTn>
                              </p:par>
                            </p:childTnLst>
                          </p:cTn>
                        </p:par>
                        <p:par>
                          <p:cTn id="94" fill="hold" nodeType="afterGroup">
                            <p:stCondLst>
                              <p:cond delay="1975"/>
                            </p:stCondLst>
                            <p:childTnLst>
                              <p:par>
                                <p:cTn id="95" presetID="11" presetClass="entr" presetSubtype="0" fill="hold" grpId="0" nodeType="afterEffect">
                                  <p:stCondLst>
                                    <p:cond delay="0"/>
                                  </p:stCondLst>
                                  <p:childTnLst>
                                    <p:set>
                                      <p:cBhvr>
                                        <p:cTn id="96" dur="75">
                                          <p:stCondLst>
                                            <p:cond delay="0"/>
                                          </p:stCondLst>
                                        </p:cTn>
                                        <p:tgtEl>
                                          <p:spTgt spid="271394"/>
                                        </p:tgtEl>
                                        <p:attrNameLst>
                                          <p:attrName>style.visibility</p:attrName>
                                        </p:attrNameLst>
                                      </p:cBhvr>
                                      <p:to>
                                        <p:strVal val="visible"/>
                                      </p:to>
                                    </p:set>
                                  </p:childTnLst>
                                </p:cTn>
                              </p:par>
                            </p:childTnLst>
                          </p:cTn>
                        </p:par>
                        <p:par>
                          <p:cTn id="97" fill="hold" nodeType="afterGroup">
                            <p:stCondLst>
                              <p:cond delay="2050"/>
                            </p:stCondLst>
                            <p:childTnLst>
                              <p:par>
                                <p:cTn id="98" presetID="11" presetClass="entr" presetSubtype="0" fill="hold" grpId="0" nodeType="afterEffect">
                                  <p:stCondLst>
                                    <p:cond delay="0"/>
                                  </p:stCondLst>
                                  <p:childTnLst>
                                    <p:set>
                                      <p:cBhvr>
                                        <p:cTn id="99" dur="75">
                                          <p:stCondLst>
                                            <p:cond delay="0"/>
                                          </p:stCondLst>
                                        </p:cTn>
                                        <p:tgtEl>
                                          <p:spTgt spid="271395"/>
                                        </p:tgtEl>
                                        <p:attrNameLst>
                                          <p:attrName>style.visibility</p:attrName>
                                        </p:attrNameLst>
                                      </p:cBhvr>
                                      <p:to>
                                        <p:strVal val="visible"/>
                                      </p:to>
                                    </p:set>
                                  </p:childTnLst>
                                </p:cTn>
                              </p:par>
                            </p:childTnLst>
                          </p:cTn>
                        </p:par>
                        <p:par>
                          <p:cTn id="100" fill="hold" nodeType="afterGroup">
                            <p:stCondLst>
                              <p:cond delay="2125"/>
                            </p:stCondLst>
                            <p:childTnLst>
                              <p:par>
                                <p:cTn id="101" presetID="11" presetClass="entr" presetSubtype="0" fill="hold" grpId="0" nodeType="afterEffect">
                                  <p:stCondLst>
                                    <p:cond delay="0"/>
                                  </p:stCondLst>
                                  <p:childTnLst>
                                    <p:set>
                                      <p:cBhvr>
                                        <p:cTn id="102" dur="75">
                                          <p:stCondLst>
                                            <p:cond delay="0"/>
                                          </p:stCondLst>
                                        </p:cTn>
                                        <p:tgtEl>
                                          <p:spTgt spid="271396"/>
                                        </p:tgtEl>
                                        <p:attrNameLst>
                                          <p:attrName>style.visibility</p:attrName>
                                        </p:attrNameLst>
                                      </p:cBhvr>
                                      <p:to>
                                        <p:strVal val="visible"/>
                                      </p:to>
                                    </p:set>
                                  </p:childTnLst>
                                </p:cTn>
                              </p:par>
                            </p:childTnLst>
                          </p:cTn>
                        </p:par>
                        <p:par>
                          <p:cTn id="103" fill="hold" nodeType="afterGroup">
                            <p:stCondLst>
                              <p:cond delay="2200"/>
                            </p:stCondLst>
                            <p:childTnLst>
                              <p:par>
                                <p:cTn id="104" presetID="11" presetClass="entr" presetSubtype="0" fill="hold" grpId="0" nodeType="afterEffect">
                                  <p:stCondLst>
                                    <p:cond delay="0"/>
                                  </p:stCondLst>
                                  <p:childTnLst>
                                    <p:set>
                                      <p:cBhvr>
                                        <p:cTn id="105" dur="75">
                                          <p:stCondLst>
                                            <p:cond delay="0"/>
                                          </p:stCondLst>
                                        </p:cTn>
                                        <p:tgtEl>
                                          <p:spTgt spid="271397"/>
                                        </p:tgtEl>
                                        <p:attrNameLst>
                                          <p:attrName>style.visibility</p:attrName>
                                        </p:attrNameLst>
                                      </p:cBhvr>
                                      <p:to>
                                        <p:strVal val="visible"/>
                                      </p:to>
                                    </p:set>
                                  </p:childTnLst>
                                </p:cTn>
                              </p:par>
                            </p:childTnLst>
                          </p:cTn>
                        </p:par>
                        <p:par>
                          <p:cTn id="106" fill="hold" nodeType="afterGroup">
                            <p:stCondLst>
                              <p:cond delay="2275"/>
                            </p:stCondLst>
                            <p:childTnLst>
                              <p:par>
                                <p:cTn id="107" presetID="11" presetClass="entr" presetSubtype="0" fill="hold" grpId="0" nodeType="afterEffect">
                                  <p:stCondLst>
                                    <p:cond delay="0"/>
                                  </p:stCondLst>
                                  <p:childTnLst>
                                    <p:set>
                                      <p:cBhvr>
                                        <p:cTn id="108" dur="75">
                                          <p:stCondLst>
                                            <p:cond delay="0"/>
                                          </p:stCondLst>
                                        </p:cTn>
                                        <p:tgtEl>
                                          <p:spTgt spid="271398"/>
                                        </p:tgtEl>
                                        <p:attrNameLst>
                                          <p:attrName>style.visibility</p:attrName>
                                        </p:attrNameLst>
                                      </p:cBhvr>
                                      <p:to>
                                        <p:strVal val="visible"/>
                                      </p:to>
                                    </p:set>
                                  </p:childTnLst>
                                </p:cTn>
                              </p:par>
                            </p:childTnLst>
                          </p:cTn>
                        </p:par>
                        <p:par>
                          <p:cTn id="109" fill="hold" nodeType="afterGroup">
                            <p:stCondLst>
                              <p:cond delay="2350"/>
                            </p:stCondLst>
                            <p:childTnLst>
                              <p:par>
                                <p:cTn id="110" presetID="11" presetClass="entr" presetSubtype="0" fill="hold" grpId="0" nodeType="afterEffect">
                                  <p:stCondLst>
                                    <p:cond delay="0"/>
                                  </p:stCondLst>
                                  <p:childTnLst>
                                    <p:set>
                                      <p:cBhvr>
                                        <p:cTn id="111" dur="75">
                                          <p:stCondLst>
                                            <p:cond delay="0"/>
                                          </p:stCondLst>
                                        </p:cTn>
                                        <p:tgtEl>
                                          <p:spTgt spid="271399"/>
                                        </p:tgtEl>
                                        <p:attrNameLst>
                                          <p:attrName>style.visibility</p:attrName>
                                        </p:attrNameLst>
                                      </p:cBhvr>
                                      <p:to>
                                        <p:strVal val="visible"/>
                                      </p:to>
                                    </p:set>
                                  </p:childTnLst>
                                </p:cTn>
                              </p:par>
                            </p:childTnLst>
                          </p:cTn>
                        </p:par>
                        <p:par>
                          <p:cTn id="112" fill="hold" nodeType="afterGroup">
                            <p:stCondLst>
                              <p:cond delay="2425"/>
                            </p:stCondLst>
                            <p:childTnLst>
                              <p:par>
                                <p:cTn id="113" presetID="11" presetClass="entr" presetSubtype="0" fill="hold" grpId="0" nodeType="afterEffect">
                                  <p:stCondLst>
                                    <p:cond delay="0"/>
                                  </p:stCondLst>
                                  <p:childTnLst>
                                    <p:set>
                                      <p:cBhvr>
                                        <p:cTn id="114" dur="75">
                                          <p:stCondLst>
                                            <p:cond delay="0"/>
                                          </p:stCondLst>
                                        </p:cTn>
                                        <p:tgtEl>
                                          <p:spTgt spid="271400"/>
                                        </p:tgtEl>
                                        <p:attrNameLst>
                                          <p:attrName>style.visibility</p:attrName>
                                        </p:attrNameLst>
                                      </p:cBhvr>
                                      <p:to>
                                        <p:strVal val="visible"/>
                                      </p:to>
                                    </p:set>
                                  </p:childTnLst>
                                </p:cTn>
                              </p:par>
                            </p:childTnLst>
                          </p:cTn>
                        </p:par>
                        <p:par>
                          <p:cTn id="115" fill="hold" nodeType="afterGroup">
                            <p:stCondLst>
                              <p:cond delay="2500"/>
                            </p:stCondLst>
                            <p:childTnLst>
                              <p:par>
                                <p:cTn id="116" presetID="1" presetClass="entr" presetSubtype="0" fill="hold" grpId="0" nodeType="afterEffect">
                                  <p:stCondLst>
                                    <p:cond delay="0"/>
                                  </p:stCondLst>
                                  <p:childTnLst>
                                    <p:set>
                                      <p:cBhvr>
                                        <p:cTn id="117" dur="1" fill="hold">
                                          <p:stCondLst>
                                            <p:cond delay="499"/>
                                          </p:stCondLst>
                                        </p:cTn>
                                        <p:tgtEl>
                                          <p:spTgt spid="271401"/>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1" fill="hold" nodeType="clickEffect">
                                  <p:stCondLst>
                                    <p:cond delay="0"/>
                                  </p:stCondLst>
                                  <p:childTnLst>
                                    <p:set>
                                      <p:cBhvr>
                                        <p:cTn id="121" dur="1" fill="hold">
                                          <p:stCondLst>
                                            <p:cond delay="0"/>
                                          </p:stCondLst>
                                        </p:cTn>
                                        <p:tgtEl>
                                          <p:spTgt spid="271367"/>
                                        </p:tgtEl>
                                        <p:attrNameLst>
                                          <p:attrName>style.visibility</p:attrName>
                                        </p:attrNameLst>
                                      </p:cBhvr>
                                      <p:to>
                                        <p:strVal val="visible"/>
                                      </p:to>
                                    </p:set>
                                    <p:anim calcmode="lin" valueType="num">
                                      <p:cBhvr additive="base">
                                        <p:cTn id="122" dur="500" fill="hold"/>
                                        <p:tgtEl>
                                          <p:spTgt spid="271367"/>
                                        </p:tgtEl>
                                        <p:attrNameLst>
                                          <p:attrName>ppt_x</p:attrName>
                                        </p:attrNameLst>
                                      </p:cBhvr>
                                      <p:tavLst>
                                        <p:tav tm="0">
                                          <p:val>
                                            <p:strVal val="#ppt_x"/>
                                          </p:val>
                                        </p:tav>
                                        <p:tav tm="100000">
                                          <p:val>
                                            <p:strVal val="#ppt_x"/>
                                          </p:val>
                                        </p:tav>
                                      </p:tavLst>
                                    </p:anim>
                                    <p:anim calcmode="lin" valueType="num">
                                      <p:cBhvr additive="base">
                                        <p:cTn id="123" dur="500" fill="hold"/>
                                        <p:tgtEl>
                                          <p:spTgt spid="271367"/>
                                        </p:tgtEl>
                                        <p:attrNameLst>
                                          <p:attrName>ppt_y</p:attrName>
                                        </p:attrNameLst>
                                      </p:cBhvr>
                                      <p:tavLst>
                                        <p:tav tm="0">
                                          <p:val>
                                            <p:strVal val="0-#ppt_h/2"/>
                                          </p:val>
                                        </p:tav>
                                        <p:tav tm="100000">
                                          <p:val>
                                            <p:strVal val="#ppt_y"/>
                                          </p:val>
                                        </p:tav>
                                      </p:tavLst>
                                    </p:anim>
                                  </p:childTnLst>
                                </p:cTn>
                              </p:par>
                            </p:childTnLst>
                          </p:cTn>
                        </p:par>
                        <p:par>
                          <p:cTn id="124" fill="hold" nodeType="afterGroup">
                            <p:stCondLst>
                              <p:cond delay="500"/>
                            </p:stCondLst>
                            <p:childTnLst>
                              <p:par>
                                <p:cTn id="125" presetID="17" presetClass="entr" presetSubtype="8" fill="hold" grpId="0" nodeType="afterEffect">
                                  <p:stCondLst>
                                    <p:cond delay="0"/>
                                  </p:stCondLst>
                                  <p:childTnLst>
                                    <p:set>
                                      <p:cBhvr>
                                        <p:cTn id="126" dur="1" fill="hold">
                                          <p:stCondLst>
                                            <p:cond delay="0"/>
                                          </p:stCondLst>
                                        </p:cTn>
                                        <p:tgtEl>
                                          <p:spTgt spid="271375"/>
                                        </p:tgtEl>
                                        <p:attrNameLst>
                                          <p:attrName>style.visibility</p:attrName>
                                        </p:attrNameLst>
                                      </p:cBhvr>
                                      <p:to>
                                        <p:strVal val="visible"/>
                                      </p:to>
                                    </p:set>
                                    <p:anim calcmode="lin" valueType="num">
                                      <p:cBhvr>
                                        <p:cTn id="127" dur="500" fill="hold"/>
                                        <p:tgtEl>
                                          <p:spTgt spid="271375"/>
                                        </p:tgtEl>
                                        <p:attrNameLst>
                                          <p:attrName>ppt_x</p:attrName>
                                        </p:attrNameLst>
                                      </p:cBhvr>
                                      <p:tavLst>
                                        <p:tav tm="0">
                                          <p:val>
                                            <p:strVal val="#ppt_x-#ppt_w/2"/>
                                          </p:val>
                                        </p:tav>
                                        <p:tav tm="100000">
                                          <p:val>
                                            <p:strVal val="#ppt_x"/>
                                          </p:val>
                                        </p:tav>
                                      </p:tavLst>
                                    </p:anim>
                                    <p:anim calcmode="lin" valueType="num">
                                      <p:cBhvr>
                                        <p:cTn id="128" dur="500" fill="hold"/>
                                        <p:tgtEl>
                                          <p:spTgt spid="271375"/>
                                        </p:tgtEl>
                                        <p:attrNameLst>
                                          <p:attrName>ppt_y</p:attrName>
                                        </p:attrNameLst>
                                      </p:cBhvr>
                                      <p:tavLst>
                                        <p:tav tm="0">
                                          <p:val>
                                            <p:strVal val="#ppt_y"/>
                                          </p:val>
                                        </p:tav>
                                        <p:tav tm="100000">
                                          <p:val>
                                            <p:strVal val="#ppt_y"/>
                                          </p:val>
                                        </p:tav>
                                      </p:tavLst>
                                    </p:anim>
                                    <p:anim calcmode="lin" valueType="num">
                                      <p:cBhvr>
                                        <p:cTn id="129" dur="500" fill="hold"/>
                                        <p:tgtEl>
                                          <p:spTgt spid="271375"/>
                                        </p:tgtEl>
                                        <p:attrNameLst>
                                          <p:attrName>ppt_w</p:attrName>
                                        </p:attrNameLst>
                                      </p:cBhvr>
                                      <p:tavLst>
                                        <p:tav tm="0">
                                          <p:val>
                                            <p:fltVal val="0"/>
                                          </p:val>
                                        </p:tav>
                                        <p:tav tm="100000">
                                          <p:val>
                                            <p:strVal val="#ppt_w"/>
                                          </p:val>
                                        </p:tav>
                                      </p:tavLst>
                                    </p:anim>
                                    <p:anim calcmode="lin" valueType="num">
                                      <p:cBhvr>
                                        <p:cTn id="130" dur="500" fill="hold"/>
                                        <p:tgtEl>
                                          <p:spTgt spid="271375"/>
                                        </p:tgtEl>
                                        <p:attrNameLst>
                                          <p:attrName>ppt_h</p:attrName>
                                        </p:attrNameLst>
                                      </p:cBhvr>
                                      <p:tavLst>
                                        <p:tav tm="0">
                                          <p:val>
                                            <p:strVal val="#ppt_h"/>
                                          </p:val>
                                        </p:tav>
                                        <p:tav tm="100000">
                                          <p:val>
                                            <p:strVal val="#ppt_h"/>
                                          </p:val>
                                        </p:tav>
                                      </p:tavLst>
                                    </p:anim>
                                  </p:childTnLst>
                                </p:cTn>
                              </p:par>
                            </p:childTnLst>
                          </p:cTn>
                        </p:par>
                        <p:par>
                          <p:cTn id="131" fill="hold" nodeType="afterGroup">
                            <p:stCondLst>
                              <p:cond delay="1000"/>
                            </p:stCondLst>
                            <p:childTnLst>
                              <p:par>
                                <p:cTn id="132" presetID="18" presetClass="entr" presetSubtype="3" fill="hold" grpId="0" nodeType="afterEffect">
                                  <p:stCondLst>
                                    <p:cond delay="0"/>
                                  </p:stCondLst>
                                  <p:childTnLst>
                                    <p:set>
                                      <p:cBhvr>
                                        <p:cTn id="133" dur="1" fill="hold">
                                          <p:stCondLst>
                                            <p:cond delay="0"/>
                                          </p:stCondLst>
                                        </p:cTn>
                                        <p:tgtEl>
                                          <p:spTgt spid="271441"/>
                                        </p:tgtEl>
                                        <p:attrNameLst>
                                          <p:attrName>style.visibility</p:attrName>
                                        </p:attrNameLst>
                                      </p:cBhvr>
                                      <p:to>
                                        <p:strVal val="visible"/>
                                      </p:to>
                                    </p:set>
                                    <p:animEffect transition="in" filter="strips(upRight)">
                                      <p:cBhvr>
                                        <p:cTn id="134" dur="500"/>
                                        <p:tgtEl>
                                          <p:spTgt spid="271441"/>
                                        </p:tgtEl>
                                      </p:cBhvr>
                                    </p:animEffect>
                                  </p:childTnLst>
                                  <p:subTnLst>
                                    <p:set>
                                      <p:cBhvr override="childStyle">
                                        <p:cTn dur="1" fill="hold" display="0" masterRel="sameClick" afterEffect="1">
                                          <p:stCondLst>
                                            <p:cond evt="end" delay="0">
                                              <p:tn val="132"/>
                                            </p:cond>
                                          </p:stCondLst>
                                        </p:cTn>
                                        <p:tgtEl>
                                          <p:spTgt spid="271441"/>
                                        </p:tgtEl>
                                        <p:attrNameLst>
                                          <p:attrName>style.visibility</p:attrName>
                                        </p:attrNameLst>
                                      </p:cBhvr>
                                      <p:to>
                                        <p:strVal val="hidden"/>
                                      </p:to>
                                    </p:set>
                                  </p:subTnLst>
                                </p:cTn>
                              </p:par>
                            </p:childTnLst>
                          </p:cTn>
                        </p:par>
                        <p:par>
                          <p:cTn id="135" fill="hold" nodeType="afterGroup">
                            <p:stCondLst>
                              <p:cond delay="1500"/>
                            </p:stCondLst>
                            <p:childTnLst>
                              <p:par>
                                <p:cTn id="136" presetID="19" presetClass="entr" presetSubtype="10" fill="hold" grpId="0" nodeType="afterEffect">
                                  <p:stCondLst>
                                    <p:cond delay="0"/>
                                  </p:stCondLst>
                                  <p:childTnLst>
                                    <p:set>
                                      <p:cBhvr>
                                        <p:cTn id="137" dur="1" fill="hold">
                                          <p:stCondLst>
                                            <p:cond delay="0"/>
                                          </p:stCondLst>
                                        </p:cTn>
                                        <p:tgtEl>
                                          <p:spTgt spid="271442"/>
                                        </p:tgtEl>
                                        <p:attrNameLst>
                                          <p:attrName>style.visibility</p:attrName>
                                        </p:attrNameLst>
                                      </p:cBhvr>
                                      <p:to>
                                        <p:strVal val="visible"/>
                                      </p:to>
                                    </p:set>
                                    <p:anim calcmode="lin" valueType="num">
                                      <p:cBhvr>
                                        <p:cTn id="138" dur="5000" fill="hold"/>
                                        <p:tgtEl>
                                          <p:spTgt spid="271442"/>
                                        </p:tgtEl>
                                        <p:attrNameLst>
                                          <p:attrName>ppt_w</p:attrName>
                                        </p:attrNameLst>
                                      </p:cBhvr>
                                      <p:tavLst>
                                        <p:tav tm="0" fmla="#ppt_w*sin(2.5*pi*$)">
                                          <p:val>
                                            <p:fltVal val="0"/>
                                          </p:val>
                                        </p:tav>
                                        <p:tav tm="100000">
                                          <p:val>
                                            <p:fltVal val="1"/>
                                          </p:val>
                                        </p:tav>
                                      </p:tavLst>
                                    </p:anim>
                                    <p:anim calcmode="lin" valueType="num">
                                      <p:cBhvr>
                                        <p:cTn id="139" dur="5000" fill="hold"/>
                                        <p:tgtEl>
                                          <p:spTgt spid="271442"/>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36"/>
                                            </p:cond>
                                          </p:stCondLst>
                                        </p:cTn>
                                        <p:tgtEl>
                                          <p:spTgt spid="271442"/>
                                        </p:tgtEl>
                                        <p:attrNameLst>
                                          <p:attrName>style.visibility</p:attrName>
                                        </p:attrNameLst>
                                      </p:cBhvr>
                                      <p:to>
                                        <p:strVal val="hidden"/>
                                      </p:to>
                                    </p:set>
                                  </p:subTnLst>
                                </p:cTn>
                              </p:par>
                            </p:childTnLst>
                          </p:cTn>
                        </p:par>
                        <p:par>
                          <p:cTn id="140" fill="hold" nodeType="afterGroup">
                            <p:stCondLst>
                              <p:cond delay="6500"/>
                            </p:stCondLst>
                            <p:childTnLst>
                              <p:par>
                                <p:cTn id="141" presetID="19" presetClass="entr" presetSubtype="10" fill="hold" grpId="0" nodeType="afterEffect">
                                  <p:stCondLst>
                                    <p:cond delay="0"/>
                                  </p:stCondLst>
                                  <p:childTnLst>
                                    <p:set>
                                      <p:cBhvr>
                                        <p:cTn id="142" dur="1" fill="hold">
                                          <p:stCondLst>
                                            <p:cond delay="0"/>
                                          </p:stCondLst>
                                        </p:cTn>
                                        <p:tgtEl>
                                          <p:spTgt spid="271443"/>
                                        </p:tgtEl>
                                        <p:attrNameLst>
                                          <p:attrName>style.visibility</p:attrName>
                                        </p:attrNameLst>
                                      </p:cBhvr>
                                      <p:to>
                                        <p:strVal val="visible"/>
                                      </p:to>
                                    </p:set>
                                    <p:anim calcmode="lin" valueType="num">
                                      <p:cBhvr>
                                        <p:cTn id="143" dur="5000" fill="hold"/>
                                        <p:tgtEl>
                                          <p:spTgt spid="271443"/>
                                        </p:tgtEl>
                                        <p:attrNameLst>
                                          <p:attrName>ppt_w</p:attrName>
                                        </p:attrNameLst>
                                      </p:cBhvr>
                                      <p:tavLst>
                                        <p:tav tm="0" fmla="#ppt_w*sin(2.5*pi*$)">
                                          <p:val>
                                            <p:fltVal val="0"/>
                                          </p:val>
                                        </p:tav>
                                        <p:tav tm="100000">
                                          <p:val>
                                            <p:fltVal val="1"/>
                                          </p:val>
                                        </p:tav>
                                      </p:tavLst>
                                    </p:anim>
                                    <p:anim calcmode="lin" valueType="num">
                                      <p:cBhvr>
                                        <p:cTn id="144" dur="5000" fill="hold"/>
                                        <p:tgtEl>
                                          <p:spTgt spid="271443"/>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41"/>
                                            </p:cond>
                                          </p:stCondLst>
                                        </p:cTn>
                                        <p:tgtEl>
                                          <p:spTgt spid="271443"/>
                                        </p:tgtEl>
                                        <p:attrNameLst>
                                          <p:attrName>style.visibility</p:attrName>
                                        </p:attrNameLst>
                                      </p:cBhvr>
                                      <p:to>
                                        <p:strVal val="hidden"/>
                                      </p:to>
                                    </p:set>
                                  </p:subTnLst>
                                </p:cTn>
                              </p:par>
                            </p:childTnLst>
                          </p:cTn>
                        </p:par>
                        <p:par>
                          <p:cTn id="145" fill="hold" nodeType="afterGroup">
                            <p:stCondLst>
                              <p:cond delay="11500"/>
                            </p:stCondLst>
                            <p:childTnLst>
                              <p:par>
                                <p:cTn id="146" presetID="18" presetClass="entr" presetSubtype="6" fill="hold" grpId="0" nodeType="afterEffect">
                                  <p:stCondLst>
                                    <p:cond delay="0"/>
                                  </p:stCondLst>
                                  <p:childTnLst>
                                    <p:set>
                                      <p:cBhvr>
                                        <p:cTn id="147" dur="1" fill="hold">
                                          <p:stCondLst>
                                            <p:cond delay="0"/>
                                          </p:stCondLst>
                                        </p:cTn>
                                        <p:tgtEl>
                                          <p:spTgt spid="271371"/>
                                        </p:tgtEl>
                                        <p:attrNameLst>
                                          <p:attrName>style.visibility</p:attrName>
                                        </p:attrNameLst>
                                      </p:cBhvr>
                                      <p:to>
                                        <p:strVal val="visible"/>
                                      </p:to>
                                    </p:set>
                                    <p:animEffect transition="in" filter="strips(downRight)">
                                      <p:cBhvr>
                                        <p:cTn id="148" dur="500"/>
                                        <p:tgtEl>
                                          <p:spTgt spid="27137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8" presetClass="entr" presetSubtype="6" fill="hold" grpId="0" nodeType="clickEffect">
                                  <p:stCondLst>
                                    <p:cond delay="0"/>
                                  </p:stCondLst>
                                  <p:childTnLst>
                                    <p:set>
                                      <p:cBhvr>
                                        <p:cTn id="152" dur="1" fill="hold">
                                          <p:stCondLst>
                                            <p:cond delay="0"/>
                                          </p:stCondLst>
                                        </p:cTn>
                                        <p:tgtEl>
                                          <p:spTgt spid="271362"/>
                                        </p:tgtEl>
                                        <p:attrNameLst>
                                          <p:attrName>style.visibility</p:attrName>
                                        </p:attrNameLst>
                                      </p:cBhvr>
                                      <p:to>
                                        <p:strVal val="visible"/>
                                      </p:to>
                                    </p:set>
                                    <p:animEffect transition="in" filter="strips(downRight)">
                                      <p:cBhvr>
                                        <p:cTn id="153" dur="500"/>
                                        <p:tgtEl>
                                          <p:spTgt spid="271362"/>
                                        </p:tgtEl>
                                      </p:cBhvr>
                                    </p:animEffect>
                                  </p:childTnLst>
                                </p:cTn>
                              </p:par>
                            </p:childTnLst>
                          </p:cTn>
                        </p:par>
                        <p:par>
                          <p:cTn id="154" fill="hold" nodeType="afterGroup">
                            <p:stCondLst>
                              <p:cond delay="500"/>
                            </p:stCondLst>
                            <p:childTnLst>
                              <p:par>
                                <p:cTn id="155" presetID="2" presetClass="entr" presetSubtype="12" fill="hold" nodeType="afterEffect">
                                  <p:stCondLst>
                                    <p:cond delay="0"/>
                                  </p:stCondLst>
                                  <p:childTnLst>
                                    <p:set>
                                      <p:cBhvr>
                                        <p:cTn id="156" dur="1" fill="hold">
                                          <p:stCondLst>
                                            <p:cond delay="0"/>
                                          </p:stCondLst>
                                        </p:cTn>
                                        <p:tgtEl>
                                          <p:spTgt spid="271376"/>
                                        </p:tgtEl>
                                        <p:attrNameLst>
                                          <p:attrName>style.visibility</p:attrName>
                                        </p:attrNameLst>
                                      </p:cBhvr>
                                      <p:to>
                                        <p:strVal val="visible"/>
                                      </p:to>
                                    </p:set>
                                    <p:anim calcmode="lin" valueType="num">
                                      <p:cBhvr additive="base">
                                        <p:cTn id="157" dur="500" fill="hold"/>
                                        <p:tgtEl>
                                          <p:spTgt spid="271376"/>
                                        </p:tgtEl>
                                        <p:attrNameLst>
                                          <p:attrName>ppt_x</p:attrName>
                                        </p:attrNameLst>
                                      </p:cBhvr>
                                      <p:tavLst>
                                        <p:tav tm="0">
                                          <p:val>
                                            <p:strVal val="0-#ppt_w/2"/>
                                          </p:val>
                                        </p:tav>
                                        <p:tav tm="100000">
                                          <p:val>
                                            <p:strVal val="#ppt_x"/>
                                          </p:val>
                                        </p:tav>
                                      </p:tavLst>
                                    </p:anim>
                                    <p:anim calcmode="lin" valueType="num">
                                      <p:cBhvr additive="base">
                                        <p:cTn id="158" dur="500" fill="hold"/>
                                        <p:tgtEl>
                                          <p:spTgt spid="271376"/>
                                        </p:tgtEl>
                                        <p:attrNameLst>
                                          <p:attrName>ppt_y</p:attrName>
                                        </p:attrNameLst>
                                      </p:cBhvr>
                                      <p:tavLst>
                                        <p:tav tm="0">
                                          <p:val>
                                            <p:strVal val="1+#ppt_h/2"/>
                                          </p:val>
                                        </p:tav>
                                        <p:tav tm="100000">
                                          <p:val>
                                            <p:strVal val="#ppt_y"/>
                                          </p:val>
                                        </p:tav>
                                      </p:tavLst>
                                    </p:anim>
                                  </p:childTnLst>
                                </p:cTn>
                              </p:par>
                            </p:childTnLst>
                          </p:cTn>
                        </p:par>
                        <p:par>
                          <p:cTn id="159" fill="hold" nodeType="afterGroup">
                            <p:stCondLst>
                              <p:cond delay="1000"/>
                            </p:stCondLst>
                            <p:childTnLst>
                              <p:par>
                                <p:cTn id="160" presetID="11" presetClass="entr" presetSubtype="0" fill="hold" grpId="0" nodeType="afterEffect">
                                  <p:stCondLst>
                                    <p:cond delay="2000"/>
                                  </p:stCondLst>
                                  <p:childTnLst>
                                    <p:set>
                                      <p:cBhvr>
                                        <p:cTn id="161" dur="75">
                                          <p:stCondLst>
                                            <p:cond delay="0"/>
                                          </p:stCondLst>
                                        </p:cTn>
                                        <p:tgtEl>
                                          <p:spTgt spid="271402"/>
                                        </p:tgtEl>
                                        <p:attrNameLst>
                                          <p:attrName>style.visibility</p:attrName>
                                        </p:attrNameLst>
                                      </p:cBhvr>
                                      <p:to>
                                        <p:strVal val="visible"/>
                                      </p:to>
                                    </p:set>
                                  </p:childTnLst>
                                </p:cTn>
                              </p:par>
                            </p:childTnLst>
                          </p:cTn>
                        </p:par>
                        <p:par>
                          <p:cTn id="162" fill="hold" nodeType="afterGroup">
                            <p:stCondLst>
                              <p:cond delay="3075"/>
                            </p:stCondLst>
                            <p:childTnLst>
                              <p:par>
                                <p:cTn id="163" presetID="11" presetClass="entr" presetSubtype="0" fill="hold" grpId="0" nodeType="afterEffect">
                                  <p:stCondLst>
                                    <p:cond delay="0"/>
                                  </p:stCondLst>
                                  <p:childTnLst>
                                    <p:set>
                                      <p:cBhvr>
                                        <p:cTn id="164" dur="75">
                                          <p:stCondLst>
                                            <p:cond delay="0"/>
                                          </p:stCondLst>
                                        </p:cTn>
                                        <p:tgtEl>
                                          <p:spTgt spid="271403"/>
                                        </p:tgtEl>
                                        <p:attrNameLst>
                                          <p:attrName>style.visibility</p:attrName>
                                        </p:attrNameLst>
                                      </p:cBhvr>
                                      <p:to>
                                        <p:strVal val="visible"/>
                                      </p:to>
                                    </p:set>
                                  </p:childTnLst>
                                </p:cTn>
                              </p:par>
                            </p:childTnLst>
                          </p:cTn>
                        </p:par>
                        <p:par>
                          <p:cTn id="165" fill="hold" nodeType="afterGroup">
                            <p:stCondLst>
                              <p:cond delay="3150"/>
                            </p:stCondLst>
                            <p:childTnLst>
                              <p:par>
                                <p:cTn id="166" presetID="11" presetClass="entr" presetSubtype="0" fill="hold" grpId="0" nodeType="afterEffect">
                                  <p:stCondLst>
                                    <p:cond delay="0"/>
                                  </p:stCondLst>
                                  <p:childTnLst>
                                    <p:set>
                                      <p:cBhvr>
                                        <p:cTn id="167" dur="75">
                                          <p:stCondLst>
                                            <p:cond delay="0"/>
                                          </p:stCondLst>
                                        </p:cTn>
                                        <p:tgtEl>
                                          <p:spTgt spid="271404"/>
                                        </p:tgtEl>
                                        <p:attrNameLst>
                                          <p:attrName>style.visibility</p:attrName>
                                        </p:attrNameLst>
                                      </p:cBhvr>
                                      <p:to>
                                        <p:strVal val="visible"/>
                                      </p:to>
                                    </p:set>
                                  </p:childTnLst>
                                </p:cTn>
                              </p:par>
                            </p:childTnLst>
                          </p:cTn>
                        </p:par>
                        <p:par>
                          <p:cTn id="168" fill="hold" nodeType="afterGroup">
                            <p:stCondLst>
                              <p:cond delay="3225"/>
                            </p:stCondLst>
                            <p:childTnLst>
                              <p:par>
                                <p:cTn id="169" presetID="11" presetClass="entr" presetSubtype="0" fill="hold" grpId="0" nodeType="afterEffect">
                                  <p:stCondLst>
                                    <p:cond delay="0"/>
                                  </p:stCondLst>
                                  <p:childTnLst>
                                    <p:set>
                                      <p:cBhvr>
                                        <p:cTn id="170" dur="75">
                                          <p:stCondLst>
                                            <p:cond delay="0"/>
                                          </p:stCondLst>
                                        </p:cTn>
                                        <p:tgtEl>
                                          <p:spTgt spid="271405"/>
                                        </p:tgtEl>
                                        <p:attrNameLst>
                                          <p:attrName>style.visibility</p:attrName>
                                        </p:attrNameLst>
                                      </p:cBhvr>
                                      <p:to>
                                        <p:strVal val="visible"/>
                                      </p:to>
                                    </p:set>
                                  </p:childTnLst>
                                </p:cTn>
                              </p:par>
                            </p:childTnLst>
                          </p:cTn>
                        </p:par>
                        <p:par>
                          <p:cTn id="171" fill="hold" nodeType="afterGroup">
                            <p:stCondLst>
                              <p:cond delay="3300"/>
                            </p:stCondLst>
                            <p:childTnLst>
                              <p:par>
                                <p:cTn id="172" presetID="11" presetClass="entr" presetSubtype="0" fill="hold" grpId="0" nodeType="afterEffect">
                                  <p:stCondLst>
                                    <p:cond delay="0"/>
                                  </p:stCondLst>
                                  <p:childTnLst>
                                    <p:set>
                                      <p:cBhvr>
                                        <p:cTn id="173" dur="75">
                                          <p:stCondLst>
                                            <p:cond delay="0"/>
                                          </p:stCondLst>
                                        </p:cTn>
                                        <p:tgtEl>
                                          <p:spTgt spid="271406"/>
                                        </p:tgtEl>
                                        <p:attrNameLst>
                                          <p:attrName>style.visibility</p:attrName>
                                        </p:attrNameLst>
                                      </p:cBhvr>
                                      <p:to>
                                        <p:strVal val="visible"/>
                                      </p:to>
                                    </p:set>
                                  </p:childTnLst>
                                </p:cTn>
                              </p:par>
                            </p:childTnLst>
                          </p:cTn>
                        </p:par>
                        <p:par>
                          <p:cTn id="174" fill="hold" nodeType="afterGroup">
                            <p:stCondLst>
                              <p:cond delay="3375"/>
                            </p:stCondLst>
                            <p:childTnLst>
                              <p:par>
                                <p:cTn id="175" presetID="11" presetClass="entr" presetSubtype="0" fill="hold" grpId="0" nodeType="afterEffect">
                                  <p:stCondLst>
                                    <p:cond delay="0"/>
                                  </p:stCondLst>
                                  <p:childTnLst>
                                    <p:set>
                                      <p:cBhvr>
                                        <p:cTn id="176" dur="75">
                                          <p:stCondLst>
                                            <p:cond delay="0"/>
                                          </p:stCondLst>
                                        </p:cTn>
                                        <p:tgtEl>
                                          <p:spTgt spid="271407"/>
                                        </p:tgtEl>
                                        <p:attrNameLst>
                                          <p:attrName>style.visibility</p:attrName>
                                        </p:attrNameLst>
                                      </p:cBhvr>
                                      <p:to>
                                        <p:strVal val="visible"/>
                                      </p:to>
                                    </p:set>
                                  </p:childTnLst>
                                </p:cTn>
                              </p:par>
                            </p:childTnLst>
                          </p:cTn>
                        </p:par>
                        <p:par>
                          <p:cTn id="177" fill="hold" nodeType="afterGroup">
                            <p:stCondLst>
                              <p:cond delay="3450"/>
                            </p:stCondLst>
                            <p:childTnLst>
                              <p:par>
                                <p:cTn id="178" presetID="11" presetClass="entr" presetSubtype="0" fill="hold" grpId="0" nodeType="afterEffect">
                                  <p:stCondLst>
                                    <p:cond delay="0"/>
                                  </p:stCondLst>
                                  <p:childTnLst>
                                    <p:set>
                                      <p:cBhvr>
                                        <p:cTn id="179" dur="75">
                                          <p:stCondLst>
                                            <p:cond delay="0"/>
                                          </p:stCondLst>
                                        </p:cTn>
                                        <p:tgtEl>
                                          <p:spTgt spid="271408"/>
                                        </p:tgtEl>
                                        <p:attrNameLst>
                                          <p:attrName>style.visibility</p:attrName>
                                        </p:attrNameLst>
                                      </p:cBhvr>
                                      <p:to>
                                        <p:strVal val="visible"/>
                                      </p:to>
                                    </p:set>
                                  </p:childTnLst>
                                </p:cTn>
                              </p:par>
                            </p:childTnLst>
                          </p:cTn>
                        </p:par>
                        <p:par>
                          <p:cTn id="180" fill="hold" nodeType="afterGroup">
                            <p:stCondLst>
                              <p:cond delay="3525"/>
                            </p:stCondLst>
                            <p:childTnLst>
                              <p:par>
                                <p:cTn id="181" presetID="11" presetClass="entr" presetSubtype="0" fill="hold" grpId="0" nodeType="afterEffect">
                                  <p:stCondLst>
                                    <p:cond delay="0"/>
                                  </p:stCondLst>
                                  <p:childTnLst>
                                    <p:set>
                                      <p:cBhvr>
                                        <p:cTn id="182" dur="75">
                                          <p:stCondLst>
                                            <p:cond delay="0"/>
                                          </p:stCondLst>
                                        </p:cTn>
                                        <p:tgtEl>
                                          <p:spTgt spid="271409"/>
                                        </p:tgtEl>
                                        <p:attrNameLst>
                                          <p:attrName>style.visibility</p:attrName>
                                        </p:attrNameLst>
                                      </p:cBhvr>
                                      <p:to>
                                        <p:strVal val="visible"/>
                                      </p:to>
                                    </p:set>
                                  </p:childTnLst>
                                </p:cTn>
                              </p:par>
                            </p:childTnLst>
                          </p:cTn>
                        </p:par>
                        <p:par>
                          <p:cTn id="183" fill="hold" nodeType="afterGroup">
                            <p:stCondLst>
                              <p:cond delay="3600"/>
                            </p:stCondLst>
                            <p:childTnLst>
                              <p:par>
                                <p:cTn id="184" presetID="11" presetClass="entr" presetSubtype="0" fill="hold" grpId="0" nodeType="afterEffect">
                                  <p:stCondLst>
                                    <p:cond delay="0"/>
                                  </p:stCondLst>
                                  <p:childTnLst>
                                    <p:set>
                                      <p:cBhvr>
                                        <p:cTn id="185" dur="75">
                                          <p:stCondLst>
                                            <p:cond delay="0"/>
                                          </p:stCondLst>
                                        </p:cTn>
                                        <p:tgtEl>
                                          <p:spTgt spid="271410"/>
                                        </p:tgtEl>
                                        <p:attrNameLst>
                                          <p:attrName>style.visibility</p:attrName>
                                        </p:attrNameLst>
                                      </p:cBhvr>
                                      <p:to>
                                        <p:strVal val="visible"/>
                                      </p:to>
                                    </p:set>
                                  </p:childTnLst>
                                </p:cTn>
                              </p:par>
                            </p:childTnLst>
                          </p:cTn>
                        </p:par>
                        <p:par>
                          <p:cTn id="186" fill="hold" nodeType="afterGroup">
                            <p:stCondLst>
                              <p:cond delay="3675"/>
                            </p:stCondLst>
                            <p:childTnLst>
                              <p:par>
                                <p:cTn id="187" presetID="11" presetClass="entr" presetSubtype="0" fill="hold" grpId="0" nodeType="afterEffect">
                                  <p:stCondLst>
                                    <p:cond delay="0"/>
                                  </p:stCondLst>
                                  <p:childTnLst>
                                    <p:set>
                                      <p:cBhvr>
                                        <p:cTn id="188" dur="75">
                                          <p:stCondLst>
                                            <p:cond delay="0"/>
                                          </p:stCondLst>
                                        </p:cTn>
                                        <p:tgtEl>
                                          <p:spTgt spid="271411"/>
                                        </p:tgtEl>
                                        <p:attrNameLst>
                                          <p:attrName>style.visibility</p:attrName>
                                        </p:attrNameLst>
                                      </p:cBhvr>
                                      <p:to>
                                        <p:strVal val="visible"/>
                                      </p:to>
                                    </p:set>
                                  </p:childTnLst>
                                </p:cTn>
                              </p:par>
                            </p:childTnLst>
                          </p:cTn>
                        </p:par>
                        <p:par>
                          <p:cTn id="189" fill="hold" nodeType="afterGroup">
                            <p:stCondLst>
                              <p:cond delay="3750"/>
                            </p:stCondLst>
                            <p:childTnLst>
                              <p:par>
                                <p:cTn id="190" presetID="11" presetClass="entr" presetSubtype="0" fill="hold" grpId="0" nodeType="afterEffect">
                                  <p:stCondLst>
                                    <p:cond delay="0"/>
                                  </p:stCondLst>
                                  <p:childTnLst>
                                    <p:set>
                                      <p:cBhvr>
                                        <p:cTn id="191" dur="75">
                                          <p:stCondLst>
                                            <p:cond delay="0"/>
                                          </p:stCondLst>
                                        </p:cTn>
                                        <p:tgtEl>
                                          <p:spTgt spid="271412"/>
                                        </p:tgtEl>
                                        <p:attrNameLst>
                                          <p:attrName>style.visibility</p:attrName>
                                        </p:attrNameLst>
                                      </p:cBhvr>
                                      <p:to>
                                        <p:strVal val="visible"/>
                                      </p:to>
                                    </p:set>
                                  </p:childTnLst>
                                </p:cTn>
                              </p:par>
                            </p:childTnLst>
                          </p:cTn>
                        </p:par>
                        <p:par>
                          <p:cTn id="192" fill="hold" nodeType="afterGroup">
                            <p:stCondLst>
                              <p:cond delay="3825"/>
                            </p:stCondLst>
                            <p:childTnLst>
                              <p:par>
                                <p:cTn id="193" presetID="11" presetClass="entr" presetSubtype="0" fill="hold" grpId="0" nodeType="afterEffect">
                                  <p:stCondLst>
                                    <p:cond delay="0"/>
                                  </p:stCondLst>
                                  <p:childTnLst>
                                    <p:set>
                                      <p:cBhvr>
                                        <p:cTn id="194" dur="75">
                                          <p:stCondLst>
                                            <p:cond delay="0"/>
                                          </p:stCondLst>
                                        </p:cTn>
                                        <p:tgtEl>
                                          <p:spTgt spid="271413"/>
                                        </p:tgtEl>
                                        <p:attrNameLst>
                                          <p:attrName>style.visibility</p:attrName>
                                        </p:attrNameLst>
                                      </p:cBhvr>
                                      <p:to>
                                        <p:strVal val="visible"/>
                                      </p:to>
                                    </p:set>
                                  </p:childTnLst>
                                </p:cTn>
                              </p:par>
                            </p:childTnLst>
                          </p:cTn>
                        </p:par>
                        <p:par>
                          <p:cTn id="195" fill="hold" nodeType="afterGroup">
                            <p:stCondLst>
                              <p:cond delay="3900"/>
                            </p:stCondLst>
                            <p:childTnLst>
                              <p:par>
                                <p:cTn id="196" presetID="11" presetClass="entr" presetSubtype="0" fill="hold" grpId="0" nodeType="afterEffect">
                                  <p:stCondLst>
                                    <p:cond delay="0"/>
                                  </p:stCondLst>
                                  <p:childTnLst>
                                    <p:set>
                                      <p:cBhvr>
                                        <p:cTn id="197" dur="75">
                                          <p:stCondLst>
                                            <p:cond delay="0"/>
                                          </p:stCondLst>
                                        </p:cTn>
                                        <p:tgtEl>
                                          <p:spTgt spid="271414"/>
                                        </p:tgtEl>
                                        <p:attrNameLst>
                                          <p:attrName>style.visibility</p:attrName>
                                        </p:attrNameLst>
                                      </p:cBhvr>
                                      <p:to>
                                        <p:strVal val="visible"/>
                                      </p:to>
                                    </p:set>
                                  </p:childTnLst>
                                </p:cTn>
                              </p:par>
                            </p:childTnLst>
                          </p:cTn>
                        </p:par>
                        <p:par>
                          <p:cTn id="198" fill="hold" nodeType="afterGroup">
                            <p:stCondLst>
                              <p:cond delay="3975"/>
                            </p:stCondLst>
                            <p:childTnLst>
                              <p:par>
                                <p:cTn id="199" presetID="11" presetClass="entr" presetSubtype="0" fill="hold" grpId="0" nodeType="afterEffect">
                                  <p:stCondLst>
                                    <p:cond delay="0"/>
                                  </p:stCondLst>
                                  <p:childTnLst>
                                    <p:set>
                                      <p:cBhvr>
                                        <p:cTn id="200" dur="75">
                                          <p:stCondLst>
                                            <p:cond delay="0"/>
                                          </p:stCondLst>
                                        </p:cTn>
                                        <p:tgtEl>
                                          <p:spTgt spid="271415"/>
                                        </p:tgtEl>
                                        <p:attrNameLst>
                                          <p:attrName>style.visibility</p:attrName>
                                        </p:attrNameLst>
                                      </p:cBhvr>
                                      <p:to>
                                        <p:strVal val="visible"/>
                                      </p:to>
                                    </p:set>
                                  </p:childTnLst>
                                </p:cTn>
                              </p:par>
                            </p:childTnLst>
                          </p:cTn>
                        </p:par>
                        <p:par>
                          <p:cTn id="201" fill="hold" nodeType="afterGroup">
                            <p:stCondLst>
                              <p:cond delay="4050"/>
                            </p:stCondLst>
                            <p:childTnLst>
                              <p:par>
                                <p:cTn id="202" presetID="11" presetClass="entr" presetSubtype="0" fill="hold" grpId="0" nodeType="afterEffect">
                                  <p:stCondLst>
                                    <p:cond delay="0"/>
                                  </p:stCondLst>
                                  <p:childTnLst>
                                    <p:set>
                                      <p:cBhvr>
                                        <p:cTn id="203" dur="75">
                                          <p:stCondLst>
                                            <p:cond delay="0"/>
                                          </p:stCondLst>
                                        </p:cTn>
                                        <p:tgtEl>
                                          <p:spTgt spid="271416"/>
                                        </p:tgtEl>
                                        <p:attrNameLst>
                                          <p:attrName>style.visibility</p:attrName>
                                        </p:attrNameLst>
                                      </p:cBhvr>
                                      <p:to>
                                        <p:strVal val="visible"/>
                                      </p:to>
                                    </p:set>
                                  </p:childTnLst>
                                </p:cTn>
                              </p:par>
                            </p:childTnLst>
                          </p:cTn>
                        </p:par>
                        <p:par>
                          <p:cTn id="204" fill="hold" nodeType="afterGroup">
                            <p:stCondLst>
                              <p:cond delay="4125"/>
                            </p:stCondLst>
                            <p:childTnLst>
                              <p:par>
                                <p:cTn id="205" presetID="19" presetClass="entr" presetSubtype="10" fill="hold" grpId="0" nodeType="afterEffect">
                                  <p:stCondLst>
                                    <p:cond delay="0"/>
                                  </p:stCondLst>
                                  <p:childTnLst>
                                    <p:set>
                                      <p:cBhvr>
                                        <p:cTn id="206" dur="1" fill="hold">
                                          <p:stCondLst>
                                            <p:cond delay="0"/>
                                          </p:stCondLst>
                                        </p:cTn>
                                        <p:tgtEl>
                                          <p:spTgt spid="271437"/>
                                        </p:tgtEl>
                                        <p:attrNameLst>
                                          <p:attrName>style.visibility</p:attrName>
                                        </p:attrNameLst>
                                      </p:cBhvr>
                                      <p:to>
                                        <p:strVal val="visible"/>
                                      </p:to>
                                    </p:set>
                                    <p:anim calcmode="lin" valueType="num">
                                      <p:cBhvr>
                                        <p:cTn id="207" dur="5000" fill="hold"/>
                                        <p:tgtEl>
                                          <p:spTgt spid="271437"/>
                                        </p:tgtEl>
                                        <p:attrNameLst>
                                          <p:attrName>ppt_w</p:attrName>
                                        </p:attrNameLst>
                                      </p:cBhvr>
                                      <p:tavLst>
                                        <p:tav tm="0" fmla="#ppt_w*sin(2.5*pi*$)">
                                          <p:val>
                                            <p:fltVal val="0"/>
                                          </p:val>
                                        </p:tav>
                                        <p:tav tm="100000">
                                          <p:val>
                                            <p:fltVal val="1"/>
                                          </p:val>
                                        </p:tav>
                                      </p:tavLst>
                                    </p:anim>
                                    <p:anim calcmode="lin" valueType="num">
                                      <p:cBhvr>
                                        <p:cTn id="208" dur="5000" fill="hold"/>
                                        <p:tgtEl>
                                          <p:spTgt spid="27143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05"/>
                                            </p:cond>
                                          </p:stCondLst>
                                        </p:cTn>
                                        <p:tgtEl>
                                          <p:spTgt spid="271437"/>
                                        </p:tgtEl>
                                        <p:attrNameLst>
                                          <p:attrName>style.visibility</p:attrName>
                                        </p:attrNameLst>
                                      </p:cBhvr>
                                      <p:to>
                                        <p:strVal val="hidden"/>
                                      </p:to>
                                    </p:set>
                                  </p:subTnLst>
                                </p:cTn>
                              </p:par>
                            </p:childTnLst>
                          </p:cTn>
                        </p:par>
                        <p:par>
                          <p:cTn id="209" fill="hold" nodeType="afterGroup">
                            <p:stCondLst>
                              <p:cond delay="9125"/>
                            </p:stCondLst>
                            <p:childTnLst>
                              <p:par>
                                <p:cTn id="210" presetID="19" presetClass="entr" presetSubtype="10" fill="hold" grpId="0" nodeType="afterEffect">
                                  <p:stCondLst>
                                    <p:cond delay="0"/>
                                  </p:stCondLst>
                                  <p:childTnLst>
                                    <p:set>
                                      <p:cBhvr>
                                        <p:cTn id="211" dur="1" fill="hold">
                                          <p:stCondLst>
                                            <p:cond delay="0"/>
                                          </p:stCondLst>
                                        </p:cTn>
                                        <p:tgtEl>
                                          <p:spTgt spid="271438"/>
                                        </p:tgtEl>
                                        <p:attrNameLst>
                                          <p:attrName>style.visibility</p:attrName>
                                        </p:attrNameLst>
                                      </p:cBhvr>
                                      <p:to>
                                        <p:strVal val="visible"/>
                                      </p:to>
                                    </p:set>
                                    <p:anim calcmode="lin" valueType="num">
                                      <p:cBhvr>
                                        <p:cTn id="212" dur="5000" fill="hold"/>
                                        <p:tgtEl>
                                          <p:spTgt spid="271438"/>
                                        </p:tgtEl>
                                        <p:attrNameLst>
                                          <p:attrName>ppt_w</p:attrName>
                                        </p:attrNameLst>
                                      </p:cBhvr>
                                      <p:tavLst>
                                        <p:tav tm="0" fmla="#ppt_w*sin(2.5*pi*$)">
                                          <p:val>
                                            <p:fltVal val="0"/>
                                          </p:val>
                                        </p:tav>
                                        <p:tav tm="100000">
                                          <p:val>
                                            <p:fltVal val="1"/>
                                          </p:val>
                                        </p:tav>
                                      </p:tavLst>
                                    </p:anim>
                                    <p:anim calcmode="lin" valueType="num">
                                      <p:cBhvr>
                                        <p:cTn id="213" dur="5000" fill="hold"/>
                                        <p:tgtEl>
                                          <p:spTgt spid="271438"/>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10"/>
                                            </p:cond>
                                          </p:stCondLst>
                                        </p:cTn>
                                        <p:tgtEl>
                                          <p:spTgt spid="271438"/>
                                        </p:tgtEl>
                                        <p:attrNameLst>
                                          <p:attrName>style.visibility</p:attrName>
                                        </p:attrNameLst>
                                      </p:cBhvr>
                                      <p:to>
                                        <p:strVal val="hidden"/>
                                      </p:to>
                                    </p:set>
                                  </p:subTnLst>
                                </p:cTn>
                              </p:par>
                            </p:childTnLst>
                          </p:cTn>
                        </p:par>
                        <p:par>
                          <p:cTn id="214" fill="hold" nodeType="afterGroup">
                            <p:stCondLst>
                              <p:cond delay="14125"/>
                            </p:stCondLst>
                            <p:childTnLst>
                              <p:par>
                                <p:cTn id="215" presetID="11" presetClass="entr" presetSubtype="0" fill="hold" grpId="0" nodeType="afterEffect">
                                  <p:stCondLst>
                                    <p:cond delay="0"/>
                                  </p:stCondLst>
                                  <p:childTnLst>
                                    <p:set>
                                      <p:cBhvr>
                                        <p:cTn id="216" dur="75">
                                          <p:stCondLst>
                                            <p:cond delay="0"/>
                                          </p:stCondLst>
                                        </p:cTn>
                                        <p:tgtEl>
                                          <p:spTgt spid="271417"/>
                                        </p:tgtEl>
                                        <p:attrNameLst>
                                          <p:attrName>style.visibility</p:attrName>
                                        </p:attrNameLst>
                                      </p:cBhvr>
                                      <p:to>
                                        <p:strVal val="visible"/>
                                      </p:to>
                                    </p:set>
                                  </p:childTnLst>
                                </p:cTn>
                              </p:par>
                            </p:childTnLst>
                          </p:cTn>
                        </p:par>
                        <p:par>
                          <p:cTn id="217" fill="hold" nodeType="afterGroup">
                            <p:stCondLst>
                              <p:cond delay="14200"/>
                            </p:stCondLst>
                            <p:childTnLst>
                              <p:par>
                                <p:cTn id="218" presetID="11" presetClass="entr" presetSubtype="0" fill="hold" grpId="0" nodeType="afterEffect">
                                  <p:stCondLst>
                                    <p:cond delay="0"/>
                                  </p:stCondLst>
                                  <p:childTnLst>
                                    <p:set>
                                      <p:cBhvr>
                                        <p:cTn id="219" dur="75">
                                          <p:stCondLst>
                                            <p:cond delay="0"/>
                                          </p:stCondLst>
                                        </p:cTn>
                                        <p:tgtEl>
                                          <p:spTgt spid="271418"/>
                                        </p:tgtEl>
                                        <p:attrNameLst>
                                          <p:attrName>style.visibility</p:attrName>
                                        </p:attrNameLst>
                                      </p:cBhvr>
                                      <p:to>
                                        <p:strVal val="visible"/>
                                      </p:to>
                                    </p:set>
                                  </p:childTnLst>
                                </p:cTn>
                              </p:par>
                            </p:childTnLst>
                          </p:cTn>
                        </p:par>
                        <p:par>
                          <p:cTn id="220" fill="hold" nodeType="afterGroup">
                            <p:stCondLst>
                              <p:cond delay="14275"/>
                            </p:stCondLst>
                            <p:childTnLst>
                              <p:par>
                                <p:cTn id="221" presetID="11" presetClass="entr" presetSubtype="0" fill="hold" grpId="0" nodeType="afterEffect">
                                  <p:stCondLst>
                                    <p:cond delay="0"/>
                                  </p:stCondLst>
                                  <p:childTnLst>
                                    <p:set>
                                      <p:cBhvr>
                                        <p:cTn id="222" dur="75">
                                          <p:stCondLst>
                                            <p:cond delay="0"/>
                                          </p:stCondLst>
                                        </p:cTn>
                                        <p:tgtEl>
                                          <p:spTgt spid="271419"/>
                                        </p:tgtEl>
                                        <p:attrNameLst>
                                          <p:attrName>style.visibility</p:attrName>
                                        </p:attrNameLst>
                                      </p:cBhvr>
                                      <p:to>
                                        <p:strVal val="visible"/>
                                      </p:to>
                                    </p:set>
                                  </p:childTnLst>
                                </p:cTn>
                              </p:par>
                            </p:childTnLst>
                          </p:cTn>
                        </p:par>
                        <p:par>
                          <p:cTn id="223" fill="hold" nodeType="afterGroup">
                            <p:stCondLst>
                              <p:cond delay="14350"/>
                            </p:stCondLst>
                            <p:childTnLst>
                              <p:par>
                                <p:cTn id="224" presetID="11" presetClass="entr" presetSubtype="0" fill="hold" grpId="0" nodeType="afterEffect">
                                  <p:stCondLst>
                                    <p:cond delay="0"/>
                                  </p:stCondLst>
                                  <p:childTnLst>
                                    <p:set>
                                      <p:cBhvr>
                                        <p:cTn id="225" dur="75">
                                          <p:stCondLst>
                                            <p:cond delay="0"/>
                                          </p:stCondLst>
                                        </p:cTn>
                                        <p:tgtEl>
                                          <p:spTgt spid="271420"/>
                                        </p:tgtEl>
                                        <p:attrNameLst>
                                          <p:attrName>style.visibility</p:attrName>
                                        </p:attrNameLst>
                                      </p:cBhvr>
                                      <p:to>
                                        <p:strVal val="visible"/>
                                      </p:to>
                                    </p:set>
                                  </p:childTnLst>
                                </p:cTn>
                              </p:par>
                            </p:childTnLst>
                          </p:cTn>
                        </p:par>
                        <p:par>
                          <p:cTn id="226" fill="hold" nodeType="afterGroup">
                            <p:stCondLst>
                              <p:cond delay="14425"/>
                            </p:stCondLst>
                            <p:childTnLst>
                              <p:par>
                                <p:cTn id="227" presetID="11" presetClass="entr" presetSubtype="0" fill="hold" grpId="0" nodeType="afterEffect">
                                  <p:stCondLst>
                                    <p:cond delay="0"/>
                                  </p:stCondLst>
                                  <p:childTnLst>
                                    <p:set>
                                      <p:cBhvr>
                                        <p:cTn id="228" dur="75">
                                          <p:stCondLst>
                                            <p:cond delay="0"/>
                                          </p:stCondLst>
                                        </p:cTn>
                                        <p:tgtEl>
                                          <p:spTgt spid="271421"/>
                                        </p:tgtEl>
                                        <p:attrNameLst>
                                          <p:attrName>style.visibility</p:attrName>
                                        </p:attrNameLst>
                                      </p:cBhvr>
                                      <p:to>
                                        <p:strVal val="visible"/>
                                      </p:to>
                                    </p:set>
                                  </p:childTnLst>
                                </p:cTn>
                              </p:par>
                            </p:childTnLst>
                          </p:cTn>
                        </p:par>
                        <p:par>
                          <p:cTn id="229" fill="hold" nodeType="afterGroup">
                            <p:stCondLst>
                              <p:cond delay="14500"/>
                            </p:stCondLst>
                            <p:childTnLst>
                              <p:par>
                                <p:cTn id="230" presetID="11" presetClass="entr" presetSubtype="0" fill="hold" grpId="0" nodeType="afterEffect">
                                  <p:stCondLst>
                                    <p:cond delay="0"/>
                                  </p:stCondLst>
                                  <p:childTnLst>
                                    <p:set>
                                      <p:cBhvr>
                                        <p:cTn id="231" dur="75">
                                          <p:stCondLst>
                                            <p:cond delay="0"/>
                                          </p:stCondLst>
                                        </p:cTn>
                                        <p:tgtEl>
                                          <p:spTgt spid="271422"/>
                                        </p:tgtEl>
                                        <p:attrNameLst>
                                          <p:attrName>style.visibility</p:attrName>
                                        </p:attrNameLst>
                                      </p:cBhvr>
                                      <p:to>
                                        <p:strVal val="visible"/>
                                      </p:to>
                                    </p:set>
                                  </p:childTnLst>
                                </p:cTn>
                              </p:par>
                            </p:childTnLst>
                          </p:cTn>
                        </p:par>
                        <p:par>
                          <p:cTn id="232" fill="hold" nodeType="afterGroup">
                            <p:stCondLst>
                              <p:cond delay="14575"/>
                            </p:stCondLst>
                            <p:childTnLst>
                              <p:par>
                                <p:cTn id="233" presetID="11" presetClass="entr" presetSubtype="0" fill="hold" grpId="0" nodeType="afterEffect">
                                  <p:stCondLst>
                                    <p:cond delay="0"/>
                                  </p:stCondLst>
                                  <p:childTnLst>
                                    <p:set>
                                      <p:cBhvr>
                                        <p:cTn id="234" dur="75">
                                          <p:stCondLst>
                                            <p:cond delay="0"/>
                                          </p:stCondLst>
                                        </p:cTn>
                                        <p:tgtEl>
                                          <p:spTgt spid="271423"/>
                                        </p:tgtEl>
                                        <p:attrNameLst>
                                          <p:attrName>style.visibility</p:attrName>
                                        </p:attrNameLst>
                                      </p:cBhvr>
                                      <p:to>
                                        <p:strVal val="visible"/>
                                      </p:to>
                                    </p:set>
                                  </p:childTnLst>
                                </p:cTn>
                              </p:par>
                            </p:childTnLst>
                          </p:cTn>
                        </p:par>
                        <p:par>
                          <p:cTn id="235" fill="hold" nodeType="afterGroup">
                            <p:stCondLst>
                              <p:cond delay="14650"/>
                            </p:stCondLst>
                            <p:childTnLst>
                              <p:par>
                                <p:cTn id="236" presetID="11" presetClass="entr" presetSubtype="0" fill="hold" grpId="0" nodeType="afterEffect">
                                  <p:stCondLst>
                                    <p:cond delay="0"/>
                                  </p:stCondLst>
                                  <p:childTnLst>
                                    <p:set>
                                      <p:cBhvr>
                                        <p:cTn id="237" dur="75">
                                          <p:stCondLst>
                                            <p:cond delay="0"/>
                                          </p:stCondLst>
                                        </p:cTn>
                                        <p:tgtEl>
                                          <p:spTgt spid="271424"/>
                                        </p:tgtEl>
                                        <p:attrNameLst>
                                          <p:attrName>style.visibility</p:attrName>
                                        </p:attrNameLst>
                                      </p:cBhvr>
                                      <p:to>
                                        <p:strVal val="visible"/>
                                      </p:to>
                                    </p:set>
                                  </p:childTnLst>
                                </p:cTn>
                              </p:par>
                            </p:childTnLst>
                          </p:cTn>
                        </p:par>
                        <p:par>
                          <p:cTn id="238" fill="hold" nodeType="afterGroup">
                            <p:stCondLst>
                              <p:cond delay="14725"/>
                            </p:stCondLst>
                            <p:childTnLst>
                              <p:par>
                                <p:cTn id="239" presetID="11" presetClass="entr" presetSubtype="0" fill="hold" grpId="0" nodeType="afterEffect">
                                  <p:stCondLst>
                                    <p:cond delay="0"/>
                                  </p:stCondLst>
                                  <p:childTnLst>
                                    <p:set>
                                      <p:cBhvr>
                                        <p:cTn id="240" dur="75">
                                          <p:stCondLst>
                                            <p:cond delay="0"/>
                                          </p:stCondLst>
                                        </p:cTn>
                                        <p:tgtEl>
                                          <p:spTgt spid="271425"/>
                                        </p:tgtEl>
                                        <p:attrNameLst>
                                          <p:attrName>style.visibility</p:attrName>
                                        </p:attrNameLst>
                                      </p:cBhvr>
                                      <p:to>
                                        <p:strVal val="visible"/>
                                      </p:to>
                                    </p:set>
                                  </p:childTnLst>
                                </p:cTn>
                              </p:par>
                            </p:childTnLst>
                          </p:cTn>
                        </p:par>
                        <p:par>
                          <p:cTn id="241" fill="hold" nodeType="afterGroup">
                            <p:stCondLst>
                              <p:cond delay="14800"/>
                            </p:stCondLst>
                            <p:childTnLst>
                              <p:par>
                                <p:cTn id="242" presetID="11" presetClass="entr" presetSubtype="0" fill="hold" grpId="0" nodeType="afterEffect">
                                  <p:stCondLst>
                                    <p:cond delay="0"/>
                                  </p:stCondLst>
                                  <p:childTnLst>
                                    <p:set>
                                      <p:cBhvr>
                                        <p:cTn id="243" dur="75">
                                          <p:stCondLst>
                                            <p:cond delay="0"/>
                                          </p:stCondLst>
                                        </p:cTn>
                                        <p:tgtEl>
                                          <p:spTgt spid="271426"/>
                                        </p:tgtEl>
                                        <p:attrNameLst>
                                          <p:attrName>style.visibility</p:attrName>
                                        </p:attrNameLst>
                                      </p:cBhvr>
                                      <p:to>
                                        <p:strVal val="visible"/>
                                      </p:to>
                                    </p:set>
                                  </p:childTnLst>
                                </p:cTn>
                              </p:par>
                            </p:childTnLst>
                          </p:cTn>
                        </p:par>
                        <p:par>
                          <p:cTn id="244" fill="hold" nodeType="afterGroup">
                            <p:stCondLst>
                              <p:cond delay="14875"/>
                            </p:stCondLst>
                            <p:childTnLst>
                              <p:par>
                                <p:cTn id="245" presetID="11" presetClass="entr" presetSubtype="0" fill="hold" grpId="0" nodeType="afterEffect">
                                  <p:stCondLst>
                                    <p:cond delay="0"/>
                                  </p:stCondLst>
                                  <p:childTnLst>
                                    <p:set>
                                      <p:cBhvr>
                                        <p:cTn id="246" dur="75">
                                          <p:stCondLst>
                                            <p:cond delay="0"/>
                                          </p:stCondLst>
                                        </p:cTn>
                                        <p:tgtEl>
                                          <p:spTgt spid="271427"/>
                                        </p:tgtEl>
                                        <p:attrNameLst>
                                          <p:attrName>style.visibility</p:attrName>
                                        </p:attrNameLst>
                                      </p:cBhvr>
                                      <p:to>
                                        <p:strVal val="visible"/>
                                      </p:to>
                                    </p:set>
                                  </p:childTnLst>
                                </p:cTn>
                              </p:par>
                            </p:childTnLst>
                          </p:cTn>
                        </p:par>
                        <p:par>
                          <p:cTn id="247" fill="hold" nodeType="afterGroup">
                            <p:stCondLst>
                              <p:cond delay="14950"/>
                            </p:stCondLst>
                            <p:childTnLst>
                              <p:par>
                                <p:cTn id="248" presetID="11" presetClass="entr" presetSubtype="0" fill="hold" grpId="0" nodeType="afterEffect">
                                  <p:stCondLst>
                                    <p:cond delay="0"/>
                                  </p:stCondLst>
                                  <p:childTnLst>
                                    <p:set>
                                      <p:cBhvr>
                                        <p:cTn id="249" dur="75">
                                          <p:stCondLst>
                                            <p:cond delay="0"/>
                                          </p:stCondLst>
                                        </p:cTn>
                                        <p:tgtEl>
                                          <p:spTgt spid="271428"/>
                                        </p:tgtEl>
                                        <p:attrNameLst>
                                          <p:attrName>style.visibility</p:attrName>
                                        </p:attrNameLst>
                                      </p:cBhvr>
                                      <p:to>
                                        <p:strVal val="visible"/>
                                      </p:to>
                                    </p:set>
                                  </p:childTnLst>
                                </p:cTn>
                              </p:par>
                            </p:childTnLst>
                          </p:cTn>
                        </p:par>
                        <p:par>
                          <p:cTn id="250" fill="hold" nodeType="afterGroup">
                            <p:stCondLst>
                              <p:cond delay="15025"/>
                            </p:stCondLst>
                            <p:childTnLst>
                              <p:par>
                                <p:cTn id="251" presetID="11" presetClass="entr" presetSubtype="0" fill="hold" grpId="0" nodeType="afterEffect">
                                  <p:stCondLst>
                                    <p:cond delay="0"/>
                                  </p:stCondLst>
                                  <p:childTnLst>
                                    <p:set>
                                      <p:cBhvr>
                                        <p:cTn id="252" dur="75">
                                          <p:stCondLst>
                                            <p:cond delay="0"/>
                                          </p:stCondLst>
                                        </p:cTn>
                                        <p:tgtEl>
                                          <p:spTgt spid="271429"/>
                                        </p:tgtEl>
                                        <p:attrNameLst>
                                          <p:attrName>style.visibility</p:attrName>
                                        </p:attrNameLst>
                                      </p:cBhvr>
                                      <p:to>
                                        <p:strVal val="visible"/>
                                      </p:to>
                                    </p:set>
                                  </p:childTnLst>
                                </p:cTn>
                              </p:par>
                            </p:childTnLst>
                          </p:cTn>
                        </p:par>
                        <p:par>
                          <p:cTn id="253" fill="hold" nodeType="afterGroup">
                            <p:stCondLst>
                              <p:cond delay="15100"/>
                            </p:stCondLst>
                            <p:childTnLst>
                              <p:par>
                                <p:cTn id="254" presetID="11" presetClass="entr" presetSubtype="0" fill="hold" grpId="0" nodeType="afterEffect">
                                  <p:stCondLst>
                                    <p:cond delay="0"/>
                                  </p:stCondLst>
                                  <p:childTnLst>
                                    <p:set>
                                      <p:cBhvr>
                                        <p:cTn id="255" dur="75">
                                          <p:stCondLst>
                                            <p:cond delay="0"/>
                                          </p:stCondLst>
                                        </p:cTn>
                                        <p:tgtEl>
                                          <p:spTgt spid="271430"/>
                                        </p:tgtEl>
                                        <p:attrNameLst>
                                          <p:attrName>style.visibility</p:attrName>
                                        </p:attrNameLst>
                                      </p:cBhvr>
                                      <p:to>
                                        <p:strVal val="visible"/>
                                      </p:to>
                                    </p:set>
                                  </p:childTnLst>
                                </p:cTn>
                              </p:par>
                            </p:childTnLst>
                          </p:cTn>
                        </p:par>
                        <p:par>
                          <p:cTn id="256" fill="hold" nodeType="afterGroup">
                            <p:stCondLst>
                              <p:cond delay="15175"/>
                            </p:stCondLst>
                            <p:childTnLst>
                              <p:par>
                                <p:cTn id="257" presetID="11" presetClass="entr" presetSubtype="0" fill="hold" grpId="0" nodeType="afterEffect">
                                  <p:stCondLst>
                                    <p:cond delay="0"/>
                                  </p:stCondLst>
                                  <p:childTnLst>
                                    <p:set>
                                      <p:cBhvr>
                                        <p:cTn id="258" dur="75">
                                          <p:stCondLst>
                                            <p:cond delay="0"/>
                                          </p:stCondLst>
                                        </p:cTn>
                                        <p:tgtEl>
                                          <p:spTgt spid="271431"/>
                                        </p:tgtEl>
                                        <p:attrNameLst>
                                          <p:attrName>style.visibility</p:attrName>
                                        </p:attrNameLst>
                                      </p:cBhvr>
                                      <p:to>
                                        <p:strVal val="visible"/>
                                      </p:to>
                                    </p:set>
                                  </p:childTnLst>
                                </p:cTn>
                              </p:par>
                            </p:childTnLst>
                          </p:cTn>
                        </p:par>
                        <p:par>
                          <p:cTn id="259" fill="hold" nodeType="afterGroup">
                            <p:stCondLst>
                              <p:cond delay="15250"/>
                            </p:stCondLst>
                            <p:childTnLst>
                              <p:par>
                                <p:cTn id="260" presetID="11" presetClass="entr" presetSubtype="0" fill="hold" grpId="0" nodeType="afterEffect">
                                  <p:stCondLst>
                                    <p:cond delay="0"/>
                                  </p:stCondLst>
                                  <p:childTnLst>
                                    <p:set>
                                      <p:cBhvr>
                                        <p:cTn id="261" dur="75">
                                          <p:stCondLst>
                                            <p:cond delay="0"/>
                                          </p:stCondLst>
                                        </p:cTn>
                                        <p:tgtEl>
                                          <p:spTgt spid="271432"/>
                                        </p:tgtEl>
                                        <p:attrNameLst>
                                          <p:attrName>style.visibility</p:attrName>
                                        </p:attrNameLst>
                                      </p:cBhvr>
                                      <p:to>
                                        <p:strVal val="visible"/>
                                      </p:to>
                                    </p:set>
                                  </p:childTnLst>
                                </p:cTn>
                              </p:par>
                            </p:childTnLst>
                          </p:cTn>
                        </p:par>
                        <p:par>
                          <p:cTn id="262" fill="hold" nodeType="afterGroup">
                            <p:stCondLst>
                              <p:cond delay="15325"/>
                            </p:stCondLst>
                            <p:childTnLst>
                              <p:par>
                                <p:cTn id="263" presetID="11" presetClass="entr" presetSubtype="0" fill="hold" grpId="0" nodeType="afterEffect">
                                  <p:stCondLst>
                                    <p:cond delay="0"/>
                                  </p:stCondLst>
                                  <p:childTnLst>
                                    <p:set>
                                      <p:cBhvr>
                                        <p:cTn id="264" dur="75">
                                          <p:stCondLst>
                                            <p:cond delay="0"/>
                                          </p:stCondLst>
                                        </p:cTn>
                                        <p:tgtEl>
                                          <p:spTgt spid="271433"/>
                                        </p:tgtEl>
                                        <p:attrNameLst>
                                          <p:attrName>style.visibility</p:attrName>
                                        </p:attrNameLst>
                                      </p:cBhvr>
                                      <p:to>
                                        <p:strVal val="visible"/>
                                      </p:to>
                                    </p:set>
                                  </p:childTnLst>
                                </p:cTn>
                              </p:par>
                            </p:childTnLst>
                          </p:cTn>
                        </p:par>
                        <p:par>
                          <p:cTn id="265" fill="hold" nodeType="afterGroup">
                            <p:stCondLst>
                              <p:cond delay="15400"/>
                            </p:stCondLst>
                            <p:childTnLst>
                              <p:par>
                                <p:cTn id="266" presetID="11" presetClass="entr" presetSubtype="0" fill="hold" grpId="0" nodeType="afterEffect">
                                  <p:stCondLst>
                                    <p:cond delay="0"/>
                                  </p:stCondLst>
                                  <p:childTnLst>
                                    <p:set>
                                      <p:cBhvr>
                                        <p:cTn id="267" dur="75">
                                          <p:stCondLst>
                                            <p:cond delay="0"/>
                                          </p:stCondLst>
                                        </p:cTn>
                                        <p:tgtEl>
                                          <p:spTgt spid="271434"/>
                                        </p:tgtEl>
                                        <p:attrNameLst>
                                          <p:attrName>style.visibility</p:attrName>
                                        </p:attrNameLst>
                                      </p:cBhvr>
                                      <p:to>
                                        <p:strVal val="visible"/>
                                      </p:to>
                                    </p:set>
                                  </p:childTnLst>
                                </p:cTn>
                              </p:par>
                            </p:childTnLst>
                          </p:cTn>
                        </p:par>
                        <p:par>
                          <p:cTn id="268" fill="hold" nodeType="afterGroup">
                            <p:stCondLst>
                              <p:cond delay="15475"/>
                            </p:stCondLst>
                            <p:childTnLst>
                              <p:par>
                                <p:cTn id="269" presetID="11" presetClass="entr" presetSubtype="0" fill="hold" grpId="0" nodeType="afterEffect">
                                  <p:stCondLst>
                                    <p:cond delay="0"/>
                                  </p:stCondLst>
                                  <p:childTnLst>
                                    <p:set>
                                      <p:cBhvr>
                                        <p:cTn id="270" dur="75">
                                          <p:stCondLst>
                                            <p:cond delay="0"/>
                                          </p:stCondLst>
                                        </p:cTn>
                                        <p:tgtEl>
                                          <p:spTgt spid="271435"/>
                                        </p:tgtEl>
                                        <p:attrNameLst>
                                          <p:attrName>style.visibility</p:attrName>
                                        </p:attrNameLst>
                                      </p:cBhvr>
                                      <p:to>
                                        <p:strVal val="visible"/>
                                      </p:to>
                                    </p:set>
                                  </p:childTnLst>
                                </p:cTn>
                              </p:par>
                            </p:childTnLst>
                          </p:cTn>
                        </p:par>
                        <p:par>
                          <p:cTn id="271" fill="hold" nodeType="afterGroup">
                            <p:stCondLst>
                              <p:cond delay="15550"/>
                            </p:stCondLst>
                            <p:childTnLst>
                              <p:par>
                                <p:cTn id="272" presetID="11" presetClass="entr" presetSubtype="0" fill="hold" grpId="0" nodeType="afterEffect">
                                  <p:stCondLst>
                                    <p:cond delay="0"/>
                                  </p:stCondLst>
                                  <p:childTnLst>
                                    <p:set>
                                      <p:cBhvr>
                                        <p:cTn id="273" dur="75">
                                          <p:stCondLst>
                                            <p:cond delay="0"/>
                                          </p:stCondLst>
                                        </p:cTn>
                                        <p:tgtEl>
                                          <p:spTgt spid="271436"/>
                                        </p:tgtEl>
                                        <p:attrNameLst>
                                          <p:attrName>style.visibility</p:attrName>
                                        </p:attrNameLst>
                                      </p:cBhvr>
                                      <p:to>
                                        <p:strVal val="visible"/>
                                      </p:to>
                                    </p:set>
                                  </p:childTnLst>
                                </p:cTn>
                              </p:par>
                            </p:childTnLst>
                          </p:cTn>
                        </p:par>
                        <p:par>
                          <p:cTn id="274" fill="hold" nodeType="afterGroup">
                            <p:stCondLst>
                              <p:cond delay="15625"/>
                            </p:stCondLst>
                            <p:childTnLst>
                              <p:par>
                                <p:cTn id="275" presetID="1" presetClass="entr" presetSubtype="0" fill="hold" grpId="0" nodeType="afterEffect">
                                  <p:stCondLst>
                                    <p:cond delay="0"/>
                                  </p:stCondLst>
                                  <p:childTnLst>
                                    <p:set>
                                      <p:cBhvr>
                                        <p:cTn id="276" dur="1" fill="hold">
                                          <p:stCondLst>
                                            <p:cond delay="499"/>
                                          </p:stCondLst>
                                        </p:cTn>
                                        <p:tgtEl>
                                          <p:spTgt spid="271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nimBg="1"/>
      <p:bldP spid="271370" grpId="0" animBg="1" autoUpdateAnimBg="0"/>
      <p:bldP spid="271371" grpId="0" animBg="1" autoUpdateAnimBg="0"/>
      <p:bldP spid="271372" grpId="0" animBg="1" autoUpdateAnimBg="0"/>
      <p:bldP spid="271373" grpId="0" animBg="1"/>
      <p:bldP spid="271374" grpId="0" animBg="1"/>
      <p:bldP spid="271375" grpId="0" animBg="1"/>
      <p:bldP spid="271379" grpId="0" animBg="1" autoUpdateAnimBg="0"/>
      <p:bldP spid="271380" grpId="0" animBg="1" autoUpdateAnimBg="0"/>
      <p:bldP spid="271381" grpId="0" animBg="1" autoUpdateAnimBg="0"/>
      <p:bldP spid="271382" grpId="0" animBg="1" autoUpdateAnimBg="0"/>
      <p:bldP spid="271383" grpId="0" animBg="1" autoUpdateAnimBg="0"/>
      <p:bldP spid="271384" grpId="0" animBg="1" autoUpdateAnimBg="0"/>
      <p:bldP spid="271385" grpId="0" animBg="1" autoUpdateAnimBg="0"/>
      <p:bldP spid="271386" grpId="0" animBg="1" autoUpdateAnimBg="0"/>
      <p:bldP spid="271387" grpId="0" animBg="1" autoUpdateAnimBg="0"/>
      <p:bldP spid="271388" grpId="0" animBg="1" autoUpdateAnimBg="0"/>
      <p:bldP spid="271389" grpId="0" animBg="1" autoUpdateAnimBg="0"/>
      <p:bldP spid="271390" grpId="0" animBg="1" autoUpdateAnimBg="0"/>
      <p:bldP spid="271391" grpId="0" animBg="1" autoUpdateAnimBg="0"/>
      <p:bldP spid="271392" grpId="0" animBg="1" autoUpdateAnimBg="0"/>
      <p:bldP spid="271393" grpId="0" animBg="1" autoUpdateAnimBg="0"/>
      <p:bldP spid="271394" grpId="0" animBg="1" autoUpdateAnimBg="0"/>
      <p:bldP spid="271395" grpId="0" animBg="1" autoUpdateAnimBg="0"/>
      <p:bldP spid="271396" grpId="0" animBg="1" autoUpdateAnimBg="0"/>
      <p:bldP spid="271397" grpId="0" animBg="1" autoUpdateAnimBg="0"/>
      <p:bldP spid="271398" grpId="0" animBg="1" autoUpdateAnimBg="0"/>
      <p:bldP spid="271399" grpId="0" animBg="1" autoUpdateAnimBg="0"/>
      <p:bldP spid="271400" grpId="0" animBg="1" autoUpdateAnimBg="0"/>
      <p:bldP spid="271401" grpId="0" animBg="1" autoUpdateAnimBg="0"/>
      <p:bldP spid="271402" grpId="0" animBg="1" autoUpdateAnimBg="0"/>
      <p:bldP spid="271403" grpId="0" animBg="1" autoUpdateAnimBg="0"/>
      <p:bldP spid="271404" grpId="0" animBg="1" autoUpdateAnimBg="0"/>
      <p:bldP spid="271405" grpId="0" animBg="1" autoUpdateAnimBg="0"/>
      <p:bldP spid="271406" grpId="0" animBg="1" autoUpdateAnimBg="0"/>
      <p:bldP spid="271407" grpId="0" animBg="1" autoUpdateAnimBg="0"/>
      <p:bldP spid="271408" grpId="0" animBg="1" autoUpdateAnimBg="0"/>
      <p:bldP spid="271409" grpId="0" animBg="1" autoUpdateAnimBg="0"/>
      <p:bldP spid="271410" grpId="0" animBg="1" autoUpdateAnimBg="0"/>
      <p:bldP spid="271411" grpId="0" animBg="1" autoUpdateAnimBg="0"/>
      <p:bldP spid="271412" grpId="0" animBg="1" autoUpdateAnimBg="0"/>
      <p:bldP spid="271413" grpId="0" animBg="1" autoUpdateAnimBg="0"/>
      <p:bldP spid="271414" grpId="0" animBg="1" autoUpdateAnimBg="0"/>
      <p:bldP spid="271415" grpId="0" animBg="1" autoUpdateAnimBg="0"/>
      <p:bldP spid="271416" grpId="0" animBg="1" autoUpdateAnimBg="0"/>
      <p:bldP spid="271417" grpId="0" animBg="1" autoUpdateAnimBg="0"/>
      <p:bldP spid="271418" grpId="0" animBg="1" autoUpdateAnimBg="0"/>
      <p:bldP spid="271419" grpId="0" animBg="1" autoUpdateAnimBg="0"/>
      <p:bldP spid="271420" grpId="0" animBg="1" autoUpdateAnimBg="0"/>
      <p:bldP spid="271421" grpId="0" animBg="1" autoUpdateAnimBg="0"/>
      <p:bldP spid="271422" grpId="0" animBg="1" autoUpdateAnimBg="0"/>
      <p:bldP spid="271423" grpId="0" animBg="1" autoUpdateAnimBg="0"/>
      <p:bldP spid="271424" grpId="0" animBg="1" autoUpdateAnimBg="0"/>
      <p:bldP spid="271425" grpId="0" animBg="1" autoUpdateAnimBg="0"/>
      <p:bldP spid="271426" grpId="0" animBg="1" autoUpdateAnimBg="0"/>
      <p:bldP spid="271427" grpId="0" animBg="1" autoUpdateAnimBg="0"/>
      <p:bldP spid="271428" grpId="0" animBg="1" autoUpdateAnimBg="0"/>
      <p:bldP spid="271429" grpId="0" animBg="1" autoUpdateAnimBg="0"/>
      <p:bldP spid="271430" grpId="0" animBg="1" autoUpdateAnimBg="0"/>
      <p:bldP spid="271431" grpId="0" animBg="1" autoUpdateAnimBg="0"/>
      <p:bldP spid="271432" grpId="0" animBg="1" autoUpdateAnimBg="0"/>
      <p:bldP spid="271433" grpId="0" animBg="1" autoUpdateAnimBg="0"/>
      <p:bldP spid="271434" grpId="0" animBg="1" autoUpdateAnimBg="0"/>
      <p:bldP spid="271435" grpId="0" animBg="1" autoUpdateAnimBg="0"/>
      <p:bldP spid="271436" grpId="0" animBg="1" autoUpdateAnimBg="0"/>
      <p:bldP spid="271437" grpId="0" animBg="1" autoUpdateAnimBg="0"/>
      <p:bldP spid="271438" grpId="0" animBg="1" autoUpdateAnimBg="0"/>
      <p:bldP spid="271439" grpId="0" animBg="1" autoUpdateAnimBg="0"/>
      <p:bldP spid="271440" grpId="0" animBg="1" autoUpdateAnimBg="0"/>
      <p:bldP spid="271441" grpId="0" animBg="1" autoUpdateAnimBg="0"/>
      <p:bldP spid="271442" grpId="0" animBg="1" autoUpdateAnimBg="0"/>
      <p:bldP spid="271443" grpId="0" animBg="1" autoUpdateAnimBg="0"/>
      <p:bldP spid="27144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544638" y="2217068"/>
            <a:ext cx="6951662" cy="3732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39" name="Text Box 3"/>
          <p:cNvSpPr txBox="1">
            <a:spLocks noChangeArrowheads="1"/>
          </p:cNvSpPr>
          <p:nvPr/>
        </p:nvSpPr>
        <p:spPr bwMode="auto">
          <a:xfrm>
            <a:off x="5508624" y="3861048"/>
            <a:ext cx="1368425"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err="1"/>
              <a:t>KRb</a:t>
            </a:r>
            <a:r>
              <a:rPr lang="en-US" altLang="zh-CN" sz="2000" b="1" dirty="0"/>
              <a:t>(B</a:t>
            </a:r>
            <a:r>
              <a:rPr lang="zh-CN" altLang="en-US" sz="2000" b="1" dirty="0"/>
              <a:t>方的私钥</a:t>
            </a:r>
            <a:r>
              <a:rPr lang="en-US" altLang="zh-CN" sz="2000" b="1" dirty="0"/>
              <a:t>)</a:t>
            </a:r>
            <a:endParaRPr lang="en-US" altLang="zh-CN" sz="2000" b="1" baseline="-25000" dirty="0"/>
          </a:p>
        </p:txBody>
      </p:sp>
    </p:spTree>
    <p:extLst>
      <p:ext uri="{BB962C8B-B14F-4D97-AF65-F5344CB8AC3E}">
        <p14:creationId xmlns:p14="http://schemas.microsoft.com/office/powerpoint/2010/main" val="335637775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55763" y="1997075"/>
            <a:ext cx="6553200" cy="2701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Text Box 3"/>
          <p:cNvSpPr txBox="1">
            <a:spLocks noChangeArrowheads="1"/>
          </p:cNvSpPr>
          <p:nvPr/>
        </p:nvSpPr>
        <p:spPr bwMode="auto">
          <a:xfrm>
            <a:off x="684213" y="1484313"/>
            <a:ext cx="5616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0964" name="Text Box 4"/>
          <p:cNvSpPr txBox="1">
            <a:spLocks noChangeArrowheads="1"/>
          </p:cNvSpPr>
          <p:nvPr/>
        </p:nvSpPr>
        <p:spPr bwMode="auto">
          <a:xfrm>
            <a:off x="3276600" y="4005263"/>
            <a:ext cx="16557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00"/>
                </a:solidFill>
              </a:rPr>
              <a:t>私钥加密</a:t>
            </a:r>
            <a:r>
              <a:rPr lang="en-US" altLang="zh-CN" sz="2400" b="1">
                <a:solidFill>
                  <a:srgbClr val="000000"/>
                </a:solidFill>
              </a:rPr>
              <a:t>:</a:t>
            </a:r>
          </a:p>
        </p:txBody>
      </p:sp>
    </p:spTree>
    <p:extLst>
      <p:ext uri="{BB962C8B-B14F-4D97-AF65-F5344CB8AC3E}">
        <p14:creationId xmlns:p14="http://schemas.microsoft.com/office/powerpoint/2010/main" val="36930786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1524000" y="6248400"/>
            <a:ext cx="1295400" cy="457200"/>
          </a:xfrm>
          <a:prstGeom prst="rect">
            <a:avLst/>
          </a:prstGeom>
        </p:spPr>
        <p:txBody>
          <a:bodyPr/>
          <a:lstStyle/>
          <a:p>
            <a:fld id="{FDD763D1-D602-4049-8DD6-A510E56501C3}" type="slidenum">
              <a:rPr lang="en-US" altLang="zh-CN"/>
              <a:pPr/>
              <a:t>19</a:t>
            </a:fld>
            <a:endParaRPr lang="en-US" altLang="zh-CN"/>
          </a:p>
        </p:txBody>
      </p:sp>
      <p:pic>
        <p:nvPicPr>
          <p:cNvPr id="419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7088" y="1989138"/>
            <a:ext cx="76977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p:cNvSpPr txBox="1">
            <a:spLocks noChangeArrowheads="1"/>
          </p:cNvSpPr>
          <p:nvPr/>
        </p:nvSpPr>
        <p:spPr bwMode="auto">
          <a:xfrm>
            <a:off x="1771650" y="5491163"/>
            <a:ext cx="540067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00"/>
                </a:solidFill>
              </a:rPr>
              <a:t>(d)</a:t>
            </a:r>
            <a:r>
              <a:rPr lang="zh-CN" altLang="en-US" sz="2400">
                <a:solidFill>
                  <a:srgbClr val="000000"/>
                </a:solidFill>
              </a:rPr>
              <a:t>公私钥加密</a:t>
            </a:r>
            <a:r>
              <a:rPr lang="en-US" altLang="zh-CN" sz="2400">
                <a:solidFill>
                  <a:srgbClr val="000000"/>
                </a:solidFill>
              </a:rPr>
              <a:t>:</a:t>
            </a:r>
            <a:r>
              <a:rPr lang="zh-CN" altLang="en-US" sz="2400">
                <a:solidFill>
                  <a:srgbClr val="000000"/>
                </a:solidFill>
              </a:rPr>
              <a:t>机密性，可认证和签名</a:t>
            </a: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7697787"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p:cNvSpPr txBox="1">
            <a:spLocks noChangeArrowheads="1"/>
          </p:cNvSpPr>
          <p:nvPr/>
        </p:nvSpPr>
        <p:spPr bwMode="auto">
          <a:xfrm>
            <a:off x="1771650" y="5491163"/>
            <a:ext cx="540067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00"/>
                </a:solidFill>
              </a:rPr>
              <a:t>(d)</a:t>
            </a:r>
            <a:r>
              <a:rPr lang="zh-CN" altLang="en-US" sz="2400">
                <a:solidFill>
                  <a:srgbClr val="000000"/>
                </a:solidFill>
              </a:rPr>
              <a:t>公私钥加密</a:t>
            </a:r>
            <a:r>
              <a:rPr lang="en-US" altLang="zh-CN" sz="2400">
                <a:solidFill>
                  <a:srgbClr val="000000"/>
                </a:solidFill>
              </a:rPr>
              <a:t>:</a:t>
            </a:r>
            <a:r>
              <a:rPr lang="zh-CN" altLang="en-US" sz="2400">
                <a:solidFill>
                  <a:srgbClr val="000000"/>
                </a:solidFill>
              </a:rPr>
              <a:t>机密性，可认证和签名</a:t>
            </a:r>
          </a:p>
        </p:txBody>
      </p:sp>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014538"/>
            <a:ext cx="7697787"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 Box 7"/>
          <p:cNvSpPr txBox="1">
            <a:spLocks noChangeArrowheads="1"/>
          </p:cNvSpPr>
          <p:nvPr/>
        </p:nvSpPr>
        <p:spPr bwMode="auto">
          <a:xfrm>
            <a:off x="1547813" y="5516563"/>
            <a:ext cx="540067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00"/>
                </a:solidFill>
              </a:rPr>
              <a:t>(d)</a:t>
            </a:r>
            <a:r>
              <a:rPr lang="zh-CN" altLang="en-US" sz="2400">
                <a:solidFill>
                  <a:srgbClr val="000000"/>
                </a:solidFill>
              </a:rPr>
              <a:t>公私钥加密</a:t>
            </a:r>
            <a:r>
              <a:rPr lang="en-US" altLang="zh-CN" sz="2400">
                <a:solidFill>
                  <a:srgbClr val="000000"/>
                </a:solidFill>
              </a:rPr>
              <a:t>:</a:t>
            </a:r>
            <a:r>
              <a:rPr lang="zh-CN" altLang="en-US" sz="2400">
                <a:solidFill>
                  <a:srgbClr val="000000"/>
                </a:solidFill>
              </a:rPr>
              <a:t>机密性，可认证和签名</a:t>
            </a:r>
          </a:p>
        </p:txBody>
      </p:sp>
    </p:spTree>
    <p:extLst>
      <p:ext uri="{BB962C8B-B14F-4D97-AF65-F5344CB8AC3E}">
        <p14:creationId xmlns:p14="http://schemas.microsoft.com/office/powerpoint/2010/main" val="11146764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t>恶意</a:t>
            </a:r>
            <a:r>
              <a:rPr lang="zh-CN" altLang="en-US" dirty="0"/>
              <a:t>软件防范</a:t>
            </a:r>
          </a:p>
          <a:p>
            <a:pPr marL="609600" indent="-609600">
              <a:buFontTx/>
              <a:buAutoNum type="arabicPeriod"/>
            </a:pPr>
            <a:r>
              <a:rPr lang="zh-CN" altLang="en-US" dirty="0" smtClean="0"/>
              <a:t>程序</a:t>
            </a:r>
            <a:r>
              <a:rPr lang="zh-CN" altLang="en-US" dirty="0"/>
              <a:t>安全性测试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en-US"/>
              <a:t>散列函数</a:t>
            </a:r>
            <a:r>
              <a:rPr lang="en-US" altLang="zh-CN"/>
              <a:t>Hash Function</a:t>
            </a:r>
            <a:r>
              <a:rPr lang="en-US" altLang="zh-CN" sz="1900"/>
              <a:t/>
            </a:r>
            <a:br>
              <a:rPr lang="en-US" altLang="zh-CN" sz="1900"/>
            </a:br>
            <a:endParaRPr lang="en-US" altLang="zh-CN" sz="1900"/>
          </a:p>
        </p:txBody>
      </p:sp>
      <p:sp>
        <p:nvSpPr>
          <p:cNvPr id="374787" name="Rectangle 3"/>
          <p:cNvSpPr>
            <a:spLocks noGrp="1" noChangeArrowheads="1"/>
          </p:cNvSpPr>
          <p:nvPr>
            <p:ph type="body" idx="1"/>
          </p:nvPr>
        </p:nvSpPr>
        <p:spPr>
          <a:xfrm>
            <a:off x="1524000" y="1905000"/>
            <a:ext cx="6805613" cy="4114800"/>
          </a:xfrm>
        </p:spPr>
        <p:txBody>
          <a:bodyPr/>
          <a:lstStyle/>
          <a:p>
            <a:pPr eaLnBrk="0" hangingPunct="0">
              <a:lnSpc>
                <a:spcPct val="90000"/>
              </a:lnSpc>
              <a:spcBef>
                <a:spcPct val="0"/>
              </a:spcBef>
            </a:pPr>
            <a:r>
              <a:rPr lang="en-US" altLang="zh-CN" sz="2600"/>
              <a:t>H(M): </a:t>
            </a:r>
            <a:r>
              <a:rPr lang="zh-CN" altLang="en-US" sz="2600"/>
              <a:t>输入为任意长度的消息</a:t>
            </a:r>
            <a:r>
              <a:rPr lang="en-US" altLang="zh-CN" sz="2600"/>
              <a:t>M; </a:t>
            </a:r>
            <a:r>
              <a:rPr lang="zh-CN" altLang="en-US" sz="2600"/>
              <a:t>输出为一个固定长度的散列值，称为消息摘要</a:t>
            </a:r>
            <a:r>
              <a:rPr lang="en-US" altLang="zh-CN" sz="2600"/>
              <a:t>Message Digest</a:t>
            </a:r>
            <a:r>
              <a:rPr lang="zh-CN" altLang="en-US" sz="2600"/>
              <a:t>）。</a:t>
            </a:r>
          </a:p>
          <a:p>
            <a:pPr eaLnBrk="0" hangingPunct="0">
              <a:lnSpc>
                <a:spcPct val="90000"/>
              </a:lnSpc>
              <a:spcBef>
                <a:spcPct val="0"/>
              </a:spcBef>
            </a:pPr>
            <a:r>
              <a:rPr lang="zh-CN" altLang="en-US" sz="2600"/>
              <a:t>这个散列值是消息</a:t>
            </a:r>
            <a:r>
              <a:rPr lang="en-US" altLang="zh-CN" sz="2600"/>
              <a:t>M</a:t>
            </a:r>
            <a:r>
              <a:rPr lang="zh-CN" altLang="en-US" sz="2600"/>
              <a:t>的所有位的函数并提供错误检测能力：消息中的任何一位或多位的变化都将导致该散列值的变化。</a:t>
            </a:r>
          </a:p>
          <a:p>
            <a:pPr eaLnBrk="0" hangingPunct="0">
              <a:lnSpc>
                <a:spcPct val="90000"/>
              </a:lnSpc>
              <a:spcBef>
                <a:spcPct val="0"/>
              </a:spcBef>
            </a:pPr>
            <a:r>
              <a:rPr lang="zh-CN" altLang="en-US" sz="2600"/>
              <a:t>又称为：哈希函数、数字指纹（</a:t>
            </a:r>
            <a:r>
              <a:rPr lang="en-US" altLang="zh-CN" sz="2600"/>
              <a:t>Digital finger print)</a:t>
            </a:r>
            <a:r>
              <a:rPr lang="zh-CN" altLang="en-US" sz="2600"/>
              <a:t>、压缩（</a:t>
            </a:r>
            <a:r>
              <a:rPr lang="en-US" altLang="zh-CN" sz="2600"/>
              <a:t>Compression)</a:t>
            </a:r>
            <a:r>
              <a:rPr lang="zh-CN" altLang="en-US" sz="2600"/>
              <a:t>函数、紧缩（</a:t>
            </a:r>
            <a:r>
              <a:rPr lang="en-US" altLang="zh-CN" sz="2600"/>
              <a:t>Contraction </a:t>
            </a:r>
            <a:r>
              <a:rPr lang="zh-CN" altLang="en-US" sz="2600"/>
              <a:t>）函数、数据鉴别码</a:t>
            </a:r>
            <a:r>
              <a:rPr lang="en-US" altLang="zh-CN" sz="2600"/>
              <a:t>DAC</a:t>
            </a:r>
            <a:r>
              <a:rPr lang="zh-CN" altLang="en-US" sz="2600"/>
              <a:t>（</a:t>
            </a:r>
            <a:r>
              <a:rPr lang="en-US" altLang="zh-CN" sz="2600"/>
              <a:t>Data authentication code</a:t>
            </a:r>
            <a:r>
              <a:rPr lang="zh-CN" altLang="en-US" sz="2600"/>
              <a:t>）、篡改检验码</a:t>
            </a:r>
            <a:r>
              <a:rPr lang="en-US" altLang="zh-CN" sz="2600"/>
              <a:t>MDC(Manipulation detection code)</a:t>
            </a:r>
          </a:p>
          <a:p>
            <a:pPr>
              <a:lnSpc>
                <a:spcPct val="90000"/>
              </a:lnSpc>
            </a:pPr>
            <a:endParaRPr lang="en-US" altLang="zh-CN" sz="2600"/>
          </a:p>
        </p:txBody>
      </p:sp>
    </p:spTree>
    <p:extLst>
      <p:ext uri="{BB962C8B-B14F-4D97-AF65-F5344CB8AC3E}">
        <p14:creationId xmlns:p14="http://schemas.microsoft.com/office/powerpoint/2010/main" val="3164290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403648" y="836712"/>
            <a:ext cx="6721475" cy="1527175"/>
          </a:xfrm>
        </p:spPr>
        <p:txBody>
          <a:bodyPr/>
          <a:lstStyle/>
          <a:p>
            <a:r>
              <a:rPr lang="zh-CN" altLang="en-US" dirty="0"/>
              <a:t>几种常用的</a:t>
            </a:r>
            <a:r>
              <a:rPr lang="en-US" altLang="zh-CN" dirty="0"/>
              <a:t>HASH</a:t>
            </a:r>
            <a:r>
              <a:rPr lang="zh-CN" altLang="en-US" dirty="0"/>
              <a:t>算法</a:t>
            </a:r>
          </a:p>
        </p:txBody>
      </p:sp>
      <p:sp>
        <p:nvSpPr>
          <p:cNvPr id="375811" name="Rectangle 3"/>
          <p:cNvSpPr>
            <a:spLocks noGrp="1" noChangeArrowheads="1"/>
          </p:cNvSpPr>
          <p:nvPr>
            <p:ph type="body" idx="1"/>
          </p:nvPr>
        </p:nvSpPr>
        <p:spPr/>
        <p:txBody>
          <a:bodyPr/>
          <a:lstStyle/>
          <a:p>
            <a:r>
              <a:rPr lang="en-US" altLang="zh-CN"/>
              <a:t>MD5</a:t>
            </a:r>
          </a:p>
          <a:p>
            <a:endParaRPr lang="en-US" altLang="zh-CN"/>
          </a:p>
          <a:p>
            <a:r>
              <a:rPr lang="en-US" altLang="zh-CN"/>
              <a:t>SHA-1</a:t>
            </a:r>
            <a:r>
              <a:rPr lang="zh-CN" altLang="en-US"/>
              <a:t>、</a:t>
            </a:r>
            <a:r>
              <a:rPr lang="en-US" altLang="zh-CN"/>
              <a:t>SHA-3</a:t>
            </a:r>
          </a:p>
          <a:p>
            <a:endParaRPr lang="en-US" altLang="zh-CN"/>
          </a:p>
          <a:p>
            <a:r>
              <a:rPr lang="en-US" altLang="zh-CN"/>
              <a:t>RIPEMD-160</a:t>
            </a:r>
          </a:p>
          <a:p>
            <a:endParaRPr lang="en-US" altLang="zh-CN"/>
          </a:p>
          <a:p>
            <a:r>
              <a:rPr lang="en-US" altLang="zh-CN"/>
              <a:t>HMAC</a:t>
            </a:r>
          </a:p>
        </p:txBody>
      </p:sp>
    </p:spTree>
    <p:extLst>
      <p:ext uri="{BB962C8B-B14F-4D97-AF65-F5344CB8AC3E}">
        <p14:creationId xmlns:p14="http://schemas.microsoft.com/office/powerpoint/2010/main" val="3138582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457200" y="1124744"/>
            <a:ext cx="8229600" cy="711200"/>
          </a:xfrm>
        </p:spPr>
        <p:txBody>
          <a:bodyPr/>
          <a:lstStyle/>
          <a:p>
            <a:r>
              <a:rPr lang="zh-CN" altLang="en-US" dirty="0"/>
              <a:t>散列函数的基本用法（</a:t>
            </a:r>
            <a:r>
              <a:rPr lang="en-US" altLang="zh-CN" dirty="0"/>
              <a:t>a</a:t>
            </a:r>
            <a:r>
              <a:rPr lang="zh-CN" altLang="en-US" dirty="0"/>
              <a:t>、</a:t>
            </a:r>
            <a:r>
              <a:rPr lang="en-US" altLang="zh-CN" dirty="0"/>
              <a:t>b</a:t>
            </a:r>
            <a:r>
              <a:rPr lang="zh-CN" altLang="en-US" dirty="0"/>
              <a:t>）</a:t>
            </a:r>
            <a:br>
              <a:rPr lang="zh-CN" altLang="en-US" dirty="0"/>
            </a:br>
            <a:endParaRPr lang="zh-CN" altLang="en-US" dirty="0"/>
          </a:p>
        </p:txBody>
      </p:sp>
      <p:pic>
        <p:nvPicPr>
          <p:cNvPr id="37683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447800"/>
            <a:ext cx="7772400" cy="4876800"/>
          </a:xfrm>
        </p:spPr>
      </p:pic>
      <p:sp>
        <p:nvSpPr>
          <p:cNvPr id="376836" name="Text Box 4"/>
          <p:cNvSpPr txBox="1">
            <a:spLocks noChangeArrowheads="1"/>
          </p:cNvSpPr>
          <p:nvPr/>
        </p:nvSpPr>
        <p:spPr bwMode="ltGray">
          <a:xfrm>
            <a:off x="1954213" y="3632200"/>
            <a:ext cx="70373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1">
                <a:solidFill>
                  <a:srgbClr val="000066"/>
                </a:solidFill>
                <a:latin typeface="Times New Roman" pitchFamily="18" charset="0"/>
              </a:rPr>
              <a:t>Provides confidentiality -- only A and B share K</a:t>
            </a:r>
          </a:p>
          <a:p>
            <a:pPr eaLnBrk="0" hangingPunct="0"/>
            <a:r>
              <a:rPr kumimoji="1" lang="en-US" altLang="zh-CN" sz="2000" b="1">
                <a:solidFill>
                  <a:srgbClr val="000066"/>
                </a:solidFill>
                <a:latin typeface="Times New Roman" pitchFamily="18" charset="0"/>
              </a:rPr>
              <a:t>Provides authentication  -- H(M) is cryptographically protected</a:t>
            </a:r>
          </a:p>
        </p:txBody>
      </p:sp>
      <p:sp>
        <p:nvSpPr>
          <p:cNvPr id="376837" name="Rectangle 5"/>
          <p:cNvSpPr>
            <a:spLocks noChangeArrowheads="1"/>
          </p:cNvSpPr>
          <p:nvPr/>
        </p:nvSpPr>
        <p:spPr bwMode="auto">
          <a:xfrm>
            <a:off x="914400" y="6172200"/>
            <a:ext cx="709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solidFill>
                  <a:srgbClr val="000066"/>
                </a:solidFill>
                <a:latin typeface="Times New Roman" pitchFamily="18" charset="0"/>
              </a:rPr>
              <a:t>Provides authentication  -- H(M) is cryptographically protected</a:t>
            </a:r>
          </a:p>
        </p:txBody>
      </p:sp>
    </p:spTree>
    <p:extLst>
      <p:ext uri="{BB962C8B-B14F-4D97-AF65-F5344CB8AC3E}">
        <p14:creationId xmlns:p14="http://schemas.microsoft.com/office/powerpoint/2010/main" val="4280660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en-US" dirty="0"/>
              <a:t>散列函数的基本用法（</a:t>
            </a:r>
            <a:r>
              <a:rPr lang="en-US" altLang="zh-CN" dirty="0"/>
              <a:t>c</a:t>
            </a:r>
            <a:r>
              <a:rPr lang="zh-CN" altLang="en-US" dirty="0"/>
              <a:t>）</a:t>
            </a:r>
            <a:br>
              <a:rPr lang="zh-CN" altLang="en-US" dirty="0"/>
            </a:br>
            <a:endParaRPr lang="zh-CN" altLang="en-US" dirty="0"/>
          </a:p>
        </p:txBody>
      </p:sp>
      <p:pic>
        <p:nvPicPr>
          <p:cNvPr id="3778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1731640"/>
            <a:ext cx="7772400" cy="2057400"/>
          </a:xfrm>
        </p:spPr>
      </p:pic>
      <p:sp>
        <p:nvSpPr>
          <p:cNvPr id="377860" name="Rectangle 4"/>
          <p:cNvSpPr>
            <a:spLocks noChangeArrowheads="1"/>
          </p:cNvSpPr>
          <p:nvPr/>
        </p:nvSpPr>
        <p:spPr bwMode="auto">
          <a:xfrm>
            <a:off x="1295400" y="3810000"/>
            <a:ext cx="716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solidFill>
                  <a:srgbClr val="000066"/>
                </a:solidFill>
                <a:latin typeface="Times New Roman" pitchFamily="18" charset="0"/>
              </a:rPr>
              <a:t>Provides authentication and digital signature</a:t>
            </a:r>
          </a:p>
          <a:p>
            <a:pPr eaLnBrk="0" hangingPunct="0"/>
            <a:r>
              <a:rPr kumimoji="1" lang="en-US" altLang="zh-CN" sz="2400" b="1">
                <a:solidFill>
                  <a:srgbClr val="000066"/>
                </a:solidFill>
                <a:latin typeface="Times New Roman" pitchFamily="18" charset="0"/>
              </a:rPr>
              <a:t>        -- H(M) is cryptographically protected</a:t>
            </a:r>
          </a:p>
          <a:p>
            <a:pPr eaLnBrk="0" hangingPunct="0"/>
            <a:r>
              <a:rPr kumimoji="1" lang="en-US" altLang="zh-CN" sz="2400" b="1">
                <a:solidFill>
                  <a:srgbClr val="000066"/>
                </a:solidFill>
                <a:latin typeface="Times New Roman" pitchFamily="18" charset="0"/>
              </a:rPr>
              <a:t>        -- only A could create E</a:t>
            </a:r>
            <a:r>
              <a:rPr kumimoji="1" lang="en-US" altLang="zh-CN" sz="2400" b="1" baseline="-25000">
                <a:solidFill>
                  <a:srgbClr val="000066"/>
                </a:solidFill>
                <a:latin typeface="Times New Roman" pitchFamily="18" charset="0"/>
              </a:rPr>
              <a:t>KRa</a:t>
            </a:r>
            <a:r>
              <a:rPr kumimoji="1" lang="en-US" altLang="zh-CN" sz="2400" b="1">
                <a:solidFill>
                  <a:srgbClr val="000066"/>
                </a:solidFill>
                <a:latin typeface="Times New Roman" pitchFamily="18" charset="0"/>
              </a:rPr>
              <a:t>[H(M)]</a:t>
            </a:r>
          </a:p>
        </p:txBody>
      </p:sp>
    </p:spTree>
    <p:extLst>
      <p:ext uri="{BB962C8B-B14F-4D97-AF65-F5344CB8AC3E}">
        <p14:creationId xmlns:p14="http://schemas.microsoft.com/office/powerpoint/2010/main" val="3237438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en-US"/>
              <a:t>散列函数的基本用法</a:t>
            </a:r>
            <a:r>
              <a:rPr lang="en-US" altLang="zh-CN"/>
              <a:t>(d)</a:t>
            </a:r>
            <a:br>
              <a:rPr lang="en-US" altLang="zh-CN"/>
            </a:br>
            <a:endParaRPr lang="en-US" altLang="zh-CN"/>
          </a:p>
        </p:txBody>
      </p:sp>
      <p:sp>
        <p:nvSpPr>
          <p:cNvPr id="378883" name="Rectangle 3"/>
          <p:cNvSpPr>
            <a:spLocks noGrp="1" noChangeArrowheads="1"/>
          </p:cNvSpPr>
          <p:nvPr>
            <p:ph type="body" idx="1"/>
          </p:nvPr>
        </p:nvSpPr>
        <p:spPr/>
        <p:txBody>
          <a:bodyPr/>
          <a:lstStyle/>
          <a:p>
            <a:pPr>
              <a:buFont typeface="Wingdings" pitchFamily="2" charset="2"/>
              <a:buNone/>
            </a:pPr>
            <a:r>
              <a:rPr lang="en-US" altLang="zh-CN"/>
              <a:t> </a:t>
            </a:r>
          </a:p>
        </p:txBody>
      </p:sp>
      <p:pic>
        <p:nvPicPr>
          <p:cNvPr id="378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00597"/>
            <a:ext cx="86106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885" name="Text Box 5"/>
          <p:cNvSpPr txBox="1">
            <a:spLocks noChangeArrowheads="1"/>
          </p:cNvSpPr>
          <p:nvPr/>
        </p:nvSpPr>
        <p:spPr bwMode="ltGray">
          <a:xfrm>
            <a:off x="796925" y="4267200"/>
            <a:ext cx="406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000066"/>
                </a:solidFill>
                <a:latin typeface="Times New Roman" pitchFamily="18" charset="0"/>
              </a:rPr>
              <a:t>(d) A</a:t>
            </a:r>
            <a:r>
              <a:rPr kumimoji="1" lang="en-US" altLang="zh-CN" sz="2400" b="1">
                <a:solidFill>
                  <a:srgbClr val="000066"/>
                </a:solidFill>
                <a:latin typeface="Times New Roman" pitchFamily="18" charset="0"/>
                <a:sym typeface="Symbol" pitchFamily="18" charset="2"/>
              </a:rPr>
              <a:t></a:t>
            </a:r>
            <a:r>
              <a:rPr kumimoji="1" lang="en-US" altLang="zh-CN" sz="2400" b="1">
                <a:solidFill>
                  <a:srgbClr val="000066"/>
                </a:solidFill>
                <a:latin typeface="Times New Roman" pitchFamily="18" charset="0"/>
              </a:rPr>
              <a:t>B: E</a:t>
            </a:r>
            <a:r>
              <a:rPr kumimoji="1" lang="en-US" altLang="zh-CN" sz="2400" b="1" baseline="-25000">
                <a:solidFill>
                  <a:srgbClr val="000066"/>
                </a:solidFill>
                <a:latin typeface="Times New Roman" pitchFamily="18" charset="0"/>
              </a:rPr>
              <a:t>K</a:t>
            </a:r>
            <a:r>
              <a:rPr kumimoji="1" lang="en-US" altLang="zh-CN" sz="2400" b="1">
                <a:solidFill>
                  <a:srgbClr val="000066"/>
                </a:solidFill>
                <a:latin typeface="Times New Roman" pitchFamily="18" charset="0"/>
              </a:rPr>
              <a:t>[M||E</a:t>
            </a:r>
            <a:r>
              <a:rPr kumimoji="1" lang="en-US" altLang="zh-CN" sz="2400" b="1" baseline="-25000">
                <a:solidFill>
                  <a:srgbClr val="000066"/>
                </a:solidFill>
                <a:latin typeface="Times New Roman" pitchFamily="18" charset="0"/>
              </a:rPr>
              <a:t>KRa</a:t>
            </a:r>
            <a:r>
              <a:rPr kumimoji="1" lang="en-US" altLang="zh-CN" sz="2400" b="1">
                <a:solidFill>
                  <a:srgbClr val="000066"/>
                </a:solidFill>
                <a:latin typeface="Times New Roman" pitchFamily="18" charset="0"/>
              </a:rPr>
              <a:t>[H(M)]]</a:t>
            </a:r>
          </a:p>
        </p:txBody>
      </p:sp>
      <p:sp>
        <p:nvSpPr>
          <p:cNvPr id="378886" name="Text Box 6"/>
          <p:cNvSpPr txBox="1">
            <a:spLocks noChangeArrowheads="1"/>
          </p:cNvSpPr>
          <p:nvPr/>
        </p:nvSpPr>
        <p:spPr bwMode="ltGray">
          <a:xfrm>
            <a:off x="2133600" y="4800600"/>
            <a:ext cx="60420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000066"/>
                </a:solidFill>
                <a:latin typeface="Times New Roman" pitchFamily="18" charset="0"/>
              </a:rPr>
              <a:t>Provides authentication and digital signature</a:t>
            </a:r>
          </a:p>
          <a:p>
            <a:pPr eaLnBrk="0" hangingPunct="0"/>
            <a:r>
              <a:rPr kumimoji="1" lang="en-US" altLang="zh-CN" sz="2400" b="1">
                <a:solidFill>
                  <a:srgbClr val="000066"/>
                </a:solidFill>
                <a:latin typeface="Times New Roman" pitchFamily="18" charset="0"/>
              </a:rPr>
              <a:t>Provides confidentiality</a:t>
            </a:r>
          </a:p>
        </p:txBody>
      </p:sp>
    </p:spTree>
    <p:extLst>
      <p:ext uri="{BB962C8B-B14F-4D97-AF65-F5344CB8AC3E}">
        <p14:creationId xmlns:p14="http://schemas.microsoft.com/office/powerpoint/2010/main" val="3953258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idx="4294967295"/>
          </p:nvPr>
        </p:nvSpPr>
        <p:spPr>
          <a:xfrm>
            <a:off x="1331640" y="1009229"/>
            <a:ext cx="6596063" cy="763587"/>
          </a:xfrm>
        </p:spPr>
        <p:txBody>
          <a:bodyPr/>
          <a:lstStyle/>
          <a:p>
            <a:r>
              <a:rPr lang="en-US" altLang="zh-CN" dirty="0"/>
              <a:t>hash</a:t>
            </a:r>
            <a:r>
              <a:rPr lang="zh-CN" altLang="en-US" dirty="0"/>
              <a:t>函数小结</a:t>
            </a:r>
            <a:endParaRPr lang="zh-CN" altLang="en-US" baseline="-25000" dirty="0"/>
          </a:p>
        </p:txBody>
      </p:sp>
      <p:sp>
        <p:nvSpPr>
          <p:cNvPr id="379907" name="Text Box 3"/>
          <p:cNvSpPr txBox="1">
            <a:spLocks noChangeArrowheads="1"/>
          </p:cNvSpPr>
          <p:nvPr/>
        </p:nvSpPr>
        <p:spPr bwMode="auto">
          <a:xfrm>
            <a:off x="228600" y="1830388"/>
            <a:ext cx="8839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函数把变长信息映射到定长信息</a:t>
            </a:r>
          </a:p>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函数不具备可逆性</a:t>
            </a:r>
          </a:p>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函数速度较快</a:t>
            </a:r>
          </a:p>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函数与对称密钥加密算法有某种相似性</a:t>
            </a:r>
          </a:p>
          <a:p>
            <a:pPr>
              <a:buClr>
                <a:srgbClr val="000066"/>
              </a:buClr>
              <a:buSzPct val="80000"/>
              <a:buFontTx/>
              <a:buChar char="•"/>
            </a:pPr>
            <a:r>
              <a:rPr kumimoji="1" lang="zh-CN" altLang="en-US" sz="3200" b="1" dirty="0">
                <a:solidFill>
                  <a:srgbClr val="000066"/>
                </a:solidFill>
                <a:latin typeface="Times New Roman" pitchFamily="18" charset="0"/>
                <a:sym typeface="Symbol" pitchFamily="18" charset="2"/>
              </a:rPr>
              <a:t>对</a:t>
            </a: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函数的密码分析比对称密钥密码更困难</a:t>
            </a:r>
          </a:p>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函数可用于消息</a:t>
            </a:r>
            <a:r>
              <a:rPr kumimoji="1" lang="zh-CN" altLang="en-US" sz="3200" b="1" dirty="0" smtClean="0">
                <a:solidFill>
                  <a:srgbClr val="000066"/>
                </a:solidFill>
                <a:latin typeface="Times New Roman" pitchFamily="18" charset="0"/>
                <a:sym typeface="Symbol" pitchFamily="18" charset="2"/>
              </a:rPr>
              <a:t>摘要，完整性验证</a:t>
            </a:r>
            <a:endParaRPr kumimoji="1" lang="zh-CN" altLang="en-US" sz="3200" b="1" dirty="0">
              <a:solidFill>
                <a:srgbClr val="000066"/>
              </a:solidFill>
              <a:latin typeface="Times New Roman" pitchFamily="18" charset="0"/>
              <a:sym typeface="Symbol" pitchFamily="18" charset="2"/>
            </a:endParaRPr>
          </a:p>
          <a:p>
            <a:pPr>
              <a:buClr>
                <a:srgbClr val="000066"/>
              </a:buClr>
              <a:buSzPct val="80000"/>
              <a:buFontTx/>
              <a:buChar char="•"/>
            </a:pPr>
            <a:r>
              <a:rPr kumimoji="1" lang="en-US" altLang="zh-CN" sz="3200" b="1" dirty="0">
                <a:solidFill>
                  <a:srgbClr val="000066"/>
                </a:solidFill>
                <a:latin typeface="Times New Roman" pitchFamily="18" charset="0"/>
                <a:sym typeface="Symbol" pitchFamily="18" charset="2"/>
              </a:rPr>
              <a:t>hash</a:t>
            </a:r>
            <a:r>
              <a:rPr kumimoji="1" lang="zh-CN" altLang="en-US" sz="3200" b="1" dirty="0">
                <a:solidFill>
                  <a:srgbClr val="000066"/>
                </a:solidFill>
                <a:latin typeface="Times New Roman" pitchFamily="18" charset="0"/>
                <a:sym typeface="Symbol" pitchFamily="18" charset="2"/>
              </a:rPr>
              <a:t>函数可用于数字签名</a:t>
            </a:r>
          </a:p>
        </p:txBody>
      </p:sp>
    </p:spTree>
    <p:extLst>
      <p:ext uri="{BB962C8B-B14F-4D97-AF65-F5344CB8AC3E}">
        <p14:creationId xmlns:p14="http://schemas.microsoft.com/office/powerpoint/2010/main" val="1475468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a:t>消息</a:t>
            </a:r>
            <a:r>
              <a:rPr lang="zh-CN" altLang="en-US" sz="4600"/>
              <a:t>鉴别</a:t>
            </a:r>
            <a:r>
              <a:rPr lang="zh-CN" altLang="en-US"/>
              <a:t>码</a:t>
            </a:r>
            <a:r>
              <a:rPr lang="en-US" altLang="zh-CN"/>
              <a:t>MAC</a:t>
            </a:r>
          </a:p>
        </p:txBody>
      </p:sp>
      <p:sp>
        <p:nvSpPr>
          <p:cNvPr id="274435" name="Rectangle 3"/>
          <p:cNvSpPr>
            <a:spLocks noGrp="1" noChangeArrowheads="1"/>
          </p:cNvSpPr>
          <p:nvPr>
            <p:ph type="body" idx="1"/>
          </p:nvPr>
        </p:nvSpPr>
        <p:spPr>
          <a:xfrm>
            <a:off x="611188" y="1905000"/>
            <a:ext cx="7923212" cy="4114800"/>
          </a:xfrm>
        </p:spPr>
        <p:txBody>
          <a:bodyPr/>
          <a:lstStyle/>
          <a:p>
            <a:r>
              <a:rPr lang="en-US" altLang="zh-CN" sz="2800" dirty="0"/>
              <a:t>MAC</a:t>
            </a:r>
            <a:r>
              <a:rPr lang="zh-CN" altLang="en-US" sz="2800" dirty="0"/>
              <a:t>：</a:t>
            </a:r>
          </a:p>
          <a:p>
            <a:pPr lvl="1"/>
            <a:r>
              <a:rPr lang="zh-CN" altLang="en-US" sz="2400" dirty="0"/>
              <a:t>使用一个密钥生成一个固定大小的小数据块，并加入到消息中，称消息鉴别码（</a:t>
            </a:r>
            <a:r>
              <a:rPr lang="en-US" altLang="zh-CN" sz="2400" dirty="0"/>
              <a:t>MAC</a:t>
            </a:r>
            <a:r>
              <a:rPr lang="zh-CN" altLang="en-US" sz="2400" dirty="0"/>
              <a:t>）， 或密码校验和（</a:t>
            </a:r>
            <a:r>
              <a:rPr lang="en-US" altLang="zh-CN" sz="2400" dirty="0"/>
              <a:t>cryptographic checksum</a:t>
            </a:r>
            <a:r>
              <a:rPr lang="zh-CN" altLang="en-US" sz="2400" dirty="0"/>
              <a:t>）</a:t>
            </a:r>
          </a:p>
          <a:p>
            <a:pPr lvl="1"/>
            <a:r>
              <a:rPr lang="en-US" altLang="zh-CN" sz="2400" dirty="0"/>
              <a:t>MAC=C(K,M)</a:t>
            </a:r>
            <a:r>
              <a:rPr lang="zh-CN" altLang="en-US" sz="2400" dirty="0"/>
              <a:t>生成，其中</a:t>
            </a:r>
            <a:r>
              <a:rPr lang="en-US" altLang="zh-CN" sz="2400" dirty="0"/>
              <a:t>M</a:t>
            </a:r>
            <a:r>
              <a:rPr lang="zh-CN" altLang="en-US" sz="2400" dirty="0"/>
              <a:t>是变长的报文，</a:t>
            </a:r>
            <a:r>
              <a:rPr lang="en-US" altLang="zh-CN" sz="2400" dirty="0"/>
              <a:t>K</a:t>
            </a:r>
            <a:r>
              <a:rPr lang="zh-CN" altLang="en-US" sz="2400" dirty="0"/>
              <a:t>是仅由收发双方共享的密钥，生成的</a:t>
            </a:r>
            <a:r>
              <a:rPr lang="en-US" altLang="zh-CN" sz="2400" dirty="0"/>
              <a:t>MAC</a:t>
            </a:r>
            <a:r>
              <a:rPr lang="zh-CN" altLang="en-US" sz="2400" dirty="0"/>
              <a:t>是定长的认证码</a:t>
            </a:r>
          </a:p>
          <a:p>
            <a:pPr lvl="1"/>
            <a:r>
              <a:rPr lang="zh-CN" altLang="en-US" sz="2400" dirty="0"/>
              <a:t>接收者可以确信消息</a:t>
            </a:r>
            <a:r>
              <a:rPr lang="en-US" altLang="zh-CN" sz="2400" dirty="0"/>
              <a:t>M</a:t>
            </a:r>
            <a:r>
              <a:rPr lang="zh-CN" altLang="en-US" sz="2400" dirty="0"/>
              <a:t>未被改变</a:t>
            </a:r>
          </a:p>
          <a:p>
            <a:pPr lvl="1"/>
            <a:r>
              <a:rPr lang="en-US" altLang="zh-CN" sz="2400" dirty="0"/>
              <a:t>MAC</a:t>
            </a:r>
            <a:r>
              <a:rPr lang="zh-CN" altLang="en-US" sz="2400" dirty="0"/>
              <a:t>函数类似于加密函数</a:t>
            </a:r>
            <a:r>
              <a:rPr lang="zh-CN" altLang="en-US" sz="2400" dirty="0" smtClean="0"/>
              <a:t>，主要用于消息的校验和鉴别。</a:t>
            </a:r>
            <a:endParaRPr lang="zh-CN" altLang="en-US" sz="2300" dirty="0"/>
          </a:p>
        </p:txBody>
      </p:sp>
    </p:spTree>
    <p:extLst>
      <p:ext uri="{BB962C8B-B14F-4D97-AF65-F5344CB8AC3E}">
        <p14:creationId xmlns:p14="http://schemas.microsoft.com/office/powerpoint/2010/main" val="1884329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zh-CN"/>
              <a:t>MAC</a:t>
            </a:r>
            <a:r>
              <a:rPr lang="zh-CN" altLang="en-US"/>
              <a:t>的基本用法</a:t>
            </a:r>
            <a:r>
              <a:rPr lang="en-US" altLang="zh-CN"/>
              <a:t>(a)</a:t>
            </a:r>
          </a:p>
        </p:txBody>
      </p:sp>
      <p:pic>
        <p:nvPicPr>
          <p:cNvPr id="2754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905000"/>
            <a:ext cx="6815138" cy="2355850"/>
          </a:xfrm>
        </p:spPr>
      </p:pic>
      <p:sp>
        <p:nvSpPr>
          <p:cNvPr id="275460" name="Text Box 4"/>
          <p:cNvSpPr txBox="1">
            <a:spLocks noChangeArrowheads="1"/>
          </p:cNvSpPr>
          <p:nvPr/>
        </p:nvSpPr>
        <p:spPr bwMode="auto">
          <a:xfrm>
            <a:off x="3429000" y="4648200"/>
            <a:ext cx="198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66"/>
                </a:solidFill>
                <a:latin typeface="Times New Roman" pitchFamily="18" charset="0"/>
              </a:rPr>
              <a:t>消息鉴别</a:t>
            </a:r>
          </a:p>
        </p:txBody>
      </p:sp>
      <p:sp>
        <p:nvSpPr>
          <p:cNvPr id="275461" name="Text Box 5"/>
          <p:cNvSpPr txBox="1">
            <a:spLocks noChangeArrowheads="1"/>
          </p:cNvSpPr>
          <p:nvPr/>
        </p:nvSpPr>
        <p:spPr bwMode="ltGray">
          <a:xfrm>
            <a:off x="1371600" y="5257800"/>
            <a:ext cx="685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solidFill>
                  <a:srgbClr val="000066"/>
                </a:solidFill>
                <a:latin typeface="Times New Roman" pitchFamily="18" charset="0"/>
              </a:rPr>
              <a:t>Provides authentication  ---- only A and B share K</a:t>
            </a:r>
          </a:p>
        </p:txBody>
      </p:sp>
    </p:spTree>
    <p:extLst>
      <p:ext uri="{BB962C8B-B14F-4D97-AF65-F5344CB8AC3E}">
        <p14:creationId xmlns:p14="http://schemas.microsoft.com/office/powerpoint/2010/main" val="2882333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a:t>MAC</a:t>
            </a:r>
            <a:r>
              <a:rPr lang="zh-CN" altLang="en-US"/>
              <a:t>的基本用法</a:t>
            </a:r>
            <a:r>
              <a:rPr lang="en-US" altLang="zh-CN"/>
              <a:t>(b)</a:t>
            </a:r>
          </a:p>
        </p:txBody>
      </p:sp>
      <p:pic>
        <p:nvPicPr>
          <p:cNvPr id="27648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 y="2349500"/>
            <a:ext cx="8839200" cy="2070100"/>
          </a:xfrm>
        </p:spPr>
      </p:pic>
      <p:sp>
        <p:nvSpPr>
          <p:cNvPr id="276484" name="Text Box 4"/>
          <p:cNvSpPr txBox="1">
            <a:spLocks noChangeArrowheads="1"/>
          </p:cNvSpPr>
          <p:nvPr/>
        </p:nvSpPr>
        <p:spPr bwMode="auto">
          <a:xfrm>
            <a:off x="1752600" y="44958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66"/>
                </a:solidFill>
                <a:latin typeface="Times New Roman" pitchFamily="18" charset="0"/>
              </a:rPr>
              <a:t>消息鉴别与保密，鉴别与明文连接</a:t>
            </a:r>
          </a:p>
        </p:txBody>
      </p:sp>
      <p:sp>
        <p:nvSpPr>
          <p:cNvPr id="276485" name="Text Box 5"/>
          <p:cNvSpPr txBox="1">
            <a:spLocks noChangeArrowheads="1"/>
          </p:cNvSpPr>
          <p:nvPr/>
        </p:nvSpPr>
        <p:spPr bwMode="ltGray">
          <a:xfrm>
            <a:off x="1371600" y="5029200"/>
            <a:ext cx="6705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solidFill>
                  <a:srgbClr val="000066"/>
                </a:solidFill>
                <a:latin typeface="Times New Roman" pitchFamily="18" charset="0"/>
              </a:rPr>
              <a:t>Provides authentication  -- only A and B share K1</a:t>
            </a:r>
          </a:p>
          <a:p>
            <a:pPr eaLnBrk="0" hangingPunct="0"/>
            <a:r>
              <a:rPr kumimoji="1" lang="en-US" altLang="zh-CN" sz="2400" b="1">
                <a:solidFill>
                  <a:srgbClr val="000066"/>
                </a:solidFill>
                <a:latin typeface="Times New Roman" pitchFamily="18" charset="0"/>
              </a:rPr>
              <a:t>Provides confidentiality -- only A and B share K2</a:t>
            </a:r>
          </a:p>
        </p:txBody>
      </p:sp>
    </p:spTree>
    <p:extLst>
      <p:ext uri="{BB962C8B-B14F-4D97-AF65-F5344CB8AC3E}">
        <p14:creationId xmlns:p14="http://schemas.microsoft.com/office/powerpoint/2010/main" val="4106463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zh-CN"/>
              <a:t>MAC</a:t>
            </a:r>
            <a:r>
              <a:rPr lang="zh-CN" altLang="en-US"/>
              <a:t>的基本用法</a:t>
            </a:r>
            <a:r>
              <a:rPr lang="en-US" altLang="zh-CN"/>
              <a:t>(c)</a:t>
            </a:r>
          </a:p>
        </p:txBody>
      </p:sp>
      <p:pic>
        <p:nvPicPr>
          <p:cNvPr id="27750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2420938"/>
            <a:ext cx="8686800" cy="2379662"/>
          </a:xfrm>
        </p:spPr>
      </p:pic>
      <p:sp>
        <p:nvSpPr>
          <p:cNvPr id="277508" name="Text Box 4"/>
          <p:cNvSpPr txBox="1">
            <a:spLocks noChangeArrowheads="1"/>
          </p:cNvSpPr>
          <p:nvPr/>
        </p:nvSpPr>
        <p:spPr bwMode="auto">
          <a:xfrm>
            <a:off x="1600200" y="4800600"/>
            <a:ext cx="6400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66"/>
                </a:solidFill>
                <a:latin typeface="Times New Roman" pitchFamily="18" charset="0"/>
              </a:rPr>
              <a:t>消息鉴别与保密，鉴别与密文连接</a:t>
            </a:r>
          </a:p>
          <a:p>
            <a:pPr>
              <a:spcBef>
                <a:spcPct val="50000"/>
              </a:spcBef>
            </a:pPr>
            <a:endParaRPr kumimoji="1" lang="en-US" altLang="zh-CN" sz="2400">
              <a:latin typeface="Times New Roman" pitchFamily="18" charset="0"/>
            </a:endParaRPr>
          </a:p>
        </p:txBody>
      </p:sp>
      <p:sp>
        <p:nvSpPr>
          <p:cNvPr id="277509" name="Text Box 5"/>
          <p:cNvSpPr txBox="1">
            <a:spLocks noChangeArrowheads="1"/>
          </p:cNvSpPr>
          <p:nvPr/>
        </p:nvSpPr>
        <p:spPr bwMode="ltGray">
          <a:xfrm>
            <a:off x="1676400" y="5410200"/>
            <a:ext cx="60928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solidFill>
                  <a:srgbClr val="000066"/>
                </a:solidFill>
                <a:latin typeface="Times New Roman" pitchFamily="18" charset="0"/>
              </a:rPr>
              <a:t>Provides authentication  -- Using  K1</a:t>
            </a:r>
          </a:p>
          <a:p>
            <a:pPr eaLnBrk="0" hangingPunct="0"/>
            <a:r>
              <a:rPr kumimoji="1" lang="en-US" altLang="zh-CN" sz="2400" b="1">
                <a:solidFill>
                  <a:srgbClr val="000066"/>
                </a:solidFill>
                <a:latin typeface="Times New Roman" pitchFamily="18" charset="0"/>
              </a:rPr>
              <a:t>Provides confidentiality -- Using  K2</a:t>
            </a:r>
          </a:p>
        </p:txBody>
      </p:sp>
    </p:spTree>
    <p:extLst>
      <p:ext uri="{BB962C8B-B14F-4D97-AF65-F5344CB8AC3E}">
        <p14:creationId xmlns:p14="http://schemas.microsoft.com/office/powerpoint/2010/main" val="3731654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3</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软件安全开发</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en-US" altLang="zh-CN" dirty="0"/>
              <a:t>3.1 </a:t>
            </a:r>
            <a:r>
              <a:rPr lang="zh-CN" altLang="en-US" dirty="0"/>
              <a:t>软件安全的指导原则</a:t>
            </a:r>
            <a:endParaRPr lang="en-US" altLang="zh-CN" dirty="0"/>
          </a:p>
          <a:p>
            <a:r>
              <a:rPr lang="en-US" altLang="zh-CN" dirty="0"/>
              <a:t>3.2 </a:t>
            </a:r>
            <a:r>
              <a:rPr lang="zh-CN" altLang="en-US" dirty="0"/>
              <a:t>软件安全需求</a:t>
            </a:r>
            <a:endParaRPr lang="en-US" altLang="zh-CN" dirty="0"/>
          </a:p>
          <a:p>
            <a:r>
              <a:rPr lang="en-US" altLang="zh-CN" dirty="0"/>
              <a:t>3.3 </a:t>
            </a:r>
            <a:r>
              <a:rPr lang="zh-CN" altLang="en-US" dirty="0"/>
              <a:t>软件安全编码基本方法与技术</a:t>
            </a:r>
            <a:endParaRPr lang="en-US" altLang="zh-CN" dirty="0"/>
          </a:p>
          <a:p>
            <a:r>
              <a:rPr lang="en-US" altLang="zh-CN" dirty="0"/>
              <a:t>3.4 </a:t>
            </a:r>
            <a:r>
              <a:rPr lang="zh-CN" altLang="en-US" dirty="0"/>
              <a:t>软件安全设计</a:t>
            </a:r>
            <a:endParaRPr lang="en-US" altLang="zh-CN" dirty="0"/>
          </a:p>
        </p:txBody>
      </p:sp>
    </p:spTree>
    <p:extLst>
      <p:ext uri="{BB962C8B-B14F-4D97-AF65-F5344CB8AC3E}">
        <p14:creationId xmlns:p14="http://schemas.microsoft.com/office/powerpoint/2010/main" val="252093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57200" y="1052736"/>
            <a:ext cx="8229600" cy="711200"/>
          </a:xfrm>
        </p:spPr>
        <p:txBody>
          <a:bodyPr/>
          <a:lstStyle/>
          <a:p>
            <a:r>
              <a:rPr lang="zh-CN" altLang="en-US" dirty="0"/>
              <a:t>数字签名</a:t>
            </a:r>
          </a:p>
        </p:txBody>
      </p:sp>
      <p:sp>
        <p:nvSpPr>
          <p:cNvPr id="282627" name="Rectangle 3"/>
          <p:cNvSpPr>
            <a:spLocks noGrp="1" noChangeArrowheads="1"/>
          </p:cNvSpPr>
          <p:nvPr>
            <p:ph type="body" idx="1"/>
          </p:nvPr>
        </p:nvSpPr>
        <p:spPr>
          <a:xfrm>
            <a:off x="352425" y="1676400"/>
            <a:ext cx="8458200" cy="4114800"/>
          </a:xfrm>
        </p:spPr>
        <p:txBody>
          <a:bodyPr/>
          <a:lstStyle/>
          <a:p>
            <a:r>
              <a:rPr lang="en-US" altLang="zh-CN" sz="2600"/>
              <a:t>Message authentication</a:t>
            </a:r>
            <a:r>
              <a:rPr lang="zh-CN" altLang="en-US" sz="2600"/>
              <a:t>用以保护双方之间的数据交换不被第三方侵犯；但它并不保证双方自身的相互欺骗。假定</a:t>
            </a:r>
            <a:r>
              <a:rPr lang="en-US" altLang="zh-CN" sz="2600"/>
              <a:t>A</a:t>
            </a:r>
            <a:r>
              <a:rPr lang="zh-CN" altLang="en-US" sz="2600"/>
              <a:t>发送一个认证的信息给</a:t>
            </a:r>
            <a:r>
              <a:rPr lang="en-US" altLang="zh-CN" sz="2600"/>
              <a:t>B</a:t>
            </a:r>
            <a:r>
              <a:rPr lang="zh-CN" altLang="en-US" sz="2600"/>
              <a:t>，双方之间的争议可能有多种形式：</a:t>
            </a:r>
          </a:p>
          <a:p>
            <a:pPr lvl="1"/>
            <a:r>
              <a:rPr lang="en-US" altLang="zh-CN" sz="2400"/>
              <a:t>B</a:t>
            </a:r>
            <a:r>
              <a:rPr lang="zh-CN" altLang="en-US" sz="2400"/>
              <a:t>伪造一个不同的消息，但声称是从</a:t>
            </a:r>
            <a:r>
              <a:rPr lang="en-US" altLang="zh-CN" sz="2400"/>
              <a:t>A</a:t>
            </a:r>
            <a:r>
              <a:rPr lang="zh-CN" altLang="zh-CN" sz="2400"/>
              <a:t>收到的。</a:t>
            </a:r>
          </a:p>
          <a:p>
            <a:pPr lvl="1"/>
            <a:r>
              <a:rPr lang="en-US" altLang="zh-CN" sz="2400"/>
              <a:t>A</a:t>
            </a:r>
            <a:r>
              <a:rPr lang="zh-CN" altLang="zh-CN" sz="2400"/>
              <a:t>可以否认发过该消息，</a:t>
            </a:r>
            <a:r>
              <a:rPr lang="en-US" altLang="zh-CN" sz="2400"/>
              <a:t>B</a:t>
            </a:r>
            <a:r>
              <a:rPr lang="zh-CN" altLang="zh-CN" sz="2400"/>
              <a:t>无法证明</a:t>
            </a:r>
            <a:r>
              <a:rPr lang="en-US" altLang="zh-CN" sz="2400"/>
              <a:t>A</a:t>
            </a:r>
            <a:r>
              <a:rPr lang="zh-CN" altLang="zh-CN" sz="2400"/>
              <a:t>确实发了该消息。</a:t>
            </a:r>
          </a:p>
          <a:p>
            <a:r>
              <a:rPr lang="zh-CN" altLang="en-US" sz="2600"/>
              <a:t>例如：</a:t>
            </a:r>
            <a:r>
              <a:rPr lang="en-US" altLang="zh-CN" sz="2600"/>
              <a:t>EFT(</a:t>
            </a:r>
            <a:r>
              <a:rPr lang="zh-CN" altLang="en-US" sz="2600"/>
              <a:t>电子资金转帐</a:t>
            </a:r>
            <a:r>
              <a:rPr lang="en-US" altLang="zh-CN" sz="2600"/>
              <a:t>)</a:t>
            </a:r>
            <a:r>
              <a:rPr lang="zh-CN" altLang="en-US" sz="2600"/>
              <a:t>中改大金额；股票交易指令亏损后抵赖。</a:t>
            </a:r>
          </a:p>
        </p:txBody>
      </p:sp>
    </p:spTree>
    <p:extLst>
      <p:ext uri="{BB962C8B-B14F-4D97-AF65-F5344CB8AC3E}">
        <p14:creationId xmlns:p14="http://schemas.microsoft.com/office/powerpoint/2010/main" val="563198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CN">
                <a:latin typeface="宋体" charset="-122"/>
              </a:rPr>
              <a:t> </a:t>
            </a:r>
          </a:p>
        </p:txBody>
      </p:sp>
      <p:sp>
        <p:nvSpPr>
          <p:cNvPr id="283651" name="Rectangle 3"/>
          <p:cNvSpPr>
            <a:spLocks noGrp="1" noChangeArrowheads="1"/>
          </p:cNvSpPr>
          <p:nvPr>
            <p:ph type="body" idx="1"/>
          </p:nvPr>
        </p:nvSpPr>
        <p:spPr/>
        <p:txBody>
          <a:bodyPr/>
          <a:lstStyle/>
          <a:p>
            <a:pPr>
              <a:buFont typeface="Wingdings" pitchFamily="2" charset="2"/>
              <a:buNone/>
            </a:pPr>
            <a:r>
              <a:rPr lang="en-US" altLang="zh-CN">
                <a:latin typeface="宋体" charset="-122"/>
              </a:rPr>
              <a:t> </a:t>
            </a:r>
          </a:p>
        </p:txBody>
      </p:sp>
      <p:sp>
        <p:nvSpPr>
          <p:cNvPr id="283652" name="Rectangle 4"/>
          <p:cNvSpPr>
            <a:spLocks noChangeArrowheads="1"/>
          </p:cNvSpPr>
          <p:nvPr/>
        </p:nvSpPr>
        <p:spPr bwMode="auto">
          <a:xfrm>
            <a:off x="889315" y="979714"/>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800" b="0" dirty="0">
                <a:solidFill>
                  <a:srgbClr val="000066"/>
                </a:solidFill>
                <a:latin typeface="华文新魏" pitchFamily="2" charset="-122"/>
                <a:ea typeface="华文新魏" pitchFamily="2" charset="-122"/>
              </a:rPr>
              <a:t>数字签名</a:t>
            </a:r>
            <a:endParaRPr kumimoji="1" lang="zh-CN" altLang="en-US" sz="4800" b="0" baseline="-25000" dirty="0">
              <a:solidFill>
                <a:srgbClr val="000066"/>
              </a:solidFill>
              <a:latin typeface="华文新魏" pitchFamily="2" charset="-122"/>
              <a:ea typeface="华文新魏" pitchFamily="2" charset="-122"/>
            </a:endParaRPr>
          </a:p>
        </p:txBody>
      </p:sp>
      <p:sp>
        <p:nvSpPr>
          <p:cNvPr id="283653" name="Text Box 5"/>
          <p:cNvSpPr txBox="1">
            <a:spLocks noChangeArrowheads="1"/>
          </p:cNvSpPr>
          <p:nvPr/>
        </p:nvSpPr>
        <p:spPr bwMode="auto">
          <a:xfrm>
            <a:off x="457200" y="1578942"/>
            <a:ext cx="8229600" cy="537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tx1"/>
              </a:buClr>
              <a:buSzPct val="70000"/>
              <a:buFont typeface="Wingdings" pitchFamily="2" charset="2"/>
              <a:buChar char="¢"/>
            </a:pPr>
            <a:r>
              <a:rPr kumimoji="0" lang="zh-CN" altLang="en-US" sz="2600" b="0" dirty="0">
                <a:solidFill>
                  <a:schemeClr val="tx2"/>
                </a:solidFill>
                <a:latin typeface="Arial" charset="0"/>
                <a:sym typeface="Wingdings" pitchFamily="2" charset="2"/>
              </a:rPr>
              <a:t>传统签名的基本特点</a:t>
            </a:r>
            <a:r>
              <a:rPr kumimoji="0" lang="en-US" altLang="zh-CN" sz="2600" b="0" dirty="0">
                <a:solidFill>
                  <a:schemeClr val="tx2"/>
                </a:solidFill>
                <a:latin typeface="Arial" charset="0"/>
                <a:sym typeface="Wingdings" pitchFamily="2" charset="2"/>
              </a:rPr>
              <a:t>:</a:t>
            </a:r>
          </a:p>
          <a:p>
            <a:pPr lvl="1">
              <a:spcBef>
                <a:spcPct val="20000"/>
              </a:spcBef>
              <a:buClr>
                <a:schemeClr val="accent1"/>
              </a:buClr>
              <a:buSzPct val="75000"/>
              <a:buFont typeface="Wingdings" pitchFamily="2" charset="2"/>
              <a:buChar char="l"/>
            </a:pPr>
            <a:r>
              <a:rPr kumimoji="0" lang="en-US" altLang="zh-CN" b="0" dirty="0">
                <a:solidFill>
                  <a:schemeClr val="tx2"/>
                </a:solidFill>
                <a:latin typeface="Arial" charset="0"/>
                <a:sym typeface="Wingdings" pitchFamily="2" charset="2"/>
              </a:rPr>
              <a:t></a:t>
            </a:r>
            <a:r>
              <a:rPr kumimoji="0" lang="zh-CN" altLang="en-US" b="0" dirty="0">
                <a:solidFill>
                  <a:schemeClr val="tx2"/>
                </a:solidFill>
                <a:latin typeface="Arial" charset="0"/>
                <a:sym typeface="Wingdings" pitchFamily="2" charset="2"/>
              </a:rPr>
              <a:t>能与被签的文件在物理上不可分割</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签名者不能否认自己的签名</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签名不能被伪造</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容易被验证</a:t>
            </a:r>
          </a:p>
          <a:p>
            <a:pPr>
              <a:spcBef>
                <a:spcPct val="20000"/>
              </a:spcBef>
              <a:buClr>
                <a:schemeClr val="tx1"/>
              </a:buClr>
              <a:buSzPct val="70000"/>
              <a:buFont typeface="Wingdings" pitchFamily="2" charset="2"/>
              <a:buChar char="¢"/>
            </a:pPr>
            <a:r>
              <a:rPr kumimoji="0" lang="zh-CN" altLang="en-US" sz="2600" b="0" dirty="0">
                <a:solidFill>
                  <a:schemeClr val="tx2"/>
                </a:solidFill>
                <a:latin typeface="Arial" charset="0"/>
                <a:sym typeface="Wingdings" pitchFamily="2" charset="2"/>
              </a:rPr>
              <a:t>数字签名是传统签名的数字化</a:t>
            </a:r>
            <a:r>
              <a:rPr kumimoji="0" lang="en-US" altLang="zh-CN" sz="2600" b="0" dirty="0">
                <a:solidFill>
                  <a:schemeClr val="tx2"/>
                </a:solidFill>
                <a:latin typeface="Arial" charset="0"/>
                <a:sym typeface="Wingdings" pitchFamily="2" charset="2"/>
              </a:rPr>
              <a:t>,</a:t>
            </a:r>
            <a:r>
              <a:rPr kumimoji="0" lang="zh-CN" altLang="en-US" sz="2600" b="0" dirty="0">
                <a:solidFill>
                  <a:schemeClr val="tx2"/>
                </a:solidFill>
                <a:latin typeface="Arial" charset="0"/>
                <a:sym typeface="Wingdings" pitchFamily="2" charset="2"/>
              </a:rPr>
              <a:t>基本要求</a:t>
            </a:r>
            <a:r>
              <a:rPr kumimoji="0" lang="en-US" altLang="zh-CN" sz="2600" b="0" dirty="0">
                <a:solidFill>
                  <a:schemeClr val="tx2"/>
                </a:solidFill>
                <a:latin typeface="Arial" charset="0"/>
                <a:sym typeface="Wingdings" pitchFamily="2" charset="2"/>
              </a:rPr>
              <a:t>:</a:t>
            </a:r>
          </a:p>
          <a:p>
            <a:pPr lvl="1">
              <a:spcBef>
                <a:spcPct val="20000"/>
              </a:spcBef>
              <a:buClr>
                <a:schemeClr val="accent1"/>
              </a:buClr>
              <a:buSzPct val="75000"/>
              <a:buFont typeface="Wingdings" pitchFamily="2" charset="2"/>
              <a:buChar char="l"/>
            </a:pPr>
            <a:r>
              <a:rPr kumimoji="0" lang="en-US" altLang="zh-CN" b="0" dirty="0">
                <a:solidFill>
                  <a:schemeClr val="tx2"/>
                </a:solidFill>
                <a:latin typeface="Arial" charset="0"/>
                <a:sym typeface="Wingdings" pitchFamily="2" charset="2"/>
              </a:rPr>
              <a:t></a:t>
            </a:r>
            <a:r>
              <a:rPr kumimoji="0" lang="zh-CN" altLang="en-US" b="0" dirty="0">
                <a:solidFill>
                  <a:schemeClr val="tx2"/>
                </a:solidFill>
                <a:latin typeface="Arial" charset="0"/>
                <a:sym typeface="Wingdings" pitchFamily="2" charset="2"/>
              </a:rPr>
              <a:t>能与所签文件“绑定”</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签名者不能否认自己的签名</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签名不能被伪造</a:t>
            </a:r>
          </a:p>
          <a:p>
            <a:pPr lvl="1">
              <a:spcBef>
                <a:spcPct val="20000"/>
              </a:spcBef>
              <a:buClr>
                <a:schemeClr val="accent1"/>
              </a:buClr>
              <a:buSzPct val="75000"/>
              <a:buFont typeface="Wingdings" pitchFamily="2" charset="2"/>
              <a:buChar char="l"/>
            </a:pPr>
            <a:r>
              <a:rPr kumimoji="0" lang="zh-CN" altLang="en-US" b="0" dirty="0">
                <a:solidFill>
                  <a:schemeClr val="tx2"/>
                </a:solidFill>
                <a:latin typeface="Arial" charset="0"/>
                <a:sym typeface="Wingdings" pitchFamily="2" charset="2"/>
              </a:rPr>
              <a:t>容易被自动验证</a:t>
            </a:r>
          </a:p>
        </p:txBody>
      </p:sp>
    </p:spTree>
    <p:extLst>
      <p:ext uri="{BB962C8B-B14F-4D97-AF65-F5344CB8AC3E}">
        <p14:creationId xmlns:p14="http://schemas.microsoft.com/office/powerpoint/2010/main" val="4078404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3568" y="1052736"/>
            <a:ext cx="8229600" cy="711200"/>
          </a:xfrm>
        </p:spPr>
        <p:txBody>
          <a:bodyPr/>
          <a:lstStyle/>
          <a:p>
            <a:r>
              <a:rPr lang="zh-CN" altLang="en-US" dirty="0"/>
              <a:t>数字签名应具有的性质</a:t>
            </a:r>
          </a:p>
        </p:txBody>
      </p:sp>
      <p:sp>
        <p:nvSpPr>
          <p:cNvPr id="284675" name="Rectangle 3"/>
          <p:cNvSpPr>
            <a:spLocks noGrp="1" noChangeArrowheads="1"/>
          </p:cNvSpPr>
          <p:nvPr>
            <p:ph type="body" idx="1"/>
          </p:nvPr>
        </p:nvSpPr>
        <p:spPr>
          <a:xfrm>
            <a:off x="1524000" y="1905000"/>
            <a:ext cx="7010400" cy="1982788"/>
          </a:xfrm>
        </p:spPr>
        <p:txBody>
          <a:bodyPr/>
          <a:lstStyle/>
          <a:p>
            <a:pPr>
              <a:lnSpc>
                <a:spcPct val="90000"/>
              </a:lnSpc>
            </a:pPr>
            <a:r>
              <a:rPr lang="zh-CN" altLang="en-US"/>
              <a:t>必须能够验证作者及其签名的日期时间；</a:t>
            </a:r>
          </a:p>
          <a:p>
            <a:pPr>
              <a:lnSpc>
                <a:spcPct val="90000"/>
              </a:lnSpc>
            </a:pPr>
            <a:r>
              <a:rPr lang="zh-CN" altLang="en-US"/>
              <a:t>必须能够认证签名时刻的内容；</a:t>
            </a:r>
          </a:p>
          <a:p>
            <a:pPr>
              <a:lnSpc>
                <a:spcPct val="90000"/>
              </a:lnSpc>
            </a:pPr>
            <a:r>
              <a:rPr lang="zh-CN" altLang="en-US"/>
              <a:t>签名必须能够由第三方验证，以解决争议；</a:t>
            </a:r>
          </a:p>
          <a:p>
            <a:pPr>
              <a:lnSpc>
                <a:spcPct val="90000"/>
              </a:lnSpc>
            </a:pPr>
            <a:endParaRPr lang="en-US" altLang="zh-CN"/>
          </a:p>
        </p:txBody>
      </p:sp>
      <p:sp>
        <p:nvSpPr>
          <p:cNvPr id="284676" name="Text Box 4"/>
          <p:cNvSpPr txBox="1">
            <a:spLocks noChangeArrowheads="1"/>
          </p:cNvSpPr>
          <p:nvPr/>
        </p:nvSpPr>
        <p:spPr bwMode="ltGray">
          <a:xfrm>
            <a:off x="1259632" y="4600462"/>
            <a:ext cx="7162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dirty="0">
                <a:solidFill>
                  <a:srgbClr val="FF9933"/>
                </a:solidFill>
                <a:latin typeface="Times New Roman" pitchFamily="18" charset="0"/>
              </a:rPr>
              <a:t>因此，数字签名功能包含了鉴别的功能</a:t>
            </a:r>
            <a:endParaRPr kumimoji="1" lang="zh-CN" altLang="en-US" sz="3200" b="1" dirty="0">
              <a:solidFill>
                <a:srgbClr val="000066"/>
              </a:solidFill>
              <a:latin typeface="Times New Roman" pitchFamily="18" charset="0"/>
            </a:endParaRPr>
          </a:p>
        </p:txBody>
      </p:sp>
    </p:spTree>
    <p:extLst>
      <p:ext uri="{BB962C8B-B14F-4D97-AF65-F5344CB8AC3E}">
        <p14:creationId xmlns:p14="http://schemas.microsoft.com/office/powerpoint/2010/main" val="45379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zh-CN" altLang="en-US" dirty="0"/>
              <a:t>数字签名的设计要求</a:t>
            </a:r>
            <a:br>
              <a:rPr lang="zh-CN" altLang="en-US" dirty="0"/>
            </a:br>
            <a:endParaRPr lang="zh-CN" altLang="en-US" dirty="0"/>
          </a:p>
        </p:txBody>
      </p:sp>
      <p:sp>
        <p:nvSpPr>
          <p:cNvPr id="285699" name="Rectangle 3"/>
          <p:cNvSpPr>
            <a:spLocks noGrp="1" noChangeArrowheads="1"/>
          </p:cNvSpPr>
          <p:nvPr>
            <p:ph type="body" idx="1"/>
          </p:nvPr>
        </p:nvSpPr>
        <p:spPr>
          <a:xfrm>
            <a:off x="352425" y="1690688"/>
            <a:ext cx="8458200" cy="4114800"/>
          </a:xfrm>
        </p:spPr>
        <p:txBody>
          <a:bodyPr/>
          <a:lstStyle/>
          <a:p>
            <a:pPr>
              <a:lnSpc>
                <a:spcPct val="90000"/>
              </a:lnSpc>
            </a:pPr>
            <a:r>
              <a:rPr lang="zh-CN" altLang="en-US" sz="2600"/>
              <a:t>签名必须是依赖于被签名信息的一个位串模式；</a:t>
            </a:r>
          </a:p>
          <a:p>
            <a:pPr>
              <a:lnSpc>
                <a:spcPct val="90000"/>
              </a:lnSpc>
            </a:pPr>
            <a:r>
              <a:rPr lang="zh-CN" altLang="en-US" sz="2600"/>
              <a:t>签名必须使用某些对发送者是唯一的信息，以防止双方的伪造与否认；</a:t>
            </a:r>
          </a:p>
          <a:p>
            <a:pPr>
              <a:lnSpc>
                <a:spcPct val="90000"/>
              </a:lnSpc>
            </a:pPr>
            <a:r>
              <a:rPr lang="zh-CN" altLang="en-US" sz="2600"/>
              <a:t>必须相对容易生成该数字签名；</a:t>
            </a:r>
          </a:p>
          <a:p>
            <a:pPr>
              <a:lnSpc>
                <a:spcPct val="90000"/>
              </a:lnSpc>
            </a:pPr>
            <a:r>
              <a:rPr lang="zh-CN" altLang="en-US" sz="2600"/>
              <a:t>必须相对容易识别和验证该数字签名；</a:t>
            </a:r>
          </a:p>
          <a:p>
            <a:pPr>
              <a:lnSpc>
                <a:spcPct val="90000"/>
              </a:lnSpc>
            </a:pPr>
            <a:r>
              <a:rPr lang="zh-CN" altLang="en-US" sz="2600"/>
              <a:t>伪造该数字签名在计算复杂性意义上具有不可行性，既包括对一个已有的数字签名构造新的消息，也包括对一个给定消息伪造一个数字签名；</a:t>
            </a:r>
          </a:p>
          <a:p>
            <a:pPr>
              <a:lnSpc>
                <a:spcPct val="90000"/>
              </a:lnSpc>
            </a:pPr>
            <a:r>
              <a:rPr lang="zh-CN" altLang="en-US" sz="2600"/>
              <a:t>在存储器中保存一个数字签名副本是现实可行的。</a:t>
            </a:r>
          </a:p>
        </p:txBody>
      </p:sp>
    </p:spTree>
    <p:extLst>
      <p:ext uri="{BB962C8B-B14F-4D97-AF65-F5344CB8AC3E}">
        <p14:creationId xmlns:p14="http://schemas.microsoft.com/office/powerpoint/2010/main" val="2983457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灯片编号占位符 5"/>
          <p:cNvSpPr txBox="1">
            <a:spLocks noGrp="1" noChangeArrowheads="1"/>
          </p:cNvSpPr>
          <p:nvPr/>
        </p:nvSpPr>
        <p:spPr bwMode="auto">
          <a:xfrm>
            <a:off x="8001000" y="30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r" eaLnBrk="1" hangingPunct="1">
              <a:spcBef>
                <a:spcPct val="50000"/>
              </a:spcBef>
            </a:pPr>
            <a:fld id="{801BE5B6-241E-41C0-BC05-2BA13B5B02F2}" type="slidenum">
              <a:rPr lang="en-US" altLang="zh-CN" sz="2000">
                <a:solidFill>
                  <a:schemeClr val="bg2"/>
                </a:solidFill>
              </a:rPr>
              <a:pPr algn="r" eaLnBrk="1" hangingPunct="1">
                <a:spcBef>
                  <a:spcPct val="50000"/>
                </a:spcBef>
              </a:pPr>
              <a:t>34</a:t>
            </a:fld>
            <a:endParaRPr lang="en-US" altLang="zh-CN" sz="1400">
              <a:solidFill>
                <a:schemeClr val="bg2"/>
              </a:solidFill>
            </a:endParaRPr>
          </a:p>
        </p:txBody>
      </p:sp>
      <p:sp>
        <p:nvSpPr>
          <p:cNvPr id="517124" name="Rectangle 3"/>
          <p:cNvSpPr>
            <a:spLocks noGrp="1" noChangeArrowheads="1"/>
          </p:cNvSpPr>
          <p:nvPr>
            <p:ph type="body" idx="4294967295"/>
          </p:nvPr>
        </p:nvSpPr>
        <p:spPr>
          <a:xfrm>
            <a:off x="468313" y="1844650"/>
            <a:ext cx="8229600" cy="3384550"/>
          </a:xfrm>
        </p:spPr>
        <p:txBody>
          <a:bodyPr/>
          <a:lstStyle/>
          <a:p>
            <a:pPr eaLnBrk="1" hangingPunct="1"/>
            <a:r>
              <a:rPr lang="zh-CN" altLang="en-US" sz="2400" dirty="0" smtClean="0"/>
              <a:t>证明文件</a:t>
            </a:r>
          </a:p>
          <a:p>
            <a:pPr lvl="1" eaLnBrk="1" hangingPunct="1"/>
            <a:r>
              <a:rPr lang="zh-CN" altLang="en-US" sz="2200" dirty="0" smtClean="0"/>
              <a:t>可信性</a:t>
            </a:r>
          </a:p>
          <a:p>
            <a:pPr lvl="1" eaLnBrk="1" hangingPunct="1"/>
            <a:r>
              <a:rPr lang="zh-CN" altLang="en-US" sz="2200" dirty="0" smtClean="0"/>
              <a:t>不可遗忘性</a:t>
            </a:r>
          </a:p>
          <a:p>
            <a:pPr lvl="1" eaLnBrk="1" hangingPunct="1"/>
            <a:r>
              <a:rPr lang="zh-CN" altLang="en-US" sz="2200" dirty="0" smtClean="0"/>
              <a:t>不可抵赖性</a:t>
            </a:r>
          </a:p>
          <a:p>
            <a:pPr eaLnBrk="1" hangingPunct="1"/>
            <a:r>
              <a:rPr lang="zh-CN" altLang="en-US" sz="2400" dirty="0" smtClean="0"/>
              <a:t>数字签名</a:t>
            </a:r>
          </a:p>
          <a:p>
            <a:pPr lvl="1" eaLnBrk="1" hangingPunct="1"/>
            <a:r>
              <a:rPr lang="zh-CN" altLang="en-US" sz="2200" dirty="0" smtClean="0"/>
              <a:t>摘要函数</a:t>
            </a:r>
          </a:p>
          <a:p>
            <a:pPr lvl="1" eaLnBrk="1" hangingPunct="1"/>
            <a:r>
              <a:rPr lang="zh-CN" altLang="en-US" sz="2200" dirty="0" smtClean="0"/>
              <a:t>加密密钥</a:t>
            </a:r>
          </a:p>
          <a:p>
            <a:pPr lvl="1" eaLnBrk="1" hangingPunct="1"/>
            <a:r>
              <a:rPr lang="en-US" altLang="zh-CN" sz="2200" dirty="0" smtClean="0"/>
              <a:t>RSA</a:t>
            </a:r>
            <a:r>
              <a:rPr lang="zh-CN" altLang="en-US" sz="2200" dirty="0" smtClean="0"/>
              <a:t>方法</a:t>
            </a:r>
          </a:p>
          <a:p>
            <a:pPr lvl="2" eaLnBrk="1" hangingPunct="1"/>
            <a:r>
              <a:rPr lang="zh-CN" altLang="en-US" sz="2200" dirty="0" smtClean="0"/>
              <a:t>公开密钥数字签名</a:t>
            </a:r>
          </a:p>
          <a:p>
            <a:pPr lvl="2" eaLnBrk="1" hangingPunct="1"/>
            <a:r>
              <a:rPr lang="zh-CN" altLang="en-US" sz="2200" dirty="0" smtClean="0"/>
              <a:t>保密密钥数字签名</a:t>
            </a:r>
          </a:p>
          <a:p>
            <a:pPr lvl="1" eaLnBrk="1" hangingPunct="1"/>
            <a:r>
              <a:rPr lang="zh-CN" altLang="en-US" sz="2200" dirty="0" smtClean="0"/>
              <a:t>安全摘要函数</a:t>
            </a:r>
          </a:p>
          <a:p>
            <a:pPr lvl="1" eaLnBrk="1" hangingPunct="1"/>
            <a:endParaRPr lang="en-US" altLang="zh-CN" sz="2200" dirty="0" smtClean="0"/>
          </a:p>
        </p:txBody>
      </p:sp>
      <p:sp>
        <p:nvSpPr>
          <p:cNvPr id="5" name="Rectangle 2"/>
          <p:cNvSpPr txBox="1">
            <a:spLocks noChangeArrowheads="1"/>
          </p:cNvSpPr>
          <p:nvPr/>
        </p:nvSpPr>
        <p:spPr>
          <a:xfrm>
            <a:off x="457200" y="1052736"/>
            <a:ext cx="8229600" cy="7112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隶书" pitchFamily="49" charset="-122"/>
              </a:defRPr>
            </a:lvl2pPr>
            <a:lvl3pPr algn="ctr" rtl="0" fontAlgn="base">
              <a:spcBef>
                <a:spcPct val="0"/>
              </a:spcBef>
              <a:spcAft>
                <a:spcPct val="0"/>
              </a:spcAft>
              <a:defRPr sz="4400">
                <a:solidFill>
                  <a:schemeClr val="tx2"/>
                </a:solidFill>
                <a:latin typeface="Arial" charset="0"/>
                <a:ea typeface="隶书" pitchFamily="49" charset="-122"/>
              </a:defRPr>
            </a:lvl3pPr>
            <a:lvl4pPr algn="ctr" rtl="0" fontAlgn="base">
              <a:spcBef>
                <a:spcPct val="0"/>
              </a:spcBef>
              <a:spcAft>
                <a:spcPct val="0"/>
              </a:spcAft>
              <a:defRPr sz="4400">
                <a:solidFill>
                  <a:schemeClr val="tx2"/>
                </a:solidFill>
                <a:latin typeface="Arial" charset="0"/>
                <a:ea typeface="隶书" pitchFamily="49" charset="-122"/>
              </a:defRPr>
            </a:lvl4pPr>
            <a:lvl5pPr algn="ctr" rtl="0" fontAlgn="base">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r>
              <a:rPr lang="zh-CN" altLang="en-US" dirty="0" smtClean="0"/>
              <a:t>数字签名</a:t>
            </a:r>
            <a:br>
              <a:rPr lang="zh-CN" altLang="en-US" dirty="0" smtClean="0"/>
            </a:br>
            <a:endParaRPr lang="zh-CN" altLang="en-US" dirty="0"/>
          </a:p>
        </p:txBody>
      </p:sp>
    </p:spTree>
    <p:extLst>
      <p:ext uri="{BB962C8B-B14F-4D97-AF65-F5344CB8AC3E}">
        <p14:creationId xmlns:p14="http://schemas.microsoft.com/office/powerpoint/2010/main" val="3097454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4">
                                            <p:txEl>
                                              <p:pRg st="0" end="0"/>
                                            </p:txEl>
                                          </p:spTgt>
                                        </p:tgtEl>
                                        <p:attrNameLst>
                                          <p:attrName>style.visibility</p:attrName>
                                        </p:attrNameLst>
                                      </p:cBhvr>
                                      <p:to>
                                        <p:strVal val="visible"/>
                                      </p:to>
                                    </p:set>
                                    <p:animEffect transition="in" filter="wipe(left)">
                                      <p:cBhvr>
                                        <p:cTn id="7" dur="500"/>
                                        <p:tgtEl>
                                          <p:spTgt spid="517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7124">
                                            <p:txEl>
                                              <p:pRg st="1" end="1"/>
                                            </p:txEl>
                                          </p:spTgt>
                                        </p:tgtEl>
                                        <p:attrNameLst>
                                          <p:attrName>style.visibility</p:attrName>
                                        </p:attrNameLst>
                                      </p:cBhvr>
                                      <p:to>
                                        <p:strVal val="visible"/>
                                      </p:to>
                                    </p:set>
                                    <p:animEffect transition="in" filter="wipe(left)">
                                      <p:cBhvr>
                                        <p:cTn id="12" dur="500"/>
                                        <p:tgtEl>
                                          <p:spTgt spid="5171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4">
                                            <p:txEl>
                                              <p:pRg st="2" end="2"/>
                                            </p:txEl>
                                          </p:spTgt>
                                        </p:tgtEl>
                                        <p:attrNameLst>
                                          <p:attrName>style.visibility</p:attrName>
                                        </p:attrNameLst>
                                      </p:cBhvr>
                                      <p:to>
                                        <p:strVal val="visible"/>
                                      </p:to>
                                    </p:set>
                                    <p:animEffect transition="in" filter="wipe(left)">
                                      <p:cBhvr>
                                        <p:cTn id="17" dur="500"/>
                                        <p:tgtEl>
                                          <p:spTgt spid="5171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7124">
                                            <p:txEl>
                                              <p:pRg st="3" end="3"/>
                                            </p:txEl>
                                          </p:spTgt>
                                        </p:tgtEl>
                                        <p:attrNameLst>
                                          <p:attrName>style.visibility</p:attrName>
                                        </p:attrNameLst>
                                      </p:cBhvr>
                                      <p:to>
                                        <p:strVal val="visible"/>
                                      </p:to>
                                    </p:set>
                                    <p:animEffect transition="in" filter="wipe(left)">
                                      <p:cBhvr>
                                        <p:cTn id="22" dur="500"/>
                                        <p:tgtEl>
                                          <p:spTgt spid="5171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7124">
                                            <p:txEl>
                                              <p:pRg st="4" end="4"/>
                                            </p:txEl>
                                          </p:spTgt>
                                        </p:tgtEl>
                                        <p:attrNameLst>
                                          <p:attrName>style.visibility</p:attrName>
                                        </p:attrNameLst>
                                      </p:cBhvr>
                                      <p:to>
                                        <p:strVal val="visible"/>
                                      </p:to>
                                    </p:set>
                                    <p:animEffect transition="in" filter="wipe(left)">
                                      <p:cBhvr>
                                        <p:cTn id="27" dur="500"/>
                                        <p:tgtEl>
                                          <p:spTgt spid="51712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7124">
                                            <p:txEl>
                                              <p:pRg st="5" end="5"/>
                                            </p:txEl>
                                          </p:spTgt>
                                        </p:tgtEl>
                                        <p:attrNameLst>
                                          <p:attrName>style.visibility</p:attrName>
                                        </p:attrNameLst>
                                      </p:cBhvr>
                                      <p:to>
                                        <p:strVal val="visible"/>
                                      </p:to>
                                    </p:set>
                                    <p:animEffect transition="in" filter="wipe(left)">
                                      <p:cBhvr>
                                        <p:cTn id="32" dur="500"/>
                                        <p:tgtEl>
                                          <p:spTgt spid="51712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7124">
                                            <p:txEl>
                                              <p:pRg st="6" end="6"/>
                                            </p:txEl>
                                          </p:spTgt>
                                        </p:tgtEl>
                                        <p:attrNameLst>
                                          <p:attrName>style.visibility</p:attrName>
                                        </p:attrNameLst>
                                      </p:cBhvr>
                                      <p:to>
                                        <p:strVal val="visible"/>
                                      </p:to>
                                    </p:set>
                                    <p:animEffect transition="in" filter="wipe(left)">
                                      <p:cBhvr>
                                        <p:cTn id="37" dur="500"/>
                                        <p:tgtEl>
                                          <p:spTgt spid="51712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7124">
                                            <p:txEl>
                                              <p:pRg st="7" end="7"/>
                                            </p:txEl>
                                          </p:spTgt>
                                        </p:tgtEl>
                                        <p:attrNameLst>
                                          <p:attrName>style.visibility</p:attrName>
                                        </p:attrNameLst>
                                      </p:cBhvr>
                                      <p:to>
                                        <p:strVal val="visible"/>
                                      </p:to>
                                    </p:set>
                                    <p:animEffect transition="in" filter="wipe(left)">
                                      <p:cBhvr>
                                        <p:cTn id="42" dur="500"/>
                                        <p:tgtEl>
                                          <p:spTgt spid="517124">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17124">
                                            <p:txEl>
                                              <p:pRg st="8" end="8"/>
                                            </p:txEl>
                                          </p:spTgt>
                                        </p:tgtEl>
                                        <p:attrNameLst>
                                          <p:attrName>style.visibility</p:attrName>
                                        </p:attrNameLst>
                                      </p:cBhvr>
                                      <p:to>
                                        <p:strVal val="visible"/>
                                      </p:to>
                                    </p:set>
                                    <p:animEffect transition="in" filter="wipe(left)">
                                      <p:cBhvr>
                                        <p:cTn id="45" dur="500"/>
                                        <p:tgtEl>
                                          <p:spTgt spid="517124">
                                            <p:txEl>
                                              <p:pRg st="8" end="8"/>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17124">
                                            <p:txEl>
                                              <p:pRg st="9" end="9"/>
                                            </p:txEl>
                                          </p:spTgt>
                                        </p:tgtEl>
                                        <p:attrNameLst>
                                          <p:attrName>style.visibility</p:attrName>
                                        </p:attrNameLst>
                                      </p:cBhvr>
                                      <p:to>
                                        <p:strVal val="visible"/>
                                      </p:to>
                                    </p:set>
                                    <p:animEffect transition="in" filter="wipe(left)">
                                      <p:cBhvr>
                                        <p:cTn id="48" dur="500"/>
                                        <p:tgtEl>
                                          <p:spTgt spid="517124">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7124">
                                            <p:txEl>
                                              <p:pRg st="10" end="10"/>
                                            </p:txEl>
                                          </p:spTgt>
                                        </p:tgtEl>
                                        <p:attrNameLst>
                                          <p:attrName>style.visibility</p:attrName>
                                        </p:attrNameLst>
                                      </p:cBhvr>
                                      <p:to>
                                        <p:strVal val="visible"/>
                                      </p:to>
                                    </p:set>
                                    <p:animEffect transition="in" filter="wipe(left)">
                                      <p:cBhvr>
                                        <p:cTn id="53" dur="500"/>
                                        <p:tgtEl>
                                          <p:spTgt spid="51712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灯片编号占位符 5"/>
          <p:cNvSpPr txBox="1">
            <a:spLocks noGrp="1" noChangeArrowheads="1"/>
          </p:cNvSpPr>
          <p:nvPr/>
        </p:nvSpPr>
        <p:spPr bwMode="auto">
          <a:xfrm>
            <a:off x="8001000" y="30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r" eaLnBrk="1" hangingPunct="1">
              <a:spcBef>
                <a:spcPct val="50000"/>
              </a:spcBef>
            </a:pPr>
            <a:fld id="{3EC0DCAF-2488-4402-BEA9-373292E4FD88}" type="slidenum">
              <a:rPr lang="en-US" altLang="zh-CN" sz="2000">
                <a:solidFill>
                  <a:schemeClr val="bg2"/>
                </a:solidFill>
              </a:rPr>
              <a:pPr algn="r" eaLnBrk="1" hangingPunct="1">
                <a:spcBef>
                  <a:spcPct val="50000"/>
                </a:spcBef>
              </a:pPr>
              <a:t>35</a:t>
            </a:fld>
            <a:endParaRPr lang="en-US" altLang="zh-CN" sz="1400">
              <a:solidFill>
                <a:schemeClr val="bg2"/>
              </a:solidFill>
            </a:endParaRPr>
          </a:p>
        </p:txBody>
      </p:sp>
      <p:sp>
        <p:nvSpPr>
          <p:cNvPr id="518147" name="Rectangle 2"/>
          <p:cNvSpPr>
            <a:spLocks noGrp="1" noChangeArrowheads="1"/>
          </p:cNvSpPr>
          <p:nvPr>
            <p:ph type="title" idx="4294967295"/>
          </p:nvPr>
        </p:nvSpPr>
        <p:spPr bwMode="auto">
          <a:xfrm>
            <a:off x="457200" y="274638"/>
            <a:ext cx="8229600" cy="1143000"/>
          </a:xfrm>
          <a:prstGeom prst="rect">
            <a:avLst/>
          </a:prstGeom>
          <a:solidFill>
            <a:srgbClr val="FFFFFF"/>
          </a:solidFill>
          <a:ln>
            <a:solidFill>
              <a:srgbClr val="000000"/>
            </a:solidFill>
            <a:miter lim="800000"/>
            <a:headEnd/>
            <a:tailEnd/>
          </a:ln>
        </p:spPr>
        <p:txBody>
          <a:bodyPr/>
          <a:lstStyle/>
          <a:p>
            <a:pPr eaLnBrk="1" hangingPunct="1"/>
            <a:r>
              <a:rPr lang="zh-CN" altLang="en-US" smtClean="0"/>
              <a:t>数字签名技术</a:t>
            </a:r>
          </a:p>
        </p:txBody>
      </p:sp>
      <p:sp>
        <p:nvSpPr>
          <p:cNvPr id="553988" name="AutoShape 3"/>
          <p:cNvSpPr>
            <a:spLocks noChangeArrowheads="1"/>
          </p:cNvSpPr>
          <p:nvPr/>
        </p:nvSpPr>
        <p:spPr bwMode="auto">
          <a:xfrm rot="1677372">
            <a:off x="2630488" y="4295775"/>
            <a:ext cx="4281487" cy="1157288"/>
          </a:xfrm>
          <a:prstGeom prst="curvedUpArrow">
            <a:avLst>
              <a:gd name="adj1" fmla="val 73992"/>
              <a:gd name="adj2" fmla="val 147983"/>
              <a:gd name="adj3" fmla="val 33333"/>
            </a:avLst>
          </a:prstGeom>
          <a:solidFill>
            <a:srgbClr val="66FF66"/>
          </a:solidFill>
          <a:ln w="12700">
            <a:solidFill>
              <a:schemeClr val="tx1"/>
            </a:solidFill>
            <a:miter lim="800000"/>
            <a:headEnd/>
            <a:tailEnd/>
          </a:ln>
        </p:spPr>
        <p:txBody>
          <a:bodyPr wrap="none" anchor="ctr"/>
          <a:lstStyle/>
          <a:p>
            <a:endParaRPr lang="zh-CN" altLang="en-US"/>
          </a:p>
        </p:txBody>
      </p:sp>
      <p:grpSp>
        <p:nvGrpSpPr>
          <p:cNvPr id="553989" name="Group 5"/>
          <p:cNvGrpSpPr>
            <a:grpSpLocks/>
          </p:cNvGrpSpPr>
          <p:nvPr/>
        </p:nvGrpSpPr>
        <p:grpSpPr bwMode="auto">
          <a:xfrm>
            <a:off x="6454775" y="1752600"/>
            <a:ext cx="2689225" cy="1406525"/>
            <a:chOff x="0" y="0"/>
            <a:chExt cx="1694" cy="886"/>
          </a:xfrm>
        </p:grpSpPr>
        <p:graphicFrame>
          <p:nvGraphicFramePr>
            <p:cNvPr id="518231" name="Object 5"/>
            <p:cNvGraphicFramePr>
              <a:graphicFrameLocks noChangeAspect="1"/>
            </p:cNvGraphicFramePr>
            <p:nvPr/>
          </p:nvGraphicFramePr>
          <p:xfrm>
            <a:off x="0" y="0"/>
            <a:ext cx="465" cy="886"/>
          </p:xfrm>
          <a:graphic>
            <a:graphicData uri="http://schemas.openxmlformats.org/presentationml/2006/ole">
              <mc:AlternateContent xmlns:mc="http://schemas.openxmlformats.org/markup-compatibility/2006">
                <mc:Choice xmlns:v="urn:schemas-microsoft-com:vml" Requires="v">
                  <p:oleObj spid="_x0000_s7203" r:id="rId3" imgW="1395413" imgH="2659063" progId="MS_ClipArt_Gallery.2">
                    <p:embed/>
                  </p:oleObj>
                </mc:Choice>
                <mc:Fallback>
                  <p:oleObj r:id="rId3" imgW="1395413" imgH="265906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5"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232" name="Text Box 6"/>
            <p:cNvSpPr txBox="1">
              <a:spLocks noChangeArrowheads="1"/>
            </p:cNvSpPr>
            <p:nvPr/>
          </p:nvSpPr>
          <p:spPr bwMode="auto">
            <a:xfrm>
              <a:off x="288" y="302"/>
              <a:ext cx="14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l" eaLnBrk="1" hangingPunct="1"/>
              <a:r>
                <a:rPr lang="zh-CN" altLang="en-US" sz="2800">
                  <a:solidFill>
                    <a:srgbClr val="CC3300"/>
                  </a:solidFill>
                  <a:ea typeface="楷体_GB2312" pitchFamily="49" charset="-122"/>
                </a:rPr>
                <a:t>公钥</a:t>
              </a:r>
              <a:r>
                <a:rPr lang="en-US" altLang="zh-CN" sz="2800">
                  <a:solidFill>
                    <a:srgbClr val="CC3300"/>
                  </a:solidFill>
                  <a:ea typeface="楷体_GB2312" pitchFamily="49" charset="-122"/>
                </a:rPr>
                <a:t>(m,n=pq)</a:t>
              </a:r>
              <a:endParaRPr lang="en-US" altLang="zh-CN">
                <a:solidFill>
                  <a:schemeClr val="tx1"/>
                </a:solidFill>
              </a:endParaRPr>
            </a:p>
          </p:txBody>
        </p:sp>
      </p:grpSp>
      <p:grpSp>
        <p:nvGrpSpPr>
          <p:cNvPr id="553992" name="Group 8"/>
          <p:cNvGrpSpPr>
            <a:grpSpLocks/>
          </p:cNvGrpSpPr>
          <p:nvPr/>
        </p:nvGrpSpPr>
        <p:grpSpPr bwMode="auto">
          <a:xfrm>
            <a:off x="1905000" y="1752600"/>
            <a:ext cx="2203450" cy="1330325"/>
            <a:chOff x="0" y="0"/>
            <a:chExt cx="1388" cy="838"/>
          </a:xfrm>
        </p:grpSpPr>
        <p:graphicFrame>
          <p:nvGraphicFramePr>
            <p:cNvPr id="518229" name="Object 8"/>
            <p:cNvGraphicFramePr>
              <a:graphicFrameLocks noChangeAspect="1"/>
            </p:cNvGraphicFramePr>
            <p:nvPr/>
          </p:nvGraphicFramePr>
          <p:xfrm>
            <a:off x="0" y="0"/>
            <a:ext cx="440" cy="838"/>
          </p:xfrm>
          <a:graphic>
            <a:graphicData uri="http://schemas.openxmlformats.org/presentationml/2006/ole">
              <mc:AlternateContent xmlns:mc="http://schemas.openxmlformats.org/markup-compatibility/2006">
                <mc:Choice xmlns:v="urn:schemas-microsoft-com:vml" Requires="v">
                  <p:oleObj spid="_x0000_s7204" r:id="rId5" imgW="1381041" imgH="2638357" progId="MS_ClipArt_Gallery.2">
                    <p:embed/>
                  </p:oleObj>
                </mc:Choice>
                <mc:Fallback>
                  <p:oleObj r:id="rId5" imgW="1381041" imgH="2638357"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40" cy="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230" name="Text Box 9"/>
            <p:cNvSpPr txBox="1">
              <a:spLocks noChangeArrowheads="1"/>
            </p:cNvSpPr>
            <p:nvPr/>
          </p:nvSpPr>
          <p:spPr bwMode="auto">
            <a:xfrm>
              <a:off x="263" y="302"/>
              <a:ext cx="1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l" eaLnBrk="1" hangingPunct="1"/>
              <a:r>
                <a:rPr lang="zh-CN" altLang="en-US" sz="2800">
                  <a:solidFill>
                    <a:srgbClr val="00CC00"/>
                  </a:solidFill>
                  <a:ea typeface="楷体_GB2312" pitchFamily="49" charset="-122"/>
                </a:rPr>
                <a:t>私钥</a:t>
              </a:r>
              <a:r>
                <a:rPr lang="en-US" altLang="zh-CN" sz="2800">
                  <a:solidFill>
                    <a:srgbClr val="00CC00"/>
                  </a:solidFill>
                  <a:ea typeface="楷体_GB2312" pitchFamily="49" charset="-122"/>
                </a:rPr>
                <a:t>(r,p,q)</a:t>
              </a:r>
              <a:endParaRPr lang="en-US" altLang="zh-CN">
                <a:solidFill>
                  <a:schemeClr val="tx1"/>
                </a:solidFill>
              </a:endParaRPr>
            </a:p>
          </p:txBody>
        </p:sp>
      </p:grpSp>
      <p:sp>
        <p:nvSpPr>
          <p:cNvPr id="553995" name="AutoShape 10"/>
          <p:cNvSpPr>
            <a:spLocks noChangeArrowheads="1"/>
          </p:cNvSpPr>
          <p:nvPr/>
        </p:nvSpPr>
        <p:spPr bwMode="auto">
          <a:xfrm>
            <a:off x="609600" y="26670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3996" name="AutoShape 11"/>
          <p:cNvSpPr>
            <a:spLocks noChangeArrowheads="1"/>
          </p:cNvSpPr>
          <p:nvPr/>
        </p:nvSpPr>
        <p:spPr bwMode="auto">
          <a:xfrm>
            <a:off x="7315200" y="25908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3997" name="AutoShape 12"/>
          <p:cNvSpPr>
            <a:spLocks noChangeArrowheads="1"/>
          </p:cNvSpPr>
          <p:nvPr/>
        </p:nvSpPr>
        <p:spPr bwMode="auto">
          <a:xfrm>
            <a:off x="25146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3998" name="Line 13"/>
          <p:cNvSpPr>
            <a:spLocks noChangeShapeType="1"/>
          </p:cNvSpPr>
          <p:nvPr/>
        </p:nvSpPr>
        <p:spPr bwMode="auto">
          <a:xfrm>
            <a:off x="3810000" y="3276600"/>
            <a:ext cx="1752600" cy="0"/>
          </a:xfrm>
          <a:prstGeom prst="line">
            <a:avLst/>
          </a:prstGeom>
          <a:noFill/>
          <a:ln w="152400">
            <a:solidFill>
              <a:schemeClr val="folHlink"/>
            </a:solidFill>
            <a:prstDash val="sysDot"/>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999" name="AutoShape 14"/>
          <p:cNvSpPr>
            <a:spLocks noChangeArrowheads="1"/>
          </p:cNvSpPr>
          <p:nvPr/>
        </p:nvSpPr>
        <p:spPr bwMode="auto">
          <a:xfrm>
            <a:off x="2057400" y="3048000"/>
            <a:ext cx="457200" cy="533400"/>
          </a:xfrm>
          <a:prstGeom prst="rightArrow">
            <a:avLst>
              <a:gd name="adj1" fmla="val 50000"/>
              <a:gd name="adj2" fmla="val 25000"/>
            </a:avLst>
          </a:prstGeom>
          <a:solidFill>
            <a:schemeClr val="hlink"/>
          </a:solidFill>
          <a:ln w="12700">
            <a:solidFill>
              <a:schemeClr val="tx1"/>
            </a:solidFill>
            <a:miter lim="800000"/>
            <a:headEnd/>
            <a:tailEnd/>
          </a:ln>
        </p:spPr>
        <p:txBody>
          <a:bodyPr wrap="none" anchor="ctr"/>
          <a:lstStyle/>
          <a:p>
            <a:endParaRPr lang="zh-CN" altLang="en-US"/>
          </a:p>
        </p:txBody>
      </p:sp>
      <p:sp>
        <p:nvSpPr>
          <p:cNvPr id="554000" name="AutoShape 15"/>
          <p:cNvSpPr>
            <a:spLocks noChangeArrowheads="1"/>
          </p:cNvSpPr>
          <p:nvPr/>
        </p:nvSpPr>
        <p:spPr bwMode="auto">
          <a:xfrm>
            <a:off x="6858000" y="3048000"/>
            <a:ext cx="457200" cy="457200"/>
          </a:xfrm>
          <a:prstGeom prst="rightArrow">
            <a:avLst>
              <a:gd name="adj1" fmla="val 50000"/>
              <a:gd name="adj2" fmla="val 25000"/>
            </a:avLst>
          </a:prstGeom>
          <a:solidFill>
            <a:srgbClr val="CC0000"/>
          </a:solidFill>
          <a:ln w="12700">
            <a:solidFill>
              <a:schemeClr val="tx1"/>
            </a:solidFill>
            <a:miter lim="800000"/>
            <a:headEnd/>
            <a:tailEnd/>
          </a:ln>
        </p:spPr>
        <p:txBody>
          <a:bodyPr wrap="none" anchor="ctr"/>
          <a:lstStyle/>
          <a:p>
            <a:endParaRPr lang="zh-CN" altLang="en-US"/>
          </a:p>
        </p:txBody>
      </p:sp>
      <p:grpSp>
        <p:nvGrpSpPr>
          <p:cNvPr id="554001" name="Group 17"/>
          <p:cNvGrpSpPr>
            <a:grpSpLocks/>
          </p:cNvGrpSpPr>
          <p:nvPr/>
        </p:nvGrpSpPr>
        <p:grpSpPr bwMode="auto">
          <a:xfrm>
            <a:off x="4114800" y="3886200"/>
            <a:ext cx="2689225" cy="1406525"/>
            <a:chOff x="0" y="0"/>
            <a:chExt cx="1694" cy="886"/>
          </a:xfrm>
        </p:grpSpPr>
        <p:graphicFrame>
          <p:nvGraphicFramePr>
            <p:cNvPr id="518227" name="Object 17"/>
            <p:cNvGraphicFramePr>
              <a:graphicFrameLocks noChangeAspect="1"/>
            </p:cNvGraphicFramePr>
            <p:nvPr/>
          </p:nvGraphicFramePr>
          <p:xfrm>
            <a:off x="0" y="0"/>
            <a:ext cx="465" cy="886"/>
          </p:xfrm>
          <a:graphic>
            <a:graphicData uri="http://schemas.openxmlformats.org/presentationml/2006/ole">
              <mc:AlternateContent xmlns:mc="http://schemas.openxmlformats.org/markup-compatibility/2006">
                <mc:Choice xmlns:v="urn:schemas-microsoft-com:vml" Requires="v">
                  <p:oleObj spid="_x0000_s7205" r:id="rId7" imgW="1395413" imgH="2659063" progId="MS_ClipArt_Gallery.2">
                    <p:embed/>
                  </p:oleObj>
                </mc:Choice>
                <mc:Fallback>
                  <p:oleObj r:id="rId7" imgW="1395413" imgH="265906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5"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228" name="Text Box 18"/>
            <p:cNvSpPr txBox="1">
              <a:spLocks noChangeArrowheads="1"/>
            </p:cNvSpPr>
            <p:nvPr/>
          </p:nvSpPr>
          <p:spPr bwMode="auto">
            <a:xfrm>
              <a:off x="288" y="302"/>
              <a:ext cx="14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l" eaLnBrk="1" hangingPunct="1"/>
              <a:r>
                <a:rPr lang="zh-CN" altLang="en-US" sz="2800">
                  <a:solidFill>
                    <a:srgbClr val="CC3300"/>
                  </a:solidFill>
                  <a:ea typeface="楷体_GB2312" pitchFamily="49" charset="-122"/>
                </a:rPr>
                <a:t>公钥</a:t>
              </a:r>
              <a:r>
                <a:rPr lang="en-US" altLang="zh-CN" sz="2800">
                  <a:solidFill>
                    <a:srgbClr val="CC3300"/>
                  </a:solidFill>
                  <a:ea typeface="楷体_GB2312" pitchFamily="49" charset="-122"/>
                </a:rPr>
                <a:t>(m,n=pq)</a:t>
              </a:r>
              <a:endParaRPr lang="en-US" altLang="zh-CN">
                <a:solidFill>
                  <a:schemeClr val="tx1"/>
                </a:solidFill>
              </a:endParaRPr>
            </a:p>
          </p:txBody>
        </p:sp>
      </p:grpSp>
      <p:sp>
        <p:nvSpPr>
          <p:cNvPr id="554004" name="AutoShape 19"/>
          <p:cNvSpPr>
            <a:spLocks noChangeArrowheads="1"/>
          </p:cNvSpPr>
          <p:nvPr/>
        </p:nvSpPr>
        <p:spPr bwMode="auto">
          <a:xfrm>
            <a:off x="3962400" y="2133600"/>
            <a:ext cx="1295400" cy="990600"/>
          </a:xfrm>
          <a:prstGeom prst="downArrowCallout">
            <a:avLst>
              <a:gd name="adj1" fmla="val 32692"/>
              <a:gd name="adj2" fmla="val 32692"/>
              <a:gd name="adj3" fmla="val 16667"/>
              <a:gd name="adj4" fmla="val 66667"/>
            </a:avLst>
          </a:prstGeom>
          <a:solidFill>
            <a:schemeClr val="accent1"/>
          </a:solidFill>
          <a:ln w="12700">
            <a:solidFill>
              <a:schemeClr val="tx1"/>
            </a:solidFill>
            <a:miter lim="800000"/>
            <a:headEnd/>
            <a:tailEnd/>
          </a:ln>
        </p:spPr>
        <p:txBody>
          <a:bodyPr wrap="none" anchor="ctr"/>
          <a:lstStyle/>
          <a:p>
            <a:r>
              <a:rPr lang="zh-CN" altLang="en-US">
                <a:solidFill>
                  <a:srgbClr val="FFFF00"/>
                </a:solidFill>
              </a:rPr>
              <a:t>互连网络</a:t>
            </a:r>
            <a:endParaRPr lang="zh-CN" altLang="en-US">
              <a:solidFill>
                <a:schemeClr val="tx1"/>
              </a:solidFill>
            </a:endParaRPr>
          </a:p>
        </p:txBody>
      </p:sp>
      <p:sp>
        <p:nvSpPr>
          <p:cNvPr id="554005" name="AutoShape 20"/>
          <p:cNvSpPr>
            <a:spLocks noChangeArrowheads="1"/>
          </p:cNvSpPr>
          <p:nvPr/>
        </p:nvSpPr>
        <p:spPr bwMode="auto">
          <a:xfrm>
            <a:off x="26670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06" name="AutoShape 21"/>
          <p:cNvSpPr>
            <a:spLocks noChangeArrowheads="1"/>
          </p:cNvSpPr>
          <p:nvPr/>
        </p:nvSpPr>
        <p:spPr bwMode="auto">
          <a:xfrm>
            <a:off x="27432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07" name="AutoShape 22"/>
          <p:cNvSpPr>
            <a:spLocks noChangeArrowheads="1"/>
          </p:cNvSpPr>
          <p:nvPr/>
        </p:nvSpPr>
        <p:spPr bwMode="auto">
          <a:xfrm>
            <a:off x="28956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08" name="AutoShape 23"/>
          <p:cNvSpPr>
            <a:spLocks noChangeArrowheads="1"/>
          </p:cNvSpPr>
          <p:nvPr/>
        </p:nvSpPr>
        <p:spPr bwMode="auto">
          <a:xfrm>
            <a:off x="29718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09" name="AutoShape 24"/>
          <p:cNvSpPr>
            <a:spLocks noChangeArrowheads="1"/>
          </p:cNvSpPr>
          <p:nvPr/>
        </p:nvSpPr>
        <p:spPr bwMode="auto">
          <a:xfrm>
            <a:off x="31242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0" name="AutoShape 25"/>
          <p:cNvSpPr>
            <a:spLocks noChangeArrowheads="1"/>
          </p:cNvSpPr>
          <p:nvPr/>
        </p:nvSpPr>
        <p:spPr bwMode="auto">
          <a:xfrm>
            <a:off x="3276600" y="2743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1" name="AutoShape 26"/>
          <p:cNvSpPr>
            <a:spLocks noChangeArrowheads="1"/>
          </p:cNvSpPr>
          <p:nvPr/>
        </p:nvSpPr>
        <p:spPr bwMode="auto">
          <a:xfrm>
            <a:off x="3429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2" name="AutoShape 27"/>
          <p:cNvSpPr>
            <a:spLocks noChangeArrowheads="1"/>
          </p:cNvSpPr>
          <p:nvPr/>
        </p:nvSpPr>
        <p:spPr bwMode="auto">
          <a:xfrm>
            <a:off x="35814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3" name="AutoShape 28"/>
          <p:cNvSpPr>
            <a:spLocks noChangeArrowheads="1"/>
          </p:cNvSpPr>
          <p:nvPr/>
        </p:nvSpPr>
        <p:spPr bwMode="auto">
          <a:xfrm>
            <a:off x="37338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4" name="AutoShape 29"/>
          <p:cNvSpPr>
            <a:spLocks noChangeArrowheads="1"/>
          </p:cNvSpPr>
          <p:nvPr/>
        </p:nvSpPr>
        <p:spPr bwMode="auto">
          <a:xfrm>
            <a:off x="38862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5" name="AutoShape 30"/>
          <p:cNvSpPr>
            <a:spLocks noChangeArrowheads="1"/>
          </p:cNvSpPr>
          <p:nvPr/>
        </p:nvSpPr>
        <p:spPr bwMode="auto">
          <a:xfrm>
            <a:off x="41148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6" name="AutoShape 31"/>
          <p:cNvSpPr>
            <a:spLocks noChangeArrowheads="1"/>
          </p:cNvSpPr>
          <p:nvPr/>
        </p:nvSpPr>
        <p:spPr bwMode="auto">
          <a:xfrm>
            <a:off x="4191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7" name="AutoShape 32"/>
          <p:cNvSpPr>
            <a:spLocks noChangeArrowheads="1"/>
          </p:cNvSpPr>
          <p:nvPr/>
        </p:nvSpPr>
        <p:spPr bwMode="auto">
          <a:xfrm>
            <a:off x="44196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8" name="AutoShape 33"/>
          <p:cNvSpPr>
            <a:spLocks noChangeArrowheads="1"/>
          </p:cNvSpPr>
          <p:nvPr/>
        </p:nvSpPr>
        <p:spPr bwMode="auto">
          <a:xfrm>
            <a:off x="4572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19" name="AutoShape 34"/>
          <p:cNvSpPr>
            <a:spLocks noChangeArrowheads="1"/>
          </p:cNvSpPr>
          <p:nvPr/>
        </p:nvSpPr>
        <p:spPr bwMode="auto">
          <a:xfrm>
            <a:off x="47244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0" name="AutoShape 35"/>
          <p:cNvSpPr>
            <a:spLocks noChangeArrowheads="1"/>
          </p:cNvSpPr>
          <p:nvPr/>
        </p:nvSpPr>
        <p:spPr bwMode="auto">
          <a:xfrm>
            <a:off x="48006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1" name="AutoShape 36"/>
          <p:cNvSpPr>
            <a:spLocks noChangeArrowheads="1"/>
          </p:cNvSpPr>
          <p:nvPr/>
        </p:nvSpPr>
        <p:spPr bwMode="auto">
          <a:xfrm>
            <a:off x="4953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2" name="AutoShape 37"/>
          <p:cNvSpPr>
            <a:spLocks noChangeArrowheads="1"/>
          </p:cNvSpPr>
          <p:nvPr/>
        </p:nvSpPr>
        <p:spPr bwMode="auto">
          <a:xfrm>
            <a:off x="51816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3" name="AutoShape 38"/>
          <p:cNvSpPr>
            <a:spLocks noChangeArrowheads="1"/>
          </p:cNvSpPr>
          <p:nvPr/>
        </p:nvSpPr>
        <p:spPr bwMode="auto">
          <a:xfrm>
            <a:off x="5334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4" name="AutoShape 39"/>
          <p:cNvSpPr>
            <a:spLocks noChangeArrowheads="1"/>
          </p:cNvSpPr>
          <p:nvPr/>
        </p:nvSpPr>
        <p:spPr bwMode="auto">
          <a:xfrm>
            <a:off x="54864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5" name="AutoShape 40"/>
          <p:cNvSpPr>
            <a:spLocks noChangeArrowheads="1"/>
          </p:cNvSpPr>
          <p:nvPr/>
        </p:nvSpPr>
        <p:spPr bwMode="auto">
          <a:xfrm>
            <a:off x="57150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6" name="AutoShape 41"/>
          <p:cNvSpPr>
            <a:spLocks noChangeArrowheads="1"/>
          </p:cNvSpPr>
          <p:nvPr/>
        </p:nvSpPr>
        <p:spPr bwMode="auto">
          <a:xfrm>
            <a:off x="2590800" y="28194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7" name="AutoShape 42"/>
          <p:cNvSpPr>
            <a:spLocks noChangeArrowheads="1"/>
          </p:cNvSpPr>
          <p:nvPr/>
        </p:nvSpPr>
        <p:spPr bwMode="auto">
          <a:xfrm>
            <a:off x="2667000" y="2895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8" name="AutoShape 43"/>
          <p:cNvSpPr>
            <a:spLocks noChangeArrowheads="1"/>
          </p:cNvSpPr>
          <p:nvPr/>
        </p:nvSpPr>
        <p:spPr bwMode="auto">
          <a:xfrm>
            <a:off x="2743200" y="30480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29" name="AutoShape 44"/>
          <p:cNvSpPr>
            <a:spLocks noChangeArrowheads="1"/>
          </p:cNvSpPr>
          <p:nvPr/>
        </p:nvSpPr>
        <p:spPr bwMode="auto">
          <a:xfrm>
            <a:off x="2819400" y="3124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0" name="AutoShape 45"/>
          <p:cNvSpPr>
            <a:spLocks noChangeArrowheads="1"/>
          </p:cNvSpPr>
          <p:nvPr/>
        </p:nvSpPr>
        <p:spPr bwMode="auto">
          <a:xfrm>
            <a:off x="2819400" y="3276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1" name="AutoShape 46"/>
          <p:cNvSpPr>
            <a:spLocks noChangeArrowheads="1"/>
          </p:cNvSpPr>
          <p:nvPr/>
        </p:nvSpPr>
        <p:spPr bwMode="auto">
          <a:xfrm>
            <a:off x="2819400" y="33528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2" name="AutoShape 47"/>
          <p:cNvSpPr>
            <a:spLocks noChangeArrowheads="1"/>
          </p:cNvSpPr>
          <p:nvPr/>
        </p:nvSpPr>
        <p:spPr bwMode="auto">
          <a:xfrm>
            <a:off x="2895600" y="3505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3" name="AutoShape 48"/>
          <p:cNvSpPr>
            <a:spLocks noChangeArrowheads="1"/>
          </p:cNvSpPr>
          <p:nvPr/>
        </p:nvSpPr>
        <p:spPr bwMode="auto">
          <a:xfrm>
            <a:off x="2971800" y="3657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4" name="AutoShape 49"/>
          <p:cNvSpPr>
            <a:spLocks noChangeArrowheads="1"/>
          </p:cNvSpPr>
          <p:nvPr/>
        </p:nvSpPr>
        <p:spPr bwMode="auto">
          <a:xfrm>
            <a:off x="2971800" y="38100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5" name="AutoShape 50"/>
          <p:cNvSpPr>
            <a:spLocks noChangeArrowheads="1"/>
          </p:cNvSpPr>
          <p:nvPr/>
        </p:nvSpPr>
        <p:spPr bwMode="auto">
          <a:xfrm>
            <a:off x="3048000" y="3886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6" name="AutoShape 51"/>
          <p:cNvSpPr>
            <a:spLocks noChangeArrowheads="1"/>
          </p:cNvSpPr>
          <p:nvPr/>
        </p:nvSpPr>
        <p:spPr bwMode="auto">
          <a:xfrm>
            <a:off x="3124200" y="4038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7" name="AutoShape 52"/>
          <p:cNvSpPr>
            <a:spLocks noChangeArrowheads="1"/>
          </p:cNvSpPr>
          <p:nvPr/>
        </p:nvSpPr>
        <p:spPr bwMode="auto">
          <a:xfrm>
            <a:off x="3276600" y="41148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8" name="AutoShape 53"/>
          <p:cNvSpPr>
            <a:spLocks noChangeArrowheads="1"/>
          </p:cNvSpPr>
          <p:nvPr/>
        </p:nvSpPr>
        <p:spPr bwMode="auto">
          <a:xfrm>
            <a:off x="3429000" y="42672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39" name="AutoShape 54"/>
          <p:cNvSpPr>
            <a:spLocks noChangeArrowheads="1"/>
          </p:cNvSpPr>
          <p:nvPr/>
        </p:nvSpPr>
        <p:spPr bwMode="auto">
          <a:xfrm>
            <a:off x="3581400" y="4419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40" name="AutoShape 55"/>
          <p:cNvSpPr>
            <a:spLocks noChangeArrowheads="1"/>
          </p:cNvSpPr>
          <p:nvPr/>
        </p:nvSpPr>
        <p:spPr bwMode="auto">
          <a:xfrm>
            <a:off x="3657600" y="4419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41" name="AutoShape 56"/>
          <p:cNvSpPr>
            <a:spLocks noChangeArrowheads="1"/>
          </p:cNvSpPr>
          <p:nvPr/>
        </p:nvSpPr>
        <p:spPr bwMode="auto">
          <a:xfrm>
            <a:off x="3657600" y="4419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2" name="AutoShape 57"/>
          <p:cNvSpPr>
            <a:spLocks noChangeArrowheads="1"/>
          </p:cNvSpPr>
          <p:nvPr/>
        </p:nvSpPr>
        <p:spPr bwMode="auto">
          <a:xfrm>
            <a:off x="3733800" y="45720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3" name="AutoShape 58"/>
          <p:cNvSpPr>
            <a:spLocks noChangeArrowheads="1"/>
          </p:cNvSpPr>
          <p:nvPr/>
        </p:nvSpPr>
        <p:spPr bwMode="auto">
          <a:xfrm>
            <a:off x="3810000" y="46482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4" name="AutoShape 59"/>
          <p:cNvSpPr>
            <a:spLocks noChangeArrowheads="1"/>
          </p:cNvSpPr>
          <p:nvPr/>
        </p:nvSpPr>
        <p:spPr bwMode="auto">
          <a:xfrm>
            <a:off x="38862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5" name="AutoShape 60"/>
          <p:cNvSpPr>
            <a:spLocks noChangeArrowheads="1"/>
          </p:cNvSpPr>
          <p:nvPr/>
        </p:nvSpPr>
        <p:spPr bwMode="auto">
          <a:xfrm>
            <a:off x="39624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6" name="AutoShape 61"/>
          <p:cNvSpPr>
            <a:spLocks noChangeArrowheads="1"/>
          </p:cNvSpPr>
          <p:nvPr/>
        </p:nvSpPr>
        <p:spPr bwMode="auto">
          <a:xfrm>
            <a:off x="41148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7" name="AutoShape 62"/>
          <p:cNvSpPr>
            <a:spLocks noChangeArrowheads="1"/>
          </p:cNvSpPr>
          <p:nvPr/>
        </p:nvSpPr>
        <p:spPr bwMode="auto">
          <a:xfrm>
            <a:off x="42672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8" name="AutoShape 63"/>
          <p:cNvSpPr>
            <a:spLocks noChangeArrowheads="1"/>
          </p:cNvSpPr>
          <p:nvPr/>
        </p:nvSpPr>
        <p:spPr bwMode="auto">
          <a:xfrm>
            <a:off x="44196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49" name="AutoShape 64"/>
          <p:cNvSpPr>
            <a:spLocks noChangeArrowheads="1"/>
          </p:cNvSpPr>
          <p:nvPr/>
        </p:nvSpPr>
        <p:spPr bwMode="auto">
          <a:xfrm>
            <a:off x="45720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0" name="AutoShape 65"/>
          <p:cNvSpPr>
            <a:spLocks noChangeArrowheads="1"/>
          </p:cNvSpPr>
          <p:nvPr/>
        </p:nvSpPr>
        <p:spPr bwMode="auto">
          <a:xfrm>
            <a:off x="47244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1" name="AutoShape 66"/>
          <p:cNvSpPr>
            <a:spLocks noChangeArrowheads="1"/>
          </p:cNvSpPr>
          <p:nvPr/>
        </p:nvSpPr>
        <p:spPr bwMode="auto">
          <a:xfrm>
            <a:off x="48768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2" name="AutoShape 67"/>
          <p:cNvSpPr>
            <a:spLocks noChangeArrowheads="1"/>
          </p:cNvSpPr>
          <p:nvPr/>
        </p:nvSpPr>
        <p:spPr bwMode="auto">
          <a:xfrm>
            <a:off x="4953000" y="4800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3" name="AutoShape 68"/>
          <p:cNvSpPr>
            <a:spLocks noChangeArrowheads="1"/>
          </p:cNvSpPr>
          <p:nvPr/>
        </p:nvSpPr>
        <p:spPr bwMode="auto">
          <a:xfrm>
            <a:off x="5105400" y="4724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4" name="AutoShape 69"/>
          <p:cNvSpPr>
            <a:spLocks noChangeArrowheads="1"/>
          </p:cNvSpPr>
          <p:nvPr/>
        </p:nvSpPr>
        <p:spPr bwMode="auto">
          <a:xfrm>
            <a:off x="5257800" y="4724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5" name="AutoShape 70"/>
          <p:cNvSpPr>
            <a:spLocks noChangeArrowheads="1"/>
          </p:cNvSpPr>
          <p:nvPr/>
        </p:nvSpPr>
        <p:spPr bwMode="auto">
          <a:xfrm>
            <a:off x="5410200" y="46482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6" name="AutoShape 71"/>
          <p:cNvSpPr>
            <a:spLocks noChangeArrowheads="1"/>
          </p:cNvSpPr>
          <p:nvPr/>
        </p:nvSpPr>
        <p:spPr bwMode="auto">
          <a:xfrm>
            <a:off x="5486400" y="45720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7" name="AutoShape 72"/>
          <p:cNvSpPr>
            <a:spLocks noChangeArrowheads="1"/>
          </p:cNvSpPr>
          <p:nvPr/>
        </p:nvSpPr>
        <p:spPr bwMode="auto">
          <a:xfrm>
            <a:off x="5562600" y="4419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8" name="AutoShape 73"/>
          <p:cNvSpPr>
            <a:spLocks noChangeArrowheads="1"/>
          </p:cNvSpPr>
          <p:nvPr/>
        </p:nvSpPr>
        <p:spPr bwMode="auto">
          <a:xfrm>
            <a:off x="5715000" y="4343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59" name="AutoShape 74"/>
          <p:cNvSpPr>
            <a:spLocks noChangeArrowheads="1"/>
          </p:cNvSpPr>
          <p:nvPr/>
        </p:nvSpPr>
        <p:spPr bwMode="auto">
          <a:xfrm>
            <a:off x="5791200" y="42672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0" name="AutoShape 75"/>
          <p:cNvSpPr>
            <a:spLocks noChangeArrowheads="1"/>
          </p:cNvSpPr>
          <p:nvPr/>
        </p:nvSpPr>
        <p:spPr bwMode="auto">
          <a:xfrm>
            <a:off x="5791200" y="41148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1" name="AutoShape 76"/>
          <p:cNvSpPr>
            <a:spLocks noChangeArrowheads="1"/>
          </p:cNvSpPr>
          <p:nvPr/>
        </p:nvSpPr>
        <p:spPr bwMode="auto">
          <a:xfrm>
            <a:off x="5867400" y="4038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2" name="AutoShape 77"/>
          <p:cNvSpPr>
            <a:spLocks noChangeArrowheads="1"/>
          </p:cNvSpPr>
          <p:nvPr/>
        </p:nvSpPr>
        <p:spPr bwMode="auto">
          <a:xfrm>
            <a:off x="5943600" y="3962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3" name="AutoShape 78"/>
          <p:cNvSpPr>
            <a:spLocks noChangeArrowheads="1"/>
          </p:cNvSpPr>
          <p:nvPr/>
        </p:nvSpPr>
        <p:spPr bwMode="auto">
          <a:xfrm>
            <a:off x="6096000" y="3962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4" name="AutoShape 79"/>
          <p:cNvSpPr>
            <a:spLocks noChangeArrowheads="1"/>
          </p:cNvSpPr>
          <p:nvPr/>
        </p:nvSpPr>
        <p:spPr bwMode="auto">
          <a:xfrm>
            <a:off x="3581400" y="4419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65" name="AutoShape 80"/>
          <p:cNvSpPr>
            <a:spLocks noChangeArrowheads="1"/>
          </p:cNvSpPr>
          <p:nvPr/>
        </p:nvSpPr>
        <p:spPr bwMode="auto">
          <a:xfrm>
            <a:off x="3657600" y="4419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6" name="AutoShape 81"/>
          <p:cNvSpPr>
            <a:spLocks noChangeArrowheads="1"/>
          </p:cNvSpPr>
          <p:nvPr/>
        </p:nvSpPr>
        <p:spPr bwMode="auto">
          <a:xfrm>
            <a:off x="1524000" y="20574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67" name="AutoShape 82"/>
          <p:cNvSpPr>
            <a:spLocks noChangeArrowheads="1"/>
          </p:cNvSpPr>
          <p:nvPr/>
        </p:nvSpPr>
        <p:spPr bwMode="auto">
          <a:xfrm>
            <a:off x="1752600" y="21336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68" name="AutoShape 83"/>
          <p:cNvSpPr>
            <a:spLocks noChangeArrowheads="1"/>
          </p:cNvSpPr>
          <p:nvPr/>
        </p:nvSpPr>
        <p:spPr bwMode="auto">
          <a:xfrm>
            <a:off x="6400800" y="19050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69" name="AutoShape 84"/>
          <p:cNvSpPr>
            <a:spLocks noChangeArrowheads="1"/>
          </p:cNvSpPr>
          <p:nvPr/>
        </p:nvSpPr>
        <p:spPr bwMode="auto">
          <a:xfrm>
            <a:off x="6248400" y="17526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70" name="AutoShape 85"/>
          <p:cNvSpPr>
            <a:spLocks noChangeArrowheads="1"/>
          </p:cNvSpPr>
          <p:nvPr/>
        </p:nvSpPr>
        <p:spPr bwMode="auto">
          <a:xfrm>
            <a:off x="1524000" y="1905000"/>
            <a:ext cx="1447800" cy="1066800"/>
          </a:xfrm>
          <a:prstGeom prst="horizontalScroll">
            <a:avLst>
              <a:gd name="adj" fmla="val 12500"/>
            </a:avLst>
          </a:prstGeom>
          <a:solidFill>
            <a:srgbClr val="66FFFF"/>
          </a:solidFill>
          <a:ln w="12700">
            <a:solidFill>
              <a:schemeClr val="tx1"/>
            </a:solidFill>
            <a:round/>
            <a:headEnd/>
            <a:tailEnd/>
          </a:ln>
        </p:spPr>
        <p:txBody>
          <a:bodyPr wrap="none" anchor="ctr"/>
          <a:lstStyle/>
          <a:p>
            <a:r>
              <a:rPr lang="zh-CN" altLang="en-US">
                <a:solidFill>
                  <a:schemeClr val="tx1"/>
                </a:solidFill>
              </a:rPr>
              <a:t>原文</a:t>
            </a:r>
          </a:p>
          <a:p>
            <a:r>
              <a:rPr lang="en-US" altLang="zh-CN">
                <a:solidFill>
                  <a:schemeClr val="tx1"/>
                </a:solidFill>
              </a:rPr>
              <a:t>ABCD</a:t>
            </a:r>
          </a:p>
        </p:txBody>
      </p:sp>
      <p:sp>
        <p:nvSpPr>
          <p:cNvPr id="554071" name="AutoShape 86"/>
          <p:cNvSpPr>
            <a:spLocks noChangeArrowheads="1"/>
          </p:cNvSpPr>
          <p:nvPr/>
        </p:nvSpPr>
        <p:spPr bwMode="auto">
          <a:xfrm>
            <a:off x="6400800" y="1905000"/>
            <a:ext cx="1219200" cy="990600"/>
          </a:xfrm>
          <a:prstGeom prst="wave">
            <a:avLst>
              <a:gd name="adj1" fmla="val 13005"/>
              <a:gd name="adj2" fmla="val 0"/>
            </a:avLst>
          </a:prstGeom>
          <a:solidFill>
            <a:schemeClr val="accent1"/>
          </a:solidFill>
          <a:ln w="12700">
            <a:solidFill>
              <a:schemeClr val="tx1"/>
            </a:solidFill>
            <a:round/>
            <a:headEnd/>
            <a:tailEnd/>
          </a:ln>
        </p:spPr>
        <p:txBody>
          <a:bodyPr wrap="none" anchor="ctr"/>
          <a:lstStyle/>
          <a:p>
            <a:r>
              <a:rPr lang="zh-CN" altLang="en-US">
                <a:solidFill>
                  <a:srgbClr val="FFFF99"/>
                </a:solidFill>
              </a:rPr>
              <a:t>密文</a:t>
            </a:r>
          </a:p>
          <a:p>
            <a:r>
              <a:rPr lang="en-US" altLang="zh-CN">
                <a:solidFill>
                  <a:srgbClr val="FFFF99"/>
                </a:solidFill>
              </a:rPr>
              <a:t>%#%</a:t>
            </a:r>
            <a:r>
              <a:rPr lang="zh-CN" altLang="en-US">
                <a:solidFill>
                  <a:srgbClr val="FFFF99"/>
                </a:solidFill>
              </a:rPr>
              <a:t>￥</a:t>
            </a:r>
            <a:endParaRPr lang="zh-CN" altLang="en-US">
              <a:solidFill>
                <a:schemeClr val="tx1"/>
              </a:solidFill>
            </a:endParaRPr>
          </a:p>
        </p:txBody>
      </p:sp>
      <p:sp>
        <p:nvSpPr>
          <p:cNvPr id="554072" name="Text Box 87"/>
          <p:cNvSpPr txBox="1">
            <a:spLocks noChangeArrowheads="1"/>
          </p:cNvSpPr>
          <p:nvPr/>
        </p:nvSpPr>
        <p:spPr bwMode="auto">
          <a:xfrm>
            <a:off x="2514600" y="6248400"/>
            <a:ext cx="3749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8B072A"/>
                </a:solidFill>
                <a:latin typeface="Times New Roman" pitchFamily="18" charset="0"/>
                <a:ea typeface="宋体" pitchFamily="2" charset="-122"/>
              </a:defRPr>
            </a:lvl1pPr>
            <a:lvl2pPr marL="742950" indent="-285750" eaLnBrk="0" hangingPunct="0">
              <a:defRPr sz="2400" b="1">
                <a:solidFill>
                  <a:srgbClr val="8B072A"/>
                </a:solidFill>
                <a:latin typeface="Times New Roman" pitchFamily="18" charset="0"/>
                <a:ea typeface="宋体" pitchFamily="2" charset="-122"/>
              </a:defRPr>
            </a:lvl2pPr>
            <a:lvl3pPr marL="1143000" indent="-228600" eaLnBrk="0" hangingPunct="0">
              <a:defRPr sz="2400" b="1">
                <a:solidFill>
                  <a:srgbClr val="8B072A"/>
                </a:solidFill>
                <a:latin typeface="Times New Roman" pitchFamily="18" charset="0"/>
                <a:ea typeface="宋体" pitchFamily="2" charset="-122"/>
              </a:defRPr>
            </a:lvl3pPr>
            <a:lvl4pPr marL="1600200" indent="-228600" eaLnBrk="0" hangingPunct="0">
              <a:defRPr sz="2400" b="1">
                <a:solidFill>
                  <a:srgbClr val="8B072A"/>
                </a:solidFill>
                <a:latin typeface="Times New Roman" pitchFamily="18" charset="0"/>
                <a:ea typeface="宋体" pitchFamily="2" charset="-122"/>
              </a:defRPr>
            </a:lvl4pPr>
            <a:lvl5pPr marL="2057400" indent="-228600" eaLnBrk="0" hangingPunct="0">
              <a:defRPr sz="2400" b="1">
                <a:solidFill>
                  <a:srgbClr val="8B072A"/>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rgbClr val="8B072A"/>
                </a:solidFill>
                <a:latin typeface="Times New Roman" pitchFamily="18" charset="0"/>
                <a:ea typeface="宋体" pitchFamily="2" charset="-122"/>
              </a:defRPr>
            </a:lvl9pPr>
          </a:lstStyle>
          <a:p>
            <a:pPr algn="l" eaLnBrk="1" hangingPunct="1"/>
            <a:r>
              <a:rPr lang="zh-CN" altLang="en-US" sz="2000" dirty="0" smtClean="0">
                <a:solidFill>
                  <a:schemeClr val="tx1"/>
                </a:solidFill>
                <a:latin typeface="Arial" pitchFamily="34" charset="0"/>
              </a:rPr>
              <a:t>基于公钥</a:t>
            </a:r>
            <a:r>
              <a:rPr lang="en-US" altLang="zh-CN" sz="2000" dirty="0" smtClean="0">
                <a:solidFill>
                  <a:schemeClr val="tx1"/>
                </a:solidFill>
                <a:latin typeface="Arial" pitchFamily="34" charset="0"/>
              </a:rPr>
              <a:t>/</a:t>
            </a:r>
            <a:r>
              <a:rPr lang="zh-CN" altLang="en-US" sz="2000" dirty="0" smtClean="0">
                <a:solidFill>
                  <a:schemeClr val="tx1"/>
                </a:solidFill>
                <a:latin typeface="Arial" pitchFamily="34" charset="0"/>
              </a:rPr>
              <a:t>私钥的数字签名</a:t>
            </a:r>
            <a:endParaRPr lang="zh-CN" altLang="en-US" sz="2000" dirty="0">
              <a:solidFill>
                <a:schemeClr val="tx1"/>
              </a:solidFill>
              <a:latin typeface="Arial" pitchFamily="34" charset="0"/>
            </a:endParaRPr>
          </a:p>
        </p:txBody>
      </p:sp>
    </p:spTree>
    <p:extLst>
      <p:ext uri="{BB962C8B-B14F-4D97-AF65-F5344CB8AC3E}">
        <p14:creationId xmlns:p14="http://schemas.microsoft.com/office/powerpoint/2010/main" val="266536251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53995"/>
                                        </p:tgtEl>
                                        <p:attrNameLst>
                                          <p:attrName>style.visibility</p:attrName>
                                        </p:attrNameLst>
                                      </p:cBhvr>
                                      <p:to>
                                        <p:strVal val="visible"/>
                                      </p:to>
                                    </p:set>
                                    <p:anim calcmode="lin" valueType="num">
                                      <p:cBhvr>
                                        <p:cTn id="7" dur="1000" fill="hold"/>
                                        <p:tgtEl>
                                          <p:spTgt spid="553995"/>
                                        </p:tgtEl>
                                        <p:attrNameLst>
                                          <p:attrName>ppt_w</p:attrName>
                                        </p:attrNameLst>
                                      </p:cBhvr>
                                      <p:tavLst>
                                        <p:tav tm="0">
                                          <p:val>
                                            <p:fltVal val="0"/>
                                          </p:val>
                                        </p:tav>
                                        <p:tav tm="100000">
                                          <p:val>
                                            <p:strVal val="#ppt_w"/>
                                          </p:val>
                                        </p:tav>
                                      </p:tavLst>
                                    </p:anim>
                                    <p:anim calcmode="lin" valueType="num">
                                      <p:cBhvr>
                                        <p:cTn id="8" dur="1000" fill="hold"/>
                                        <p:tgtEl>
                                          <p:spTgt spid="553995"/>
                                        </p:tgtEl>
                                        <p:attrNameLst>
                                          <p:attrName>ppt_h</p:attrName>
                                        </p:attrNameLst>
                                      </p:cBhvr>
                                      <p:tavLst>
                                        <p:tav tm="0">
                                          <p:val>
                                            <p:fltVal val="0"/>
                                          </p:val>
                                        </p:tav>
                                        <p:tav tm="100000">
                                          <p:val>
                                            <p:strVal val="#ppt_h"/>
                                          </p:val>
                                        </p:tav>
                                      </p:tavLst>
                                    </p:anim>
                                    <p:anim calcmode="lin" valueType="num">
                                      <p:cBhvr>
                                        <p:cTn id="9" dur="1000" fill="hold"/>
                                        <p:tgtEl>
                                          <p:spTgt spid="5539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539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553992"/>
                                        </p:tgtEl>
                                        <p:attrNameLst>
                                          <p:attrName>style.visibility</p:attrName>
                                        </p:attrNameLst>
                                      </p:cBhvr>
                                      <p:to>
                                        <p:strVal val="visible"/>
                                      </p:to>
                                    </p:set>
                                    <p:anim calcmode="lin" valueType="num">
                                      <p:cBhvr additive="base">
                                        <p:cTn id="15" dur="500" fill="hold"/>
                                        <p:tgtEl>
                                          <p:spTgt spid="553992"/>
                                        </p:tgtEl>
                                        <p:attrNameLst>
                                          <p:attrName>ppt_x</p:attrName>
                                        </p:attrNameLst>
                                      </p:cBhvr>
                                      <p:tavLst>
                                        <p:tav tm="0">
                                          <p:val>
                                            <p:strVal val="#ppt_x"/>
                                          </p:val>
                                        </p:tav>
                                        <p:tav tm="100000">
                                          <p:val>
                                            <p:strVal val="#ppt_x"/>
                                          </p:val>
                                        </p:tav>
                                      </p:tavLst>
                                    </p:anim>
                                    <p:anim calcmode="lin" valueType="num">
                                      <p:cBhvr additive="base">
                                        <p:cTn id="16" dur="500" fill="hold"/>
                                        <p:tgtEl>
                                          <p:spTgt spid="553992"/>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553999"/>
                                        </p:tgtEl>
                                        <p:attrNameLst>
                                          <p:attrName>style.visibility</p:attrName>
                                        </p:attrNameLst>
                                      </p:cBhvr>
                                      <p:to>
                                        <p:strVal val="visible"/>
                                      </p:to>
                                    </p:set>
                                    <p:anim calcmode="lin" valueType="num">
                                      <p:cBhvr>
                                        <p:cTn id="20" dur="500" fill="hold"/>
                                        <p:tgtEl>
                                          <p:spTgt spid="553999"/>
                                        </p:tgtEl>
                                        <p:attrNameLst>
                                          <p:attrName>ppt_x</p:attrName>
                                        </p:attrNameLst>
                                      </p:cBhvr>
                                      <p:tavLst>
                                        <p:tav tm="0">
                                          <p:val>
                                            <p:strVal val="#ppt_x-#ppt_w/2"/>
                                          </p:val>
                                        </p:tav>
                                        <p:tav tm="100000">
                                          <p:val>
                                            <p:strVal val="#ppt_x"/>
                                          </p:val>
                                        </p:tav>
                                      </p:tavLst>
                                    </p:anim>
                                    <p:anim calcmode="lin" valueType="num">
                                      <p:cBhvr>
                                        <p:cTn id="21" dur="500" fill="hold"/>
                                        <p:tgtEl>
                                          <p:spTgt spid="553999"/>
                                        </p:tgtEl>
                                        <p:attrNameLst>
                                          <p:attrName>ppt_y</p:attrName>
                                        </p:attrNameLst>
                                      </p:cBhvr>
                                      <p:tavLst>
                                        <p:tav tm="0">
                                          <p:val>
                                            <p:strVal val="#ppt_y"/>
                                          </p:val>
                                        </p:tav>
                                        <p:tav tm="100000">
                                          <p:val>
                                            <p:strVal val="#ppt_y"/>
                                          </p:val>
                                        </p:tav>
                                      </p:tavLst>
                                    </p:anim>
                                    <p:anim calcmode="lin" valueType="num">
                                      <p:cBhvr>
                                        <p:cTn id="22" dur="500" fill="hold"/>
                                        <p:tgtEl>
                                          <p:spTgt spid="553999"/>
                                        </p:tgtEl>
                                        <p:attrNameLst>
                                          <p:attrName>ppt_w</p:attrName>
                                        </p:attrNameLst>
                                      </p:cBhvr>
                                      <p:tavLst>
                                        <p:tav tm="0">
                                          <p:val>
                                            <p:fltVal val="0"/>
                                          </p:val>
                                        </p:tav>
                                        <p:tav tm="100000">
                                          <p:val>
                                            <p:strVal val="#ppt_w"/>
                                          </p:val>
                                        </p:tav>
                                      </p:tavLst>
                                    </p:anim>
                                    <p:anim calcmode="lin" valueType="num">
                                      <p:cBhvr>
                                        <p:cTn id="23" dur="500" fill="hold"/>
                                        <p:tgtEl>
                                          <p:spTgt spid="553999"/>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8" presetClass="entr" presetSubtype="3" fill="hold" grpId="0" nodeType="afterEffect">
                                  <p:stCondLst>
                                    <p:cond delay="0"/>
                                  </p:stCondLst>
                                  <p:childTnLst>
                                    <p:set>
                                      <p:cBhvr>
                                        <p:cTn id="26" dur="1" fill="hold">
                                          <p:stCondLst>
                                            <p:cond delay="0"/>
                                          </p:stCondLst>
                                        </p:cTn>
                                        <p:tgtEl>
                                          <p:spTgt spid="554066"/>
                                        </p:tgtEl>
                                        <p:attrNameLst>
                                          <p:attrName>style.visibility</p:attrName>
                                        </p:attrNameLst>
                                      </p:cBhvr>
                                      <p:to>
                                        <p:strVal val="visible"/>
                                      </p:to>
                                    </p:set>
                                    <p:animEffect transition="in" filter="strips(upRight)">
                                      <p:cBhvr>
                                        <p:cTn id="27" dur="500"/>
                                        <p:tgtEl>
                                          <p:spTgt spid="554066"/>
                                        </p:tgtEl>
                                      </p:cBhvr>
                                    </p:animEffect>
                                  </p:childTnLst>
                                  <p:subTnLst>
                                    <p:set>
                                      <p:cBhvr override="childStyle">
                                        <p:cTn dur="1" fill="hold" display="0" masterRel="sameClick" afterEffect="1">
                                          <p:stCondLst>
                                            <p:cond evt="end" delay="0">
                                              <p:tn val="25"/>
                                            </p:cond>
                                          </p:stCondLst>
                                        </p:cTn>
                                        <p:tgtEl>
                                          <p:spTgt spid="554066"/>
                                        </p:tgtEl>
                                        <p:attrNameLst>
                                          <p:attrName>style.visibility</p:attrName>
                                        </p:attrNameLst>
                                      </p:cBhvr>
                                      <p:to>
                                        <p:strVal val="hidden"/>
                                      </p:to>
                                    </p:set>
                                  </p:subTnLst>
                                </p:cTn>
                              </p:par>
                            </p:childTnLst>
                          </p:cTn>
                        </p:par>
                        <p:par>
                          <p:cTn id="28" fill="hold" nodeType="afterGroup">
                            <p:stCondLst>
                              <p:cond delay="1500"/>
                            </p:stCondLst>
                            <p:childTnLst>
                              <p:par>
                                <p:cTn id="29" presetID="19" presetClass="entr" presetSubtype="10" fill="hold" grpId="0" nodeType="afterEffect">
                                  <p:stCondLst>
                                    <p:cond delay="0"/>
                                  </p:stCondLst>
                                  <p:childTnLst>
                                    <p:set>
                                      <p:cBhvr>
                                        <p:cTn id="30" dur="1" fill="hold">
                                          <p:stCondLst>
                                            <p:cond delay="0"/>
                                          </p:stCondLst>
                                        </p:cTn>
                                        <p:tgtEl>
                                          <p:spTgt spid="554070"/>
                                        </p:tgtEl>
                                        <p:attrNameLst>
                                          <p:attrName>style.visibility</p:attrName>
                                        </p:attrNameLst>
                                      </p:cBhvr>
                                      <p:to>
                                        <p:strVal val="visible"/>
                                      </p:to>
                                    </p:set>
                                    <p:anim calcmode="lin" valueType="num">
                                      <p:cBhvr>
                                        <p:cTn id="31" dur="5000" fill="hold"/>
                                        <p:tgtEl>
                                          <p:spTgt spid="554070"/>
                                        </p:tgtEl>
                                        <p:attrNameLst>
                                          <p:attrName>ppt_w</p:attrName>
                                        </p:attrNameLst>
                                      </p:cBhvr>
                                      <p:tavLst>
                                        <p:tav tm="0" fmla="#ppt_w*sin(2.5*pi*$)">
                                          <p:val>
                                            <p:fltVal val="0"/>
                                          </p:val>
                                        </p:tav>
                                        <p:tav tm="100000">
                                          <p:val>
                                            <p:fltVal val="1"/>
                                          </p:val>
                                        </p:tav>
                                      </p:tavLst>
                                    </p:anim>
                                    <p:anim calcmode="lin" valueType="num">
                                      <p:cBhvr>
                                        <p:cTn id="32" dur="5000" fill="hold"/>
                                        <p:tgtEl>
                                          <p:spTgt spid="554070"/>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9"/>
                                            </p:cond>
                                          </p:stCondLst>
                                        </p:cTn>
                                        <p:tgtEl>
                                          <p:spTgt spid="554070"/>
                                        </p:tgtEl>
                                        <p:attrNameLst>
                                          <p:attrName>style.visibility</p:attrName>
                                        </p:attrNameLst>
                                      </p:cBhvr>
                                      <p:to>
                                        <p:strVal val="hidden"/>
                                      </p:to>
                                    </p:set>
                                  </p:subTnLst>
                                </p:cTn>
                              </p:par>
                            </p:childTnLst>
                          </p:cTn>
                        </p:par>
                        <p:par>
                          <p:cTn id="33" fill="hold" nodeType="afterGroup">
                            <p:stCondLst>
                              <p:cond delay="6500"/>
                            </p:stCondLst>
                            <p:childTnLst>
                              <p:par>
                                <p:cTn id="34" presetID="19" presetClass="entr" presetSubtype="10" fill="hold" grpId="0" nodeType="afterEffect">
                                  <p:stCondLst>
                                    <p:cond delay="0"/>
                                  </p:stCondLst>
                                  <p:childTnLst>
                                    <p:set>
                                      <p:cBhvr>
                                        <p:cTn id="35" dur="1" fill="hold">
                                          <p:stCondLst>
                                            <p:cond delay="0"/>
                                          </p:stCondLst>
                                        </p:cTn>
                                        <p:tgtEl>
                                          <p:spTgt spid="554067"/>
                                        </p:tgtEl>
                                        <p:attrNameLst>
                                          <p:attrName>style.visibility</p:attrName>
                                        </p:attrNameLst>
                                      </p:cBhvr>
                                      <p:to>
                                        <p:strVal val="visible"/>
                                      </p:to>
                                    </p:set>
                                    <p:anim calcmode="lin" valueType="num">
                                      <p:cBhvr>
                                        <p:cTn id="36" dur="5000" fill="hold"/>
                                        <p:tgtEl>
                                          <p:spTgt spid="554067"/>
                                        </p:tgtEl>
                                        <p:attrNameLst>
                                          <p:attrName>ppt_w</p:attrName>
                                        </p:attrNameLst>
                                      </p:cBhvr>
                                      <p:tavLst>
                                        <p:tav tm="0" fmla="#ppt_w*sin(2.5*pi*$)">
                                          <p:val>
                                            <p:fltVal val="0"/>
                                          </p:val>
                                        </p:tav>
                                        <p:tav tm="100000">
                                          <p:val>
                                            <p:fltVal val="1"/>
                                          </p:val>
                                        </p:tav>
                                      </p:tavLst>
                                    </p:anim>
                                    <p:anim calcmode="lin" valueType="num">
                                      <p:cBhvr>
                                        <p:cTn id="37" dur="5000" fill="hold"/>
                                        <p:tgtEl>
                                          <p:spTgt spid="55406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34"/>
                                            </p:cond>
                                          </p:stCondLst>
                                        </p:cTn>
                                        <p:tgtEl>
                                          <p:spTgt spid="554067"/>
                                        </p:tgtEl>
                                        <p:attrNameLst>
                                          <p:attrName>style.visibility</p:attrName>
                                        </p:attrNameLst>
                                      </p:cBhvr>
                                      <p:to>
                                        <p:strVal val="hidden"/>
                                      </p:to>
                                    </p:set>
                                  </p:subTnLst>
                                </p:cTn>
                              </p:par>
                            </p:childTnLst>
                          </p:cTn>
                        </p:par>
                        <p:par>
                          <p:cTn id="38" fill="hold" nodeType="afterGroup">
                            <p:stCondLst>
                              <p:cond delay="11500"/>
                            </p:stCondLst>
                            <p:childTnLst>
                              <p:par>
                                <p:cTn id="39" presetID="18" presetClass="entr" presetSubtype="6" fill="hold" grpId="0" nodeType="afterEffect">
                                  <p:stCondLst>
                                    <p:cond delay="0"/>
                                  </p:stCondLst>
                                  <p:childTnLst>
                                    <p:set>
                                      <p:cBhvr>
                                        <p:cTn id="40" dur="1" fill="hold">
                                          <p:stCondLst>
                                            <p:cond delay="0"/>
                                          </p:stCondLst>
                                        </p:cTn>
                                        <p:tgtEl>
                                          <p:spTgt spid="553997"/>
                                        </p:tgtEl>
                                        <p:attrNameLst>
                                          <p:attrName>style.visibility</p:attrName>
                                        </p:attrNameLst>
                                      </p:cBhvr>
                                      <p:to>
                                        <p:strVal val="visible"/>
                                      </p:to>
                                    </p:set>
                                    <p:animEffect transition="in" filter="strips(downRight)">
                                      <p:cBhvr>
                                        <p:cTn id="41" dur="500"/>
                                        <p:tgtEl>
                                          <p:spTgt spid="5539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554004"/>
                                        </p:tgtEl>
                                        <p:attrNameLst>
                                          <p:attrName>style.visibility</p:attrName>
                                        </p:attrNameLst>
                                      </p:cBhvr>
                                      <p:to>
                                        <p:strVal val="visible"/>
                                      </p:to>
                                    </p:set>
                                    <p:anim calcmode="lin" valueType="num">
                                      <p:cBhvr additive="base">
                                        <p:cTn id="46" dur="500" fill="hold"/>
                                        <p:tgtEl>
                                          <p:spTgt spid="554004"/>
                                        </p:tgtEl>
                                        <p:attrNameLst>
                                          <p:attrName>ppt_x</p:attrName>
                                        </p:attrNameLst>
                                      </p:cBhvr>
                                      <p:tavLst>
                                        <p:tav tm="0">
                                          <p:val>
                                            <p:strVal val="#ppt_x"/>
                                          </p:val>
                                        </p:tav>
                                        <p:tav tm="100000">
                                          <p:val>
                                            <p:strVal val="#ppt_x"/>
                                          </p:val>
                                        </p:tav>
                                      </p:tavLst>
                                    </p:anim>
                                    <p:anim calcmode="lin" valueType="num">
                                      <p:cBhvr additive="base">
                                        <p:cTn id="47" dur="500" fill="hold"/>
                                        <p:tgtEl>
                                          <p:spTgt spid="554004"/>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553998"/>
                                        </p:tgtEl>
                                        <p:attrNameLst>
                                          <p:attrName>style.visibility</p:attrName>
                                        </p:attrNameLst>
                                      </p:cBhvr>
                                      <p:to>
                                        <p:strVal val="visible"/>
                                      </p:to>
                                    </p:set>
                                    <p:anim calcmode="lin" valueType="num">
                                      <p:cBhvr>
                                        <p:cTn id="51" dur="500" fill="hold"/>
                                        <p:tgtEl>
                                          <p:spTgt spid="553998"/>
                                        </p:tgtEl>
                                        <p:attrNameLst>
                                          <p:attrName>ppt_x</p:attrName>
                                        </p:attrNameLst>
                                      </p:cBhvr>
                                      <p:tavLst>
                                        <p:tav tm="0">
                                          <p:val>
                                            <p:strVal val="#ppt_x-#ppt_w/2"/>
                                          </p:val>
                                        </p:tav>
                                        <p:tav tm="100000">
                                          <p:val>
                                            <p:strVal val="#ppt_x"/>
                                          </p:val>
                                        </p:tav>
                                      </p:tavLst>
                                    </p:anim>
                                    <p:anim calcmode="lin" valueType="num">
                                      <p:cBhvr>
                                        <p:cTn id="52" dur="500" fill="hold"/>
                                        <p:tgtEl>
                                          <p:spTgt spid="553998"/>
                                        </p:tgtEl>
                                        <p:attrNameLst>
                                          <p:attrName>ppt_y</p:attrName>
                                        </p:attrNameLst>
                                      </p:cBhvr>
                                      <p:tavLst>
                                        <p:tav tm="0">
                                          <p:val>
                                            <p:strVal val="#ppt_y"/>
                                          </p:val>
                                        </p:tav>
                                        <p:tav tm="100000">
                                          <p:val>
                                            <p:strVal val="#ppt_y"/>
                                          </p:val>
                                        </p:tav>
                                      </p:tavLst>
                                    </p:anim>
                                    <p:anim calcmode="lin" valueType="num">
                                      <p:cBhvr>
                                        <p:cTn id="53" dur="500" fill="hold"/>
                                        <p:tgtEl>
                                          <p:spTgt spid="553998"/>
                                        </p:tgtEl>
                                        <p:attrNameLst>
                                          <p:attrName>ppt_w</p:attrName>
                                        </p:attrNameLst>
                                      </p:cBhvr>
                                      <p:tavLst>
                                        <p:tav tm="0">
                                          <p:val>
                                            <p:fltVal val="0"/>
                                          </p:val>
                                        </p:tav>
                                        <p:tav tm="100000">
                                          <p:val>
                                            <p:strVal val="#ppt_w"/>
                                          </p:val>
                                        </p:tav>
                                      </p:tavLst>
                                    </p:anim>
                                    <p:anim calcmode="lin" valueType="num">
                                      <p:cBhvr>
                                        <p:cTn id="54" dur="500" fill="hold"/>
                                        <p:tgtEl>
                                          <p:spTgt spid="553998"/>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1000"/>
                            </p:stCondLst>
                            <p:childTnLst>
                              <p:par>
                                <p:cTn id="56" presetID="11" presetClass="entr" presetSubtype="0" fill="hold" grpId="0" nodeType="afterEffect">
                                  <p:stCondLst>
                                    <p:cond delay="0"/>
                                  </p:stCondLst>
                                  <p:childTnLst>
                                    <p:set>
                                      <p:cBhvr>
                                        <p:cTn id="57" dur="75">
                                          <p:stCondLst>
                                            <p:cond delay="0"/>
                                          </p:stCondLst>
                                        </p:cTn>
                                        <p:tgtEl>
                                          <p:spTgt spid="554005"/>
                                        </p:tgtEl>
                                        <p:attrNameLst>
                                          <p:attrName>style.visibility</p:attrName>
                                        </p:attrNameLst>
                                      </p:cBhvr>
                                      <p:to>
                                        <p:strVal val="visible"/>
                                      </p:to>
                                    </p:set>
                                  </p:childTnLst>
                                </p:cTn>
                              </p:par>
                            </p:childTnLst>
                          </p:cTn>
                        </p:par>
                        <p:par>
                          <p:cTn id="58" fill="hold" nodeType="afterGroup">
                            <p:stCondLst>
                              <p:cond delay="1075"/>
                            </p:stCondLst>
                            <p:childTnLst>
                              <p:par>
                                <p:cTn id="59" presetID="11" presetClass="entr" presetSubtype="0" fill="hold" grpId="0" nodeType="afterEffect">
                                  <p:stCondLst>
                                    <p:cond delay="0"/>
                                  </p:stCondLst>
                                  <p:childTnLst>
                                    <p:set>
                                      <p:cBhvr>
                                        <p:cTn id="60" dur="75">
                                          <p:stCondLst>
                                            <p:cond delay="0"/>
                                          </p:stCondLst>
                                        </p:cTn>
                                        <p:tgtEl>
                                          <p:spTgt spid="554006"/>
                                        </p:tgtEl>
                                        <p:attrNameLst>
                                          <p:attrName>style.visibility</p:attrName>
                                        </p:attrNameLst>
                                      </p:cBhvr>
                                      <p:to>
                                        <p:strVal val="visible"/>
                                      </p:to>
                                    </p:set>
                                  </p:childTnLst>
                                </p:cTn>
                              </p:par>
                            </p:childTnLst>
                          </p:cTn>
                        </p:par>
                        <p:par>
                          <p:cTn id="61" fill="hold" nodeType="afterGroup">
                            <p:stCondLst>
                              <p:cond delay="1150"/>
                            </p:stCondLst>
                            <p:childTnLst>
                              <p:par>
                                <p:cTn id="62" presetID="11" presetClass="entr" presetSubtype="0" fill="hold" grpId="0" nodeType="afterEffect">
                                  <p:stCondLst>
                                    <p:cond delay="0"/>
                                  </p:stCondLst>
                                  <p:childTnLst>
                                    <p:set>
                                      <p:cBhvr>
                                        <p:cTn id="63" dur="75">
                                          <p:stCondLst>
                                            <p:cond delay="0"/>
                                          </p:stCondLst>
                                        </p:cTn>
                                        <p:tgtEl>
                                          <p:spTgt spid="554007"/>
                                        </p:tgtEl>
                                        <p:attrNameLst>
                                          <p:attrName>style.visibility</p:attrName>
                                        </p:attrNameLst>
                                      </p:cBhvr>
                                      <p:to>
                                        <p:strVal val="visible"/>
                                      </p:to>
                                    </p:set>
                                  </p:childTnLst>
                                </p:cTn>
                              </p:par>
                            </p:childTnLst>
                          </p:cTn>
                        </p:par>
                        <p:par>
                          <p:cTn id="64" fill="hold" nodeType="afterGroup">
                            <p:stCondLst>
                              <p:cond delay="1225"/>
                            </p:stCondLst>
                            <p:childTnLst>
                              <p:par>
                                <p:cTn id="65" presetID="11" presetClass="entr" presetSubtype="0" fill="hold" grpId="0" nodeType="afterEffect">
                                  <p:stCondLst>
                                    <p:cond delay="0"/>
                                  </p:stCondLst>
                                  <p:childTnLst>
                                    <p:set>
                                      <p:cBhvr>
                                        <p:cTn id="66" dur="75">
                                          <p:stCondLst>
                                            <p:cond delay="0"/>
                                          </p:stCondLst>
                                        </p:cTn>
                                        <p:tgtEl>
                                          <p:spTgt spid="554008"/>
                                        </p:tgtEl>
                                        <p:attrNameLst>
                                          <p:attrName>style.visibility</p:attrName>
                                        </p:attrNameLst>
                                      </p:cBhvr>
                                      <p:to>
                                        <p:strVal val="visible"/>
                                      </p:to>
                                    </p:set>
                                  </p:childTnLst>
                                </p:cTn>
                              </p:par>
                            </p:childTnLst>
                          </p:cTn>
                        </p:par>
                        <p:par>
                          <p:cTn id="67" fill="hold" nodeType="afterGroup">
                            <p:stCondLst>
                              <p:cond delay="1300"/>
                            </p:stCondLst>
                            <p:childTnLst>
                              <p:par>
                                <p:cTn id="68" presetID="11" presetClass="entr" presetSubtype="0" fill="hold" grpId="0" nodeType="afterEffect">
                                  <p:stCondLst>
                                    <p:cond delay="0"/>
                                  </p:stCondLst>
                                  <p:childTnLst>
                                    <p:set>
                                      <p:cBhvr>
                                        <p:cTn id="69" dur="75">
                                          <p:stCondLst>
                                            <p:cond delay="0"/>
                                          </p:stCondLst>
                                        </p:cTn>
                                        <p:tgtEl>
                                          <p:spTgt spid="554009"/>
                                        </p:tgtEl>
                                        <p:attrNameLst>
                                          <p:attrName>style.visibility</p:attrName>
                                        </p:attrNameLst>
                                      </p:cBhvr>
                                      <p:to>
                                        <p:strVal val="visible"/>
                                      </p:to>
                                    </p:set>
                                  </p:childTnLst>
                                </p:cTn>
                              </p:par>
                            </p:childTnLst>
                          </p:cTn>
                        </p:par>
                        <p:par>
                          <p:cTn id="70" fill="hold" nodeType="afterGroup">
                            <p:stCondLst>
                              <p:cond delay="1375"/>
                            </p:stCondLst>
                            <p:childTnLst>
                              <p:par>
                                <p:cTn id="71" presetID="11" presetClass="entr" presetSubtype="0" fill="hold" grpId="0" nodeType="afterEffect">
                                  <p:stCondLst>
                                    <p:cond delay="0"/>
                                  </p:stCondLst>
                                  <p:childTnLst>
                                    <p:set>
                                      <p:cBhvr>
                                        <p:cTn id="72" dur="75">
                                          <p:stCondLst>
                                            <p:cond delay="0"/>
                                          </p:stCondLst>
                                        </p:cTn>
                                        <p:tgtEl>
                                          <p:spTgt spid="554010"/>
                                        </p:tgtEl>
                                        <p:attrNameLst>
                                          <p:attrName>style.visibility</p:attrName>
                                        </p:attrNameLst>
                                      </p:cBhvr>
                                      <p:to>
                                        <p:strVal val="visible"/>
                                      </p:to>
                                    </p:set>
                                  </p:childTnLst>
                                </p:cTn>
                              </p:par>
                            </p:childTnLst>
                          </p:cTn>
                        </p:par>
                        <p:par>
                          <p:cTn id="73" fill="hold" nodeType="afterGroup">
                            <p:stCondLst>
                              <p:cond delay="1450"/>
                            </p:stCondLst>
                            <p:childTnLst>
                              <p:par>
                                <p:cTn id="74" presetID="11" presetClass="entr" presetSubtype="0" fill="hold" grpId="0" nodeType="afterEffect">
                                  <p:stCondLst>
                                    <p:cond delay="0"/>
                                  </p:stCondLst>
                                  <p:childTnLst>
                                    <p:set>
                                      <p:cBhvr>
                                        <p:cTn id="75" dur="75">
                                          <p:stCondLst>
                                            <p:cond delay="0"/>
                                          </p:stCondLst>
                                        </p:cTn>
                                        <p:tgtEl>
                                          <p:spTgt spid="554011"/>
                                        </p:tgtEl>
                                        <p:attrNameLst>
                                          <p:attrName>style.visibility</p:attrName>
                                        </p:attrNameLst>
                                      </p:cBhvr>
                                      <p:to>
                                        <p:strVal val="visible"/>
                                      </p:to>
                                    </p:set>
                                  </p:childTnLst>
                                </p:cTn>
                              </p:par>
                            </p:childTnLst>
                          </p:cTn>
                        </p:par>
                        <p:par>
                          <p:cTn id="76" fill="hold" nodeType="afterGroup">
                            <p:stCondLst>
                              <p:cond delay="1525"/>
                            </p:stCondLst>
                            <p:childTnLst>
                              <p:par>
                                <p:cTn id="77" presetID="11" presetClass="entr" presetSubtype="0" fill="hold" grpId="0" nodeType="afterEffect">
                                  <p:stCondLst>
                                    <p:cond delay="0"/>
                                  </p:stCondLst>
                                  <p:childTnLst>
                                    <p:set>
                                      <p:cBhvr>
                                        <p:cTn id="78" dur="75">
                                          <p:stCondLst>
                                            <p:cond delay="0"/>
                                          </p:stCondLst>
                                        </p:cTn>
                                        <p:tgtEl>
                                          <p:spTgt spid="554012"/>
                                        </p:tgtEl>
                                        <p:attrNameLst>
                                          <p:attrName>style.visibility</p:attrName>
                                        </p:attrNameLst>
                                      </p:cBhvr>
                                      <p:to>
                                        <p:strVal val="visible"/>
                                      </p:to>
                                    </p:set>
                                  </p:childTnLst>
                                </p:cTn>
                              </p:par>
                            </p:childTnLst>
                          </p:cTn>
                        </p:par>
                        <p:par>
                          <p:cTn id="79" fill="hold" nodeType="afterGroup">
                            <p:stCondLst>
                              <p:cond delay="1600"/>
                            </p:stCondLst>
                            <p:childTnLst>
                              <p:par>
                                <p:cTn id="80" presetID="11" presetClass="entr" presetSubtype="0" fill="hold" grpId="0" nodeType="afterEffect">
                                  <p:stCondLst>
                                    <p:cond delay="0"/>
                                  </p:stCondLst>
                                  <p:childTnLst>
                                    <p:set>
                                      <p:cBhvr>
                                        <p:cTn id="81" dur="75">
                                          <p:stCondLst>
                                            <p:cond delay="0"/>
                                          </p:stCondLst>
                                        </p:cTn>
                                        <p:tgtEl>
                                          <p:spTgt spid="554013"/>
                                        </p:tgtEl>
                                        <p:attrNameLst>
                                          <p:attrName>style.visibility</p:attrName>
                                        </p:attrNameLst>
                                      </p:cBhvr>
                                      <p:to>
                                        <p:strVal val="visible"/>
                                      </p:to>
                                    </p:set>
                                  </p:childTnLst>
                                </p:cTn>
                              </p:par>
                            </p:childTnLst>
                          </p:cTn>
                        </p:par>
                        <p:par>
                          <p:cTn id="82" fill="hold" nodeType="afterGroup">
                            <p:stCondLst>
                              <p:cond delay="1675"/>
                            </p:stCondLst>
                            <p:childTnLst>
                              <p:par>
                                <p:cTn id="83" presetID="11" presetClass="entr" presetSubtype="0" fill="hold" grpId="0" nodeType="afterEffect">
                                  <p:stCondLst>
                                    <p:cond delay="0"/>
                                  </p:stCondLst>
                                  <p:childTnLst>
                                    <p:set>
                                      <p:cBhvr>
                                        <p:cTn id="84" dur="75">
                                          <p:stCondLst>
                                            <p:cond delay="0"/>
                                          </p:stCondLst>
                                        </p:cTn>
                                        <p:tgtEl>
                                          <p:spTgt spid="554014"/>
                                        </p:tgtEl>
                                        <p:attrNameLst>
                                          <p:attrName>style.visibility</p:attrName>
                                        </p:attrNameLst>
                                      </p:cBhvr>
                                      <p:to>
                                        <p:strVal val="visible"/>
                                      </p:to>
                                    </p:set>
                                  </p:childTnLst>
                                </p:cTn>
                              </p:par>
                            </p:childTnLst>
                          </p:cTn>
                        </p:par>
                        <p:par>
                          <p:cTn id="85" fill="hold" nodeType="afterGroup">
                            <p:stCondLst>
                              <p:cond delay="1750"/>
                            </p:stCondLst>
                            <p:childTnLst>
                              <p:par>
                                <p:cTn id="86" presetID="11" presetClass="entr" presetSubtype="0" fill="hold" grpId="0" nodeType="afterEffect">
                                  <p:stCondLst>
                                    <p:cond delay="0"/>
                                  </p:stCondLst>
                                  <p:childTnLst>
                                    <p:set>
                                      <p:cBhvr>
                                        <p:cTn id="87" dur="75">
                                          <p:stCondLst>
                                            <p:cond delay="0"/>
                                          </p:stCondLst>
                                        </p:cTn>
                                        <p:tgtEl>
                                          <p:spTgt spid="554015"/>
                                        </p:tgtEl>
                                        <p:attrNameLst>
                                          <p:attrName>style.visibility</p:attrName>
                                        </p:attrNameLst>
                                      </p:cBhvr>
                                      <p:to>
                                        <p:strVal val="visible"/>
                                      </p:to>
                                    </p:set>
                                  </p:childTnLst>
                                </p:cTn>
                              </p:par>
                            </p:childTnLst>
                          </p:cTn>
                        </p:par>
                        <p:par>
                          <p:cTn id="88" fill="hold" nodeType="afterGroup">
                            <p:stCondLst>
                              <p:cond delay="1825"/>
                            </p:stCondLst>
                            <p:childTnLst>
                              <p:par>
                                <p:cTn id="89" presetID="11" presetClass="entr" presetSubtype="0" fill="hold" grpId="0" nodeType="afterEffect">
                                  <p:stCondLst>
                                    <p:cond delay="0"/>
                                  </p:stCondLst>
                                  <p:childTnLst>
                                    <p:set>
                                      <p:cBhvr>
                                        <p:cTn id="90" dur="75">
                                          <p:stCondLst>
                                            <p:cond delay="0"/>
                                          </p:stCondLst>
                                        </p:cTn>
                                        <p:tgtEl>
                                          <p:spTgt spid="554016"/>
                                        </p:tgtEl>
                                        <p:attrNameLst>
                                          <p:attrName>style.visibility</p:attrName>
                                        </p:attrNameLst>
                                      </p:cBhvr>
                                      <p:to>
                                        <p:strVal val="visible"/>
                                      </p:to>
                                    </p:set>
                                  </p:childTnLst>
                                </p:cTn>
                              </p:par>
                            </p:childTnLst>
                          </p:cTn>
                        </p:par>
                        <p:par>
                          <p:cTn id="91" fill="hold" nodeType="afterGroup">
                            <p:stCondLst>
                              <p:cond delay="1900"/>
                            </p:stCondLst>
                            <p:childTnLst>
                              <p:par>
                                <p:cTn id="92" presetID="11" presetClass="entr" presetSubtype="0" fill="hold" grpId="0" nodeType="afterEffect">
                                  <p:stCondLst>
                                    <p:cond delay="0"/>
                                  </p:stCondLst>
                                  <p:childTnLst>
                                    <p:set>
                                      <p:cBhvr>
                                        <p:cTn id="93" dur="75">
                                          <p:stCondLst>
                                            <p:cond delay="0"/>
                                          </p:stCondLst>
                                        </p:cTn>
                                        <p:tgtEl>
                                          <p:spTgt spid="554017"/>
                                        </p:tgtEl>
                                        <p:attrNameLst>
                                          <p:attrName>style.visibility</p:attrName>
                                        </p:attrNameLst>
                                      </p:cBhvr>
                                      <p:to>
                                        <p:strVal val="visible"/>
                                      </p:to>
                                    </p:set>
                                  </p:childTnLst>
                                </p:cTn>
                              </p:par>
                            </p:childTnLst>
                          </p:cTn>
                        </p:par>
                        <p:par>
                          <p:cTn id="94" fill="hold" nodeType="afterGroup">
                            <p:stCondLst>
                              <p:cond delay="1975"/>
                            </p:stCondLst>
                            <p:childTnLst>
                              <p:par>
                                <p:cTn id="95" presetID="11" presetClass="entr" presetSubtype="0" fill="hold" grpId="0" nodeType="afterEffect">
                                  <p:stCondLst>
                                    <p:cond delay="0"/>
                                  </p:stCondLst>
                                  <p:childTnLst>
                                    <p:set>
                                      <p:cBhvr>
                                        <p:cTn id="96" dur="75">
                                          <p:stCondLst>
                                            <p:cond delay="0"/>
                                          </p:stCondLst>
                                        </p:cTn>
                                        <p:tgtEl>
                                          <p:spTgt spid="554018"/>
                                        </p:tgtEl>
                                        <p:attrNameLst>
                                          <p:attrName>style.visibility</p:attrName>
                                        </p:attrNameLst>
                                      </p:cBhvr>
                                      <p:to>
                                        <p:strVal val="visible"/>
                                      </p:to>
                                    </p:set>
                                  </p:childTnLst>
                                </p:cTn>
                              </p:par>
                            </p:childTnLst>
                          </p:cTn>
                        </p:par>
                        <p:par>
                          <p:cTn id="97" fill="hold" nodeType="afterGroup">
                            <p:stCondLst>
                              <p:cond delay="2050"/>
                            </p:stCondLst>
                            <p:childTnLst>
                              <p:par>
                                <p:cTn id="98" presetID="11" presetClass="entr" presetSubtype="0" fill="hold" grpId="0" nodeType="afterEffect">
                                  <p:stCondLst>
                                    <p:cond delay="0"/>
                                  </p:stCondLst>
                                  <p:childTnLst>
                                    <p:set>
                                      <p:cBhvr>
                                        <p:cTn id="99" dur="75">
                                          <p:stCondLst>
                                            <p:cond delay="0"/>
                                          </p:stCondLst>
                                        </p:cTn>
                                        <p:tgtEl>
                                          <p:spTgt spid="554019"/>
                                        </p:tgtEl>
                                        <p:attrNameLst>
                                          <p:attrName>style.visibility</p:attrName>
                                        </p:attrNameLst>
                                      </p:cBhvr>
                                      <p:to>
                                        <p:strVal val="visible"/>
                                      </p:to>
                                    </p:set>
                                  </p:childTnLst>
                                </p:cTn>
                              </p:par>
                            </p:childTnLst>
                          </p:cTn>
                        </p:par>
                        <p:par>
                          <p:cTn id="100" fill="hold" nodeType="afterGroup">
                            <p:stCondLst>
                              <p:cond delay="2125"/>
                            </p:stCondLst>
                            <p:childTnLst>
                              <p:par>
                                <p:cTn id="101" presetID="11" presetClass="entr" presetSubtype="0" fill="hold" grpId="0" nodeType="afterEffect">
                                  <p:stCondLst>
                                    <p:cond delay="0"/>
                                  </p:stCondLst>
                                  <p:childTnLst>
                                    <p:set>
                                      <p:cBhvr>
                                        <p:cTn id="102" dur="75">
                                          <p:stCondLst>
                                            <p:cond delay="0"/>
                                          </p:stCondLst>
                                        </p:cTn>
                                        <p:tgtEl>
                                          <p:spTgt spid="554020"/>
                                        </p:tgtEl>
                                        <p:attrNameLst>
                                          <p:attrName>style.visibility</p:attrName>
                                        </p:attrNameLst>
                                      </p:cBhvr>
                                      <p:to>
                                        <p:strVal val="visible"/>
                                      </p:to>
                                    </p:set>
                                  </p:childTnLst>
                                </p:cTn>
                              </p:par>
                            </p:childTnLst>
                          </p:cTn>
                        </p:par>
                        <p:par>
                          <p:cTn id="103" fill="hold" nodeType="afterGroup">
                            <p:stCondLst>
                              <p:cond delay="2200"/>
                            </p:stCondLst>
                            <p:childTnLst>
                              <p:par>
                                <p:cTn id="104" presetID="11" presetClass="entr" presetSubtype="0" fill="hold" grpId="0" nodeType="afterEffect">
                                  <p:stCondLst>
                                    <p:cond delay="0"/>
                                  </p:stCondLst>
                                  <p:childTnLst>
                                    <p:set>
                                      <p:cBhvr>
                                        <p:cTn id="105" dur="75">
                                          <p:stCondLst>
                                            <p:cond delay="0"/>
                                          </p:stCondLst>
                                        </p:cTn>
                                        <p:tgtEl>
                                          <p:spTgt spid="554021"/>
                                        </p:tgtEl>
                                        <p:attrNameLst>
                                          <p:attrName>style.visibility</p:attrName>
                                        </p:attrNameLst>
                                      </p:cBhvr>
                                      <p:to>
                                        <p:strVal val="visible"/>
                                      </p:to>
                                    </p:set>
                                  </p:childTnLst>
                                </p:cTn>
                              </p:par>
                            </p:childTnLst>
                          </p:cTn>
                        </p:par>
                        <p:par>
                          <p:cTn id="106" fill="hold" nodeType="afterGroup">
                            <p:stCondLst>
                              <p:cond delay="2275"/>
                            </p:stCondLst>
                            <p:childTnLst>
                              <p:par>
                                <p:cTn id="107" presetID="11" presetClass="entr" presetSubtype="0" fill="hold" grpId="0" nodeType="afterEffect">
                                  <p:stCondLst>
                                    <p:cond delay="0"/>
                                  </p:stCondLst>
                                  <p:childTnLst>
                                    <p:set>
                                      <p:cBhvr>
                                        <p:cTn id="108" dur="75">
                                          <p:stCondLst>
                                            <p:cond delay="0"/>
                                          </p:stCondLst>
                                        </p:cTn>
                                        <p:tgtEl>
                                          <p:spTgt spid="554022"/>
                                        </p:tgtEl>
                                        <p:attrNameLst>
                                          <p:attrName>style.visibility</p:attrName>
                                        </p:attrNameLst>
                                      </p:cBhvr>
                                      <p:to>
                                        <p:strVal val="visible"/>
                                      </p:to>
                                    </p:set>
                                  </p:childTnLst>
                                </p:cTn>
                              </p:par>
                            </p:childTnLst>
                          </p:cTn>
                        </p:par>
                        <p:par>
                          <p:cTn id="109" fill="hold" nodeType="afterGroup">
                            <p:stCondLst>
                              <p:cond delay="2350"/>
                            </p:stCondLst>
                            <p:childTnLst>
                              <p:par>
                                <p:cTn id="110" presetID="11" presetClass="entr" presetSubtype="0" fill="hold" grpId="0" nodeType="afterEffect">
                                  <p:stCondLst>
                                    <p:cond delay="0"/>
                                  </p:stCondLst>
                                  <p:childTnLst>
                                    <p:set>
                                      <p:cBhvr>
                                        <p:cTn id="111" dur="75">
                                          <p:stCondLst>
                                            <p:cond delay="0"/>
                                          </p:stCondLst>
                                        </p:cTn>
                                        <p:tgtEl>
                                          <p:spTgt spid="554023"/>
                                        </p:tgtEl>
                                        <p:attrNameLst>
                                          <p:attrName>style.visibility</p:attrName>
                                        </p:attrNameLst>
                                      </p:cBhvr>
                                      <p:to>
                                        <p:strVal val="visible"/>
                                      </p:to>
                                    </p:set>
                                  </p:childTnLst>
                                </p:cTn>
                              </p:par>
                            </p:childTnLst>
                          </p:cTn>
                        </p:par>
                        <p:par>
                          <p:cTn id="112" fill="hold" nodeType="afterGroup">
                            <p:stCondLst>
                              <p:cond delay="2425"/>
                            </p:stCondLst>
                            <p:childTnLst>
                              <p:par>
                                <p:cTn id="113" presetID="11" presetClass="entr" presetSubtype="0" fill="hold" grpId="0" nodeType="afterEffect">
                                  <p:stCondLst>
                                    <p:cond delay="0"/>
                                  </p:stCondLst>
                                  <p:childTnLst>
                                    <p:set>
                                      <p:cBhvr>
                                        <p:cTn id="114" dur="75">
                                          <p:stCondLst>
                                            <p:cond delay="0"/>
                                          </p:stCondLst>
                                        </p:cTn>
                                        <p:tgtEl>
                                          <p:spTgt spid="554024"/>
                                        </p:tgtEl>
                                        <p:attrNameLst>
                                          <p:attrName>style.visibility</p:attrName>
                                        </p:attrNameLst>
                                      </p:cBhvr>
                                      <p:to>
                                        <p:strVal val="visible"/>
                                      </p:to>
                                    </p:set>
                                  </p:childTnLst>
                                </p:cTn>
                              </p:par>
                            </p:childTnLst>
                          </p:cTn>
                        </p:par>
                        <p:par>
                          <p:cTn id="115" fill="hold" nodeType="afterGroup">
                            <p:stCondLst>
                              <p:cond delay="2500"/>
                            </p:stCondLst>
                            <p:childTnLst>
                              <p:par>
                                <p:cTn id="116" presetID="1" presetClass="entr" presetSubtype="0" fill="hold" grpId="0" nodeType="afterEffect">
                                  <p:stCondLst>
                                    <p:cond delay="0"/>
                                  </p:stCondLst>
                                  <p:childTnLst>
                                    <p:set>
                                      <p:cBhvr>
                                        <p:cTn id="117" dur="1" fill="hold">
                                          <p:stCondLst>
                                            <p:cond delay="499"/>
                                          </p:stCondLst>
                                        </p:cTn>
                                        <p:tgtEl>
                                          <p:spTgt spid="554025"/>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1" fill="hold" nodeType="clickEffect">
                                  <p:stCondLst>
                                    <p:cond delay="0"/>
                                  </p:stCondLst>
                                  <p:childTnLst>
                                    <p:set>
                                      <p:cBhvr>
                                        <p:cTn id="121" dur="1" fill="hold">
                                          <p:stCondLst>
                                            <p:cond delay="0"/>
                                          </p:stCondLst>
                                        </p:cTn>
                                        <p:tgtEl>
                                          <p:spTgt spid="553989"/>
                                        </p:tgtEl>
                                        <p:attrNameLst>
                                          <p:attrName>style.visibility</p:attrName>
                                        </p:attrNameLst>
                                      </p:cBhvr>
                                      <p:to>
                                        <p:strVal val="visible"/>
                                      </p:to>
                                    </p:set>
                                    <p:anim calcmode="lin" valueType="num">
                                      <p:cBhvr additive="base">
                                        <p:cTn id="122" dur="500" fill="hold"/>
                                        <p:tgtEl>
                                          <p:spTgt spid="553989"/>
                                        </p:tgtEl>
                                        <p:attrNameLst>
                                          <p:attrName>ppt_x</p:attrName>
                                        </p:attrNameLst>
                                      </p:cBhvr>
                                      <p:tavLst>
                                        <p:tav tm="0">
                                          <p:val>
                                            <p:strVal val="#ppt_x"/>
                                          </p:val>
                                        </p:tav>
                                        <p:tav tm="100000">
                                          <p:val>
                                            <p:strVal val="#ppt_x"/>
                                          </p:val>
                                        </p:tav>
                                      </p:tavLst>
                                    </p:anim>
                                    <p:anim calcmode="lin" valueType="num">
                                      <p:cBhvr additive="base">
                                        <p:cTn id="123" dur="500" fill="hold"/>
                                        <p:tgtEl>
                                          <p:spTgt spid="553989"/>
                                        </p:tgtEl>
                                        <p:attrNameLst>
                                          <p:attrName>ppt_y</p:attrName>
                                        </p:attrNameLst>
                                      </p:cBhvr>
                                      <p:tavLst>
                                        <p:tav tm="0">
                                          <p:val>
                                            <p:strVal val="0-#ppt_h/2"/>
                                          </p:val>
                                        </p:tav>
                                        <p:tav tm="100000">
                                          <p:val>
                                            <p:strVal val="#ppt_y"/>
                                          </p:val>
                                        </p:tav>
                                      </p:tavLst>
                                    </p:anim>
                                  </p:childTnLst>
                                </p:cTn>
                              </p:par>
                            </p:childTnLst>
                          </p:cTn>
                        </p:par>
                        <p:par>
                          <p:cTn id="124" fill="hold" nodeType="afterGroup">
                            <p:stCondLst>
                              <p:cond delay="500"/>
                            </p:stCondLst>
                            <p:childTnLst>
                              <p:par>
                                <p:cTn id="125" presetID="17" presetClass="entr" presetSubtype="8" fill="hold" grpId="0" nodeType="afterEffect">
                                  <p:stCondLst>
                                    <p:cond delay="0"/>
                                  </p:stCondLst>
                                  <p:childTnLst>
                                    <p:set>
                                      <p:cBhvr>
                                        <p:cTn id="126" dur="1" fill="hold">
                                          <p:stCondLst>
                                            <p:cond delay="0"/>
                                          </p:stCondLst>
                                        </p:cTn>
                                        <p:tgtEl>
                                          <p:spTgt spid="554000"/>
                                        </p:tgtEl>
                                        <p:attrNameLst>
                                          <p:attrName>style.visibility</p:attrName>
                                        </p:attrNameLst>
                                      </p:cBhvr>
                                      <p:to>
                                        <p:strVal val="visible"/>
                                      </p:to>
                                    </p:set>
                                    <p:anim calcmode="lin" valueType="num">
                                      <p:cBhvr>
                                        <p:cTn id="127" dur="500" fill="hold"/>
                                        <p:tgtEl>
                                          <p:spTgt spid="554000"/>
                                        </p:tgtEl>
                                        <p:attrNameLst>
                                          <p:attrName>ppt_x</p:attrName>
                                        </p:attrNameLst>
                                      </p:cBhvr>
                                      <p:tavLst>
                                        <p:tav tm="0">
                                          <p:val>
                                            <p:strVal val="#ppt_x-#ppt_w/2"/>
                                          </p:val>
                                        </p:tav>
                                        <p:tav tm="100000">
                                          <p:val>
                                            <p:strVal val="#ppt_x"/>
                                          </p:val>
                                        </p:tav>
                                      </p:tavLst>
                                    </p:anim>
                                    <p:anim calcmode="lin" valueType="num">
                                      <p:cBhvr>
                                        <p:cTn id="128" dur="500" fill="hold"/>
                                        <p:tgtEl>
                                          <p:spTgt spid="554000"/>
                                        </p:tgtEl>
                                        <p:attrNameLst>
                                          <p:attrName>ppt_y</p:attrName>
                                        </p:attrNameLst>
                                      </p:cBhvr>
                                      <p:tavLst>
                                        <p:tav tm="0">
                                          <p:val>
                                            <p:strVal val="#ppt_y"/>
                                          </p:val>
                                        </p:tav>
                                        <p:tav tm="100000">
                                          <p:val>
                                            <p:strVal val="#ppt_y"/>
                                          </p:val>
                                        </p:tav>
                                      </p:tavLst>
                                    </p:anim>
                                    <p:anim calcmode="lin" valueType="num">
                                      <p:cBhvr>
                                        <p:cTn id="129" dur="500" fill="hold"/>
                                        <p:tgtEl>
                                          <p:spTgt spid="554000"/>
                                        </p:tgtEl>
                                        <p:attrNameLst>
                                          <p:attrName>ppt_w</p:attrName>
                                        </p:attrNameLst>
                                      </p:cBhvr>
                                      <p:tavLst>
                                        <p:tav tm="0">
                                          <p:val>
                                            <p:fltVal val="0"/>
                                          </p:val>
                                        </p:tav>
                                        <p:tav tm="100000">
                                          <p:val>
                                            <p:strVal val="#ppt_w"/>
                                          </p:val>
                                        </p:tav>
                                      </p:tavLst>
                                    </p:anim>
                                    <p:anim calcmode="lin" valueType="num">
                                      <p:cBhvr>
                                        <p:cTn id="130" dur="500" fill="hold"/>
                                        <p:tgtEl>
                                          <p:spTgt spid="554000"/>
                                        </p:tgtEl>
                                        <p:attrNameLst>
                                          <p:attrName>ppt_h</p:attrName>
                                        </p:attrNameLst>
                                      </p:cBhvr>
                                      <p:tavLst>
                                        <p:tav tm="0">
                                          <p:val>
                                            <p:strVal val="#ppt_h"/>
                                          </p:val>
                                        </p:tav>
                                        <p:tav tm="100000">
                                          <p:val>
                                            <p:strVal val="#ppt_h"/>
                                          </p:val>
                                        </p:tav>
                                      </p:tavLst>
                                    </p:anim>
                                  </p:childTnLst>
                                </p:cTn>
                              </p:par>
                            </p:childTnLst>
                          </p:cTn>
                        </p:par>
                        <p:par>
                          <p:cTn id="131" fill="hold" nodeType="afterGroup">
                            <p:stCondLst>
                              <p:cond delay="1000"/>
                            </p:stCondLst>
                            <p:childTnLst>
                              <p:par>
                                <p:cTn id="132" presetID="18" presetClass="entr" presetSubtype="3" fill="hold" grpId="0" nodeType="afterEffect">
                                  <p:stCondLst>
                                    <p:cond delay="0"/>
                                  </p:stCondLst>
                                  <p:childTnLst>
                                    <p:set>
                                      <p:cBhvr>
                                        <p:cTn id="133" dur="1" fill="hold">
                                          <p:stCondLst>
                                            <p:cond delay="0"/>
                                          </p:stCondLst>
                                        </p:cTn>
                                        <p:tgtEl>
                                          <p:spTgt spid="554068"/>
                                        </p:tgtEl>
                                        <p:attrNameLst>
                                          <p:attrName>style.visibility</p:attrName>
                                        </p:attrNameLst>
                                      </p:cBhvr>
                                      <p:to>
                                        <p:strVal val="visible"/>
                                      </p:to>
                                    </p:set>
                                    <p:animEffect transition="in" filter="strips(upRight)">
                                      <p:cBhvr>
                                        <p:cTn id="134" dur="500"/>
                                        <p:tgtEl>
                                          <p:spTgt spid="554068"/>
                                        </p:tgtEl>
                                      </p:cBhvr>
                                    </p:animEffect>
                                  </p:childTnLst>
                                  <p:subTnLst>
                                    <p:set>
                                      <p:cBhvr override="childStyle">
                                        <p:cTn dur="1" fill="hold" display="0" masterRel="sameClick" afterEffect="1">
                                          <p:stCondLst>
                                            <p:cond evt="end" delay="0">
                                              <p:tn val="132"/>
                                            </p:cond>
                                          </p:stCondLst>
                                        </p:cTn>
                                        <p:tgtEl>
                                          <p:spTgt spid="554068"/>
                                        </p:tgtEl>
                                        <p:attrNameLst>
                                          <p:attrName>style.visibility</p:attrName>
                                        </p:attrNameLst>
                                      </p:cBhvr>
                                      <p:to>
                                        <p:strVal val="hidden"/>
                                      </p:to>
                                    </p:set>
                                  </p:subTnLst>
                                </p:cTn>
                              </p:par>
                            </p:childTnLst>
                          </p:cTn>
                        </p:par>
                        <p:par>
                          <p:cTn id="135" fill="hold" nodeType="afterGroup">
                            <p:stCondLst>
                              <p:cond delay="1500"/>
                            </p:stCondLst>
                            <p:childTnLst>
                              <p:par>
                                <p:cTn id="136" presetID="19" presetClass="entr" presetSubtype="10" fill="hold" grpId="0" nodeType="afterEffect">
                                  <p:stCondLst>
                                    <p:cond delay="0"/>
                                  </p:stCondLst>
                                  <p:childTnLst>
                                    <p:set>
                                      <p:cBhvr>
                                        <p:cTn id="137" dur="1" fill="hold">
                                          <p:stCondLst>
                                            <p:cond delay="0"/>
                                          </p:stCondLst>
                                        </p:cTn>
                                        <p:tgtEl>
                                          <p:spTgt spid="554071"/>
                                        </p:tgtEl>
                                        <p:attrNameLst>
                                          <p:attrName>style.visibility</p:attrName>
                                        </p:attrNameLst>
                                      </p:cBhvr>
                                      <p:to>
                                        <p:strVal val="visible"/>
                                      </p:to>
                                    </p:set>
                                    <p:anim calcmode="lin" valueType="num">
                                      <p:cBhvr>
                                        <p:cTn id="138" dur="5000" fill="hold"/>
                                        <p:tgtEl>
                                          <p:spTgt spid="554071"/>
                                        </p:tgtEl>
                                        <p:attrNameLst>
                                          <p:attrName>ppt_w</p:attrName>
                                        </p:attrNameLst>
                                      </p:cBhvr>
                                      <p:tavLst>
                                        <p:tav tm="0" fmla="#ppt_w*sin(2.5*pi*$)">
                                          <p:val>
                                            <p:fltVal val="0"/>
                                          </p:val>
                                        </p:tav>
                                        <p:tav tm="100000">
                                          <p:val>
                                            <p:fltVal val="1"/>
                                          </p:val>
                                        </p:tav>
                                      </p:tavLst>
                                    </p:anim>
                                    <p:anim calcmode="lin" valueType="num">
                                      <p:cBhvr>
                                        <p:cTn id="139" dur="5000" fill="hold"/>
                                        <p:tgtEl>
                                          <p:spTgt spid="554071"/>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36"/>
                                            </p:cond>
                                          </p:stCondLst>
                                        </p:cTn>
                                        <p:tgtEl>
                                          <p:spTgt spid="554071"/>
                                        </p:tgtEl>
                                        <p:attrNameLst>
                                          <p:attrName>style.visibility</p:attrName>
                                        </p:attrNameLst>
                                      </p:cBhvr>
                                      <p:to>
                                        <p:strVal val="hidden"/>
                                      </p:to>
                                    </p:set>
                                  </p:subTnLst>
                                </p:cTn>
                              </p:par>
                            </p:childTnLst>
                          </p:cTn>
                        </p:par>
                        <p:par>
                          <p:cTn id="140" fill="hold" nodeType="afterGroup">
                            <p:stCondLst>
                              <p:cond delay="6500"/>
                            </p:stCondLst>
                            <p:childTnLst>
                              <p:par>
                                <p:cTn id="141" presetID="19" presetClass="entr" presetSubtype="10" fill="hold" grpId="0" nodeType="afterEffect">
                                  <p:stCondLst>
                                    <p:cond delay="0"/>
                                  </p:stCondLst>
                                  <p:childTnLst>
                                    <p:set>
                                      <p:cBhvr>
                                        <p:cTn id="142" dur="1" fill="hold">
                                          <p:stCondLst>
                                            <p:cond delay="0"/>
                                          </p:stCondLst>
                                        </p:cTn>
                                        <p:tgtEl>
                                          <p:spTgt spid="554069"/>
                                        </p:tgtEl>
                                        <p:attrNameLst>
                                          <p:attrName>style.visibility</p:attrName>
                                        </p:attrNameLst>
                                      </p:cBhvr>
                                      <p:to>
                                        <p:strVal val="visible"/>
                                      </p:to>
                                    </p:set>
                                    <p:anim calcmode="lin" valueType="num">
                                      <p:cBhvr>
                                        <p:cTn id="143" dur="5000" fill="hold"/>
                                        <p:tgtEl>
                                          <p:spTgt spid="554069"/>
                                        </p:tgtEl>
                                        <p:attrNameLst>
                                          <p:attrName>ppt_w</p:attrName>
                                        </p:attrNameLst>
                                      </p:cBhvr>
                                      <p:tavLst>
                                        <p:tav tm="0" fmla="#ppt_w*sin(2.5*pi*$)">
                                          <p:val>
                                            <p:fltVal val="0"/>
                                          </p:val>
                                        </p:tav>
                                        <p:tav tm="100000">
                                          <p:val>
                                            <p:fltVal val="1"/>
                                          </p:val>
                                        </p:tav>
                                      </p:tavLst>
                                    </p:anim>
                                    <p:anim calcmode="lin" valueType="num">
                                      <p:cBhvr>
                                        <p:cTn id="144" dur="5000" fill="hold"/>
                                        <p:tgtEl>
                                          <p:spTgt spid="554069"/>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41"/>
                                            </p:cond>
                                          </p:stCondLst>
                                        </p:cTn>
                                        <p:tgtEl>
                                          <p:spTgt spid="554069"/>
                                        </p:tgtEl>
                                        <p:attrNameLst>
                                          <p:attrName>style.visibility</p:attrName>
                                        </p:attrNameLst>
                                      </p:cBhvr>
                                      <p:to>
                                        <p:strVal val="hidden"/>
                                      </p:to>
                                    </p:set>
                                  </p:subTnLst>
                                </p:cTn>
                              </p:par>
                            </p:childTnLst>
                          </p:cTn>
                        </p:par>
                        <p:par>
                          <p:cTn id="145" fill="hold" nodeType="afterGroup">
                            <p:stCondLst>
                              <p:cond delay="11500"/>
                            </p:stCondLst>
                            <p:childTnLst>
                              <p:par>
                                <p:cTn id="146" presetID="18" presetClass="entr" presetSubtype="6" fill="hold" grpId="0" nodeType="afterEffect">
                                  <p:stCondLst>
                                    <p:cond delay="0"/>
                                  </p:stCondLst>
                                  <p:childTnLst>
                                    <p:set>
                                      <p:cBhvr>
                                        <p:cTn id="147" dur="1" fill="hold">
                                          <p:stCondLst>
                                            <p:cond delay="0"/>
                                          </p:stCondLst>
                                        </p:cTn>
                                        <p:tgtEl>
                                          <p:spTgt spid="553996"/>
                                        </p:tgtEl>
                                        <p:attrNameLst>
                                          <p:attrName>style.visibility</p:attrName>
                                        </p:attrNameLst>
                                      </p:cBhvr>
                                      <p:to>
                                        <p:strVal val="visible"/>
                                      </p:to>
                                    </p:set>
                                    <p:animEffect transition="in" filter="strips(downRight)">
                                      <p:cBhvr>
                                        <p:cTn id="148" dur="500"/>
                                        <p:tgtEl>
                                          <p:spTgt spid="55399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8" presetClass="entr" presetSubtype="6" fill="hold" grpId="0" nodeType="clickEffect">
                                  <p:stCondLst>
                                    <p:cond delay="0"/>
                                  </p:stCondLst>
                                  <p:childTnLst>
                                    <p:set>
                                      <p:cBhvr>
                                        <p:cTn id="152" dur="1" fill="hold">
                                          <p:stCondLst>
                                            <p:cond delay="0"/>
                                          </p:stCondLst>
                                        </p:cTn>
                                        <p:tgtEl>
                                          <p:spTgt spid="553988"/>
                                        </p:tgtEl>
                                        <p:attrNameLst>
                                          <p:attrName>style.visibility</p:attrName>
                                        </p:attrNameLst>
                                      </p:cBhvr>
                                      <p:to>
                                        <p:strVal val="visible"/>
                                      </p:to>
                                    </p:set>
                                    <p:animEffect transition="in" filter="strips(downRight)">
                                      <p:cBhvr>
                                        <p:cTn id="153" dur="500"/>
                                        <p:tgtEl>
                                          <p:spTgt spid="553988"/>
                                        </p:tgtEl>
                                      </p:cBhvr>
                                    </p:animEffect>
                                  </p:childTnLst>
                                </p:cTn>
                              </p:par>
                            </p:childTnLst>
                          </p:cTn>
                        </p:par>
                        <p:par>
                          <p:cTn id="154" fill="hold" nodeType="afterGroup">
                            <p:stCondLst>
                              <p:cond delay="500"/>
                            </p:stCondLst>
                            <p:childTnLst>
                              <p:par>
                                <p:cTn id="155" presetID="2" presetClass="entr" presetSubtype="12" fill="hold" nodeType="afterEffect">
                                  <p:stCondLst>
                                    <p:cond delay="0"/>
                                  </p:stCondLst>
                                  <p:childTnLst>
                                    <p:set>
                                      <p:cBhvr>
                                        <p:cTn id="156" dur="1" fill="hold">
                                          <p:stCondLst>
                                            <p:cond delay="0"/>
                                          </p:stCondLst>
                                        </p:cTn>
                                        <p:tgtEl>
                                          <p:spTgt spid="554001"/>
                                        </p:tgtEl>
                                        <p:attrNameLst>
                                          <p:attrName>style.visibility</p:attrName>
                                        </p:attrNameLst>
                                      </p:cBhvr>
                                      <p:to>
                                        <p:strVal val="visible"/>
                                      </p:to>
                                    </p:set>
                                    <p:anim calcmode="lin" valueType="num">
                                      <p:cBhvr additive="base">
                                        <p:cTn id="157" dur="500" fill="hold"/>
                                        <p:tgtEl>
                                          <p:spTgt spid="554001"/>
                                        </p:tgtEl>
                                        <p:attrNameLst>
                                          <p:attrName>ppt_x</p:attrName>
                                        </p:attrNameLst>
                                      </p:cBhvr>
                                      <p:tavLst>
                                        <p:tav tm="0">
                                          <p:val>
                                            <p:strVal val="0-#ppt_w/2"/>
                                          </p:val>
                                        </p:tav>
                                        <p:tav tm="100000">
                                          <p:val>
                                            <p:strVal val="#ppt_x"/>
                                          </p:val>
                                        </p:tav>
                                      </p:tavLst>
                                    </p:anim>
                                    <p:anim calcmode="lin" valueType="num">
                                      <p:cBhvr additive="base">
                                        <p:cTn id="158" dur="500" fill="hold"/>
                                        <p:tgtEl>
                                          <p:spTgt spid="554001"/>
                                        </p:tgtEl>
                                        <p:attrNameLst>
                                          <p:attrName>ppt_y</p:attrName>
                                        </p:attrNameLst>
                                      </p:cBhvr>
                                      <p:tavLst>
                                        <p:tav tm="0">
                                          <p:val>
                                            <p:strVal val="1+#ppt_h/2"/>
                                          </p:val>
                                        </p:tav>
                                        <p:tav tm="100000">
                                          <p:val>
                                            <p:strVal val="#ppt_y"/>
                                          </p:val>
                                        </p:tav>
                                      </p:tavLst>
                                    </p:anim>
                                  </p:childTnLst>
                                </p:cTn>
                              </p:par>
                            </p:childTnLst>
                          </p:cTn>
                        </p:par>
                        <p:par>
                          <p:cTn id="159" fill="hold" nodeType="afterGroup">
                            <p:stCondLst>
                              <p:cond delay="1000"/>
                            </p:stCondLst>
                            <p:childTnLst>
                              <p:par>
                                <p:cTn id="160" presetID="11" presetClass="entr" presetSubtype="0" fill="hold" grpId="0" nodeType="afterEffect">
                                  <p:stCondLst>
                                    <p:cond delay="2000"/>
                                  </p:stCondLst>
                                  <p:childTnLst>
                                    <p:set>
                                      <p:cBhvr>
                                        <p:cTn id="161" dur="75">
                                          <p:stCondLst>
                                            <p:cond delay="0"/>
                                          </p:stCondLst>
                                        </p:cTn>
                                        <p:tgtEl>
                                          <p:spTgt spid="554026"/>
                                        </p:tgtEl>
                                        <p:attrNameLst>
                                          <p:attrName>style.visibility</p:attrName>
                                        </p:attrNameLst>
                                      </p:cBhvr>
                                      <p:to>
                                        <p:strVal val="visible"/>
                                      </p:to>
                                    </p:set>
                                  </p:childTnLst>
                                </p:cTn>
                              </p:par>
                            </p:childTnLst>
                          </p:cTn>
                        </p:par>
                        <p:par>
                          <p:cTn id="162" fill="hold" nodeType="afterGroup">
                            <p:stCondLst>
                              <p:cond delay="3075"/>
                            </p:stCondLst>
                            <p:childTnLst>
                              <p:par>
                                <p:cTn id="163" presetID="11" presetClass="entr" presetSubtype="0" fill="hold" grpId="0" nodeType="afterEffect">
                                  <p:stCondLst>
                                    <p:cond delay="0"/>
                                  </p:stCondLst>
                                  <p:childTnLst>
                                    <p:set>
                                      <p:cBhvr>
                                        <p:cTn id="164" dur="75">
                                          <p:stCondLst>
                                            <p:cond delay="0"/>
                                          </p:stCondLst>
                                        </p:cTn>
                                        <p:tgtEl>
                                          <p:spTgt spid="554027"/>
                                        </p:tgtEl>
                                        <p:attrNameLst>
                                          <p:attrName>style.visibility</p:attrName>
                                        </p:attrNameLst>
                                      </p:cBhvr>
                                      <p:to>
                                        <p:strVal val="visible"/>
                                      </p:to>
                                    </p:set>
                                  </p:childTnLst>
                                </p:cTn>
                              </p:par>
                            </p:childTnLst>
                          </p:cTn>
                        </p:par>
                        <p:par>
                          <p:cTn id="165" fill="hold" nodeType="afterGroup">
                            <p:stCondLst>
                              <p:cond delay="3150"/>
                            </p:stCondLst>
                            <p:childTnLst>
                              <p:par>
                                <p:cTn id="166" presetID="11" presetClass="entr" presetSubtype="0" fill="hold" grpId="0" nodeType="afterEffect">
                                  <p:stCondLst>
                                    <p:cond delay="0"/>
                                  </p:stCondLst>
                                  <p:childTnLst>
                                    <p:set>
                                      <p:cBhvr>
                                        <p:cTn id="167" dur="75">
                                          <p:stCondLst>
                                            <p:cond delay="0"/>
                                          </p:stCondLst>
                                        </p:cTn>
                                        <p:tgtEl>
                                          <p:spTgt spid="554028"/>
                                        </p:tgtEl>
                                        <p:attrNameLst>
                                          <p:attrName>style.visibility</p:attrName>
                                        </p:attrNameLst>
                                      </p:cBhvr>
                                      <p:to>
                                        <p:strVal val="visible"/>
                                      </p:to>
                                    </p:set>
                                  </p:childTnLst>
                                </p:cTn>
                              </p:par>
                            </p:childTnLst>
                          </p:cTn>
                        </p:par>
                        <p:par>
                          <p:cTn id="168" fill="hold" nodeType="afterGroup">
                            <p:stCondLst>
                              <p:cond delay="3225"/>
                            </p:stCondLst>
                            <p:childTnLst>
                              <p:par>
                                <p:cTn id="169" presetID="11" presetClass="entr" presetSubtype="0" fill="hold" grpId="0" nodeType="afterEffect">
                                  <p:stCondLst>
                                    <p:cond delay="0"/>
                                  </p:stCondLst>
                                  <p:childTnLst>
                                    <p:set>
                                      <p:cBhvr>
                                        <p:cTn id="170" dur="75">
                                          <p:stCondLst>
                                            <p:cond delay="0"/>
                                          </p:stCondLst>
                                        </p:cTn>
                                        <p:tgtEl>
                                          <p:spTgt spid="554029"/>
                                        </p:tgtEl>
                                        <p:attrNameLst>
                                          <p:attrName>style.visibility</p:attrName>
                                        </p:attrNameLst>
                                      </p:cBhvr>
                                      <p:to>
                                        <p:strVal val="visible"/>
                                      </p:to>
                                    </p:set>
                                  </p:childTnLst>
                                </p:cTn>
                              </p:par>
                            </p:childTnLst>
                          </p:cTn>
                        </p:par>
                        <p:par>
                          <p:cTn id="171" fill="hold" nodeType="afterGroup">
                            <p:stCondLst>
                              <p:cond delay="3300"/>
                            </p:stCondLst>
                            <p:childTnLst>
                              <p:par>
                                <p:cTn id="172" presetID="11" presetClass="entr" presetSubtype="0" fill="hold" grpId="0" nodeType="afterEffect">
                                  <p:stCondLst>
                                    <p:cond delay="0"/>
                                  </p:stCondLst>
                                  <p:childTnLst>
                                    <p:set>
                                      <p:cBhvr>
                                        <p:cTn id="173" dur="75">
                                          <p:stCondLst>
                                            <p:cond delay="0"/>
                                          </p:stCondLst>
                                        </p:cTn>
                                        <p:tgtEl>
                                          <p:spTgt spid="554030"/>
                                        </p:tgtEl>
                                        <p:attrNameLst>
                                          <p:attrName>style.visibility</p:attrName>
                                        </p:attrNameLst>
                                      </p:cBhvr>
                                      <p:to>
                                        <p:strVal val="visible"/>
                                      </p:to>
                                    </p:set>
                                  </p:childTnLst>
                                </p:cTn>
                              </p:par>
                            </p:childTnLst>
                          </p:cTn>
                        </p:par>
                        <p:par>
                          <p:cTn id="174" fill="hold" nodeType="afterGroup">
                            <p:stCondLst>
                              <p:cond delay="3375"/>
                            </p:stCondLst>
                            <p:childTnLst>
                              <p:par>
                                <p:cTn id="175" presetID="11" presetClass="entr" presetSubtype="0" fill="hold" grpId="0" nodeType="afterEffect">
                                  <p:stCondLst>
                                    <p:cond delay="0"/>
                                  </p:stCondLst>
                                  <p:childTnLst>
                                    <p:set>
                                      <p:cBhvr>
                                        <p:cTn id="176" dur="75">
                                          <p:stCondLst>
                                            <p:cond delay="0"/>
                                          </p:stCondLst>
                                        </p:cTn>
                                        <p:tgtEl>
                                          <p:spTgt spid="554031"/>
                                        </p:tgtEl>
                                        <p:attrNameLst>
                                          <p:attrName>style.visibility</p:attrName>
                                        </p:attrNameLst>
                                      </p:cBhvr>
                                      <p:to>
                                        <p:strVal val="visible"/>
                                      </p:to>
                                    </p:set>
                                  </p:childTnLst>
                                </p:cTn>
                              </p:par>
                            </p:childTnLst>
                          </p:cTn>
                        </p:par>
                        <p:par>
                          <p:cTn id="177" fill="hold" nodeType="afterGroup">
                            <p:stCondLst>
                              <p:cond delay="3450"/>
                            </p:stCondLst>
                            <p:childTnLst>
                              <p:par>
                                <p:cTn id="178" presetID="11" presetClass="entr" presetSubtype="0" fill="hold" grpId="0" nodeType="afterEffect">
                                  <p:stCondLst>
                                    <p:cond delay="0"/>
                                  </p:stCondLst>
                                  <p:childTnLst>
                                    <p:set>
                                      <p:cBhvr>
                                        <p:cTn id="179" dur="75">
                                          <p:stCondLst>
                                            <p:cond delay="0"/>
                                          </p:stCondLst>
                                        </p:cTn>
                                        <p:tgtEl>
                                          <p:spTgt spid="554032"/>
                                        </p:tgtEl>
                                        <p:attrNameLst>
                                          <p:attrName>style.visibility</p:attrName>
                                        </p:attrNameLst>
                                      </p:cBhvr>
                                      <p:to>
                                        <p:strVal val="visible"/>
                                      </p:to>
                                    </p:set>
                                  </p:childTnLst>
                                </p:cTn>
                              </p:par>
                            </p:childTnLst>
                          </p:cTn>
                        </p:par>
                        <p:par>
                          <p:cTn id="180" fill="hold" nodeType="afterGroup">
                            <p:stCondLst>
                              <p:cond delay="3525"/>
                            </p:stCondLst>
                            <p:childTnLst>
                              <p:par>
                                <p:cTn id="181" presetID="11" presetClass="entr" presetSubtype="0" fill="hold" grpId="0" nodeType="afterEffect">
                                  <p:stCondLst>
                                    <p:cond delay="0"/>
                                  </p:stCondLst>
                                  <p:childTnLst>
                                    <p:set>
                                      <p:cBhvr>
                                        <p:cTn id="182" dur="75">
                                          <p:stCondLst>
                                            <p:cond delay="0"/>
                                          </p:stCondLst>
                                        </p:cTn>
                                        <p:tgtEl>
                                          <p:spTgt spid="554033"/>
                                        </p:tgtEl>
                                        <p:attrNameLst>
                                          <p:attrName>style.visibility</p:attrName>
                                        </p:attrNameLst>
                                      </p:cBhvr>
                                      <p:to>
                                        <p:strVal val="visible"/>
                                      </p:to>
                                    </p:set>
                                  </p:childTnLst>
                                </p:cTn>
                              </p:par>
                            </p:childTnLst>
                          </p:cTn>
                        </p:par>
                        <p:par>
                          <p:cTn id="183" fill="hold" nodeType="afterGroup">
                            <p:stCondLst>
                              <p:cond delay="3600"/>
                            </p:stCondLst>
                            <p:childTnLst>
                              <p:par>
                                <p:cTn id="184" presetID="11" presetClass="entr" presetSubtype="0" fill="hold" grpId="0" nodeType="afterEffect">
                                  <p:stCondLst>
                                    <p:cond delay="0"/>
                                  </p:stCondLst>
                                  <p:childTnLst>
                                    <p:set>
                                      <p:cBhvr>
                                        <p:cTn id="185" dur="75">
                                          <p:stCondLst>
                                            <p:cond delay="0"/>
                                          </p:stCondLst>
                                        </p:cTn>
                                        <p:tgtEl>
                                          <p:spTgt spid="554034"/>
                                        </p:tgtEl>
                                        <p:attrNameLst>
                                          <p:attrName>style.visibility</p:attrName>
                                        </p:attrNameLst>
                                      </p:cBhvr>
                                      <p:to>
                                        <p:strVal val="visible"/>
                                      </p:to>
                                    </p:set>
                                  </p:childTnLst>
                                </p:cTn>
                              </p:par>
                            </p:childTnLst>
                          </p:cTn>
                        </p:par>
                        <p:par>
                          <p:cTn id="186" fill="hold" nodeType="afterGroup">
                            <p:stCondLst>
                              <p:cond delay="3675"/>
                            </p:stCondLst>
                            <p:childTnLst>
                              <p:par>
                                <p:cTn id="187" presetID="11" presetClass="entr" presetSubtype="0" fill="hold" grpId="0" nodeType="afterEffect">
                                  <p:stCondLst>
                                    <p:cond delay="0"/>
                                  </p:stCondLst>
                                  <p:childTnLst>
                                    <p:set>
                                      <p:cBhvr>
                                        <p:cTn id="188" dur="75">
                                          <p:stCondLst>
                                            <p:cond delay="0"/>
                                          </p:stCondLst>
                                        </p:cTn>
                                        <p:tgtEl>
                                          <p:spTgt spid="554035"/>
                                        </p:tgtEl>
                                        <p:attrNameLst>
                                          <p:attrName>style.visibility</p:attrName>
                                        </p:attrNameLst>
                                      </p:cBhvr>
                                      <p:to>
                                        <p:strVal val="visible"/>
                                      </p:to>
                                    </p:set>
                                  </p:childTnLst>
                                </p:cTn>
                              </p:par>
                            </p:childTnLst>
                          </p:cTn>
                        </p:par>
                        <p:par>
                          <p:cTn id="189" fill="hold" nodeType="afterGroup">
                            <p:stCondLst>
                              <p:cond delay="3750"/>
                            </p:stCondLst>
                            <p:childTnLst>
                              <p:par>
                                <p:cTn id="190" presetID="11" presetClass="entr" presetSubtype="0" fill="hold" grpId="0" nodeType="afterEffect">
                                  <p:stCondLst>
                                    <p:cond delay="0"/>
                                  </p:stCondLst>
                                  <p:childTnLst>
                                    <p:set>
                                      <p:cBhvr>
                                        <p:cTn id="191" dur="75">
                                          <p:stCondLst>
                                            <p:cond delay="0"/>
                                          </p:stCondLst>
                                        </p:cTn>
                                        <p:tgtEl>
                                          <p:spTgt spid="554036"/>
                                        </p:tgtEl>
                                        <p:attrNameLst>
                                          <p:attrName>style.visibility</p:attrName>
                                        </p:attrNameLst>
                                      </p:cBhvr>
                                      <p:to>
                                        <p:strVal val="visible"/>
                                      </p:to>
                                    </p:set>
                                  </p:childTnLst>
                                </p:cTn>
                              </p:par>
                            </p:childTnLst>
                          </p:cTn>
                        </p:par>
                        <p:par>
                          <p:cTn id="192" fill="hold" nodeType="afterGroup">
                            <p:stCondLst>
                              <p:cond delay="3825"/>
                            </p:stCondLst>
                            <p:childTnLst>
                              <p:par>
                                <p:cTn id="193" presetID="11" presetClass="entr" presetSubtype="0" fill="hold" grpId="0" nodeType="afterEffect">
                                  <p:stCondLst>
                                    <p:cond delay="0"/>
                                  </p:stCondLst>
                                  <p:childTnLst>
                                    <p:set>
                                      <p:cBhvr>
                                        <p:cTn id="194" dur="75">
                                          <p:stCondLst>
                                            <p:cond delay="0"/>
                                          </p:stCondLst>
                                        </p:cTn>
                                        <p:tgtEl>
                                          <p:spTgt spid="554037"/>
                                        </p:tgtEl>
                                        <p:attrNameLst>
                                          <p:attrName>style.visibility</p:attrName>
                                        </p:attrNameLst>
                                      </p:cBhvr>
                                      <p:to>
                                        <p:strVal val="visible"/>
                                      </p:to>
                                    </p:set>
                                  </p:childTnLst>
                                </p:cTn>
                              </p:par>
                            </p:childTnLst>
                          </p:cTn>
                        </p:par>
                        <p:par>
                          <p:cTn id="195" fill="hold" nodeType="afterGroup">
                            <p:stCondLst>
                              <p:cond delay="3900"/>
                            </p:stCondLst>
                            <p:childTnLst>
                              <p:par>
                                <p:cTn id="196" presetID="11" presetClass="entr" presetSubtype="0" fill="hold" grpId="0" nodeType="afterEffect">
                                  <p:stCondLst>
                                    <p:cond delay="0"/>
                                  </p:stCondLst>
                                  <p:childTnLst>
                                    <p:set>
                                      <p:cBhvr>
                                        <p:cTn id="197" dur="75">
                                          <p:stCondLst>
                                            <p:cond delay="0"/>
                                          </p:stCondLst>
                                        </p:cTn>
                                        <p:tgtEl>
                                          <p:spTgt spid="554038"/>
                                        </p:tgtEl>
                                        <p:attrNameLst>
                                          <p:attrName>style.visibility</p:attrName>
                                        </p:attrNameLst>
                                      </p:cBhvr>
                                      <p:to>
                                        <p:strVal val="visible"/>
                                      </p:to>
                                    </p:set>
                                  </p:childTnLst>
                                </p:cTn>
                              </p:par>
                            </p:childTnLst>
                          </p:cTn>
                        </p:par>
                        <p:par>
                          <p:cTn id="198" fill="hold" nodeType="afterGroup">
                            <p:stCondLst>
                              <p:cond delay="3975"/>
                            </p:stCondLst>
                            <p:childTnLst>
                              <p:par>
                                <p:cTn id="199" presetID="11" presetClass="entr" presetSubtype="0" fill="hold" grpId="0" nodeType="afterEffect">
                                  <p:stCondLst>
                                    <p:cond delay="0"/>
                                  </p:stCondLst>
                                  <p:childTnLst>
                                    <p:set>
                                      <p:cBhvr>
                                        <p:cTn id="200" dur="75">
                                          <p:stCondLst>
                                            <p:cond delay="0"/>
                                          </p:stCondLst>
                                        </p:cTn>
                                        <p:tgtEl>
                                          <p:spTgt spid="554039"/>
                                        </p:tgtEl>
                                        <p:attrNameLst>
                                          <p:attrName>style.visibility</p:attrName>
                                        </p:attrNameLst>
                                      </p:cBhvr>
                                      <p:to>
                                        <p:strVal val="visible"/>
                                      </p:to>
                                    </p:set>
                                  </p:childTnLst>
                                </p:cTn>
                              </p:par>
                            </p:childTnLst>
                          </p:cTn>
                        </p:par>
                        <p:par>
                          <p:cTn id="201" fill="hold" nodeType="afterGroup">
                            <p:stCondLst>
                              <p:cond delay="4050"/>
                            </p:stCondLst>
                            <p:childTnLst>
                              <p:par>
                                <p:cTn id="202" presetID="11" presetClass="entr" presetSubtype="0" fill="hold" grpId="0" nodeType="afterEffect">
                                  <p:stCondLst>
                                    <p:cond delay="0"/>
                                  </p:stCondLst>
                                  <p:childTnLst>
                                    <p:set>
                                      <p:cBhvr>
                                        <p:cTn id="203" dur="75">
                                          <p:stCondLst>
                                            <p:cond delay="0"/>
                                          </p:stCondLst>
                                        </p:cTn>
                                        <p:tgtEl>
                                          <p:spTgt spid="554040"/>
                                        </p:tgtEl>
                                        <p:attrNameLst>
                                          <p:attrName>style.visibility</p:attrName>
                                        </p:attrNameLst>
                                      </p:cBhvr>
                                      <p:to>
                                        <p:strVal val="visible"/>
                                      </p:to>
                                    </p:set>
                                  </p:childTnLst>
                                </p:cTn>
                              </p:par>
                            </p:childTnLst>
                          </p:cTn>
                        </p:par>
                        <p:par>
                          <p:cTn id="204" fill="hold" nodeType="afterGroup">
                            <p:stCondLst>
                              <p:cond delay="4125"/>
                            </p:stCondLst>
                            <p:childTnLst>
                              <p:par>
                                <p:cTn id="205" presetID="19" presetClass="entr" presetSubtype="10" fill="hold" grpId="0" nodeType="afterEffect">
                                  <p:stCondLst>
                                    <p:cond delay="0"/>
                                  </p:stCondLst>
                                  <p:childTnLst>
                                    <p:set>
                                      <p:cBhvr>
                                        <p:cTn id="206" dur="1" fill="hold">
                                          <p:stCondLst>
                                            <p:cond delay="0"/>
                                          </p:stCondLst>
                                        </p:cTn>
                                        <p:tgtEl>
                                          <p:spTgt spid="554064"/>
                                        </p:tgtEl>
                                        <p:attrNameLst>
                                          <p:attrName>style.visibility</p:attrName>
                                        </p:attrNameLst>
                                      </p:cBhvr>
                                      <p:to>
                                        <p:strVal val="visible"/>
                                      </p:to>
                                    </p:set>
                                    <p:anim calcmode="lin" valueType="num">
                                      <p:cBhvr>
                                        <p:cTn id="207" dur="5000" fill="hold"/>
                                        <p:tgtEl>
                                          <p:spTgt spid="554064"/>
                                        </p:tgtEl>
                                        <p:attrNameLst>
                                          <p:attrName>ppt_w</p:attrName>
                                        </p:attrNameLst>
                                      </p:cBhvr>
                                      <p:tavLst>
                                        <p:tav tm="0" fmla="#ppt_w*sin(2.5*pi*$)">
                                          <p:val>
                                            <p:fltVal val="0"/>
                                          </p:val>
                                        </p:tav>
                                        <p:tav tm="100000">
                                          <p:val>
                                            <p:fltVal val="1"/>
                                          </p:val>
                                        </p:tav>
                                      </p:tavLst>
                                    </p:anim>
                                    <p:anim calcmode="lin" valueType="num">
                                      <p:cBhvr>
                                        <p:cTn id="208" dur="5000" fill="hold"/>
                                        <p:tgtEl>
                                          <p:spTgt spid="554064"/>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05"/>
                                            </p:cond>
                                          </p:stCondLst>
                                        </p:cTn>
                                        <p:tgtEl>
                                          <p:spTgt spid="554064"/>
                                        </p:tgtEl>
                                        <p:attrNameLst>
                                          <p:attrName>style.visibility</p:attrName>
                                        </p:attrNameLst>
                                      </p:cBhvr>
                                      <p:to>
                                        <p:strVal val="hidden"/>
                                      </p:to>
                                    </p:set>
                                  </p:subTnLst>
                                </p:cTn>
                              </p:par>
                            </p:childTnLst>
                          </p:cTn>
                        </p:par>
                        <p:par>
                          <p:cTn id="209" fill="hold" nodeType="afterGroup">
                            <p:stCondLst>
                              <p:cond delay="9125"/>
                            </p:stCondLst>
                            <p:childTnLst>
                              <p:par>
                                <p:cTn id="210" presetID="19" presetClass="entr" presetSubtype="10" fill="hold" grpId="0" nodeType="afterEffect">
                                  <p:stCondLst>
                                    <p:cond delay="0"/>
                                  </p:stCondLst>
                                  <p:childTnLst>
                                    <p:set>
                                      <p:cBhvr>
                                        <p:cTn id="211" dur="1" fill="hold">
                                          <p:stCondLst>
                                            <p:cond delay="0"/>
                                          </p:stCondLst>
                                        </p:cTn>
                                        <p:tgtEl>
                                          <p:spTgt spid="554065"/>
                                        </p:tgtEl>
                                        <p:attrNameLst>
                                          <p:attrName>style.visibility</p:attrName>
                                        </p:attrNameLst>
                                      </p:cBhvr>
                                      <p:to>
                                        <p:strVal val="visible"/>
                                      </p:to>
                                    </p:set>
                                    <p:anim calcmode="lin" valueType="num">
                                      <p:cBhvr>
                                        <p:cTn id="212" dur="5000" fill="hold"/>
                                        <p:tgtEl>
                                          <p:spTgt spid="554065"/>
                                        </p:tgtEl>
                                        <p:attrNameLst>
                                          <p:attrName>ppt_w</p:attrName>
                                        </p:attrNameLst>
                                      </p:cBhvr>
                                      <p:tavLst>
                                        <p:tav tm="0" fmla="#ppt_w*sin(2.5*pi*$)">
                                          <p:val>
                                            <p:fltVal val="0"/>
                                          </p:val>
                                        </p:tav>
                                        <p:tav tm="100000">
                                          <p:val>
                                            <p:fltVal val="1"/>
                                          </p:val>
                                        </p:tav>
                                      </p:tavLst>
                                    </p:anim>
                                    <p:anim calcmode="lin" valueType="num">
                                      <p:cBhvr>
                                        <p:cTn id="213" dur="5000" fill="hold"/>
                                        <p:tgtEl>
                                          <p:spTgt spid="554065"/>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210"/>
                                            </p:cond>
                                          </p:stCondLst>
                                        </p:cTn>
                                        <p:tgtEl>
                                          <p:spTgt spid="554065"/>
                                        </p:tgtEl>
                                        <p:attrNameLst>
                                          <p:attrName>style.visibility</p:attrName>
                                        </p:attrNameLst>
                                      </p:cBhvr>
                                      <p:to>
                                        <p:strVal val="hidden"/>
                                      </p:to>
                                    </p:set>
                                  </p:subTnLst>
                                </p:cTn>
                              </p:par>
                            </p:childTnLst>
                          </p:cTn>
                        </p:par>
                        <p:par>
                          <p:cTn id="214" fill="hold" nodeType="afterGroup">
                            <p:stCondLst>
                              <p:cond delay="14125"/>
                            </p:stCondLst>
                            <p:childTnLst>
                              <p:par>
                                <p:cTn id="215" presetID="11" presetClass="entr" presetSubtype="0" fill="hold" grpId="0" nodeType="afterEffect">
                                  <p:stCondLst>
                                    <p:cond delay="0"/>
                                  </p:stCondLst>
                                  <p:childTnLst>
                                    <p:set>
                                      <p:cBhvr>
                                        <p:cTn id="216" dur="75">
                                          <p:stCondLst>
                                            <p:cond delay="0"/>
                                          </p:stCondLst>
                                        </p:cTn>
                                        <p:tgtEl>
                                          <p:spTgt spid="554041"/>
                                        </p:tgtEl>
                                        <p:attrNameLst>
                                          <p:attrName>style.visibility</p:attrName>
                                        </p:attrNameLst>
                                      </p:cBhvr>
                                      <p:to>
                                        <p:strVal val="visible"/>
                                      </p:to>
                                    </p:set>
                                  </p:childTnLst>
                                </p:cTn>
                              </p:par>
                            </p:childTnLst>
                          </p:cTn>
                        </p:par>
                        <p:par>
                          <p:cTn id="217" fill="hold" nodeType="afterGroup">
                            <p:stCondLst>
                              <p:cond delay="14200"/>
                            </p:stCondLst>
                            <p:childTnLst>
                              <p:par>
                                <p:cTn id="218" presetID="11" presetClass="entr" presetSubtype="0" fill="hold" grpId="0" nodeType="afterEffect">
                                  <p:stCondLst>
                                    <p:cond delay="0"/>
                                  </p:stCondLst>
                                  <p:childTnLst>
                                    <p:set>
                                      <p:cBhvr>
                                        <p:cTn id="219" dur="75">
                                          <p:stCondLst>
                                            <p:cond delay="0"/>
                                          </p:stCondLst>
                                        </p:cTn>
                                        <p:tgtEl>
                                          <p:spTgt spid="554042"/>
                                        </p:tgtEl>
                                        <p:attrNameLst>
                                          <p:attrName>style.visibility</p:attrName>
                                        </p:attrNameLst>
                                      </p:cBhvr>
                                      <p:to>
                                        <p:strVal val="visible"/>
                                      </p:to>
                                    </p:set>
                                  </p:childTnLst>
                                </p:cTn>
                              </p:par>
                            </p:childTnLst>
                          </p:cTn>
                        </p:par>
                        <p:par>
                          <p:cTn id="220" fill="hold" nodeType="afterGroup">
                            <p:stCondLst>
                              <p:cond delay="14275"/>
                            </p:stCondLst>
                            <p:childTnLst>
                              <p:par>
                                <p:cTn id="221" presetID="11" presetClass="entr" presetSubtype="0" fill="hold" grpId="0" nodeType="afterEffect">
                                  <p:stCondLst>
                                    <p:cond delay="0"/>
                                  </p:stCondLst>
                                  <p:childTnLst>
                                    <p:set>
                                      <p:cBhvr>
                                        <p:cTn id="222" dur="75">
                                          <p:stCondLst>
                                            <p:cond delay="0"/>
                                          </p:stCondLst>
                                        </p:cTn>
                                        <p:tgtEl>
                                          <p:spTgt spid="554043"/>
                                        </p:tgtEl>
                                        <p:attrNameLst>
                                          <p:attrName>style.visibility</p:attrName>
                                        </p:attrNameLst>
                                      </p:cBhvr>
                                      <p:to>
                                        <p:strVal val="visible"/>
                                      </p:to>
                                    </p:set>
                                  </p:childTnLst>
                                </p:cTn>
                              </p:par>
                            </p:childTnLst>
                          </p:cTn>
                        </p:par>
                        <p:par>
                          <p:cTn id="223" fill="hold" nodeType="afterGroup">
                            <p:stCondLst>
                              <p:cond delay="14350"/>
                            </p:stCondLst>
                            <p:childTnLst>
                              <p:par>
                                <p:cTn id="224" presetID="11" presetClass="entr" presetSubtype="0" fill="hold" grpId="0" nodeType="afterEffect">
                                  <p:stCondLst>
                                    <p:cond delay="0"/>
                                  </p:stCondLst>
                                  <p:childTnLst>
                                    <p:set>
                                      <p:cBhvr>
                                        <p:cTn id="225" dur="75">
                                          <p:stCondLst>
                                            <p:cond delay="0"/>
                                          </p:stCondLst>
                                        </p:cTn>
                                        <p:tgtEl>
                                          <p:spTgt spid="554044"/>
                                        </p:tgtEl>
                                        <p:attrNameLst>
                                          <p:attrName>style.visibility</p:attrName>
                                        </p:attrNameLst>
                                      </p:cBhvr>
                                      <p:to>
                                        <p:strVal val="visible"/>
                                      </p:to>
                                    </p:set>
                                  </p:childTnLst>
                                </p:cTn>
                              </p:par>
                            </p:childTnLst>
                          </p:cTn>
                        </p:par>
                        <p:par>
                          <p:cTn id="226" fill="hold" nodeType="afterGroup">
                            <p:stCondLst>
                              <p:cond delay="14425"/>
                            </p:stCondLst>
                            <p:childTnLst>
                              <p:par>
                                <p:cTn id="227" presetID="11" presetClass="entr" presetSubtype="0" fill="hold" grpId="0" nodeType="afterEffect">
                                  <p:stCondLst>
                                    <p:cond delay="0"/>
                                  </p:stCondLst>
                                  <p:childTnLst>
                                    <p:set>
                                      <p:cBhvr>
                                        <p:cTn id="228" dur="75">
                                          <p:stCondLst>
                                            <p:cond delay="0"/>
                                          </p:stCondLst>
                                        </p:cTn>
                                        <p:tgtEl>
                                          <p:spTgt spid="554045"/>
                                        </p:tgtEl>
                                        <p:attrNameLst>
                                          <p:attrName>style.visibility</p:attrName>
                                        </p:attrNameLst>
                                      </p:cBhvr>
                                      <p:to>
                                        <p:strVal val="visible"/>
                                      </p:to>
                                    </p:set>
                                  </p:childTnLst>
                                </p:cTn>
                              </p:par>
                            </p:childTnLst>
                          </p:cTn>
                        </p:par>
                        <p:par>
                          <p:cTn id="229" fill="hold" nodeType="afterGroup">
                            <p:stCondLst>
                              <p:cond delay="14500"/>
                            </p:stCondLst>
                            <p:childTnLst>
                              <p:par>
                                <p:cTn id="230" presetID="11" presetClass="entr" presetSubtype="0" fill="hold" grpId="0" nodeType="afterEffect">
                                  <p:stCondLst>
                                    <p:cond delay="0"/>
                                  </p:stCondLst>
                                  <p:childTnLst>
                                    <p:set>
                                      <p:cBhvr>
                                        <p:cTn id="231" dur="75">
                                          <p:stCondLst>
                                            <p:cond delay="0"/>
                                          </p:stCondLst>
                                        </p:cTn>
                                        <p:tgtEl>
                                          <p:spTgt spid="554046"/>
                                        </p:tgtEl>
                                        <p:attrNameLst>
                                          <p:attrName>style.visibility</p:attrName>
                                        </p:attrNameLst>
                                      </p:cBhvr>
                                      <p:to>
                                        <p:strVal val="visible"/>
                                      </p:to>
                                    </p:set>
                                  </p:childTnLst>
                                </p:cTn>
                              </p:par>
                            </p:childTnLst>
                          </p:cTn>
                        </p:par>
                        <p:par>
                          <p:cTn id="232" fill="hold" nodeType="afterGroup">
                            <p:stCondLst>
                              <p:cond delay="14575"/>
                            </p:stCondLst>
                            <p:childTnLst>
                              <p:par>
                                <p:cTn id="233" presetID="11" presetClass="entr" presetSubtype="0" fill="hold" grpId="0" nodeType="afterEffect">
                                  <p:stCondLst>
                                    <p:cond delay="0"/>
                                  </p:stCondLst>
                                  <p:childTnLst>
                                    <p:set>
                                      <p:cBhvr>
                                        <p:cTn id="234" dur="75">
                                          <p:stCondLst>
                                            <p:cond delay="0"/>
                                          </p:stCondLst>
                                        </p:cTn>
                                        <p:tgtEl>
                                          <p:spTgt spid="554047"/>
                                        </p:tgtEl>
                                        <p:attrNameLst>
                                          <p:attrName>style.visibility</p:attrName>
                                        </p:attrNameLst>
                                      </p:cBhvr>
                                      <p:to>
                                        <p:strVal val="visible"/>
                                      </p:to>
                                    </p:set>
                                  </p:childTnLst>
                                </p:cTn>
                              </p:par>
                            </p:childTnLst>
                          </p:cTn>
                        </p:par>
                        <p:par>
                          <p:cTn id="235" fill="hold" nodeType="afterGroup">
                            <p:stCondLst>
                              <p:cond delay="14650"/>
                            </p:stCondLst>
                            <p:childTnLst>
                              <p:par>
                                <p:cTn id="236" presetID="11" presetClass="entr" presetSubtype="0" fill="hold" grpId="0" nodeType="afterEffect">
                                  <p:stCondLst>
                                    <p:cond delay="0"/>
                                  </p:stCondLst>
                                  <p:childTnLst>
                                    <p:set>
                                      <p:cBhvr>
                                        <p:cTn id="237" dur="75">
                                          <p:stCondLst>
                                            <p:cond delay="0"/>
                                          </p:stCondLst>
                                        </p:cTn>
                                        <p:tgtEl>
                                          <p:spTgt spid="554048"/>
                                        </p:tgtEl>
                                        <p:attrNameLst>
                                          <p:attrName>style.visibility</p:attrName>
                                        </p:attrNameLst>
                                      </p:cBhvr>
                                      <p:to>
                                        <p:strVal val="visible"/>
                                      </p:to>
                                    </p:set>
                                  </p:childTnLst>
                                </p:cTn>
                              </p:par>
                            </p:childTnLst>
                          </p:cTn>
                        </p:par>
                        <p:par>
                          <p:cTn id="238" fill="hold" nodeType="afterGroup">
                            <p:stCondLst>
                              <p:cond delay="14725"/>
                            </p:stCondLst>
                            <p:childTnLst>
                              <p:par>
                                <p:cTn id="239" presetID="11" presetClass="entr" presetSubtype="0" fill="hold" grpId="0" nodeType="afterEffect">
                                  <p:stCondLst>
                                    <p:cond delay="0"/>
                                  </p:stCondLst>
                                  <p:childTnLst>
                                    <p:set>
                                      <p:cBhvr>
                                        <p:cTn id="240" dur="75">
                                          <p:stCondLst>
                                            <p:cond delay="0"/>
                                          </p:stCondLst>
                                        </p:cTn>
                                        <p:tgtEl>
                                          <p:spTgt spid="554049"/>
                                        </p:tgtEl>
                                        <p:attrNameLst>
                                          <p:attrName>style.visibility</p:attrName>
                                        </p:attrNameLst>
                                      </p:cBhvr>
                                      <p:to>
                                        <p:strVal val="visible"/>
                                      </p:to>
                                    </p:set>
                                  </p:childTnLst>
                                </p:cTn>
                              </p:par>
                            </p:childTnLst>
                          </p:cTn>
                        </p:par>
                        <p:par>
                          <p:cTn id="241" fill="hold" nodeType="afterGroup">
                            <p:stCondLst>
                              <p:cond delay="14800"/>
                            </p:stCondLst>
                            <p:childTnLst>
                              <p:par>
                                <p:cTn id="242" presetID="11" presetClass="entr" presetSubtype="0" fill="hold" grpId="0" nodeType="afterEffect">
                                  <p:stCondLst>
                                    <p:cond delay="0"/>
                                  </p:stCondLst>
                                  <p:childTnLst>
                                    <p:set>
                                      <p:cBhvr>
                                        <p:cTn id="243" dur="75">
                                          <p:stCondLst>
                                            <p:cond delay="0"/>
                                          </p:stCondLst>
                                        </p:cTn>
                                        <p:tgtEl>
                                          <p:spTgt spid="554050"/>
                                        </p:tgtEl>
                                        <p:attrNameLst>
                                          <p:attrName>style.visibility</p:attrName>
                                        </p:attrNameLst>
                                      </p:cBhvr>
                                      <p:to>
                                        <p:strVal val="visible"/>
                                      </p:to>
                                    </p:set>
                                  </p:childTnLst>
                                </p:cTn>
                              </p:par>
                            </p:childTnLst>
                          </p:cTn>
                        </p:par>
                        <p:par>
                          <p:cTn id="244" fill="hold" nodeType="afterGroup">
                            <p:stCondLst>
                              <p:cond delay="14875"/>
                            </p:stCondLst>
                            <p:childTnLst>
                              <p:par>
                                <p:cTn id="245" presetID="11" presetClass="entr" presetSubtype="0" fill="hold" grpId="0" nodeType="afterEffect">
                                  <p:stCondLst>
                                    <p:cond delay="0"/>
                                  </p:stCondLst>
                                  <p:childTnLst>
                                    <p:set>
                                      <p:cBhvr>
                                        <p:cTn id="246" dur="75">
                                          <p:stCondLst>
                                            <p:cond delay="0"/>
                                          </p:stCondLst>
                                        </p:cTn>
                                        <p:tgtEl>
                                          <p:spTgt spid="554051"/>
                                        </p:tgtEl>
                                        <p:attrNameLst>
                                          <p:attrName>style.visibility</p:attrName>
                                        </p:attrNameLst>
                                      </p:cBhvr>
                                      <p:to>
                                        <p:strVal val="visible"/>
                                      </p:to>
                                    </p:set>
                                  </p:childTnLst>
                                </p:cTn>
                              </p:par>
                            </p:childTnLst>
                          </p:cTn>
                        </p:par>
                        <p:par>
                          <p:cTn id="247" fill="hold" nodeType="afterGroup">
                            <p:stCondLst>
                              <p:cond delay="14950"/>
                            </p:stCondLst>
                            <p:childTnLst>
                              <p:par>
                                <p:cTn id="248" presetID="11" presetClass="entr" presetSubtype="0" fill="hold" grpId="0" nodeType="afterEffect">
                                  <p:stCondLst>
                                    <p:cond delay="0"/>
                                  </p:stCondLst>
                                  <p:childTnLst>
                                    <p:set>
                                      <p:cBhvr>
                                        <p:cTn id="249" dur="75">
                                          <p:stCondLst>
                                            <p:cond delay="0"/>
                                          </p:stCondLst>
                                        </p:cTn>
                                        <p:tgtEl>
                                          <p:spTgt spid="554052"/>
                                        </p:tgtEl>
                                        <p:attrNameLst>
                                          <p:attrName>style.visibility</p:attrName>
                                        </p:attrNameLst>
                                      </p:cBhvr>
                                      <p:to>
                                        <p:strVal val="visible"/>
                                      </p:to>
                                    </p:set>
                                  </p:childTnLst>
                                </p:cTn>
                              </p:par>
                            </p:childTnLst>
                          </p:cTn>
                        </p:par>
                        <p:par>
                          <p:cTn id="250" fill="hold" nodeType="afterGroup">
                            <p:stCondLst>
                              <p:cond delay="15025"/>
                            </p:stCondLst>
                            <p:childTnLst>
                              <p:par>
                                <p:cTn id="251" presetID="11" presetClass="entr" presetSubtype="0" fill="hold" grpId="0" nodeType="afterEffect">
                                  <p:stCondLst>
                                    <p:cond delay="0"/>
                                  </p:stCondLst>
                                  <p:childTnLst>
                                    <p:set>
                                      <p:cBhvr>
                                        <p:cTn id="252" dur="75">
                                          <p:stCondLst>
                                            <p:cond delay="0"/>
                                          </p:stCondLst>
                                        </p:cTn>
                                        <p:tgtEl>
                                          <p:spTgt spid="554053"/>
                                        </p:tgtEl>
                                        <p:attrNameLst>
                                          <p:attrName>style.visibility</p:attrName>
                                        </p:attrNameLst>
                                      </p:cBhvr>
                                      <p:to>
                                        <p:strVal val="visible"/>
                                      </p:to>
                                    </p:set>
                                  </p:childTnLst>
                                </p:cTn>
                              </p:par>
                            </p:childTnLst>
                          </p:cTn>
                        </p:par>
                        <p:par>
                          <p:cTn id="253" fill="hold" nodeType="afterGroup">
                            <p:stCondLst>
                              <p:cond delay="15100"/>
                            </p:stCondLst>
                            <p:childTnLst>
                              <p:par>
                                <p:cTn id="254" presetID="11" presetClass="entr" presetSubtype="0" fill="hold" grpId="0" nodeType="afterEffect">
                                  <p:stCondLst>
                                    <p:cond delay="0"/>
                                  </p:stCondLst>
                                  <p:childTnLst>
                                    <p:set>
                                      <p:cBhvr>
                                        <p:cTn id="255" dur="75">
                                          <p:stCondLst>
                                            <p:cond delay="0"/>
                                          </p:stCondLst>
                                        </p:cTn>
                                        <p:tgtEl>
                                          <p:spTgt spid="554054"/>
                                        </p:tgtEl>
                                        <p:attrNameLst>
                                          <p:attrName>style.visibility</p:attrName>
                                        </p:attrNameLst>
                                      </p:cBhvr>
                                      <p:to>
                                        <p:strVal val="visible"/>
                                      </p:to>
                                    </p:set>
                                  </p:childTnLst>
                                </p:cTn>
                              </p:par>
                            </p:childTnLst>
                          </p:cTn>
                        </p:par>
                        <p:par>
                          <p:cTn id="256" fill="hold" nodeType="afterGroup">
                            <p:stCondLst>
                              <p:cond delay="15175"/>
                            </p:stCondLst>
                            <p:childTnLst>
                              <p:par>
                                <p:cTn id="257" presetID="11" presetClass="entr" presetSubtype="0" fill="hold" grpId="0" nodeType="afterEffect">
                                  <p:stCondLst>
                                    <p:cond delay="0"/>
                                  </p:stCondLst>
                                  <p:childTnLst>
                                    <p:set>
                                      <p:cBhvr>
                                        <p:cTn id="258" dur="75">
                                          <p:stCondLst>
                                            <p:cond delay="0"/>
                                          </p:stCondLst>
                                        </p:cTn>
                                        <p:tgtEl>
                                          <p:spTgt spid="554055"/>
                                        </p:tgtEl>
                                        <p:attrNameLst>
                                          <p:attrName>style.visibility</p:attrName>
                                        </p:attrNameLst>
                                      </p:cBhvr>
                                      <p:to>
                                        <p:strVal val="visible"/>
                                      </p:to>
                                    </p:set>
                                  </p:childTnLst>
                                </p:cTn>
                              </p:par>
                            </p:childTnLst>
                          </p:cTn>
                        </p:par>
                        <p:par>
                          <p:cTn id="259" fill="hold" nodeType="afterGroup">
                            <p:stCondLst>
                              <p:cond delay="15250"/>
                            </p:stCondLst>
                            <p:childTnLst>
                              <p:par>
                                <p:cTn id="260" presetID="11" presetClass="entr" presetSubtype="0" fill="hold" grpId="0" nodeType="afterEffect">
                                  <p:stCondLst>
                                    <p:cond delay="0"/>
                                  </p:stCondLst>
                                  <p:childTnLst>
                                    <p:set>
                                      <p:cBhvr>
                                        <p:cTn id="261" dur="75">
                                          <p:stCondLst>
                                            <p:cond delay="0"/>
                                          </p:stCondLst>
                                        </p:cTn>
                                        <p:tgtEl>
                                          <p:spTgt spid="554056"/>
                                        </p:tgtEl>
                                        <p:attrNameLst>
                                          <p:attrName>style.visibility</p:attrName>
                                        </p:attrNameLst>
                                      </p:cBhvr>
                                      <p:to>
                                        <p:strVal val="visible"/>
                                      </p:to>
                                    </p:set>
                                  </p:childTnLst>
                                </p:cTn>
                              </p:par>
                            </p:childTnLst>
                          </p:cTn>
                        </p:par>
                        <p:par>
                          <p:cTn id="262" fill="hold" nodeType="afterGroup">
                            <p:stCondLst>
                              <p:cond delay="15325"/>
                            </p:stCondLst>
                            <p:childTnLst>
                              <p:par>
                                <p:cTn id="263" presetID="11" presetClass="entr" presetSubtype="0" fill="hold" grpId="0" nodeType="afterEffect">
                                  <p:stCondLst>
                                    <p:cond delay="0"/>
                                  </p:stCondLst>
                                  <p:childTnLst>
                                    <p:set>
                                      <p:cBhvr>
                                        <p:cTn id="264" dur="75">
                                          <p:stCondLst>
                                            <p:cond delay="0"/>
                                          </p:stCondLst>
                                        </p:cTn>
                                        <p:tgtEl>
                                          <p:spTgt spid="554057"/>
                                        </p:tgtEl>
                                        <p:attrNameLst>
                                          <p:attrName>style.visibility</p:attrName>
                                        </p:attrNameLst>
                                      </p:cBhvr>
                                      <p:to>
                                        <p:strVal val="visible"/>
                                      </p:to>
                                    </p:set>
                                  </p:childTnLst>
                                </p:cTn>
                              </p:par>
                            </p:childTnLst>
                          </p:cTn>
                        </p:par>
                        <p:par>
                          <p:cTn id="265" fill="hold" nodeType="afterGroup">
                            <p:stCondLst>
                              <p:cond delay="15400"/>
                            </p:stCondLst>
                            <p:childTnLst>
                              <p:par>
                                <p:cTn id="266" presetID="11" presetClass="entr" presetSubtype="0" fill="hold" grpId="0" nodeType="afterEffect">
                                  <p:stCondLst>
                                    <p:cond delay="0"/>
                                  </p:stCondLst>
                                  <p:childTnLst>
                                    <p:set>
                                      <p:cBhvr>
                                        <p:cTn id="267" dur="75">
                                          <p:stCondLst>
                                            <p:cond delay="0"/>
                                          </p:stCondLst>
                                        </p:cTn>
                                        <p:tgtEl>
                                          <p:spTgt spid="554058"/>
                                        </p:tgtEl>
                                        <p:attrNameLst>
                                          <p:attrName>style.visibility</p:attrName>
                                        </p:attrNameLst>
                                      </p:cBhvr>
                                      <p:to>
                                        <p:strVal val="visible"/>
                                      </p:to>
                                    </p:set>
                                  </p:childTnLst>
                                </p:cTn>
                              </p:par>
                            </p:childTnLst>
                          </p:cTn>
                        </p:par>
                        <p:par>
                          <p:cTn id="268" fill="hold" nodeType="afterGroup">
                            <p:stCondLst>
                              <p:cond delay="15475"/>
                            </p:stCondLst>
                            <p:childTnLst>
                              <p:par>
                                <p:cTn id="269" presetID="11" presetClass="entr" presetSubtype="0" fill="hold" grpId="0" nodeType="afterEffect">
                                  <p:stCondLst>
                                    <p:cond delay="0"/>
                                  </p:stCondLst>
                                  <p:childTnLst>
                                    <p:set>
                                      <p:cBhvr>
                                        <p:cTn id="270" dur="75">
                                          <p:stCondLst>
                                            <p:cond delay="0"/>
                                          </p:stCondLst>
                                        </p:cTn>
                                        <p:tgtEl>
                                          <p:spTgt spid="554059"/>
                                        </p:tgtEl>
                                        <p:attrNameLst>
                                          <p:attrName>style.visibility</p:attrName>
                                        </p:attrNameLst>
                                      </p:cBhvr>
                                      <p:to>
                                        <p:strVal val="visible"/>
                                      </p:to>
                                    </p:set>
                                  </p:childTnLst>
                                </p:cTn>
                              </p:par>
                            </p:childTnLst>
                          </p:cTn>
                        </p:par>
                        <p:par>
                          <p:cTn id="271" fill="hold" nodeType="afterGroup">
                            <p:stCondLst>
                              <p:cond delay="15550"/>
                            </p:stCondLst>
                            <p:childTnLst>
                              <p:par>
                                <p:cTn id="272" presetID="11" presetClass="entr" presetSubtype="0" fill="hold" grpId="0" nodeType="afterEffect">
                                  <p:stCondLst>
                                    <p:cond delay="0"/>
                                  </p:stCondLst>
                                  <p:childTnLst>
                                    <p:set>
                                      <p:cBhvr>
                                        <p:cTn id="273" dur="75">
                                          <p:stCondLst>
                                            <p:cond delay="0"/>
                                          </p:stCondLst>
                                        </p:cTn>
                                        <p:tgtEl>
                                          <p:spTgt spid="554060"/>
                                        </p:tgtEl>
                                        <p:attrNameLst>
                                          <p:attrName>style.visibility</p:attrName>
                                        </p:attrNameLst>
                                      </p:cBhvr>
                                      <p:to>
                                        <p:strVal val="visible"/>
                                      </p:to>
                                    </p:set>
                                  </p:childTnLst>
                                </p:cTn>
                              </p:par>
                            </p:childTnLst>
                          </p:cTn>
                        </p:par>
                        <p:par>
                          <p:cTn id="274" fill="hold" nodeType="afterGroup">
                            <p:stCondLst>
                              <p:cond delay="15625"/>
                            </p:stCondLst>
                            <p:childTnLst>
                              <p:par>
                                <p:cTn id="275" presetID="11" presetClass="entr" presetSubtype="0" fill="hold" grpId="0" nodeType="afterEffect">
                                  <p:stCondLst>
                                    <p:cond delay="0"/>
                                  </p:stCondLst>
                                  <p:childTnLst>
                                    <p:set>
                                      <p:cBhvr>
                                        <p:cTn id="276" dur="75">
                                          <p:stCondLst>
                                            <p:cond delay="0"/>
                                          </p:stCondLst>
                                        </p:cTn>
                                        <p:tgtEl>
                                          <p:spTgt spid="554061"/>
                                        </p:tgtEl>
                                        <p:attrNameLst>
                                          <p:attrName>style.visibility</p:attrName>
                                        </p:attrNameLst>
                                      </p:cBhvr>
                                      <p:to>
                                        <p:strVal val="visible"/>
                                      </p:to>
                                    </p:set>
                                  </p:childTnLst>
                                </p:cTn>
                              </p:par>
                            </p:childTnLst>
                          </p:cTn>
                        </p:par>
                        <p:par>
                          <p:cTn id="277" fill="hold" nodeType="afterGroup">
                            <p:stCondLst>
                              <p:cond delay="15700"/>
                            </p:stCondLst>
                            <p:childTnLst>
                              <p:par>
                                <p:cTn id="278" presetID="11" presetClass="entr" presetSubtype="0" fill="hold" grpId="0" nodeType="afterEffect">
                                  <p:stCondLst>
                                    <p:cond delay="0"/>
                                  </p:stCondLst>
                                  <p:childTnLst>
                                    <p:set>
                                      <p:cBhvr>
                                        <p:cTn id="279" dur="75">
                                          <p:stCondLst>
                                            <p:cond delay="0"/>
                                          </p:stCondLst>
                                        </p:cTn>
                                        <p:tgtEl>
                                          <p:spTgt spid="554062"/>
                                        </p:tgtEl>
                                        <p:attrNameLst>
                                          <p:attrName>style.visibility</p:attrName>
                                        </p:attrNameLst>
                                      </p:cBhvr>
                                      <p:to>
                                        <p:strVal val="visible"/>
                                      </p:to>
                                    </p:set>
                                  </p:childTnLst>
                                </p:cTn>
                              </p:par>
                            </p:childTnLst>
                          </p:cTn>
                        </p:par>
                        <p:par>
                          <p:cTn id="280" fill="hold" nodeType="afterGroup">
                            <p:stCondLst>
                              <p:cond delay="15775"/>
                            </p:stCondLst>
                            <p:childTnLst>
                              <p:par>
                                <p:cTn id="281" presetID="1" presetClass="entr" presetSubtype="0" fill="hold" grpId="0" nodeType="afterEffect">
                                  <p:stCondLst>
                                    <p:cond delay="0"/>
                                  </p:stCondLst>
                                  <p:childTnLst>
                                    <p:set>
                                      <p:cBhvr>
                                        <p:cTn id="282" dur="1" fill="hold">
                                          <p:stCondLst>
                                            <p:cond delay="499"/>
                                          </p:stCondLst>
                                        </p:cTn>
                                        <p:tgtEl>
                                          <p:spTgt spid="554063"/>
                                        </p:tgtEl>
                                        <p:attrNameLst>
                                          <p:attrName>style.visibility</p:attrName>
                                        </p:attrNameLst>
                                      </p:cBhvr>
                                      <p:to>
                                        <p:strVal val="visible"/>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554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animBg="1" autoUpdateAnimBg="0"/>
      <p:bldP spid="553995" grpId="0" animBg="1" autoUpdateAnimBg="0"/>
      <p:bldP spid="553996" grpId="0" animBg="1" autoUpdateAnimBg="0"/>
      <p:bldP spid="553997" grpId="0" animBg="1" autoUpdateAnimBg="0"/>
      <p:bldP spid="553998" grpId="0" animBg="1"/>
      <p:bldP spid="553999" grpId="0" animBg="1" autoUpdateAnimBg="0"/>
      <p:bldP spid="554000" grpId="0" animBg="1" autoUpdateAnimBg="0"/>
      <p:bldP spid="554004" grpId="0" animBg="1" autoUpdateAnimBg="0"/>
      <p:bldP spid="554005" grpId="0" animBg="1" autoUpdateAnimBg="0"/>
      <p:bldP spid="554006" grpId="0" animBg="1" autoUpdateAnimBg="0"/>
      <p:bldP spid="554007" grpId="0" animBg="1" autoUpdateAnimBg="0"/>
      <p:bldP spid="554008" grpId="0" animBg="1" autoUpdateAnimBg="0"/>
      <p:bldP spid="554009" grpId="0" animBg="1" autoUpdateAnimBg="0"/>
      <p:bldP spid="554010" grpId="0" animBg="1" autoUpdateAnimBg="0"/>
      <p:bldP spid="554011" grpId="0" animBg="1" autoUpdateAnimBg="0"/>
      <p:bldP spid="554012" grpId="0" animBg="1" autoUpdateAnimBg="0"/>
      <p:bldP spid="554013" grpId="0" animBg="1" autoUpdateAnimBg="0"/>
      <p:bldP spid="554014" grpId="0" animBg="1" autoUpdateAnimBg="0"/>
      <p:bldP spid="554015" grpId="0" animBg="1" autoUpdateAnimBg="0"/>
      <p:bldP spid="554016" grpId="0" animBg="1" autoUpdateAnimBg="0"/>
      <p:bldP spid="554017" grpId="0" animBg="1" autoUpdateAnimBg="0"/>
      <p:bldP spid="554018" grpId="0" animBg="1" autoUpdateAnimBg="0"/>
      <p:bldP spid="554019" grpId="0" animBg="1" autoUpdateAnimBg="0"/>
      <p:bldP spid="554020" grpId="0" animBg="1" autoUpdateAnimBg="0"/>
      <p:bldP spid="554021" grpId="0" animBg="1" autoUpdateAnimBg="0"/>
      <p:bldP spid="554022" grpId="0" animBg="1" autoUpdateAnimBg="0"/>
      <p:bldP spid="554023" grpId="0" animBg="1" autoUpdateAnimBg="0"/>
      <p:bldP spid="554024" grpId="0" animBg="1" autoUpdateAnimBg="0"/>
      <p:bldP spid="554025" grpId="0" animBg="1" autoUpdateAnimBg="0"/>
      <p:bldP spid="554026" grpId="0" animBg="1" autoUpdateAnimBg="0"/>
      <p:bldP spid="554027" grpId="0" animBg="1" autoUpdateAnimBg="0"/>
      <p:bldP spid="554028" grpId="0" animBg="1" autoUpdateAnimBg="0"/>
      <p:bldP spid="554029" grpId="0" animBg="1" autoUpdateAnimBg="0"/>
      <p:bldP spid="554030" grpId="0" animBg="1" autoUpdateAnimBg="0"/>
      <p:bldP spid="554031" grpId="0" animBg="1" autoUpdateAnimBg="0"/>
      <p:bldP spid="554032" grpId="0" animBg="1" autoUpdateAnimBg="0"/>
      <p:bldP spid="554033" grpId="0" animBg="1" autoUpdateAnimBg="0"/>
      <p:bldP spid="554034" grpId="0" animBg="1" autoUpdateAnimBg="0"/>
      <p:bldP spid="554035" grpId="0" animBg="1" autoUpdateAnimBg="0"/>
      <p:bldP spid="554036" grpId="0" animBg="1" autoUpdateAnimBg="0"/>
      <p:bldP spid="554037" grpId="0" animBg="1" autoUpdateAnimBg="0"/>
      <p:bldP spid="554038" grpId="0" animBg="1" autoUpdateAnimBg="0"/>
      <p:bldP spid="554039" grpId="0" animBg="1" autoUpdateAnimBg="0"/>
      <p:bldP spid="554040" grpId="0" animBg="1" autoUpdateAnimBg="0"/>
      <p:bldP spid="554041" grpId="0" animBg="1" autoUpdateAnimBg="0"/>
      <p:bldP spid="554042" grpId="0" animBg="1" autoUpdateAnimBg="0"/>
      <p:bldP spid="554043" grpId="0" animBg="1" autoUpdateAnimBg="0"/>
      <p:bldP spid="554044" grpId="0" animBg="1" autoUpdateAnimBg="0"/>
      <p:bldP spid="554045" grpId="0" animBg="1" autoUpdateAnimBg="0"/>
      <p:bldP spid="554046" grpId="0" animBg="1" autoUpdateAnimBg="0"/>
      <p:bldP spid="554047" grpId="0" animBg="1" autoUpdateAnimBg="0"/>
      <p:bldP spid="554048" grpId="0" animBg="1" autoUpdateAnimBg="0"/>
      <p:bldP spid="554049" grpId="0" animBg="1" autoUpdateAnimBg="0"/>
      <p:bldP spid="554050" grpId="0" animBg="1" autoUpdateAnimBg="0"/>
      <p:bldP spid="554051" grpId="0" animBg="1" autoUpdateAnimBg="0"/>
      <p:bldP spid="554052" grpId="0" animBg="1" autoUpdateAnimBg="0"/>
      <p:bldP spid="554053" grpId="0" animBg="1" autoUpdateAnimBg="0"/>
      <p:bldP spid="554054" grpId="0" animBg="1" autoUpdateAnimBg="0"/>
      <p:bldP spid="554055" grpId="0" animBg="1" autoUpdateAnimBg="0"/>
      <p:bldP spid="554056" grpId="0" animBg="1" autoUpdateAnimBg="0"/>
      <p:bldP spid="554057" grpId="0" animBg="1" autoUpdateAnimBg="0"/>
      <p:bldP spid="554058" grpId="0" animBg="1" autoUpdateAnimBg="0"/>
      <p:bldP spid="554059" grpId="0" animBg="1" autoUpdateAnimBg="0"/>
      <p:bldP spid="554060" grpId="0" animBg="1" autoUpdateAnimBg="0"/>
      <p:bldP spid="554061" grpId="0" animBg="1" autoUpdateAnimBg="0"/>
      <p:bldP spid="554062" grpId="0" animBg="1" autoUpdateAnimBg="0"/>
      <p:bldP spid="554063" grpId="0" animBg="1" autoUpdateAnimBg="0"/>
      <p:bldP spid="554064" grpId="0" animBg="1" autoUpdateAnimBg="0"/>
      <p:bldP spid="554065" grpId="0" animBg="1" autoUpdateAnimBg="0"/>
      <p:bldP spid="554066" grpId="0" animBg="1" autoUpdateAnimBg="0"/>
      <p:bldP spid="554067" grpId="0" animBg="1" autoUpdateAnimBg="0"/>
      <p:bldP spid="554068" grpId="0" animBg="1" autoUpdateAnimBg="0"/>
      <p:bldP spid="554069" grpId="0" animBg="1" autoUpdateAnimBg="0"/>
      <p:bldP spid="554070" grpId="0" animBg="1" autoUpdateAnimBg="0"/>
      <p:bldP spid="554071" grpId="0" animBg="1" autoUpdateAnimBg="0"/>
      <p:bldP spid="55407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36915" y="11938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dirty="0">
                <a:solidFill>
                  <a:srgbClr val="000066"/>
                </a:solidFill>
                <a:latin typeface="Times New Roman" pitchFamily="18" charset="0"/>
                <a:ea typeface="华文新魏" pitchFamily="2" charset="-122"/>
              </a:rPr>
              <a:t>数字签名分类</a:t>
            </a:r>
            <a:endParaRPr kumimoji="1" lang="zh-CN" altLang="en-US" sz="4400" b="1" baseline="-25000" dirty="0">
              <a:solidFill>
                <a:srgbClr val="000066"/>
              </a:solidFill>
              <a:latin typeface="Times New Roman" pitchFamily="18" charset="0"/>
              <a:ea typeface="华文新魏" pitchFamily="2" charset="-122"/>
            </a:endParaRPr>
          </a:p>
        </p:txBody>
      </p:sp>
      <p:sp>
        <p:nvSpPr>
          <p:cNvPr id="286723" name="Text Box 3"/>
          <p:cNvSpPr txBox="1">
            <a:spLocks noChangeArrowheads="1"/>
          </p:cNvSpPr>
          <p:nvPr/>
        </p:nvSpPr>
        <p:spPr bwMode="auto">
          <a:xfrm>
            <a:off x="457200" y="1676400"/>
            <a:ext cx="8382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66"/>
              </a:buClr>
              <a:buSzPct val="80000"/>
              <a:buFontTx/>
              <a:buChar char="•"/>
            </a:pPr>
            <a:r>
              <a:rPr kumimoji="1" lang="zh-CN" altLang="en-US" sz="3200">
                <a:solidFill>
                  <a:schemeClr val="tx2"/>
                </a:solidFill>
                <a:latin typeface="Times New Roman" pitchFamily="18" charset="0"/>
                <a:sym typeface="Wingdings" pitchFamily="2" charset="2"/>
              </a:rPr>
              <a:t>以签名方式分</a:t>
            </a:r>
          </a:p>
          <a:p>
            <a:pPr>
              <a:buClr>
                <a:schemeClr val="folHlink"/>
              </a:buClr>
              <a:buSzPct val="80000"/>
              <a:buFont typeface="Wingdings" pitchFamily="2" charset="2"/>
              <a:buNone/>
            </a:pPr>
            <a:r>
              <a:rPr kumimoji="1" lang="zh-CN" altLang="en-US" sz="3200">
                <a:solidFill>
                  <a:schemeClr val="tx2"/>
                </a:solidFill>
                <a:latin typeface="Times New Roman" pitchFamily="18" charset="0"/>
                <a:sym typeface="Wingdings" pitchFamily="2" charset="2"/>
              </a:rPr>
              <a:t>	</a:t>
            </a:r>
            <a:r>
              <a:rPr kumimoji="1" lang="zh-CN" altLang="en-US" sz="3200">
                <a:solidFill>
                  <a:schemeClr val="tx2"/>
                </a:solidFill>
                <a:latin typeface="Times New Roman" pitchFamily="18" charset="0"/>
              </a:rPr>
              <a:t>直接数字签名</a:t>
            </a:r>
            <a:r>
              <a:rPr kumimoji="1" lang="en-US" altLang="zh-CN" sz="2800">
                <a:solidFill>
                  <a:schemeClr val="tx2"/>
                </a:solidFill>
                <a:latin typeface="Times New Roman" pitchFamily="18" charset="0"/>
                <a:sym typeface="Wingdings" pitchFamily="2" charset="2"/>
              </a:rPr>
              <a:t>direct digital signature</a:t>
            </a:r>
          </a:p>
          <a:p>
            <a:pPr>
              <a:buClr>
                <a:schemeClr val="folHlink"/>
              </a:buClr>
              <a:buSzPct val="80000"/>
              <a:buFont typeface="Wingdings" pitchFamily="2" charset="2"/>
              <a:buNone/>
            </a:pPr>
            <a:r>
              <a:rPr kumimoji="1" lang="en-US" altLang="zh-CN" sz="3200">
                <a:solidFill>
                  <a:schemeClr val="tx2"/>
                </a:solidFill>
                <a:latin typeface="Times New Roman" pitchFamily="18" charset="0"/>
                <a:sym typeface="Wingdings" pitchFamily="2" charset="2"/>
              </a:rPr>
              <a:t>	</a:t>
            </a:r>
            <a:r>
              <a:rPr kumimoji="1" lang="zh-CN" altLang="en-US" sz="3200">
                <a:solidFill>
                  <a:schemeClr val="tx2"/>
                </a:solidFill>
                <a:latin typeface="Times New Roman" pitchFamily="18" charset="0"/>
              </a:rPr>
              <a:t>仲裁数字签名</a:t>
            </a:r>
            <a:r>
              <a:rPr kumimoji="1" lang="en-US" altLang="zh-CN" sz="2800">
                <a:solidFill>
                  <a:schemeClr val="tx2"/>
                </a:solidFill>
                <a:latin typeface="Times New Roman" pitchFamily="18" charset="0"/>
                <a:sym typeface="Wingdings" pitchFamily="2" charset="2"/>
              </a:rPr>
              <a:t>arbitrated digital signature</a:t>
            </a:r>
            <a:endParaRPr kumimoji="1" lang="en-US" altLang="zh-CN" sz="3200">
              <a:solidFill>
                <a:schemeClr val="tx2"/>
              </a:solidFill>
              <a:latin typeface="Times New Roman" pitchFamily="18" charset="0"/>
              <a:sym typeface="Wingdings" pitchFamily="2" charset="2"/>
            </a:endParaRPr>
          </a:p>
        </p:txBody>
      </p:sp>
    </p:spTree>
    <p:extLst>
      <p:ext uri="{BB962C8B-B14F-4D97-AF65-F5344CB8AC3E}">
        <p14:creationId xmlns:p14="http://schemas.microsoft.com/office/powerpoint/2010/main" val="2277095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a:t>直接数字签名（</a:t>
            </a:r>
            <a:r>
              <a:rPr lang="en-US" altLang="zh-CN"/>
              <a:t>DDS</a:t>
            </a:r>
            <a:r>
              <a:rPr lang="zh-CN" altLang="en-US"/>
              <a:t>）</a:t>
            </a:r>
            <a:br>
              <a:rPr lang="zh-CN" altLang="en-US"/>
            </a:br>
            <a:endParaRPr lang="zh-CN" altLang="en-US"/>
          </a:p>
        </p:txBody>
      </p:sp>
      <p:sp>
        <p:nvSpPr>
          <p:cNvPr id="287747" name="Text Box 3"/>
          <p:cNvSpPr txBox="1">
            <a:spLocks noChangeArrowheads="1"/>
          </p:cNvSpPr>
          <p:nvPr/>
        </p:nvSpPr>
        <p:spPr bwMode="ltGray">
          <a:xfrm>
            <a:off x="758825" y="1600200"/>
            <a:ext cx="6100763"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solidFill>
                  <a:srgbClr val="000066"/>
                </a:solidFill>
                <a:latin typeface="Times New Roman" pitchFamily="18" charset="0"/>
              </a:rPr>
              <a:t>(1) A</a:t>
            </a:r>
            <a:r>
              <a:rPr kumimoji="1" lang="en-US" altLang="zh-CN" sz="2400" b="1">
                <a:solidFill>
                  <a:srgbClr val="000066"/>
                </a:solidFill>
                <a:latin typeface="Times New Roman" pitchFamily="18" charset="0"/>
                <a:sym typeface="Symbol" pitchFamily="18" charset="2"/>
              </a:rPr>
              <a:t></a:t>
            </a:r>
            <a:r>
              <a:rPr kumimoji="1" lang="en-US" altLang="zh-CN" sz="2400" b="1">
                <a:solidFill>
                  <a:srgbClr val="000066"/>
                </a:solidFill>
                <a:latin typeface="Times New Roman" pitchFamily="18" charset="0"/>
              </a:rPr>
              <a:t>B: E</a:t>
            </a:r>
            <a:r>
              <a:rPr kumimoji="1" lang="en-US" altLang="zh-CN" sz="2400" b="1" baseline="-25000">
                <a:solidFill>
                  <a:srgbClr val="000066"/>
                </a:solidFill>
                <a:latin typeface="Times New Roman" pitchFamily="18" charset="0"/>
              </a:rPr>
              <a:t>KRa</a:t>
            </a:r>
            <a:r>
              <a:rPr kumimoji="1" lang="en-US" altLang="zh-CN" sz="2400" b="1">
                <a:solidFill>
                  <a:srgbClr val="000066"/>
                </a:solidFill>
                <a:latin typeface="Times New Roman" pitchFamily="18" charset="0"/>
              </a:rPr>
              <a:t>[M]</a:t>
            </a:r>
          </a:p>
          <a:p>
            <a:pPr eaLnBrk="0" hangingPunct="0"/>
            <a:r>
              <a:rPr kumimoji="1" lang="en-US" altLang="zh-CN" sz="2400" b="1">
                <a:solidFill>
                  <a:srgbClr val="000066"/>
                </a:solidFill>
                <a:latin typeface="Times New Roman" pitchFamily="18" charset="0"/>
              </a:rPr>
              <a:t>	</a:t>
            </a:r>
            <a:r>
              <a:rPr kumimoji="1" lang="zh-CN" altLang="zh-CN" sz="2400" b="1">
                <a:solidFill>
                  <a:srgbClr val="000066"/>
                </a:solidFill>
                <a:latin typeface="Times New Roman" pitchFamily="18" charset="0"/>
              </a:rPr>
              <a:t>提供了鉴别与签名：</a:t>
            </a:r>
          </a:p>
          <a:p>
            <a:pPr lvl="3" eaLnBrk="0" hangingPunct="0">
              <a:buFontTx/>
              <a:buChar char="•"/>
            </a:pPr>
            <a:r>
              <a:rPr kumimoji="1" lang="zh-CN" altLang="zh-CN" sz="2400" b="1">
                <a:solidFill>
                  <a:srgbClr val="000066"/>
                </a:solidFill>
                <a:latin typeface="Times New Roman" pitchFamily="18" charset="0"/>
              </a:rPr>
              <a:t> 只有</a:t>
            </a:r>
            <a:r>
              <a:rPr kumimoji="1" lang="en-US" altLang="zh-CN" sz="2400" b="1">
                <a:solidFill>
                  <a:srgbClr val="000066"/>
                </a:solidFill>
                <a:latin typeface="Times New Roman" pitchFamily="18" charset="0"/>
              </a:rPr>
              <a:t>A</a:t>
            </a:r>
            <a:r>
              <a:rPr kumimoji="1" lang="zh-CN" altLang="zh-CN" sz="2400" b="1">
                <a:solidFill>
                  <a:srgbClr val="000066"/>
                </a:solidFill>
                <a:latin typeface="Times New Roman" pitchFamily="18" charset="0"/>
              </a:rPr>
              <a:t>具有</a:t>
            </a:r>
            <a:r>
              <a:rPr kumimoji="1" lang="en-US" altLang="zh-CN" sz="2400" b="1">
                <a:solidFill>
                  <a:srgbClr val="000066"/>
                </a:solidFill>
                <a:latin typeface="Times New Roman" pitchFamily="18" charset="0"/>
              </a:rPr>
              <a:t>KRa</a:t>
            </a:r>
            <a:r>
              <a:rPr kumimoji="1" lang="zh-CN" altLang="zh-CN" sz="2400" b="1">
                <a:solidFill>
                  <a:srgbClr val="000066"/>
                </a:solidFill>
                <a:latin typeface="Times New Roman" pitchFamily="18" charset="0"/>
              </a:rPr>
              <a:t>进行加密;</a:t>
            </a:r>
          </a:p>
          <a:p>
            <a:pPr lvl="3" eaLnBrk="0" hangingPunct="0">
              <a:buFontTx/>
              <a:buChar char="•"/>
            </a:pPr>
            <a:r>
              <a:rPr kumimoji="1" lang="zh-CN" altLang="zh-CN" sz="2400" b="1">
                <a:solidFill>
                  <a:srgbClr val="000066"/>
                </a:solidFill>
                <a:latin typeface="Times New Roman" pitchFamily="18" charset="0"/>
              </a:rPr>
              <a:t> 传输中没有被篡改；</a:t>
            </a:r>
          </a:p>
          <a:p>
            <a:pPr lvl="3" eaLnBrk="0" hangingPunct="0">
              <a:buFontTx/>
              <a:buChar char="•"/>
            </a:pPr>
            <a:r>
              <a:rPr kumimoji="1" lang="zh-CN" altLang="zh-CN" sz="2400" b="1">
                <a:solidFill>
                  <a:srgbClr val="000066"/>
                </a:solidFill>
                <a:latin typeface="Times New Roman" pitchFamily="18" charset="0"/>
              </a:rPr>
              <a:t> 需要某些格式信息/冗余度；</a:t>
            </a:r>
          </a:p>
          <a:p>
            <a:pPr lvl="3" eaLnBrk="0" hangingPunct="0">
              <a:buFontTx/>
              <a:buChar char="•"/>
            </a:pPr>
            <a:r>
              <a:rPr kumimoji="1" lang="zh-CN" altLang="zh-CN" sz="2400" b="1">
                <a:solidFill>
                  <a:srgbClr val="000066"/>
                </a:solidFill>
                <a:latin typeface="Times New Roman" pitchFamily="18" charset="0"/>
              </a:rPr>
              <a:t> 任何第三方可以用</a:t>
            </a:r>
            <a:r>
              <a:rPr kumimoji="1" lang="en-US" altLang="zh-CN" sz="2400" b="1">
                <a:solidFill>
                  <a:srgbClr val="000066"/>
                </a:solidFill>
                <a:latin typeface="Times New Roman" pitchFamily="18" charset="0"/>
              </a:rPr>
              <a:t>KUa </a:t>
            </a:r>
            <a:r>
              <a:rPr kumimoji="1" lang="zh-CN" altLang="en-US" sz="2400" b="1">
                <a:solidFill>
                  <a:srgbClr val="000066"/>
                </a:solidFill>
                <a:latin typeface="Times New Roman" pitchFamily="18" charset="0"/>
              </a:rPr>
              <a:t>验证签名</a:t>
            </a:r>
          </a:p>
        </p:txBody>
      </p:sp>
      <p:sp>
        <p:nvSpPr>
          <p:cNvPr id="287748" name="Text Box 4"/>
          <p:cNvSpPr txBox="1">
            <a:spLocks noChangeArrowheads="1"/>
          </p:cNvSpPr>
          <p:nvPr/>
        </p:nvSpPr>
        <p:spPr bwMode="ltGray">
          <a:xfrm>
            <a:off x="747713" y="4114800"/>
            <a:ext cx="64182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000066"/>
                </a:solidFill>
                <a:latin typeface="Times New Roman" pitchFamily="18" charset="0"/>
              </a:rPr>
              <a:t>(1’) A</a:t>
            </a:r>
            <a:r>
              <a:rPr kumimoji="1" lang="en-US" altLang="zh-CN" sz="2400" b="1">
                <a:solidFill>
                  <a:srgbClr val="000066"/>
                </a:solidFill>
                <a:latin typeface="Times New Roman" pitchFamily="18" charset="0"/>
                <a:sym typeface="Symbol" pitchFamily="18" charset="2"/>
              </a:rPr>
              <a:t></a:t>
            </a:r>
            <a:r>
              <a:rPr kumimoji="1" lang="en-US" altLang="zh-CN" sz="2400" b="1">
                <a:solidFill>
                  <a:srgbClr val="000066"/>
                </a:solidFill>
                <a:latin typeface="Times New Roman" pitchFamily="18" charset="0"/>
              </a:rPr>
              <a:t>B: E</a:t>
            </a:r>
            <a:r>
              <a:rPr kumimoji="1" lang="en-US" altLang="zh-CN" sz="2400" b="1" baseline="-25000">
                <a:solidFill>
                  <a:srgbClr val="000066"/>
                </a:solidFill>
                <a:latin typeface="Times New Roman" pitchFamily="18" charset="0"/>
              </a:rPr>
              <a:t>KUb</a:t>
            </a:r>
            <a:r>
              <a:rPr kumimoji="1" lang="en-US" altLang="zh-CN" sz="2400" b="1">
                <a:solidFill>
                  <a:srgbClr val="000066"/>
                </a:solidFill>
                <a:latin typeface="Times New Roman" pitchFamily="18" charset="0"/>
              </a:rPr>
              <a:t> [E</a:t>
            </a:r>
            <a:r>
              <a:rPr kumimoji="1" lang="en-US" altLang="zh-CN" sz="2400" b="1" baseline="-25000">
                <a:solidFill>
                  <a:srgbClr val="000066"/>
                </a:solidFill>
                <a:latin typeface="Times New Roman" pitchFamily="18" charset="0"/>
              </a:rPr>
              <a:t>KRa</a:t>
            </a:r>
            <a:r>
              <a:rPr kumimoji="1" lang="en-US" altLang="zh-CN" sz="2400" b="1">
                <a:solidFill>
                  <a:srgbClr val="000066"/>
                </a:solidFill>
                <a:latin typeface="Times New Roman" pitchFamily="18" charset="0"/>
              </a:rPr>
              <a:t>(M)]</a:t>
            </a:r>
          </a:p>
          <a:p>
            <a:pPr eaLnBrk="0" hangingPunct="0"/>
            <a:r>
              <a:rPr kumimoji="1" lang="en-US" altLang="zh-CN" sz="2400" b="1">
                <a:solidFill>
                  <a:srgbClr val="000066"/>
                </a:solidFill>
                <a:latin typeface="Times New Roman" pitchFamily="18" charset="0"/>
              </a:rPr>
              <a:t>	</a:t>
            </a:r>
            <a:r>
              <a:rPr kumimoji="1" lang="zh-CN" altLang="zh-CN" sz="2400" b="1">
                <a:solidFill>
                  <a:srgbClr val="000066"/>
                </a:solidFill>
                <a:latin typeface="Times New Roman" pitchFamily="18" charset="0"/>
              </a:rPr>
              <a:t>提供了保密</a:t>
            </a:r>
            <a:r>
              <a:rPr kumimoji="1" lang="en-US" altLang="zh-CN" sz="2400" b="1">
                <a:solidFill>
                  <a:srgbClr val="000066"/>
                </a:solidFill>
                <a:latin typeface="Times New Roman" pitchFamily="18" charset="0"/>
              </a:rPr>
              <a:t>(KUb)</a:t>
            </a:r>
            <a:r>
              <a:rPr kumimoji="1" lang="zh-CN" altLang="en-US" sz="2400" b="1">
                <a:solidFill>
                  <a:srgbClr val="000066"/>
                </a:solidFill>
                <a:latin typeface="Times New Roman" pitchFamily="18" charset="0"/>
              </a:rPr>
              <a:t>、</a:t>
            </a:r>
            <a:r>
              <a:rPr kumimoji="1" lang="zh-CN" altLang="zh-CN" sz="2400" b="1">
                <a:solidFill>
                  <a:srgbClr val="000066"/>
                </a:solidFill>
                <a:latin typeface="Times New Roman" pitchFamily="18" charset="0"/>
              </a:rPr>
              <a:t>鉴别与签名(</a:t>
            </a:r>
            <a:r>
              <a:rPr kumimoji="1" lang="en-US" altLang="zh-CN" sz="2400" b="1">
                <a:solidFill>
                  <a:srgbClr val="000066"/>
                </a:solidFill>
                <a:latin typeface="Times New Roman" pitchFamily="18" charset="0"/>
              </a:rPr>
              <a:t>KRa)</a:t>
            </a:r>
            <a:r>
              <a:rPr kumimoji="1" lang="zh-CN" altLang="en-US" sz="2400" b="1">
                <a:solidFill>
                  <a:srgbClr val="000066"/>
                </a:solidFill>
                <a:latin typeface="Times New Roman" pitchFamily="18" charset="0"/>
              </a:rPr>
              <a:t>：</a:t>
            </a:r>
          </a:p>
        </p:txBody>
      </p:sp>
    </p:spTree>
    <p:extLst>
      <p:ext uri="{BB962C8B-B14F-4D97-AF65-F5344CB8AC3E}">
        <p14:creationId xmlns:p14="http://schemas.microsoft.com/office/powerpoint/2010/main" val="112841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1340768"/>
            <a:ext cx="8229600" cy="711200"/>
          </a:xfrm>
        </p:spPr>
        <p:txBody>
          <a:bodyPr/>
          <a:lstStyle/>
          <a:p>
            <a:r>
              <a:rPr lang="zh-CN" altLang="en-US" dirty="0"/>
              <a:t>直接数字签名</a:t>
            </a:r>
            <a:br>
              <a:rPr lang="zh-CN" altLang="en-US" dirty="0"/>
            </a:br>
            <a:endParaRPr lang="zh-CN" altLang="en-US" dirty="0"/>
          </a:p>
        </p:txBody>
      </p:sp>
      <p:sp>
        <p:nvSpPr>
          <p:cNvPr id="288771" name="Text Box 3"/>
          <p:cNvSpPr txBox="1">
            <a:spLocks noChangeArrowheads="1"/>
          </p:cNvSpPr>
          <p:nvPr/>
        </p:nvSpPr>
        <p:spPr bwMode="ltGray">
          <a:xfrm>
            <a:off x="280988" y="1903536"/>
            <a:ext cx="347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dirty="0">
                <a:solidFill>
                  <a:srgbClr val="000066"/>
                </a:solidFill>
                <a:latin typeface="Times New Roman" pitchFamily="18" charset="0"/>
              </a:rPr>
              <a:t>(2) A</a:t>
            </a:r>
            <a:r>
              <a:rPr kumimoji="1" lang="en-US" altLang="zh-CN" sz="2400" b="1" dirty="0">
                <a:solidFill>
                  <a:srgbClr val="000066"/>
                </a:solidFill>
                <a:latin typeface="Times New Roman" pitchFamily="18" charset="0"/>
                <a:sym typeface="Symbol" pitchFamily="18" charset="2"/>
              </a:rPr>
              <a:t></a:t>
            </a:r>
            <a:r>
              <a:rPr kumimoji="1" lang="en-US" altLang="zh-CN" sz="2400" b="1" dirty="0">
                <a:solidFill>
                  <a:srgbClr val="000066"/>
                </a:solidFill>
                <a:latin typeface="Times New Roman" pitchFamily="18" charset="0"/>
              </a:rPr>
              <a:t>B: M||</a:t>
            </a:r>
            <a:r>
              <a:rPr kumimoji="1" lang="en-US" altLang="zh-CN" sz="2400" b="1" dirty="0" err="1">
                <a:solidFill>
                  <a:srgbClr val="000066"/>
                </a:solidFill>
                <a:latin typeface="Times New Roman" pitchFamily="18" charset="0"/>
              </a:rPr>
              <a:t>E</a:t>
            </a:r>
            <a:r>
              <a:rPr kumimoji="1" lang="en-US" altLang="zh-CN" sz="2400" b="1" baseline="-25000" dirty="0" err="1">
                <a:solidFill>
                  <a:srgbClr val="000066"/>
                </a:solidFill>
                <a:latin typeface="Times New Roman" pitchFamily="18" charset="0"/>
              </a:rPr>
              <a:t>KRa</a:t>
            </a:r>
            <a:r>
              <a:rPr kumimoji="1" lang="en-US" altLang="zh-CN" sz="2400" b="1" dirty="0">
                <a:solidFill>
                  <a:srgbClr val="000066"/>
                </a:solidFill>
                <a:latin typeface="Times New Roman" pitchFamily="18" charset="0"/>
              </a:rPr>
              <a:t>[H(M)]</a:t>
            </a:r>
          </a:p>
        </p:txBody>
      </p:sp>
      <p:sp>
        <p:nvSpPr>
          <p:cNvPr id="288772" name="Text Box 4"/>
          <p:cNvSpPr txBox="1">
            <a:spLocks noChangeArrowheads="1"/>
          </p:cNvSpPr>
          <p:nvPr/>
        </p:nvSpPr>
        <p:spPr bwMode="ltGray">
          <a:xfrm>
            <a:off x="1631950" y="2457574"/>
            <a:ext cx="4940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dirty="0">
                <a:solidFill>
                  <a:srgbClr val="000066"/>
                </a:solidFill>
                <a:latin typeface="Times New Roman" pitchFamily="18" charset="0"/>
              </a:rPr>
              <a:t>提供鉴别及数字签名</a:t>
            </a:r>
          </a:p>
          <a:p>
            <a:pPr eaLnBrk="0" hangingPunct="0"/>
            <a:r>
              <a:rPr kumimoji="1" lang="zh-CN" altLang="en-US" sz="2400" b="1" dirty="0">
                <a:solidFill>
                  <a:srgbClr val="000066"/>
                </a:solidFill>
                <a:latin typeface="Times New Roman" pitchFamily="18" charset="0"/>
              </a:rPr>
              <a:t>        </a:t>
            </a:r>
            <a:r>
              <a:rPr kumimoji="1" lang="en-US" altLang="zh-CN" sz="2400" b="1" dirty="0">
                <a:solidFill>
                  <a:srgbClr val="000066"/>
                </a:solidFill>
                <a:latin typeface="Times New Roman" pitchFamily="18" charset="0"/>
              </a:rPr>
              <a:t>-- H(M) </a:t>
            </a:r>
            <a:r>
              <a:rPr kumimoji="1" lang="zh-CN" altLang="en-US" sz="2400" b="1" dirty="0">
                <a:solidFill>
                  <a:srgbClr val="000066"/>
                </a:solidFill>
                <a:latin typeface="Times New Roman" pitchFamily="18" charset="0"/>
              </a:rPr>
              <a:t>受到密码算法的保护；</a:t>
            </a:r>
          </a:p>
          <a:p>
            <a:pPr eaLnBrk="0" hangingPunct="0"/>
            <a:r>
              <a:rPr kumimoji="1" lang="zh-CN" altLang="en-US" sz="2400" b="1" dirty="0">
                <a:solidFill>
                  <a:srgbClr val="000066"/>
                </a:solidFill>
                <a:latin typeface="Times New Roman" pitchFamily="18" charset="0"/>
              </a:rPr>
              <a:t>        </a:t>
            </a:r>
            <a:r>
              <a:rPr kumimoji="1" lang="en-US" altLang="zh-CN" sz="2400" b="1" dirty="0">
                <a:solidFill>
                  <a:srgbClr val="000066"/>
                </a:solidFill>
                <a:latin typeface="Times New Roman" pitchFamily="18" charset="0"/>
              </a:rPr>
              <a:t>-- </a:t>
            </a:r>
            <a:r>
              <a:rPr kumimoji="1" lang="zh-CN" altLang="en-US" sz="2400" b="1" dirty="0">
                <a:solidFill>
                  <a:srgbClr val="000066"/>
                </a:solidFill>
                <a:latin typeface="Times New Roman" pitchFamily="18" charset="0"/>
              </a:rPr>
              <a:t>只有 </a:t>
            </a:r>
            <a:r>
              <a:rPr kumimoji="1" lang="en-US" altLang="zh-CN" sz="2400" b="1" dirty="0">
                <a:solidFill>
                  <a:srgbClr val="000066"/>
                </a:solidFill>
                <a:latin typeface="Times New Roman" pitchFamily="18" charset="0"/>
              </a:rPr>
              <a:t>A </a:t>
            </a:r>
            <a:r>
              <a:rPr kumimoji="1" lang="zh-CN" altLang="en-US" sz="2400" b="1" dirty="0">
                <a:solidFill>
                  <a:srgbClr val="000066"/>
                </a:solidFill>
                <a:latin typeface="Times New Roman" pitchFamily="18" charset="0"/>
              </a:rPr>
              <a:t>能够生成 </a:t>
            </a:r>
            <a:r>
              <a:rPr kumimoji="1" lang="en-US" altLang="zh-CN" sz="2400" b="1" dirty="0" err="1">
                <a:solidFill>
                  <a:srgbClr val="000066"/>
                </a:solidFill>
                <a:latin typeface="Times New Roman" pitchFamily="18" charset="0"/>
              </a:rPr>
              <a:t>E</a:t>
            </a:r>
            <a:r>
              <a:rPr kumimoji="1" lang="en-US" altLang="zh-CN" sz="2400" b="1" baseline="-25000" dirty="0" err="1">
                <a:solidFill>
                  <a:srgbClr val="000066"/>
                </a:solidFill>
                <a:latin typeface="Times New Roman" pitchFamily="18" charset="0"/>
              </a:rPr>
              <a:t>KRa</a:t>
            </a:r>
            <a:r>
              <a:rPr kumimoji="1" lang="en-US" altLang="zh-CN" sz="2400" b="1" dirty="0">
                <a:solidFill>
                  <a:srgbClr val="000066"/>
                </a:solidFill>
                <a:latin typeface="Times New Roman" pitchFamily="18" charset="0"/>
              </a:rPr>
              <a:t>[H(M)]</a:t>
            </a:r>
          </a:p>
        </p:txBody>
      </p:sp>
      <p:sp>
        <p:nvSpPr>
          <p:cNvPr id="288773" name="Text Box 5"/>
          <p:cNvSpPr txBox="1">
            <a:spLocks noChangeArrowheads="1"/>
          </p:cNvSpPr>
          <p:nvPr/>
        </p:nvSpPr>
        <p:spPr bwMode="ltGray">
          <a:xfrm>
            <a:off x="280988" y="3876675"/>
            <a:ext cx="414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000066"/>
                </a:solidFill>
                <a:latin typeface="Times New Roman" pitchFamily="18" charset="0"/>
              </a:rPr>
              <a:t>(2’) A</a:t>
            </a:r>
            <a:r>
              <a:rPr kumimoji="1" lang="en-US" altLang="zh-CN" sz="2400" b="1">
                <a:solidFill>
                  <a:srgbClr val="000066"/>
                </a:solidFill>
                <a:latin typeface="Times New Roman" pitchFamily="18" charset="0"/>
                <a:sym typeface="Symbol" pitchFamily="18" charset="2"/>
              </a:rPr>
              <a:t></a:t>
            </a:r>
            <a:r>
              <a:rPr kumimoji="1" lang="en-US" altLang="zh-CN" sz="2400" b="1">
                <a:solidFill>
                  <a:srgbClr val="000066"/>
                </a:solidFill>
                <a:latin typeface="Times New Roman" pitchFamily="18" charset="0"/>
              </a:rPr>
              <a:t>B: E</a:t>
            </a:r>
            <a:r>
              <a:rPr kumimoji="1" lang="en-US" altLang="zh-CN" sz="2400" b="1" baseline="-25000">
                <a:solidFill>
                  <a:srgbClr val="000066"/>
                </a:solidFill>
                <a:latin typeface="Times New Roman" pitchFamily="18" charset="0"/>
              </a:rPr>
              <a:t>K</a:t>
            </a:r>
            <a:r>
              <a:rPr kumimoji="1" lang="en-US" altLang="zh-CN" sz="2400" b="1">
                <a:solidFill>
                  <a:srgbClr val="000066"/>
                </a:solidFill>
                <a:latin typeface="Times New Roman" pitchFamily="18" charset="0"/>
              </a:rPr>
              <a:t>[M||E</a:t>
            </a:r>
            <a:r>
              <a:rPr kumimoji="1" lang="en-US" altLang="zh-CN" sz="2400" b="1" baseline="-25000">
                <a:solidFill>
                  <a:srgbClr val="000066"/>
                </a:solidFill>
                <a:latin typeface="Times New Roman" pitchFamily="18" charset="0"/>
              </a:rPr>
              <a:t>KRa</a:t>
            </a:r>
            <a:r>
              <a:rPr kumimoji="1" lang="en-US" altLang="zh-CN" sz="2400" b="1">
                <a:solidFill>
                  <a:srgbClr val="000066"/>
                </a:solidFill>
                <a:latin typeface="Times New Roman" pitchFamily="18" charset="0"/>
              </a:rPr>
              <a:t>[H(M)]]</a:t>
            </a:r>
          </a:p>
        </p:txBody>
      </p:sp>
      <p:sp>
        <p:nvSpPr>
          <p:cNvPr id="288774" name="Text Box 6"/>
          <p:cNvSpPr txBox="1">
            <a:spLocks noChangeArrowheads="1"/>
          </p:cNvSpPr>
          <p:nvPr/>
        </p:nvSpPr>
        <p:spPr bwMode="ltGray">
          <a:xfrm>
            <a:off x="1631950" y="4430713"/>
            <a:ext cx="4473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solidFill>
                  <a:srgbClr val="000066"/>
                </a:solidFill>
                <a:latin typeface="Times New Roman" pitchFamily="18" charset="0"/>
              </a:rPr>
              <a:t>提供保密性、鉴别和数字签名。</a:t>
            </a:r>
          </a:p>
        </p:txBody>
      </p:sp>
    </p:spTree>
    <p:extLst>
      <p:ext uri="{BB962C8B-B14F-4D97-AF65-F5344CB8AC3E}">
        <p14:creationId xmlns:p14="http://schemas.microsoft.com/office/powerpoint/2010/main" val="2280331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zh-CN" altLang="en-US"/>
              <a:t>直接数字签名的缺点</a:t>
            </a:r>
          </a:p>
        </p:txBody>
      </p:sp>
      <p:sp>
        <p:nvSpPr>
          <p:cNvPr id="289795" name="Rectangle 3"/>
          <p:cNvSpPr>
            <a:spLocks noGrp="1" noChangeArrowheads="1"/>
          </p:cNvSpPr>
          <p:nvPr>
            <p:ph type="body" idx="1"/>
          </p:nvPr>
        </p:nvSpPr>
        <p:spPr>
          <a:xfrm>
            <a:off x="422275" y="1978025"/>
            <a:ext cx="8440738" cy="4114800"/>
          </a:xfrm>
        </p:spPr>
        <p:txBody>
          <a:bodyPr/>
          <a:lstStyle/>
          <a:p>
            <a:pPr>
              <a:lnSpc>
                <a:spcPct val="90000"/>
              </a:lnSpc>
            </a:pPr>
            <a:r>
              <a:rPr lang="zh-CN" altLang="en-US" sz="2600"/>
              <a:t>验证模式依赖于发送方的密钥；</a:t>
            </a:r>
          </a:p>
          <a:p>
            <a:pPr lvl="1">
              <a:lnSpc>
                <a:spcPct val="90000"/>
              </a:lnSpc>
            </a:pPr>
            <a:r>
              <a:rPr lang="zh-CN" altLang="en-US" sz="2400"/>
              <a:t>发送方要抵赖发送某一消息时，可能会声称其私有密钥丢失或被窃，从而他人伪造了他的签名。</a:t>
            </a:r>
          </a:p>
          <a:p>
            <a:pPr lvl="2">
              <a:lnSpc>
                <a:spcPct val="90000"/>
              </a:lnSpc>
            </a:pPr>
            <a:r>
              <a:rPr lang="zh-CN" altLang="en-US" sz="2000"/>
              <a:t>通常需要采用与私有密钥安全性相关的行政管理控制手段来制止或至少是削弱这种情况，但威胁在某种程度上依然存在。</a:t>
            </a:r>
          </a:p>
          <a:p>
            <a:pPr lvl="1">
              <a:lnSpc>
                <a:spcPct val="90000"/>
              </a:lnSpc>
            </a:pPr>
            <a:r>
              <a:rPr lang="zh-CN" altLang="en-US" sz="2400"/>
              <a:t>改进的方式例如可以要求被签名的信息包含一个时间戳（日期与时间），并要求将已暴露的密钥报告给一个授权中心。</a:t>
            </a:r>
            <a:endParaRPr lang="zh-CN" altLang="en-US"/>
          </a:p>
          <a:p>
            <a:pPr>
              <a:lnSpc>
                <a:spcPct val="90000"/>
              </a:lnSpc>
            </a:pPr>
            <a:r>
              <a:rPr lang="en-US" altLang="zh-CN" sz="2600"/>
              <a:t>X</a:t>
            </a:r>
            <a:r>
              <a:rPr lang="zh-CN" altLang="en-US" sz="2600"/>
              <a:t>的某些私有密钥确实在时间</a:t>
            </a:r>
            <a:r>
              <a:rPr lang="en-US" altLang="zh-CN" sz="2600"/>
              <a:t>T</a:t>
            </a:r>
            <a:r>
              <a:rPr lang="zh-CN" altLang="en-US" sz="2600"/>
              <a:t>被窃取，敌方可以伪造</a:t>
            </a:r>
            <a:r>
              <a:rPr lang="en-US" altLang="zh-CN" sz="2600"/>
              <a:t>X</a:t>
            </a:r>
            <a:r>
              <a:rPr lang="zh-CN" altLang="en-US" sz="2600"/>
              <a:t>的签名及早于或等于时间</a:t>
            </a:r>
            <a:r>
              <a:rPr lang="en-US" altLang="zh-CN" sz="2600"/>
              <a:t>T</a:t>
            </a:r>
            <a:r>
              <a:rPr lang="zh-CN" altLang="en-US" sz="2600"/>
              <a:t>的时间戳。</a:t>
            </a:r>
          </a:p>
          <a:p>
            <a:pPr lvl="1">
              <a:lnSpc>
                <a:spcPct val="90000"/>
              </a:lnSpc>
            </a:pPr>
            <a:endParaRPr lang="en-US" altLang="zh-CN"/>
          </a:p>
        </p:txBody>
      </p:sp>
    </p:spTree>
    <p:extLst>
      <p:ext uri="{BB962C8B-B14F-4D97-AF65-F5344CB8AC3E}">
        <p14:creationId xmlns:p14="http://schemas.microsoft.com/office/powerpoint/2010/main" val="2118277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4</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面向网络攻击的软件安全设计</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t>可用性安全</a:t>
            </a:r>
            <a:endParaRPr lang="en-US" altLang="zh-CN" dirty="0" smtClean="0"/>
          </a:p>
          <a:p>
            <a:r>
              <a:rPr lang="zh-CN" altLang="en-US" dirty="0" smtClean="0"/>
              <a:t>机密性安全</a:t>
            </a:r>
            <a:endParaRPr lang="en-US" altLang="zh-CN" dirty="0" smtClean="0"/>
          </a:p>
          <a:p>
            <a:r>
              <a:rPr lang="zh-CN" altLang="en-US" dirty="0" smtClean="0"/>
              <a:t>完整性安全</a:t>
            </a:r>
            <a:endParaRPr lang="en-US" altLang="zh-CN" dirty="0" smtClean="0"/>
          </a:p>
          <a:p>
            <a:r>
              <a:rPr lang="zh-CN" altLang="en-US" dirty="0" smtClean="0"/>
              <a:t>可控性安全</a:t>
            </a:r>
            <a:endParaRPr lang="en-US" altLang="zh-CN" dirty="0" smtClean="0"/>
          </a:p>
          <a:p>
            <a:r>
              <a:rPr lang="zh-CN" altLang="en-US" dirty="0" smtClean="0"/>
              <a:t>可审性安全</a:t>
            </a:r>
            <a:endParaRPr lang="en-US" altLang="zh-CN" dirty="0" smtClean="0"/>
          </a:p>
        </p:txBody>
      </p:sp>
    </p:spTree>
    <p:extLst>
      <p:ext uri="{BB962C8B-B14F-4D97-AF65-F5344CB8AC3E}">
        <p14:creationId xmlns:p14="http://schemas.microsoft.com/office/powerpoint/2010/main" val="1667527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a:t>仲裁数字签名</a:t>
            </a:r>
          </a:p>
        </p:txBody>
      </p:sp>
      <p:sp>
        <p:nvSpPr>
          <p:cNvPr id="290819" name="Rectangle 3"/>
          <p:cNvSpPr>
            <a:spLocks noGrp="1" noChangeArrowheads="1"/>
          </p:cNvSpPr>
          <p:nvPr>
            <p:ph type="body" idx="1"/>
          </p:nvPr>
        </p:nvSpPr>
        <p:spPr/>
        <p:txBody>
          <a:bodyPr/>
          <a:lstStyle/>
          <a:p>
            <a:pPr>
              <a:lnSpc>
                <a:spcPct val="90000"/>
              </a:lnSpc>
            </a:pPr>
            <a:r>
              <a:rPr lang="zh-CN" altLang="en-US" sz="2600"/>
              <a:t>引入仲裁者。</a:t>
            </a:r>
          </a:p>
          <a:p>
            <a:pPr lvl="1">
              <a:lnSpc>
                <a:spcPct val="90000"/>
              </a:lnSpc>
            </a:pPr>
            <a:r>
              <a:rPr lang="zh-CN" altLang="en-US" sz="2000"/>
              <a:t>所有从发送方</a:t>
            </a:r>
            <a:r>
              <a:rPr lang="en-US" altLang="zh-CN" sz="2000"/>
              <a:t>X</a:t>
            </a:r>
            <a:r>
              <a:rPr lang="zh-CN" altLang="en-US" sz="2000"/>
              <a:t>到接收方</a:t>
            </a:r>
            <a:r>
              <a:rPr lang="en-US" altLang="zh-CN" sz="2000"/>
              <a:t>Y</a:t>
            </a:r>
            <a:r>
              <a:rPr lang="zh-CN" altLang="en-US" sz="2000"/>
              <a:t>的签名消息首先送到仲裁者</a:t>
            </a:r>
            <a:r>
              <a:rPr lang="en-US" altLang="zh-CN" sz="2000"/>
              <a:t>A</a:t>
            </a:r>
          </a:p>
          <a:p>
            <a:pPr lvl="1">
              <a:lnSpc>
                <a:spcPct val="90000"/>
              </a:lnSpc>
            </a:pPr>
            <a:r>
              <a:rPr lang="en-US" altLang="zh-CN" sz="2000"/>
              <a:t>A</a:t>
            </a:r>
            <a:r>
              <a:rPr lang="zh-CN" altLang="zh-CN" sz="2000"/>
              <a:t>将消息及其签名进行一系列测试，以检查其来源和内容</a:t>
            </a:r>
            <a:endParaRPr lang="zh-CN" altLang="en-US" sz="2000"/>
          </a:p>
          <a:p>
            <a:pPr lvl="1">
              <a:lnSpc>
                <a:spcPct val="90000"/>
              </a:lnSpc>
            </a:pPr>
            <a:r>
              <a:rPr lang="zh-CN" altLang="zh-CN" sz="2000"/>
              <a:t>后将消息加上日期并与已被仲裁者验证通过的指示一起发给</a:t>
            </a:r>
            <a:r>
              <a:rPr lang="en-US" altLang="zh-CN" sz="2000"/>
              <a:t>Y</a:t>
            </a:r>
            <a:r>
              <a:rPr lang="zh-CN" altLang="en-US" sz="2000"/>
              <a:t>。</a:t>
            </a:r>
            <a:endParaRPr lang="zh-CN" altLang="en-US" sz="2400"/>
          </a:p>
          <a:p>
            <a:pPr>
              <a:lnSpc>
                <a:spcPct val="90000"/>
              </a:lnSpc>
            </a:pPr>
            <a:r>
              <a:rPr lang="zh-CN" altLang="zh-CN" sz="2600"/>
              <a:t>仲裁者在这一类签名模式中扮演敏感和关键的角色。</a:t>
            </a:r>
          </a:p>
          <a:p>
            <a:pPr lvl="1">
              <a:lnSpc>
                <a:spcPct val="90000"/>
              </a:lnSpc>
            </a:pPr>
            <a:r>
              <a:rPr lang="zh-CN" altLang="zh-CN" sz="2000"/>
              <a:t>所有的参与者必须极大地相信这一仲裁机制工作正常。（</a:t>
            </a:r>
            <a:r>
              <a:rPr lang="en-US" altLang="zh-CN" sz="2000"/>
              <a:t>trusted system</a:t>
            </a:r>
            <a:r>
              <a:rPr lang="zh-CN" altLang="en-US" sz="2000"/>
              <a:t>）</a:t>
            </a:r>
            <a:endParaRPr lang="zh-CN" altLang="en-US" sz="2400"/>
          </a:p>
        </p:txBody>
      </p:sp>
    </p:spTree>
    <p:extLst>
      <p:ext uri="{BB962C8B-B14F-4D97-AF65-F5344CB8AC3E}">
        <p14:creationId xmlns:p14="http://schemas.microsoft.com/office/powerpoint/2010/main" val="2517140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ltGray">
          <a:xfrm>
            <a:off x="407988" y="1135905"/>
            <a:ext cx="2228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dirty="0">
                <a:latin typeface="Times New Roman" pitchFamily="18" charset="0"/>
              </a:rPr>
              <a:t>仲裁数字签名技术</a:t>
            </a:r>
          </a:p>
        </p:txBody>
      </p:sp>
      <p:sp>
        <p:nvSpPr>
          <p:cNvPr id="292867" name="Text Box 3"/>
          <p:cNvSpPr txBox="1">
            <a:spLocks noChangeArrowheads="1"/>
          </p:cNvSpPr>
          <p:nvPr/>
        </p:nvSpPr>
        <p:spPr bwMode="ltGray">
          <a:xfrm>
            <a:off x="1111250" y="1762968"/>
            <a:ext cx="61658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a:latin typeface="Times New Roman" pitchFamily="18" charset="0"/>
              </a:rPr>
              <a:t>(a) </a:t>
            </a:r>
            <a:r>
              <a:rPr kumimoji="1" lang="zh-CN" altLang="en-US" sz="2000" b="0">
                <a:latin typeface="Times New Roman" pitchFamily="18" charset="0"/>
              </a:rPr>
              <a:t>单密钥加密方式，仲裁者可以看见消息</a:t>
            </a:r>
          </a:p>
          <a:p>
            <a:pPr eaLnBrk="0" hangingPunct="0"/>
            <a:r>
              <a:rPr kumimoji="1" lang="zh-CN" altLang="en-US" sz="2000" b="0">
                <a:latin typeface="Times New Roman" pitchFamily="18" charset="0"/>
              </a:rPr>
              <a:t>	</a:t>
            </a:r>
            <a:r>
              <a:rPr kumimoji="1" lang="en-US" altLang="zh-CN" sz="2000" b="0">
                <a:latin typeface="Times New Roman" pitchFamily="18" charset="0"/>
              </a:rPr>
              <a:t>(1) X</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a:t>
            </a:r>
            <a:r>
              <a:rPr kumimoji="1" lang="en-US" altLang="zh-CN" sz="2000" b="0">
                <a:latin typeface="Times New Roman" pitchFamily="18" charset="0"/>
                <a:sym typeface="Symbol" pitchFamily="18" charset="2"/>
              </a:rPr>
              <a:t>M||E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a:t>
            </a:r>
          </a:p>
          <a:p>
            <a:pPr eaLnBrk="0" hangingPunct="0"/>
            <a:r>
              <a:rPr kumimoji="1" lang="en-US" altLang="zh-CN" sz="2000" b="0">
                <a:latin typeface="Times New Roman" pitchFamily="18" charset="0"/>
                <a:sym typeface="Symbol" pitchFamily="18" charset="2"/>
              </a:rPr>
              <a:t>	(2)</a:t>
            </a:r>
            <a:r>
              <a:rPr kumimoji="1" lang="en-US" altLang="zh-CN" sz="2000" b="0">
                <a:latin typeface="Times New Roman" pitchFamily="18" charset="0"/>
              </a:rPr>
              <a:t> A</a:t>
            </a:r>
            <a:r>
              <a:rPr kumimoji="1" lang="en-US" altLang="zh-CN" sz="2000" b="0">
                <a:latin typeface="Times New Roman" pitchFamily="18" charset="0"/>
                <a:sym typeface="Symbol" pitchFamily="18" charset="2"/>
              </a:rPr>
              <a:t>Y</a:t>
            </a:r>
            <a:r>
              <a:rPr kumimoji="1" lang="zh-CN" altLang="en-US" sz="2000" b="0">
                <a:latin typeface="Times New Roman" pitchFamily="18" charset="0"/>
                <a:sym typeface="Symbol" pitchFamily="18" charset="2"/>
              </a:rPr>
              <a:t>：</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ay</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M || 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 || T]</a:t>
            </a:r>
          </a:p>
        </p:txBody>
      </p:sp>
      <p:sp>
        <p:nvSpPr>
          <p:cNvPr id="292868" name="Text Box 4"/>
          <p:cNvSpPr txBox="1">
            <a:spLocks noChangeArrowheads="1"/>
          </p:cNvSpPr>
          <p:nvPr/>
        </p:nvSpPr>
        <p:spPr bwMode="ltGray">
          <a:xfrm>
            <a:off x="352425" y="3093293"/>
            <a:ext cx="803777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dirty="0">
                <a:latin typeface="Times New Roman" pitchFamily="18" charset="0"/>
              </a:rPr>
              <a:t>X</a:t>
            </a:r>
            <a:r>
              <a:rPr kumimoji="1" lang="zh-CN" altLang="en-US" sz="2000" b="0" dirty="0">
                <a:latin typeface="Times New Roman" pitchFamily="18" charset="0"/>
              </a:rPr>
              <a:t>与</a:t>
            </a:r>
            <a:r>
              <a:rPr kumimoji="1" lang="en-US" altLang="zh-CN" sz="2000" b="0" dirty="0">
                <a:latin typeface="Times New Roman" pitchFamily="18" charset="0"/>
              </a:rPr>
              <a:t>A</a:t>
            </a:r>
            <a:r>
              <a:rPr kumimoji="1" lang="zh-CN" altLang="en-US" sz="2000" b="0" dirty="0">
                <a:latin typeface="Times New Roman" pitchFamily="18" charset="0"/>
              </a:rPr>
              <a:t>之间共享密钥</a:t>
            </a:r>
            <a:r>
              <a:rPr kumimoji="1" lang="en-US" altLang="zh-CN" sz="2000" b="0" dirty="0" err="1">
                <a:latin typeface="Times New Roman" pitchFamily="18" charset="0"/>
              </a:rPr>
              <a:t>K</a:t>
            </a:r>
            <a:r>
              <a:rPr kumimoji="1" lang="en-US" altLang="zh-CN" sz="2000" b="0" baseline="-25000" dirty="0" err="1">
                <a:latin typeface="Times New Roman" pitchFamily="18" charset="0"/>
                <a:sym typeface="Symbol" pitchFamily="18" charset="2"/>
              </a:rPr>
              <a:t>xa</a:t>
            </a:r>
            <a:r>
              <a:rPr kumimoji="1" lang="zh-CN" altLang="en-US" sz="2000" b="0" dirty="0">
                <a:latin typeface="Times New Roman" pitchFamily="18" charset="0"/>
              </a:rPr>
              <a:t>，</a:t>
            </a:r>
            <a:r>
              <a:rPr kumimoji="1" lang="en-US" altLang="zh-CN" sz="2000" b="0" dirty="0">
                <a:latin typeface="Times New Roman" pitchFamily="18" charset="0"/>
              </a:rPr>
              <a:t>Y</a:t>
            </a:r>
            <a:r>
              <a:rPr kumimoji="1" lang="zh-CN" altLang="zh-CN" sz="2000" b="0" dirty="0">
                <a:latin typeface="Times New Roman" pitchFamily="18" charset="0"/>
              </a:rPr>
              <a:t>与</a:t>
            </a:r>
            <a:r>
              <a:rPr kumimoji="1" lang="en-US" altLang="zh-CN" sz="2000" b="0" dirty="0">
                <a:latin typeface="Times New Roman" pitchFamily="18" charset="0"/>
              </a:rPr>
              <a:t>A</a:t>
            </a:r>
            <a:r>
              <a:rPr kumimoji="1" lang="zh-CN" altLang="zh-CN" sz="2000" b="0" dirty="0">
                <a:latin typeface="Times New Roman" pitchFamily="18" charset="0"/>
              </a:rPr>
              <a:t>之间共享密钥</a:t>
            </a:r>
            <a:r>
              <a:rPr kumimoji="1" lang="en-US" altLang="zh-CN" sz="2000" b="0" dirty="0">
                <a:latin typeface="Times New Roman" pitchFamily="18" charset="0"/>
              </a:rPr>
              <a:t>K</a:t>
            </a:r>
            <a:r>
              <a:rPr kumimoji="1" lang="en-US" altLang="zh-CN" sz="2000" b="0" baseline="-25000" dirty="0">
                <a:latin typeface="Times New Roman" pitchFamily="18" charset="0"/>
                <a:sym typeface="Symbol" pitchFamily="18" charset="2"/>
              </a:rPr>
              <a:t>ay</a:t>
            </a:r>
            <a:r>
              <a:rPr kumimoji="1" lang="zh-CN" altLang="en-US" sz="2000" b="0" dirty="0">
                <a:latin typeface="Times New Roman" pitchFamily="18" charset="0"/>
              </a:rPr>
              <a:t>；</a:t>
            </a:r>
          </a:p>
          <a:p>
            <a:pPr eaLnBrk="0" hangingPunct="0"/>
            <a:r>
              <a:rPr kumimoji="1" lang="en-US" altLang="zh-CN" sz="2000" b="0" dirty="0">
                <a:latin typeface="Times New Roman" pitchFamily="18" charset="0"/>
              </a:rPr>
              <a:t>X</a:t>
            </a:r>
            <a:r>
              <a:rPr kumimoji="1" lang="zh-CN" altLang="en-US" sz="2000" b="0" dirty="0">
                <a:latin typeface="Times New Roman" pitchFamily="18" charset="0"/>
              </a:rPr>
              <a:t>：</a:t>
            </a:r>
            <a:r>
              <a:rPr kumimoji="1" lang="zh-CN" altLang="zh-CN" sz="2000" b="0" dirty="0">
                <a:latin typeface="Times New Roman" pitchFamily="18" charset="0"/>
              </a:rPr>
              <a:t>准备消息</a:t>
            </a:r>
            <a:r>
              <a:rPr kumimoji="1" lang="en-US" altLang="zh-CN" sz="2000" b="0" dirty="0">
                <a:latin typeface="Times New Roman" pitchFamily="18" charset="0"/>
              </a:rPr>
              <a:t>M</a:t>
            </a:r>
            <a:r>
              <a:rPr kumimoji="1" lang="zh-CN" altLang="en-US" sz="2000" b="0" dirty="0">
                <a:latin typeface="Times New Roman" pitchFamily="18" charset="0"/>
              </a:rPr>
              <a:t>，计算其散列码</a:t>
            </a:r>
            <a:r>
              <a:rPr kumimoji="1" lang="en-US" altLang="zh-CN" sz="2000" b="0" dirty="0">
                <a:latin typeface="Times New Roman" pitchFamily="18" charset="0"/>
              </a:rPr>
              <a:t>H(M)</a:t>
            </a:r>
            <a:r>
              <a:rPr kumimoji="1" lang="zh-CN" altLang="en-US" sz="2000" b="0" dirty="0">
                <a:latin typeface="Times New Roman" pitchFamily="18" charset="0"/>
              </a:rPr>
              <a:t>，用</a:t>
            </a:r>
            <a:r>
              <a:rPr kumimoji="1" lang="en-US" altLang="zh-CN" sz="2000" b="0" dirty="0">
                <a:latin typeface="Times New Roman" pitchFamily="18" charset="0"/>
              </a:rPr>
              <a:t>X</a:t>
            </a:r>
            <a:r>
              <a:rPr kumimoji="1" lang="zh-CN" altLang="en-US" sz="2000" b="0" dirty="0">
                <a:latin typeface="Times New Roman" pitchFamily="18" charset="0"/>
              </a:rPr>
              <a:t>的标识符</a:t>
            </a:r>
            <a:r>
              <a:rPr kumimoji="1" lang="en-US" altLang="zh-CN" sz="2000" b="0" dirty="0" err="1">
                <a:latin typeface="Times New Roman" pitchFamily="18" charset="0"/>
                <a:sym typeface="Symbol" pitchFamily="18" charset="2"/>
              </a:rPr>
              <a:t>ID</a:t>
            </a:r>
            <a:r>
              <a:rPr kumimoji="1" lang="en-US" altLang="zh-CN" sz="2000" b="0" baseline="-25000" dirty="0" err="1">
                <a:latin typeface="Times New Roman" pitchFamily="18" charset="0"/>
                <a:sym typeface="Symbol" pitchFamily="18" charset="2"/>
              </a:rPr>
              <a:t>x</a:t>
            </a:r>
            <a:r>
              <a:rPr kumimoji="1" lang="en-US" altLang="zh-CN" sz="2000" b="0" dirty="0">
                <a:latin typeface="Times New Roman" pitchFamily="18" charset="0"/>
              </a:rPr>
              <a:t> </a:t>
            </a:r>
            <a:r>
              <a:rPr kumimoji="1" lang="zh-CN" altLang="en-US" sz="2000" b="0" dirty="0">
                <a:latin typeface="Times New Roman" pitchFamily="18" charset="0"/>
              </a:rPr>
              <a:t>和散列值构成</a:t>
            </a:r>
          </a:p>
          <a:p>
            <a:pPr eaLnBrk="0" hangingPunct="0"/>
            <a:r>
              <a:rPr kumimoji="1" lang="zh-CN" altLang="en-US" sz="2000" b="0" dirty="0">
                <a:latin typeface="Times New Roman" pitchFamily="18" charset="0"/>
              </a:rPr>
              <a:t>       签名，并将消息及签名经</a:t>
            </a:r>
            <a:r>
              <a:rPr kumimoji="1" lang="en-US" altLang="zh-CN" sz="2000" b="0" dirty="0" err="1">
                <a:latin typeface="Times New Roman" pitchFamily="18" charset="0"/>
              </a:rPr>
              <a:t>K</a:t>
            </a:r>
            <a:r>
              <a:rPr kumimoji="1" lang="en-US" altLang="zh-CN" sz="2000" b="0" baseline="-25000" dirty="0" err="1">
                <a:latin typeface="Times New Roman" pitchFamily="18" charset="0"/>
                <a:sym typeface="Symbol" pitchFamily="18" charset="2"/>
              </a:rPr>
              <a:t>xa</a:t>
            </a:r>
            <a:r>
              <a:rPr kumimoji="1" lang="zh-CN" altLang="en-US" sz="2000" b="0" dirty="0">
                <a:latin typeface="Times New Roman" pitchFamily="18" charset="0"/>
              </a:rPr>
              <a:t>加密后发送给</a:t>
            </a:r>
            <a:r>
              <a:rPr kumimoji="1" lang="en-US" altLang="zh-CN" sz="2000" b="0" dirty="0">
                <a:latin typeface="Times New Roman" pitchFamily="18" charset="0"/>
              </a:rPr>
              <a:t>A</a:t>
            </a:r>
            <a:r>
              <a:rPr kumimoji="1" lang="zh-CN" altLang="en-US" sz="2000" b="0" dirty="0">
                <a:latin typeface="Times New Roman" pitchFamily="18" charset="0"/>
              </a:rPr>
              <a:t>；</a:t>
            </a:r>
          </a:p>
          <a:p>
            <a:pPr eaLnBrk="0" hangingPunct="0"/>
            <a:r>
              <a:rPr kumimoji="1" lang="en-US" altLang="zh-CN" sz="2000" b="0" dirty="0">
                <a:latin typeface="Times New Roman" pitchFamily="18" charset="0"/>
              </a:rPr>
              <a:t>A</a:t>
            </a:r>
            <a:r>
              <a:rPr kumimoji="1" lang="zh-CN" altLang="en-US" sz="2000" b="0" dirty="0">
                <a:latin typeface="Times New Roman" pitchFamily="18" charset="0"/>
              </a:rPr>
              <a:t>：解密签名，用</a:t>
            </a:r>
            <a:r>
              <a:rPr kumimoji="1" lang="en-US" altLang="zh-CN" sz="2000" b="0" dirty="0">
                <a:latin typeface="Times New Roman" pitchFamily="18" charset="0"/>
              </a:rPr>
              <a:t>H(M)</a:t>
            </a:r>
            <a:r>
              <a:rPr kumimoji="1" lang="zh-CN" altLang="en-US" sz="2000" b="0" dirty="0">
                <a:latin typeface="Times New Roman" pitchFamily="18" charset="0"/>
              </a:rPr>
              <a:t>验证消息</a:t>
            </a:r>
            <a:r>
              <a:rPr kumimoji="1" lang="en-US" altLang="zh-CN" sz="2000" b="0" dirty="0">
                <a:latin typeface="Times New Roman" pitchFamily="18" charset="0"/>
              </a:rPr>
              <a:t>M</a:t>
            </a:r>
            <a:r>
              <a:rPr kumimoji="1" lang="zh-CN" altLang="en-US" sz="2000" b="0" dirty="0">
                <a:latin typeface="Times New Roman" pitchFamily="18" charset="0"/>
              </a:rPr>
              <a:t>，然后将</a:t>
            </a:r>
            <a:r>
              <a:rPr kumimoji="1" lang="en-US" altLang="zh-CN" sz="2000" b="0" dirty="0" err="1">
                <a:latin typeface="Times New Roman" pitchFamily="18" charset="0"/>
              </a:rPr>
              <a:t>ID</a:t>
            </a:r>
            <a:r>
              <a:rPr kumimoji="1" lang="en-US" altLang="zh-CN" sz="2000" b="0" baseline="-25000" dirty="0" err="1">
                <a:latin typeface="Times New Roman" pitchFamily="18" charset="0"/>
                <a:sym typeface="Symbol" pitchFamily="18" charset="2"/>
              </a:rPr>
              <a:t>x</a:t>
            </a:r>
            <a:r>
              <a:rPr kumimoji="1" lang="zh-CN" altLang="en-US" sz="2000" b="0" dirty="0">
                <a:latin typeface="Times New Roman" pitchFamily="18" charset="0"/>
              </a:rPr>
              <a:t>，</a:t>
            </a:r>
            <a:r>
              <a:rPr kumimoji="1" lang="en-US" altLang="zh-CN" sz="2000" b="0" dirty="0">
                <a:latin typeface="Times New Roman" pitchFamily="18" charset="0"/>
              </a:rPr>
              <a:t>M</a:t>
            </a:r>
            <a:r>
              <a:rPr kumimoji="1" lang="zh-CN" altLang="en-US" sz="2000" b="0" dirty="0">
                <a:latin typeface="Times New Roman" pitchFamily="18" charset="0"/>
              </a:rPr>
              <a:t>，签名，和时间戳</a:t>
            </a:r>
          </a:p>
          <a:p>
            <a:pPr eaLnBrk="0" hangingPunct="0"/>
            <a:r>
              <a:rPr kumimoji="1" lang="zh-CN" altLang="en-US" sz="2000" b="0" dirty="0">
                <a:latin typeface="Times New Roman" pitchFamily="18" charset="0"/>
              </a:rPr>
              <a:t>       一起经</a:t>
            </a:r>
            <a:r>
              <a:rPr kumimoji="1" lang="en-US" altLang="zh-CN" sz="2000" b="0" dirty="0">
                <a:latin typeface="Times New Roman" pitchFamily="18" charset="0"/>
              </a:rPr>
              <a:t>K</a:t>
            </a:r>
            <a:r>
              <a:rPr kumimoji="1" lang="en-US" altLang="zh-CN" sz="2000" b="0" baseline="-25000" dirty="0">
                <a:latin typeface="Times New Roman" pitchFamily="18" charset="0"/>
                <a:sym typeface="Symbol" pitchFamily="18" charset="2"/>
              </a:rPr>
              <a:t>ay</a:t>
            </a:r>
            <a:r>
              <a:rPr kumimoji="1" lang="zh-CN" altLang="zh-CN" sz="2000" b="0" dirty="0">
                <a:latin typeface="Times New Roman" pitchFamily="18" charset="0"/>
              </a:rPr>
              <a:t>加密后发送给</a:t>
            </a:r>
            <a:r>
              <a:rPr kumimoji="1" lang="en-US" altLang="zh-CN" sz="2000" b="0" dirty="0">
                <a:latin typeface="Times New Roman" pitchFamily="18" charset="0"/>
              </a:rPr>
              <a:t>Y</a:t>
            </a:r>
            <a:r>
              <a:rPr kumimoji="1" lang="zh-CN" altLang="en-US" sz="2000" b="0" dirty="0">
                <a:latin typeface="Times New Roman" pitchFamily="18" charset="0"/>
              </a:rPr>
              <a:t>；</a:t>
            </a:r>
          </a:p>
          <a:p>
            <a:pPr eaLnBrk="0" hangingPunct="0"/>
            <a:r>
              <a:rPr kumimoji="1" lang="en-US" altLang="zh-CN" sz="2000" b="0" dirty="0">
                <a:latin typeface="Times New Roman" pitchFamily="18" charset="0"/>
              </a:rPr>
              <a:t>Y</a:t>
            </a:r>
            <a:r>
              <a:rPr kumimoji="1" lang="zh-CN" altLang="en-US" sz="2000" b="0" dirty="0">
                <a:latin typeface="Times New Roman" pitchFamily="18" charset="0"/>
              </a:rPr>
              <a:t>：解密</a:t>
            </a:r>
            <a:r>
              <a:rPr kumimoji="1" lang="en-US" altLang="zh-CN" sz="2000" b="0" dirty="0">
                <a:latin typeface="Times New Roman" pitchFamily="18" charset="0"/>
              </a:rPr>
              <a:t>A</a:t>
            </a:r>
            <a:r>
              <a:rPr kumimoji="1" lang="zh-CN" altLang="en-US" sz="2000" b="0" dirty="0">
                <a:latin typeface="Times New Roman" pitchFamily="18" charset="0"/>
              </a:rPr>
              <a:t>发来的信息，并可将</a:t>
            </a:r>
            <a:r>
              <a:rPr kumimoji="1" lang="en-US" altLang="zh-CN" sz="2000" b="0" dirty="0">
                <a:latin typeface="Times New Roman" pitchFamily="18" charset="0"/>
              </a:rPr>
              <a:t>M</a:t>
            </a:r>
            <a:r>
              <a:rPr kumimoji="1" lang="zh-CN" altLang="en-US" sz="2000" b="0" dirty="0">
                <a:latin typeface="Times New Roman" pitchFamily="18" charset="0"/>
              </a:rPr>
              <a:t>和签名保存起来。</a:t>
            </a:r>
          </a:p>
        </p:txBody>
      </p:sp>
      <p:sp>
        <p:nvSpPr>
          <p:cNvPr id="292869" name="Text Box 5"/>
          <p:cNvSpPr txBox="1">
            <a:spLocks noChangeArrowheads="1"/>
          </p:cNvSpPr>
          <p:nvPr/>
        </p:nvSpPr>
        <p:spPr bwMode="ltGray">
          <a:xfrm>
            <a:off x="352425" y="5430093"/>
            <a:ext cx="8166018"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0">
                <a:latin typeface="Times New Roman" pitchFamily="18" charset="0"/>
              </a:rPr>
              <a:t>解决纠纷：</a:t>
            </a:r>
          </a:p>
          <a:p>
            <a:pPr eaLnBrk="0" hangingPunct="0"/>
            <a:r>
              <a:rPr kumimoji="1" lang="en-US" altLang="zh-CN" sz="2000" b="0">
                <a:latin typeface="Times New Roman" pitchFamily="18" charset="0"/>
              </a:rPr>
              <a:t>Y</a:t>
            </a:r>
            <a:r>
              <a:rPr kumimoji="1" lang="zh-CN" altLang="en-US" sz="2000" b="0">
                <a:latin typeface="Times New Roman" pitchFamily="18" charset="0"/>
              </a:rPr>
              <a:t>：向</a:t>
            </a:r>
            <a:r>
              <a:rPr kumimoji="1" lang="en-US" altLang="zh-CN" sz="2000" b="0">
                <a:latin typeface="Times New Roman" pitchFamily="18" charset="0"/>
              </a:rPr>
              <a:t>A</a:t>
            </a:r>
            <a:r>
              <a:rPr kumimoji="1" lang="zh-CN" altLang="en-US" sz="2000" b="0">
                <a:latin typeface="Times New Roman" pitchFamily="18" charset="0"/>
              </a:rPr>
              <a:t>发送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ay</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M || 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a:t>
            </a:r>
            <a:r>
              <a:rPr kumimoji="1" lang="en-US" altLang="zh-CN" sz="2000" b="0">
                <a:latin typeface="Times New Roman" pitchFamily="18" charset="0"/>
              </a:rPr>
              <a:t> </a:t>
            </a:r>
          </a:p>
          <a:p>
            <a:pPr eaLnBrk="0" hangingPunct="0"/>
            <a:r>
              <a:rPr kumimoji="1" lang="en-US" altLang="zh-CN" sz="2000" b="0">
                <a:latin typeface="Times New Roman" pitchFamily="18" charset="0"/>
              </a:rPr>
              <a:t>A</a:t>
            </a:r>
            <a:r>
              <a:rPr kumimoji="1" lang="zh-CN" altLang="en-US" sz="2000" b="0">
                <a:latin typeface="Times New Roman" pitchFamily="18" charset="0"/>
              </a:rPr>
              <a:t>：用</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ay</a:t>
            </a:r>
            <a:r>
              <a:rPr kumimoji="1" lang="zh-CN" altLang="en-US" sz="2000" b="0">
                <a:latin typeface="Times New Roman" pitchFamily="18" charset="0"/>
                <a:sym typeface="Symbol" pitchFamily="18" charset="2"/>
              </a:rPr>
              <a:t>恢复</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zh-CN" altLang="en-US" sz="2000" b="0">
                <a:latin typeface="Times New Roman" pitchFamily="18" charset="0"/>
                <a:sym typeface="Symbol" pitchFamily="18" charset="2"/>
              </a:rPr>
              <a:t>，</a:t>
            </a:r>
            <a:r>
              <a:rPr kumimoji="1" lang="en-US" altLang="zh-CN" sz="2000" b="0">
                <a:latin typeface="Times New Roman" pitchFamily="18" charset="0"/>
                <a:sym typeface="Symbol" pitchFamily="18" charset="2"/>
              </a:rPr>
              <a:t>M</a:t>
            </a:r>
            <a:r>
              <a:rPr kumimoji="1" lang="zh-CN" altLang="en-US" sz="2000" b="0">
                <a:latin typeface="Times New Roman" pitchFamily="18" charset="0"/>
                <a:sym typeface="Symbol" pitchFamily="18" charset="2"/>
              </a:rPr>
              <a:t>，和签名（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a:t>
            </a:r>
            <a:r>
              <a:rPr kumimoji="1" lang="zh-CN" altLang="en-US" sz="2000" b="0">
                <a:latin typeface="Times New Roman" pitchFamily="18" charset="0"/>
                <a:sym typeface="Symbol" pitchFamily="18" charset="2"/>
              </a:rPr>
              <a:t>），然后用</a:t>
            </a:r>
            <a:r>
              <a:rPr kumimoji="1" lang="en-US" altLang="zh-CN" sz="2000" b="0">
                <a:latin typeface="Times New Roman" pitchFamily="18" charset="0"/>
              </a:rPr>
              <a:t>K</a:t>
            </a:r>
            <a:r>
              <a:rPr kumimoji="1" lang="en-US" altLang="zh-CN" sz="2000" b="0" baseline="-25000">
                <a:latin typeface="Times New Roman" pitchFamily="18" charset="0"/>
                <a:sym typeface="Symbol" pitchFamily="18" charset="2"/>
              </a:rPr>
              <a:t>xa</a:t>
            </a:r>
            <a:r>
              <a:rPr kumimoji="1" lang="zh-CN" altLang="en-US" sz="2000" b="0">
                <a:latin typeface="Times New Roman" pitchFamily="18" charset="0"/>
              </a:rPr>
              <a:t>解密签</a:t>
            </a:r>
          </a:p>
          <a:p>
            <a:pPr eaLnBrk="0" hangingPunct="0"/>
            <a:r>
              <a:rPr kumimoji="1" lang="zh-CN" altLang="en-US" sz="2000" b="0">
                <a:latin typeface="Times New Roman" pitchFamily="18" charset="0"/>
              </a:rPr>
              <a:t>       名并验证散列码</a:t>
            </a:r>
          </a:p>
        </p:txBody>
      </p:sp>
    </p:spTree>
    <p:extLst>
      <p:ext uri="{BB962C8B-B14F-4D97-AF65-F5344CB8AC3E}">
        <p14:creationId xmlns:p14="http://schemas.microsoft.com/office/powerpoint/2010/main" val="16992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ltGray">
          <a:xfrm>
            <a:off x="533400" y="1335088"/>
            <a:ext cx="8193088"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0">
                <a:latin typeface="Times New Roman" pitchFamily="18" charset="0"/>
              </a:rPr>
              <a:t>特点：</a:t>
            </a:r>
          </a:p>
          <a:p>
            <a:pPr eaLnBrk="0" hangingPunct="0"/>
            <a:r>
              <a:rPr kumimoji="1" lang="zh-CN" altLang="en-US" sz="2000" b="0">
                <a:latin typeface="Times New Roman" pitchFamily="18" charset="0"/>
              </a:rPr>
              <a:t>        在这种模式下</a:t>
            </a:r>
            <a:r>
              <a:rPr kumimoji="1" lang="en-US" altLang="zh-CN" sz="2000" b="0">
                <a:latin typeface="Times New Roman" pitchFamily="18" charset="0"/>
              </a:rPr>
              <a:t>Y</a:t>
            </a:r>
            <a:r>
              <a:rPr kumimoji="1" lang="zh-CN" altLang="en-US" sz="2000" b="0">
                <a:latin typeface="Times New Roman" pitchFamily="18" charset="0"/>
              </a:rPr>
              <a:t>不能直接验证</a:t>
            </a:r>
            <a:r>
              <a:rPr kumimoji="1" lang="en-US" altLang="zh-CN" sz="2000" b="0">
                <a:latin typeface="Times New Roman" pitchFamily="18" charset="0"/>
              </a:rPr>
              <a:t>X</a:t>
            </a:r>
            <a:r>
              <a:rPr kumimoji="1" lang="zh-CN" altLang="en-US" sz="2000" b="0">
                <a:latin typeface="Times New Roman" pitchFamily="18" charset="0"/>
              </a:rPr>
              <a:t>的签名，</a:t>
            </a:r>
            <a:r>
              <a:rPr kumimoji="1" lang="en-US" altLang="zh-CN" sz="2000" b="0">
                <a:latin typeface="Times New Roman" pitchFamily="18" charset="0"/>
              </a:rPr>
              <a:t>Y</a:t>
            </a:r>
            <a:r>
              <a:rPr kumimoji="1" lang="zh-CN" altLang="en-US" sz="2000" b="0">
                <a:latin typeface="Times New Roman" pitchFamily="18" charset="0"/>
              </a:rPr>
              <a:t>认为</a:t>
            </a:r>
            <a:r>
              <a:rPr kumimoji="1" lang="en-US" altLang="zh-CN" sz="2000" b="0">
                <a:latin typeface="Times New Roman" pitchFamily="18" charset="0"/>
              </a:rPr>
              <a:t>A</a:t>
            </a:r>
            <a:r>
              <a:rPr kumimoji="1" lang="zh-CN" altLang="en-US" sz="2000" b="0">
                <a:latin typeface="Times New Roman" pitchFamily="18" charset="0"/>
              </a:rPr>
              <a:t>的消息正确，只</a:t>
            </a:r>
          </a:p>
          <a:p>
            <a:pPr eaLnBrk="0" hangingPunct="0"/>
            <a:r>
              <a:rPr kumimoji="1" lang="zh-CN" altLang="en-US" sz="2000" b="0">
                <a:latin typeface="Times New Roman" pitchFamily="18" charset="0"/>
              </a:rPr>
              <a:t>        因为它来自</a:t>
            </a:r>
            <a:r>
              <a:rPr kumimoji="1" lang="en-US" altLang="zh-CN" sz="2000" b="0">
                <a:latin typeface="Times New Roman" pitchFamily="18" charset="0"/>
              </a:rPr>
              <a:t>A</a:t>
            </a:r>
            <a:r>
              <a:rPr kumimoji="1" lang="zh-CN" altLang="en-US" sz="2000" b="0">
                <a:latin typeface="Times New Roman" pitchFamily="18" charset="0"/>
              </a:rPr>
              <a:t>。因此，双方都需要高度相信</a:t>
            </a:r>
            <a:r>
              <a:rPr kumimoji="1" lang="en-US" altLang="zh-CN" sz="2000" b="0">
                <a:latin typeface="Times New Roman" pitchFamily="18" charset="0"/>
              </a:rPr>
              <a:t>A:</a:t>
            </a:r>
          </a:p>
          <a:p>
            <a:pPr lvl="2" eaLnBrk="0" hangingPunct="0">
              <a:buFontTx/>
              <a:buChar char="•"/>
            </a:pPr>
            <a:r>
              <a:rPr kumimoji="1" lang="en-US" altLang="zh-CN" sz="2000" b="0">
                <a:latin typeface="Times New Roman" pitchFamily="18" charset="0"/>
              </a:rPr>
              <a:t> X</a:t>
            </a:r>
            <a:r>
              <a:rPr kumimoji="1" lang="zh-CN" altLang="zh-CN" sz="2000" b="0">
                <a:latin typeface="Times New Roman" pitchFamily="18" charset="0"/>
              </a:rPr>
              <a:t>必须信任</a:t>
            </a:r>
            <a:r>
              <a:rPr kumimoji="1" lang="en-US" altLang="zh-CN" sz="2000" b="0">
                <a:latin typeface="Times New Roman" pitchFamily="18" charset="0"/>
              </a:rPr>
              <a:t>A</a:t>
            </a:r>
            <a:r>
              <a:rPr kumimoji="1" lang="zh-CN" altLang="zh-CN" sz="2000" b="0">
                <a:latin typeface="Times New Roman" pitchFamily="18" charset="0"/>
              </a:rPr>
              <a:t>没有暴露</a:t>
            </a:r>
            <a:r>
              <a:rPr kumimoji="1" lang="en-US" altLang="zh-CN" sz="2000" b="0">
                <a:latin typeface="Times New Roman" pitchFamily="18" charset="0"/>
              </a:rPr>
              <a:t>K</a:t>
            </a:r>
            <a:r>
              <a:rPr kumimoji="1" lang="en-US" altLang="zh-CN" sz="2000" b="0" baseline="-25000">
                <a:latin typeface="Times New Roman" pitchFamily="18" charset="0"/>
              </a:rPr>
              <a:t>xa</a:t>
            </a:r>
            <a:r>
              <a:rPr kumimoji="1" lang="zh-CN" altLang="en-US" sz="2000" b="0">
                <a:latin typeface="Times New Roman" pitchFamily="18" charset="0"/>
              </a:rPr>
              <a:t>，并且没有生成错误的签名</a:t>
            </a:r>
          </a:p>
          <a:p>
            <a:pPr eaLnBrk="0" hangingPunct="0"/>
            <a:r>
              <a:rPr kumimoji="1" lang="zh-CN" altLang="en-US" sz="2000" b="0">
                <a:latin typeface="Times New Roman" pitchFamily="18" charset="0"/>
              </a:rPr>
              <a:t>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 </a:t>
            </a:r>
          </a:p>
          <a:p>
            <a:pPr lvl="2" eaLnBrk="0" hangingPunct="0">
              <a:buFontTx/>
              <a:buChar char="•"/>
            </a:pPr>
            <a:r>
              <a:rPr kumimoji="1" lang="en-US" altLang="zh-CN" sz="2000" b="0">
                <a:latin typeface="Times New Roman" pitchFamily="18" charset="0"/>
                <a:sym typeface="Symbol" pitchFamily="18" charset="2"/>
              </a:rPr>
              <a:t> Y</a:t>
            </a:r>
            <a:r>
              <a:rPr kumimoji="1" lang="zh-CN" altLang="en-US" sz="2000" b="0">
                <a:latin typeface="Times New Roman" pitchFamily="18" charset="0"/>
                <a:sym typeface="Symbol" pitchFamily="18" charset="2"/>
              </a:rPr>
              <a:t>必须信任</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仅当散列值正确并且签名确实是</a:t>
            </a:r>
            <a:r>
              <a:rPr kumimoji="1" lang="en-US" altLang="zh-CN" sz="2000" b="0">
                <a:latin typeface="Times New Roman" pitchFamily="18" charset="0"/>
                <a:sym typeface="Symbol" pitchFamily="18" charset="2"/>
              </a:rPr>
              <a:t>X</a:t>
            </a:r>
            <a:r>
              <a:rPr kumimoji="1" lang="zh-CN" altLang="en-US" sz="2000" b="0">
                <a:latin typeface="Times New Roman" pitchFamily="18" charset="0"/>
                <a:sym typeface="Symbol" pitchFamily="18" charset="2"/>
              </a:rPr>
              <a:t>产生的情况下才</a:t>
            </a:r>
          </a:p>
          <a:p>
            <a:pPr lvl="2" eaLnBrk="0" hangingPunct="0"/>
            <a:r>
              <a:rPr kumimoji="1" lang="zh-CN" altLang="en-US" sz="2000" b="0">
                <a:latin typeface="Times New Roman" pitchFamily="18" charset="0"/>
                <a:sym typeface="Symbol" pitchFamily="18" charset="2"/>
              </a:rPr>
              <a:t>  发送的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ay</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M || 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H(M)] || T]</a:t>
            </a:r>
          </a:p>
          <a:p>
            <a:pPr lvl="2" eaLnBrk="0" hangingPunct="0">
              <a:buFontTx/>
              <a:buChar char="•"/>
            </a:pPr>
            <a:r>
              <a:rPr kumimoji="1" lang="en-US" altLang="zh-CN" sz="2000" b="0">
                <a:latin typeface="Times New Roman" pitchFamily="18" charset="0"/>
                <a:sym typeface="Symbol" pitchFamily="18" charset="2"/>
              </a:rPr>
              <a:t> </a:t>
            </a:r>
            <a:r>
              <a:rPr kumimoji="1" lang="zh-CN" altLang="en-US" sz="2000" b="0">
                <a:latin typeface="Times New Roman" pitchFamily="18" charset="0"/>
                <a:sym typeface="Symbol" pitchFamily="18" charset="2"/>
              </a:rPr>
              <a:t>双方都必须信任</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处理争议是公正的。</a:t>
            </a:r>
          </a:p>
          <a:p>
            <a:pPr lvl="1" eaLnBrk="0" hangingPunct="0"/>
            <a:r>
              <a:rPr kumimoji="1" lang="zh-CN" altLang="en-US" sz="2000" b="0">
                <a:latin typeface="Times New Roman" pitchFamily="18" charset="0"/>
                <a:sym typeface="Symbol" pitchFamily="18" charset="2"/>
              </a:rPr>
              <a:t>只要</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遵循上述要求，则</a:t>
            </a:r>
            <a:r>
              <a:rPr kumimoji="1" lang="en-US" altLang="zh-CN" sz="2000" b="0">
                <a:latin typeface="Times New Roman" pitchFamily="18" charset="0"/>
                <a:sym typeface="Symbol" pitchFamily="18" charset="2"/>
              </a:rPr>
              <a:t>X</a:t>
            </a:r>
            <a:r>
              <a:rPr kumimoji="1" lang="zh-CN" altLang="en-US" sz="2000" b="0">
                <a:latin typeface="Times New Roman" pitchFamily="18" charset="0"/>
                <a:sym typeface="Symbol" pitchFamily="18" charset="2"/>
              </a:rPr>
              <a:t>相信没有人可以伪造其签名；</a:t>
            </a:r>
            <a:r>
              <a:rPr kumimoji="1" lang="en-US" altLang="zh-CN" sz="2000" b="0">
                <a:latin typeface="Times New Roman" pitchFamily="18" charset="0"/>
                <a:sym typeface="Symbol" pitchFamily="18" charset="2"/>
              </a:rPr>
              <a:t>Y</a:t>
            </a:r>
            <a:r>
              <a:rPr kumimoji="1" lang="zh-CN" altLang="en-US" sz="2000" b="0">
                <a:latin typeface="Times New Roman" pitchFamily="18" charset="0"/>
                <a:sym typeface="Symbol" pitchFamily="18" charset="2"/>
              </a:rPr>
              <a:t>相信</a:t>
            </a:r>
            <a:r>
              <a:rPr kumimoji="1" lang="en-US" altLang="zh-CN" sz="2000" b="0">
                <a:latin typeface="Times New Roman" pitchFamily="18" charset="0"/>
                <a:sym typeface="Symbol" pitchFamily="18" charset="2"/>
              </a:rPr>
              <a:t>X</a:t>
            </a:r>
            <a:r>
              <a:rPr kumimoji="1" lang="zh-CN" altLang="en-US" sz="2000" b="0">
                <a:latin typeface="Times New Roman" pitchFamily="18" charset="0"/>
                <a:sym typeface="Symbol" pitchFamily="18" charset="2"/>
              </a:rPr>
              <a:t>不</a:t>
            </a:r>
          </a:p>
          <a:p>
            <a:pPr lvl="1" eaLnBrk="0" hangingPunct="0"/>
            <a:r>
              <a:rPr kumimoji="1" lang="zh-CN" altLang="en-US" sz="2000" b="0">
                <a:latin typeface="Times New Roman" pitchFamily="18" charset="0"/>
                <a:sym typeface="Symbol" pitchFamily="18" charset="2"/>
              </a:rPr>
              <a:t>能否认其签名。</a:t>
            </a:r>
          </a:p>
          <a:p>
            <a:pPr lvl="1" eaLnBrk="0" hangingPunct="0"/>
            <a:endParaRPr kumimoji="1" lang="zh-CN" altLang="en-US" sz="2000" b="0">
              <a:latin typeface="Times New Roman" pitchFamily="18" charset="0"/>
              <a:sym typeface="Symbol" pitchFamily="18" charset="2"/>
            </a:endParaRPr>
          </a:p>
          <a:p>
            <a:pPr lvl="1" eaLnBrk="0" hangingPunct="0"/>
            <a:endParaRPr kumimoji="1" lang="en-US" altLang="zh-CN" sz="2000" b="0">
              <a:latin typeface="Times New Roman" pitchFamily="18" charset="0"/>
              <a:sym typeface="Symbol" pitchFamily="18" charset="2"/>
            </a:endParaRPr>
          </a:p>
        </p:txBody>
      </p:sp>
      <p:sp>
        <p:nvSpPr>
          <p:cNvPr id="293891" name="Text Box 3"/>
          <p:cNvSpPr txBox="1">
            <a:spLocks noChangeArrowheads="1"/>
          </p:cNvSpPr>
          <p:nvPr/>
        </p:nvSpPr>
        <p:spPr bwMode="ltGray">
          <a:xfrm>
            <a:off x="1130342" y="5089525"/>
            <a:ext cx="6898042"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0" dirty="0">
                <a:latin typeface="Times New Roman" pitchFamily="18" charset="0"/>
              </a:rPr>
              <a:t>上述情况还隐含着</a:t>
            </a:r>
            <a:r>
              <a:rPr kumimoji="1" lang="en-US" altLang="zh-CN" sz="2000" b="0" dirty="0">
                <a:latin typeface="Times New Roman" pitchFamily="18" charset="0"/>
              </a:rPr>
              <a:t>A</a:t>
            </a:r>
            <a:r>
              <a:rPr kumimoji="1" lang="zh-CN" altLang="en-US" sz="2000" b="0" dirty="0">
                <a:latin typeface="Times New Roman" pitchFamily="18" charset="0"/>
              </a:rPr>
              <a:t>可以看到</a:t>
            </a:r>
            <a:r>
              <a:rPr kumimoji="1" lang="en-US" altLang="zh-CN" sz="2000" b="0" dirty="0">
                <a:latin typeface="Times New Roman" pitchFamily="18" charset="0"/>
              </a:rPr>
              <a:t>X</a:t>
            </a:r>
            <a:r>
              <a:rPr kumimoji="1" lang="zh-CN" altLang="en-US" sz="2000" b="0" dirty="0">
                <a:latin typeface="Times New Roman" pitchFamily="18" charset="0"/>
              </a:rPr>
              <a:t>给</a:t>
            </a:r>
            <a:r>
              <a:rPr kumimoji="1" lang="en-US" altLang="zh-CN" sz="2000" b="0" dirty="0">
                <a:latin typeface="Times New Roman" pitchFamily="18" charset="0"/>
              </a:rPr>
              <a:t>Y</a:t>
            </a:r>
            <a:r>
              <a:rPr kumimoji="1" lang="zh-CN" altLang="en-US" sz="2000" b="0" dirty="0">
                <a:latin typeface="Times New Roman" pitchFamily="18" charset="0"/>
              </a:rPr>
              <a:t>的所有信息，</a:t>
            </a:r>
            <a:r>
              <a:rPr kumimoji="1" lang="zh-CN" altLang="en-US" sz="2000" b="0" dirty="0" smtClean="0">
                <a:latin typeface="Times New Roman" pitchFamily="18" charset="0"/>
              </a:rPr>
              <a:t>因而窃听</a:t>
            </a:r>
            <a:r>
              <a:rPr kumimoji="1" lang="zh-CN" altLang="en-US" sz="2000" b="0" dirty="0">
                <a:latin typeface="Times New Roman" pitchFamily="18" charset="0"/>
              </a:rPr>
              <a:t>者</a:t>
            </a:r>
          </a:p>
          <a:p>
            <a:pPr eaLnBrk="0" hangingPunct="0"/>
            <a:r>
              <a:rPr kumimoji="1" lang="zh-CN" altLang="en-US" sz="2000" b="0" dirty="0">
                <a:latin typeface="Times New Roman" pitchFamily="18" charset="0"/>
              </a:rPr>
              <a:t>也可能看到。</a:t>
            </a:r>
          </a:p>
        </p:txBody>
      </p:sp>
    </p:spTree>
    <p:extLst>
      <p:ext uri="{BB962C8B-B14F-4D97-AF65-F5344CB8AC3E}">
        <p14:creationId xmlns:p14="http://schemas.microsoft.com/office/powerpoint/2010/main" val="2345386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ltGray">
          <a:xfrm>
            <a:off x="492125" y="1121618"/>
            <a:ext cx="7366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a:latin typeface="Times New Roman" pitchFamily="18" charset="0"/>
              </a:rPr>
              <a:t>(b) </a:t>
            </a:r>
            <a:r>
              <a:rPr kumimoji="1" lang="zh-CN" altLang="en-US" sz="2000" b="0">
                <a:latin typeface="Times New Roman" pitchFamily="18" charset="0"/>
              </a:rPr>
              <a:t>单密钥加密方式，仲裁者不可以看见消息</a:t>
            </a:r>
          </a:p>
          <a:p>
            <a:pPr eaLnBrk="0" hangingPunct="0"/>
            <a:r>
              <a:rPr kumimoji="1" lang="zh-CN" altLang="en-US" sz="2000" b="0">
                <a:latin typeface="Times New Roman" pitchFamily="18" charset="0"/>
              </a:rPr>
              <a:t>	</a:t>
            </a:r>
            <a:r>
              <a:rPr kumimoji="1" lang="en-US" altLang="zh-CN" sz="2000" b="0">
                <a:latin typeface="Times New Roman" pitchFamily="18" charset="0"/>
              </a:rPr>
              <a:t>(1) X</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 </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 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xy</a:t>
            </a:r>
            <a:r>
              <a:rPr kumimoji="1" lang="en-US" altLang="zh-CN" sz="2000" b="0">
                <a:latin typeface="Times New Roman" pitchFamily="18" charset="0"/>
                <a:sym typeface="Symbol" pitchFamily="18" charset="2"/>
              </a:rPr>
              <a:t>[M]||E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xy</a:t>
            </a:r>
            <a:r>
              <a:rPr kumimoji="1" lang="en-US" altLang="zh-CN" sz="2000" b="0">
                <a:latin typeface="Times New Roman" pitchFamily="18" charset="0"/>
                <a:sym typeface="Symbol" pitchFamily="18" charset="2"/>
              </a:rPr>
              <a:t>[M])]</a:t>
            </a:r>
          </a:p>
          <a:p>
            <a:pPr eaLnBrk="0" hangingPunct="0"/>
            <a:r>
              <a:rPr kumimoji="1" lang="en-US" altLang="zh-CN" sz="2000" b="0">
                <a:latin typeface="Times New Roman" pitchFamily="18" charset="0"/>
                <a:sym typeface="Symbol" pitchFamily="18" charset="2"/>
              </a:rPr>
              <a:t>	(2)</a:t>
            </a:r>
            <a:r>
              <a:rPr kumimoji="1" lang="en-US" altLang="zh-CN" sz="2000" b="0">
                <a:latin typeface="Times New Roman" pitchFamily="18" charset="0"/>
              </a:rPr>
              <a:t> A</a:t>
            </a:r>
            <a:r>
              <a:rPr kumimoji="1" lang="en-US" altLang="zh-CN" sz="2000" b="0">
                <a:latin typeface="Times New Roman" pitchFamily="18" charset="0"/>
                <a:sym typeface="Symbol" pitchFamily="18" charset="2"/>
              </a:rPr>
              <a:t>Y</a:t>
            </a:r>
            <a:r>
              <a:rPr kumimoji="1" lang="zh-CN" altLang="en-US" sz="2000" b="0">
                <a:latin typeface="Times New Roman" pitchFamily="18" charset="0"/>
                <a:sym typeface="Symbol" pitchFamily="18" charset="2"/>
              </a:rPr>
              <a:t>：</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ay</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xy</a:t>
            </a:r>
            <a:r>
              <a:rPr kumimoji="1" lang="en-US" altLang="zh-CN" sz="2000" b="0">
                <a:latin typeface="Times New Roman" pitchFamily="18" charset="0"/>
                <a:sym typeface="Symbol" pitchFamily="18" charset="2"/>
              </a:rPr>
              <a:t>[M] || 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H(E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xy</a:t>
            </a:r>
            <a:r>
              <a:rPr kumimoji="1" lang="en-US" altLang="zh-CN" sz="2000" b="0">
                <a:latin typeface="Times New Roman" pitchFamily="18" charset="0"/>
                <a:sym typeface="Symbol" pitchFamily="18" charset="2"/>
              </a:rPr>
              <a:t>[M])] || T]</a:t>
            </a:r>
          </a:p>
        </p:txBody>
      </p:sp>
      <p:sp>
        <p:nvSpPr>
          <p:cNvPr id="294915" name="Text Box 3"/>
          <p:cNvSpPr txBox="1">
            <a:spLocks noChangeArrowheads="1"/>
          </p:cNvSpPr>
          <p:nvPr/>
        </p:nvSpPr>
        <p:spPr bwMode="ltGray">
          <a:xfrm>
            <a:off x="619125" y="2991693"/>
            <a:ext cx="7748588"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0">
                <a:latin typeface="Times New Roman" pitchFamily="18" charset="0"/>
              </a:rPr>
              <a:t>在这种情况下，</a:t>
            </a:r>
            <a:r>
              <a:rPr kumimoji="1" lang="en-US" altLang="zh-CN" sz="2000" b="0">
                <a:latin typeface="Times New Roman" pitchFamily="18" charset="0"/>
              </a:rPr>
              <a:t>X</a:t>
            </a:r>
            <a:r>
              <a:rPr kumimoji="1" lang="zh-CN" altLang="en-US" sz="2000" b="0">
                <a:latin typeface="Times New Roman" pitchFamily="18" charset="0"/>
              </a:rPr>
              <a:t>与</a:t>
            </a:r>
            <a:r>
              <a:rPr kumimoji="1" lang="en-US" altLang="zh-CN" sz="2000" b="0">
                <a:latin typeface="Times New Roman" pitchFamily="18" charset="0"/>
              </a:rPr>
              <a:t>Y</a:t>
            </a:r>
            <a:r>
              <a:rPr kumimoji="1" lang="zh-CN" altLang="en-US" sz="2000" b="0">
                <a:latin typeface="Times New Roman" pitchFamily="18" charset="0"/>
              </a:rPr>
              <a:t>之间共享密钥</a:t>
            </a:r>
            <a:r>
              <a:rPr kumimoji="1" lang="en-US" altLang="zh-CN" sz="2000" b="0">
                <a:latin typeface="Times New Roman" pitchFamily="18" charset="0"/>
              </a:rPr>
              <a:t>K</a:t>
            </a:r>
            <a:r>
              <a:rPr kumimoji="1" lang="en-US" altLang="zh-CN" sz="2000" b="0" baseline="-25000">
                <a:latin typeface="Times New Roman" pitchFamily="18" charset="0"/>
              </a:rPr>
              <a:t>xy</a:t>
            </a:r>
            <a:r>
              <a:rPr kumimoji="1" lang="zh-CN" altLang="en-US" sz="2000" b="0">
                <a:latin typeface="Times New Roman" pitchFamily="18" charset="0"/>
              </a:rPr>
              <a:t>，</a:t>
            </a:r>
          </a:p>
          <a:p>
            <a:pPr eaLnBrk="0" hangingPunct="0"/>
            <a:r>
              <a:rPr kumimoji="1" lang="en-US" altLang="zh-CN" sz="2000" b="0">
                <a:latin typeface="Times New Roman" pitchFamily="18" charset="0"/>
              </a:rPr>
              <a:t>X</a:t>
            </a:r>
            <a:r>
              <a:rPr kumimoji="1" lang="zh-CN" altLang="en-US" sz="2000" b="0">
                <a:latin typeface="Times New Roman" pitchFamily="18" charset="0"/>
              </a:rPr>
              <a:t>：将标识符</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a:t>
            </a:r>
            <a:r>
              <a:rPr kumimoji="1" lang="zh-CN" altLang="zh-CN" sz="2000" b="0">
                <a:latin typeface="Times New Roman" pitchFamily="18" charset="0"/>
                <a:sym typeface="Symbol" pitchFamily="18" charset="2"/>
              </a:rPr>
              <a:t>密文</a:t>
            </a:r>
            <a:r>
              <a:rPr kumimoji="1" lang="zh-CN" altLang="en-US" sz="2000" b="0">
                <a:latin typeface="Times New Roman" pitchFamily="18" charset="0"/>
                <a:sym typeface="Symbol" pitchFamily="18" charset="2"/>
              </a:rPr>
              <a:t>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a:t>
            </a:r>
            <a:r>
              <a:rPr kumimoji="1" lang="en-US" altLang="zh-CN" sz="2000" b="0" baseline="-25000">
                <a:latin typeface="Times New Roman" pitchFamily="18" charset="0"/>
                <a:sym typeface="Symbol" pitchFamily="18" charset="2"/>
              </a:rPr>
              <a:t>xy</a:t>
            </a:r>
            <a:r>
              <a:rPr kumimoji="1" lang="en-US" altLang="zh-CN" sz="2000" b="0">
                <a:latin typeface="Times New Roman" pitchFamily="18" charset="0"/>
                <a:sym typeface="Symbol" pitchFamily="18" charset="2"/>
              </a:rPr>
              <a:t>[M]</a:t>
            </a:r>
            <a:r>
              <a:rPr kumimoji="1" lang="zh-CN" altLang="en-US" sz="2000" b="0">
                <a:latin typeface="Times New Roman" pitchFamily="18" charset="0"/>
                <a:sym typeface="Symbol" pitchFamily="18" charset="2"/>
              </a:rPr>
              <a:t>，以及对</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zh-CN" altLang="en-US" sz="2000" b="0">
                <a:latin typeface="Times New Roman" pitchFamily="18" charset="0"/>
                <a:sym typeface="Symbol" pitchFamily="18" charset="2"/>
              </a:rPr>
              <a:t>和密文消息的散列码用</a:t>
            </a:r>
          </a:p>
          <a:p>
            <a:pPr eaLnBrk="0" hangingPunct="0"/>
            <a:r>
              <a:rPr kumimoji="1" lang="zh-CN" altLang="en-US" sz="2000" b="0">
                <a:latin typeface="Times New Roman" pitchFamily="18" charset="0"/>
                <a:sym typeface="Symbol" pitchFamily="18" charset="2"/>
              </a:rPr>
              <a:t>       </a:t>
            </a:r>
            <a:r>
              <a:rPr kumimoji="1" lang="en-US" altLang="zh-CN" sz="2000" b="0">
                <a:latin typeface="Times New Roman" pitchFamily="18" charset="0"/>
                <a:sym typeface="Symbol" pitchFamily="18" charset="2"/>
              </a:rPr>
              <a:t>K</a:t>
            </a:r>
            <a:r>
              <a:rPr kumimoji="1" lang="en-US" altLang="zh-CN" sz="2000" b="0" baseline="-25000">
                <a:latin typeface="Times New Roman" pitchFamily="18" charset="0"/>
              </a:rPr>
              <a:t>xa</a:t>
            </a:r>
            <a:r>
              <a:rPr kumimoji="1" lang="zh-CN" altLang="en-US" sz="2000" b="0">
                <a:latin typeface="Times New Roman" pitchFamily="18" charset="0"/>
              </a:rPr>
              <a:t>加密后形成签名</a:t>
            </a:r>
            <a:r>
              <a:rPr kumimoji="1" lang="zh-CN" altLang="en-US" sz="2000" b="0">
                <a:latin typeface="Times New Roman" pitchFamily="18" charset="0"/>
                <a:sym typeface="Symbol" pitchFamily="18" charset="2"/>
              </a:rPr>
              <a:t>发送给</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a:t>
            </a:r>
          </a:p>
          <a:p>
            <a:pPr eaLnBrk="0" hangingPunct="0"/>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：解密签名，用散列码验证消息，这时</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只能验证消息的密文而不</a:t>
            </a:r>
          </a:p>
          <a:p>
            <a:pPr eaLnBrk="0" hangingPunct="0"/>
            <a:r>
              <a:rPr kumimoji="1" lang="zh-CN" altLang="en-US" sz="2000" b="0">
                <a:latin typeface="Times New Roman" pitchFamily="18" charset="0"/>
                <a:sym typeface="Symbol" pitchFamily="18" charset="2"/>
              </a:rPr>
              <a:t>       能读取其内容。然后</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将来自</a:t>
            </a:r>
            <a:r>
              <a:rPr kumimoji="1" lang="en-US" altLang="zh-CN" sz="2000" b="0">
                <a:latin typeface="Times New Roman" pitchFamily="18" charset="0"/>
                <a:sym typeface="Symbol" pitchFamily="18" charset="2"/>
              </a:rPr>
              <a:t>X</a:t>
            </a:r>
            <a:r>
              <a:rPr kumimoji="1" lang="zh-CN" altLang="en-US" sz="2000" b="0">
                <a:latin typeface="Times New Roman" pitchFamily="18" charset="0"/>
                <a:sym typeface="Symbol" pitchFamily="18" charset="2"/>
              </a:rPr>
              <a:t>的所有信息加上时间戳并用</a:t>
            </a:r>
            <a:r>
              <a:rPr kumimoji="1" lang="en-US" altLang="zh-CN" sz="2000" b="0">
                <a:latin typeface="Times New Roman" pitchFamily="18" charset="0"/>
                <a:sym typeface="Symbol" pitchFamily="18" charset="2"/>
              </a:rPr>
              <a:t>K</a:t>
            </a:r>
            <a:r>
              <a:rPr kumimoji="1" lang="en-US" altLang="zh-CN" sz="2000" b="0" baseline="-25000">
                <a:latin typeface="Times New Roman" pitchFamily="18" charset="0"/>
              </a:rPr>
              <a:t>ay</a:t>
            </a:r>
            <a:r>
              <a:rPr kumimoji="1" lang="zh-CN" altLang="en-US" sz="2000" b="0">
                <a:latin typeface="Times New Roman" pitchFamily="18" charset="0"/>
              </a:rPr>
              <a:t>加</a:t>
            </a:r>
          </a:p>
          <a:p>
            <a:pPr eaLnBrk="0" hangingPunct="0"/>
            <a:r>
              <a:rPr kumimoji="1" lang="zh-CN" altLang="en-US" sz="2000" b="0">
                <a:latin typeface="Times New Roman" pitchFamily="18" charset="0"/>
              </a:rPr>
              <a:t>       密后发送给</a:t>
            </a:r>
            <a:r>
              <a:rPr kumimoji="1" lang="en-US" altLang="zh-CN" sz="2000" b="0">
                <a:latin typeface="Times New Roman" pitchFamily="18" charset="0"/>
              </a:rPr>
              <a:t>Y</a:t>
            </a:r>
            <a:r>
              <a:rPr kumimoji="1" lang="zh-CN" altLang="en-US" sz="2000" b="0">
                <a:latin typeface="Times New Roman" pitchFamily="18" charset="0"/>
              </a:rPr>
              <a:t>。</a:t>
            </a:r>
            <a:endParaRPr kumimoji="1" lang="zh-CN" altLang="en-US" sz="2000" b="0" baseline="-25000">
              <a:latin typeface="Times New Roman" pitchFamily="18" charset="0"/>
            </a:endParaRPr>
          </a:p>
        </p:txBody>
      </p:sp>
      <p:sp>
        <p:nvSpPr>
          <p:cNvPr id="294916" name="Text Box 4"/>
          <p:cNvSpPr txBox="1">
            <a:spLocks noChangeArrowheads="1"/>
          </p:cNvSpPr>
          <p:nvPr/>
        </p:nvSpPr>
        <p:spPr bwMode="ltGray">
          <a:xfrm>
            <a:off x="547688" y="5734893"/>
            <a:ext cx="56276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a:latin typeface="Times New Roman" pitchFamily="18" charset="0"/>
              </a:rPr>
              <a:t>(a)</a:t>
            </a:r>
            <a:r>
              <a:rPr kumimoji="1" lang="zh-CN" altLang="zh-CN" sz="2000" b="0">
                <a:latin typeface="Times New Roman" pitchFamily="18" charset="0"/>
              </a:rPr>
              <a:t>和</a:t>
            </a:r>
            <a:r>
              <a:rPr kumimoji="1" lang="en-US" altLang="zh-CN" sz="2000" b="0">
                <a:latin typeface="Times New Roman" pitchFamily="18" charset="0"/>
              </a:rPr>
              <a:t>(b)</a:t>
            </a:r>
            <a:r>
              <a:rPr kumimoji="1" lang="zh-CN" altLang="zh-CN" sz="2000" b="0">
                <a:latin typeface="Times New Roman" pitchFamily="18" charset="0"/>
              </a:rPr>
              <a:t>共同存在一个共性问题：</a:t>
            </a:r>
          </a:p>
          <a:p>
            <a:pPr eaLnBrk="0" hangingPunct="0"/>
            <a:r>
              <a:rPr kumimoji="1" lang="zh-CN" altLang="zh-CN" sz="2000" b="0">
                <a:latin typeface="Times New Roman" pitchFamily="18" charset="0"/>
              </a:rPr>
              <a:t>	</a:t>
            </a:r>
            <a:r>
              <a:rPr kumimoji="1" lang="en-US" altLang="zh-CN" sz="2000" b="0">
                <a:latin typeface="Times New Roman" pitchFamily="18" charset="0"/>
              </a:rPr>
              <a:t>A</a:t>
            </a:r>
            <a:r>
              <a:rPr kumimoji="1" lang="zh-CN" altLang="zh-CN" sz="2000" b="0">
                <a:latin typeface="Times New Roman" pitchFamily="18" charset="0"/>
              </a:rPr>
              <a:t>和发送方联手可以否认签名的信息；</a:t>
            </a:r>
          </a:p>
          <a:p>
            <a:pPr eaLnBrk="0" hangingPunct="0"/>
            <a:r>
              <a:rPr kumimoji="1" lang="zh-CN" altLang="zh-CN" sz="2000" b="0">
                <a:latin typeface="Times New Roman" pitchFamily="18" charset="0"/>
              </a:rPr>
              <a:t>	</a:t>
            </a:r>
            <a:r>
              <a:rPr kumimoji="1" lang="en-US" altLang="zh-CN" sz="2000" b="0">
                <a:latin typeface="Times New Roman" pitchFamily="18" charset="0"/>
              </a:rPr>
              <a:t>A</a:t>
            </a:r>
            <a:r>
              <a:rPr kumimoji="1" lang="zh-CN" altLang="zh-CN" sz="2000" b="0">
                <a:latin typeface="Times New Roman" pitchFamily="18" charset="0"/>
              </a:rPr>
              <a:t>和接收方联手可以伪造发送方的签名；</a:t>
            </a:r>
            <a:endParaRPr kumimoji="1" lang="zh-CN" altLang="en-US" sz="2000" b="0">
              <a:latin typeface="Times New Roman" pitchFamily="18" charset="0"/>
            </a:endParaRPr>
          </a:p>
        </p:txBody>
      </p:sp>
    </p:spTree>
    <p:extLst>
      <p:ext uri="{BB962C8B-B14F-4D97-AF65-F5344CB8AC3E}">
        <p14:creationId xmlns:p14="http://schemas.microsoft.com/office/powerpoint/2010/main" val="387582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ltGray">
          <a:xfrm>
            <a:off x="490538" y="1086246"/>
            <a:ext cx="59102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a:latin typeface="Times New Roman" pitchFamily="18" charset="0"/>
              </a:rPr>
              <a:t>(c) </a:t>
            </a:r>
            <a:r>
              <a:rPr kumimoji="1" lang="zh-CN" altLang="en-US" sz="2000" b="0">
                <a:latin typeface="Times New Roman" pitchFamily="18" charset="0"/>
              </a:rPr>
              <a:t>双密钥加密方式，仲裁者不可以看见消息</a:t>
            </a:r>
          </a:p>
          <a:p>
            <a:pPr eaLnBrk="0" hangingPunct="0"/>
            <a:r>
              <a:rPr kumimoji="1" lang="zh-CN" altLang="en-US" sz="2000" b="0">
                <a:latin typeface="Times New Roman" pitchFamily="18" charset="0"/>
              </a:rPr>
              <a:t>	</a:t>
            </a:r>
            <a:r>
              <a:rPr kumimoji="1" lang="en-US" altLang="zh-CN" sz="2000" b="0">
                <a:latin typeface="Times New Roman" pitchFamily="18" charset="0"/>
              </a:rPr>
              <a:t>(1) X</a:t>
            </a:r>
            <a:r>
              <a:rPr kumimoji="1" lang="en-US" altLang="zh-CN" sz="2000" b="0">
                <a:latin typeface="Times New Roman" pitchFamily="18" charset="0"/>
                <a:sym typeface="Symbol" pitchFamily="18" charset="2"/>
              </a:rPr>
              <a:t>A</a:t>
            </a:r>
            <a:r>
              <a:rPr kumimoji="1" lang="zh-CN" altLang="en-US" sz="2000" b="0">
                <a:latin typeface="Times New Roman" pitchFamily="18" charset="0"/>
                <a:sym typeface="Symbol" pitchFamily="18" charset="2"/>
              </a:rPr>
              <a:t>： </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 E</a:t>
            </a:r>
            <a:r>
              <a:rPr kumimoji="1" lang="en-US" altLang="zh-CN" sz="2000" b="0" baseline="-10000">
                <a:latin typeface="Times New Roman" pitchFamily="18" charset="0"/>
                <a:sym typeface="Symbol" pitchFamily="18" charset="2"/>
              </a:rPr>
              <a:t>KR</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 E</a:t>
            </a:r>
            <a:r>
              <a:rPr kumimoji="1" lang="en-US" altLang="zh-CN" sz="2000" b="0" baseline="-10000">
                <a:latin typeface="Times New Roman" pitchFamily="18" charset="0"/>
                <a:sym typeface="Symbol" pitchFamily="18" charset="2"/>
              </a:rPr>
              <a:t>KU</a:t>
            </a:r>
            <a:r>
              <a:rPr kumimoji="1" lang="en-US" altLang="zh-CN" sz="2000" b="0" baseline="-25000">
                <a:latin typeface="Times New Roman" pitchFamily="18" charset="0"/>
                <a:sym typeface="Symbol" pitchFamily="18" charset="2"/>
              </a:rPr>
              <a:t>y</a:t>
            </a:r>
            <a:r>
              <a:rPr kumimoji="1" lang="en-US" altLang="zh-CN" sz="2000" b="0">
                <a:latin typeface="Times New Roman" pitchFamily="18" charset="0"/>
                <a:sym typeface="Symbol" pitchFamily="18" charset="2"/>
              </a:rPr>
              <a:t> (E</a:t>
            </a:r>
            <a:r>
              <a:rPr kumimoji="1" lang="en-US" altLang="zh-CN" sz="2000" b="0" baseline="-10000">
                <a:latin typeface="Times New Roman" pitchFamily="18" charset="0"/>
                <a:sym typeface="Symbol" pitchFamily="18" charset="2"/>
              </a:rPr>
              <a:t>KR</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[M])]</a:t>
            </a:r>
          </a:p>
          <a:p>
            <a:pPr eaLnBrk="0" hangingPunct="0"/>
            <a:r>
              <a:rPr kumimoji="1" lang="en-US" altLang="zh-CN" sz="2000" b="0">
                <a:latin typeface="Times New Roman" pitchFamily="18" charset="0"/>
                <a:sym typeface="Symbol" pitchFamily="18" charset="2"/>
              </a:rPr>
              <a:t>	(2)</a:t>
            </a:r>
            <a:r>
              <a:rPr kumimoji="1" lang="en-US" altLang="zh-CN" sz="2000" b="0">
                <a:latin typeface="Times New Roman" pitchFamily="18" charset="0"/>
              </a:rPr>
              <a:t> A</a:t>
            </a:r>
            <a:r>
              <a:rPr kumimoji="1" lang="en-US" altLang="zh-CN" sz="2000" b="0">
                <a:latin typeface="Times New Roman" pitchFamily="18" charset="0"/>
                <a:sym typeface="Symbol" pitchFamily="18" charset="2"/>
              </a:rPr>
              <a:t>Y</a:t>
            </a:r>
            <a:r>
              <a:rPr kumimoji="1" lang="zh-CN" altLang="en-US" sz="2000" b="0">
                <a:latin typeface="Times New Roman" pitchFamily="18" charset="0"/>
                <a:sym typeface="Symbol" pitchFamily="18" charset="2"/>
              </a:rPr>
              <a:t>： </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KR</a:t>
            </a:r>
            <a:r>
              <a:rPr kumimoji="1" lang="en-US" altLang="zh-CN" sz="2000" b="0" baseline="-25000">
                <a:latin typeface="Times New Roman" pitchFamily="18" charset="0"/>
                <a:sym typeface="Symbol" pitchFamily="18" charset="2"/>
              </a:rPr>
              <a:t>a</a:t>
            </a:r>
            <a:r>
              <a:rPr kumimoji="1" lang="en-US" altLang="zh-CN" sz="2000" b="0">
                <a:latin typeface="Times New Roman" pitchFamily="18" charset="0"/>
                <a:sym typeface="Symbol" pitchFamily="18" charset="2"/>
              </a:rPr>
              <a:t>[ID</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 E</a:t>
            </a:r>
            <a:r>
              <a:rPr kumimoji="1" lang="en-US" altLang="zh-CN" sz="2000" b="0" baseline="-10000">
                <a:latin typeface="Times New Roman" pitchFamily="18" charset="0"/>
                <a:sym typeface="Symbol" pitchFamily="18" charset="2"/>
              </a:rPr>
              <a:t>KU</a:t>
            </a:r>
            <a:r>
              <a:rPr kumimoji="1" lang="en-US" altLang="zh-CN" sz="2000" b="0" baseline="-25000">
                <a:latin typeface="Times New Roman" pitchFamily="18" charset="0"/>
                <a:sym typeface="Symbol" pitchFamily="18" charset="2"/>
              </a:rPr>
              <a:t>y</a:t>
            </a:r>
            <a:r>
              <a:rPr kumimoji="1" lang="en-US" altLang="zh-CN" sz="2000" b="0">
                <a:latin typeface="Times New Roman" pitchFamily="18" charset="0"/>
                <a:sym typeface="Symbol" pitchFamily="18" charset="2"/>
              </a:rPr>
              <a:t>[E</a:t>
            </a:r>
            <a:r>
              <a:rPr kumimoji="1" lang="en-US" altLang="zh-CN" sz="2000" b="0" baseline="-10000">
                <a:latin typeface="Times New Roman" pitchFamily="18" charset="0"/>
                <a:sym typeface="Symbol" pitchFamily="18" charset="2"/>
              </a:rPr>
              <a:t>KR</a:t>
            </a:r>
            <a:r>
              <a:rPr kumimoji="1" lang="en-US" altLang="zh-CN" sz="2000" b="0" baseline="-25000">
                <a:latin typeface="Times New Roman" pitchFamily="18" charset="0"/>
                <a:sym typeface="Symbol" pitchFamily="18" charset="2"/>
              </a:rPr>
              <a:t>x</a:t>
            </a:r>
            <a:r>
              <a:rPr kumimoji="1" lang="en-US" altLang="zh-CN" sz="2000" b="0">
                <a:latin typeface="Times New Roman" pitchFamily="18" charset="0"/>
                <a:sym typeface="Symbol" pitchFamily="18" charset="2"/>
              </a:rPr>
              <a:t>[M]] || T]</a:t>
            </a:r>
          </a:p>
        </p:txBody>
      </p:sp>
      <p:sp>
        <p:nvSpPr>
          <p:cNvPr id="295939" name="Text Box 3"/>
          <p:cNvSpPr txBox="1">
            <a:spLocks noChangeArrowheads="1"/>
          </p:cNvSpPr>
          <p:nvPr/>
        </p:nvSpPr>
        <p:spPr bwMode="ltGray">
          <a:xfrm>
            <a:off x="477838" y="2686446"/>
            <a:ext cx="7680325"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0">
                <a:latin typeface="Times New Roman" pitchFamily="18" charset="0"/>
              </a:rPr>
              <a:t>X</a:t>
            </a:r>
            <a:r>
              <a:rPr kumimoji="1" lang="zh-CN" altLang="en-US" sz="2000" b="0">
                <a:latin typeface="Times New Roman" pitchFamily="18" charset="0"/>
              </a:rPr>
              <a:t>：</a:t>
            </a:r>
            <a:r>
              <a:rPr kumimoji="1" lang="zh-CN" altLang="zh-CN" sz="2000" b="0">
                <a:latin typeface="Times New Roman" pitchFamily="18" charset="0"/>
              </a:rPr>
              <a:t>对消息</a:t>
            </a:r>
            <a:r>
              <a:rPr kumimoji="1" lang="en-US" altLang="zh-CN" sz="2000" b="0">
                <a:latin typeface="Times New Roman" pitchFamily="18" charset="0"/>
              </a:rPr>
              <a:t>M</a:t>
            </a:r>
            <a:r>
              <a:rPr kumimoji="1" lang="zh-CN" altLang="zh-CN" sz="2000" b="0">
                <a:latin typeface="Times New Roman" pitchFamily="18" charset="0"/>
              </a:rPr>
              <a:t>双重加密：首先用</a:t>
            </a:r>
            <a:r>
              <a:rPr kumimoji="1" lang="en-US" altLang="zh-CN" sz="2000" b="0">
                <a:latin typeface="Times New Roman" pitchFamily="18" charset="0"/>
              </a:rPr>
              <a:t>X</a:t>
            </a:r>
            <a:r>
              <a:rPr kumimoji="1" lang="zh-CN" altLang="zh-CN" sz="2000" b="0">
                <a:latin typeface="Times New Roman" pitchFamily="18" charset="0"/>
              </a:rPr>
              <a:t>的私有密钥</a:t>
            </a:r>
            <a:r>
              <a:rPr kumimoji="1" lang="en-US" altLang="zh-CN" sz="2000" b="0">
                <a:latin typeface="Times New Roman" pitchFamily="18" charset="0"/>
              </a:rPr>
              <a:t>KRx</a:t>
            </a:r>
            <a:r>
              <a:rPr kumimoji="1" lang="zh-CN" altLang="en-US" sz="2000" b="0">
                <a:latin typeface="Times New Roman" pitchFamily="18" charset="0"/>
              </a:rPr>
              <a:t>，然后用</a:t>
            </a:r>
            <a:r>
              <a:rPr kumimoji="1" lang="en-US" altLang="zh-CN" sz="2000" b="0">
                <a:latin typeface="Times New Roman" pitchFamily="18" charset="0"/>
              </a:rPr>
              <a:t>Y</a:t>
            </a:r>
            <a:r>
              <a:rPr kumimoji="1" lang="zh-CN" altLang="en-US" sz="2000" b="0">
                <a:latin typeface="Times New Roman" pitchFamily="18" charset="0"/>
              </a:rPr>
              <a:t>的公开</a:t>
            </a:r>
          </a:p>
          <a:p>
            <a:pPr eaLnBrk="0" hangingPunct="0"/>
            <a:r>
              <a:rPr kumimoji="1" lang="zh-CN" altLang="en-US" sz="2000" b="0">
                <a:latin typeface="Times New Roman" pitchFamily="18" charset="0"/>
              </a:rPr>
              <a:t>       密钥</a:t>
            </a:r>
            <a:r>
              <a:rPr kumimoji="1" lang="en-US" altLang="zh-CN" sz="2000" b="0">
                <a:latin typeface="Times New Roman" pitchFamily="18" charset="0"/>
              </a:rPr>
              <a:t>KUy</a:t>
            </a:r>
            <a:r>
              <a:rPr kumimoji="1" lang="zh-CN" altLang="en-US" sz="2000" b="0">
                <a:latin typeface="Times New Roman" pitchFamily="18" charset="0"/>
              </a:rPr>
              <a:t>。形成一个签名的、保密的消息。然后将该信息以及</a:t>
            </a:r>
          </a:p>
          <a:p>
            <a:pPr eaLnBrk="0" hangingPunct="0"/>
            <a:r>
              <a:rPr kumimoji="1" lang="zh-CN" altLang="en-US" sz="2000" b="0">
                <a:latin typeface="Times New Roman" pitchFamily="18" charset="0"/>
              </a:rPr>
              <a:t>       </a:t>
            </a:r>
            <a:r>
              <a:rPr kumimoji="1" lang="en-US" altLang="zh-CN" sz="2000" b="0">
                <a:latin typeface="Times New Roman" pitchFamily="18" charset="0"/>
              </a:rPr>
              <a:t>X</a:t>
            </a:r>
            <a:r>
              <a:rPr kumimoji="1" lang="zh-CN" altLang="en-US" sz="2000" b="0">
                <a:latin typeface="Times New Roman" pitchFamily="18" charset="0"/>
              </a:rPr>
              <a:t>的标识符一起用</a:t>
            </a:r>
            <a:r>
              <a:rPr kumimoji="1" lang="en-US" altLang="zh-CN" sz="2000" b="0">
                <a:latin typeface="Times New Roman" pitchFamily="18" charset="0"/>
              </a:rPr>
              <a:t>KRx</a:t>
            </a:r>
            <a:r>
              <a:rPr kumimoji="1" lang="zh-CN" altLang="en-US" sz="2000" b="0">
                <a:latin typeface="Times New Roman" pitchFamily="18" charset="0"/>
              </a:rPr>
              <a:t>签名后与</a:t>
            </a:r>
            <a:r>
              <a:rPr kumimoji="1" lang="en-US" altLang="zh-CN" sz="2000" b="0">
                <a:latin typeface="Times New Roman" pitchFamily="18" charset="0"/>
              </a:rPr>
              <a:t>IDx </a:t>
            </a:r>
            <a:r>
              <a:rPr kumimoji="1" lang="zh-CN" altLang="en-US" sz="2000" b="0">
                <a:latin typeface="Times New Roman" pitchFamily="18" charset="0"/>
              </a:rPr>
              <a:t>一起发送给</a:t>
            </a:r>
            <a:r>
              <a:rPr kumimoji="1" lang="en-US" altLang="zh-CN" sz="2000" b="0">
                <a:latin typeface="Times New Roman" pitchFamily="18" charset="0"/>
              </a:rPr>
              <a:t>A</a:t>
            </a:r>
            <a:r>
              <a:rPr kumimoji="1" lang="zh-CN" altLang="en-US" sz="2000" b="0">
                <a:latin typeface="Times New Roman" pitchFamily="18" charset="0"/>
              </a:rPr>
              <a:t>。这种内部、</a:t>
            </a:r>
          </a:p>
          <a:p>
            <a:pPr eaLnBrk="0" hangingPunct="0"/>
            <a:r>
              <a:rPr kumimoji="1" lang="zh-CN" altLang="en-US" sz="2000" b="0">
                <a:latin typeface="Times New Roman" pitchFamily="18" charset="0"/>
              </a:rPr>
              <a:t>       双重加密的消息对</a:t>
            </a:r>
            <a:r>
              <a:rPr kumimoji="1" lang="en-US" altLang="zh-CN" sz="2000" b="0">
                <a:latin typeface="Times New Roman" pitchFamily="18" charset="0"/>
              </a:rPr>
              <a:t>A</a:t>
            </a:r>
            <a:r>
              <a:rPr kumimoji="1" lang="zh-CN" altLang="en-US" sz="2000" b="0">
                <a:latin typeface="Times New Roman" pitchFamily="18" charset="0"/>
              </a:rPr>
              <a:t>以及对除</a:t>
            </a:r>
            <a:r>
              <a:rPr kumimoji="1" lang="en-US" altLang="zh-CN" sz="2000" b="0">
                <a:latin typeface="Times New Roman" pitchFamily="18" charset="0"/>
              </a:rPr>
              <a:t>Y</a:t>
            </a:r>
            <a:r>
              <a:rPr kumimoji="1" lang="zh-CN" altLang="en-US" sz="2000" b="0">
                <a:latin typeface="Times New Roman" pitchFamily="18" charset="0"/>
              </a:rPr>
              <a:t>以外的其它人都是安全的。</a:t>
            </a:r>
          </a:p>
          <a:p>
            <a:pPr eaLnBrk="0" hangingPunct="0"/>
            <a:r>
              <a:rPr kumimoji="1" lang="en-US" altLang="zh-CN" sz="2000" b="0">
                <a:latin typeface="Times New Roman" pitchFamily="18" charset="0"/>
              </a:rPr>
              <a:t>A</a:t>
            </a:r>
            <a:r>
              <a:rPr kumimoji="1" lang="zh-CN" altLang="en-US" sz="2000" b="0">
                <a:latin typeface="Times New Roman" pitchFamily="18" charset="0"/>
              </a:rPr>
              <a:t>：检查</a:t>
            </a:r>
            <a:r>
              <a:rPr kumimoji="1" lang="en-US" altLang="zh-CN" sz="2000" b="0">
                <a:latin typeface="Times New Roman" pitchFamily="18" charset="0"/>
              </a:rPr>
              <a:t>X</a:t>
            </a:r>
            <a:r>
              <a:rPr kumimoji="1" lang="zh-CN" altLang="en-US" sz="2000" b="0">
                <a:latin typeface="Times New Roman" pitchFamily="18" charset="0"/>
              </a:rPr>
              <a:t>的公开</a:t>
            </a:r>
            <a:r>
              <a:rPr kumimoji="1" lang="en-US" altLang="zh-CN" sz="2000" b="0">
                <a:latin typeface="Times New Roman" pitchFamily="18" charset="0"/>
              </a:rPr>
              <a:t>/</a:t>
            </a:r>
            <a:r>
              <a:rPr kumimoji="1" lang="zh-CN" altLang="en-US" sz="2000" b="0">
                <a:latin typeface="Times New Roman" pitchFamily="18" charset="0"/>
              </a:rPr>
              <a:t>私有密钥对是否仍然有效，是，则确认消息。并</a:t>
            </a:r>
          </a:p>
          <a:p>
            <a:pPr eaLnBrk="0" hangingPunct="0"/>
            <a:r>
              <a:rPr kumimoji="1" lang="zh-CN" altLang="en-US" sz="2000" b="0">
                <a:latin typeface="Times New Roman" pitchFamily="18" charset="0"/>
              </a:rPr>
              <a:t>      将包含</a:t>
            </a:r>
            <a:r>
              <a:rPr kumimoji="1" lang="en-US" altLang="zh-CN" sz="2000" b="0">
                <a:latin typeface="Times New Roman" pitchFamily="18" charset="0"/>
              </a:rPr>
              <a:t>IDx</a:t>
            </a:r>
            <a:r>
              <a:rPr kumimoji="1" lang="zh-CN" altLang="en-US" sz="2000" b="0">
                <a:latin typeface="Times New Roman" pitchFamily="18" charset="0"/>
              </a:rPr>
              <a:t>、双重加密的消息和时间戳构成的</a:t>
            </a:r>
            <a:r>
              <a:rPr kumimoji="1" lang="en-US" altLang="en-US" sz="2000" b="0">
                <a:latin typeface="Times New Roman" pitchFamily="18" charset="0"/>
              </a:rPr>
              <a:t> </a:t>
            </a:r>
            <a:r>
              <a:rPr kumimoji="1" lang="zh-CN" altLang="en-US" sz="2000" b="0">
                <a:latin typeface="Times New Roman" pitchFamily="18" charset="0"/>
              </a:rPr>
              <a:t>消息用</a:t>
            </a:r>
            <a:r>
              <a:rPr kumimoji="1" lang="en-US" altLang="zh-CN" sz="2000" b="0">
                <a:latin typeface="Times New Roman" pitchFamily="18" charset="0"/>
              </a:rPr>
              <a:t>KRa</a:t>
            </a:r>
            <a:r>
              <a:rPr kumimoji="1" lang="zh-CN" altLang="en-US" sz="2000" b="0">
                <a:latin typeface="Times New Roman" pitchFamily="18" charset="0"/>
              </a:rPr>
              <a:t>签名后</a:t>
            </a:r>
          </a:p>
          <a:p>
            <a:pPr eaLnBrk="0" hangingPunct="0"/>
            <a:r>
              <a:rPr kumimoji="1" lang="zh-CN" altLang="en-US" sz="2000" b="0">
                <a:latin typeface="Times New Roman" pitchFamily="18" charset="0"/>
              </a:rPr>
              <a:t>      发送给</a:t>
            </a:r>
            <a:r>
              <a:rPr kumimoji="1" lang="en-US" altLang="zh-CN" sz="2000" b="0">
                <a:latin typeface="Times New Roman" pitchFamily="18" charset="0"/>
              </a:rPr>
              <a:t>Y</a:t>
            </a:r>
            <a:r>
              <a:rPr kumimoji="1" lang="zh-CN" altLang="en-US" sz="2000" b="0">
                <a:latin typeface="Times New Roman" pitchFamily="18" charset="0"/>
              </a:rPr>
              <a:t>。</a:t>
            </a:r>
          </a:p>
        </p:txBody>
      </p:sp>
      <p:sp>
        <p:nvSpPr>
          <p:cNvPr id="295940" name="Text Box 4"/>
          <p:cNvSpPr txBox="1">
            <a:spLocks noChangeArrowheads="1"/>
          </p:cNvSpPr>
          <p:nvPr/>
        </p:nvSpPr>
        <p:spPr bwMode="ltGray">
          <a:xfrm>
            <a:off x="407988" y="5269309"/>
            <a:ext cx="7723187"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0">
                <a:latin typeface="Times New Roman" pitchFamily="18" charset="0"/>
              </a:rPr>
              <a:t>本模式比上述两个模式具有以下好处：</a:t>
            </a:r>
          </a:p>
          <a:p>
            <a:pPr eaLnBrk="0" hangingPunct="0"/>
            <a:r>
              <a:rPr kumimoji="1" lang="en-US" altLang="zh-CN" sz="2000" b="0">
                <a:latin typeface="Times New Roman" pitchFamily="18" charset="0"/>
              </a:rPr>
              <a:t>1</a:t>
            </a:r>
            <a:r>
              <a:rPr kumimoji="1" lang="zh-CN" altLang="en-US" sz="2000" b="0">
                <a:latin typeface="Times New Roman" pitchFamily="18" charset="0"/>
              </a:rPr>
              <a:t>、在通信之前各方之间无须共享任何信息，从而避免了联手作弊；</a:t>
            </a:r>
          </a:p>
          <a:p>
            <a:pPr eaLnBrk="0" hangingPunct="0"/>
            <a:r>
              <a:rPr kumimoji="1" lang="en-US" altLang="zh-CN" sz="2000" b="0">
                <a:latin typeface="Times New Roman" pitchFamily="18" charset="0"/>
              </a:rPr>
              <a:t>2</a:t>
            </a:r>
            <a:r>
              <a:rPr kumimoji="1" lang="zh-CN" altLang="en-US" sz="2000" b="0">
                <a:latin typeface="Times New Roman" pitchFamily="18" charset="0"/>
              </a:rPr>
              <a:t>、即使</a:t>
            </a:r>
            <a:r>
              <a:rPr kumimoji="1" lang="en-US" altLang="zh-CN" sz="2000" b="0">
                <a:latin typeface="Times New Roman" pitchFamily="18" charset="0"/>
              </a:rPr>
              <a:t>KRx </a:t>
            </a:r>
            <a:r>
              <a:rPr kumimoji="1" lang="zh-CN" altLang="en-US" sz="2000" b="0">
                <a:latin typeface="Times New Roman" pitchFamily="18" charset="0"/>
              </a:rPr>
              <a:t>暴露，只要</a:t>
            </a:r>
            <a:r>
              <a:rPr kumimoji="1" lang="en-US" altLang="zh-CN" sz="2000" b="0">
                <a:latin typeface="Times New Roman" pitchFamily="18" charset="0"/>
              </a:rPr>
              <a:t>KRa </a:t>
            </a:r>
            <a:r>
              <a:rPr kumimoji="1" lang="zh-CN" altLang="en-US" sz="2000" b="0">
                <a:latin typeface="Times New Roman" pitchFamily="18" charset="0"/>
              </a:rPr>
              <a:t>未暴露，不会有错误标定日期的消息</a:t>
            </a:r>
          </a:p>
          <a:p>
            <a:pPr eaLnBrk="0" hangingPunct="0"/>
            <a:r>
              <a:rPr kumimoji="1" lang="zh-CN" altLang="en-US" sz="2000" b="0">
                <a:latin typeface="Times New Roman" pitchFamily="18" charset="0"/>
              </a:rPr>
              <a:t>      被发送；</a:t>
            </a:r>
          </a:p>
          <a:p>
            <a:pPr eaLnBrk="0" hangingPunct="0"/>
            <a:r>
              <a:rPr kumimoji="1" lang="en-US" altLang="zh-CN" sz="2000" b="0">
                <a:latin typeface="Times New Roman" pitchFamily="18" charset="0"/>
              </a:rPr>
              <a:t>3</a:t>
            </a:r>
            <a:r>
              <a:rPr kumimoji="1" lang="zh-CN" altLang="en-US" sz="2000" b="0">
                <a:latin typeface="Times New Roman" pitchFamily="18" charset="0"/>
              </a:rPr>
              <a:t>、从</a:t>
            </a:r>
            <a:r>
              <a:rPr kumimoji="1" lang="en-US" altLang="zh-CN" sz="2000" b="0">
                <a:latin typeface="Times New Roman" pitchFamily="18" charset="0"/>
              </a:rPr>
              <a:t>X</a:t>
            </a:r>
            <a:r>
              <a:rPr kumimoji="1" lang="zh-CN" altLang="en-US" sz="2000" b="0">
                <a:latin typeface="Times New Roman" pitchFamily="18" charset="0"/>
              </a:rPr>
              <a:t>发送给</a:t>
            </a:r>
            <a:r>
              <a:rPr kumimoji="1" lang="en-US" altLang="zh-CN" sz="2000" b="0">
                <a:latin typeface="Times New Roman" pitchFamily="18" charset="0"/>
              </a:rPr>
              <a:t>Y</a:t>
            </a:r>
            <a:r>
              <a:rPr kumimoji="1" lang="zh-CN" altLang="en-US" sz="2000" b="0">
                <a:latin typeface="Times New Roman" pitchFamily="18" charset="0"/>
              </a:rPr>
              <a:t>的消息的内容对</a:t>
            </a:r>
            <a:r>
              <a:rPr kumimoji="1" lang="en-US" altLang="zh-CN" sz="2000" b="0">
                <a:latin typeface="Times New Roman" pitchFamily="18" charset="0"/>
              </a:rPr>
              <a:t>A</a:t>
            </a:r>
            <a:r>
              <a:rPr kumimoji="1" lang="zh-CN" altLang="en-US" sz="2000" b="0">
                <a:latin typeface="Times New Roman" pitchFamily="18" charset="0"/>
              </a:rPr>
              <a:t>和任何其他人是保密的。</a:t>
            </a:r>
          </a:p>
        </p:txBody>
      </p:sp>
    </p:spTree>
    <p:extLst>
      <p:ext uri="{BB962C8B-B14F-4D97-AF65-F5344CB8AC3E}">
        <p14:creationId xmlns:p14="http://schemas.microsoft.com/office/powerpoint/2010/main" val="40481604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密钥管理</a:t>
            </a:r>
          </a:p>
        </p:txBody>
      </p:sp>
      <p:sp>
        <p:nvSpPr>
          <p:cNvPr id="121859" name="Rectangle 3"/>
          <p:cNvSpPr>
            <a:spLocks noGrp="1" noChangeArrowheads="1"/>
          </p:cNvSpPr>
          <p:nvPr>
            <p:ph type="body" idx="1"/>
          </p:nvPr>
        </p:nvSpPr>
        <p:spPr/>
        <p:txBody>
          <a:bodyPr/>
          <a:lstStyle/>
          <a:p>
            <a:r>
              <a:rPr lang="zh-CN" altLang="en-US" dirty="0">
                <a:latin typeface="宋体" charset="-122"/>
              </a:rPr>
              <a:t>所有的密码技术都</a:t>
            </a:r>
            <a:r>
              <a:rPr lang="zh-CN" altLang="en-US" dirty="0">
                <a:solidFill>
                  <a:srgbClr val="FF9900"/>
                </a:solidFill>
                <a:latin typeface="宋体" charset="-122"/>
              </a:rPr>
              <a:t>依赖</a:t>
            </a:r>
            <a:r>
              <a:rPr lang="zh-CN" altLang="en-US" dirty="0">
                <a:latin typeface="宋体" charset="-122"/>
              </a:rPr>
              <a:t>于密钥。</a:t>
            </a:r>
          </a:p>
          <a:p>
            <a:endParaRPr lang="zh-CN" altLang="en-US" dirty="0">
              <a:latin typeface="宋体" charset="-122"/>
            </a:endParaRPr>
          </a:p>
          <a:p>
            <a:r>
              <a:rPr lang="zh-CN" altLang="en-US" dirty="0">
                <a:latin typeface="宋体" charset="-122"/>
              </a:rPr>
              <a:t>密钥的管理本身是一个很复杂</a:t>
            </a:r>
            <a:r>
              <a:rPr lang="zh-CN" altLang="en-US" dirty="0" smtClean="0">
                <a:latin typeface="宋体" charset="-122"/>
              </a:rPr>
              <a:t>的问题，</a:t>
            </a:r>
            <a:r>
              <a:rPr lang="zh-CN" altLang="en-US" dirty="0">
                <a:latin typeface="宋体" charset="-122"/>
              </a:rPr>
              <a:t>而且是保证安全性的</a:t>
            </a:r>
            <a:r>
              <a:rPr lang="zh-CN" altLang="en-US" dirty="0">
                <a:solidFill>
                  <a:srgbClr val="FF9900"/>
                </a:solidFill>
                <a:latin typeface="宋体" charset="-122"/>
              </a:rPr>
              <a:t>关键</a:t>
            </a:r>
            <a:r>
              <a:rPr lang="zh-CN" altLang="en-US" dirty="0">
                <a:latin typeface="宋体" charset="-122"/>
              </a:rPr>
              <a:t>点。</a:t>
            </a:r>
          </a:p>
          <a:p>
            <a:endParaRPr lang="zh-CN" altLang="en-US" dirty="0">
              <a:latin typeface="宋体" charset="-122"/>
            </a:endParaRPr>
          </a:p>
          <a:p>
            <a:r>
              <a:rPr lang="zh-CN" altLang="en-US" dirty="0">
                <a:latin typeface="宋体" charset="-122"/>
              </a:rPr>
              <a:t>密钥管理方法因所使用的密码体制（对称密码体制和公钥密码体制）而异。</a:t>
            </a:r>
          </a:p>
          <a:p>
            <a:pPr>
              <a:buFont typeface="Wingdings" pitchFamily="2" charset="2"/>
              <a:buNone/>
            </a:pPr>
            <a:endParaRPr lang="en-US" altLang="zh-CN" dirty="0"/>
          </a:p>
        </p:txBody>
      </p:sp>
    </p:spTree>
    <p:extLst>
      <p:ext uri="{BB962C8B-B14F-4D97-AF65-F5344CB8AC3E}">
        <p14:creationId xmlns:p14="http://schemas.microsoft.com/office/powerpoint/2010/main" val="1048520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t>密钥类型（</a:t>
            </a:r>
            <a:r>
              <a:rPr lang="en-US" altLang="zh-CN"/>
              <a:t>1</a:t>
            </a:r>
            <a:r>
              <a:rPr lang="zh-CN" altLang="en-US"/>
              <a:t>）</a:t>
            </a:r>
          </a:p>
        </p:txBody>
      </p:sp>
      <p:sp>
        <p:nvSpPr>
          <p:cNvPr id="122883" name="Rectangle 3"/>
          <p:cNvSpPr>
            <a:spLocks noGrp="1" noChangeArrowheads="1"/>
          </p:cNvSpPr>
          <p:nvPr>
            <p:ph type="body" idx="1"/>
          </p:nvPr>
        </p:nvSpPr>
        <p:spPr/>
        <p:txBody>
          <a:bodyPr/>
          <a:lstStyle/>
          <a:p>
            <a:pPr algn="just">
              <a:lnSpc>
                <a:spcPct val="80000"/>
              </a:lnSpc>
            </a:pPr>
            <a:r>
              <a:rPr lang="en-US" altLang="zh-CN" sz="2600" dirty="0"/>
              <a:t>1</a:t>
            </a:r>
            <a:r>
              <a:rPr lang="zh-CN" altLang="en-US" sz="2600" dirty="0"/>
              <a:t>）基本密钥（</a:t>
            </a:r>
            <a:r>
              <a:rPr lang="en-US" altLang="zh-CN" sz="2600" dirty="0"/>
              <a:t>Base Key</a:t>
            </a:r>
            <a:r>
              <a:rPr lang="zh-CN" altLang="en-US" sz="2600" dirty="0"/>
              <a:t>）</a:t>
            </a:r>
          </a:p>
          <a:p>
            <a:pPr algn="just">
              <a:lnSpc>
                <a:spcPct val="80000"/>
              </a:lnSpc>
              <a:buFont typeface="Wingdings" pitchFamily="2" charset="2"/>
              <a:buNone/>
            </a:pPr>
            <a:r>
              <a:rPr lang="zh-CN" altLang="en-US" sz="2600" dirty="0"/>
              <a:t>     又称初始密钥（</a:t>
            </a:r>
            <a:r>
              <a:rPr lang="en-US" altLang="zh-CN" sz="2600" dirty="0"/>
              <a:t>Primary Key)</a:t>
            </a:r>
            <a:r>
              <a:rPr lang="zh-CN" altLang="en-US" sz="2600" dirty="0"/>
              <a:t>，用户密钥</a:t>
            </a:r>
            <a:r>
              <a:rPr lang="en-US" altLang="zh-CN" sz="2600" dirty="0"/>
              <a:t>(User key)</a:t>
            </a:r>
            <a:r>
              <a:rPr lang="zh-CN" altLang="en-US" sz="2600" dirty="0"/>
              <a:t>，是由用户选定或由系统分配给用户的，可在较长时间（相对于会话密钥）内由一对用户所专用的密钥。</a:t>
            </a:r>
          </a:p>
          <a:p>
            <a:pPr algn="just">
              <a:lnSpc>
                <a:spcPct val="80000"/>
              </a:lnSpc>
            </a:pPr>
            <a:r>
              <a:rPr lang="en-US" altLang="zh-CN" sz="2600" dirty="0"/>
              <a:t>2</a:t>
            </a:r>
            <a:r>
              <a:rPr lang="zh-CN" altLang="en-US" sz="2600" dirty="0"/>
              <a:t>）会话密钥（</a:t>
            </a:r>
            <a:r>
              <a:rPr lang="en-US" altLang="zh-CN" sz="2600" dirty="0"/>
              <a:t>Session Key</a:t>
            </a:r>
            <a:r>
              <a:rPr lang="zh-CN" altLang="en-US" sz="2600" dirty="0"/>
              <a:t>）</a:t>
            </a:r>
          </a:p>
          <a:p>
            <a:pPr algn="just">
              <a:lnSpc>
                <a:spcPct val="80000"/>
              </a:lnSpc>
              <a:buFont typeface="Wingdings" pitchFamily="2" charset="2"/>
              <a:buNone/>
            </a:pPr>
            <a:r>
              <a:rPr lang="zh-CN" altLang="en-US" sz="2600" dirty="0"/>
              <a:t>     即两个通信终端用户在一次通话或交换数据时使用的密钥。当它用于加密文件时，称为文件密钥</a:t>
            </a:r>
            <a:r>
              <a:rPr lang="en-US" altLang="zh-CN" sz="2600" dirty="0"/>
              <a:t>(File key)</a:t>
            </a:r>
            <a:r>
              <a:rPr lang="zh-CN" altLang="en-US" sz="2600" dirty="0"/>
              <a:t>，当它用于加密数据时，称为数据加密密钥</a:t>
            </a:r>
            <a:r>
              <a:rPr lang="en-US" altLang="zh-CN" sz="2600" dirty="0"/>
              <a:t>(Data Encrypting Key)</a:t>
            </a:r>
            <a:r>
              <a:rPr lang="zh-CN" altLang="en-US" sz="2600" dirty="0"/>
              <a:t>。</a:t>
            </a:r>
          </a:p>
          <a:p>
            <a:pPr>
              <a:lnSpc>
                <a:spcPct val="80000"/>
              </a:lnSpc>
            </a:pPr>
            <a:endParaRPr lang="en-US" altLang="zh-CN" sz="2600" dirty="0"/>
          </a:p>
        </p:txBody>
      </p:sp>
    </p:spTree>
    <p:extLst>
      <p:ext uri="{BB962C8B-B14F-4D97-AF65-F5344CB8AC3E}">
        <p14:creationId xmlns:p14="http://schemas.microsoft.com/office/powerpoint/2010/main" val="411468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t>密钥类型（</a:t>
            </a:r>
            <a:r>
              <a:rPr lang="en-US" altLang="zh-CN"/>
              <a:t>2</a:t>
            </a:r>
            <a:r>
              <a:rPr lang="zh-CN" altLang="en-US"/>
              <a:t>）</a:t>
            </a:r>
          </a:p>
        </p:txBody>
      </p:sp>
      <p:sp>
        <p:nvSpPr>
          <p:cNvPr id="123907" name="Rectangle 3"/>
          <p:cNvSpPr>
            <a:spLocks noGrp="1" noChangeArrowheads="1"/>
          </p:cNvSpPr>
          <p:nvPr>
            <p:ph type="body" idx="1"/>
          </p:nvPr>
        </p:nvSpPr>
        <p:spPr/>
        <p:txBody>
          <a:bodyPr/>
          <a:lstStyle/>
          <a:p>
            <a:pPr algn="just">
              <a:lnSpc>
                <a:spcPct val="90000"/>
              </a:lnSpc>
            </a:pPr>
            <a:r>
              <a:rPr lang="en-US" altLang="zh-CN" sz="2600" dirty="0"/>
              <a:t>3</a:t>
            </a:r>
            <a:r>
              <a:rPr lang="zh-CN" altLang="en-US" sz="2600" dirty="0"/>
              <a:t>）密钥加密密钥（</a:t>
            </a:r>
            <a:r>
              <a:rPr lang="en-US" altLang="zh-CN" sz="2600" dirty="0"/>
              <a:t>Key Encrypting Key</a:t>
            </a:r>
            <a:r>
              <a:rPr lang="zh-CN" altLang="en-US" sz="2600" dirty="0"/>
              <a:t>）</a:t>
            </a:r>
          </a:p>
          <a:p>
            <a:pPr algn="just">
              <a:lnSpc>
                <a:spcPct val="90000"/>
              </a:lnSpc>
              <a:buFont typeface="Wingdings" pitchFamily="2" charset="2"/>
              <a:buNone/>
            </a:pPr>
            <a:r>
              <a:rPr lang="zh-CN" altLang="en-US" sz="2600" dirty="0"/>
              <a:t>      用于对会话密钥或文件密钥进行加密时采用的密钥。又称辅助（二级）密钥</a:t>
            </a:r>
            <a:r>
              <a:rPr lang="en-US" altLang="zh-CN" sz="2600" dirty="0"/>
              <a:t>(Secondary Key)</a:t>
            </a:r>
            <a:r>
              <a:rPr lang="zh-CN" altLang="en-US" sz="2600" dirty="0"/>
              <a:t>或密钥传送密钥</a:t>
            </a:r>
            <a:r>
              <a:rPr lang="en-US" altLang="zh-CN" sz="2600" dirty="0"/>
              <a:t>(key Transport key)</a:t>
            </a:r>
            <a:r>
              <a:rPr lang="zh-CN" altLang="en-US" sz="2600" dirty="0"/>
              <a:t>。通信网中的每个节点都分配有一个这类密钥。</a:t>
            </a:r>
          </a:p>
          <a:p>
            <a:pPr algn="just">
              <a:lnSpc>
                <a:spcPct val="90000"/>
              </a:lnSpc>
            </a:pPr>
            <a:r>
              <a:rPr lang="en-US" altLang="zh-CN" sz="2600" dirty="0"/>
              <a:t>4</a:t>
            </a:r>
            <a:r>
              <a:rPr lang="zh-CN" altLang="en-US" sz="2600" dirty="0"/>
              <a:t>）主机主密钥（</a:t>
            </a:r>
            <a:r>
              <a:rPr lang="en-US" altLang="zh-CN" sz="2600" dirty="0"/>
              <a:t>Host Master Key</a:t>
            </a:r>
            <a:r>
              <a:rPr lang="zh-CN" altLang="en-US" sz="2600" dirty="0"/>
              <a:t>）</a:t>
            </a:r>
          </a:p>
          <a:p>
            <a:pPr algn="just">
              <a:lnSpc>
                <a:spcPct val="90000"/>
              </a:lnSpc>
              <a:buFont typeface="Wingdings" pitchFamily="2" charset="2"/>
              <a:buNone/>
            </a:pPr>
            <a:r>
              <a:rPr lang="zh-CN" altLang="en-US" sz="2600" dirty="0"/>
              <a:t>      它是对密钥加密密钥进行加密的密钥，存于主机处理器中。</a:t>
            </a:r>
          </a:p>
          <a:p>
            <a:pPr algn="just">
              <a:lnSpc>
                <a:spcPct val="90000"/>
              </a:lnSpc>
            </a:pPr>
            <a:r>
              <a:rPr lang="en-US" altLang="zh-CN" sz="2600" dirty="0"/>
              <a:t>5</a:t>
            </a:r>
            <a:r>
              <a:rPr lang="zh-CN" altLang="en-US" sz="2600" dirty="0"/>
              <a:t>）在公钥体制下，还有公开密钥、秘密密钥、签名密钥之分。</a:t>
            </a:r>
          </a:p>
          <a:p>
            <a:pPr>
              <a:lnSpc>
                <a:spcPct val="90000"/>
              </a:lnSpc>
            </a:pPr>
            <a:endParaRPr lang="zh-CN" altLang="en-US" sz="2600" dirty="0"/>
          </a:p>
          <a:p>
            <a:pPr>
              <a:lnSpc>
                <a:spcPct val="90000"/>
              </a:lnSpc>
            </a:pPr>
            <a:endParaRPr lang="zh-CN" altLang="en-US" sz="2600" dirty="0"/>
          </a:p>
          <a:p>
            <a:pPr>
              <a:lnSpc>
                <a:spcPct val="90000"/>
              </a:lnSpc>
            </a:pPr>
            <a:endParaRPr lang="en-US" altLang="zh-CN" sz="2600" dirty="0"/>
          </a:p>
        </p:txBody>
      </p:sp>
    </p:spTree>
    <p:extLst>
      <p:ext uri="{BB962C8B-B14F-4D97-AF65-F5344CB8AC3E}">
        <p14:creationId xmlns:p14="http://schemas.microsoft.com/office/powerpoint/2010/main" val="800587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密钥类型（</a:t>
            </a:r>
            <a:r>
              <a:rPr lang="en-US" altLang="zh-CN"/>
              <a:t>3</a:t>
            </a:r>
            <a:r>
              <a:rPr lang="zh-CN" altLang="en-US"/>
              <a:t>）</a:t>
            </a:r>
          </a:p>
        </p:txBody>
      </p:sp>
      <p:sp>
        <p:nvSpPr>
          <p:cNvPr id="124931" name="Rectangle 3"/>
          <p:cNvSpPr>
            <a:spLocks noGrp="1" noChangeArrowheads="1"/>
          </p:cNvSpPr>
          <p:nvPr>
            <p:ph type="body" idx="1"/>
          </p:nvPr>
        </p:nvSpPr>
        <p:spPr/>
        <p:txBody>
          <a:bodyPr/>
          <a:lstStyle/>
          <a:p>
            <a:r>
              <a:rPr lang="zh-CN" altLang="en-US" sz="2800" dirty="0"/>
              <a:t>将用于数据加密的密钥称三级密钥；</a:t>
            </a:r>
          </a:p>
          <a:p>
            <a:r>
              <a:rPr lang="zh-CN" altLang="en-US" sz="2800" dirty="0"/>
              <a:t>保护三级密钥的密钥称二级密钥，也称密钥加密密钥；</a:t>
            </a:r>
          </a:p>
          <a:p>
            <a:r>
              <a:rPr lang="zh-CN" altLang="en-US" sz="2800" dirty="0"/>
              <a:t>保护二级密钥的密钥称一级密钥，也称密钥保护密钥。</a:t>
            </a:r>
          </a:p>
          <a:p>
            <a:pPr>
              <a:buFont typeface="Wingdings" pitchFamily="2" charset="2"/>
              <a:buNone/>
            </a:pPr>
            <a:r>
              <a:rPr lang="zh-CN" altLang="en-US" sz="2800" dirty="0"/>
              <a:t>     如用口令保护二级密钥，那么口令就是一级密钥。 </a:t>
            </a:r>
          </a:p>
          <a:p>
            <a:endParaRPr lang="en-US" altLang="zh-CN" sz="2800" dirty="0"/>
          </a:p>
        </p:txBody>
      </p:sp>
    </p:spTree>
    <p:extLst>
      <p:ext uri="{BB962C8B-B14F-4D97-AF65-F5344CB8AC3E}">
        <p14:creationId xmlns:p14="http://schemas.microsoft.com/office/powerpoint/2010/main" val="2174976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密钥管理</a:t>
            </a:r>
          </a:p>
        </p:txBody>
      </p:sp>
      <p:sp>
        <p:nvSpPr>
          <p:cNvPr id="128003" name="Rectangle 3"/>
          <p:cNvSpPr>
            <a:spLocks noGrp="1" noChangeArrowheads="1"/>
          </p:cNvSpPr>
          <p:nvPr>
            <p:ph type="body" idx="1"/>
          </p:nvPr>
        </p:nvSpPr>
        <p:spPr/>
        <p:txBody>
          <a:bodyPr/>
          <a:lstStyle/>
          <a:p>
            <a:pPr marL="447675" indent="-447675">
              <a:lnSpc>
                <a:spcPct val="90000"/>
              </a:lnSpc>
            </a:pPr>
            <a:r>
              <a:rPr lang="zh-CN" altLang="en-US" sz="2600"/>
              <a:t>密钥管理（</a:t>
            </a:r>
            <a:r>
              <a:rPr lang="en-US" altLang="zh-CN" sz="2600"/>
              <a:t>key management)</a:t>
            </a:r>
          </a:p>
          <a:p>
            <a:pPr marL="447675" indent="-447675" algn="just">
              <a:lnSpc>
                <a:spcPct val="90000"/>
              </a:lnSpc>
              <a:buFont typeface="Wingdings" pitchFamily="2" charset="2"/>
              <a:buNone/>
            </a:pPr>
            <a:r>
              <a:rPr lang="en-US" altLang="zh-CN" sz="2600"/>
              <a:t>      </a:t>
            </a:r>
            <a:r>
              <a:rPr lang="zh-CN" altLang="en-US" sz="2600"/>
              <a:t>在一种安全策略指导下密钥的产生</a:t>
            </a:r>
            <a:r>
              <a:rPr lang="en-US" altLang="zh-CN" sz="2600"/>
              <a:t>, </a:t>
            </a:r>
            <a:r>
              <a:rPr lang="zh-CN" altLang="en-US" sz="2600"/>
              <a:t>存储</a:t>
            </a:r>
            <a:r>
              <a:rPr lang="en-US" altLang="zh-CN" sz="2600"/>
              <a:t>, </a:t>
            </a:r>
            <a:r>
              <a:rPr lang="zh-CN" altLang="en-US" sz="2600"/>
              <a:t>分配</a:t>
            </a:r>
            <a:r>
              <a:rPr lang="en-US" altLang="zh-CN" sz="2600"/>
              <a:t>, </a:t>
            </a:r>
            <a:r>
              <a:rPr lang="zh-CN" altLang="en-US" sz="2600"/>
              <a:t>删除</a:t>
            </a:r>
            <a:r>
              <a:rPr lang="en-US" altLang="zh-CN" sz="2600"/>
              <a:t>, </a:t>
            </a:r>
            <a:r>
              <a:rPr lang="zh-CN" altLang="en-US" sz="2600"/>
              <a:t>归档及应用。</a:t>
            </a:r>
            <a:r>
              <a:rPr lang="en-US" altLang="zh-CN" sz="2600"/>
              <a:t>(GB/T 9387.2—1995\ISO 7498-2—1989)</a:t>
            </a:r>
          </a:p>
          <a:p>
            <a:pPr marL="447675" indent="-447675" algn="just">
              <a:lnSpc>
                <a:spcPct val="90000"/>
              </a:lnSpc>
              <a:buFont typeface="Wingdings" pitchFamily="2" charset="2"/>
              <a:buNone/>
            </a:pPr>
            <a:endParaRPr lang="en-US" altLang="zh-CN" sz="2600"/>
          </a:p>
          <a:p>
            <a:pPr marL="447675" indent="-447675">
              <a:lnSpc>
                <a:spcPct val="90000"/>
              </a:lnSpc>
            </a:pPr>
            <a:r>
              <a:rPr lang="zh-CN" altLang="en-US" sz="2600"/>
              <a:t>处理密钥自产生到最终销毁的整个过程中的有关问题，包括系统的初始化，密钥的产生、存储、备份</a:t>
            </a:r>
            <a:r>
              <a:rPr lang="en-US" altLang="zh-CN" sz="2600"/>
              <a:t>/</a:t>
            </a:r>
            <a:r>
              <a:rPr lang="zh-CN" altLang="en-US" sz="2600"/>
              <a:t>恢复、装入、分配、保护、更新、泄露、撤销和销毁等内容。</a:t>
            </a:r>
          </a:p>
          <a:p>
            <a:pPr marL="447675" indent="-447675">
              <a:lnSpc>
                <a:spcPct val="90000"/>
              </a:lnSpc>
            </a:pPr>
            <a:endParaRPr lang="zh-CN" altLang="en-US" sz="2600"/>
          </a:p>
          <a:p>
            <a:pPr marL="447675" indent="-447675">
              <a:lnSpc>
                <a:spcPct val="90000"/>
              </a:lnSpc>
            </a:pPr>
            <a:endParaRPr lang="zh-CN" altLang="en-US" sz="2600"/>
          </a:p>
          <a:p>
            <a:pPr marL="447675" indent="-447675">
              <a:lnSpc>
                <a:spcPct val="90000"/>
              </a:lnSpc>
            </a:pPr>
            <a:endParaRPr lang="en-US" altLang="zh-CN" sz="2600"/>
          </a:p>
        </p:txBody>
      </p:sp>
    </p:spTree>
    <p:extLst>
      <p:ext uri="{BB962C8B-B14F-4D97-AF65-F5344CB8AC3E}">
        <p14:creationId xmlns:p14="http://schemas.microsoft.com/office/powerpoint/2010/main" val="220482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b="0">
                <a:latin typeface="Arial" charset="0"/>
              </a:rPr>
              <a:pPr algn="ctr" eaLnBrk="1" hangingPunct="1"/>
              <a:t>5</a:t>
            </a:fld>
            <a:endParaRPr lang="en-US" altLang="zh-CN" sz="1200" b="0">
              <a:latin typeface="Arial"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smtClean="0"/>
              <a:t>信息鉴别</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t>需求与问题</a:t>
            </a:r>
            <a:endParaRPr lang="en-US" altLang="zh-CN" dirty="0" smtClean="0"/>
          </a:p>
          <a:p>
            <a:r>
              <a:rPr lang="zh-CN" altLang="en-US" dirty="0"/>
              <a:t>消息的</a:t>
            </a:r>
            <a:r>
              <a:rPr lang="zh-CN" altLang="en-US" dirty="0" smtClean="0"/>
              <a:t>鉴别</a:t>
            </a:r>
            <a:endParaRPr lang="en-US" altLang="zh-CN" dirty="0" smtClean="0"/>
          </a:p>
          <a:p>
            <a:r>
              <a:rPr lang="zh-CN" altLang="en-US" dirty="0" smtClean="0"/>
              <a:t>身份的鉴别</a:t>
            </a:r>
            <a:endParaRPr lang="en-US" altLang="zh-CN" dirty="0" smtClean="0"/>
          </a:p>
        </p:txBody>
      </p:sp>
    </p:spTree>
    <p:extLst>
      <p:ext uri="{BB962C8B-B14F-4D97-AF65-F5344CB8AC3E}">
        <p14:creationId xmlns:p14="http://schemas.microsoft.com/office/powerpoint/2010/main" val="2338561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t>密钥产生</a:t>
            </a:r>
          </a:p>
        </p:txBody>
      </p:sp>
      <p:sp>
        <p:nvSpPr>
          <p:cNvPr id="132099" name="Rectangle 3"/>
          <p:cNvSpPr>
            <a:spLocks noGrp="1" noChangeArrowheads="1"/>
          </p:cNvSpPr>
          <p:nvPr>
            <p:ph type="body" idx="1"/>
          </p:nvPr>
        </p:nvSpPr>
        <p:spPr>
          <a:xfrm>
            <a:off x="949325" y="1981200"/>
            <a:ext cx="7966075" cy="4114800"/>
          </a:xfrm>
        </p:spPr>
        <p:txBody>
          <a:bodyPr/>
          <a:lstStyle/>
          <a:p>
            <a:pPr marL="447675" indent="-447675"/>
            <a:r>
              <a:rPr lang="zh-CN" altLang="en-US" sz="2100"/>
              <a:t>密码系统的机密性依赖于对密钥的选取</a:t>
            </a:r>
          </a:p>
          <a:p>
            <a:pPr marL="447675" indent="-447675"/>
            <a:r>
              <a:rPr lang="zh-CN" altLang="en-US" sz="2100"/>
              <a:t>取决于随机数发生器的能力（自动</a:t>
            </a:r>
            <a:r>
              <a:rPr lang="en-US" altLang="zh-CN" sz="2100"/>
              <a:t>/</a:t>
            </a:r>
            <a:r>
              <a:rPr lang="zh-CN" altLang="en-US" sz="2100"/>
              <a:t>手动）</a:t>
            </a:r>
          </a:p>
          <a:p>
            <a:pPr marL="447675" indent="-447675"/>
            <a:r>
              <a:rPr lang="zh-CN" altLang="en-US" sz="2100"/>
              <a:t>密码随机序列</a:t>
            </a:r>
          </a:p>
          <a:p>
            <a:pPr marL="889000" lvl="1" indent="-439738"/>
            <a:r>
              <a:rPr lang="zh-CN" altLang="en-US" sz="2000"/>
              <a:t>物理随机源：背景辐射或其他可量化的物理现象</a:t>
            </a:r>
          </a:p>
          <a:p>
            <a:pPr marL="889000" lvl="1" indent="-439738"/>
            <a:r>
              <a:rPr lang="en-US" altLang="zh-CN" sz="2000"/>
              <a:t>1955 RAND</a:t>
            </a:r>
            <a:r>
              <a:rPr lang="zh-CN" altLang="en-US" sz="2000"/>
              <a:t>公司公布了 随机脉冲 的</a:t>
            </a:r>
            <a:r>
              <a:rPr lang="en-US" altLang="zh-CN" sz="2000"/>
              <a:t>1M</a:t>
            </a:r>
            <a:r>
              <a:rPr lang="zh-CN" altLang="en-US" sz="2000"/>
              <a:t>个随机数</a:t>
            </a:r>
          </a:p>
          <a:p>
            <a:pPr marL="889000" lvl="1" indent="-439738"/>
            <a:r>
              <a:rPr lang="zh-CN" altLang="en-US" sz="2000"/>
              <a:t>电磁现象、磁盘延迟等</a:t>
            </a:r>
          </a:p>
          <a:p>
            <a:pPr marL="447675" indent="-447675"/>
            <a:r>
              <a:rPr lang="zh-CN" altLang="en-US" sz="2100"/>
              <a:t>密码伪随机序列（算法仿真产生）</a:t>
            </a:r>
          </a:p>
          <a:p>
            <a:pPr marL="889000" lvl="1" indent="-439738"/>
            <a:r>
              <a:rPr lang="zh-CN" altLang="en-US" sz="2000"/>
              <a:t>线形同余发生器：</a:t>
            </a:r>
            <a:r>
              <a:rPr lang="en-US" altLang="zh-CN" sz="2000"/>
              <a:t>n</a:t>
            </a:r>
            <a:r>
              <a:rPr lang="en-US" altLang="zh-CN" sz="2000" baseline="-25000"/>
              <a:t>k</a:t>
            </a:r>
            <a:r>
              <a:rPr lang="en-US" altLang="zh-CN" sz="2000"/>
              <a:t>=(a n</a:t>
            </a:r>
            <a:r>
              <a:rPr lang="en-US" altLang="zh-CN" sz="2000" baseline="-25000"/>
              <a:t>k-1</a:t>
            </a:r>
            <a:r>
              <a:rPr lang="en-US" altLang="zh-CN" sz="2000"/>
              <a:t> + b) mod n (a b n</a:t>
            </a:r>
            <a:r>
              <a:rPr lang="zh-CN" altLang="en-US" sz="2000"/>
              <a:t>互素</a:t>
            </a:r>
            <a:r>
              <a:rPr lang="en-US" altLang="zh-CN" sz="2000"/>
              <a:t>)</a:t>
            </a:r>
          </a:p>
          <a:p>
            <a:pPr marL="889000" lvl="1" indent="-439738"/>
            <a:r>
              <a:rPr lang="zh-CN" altLang="en-US" sz="2000"/>
              <a:t>多项式同余发生器：</a:t>
            </a:r>
          </a:p>
          <a:p>
            <a:pPr marL="889000" lvl="1" indent="-439738">
              <a:buFont typeface="Wingdings" pitchFamily="2" charset="2"/>
              <a:buNone/>
            </a:pPr>
            <a:r>
              <a:rPr lang="zh-CN" altLang="en-US" sz="2000"/>
              <a:t>        </a:t>
            </a:r>
            <a:r>
              <a:rPr lang="en-US" altLang="zh-CN" sz="2000"/>
              <a:t>n</a:t>
            </a:r>
            <a:r>
              <a:rPr lang="en-US" altLang="zh-CN" sz="2000" baseline="-25000"/>
              <a:t>k</a:t>
            </a:r>
            <a:r>
              <a:rPr lang="en-US" altLang="zh-CN" sz="2000"/>
              <a:t>=(a</a:t>
            </a:r>
            <a:r>
              <a:rPr lang="en-US" altLang="zh-CN" sz="2000" baseline="-25000"/>
              <a:t>j</a:t>
            </a:r>
            <a:r>
              <a:rPr lang="en-US" altLang="zh-CN" sz="2000"/>
              <a:t> n</a:t>
            </a:r>
            <a:r>
              <a:rPr lang="en-US" altLang="zh-CN" sz="2000" baseline="-25000"/>
              <a:t>k-1</a:t>
            </a:r>
            <a:r>
              <a:rPr lang="en-US" altLang="zh-CN" sz="2000" baseline="30000"/>
              <a:t>j</a:t>
            </a:r>
            <a:r>
              <a:rPr lang="en-US" altLang="zh-CN" sz="2000"/>
              <a:t>  +  …+ a</a:t>
            </a:r>
            <a:r>
              <a:rPr lang="en-US" altLang="zh-CN" sz="2000" baseline="-25000"/>
              <a:t>1 </a:t>
            </a:r>
            <a:r>
              <a:rPr lang="en-US" altLang="zh-CN" sz="2000"/>
              <a:t>n</a:t>
            </a:r>
            <a:r>
              <a:rPr lang="en-US" altLang="zh-CN" sz="2000" baseline="-25000"/>
              <a:t>k-1</a:t>
            </a:r>
            <a:r>
              <a:rPr lang="en-US" altLang="zh-CN" sz="2000"/>
              <a:t> +a</a:t>
            </a:r>
            <a:r>
              <a:rPr lang="en-US" altLang="zh-CN" sz="2000" baseline="-25000"/>
              <a:t>0 </a:t>
            </a:r>
            <a:r>
              <a:rPr lang="en-US" altLang="zh-CN" sz="2000"/>
              <a:t>) mod n</a:t>
            </a:r>
          </a:p>
          <a:p>
            <a:pPr marL="889000" lvl="1" indent="-439738"/>
            <a:endParaRPr lang="en-US" altLang="zh-CN" sz="2000"/>
          </a:p>
          <a:p>
            <a:pPr marL="447675" indent="-447675"/>
            <a:endParaRPr lang="en-US" altLang="zh-CN" sz="2100"/>
          </a:p>
        </p:txBody>
      </p:sp>
    </p:spTree>
    <p:extLst>
      <p:ext uri="{BB962C8B-B14F-4D97-AF65-F5344CB8AC3E}">
        <p14:creationId xmlns:p14="http://schemas.microsoft.com/office/powerpoint/2010/main" val="768262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endParaRPr lang="zh-CN" altLang="zh-CN"/>
          </a:p>
        </p:txBody>
      </p:sp>
      <p:sp>
        <p:nvSpPr>
          <p:cNvPr id="133123" name="Rectangle 3"/>
          <p:cNvSpPr>
            <a:spLocks noGrp="1" noChangeArrowheads="1"/>
          </p:cNvSpPr>
          <p:nvPr>
            <p:ph type="body" idx="1"/>
          </p:nvPr>
        </p:nvSpPr>
        <p:spPr/>
        <p:txBody>
          <a:bodyPr/>
          <a:lstStyle/>
          <a:p>
            <a:pPr marL="447675" indent="-447675"/>
            <a:r>
              <a:rPr lang="zh-CN" altLang="en-US" sz="2600"/>
              <a:t>混合函数</a:t>
            </a:r>
          </a:p>
          <a:p>
            <a:pPr marL="889000" lvl="1" indent="-439738"/>
            <a:r>
              <a:rPr lang="zh-CN" altLang="en-US" sz="2400"/>
              <a:t>就是一种有两个或多个输入、一个输出的函数，并且其输出的每个比特都依赖于输入的所有比特的某些非线性函数值。</a:t>
            </a:r>
          </a:p>
          <a:p>
            <a:pPr marL="889000" lvl="1" indent="-439738"/>
            <a:r>
              <a:rPr lang="zh-CN" altLang="en-US" sz="2400"/>
              <a:t>如</a:t>
            </a:r>
            <a:r>
              <a:rPr lang="en-US" altLang="zh-CN" sz="2400"/>
              <a:t>DES</a:t>
            </a:r>
            <a:r>
              <a:rPr lang="zh-CN" altLang="en-US" sz="2400"/>
              <a:t>，</a:t>
            </a:r>
            <a:r>
              <a:rPr lang="en-US" altLang="zh-CN" sz="2400"/>
              <a:t>120</a:t>
            </a:r>
            <a:r>
              <a:rPr lang="zh-CN" altLang="en-US" sz="2400"/>
              <a:t>位输入（</a:t>
            </a:r>
            <a:r>
              <a:rPr lang="en-US" altLang="zh-CN" sz="2400"/>
              <a:t>64+56</a:t>
            </a:r>
            <a:r>
              <a:rPr lang="zh-CN" altLang="en-US" sz="2400"/>
              <a:t>）</a:t>
            </a:r>
            <a:r>
              <a:rPr lang="en-US" altLang="zh-CN" sz="2400"/>
              <a:t>64</a:t>
            </a:r>
            <a:r>
              <a:rPr lang="zh-CN" altLang="en-US" sz="2400"/>
              <a:t>位输出</a:t>
            </a:r>
          </a:p>
          <a:p>
            <a:pPr marL="889000" lvl="1" indent="-439738"/>
            <a:r>
              <a:rPr lang="zh-CN" altLang="en-US" sz="2400"/>
              <a:t>如</a:t>
            </a:r>
            <a:r>
              <a:rPr lang="en-US" altLang="zh-CN" sz="2400"/>
              <a:t>hash</a:t>
            </a:r>
            <a:r>
              <a:rPr lang="zh-CN" altLang="en-US" sz="2400"/>
              <a:t>函数</a:t>
            </a:r>
            <a:r>
              <a:rPr lang="en-US" altLang="zh-CN" sz="2400"/>
              <a:t>MD4,MD5</a:t>
            </a:r>
            <a:r>
              <a:rPr lang="zh-CN" altLang="en-US" sz="2400"/>
              <a:t>，任意位输入，</a:t>
            </a:r>
            <a:r>
              <a:rPr lang="en-US" altLang="zh-CN" sz="2400"/>
              <a:t>128</a:t>
            </a:r>
            <a:r>
              <a:rPr lang="zh-CN" altLang="en-US" sz="2400"/>
              <a:t>位输出</a:t>
            </a:r>
          </a:p>
          <a:p>
            <a:pPr marL="447675" indent="-447675"/>
            <a:r>
              <a:rPr lang="zh-CN" altLang="en-US" sz="2600"/>
              <a:t>混合函数的输入必须是不可预测不可复现的。</a:t>
            </a:r>
          </a:p>
          <a:p>
            <a:pPr marL="889000" lvl="1" indent="-439738">
              <a:buFont typeface="Wingdings" pitchFamily="2" charset="2"/>
              <a:buNone/>
            </a:pPr>
            <a:r>
              <a:rPr lang="zh-CN" altLang="en-US" sz="2400"/>
              <a:t>如（</a:t>
            </a:r>
            <a:r>
              <a:rPr lang="en-US" altLang="zh-CN" sz="2400"/>
              <a:t>data </a:t>
            </a:r>
            <a:r>
              <a:rPr lang="zh-CN" altLang="en-US" sz="2400"/>
              <a:t>；</a:t>
            </a:r>
            <a:r>
              <a:rPr lang="en-US" altLang="zh-CN" sz="2400"/>
              <a:t>ps gaux</a:t>
            </a:r>
            <a:r>
              <a:rPr lang="zh-CN" altLang="en-US" sz="2400"/>
              <a:t>）</a:t>
            </a:r>
            <a:r>
              <a:rPr lang="en-US" altLang="zh-CN" sz="2400"/>
              <a:t>|md5</a:t>
            </a:r>
          </a:p>
        </p:txBody>
      </p:sp>
    </p:spTree>
    <p:extLst>
      <p:ext uri="{BB962C8B-B14F-4D97-AF65-F5344CB8AC3E}">
        <p14:creationId xmlns:p14="http://schemas.microsoft.com/office/powerpoint/2010/main" val="3465836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endParaRPr lang="zh-CN" altLang="zh-CN"/>
          </a:p>
        </p:txBody>
      </p:sp>
      <p:sp>
        <p:nvSpPr>
          <p:cNvPr id="134147" name="Rectangle 3"/>
          <p:cNvSpPr>
            <a:spLocks noGrp="1" noChangeArrowheads="1"/>
          </p:cNvSpPr>
          <p:nvPr>
            <p:ph type="body" idx="1"/>
          </p:nvPr>
        </p:nvSpPr>
        <p:spPr/>
        <p:txBody>
          <a:bodyPr/>
          <a:lstStyle/>
          <a:p>
            <a:r>
              <a:rPr lang="zh-CN" altLang="en-US" sz="2600"/>
              <a:t>选择密钥方式不当会影响安全性</a:t>
            </a:r>
          </a:p>
          <a:p>
            <a:pPr lvl="1">
              <a:buFont typeface="Wingdings" pitchFamily="2" charset="2"/>
              <a:buNone/>
            </a:pPr>
            <a:r>
              <a:rPr lang="en-US" altLang="zh-CN" sz="2400"/>
              <a:t>1</a:t>
            </a:r>
            <a:r>
              <a:rPr lang="zh-CN" altLang="en-US" sz="2400"/>
              <a:t>）使密钥空间减小</a:t>
            </a:r>
          </a:p>
          <a:p>
            <a:endParaRPr lang="en-US" altLang="zh-CN"/>
          </a:p>
        </p:txBody>
      </p:sp>
      <p:graphicFrame>
        <p:nvGraphicFramePr>
          <p:cNvPr id="134148" name="Group 4"/>
          <p:cNvGraphicFramePr>
            <a:graphicFrameLocks noGrp="1"/>
          </p:cNvGraphicFramePr>
          <p:nvPr>
            <p:ph type="tbl" idx="1"/>
            <p:extLst>
              <p:ext uri="{D42A27DB-BD31-4B8C-83A1-F6EECF244321}">
                <p14:modId xmlns:p14="http://schemas.microsoft.com/office/powerpoint/2010/main" val="1379019299"/>
              </p:ext>
            </p:extLst>
          </p:nvPr>
        </p:nvGraphicFramePr>
        <p:xfrm>
          <a:off x="585788" y="3561926"/>
          <a:ext cx="8101012" cy="2819402"/>
        </p:xfrm>
        <a:graphic>
          <a:graphicData uri="http://schemas.openxmlformats.org/drawingml/2006/table">
            <a:tbl>
              <a:tblPr/>
              <a:tblGrid>
                <a:gridCol w="2698750"/>
                <a:gridCol w="1082675"/>
                <a:gridCol w="1079500"/>
                <a:gridCol w="1079500"/>
                <a:gridCol w="1077912"/>
                <a:gridCol w="1082675"/>
              </a:tblGrid>
              <a:tr h="425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dirty="0" smtClean="0">
                        <a:ln>
                          <a:noFill/>
                        </a:ln>
                        <a:solidFill>
                          <a:schemeClr val="tx2"/>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4</a:t>
                      </a:r>
                      <a:r>
                        <a:rPr kumimoji="0" lang="zh-CN" altLang="en-US" sz="1500" b="0" i="0" u="none" strike="noStrike" cap="none" normalizeH="0" baseline="0" smtClean="0">
                          <a:ln>
                            <a:noFill/>
                          </a:ln>
                          <a:solidFill>
                            <a:schemeClr val="tx2"/>
                          </a:solidFill>
                          <a:effectLst/>
                          <a:latin typeface="Arial" charset="0"/>
                          <a:ea typeface="宋体" charset="-122"/>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5</a:t>
                      </a:r>
                      <a:r>
                        <a:rPr kumimoji="0" lang="zh-CN" altLang="en-US" sz="1500" b="0" i="0" u="none" strike="noStrike" cap="none" normalizeH="0" baseline="0" smtClean="0">
                          <a:ln>
                            <a:noFill/>
                          </a:ln>
                          <a:solidFill>
                            <a:schemeClr val="tx2"/>
                          </a:solidFill>
                          <a:effectLst/>
                          <a:latin typeface="Arial" charset="0"/>
                          <a:ea typeface="宋体" charset="-122"/>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6</a:t>
                      </a:r>
                      <a:r>
                        <a:rPr kumimoji="0" lang="zh-CN" altLang="en-US" sz="1500" b="0" i="0" u="none" strike="noStrike" cap="none" normalizeH="0" baseline="0" smtClean="0">
                          <a:ln>
                            <a:noFill/>
                          </a:ln>
                          <a:solidFill>
                            <a:schemeClr val="tx2"/>
                          </a:solidFill>
                          <a:effectLst/>
                          <a:latin typeface="Arial" charset="0"/>
                          <a:ea typeface="宋体" charset="-122"/>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7</a:t>
                      </a:r>
                      <a:r>
                        <a:rPr kumimoji="0" lang="zh-CN" altLang="en-US" sz="1500" b="0" i="0" u="none" strike="noStrike" cap="none" normalizeH="0" baseline="0" smtClean="0">
                          <a:ln>
                            <a:noFill/>
                          </a:ln>
                          <a:solidFill>
                            <a:schemeClr val="tx2"/>
                          </a:solidFill>
                          <a:effectLst/>
                          <a:latin typeface="Arial" charset="0"/>
                          <a:ea typeface="宋体" charset="-122"/>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8</a:t>
                      </a:r>
                      <a:r>
                        <a:rPr kumimoji="0" lang="zh-CN" altLang="en-US" sz="1500" b="0" i="0" u="none" strike="noStrike" cap="none" normalizeH="0" baseline="0" smtClean="0">
                          <a:ln>
                            <a:noFill/>
                          </a:ln>
                          <a:solidFill>
                            <a:schemeClr val="tx2"/>
                          </a:solidFill>
                          <a:effectLst/>
                          <a:latin typeface="Arial" charset="0"/>
                          <a:ea typeface="宋体" charset="-122"/>
                        </a:rPr>
                        <a:t>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500" b="0" i="0" u="none" strike="noStrike" cap="none" normalizeH="0" baseline="0" smtClean="0">
                          <a:ln>
                            <a:noFill/>
                          </a:ln>
                          <a:solidFill>
                            <a:schemeClr val="tx2"/>
                          </a:solidFill>
                          <a:effectLst/>
                          <a:latin typeface="Arial" charset="0"/>
                          <a:ea typeface="宋体" charset="-122"/>
                        </a:rPr>
                        <a:t>小写字母（</a:t>
                      </a:r>
                      <a:r>
                        <a:rPr kumimoji="0" lang="en-US" altLang="zh-CN" sz="1500" b="0" i="0" u="none" strike="noStrike" cap="none" normalizeH="0" baseline="0" smtClean="0">
                          <a:ln>
                            <a:noFill/>
                          </a:ln>
                          <a:solidFill>
                            <a:schemeClr val="tx2"/>
                          </a:solidFill>
                          <a:effectLst/>
                          <a:latin typeface="Arial" charset="0"/>
                          <a:ea typeface="宋体" charset="-122"/>
                        </a:rPr>
                        <a:t>26</a:t>
                      </a:r>
                      <a:r>
                        <a:rPr kumimoji="0" lang="zh-CN" altLang="en-US" sz="15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4.6*10</a:t>
                      </a:r>
                      <a:r>
                        <a:rPr kumimoji="0" lang="en-US" altLang="zh-CN" sz="1300" b="0" i="0" u="none" strike="noStrike" cap="none" normalizeH="0" baseline="30000" smtClean="0">
                          <a:ln>
                            <a:noFill/>
                          </a:ln>
                          <a:solidFill>
                            <a:schemeClr val="tx2"/>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1.2 *10</a:t>
                      </a:r>
                      <a:r>
                        <a:rPr kumimoji="0" lang="en-US" altLang="zh-CN" sz="1300" b="0" i="0" u="none" strike="noStrike" cap="none" normalizeH="0" baseline="30000" smtClean="0">
                          <a:ln>
                            <a:noFill/>
                          </a:ln>
                          <a:solidFill>
                            <a:schemeClr val="tx2"/>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3.1 *10</a:t>
                      </a:r>
                      <a:r>
                        <a:rPr kumimoji="0" lang="en-US" altLang="zh-CN" sz="1300" b="0" i="0" u="none" strike="noStrike" cap="none" normalizeH="0" baseline="30000" smtClean="0">
                          <a:ln>
                            <a:noFill/>
                          </a:ln>
                          <a:solidFill>
                            <a:schemeClr val="tx2"/>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8.0 *10</a:t>
                      </a:r>
                      <a:r>
                        <a:rPr kumimoji="0" lang="en-US" altLang="zh-CN" sz="1300" b="0" i="0" u="none" strike="noStrike" cap="none" normalizeH="0" baseline="30000" smtClean="0">
                          <a:ln>
                            <a:noFill/>
                          </a:ln>
                          <a:solidFill>
                            <a:schemeClr val="tx2"/>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2.1 *10</a:t>
                      </a:r>
                      <a:r>
                        <a:rPr kumimoji="0" lang="en-US" altLang="zh-CN" sz="1300" b="0" i="0" u="none" strike="noStrike" cap="none" normalizeH="0" baseline="30000" smtClean="0">
                          <a:ln>
                            <a:noFill/>
                          </a:ln>
                          <a:solidFill>
                            <a:schemeClr val="tx2"/>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500" b="0" i="0" u="none" strike="noStrike" cap="none" normalizeH="0" baseline="0" smtClean="0">
                          <a:ln>
                            <a:noFill/>
                          </a:ln>
                          <a:solidFill>
                            <a:schemeClr val="tx2"/>
                          </a:solidFill>
                          <a:effectLst/>
                          <a:latin typeface="Arial" charset="0"/>
                          <a:ea typeface="宋体" charset="-122"/>
                        </a:rPr>
                        <a:t>小写字母</a:t>
                      </a:r>
                      <a:r>
                        <a:rPr kumimoji="0" lang="en-US" altLang="zh-CN" sz="1500" b="0" i="0" u="none" strike="noStrike" cap="none" normalizeH="0" baseline="0" smtClean="0">
                          <a:ln>
                            <a:noFill/>
                          </a:ln>
                          <a:solidFill>
                            <a:schemeClr val="tx2"/>
                          </a:solidFill>
                          <a:effectLst/>
                          <a:latin typeface="Arial" charset="0"/>
                          <a:ea typeface="宋体" charset="-122"/>
                        </a:rPr>
                        <a:t>+</a:t>
                      </a:r>
                      <a:r>
                        <a:rPr kumimoji="0" lang="zh-CN" altLang="en-US" sz="1500" b="0" i="0" u="none" strike="noStrike" cap="none" normalizeH="0" baseline="0" smtClean="0">
                          <a:ln>
                            <a:noFill/>
                          </a:ln>
                          <a:solidFill>
                            <a:schemeClr val="tx2"/>
                          </a:solidFill>
                          <a:effectLst/>
                          <a:latin typeface="Arial" charset="0"/>
                          <a:ea typeface="宋体" charset="-122"/>
                        </a:rPr>
                        <a:t>数字（</a:t>
                      </a:r>
                      <a:r>
                        <a:rPr kumimoji="0" lang="en-US" altLang="zh-CN" sz="1500" b="0" i="0" u="none" strike="noStrike" cap="none" normalizeH="0" baseline="0" smtClean="0">
                          <a:ln>
                            <a:noFill/>
                          </a:ln>
                          <a:solidFill>
                            <a:schemeClr val="tx2"/>
                          </a:solidFill>
                          <a:effectLst/>
                          <a:latin typeface="Arial" charset="0"/>
                          <a:ea typeface="宋体" charset="-122"/>
                        </a:rPr>
                        <a:t>36</a:t>
                      </a:r>
                      <a:r>
                        <a:rPr kumimoji="0" lang="zh-CN" altLang="en-US" sz="15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1.7 *10</a:t>
                      </a:r>
                      <a:r>
                        <a:rPr kumimoji="0" lang="en-US" altLang="zh-CN" sz="1300" b="0" i="0" u="none" strike="noStrike" cap="none" normalizeH="0" baseline="30000" smtClean="0">
                          <a:ln>
                            <a:noFill/>
                          </a:ln>
                          <a:solidFill>
                            <a:schemeClr val="tx2"/>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6.0 *10</a:t>
                      </a:r>
                      <a:r>
                        <a:rPr kumimoji="0" lang="en-US" altLang="zh-CN" sz="1300" b="0" i="0" u="none" strike="noStrike" cap="none" normalizeH="0" baseline="30000" smtClean="0">
                          <a:ln>
                            <a:noFill/>
                          </a:ln>
                          <a:solidFill>
                            <a:schemeClr val="tx2"/>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2.2 *10</a:t>
                      </a:r>
                      <a:r>
                        <a:rPr kumimoji="0" lang="en-US" altLang="zh-CN" sz="1300" b="0" i="0" u="none" strike="noStrike" cap="none" normalizeH="0" baseline="30000" smtClean="0">
                          <a:ln>
                            <a:noFill/>
                          </a:ln>
                          <a:solidFill>
                            <a:schemeClr val="tx2"/>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7.8 *10</a:t>
                      </a:r>
                      <a:r>
                        <a:rPr kumimoji="0" lang="en-US" altLang="zh-CN" sz="1300" b="0" i="0" u="none" strike="noStrike" cap="none" normalizeH="0" baseline="30000" smtClean="0">
                          <a:ln>
                            <a:noFill/>
                          </a:ln>
                          <a:solidFill>
                            <a:schemeClr val="tx2"/>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2.8 *10</a:t>
                      </a:r>
                      <a:r>
                        <a:rPr kumimoji="0" lang="en-US" altLang="zh-CN" sz="1300" b="0" i="0" u="none" strike="noStrike" cap="none" normalizeH="0" baseline="30000" smtClean="0">
                          <a:ln>
                            <a:noFill/>
                          </a:ln>
                          <a:solidFill>
                            <a:schemeClr val="tx2"/>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500" b="0" i="0" u="none" strike="noStrike" cap="none" normalizeH="0" baseline="0" smtClean="0">
                          <a:ln>
                            <a:noFill/>
                          </a:ln>
                          <a:solidFill>
                            <a:schemeClr val="tx2"/>
                          </a:solidFill>
                          <a:effectLst/>
                          <a:latin typeface="Arial" charset="0"/>
                          <a:ea typeface="宋体" charset="-122"/>
                        </a:rPr>
                        <a:t>字母数字字符（</a:t>
                      </a:r>
                      <a:r>
                        <a:rPr kumimoji="0" lang="en-US" altLang="zh-CN" sz="1500" b="0" i="0" u="none" strike="noStrike" cap="none" normalizeH="0" baseline="0" smtClean="0">
                          <a:ln>
                            <a:noFill/>
                          </a:ln>
                          <a:solidFill>
                            <a:schemeClr val="tx2"/>
                          </a:solidFill>
                          <a:effectLst/>
                          <a:latin typeface="Arial" charset="0"/>
                          <a:ea typeface="宋体" charset="-122"/>
                        </a:rPr>
                        <a:t>62</a:t>
                      </a:r>
                      <a:r>
                        <a:rPr kumimoji="0" lang="zh-CN" altLang="en-US" sz="15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1.5 *10</a:t>
                      </a:r>
                      <a:r>
                        <a:rPr kumimoji="0" lang="en-US" altLang="zh-CN" sz="1300" b="0" i="0" u="none" strike="noStrike" cap="none" normalizeH="0" baseline="30000" smtClean="0">
                          <a:ln>
                            <a:noFill/>
                          </a:ln>
                          <a:solidFill>
                            <a:schemeClr val="tx2"/>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9.2 *10</a:t>
                      </a:r>
                      <a:r>
                        <a:rPr kumimoji="0" lang="en-US" altLang="zh-CN" sz="1300" b="0" i="0" u="none" strike="noStrike" cap="none" normalizeH="0" baseline="30000" smtClean="0">
                          <a:ln>
                            <a:noFill/>
                          </a:ln>
                          <a:solidFill>
                            <a:schemeClr val="tx2"/>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5.7 *10</a:t>
                      </a:r>
                      <a:r>
                        <a:rPr kumimoji="0" lang="en-US" altLang="zh-CN" sz="1300" b="0" i="0" u="none" strike="noStrike" cap="none" normalizeH="0" baseline="30000" smtClean="0">
                          <a:ln>
                            <a:noFill/>
                          </a:ln>
                          <a:solidFill>
                            <a:schemeClr val="tx2"/>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3.5 *10</a:t>
                      </a:r>
                      <a:r>
                        <a:rPr kumimoji="0" lang="en-US" altLang="zh-CN" sz="1300" b="0" i="0" u="none" strike="noStrike" cap="none" normalizeH="0" baseline="30000" smtClean="0">
                          <a:ln>
                            <a:noFill/>
                          </a:ln>
                          <a:solidFill>
                            <a:schemeClr val="tx2"/>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2.2 *10</a:t>
                      </a:r>
                      <a:r>
                        <a:rPr kumimoji="0" lang="en-US" altLang="zh-CN" sz="1300" b="0" i="0" u="none" strike="noStrike" cap="none" normalizeH="0" baseline="30000" smtClean="0">
                          <a:ln>
                            <a:noFill/>
                          </a:ln>
                          <a:solidFill>
                            <a:schemeClr val="tx2"/>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500" b="0" i="0" u="none" strike="noStrike" cap="none" normalizeH="0" baseline="0" smtClean="0">
                          <a:ln>
                            <a:noFill/>
                          </a:ln>
                          <a:solidFill>
                            <a:schemeClr val="tx2"/>
                          </a:solidFill>
                          <a:effectLst/>
                          <a:latin typeface="Arial" charset="0"/>
                          <a:ea typeface="宋体" charset="-122"/>
                        </a:rPr>
                        <a:t>印刷字符（</a:t>
                      </a:r>
                      <a:r>
                        <a:rPr kumimoji="0" lang="en-US" altLang="zh-CN" sz="1500" b="0" i="0" u="none" strike="noStrike" cap="none" normalizeH="0" baseline="0" smtClean="0">
                          <a:ln>
                            <a:noFill/>
                          </a:ln>
                          <a:solidFill>
                            <a:schemeClr val="tx2"/>
                          </a:solidFill>
                          <a:effectLst/>
                          <a:latin typeface="Arial" charset="0"/>
                          <a:ea typeface="宋体" charset="-122"/>
                        </a:rPr>
                        <a:t>95</a:t>
                      </a:r>
                      <a:r>
                        <a:rPr kumimoji="0" lang="zh-CN" altLang="en-US" sz="15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8.1 *10</a:t>
                      </a:r>
                      <a:r>
                        <a:rPr kumimoji="0" lang="en-US" altLang="zh-CN" sz="1300" b="0" i="0" u="none" strike="noStrike" cap="none" normalizeH="0" baseline="30000" smtClean="0">
                          <a:ln>
                            <a:noFill/>
                          </a:ln>
                          <a:solidFill>
                            <a:schemeClr val="tx2"/>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7.7 *10</a:t>
                      </a:r>
                      <a:r>
                        <a:rPr kumimoji="0" lang="en-US" altLang="zh-CN" sz="1300" b="0" i="0" u="none" strike="noStrike" cap="none" normalizeH="0" baseline="30000" smtClean="0">
                          <a:ln>
                            <a:noFill/>
                          </a:ln>
                          <a:solidFill>
                            <a:schemeClr val="tx2"/>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7.4 *10</a:t>
                      </a:r>
                      <a:r>
                        <a:rPr kumimoji="0" lang="en-US" altLang="zh-CN" sz="1300" b="0" i="0" u="none" strike="noStrike" cap="none" normalizeH="0" baseline="30000" smtClean="0">
                          <a:ln>
                            <a:noFill/>
                          </a:ln>
                          <a:solidFill>
                            <a:schemeClr val="tx2"/>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7.0 *10</a:t>
                      </a:r>
                      <a:r>
                        <a:rPr kumimoji="0" lang="en-US" altLang="zh-CN" sz="1300" b="0" i="0" u="none" strike="noStrike" cap="none" normalizeH="0" baseline="30000" smtClean="0">
                          <a:ln>
                            <a:noFill/>
                          </a:ln>
                          <a:solidFill>
                            <a:schemeClr val="tx2"/>
                          </a:solidFill>
                          <a:effectLst/>
                          <a:latin typeface="Arial"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6.6 *10</a:t>
                      </a:r>
                      <a:r>
                        <a:rPr kumimoji="0" lang="en-US" altLang="zh-CN" sz="1300" b="0" i="0" u="none" strike="noStrike" cap="none" normalizeH="0" baseline="30000" smtClean="0">
                          <a:ln>
                            <a:noFill/>
                          </a:ln>
                          <a:solidFill>
                            <a:schemeClr val="tx2"/>
                          </a:solidFill>
                          <a:effectLst/>
                          <a:latin typeface="Arial" charset="0"/>
                          <a:ea typeface="宋体"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2"/>
                          </a:solidFill>
                          <a:effectLst/>
                          <a:latin typeface="Arial" charset="0"/>
                          <a:ea typeface="宋体" charset="-122"/>
                        </a:rPr>
                        <a:t>ASCII</a:t>
                      </a:r>
                      <a:r>
                        <a:rPr kumimoji="0" lang="zh-CN" altLang="en-US" sz="1500" b="0" i="0" u="none" strike="noStrike" cap="none" normalizeH="0" baseline="0" smtClean="0">
                          <a:ln>
                            <a:noFill/>
                          </a:ln>
                          <a:solidFill>
                            <a:schemeClr val="tx2"/>
                          </a:solidFill>
                          <a:effectLst/>
                          <a:latin typeface="Arial" charset="0"/>
                          <a:ea typeface="宋体" charset="-122"/>
                        </a:rPr>
                        <a:t>字符（</a:t>
                      </a:r>
                      <a:r>
                        <a:rPr kumimoji="0" lang="en-US" altLang="zh-CN" sz="1500" b="0" i="0" u="none" strike="noStrike" cap="none" normalizeH="0" baseline="0" smtClean="0">
                          <a:ln>
                            <a:noFill/>
                          </a:ln>
                          <a:solidFill>
                            <a:schemeClr val="tx2"/>
                          </a:solidFill>
                          <a:effectLst/>
                          <a:latin typeface="Arial" charset="0"/>
                          <a:ea typeface="宋体" charset="-122"/>
                        </a:rPr>
                        <a:t>128</a:t>
                      </a:r>
                      <a:r>
                        <a:rPr kumimoji="0" lang="zh-CN" altLang="en-US" sz="15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2.7 *10</a:t>
                      </a:r>
                      <a:r>
                        <a:rPr kumimoji="0" lang="en-US" altLang="zh-CN" sz="1300" b="0" i="0" u="none" strike="noStrike" cap="none" normalizeH="0" baseline="30000" smtClean="0">
                          <a:ln>
                            <a:noFill/>
                          </a:ln>
                          <a:solidFill>
                            <a:schemeClr val="tx2"/>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3.4 *10</a:t>
                      </a:r>
                      <a:r>
                        <a:rPr kumimoji="0" lang="en-US" altLang="zh-CN" sz="1300" b="0" i="0" u="none" strike="noStrike" cap="none" normalizeH="0" baseline="30000" smtClean="0">
                          <a:ln>
                            <a:noFill/>
                          </a:ln>
                          <a:solidFill>
                            <a:schemeClr val="tx2"/>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4.4 *10</a:t>
                      </a:r>
                      <a:r>
                        <a:rPr kumimoji="0" lang="en-US" altLang="zh-CN" sz="1300" b="0" i="0" u="none" strike="noStrike" cap="none" normalizeH="0" baseline="30000" smtClean="0">
                          <a:ln>
                            <a:noFill/>
                          </a:ln>
                          <a:solidFill>
                            <a:schemeClr val="tx2"/>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5.6 *10</a:t>
                      </a:r>
                      <a:r>
                        <a:rPr kumimoji="0" lang="en-US" altLang="zh-CN" sz="1300" b="0" i="0" u="none" strike="noStrike" cap="none" normalizeH="0" baseline="30000" smtClean="0">
                          <a:ln>
                            <a:noFill/>
                          </a:ln>
                          <a:solidFill>
                            <a:schemeClr val="tx2"/>
                          </a:solidFill>
                          <a:effectLst/>
                          <a:latin typeface="Arial" charset="0"/>
                          <a:ea typeface="宋体"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7.2 *10</a:t>
                      </a:r>
                      <a:r>
                        <a:rPr kumimoji="0" lang="en-US" altLang="zh-CN" sz="1300" b="0" i="0" u="none" strike="noStrike" cap="none" normalizeH="0" baseline="30000" smtClean="0">
                          <a:ln>
                            <a:noFill/>
                          </a:ln>
                          <a:solidFill>
                            <a:schemeClr val="tx2"/>
                          </a:solidFill>
                          <a:effectLst/>
                          <a:latin typeface="Arial" charset="0"/>
                          <a:ea typeface="宋体" charset="-122"/>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2"/>
                          </a:solidFill>
                          <a:effectLst/>
                          <a:latin typeface="Arial" charset="0"/>
                          <a:ea typeface="宋体" charset="-122"/>
                        </a:rPr>
                        <a:t>8</a:t>
                      </a:r>
                      <a:r>
                        <a:rPr kumimoji="0" lang="zh-CN" altLang="en-US" sz="1500" b="0" i="0" u="none" strike="noStrike" cap="none" normalizeH="0" baseline="0" dirty="0" smtClean="0">
                          <a:ln>
                            <a:noFill/>
                          </a:ln>
                          <a:solidFill>
                            <a:schemeClr val="tx2"/>
                          </a:solidFill>
                          <a:effectLst/>
                          <a:latin typeface="Arial" charset="0"/>
                          <a:ea typeface="宋体" charset="-122"/>
                        </a:rPr>
                        <a:t>位</a:t>
                      </a:r>
                      <a:r>
                        <a:rPr kumimoji="0" lang="en-US" altLang="zh-CN" sz="1500" b="0" i="0" u="none" strike="noStrike" cap="none" normalizeH="0" baseline="0" dirty="0" smtClean="0">
                          <a:ln>
                            <a:noFill/>
                          </a:ln>
                          <a:solidFill>
                            <a:schemeClr val="tx2"/>
                          </a:solidFill>
                          <a:effectLst/>
                          <a:latin typeface="Arial" charset="0"/>
                          <a:ea typeface="宋体" charset="-122"/>
                        </a:rPr>
                        <a:t>ASCII</a:t>
                      </a:r>
                      <a:r>
                        <a:rPr kumimoji="0" lang="zh-CN" altLang="en-US" sz="1500" b="0" i="0" u="none" strike="noStrike" cap="none" normalizeH="0" baseline="0" dirty="0" smtClean="0">
                          <a:ln>
                            <a:noFill/>
                          </a:ln>
                          <a:solidFill>
                            <a:schemeClr val="tx2"/>
                          </a:solidFill>
                          <a:effectLst/>
                          <a:latin typeface="Arial" charset="0"/>
                          <a:ea typeface="宋体" charset="-122"/>
                        </a:rPr>
                        <a:t>字符（</a:t>
                      </a:r>
                      <a:r>
                        <a:rPr kumimoji="0" lang="en-US" altLang="zh-CN" sz="1500" b="0" i="0" u="none" strike="noStrike" cap="none" normalizeH="0" baseline="0" dirty="0" smtClean="0">
                          <a:ln>
                            <a:noFill/>
                          </a:ln>
                          <a:solidFill>
                            <a:schemeClr val="tx2"/>
                          </a:solidFill>
                          <a:effectLst/>
                          <a:latin typeface="Arial" charset="0"/>
                          <a:ea typeface="宋体" charset="-122"/>
                        </a:rPr>
                        <a:t>256</a:t>
                      </a:r>
                      <a:r>
                        <a:rPr kumimoji="0" lang="zh-CN" altLang="en-US" sz="1500" b="0" i="0" u="none" strike="noStrike" cap="none" normalizeH="0" baseline="0" dirty="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4.3 *10</a:t>
                      </a:r>
                      <a:r>
                        <a:rPr kumimoji="0" lang="en-US" altLang="zh-CN" sz="1300" b="0" i="0" u="none" strike="noStrike" cap="none" normalizeH="0" baseline="30000" smtClean="0">
                          <a:ln>
                            <a:noFill/>
                          </a:ln>
                          <a:solidFill>
                            <a:schemeClr val="tx2"/>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1.1 *10</a:t>
                      </a:r>
                      <a:r>
                        <a:rPr kumimoji="0" lang="en-US" altLang="zh-CN" sz="1300" b="0" i="0" u="none" strike="noStrike" cap="none" normalizeH="0" baseline="30000" smtClean="0">
                          <a:ln>
                            <a:noFill/>
                          </a:ln>
                          <a:solidFill>
                            <a:schemeClr val="tx2"/>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2.8 *10</a:t>
                      </a:r>
                      <a:r>
                        <a:rPr kumimoji="0" lang="en-US" altLang="zh-CN" sz="1300" b="0" i="0" u="none" strike="noStrike" cap="none" normalizeH="0" baseline="30000" smtClean="0">
                          <a:ln>
                            <a:noFill/>
                          </a:ln>
                          <a:solidFill>
                            <a:schemeClr val="tx2"/>
                          </a:solidFill>
                          <a:effectLst/>
                          <a:latin typeface="Arial" charset="0"/>
                          <a:ea typeface="宋体"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smtClean="0">
                          <a:ln>
                            <a:noFill/>
                          </a:ln>
                          <a:solidFill>
                            <a:schemeClr val="tx2"/>
                          </a:solidFill>
                          <a:effectLst/>
                          <a:latin typeface="Arial" charset="0"/>
                          <a:ea typeface="宋体" charset="-122"/>
                        </a:rPr>
                        <a:t>7.2 *10</a:t>
                      </a:r>
                      <a:r>
                        <a:rPr kumimoji="0" lang="en-US" altLang="zh-CN" sz="1300" b="0" i="0" u="none" strike="noStrike" cap="none" normalizeH="0" baseline="30000" smtClean="0">
                          <a:ln>
                            <a:noFill/>
                          </a:ln>
                          <a:solidFill>
                            <a:schemeClr val="tx2"/>
                          </a:solidFill>
                          <a:effectLst/>
                          <a:latin typeface="Arial" charset="0"/>
                          <a:ea typeface="宋体"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300" b="0" i="0" u="none" strike="noStrike" cap="none" normalizeH="0" baseline="0" dirty="0" smtClean="0">
                          <a:ln>
                            <a:noFill/>
                          </a:ln>
                          <a:solidFill>
                            <a:schemeClr val="tx2"/>
                          </a:solidFill>
                          <a:effectLst/>
                          <a:latin typeface="Arial" charset="0"/>
                          <a:ea typeface="宋体" charset="-122"/>
                        </a:rPr>
                        <a:t>1.8 *10</a:t>
                      </a:r>
                      <a:r>
                        <a:rPr kumimoji="0" lang="en-US" altLang="zh-CN" sz="1300" b="0" i="0" u="none" strike="noStrike" cap="none" normalizeH="0" baseline="30000" dirty="0" smtClean="0">
                          <a:ln>
                            <a:noFill/>
                          </a:ln>
                          <a:solidFill>
                            <a:schemeClr val="tx2"/>
                          </a:solidFill>
                          <a:effectLst/>
                          <a:latin typeface="Arial" charset="0"/>
                          <a:ea typeface="宋体" charset="-122"/>
                        </a:rPr>
                        <a:t>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807759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好的密钥的特点</a:t>
            </a:r>
          </a:p>
        </p:txBody>
      </p:sp>
      <p:sp>
        <p:nvSpPr>
          <p:cNvPr id="136195" name="Rectangle 3"/>
          <p:cNvSpPr>
            <a:spLocks noGrp="1" noChangeArrowheads="1"/>
          </p:cNvSpPr>
          <p:nvPr>
            <p:ph type="body" idx="1"/>
          </p:nvPr>
        </p:nvSpPr>
        <p:spPr/>
        <p:txBody>
          <a:bodyPr/>
          <a:lstStyle/>
          <a:p>
            <a:pPr>
              <a:buFont typeface="Wingdings" pitchFamily="2" charset="2"/>
              <a:buNone/>
            </a:pPr>
            <a:r>
              <a:rPr lang="zh-CN" altLang="en-US"/>
              <a:t>（</a:t>
            </a:r>
            <a:r>
              <a:rPr lang="en-US" altLang="zh-CN"/>
              <a:t>1</a:t>
            </a:r>
            <a:r>
              <a:rPr lang="zh-CN" altLang="en-US"/>
              <a:t>）真正的随机、等概率</a:t>
            </a:r>
          </a:p>
          <a:p>
            <a:pPr>
              <a:buFont typeface="Wingdings" pitchFamily="2" charset="2"/>
              <a:buNone/>
            </a:pPr>
            <a:r>
              <a:rPr lang="zh-CN" altLang="en-US"/>
              <a:t>（</a:t>
            </a:r>
            <a:r>
              <a:rPr lang="en-US" altLang="zh-CN"/>
              <a:t>2</a:t>
            </a:r>
            <a:r>
              <a:rPr lang="zh-CN" altLang="en-US"/>
              <a:t>）避免使用特定算法的弱密钥</a:t>
            </a:r>
          </a:p>
          <a:p>
            <a:pPr>
              <a:buFont typeface="Wingdings" pitchFamily="2" charset="2"/>
              <a:buNone/>
            </a:pPr>
            <a:r>
              <a:rPr lang="zh-CN" altLang="en-US"/>
              <a:t>（</a:t>
            </a:r>
            <a:r>
              <a:rPr lang="en-US" altLang="zh-CN"/>
              <a:t>3</a:t>
            </a:r>
            <a:r>
              <a:rPr lang="zh-CN" altLang="en-US"/>
              <a:t>）双钥系统的密钥必须满足一定的关系</a:t>
            </a:r>
          </a:p>
          <a:p>
            <a:pPr>
              <a:buFont typeface="Wingdings" pitchFamily="2" charset="2"/>
              <a:buNone/>
            </a:pPr>
            <a:r>
              <a:rPr lang="zh-CN" altLang="en-US"/>
              <a:t>（</a:t>
            </a:r>
            <a:r>
              <a:rPr lang="en-US" altLang="zh-CN"/>
              <a:t>4</a:t>
            </a:r>
            <a:r>
              <a:rPr lang="zh-CN" altLang="en-US"/>
              <a:t>）选用易记难猜的密钥</a:t>
            </a:r>
            <a:r>
              <a:rPr lang="en-US" altLang="zh-CN"/>
              <a:t>,</a:t>
            </a:r>
            <a:r>
              <a:rPr lang="zh-CN" altLang="en-US"/>
              <a:t>较长短语的首字母，词组用标点符号分开   </a:t>
            </a:r>
          </a:p>
          <a:p>
            <a:pPr>
              <a:buFont typeface="Wingdings" pitchFamily="2" charset="2"/>
              <a:buNone/>
            </a:pPr>
            <a:r>
              <a:rPr lang="zh-CN" altLang="en-US"/>
              <a:t>（</a:t>
            </a:r>
            <a:r>
              <a:rPr lang="en-US" altLang="zh-CN"/>
              <a:t>5</a:t>
            </a:r>
            <a:r>
              <a:rPr lang="zh-CN" altLang="en-US"/>
              <a:t>）采用散列函数</a:t>
            </a:r>
          </a:p>
        </p:txBody>
      </p:sp>
    </p:spTree>
    <p:extLst>
      <p:ext uri="{BB962C8B-B14F-4D97-AF65-F5344CB8AC3E}">
        <p14:creationId xmlns:p14="http://schemas.microsoft.com/office/powerpoint/2010/main" val="31331879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sz="3800"/>
              <a:t>不同等级的密钥的产生方式不同</a:t>
            </a:r>
          </a:p>
        </p:txBody>
      </p:sp>
      <p:sp>
        <p:nvSpPr>
          <p:cNvPr id="137219" name="Rectangle 3"/>
          <p:cNvSpPr>
            <a:spLocks noGrp="1" noChangeArrowheads="1"/>
          </p:cNvSpPr>
          <p:nvPr>
            <p:ph type="body" idx="1"/>
          </p:nvPr>
        </p:nvSpPr>
        <p:spPr/>
        <p:txBody>
          <a:bodyPr/>
          <a:lstStyle/>
          <a:p>
            <a:pPr>
              <a:lnSpc>
                <a:spcPct val="80000"/>
              </a:lnSpc>
            </a:pPr>
            <a:r>
              <a:rPr lang="zh-CN" altLang="en-US" sz="2600"/>
              <a:t>（</a:t>
            </a:r>
            <a:r>
              <a:rPr lang="en-US" altLang="zh-CN" sz="2600"/>
              <a:t>1</a:t>
            </a:r>
            <a:r>
              <a:rPr lang="zh-CN" altLang="en-US" sz="2600"/>
              <a:t>）主机主密钥安全性至关重要，故要保证其完全随机性、不可重复性和不可预测性。可用投硬币、骰子，噪声发生器等方法产生</a:t>
            </a:r>
          </a:p>
          <a:p>
            <a:pPr>
              <a:lnSpc>
                <a:spcPct val="80000"/>
              </a:lnSpc>
            </a:pPr>
            <a:r>
              <a:rPr lang="zh-CN" altLang="en-US" sz="2600"/>
              <a:t>（</a:t>
            </a:r>
            <a:r>
              <a:rPr lang="en-US" altLang="zh-CN" sz="2600"/>
              <a:t>2</a:t>
            </a:r>
            <a:r>
              <a:rPr lang="zh-CN" altLang="en-US" sz="2600"/>
              <a:t>）密钥加密密钥数量大</a:t>
            </a:r>
            <a:r>
              <a:rPr lang="en-US" altLang="zh-CN" sz="2600"/>
              <a:t>(N(N-1)/2),</a:t>
            </a:r>
            <a:r>
              <a:rPr lang="zh-CN" altLang="en-US" sz="2600"/>
              <a:t>可由机器自动产生</a:t>
            </a:r>
            <a:r>
              <a:rPr lang="en-US" altLang="zh-CN" sz="2600"/>
              <a:t>,</a:t>
            </a:r>
            <a:r>
              <a:rPr lang="zh-CN" altLang="en-US" sz="2600"/>
              <a:t>安全算法、伪随机数发生器等产生</a:t>
            </a:r>
          </a:p>
          <a:p>
            <a:pPr>
              <a:lnSpc>
                <a:spcPct val="80000"/>
              </a:lnSpc>
            </a:pPr>
            <a:r>
              <a:rPr lang="zh-CN" altLang="en-US" sz="2600"/>
              <a:t>（</a:t>
            </a:r>
            <a:r>
              <a:rPr lang="en-US" altLang="zh-CN" sz="2600"/>
              <a:t>3</a:t>
            </a:r>
            <a:r>
              <a:rPr lang="zh-CN" altLang="en-US" sz="2600"/>
              <a:t>）会话密钥可利用密钥加密密钥及某种算法</a:t>
            </a:r>
            <a:r>
              <a:rPr lang="en-US" altLang="zh-CN" sz="2600"/>
              <a:t>(</a:t>
            </a:r>
            <a:r>
              <a:rPr lang="zh-CN" altLang="en-US" sz="2600"/>
              <a:t>加密算法</a:t>
            </a:r>
            <a:r>
              <a:rPr lang="en-US" altLang="zh-CN" sz="2600"/>
              <a:t>,</a:t>
            </a:r>
            <a:r>
              <a:rPr lang="zh-CN" altLang="en-US" sz="2600"/>
              <a:t>单向函数等</a:t>
            </a:r>
            <a:r>
              <a:rPr lang="en-US" altLang="zh-CN" sz="2600"/>
              <a:t>)</a:t>
            </a:r>
            <a:r>
              <a:rPr lang="zh-CN" altLang="en-US" sz="2600"/>
              <a:t>产生。</a:t>
            </a:r>
          </a:p>
          <a:p>
            <a:pPr>
              <a:lnSpc>
                <a:spcPct val="80000"/>
              </a:lnSpc>
            </a:pPr>
            <a:r>
              <a:rPr lang="zh-CN" altLang="en-US" sz="2600"/>
              <a:t>（</a:t>
            </a:r>
            <a:r>
              <a:rPr lang="en-US" altLang="zh-CN" sz="2600"/>
              <a:t>4</a:t>
            </a:r>
            <a:r>
              <a:rPr lang="zh-CN" altLang="en-US" sz="2600"/>
              <a:t>）初始密钥</a:t>
            </a:r>
          </a:p>
          <a:p>
            <a:pPr>
              <a:lnSpc>
                <a:spcPct val="80000"/>
              </a:lnSpc>
            </a:pPr>
            <a:r>
              <a:rPr lang="zh-CN" altLang="en-US" sz="2600"/>
              <a:t>类似于主密钥或密钥加密密钥的方法产生</a:t>
            </a:r>
          </a:p>
          <a:p>
            <a:pPr>
              <a:lnSpc>
                <a:spcPct val="80000"/>
              </a:lnSpc>
            </a:pPr>
            <a:endParaRPr lang="zh-CN" altLang="en-US" sz="2600"/>
          </a:p>
          <a:p>
            <a:pPr>
              <a:lnSpc>
                <a:spcPct val="80000"/>
              </a:lnSpc>
            </a:pPr>
            <a:endParaRPr lang="en-US" altLang="zh-CN" sz="2600"/>
          </a:p>
        </p:txBody>
      </p:sp>
    </p:spTree>
    <p:extLst>
      <p:ext uri="{BB962C8B-B14F-4D97-AF65-F5344CB8AC3E}">
        <p14:creationId xmlns:p14="http://schemas.microsoft.com/office/powerpoint/2010/main" val="2001543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密钥的产生方式</a:t>
            </a:r>
          </a:p>
        </p:txBody>
      </p:sp>
      <p:sp>
        <p:nvSpPr>
          <p:cNvPr id="138243" name="Rectangle 3"/>
          <p:cNvSpPr>
            <a:spLocks noGrp="1" noChangeArrowheads="1"/>
          </p:cNvSpPr>
          <p:nvPr>
            <p:ph type="body" idx="1"/>
          </p:nvPr>
        </p:nvSpPr>
        <p:spPr/>
        <p:txBody>
          <a:bodyPr/>
          <a:lstStyle/>
          <a:p>
            <a:r>
              <a:rPr lang="zh-CN" altLang="en-US"/>
              <a:t>必须在安全环境中产生密钥以防止对密钥的非授权访问。 </a:t>
            </a:r>
          </a:p>
          <a:p>
            <a:r>
              <a:rPr lang="zh-CN" altLang="en-US"/>
              <a:t>密钥生产形式现有两种，一种是由中心</a:t>
            </a:r>
            <a:r>
              <a:rPr lang="en-US" altLang="zh-CN"/>
              <a:t>(</a:t>
            </a:r>
            <a:r>
              <a:rPr lang="zh-CN" altLang="en-US"/>
              <a:t>或分中心</a:t>
            </a:r>
            <a:r>
              <a:rPr lang="en-US" altLang="zh-CN"/>
              <a:t>)</a:t>
            </a:r>
            <a:r>
              <a:rPr lang="zh-CN" altLang="en-US"/>
              <a:t>集中生产，也称有边界生产；另一种是由个人分散生产，也称无边界生产。 </a:t>
            </a:r>
          </a:p>
          <a:p>
            <a:endParaRPr lang="zh-CN" altLang="en-US"/>
          </a:p>
          <a:p>
            <a:endParaRPr lang="en-US" altLang="zh-CN"/>
          </a:p>
        </p:txBody>
      </p:sp>
    </p:spTree>
    <p:extLst>
      <p:ext uri="{BB962C8B-B14F-4D97-AF65-F5344CB8AC3E}">
        <p14:creationId xmlns:p14="http://schemas.microsoft.com/office/powerpoint/2010/main" val="3668222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331640" y="476672"/>
            <a:ext cx="7010400" cy="1527175"/>
          </a:xfrm>
        </p:spPr>
        <p:txBody>
          <a:bodyPr/>
          <a:lstStyle/>
          <a:p>
            <a:r>
              <a:rPr lang="zh-CN" altLang="en-US" dirty="0"/>
              <a:t>两种密钥产生方式对比</a:t>
            </a:r>
          </a:p>
        </p:txBody>
      </p:sp>
      <p:graphicFrame>
        <p:nvGraphicFramePr>
          <p:cNvPr id="139267" name="Group 3"/>
          <p:cNvGraphicFramePr>
            <a:graphicFrameLocks noGrp="1"/>
          </p:cNvGraphicFramePr>
          <p:nvPr>
            <p:ph idx="1"/>
          </p:nvPr>
        </p:nvGraphicFramePr>
        <p:xfrm>
          <a:off x="949325" y="1981200"/>
          <a:ext cx="7661275" cy="4120833"/>
        </p:xfrm>
        <a:graphic>
          <a:graphicData uri="http://schemas.openxmlformats.org/drawingml/2006/table">
            <a:tbl>
              <a:tblPr/>
              <a:tblGrid>
                <a:gridCol w="781050"/>
                <a:gridCol w="1206500"/>
                <a:gridCol w="938213"/>
                <a:gridCol w="1323975"/>
                <a:gridCol w="1116012"/>
                <a:gridCol w="1044575"/>
                <a:gridCol w="1250950"/>
              </a:tblGrid>
              <a:tr h="344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代表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生产者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用户数量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特点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安全性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适用范围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415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集中式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传统的密钥分发中心</a:t>
                      </a:r>
                      <a:r>
                        <a:rPr kumimoji="0" lang="en-US" altLang="zh-CN" sz="1700" b="0" i="0" u="none" strike="noStrike" cap="none" normalizeH="0" baseline="0" smtClean="0">
                          <a:ln>
                            <a:noFill/>
                          </a:ln>
                          <a:solidFill>
                            <a:schemeClr val="tx2"/>
                          </a:solidFill>
                          <a:effectLst/>
                          <a:latin typeface="Arial" charset="0"/>
                          <a:ea typeface="宋体" charset="-122"/>
                        </a:rPr>
                        <a:t>KDC </a:t>
                      </a:r>
                      <a:r>
                        <a:rPr kumimoji="0" lang="zh-CN" altLang="en-US" sz="1700" b="0" i="0" u="none" strike="noStrike" cap="none" normalizeH="0" baseline="0" smtClean="0">
                          <a:ln>
                            <a:noFill/>
                          </a:ln>
                          <a:solidFill>
                            <a:schemeClr val="tx2"/>
                          </a:solidFill>
                          <a:effectLst/>
                          <a:latin typeface="宋体" charset="-122"/>
                          <a:ea typeface="宋体" charset="-122"/>
                        </a:rPr>
                        <a:t>和证书分发中心</a:t>
                      </a:r>
                      <a:r>
                        <a:rPr kumimoji="0" lang="en-US" altLang="zh-CN" sz="1700" b="0" i="0" u="none" strike="noStrike" cap="none" normalizeH="0" baseline="0" smtClean="0">
                          <a:ln>
                            <a:noFill/>
                          </a:ln>
                          <a:solidFill>
                            <a:schemeClr val="tx2"/>
                          </a:solidFill>
                          <a:effectLst/>
                          <a:latin typeface="Arial" charset="0"/>
                          <a:ea typeface="宋体" charset="-122"/>
                        </a:rPr>
                        <a:t>CDC </a:t>
                      </a:r>
                      <a:r>
                        <a:rPr kumimoji="0" lang="zh-CN" altLang="en-US" sz="1700" b="0" i="0" u="none" strike="noStrike" cap="none" normalizeH="0" baseline="0" smtClean="0">
                          <a:ln>
                            <a:noFill/>
                          </a:ln>
                          <a:solidFill>
                            <a:schemeClr val="tx2"/>
                          </a:solidFill>
                          <a:effectLst/>
                          <a:latin typeface="宋体" charset="-122"/>
                          <a:ea typeface="宋体" charset="-122"/>
                        </a:rPr>
                        <a:t>等方案</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在中心统一进行</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生产有边界，边界以所能配置的密钥总量定义，其用户数量受限</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密钥的认证协议简洁</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交易中的安全责任由中心承担</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网络边界确定的有中心系统</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分散式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由个人生产</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7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密钥生产无边界，其用户数量不受限制</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密钥变量中的公钥必须公开，需经第三方认证。</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交易中安全责任由个人承担</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宋体" charset="-122"/>
                          <a:ea typeface="宋体" charset="-122"/>
                        </a:rPr>
                        <a:t>无边界的和无中心系统</a:t>
                      </a:r>
                      <a:r>
                        <a:rPr kumimoji="0" lang="zh-CN" altLang="en-US" sz="17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26100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密钥分配与密钥协定</a:t>
            </a:r>
          </a:p>
        </p:txBody>
      </p:sp>
      <p:sp>
        <p:nvSpPr>
          <p:cNvPr id="144387" name="Rectangle 3"/>
          <p:cNvSpPr>
            <a:spLocks noGrp="1" noChangeArrowheads="1"/>
          </p:cNvSpPr>
          <p:nvPr>
            <p:ph type="body" idx="1"/>
          </p:nvPr>
        </p:nvSpPr>
        <p:spPr/>
        <p:txBody>
          <a:bodyPr/>
          <a:lstStyle/>
          <a:p>
            <a:r>
              <a:rPr lang="zh-CN" altLang="en-US"/>
              <a:t>密钥分配协议</a:t>
            </a:r>
            <a:r>
              <a:rPr lang="en-US" altLang="zh-CN"/>
              <a:t>:</a:t>
            </a:r>
            <a:r>
              <a:rPr lang="zh-CN" altLang="en-US"/>
              <a:t>系统内的一个成员选择密钥</a:t>
            </a:r>
            <a:r>
              <a:rPr lang="en-US" altLang="zh-CN"/>
              <a:t>,</a:t>
            </a:r>
            <a:r>
              <a:rPr lang="zh-CN" altLang="en-US"/>
              <a:t>然后将它们安全传给其他成员</a:t>
            </a:r>
          </a:p>
          <a:p>
            <a:r>
              <a:rPr lang="zh-CN" altLang="en-US"/>
              <a:t>密钥协定协议</a:t>
            </a:r>
            <a:r>
              <a:rPr lang="en-US" altLang="zh-CN"/>
              <a:t>:</a:t>
            </a:r>
            <a:r>
              <a:rPr lang="zh-CN" altLang="en-US"/>
              <a:t>系统两个或者多个成员在公开的信道上联合建立秘密密钥</a:t>
            </a:r>
            <a:r>
              <a:rPr lang="en-US" altLang="zh-CN"/>
              <a:t>.</a:t>
            </a:r>
            <a:r>
              <a:rPr lang="zh-CN" altLang="en-US"/>
              <a:t>两个成员的密钥协定也称为密钥交换</a:t>
            </a:r>
            <a:r>
              <a:rPr lang="en-US" altLang="zh-CN"/>
              <a:t>.</a:t>
            </a:r>
          </a:p>
          <a:p>
            <a:r>
              <a:rPr lang="zh-CN" altLang="en-US"/>
              <a:t>有些协议既是密钥分配协议</a:t>
            </a:r>
            <a:r>
              <a:rPr lang="en-US" altLang="zh-CN"/>
              <a:t>,</a:t>
            </a:r>
            <a:r>
              <a:rPr lang="zh-CN" altLang="en-US"/>
              <a:t>也是密钥协定协议</a:t>
            </a:r>
            <a:r>
              <a:rPr lang="en-US" altLang="zh-CN"/>
              <a:t>.</a:t>
            </a:r>
          </a:p>
        </p:txBody>
      </p:sp>
    </p:spTree>
    <p:extLst>
      <p:ext uri="{BB962C8B-B14F-4D97-AF65-F5344CB8AC3E}">
        <p14:creationId xmlns:p14="http://schemas.microsoft.com/office/powerpoint/2010/main" val="2634758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zh-CN" altLang="en-US"/>
              <a:t>密钥分配</a:t>
            </a:r>
          </a:p>
        </p:txBody>
      </p:sp>
      <p:sp>
        <p:nvSpPr>
          <p:cNvPr id="334851" name="Rectangle 3"/>
          <p:cNvSpPr>
            <a:spLocks noGrp="1" noChangeArrowheads="1"/>
          </p:cNvSpPr>
          <p:nvPr>
            <p:ph type="body" idx="1"/>
          </p:nvPr>
        </p:nvSpPr>
        <p:spPr/>
        <p:txBody>
          <a:bodyPr/>
          <a:lstStyle/>
          <a:p>
            <a:pPr>
              <a:lnSpc>
                <a:spcPct val="80000"/>
              </a:lnSpc>
            </a:pPr>
            <a:r>
              <a:rPr lang="zh-CN" altLang="en-US" sz="2600"/>
              <a:t>人工手动分配密钥</a:t>
            </a:r>
            <a:r>
              <a:rPr lang="en-US" altLang="zh-CN" sz="2600"/>
              <a:t>: </a:t>
            </a:r>
            <a:r>
              <a:rPr lang="zh-CN" altLang="en-US" sz="2600"/>
              <a:t>问题</a:t>
            </a:r>
          </a:p>
          <a:p>
            <a:pPr lvl="1">
              <a:lnSpc>
                <a:spcPct val="80000"/>
              </a:lnSpc>
            </a:pPr>
            <a:r>
              <a:rPr lang="zh-CN" altLang="en-US" sz="2400"/>
              <a:t>效率低</a:t>
            </a:r>
          </a:p>
          <a:p>
            <a:pPr lvl="1">
              <a:lnSpc>
                <a:spcPct val="80000"/>
              </a:lnSpc>
            </a:pPr>
            <a:r>
              <a:rPr lang="zh-CN" altLang="en-US" sz="2400"/>
              <a:t>成本高</a:t>
            </a:r>
          </a:p>
          <a:p>
            <a:pPr lvl="1">
              <a:lnSpc>
                <a:spcPct val="80000"/>
              </a:lnSpc>
            </a:pPr>
            <a:r>
              <a:rPr lang="zh-CN" altLang="en-US" sz="2400"/>
              <a:t>每个用户要存储与所有用户通信的密钥</a:t>
            </a:r>
          </a:p>
          <a:p>
            <a:pPr lvl="1">
              <a:lnSpc>
                <a:spcPct val="80000"/>
              </a:lnSpc>
            </a:pPr>
            <a:r>
              <a:rPr lang="zh-CN" altLang="en-US" sz="2400"/>
              <a:t>安全性差</a:t>
            </a:r>
          </a:p>
          <a:p>
            <a:pPr>
              <a:lnSpc>
                <a:spcPct val="80000"/>
              </a:lnSpc>
            </a:pPr>
            <a:r>
              <a:rPr lang="zh-CN" altLang="en-US" sz="2600"/>
              <a:t>机器自动分配密钥</a:t>
            </a:r>
            <a:r>
              <a:rPr lang="en-US" altLang="zh-CN" sz="2600"/>
              <a:t>: </a:t>
            </a:r>
            <a:r>
              <a:rPr lang="zh-CN" altLang="en-US" sz="2600"/>
              <a:t>要求</a:t>
            </a:r>
          </a:p>
          <a:p>
            <a:pPr lvl="1">
              <a:lnSpc>
                <a:spcPct val="80000"/>
              </a:lnSpc>
            </a:pPr>
            <a:r>
              <a:rPr lang="zh-CN" altLang="en-US" sz="2400"/>
              <a:t>任何两个用户能独立计算他们之间的秘密密钥</a:t>
            </a:r>
          </a:p>
          <a:p>
            <a:pPr lvl="1">
              <a:lnSpc>
                <a:spcPct val="80000"/>
              </a:lnSpc>
            </a:pPr>
            <a:r>
              <a:rPr lang="zh-CN" altLang="en-US" sz="2400"/>
              <a:t>传输量小</a:t>
            </a:r>
          </a:p>
          <a:p>
            <a:pPr lvl="1">
              <a:lnSpc>
                <a:spcPct val="80000"/>
              </a:lnSpc>
            </a:pPr>
            <a:r>
              <a:rPr lang="zh-CN" altLang="en-US" sz="2400"/>
              <a:t>存储量小</a:t>
            </a:r>
          </a:p>
          <a:p>
            <a:pPr lvl="1">
              <a:lnSpc>
                <a:spcPct val="80000"/>
              </a:lnSpc>
            </a:pPr>
            <a:r>
              <a:rPr lang="zh-CN" altLang="en-US" sz="2400"/>
              <a:t>任何一个</a:t>
            </a:r>
            <a:r>
              <a:rPr lang="en-US" altLang="zh-CN" sz="2400"/>
              <a:t>(</a:t>
            </a:r>
            <a:r>
              <a:rPr lang="zh-CN" altLang="en-US" sz="2400"/>
              <a:t>或多个</a:t>
            </a:r>
            <a:r>
              <a:rPr lang="en-US" altLang="zh-CN" sz="2400"/>
              <a:t>)</a:t>
            </a:r>
            <a:r>
              <a:rPr lang="zh-CN" altLang="en-US" sz="2400"/>
              <a:t>用户不能计算出其他用户之间的秘密密钥</a:t>
            </a:r>
          </a:p>
          <a:p>
            <a:pPr>
              <a:lnSpc>
                <a:spcPct val="80000"/>
              </a:lnSpc>
            </a:pPr>
            <a:endParaRPr lang="en-US" altLang="zh-CN" sz="2600"/>
          </a:p>
        </p:txBody>
      </p:sp>
    </p:spTree>
    <p:extLst>
      <p:ext uri="{BB962C8B-B14F-4D97-AF65-F5344CB8AC3E}">
        <p14:creationId xmlns:p14="http://schemas.microsoft.com/office/powerpoint/2010/main" val="114658011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a:t>密钥分配</a:t>
            </a:r>
          </a:p>
        </p:txBody>
      </p:sp>
      <p:sp>
        <p:nvSpPr>
          <p:cNvPr id="147459" name="Rectangle 3"/>
          <p:cNvSpPr>
            <a:spLocks noGrp="1" noChangeArrowheads="1"/>
          </p:cNvSpPr>
          <p:nvPr>
            <p:ph type="body" idx="1"/>
          </p:nvPr>
        </p:nvSpPr>
        <p:spPr/>
        <p:txBody>
          <a:bodyPr/>
          <a:lstStyle/>
          <a:p>
            <a:pPr>
              <a:lnSpc>
                <a:spcPct val="90000"/>
              </a:lnSpc>
            </a:pPr>
            <a:r>
              <a:rPr lang="zh-CN" altLang="en-US" sz="2400" dirty="0"/>
              <a:t>金融机构密钥管理需要通过一个多级层次密钥机构来实现。</a:t>
            </a:r>
          </a:p>
          <a:p>
            <a:pPr>
              <a:lnSpc>
                <a:spcPct val="90000"/>
              </a:lnSpc>
            </a:pPr>
            <a:r>
              <a:rPr lang="zh-CN" altLang="en-US" sz="2400" dirty="0"/>
              <a:t> </a:t>
            </a:r>
            <a:r>
              <a:rPr lang="en-US" altLang="zh-CN" sz="2400" dirty="0"/>
              <a:t>ANSI X9.17</a:t>
            </a:r>
            <a:r>
              <a:rPr lang="zh-CN" altLang="en-US" sz="2400" dirty="0"/>
              <a:t>三层密钥层次结构：</a:t>
            </a:r>
            <a:br>
              <a:rPr lang="zh-CN" altLang="en-US" sz="2400" dirty="0"/>
            </a:br>
            <a:r>
              <a:rPr lang="zh-CN" altLang="en-US" sz="2400" dirty="0"/>
              <a:t>    </a:t>
            </a:r>
            <a:r>
              <a:rPr lang="en-US" altLang="zh-CN" sz="2400" dirty="0"/>
              <a:t>1</a:t>
            </a:r>
            <a:r>
              <a:rPr lang="zh-CN" altLang="en-US" sz="2400" dirty="0"/>
              <a:t>）主密钥（</a:t>
            </a:r>
            <a:r>
              <a:rPr lang="en-US" altLang="zh-CN" sz="2400" dirty="0"/>
              <a:t>KKMs</a:t>
            </a:r>
            <a:r>
              <a:rPr lang="zh-CN" altLang="en-US" sz="2400" dirty="0"/>
              <a:t>），通过手工分配；</a:t>
            </a:r>
            <a:br>
              <a:rPr lang="zh-CN" altLang="en-US" sz="2400" dirty="0"/>
            </a:br>
            <a:r>
              <a:rPr lang="zh-CN" altLang="en-US" sz="2400" dirty="0"/>
              <a:t>    </a:t>
            </a:r>
            <a:r>
              <a:rPr lang="en-US" altLang="zh-CN" sz="2400" dirty="0"/>
              <a:t>2</a:t>
            </a:r>
            <a:r>
              <a:rPr lang="zh-CN" altLang="en-US" sz="2400" dirty="0"/>
              <a:t>）密钥加密密钥（</a:t>
            </a:r>
            <a:r>
              <a:rPr lang="en-US" altLang="zh-CN" sz="2400" dirty="0"/>
              <a:t>KKs</a:t>
            </a:r>
            <a:r>
              <a:rPr lang="zh-CN" altLang="en-US" sz="2400" dirty="0"/>
              <a:t>），通过</a:t>
            </a:r>
            <a:r>
              <a:rPr lang="zh-CN" altLang="en-US" sz="2400" dirty="0" smtClean="0"/>
              <a:t>在线协商与分配</a:t>
            </a:r>
            <a:r>
              <a:rPr lang="zh-CN" altLang="en-US" sz="2400" dirty="0"/>
              <a:t>；</a:t>
            </a:r>
            <a:br>
              <a:rPr lang="zh-CN" altLang="en-US" sz="2400" dirty="0"/>
            </a:br>
            <a:r>
              <a:rPr lang="zh-CN" altLang="en-US" sz="2400" dirty="0"/>
              <a:t>    </a:t>
            </a:r>
            <a:r>
              <a:rPr lang="en-US" altLang="zh-CN" sz="2400" dirty="0"/>
              <a:t>3</a:t>
            </a:r>
            <a:r>
              <a:rPr lang="zh-CN" altLang="en-US" sz="2400" dirty="0"/>
              <a:t>）数据密钥（</a:t>
            </a:r>
            <a:r>
              <a:rPr lang="en-US" altLang="zh-CN" sz="2400" dirty="0"/>
              <a:t>KDs</a:t>
            </a:r>
            <a:r>
              <a:rPr lang="zh-CN" altLang="en-US" sz="2400" dirty="0"/>
              <a:t>），通过</a:t>
            </a:r>
            <a:r>
              <a:rPr lang="zh-CN" altLang="en-US" sz="2400" dirty="0" smtClean="0"/>
              <a:t>在线</a:t>
            </a:r>
            <a:r>
              <a:rPr lang="zh-CN" altLang="en-US" sz="2400" dirty="0"/>
              <a:t>协商与</a:t>
            </a:r>
            <a:r>
              <a:rPr lang="zh-CN" altLang="en-US" sz="2400" dirty="0" smtClean="0"/>
              <a:t>分配</a:t>
            </a:r>
            <a:r>
              <a:rPr lang="zh-CN" altLang="en-US" sz="2400" dirty="0"/>
              <a:t>。</a:t>
            </a:r>
          </a:p>
          <a:p>
            <a:pPr>
              <a:lnSpc>
                <a:spcPct val="90000"/>
              </a:lnSpc>
            </a:pPr>
            <a:r>
              <a:rPr lang="en-US" altLang="zh-CN" sz="2400" dirty="0"/>
              <a:t>KKMs</a:t>
            </a:r>
            <a:r>
              <a:rPr lang="zh-CN" altLang="en-US" sz="2400" dirty="0"/>
              <a:t>保护</a:t>
            </a:r>
            <a:r>
              <a:rPr lang="en-US" altLang="zh-CN" sz="2400" dirty="0"/>
              <a:t>KKs</a:t>
            </a:r>
            <a:r>
              <a:rPr lang="zh-CN" altLang="en-US" sz="2400" dirty="0"/>
              <a:t>的传输，用</a:t>
            </a:r>
            <a:r>
              <a:rPr lang="en-US" altLang="zh-CN" sz="2400" dirty="0"/>
              <a:t>KKs</a:t>
            </a:r>
            <a:r>
              <a:rPr lang="zh-CN" altLang="en-US" sz="2400" dirty="0"/>
              <a:t>保护</a:t>
            </a:r>
            <a:r>
              <a:rPr lang="en-US" altLang="zh-CN" sz="2400" dirty="0"/>
              <a:t>KDs</a:t>
            </a:r>
            <a:r>
              <a:rPr lang="zh-CN" altLang="en-US" sz="2400" dirty="0"/>
              <a:t>的传输。</a:t>
            </a:r>
            <a:br>
              <a:rPr lang="zh-CN" altLang="en-US" sz="2400" dirty="0"/>
            </a:br>
            <a:endParaRPr lang="zh-CN" altLang="en-US" sz="2400" dirty="0"/>
          </a:p>
          <a:p>
            <a:pPr>
              <a:lnSpc>
                <a:spcPct val="90000"/>
              </a:lnSpc>
            </a:pPr>
            <a:r>
              <a:rPr lang="zh-CN" altLang="en-US" sz="2400" dirty="0"/>
              <a:t>主密钥是通信双方长期建立密钥关系的基础</a:t>
            </a:r>
            <a:r>
              <a:rPr lang="zh-CN" altLang="en-US" sz="2400" dirty="0" smtClean="0"/>
              <a:t>。</a:t>
            </a:r>
            <a:endParaRPr lang="en-US" altLang="zh-CN" sz="2400" dirty="0" smtClean="0"/>
          </a:p>
          <a:p>
            <a:pPr>
              <a:lnSpc>
                <a:spcPct val="90000"/>
              </a:lnSpc>
            </a:pPr>
            <a:endParaRPr lang="zh-CN" altLang="en-US" sz="2400" dirty="0"/>
          </a:p>
          <a:p>
            <a:pPr>
              <a:lnSpc>
                <a:spcPct val="90000"/>
              </a:lnSpc>
            </a:pPr>
            <a:endParaRPr lang="en-US" altLang="zh-CN" sz="2400" dirty="0"/>
          </a:p>
        </p:txBody>
      </p:sp>
    </p:spTree>
    <p:extLst>
      <p:ext uri="{BB962C8B-B14F-4D97-AF65-F5344CB8AC3E}">
        <p14:creationId xmlns:p14="http://schemas.microsoft.com/office/powerpoint/2010/main" val="322585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t>需求与问题</a:t>
            </a:r>
            <a:endParaRPr lang="zh-CN" altLang="en-US" dirty="0"/>
          </a:p>
        </p:txBody>
      </p:sp>
      <p:sp>
        <p:nvSpPr>
          <p:cNvPr id="29699" name="Rectangle 3"/>
          <p:cNvSpPr>
            <a:spLocks noGrp="1" noChangeArrowheads="1"/>
          </p:cNvSpPr>
          <p:nvPr>
            <p:ph type="body" idx="1"/>
          </p:nvPr>
        </p:nvSpPr>
        <p:spPr/>
        <p:txBody>
          <a:bodyPr/>
          <a:lstStyle/>
          <a:p>
            <a:pPr>
              <a:lnSpc>
                <a:spcPct val="90000"/>
              </a:lnSpc>
            </a:pPr>
            <a:r>
              <a:rPr lang="zh-CN" altLang="en-US" sz="2800" dirty="0" smtClean="0"/>
              <a:t>网络协议缺陷带来的问题</a:t>
            </a:r>
            <a:endParaRPr lang="en-US" altLang="zh-CN" sz="2800" dirty="0" smtClean="0"/>
          </a:p>
          <a:p>
            <a:pPr lvl="1">
              <a:lnSpc>
                <a:spcPct val="90000"/>
              </a:lnSpc>
            </a:pPr>
            <a:r>
              <a:rPr lang="zh-CN" altLang="en-US" sz="2400" dirty="0" smtClean="0"/>
              <a:t>地址伪造</a:t>
            </a:r>
            <a:endParaRPr lang="en-US" altLang="zh-CN" sz="2400" dirty="0" smtClean="0"/>
          </a:p>
          <a:p>
            <a:pPr lvl="1">
              <a:lnSpc>
                <a:spcPct val="90000"/>
              </a:lnSpc>
            </a:pPr>
            <a:r>
              <a:rPr lang="zh-CN" altLang="en-US" sz="2400" dirty="0" smtClean="0"/>
              <a:t>信息截获</a:t>
            </a:r>
            <a:endParaRPr lang="en-US" altLang="zh-CN" sz="2000" dirty="0" smtClean="0"/>
          </a:p>
          <a:p>
            <a:pPr lvl="1">
              <a:lnSpc>
                <a:spcPct val="90000"/>
              </a:lnSpc>
            </a:pPr>
            <a:r>
              <a:rPr lang="zh-CN" altLang="en-US" sz="2400" dirty="0" smtClean="0"/>
              <a:t>信息重放</a:t>
            </a:r>
            <a:endParaRPr lang="en-US" altLang="zh-CN" sz="2400" dirty="0" smtClean="0"/>
          </a:p>
          <a:p>
            <a:pPr lvl="1">
              <a:lnSpc>
                <a:spcPct val="90000"/>
              </a:lnSpc>
            </a:pPr>
            <a:endParaRPr lang="en-US" altLang="zh-CN" sz="2400" dirty="0"/>
          </a:p>
          <a:p>
            <a:pPr lvl="1">
              <a:lnSpc>
                <a:spcPct val="90000"/>
              </a:lnSpc>
            </a:pPr>
            <a:r>
              <a:rPr lang="zh-CN" altLang="en-US" sz="2400" dirty="0" smtClean="0"/>
              <a:t>信息篡改</a:t>
            </a:r>
            <a:endParaRPr lang="en-US" altLang="zh-CN" sz="2400" dirty="0" smtClean="0"/>
          </a:p>
          <a:p>
            <a:pPr lvl="1">
              <a:lnSpc>
                <a:spcPct val="90000"/>
              </a:lnSpc>
            </a:pPr>
            <a:r>
              <a:rPr lang="zh-CN" altLang="en-US" sz="2400" dirty="0"/>
              <a:t>资源占用</a:t>
            </a:r>
            <a:r>
              <a:rPr lang="zh-CN" altLang="en-US" sz="2400" dirty="0" smtClean="0"/>
              <a:t>攻击</a:t>
            </a:r>
            <a:endParaRPr lang="en-US" altLang="zh-CN" sz="2400" dirty="0" smtClean="0"/>
          </a:p>
          <a:p>
            <a:pPr lvl="1">
              <a:lnSpc>
                <a:spcPct val="90000"/>
              </a:lnSpc>
            </a:pPr>
            <a:r>
              <a:rPr lang="zh-CN" altLang="en-US" sz="2400" dirty="0"/>
              <a:t>抵赖</a:t>
            </a:r>
            <a:endParaRPr lang="zh-CN" altLang="en-US" sz="2400" dirty="0"/>
          </a:p>
          <a:p>
            <a:pPr>
              <a:lnSpc>
                <a:spcPct val="90000"/>
              </a:lnSpc>
            </a:pPr>
            <a:endParaRPr lang="zh-CN" altLang="en-US" sz="2800" dirty="0"/>
          </a:p>
        </p:txBody>
      </p:sp>
    </p:spTree>
    <p:extLst>
      <p:ext uri="{BB962C8B-B14F-4D97-AF65-F5344CB8AC3E}">
        <p14:creationId xmlns:p14="http://schemas.microsoft.com/office/powerpoint/2010/main" val="11407874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a:t>主密钥的分配方式</a:t>
            </a:r>
          </a:p>
        </p:txBody>
      </p:sp>
      <p:sp>
        <p:nvSpPr>
          <p:cNvPr id="148483" name="Rectangle 3"/>
          <p:cNvSpPr>
            <a:spLocks noGrp="1" noChangeArrowheads="1"/>
          </p:cNvSpPr>
          <p:nvPr>
            <p:ph type="body" idx="1"/>
          </p:nvPr>
        </p:nvSpPr>
        <p:spPr>
          <a:xfrm>
            <a:off x="468313" y="1916832"/>
            <a:ext cx="8229600" cy="3384550"/>
          </a:xfrm>
        </p:spPr>
        <p:txBody>
          <a:bodyPr/>
          <a:lstStyle/>
          <a:p>
            <a:r>
              <a:rPr lang="zh-CN" altLang="en-US" dirty="0"/>
              <a:t>利用安全信道实现</a:t>
            </a:r>
          </a:p>
          <a:p>
            <a:pPr lvl="1">
              <a:buFont typeface="Wingdings" pitchFamily="2" charset="2"/>
              <a:buNone/>
            </a:pPr>
            <a:r>
              <a:rPr lang="zh-CN" altLang="en-US" dirty="0"/>
              <a:t>（</a:t>
            </a:r>
            <a:r>
              <a:rPr lang="en-US" altLang="zh-CN" dirty="0"/>
              <a:t>1</a:t>
            </a:r>
            <a:r>
              <a:rPr lang="zh-CN" altLang="en-US" dirty="0"/>
              <a:t>）直接面议或通过可靠信使递送</a:t>
            </a:r>
          </a:p>
          <a:p>
            <a:pPr lvl="1">
              <a:buFont typeface="Wingdings" pitchFamily="2" charset="2"/>
              <a:buNone/>
            </a:pPr>
            <a:r>
              <a:rPr lang="zh-CN" altLang="en-US" dirty="0"/>
              <a:t>（</a:t>
            </a:r>
            <a:r>
              <a:rPr lang="en-US" altLang="zh-CN" dirty="0"/>
              <a:t>2</a:t>
            </a:r>
            <a:r>
              <a:rPr lang="zh-CN" altLang="en-US" dirty="0"/>
              <a:t>）将密钥分拆成几部分分别传送</a:t>
            </a:r>
          </a:p>
          <a:p>
            <a:endParaRPr lang="en-US" altLang="zh-CN" dirty="0"/>
          </a:p>
        </p:txBody>
      </p:sp>
      <p:graphicFrame>
        <p:nvGraphicFramePr>
          <p:cNvPr id="148484" name="Object 4"/>
          <p:cNvGraphicFramePr>
            <a:graphicFrameLocks noGrp="1" noChangeAspect="1"/>
          </p:cNvGraphicFramePr>
          <p:nvPr>
            <p:ph sz="half" idx="4294967295"/>
          </p:nvPr>
        </p:nvGraphicFramePr>
        <p:xfrm>
          <a:off x="1503363" y="3625850"/>
          <a:ext cx="6713537" cy="3133725"/>
        </p:xfrm>
        <a:graphic>
          <a:graphicData uri="http://schemas.openxmlformats.org/presentationml/2006/ole">
            <mc:AlternateContent xmlns:mc="http://schemas.openxmlformats.org/markup-compatibility/2006">
              <mc:Choice xmlns:v="urn:schemas-microsoft-com:vml" Requires="v">
                <p:oleObj spid="_x0000_s4114" r:id="rId3" imgW="5718048" imgH="2667000" progId="Word.Picture.8">
                  <p:embed/>
                </p:oleObj>
              </mc:Choice>
              <mc:Fallback>
                <p:oleObj r:id="rId3" imgW="5718048" imgH="2667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3625850"/>
                        <a:ext cx="6713537" cy="313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8244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475656" y="476672"/>
            <a:ext cx="7010400" cy="1527175"/>
          </a:xfrm>
        </p:spPr>
        <p:txBody>
          <a:bodyPr/>
          <a:lstStyle/>
          <a:p>
            <a:r>
              <a:rPr lang="zh-CN" altLang="en-US" dirty="0"/>
              <a:t>两种密钥分配技术</a:t>
            </a:r>
          </a:p>
        </p:txBody>
      </p:sp>
      <p:graphicFrame>
        <p:nvGraphicFramePr>
          <p:cNvPr id="149507" name="Group 3"/>
          <p:cNvGraphicFramePr>
            <a:graphicFrameLocks noGrp="1"/>
          </p:cNvGraphicFramePr>
          <p:nvPr>
            <p:ph idx="1"/>
          </p:nvPr>
        </p:nvGraphicFramePr>
        <p:xfrm>
          <a:off x="1524000" y="1905000"/>
          <a:ext cx="7010400" cy="4114801"/>
        </p:xfrm>
        <a:graphic>
          <a:graphicData uri="http://schemas.openxmlformats.org/drawingml/2006/table">
            <a:tbl>
              <a:tblPr/>
              <a:tblGrid>
                <a:gridCol w="522288"/>
                <a:gridCol w="1971675"/>
                <a:gridCol w="1635125"/>
                <a:gridCol w="1633537"/>
                <a:gridCol w="1247775"/>
              </a:tblGrid>
              <a:tr h="8429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特点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优点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缺点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适用范围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95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静态分配</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是一种由中心以</a:t>
                      </a:r>
                      <a:r>
                        <a:rPr kumimoji="0" lang="zh-CN" altLang="en-US" sz="2000" b="0" i="0" u="none" strike="noStrike" cap="none" normalizeH="0" baseline="0" smtClean="0">
                          <a:ln>
                            <a:noFill/>
                          </a:ln>
                          <a:solidFill>
                            <a:srgbClr val="FF3300"/>
                          </a:solidFill>
                          <a:effectLst/>
                          <a:latin typeface="宋体" charset="-122"/>
                          <a:ea typeface="宋体" charset="-122"/>
                        </a:rPr>
                        <a:t>脱线</a:t>
                      </a:r>
                      <a:r>
                        <a:rPr kumimoji="0" lang="zh-CN" altLang="en-US" sz="2000" b="0" i="0" u="none" strike="noStrike" cap="none" normalizeH="0" baseline="0" smtClean="0">
                          <a:ln>
                            <a:noFill/>
                          </a:ln>
                          <a:solidFill>
                            <a:schemeClr val="tx2"/>
                          </a:solidFill>
                          <a:effectLst/>
                          <a:latin typeface="宋体" charset="-122"/>
                          <a:ea typeface="宋体" charset="-122"/>
                        </a:rPr>
                        <a:t>方式预分配的技术，是</a:t>
                      </a:r>
                      <a:r>
                        <a:rPr kumimoji="0" lang="zh-CN" altLang="en-US" sz="2000" b="0" i="0" u="none" strike="noStrike" cap="none" normalizeH="0" baseline="0" smtClean="0">
                          <a:ln>
                            <a:noFill/>
                          </a:ln>
                          <a:solidFill>
                            <a:schemeClr val="tx2"/>
                          </a:solidFill>
                          <a:effectLst/>
                          <a:latin typeface="Arial"/>
                          <a:ea typeface="宋体" charset="-122"/>
                        </a:rPr>
                        <a:t>“</a:t>
                      </a:r>
                      <a:r>
                        <a:rPr kumimoji="0" lang="zh-CN" altLang="en-US" sz="2000" b="0" i="0" u="none" strike="noStrike" cap="none" normalizeH="0" baseline="0" smtClean="0">
                          <a:ln>
                            <a:noFill/>
                          </a:ln>
                          <a:solidFill>
                            <a:schemeClr val="tx2"/>
                          </a:solidFill>
                          <a:effectLst/>
                          <a:latin typeface="宋体" charset="-122"/>
                          <a:ea typeface="宋体" charset="-122"/>
                        </a:rPr>
                        <a:t>面对面</a:t>
                      </a:r>
                      <a:r>
                        <a:rPr kumimoji="0" lang="zh-CN" altLang="en-US" sz="2000" b="0" i="0" u="none" strike="noStrike" cap="none" normalizeH="0" baseline="0" smtClean="0">
                          <a:ln>
                            <a:noFill/>
                          </a:ln>
                          <a:solidFill>
                            <a:schemeClr val="tx2"/>
                          </a:solidFill>
                          <a:effectLst/>
                          <a:latin typeface="Arial"/>
                          <a:ea typeface="宋体" charset="-122"/>
                        </a:rPr>
                        <a:t>”</a:t>
                      </a:r>
                      <a:r>
                        <a:rPr kumimoji="0" lang="zh-CN" altLang="en-US" sz="2000" b="0" i="0" u="none" strike="noStrike" cap="none" normalizeH="0" baseline="0" smtClean="0">
                          <a:ln>
                            <a:noFill/>
                          </a:ln>
                          <a:solidFill>
                            <a:schemeClr val="tx2"/>
                          </a:solidFill>
                          <a:effectLst/>
                          <a:latin typeface="宋体" charset="-122"/>
                          <a:ea typeface="宋体" charset="-122"/>
                        </a:rPr>
                        <a:t>的分发，</a:t>
                      </a:r>
                      <a:endParaRPr kumimoji="0" lang="zh-CN" altLang="en-US" sz="20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安全性好，是长期沿用的传统密钥管理技术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必须解决密钥的存储技术</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静态分发只能以集中式机制存在</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922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动态分配</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是</a:t>
                      </a:r>
                      <a:r>
                        <a:rPr kumimoji="0" lang="zh-CN" altLang="en-US" sz="2000" b="0" i="0" u="none" strike="noStrike" cap="none" normalizeH="0" baseline="0" smtClean="0">
                          <a:ln>
                            <a:noFill/>
                          </a:ln>
                          <a:solidFill>
                            <a:schemeClr val="tx2"/>
                          </a:solidFill>
                          <a:effectLst/>
                          <a:latin typeface="Arial"/>
                          <a:ea typeface="宋体" charset="-122"/>
                        </a:rPr>
                        <a:t>“</a:t>
                      </a:r>
                      <a:r>
                        <a:rPr kumimoji="0" lang="zh-CN" altLang="en-US" sz="2000" b="0" i="0" u="none" strike="noStrike" cap="none" normalizeH="0" baseline="0" smtClean="0">
                          <a:ln>
                            <a:noFill/>
                          </a:ln>
                          <a:solidFill>
                            <a:schemeClr val="tx2"/>
                          </a:solidFill>
                          <a:effectLst/>
                          <a:latin typeface="宋体" charset="-122"/>
                          <a:ea typeface="宋体" charset="-122"/>
                        </a:rPr>
                        <a:t>请求</a:t>
                      </a:r>
                      <a:r>
                        <a:rPr kumimoji="0" lang="en-US" altLang="zh-CN" sz="2000" b="0" i="0" u="none" strike="noStrike" cap="none" normalizeH="0" baseline="0" smtClean="0">
                          <a:ln>
                            <a:noFill/>
                          </a:ln>
                          <a:solidFill>
                            <a:schemeClr val="tx2"/>
                          </a:solidFill>
                          <a:effectLst/>
                          <a:latin typeface="Arial" charset="0"/>
                          <a:ea typeface="宋体" charset="-122"/>
                        </a:rPr>
                        <a:t>—</a:t>
                      </a:r>
                      <a:r>
                        <a:rPr kumimoji="0" lang="zh-CN" altLang="en-US" sz="2000" b="0" i="0" u="none" strike="noStrike" cap="none" normalizeH="0" baseline="0" smtClean="0">
                          <a:ln>
                            <a:noFill/>
                          </a:ln>
                          <a:solidFill>
                            <a:schemeClr val="tx2"/>
                          </a:solidFill>
                          <a:effectLst/>
                          <a:latin typeface="宋体" charset="-122"/>
                          <a:ea typeface="宋体" charset="-122"/>
                        </a:rPr>
                        <a:t>分发</a:t>
                      </a:r>
                      <a:r>
                        <a:rPr kumimoji="0" lang="zh-CN" altLang="en-US" sz="2000" b="0" i="0" u="none" strike="noStrike" cap="none" normalizeH="0" baseline="0" smtClean="0">
                          <a:ln>
                            <a:noFill/>
                          </a:ln>
                          <a:solidFill>
                            <a:schemeClr val="tx2"/>
                          </a:solidFill>
                          <a:effectLst/>
                          <a:latin typeface="Arial"/>
                          <a:ea typeface="宋体" charset="-122"/>
                        </a:rPr>
                        <a:t>”</a:t>
                      </a:r>
                      <a:r>
                        <a:rPr kumimoji="0" lang="zh-CN" altLang="en-US" sz="2000" b="0" i="0" u="none" strike="noStrike" cap="none" normalizeH="0" baseline="0" smtClean="0">
                          <a:ln>
                            <a:noFill/>
                          </a:ln>
                          <a:solidFill>
                            <a:schemeClr val="tx2"/>
                          </a:solidFill>
                          <a:effectLst/>
                          <a:latin typeface="宋体" charset="-122"/>
                          <a:ea typeface="宋体" charset="-122"/>
                        </a:rPr>
                        <a:t>的</a:t>
                      </a:r>
                      <a:r>
                        <a:rPr kumimoji="0" lang="zh-CN" altLang="en-US" sz="2000" b="0" i="0" u="none" strike="noStrike" cap="none" normalizeH="0" baseline="0" smtClean="0">
                          <a:ln>
                            <a:noFill/>
                          </a:ln>
                          <a:solidFill>
                            <a:srgbClr val="FF3300"/>
                          </a:solidFill>
                          <a:effectLst/>
                          <a:latin typeface="宋体" charset="-122"/>
                          <a:ea typeface="宋体" charset="-122"/>
                        </a:rPr>
                        <a:t>在线</a:t>
                      </a:r>
                      <a:r>
                        <a:rPr kumimoji="0" lang="zh-CN" altLang="en-US" sz="2000" b="0" i="0" u="none" strike="noStrike" cap="none" normalizeH="0" baseline="0" smtClean="0">
                          <a:ln>
                            <a:noFill/>
                          </a:ln>
                          <a:solidFill>
                            <a:schemeClr val="tx2"/>
                          </a:solidFill>
                          <a:effectLst/>
                          <a:latin typeface="宋体" charset="-122"/>
                          <a:ea typeface="宋体" charset="-122"/>
                        </a:rPr>
                        <a:t>分发技术</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灵活、快捷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需要有专门的协议的支持</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宋体" charset="-122"/>
                          <a:ea typeface="宋体" charset="-122"/>
                        </a:rPr>
                        <a:t>有中心和无中心的机制都可以采用</a:t>
                      </a:r>
                      <a:r>
                        <a:rPr kumimoji="0" lang="zh-CN" altLang="en-US" sz="2000" b="0" i="0" u="none" strike="noStrike" cap="none" normalizeH="0" baseline="0" smtClean="0">
                          <a:ln>
                            <a:noFill/>
                          </a:ln>
                          <a:solidFill>
                            <a:schemeClr val="tx2"/>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217301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dirty="0" smtClean="0"/>
              <a:t>密钥的静态</a:t>
            </a:r>
            <a:r>
              <a:rPr lang="zh-CN" altLang="en-US" dirty="0"/>
              <a:t>分配</a:t>
            </a:r>
          </a:p>
        </p:txBody>
      </p:sp>
      <p:sp>
        <p:nvSpPr>
          <p:cNvPr id="151555" name="Rectangle 3"/>
          <p:cNvSpPr>
            <a:spLocks noGrp="1" noChangeArrowheads="1"/>
          </p:cNvSpPr>
          <p:nvPr>
            <p:ph type="body" idx="1"/>
          </p:nvPr>
        </p:nvSpPr>
        <p:spPr>
          <a:xfrm>
            <a:off x="467544" y="2132856"/>
            <a:ext cx="8229600" cy="3384550"/>
          </a:xfrm>
        </p:spPr>
        <p:txBody>
          <a:bodyPr/>
          <a:lstStyle/>
          <a:p>
            <a:pPr>
              <a:lnSpc>
                <a:spcPct val="80000"/>
              </a:lnSpc>
            </a:pPr>
            <a:r>
              <a:rPr lang="zh-CN" altLang="en-US" sz="2100">
                <a:latin typeface="宋体" charset="-122"/>
              </a:rPr>
              <a:t>一个有</a:t>
            </a:r>
            <a:r>
              <a:rPr lang="en-US" altLang="zh-CN" sz="2100">
                <a:latin typeface="宋体" charset="-122"/>
              </a:rPr>
              <a:t>n</a:t>
            </a:r>
            <a:r>
              <a:rPr lang="zh-CN" altLang="en-US" sz="2100">
                <a:latin typeface="宋体" charset="-122"/>
              </a:rPr>
              <a:t>个用户的系统，需实现两两之间通信</a:t>
            </a: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pPr>
            <a:endParaRPr lang="zh-CN" altLang="en-US" sz="2100">
              <a:latin typeface="宋体" charset="-122"/>
            </a:endParaRPr>
          </a:p>
          <a:p>
            <a:pPr>
              <a:lnSpc>
                <a:spcPct val="80000"/>
              </a:lnSpc>
              <a:spcBef>
                <a:spcPct val="0"/>
              </a:spcBef>
              <a:buClr>
                <a:srgbClr val="000066"/>
              </a:buClr>
              <a:buSzPct val="90000"/>
              <a:buFontTx/>
              <a:buChar char="•"/>
            </a:pPr>
            <a:r>
              <a:rPr lang="en-US" altLang="zh-CN" sz="2100">
                <a:latin typeface="宋体" charset="-122"/>
              </a:rPr>
              <a:t>n</a:t>
            </a:r>
            <a:r>
              <a:rPr lang="zh-CN" altLang="en-US" sz="2100">
                <a:latin typeface="宋体" charset="-122"/>
              </a:rPr>
              <a:t>个用户，需要</a:t>
            </a:r>
            <a:r>
              <a:rPr lang="en-US" altLang="zh-CN" sz="2100">
                <a:latin typeface="宋体" charset="-122"/>
              </a:rPr>
              <a:t>n(n-1)/2</a:t>
            </a:r>
            <a:r>
              <a:rPr lang="zh-CN" altLang="en-US" sz="2100">
                <a:latin typeface="宋体" charset="-122"/>
              </a:rPr>
              <a:t>个共享密钥</a:t>
            </a:r>
          </a:p>
          <a:p>
            <a:pPr>
              <a:lnSpc>
                <a:spcPct val="80000"/>
              </a:lnSpc>
            </a:pPr>
            <a:endParaRPr lang="zh-CN" altLang="en-US" sz="2100">
              <a:latin typeface="宋体" charset="-122"/>
            </a:endParaRPr>
          </a:p>
          <a:p>
            <a:pPr>
              <a:lnSpc>
                <a:spcPct val="80000"/>
              </a:lnSpc>
            </a:pPr>
            <a:endParaRPr lang="en-US" altLang="zh-CN" sz="2100"/>
          </a:p>
        </p:txBody>
      </p:sp>
      <p:graphicFrame>
        <p:nvGraphicFramePr>
          <p:cNvPr id="151556" name="Group 4"/>
          <p:cNvGraphicFramePr>
            <a:graphicFrameLocks noGrp="1"/>
          </p:cNvGraphicFramePr>
          <p:nvPr>
            <p:ph sz="half" idx="4294967295"/>
          </p:nvPr>
        </p:nvGraphicFramePr>
        <p:xfrm>
          <a:off x="1619250" y="2663825"/>
          <a:ext cx="6910388" cy="2354264"/>
        </p:xfrm>
        <a:graphic>
          <a:graphicData uri="http://schemas.openxmlformats.org/drawingml/2006/table">
            <a:tbl>
              <a:tblPr/>
              <a:tblGrid>
                <a:gridCol w="987425"/>
                <a:gridCol w="2468563"/>
                <a:gridCol w="3454400"/>
              </a:tblGrid>
              <a:tr h="5159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000" b="0" i="0" u="none" strike="noStrike" cap="none" normalizeH="0" baseline="0" smtClean="0">
                        <a:ln>
                          <a:noFill/>
                        </a:ln>
                        <a:solidFill>
                          <a:schemeClr val="tx2"/>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2"/>
                          </a:solidFill>
                          <a:effectLst/>
                          <a:latin typeface="Arial" charset="0"/>
                          <a:ea typeface="宋体" charset="-122"/>
                        </a:rPr>
                        <a:t>对称密钥配置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2"/>
                          </a:solidFill>
                          <a:effectLst/>
                          <a:latin typeface="Arial" charset="0"/>
                          <a:ea typeface="宋体" charset="-122"/>
                        </a:rPr>
                        <a:t>    </a:t>
                      </a:r>
                      <a:r>
                        <a:rPr kumimoji="0" lang="zh-CN" altLang="en-US" sz="2000" b="0" i="0" u="none" strike="noStrike" cap="none" normalizeH="0" baseline="0" smtClean="0">
                          <a:ln>
                            <a:noFill/>
                          </a:ln>
                          <a:solidFill>
                            <a:schemeClr val="tx2"/>
                          </a:solidFill>
                          <a:effectLst/>
                          <a:latin typeface="Arial" charset="0"/>
                          <a:ea typeface="宋体" charset="-122"/>
                        </a:rPr>
                        <a:t>非对称密钥配置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用户</a:t>
                      </a:r>
                      <a:r>
                        <a:rPr kumimoji="0" lang="en-US" altLang="zh-CN" sz="1700" b="0" i="0" u="none" strike="noStrike" cap="none" normalizeH="0" baseline="0" smtClean="0">
                          <a:ln>
                            <a:noFill/>
                          </a:ln>
                          <a:solidFill>
                            <a:schemeClr val="tx2"/>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  K1-2,K1-3,…,K1-n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n</a:t>
                      </a:r>
                      <a:r>
                        <a:rPr kumimoji="0" lang="zh-CN" altLang="en-US" sz="1700" b="0" i="0" u="none" strike="noStrike" cap="none" normalizeH="0" baseline="0" smtClean="0">
                          <a:ln>
                            <a:noFill/>
                          </a:ln>
                          <a:solidFill>
                            <a:schemeClr val="tx2"/>
                          </a:solidFill>
                          <a:effectLst/>
                          <a:latin typeface="Arial" charset="0"/>
                          <a:ea typeface="宋体" charset="-122"/>
                        </a:rPr>
                        <a:t>个用户公钥，用户</a:t>
                      </a:r>
                      <a:r>
                        <a:rPr kumimoji="0" lang="en-US" altLang="zh-CN" sz="1700" b="0" i="0" u="none" strike="noStrike" cap="none" normalizeH="0" baseline="0" smtClean="0">
                          <a:ln>
                            <a:noFill/>
                          </a:ln>
                          <a:solidFill>
                            <a:schemeClr val="tx2"/>
                          </a:solidFill>
                          <a:effectLst/>
                          <a:latin typeface="Arial" charset="0"/>
                          <a:ea typeface="宋体" charset="-122"/>
                        </a:rPr>
                        <a:t>1</a:t>
                      </a:r>
                      <a:r>
                        <a:rPr kumimoji="0" lang="zh-CN" altLang="en-US" sz="1700" b="0" i="0" u="none" strike="noStrike" cap="none" normalizeH="0" baseline="0" smtClean="0">
                          <a:ln>
                            <a:noFill/>
                          </a:ln>
                          <a:solidFill>
                            <a:schemeClr val="tx2"/>
                          </a:solidFill>
                          <a:effectLst/>
                          <a:latin typeface="Arial" charset="0"/>
                          <a:ea typeface="宋体" charset="-122"/>
                        </a:rPr>
                        <a:t>自己私钥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用户</a:t>
                      </a:r>
                      <a:r>
                        <a:rPr kumimoji="0" lang="en-US" altLang="zh-CN" sz="1700" b="0" i="0" u="none" strike="noStrike" cap="none" normalizeH="0" baseline="0" smtClean="0">
                          <a:ln>
                            <a:noFill/>
                          </a:ln>
                          <a:solidFill>
                            <a:schemeClr val="tx2"/>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 K2-1, K2-3,…,K2-n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n</a:t>
                      </a:r>
                      <a:r>
                        <a:rPr kumimoji="0" lang="zh-CN" altLang="en-US" sz="1700" b="0" i="0" u="none" strike="noStrike" cap="none" normalizeH="0" baseline="0" smtClean="0">
                          <a:ln>
                            <a:noFill/>
                          </a:ln>
                          <a:solidFill>
                            <a:schemeClr val="tx2"/>
                          </a:solidFill>
                          <a:effectLst/>
                          <a:latin typeface="Arial" charset="0"/>
                          <a:ea typeface="宋体" charset="-122"/>
                        </a:rPr>
                        <a:t>个用户公钥，用户</a:t>
                      </a:r>
                      <a:r>
                        <a:rPr kumimoji="0" lang="en-US" altLang="zh-CN" sz="1700" b="0" i="0" u="none" strike="noStrike" cap="none" normalizeH="0" baseline="0" smtClean="0">
                          <a:ln>
                            <a:noFill/>
                          </a:ln>
                          <a:solidFill>
                            <a:schemeClr val="tx2"/>
                          </a:solidFill>
                          <a:effectLst/>
                          <a:latin typeface="Arial" charset="0"/>
                          <a:ea typeface="宋体" charset="-122"/>
                        </a:rPr>
                        <a:t>2</a:t>
                      </a:r>
                      <a:r>
                        <a:rPr kumimoji="0" lang="zh-CN" altLang="en-US" sz="1700" b="0" i="0" u="none" strike="noStrike" cap="none" normalizeH="0" baseline="0" smtClean="0">
                          <a:ln>
                            <a:noFill/>
                          </a:ln>
                          <a:solidFill>
                            <a:schemeClr val="tx2"/>
                          </a:solidFill>
                          <a:effectLst/>
                          <a:latin typeface="Arial" charset="0"/>
                          <a:ea typeface="宋体" charset="-122"/>
                        </a:rPr>
                        <a:t>自己私钥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7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7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2"/>
                          </a:solidFill>
                          <a:effectLst/>
                          <a:latin typeface="Arial" charset="0"/>
                          <a:ea typeface="宋体" charset="-122"/>
                        </a:rPr>
                        <a:t>用户</a:t>
                      </a:r>
                      <a:r>
                        <a:rPr kumimoji="0" lang="en-US" altLang="zh-CN" sz="1700" b="0" i="0" u="none" strike="noStrike" cap="none" normalizeH="0" baseline="0" smtClean="0">
                          <a:ln>
                            <a:noFill/>
                          </a:ln>
                          <a:solidFill>
                            <a:schemeClr val="tx2"/>
                          </a:solidFill>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 Kn-1, Kn-2,…,Kn-n-1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2"/>
                          </a:solidFill>
                          <a:effectLst/>
                          <a:latin typeface="Arial" charset="0"/>
                          <a:ea typeface="宋体" charset="-122"/>
                        </a:rPr>
                        <a:t>n</a:t>
                      </a:r>
                      <a:r>
                        <a:rPr kumimoji="0" lang="zh-CN" altLang="en-US" sz="1700" b="0" i="0" u="none" strike="noStrike" cap="none" normalizeH="0" baseline="0" smtClean="0">
                          <a:ln>
                            <a:noFill/>
                          </a:ln>
                          <a:solidFill>
                            <a:schemeClr val="tx2"/>
                          </a:solidFill>
                          <a:effectLst/>
                          <a:latin typeface="Arial" charset="0"/>
                          <a:ea typeface="宋体" charset="-122"/>
                        </a:rPr>
                        <a:t>个用户公钥，用户</a:t>
                      </a:r>
                      <a:r>
                        <a:rPr kumimoji="0" lang="en-US" altLang="zh-CN" sz="1700" b="0" i="0" u="none" strike="noStrike" cap="none" normalizeH="0" baseline="0" smtClean="0">
                          <a:ln>
                            <a:noFill/>
                          </a:ln>
                          <a:solidFill>
                            <a:schemeClr val="tx2"/>
                          </a:solidFill>
                          <a:effectLst/>
                          <a:latin typeface="Arial" charset="0"/>
                          <a:ea typeface="宋体" charset="-122"/>
                        </a:rPr>
                        <a:t>n</a:t>
                      </a:r>
                      <a:r>
                        <a:rPr kumimoji="0" lang="zh-CN" altLang="en-US" sz="1700" b="0" i="0" u="none" strike="noStrike" cap="none" normalizeH="0" baseline="0" smtClean="0">
                          <a:ln>
                            <a:noFill/>
                          </a:ln>
                          <a:solidFill>
                            <a:schemeClr val="tx2"/>
                          </a:solidFill>
                          <a:effectLst/>
                          <a:latin typeface="Arial" charset="0"/>
                          <a:ea typeface="宋体" charset="-122"/>
                        </a:rPr>
                        <a:t>自己私钥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411257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dirty="0" smtClean="0"/>
              <a:t>密钥的动态分配</a:t>
            </a:r>
            <a:endParaRPr lang="zh-CN" altLang="en-US" dirty="0"/>
          </a:p>
        </p:txBody>
      </p:sp>
      <p:sp>
        <p:nvSpPr>
          <p:cNvPr id="152579" name="Rectangle 3"/>
          <p:cNvSpPr>
            <a:spLocks noGrp="1" noChangeArrowheads="1"/>
          </p:cNvSpPr>
          <p:nvPr>
            <p:ph type="body" idx="1"/>
          </p:nvPr>
        </p:nvSpPr>
        <p:spPr>
          <a:xfrm>
            <a:off x="539552" y="2009775"/>
            <a:ext cx="8229600" cy="3384550"/>
          </a:xfrm>
        </p:spPr>
        <p:txBody>
          <a:bodyPr/>
          <a:lstStyle/>
          <a:p>
            <a:r>
              <a:rPr lang="zh-CN" altLang="en-US" sz="1900" dirty="0"/>
              <a:t>中心化的密钥管理方式，由一个可信赖的联机服务器作为密钥分配中心（</a:t>
            </a:r>
            <a:r>
              <a:rPr lang="en-US" altLang="zh-CN" sz="1900" dirty="0"/>
              <a:t>KDC</a:t>
            </a:r>
            <a:r>
              <a:rPr lang="zh-CN" altLang="en-US" sz="1900" dirty="0"/>
              <a:t>）或密钥转递中心（</a:t>
            </a:r>
            <a:r>
              <a:rPr lang="en-US" altLang="zh-CN" sz="1900" dirty="0"/>
              <a:t>KTC</a:t>
            </a:r>
            <a:r>
              <a:rPr lang="zh-CN" altLang="en-US" sz="1900" dirty="0"/>
              <a:t>）</a:t>
            </a:r>
          </a:p>
          <a:p>
            <a:endParaRPr lang="en-US" altLang="zh-CN" sz="1900" dirty="0"/>
          </a:p>
        </p:txBody>
      </p:sp>
      <p:graphicFrame>
        <p:nvGraphicFramePr>
          <p:cNvPr id="152581" name="Object 5"/>
          <p:cNvGraphicFramePr>
            <a:graphicFrameLocks noChangeAspect="1"/>
          </p:cNvGraphicFramePr>
          <p:nvPr/>
        </p:nvGraphicFramePr>
        <p:xfrm>
          <a:off x="3065463" y="4572000"/>
          <a:ext cx="2514600" cy="2011363"/>
        </p:xfrm>
        <a:graphic>
          <a:graphicData uri="http://schemas.openxmlformats.org/presentationml/2006/ole">
            <mc:AlternateContent xmlns:mc="http://schemas.openxmlformats.org/markup-compatibility/2006">
              <mc:Choice xmlns:v="urn:schemas-microsoft-com:vml" Requires="v">
                <p:oleObj spid="_x0000_s5154" r:id="rId3" imgW="2282952" imgH="1828800" progId="Word.Picture.8">
                  <p:embed/>
                </p:oleObj>
              </mc:Choice>
              <mc:Fallback>
                <p:oleObj r:id="rId3" imgW="2282952" imgH="1828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463" y="4572000"/>
                        <a:ext cx="2514600" cy="201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2" name="Object 6"/>
          <p:cNvGraphicFramePr>
            <a:graphicFrameLocks noChangeAspect="1"/>
          </p:cNvGraphicFramePr>
          <p:nvPr/>
        </p:nvGraphicFramePr>
        <p:xfrm>
          <a:off x="1752600" y="2484438"/>
          <a:ext cx="2514600" cy="2011362"/>
        </p:xfrm>
        <a:graphic>
          <a:graphicData uri="http://schemas.openxmlformats.org/presentationml/2006/ole">
            <mc:AlternateContent xmlns:mc="http://schemas.openxmlformats.org/markup-compatibility/2006">
              <mc:Choice xmlns:v="urn:schemas-microsoft-com:vml" Requires="v">
                <p:oleObj spid="_x0000_s5155" r:id="rId5" imgW="2282952" imgH="1828800" progId="Word.Picture.8">
                  <p:embed/>
                </p:oleObj>
              </mc:Choice>
              <mc:Fallback>
                <p:oleObj r:id="rId5" imgW="2282952" imgH="1828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484438"/>
                        <a:ext cx="2514600" cy="201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84" name="AutoShape 8"/>
          <p:cNvSpPr>
            <a:spLocks noChangeAspect="1" noChangeArrowheads="1" noTextEdit="1"/>
          </p:cNvSpPr>
          <p:nvPr/>
        </p:nvSpPr>
        <p:spPr bwMode="auto">
          <a:xfrm>
            <a:off x="4800600" y="2570163"/>
            <a:ext cx="25146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86" name="Rectangle 10"/>
          <p:cNvSpPr>
            <a:spLocks noChangeArrowheads="1"/>
          </p:cNvSpPr>
          <p:nvPr/>
        </p:nvSpPr>
        <p:spPr bwMode="auto">
          <a:xfrm>
            <a:off x="4800600" y="2598738"/>
            <a:ext cx="3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152587" name="Rectangle 11"/>
          <p:cNvSpPr>
            <a:spLocks noChangeArrowheads="1"/>
          </p:cNvSpPr>
          <p:nvPr/>
        </p:nvSpPr>
        <p:spPr bwMode="auto">
          <a:xfrm>
            <a:off x="5051425" y="3878263"/>
            <a:ext cx="504825" cy="3270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2588" name="Rectangle 12"/>
          <p:cNvSpPr>
            <a:spLocks noChangeArrowheads="1"/>
          </p:cNvSpPr>
          <p:nvPr/>
        </p:nvSpPr>
        <p:spPr bwMode="auto">
          <a:xfrm>
            <a:off x="5251450" y="3992563"/>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A</a:t>
            </a:r>
            <a:endParaRPr lang="en-US" altLang="zh-CN"/>
          </a:p>
        </p:txBody>
      </p:sp>
      <p:sp>
        <p:nvSpPr>
          <p:cNvPr id="152589" name="Rectangle 13"/>
          <p:cNvSpPr>
            <a:spLocks noChangeArrowheads="1"/>
          </p:cNvSpPr>
          <p:nvPr/>
        </p:nvSpPr>
        <p:spPr bwMode="auto">
          <a:xfrm>
            <a:off x="5392738" y="39925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 </a:t>
            </a:r>
            <a:endParaRPr lang="en-US" altLang="zh-CN"/>
          </a:p>
        </p:txBody>
      </p:sp>
      <p:sp>
        <p:nvSpPr>
          <p:cNvPr id="152590" name="Rectangle 14"/>
          <p:cNvSpPr>
            <a:spLocks noChangeArrowheads="1"/>
          </p:cNvSpPr>
          <p:nvPr/>
        </p:nvSpPr>
        <p:spPr bwMode="auto">
          <a:xfrm>
            <a:off x="6437313" y="3878263"/>
            <a:ext cx="504825" cy="3270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2591" name="Rectangle 15"/>
          <p:cNvSpPr>
            <a:spLocks noChangeArrowheads="1"/>
          </p:cNvSpPr>
          <p:nvPr/>
        </p:nvSpPr>
        <p:spPr bwMode="auto">
          <a:xfrm>
            <a:off x="6638925" y="3992563"/>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B</a:t>
            </a:r>
            <a:endParaRPr lang="en-US" altLang="zh-CN"/>
          </a:p>
        </p:txBody>
      </p:sp>
      <p:sp>
        <p:nvSpPr>
          <p:cNvPr id="152592" name="Rectangle 16"/>
          <p:cNvSpPr>
            <a:spLocks noChangeArrowheads="1"/>
          </p:cNvSpPr>
          <p:nvPr/>
        </p:nvSpPr>
        <p:spPr bwMode="auto">
          <a:xfrm>
            <a:off x="6769100" y="39925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 </a:t>
            </a:r>
            <a:endParaRPr lang="en-US" altLang="zh-CN"/>
          </a:p>
        </p:txBody>
      </p:sp>
      <p:sp>
        <p:nvSpPr>
          <p:cNvPr id="152593" name="Rectangle 17"/>
          <p:cNvSpPr>
            <a:spLocks noChangeArrowheads="1"/>
          </p:cNvSpPr>
          <p:nvPr/>
        </p:nvSpPr>
        <p:spPr bwMode="auto">
          <a:xfrm>
            <a:off x="5556250" y="2787650"/>
            <a:ext cx="630238" cy="328613"/>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2594" name="Rectangle 18"/>
          <p:cNvSpPr>
            <a:spLocks noChangeArrowheads="1"/>
          </p:cNvSpPr>
          <p:nvPr/>
        </p:nvSpPr>
        <p:spPr bwMode="auto">
          <a:xfrm>
            <a:off x="5561013" y="2903538"/>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KTC</a:t>
            </a:r>
            <a:endParaRPr lang="en-US" altLang="zh-CN"/>
          </a:p>
        </p:txBody>
      </p:sp>
      <p:sp>
        <p:nvSpPr>
          <p:cNvPr id="152595" name="Rectangle 19"/>
          <p:cNvSpPr>
            <a:spLocks noChangeArrowheads="1"/>
          </p:cNvSpPr>
          <p:nvPr/>
        </p:nvSpPr>
        <p:spPr bwMode="auto">
          <a:xfrm>
            <a:off x="5986463" y="29035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Times New Roman" pitchFamily="18" charset="0"/>
              </a:rPr>
              <a:t> </a:t>
            </a:r>
            <a:endParaRPr lang="en-US" altLang="zh-CN"/>
          </a:p>
        </p:txBody>
      </p:sp>
      <p:grpSp>
        <p:nvGrpSpPr>
          <p:cNvPr id="152598" name="Group 22"/>
          <p:cNvGrpSpPr>
            <a:grpSpLocks/>
          </p:cNvGrpSpPr>
          <p:nvPr/>
        </p:nvGrpSpPr>
        <p:grpSpPr bwMode="auto">
          <a:xfrm>
            <a:off x="5053013" y="3116263"/>
            <a:ext cx="503237" cy="762000"/>
            <a:chOff x="3183" y="1880"/>
            <a:chExt cx="317" cy="480"/>
          </a:xfrm>
        </p:grpSpPr>
        <p:sp>
          <p:nvSpPr>
            <p:cNvPr id="152596" name="Line 20"/>
            <p:cNvSpPr>
              <a:spLocks noChangeShapeType="1"/>
            </p:cNvSpPr>
            <p:nvPr/>
          </p:nvSpPr>
          <p:spPr bwMode="auto">
            <a:xfrm flipV="1">
              <a:off x="3183" y="1934"/>
              <a:ext cx="281" cy="4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7" name="Freeform 21"/>
            <p:cNvSpPr>
              <a:spLocks/>
            </p:cNvSpPr>
            <p:nvPr/>
          </p:nvSpPr>
          <p:spPr bwMode="auto">
            <a:xfrm>
              <a:off x="3433" y="1880"/>
              <a:ext cx="67" cy="76"/>
            </a:xfrm>
            <a:custGeom>
              <a:avLst/>
              <a:gdLst>
                <a:gd name="T0" fmla="*/ 57 w 67"/>
                <a:gd name="T1" fmla="*/ 76 h 76"/>
                <a:gd name="T2" fmla="*/ 67 w 67"/>
                <a:gd name="T3" fmla="*/ 0 h 76"/>
                <a:gd name="T4" fmla="*/ 0 w 67"/>
                <a:gd name="T5" fmla="*/ 38 h 76"/>
                <a:gd name="T6" fmla="*/ 57 w 67"/>
                <a:gd name="T7" fmla="*/ 76 h 76"/>
              </a:gdLst>
              <a:ahLst/>
              <a:cxnLst>
                <a:cxn ang="0">
                  <a:pos x="T0" y="T1"/>
                </a:cxn>
                <a:cxn ang="0">
                  <a:pos x="T2" y="T3"/>
                </a:cxn>
                <a:cxn ang="0">
                  <a:pos x="T4" y="T5"/>
                </a:cxn>
                <a:cxn ang="0">
                  <a:pos x="T6" y="T7"/>
                </a:cxn>
              </a:cxnLst>
              <a:rect l="0" t="0" r="r" b="b"/>
              <a:pathLst>
                <a:path w="67" h="76">
                  <a:moveTo>
                    <a:pt x="57" y="76"/>
                  </a:moveTo>
                  <a:lnTo>
                    <a:pt x="67" y="0"/>
                  </a:lnTo>
                  <a:lnTo>
                    <a:pt x="0" y="38"/>
                  </a:lnTo>
                  <a:lnTo>
                    <a:pt x="5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2601" name="Group 25"/>
          <p:cNvGrpSpPr>
            <a:grpSpLocks/>
          </p:cNvGrpSpPr>
          <p:nvPr/>
        </p:nvGrpSpPr>
        <p:grpSpPr bwMode="auto">
          <a:xfrm>
            <a:off x="5303838" y="3114675"/>
            <a:ext cx="503237" cy="763588"/>
            <a:chOff x="3341" y="1879"/>
            <a:chExt cx="317" cy="481"/>
          </a:xfrm>
        </p:grpSpPr>
        <p:sp>
          <p:nvSpPr>
            <p:cNvPr id="152599" name="Line 23"/>
            <p:cNvSpPr>
              <a:spLocks noChangeShapeType="1"/>
            </p:cNvSpPr>
            <p:nvPr/>
          </p:nvSpPr>
          <p:spPr bwMode="auto">
            <a:xfrm flipH="1">
              <a:off x="3377" y="1879"/>
              <a:ext cx="281" cy="4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0" name="Freeform 24"/>
            <p:cNvSpPr>
              <a:spLocks/>
            </p:cNvSpPr>
            <p:nvPr/>
          </p:nvSpPr>
          <p:spPr bwMode="auto">
            <a:xfrm>
              <a:off x="3341" y="2284"/>
              <a:ext cx="68" cy="76"/>
            </a:xfrm>
            <a:custGeom>
              <a:avLst/>
              <a:gdLst>
                <a:gd name="T0" fmla="*/ 11 w 68"/>
                <a:gd name="T1" fmla="*/ 0 h 76"/>
                <a:gd name="T2" fmla="*/ 0 w 68"/>
                <a:gd name="T3" fmla="*/ 76 h 76"/>
                <a:gd name="T4" fmla="*/ 68 w 68"/>
                <a:gd name="T5" fmla="*/ 38 h 76"/>
                <a:gd name="T6" fmla="*/ 11 w 68"/>
                <a:gd name="T7" fmla="*/ 0 h 76"/>
              </a:gdLst>
              <a:ahLst/>
              <a:cxnLst>
                <a:cxn ang="0">
                  <a:pos x="T0" y="T1"/>
                </a:cxn>
                <a:cxn ang="0">
                  <a:pos x="T2" y="T3"/>
                </a:cxn>
                <a:cxn ang="0">
                  <a:pos x="T4" y="T5"/>
                </a:cxn>
                <a:cxn ang="0">
                  <a:pos x="T6" y="T7"/>
                </a:cxn>
              </a:cxnLst>
              <a:rect l="0" t="0" r="r" b="b"/>
              <a:pathLst>
                <a:path w="68" h="76">
                  <a:moveTo>
                    <a:pt x="11" y="0"/>
                  </a:moveTo>
                  <a:lnTo>
                    <a:pt x="0" y="76"/>
                  </a:lnTo>
                  <a:lnTo>
                    <a:pt x="68" y="3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2602" name="Rectangle 26"/>
          <p:cNvSpPr>
            <a:spLocks noChangeArrowheads="1"/>
          </p:cNvSpPr>
          <p:nvPr/>
        </p:nvSpPr>
        <p:spPr bwMode="auto">
          <a:xfrm>
            <a:off x="4926013" y="3114675"/>
            <a:ext cx="377825" cy="327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03" name="Rectangle 27"/>
          <p:cNvSpPr>
            <a:spLocks noChangeArrowheads="1"/>
          </p:cNvSpPr>
          <p:nvPr/>
        </p:nvSpPr>
        <p:spPr bwMode="auto">
          <a:xfrm>
            <a:off x="5027613" y="3160713"/>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宋体" charset="-122"/>
              </a:rPr>
              <a:t>①</a:t>
            </a:r>
            <a:endParaRPr lang="en-US" altLang="zh-CN"/>
          </a:p>
        </p:txBody>
      </p:sp>
      <p:sp>
        <p:nvSpPr>
          <p:cNvPr id="152604" name="Rectangle 28"/>
          <p:cNvSpPr>
            <a:spLocks noChangeArrowheads="1"/>
          </p:cNvSpPr>
          <p:nvPr/>
        </p:nvSpPr>
        <p:spPr bwMode="auto">
          <a:xfrm>
            <a:off x="5175250" y="3154363"/>
            <a:ext cx="3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152605" name="Rectangle 29"/>
          <p:cNvSpPr>
            <a:spLocks noChangeArrowheads="1"/>
          </p:cNvSpPr>
          <p:nvPr/>
        </p:nvSpPr>
        <p:spPr bwMode="auto">
          <a:xfrm>
            <a:off x="5681663" y="3224213"/>
            <a:ext cx="377825" cy="327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06" name="Rectangle 30"/>
          <p:cNvSpPr>
            <a:spLocks noChangeArrowheads="1"/>
          </p:cNvSpPr>
          <p:nvPr/>
        </p:nvSpPr>
        <p:spPr bwMode="auto">
          <a:xfrm>
            <a:off x="5783263" y="3268663"/>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宋体" charset="-122"/>
              </a:rPr>
              <a:t>②</a:t>
            </a:r>
            <a:endParaRPr lang="en-US" altLang="zh-CN"/>
          </a:p>
        </p:txBody>
      </p:sp>
      <p:sp>
        <p:nvSpPr>
          <p:cNvPr id="152607" name="Rectangle 31"/>
          <p:cNvSpPr>
            <a:spLocks noChangeArrowheads="1"/>
          </p:cNvSpPr>
          <p:nvPr/>
        </p:nvSpPr>
        <p:spPr bwMode="auto">
          <a:xfrm>
            <a:off x="5930900" y="3263900"/>
            <a:ext cx="3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152608" name="Rectangle 32"/>
          <p:cNvSpPr>
            <a:spLocks noChangeArrowheads="1"/>
          </p:cNvSpPr>
          <p:nvPr/>
        </p:nvSpPr>
        <p:spPr bwMode="auto">
          <a:xfrm>
            <a:off x="6437313" y="3332163"/>
            <a:ext cx="377825" cy="327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09" name="Rectangle 33"/>
          <p:cNvSpPr>
            <a:spLocks noChangeArrowheads="1"/>
          </p:cNvSpPr>
          <p:nvPr/>
        </p:nvSpPr>
        <p:spPr bwMode="auto">
          <a:xfrm>
            <a:off x="6537325" y="33782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宋体" charset="-122"/>
              </a:rPr>
              <a:t>③</a:t>
            </a:r>
            <a:endParaRPr lang="en-US" altLang="zh-CN"/>
          </a:p>
        </p:txBody>
      </p:sp>
      <p:sp>
        <p:nvSpPr>
          <p:cNvPr id="152610" name="Rectangle 34"/>
          <p:cNvSpPr>
            <a:spLocks noChangeArrowheads="1"/>
          </p:cNvSpPr>
          <p:nvPr/>
        </p:nvSpPr>
        <p:spPr bwMode="auto">
          <a:xfrm>
            <a:off x="6684963" y="3373438"/>
            <a:ext cx="3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152611" name="Rectangle 35"/>
          <p:cNvSpPr>
            <a:spLocks noChangeArrowheads="1"/>
          </p:cNvSpPr>
          <p:nvPr/>
        </p:nvSpPr>
        <p:spPr bwMode="auto">
          <a:xfrm>
            <a:off x="5554663" y="3441700"/>
            <a:ext cx="250825" cy="327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12" name="Rectangle 36"/>
          <p:cNvSpPr>
            <a:spLocks noChangeArrowheads="1"/>
          </p:cNvSpPr>
          <p:nvPr/>
        </p:nvSpPr>
        <p:spPr bwMode="auto">
          <a:xfrm>
            <a:off x="5573713" y="3519488"/>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K</a:t>
            </a:r>
            <a:endParaRPr lang="en-US" altLang="zh-CN"/>
          </a:p>
        </p:txBody>
      </p:sp>
      <p:sp>
        <p:nvSpPr>
          <p:cNvPr id="152613" name="Rectangle 37"/>
          <p:cNvSpPr>
            <a:spLocks noChangeArrowheads="1"/>
          </p:cNvSpPr>
          <p:nvPr/>
        </p:nvSpPr>
        <p:spPr bwMode="auto">
          <a:xfrm>
            <a:off x="5678488" y="3519488"/>
            <a:ext cx="3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152614" name="Rectangle 38"/>
          <p:cNvSpPr>
            <a:spLocks noChangeArrowheads="1"/>
          </p:cNvSpPr>
          <p:nvPr/>
        </p:nvSpPr>
        <p:spPr bwMode="auto">
          <a:xfrm>
            <a:off x="5807075" y="3768725"/>
            <a:ext cx="252413" cy="327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15" name="Rectangle 39"/>
          <p:cNvSpPr>
            <a:spLocks noChangeArrowheads="1"/>
          </p:cNvSpPr>
          <p:nvPr/>
        </p:nvSpPr>
        <p:spPr bwMode="auto">
          <a:xfrm>
            <a:off x="6443663" y="3213100"/>
            <a:ext cx="1095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K</a:t>
            </a:r>
            <a:endParaRPr lang="en-US" altLang="zh-CN"/>
          </a:p>
        </p:txBody>
      </p:sp>
      <p:sp>
        <p:nvSpPr>
          <p:cNvPr id="152616" name="Rectangle 40"/>
          <p:cNvSpPr>
            <a:spLocks noChangeArrowheads="1"/>
          </p:cNvSpPr>
          <p:nvPr/>
        </p:nvSpPr>
        <p:spPr bwMode="auto">
          <a:xfrm>
            <a:off x="5932488" y="3844925"/>
            <a:ext cx="3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grpSp>
        <p:nvGrpSpPr>
          <p:cNvPr id="152619" name="Group 43"/>
          <p:cNvGrpSpPr>
            <a:grpSpLocks/>
          </p:cNvGrpSpPr>
          <p:nvPr/>
        </p:nvGrpSpPr>
        <p:grpSpPr bwMode="auto">
          <a:xfrm>
            <a:off x="6184900" y="3114675"/>
            <a:ext cx="377825" cy="763588"/>
            <a:chOff x="3896" y="1879"/>
            <a:chExt cx="238" cy="481"/>
          </a:xfrm>
        </p:grpSpPr>
        <p:sp>
          <p:nvSpPr>
            <p:cNvPr id="152617" name="Line 41"/>
            <p:cNvSpPr>
              <a:spLocks noChangeShapeType="1"/>
            </p:cNvSpPr>
            <p:nvPr/>
          </p:nvSpPr>
          <p:spPr bwMode="auto">
            <a:xfrm>
              <a:off x="3896" y="1879"/>
              <a:ext cx="208" cy="4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8" name="Freeform 42"/>
            <p:cNvSpPr>
              <a:spLocks/>
            </p:cNvSpPr>
            <p:nvPr/>
          </p:nvSpPr>
          <p:spPr bwMode="auto">
            <a:xfrm>
              <a:off x="4073" y="2282"/>
              <a:ext cx="61" cy="78"/>
            </a:xfrm>
            <a:custGeom>
              <a:avLst/>
              <a:gdLst>
                <a:gd name="T0" fmla="*/ 0 w 61"/>
                <a:gd name="T1" fmla="*/ 31 h 78"/>
                <a:gd name="T2" fmla="*/ 61 w 61"/>
                <a:gd name="T3" fmla="*/ 78 h 78"/>
                <a:gd name="T4" fmla="*/ 61 w 61"/>
                <a:gd name="T5" fmla="*/ 0 h 78"/>
                <a:gd name="T6" fmla="*/ 0 w 61"/>
                <a:gd name="T7" fmla="*/ 31 h 78"/>
              </a:gdLst>
              <a:ahLst/>
              <a:cxnLst>
                <a:cxn ang="0">
                  <a:pos x="T0" y="T1"/>
                </a:cxn>
                <a:cxn ang="0">
                  <a:pos x="T2" y="T3"/>
                </a:cxn>
                <a:cxn ang="0">
                  <a:pos x="T4" y="T5"/>
                </a:cxn>
                <a:cxn ang="0">
                  <a:pos x="T6" y="T7"/>
                </a:cxn>
              </a:cxnLst>
              <a:rect l="0" t="0" r="r" b="b"/>
              <a:pathLst>
                <a:path w="61" h="78">
                  <a:moveTo>
                    <a:pt x="0" y="31"/>
                  </a:moveTo>
                  <a:lnTo>
                    <a:pt x="61" y="78"/>
                  </a:lnTo>
                  <a:lnTo>
                    <a:pt x="61"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033710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a:t>密钥分配</a:t>
            </a:r>
          </a:p>
        </p:txBody>
      </p:sp>
      <p:sp>
        <p:nvSpPr>
          <p:cNvPr id="330755" name="Rectangle 3"/>
          <p:cNvSpPr>
            <a:spLocks noGrp="1" noChangeArrowheads="1"/>
          </p:cNvSpPr>
          <p:nvPr>
            <p:ph type="body" idx="1"/>
          </p:nvPr>
        </p:nvSpPr>
        <p:spPr/>
        <p:txBody>
          <a:bodyPr/>
          <a:lstStyle/>
          <a:p>
            <a:r>
              <a:rPr lang="zh-CN" altLang="en-US"/>
              <a:t>基于对称密码体制的密钥分配</a:t>
            </a:r>
          </a:p>
          <a:p>
            <a:r>
              <a:rPr lang="zh-CN" altLang="en-US"/>
              <a:t>基于公开密码体制的秘密密钥分配</a:t>
            </a:r>
          </a:p>
          <a:p>
            <a:endParaRPr lang="en-US" altLang="zh-CN"/>
          </a:p>
        </p:txBody>
      </p:sp>
    </p:spTree>
    <p:extLst>
      <p:ext uri="{BB962C8B-B14F-4D97-AF65-F5344CB8AC3E}">
        <p14:creationId xmlns:p14="http://schemas.microsoft.com/office/powerpoint/2010/main" val="20512827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dirty="0"/>
              <a:t>基于对称密码体制的密钥</a:t>
            </a:r>
            <a:r>
              <a:rPr lang="zh-CN" altLang="en-US" dirty="0" smtClean="0"/>
              <a:t>分配</a:t>
            </a:r>
            <a:endParaRPr lang="zh-CN" altLang="zh-CN" dirty="0"/>
          </a:p>
        </p:txBody>
      </p:sp>
      <p:sp>
        <p:nvSpPr>
          <p:cNvPr id="156675" name="Rectangle 3"/>
          <p:cNvSpPr>
            <a:spLocks noGrp="1" noChangeArrowheads="1"/>
          </p:cNvSpPr>
          <p:nvPr>
            <p:ph type="body" idx="1"/>
          </p:nvPr>
        </p:nvSpPr>
        <p:spPr/>
        <p:txBody>
          <a:bodyPr/>
          <a:lstStyle/>
          <a:p>
            <a:pPr marL="447675" indent="-447675">
              <a:lnSpc>
                <a:spcPct val="90000"/>
              </a:lnSpc>
            </a:pPr>
            <a:r>
              <a:rPr lang="zh-CN" altLang="en-US" sz="2100"/>
              <a:t>对称加密方法能够对数据保密。如果用这种加密方法对数据进行加密，并管理好密钥，那么就可以保证数据的机密性。</a:t>
            </a:r>
          </a:p>
          <a:p>
            <a:pPr marL="447675" indent="-447675">
              <a:lnSpc>
                <a:spcPct val="90000"/>
              </a:lnSpc>
            </a:pPr>
            <a:r>
              <a:rPr lang="zh-CN" altLang="en-US" sz="2100"/>
              <a:t>可是，数据在传输过程中该怎么办</a:t>
            </a:r>
            <a:r>
              <a:rPr lang="en-US" altLang="zh-CN" sz="2100"/>
              <a:t>?</a:t>
            </a:r>
            <a:r>
              <a:rPr lang="zh-CN" altLang="en-US" sz="2100"/>
              <a:t>如果传输的发送端进行加密，并想在接收端对其解密。那么接收端怎么得到发送端的密钥呢</a:t>
            </a:r>
            <a:r>
              <a:rPr lang="en-US" altLang="zh-CN" sz="2100"/>
              <a:t>?</a:t>
            </a:r>
            <a:r>
              <a:rPr lang="zh-CN" altLang="en-US" sz="2100"/>
              <a:t>如果想通过网络把密钥从发送端传到接收端，那么这个密钥只能是明文传输。如果密钥在传输过程中被第三者窃听到，那么整个加密过程就毫无意义。</a:t>
            </a:r>
          </a:p>
          <a:p>
            <a:pPr marL="447675" indent="-447675">
              <a:lnSpc>
                <a:spcPct val="90000"/>
              </a:lnSpc>
            </a:pPr>
            <a:r>
              <a:rPr lang="zh-CN" altLang="en-US" sz="2100"/>
              <a:t>如果每两个用户之间都是用一个密钥进行安全通信，那么每个用户要维护的密钥数目太多。</a:t>
            </a:r>
          </a:p>
        </p:txBody>
      </p:sp>
    </p:spTree>
    <p:extLst>
      <p:ext uri="{BB962C8B-B14F-4D97-AF65-F5344CB8AC3E}">
        <p14:creationId xmlns:p14="http://schemas.microsoft.com/office/powerpoint/2010/main" val="80849480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z="3400"/>
              <a:t>带鉴别与抗重放机制的密钥分配方案</a:t>
            </a:r>
          </a:p>
        </p:txBody>
      </p:sp>
      <p:sp>
        <p:nvSpPr>
          <p:cNvPr id="153603" name="Rectangle 3"/>
          <p:cNvSpPr>
            <a:spLocks noGrp="1" noChangeArrowheads="1"/>
          </p:cNvSpPr>
          <p:nvPr>
            <p:ph type="body" idx="1"/>
          </p:nvPr>
        </p:nvSpPr>
        <p:spPr/>
        <p:txBody>
          <a:bodyPr/>
          <a:lstStyle/>
          <a:p>
            <a:endParaRPr lang="zh-CN" altLang="zh-CN"/>
          </a:p>
        </p:txBody>
      </p:sp>
      <p:pic>
        <p:nvPicPr>
          <p:cNvPr id="153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5" name="Text Box 5"/>
          <p:cNvSpPr txBox="1">
            <a:spLocks noChangeArrowheads="1"/>
          </p:cNvSpPr>
          <p:nvPr/>
        </p:nvSpPr>
        <p:spPr bwMode="auto">
          <a:xfrm>
            <a:off x="5076825" y="3933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53607" name="Rectangle 7"/>
          <p:cNvSpPr>
            <a:spLocks noChangeArrowheads="1"/>
          </p:cNvSpPr>
          <p:nvPr/>
        </p:nvSpPr>
        <p:spPr bwMode="auto">
          <a:xfrm>
            <a:off x="5148263" y="4005263"/>
            <a:ext cx="71437"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06" name="Text Box 6"/>
          <p:cNvSpPr txBox="1">
            <a:spLocks noChangeArrowheads="1"/>
          </p:cNvSpPr>
          <p:nvPr/>
        </p:nvSpPr>
        <p:spPr bwMode="auto">
          <a:xfrm>
            <a:off x="5045075" y="3933825"/>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p>
        </p:txBody>
      </p:sp>
    </p:spTree>
    <p:extLst>
      <p:ext uri="{BB962C8B-B14F-4D97-AF65-F5344CB8AC3E}">
        <p14:creationId xmlns:p14="http://schemas.microsoft.com/office/powerpoint/2010/main" val="2689539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endParaRPr lang="zh-CN" altLang="zh-CN"/>
          </a:p>
        </p:txBody>
      </p:sp>
      <p:sp>
        <p:nvSpPr>
          <p:cNvPr id="335875" name="Rectangle 3"/>
          <p:cNvSpPr>
            <a:spLocks noGrp="1" noChangeArrowheads="1"/>
          </p:cNvSpPr>
          <p:nvPr>
            <p:ph type="body" idx="1"/>
          </p:nvPr>
        </p:nvSpPr>
        <p:spPr/>
        <p:txBody>
          <a:bodyPr/>
          <a:lstStyle/>
          <a:p>
            <a:pPr>
              <a:lnSpc>
                <a:spcPct val="90000"/>
              </a:lnSpc>
            </a:pPr>
            <a:r>
              <a:rPr lang="zh-CN" altLang="en-US" sz="2000"/>
              <a:t>特点：</a:t>
            </a:r>
          </a:p>
          <a:p>
            <a:pPr lvl="1">
              <a:lnSpc>
                <a:spcPct val="90000"/>
              </a:lnSpc>
            </a:pPr>
            <a:r>
              <a:rPr lang="zh-CN" altLang="en-US" sz="2000"/>
              <a:t>它能够满足每一个用户只需要维护一个密钥，就可以和任意一个用户进行安全通信。为了这个目的，建立一个安全的密钥颁发中心</a:t>
            </a:r>
            <a:r>
              <a:rPr lang="en-US" altLang="zh-CN" sz="2000"/>
              <a:t>(Key Distribution Center</a:t>
            </a:r>
            <a:r>
              <a:rPr lang="zh-CN" altLang="en-US" sz="2000"/>
              <a:t>，</a:t>
            </a:r>
            <a:r>
              <a:rPr lang="en-US" altLang="zh-CN" sz="2000"/>
              <a:t>KDC)</a:t>
            </a:r>
            <a:r>
              <a:rPr lang="zh-CN" altLang="en-US" sz="2000"/>
              <a:t>。每一个用户使用自己的保密密钥与</a:t>
            </a:r>
            <a:r>
              <a:rPr lang="en-US" altLang="zh-CN" sz="2000"/>
              <a:t>KDC</a:t>
            </a:r>
            <a:r>
              <a:rPr lang="zh-CN" altLang="en-US" sz="2000"/>
              <a:t>进行保密通信。如果一个用户想跟另一个用户进行保密通信时，它会向</a:t>
            </a:r>
            <a:r>
              <a:rPr lang="en-US" altLang="zh-CN" sz="2000"/>
              <a:t>KDC</a:t>
            </a:r>
            <a:r>
              <a:rPr lang="zh-CN" altLang="en-US" sz="2000"/>
              <a:t>申请一个临时密钥。这个临时密钥只被使用在本次通信中。</a:t>
            </a:r>
            <a:r>
              <a:rPr lang="en-US" altLang="zh-CN" sz="2000"/>
              <a:t>KDC</a:t>
            </a:r>
            <a:r>
              <a:rPr lang="zh-CN" altLang="en-US" sz="2000"/>
              <a:t>在收到请求后，生成一个临时的密钥，并用安全通信，把这个密钥传给要与之进行通信的相应用户。</a:t>
            </a:r>
          </a:p>
          <a:p>
            <a:pPr lvl="1">
              <a:lnSpc>
                <a:spcPct val="90000"/>
              </a:lnSpc>
            </a:pPr>
            <a:r>
              <a:rPr lang="zh-CN" altLang="en-US" sz="2000"/>
              <a:t>用户必须信任</a:t>
            </a:r>
            <a:r>
              <a:rPr lang="en-US" altLang="zh-CN" sz="2000"/>
              <a:t>KDC</a:t>
            </a:r>
          </a:p>
          <a:p>
            <a:pPr lvl="1">
              <a:lnSpc>
                <a:spcPct val="90000"/>
              </a:lnSpc>
            </a:pPr>
            <a:r>
              <a:rPr lang="en-US" altLang="zh-CN" sz="2000"/>
              <a:t>KDC</a:t>
            </a:r>
            <a:r>
              <a:rPr lang="zh-CN" altLang="en-US" sz="2000"/>
              <a:t>能解密用户间通信的内容</a:t>
            </a:r>
          </a:p>
          <a:p>
            <a:pPr lvl="1">
              <a:lnSpc>
                <a:spcPct val="90000"/>
              </a:lnSpc>
            </a:pPr>
            <a:r>
              <a:rPr lang="zh-CN" altLang="en-US" sz="2000"/>
              <a:t>适合于中、小型网络环境</a:t>
            </a:r>
          </a:p>
          <a:p>
            <a:pPr lvl="1">
              <a:lnSpc>
                <a:spcPct val="90000"/>
              </a:lnSpc>
            </a:pPr>
            <a:endParaRPr lang="en-US" altLang="zh-CN" sz="2000"/>
          </a:p>
        </p:txBody>
      </p:sp>
    </p:spTree>
    <p:extLst>
      <p:ext uri="{BB962C8B-B14F-4D97-AF65-F5344CB8AC3E}">
        <p14:creationId xmlns:p14="http://schemas.microsoft.com/office/powerpoint/2010/main" val="2240042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sz="3800"/>
              <a:t>基于公开密钥体制的秘密密钥分配</a:t>
            </a:r>
          </a:p>
        </p:txBody>
      </p:sp>
      <p:sp>
        <p:nvSpPr>
          <p:cNvPr id="162819" name="Rectangle 3"/>
          <p:cNvSpPr>
            <a:spLocks noGrp="1" noChangeArrowheads="1"/>
          </p:cNvSpPr>
          <p:nvPr>
            <p:ph type="body" idx="1"/>
          </p:nvPr>
        </p:nvSpPr>
        <p:spPr/>
        <p:txBody>
          <a:bodyPr/>
          <a:lstStyle/>
          <a:p>
            <a:r>
              <a:rPr lang="zh-CN" altLang="en-US"/>
              <a:t>简单的秘密密钥分配</a:t>
            </a:r>
            <a:r>
              <a:rPr lang="en-US" altLang="zh-CN" sz="2600" b="1"/>
              <a:t>Simple secret key distribution  </a:t>
            </a:r>
          </a:p>
          <a:p>
            <a:r>
              <a:rPr lang="zh-CN" altLang="en-US"/>
              <a:t>具有保密和鉴别能力的分配</a:t>
            </a:r>
            <a:r>
              <a:rPr lang="en-US" altLang="zh-CN" sz="2600" b="1"/>
              <a:t>Secret key distribution with confidentiality  and auhtentication </a:t>
            </a:r>
          </a:p>
          <a:p>
            <a:endParaRPr lang="en-US" altLang="zh-CN"/>
          </a:p>
        </p:txBody>
      </p:sp>
    </p:spTree>
    <p:extLst>
      <p:ext uri="{BB962C8B-B14F-4D97-AF65-F5344CB8AC3E}">
        <p14:creationId xmlns:p14="http://schemas.microsoft.com/office/powerpoint/2010/main" val="181682898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z="3800"/>
              <a:t>Simple secret key distribution</a:t>
            </a:r>
          </a:p>
        </p:txBody>
      </p:sp>
      <p:sp>
        <p:nvSpPr>
          <p:cNvPr id="163843" name="Rectangle 3"/>
          <p:cNvSpPr>
            <a:spLocks noGrp="1" noChangeArrowheads="1"/>
          </p:cNvSpPr>
          <p:nvPr>
            <p:ph type="body" idx="1"/>
          </p:nvPr>
        </p:nvSpPr>
        <p:spPr/>
        <p:txBody>
          <a:bodyPr/>
          <a:lstStyle/>
          <a:p>
            <a:pPr>
              <a:lnSpc>
                <a:spcPct val="80000"/>
              </a:lnSpc>
            </a:pPr>
            <a:r>
              <a:rPr lang="en-US" altLang="zh-CN" sz="1900"/>
              <a:t>Merkle</a:t>
            </a:r>
            <a:r>
              <a:rPr lang="zh-CN" altLang="en-US" sz="1900"/>
              <a:t>的建议</a:t>
            </a:r>
            <a:r>
              <a:rPr lang="en-US" altLang="zh-CN" sz="1900"/>
              <a:t>:[Merkle 79]</a:t>
            </a:r>
          </a:p>
          <a:p>
            <a:pPr>
              <a:lnSpc>
                <a:spcPct val="80000"/>
              </a:lnSpc>
            </a:pPr>
            <a:endParaRPr lang="en-US" altLang="zh-CN" sz="1900"/>
          </a:p>
          <a:p>
            <a:pPr>
              <a:lnSpc>
                <a:spcPct val="80000"/>
              </a:lnSpc>
            </a:pPr>
            <a:endParaRPr lang="en-US" altLang="zh-CN" sz="1900"/>
          </a:p>
          <a:p>
            <a:pPr>
              <a:lnSpc>
                <a:spcPct val="80000"/>
              </a:lnSpc>
            </a:pPr>
            <a:endParaRPr lang="en-US" altLang="zh-CN" sz="1900"/>
          </a:p>
          <a:p>
            <a:pPr>
              <a:lnSpc>
                <a:spcPct val="80000"/>
              </a:lnSpc>
            </a:pPr>
            <a:endParaRPr lang="en-US" altLang="zh-CN" sz="1900"/>
          </a:p>
          <a:p>
            <a:pPr>
              <a:lnSpc>
                <a:spcPct val="80000"/>
              </a:lnSpc>
            </a:pPr>
            <a:endParaRPr lang="en-US" altLang="zh-CN" sz="1900"/>
          </a:p>
          <a:p>
            <a:pPr>
              <a:lnSpc>
                <a:spcPct val="80000"/>
              </a:lnSpc>
            </a:pPr>
            <a:endParaRPr lang="en-US" altLang="zh-CN" sz="1900"/>
          </a:p>
          <a:p>
            <a:pPr>
              <a:lnSpc>
                <a:spcPct val="80000"/>
              </a:lnSpc>
              <a:buFont typeface="Wingdings" pitchFamily="2" charset="2"/>
              <a:buNone/>
            </a:pPr>
            <a:r>
              <a:rPr lang="en-US" altLang="zh-CN" sz="1900"/>
              <a:t>A</a:t>
            </a:r>
            <a:r>
              <a:rPr lang="zh-CN" altLang="en-US" sz="1900"/>
              <a:t>生成</a:t>
            </a:r>
            <a:r>
              <a:rPr lang="en-US" altLang="zh-CN" sz="1900"/>
              <a:t>{KUa,KRa}, A→B: (ID</a:t>
            </a:r>
            <a:r>
              <a:rPr lang="en-US" altLang="zh-CN" sz="2600" b="1" baseline="-25000"/>
              <a:t>A</a:t>
            </a:r>
            <a:r>
              <a:rPr lang="en-US" altLang="zh-CN" sz="1900"/>
              <a:t>,KUa)</a:t>
            </a:r>
          </a:p>
          <a:p>
            <a:pPr>
              <a:lnSpc>
                <a:spcPct val="80000"/>
              </a:lnSpc>
              <a:buFont typeface="Wingdings" pitchFamily="2" charset="2"/>
              <a:buNone/>
            </a:pPr>
            <a:r>
              <a:rPr lang="en-US" altLang="zh-CN" sz="1900"/>
              <a:t>B</a:t>
            </a:r>
            <a:r>
              <a:rPr lang="zh-CN" altLang="en-US" sz="1900"/>
              <a:t>生成随机密钥</a:t>
            </a:r>
            <a:r>
              <a:rPr lang="en-US" altLang="zh-CN" sz="1900"/>
              <a:t>Ks, B→A: E</a:t>
            </a:r>
            <a:r>
              <a:rPr lang="en-US" altLang="zh-CN" sz="1900" baseline="-25000"/>
              <a:t>KUa</a:t>
            </a:r>
            <a:r>
              <a:rPr lang="en-US" altLang="zh-CN" sz="1900"/>
              <a:t>(Ks)</a:t>
            </a:r>
          </a:p>
          <a:p>
            <a:pPr>
              <a:lnSpc>
                <a:spcPct val="80000"/>
              </a:lnSpc>
              <a:buFont typeface="Wingdings" pitchFamily="2" charset="2"/>
              <a:buNone/>
            </a:pPr>
            <a:r>
              <a:rPr lang="en-US" altLang="zh-CN" sz="1900"/>
              <a:t>A</a:t>
            </a:r>
            <a:r>
              <a:rPr lang="zh-CN" altLang="en-US" sz="1900"/>
              <a:t>解密</a:t>
            </a:r>
            <a:r>
              <a:rPr lang="en-US" altLang="zh-CN" sz="1900"/>
              <a:t>E</a:t>
            </a:r>
            <a:r>
              <a:rPr lang="en-US" altLang="zh-CN" sz="1900" baseline="-25000"/>
              <a:t>KUa</a:t>
            </a:r>
            <a:r>
              <a:rPr lang="en-US" altLang="zh-CN" sz="1900"/>
              <a:t>(Ks)</a:t>
            </a:r>
            <a:r>
              <a:rPr lang="zh-CN" altLang="en-US" sz="1900"/>
              <a:t>得到</a:t>
            </a:r>
            <a:r>
              <a:rPr lang="en-US" altLang="zh-CN" sz="1900"/>
              <a:t>Ks: D</a:t>
            </a:r>
            <a:r>
              <a:rPr lang="en-US" altLang="zh-CN" sz="1900" baseline="-25000"/>
              <a:t>KRa</a:t>
            </a:r>
            <a:r>
              <a:rPr lang="en-US" altLang="zh-CN" sz="1900"/>
              <a:t>(E</a:t>
            </a:r>
            <a:r>
              <a:rPr lang="en-US" altLang="zh-CN" sz="1900" baseline="-25000"/>
              <a:t>KUa</a:t>
            </a:r>
            <a:r>
              <a:rPr lang="en-US" altLang="zh-CN" sz="1900"/>
              <a:t>(Ks))</a:t>
            </a:r>
          </a:p>
          <a:p>
            <a:pPr>
              <a:lnSpc>
                <a:spcPct val="80000"/>
              </a:lnSpc>
              <a:buFont typeface="Wingdings" pitchFamily="2" charset="2"/>
              <a:buNone/>
            </a:pPr>
            <a:r>
              <a:rPr lang="en-US" altLang="zh-CN" sz="1900"/>
              <a:t>A</a:t>
            </a:r>
            <a:r>
              <a:rPr lang="zh-CN" altLang="en-US" sz="1900"/>
              <a:t>丢弃</a:t>
            </a:r>
            <a:r>
              <a:rPr lang="en-US" altLang="zh-CN" sz="1900"/>
              <a:t>{KUa,KRa},B</a:t>
            </a:r>
            <a:r>
              <a:rPr lang="zh-CN" altLang="en-US" sz="1900"/>
              <a:t>丢弃</a:t>
            </a:r>
            <a:r>
              <a:rPr lang="en-US" altLang="zh-CN" sz="1900"/>
              <a:t>KUa</a:t>
            </a:r>
          </a:p>
          <a:p>
            <a:pPr>
              <a:lnSpc>
                <a:spcPct val="80000"/>
              </a:lnSpc>
            </a:pPr>
            <a:r>
              <a:rPr lang="zh-CN" altLang="en-US" sz="1900"/>
              <a:t>通讯前不需存在密钥</a:t>
            </a:r>
            <a:r>
              <a:rPr lang="en-US" altLang="zh-CN" sz="1900"/>
              <a:t>,</a:t>
            </a:r>
            <a:r>
              <a:rPr lang="zh-CN" altLang="en-US" sz="1900"/>
              <a:t>通讯后也不存在密钥</a:t>
            </a:r>
          </a:p>
          <a:p>
            <a:pPr>
              <a:lnSpc>
                <a:spcPct val="80000"/>
              </a:lnSpc>
            </a:pPr>
            <a:r>
              <a:rPr lang="zh-CN" altLang="en-US" sz="1900"/>
              <a:t>能抵抗偷听</a:t>
            </a:r>
            <a:r>
              <a:rPr lang="en-US" altLang="zh-CN" sz="1900"/>
              <a:t>,</a:t>
            </a:r>
            <a:r>
              <a:rPr lang="zh-CN" altLang="en-US" sz="1900"/>
              <a:t>不能抵抗主动攻击</a:t>
            </a:r>
            <a:r>
              <a:rPr lang="en-US" altLang="zh-CN" sz="1900"/>
              <a:t>(</a:t>
            </a:r>
            <a:r>
              <a:rPr lang="zh-CN" altLang="en-US" sz="1900"/>
              <a:t>中间人攻击</a:t>
            </a:r>
            <a:r>
              <a:rPr lang="en-US" altLang="zh-CN" sz="1900"/>
              <a:t>)</a:t>
            </a:r>
          </a:p>
          <a:p>
            <a:pPr>
              <a:lnSpc>
                <a:spcPct val="80000"/>
              </a:lnSpc>
            </a:pPr>
            <a:endParaRPr lang="en-US" altLang="zh-CN" sz="1900"/>
          </a:p>
        </p:txBody>
      </p:sp>
      <p:pic>
        <p:nvPicPr>
          <p:cNvPr id="16384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2545829"/>
            <a:ext cx="76390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6942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052736"/>
            <a:ext cx="8229600" cy="711200"/>
          </a:xfrm>
        </p:spPr>
        <p:txBody>
          <a:bodyPr/>
          <a:lstStyle/>
          <a:p>
            <a:r>
              <a:rPr lang="zh-CN" altLang="en-US" dirty="0"/>
              <a:t>需求与问题</a:t>
            </a:r>
            <a:endParaRPr lang="zh-CN" altLang="en-US" dirty="0"/>
          </a:p>
        </p:txBody>
      </p:sp>
      <p:sp>
        <p:nvSpPr>
          <p:cNvPr id="4" name="Rectangle 3"/>
          <p:cNvSpPr txBox="1">
            <a:spLocks noChangeArrowheads="1"/>
          </p:cNvSpPr>
          <p:nvPr/>
        </p:nvSpPr>
        <p:spPr bwMode="auto">
          <a:xfrm>
            <a:off x="611560" y="1772816"/>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sz="2100" b="0" dirty="0" smtClean="0"/>
              <a:t>保密性</a:t>
            </a:r>
            <a:endParaRPr lang="en-US" altLang="zh-CN" sz="2100" b="0" dirty="0" smtClean="0"/>
          </a:p>
          <a:p>
            <a:pPr lvl="1">
              <a:lnSpc>
                <a:spcPct val="90000"/>
              </a:lnSpc>
            </a:pPr>
            <a:r>
              <a:rPr lang="zh-CN" altLang="en-US" sz="2000" b="0" dirty="0"/>
              <a:t>截获</a:t>
            </a:r>
            <a:r>
              <a:rPr lang="en-US" altLang="zh-CN" sz="2000" b="0" dirty="0"/>
              <a:t>(</a:t>
            </a:r>
            <a:r>
              <a:rPr lang="zh-CN" altLang="en-US" sz="2000" b="0" dirty="0"/>
              <a:t>泄露</a:t>
            </a:r>
            <a:r>
              <a:rPr lang="en-US" altLang="zh-CN" sz="2000" b="0" dirty="0"/>
              <a:t>)</a:t>
            </a:r>
            <a:r>
              <a:rPr lang="zh-CN" altLang="en-US" sz="2000" b="0" dirty="0" smtClean="0"/>
              <a:t>：消息</a:t>
            </a:r>
            <a:r>
              <a:rPr lang="zh-CN" altLang="en-US" sz="2000" b="0" dirty="0"/>
              <a:t>内容发布</a:t>
            </a:r>
            <a:r>
              <a:rPr lang="zh-CN" altLang="en-US" sz="2000" b="0" dirty="0" smtClean="0"/>
              <a:t>给非授权人</a:t>
            </a:r>
            <a:endParaRPr lang="en-US" altLang="zh-CN" sz="2000" b="0" dirty="0" smtClean="0"/>
          </a:p>
          <a:p>
            <a:pPr lvl="1">
              <a:lnSpc>
                <a:spcPct val="90000"/>
              </a:lnSpc>
            </a:pPr>
            <a:r>
              <a:rPr lang="zh-CN" altLang="en-US" sz="2000" b="0" dirty="0" smtClean="0"/>
              <a:t>流量</a:t>
            </a:r>
            <a:r>
              <a:rPr lang="zh-CN" altLang="en-US" sz="2000" b="0" dirty="0"/>
              <a:t>分析：发现团体之间信息流的结构模式。在一个面向连接的</a:t>
            </a:r>
            <a:r>
              <a:rPr lang="zh-CN" altLang="en-US" sz="2000" b="0" dirty="0" smtClean="0"/>
              <a:t>应用中，可以</a:t>
            </a:r>
            <a:r>
              <a:rPr lang="zh-CN" altLang="en-US" sz="2000" b="0" dirty="0"/>
              <a:t>用来确定连接的频率和持续时间长度</a:t>
            </a:r>
            <a:r>
              <a:rPr lang="zh-CN" altLang="en-US" sz="2000" b="0" dirty="0" smtClean="0"/>
              <a:t>。</a:t>
            </a:r>
            <a:endParaRPr lang="en-US" altLang="zh-CN" sz="2000" b="0" dirty="0"/>
          </a:p>
          <a:p>
            <a:pPr>
              <a:lnSpc>
                <a:spcPct val="90000"/>
              </a:lnSpc>
            </a:pPr>
            <a:r>
              <a:rPr lang="zh-CN" altLang="en-US" sz="2100" b="0" dirty="0" smtClean="0"/>
              <a:t>完整性</a:t>
            </a:r>
            <a:endParaRPr lang="en-US" altLang="zh-CN" sz="2100" b="0" dirty="0"/>
          </a:p>
          <a:p>
            <a:pPr lvl="1">
              <a:lnSpc>
                <a:spcPct val="90000"/>
              </a:lnSpc>
            </a:pPr>
            <a:r>
              <a:rPr lang="zh-CN" altLang="en-US" sz="2000" b="0" dirty="0" smtClean="0"/>
              <a:t>内容</a:t>
            </a:r>
            <a:r>
              <a:rPr lang="zh-CN" altLang="en-US" sz="2000" b="0" dirty="0"/>
              <a:t>修改：消息内容被插入删除变换修改</a:t>
            </a:r>
            <a:r>
              <a:rPr lang="zh-CN" altLang="en-US" sz="2000" b="0" dirty="0" smtClean="0"/>
              <a:t>。</a:t>
            </a:r>
            <a:endParaRPr lang="en-US" altLang="zh-CN" sz="2000" b="0" dirty="0" smtClean="0"/>
          </a:p>
          <a:p>
            <a:pPr lvl="1">
              <a:lnSpc>
                <a:spcPct val="90000"/>
              </a:lnSpc>
            </a:pPr>
            <a:r>
              <a:rPr lang="zh-CN" altLang="en-US" sz="2000" b="0" dirty="0" smtClean="0"/>
              <a:t>顺序</a:t>
            </a:r>
            <a:r>
              <a:rPr lang="zh-CN" altLang="en-US" sz="2000" b="0" dirty="0"/>
              <a:t>修改：插入删除或重组消息序列</a:t>
            </a:r>
            <a:r>
              <a:rPr lang="zh-CN" altLang="en-US" sz="2000" b="0" dirty="0" smtClean="0"/>
              <a:t>。</a:t>
            </a:r>
            <a:endParaRPr lang="zh-CN" altLang="en-US" sz="2000" b="0" dirty="0"/>
          </a:p>
          <a:p>
            <a:pPr>
              <a:lnSpc>
                <a:spcPct val="90000"/>
              </a:lnSpc>
            </a:pPr>
            <a:r>
              <a:rPr lang="zh-CN" altLang="en-US" sz="2100" b="0" dirty="0" smtClean="0"/>
              <a:t>可控性</a:t>
            </a:r>
          </a:p>
          <a:p>
            <a:pPr lvl="1">
              <a:lnSpc>
                <a:spcPct val="90000"/>
              </a:lnSpc>
            </a:pPr>
            <a:r>
              <a:rPr lang="zh-CN" altLang="en-US" sz="2000" b="0" dirty="0" smtClean="0"/>
              <a:t>伪造消息：</a:t>
            </a:r>
            <a:r>
              <a:rPr lang="zh-CN" altLang="en-US" sz="2000" b="0" dirty="0"/>
              <a:t>从一个假冒信息源向网络中插入消息。</a:t>
            </a:r>
            <a:endParaRPr lang="en-US" altLang="zh-CN" sz="2000" b="0" dirty="0"/>
          </a:p>
          <a:p>
            <a:pPr lvl="1">
              <a:lnSpc>
                <a:spcPct val="90000"/>
              </a:lnSpc>
            </a:pPr>
            <a:r>
              <a:rPr lang="zh-CN" altLang="en-US" sz="2000" b="0" dirty="0"/>
              <a:t>时间修改：消息延迟或</a:t>
            </a:r>
            <a:r>
              <a:rPr lang="zh-CN" altLang="en-US" sz="2000" b="0" dirty="0" smtClean="0"/>
              <a:t>重放</a:t>
            </a:r>
            <a:endParaRPr lang="en-US" altLang="zh-CN" sz="2000" b="0" dirty="0" smtClean="0"/>
          </a:p>
          <a:p>
            <a:pPr>
              <a:lnSpc>
                <a:spcPct val="90000"/>
              </a:lnSpc>
            </a:pPr>
            <a:r>
              <a:rPr lang="zh-CN" altLang="en-US" sz="2100" b="0" dirty="0" smtClean="0"/>
              <a:t>不可否认性</a:t>
            </a:r>
            <a:endParaRPr lang="en-US" altLang="zh-CN" sz="2100" b="0" dirty="0" smtClean="0"/>
          </a:p>
          <a:p>
            <a:pPr lvl="1">
              <a:lnSpc>
                <a:spcPct val="90000"/>
              </a:lnSpc>
            </a:pPr>
            <a:r>
              <a:rPr lang="zh-CN" altLang="en-US" sz="2000" b="0" dirty="0"/>
              <a:t>接受者否认收到消息发送者否认发送过</a:t>
            </a:r>
            <a:r>
              <a:rPr lang="zh-CN" altLang="en-US" sz="2000" b="0" dirty="0" smtClean="0"/>
              <a:t>消息</a:t>
            </a:r>
            <a:endParaRPr lang="zh-CN" altLang="en-US" sz="2000" b="0" dirty="0"/>
          </a:p>
          <a:p>
            <a:pPr lvl="1">
              <a:lnSpc>
                <a:spcPct val="90000"/>
              </a:lnSpc>
            </a:pPr>
            <a:r>
              <a:rPr lang="zh-CN" altLang="en-US" sz="2000" b="0" dirty="0" smtClean="0"/>
              <a:t>身份的</a:t>
            </a:r>
            <a:r>
              <a:rPr lang="zh-CN" altLang="en-US" sz="2000" b="0" dirty="0" smtClean="0"/>
              <a:t>伪造</a:t>
            </a:r>
            <a:endParaRPr lang="en-US" altLang="zh-CN" sz="2000" b="0" dirty="0" smtClean="0"/>
          </a:p>
          <a:p>
            <a:pPr>
              <a:lnSpc>
                <a:spcPct val="90000"/>
              </a:lnSpc>
            </a:pPr>
            <a:r>
              <a:rPr lang="zh-CN" altLang="en-US" sz="2400" b="0" dirty="0" smtClean="0"/>
              <a:t>可用性</a:t>
            </a:r>
            <a:endParaRPr lang="en-US" altLang="zh-CN" sz="2400" b="0" dirty="0" smtClean="0"/>
          </a:p>
          <a:p>
            <a:pPr lvl="1">
              <a:lnSpc>
                <a:spcPct val="90000"/>
              </a:lnSpc>
            </a:pPr>
            <a:r>
              <a:rPr lang="zh-CN" altLang="en-US" sz="2000" b="0" dirty="0" smtClean="0"/>
              <a:t>资源占用攻击</a:t>
            </a:r>
            <a:endParaRPr lang="zh-CN" altLang="en-US" sz="2000" b="0" dirty="0"/>
          </a:p>
        </p:txBody>
      </p:sp>
    </p:spTree>
    <p:extLst>
      <p:ext uri="{BB962C8B-B14F-4D97-AF65-F5344CB8AC3E}">
        <p14:creationId xmlns:p14="http://schemas.microsoft.com/office/powerpoint/2010/main" val="263921941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a:t>Merkle</a:t>
            </a:r>
            <a:r>
              <a:rPr lang="zh-CN" altLang="en-US"/>
              <a:t>协议的中间人攻击</a:t>
            </a:r>
          </a:p>
        </p:txBody>
      </p:sp>
      <p:sp>
        <p:nvSpPr>
          <p:cNvPr id="164867" name="Rectangle 3"/>
          <p:cNvSpPr>
            <a:spLocks noGrp="1" noChangeArrowheads="1"/>
          </p:cNvSpPr>
          <p:nvPr>
            <p:ph type="body" idx="1"/>
          </p:nvPr>
        </p:nvSpPr>
        <p:spPr/>
        <p:txBody>
          <a:bodyPr/>
          <a:lstStyle/>
          <a:p>
            <a:pPr marL="533400" indent="-533400">
              <a:buFont typeface="Wingdings" pitchFamily="2" charset="2"/>
              <a:buAutoNum type="circleNumDbPlain"/>
            </a:pPr>
            <a:r>
              <a:rPr lang="en-US" altLang="zh-CN" sz="2600"/>
              <a:t>A</a:t>
            </a:r>
            <a:r>
              <a:rPr lang="zh-CN" altLang="en-US" sz="2600"/>
              <a:t>生成</a:t>
            </a:r>
            <a:r>
              <a:rPr lang="en-US" altLang="zh-CN" sz="2600" b="1"/>
              <a:t>{KUa,KRa},A→B:(ID</a:t>
            </a:r>
            <a:r>
              <a:rPr lang="en-US" altLang="zh-CN" sz="2600" b="1" baseline="-25000"/>
              <a:t>A</a:t>
            </a:r>
            <a:r>
              <a:rPr lang="en-US" altLang="zh-CN" sz="2600" b="1"/>
              <a:t>,KUa)</a:t>
            </a:r>
          </a:p>
          <a:p>
            <a:pPr marL="533400" indent="-533400">
              <a:buFont typeface="Wingdings" pitchFamily="2" charset="2"/>
              <a:buAutoNum type="circleNumDbPlain"/>
            </a:pPr>
            <a:r>
              <a:rPr lang="en-US" altLang="zh-CN" sz="2600"/>
              <a:t>E</a:t>
            </a:r>
            <a:r>
              <a:rPr lang="zh-CN" altLang="en-US" sz="2600"/>
              <a:t>截获</a:t>
            </a:r>
            <a:r>
              <a:rPr lang="en-US" altLang="zh-CN" sz="2600"/>
              <a:t>,</a:t>
            </a:r>
            <a:r>
              <a:rPr lang="zh-CN" altLang="en-US" sz="2600"/>
              <a:t>生成</a:t>
            </a:r>
            <a:r>
              <a:rPr lang="en-US" altLang="zh-CN" sz="2600" b="1"/>
              <a:t>{KUe,KRe}</a:t>
            </a:r>
            <a:r>
              <a:rPr lang="zh-CN" altLang="en-US" sz="2600"/>
              <a:t>冒充</a:t>
            </a:r>
            <a:r>
              <a:rPr lang="en-US" altLang="zh-CN" sz="2600" b="1"/>
              <a:t>A→B:(ID</a:t>
            </a:r>
            <a:r>
              <a:rPr lang="en-US" altLang="zh-CN" sz="2600" b="1" baseline="-25000"/>
              <a:t>A</a:t>
            </a:r>
            <a:r>
              <a:rPr lang="en-US" altLang="zh-CN" sz="2600" b="1"/>
              <a:t>,KUe)</a:t>
            </a:r>
          </a:p>
          <a:p>
            <a:pPr marL="533400" indent="-533400">
              <a:buFont typeface="Wingdings" pitchFamily="2" charset="2"/>
              <a:buAutoNum type="circleNumDbPlain"/>
            </a:pPr>
            <a:r>
              <a:rPr lang="en-US" altLang="zh-CN" sz="2600"/>
              <a:t>B</a:t>
            </a:r>
            <a:r>
              <a:rPr lang="zh-CN" altLang="en-US" sz="2600"/>
              <a:t>生成随机密钥</a:t>
            </a:r>
            <a:r>
              <a:rPr lang="en-US" altLang="zh-CN" sz="2600" b="1"/>
              <a:t>Ks,B→A:E</a:t>
            </a:r>
            <a:r>
              <a:rPr lang="en-US" altLang="zh-CN" sz="2600" b="1" baseline="-25000"/>
              <a:t>KUe</a:t>
            </a:r>
            <a:r>
              <a:rPr lang="en-US" altLang="zh-CN" sz="2600" b="1"/>
              <a:t>(Ks)</a:t>
            </a:r>
          </a:p>
          <a:p>
            <a:pPr marL="533400" indent="-533400">
              <a:buFont typeface="Wingdings" pitchFamily="2" charset="2"/>
              <a:buAutoNum type="circleNumDbPlain"/>
            </a:pPr>
            <a:r>
              <a:rPr lang="en-US" altLang="zh-CN" sz="2600"/>
              <a:t>E</a:t>
            </a:r>
            <a:r>
              <a:rPr lang="zh-CN" altLang="en-US" sz="2600"/>
              <a:t>截获</a:t>
            </a:r>
            <a:r>
              <a:rPr lang="en-US" altLang="zh-CN" sz="2600"/>
              <a:t>,</a:t>
            </a:r>
            <a:r>
              <a:rPr lang="zh-CN" altLang="en-US" sz="2600"/>
              <a:t>解密后再用</a:t>
            </a:r>
            <a:r>
              <a:rPr lang="en-US" altLang="zh-CN" sz="2600" b="1"/>
              <a:t>E</a:t>
            </a:r>
            <a:r>
              <a:rPr lang="en-US" altLang="zh-CN" sz="2600" b="1" baseline="-25000"/>
              <a:t>KUa</a:t>
            </a:r>
            <a:r>
              <a:rPr lang="zh-CN" altLang="en-US" sz="2600"/>
              <a:t>加密</a:t>
            </a:r>
            <a:r>
              <a:rPr lang="en-US" altLang="zh-CN" sz="2600" b="1"/>
              <a:t>Ks→A:E</a:t>
            </a:r>
            <a:r>
              <a:rPr lang="en-US" altLang="zh-CN" sz="2600" b="1" baseline="-25000"/>
              <a:t>KUa</a:t>
            </a:r>
            <a:r>
              <a:rPr lang="en-US" altLang="zh-CN" sz="2600" b="1"/>
              <a:t>(Ks)</a:t>
            </a:r>
          </a:p>
          <a:p>
            <a:pPr marL="533400" indent="-533400">
              <a:buFont typeface="Wingdings" pitchFamily="2" charset="2"/>
              <a:buAutoNum type="circleNumDbPlain"/>
            </a:pPr>
            <a:r>
              <a:rPr lang="en-US" altLang="zh-CN" sz="2600"/>
              <a:t>A</a:t>
            </a:r>
            <a:r>
              <a:rPr lang="zh-CN" altLang="en-US" sz="2600"/>
              <a:t>丢弃</a:t>
            </a:r>
            <a:r>
              <a:rPr lang="en-US" altLang="zh-CN" sz="2600" b="1"/>
              <a:t>{KUa,KRa}</a:t>
            </a:r>
            <a:r>
              <a:rPr lang="en-US" altLang="zh-CN" sz="2600"/>
              <a:t>,B</a:t>
            </a:r>
            <a:r>
              <a:rPr lang="zh-CN" altLang="en-US" sz="2600"/>
              <a:t>丢弃</a:t>
            </a:r>
            <a:r>
              <a:rPr lang="en-US" altLang="zh-CN" sz="2600" b="1"/>
              <a:t>KUa</a:t>
            </a:r>
          </a:p>
          <a:p>
            <a:pPr marL="533400" indent="-533400"/>
            <a:r>
              <a:rPr lang="en-US" altLang="zh-CN" sz="2600"/>
              <a:t>E</a:t>
            </a:r>
            <a:r>
              <a:rPr lang="zh-CN" altLang="en-US" sz="2600"/>
              <a:t>获得了</a:t>
            </a:r>
            <a:r>
              <a:rPr lang="en-US" altLang="zh-CN" sz="2600" b="1"/>
              <a:t>Ks</a:t>
            </a:r>
            <a:r>
              <a:rPr lang="en-US" altLang="zh-CN" sz="2600"/>
              <a:t>,</a:t>
            </a:r>
            <a:r>
              <a:rPr lang="zh-CN" altLang="en-US" sz="2600"/>
              <a:t>故以后只需进行窃听</a:t>
            </a:r>
            <a:r>
              <a:rPr lang="en-US" altLang="zh-CN" sz="2600"/>
              <a:t>.</a:t>
            </a:r>
          </a:p>
          <a:p>
            <a:pPr marL="533400" indent="-533400"/>
            <a:r>
              <a:rPr lang="en-US" altLang="zh-CN" sz="2600"/>
              <a:t>A,B</a:t>
            </a:r>
            <a:r>
              <a:rPr lang="zh-CN" altLang="en-US" sz="2600"/>
              <a:t>并不知晓它们被攻击了</a:t>
            </a:r>
          </a:p>
        </p:txBody>
      </p:sp>
    </p:spTree>
    <p:extLst>
      <p:ext uri="{BB962C8B-B14F-4D97-AF65-F5344CB8AC3E}">
        <p14:creationId xmlns:p14="http://schemas.microsoft.com/office/powerpoint/2010/main" val="314269693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t>公开密钥的管理</a:t>
            </a:r>
          </a:p>
        </p:txBody>
      </p:sp>
      <p:sp>
        <p:nvSpPr>
          <p:cNvPr id="175107" name="Rectangle 3"/>
          <p:cNvSpPr>
            <a:spLocks noGrp="1" noChangeArrowheads="1"/>
          </p:cNvSpPr>
          <p:nvPr>
            <p:ph type="body" idx="1"/>
          </p:nvPr>
        </p:nvSpPr>
        <p:spPr/>
        <p:txBody>
          <a:bodyPr/>
          <a:lstStyle/>
          <a:p>
            <a:r>
              <a:rPr lang="zh-CN" altLang="en-US"/>
              <a:t>公钥密码体制的密钥分配要求与对称密码体制的密钥分配要求有着本质的差别：</a:t>
            </a:r>
            <a:br>
              <a:rPr lang="zh-CN" altLang="en-US"/>
            </a:br>
            <a:r>
              <a:rPr lang="zh-CN" altLang="en-US"/>
              <a:t>   当分配一个公钥时，不需要机密性。然而，</a:t>
            </a:r>
            <a:r>
              <a:rPr lang="zh-CN" altLang="en-US">
                <a:solidFill>
                  <a:srgbClr val="FF9900"/>
                </a:solidFill>
              </a:rPr>
              <a:t>公钥的完整性</a:t>
            </a:r>
            <a:r>
              <a:rPr lang="zh-CN" altLang="en-US"/>
              <a:t>是必需的。</a:t>
            </a:r>
            <a:br>
              <a:rPr lang="zh-CN" altLang="en-US"/>
            </a:br>
            <a:endParaRPr lang="zh-CN" altLang="en-US"/>
          </a:p>
          <a:p>
            <a:endParaRPr lang="en-US" altLang="zh-CN"/>
          </a:p>
        </p:txBody>
      </p:sp>
    </p:spTree>
    <p:extLst>
      <p:ext uri="{BB962C8B-B14F-4D97-AF65-F5344CB8AC3E}">
        <p14:creationId xmlns:p14="http://schemas.microsoft.com/office/powerpoint/2010/main" val="9186454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a:latin typeface="Helvetica" pitchFamily="34" charset="0"/>
              </a:rPr>
              <a:t>公开密钥的分配</a:t>
            </a:r>
          </a:p>
        </p:txBody>
      </p:sp>
      <p:sp>
        <p:nvSpPr>
          <p:cNvPr id="176131" name="Rectangle 3"/>
          <p:cNvSpPr>
            <a:spLocks noGrp="1" noChangeArrowheads="1"/>
          </p:cNvSpPr>
          <p:nvPr>
            <p:ph type="body" idx="1"/>
          </p:nvPr>
        </p:nvSpPr>
        <p:spPr/>
        <p:txBody>
          <a:bodyPr/>
          <a:lstStyle/>
          <a:p>
            <a:r>
              <a:rPr lang="zh-CN" altLang="en-US" sz="2600"/>
              <a:t>公开宣布 </a:t>
            </a:r>
            <a:r>
              <a:rPr lang="en-US" altLang="zh-CN" sz="2100" b="1"/>
              <a:t>Public announcement</a:t>
            </a:r>
          </a:p>
          <a:p>
            <a:r>
              <a:rPr lang="zh-CN" altLang="en-US" sz="2600"/>
              <a:t>公开可以得到的目录</a:t>
            </a:r>
            <a:r>
              <a:rPr lang="en-US" altLang="zh-CN" sz="2100" b="1"/>
              <a:t>Publicly available directory</a:t>
            </a:r>
            <a:r>
              <a:rPr lang="en-US" altLang="zh-CN" sz="2600"/>
              <a:t> </a:t>
            </a:r>
          </a:p>
          <a:p>
            <a:r>
              <a:rPr lang="zh-CN" altLang="en-US" sz="2600"/>
              <a:t>公开密钥管理机构</a:t>
            </a:r>
            <a:r>
              <a:rPr lang="en-US" altLang="zh-CN" sz="2100" b="1"/>
              <a:t>Public-key authority </a:t>
            </a:r>
          </a:p>
          <a:p>
            <a:r>
              <a:rPr lang="zh-CN" altLang="en-US" sz="2600"/>
              <a:t>公钥证书</a:t>
            </a:r>
            <a:r>
              <a:rPr lang="en-US" altLang="zh-CN" sz="2100" b="1"/>
              <a:t>Public key certificates</a:t>
            </a:r>
          </a:p>
        </p:txBody>
      </p:sp>
    </p:spTree>
    <p:extLst>
      <p:ext uri="{BB962C8B-B14F-4D97-AF65-F5344CB8AC3E}">
        <p14:creationId xmlns:p14="http://schemas.microsoft.com/office/powerpoint/2010/main" val="39599068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ea typeface="楷体_GB2312" pitchFamily="49" charset="-122"/>
              </a:rPr>
              <a:t>Public announcement</a:t>
            </a:r>
            <a:endParaRPr lang="en-US" altLang="zh-CN" sz="2100">
              <a:ea typeface="楷体_GB2312" pitchFamily="49" charset="-122"/>
            </a:endParaRPr>
          </a:p>
        </p:txBody>
      </p:sp>
      <p:sp>
        <p:nvSpPr>
          <p:cNvPr id="177155" name="Rectangle 3"/>
          <p:cNvSpPr>
            <a:spLocks noGrp="1" noChangeArrowheads="1"/>
          </p:cNvSpPr>
          <p:nvPr>
            <p:ph type="body" idx="1"/>
          </p:nvPr>
        </p:nvSpPr>
        <p:spPr/>
        <p:txBody>
          <a:bodyPr/>
          <a:lstStyle/>
          <a:p>
            <a:pPr marL="447675" indent="-447675"/>
            <a:r>
              <a:rPr lang="zh-CN" altLang="en-US"/>
              <a:t>直接把公钥散发出去</a:t>
            </a:r>
          </a:p>
          <a:p>
            <a:pPr marL="889000" lvl="1" indent="-439738"/>
            <a:r>
              <a:rPr lang="zh-CN" altLang="en-US"/>
              <a:t>如使用</a:t>
            </a:r>
            <a:r>
              <a:rPr lang="en-US" altLang="zh-CN"/>
              <a:t>PGP</a:t>
            </a:r>
            <a:r>
              <a:rPr lang="zh-CN" altLang="en-US"/>
              <a:t>并且把公钥附上发送给公开论坛。</a:t>
            </a:r>
          </a:p>
          <a:p>
            <a:pPr marL="889000" lvl="1" indent="-439738"/>
            <a:r>
              <a:rPr lang="zh-CN" altLang="en-US"/>
              <a:t>一个缺点：任何人都可以伪造一个这样的公开告示。</a:t>
            </a:r>
          </a:p>
          <a:p>
            <a:pPr marL="1293813" lvl="2" indent="-403225"/>
            <a:r>
              <a:rPr lang="zh-CN" altLang="en-US"/>
              <a:t>也就是说，某个用户可能假装是用户</a:t>
            </a:r>
            <a:r>
              <a:rPr lang="en-US" altLang="zh-CN"/>
              <a:t>A</a:t>
            </a:r>
            <a:r>
              <a:rPr lang="zh-CN" altLang="en-US"/>
              <a:t>，并发送一个公开密钥给另一个参与者或者广播这样一个公开密钥。</a:t>
            </a:r>
          </a:p>
          <a:p>
            <a:pPr marL="1293813" lvl="2" indent="-403225"/>
            <a:r>
              <a:rPr lang="zh-CN" altLang="en-US"/>
              <a:t>直到用户</a:t>
            </a:r>
            <a:r>
              <a:rPr lang="en-US" altLang="zh-CN"/>
              <a:t>A</a:t>
            </a:r>
            <a:r>
              <a:rPr lang="zh-CN" altLang="en-US"/>
              <a:t>发觉了依靠并警告其他参与者</a:t>
            </a:r>
          </a:p>
        </p:txBody>
      </p:sp>
    </p:spTree>
    <p:extLst>
      <p:ext uri="{BB962C8B-B14F-4D97-AF65-F5344CB8AC3E}">
        <p14:creationId xmlns:p14="http://schemas.microsoft.com/office/powerpoint/2010/main" val="5841591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t>Publicly available directory</a:t>
            </a:r>
          </a:p>
        </p:txBody>
      </p:sp>
      <p:pic>
        <p:nvPicPr>
          <p:cNvPr id="178179" name="Picture 3" descr="f6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153400" cy="4267200"/>
          </a:xfrm>
          <a:prstGeom prst="rect">
            <a:avLst/>
          </a:prstGeom>
          <a:noFill/>
          <a:extLst>
            <a:ext uri="{909E8E84-426E-40DD-AFC4-6F175D3DCCD1}">
              <a14:hiddenFill xmlns:a14="http://schemas.microsoft.com/office/drawing/2010/main">
                <a:solidFill>
                  <a:srgbClr val="FFFFFF"/>
                </a:solidFill>
              </a14:hiddenFill>
            </a:ext>
          </a:extLst>
        </p:spPr>
      </p:pic>
      <p:sp>
        <p:nvSpPr>
          <p:cNvPr id="178180" name="Rectangle 4"/>
          <p:cNvSpPr>
            <a:spLocks noChangeArrowheads="1"/>
          </p:cNvSpPr>
          <p:nvPr/>
        </p:nvSpPr>
        <p:spPr bwMode="auto">
          <a:xfrm>
            <a:off x="3851275" y="548640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66"/>
              </a:buClr>
              <a:buSzPct val="90000"/>
              <a:buFontTx/>
              <a:buChar char="•"/>
            </a:pPr>
            <a:r>
              <a:rPr kumimoji="1" lang="zh-CN" altLang="en-US" sz="2400" b="1">
                <a:sym typeface="Wingdings" pitchFamily="2" charset="2"/>
              </a:rPr>
              <a:t>公钥的出版</a:t>
            </a:r>
          </a:p>
        </p:txBody>
      </p:sp>
    </p:spTree>
    <p:extLst>
      <p:ext uri="{BB962C8B-B14F-4D97-AF65-F5344CB8AC3E}">
        <p14:creationId xmlns:p14="http://schemas.microsoft.com/office/powerpoint/2010/main" val="4291265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t>Publicly available directory</a:t>
            </a:r>
          </a:p>
        </p:txBody>
      </p:sp>
      <p:sp>
        <p:nvSpPr>
          <p:cNvPr id="179203" name="Rectangle 3"/>
          <p:cNvSpPr>
            <a:spLocks noGrp="1" noChangeArrowheads="1"/>
          </p:cNvSpPr>
          <p:nvPr>
            <p:ph type="body" idx="1"/>
          </p:nvPr>
        </p:nvSpPr>
        <p:spPr/>
        <p:txBody>
          <a:bodyPr/>
          <a:lstStyle/>
          <a:p>
            <a:pPr marL="447675" indent="-447675"/>
            <a:r>
              <a:rPr lang="zh-CN" altLang="en-US"/>
              <a:t>需要可信任的中央授权机构</a:t>
            </a:r>
          </a:p>
          <a:p>
            <a:pPr marL="889000" lvl="1" indent="-439738"/>
            <a:r>
              <a:rPr lang="zh-CN" altLang="en-US"/>
              <a:t>授权机构维护着动态</a:t>
            </a:r>
            <a:r>
              <a:rPr lang="en-US" altLang="zh-CN"/>
              <a:t>{name,public key}</a:t>
            </a:r>
            <a:r>
              <a:rPr lang="zh-CN" altLang="en-US"/>
              <a:t>列表</a:t>
            </a:r>
          </a:p>
          <a:p>
            <a:pPr marL="889000" lvl="1" indent="-439738"/>
            <a:r>
              <a:rPr lang="zh-CN" altLang="en-US"/>
              <a:t>用户在授权机构注册其</a:t>
            </a:r>
            <a:r>
              <a:rPr lang="en-US" altLang="zh-CN"/>
              <a:t>public key(</a:t>
            </a:r>
            <a:r>
              <a:rPr lang="zh-CN" altLang="en-US"/>
              <a:t>安全通道</a:t>
            </a:r>
            <a:r>
              <a:rPr lang="en-US" altLang="zh-CN"/>
              <a:t>)</a:t>
            </a:r>
          </a:p>
          <a:p>
            <a:pPr marL="889000" lvl="1" indent="-439738"/>
            <a:r>
              <a:rPr lang="zh-CN" altLang="en-US"/>
              <a:t>用户可以替换其</a:t>
            </a:r>
            <a:r>
              <a:rPr lang="en-US" altLang="zh-CN"/>
              <a:t>public key</a:t>
            </a:r>
          </a:p>
          <a:p>
            <a:pPr marL="889000" lvl="1" indent="-439738"/>
            <a:r>
              <a:rPr lang="zh-CN" altLang="en-US"/>
              <a:t>授权机构定期发布或更新整个目录</a:t>
            </a:r>
          </a:p>
          <a:p>
            <a:pPr marL="889000" lvl="1" indent="-439738"/>
            <a:r>
              <a:rPr lang="zh-CN" altLang="en-US"/>
              <a:t>用户可在网络上直接访问公共目录</a:t>
            </a:r>
            <a:r>
              <a:rPr lang="en-US" altLang="zh-CN"/>
              <a:t>(</a:t>
            </a:r>
            <a:r>
              <a:rPr lang="zh-CN" altLang="en-US"/>
              <a:t>安全通道</a:t>
            </a:r>
            <a:r>
              <a:rPr lang="en-US" altLang="zh-CN"/>
              <a:t>)</a:t>
            </a:r>
          </a:p>
        </p:txBody>
      </p:sp>
    </p:spTree>
    <p:extLst>
      <p:ext uri="{BB962C8B-B14F-4D97-AF65-F5344CB8AC3E}">
        <p14:creationId xmlns:p14="http://schemas.microsoft.com/office/powerpoint/2010/main" val="10970492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t>Publicly available directory</a:t>
            </a:r>
          </a:p>
        </p:txBody>
      </p:sp>
      <p:sp>
        <p:nvSpPr>
          <p:cNvPr id="180227" name="Rectangle 3"/>
          <p:cNvSpPr>
            <a:spLocks noGrp="1" noChangeArrowheads="1"/>
          </p:cNvSpPr>
          <p:nvPr>
            <p:ph type="body" idx="1"/>
          </p:nvPr>
        </p:nvSpPr>
        <p:spPr/>
        <p:txBody>
          <a:bodyPr/>
          <a:lstStyle/>
          <a:p>
            <a:pPr marL="447675" indent="-447675">
              <a:lnSpc>
                <a:spcPct val="90000"/>
              </a:lnSpc>
            </a:pPr>
            <a:r>
              <a:rPr lang="zh-CN" altLang="en-US"/>
              <a:t>这个方案明显比各个参与者单独进行公开告示更加安全，但是它仍然有弱点。</a:t>
            </a:r>
          </a:p>
          <a:p>
            <a:pPr marL="889000" lvl="1" indent="-439738">
              <a:lnSpc>
                <a:spcPct val="90000"/>
              </a:lnSpc>
            </a:pPr>
            <a:r>
              <a:rPr lang="zh-CN" altLang="en-US"/>
              <a:t>如果敌对方成功地得到或者计算出了目录管理机构的私有密钥，敌对方就可以堂皇地散发伪造的公开密钥，并随之假装成任何一个参与者并窃听发送给该参与者的报文。</a:t>
            </a:r>
          </a:p>
          <a:p>
            <a:pPr marL="889000" lvl="1" indent="-439738">
              <a:lnSpc>
                <a:spcPct val="90000"/>
              </a:lnSpc>
            </a:pPr>
            <a:r>
              <a:rPr lang="zh-CN" altLang="en-US"/>
              <a:t>另一个达到同样目的的方法是敌对方篡改管理机构维护的记录。</a:t>
            </a:r>
          </a:p>
        </p:txBody>
      </p:sp>
    </p:spTree>
    <p:extLst>
      <p:ext uri="{BB962C8B-B14F-4D97-AF65-F5344CB8AC3E}">
        <p14:creationId xmlns:p14="http://schemas.microsoft.com/office/powerpoint/2010/main" val="2722888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67544" y="980728"/>
            <a:ext cx="8229600" cy="711200"/>
          </a:xfrm>
        </p:spPr>
        <p:txBody>
          <a:bodyPr/>
          <a:lstStyle/>
          <a:p>
            <a:r>
              <a:rPr lang="en-US" altLang="zh-CN" dirty="0"/>
              <a:t>Public-key authority</a:t>
            </a:r>
          </a:p>
        </p:txBody>
      </p:sp>
      <p:pic>
        <p:nvPicPr>
          <p:cNvPr id="181251" name="Picture 3" descr="f61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12863" y="1744663"/>
            <a:ext cx="6934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1252" name="Rectangle 4"/>
          <p:cNvSpPr>
            <a:spLocks noChangeArrowheads="1"/>
          </p:cNvSpPr>
          <p:nvPr/>
        </p:nvSpPr>
        <p:spPr bwMode="auto">
          <a:xfrm>
            <a:off x="2727325" y="5969000"/>
            <a:ext cx="449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rPr>
              <a:t>Public-key Distribution Scenario</a:t>
            </a:r>
          </a:p>
        </p:txBody>
      </p:sp>
    </p:spTree>
    <p:extLst>
      <p:ext uri="{BB962C8B-B14F-4D97-AF65-F5344CB8AC3E}">
        <p14:creationId xmlns:p14="http://schemas.microsoft.com/office/powerpoint/2010/main" val="33307535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t>Public-key authority</a:t>
            </a:r>
          </a:p>
        </p:txBody>
      </p:sp>
      <p:sp>
        <p:nvSpPr>
          <p:cNvPr id="182275" name="Rectangle 3"/>
          <p:cNvSpPr>
            <a:spLocks noGrp="1" noChangeArrowheads="1"/>
          </p:cNvSpPr>
          <p:nvPr>
            <p:ph type="body" idx="1"/>
          </p:nvPr>
        </p:nvSpPr>
        <p:spPr/>
        <p:txBody>
          <a:bodyPr/>
          <a:lstStyle/>
          <a:p>
            <a:r>
              <a:rPr lang="zh-CN" altLang="en-US"/>
              <a:t>缺点：</a:t>
            </a:r>
          </a:p>
          <a:p>
            <a:pPr lvl="1"/>
            <a:r>
              <a:rPr lang="zh-CN" altLang="en-US"/>
              <a:t>公开密钥管理机构可能是系统中的一个瓶颈，因为一任用户对于他所希望联系的其他用户都必须借助于管理机构得到公开密钥</a:t>
            </a:r>
          </a:p>
          <a:p>
            <a:pPr lvl="1"/>
            <a:r>
              <a:rPr lang="zh-CN" altLang="en-US"/>
              <a:t>管理机构所维护的名字和公开密钥目录也可能被篡改。</a:t>
            </a:r>
          </a:p>
        </p:txBody>
      </p:sp>
    </p:spTree>
    <p:extLst>
      <p:ext uri="{BB962C8B-B14F-4D97-AF65-F5344CB8AC3E}">
        <p14:creationId xmlns:p14="http://schemas.microsoft.com/office/powerpoint/2010/main" val="15783295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t>Public-key certificates</a:t>
            </a:r>
          </a:p>
        </p:txBody>
      </p:sp>
      <p:sp>
        <p:nvSpPr>
          <p:cNvPr id="183299" name="Rectangle 3"/>
          <p:cNvSpPr>
            <a:spLocks noGrp="1" noChangeArrowheads="1"/>
          </p:cNvSpPr>
          <p:nvPr>
            <p:ph type="body" idx="1"/>
          </p:nvPr>
        </p:nvSpPr>
        <p:spPr/>
        <p:txBody>
          <a:bodyPr/>
          <a:lstStyle/>
          <a:p>
            <a:pPr marL="447675" indent="-447675">
              <a:lnSpc>
                <a:spcPct val="90000"/>
              </a:lnSpc>
            </a:pPr>
            <a:r>
              <a:rPr lang="zh-CN" altLang="en-US"/>
              <a:t>数字证书：参与者使用这个证书在联系一个公开密钥管理机构之前就可以交换密钥。</a:t>
            </a:r>
          </a:p>
          <a:p>
            <a:pPr marL="889000" lvl="1" indent="-439738">
              <a:lnSpc>
                <a:spcPct val="90000"/>
              </a:lnSpc>
            </a:pPr>
            <a:r>
              <a:rPr lang="zh-CN" altLang="en-US"/>
              <a:t>每个证书包含一个公开密钥以及其他信息，它由一个证书管理机构制作，并发给具有相匹配的私有密钥的参与者。</a:t>
            </a:r>
          </a:p>
          <a:p>
            <a:pPr marL="889000" lvl="1" indent="-439738">
              <a:lnSpc>
                <a:spcPct val="90000"/>
              </a:lnSpc>
            </a:pPr>
            <a:r>
              <a:rPr lang="zh-CN" altLang="en-US"/>
              <a:t>一个参与者通过传输它的证书将其密钥信息传送给另一个参与者，其他参与者可以验证证书是否是管理机构制作的。</a:t>
            </a:r>
          </a:p>
        </p:txBody>
      </p:sp>
    </p:spTree>
    <p:extLst>
      <p:ext uri="{BB962C8B-B14F-4D97-AF65-F5344CB8AC3E}">
        <p14:creationId xmlns:p14="http://schemas.microsoft.com/office/powerpoint/2010/main" val="3699090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dirty="0" smtClean="0"/>
              <a:t>对攻击者的假设</a:t>
            </a:r>
            <a:endParaRPr lang="zh-CN" altLang="zh-CN" dirty="0"/>
          </a:p>
        </p:txBody>
      </p:sp>
      <p:sp>
        <p:nvSpPr>
          <p:cNvPr id="320515" name="Rectangle 3"/>
          <p:cNvSpPr>
            <a:spLocks noGrp="1" noChangeArrowheads="1"/>
          </p:cNvSpPr>
          <p:nvPr>
            <p:ph type="body" idx="1"/>
          </p:nvPr>
        </p:nvSpPr>
        <p:spPr/>
        <p:txBody>
          <a:bodyPr/>
          <a:lstStyle/>
          <a:p>
            <a:r>
              <a:rPr lang="zh-CN" altLang="en-US"/>
              <a:t>攻击者模型：</a:t>
            </a:r>
            <a:r>
              <a:rPr lang="en-US" altLang="zh-CN"/>
              <a:t>Dolev-Yao</a:t>
            </a:r>
            <a:r>
              <a:rPr lang="zh-CN" altLang="en-US"/>
              <a:t>模型</a:t>
            </a:r>
          </a:p>
          <a:p>
            <a:pPr lvl="1"/>
            <a:r>
              <a:rPr lang="zh-CN" altLang="en-US"/>
              <a:t>可以窃听所有经过网络的消息</a:t>
            </a:r>
          </a:p>
          <a:p>
            <a:pPr lvl="1"/>
            <a:r>
              <a:rPr lang="zh-CN" altLang="en-US"/>
              <a:t>可以阻止和截获所有经过网络的消息</a:t>
            </a:r>
          </a:p>
          <a:p>
            <a:pPr lvl="1"/>
            <a:r>
              <a:rPr lang="zh-CN" altLang="en-US"/>
              <a:t>可以存储所获得或自身创造的消息</a:t>
            </a:r>
          </a:p>
          <a:p>
            <a:pPr lvl="1"/>
            <a:r>
              <a:rPr lang="zh-CN" altLang="en-US"/>
              <a:t>可以根据存储的消息伪造消息，并发送该消息</a:t>
            </a:r>
          </a:p>
          <a:p>
            <a:pPr lvl="1"/>
            <a:r>
              <a:rPr lang="zh-CN" altLang="en-US"/>
              <a:t>可以做为合法的主体参与协议的运行</a:t>
            </a:r>
          </a:p>
        </p:txBody>
      </p:sp>
    </p:spTree>
    <p:extLst>
      <p:ext uri="{BB962C8B-B14F-4D97-AF65-F5344CB8AC3E}">
        <p14:creationId xmlns:p14="http://schemas.microsoft.com/office/powerpoint/2010/main" val="5727873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t>Public-key certificates</a:t>
            </a:r>
          </a:p>
        </p:txBody>
      </p:sp>
      <p:sp>
        <p:nvSpPr>
          <p:cNvPr id="184323" name="Rectangle 3"/>
          <p:cNvSpPr>
            <a:spLocks noGrp="1" noChangeArrowheads="1"/>
          </p:cNvSpPr>
          <p:nvPr>
            <p:ph type="body" idx="1"/>
          </p:nvPr>
        </p:nvSpPr>
        <p:spPr/>
        <p:txBody>
          <a:bodyPr/>
          <a:lstStyle/>
          <a:p>
            <a:r>
              <a:rPr lang="zh-CN" altLang="en-US"/>
              <a:t>对这种方案的要求：</a:t>
            </a:r>
          </a:p>
          <a:p>
            <a:pPr lvl="1"/>
            <a:r>
              <a:rPr lang="zh-CN" altLang="en-US"/>
              <a:t>任何人可以阅读证书以确定证书拥有者的姓名和公钥</a:t>
            </a:r>
          </a:p>
          <a:p>
            <a:pPr lvl="1"/>
            <a:r>
              <a:rPr lang="zh-CN" altLang="en-US"/>
              <a:t> 任何人可以验证证书是由授权机构发出而非伪造的</a:t>
            </a:r>
          </a:p>
          <a:p>
            <a:pPr lvl="1"/>
            <a:r>
              <a:rPr lang="zh-CN" altLang="en-US"/>
              <a:t> 只有授权机构才可以发行和更新证书</a:t>
            </a:r>
          </a:p>
          <a:p>
            <a:pPr lvl="1"/>
            <a:r>
              <a:rPr lang="zh-CN" altLang="en-US"/>
              <a:t> 任何人可以验证证书的时效性</a:t>
            </a:r>
          </a:p>
        </p:txBody>
      </p:sp>
    </p:spTree>
    <p:extLst>
      <p:ext uri="{BB962C8B-B14F-4D97-AF65-F5344CB8AC3E}">
        <p14:creationId xmlns:p14="http://schemas.microsoft.com/office/powerpoint/2010/main" val="862828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z="3400"/>
              <a:t>Exchange of public-key certificates</a:t>
            </a:r>
          </a:p>
        </p:txBody>
      </p:sp>
      <p:pic>
        <p:nvPicPr>
          <p:cNvPr id="185347" name="Picture 3" descr="f61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49325" y="1854200"/>
            <a:ext cx="7661275" cy="3859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169164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一种混合方案</a:t>
            </a:r>
          </a:p>
        </p:txBody>
      </p:sp>
      <p:sp>
        <p:nvSpPr>
          <p:cNvPr id="166915" name="Rectangle 3"/>
          <p:cNvSpPr>
            <a:spLocks noGrp="1" noChangeArrowheads="1"/>
          </p:cNvSpPr>
          <p:nvPr>
            <p:ph type="body" idx="1"/>
          </p:nvPr>
        </p:nvSpPr>
        <p:spPr/>
        <p:txBody>
          <a:bodyPr/>
          <a:lstStyle/>
          <a:p>
            <a:r>
              <a:rPr lang="zh-CN" altLang="en-US" dirty="0"/>
              <a:t>使用</a:t>
            </a:r>
            <a:r>
              <a:rPr lang="en-US" altLang="zh-CN" dirty="0"/>
              <a:t>KDC</a:t>
            </a:r>
          </a:p>
          <a:p>
            <a:pPr lvl="1"/>
            <a:r>
              <a:rPr lang="en-US" altLang="zh-CN" dirty="0" smtClean="0"/>
              <a:t>KDC</a:t>
            </a:r>
            <a:r>
              <a:rPr lang="zh-CN" altLang="en-US" dirty="0"/>
              <a:t>与每个用户共享主密钥</a:t>
            </a:r>
            <a:r>
              <a:rPr lang="en-US" altLang="zh-CN" dirty="0"/>
              <a:t>(</a:t>
            </a:r>
            <a:r>
              <a:rPr lang="zh-CN" altLang="en-US" dirty="0"/>
              <a:t>对称密钥密码</a:t>
            </a:r>
            <a:r>
              <a:rPr lang="en-US" altLang="zh-CN" dirty="0" smtClean="0"/>
              <a:t>)</a:t>
            </a:r>
          </a:p>
          <a:p>
            <a:pPr lvl="1"/>
            <a:r>
              <a:rPr lang="en-US" altLang="zh-CN" dirty="0"/>
              <a:t>KDC</a:t>
            </a:r>
            <a:r>
              <a:rPr lang="zh-CN" altLang="en-US" dirty="0"/>
              <a:t>与每个用户都拥有</a:t>
            </a:r>
            <a:r>
              <a:rPr lang="en-US" altLang="zh-CN" dirty="0"/>
              <a:t>{</a:t>
            </a:r>
            <a:r>
              <a:rPr lang="zh-CN" altLang="en-US" dirty="0"/>
              <a:t>公钥</a:t>
            </a:r>
            <a:r>
              <a:rPr lang="en-US" altLang="zh-CN" dirty="0"/>
              <a:t>,</a:t>
            </a:r>
            <a:r>
              <a:rPr lang="zh-CN" altLang="en-US" dirty="0"/>
              <a:t>私钥</a:t>
            </a:r>
            <a:r>
              <a:rPr lang="en-US" altLang="zh-CN" dirty="0"/>
              <a:t>}</a:t>
            </a:r>
            <a:r>
              <a:rPr lang="zh-CN" altLang="en-US" dirty="0" smtClean="0"/>
              <a:t>对，其分发由主密钥完成</a:t>
            </a:r>
            <a:endParaRPr lang="en-US" altLang="zh-CN" dirty="0"/>
          </a:p>
          <a:p>
            <a:pPr lvl="1"/>
            <a:r>
              <a:rPr lang="zh-CN" altLang="en-US" dirty="0"/>
              <a:t>会话密钥的分发由</a:t>
            </a:r>
            <a:r>
              <a:rPr lang="zh-CN" altLang="en-US" dirty="0" smtClean="0"/>
              <a:t>主密钥或公钥完成</a:t>
            </a:r>
            <a:endParaRPr lang="zh-CN" altLang="en-US" dirty="0"/>
          </a:p>
          <a:p>
            <a:pPr lvl="1"/>
            <a:r>
              <a:rPr lang="zh-CN" altLang="en-US" dirty="0"/>
              <a:t>主密钥更新由公钥完成</a:t>
            </a:r>
          </a:p>
        </p:txBody>
      </p:sp>
    </p:spTree>
    <p:extLst>
      <p:ext uri="{BB962C8B-B14F-4D97-AF65-F5344CB8AC3E}">
        <p14:creationId xmlns:p14="http://schemas.microsoft.com/office/powerpoint/2010/main" val="3229758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ctrTitle"/>
          </p:nvPr>
        </p:nvSpPr>
        <p:spPr>
          <a:xfrm>
            <a:off x="1403648" y="1988840"/>
            <a:ext cx="6477000" cy="1363663"/>
          </a:xfrm>
        </p:spPr>
        <p:txBody>
          <a:bodyPr/>
          <a:lstStyle/>
          <a:p>
            <a:r>
              <a:rPr lang="zh-CN" altLang="en-US" dirty="0" smtClean="0"/>
              <a:t>身份</a:t>
            </a:r>
            <a:r>
              <a:rPr lang="zh-CN" altLang="en-US" dirty="0"/>
              <a:t>鉴别</a:t>
            </a:r>
          </a:p>
        </p:txBody>
      </p:sp>
      <p:sp>
        <p:nvSpPr>
          <p:cNvPr id="186371"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14522905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鉴别</a:t>
            </a:r>
            <a:r>
              <a:rPr lang="en-US" altLang="zh-CN"/>
              <a:t>Authentication</a:t>
            </a:r>
          </a:p>
        </p:txBody>
      </p:sp>
      <p:sp>
        <p:nvSpPr>
          <p:cNvPr id="187395" name="Rectangle 3"/>
          <p:cNvSpPr>
            <a:spLocks noGrp="1" noChangeArrowheads="1"/>
          </p:cNvSpPr>
          <p:nvPr>
            <p:ph type="body" idx="1"/>
          </p:nvPr>
        </p:nvSpPr>
        <p:spPr>
          <a:xfrm>
            <a:off x="971550" y="1905000"/>
            <a:ext cx="7562850" cy="4764088"/>
          </a:xfrm>
        </p:spPr>
        <p:txBody>
          <a:bodyPr/>
          <a:lstStyle/>
          <a:p>
            <a:pPr marL="447675" indent="-447675"/>
            <a:r>
              <a:rPr lang="en-US" altLang="zh-CN" sz="2100" b="1"/>
              <a:t>The property that ensures that the identity of a subject or resource is the one claimed. Authenticity applies to entities such as users, processes, systems and information.</a:t>
            </a:r>
          </a:p>
          <a:p>
            <a:pPr marL="447675" indent="-447675"/>
            <a:r>
              <a:rPr lang="zh-CN" altLang="en-US" sz="2100"/>
              <a:t>鉴别就是确认实体是它所声明的。</a:t>
            </a:r>
          </a:p>
          <a:p>
            <a:pPr marL="447675" indent="-447675"/>
            <a:r>
              <a:rPr lang="zh-CN" altLang="en-US" sz="2100">
                <a:latin typeface="宋体" charset="-122"/>
              </a:rPr>
              <a:t>鉴别是最重要的安全服务之一。</a:t>
            </a:r>
            <a:r>
              <a:rPr lang="zh-CN" altLang="en-US" sz="2100"/>
              <a:t>鉴别服务提供了关于某个实体身份的保证。（</a:t>
            </a:r>
            <a:r>
              <a:rPr lang="zh-CN" altLang="en-US" sz="2100">
                <a:latin typeface="宋体" charset="-122"/>
              </a:rPr>
              <a:t>所有其它的安全服务都依赖于该服务）</a:t>
            </a:r>
          </a:p>
          <a:p>
            <a:pPr marL="447675" indent="-447675"/>
            <a:r>
              <a:rPr lang="zh-CN" altLang="en-US" sz="2100">
                <a:latin typeface="宋体" charset="-122"/>
              </a:rPr>
              <a:t>鉴别可以对抗假冒攻击的危险</a:t>
            </a:r>
          </a:p>
          <a:p>
            <a:pPr marL="447675" indent="-447675"/>
            <a:endParaRPr lang="en-US" altLang="zh-CN" sz="2100"/>
          </a:p>
        </p:txBody>
      </p:sp>
    </p:spTree>
    <p:extLst>
      <p:ext uri="{BB962C8B-B14F-4D97-AF65-F5344CB8AC3E}">
        <p14:creationId xmlns:p14="http://schemas.microsoft.com/office/powerpoint/2010/main" val="37479378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鉴别的需求和目的</a:t>
            </a:r>
          </a:p>
        </p:txBody>
      </p:sp>
      <p:sp>
        <p:nvSpPr>
          <p:cNvPr id="188419" name="Rectangle 3"/>
          <p:cNvSpPr>
            <a:spLocks noGrp="1" noChangeArrowheads="1"/>
          </p:cNvSpPr>
          <p:nvPr>
            <p:ph type="body" idx="1"/>
          </p:nvPr>
        </p:nvSpPr>
        <p:spPr/>
        <p:txBody>
          <a:bodyPr/>
          <a:lstStyle/>
          <a:p>
            <a:pPr marL="447675" indent="-447675">
              <a:lnSpc>
                <a:spcPct val="90000"/>
              </a:lnSpc>
            </a:pPr>
            <a:r>
              <a:rPr lang="zh-CN" altLang="en-US" sz="2600"/>
              <a:t>问题的提出</a:t>
            </a:r>
          </a:p>
          <a:p>
            <a:pPr marL="889000" lvl="1" indent="-439738">
              <a:lnSpc>
                <a:spcPct val="90000"/>
              </a:lnSpc>
            </a:pPr>
            <a:r>
              <a:rPr lang="zh-CN" altLang="en-US" sz="2400"/>
              <a:t>身份欺诈</a:t>
            </a:r>
          </a:p>
          <a:p>
            <a:pPr marL="447675" indent="-447675">
              <a:lnSpc>
                <a:spcPct val="90000"/>
              </a:lnSpc>
            </a:pPr>
            <a:r>
              <a:rPr lang="zh-CN" altLang="en-US" sz="2600"/>
              <a:t>鉴别需求：</a:t>
            </a:r>
            <a:br>
              <a:rPr lang="zh-CN" altLang="en-US" sz="2600"/>
            </a:br>
            <a:r>
              <a:rPr lang="zh-CN" altLang="en-US" sz="2600"/>
              <a:t>   某一成员（</a:t>
            </a:r>
            <a:r>
              <a:rPr lang="zh-CN" altLang="en-US" sz="2600">
                <a:solidFill>
                  <a:srgbClr val="FF3300"/>
                </a:solidFill>
              </a:rPr>
              <a:t>声称者</a:t>
            </a:r>
            <a:r>
              <a:rPr lang="zh-CN" altLang="en-US" sz="2600"/>
              <a:t>）提交一个主体的身份并声称它是那个主体。</a:t>
            </a:r>
          </a:p>
          <a:p>
            <a:pPr marL="447675" indent="-447675">
              <a:lnSpc>
                <a:spcPct val="90000"/>
              </a:lnSpc>
            </a:pPr>
            <a:r>
              <a:rPr lang="zh-CN" altLang="en-US" sz="2600"/>
              <a:t>鉴别目的：</a:t>
            </a:r>
            <a:br>
              <a:rPr lang="zh-CN" altLang="en-US" sz="2600"/>
            </a:br>
            <a:r>
              <a:rPr lang="zh-CN" altLang="en-US" sz="2600"/>
              <a:t>   使别的成员（</a:t>
            </a:r>
            <a:r>
              <a:rPr lang="zh-CN" altLang="en-US" sz="2600">
                <a:solidFill>
                  <a:srgbClr val="FF3300"/>
                </a:solidFill>
              </a:rPr>
              <a:t>验证者</a:t>
            </a:r>
            <a:r>
              <a:rPr lang="zh-CN" altLang="en-US" sz="2600"/>
              <a:t>）获得对声称者所声称的事实的信任。</a:t>
            </a:r>
            <a:br>
              <a:rPr lang="zh-CN" altLang="en-US" sz="2600"/>
            </a:br>
            <a:endParaRPr lang="zh-CN" altLang="en-US" sz="2600"/>
          </a:p>
          <a:p>
            <a:pPr marL="447675" indent="-447675">
              <a:lnSpc>
                <a:spcPct val="90000"/>
              </a:lnSpc>
            </a:pPr>
            <a:endParaRPr lang="en-US" altLang="zh-CN" sz="2600"/>
          </a:p>
        </p:txBody>
      </p:sp>
    </p:spTree>
    <p:extLst>
      <p:ext uri="{BB962C8B-B14F-4D97-AF65-F5344CB8AC3E}">
        <p14:creationId xmlns:p14="http://schemas.microsoft.com/office/powerpoint/2010/main" val="34961955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a:t>身份鉴别</a:t>
            </a:r>
          </a:p>
        </p:txBody>
      </p:sp>
      <p:sp>
        <p:nvSpPr>
          <p:cNvPr id="189443" name="Rectangle 3"/>
          <p:cNvSpPr>
            <a:spLocks noGrp="1" noChangeArrowheads="1"/>
          </p:cNvSpPr>
          <p:nvPr>
            <p:ph type="body" idx="1"/>
          </p:nvPr>
        </p:nvSpPr>
        <p:spPr/>
        <p:txBody>
          <a:bodyPr/>
          <a:lstStyle/>
          <a:p>
            <a:pPr marL="447675" indent="-447675"/>
            <a:r>
              <a:rPr lang="zh-CN" altLang="en-US" sz="2600"/>
              <a:t>定义：证实客户的真实身份与其所声称的身份是否相符的过程。</a:t>
            </a:r>
          </a:p>
          <a:p>
            <a:pPr marL="447675" indent="-447675"/>
            <a:r>
              <a:rPr lang="zh-CN" altLang="en-US" sz="2600"/>
              <a:t>依据：</a:t>
            </a:r>
          </a:p>
          <a:p>
            <a:pPr marL="889000" lvl="1" indent="-439738"/>
            <a:r>
              <a:rPr lang="en-US" altLang="zh-CN" sz="2400"/>
              <a:t>Something the user know (</a:t>
            </a:r>
            <a:r>
              <a:rPr lang="zh-CN" altLang="en-US" sz="2400"/>
              <a:t>所知）</a:t>
            </a:r>
          </a:p>
          <a:p>
            <a:pPr marL="1293813" lvl="2" indent="-403225"/>
            <a:r>
              <a:rPr lang="zh-CN" altLang="en-US" sz="2000"/>
              <a:t>密码、口令等</a:t>
            </a:r>
          </a:p>
          <a:p>
            <a:pPr marL="889000" lvl="1" indent="-439738"/>
            <a:r>
              <a:rPr lang="en-US" altLang="zh-CN" sz="2400"/>
              <a:t>Something the user possesses </a:t>
            </a:r>
            <a:r>
              <a:rPr lang="zh-CN" altLang="en-US" sz="2400"/>
              <a:t>（拥有）</a:t>
            </a:r>
          </a:p>
          <a:p>
            <a:pPr marL="1293813" lvl="2" indent="-403225"/>
            <a:r>
              <a:rPr lang="zh-CN" altLang="en-US" sz="2000"/>
              <a:t>身份证、护照、密钥盘等</a:t>
            </a:r>
          </a:p>
          <a:p>
            <a:pPr marL="889000" lvl="1" indent="-439738"/>
            <a:r>
              <a:rPr lang="en-US" altLang="zh-CN" sz="2400"/>
              <a:t>Something the user is (or How he behaves)</a:t>
            </a:r>
          </a:p>
          <a:p>
            <a:pPr marL="1293813" lvl="2" indent="-403225"/>
            <a:r>
              <a:rPr lang="zh-CN" altLang="en-US" sz="2000"/>
              <a:t>指纹、笔迹、声音、虹膜、</a:t>
            </a:r>
            <a:r>
              <a:rPr lang="en-US" altLang="zh-CN" sz="2000"/>
              <a:t>DNA</a:t>
            </a:r>
            <a:r>
              <a:rPr lang="zh-CN" altLang="en-US" sz="2000"/>
              <a:t>等</a:t>
            </a:r>
          </a:p>
        </p:txBody>
      </p:sp>
    </p:spTree>
    <p:extLst>
      <p:ext uri="{BB962C8B-B14F-4D97-AF65-F5344CB8AC3E}">
        <p14:creationId xmlns:p14="http://schemas.microsoft.com/office/powerpoint/2010/main" val="29134439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259632" y="502369"/>
            <a:ext cx="7010400" cy="1414463"/>
          </a:xfrm>
        </p:spPr>
        <p:txBody>
          <a:bodyPr/>
          <a:lstStyle/>
          <a:p>
            <a:r>
              <a:rPr lang="zh-CN" altLang="en-US" sz="3800" dirty="0"/>
              <a:t>认证协议：设计一个协议</a:t>
            </a:r>
            <a:r>
              <a:rPr lang="en-US" altLang="zh-CN" sz="3800" dirty="0"/>
              <a:t>(</a:t>
            </a:r>
            <a:r>
              <a:rPr lang="zh-CN" altLang="en-US" sz="3800" dirty="0"/>
              <a:t>一</a:t>
            </a:r>
            <a:r>
              <a:rPr lang="en-US" altLang="zh-CN" sz="3800" dirty="0"/>
              <a:t>)</a:t>
            </a:r>
          </a:p>
        </p:txBody>
      </p:sp>
      <p:sp>
        <p:nvSpPr>
          <p:cNvPr id="343043" name="Rectangle 3"/>
          <p:cNvSpPr>
            <a:spLocks noGrp="1" noChangeArrowheads="1"/>
          </p:cNvSpPr>
          <p:nvPr>
            <p:ph type="body" idx="1"/>
          </p:nvPr>
        </p:nvSpPr>
        <p:spPr>
          <a:xfrm>
            <a:off x="381000" y="1563513"/>
            <a:ext cx="8077200" cy="1244600"/>
          </a:xfrm>
        </p:spPr>
        <p:txBody>
          <a:bodyPr/>
          <a:lstStyle/>
          <a:p>
            <a:r>
              <a:rPr lang="zh-CN" altLang="en-US" sz="2600"/>
              <a:t>假设</a:t>
            </a:r>
            <a:r>
              <a:rPr lang="en-US" altLang="zh-CN" sz="2600"/>
              <a:t>A</a:t>
            </a:r>
            <a:r>
              <a:rPr lang="zh-CN" altLang="en-US" sz="2600"/>
              <a:t>和</a:t>
            </a:r>
            <a:r>
              <a:rPr lang="en-US" altLang="zh-CN" sz="2600"/>
              <a:t>B</a:t>
            </a:r>
            <a:r>
              <a:rPr lang="zh-CN" altLang="en-US" sz="2600"/>
              <a:t>要进行通讯，</a:t>
            </a:r>
            <a:r>
              <a:rPr lang="en-US" altLang="zh-CN" sz="2600"/>
              <a:t>A</a:t>
            </a:r>
            <a:r>
              <a:rPr lang="zh-CN" altLang="en-US" sz="2600"/>
              <a:t>和</a:t>
            </a:r>
            <a:r>
              <a:rPr lang="en-US" altLang="zh-CN" sz="2600"/>
              <a:t>B</a:t>
            </a:r>
            <a:r>
              <a:rPr lang="zh-CN" altLang="en-US" sz="2600"/>
              <a:t>有一个共享的密钥</a:t>
            </a:r>
            <a:r>
              <a:rPr lang="en-US" altLang="zh-CN" sz="2600"/>
              <a:t>K</a:t>
            </a:r>
            <a:r>
              <a:rPr lang="en-US" altLang="zh-CN" sz="2600" baseline="-25000"/>
              <a:t>ab</a:t>
            </a:r>
            <a:r>
              <a:rPr lang="en-US" altLang="zh-CN" sz="2600"/>
              <a:t>,</a:t>
            </a:r>
            <a:r>
              <a:rPr lang="zh-CN" altLang="en-US" sz="2600"/>
              <a:t>如何利用这个密钥进行认证，并且商定一个会话密钥</a:t>
            </a:r>
            <a:r>
              <a:rPr lang="en-US" altLang="zh-CN" sz="2600"/>
              <a:t>K</a:t>
            </a:r>
            <a:r>
              <a:rPr lang="en-US" altLang="zh-CN" sz="2600" baseline="-25000"/>
              <a:t>s</a:t>
            </a:r>
            <a:endParaRPr lang="en-US" altLang="zh-CN" sz="2600"/>
          </a:p>
        </p:txBody>
      </p:sp>
      <p:sp>
        <p:nvSpPr>
          <p:cNvPr id="343044" name="Rectangle 4"/>
          <p:cNvSpPr>
            <a:spLocks noChangeArrowheads="1"/>
          </p:cNvSpPr>
          <p:nvPr/>
        </p:nvSpPr>
        <p:spPr bwMode="auto">
          <a:xfrm>
            <a:off x="609600" y="5297313"/>
            <a:ext cx="7848600" cy="151606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buClr>
                <a:schemeClr val="tx2"/>
              </a:buClr>
              <a:buSzPct val="75000"/>
              <a:buFont typeface="Wingdings" pitchFamily="2" charset="2"/>
              <a:buNone/>
            </a:pPr>
            <a:r>
              <a:rPr lang="en-US" altLang="zh-CN" sz="2400" b="1"/>
              <a:t>1 A</a:t>
            </a:r>
            <a:r>
              <a:rPr lang="en-US" altLang="zh-CN" sz="2400" b="1">
                <a:sym typeface="Wingdings" pitchFamily="2" charset="2"/>
              </a:rPr>
              <a:t>B</a:t>
            </a:r>
            <a:r>
              <a:rPr lang="en-US" altLang="zh-CN" sz="2400" b="1"/>
              <a:t>: (ID</a:t>
            </a:r>
            <a:r>
              <a:rPr lang="en-US" altLang="zh-CN" sz="2400" b="1" baseline="-25000"/>
              <a:t>A</a:t>
            </a:r>
            <a:r>
              <a:rPr lang="en-US" altLang="zh-CN" sz="2400" b="1"/>
              <a:t>||N</a:t>
            </a:r>
            <a:r>
              <a:rPr lang="en-US" altLang="zh-CN" sz="2400" b="1" baseline="-25000"/>
              <a:t>1</a:t>
            </a:r>
            <a:r>
              <a:rPr lang="en-US" altLang="zh-CN" sz="2400" b="1"/>
              <a:t>)</a:t>
            </a:r>
          </a:p>
          <a:p>
            <a:pPr eaLnBrk="0" hangingPunct="0">
              <a:lnSpc>
                <a:spcPct val="60000"/>
              </a:lnSpc>
              <a:spcBef>
                <a:spcPct val="50000"/>
              </a:spcBef>
              <a:buClr>
                <a:schemeClr val="tx2"/>
              </a:buClr>
              <a:buSzPct val="75000"/>
              <a:buFont typeface="Wingdings" pitchFamily="2" charset="2"/>
              <a:buNone/>
            </a:pPr>
            <a:r>
              <a:rPr lang="en-US" altLang="zh-CN" sz="2400" b="1"/>
              <a:t>2 B</a:t>
            </a:r>
            <a:r>
              <a:rPr lang="en-US" altLang="zh-CN" sz="2400" b="1">
                <a:sym typeface="Wingdings" pitchFamily="2" charset="2"/>
              </a:rPr>
              <a:t></a:t>
            </a:r>
            <a:r>
              <a:rPr lang="en-US" altLang="zh-CN" sz="2400" b="1"/>
              <a:t>A: E</a:t>
            </a:r>
            <a:r>
              <a:rPr lang="en-US" altLang="zh-CN" sz="2400" b="1" baseline="-25000"/>
              <a:t>Kab</a:t>
            </a:r>
            <a:r>
              <a:rPr lang="en-US" altLang="zh-CN" sz="2400" b="1">
                <a:sym typeface="Wingdings" pitchFamily="2" charset="2"/>
              </a:rPr>
              <a:t>[K</a:t>
            </a:r>
            <a:r>
              <a:rPr lang="en-US" altLang="zh-CN" sz="2400" b="1" baseline="-25000">
                <a:sym typeface="Wingdings" pitchFamily="2" charset="2"/>
              </a:rPr>
              <a:t>s</a:t>
            </a:r>
            <a:r>
              <a:rPr lang="en-US" altLang="zh-CN" sz="2400" b="1">
                <a:sym typeface="Wingdings" pitchFamily="2" charset="2"/>
              </a:rPr>
              <a:t>,</a:t>
            </a:r>
            <a:r>
              <a:rPr lang="en-US" altLang="zh-CN" sz="2400" b="1"/>
              <a:t>ID</a:t>
            </a:r>
            <a:r>
              <a:rPr lang="en-US" altLang="zh-CN" sz="2400" b="1" baseline="-25000"/>
              <a:t>B</a:t>
            </a:r>
            <a:r>
              <a:rPr lang="en-US" altLang="zh-CN" sz="2400" b="1">
                <a:sym typeface="Wingdings" pitchFamily="2" charset="2"/>
              </a:rPr>
              <a:t>,f(</a:t>
            </a:r>
            <a:r>
              <a:rPr lang="en-US" altLang="zh-CN" sz="2400" b="1"/>
              <a:t>N</a:t>
            </a:r>
            <a:r>
              <a:rPr lang="en-US" altLang="zh-CN" sz="2400" b="1" baseline="-25000"/>
              <a:t>1</a:t>
            </a:r>
            <a:r>
              <a:rPr lang="en-US" altLang="zh-CN" sz="2400" b="1"/>
              <a:t>),N</a:t>
            </a:r>
            <a:r>
              <a:rPr lang="en-US" altLang="zh-CN" sz="2400" b="1" baseline="-25000"/>
              <a:t>2</a:t>
            </a:r>
            <a:r>
              <a:rPr lang="en-US" altLang="zh-CN" sz="2400" b="1"/>
              <a:t>)]</a:t>
            </a:r>
          </a:p>
          <a:p>
            <a:pPr eaLnBrk="0" hangingPunct="0">
              <a:lnSpc>
                <a:spcPct val="60000"/>
              </a:lnSpc>
              <a:spcBef>
                <a:spcPct val="50000"/>
              </a:spcBef>
              <a:buClr>
                <a:schemeClr val="tx2"/>
              </a:buClr>
              <a:buSzPct val="75000"/>
              <a:buFont typeface="Wingdings" pitchFamily="2" charset="2"/>
              <a:buNone/>
            </a:pPr>
            <a:r>
              <a:rPr lang="en-US" altLang="zh-CN" sz="2400" b="1"/>
              <a:t>3 A</a:t>
            </a:r>
            <a:r>
              <a:rPr lang="en-US" altLang="zh-CN" sz="2400" b="1">
                <a:sym typeface="Wingdings" pitchFamily="2" charset="2"/>
              </a:rPr>
              <a:t></a:t>
            </a:r>
            <a:r>
              <a:rPr lang="en-US" altLang="zh-CN" sz="2400" b="1"/>
              <a:t>B: E</a:t>
            </a:r>
            <a:r>
              <a:rPr lang="en-US" altLang="zh-CN" sz="2400" b="1" baseline="-25000">
                <a:sym typeface="Wingdings" pitchFamily="2" charset="2"/>
              </a:rPr>
              <a:t>Ks</a:t>
            </a:r>
            <a:r>
              <a:rPr lang="en-US" altLang="zh-CN" sz="2400" b="1">
                <a:sym typeface="Wingdings" pitchFamily="2" charset="2"/>
              </a:rPr>
              <a:t>[f(</a:t>
            </a:r>
            <a:r>
              <a:rPr lang="en-US" altLang="zh-CN" sz="2400" b="1"/>
              <a:t>N</a:t>
            </a:r>
            <a:r>
              <a:rPr lang="en-US" altLang="zh-CN" sz="2400" b="1" baseline="-25000"/>
              <a:t>2</a:t>
            </a:r>
            <a:r>
              <a:rPr lang="en-US" altLang="zh-CN" sz="2400" b="1">
                <a:sym typeface="Wingdings" pitchFamily="2" charset="2"/>
              </a:rPr>
              <a:t>)]    </a:t>
            </a:r>
          </a:p>
          <a:p>
            <a:pPr eaLnBrk="0" hangingPunct="0">
              <a:lnSpc>
                <a:spcPct val="60000"/>
              </a:lnSpc>
              <a:spcBef>
                <a:spcPct val="50000"/>
              </a:spcBef>
              <a:buClr>
                <a:schemeClr val="tx2"/>
              </a:buClr>
              <a:buSzPct val="75000"/>
              <a:buFont typeface="Wingdings" pitchFamily="2" charset="2"/>
              <a:buNone/>
            </a:pPr>
            <a:r>
              <a:rPr lang="zh-CN" altLang="en-US" sz="2400" b="1">
                <a:sym typeface="Wingdings" pitchFamily="2" charset="2"/>
              </a:rPr>
              <a:t>这里的</a:t>
            </a:r>
            <a:r>
              <a:rPr lang="en-US" altLang="zh-CN" sz="2400" b="1">
                <a:sym typeface="Wingdings" pitchFamily="2" charset="2"/>
              </a:rPr>
              <a:t>f</a:t>
            </a:r>
            <a:r>
              <a:rPr lang="zh-CN" altLang="en-US" sz="2400" b="1">
                <a:sym typeface="Wingdings" pitchFamily="2" charset="2"/>
              </a:rPr>
              <a:t>函数为某个确定的运算，比如</a:t>
            </a:r>
            <a:r>
              <a:rPr lang="en-US" altLang="zh-CN" sz="2400" b="1">
                <a:sym typeface="Wingdings" pitchFamily="2" charset="2"/>
              </a:rPr>
              <a:t>f(x)=x+1</a:t>
            </a:r>
          </a:p>
        </p:txBody>
      </p:sp>
      <p:grpSp>
        <p:nvGrpSpPr>
          <p:cNvPr id="343045" name="Group 5"/>
          <p:cNvGrpSpPr>
            <a:grpSpLocks/>
          </p:cNvGrpSpPr>
          <p:nvPr/>
        </p:nvGrpSpPr>
        <p:grpSpPr bwMode="auto">
          <a:xfrm>
            <a:off x="2286000" y="3620913"/>
            <a:ext cx="762000" cy="1143000"/>
            <a:chOff x="1536" y="1488"/>
            <a:chExt cx="576" cy="960"/>
          </a:xfrm>
        </p:grpSpPr>
        <p:sp>
          <p:nvSpPr>
            <p:cNvPr id="343046" name="Oval 6"/>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7" name="Freeform 7"/>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8" name="Rectangle 8"/>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sp>
        <p:nvSpPr>
          <p:cNvPr id="343049" name="Line 9"/>
          <p:cNvSpPr>
            <a:spLocks noChangeShapeType="1"/>
          </p:cNvSpPr>
          <p:nvPr/>
        </p:nvSpPr>
        <p:spPr bwMode="auto">
          <a:xfrm>
            <a:off x="3124200" y="4535313"/>
            <a:ext cx="3810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0" name="Rectangle 10"/>
          <p:cNvSpPr>
            <a:spLocks noChangeArrowheads="1"/>
          </p:cNvSpPr>
          <p:nvPr/>
        </p:nvSpPr>
        <p:spPr bwMode="auto">
          <a:xfrm>
            <a:off x="4343400" y="4306713"/>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latin typeface="Times New Roman" pitchFamily="18" charset="0"/>
              </a:rPr>
              <a:t>K</a:t>
            </a:r>
            <a:r>
              <a:rPr lang="en-US" altLang="zh-CN" sz="2400" baseline="-25000">
                <a:latin typeface="Times New Roman" pitchFamily="18" charset="0"/>
              </a:rPr>
              <a:t>ab</a:t>
            </a:r>
          </a:p>
        </p:txBody>
      </p:sp>
      <p:grpSp>
        <p:nvGrpSpPr>
          <p:cNvPr id="343051" name="Group 11"/>
          <p:cNvGrpSpPr>
            <a:grpSpLocks/>
          </p:cNvGrpSpPr>
          <p:nvPr/>
        </p:nvGrpSpPr>
        <p:grpSpPr bwMode="auto">
          <a:xfrm>
            <a:off x="7086600" y="3697113"/>
            <a:ext cx="762000" cy="1143000"/>
            <a:chOff x="1536" y="1488"/>
            <a:chExt cx="576" cy="960"/>
          </a:xfrm>
        </p:grpSpPr>
        <p:sp>
          <p:nvSpPr>
            <p:cNvPr id="343052" name="Oval 12"/>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3" name="Freeform 13"/>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4" name="Rectangle 14"/>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343055" name="Arc 15"/>
          <p:cNvSpPr>
            <a:spLocks/>
          </p:cNvSpPr>
          <p:nvPr/>
        </p:nvSpPr>
        <p:spPr bwMode="auto">
          <a:xfrm>
            <a:off x="2971800" y="3316113"/>
            <a:ext cx="4267200" cy="990600"/>
          </a:xfrm>
          <a:custGeom>
            <a:avLst/>
            <a:gdLst>
              <a:gd name="G0" fmla="+- 15212 0 0"/>
              <a:gd name="G1" fmla="+- 21600 0 0"/>
              <a:gd name="G2" fmla="+- 21600 0 0"/>
              <a:gd name="T0" fmla="*/ 0 w 29922"/>
              <a:gd name="T1" fmla="*/ 6265 h 21600"/>
              <a:gd name="T2" fmla="*/ 29922 w 29922"/>
              <a:gd name="T3" fmla="*/ 5783 h 21600"/>
              <a:gd name="T4" fmla="*/ 15212 w 29922"/>
              <a:gd name="T5" fmla="*/ 21600 h 21600"/>
            </a:gdLst>
            <a:ahLst/>
            <a:cxnLst>
              <a:cxn ang="0">
                <a:pos x="T0" y="T1"/>
              </a:cxn>
              <a:cxn ang="0">
                <a:pos x="T2" y="T3"/>
              </a:cxn>
              <a:cxn ang="0">
                <a:pos x="T4" y="T5"/>
              </a:cxn>
            </a:cxnLst>
            <a:rect l="0" t="0" r="r" b="b"/>
            <a:pathLst>
              <a:path w="29922" h="21600" fill="none" extrusionOk="0">
                <a:moveTo>
                  <a:pt x="0" y="6265"/>
                </a:moveTo>
                <a:cubicBezTo>
                  <a:pt x="4045" y="2251"/>
                  <a:pt x="9513" y="-1"/>
                  <a:pt x="15212" y="0"/>
                </a:cubicBezTo>
                <a:cubicBezTo>
                  <a:pt x="20669" y="0"/>
                  <a:pt x="25925" y="2066"/>
                  <a:pt x="29921" y="5783"/>
                </a:cubicBezTo>
              </a:path>
              <a:path w="29922" h="21600" stroke="0" extrusionOk="0">
                <a:moveTo>
                  <a:pt x="0" y="6265"/>
                </a:moveTo>
                <a:cubicBezTo>
                  <a:pt x="4045" y="2251"/>
                  <a:pt x="9513" y="-1"/>
                  <a:pt x="15212" y="0"/>
                </a:cubicBezTo>
                <a:cubicBezTo>
                  <a:pt x="20669" y="0"/>
                  <a:pt x="25925" y="2066"/>
                  <a:pt x="29921" y="5783"/>
                </a:cubicBezTo>
                <a:lnTo>
                  <a:pt x="15212"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6" name="Rectangle 16"/>
          <p:cNvSpPr>
            <a:spLocks noChangeArrowheads="1"/>
          </p:cNvSpPr>
          <p:nvPr/>
        </p:nvSpPr>
        <p:spPr bwMode="auto">
          <a:xfrm>
            <a:off x="3124200" y="2858913"/>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我是</a:t>
            </a:r>
            <a:r>
              <a:rPr lang="en-US" altLang="zh-CN">
                <a:latin typeface="Times New Roman" pitchFamily="18" charset="0"/>
              </a:rPr>
              <a:t>A</a:t>
            </a:r>
            <a:endParaRPr lang="en-US" altLang="zh-CN" baseline="-25000">
              <a:latin typeface="Times New Roman" pitchFamily="18" charset="0"/>
            </a:endParaRPr>
          </a:p>
        </p:txBody>
      </p:sp>
      <p:sp>
        <p:nvSpPr>
          <p:cNvPr id="343057" name="Rectangle 17"/>
          <p:cNvSpPr>
            <a:spLocks noChangeArrowheads="1"/>
          </p:cNvSpPr>
          <p:nvPr/>
        </p:nvSpPr>
        <p:spPr bwMode="auto">
          <a:xfrm>
            <a:off x="5562600" y="3392313"/>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告诉你</a:t>
            </a:r>
            <a:r>
              <a:rPr lang="en-US" altLang="zh-CN">
                <a:latin typeface="Times New Roman" pitchFamily="18" charset="0"/>
              </a:rPr>
              <a:t>Ks</a:t>
            </a:r>
            <a:r>
              <a:rPr lang="zh-CN" altLang="en-US">
                <a:latin typeface="Times New Roman" pitchFamily="18" charset="0"/>
              </a:rPr>
              <a:t>，</a:t>
            </a:r>
            <a:br>
              <a:rPr lang="zh-CN" altLang="en-US">
                <a:latin typeface="Times New Roman" pitchFamily="18" charset="0"/>
              </a:rPr>
            </a:br>
            <a:r>
              <a:rPr lang="zh-CN" altLang="en-US">
                <a:latin typeface="Times New Roman" pitchFamily="18" charset="0"/>
              </a:rPr>
              <a:t>以后就用它，</a:t>
            </a:r>
            <a:br>
              <a:rPr lang="zh-CN" altLang="en-US">
                <a:latin typeface="Times New Roman" pitchFamily="18" charset="0"/>
              </a:rPr>
            </a:br>
            <a:r>
              <a:rPr lang="zh-CN" altLang="en-US">
                <a:latin typeface="Times New Roman" pitchFamily="18" charset="0"/>
              </a:rPr>
              <a:t>别让别人知道</a:t>
            </a:r>
            <a:endParaRPr lang="zh-CN" altLang="en-US" baseline="-25000">
              <a:latin typeface="Times New Roman" pitchFamily="18" charset="0"/>
            </a:endParaRPr>
          </a:p>
        </p:txBody>
      </p:sp>
      <p:sp>
        <p:nvSpPr>
          <p:cNvPr id="343058" name="Rectangle 18"/>
          <p:cNvSpPr>
            <a:spLocks noChangeArrowheads="1"/>
          </p:cNvSpPr>
          <p:nvPr/>
        </p:nvSpPr>
        <p:spPr bwMode="auto">
          <a:xfrm>
            <a:off x="3200400" y="3773313"/>
            <a:ext cx="15240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好的，我用它</a:t>
            </a:r>
            <a:br>
              <a:rPr lang="zh-CN" altLang="en-US">
                <a:latin typeface="Times New Roman" pitchFamily="18" charset="0"/>
              </a:rPr>
            </a:br>
            <a:r>
              <a:rPr lang="zh-CN" altLang="en-US">
                <a:latin typeface="Times New Roman" pitchFamily="18" charset="0"/>
              </a:rPr>
              <a:t>试试，可我怎</a:t>
            </a:r>
            <a:br>
              <a:rPr lang="zh-CN" altLang="en-US">
                <a:latin typeface="Times New Roman" pitchFamily="18" charset="0"/>
              </a:rPr>
            </a:br>
            <a:r>
              <a:rPr lang="zh-CN" altLang="en-US">
                <a:latin typeface="Times New Roman" pitchFamily="18" charset="0"/>
              </a:rPr>
              <a:t>么知道你是</a:t>
            </a:r>
            <a:r>
              <a:rPr lang="en-US" altLang="zh-CN">
                <a:latin typeface="Times New Roman" pitchFamily="18" charset="0"/>
              </a:rPr>
              <a:t>B</a:t>
            </a:r>
            <a:r>
              <a:rPr lang="zh-CN" altLang="en-US">
                <a:latin typeface="Times New Roman" pitchFamily="18" charset="0"/>
              </a:rPr>
              <a:t>呢</a:t>
            </a:r>
          </a:p>
        </p:txBody>
      </p:sp>
      <p:sp>
        <p:nvSpPr>
          <p:cNvPr id="343059" name="Rectangle 19"/>
          <p:cNvSpPr>
            <a:spLocks noChangeArrowheads="1"/>
          </p:cNvSpPr>
          <p:nvPr/>
        </p:nvSpPr>
        <p:spPr bwMode="auto">
          <a:xfrm>
            <a:off x="5486400" y="4687713"/>
            <a:ext cx="1752600" cy="7620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如果你知道</a:t>
            </a:r>
            <a:r>
              <a:rPr lang="en-US" altLang="zh-CN">
                <a:latin typeface="Times New Roman" pitchFamily="18" charset="0"/>
              </a:rPr>
              <a:t>K</a:t>
            </a:r>
            <a:r>
              <a:rPr lang="en-US" altLang="zh-CN" baseline="-25000">
                <a:latin typeface="Times New Roman" pitchFamily="18" charset="0"/>
              </a:rPr>
              <a:t>ab</a:t>
            </a:r>
            <a:r>
              <a:rPr lang="en-US" altLang="zh-CN">
                <a:latin typeface="Times New Roman" pitchFamily="18" charset="0"/>
              </a:rPr>
              <a:t>,</a:t>
            </a:r>
            <a:br>
              <a:rPr lang="en-US" altLang="zh-CN">
                <a:latin typeface="Times New Roman" pitchFamily="18" charset="0"/>
              </a:rPr>
            </a:br>
            <a:r>
              <a:rPr lang="zh-CN" altLang="en-US">
                <a:latin typeface="Times New Roman" pitchFamily="18" charset="0"/>
              </a:rPr>
              <a:t>那么你就知道</a:t>
            </a:r>
            <a:r>
              <a:rPr lang="en-US" altLang="zh-CN">
                <a:latin typeface="Times New Roman" pitchFamily="18" charset="0"/>
              </a:rPr>
              <a:t>K</a:t>
            </a:r>
            <a:r>
              <a:rPr lang="en-US" altLang="zh-CN" baseline="-25000">
                <a:latin typeface="Times New Roman" pitchFamily="18" charset="0"/>
              </a:rPr>
              <a:t>s</a:t>
            </a:r>
            <a:r>
              <a:rPr lang="en-US" altLang="zh-CN">
                <a:latin typeface="Times New Roman" pitchFamily="18" charset="0"/>
              </a:rPr>
              <a:t>,</a:t>
            </a:r>
            <a:br>
              <a:rPr lang="en-US" altLang="zh-CN">
                <a:latin typeface="Times New Roman" pitchFamily="18" charset="0"/>
              </a:rPr>
            </a:br>
            <a:r>
              <a:rPr lang="zh-CN" altLang="en-US">
                <a:latin typeface="Times New Roman" pitchFamily="18" charset="0"/>
              </a:rPr>
              <a:t>我就知道你是</a:t>
            </a:r>
            <a:r>
              <a:rPr lang="en-US" altLang="zh-CN">
                <a:latin typeface="Times New Roman" pitchFamily="18" charset="0"/>
              </a:rPr>
              <a:t>A</a:t>
            </a:r>
          </a:p>
        </p:txBody>
      </p:sp>
    </p:spTree>
    <p:extLst>
      <p:ext uri="{BB962C8B-B14F-4D97-AF65-F5344CB8AC3E}">
        <p14:creationId xmlns:p14="http://schemas.microsoft.com/office/powerpoint/2010/main" val="1613372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30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3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p:bldP spid="343056" grpId="0" autoUpdateAnimBg="0"/>
      <p:bldP spid="343057" grpId="0" autoUpdateAnimBg="0"/>
      <p:bldP spid="343058" grpId="0" autoUpdateAnimBg="0"/>
      <p:bldP spid="34305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1259632" y="430361"/>
            <a:ext cx="7010400" cy="1414463"/>
          </a:xfrm>
        </p:spPr>
        <p:txBody>
          <a:bodyPr/>
          <a:lstStyle/>
          <a:p>
            <a:r>
              <a:rPr lang="zh-CN" altLang="en-US" sz="3800" dirty="0"/>
              <a:t>认证协议：设计一个协议</a:t>
            </a:r>
            <a:r>
              <a:rPr lang="en-US" altLang="zh-CN" sz="3800" dirty="0"/>
              <a:t>(</a:t>
            </a:r>
            <a:r>
              <a:rPr lang="zh-CN" altLang="en-US" sz="3800" dirty="0"/>
              <a:t>二</a:t>
            </a:r>
            <a:r>
              <a:rPr lang="en-US" altLang="zh-CN" sz="3800" dirty="0"/>
              <a:t>)</a:t>
            </a:r>
          </a:p>
        </p:txBody>
      </p:sp>
      <p:sp>
        <p:nvSpPr>
          <p:cNvPr id="344067" name="Rectangle 3"/>
          <p:cNvSpPr>
            <a:spLocks noGrp="1" noChangeArrowheads="1"/>
          </p:cNvSpPr>
          <p:nvPr>
            <p:ph type="body" idx="1"/>
          </p:nvPr>
        </p:nvSpPr>
        <p:spPr>
          <a:xfrm>
            <a:off x="457200" y="1481980"/>
            <a:ext cx="8240713" cy="1077913"/>
          </a:xfrm>
        </p:spPr>
        <p:txBody>
          <a:bodyPr/>
          <a:lstStyle/>
          <a:p>
            <a:r>
              <a:rPr lang="zh-CN" altLang="en-US" sz="2100"/>
              <a:t>假设</a:t>
            </a:r>
            <a:r>
              <a:rPr lang="en-US" altLang="zh-CN" sz="2100"/>
              <a:t>A</a:t>
            </a:r>
            <a:r>
              <a:rPr lang="zh-CN" altLang="en-US" sz="2100"/>
              <a:t>和</a:t>
            </a:r>
            <a:r>
              <a:rPr lang="en-US" altLang="zh-CN" sz="2100"/>
              <a:t>B</a:t>
            </a:r>
            <a:r>
              <a:rPr lang="zh-CN" altLang="en-US" sz="2100"/>
              <a:t>要进行通讯，</a:t>
            </a:r>
            <a:r>
              <a:rPr lang="en-US" altLang="zh-CN" sz="2100"/>
              <a:t>A</a:t>
            </a:r>
            <a:r>
              <a:rPr lang="zh-CN" altLang="en-US" sz="2100"/>
              <a:t>和</a:t>
            </a:r>
            <a:r>
              <a:rPr lang="en-US" altLang="zh-CN" sz="2100"/>
              <a:t>B</a:t>
            </a:r>
            <a:r>
              <a:rPr lang="zh-CN" altLang="en-US" sz="2100"/>
              <a:t>与</a:t>
            </a:r>
            <a:r>
              <a:rPr lang="en-US" altLang="zh-CN" sz="2100"/>
              <a:t>KDC</a:t>
            </a:r>
            <a:r>
              <a:rPr lang="zh-CN" altLang="en-US" sz="2100"/>
              <a:t>各有一个共享密钥</a:t>
            </a:r>
            <a:r>
              <a:rPr lang="en-US" altLang="zh-CN" sz="2100"/>
              <a:t>K</a:t>
            </a:r>
            <a:r>
              <a:rPr lang="en-US" altLang="zh-CN" sz="2100" baseline="-25000"/>
              <a:t>a</a:t>
            </a:r>
            <a:r>
              <a:rPr lang="zh-CN" altLang="en-US" sz="2100"/>
              <a:t>和</a:t>
            </a:r>
            <a:r>
              <a:rPr lang="en-US" altLang="zh-CN" sz="2100"/>
              <a:t>K</a:t>
            </a:r>
            <a:r>
              <a:rPr lang="en-US" altLang="zh-CN" sz="2100" baseline="-25000"/>
              <a:t>b</a:t>
            </a:r>
            <a:r>
              <a:rPr lang="en-US" altLang="zh-CN" sz="2100"/>
              <a:t>, </a:t>
            </a:r>
            <a:r>
              <a:rPr lang="zh-CN" altLang="en-US" sz="2100"/>
              <a:t>如何利用这两个密钥进行认证，并且商定一个会话密钥</a:t>
            </a:r>
            <a:r>
              <a:rPr lang="en-US" altLang="zh-CN" sz="2100"/>
              <a:t>K</a:t>
            </a:r>
            <a:r>
              <a:rPr lang="en-US" altLang="zh-CN" sz="2100" baseline="-25000"/>
              <a:t>s</a:t>
            </a:r>
            <a:endParaRPr lang="en-US" altLang="zh-CN" sz="2600"/>
          </a:p>
        </p:txBody>
      </p:sp>
      <p:sp>
        <p:nvSpPr>
          <p:cNvPr id="344068" name="Rectangle 4"/>
          <p:cNvSpPr>
            <a:spLocks noChangeArrowheads="1"/>
          </p:cNvSpPr>
          <p:nvPr/>
        </p:nvSpPr>
        <p:spPr bwMode="auto">
          <a:xfrm>
            <a:off x="762000" y="5444380"/>
            <a:ext cx="7935913"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65150" indent="-565150" eaLnBrk="0" hangingPunct="0">
              <a:lnSpc>
                <a:spcPct val="90000"/>
              </a:lnSpc>
              <a:spcBef>
                <a:spcPct val="30000"/>
              </a:spcBef>
              <a:buClr>
                <a:schemeClr val="tx2"/>
              </a:buClr>
              <a:buSzPct val="75000"/>
              <a:buFont typeface="Wingdings" pitchFamily="2" charset="2"/>
              <a:buNone/>
            </a:pPr>
            <a:r>
              <a:rPr lang="en-US" altLang="zh-CN" sz="2400" b="1"/>
              <a:t>A</a:t>
            </a:r>
            <a:r>
              <a:rPr lang="en-US" altLang="zh-CN" sz="2400" b="1">
                <a:sym typeface="Wingdings" pitchFamily="2" charset="2"/>
              </a:rPr>
              <a:t>KDC</a:t>
            </a:r>
            <a:r>
              <a:rPr lang="en-US" altLang="zh-CN" sz="2400" b="1"/>
              <a:t>: (ID</a:t>
            </a:r>
            <a:r>
              <a:rPr lang="en-US" altLang="zh-CN" sz="2400" b="1" baseline="-25000"/>
              <a:t>A</a:t>
            </a:r>
            <a:r>
              <a:rPr lang="en-US" altLang="zh-CN" sz="2400" b="1"/>
              <a:t>||ID</a:t>
            </a:r>
            <a:r>
              <a:rPr lang="en-US" altLang="zh-CN" sz="2400" b="1" baseline="-25000"/>
              <a:t>B</a:t>
            </a:r>
            <a:r>
              <a:rPr lang="en-US" altLang="zh-CN" sz="2400" b="1"/>
              <a:t>||N</a:t>
            </a:r>
            <a:r>
              <a:rPr lang="en-US" altLang="zh-CN" sz="2400" b="1" baseline="-25000"/>
              <a:t>1</a:t>
            </a:r>
            <a:r>
              <a:rPr lang="en-US" altLang="zh-CN" sz="2400" b="1"/>
              <a:t>)</a:t>
            </a:r>
          </a:p>
          <a:p>
            <a:pPr marL="565150" indent="-565150" eaLnBrk="0" hangingPunct="0">
              <a:lnSpc>
                <a:spcPct val="90000"/>
              </a:lnSpc>
              <a:spcBef>
                <a:spcPct val="30000"/>
              </a:spcBef>
              <a:buClr>
                <a:schemeClr val="tx2"/>
              </a:buClr>
              <a:buSzPct val="75000"/>
              <a:buFont typeface="Wingdings" pitchFamily="2" charset="2"/>
              <a:buNone/>
            </a:pPr>
            <a:r>
              <a:rPr lang="en-US" altLang="zh-CN" sz="2400" b="1"/>
              <a:t>KDC</a:t>
            </a:r>
            <a:r>
              <a:rPr lang="en-US" altLang="zh-CN" sz="2400" b="1">
                <a:sym typeface="Wingdings" pitchFamily="2" charset="2"/>
              </a:rPr>
              <a:t></a:t>
            </a:r>
            <a:r>
              <a:rPr lang="en-US" altLang="zh-CN" sz="2400" b="1"/>
              <a:t>A: E</a:t>
            </a:r>
            <a:r>
              <a:rPr lang="en-US" altLang="zh-CN" sz="2400" b="1" baseline="-25000"/>
              <a:t>Ka</a:t>
            </a:r>
            <a:r>
              <a:rPr lang="en-US" altLang="zh-CN" sz="2400" b="1">
                <a:sym typeface="Wingdings" pitchFamily="2" charset="2"/>
              </a:rPr>
              <a:t>[K</a:t>
            </a:r>
            <a:r>
              <a:rPr lang="en-US" altLang="zh-CN" sz="2400" b="1" baseline="-25000">
                <a:sym typeface="Wingdings" pitchFamily="2" charset="2"/>
              </a:rPr>
              <a:t>s</a:t>
            </a:r>
            <a:r>
              <a:rPr lang="en-US" altLang="zh-CN" sz="2400" b="1">
                <a:sym typeface="Wingdings" pitchFamily="2" charset="2"/>
              </a:rPr>
              <a:t>||</a:t>
            </a:r>
            <a:r>
              <a:rPr lang="en-US" altLang="zh-CN" sz="2400" b="1"/>
              <a:t>ID</a:t>
            </a:r>
            <a:r>
              <a:rPr lang="en-US" altLang="zh-CN" sz="2400" b="1" baseline="-25000"/>
              <a:t>B</a:t>
            </a:r>
            <a:r>
              <a:rPr lang="en-US" altLang="zh-CN" sz="2400" b="1">
                <a:sym typeface="Wingdings" pitchFamily="2" charset="2"/>
              </a:rPr>
              <a:t>||</a:t>
            </a:r>
            <a:r>
              <a:rPr lang="en-US" altLang="zh-CN" sz="2400" b="1"/>
              <a:t>N</a:t>
            </a:r>
            <a:r>
              <a:rPr lang="en-US" altLang="zh-CN" sz="2400" b="1" baseline="-25000"/>
              <a:t>1</a:t>
            </a:r>
            <a:r>
              <a:rPr lang="en-US" altLang="zh-CN" sz="2400" b="1">
                <a:sym typeface="Wingdings" pitchFamily="2" charset="2"/>
              </a:rPr>
              <a:t>||</a:t>
            </a:r>
            <a:r>
              <a:rPr lang="en-US" altLang="zh-CN" sz="2400" b="1"/>
              <a:t>E</a:t>
            </a:r>
            <a:r>
              <a:rPr lang="en-US" altLang="zh-CN" sz="2400" b="1" baseline="-25000"/>
              <a:t>Kb</a:t>
            </a:r>
            <a:r>
              <a:rPr lang="en-US" altLang="zh-CN" sz="2400" b="1"/>
              <a:t>(</a:t>
            </a:r>
            <a:r>
              <a:rPr lang="en-US" altLang="zh-CN" sz="2400" b="1">
                <a:sym typeface="Wingdings" pitchFamily="2" charset="2"/>
              </a:rPr>
              <a:t>K</a:t>
            </a:r>
            <a:r>
              <a:rPr lang="en-US" altLang="zh-CN" sz="2400" b="1" baseline="-25000">
                <a:sym typeface="Wingdings" pitchFamily="2" charset="2"/>
              </a:rPr>
              <a:t>s</a:t>
            </a:r>
            <a:r>
              <a:rPr lang="en-US" altLang="zh-CN" sz="2400" b="1">
                <a:sym typeface="Wingdings" pitchFamily="2" charset="2"/>
              </a:rPr>
              <a:t>,</a:t>
            </a:r>
            <a:r>
              <a:rPr lang="en-US" altLang="zh-CN" sz="2400" b="1"/>
              <a:t>ID</a:t>
            </a:r>
            <a:r>
              <a:rPr lang="en-US" altLang="zh-CN" sz="2400" b="1" baseline="-25000"/>
              <a:t>A</a:t>
            </a:r>
            <a:r>
              <a:rPr lang="en-US" altLang="zh-CN" sz="2400" b="1"/>
              <a:t>)]</a:t>
            </a:r>
          </a:p>
          <a:p>
            <a:pPr marL="565150" indent="-565150" eaLnBrk="0" hangingPunct="0">
              <a:lnSpc>
                <a:spcPct val="90000"/>
              </a:lnSpc>
              <a:spcBef>
                <a:spcPct val="30000"/>
              </a:spcBef>
              <a:buClr>
                <a:schemeClr val="tx2"/>
              </a:buClr>
              <a:buSzPct val="75000"/>
              <a:buFont typeface="Wingdings" pitchFamily="2" charset="2"/>
              <a:buNone/>
            </a:pPr>
            <a:r>
              <a:rPr lang="en-US" altLang="zh-CN" sz="2400" b="1"/>
              <a:t>A</a:t>
            </a:r>
            <a:r>
              <a:rPr lang="en-US" altLang="zh-CN" sz="2400" b="1">
                <a:sym typeface="Wingdings" pitchFamily="2" charset="2"/>
              </a:rPr>
              <a:t></a:t>
            </a:r>
            <a:r>
              <a:rPr lang="en-US" altLang="zh-CN" sz="2400" b="1"/>
              <a:t>B: E</a:t>
            </a:r>
            <a:r>
              <a:rPr lang="en-US" altLang="zh-CN" sz="2400" b="1" baseline="-25000"/>
              <a:t>Kb</a:t>
            </a:r>
            <a:r>
              <a:rPr lang="en-US" altLang="zh-CN" sz="2400" b="1"/>
              <a:t>(</a:t>
            </a:r>
            <a:r>
              <a:rPr lang="en-US" altLang="zh-CN" sz="2400" b="1">
                <a:sym typeface="Wingdings" pitchFamily="2" charset="2"/>
              </a:rPr>
              <a:t>K</a:t>
            </a:r>
            <a:r>
              <a:rPr lang="en-US" altLang="zh-CN" sz="2400" b="1" baseline="-25000">
                <a:sym typeface="Wingdings" pitchFamily="2" charset="2"/>
              </a:rPr>
              <a:t>s</a:t>
            </a:r>
            <a:r>
              <a:rPr lang="en-US" altLang="zh-CN" sz="2400" b="1">
                <a:sym typeface="Wingdings" pitchFamily="2" charset="2"/>
              </a:rPr>
              <a:t>,</a:t>
            </a:r>
            <a:r>
              <a:rPr lang="en-US" altLang="zh-CN" sz="2400" b="1"/>
              <a:t>ID</a:t>
            </a:r>
            <a:r>
              <a:rPr lang="en-US" altLang="zh-CN" sz="2400" b="1" baseline="-25000"/>
              <a:t>A</a:t>
            </a:r>
            <a:r>
              <a:rPr lang="en-US" altLang="zh-CN" sz="2400" b="1"/>
              <a:t>)||E</a:t>
            </a:r>
            <a:r>
              <a:rPr lang="en-US" altLang="zh-CN" sz="2400" b="1" baseline="-25000"/>
              <a:t>Ks</a:t>
            </a:r>
            <a:r>
              <a:rPr lang="en-US" altLang="zh-CN" sz="2400" b="1"/>
              <a:t>(</a:t>
            </a:r>
            <a:r>
              <a:rPr lang="en-US" altLang="zh-CN" sz="2400" b="1">
                <a:sym typeface="Wingdings" pitchFamily="2" charset="2"/>
              </a:rPr>
              <a:t>M)</a:t>
            </a:r>
            <a:endParaRPr lang="en-US" altLang="zh-CN" sz="2400" b="1"/>
          </a:p>
        </p:txBody>
      </p:sp>
      <p:grpSp>
        <p:nvGrpSpPr>
          <p:cNvPr id="344069" name="Group 5"/>
          <p:cNvGrpSpPr>
            <a:grpSpLocks/>
          </p:cNvGrpSpPr>
          <p:nvPr/>
        </p:nvGrpSpPr>
        <p:grpSpPr bwMode="auto">
          <a:xfrm>
            <a:off x="2286000" y="3767980"/>
            <a:ext cx="762000" cy="1143000"/>
            <a:chOff x="1536" y="1488"/>
            <a:chExt cx="576" cy="960"/>
          </a:xfrm>
        </p:grpSpPr>
        <p:sp>
          <p:nvSpPr>
            <p:cNvPr id="344070" name="Oval 6"/>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1" name="Freeform 7"/>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2" name="Rectangle 8"/>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sp>
        <p:nvSpPr>
          <p:cNvPr id="344073" name="Line 9"/>
          <p:cNvSpPr>
            <a:spLocks noChangeShapeType="1"/>
          </p:cNvSpPr>
          <p:nvPr/>
        </p:nvSpPr>
        <p:spPr bwMode="auto">
          <a:xfrm>
            <a:off x="3200400" y="4606180"/>
            <a:ext cx="3810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4" name="Rectangle 10"/>
          <p:cNvSpPr>
            <a:spLocks noChangeArrowheads="1"/>
          </p:cNvSpPr>
          <p:nvPr/>
        </p:nvSpPr>
        <p:spPr bwMode="auto">
          <a:xfrm>
            <a:off x="5410200" y="353938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latin typeface="Times New Roman" pitchFamily="18" charset="0"/>
              </a:rPr>
              <a:t>K</a:t>
            </a:r>
            <a:r>
              <a:rPr lang="en-US" altLang="zh-CN" sz="2400" baseline="-25000">
                <a:latin typeface="Times New Roman" pitchFamily="18" charset="0"/>
              </a:rPr>
              <a:t>b</a:t>
            </a:r>
          </a:p>
        </p:txBody>
      </p:sp>
      <p:grpSp>
        <p:nvGrpSpPr>
          <p:cNvPr id="344075" name="Group 11"/>
          <p:cNvGrpSpPr>
            <a:grpSpLocks/>
          </p:cNvGrpSpPr>
          <p:nvPr/>
        </p:nvGrpSpPr>
        <p:grpSpPr bwMode="auto">
          <a:xfrm>
            <a:off x="7086600" y="3767980"/>
            <a:ext cx="762000" cy="1143000"/>
            <a:chOff x="1536" y="1488"/>
            <a:chExt cx="576" cy="960"/>
          </a:xfrm>
        </p:grpSpPr>
        <p:sp>
          <p:nvSpPr>
            <p:cNvPr id="344076" name="Oval 12"/>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7" name="Freeform 13"/>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8" name="Rectangle 14"/>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344079" name="Rectangle 15"/>
          <p:cNvSpPr>
            <a:spLocks noChangeArrowheads="1"/>
          </p:cNvSpPr>
          <p:nvPr/>
        </p:nvSpPr>
        <p:spPr bwMode="auto">
          <a:xfrm>
            <a:off x="2667000" y="292978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我是</a:t>
            </a:r>
            <a:r>
              <a:rPr lang="en-US" altLang="zh-CN">
                <a:latin typeface="Times New Roman" pitchFamily="18" charset="0"/>
              </a:rPr>
              <a:t>A</a:t>
            </a:r>
            <a:r>
              <a:rPr lang="zh-CN" altLang="en-US">
                <a:latin typeface="Times New Roman" pitchFamily="18" charset="0"/>
              </a:rPr>
              <a:t>，我</a:t>
            </a:r>
            <a:br>
              <a:rPr lang="zh-CN" altLang="en-US">
                <a:latin typeface="Times New Roman" pitchFamily="18" charset="0"/>
              </a:rPr>
            </a:br>
            <a:r>
              <a:rPr lang="zh-CN" altLang="en-US">
                <a:latin typeface="Times New Roman" pitchFamily="18" charset="0"/>
              </a:rPr>
              <a:t>想和</a:t>
            </a:r>
            <a:r>
              <a:rPr lang="en-US" altLang="zh-CN">
                <a:latin typeface="Times New Roman" pitchFamily="18" charset="0"/>
              </a:rPr>
              <a:t>B</a:t>
            </a:r>
            <a:r>
              <a:rPr lang="zh-CN" altLang="en-US">
                <a:latin typeface="Times New Roman" pitchFamily="18" charset="0"/>
              </a:rPr>
              <a:t>通讯</a:t>
            </a:r>
            <a:endParaRPr lang="zh-CN" altLang="en-US" baseline="-25000">
              <a:latin typeface="Times New Roman" pitchFamily="18" charset="0"/>
            </a:endParaRPr>
          </a:p>
        </p:txBody>
      </p:sp>
      <p:grpSp>
        <p:nvGrpSpPr>
          <p:cNvPr id="344080" name="Group 16"/>
          <p:cNvGrpSpPr>
            <a:grpSpLocks/>
          </p:cNvGrpSpPr>
          <p:nvPr/>
        </p:nvGrpSpPr>
        <p:grpSpPr bwMode="auto">
          <a:xfrm>
            <a:off x="4572000" y="2624980"/>
            <a:ext cx="762000" cy="1143000"/>
            <a:chOff x="1536" y="1488"/>
            <a:chExt cx="576" cy="960"/>
          </a:xfrm>
        </p:grpSpPr>
        <p:sp>
          <p:nvSpPr>
            <p:cNvPr id="344081" name="Oval 17"/>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82" name="Freeform 18"/>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83" name="Rectangle 19"/>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a:latin typeface="Times New Roman" pitchFamily="18" charset="0"/>
                </a:rPr>
                <a:t>KDC</a:t>
              </a:r>
            </a:p>
          </p:txBody>
        </p:sp>
      </p:grpSp>
      <p:sp>
        <p:nvSpPr>
          <p:cNvPr id="344084" name="Arc 20"/>
          <p:cNvSpPr>
            <a:spLocks/>
          </p:cNvSpPr>
          <p:nvPr/>
        </p:nvSpPr>
        <p:spPr bwMode="auto">
          <a:xfrm flipV="1">
            <a:off x="3352800" y="3234580"/>
            <a:ext cx="12192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85" name="Arc 21"/>
          <p:cNvSpPr>
            <a:spLocks/>
          </p:cNvSpPr>
          <p:nvPr/>
        </p:nvSpPr>
        <p:spPr bwMode="auto">
          <a:xfrm>
            <a:off x="5410200" y="3234580"/>
            <a:ext cx="1455738" cy="915988"/>
          </a:xfrm>
          <a:custGeom>
            <a:avLst/>
            <a:gdLst>
              <a:gd name="G0" fmla="+- 21600 0 0"/>
              <a:gd name="G1" fmla="+- 0 0 0"/>
              <a:gd name="G2" fmla="+- 21600 0 0"/>
              <a:gd name="T0" fmla="*/ 21722 w 21722"/>
              <a:gd name="T1" fmla="*/ 21600 h 21600"/>
              <a:gd name="T2" fmla="*/ 0 w 21722"/>
              <a:gd name="T3" fmla="*/ 84 h 21600"/>
              <a:gd name="T4" fmla="*/ 21600 w 21722"/>
              <a:gd name="T5" fmla="*/ 0 h 21600"/>
            </a:gdLst>
            <a:ahLst/>
            <a:cxnLst>
              <a:cxn ang="0">
                <a:pos x="T0" y="T1"/>
              </a:cxn>
              <a:cxn ang="0">
                <a:pos x="T2" y="T3"/>
              </a:cxn>
              <a:cxn ang="0">
                <a:pos x="T4" y="T5"/>
              </a:cxn>
            </a:cxnLst>
            <a:rect l="0" t="0" r="r" b="b"/>
            <a:pathLst>
              <a:path w="21722" h="21600" fill="none" extrusionOk="0">
                <a:moveTo>
                  <a:pt x="21721" y="21599"/>
                </a:moveTo>
                <a:cubicBezTo>
                  <a:pt x="21681" y="21599"/>
                  <a:pt x="21640" y="21599"/>
                  <a:pt x="21600" y="21600"/>
                </a:cubicBezTo>
                <a:cubicBezTo>
                  <a:pt x="9703" y="21600"/>
                  <a:pt x="46" y="11980"/>
                  <a:pt x="0" y="83"/>
                </a:cubicBezTo>
              </a:path>
              <a:path w="21722" h="21600" stroke="0" extrusionOk="0">
                <a:moveTo>
                  <a:pt x="21721" y="21599"/>
                </a:moveTo>
                <a:cubicBezTo>
                  <a:pt x="21681" y="21599"/>
                  <a:pt x="21640" y="21599"/>
                  <a:pt x="21600" y="21600"/>
                </a:cubicBezTo>
                <a:cubicBezTo>
                  <a:pt x="9703" y="21600"/>
                  <a:pt x="46" y="11980"/>
                  <a:pt x="0" y="83"/>
                </a:cubicBezTo>
                <a:lnTo>
                  <a:pt x="21600" y="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86" name="Rectangle 22"/>
          <p:cNvSpPr>
            <a:spLocks noChangeArrowheads="1"/>
          </p:cNvSpPr>
          <p:nvPr/>
        </p:nvSpPr>
        <p:spPr bwMode="auto">
          <a:xfrm>
            <a:off x="3048000" y="353938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latin typeface="Times New Roman" pitchFamily="18" charset="0"/>
              </a:rPr>
              <a:t>K</a:t>
            </a:r>
            <a:r>
              <a:rPr lang="en-US" altLang="zh-CN" sz="2400" baseline="-25000">
                <a:latin typeface="Times New Roman" pitchFamily="18" charset="0"/>
              </a:rPr>
              <a:t>a</a:t>
            </a:r>
          </a:p>
        </p:txBody>
      </p:sp>
      <p:sp>
        <p:nvSpPr>
          <p:cNvPr id="344087" name="Rectangle 23"/>
          <p:cNvSpPr>
            <a:spLocks noChangeArrowheads="1"/>
          </p:cNvSpPr>
          <p:nvPr/>
        </p:nvSpPr>
        <p:spPr bwMode="auto">
          <a:xfrm>
            <a:off x="3962400" y="369178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我把必要的</a:t>
            </a:r>
            <a:br>
              <a:rPr lang="zh-CN" altLang="en-US">
                <a:latin typeface="Times New Roman" pitchFamily="18" charset="0"/>
              </a:rPr>
            </a:br>
            <a:r>
              <a:rPr lang="zh-CN" altLang="en-US">
                <a:latin typeface="Times New Roman" pitchFamily="18" charset="0"/>
              </a:rPr>
              <a:t>信息告诉你</a:t>
            </a:r>
            <a:endParaRPr lang="zh-CN" altLang="en-US" baseline="-25000">
              <a:latin typeface="Times New Roman" pitchFamily="18" charset="0"/>
            </a:endParaRPr>
          </a:p>
        </p:txBody>
      </p:sp>
      <p:sp>
        <p:nvSpPr>
          <p:cNvPr id="344088" name="Rectangle 24"/>
          <p:cNvSpPr>
            <a:spLocks noChangeArrowheads="1"/>
          </p:cNvSpPr>
          <p:nvPr/>
        </p:nvSpPr>
        <p:spPr bwMode="auto">
          <a:xfrm>
            <a:off x="4114800" y="4529980"/>
            <a:ext cx="1447800" cy="6858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latin typeface="Times New Roman" pitchFamily="18" charset="0"/>
              </a:rPr>
              <a:t>我把消息给你，如果</a:t>
            </a:r>
            <a:br>
              <a:rPr lang="zh-CN" altLang="en-US">
                <a:latin typeface="Times New Roman" pitchFamily="18" charset="0"/>
              </a:rPr>
            </a:br>
            <a:r>
              <a:rPr lang="zh-CN" altLang="en-US">
                <a:latin typeface="Times New Roman" pitchFamily="18" charset="0"/>
              </a:rPr>
              <a:t>你是</a:t>
            </a:r>
            <a:r>
              <a:rPr lang="en-US" altLang="zh-CN">
                <a:latin typeface="Times New Roman" pitchFamily="18" charset="0"/>
              </a:rPr>
              <a:t>B,</a:t>
            </a:r>
            <a:r>
              <a:rPr lang="zh-CN" altLang="en-US">
                <a:latin typeface="Times New Roman" pitchFamily="18" charset="0"/>
              </a:rPr>
              <a:t>你就可以解开</a:t>
            </a:r>
          </a:p>
        </p:txBody>
      </p:sp>
      <p:sp>
        <p:nvSpPr>
          <p:cNvPr id="344089" name="AutoShape 25"/>
          <p:cNvSpPr>
            <a:spLocks noChangeArrowheads="1"/>
          </p:cNvSpPr>
          <p:nvPr/>
        </p:nvSpPr>
        <p:spPr bwMode="auto">
          <a:xfrm>
            <a:off x="5791200" y="2472580"/>
            <a:ext cx="2133600" cy="1143000"/>
          </a:xfrm>
          <a:prstGeom prst="wedgeEllipseCallout">
            <a:avLst>
              <a:gd name="adj1" fmla="val -103796"/>
              <a:gd name="adj2" fmla="val 84306"/>
            </a:avLst>
          </a:prstGeom>
          <a:noFill/>
          <a:ln w="12700">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a:latin typeface="Times New Roman" pitchFamily="18" charset="0"/>
              </a:rPr>
              <a:t>会话密钥</a:t>
            </a:r>
            <a:r>
              <a:rPr lang="en-US" altLang="zh-CN">
                <a:latin typeface="Times New Roman" pitchFamily="18" charset="0"/>
              </a:rPr>
              <a:t>K</a:t>
            </a:r>
            <a:r>
              <a:rPr lang="en-US" altLang="zh-CN" baseline="-25000">
                <a:latin typeface="Times New Roman" pitchFamily="18" charset="0"/>
              </a:rPr>
              <a:t>s</a:t>
            </a:r>
            <a:r>
              <a:rPr lang="zh-CN" altLang="en-US">
                <a:latin typeface="Times New Roman" pitchFamily="18" charset="0"/>
              </a:rPr>
              <a:t>，由</a:t>
            </a:r>
            <a:r>
              <a:rPr lang="en-US" altLang="zh-CN">
                <a:latin typeface="Times New Roman" pitchFamily="18" charset="0"/>
              </a:rPr>
              <a:t>A</a:t>
            </a:r>
            <a:r>
              <a:rPr lang="zh-CN" altLang="en-US">
                <a:latin typeface="Times New Roman" pitchFamily="18" charset="0"/>
              </a:rPr>
              <a:t>送给</a:t>
            </a:r>
            <a:r>
              <a:rPr lang="en-US" altLang="zh-CN">
                <a:latin typeface="Times New Roman" pitchFamily="18" charset="0"/>
              </a:rPr>
              <a:t>B</a:t>
            </a:r>
            <a:r>
              <a:rPr lang="zh-CN" altLang="en-US">
                <a:latin typeface="Times New Roman" pitchFamily="18" charset="0"/>
              </a:rPr>
              <a:t>的认证信息</a:t>
            </a:r>
          </a:p>
        </p:txBody>
      </p:sp>
    </p:spTree>
    <p:extLst>
      <p:ext uri="{BB962C8B-B14F-4D97-AF65-F5344CB8AC3E}">
        <p14:creationId xmlns:p14="http://schemas.microsoft.com/office/powerpoint/2010/main" val="326789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40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408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4408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4408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44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utoUpdateAnimBg="0"/>
      <p:bldP spid="344079" grpId="0" autoUpdateAnimBg="0"/>
      <p:bldP spid="344087" grpId="0" autoUpdateAnimBg="0"/>
      <p:bldP spid="344088" grpId="0" autoUpdateAnimBg="0"/>
      <p:bldP spid="344089"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381000" y="942231"/>
            <a:ext cx="8240713" cy="1190625"/>
          </a:xfrm>
        </p:spPr>
        <p:txBody>
          <a:bodyPr/>
          <a:lstStyle/>
          <a:p>
            <a:r>
              <a:rPr lang="zh-CN" altLang="en-US" sz="3400" dirty="0"/>
              <a:t>针对认证协议的一些常见攻击手段和相应对策</a:t>
            </a:r>
          </a:p>
        </p:txBody>
      </p:sp>
      <p:sp>
        <p:nvSpPr>
          <p:cNvPr id="345091" name="Rectangle 3"/>
          <p:cNvSpPr>
            <a:spLocks noGrp="1" noChangeArrowheads="1"/>
          </p:cNvSpPr>
          <p:nvPr>
            <p:ph type="body" idx="1"/>
          </p:nvPr>
        </p:nvSpPr>
        <p:spPr>
          <a:xfrm>
            <a:off x="1547813" y="2089546"/>
            <a:ext cx="7010400" cy="925513"/>
          </a:xfrm>
        </p:spPr>
        <p:txBody>
          <a:bodyPr/>
          <a:lstStyle/>
          <a:p>
            <a:r>
              <a:rPr lang="zh-CN" altLang="en-US"/>
              <a:t>中间人攻击</a:t>
            </a:r>
            <a:r>
              <a:rPr lang="en-US" altLang="zh-CN"/>
              <a:t>(MITM, man in the middle)</a:t>
            </a:r>
          </a:p>
        </p:txBody>
      </p:sp>
      <p:grpSp>
        <p:nvGrpSpPr>
          <p:cNvPr id="345092" name="Group 4"/>
          <p:cNvGrpSpPr>
            <a:grpSpLocks/>
          </p:cNvGrpSpPr>
          <p:nvPr/>
        </p:nvGrpSpPr>
        <p:grpSpPr bwMode="auto">
          <a:xfrm>
            <a:off x="1219200" y="2810271"/>
            <a:ext cx="5791200" cy="1219200"/>
            <a:chOff x="864" y="2880"/>
            <a:chExt cx="3648" cy="768"/>
          </a:xfrm>
        </p:grpSpPr>
        <p:grpSp>
          <p:nvGrpSpPr>
            <p:cNvPr id="345093" name="Group 5"/>
            <p:cNvGrpSpPr>
              <a:grpSpLocks/>
            </p:cNvGrpSpPr>
            <p:nvPr/>
          </p:nvGrpSpPr>
          <p:grpSpPr bwMode="auto">
            <a:xfrm>
              <a:off x="864" y="2880"/>
              <a:ext cx="480" cy="720"/>
              <a:chOff x="1536" y="1488"/>
              <a:chExt cx="576" cy="960"/>
            </a:xfrm>
          </p:grpSpPr>
          <p:sp>
            <p:nvSpPr>
              <p:cNvPr id="345094" name="Oval 6"/>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5" name="Freeform 7"/>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6" name="Rectangle 8"/>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345097" name="Group 9"/>
            <p:cNvGrpSpPr>
              <a:grpSpLocks/>
            </p:cNvGrpSpPr>
            <p:nvPr/>
          </p:nvGrpSpPr>
          <p:grpSpPr bwMode="auto">
            <a:xfrm>
              <a:off x="4080" y="2976"/>
              <a:ext cx="432" cy="624"/>
              <a:chOff x="1536" y="1488"/>
              <a:chExt cx="576" cy="960"/>
            </a:xfrm>
          </p:grpSpPr>
          <p:sp>
            <p:nvSpPr>
              <p:cNvPr id="345098" name="Oval 10"/>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9" name="Freeform 11"/>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0" name="Rectangle 12"/>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345101" name="Line 13"/>
            <p:cNvSpPr>
              <a:spLocks noChangeShapeType="1"/>
            </p:cNvSpPr>
            <p:nvPr/>
          </p:nvSpPr>
          <p:spPr bwMode="auto">
            <a:xfrm>
              <a:off x="1488" y="3216"/>
              <a:ext cx="816"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5102" name="Group 14"/>
            <p:cNvGrpSpPr>
              <a:grpSpLocks/>
            </p:cNvGrpSpPr>
            <p:nvPr/>
          </p:nvGrpSpPr>
          <p:grpSpPr bwMode="auto">
            <a:xfrm>
              <a:off x="2400" y="2928"/>
              <a:ext cx="480" cy="720"/>
              <a:chOff x="1536" y="1488"/>
              <a:chExt cx="576" cy="960"/>
            </a:xfrm>
          </p:grpSpPr>
          <p:sp>
            <p:nvSpPr>
              <p:cNvPr id="345103" name="Oval 1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4" name="Freeform 1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5" name="Rectangle 1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E</a:t>
                </a:r>
              </a:p>
            </p:txBody>
          </p:sp>
        </p:grpSp>
        <p:sp>
          <p:nvSpPr>
            <p:cNvPr id="345106" name="Line 18"/>
            <p:cNvSpPr>
              <a:spLocks noChangeShapeType="1"/>
            </p:cNvSpPr>
            <p:nvPr/>
          </p:nvSpPr>
          <p:spPr bwMode="auto">
            <a:xfrm>
              <a:off x="3120" y="3216"/>
              <a:ext cx="816"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107" name="Rectangle 19"/>
          <p:cNvSpPr>
            <a:spLocks noChangeArrowheads="1"/>
          </p:cNvSpPr>
          <p:nvPr/>
        </p:nvSpPr>
        <p:spPr bwMode="auto">
          <a:xfrm>
            <a:off x="381000" y="4486671"/>
            <a:ext cx="8240713"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65150" indent="-565150" eaLnBrk="0" hangingPunct="0">
              <a:lnSpc>
                <a:spcPct val="90000"/>
              </a:lnSpc>
              <a:spcBef>
                <a:spcPct val="30000"/>
              </a:spcBef>
              <a:buClr>
                <a:schemeClr val="tx2"/>
              </a:buClr>
              <a:buSzPct val="75000"/>
              <a:buFont typeface="Wingdings" pitchFamily="2" charset="2"/>
              <a:buChar char="u"/>
            </a:pPr>
            <a:r>
              <a:rPr lang="zh-CN" altLang="en-US" sz="2800" b="1"/>
              <a:t>如果通讯双方没有任何先决条件，那么这种攻击总是存在的</a:t>
            </a:r>
          </a:p>
          <a:p>
            <a:pPr marL="565150" indent="-565150" eaLnBrk="0" hangingPunct="0">
              <a:lnSpc>
                <a:spcPct val="90000"/>
              </a:lnSpc>
              <a:spcBef>
                <a:spcPct val="30000"/>
              </a:spcBef>
              <a:buClr>
                <a:schemeClr val="tx2"/>
              </a:buClr>
              <a:buSzPct val="75000"/>
              <a:buFont typeface="Wingdings" pitchFamily="2" charset="2"/>
              <a:buChar char="u"/>
            </a:pPr>
            <a:r>
              <a:rPr lang="en-US" altLang="zh-CN" sz="2800" b="1"/>
              <a:t>A</a:t>
            </a:r>
            <a:r>
              <a:rPr lang="zh-CN" altLang="en-US" sz="2800" b="1"/>
              <a:t>和</a:t>
            </a:r>
            <a:r>
              <a:rPr lang="en-US" altLang="zh-CN" sz="2800" b="1"/>
              <a:t>B</a:t>
            </a:r>
            <a:r>
              <a:rPr lang="zh-CN" altLang="en-US" sz="2800" b="1"/>
              <a:t>的协商过程很容易受到这一类攻击</a:t>
            </a:r>
          </a:p>
          <a:p>
            <a:pPr marL="565150" indent="-565150" eaLnBrk="0" hangingPunct="0">
              <a:lnSpc>
                <a:spcPct val="90000"/>
              </a:lnSpc>
              <a:spcBef>
                <a:spcPct val="30000"/>
              </a:spcBef>
              <a:buClr>
                <a:schemeClr val="tx2"/>
              </a:buClr>
              <a:buSzPct val="75000"/>
              <a:buFont typeface="Wingdings" pitchFamily="2" charset="2"/>
              <a:buChar char="u"/>
            </a:pPr>
            <a:r>
              <a:rPr lang="zh-CN" altLang="en-US" sz="2800" b="1"/>
              <a:t>对策：</a:t>
            </a:r>
          </a:p>
          <a:p>
            <a:pPr marL="969963" lvl="1" indent="-403225" eaLnBrk="0" hangingPunct="0">
              <a:lnSpc>
                <a:spcPct val="90000"/>
              </a:lnSpc>
              <a:spcBef>
                <a:spcPct val="30000"/>
              </a:spcBef>
              <a:buClr>
                <a:schemeClr val="tx2"/>
              </a:buClr>
              <a:buSzPct val="75000"/>
              <a:buFont typeface="Wingdings" pitchFamily="2" charset="2"/>
              <a:buChar char="u"/>
            </a:pPr>
            <a:r>
              <a:rPr lang="zh-CN" altLang="en-US" sz="2800" b="1"/>
              <a:t>增加</a:t>
            </a:r>
            <a:r>
              <a:rPr lang="en-US" altLang="zh-CN" sz="2800" b="1"/>
              <a:t>A</a:t>
            </a:r>
            <a:r>
              <a:rPr lang="zh-CN" altLang="en-US" sz="2800" b="1"/>
              <a:t>和</a:t>
            </a:r>
            <a:r>
              <a:rPr lang="en-US" altLang="zh-CN" sz="2800" b="1"/>
              <a:t>B</a:t>
            </a:r>
            <a:r>
              <a:rPr lang="zh-CN" altLang="en-US" sz="2800" b="1"/>
              <a:t>之间的先决知识</a:t>
            </a:r>
          </a:p>
        </p:txBody>
      </p:sp>
    </p:spTree>
    <p:extLst>
      <p:ext uri="{BB962C8B-B14F-4D97-AF65-F5344CB8AC3E}">
        <p14:creationId xmlns:p14="http://schemas.microsoft.com/office/powerpoint/2010/main" val="215437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5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1052736"/>
            <a:ext cx="8229600" cy="711200"/>
          </a:xfrm>
        </p:spPr>
        <p:txBody>
          <a:bodyPr/>
          <a:lstStyle/>
          <a:p>
            <a:r>
              <a:rPr lang="zh-CN" altLang="en-US" dirty="0" smtClean="0"/>
              <a:t>信息鉴别的</a:t>
            </a:r>
            <a:r>
              <a:rPr lang="zh-CN" altLang="en-US" dirty="0" smtClean="0"/>
              <a:t>目标</a:t>
            </a:r>
            <a:endParaRPr lang="zh-CN" altLang="en-US" dirty="0"/>
          </a:p>
        </p:txBody>
      </p:sp>
      <p:sp>
        <p:nvSpPr>
          <p:cNvPr id="30723" name="Rectangle 3"/>
          <p:cNvSpPr>
            <a:spLocks noGrp="1" noChangeArrowheads="1"/>
          </p:cNvSpPr>
          <p:nvPr>
            <p:ph type="body" idx="1"/>
          </p:nvPr>
        </p:nvSpPr>
        <p:spPr>
          <a:xfrm>
            <a:off x="1259632" y="1772816"/>
            <a:ext cx="7010400" cy="4680520"/>
          </a:xfrm>
        </p:spPr>
        <p:txBody>
          <a:bodyPr/>
          <a:lstStyle/>
          <a:p>
            <a:pPr marL="447675" indent="-447675">
              <a:lnSpc>
                <a:spcPct val="90000"/>
              </a:lnSpc>
            </a:pPr>
            <a:r>
              <a:rPr lang="zh-CN" altLang="en-US" sz="2600" dirty="0" smtClean="0"/>
              <a:t>证实</a:t>
            </a:r>
            <a:r>
              <a:rPr lang="zh-CN" altLang="en-US" sz="2600" dirty="0"/>
              <a:t>信息</a:t>
            </a:r>
            <a:r>
              <a:rPr lang="zh-CN" altLang="en-US" sz="2600" dirty="0" smtClean="0"/>
              <a:t>来自</a:t>
            </a:r>
            <a:r>
              <a:rPr lang="zh-CN" altLang="en-US" sz="2600" dirty="0"/>
              <a:t>可信的源点且未被篡改</a:t>
            </a:r>
          </a:p>
          <a:p>
            <a:pPr marL="889000" lvl="1" indent="-439738">
              <a:lnSpc>
                <a:spcPct val="90000"/>
              </a:lnSpc>
            </a:pPr>
            <a:r>
              <a:rPr lang="zh-CN" altLang="en-US" sz="2400" dirty="0" smtClean="0"/>
              <a:t>消息的鉴别</a:t>
            </a:r>
            <a:r>
              <a:rPr lang="en-US" altLang="zh-CN" sz="2400" dirty="0"/>
              <a:t>(Authentication):</a:t>
            </a:r>
          </a:p>
          <a:p>
            <a:pPr marL="1293813" lvl="2" indent="-403225">
              <a:lnSpc>
                <a:spcPct val="90000"/>
              </a:lnSpc>
            </a:pPr>
            <a:r>
              <a:rPr lang="zh-CN" altLang="en-US" sz="2000" dirty="0"/>
              <a:t>真伪性</a:t>
            </a:r>
          </a:p>
          <a:p>
            <a:pPr marL="1293813" lvl="2" indent="-403225">
              <a:lnSpc>
                <a:spcPct val="90000"/>
              </a:lnSpc>
            </a:pPr>
            <a:r>
              <a:rPr lang="zh-CN" altLang="en-US" sz="2000" dirty="0"/>
              <a:t>验证信息的完整性，在传送或存储过程中未被篡改，重放或延迟等</a:t>
            </a:r>
            <a:r>
              <a:rPr lang="zh-CN" altLang="en-US" sz="2000" dirty="0" smtClean="0"/>
              <a:t>。</a:t>
            </a:r>
            <a:endParaRPr lang="en-US" altLang="zh-CN" sz="2000" dirty="0" smtClean="0"/>
          </a:p>
          <a:p>
            <a:pPr marL="1293813" lvl="2" indent="-403225">
              <a:lnSpc>
                <a:spcPct val="90000"/>
              </a:lnSpc>
            </a:pPr>
            <a:r>
              <a:rPr lang="zh-CN" altLang="en-US" sz="2000" dirty="0"/>
              <a:t>信息的</a:t>
            </a:r>
            <a:r>
              <a:rPr lang="zh-CN" altLang="en-US" sz="2000" dirty="0" smtClean="0"/>
              <a:t>加密</a:t>
            </a:r>
            <a:endParaRPr lang="zh-CN" altLang="en-US" sz="2000" dirty="0"/>
          </a:p>
          <a:p>
            <a:pPr marL="889000" lvl="1" indent="-439738">
              <a:lnSpc>
                <a:spcPct val="90000"/>
              </a:lnSpc>
            </a:pPr>
            <a:r>
              <a:rPr lang="zh-CN" altLang="en-US" sz="2400" dirty="0" smtClean="0"/>
              <a:t>消息主体身份的认证</a:t>
            </a:r>
            <a:r>
              <a:rPr lang="en-US" altLang="zh-CN" sz="2400" dirty="0"/>
              <a:t>(Certification)</a:t>
            </a:r>
          </a:p>
          <a:p>
            <a:pPr marL="1293813" lvl="2" indent="-403225">
              <a:lnSpc>
                <a:spcPct val="90000"/>
              </a:lnSpc>
            </a:pPr>
            <a:r>
              <a:rPr lang="zh-CN" altLang="en-US" sz="2000" dirty="0"/>
              <a:t>资格审查</a:t>
            </a:r>
          </a:p>
          <a:p>
            <a:pPr marL="1293813" lvl="2" indent="-403225">
              <a:lnSpc>
                <a:spcPct val="90000"/>
              </a:lnSpc>
            </a:pPr>
            <a:r>
              <a:rPr lang="zh-CN" altLang="en-US" sz="2000" dirty="0"/>
              <a:t>验证信息的发送者是真正的，而不是冒充的，此为信源识别</a:t>
            </a:r>
            <a:r>
              <a:rPr lang="zh-CN" altLang="en-US" sz="2000" dirty="0" smtClean="0"/>
              <a:t>；</a:t>
            </a:r>
            <a:endParaRPr lang="en-US" altLang="zh-CN" sz="2000" dirty="0" smtClean="0"/>
          </a:p>
          <a:p>
            <a:pPr marL="1293813" lvl="2" indent="-403225">
              <a:lnSpc>
                <a:spcPct val="90000"/>
              </a:lnSpc>
            </a:pPr>
            <a:r>
              <a:rPr lang="zh-CN" altLang="en-US" sz="2000" dirty="0" smtClean="0"/>
              <a:t>身份认证</a:t>
            </a:r>
            <a:endParaRPr lang="zh-CN" altLang="en-US" sz="2000" dirty="0"/>
          </a:p>
          <a:p>
            <a:pPr marL="447675" indent="-447675">
              <a:lnSpc>
                <a:spcPct val="90000"/>
              </a:lnSpc>
            </a:pPr>
            <a:r>
              <a:rPr lang="zh-CN" altLang="en-US" sz="2600" dirty="0"/>
              <a:t>收到的消息可以做为证据证明是其声称的发出者所</a:t>
            </a:r>
            <a:r>
              <a:rPr lang="zh-CN" altLang="en-US" sz="2600" dirty="0" smtClean="0"/>
              <a:t>发出</a:t>
            </a:r>
            <a:endParaRPr lang="en-US" altLang="zh-CN" sz="2600" dirty="0" smtClean="0"/>
          </a:p>
          <a:p>
            <a:pPr marL="847725" lvl="1" indent="-447675">
              <a:lnSpc>
                <a:spcPct val="90000"/>
              </a:lnSpc>
            </a:pPr>
            <a:r>
              <a:rPr lang="zh-CN" altLang="en-US" sz="2200" dirty="0" smtClean="0"/>
              <a:t>信息的可审性</a:t>
            </a:r>
            <a:endParaRPr lang="en-US" altLang="zh-CN" sz="2200" dirty="0" smtClean="0"/>
          </a:p>
          <a:p>
            <a:pPr marL="447675" indent="-447675">
              <a:lnSpc>
                <a:spcPct val="90000"/>
              </a:lnSpc>
            </a:pPr>
            <a:endParaRPr lang="zh-CN" altLang="en-US" sz="2600" dirty="0"/>
          </a:p>
        </p:txBody>
      </p:sp>
    </p:spTree>
    <p:extLst>
      <p:ext uri="{BB962C8B-B14F-4D97-AF65-F5344CB8AC3E}">
        <p14:creationId xmlns:p14="http://schemas.microsoft.com/office/powerpoint/2010/main" val="1517701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457200" y="764704"/>
            <a:ext cx="8229600" cy="711200"/>
          </a:xfrm>
        </p:spPr>
        <p:txBody>
          <a:bodyPr/>
          <a:lstStyle/>
          <a:p>
            <a:r>
              <a:rPr lang="zh-CN" altLang="en-US"/>
              <a:t>常见攻击和对策</a:t>
            </a:r>
            <a:r>
              <a:rPr lang="en-US" altLang="zh-CN"/>
              <a:t>(</a:t>
            </a:r>
            <a:r>
              <a:rPr lang="zh-CN" altLang="en-US"/>
              <a:t>二</a:t>
            </a:r>
            <a:r>
              <a:rPr lang="en-US" altLang="zh-CN"/>
              <a:t>)</a:t>
            </a:r>
          </a:p>
        </p:txBody>
      </p:sp>
      <p:sp>
        <p:nvSpPr>
          <p:cNvPr id="346115" name="Rectangle 3"/>
          <p:cNvSpPr>
            <a:spLocks noGrp="1" noChangeArrowheads="1"/>
          </p:cNvSpPr>
          <p:nvPr>
            <p:ph type="body" idx="1"/>
          </p:nvPr>
        </p:nvSpPr>
        <p:spPr>
          <a:xfrm>
            <a:off x="1447800" y="1412776"/>
            <a:ext cx="7010400" cy="925512"/>
          </a:xfrm>
        </p:spPr>
        <p:txBody>
          <a:bodyPr/>
          <a:lstStyle/>
          <a:p>
            <a:r>
              <a:rPr lang="zh-CN" altLang="en-US" dirty="0"/>
              <a:t>重放攻击</a:t>
            </a:r>
            <a:r>
              <a:rPr lang="en-US" altLang="zh-CN" dirty="0"/>
              <a:t>(replay attacks)</a:t>
            </a:r>
          </a:p>
        </p:txBody>
      </p:sp>
      <p:grpSp>
        <p:nvGrpSpPr>
          <p:cNvPr id="346116" name="Group 4"/>
          <p:cNvGrpSpPr>
            <a:grpSpLocks/>
          </p:cNvGrpSpPr>
          <p:nvPr/>
        </p:nvGrpSpPr>
        <p:grpSpPr bwMode="auto">
          <a:xfrm>
            <a:off x="2286000" y="1981200"/>
            <a:ext cx="762000" cy="1143000"/>
            <a:chOff x="1536" y="1488"/>
            <a:chExt cx="576" cy="960"/>
          </a:xfrm>
        </p:grpSpPr>
        <p:sp>
          <p:nvSpPr>
            <p:cNvPr id="346117" name="Oval 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18" name="Freeform 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19" name="Rectangle 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346120" name="Group 8"/>
          <p:cNvGrpSpPr>
            <a:grpSpLocks/>
          </p:cNvGrpSpPr>
          <p:nvPr/>
        </p:nvGrpSpPr>
        <p:grpSpPr bwMode="auto">
          <a:xfrm>
            <a:off x="6934200" y="1905000"/>
            <a:ext cx="685800" cy="990600"/>
            <a:chOff x="1536" y="1488"/>
            <a:chExt cx="576" cy="960"/>
          </a:xfrm>
        </p:grpSpPr>
        <p:sp>
          <p:nvSpPr>
            <p:cNvPr id="346121" name="Oval 9"/>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2" name="Freeform 10"/>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3" name="Rectangle 11"/>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346124" name="Line 12"/>
          <p:cNvSpPr>
            <a:spLocks noChangeShapeType="1"/>
          </p:cNvSpPr>
          <p:nvPr/>
        </p:nvSpPr>
        <p:spPr bwMode="auto">
          <a:xfrm>
            <a:off x="3124200" y="2438400"/>
            <a:ext cx="3810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6125" name="Group 13"/>
          <p:cNvGrpSpPr>
            <a:grpSpLocks/>
          </p:cNvGrpSpPr>
          <p:nvPr/>
        </p:nvGrpSpPr>
        <p:grpSpPr bwMode="auto">
          <a:xfrm>
            <a:off x="4572000" y="2743200"/>
            <a:ext cx="762000" cy="1143000"/>
            <a:chOff x="1536" y="1488"/>
            <a:chExt cx="576" cy="960"/>
          </a:xfrm>
        </p:grpSpPr>
        <p:sp>
          <p:nvSpPr>
            <p:cNvPr id="346126" name="Oval 14"/>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7" name="Freeform 15"/>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8" name="Rectangle 16"/>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E</a:t>
              </a:r>
            </a:p>
          </p:txBody>
        </p:sp>
      </p:grpSp>
      <p:sp>
        <p:nvSpPr>
          <p:cNvPr id="346129" name="Line 17"/>
          <p:cNvSpPr>
            <a:spLocks noChangeShapeType="1"/>
          </p:cNvSpPr>
          <p:nvPr/>
        </p:nvSpPr>
        <p:spPr bwMode="auto">
          <a:xfrm flipV="1">
            <a:off x="5486400" y="2895600"/>
            <a:ext cx="12954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0" name="Line 18"/>
          <p:cNvSpPr>
            <a:spLocks noChangeShapeType="1"/>
          </p:cNvSpPr>
          <p:nvPr/>
        </p:nvSpPr>
        <p:spPr bwMode="auto">
          <a:xfrm flipH="1" flipV="1">
            <a:off x="3124200" y="2895600"/>
            <a:ext cx="137160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1" name="Rectangle 19"/>
          <p:cNvSpPr>
            <a:spLocks noChangeArrowheads="1"/>
          </p:cNvSpPr>
          <p:nvPr/>
        </p:nvSpPr>
        <p:spPr bwMode="auto">
          <a:xfrm>
            <a:off x="381000" y="4191000"/>
            <a:ext cx="824071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65150" indent="-565150" eaLnBrk="0" hangingPunct="0">
              <a:lnSpc>
                <a:spcPct val="90000"/>
              </a:lnSpc>
              <a:spcBef>
                <a:spcPct val="30000"/>
              </a:spcBef>
              <a:buClr>
                <a:schemeClr val="tx2"/>
              </a:buClr>
              <a:buSzPct val="75000"/>
              <a:buFont typeface="Wingdings" pitchFamily="2" charset="2"/>
              <a:buChar char="u"/>
            </a:pPr>
            <a:r>
              <a:rPr lang="zh-CN" altLang="en-US" sz="2400" b="1"/>
              <a:t>偷听者可以记录下当前的通讯流量，以后在适当的时候重发给通讯的某一方，达到欺骗的目的</a:t>
            </a:r>
          </a:p>
          <a:p>
            <a:pPr marL="565150" indent="-565150" eaLnBrk="0" hangingPunct="0">
              <a:lnSpc>
                <a:spcPct val="90000"/>
              </a:lnSpc>
              <a:spcBef>
                <a:spcPct val="30000"/>
              </a:spcBef>
              <a:buClr>
                <a:schemeClr val="tx2"/>
              </a:buClr>
              <a:buSzPct val="75000"/>
              <a:buFont typeface="Wingdings" pitchFamily="2" charset="2"/>
              <a:buChar char="u"/>
            </a:pPr>
            <a:r>
              <a:rPr lang="zh-CN" altLang="en-US" sz="2400" b="1"/>
              <a:t>对策：</a:t>
            </a:r>
          </a:p>
          <a:p>
            <a:pPr marL="969963" lvl="1" indent="-403225" eaLnBrk="0" hangingPunct="0">
              <a:lnSpc>
                <a:spcPct val="90000"/>
              </a:lnSpc>
              <a:spcBef>
                <a:spcPct val="30000"/>
              </a:spcBef>
              <a:buClr>
                <a:schemeClr val="tx2"/>
              </a:buClr>
              <a:buSzPct val="75000"/>
              <a:buFont typeface="Wingdings" pitchFamily="2" charset="2"/>
              <a:buChar char="u"/>
            </a:pPr>
            <a:r>
              <a:rPr lang="en-US" altLang="zh-CN" sz="2400" b="1"/>
              <a:t>nonce</a:t>
            </a:r>
          </a:p>
          <a:p>
            <a:pPr marL="1411288" lvl="2" indent="-439738" eaLnBrk="0" hangingPunct="0">
              <a:lnSpc>
                <a:spcPct val="90000"/>
              </a:lnSpc>
              <a:spcBef>
                <a:spcPct val="30000"/>
              </a:spcBef>
              <a:buClr>
                <a:schemeClr val="tx2"/>
              </a:buClr>
              <a:buSzPct val="75000"/>
              <a:buFont typeface="Wingdings" pitchFamily="2" charset="2"/>
              <a:buChar char="u"/>
            </a:pPr>
            <a:r>
              <a:rPr lang="zh-CN" altLang="en-US" sz="2400" b="1"/>
              <a:t>保证通讯的唯一性</a:t>
            </a:r>
          </a:p>
          <a:p>
            <a:pPr marL="1411288" lvl="2" indent="-439738" eaLnBrk="0" hangingPunct="0">
              <a:lnSpc>
                <a:spcPct val="90000"/>
              </a:lnSpc>
              <a:spcBef>
                <a:spcPct val="30000"/>
              </a:spcBef>
              <a:buClr>
                <a:schemeClr val="tx2"/>
              </a:buClr>
              <a:buSzPct val="75000"/>
              <a:buFont typeface="Wingdings" pitchFamily="2" charset="2"/>
              <a:buChar char="u"/>
            </a:pPr>
            <a:r>
              <a:rPr lang="zh-CN" altLang="en-US" sz="2400" b="1"/>
              <a:t>增加时间戳</a:t>
            </a:r>
          </a:p>
        </p:txBody>
      </p:sp>
    </p:spTree>
    <p:extLst>
      <p:ext uri="{BB962C8B-B14F-4D97-AF65-F5344CB8AC3E}">
        <p14:creationId xmlns:p14="http://schemas.microsoft.com/office/powerpoint/2010/main" val="3133089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6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61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31"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重放</a:t>
            </a:r>
          </a:p>
        </p:txBody>
      </p:sp>
      <p:sp>
        <p:nvSpPr>
          <p:cNvPr id="192515" name="Rectangle 3"/>
          <p:cNvSpPr>
            <a:spLocks noGrp="1" noChangeArrowheads="1"/>
          </p:cNvSpPr>
          <p:nvPr>
            <p:ph type="body" idx="1"/>
          </p:nvPr>
        </p:nvSpPr>
        <p:spPr/>
        <p:txBody>
          <a:bodyPr/>
          <a:lstStyle/>
          <a:p>
            <a:pPr marL="447675" indent="-447675" eaLnBrk="0" hangingPunct="0">
              <a:lnSpc>
                <a:spcPct val="90000"/>
              </a:lnSpc>
              <a:spcBef>
                <a:spcPct val="0"/>
              </a:spcBef>
            </a:pPr>
            <a:r>
              <a:rPr lang="zh-CN" altLang="en-US" sz="2100"/>
              <a:t>常见的消息重放攻击形式有：</a:t>
            </a:r>
          </a:p>
          <a:p>
            <a:pPr marL="447675" indent="-447675" eaLnBrk="0" hangingPunct="0">
              <a:lnSpc>
                <a:spcPct val="90000"/>
              </a:lnSpc>
              <a:spcBef>
                <a:spcPct val="0"/>
              </a:spcBef>
              <a:buFont typeface="Wingdings" pitchFamily="2" charset="2"/>
              <a:buNone/>
            </a:pPr>
            <a:r>
              <a:rPr lang="en-US" altLang="zh-CN" sz="2100"/>
              <a:t>1</a:t>
            </a:r>
            <a:r>
              <a:rPr lang="zh-CN" altLang="en-US" sz="2100"/>
              <a:t>、简单重放：攻击者简单复制一条消息，以后在重新发送它；</a:t>
            </a:r>
          </a:p>
          <a:p>
            <a:pPr marL="447675" indent="-447675" eaLnBrk="0" hangingPunct="0">
              <a:lnSpc>
                <a:spcPct val="90000"/>
              </a:lnSpc>
              <a:spcBef>
                <a:spcPct val="0"/>
              </a:spcBef>
              <a:buFont typeface="Wingdings" pitchFamily="2" charset="2"/>
              <a:buNone/>
            </a:pPr>
            <a:r>
              <a:rPr lang="en-US" altLang="zh-CN" sz="2100"/>
              <a:t>2</a:t>
            </a:r>
            <a:r>
              <a:rPr lang="zh-CN" altLang="en-US" sz="2100"/>
              <a:t>、可被日志记录的重复：攻击者可以在一个合法有效的时间窗内重放一个带时间戳的消息；</a:t>
            </a:r>
          </a:p>
          <a:p>
            <a:pPr marL="447675" indent="-447675" eaLnBrk="0" hangingPunct="0">
              <a:lnSpc>
                <a:spcPct val="90000"/>
              </a:lnSpc>
              <a:spcBef>
                <a:spcPct val="0"/>
              </a:spcBef>
              <a:buFont typeface="Wingdings" pitchFamily="2" charset="2"/>
              <a:buNone/>
            </a:pPr>
            <a:r>
              <a:rPr lang="en-US" altLang="zh-CN" sz="2100"/>
              <a:t>3</a:t>
            </a:r>
            <a:r>
              <a:rPr lang="zh-CN" altLang="en-US" sz="2100"/>
              <a:t>、不能被检测到的重复：这种情况可能出现，原因是原始信息已经被拦截，无法到达目的地，而只有重放的信息到达目的地。</a:t>
            </a:r>
          </a:p>
          <a:p>
            <a:pPr marL="447675" indent="-447675" eaLnBrk="0" hangingPunct="0">
              <a:lnSpc>
                <a:spcPct val="90000"/>
              </a:lnSpc>
              <a:spcBef>
                <a:spcPct val="0"/>
              </a:spcBef>
              <a:buFont typeface="Wingdings" pitchFamily="2" charset="2"/>
              <a:buNone/>
            </a:pPr>
            <a:r>
              <a:rPr lang="en-US" altLang="zh-CN" sz="2100"/>
              <a:t>4</a:t>
            </a:r>
            <a:r>
              <a:rPr lang="zh-CN" altLang="en-US" sz="2100"/>
              <a:t>、反向重放，不做修改。向消息发送者重放。</a:t>
            </a:r>
          </a:p>
          <a:p>
            <a:pPr marL="889000" lvl="1" indent="-439738" eaLnBrk="0" hangingPunct="0">
              <a:lnSpc>
                <a:spcPct val="90000"/>
              </a:lnSpc>
              <a:spcBef>
                <a:spcPct val="0"/>
              </a:spcBef>
            </a:pPr>
            <a:r>
              <a:rPr lang="zh-CN" altLang="en-US" sz="2000"/>
              <a:t>当采用传统对称加密方式时，这种攻击是可能的。</a:t>
            </a:r>
          </a:p>
          <a:p>
            <a:pPr marL="889000" lvl="1" indent="-439738" eaLnBrk="0" hangingPunct="0">
              <a:lnSpc>
                <a:spcPct val="90000"/>
              </a:lnSpc>
              <a:spcBef>
                <a:spcPct val="0"/>
              </a:spcBef>
            </a:pPr>
            <a:r>
              <a:rPr lang="zh-CN" altLang="en-US" sz="2000"/>
              <a:t>因为消息发送者不能简单地识别发送的消息和收到的消息在内容上的区别。</a:t>
            </a:r>
          </a:p>
          <a:p>
            <a:pPr marL="447675" indent="-447675">
              <a:lnSpc>
                <a:spcPct val="90000"/>
              </a:lnSpc>
            </a:pPr>
            <a:endParaRPr lang="en-US" altLang="zh-CN" sz="2100"/>
          </a:p>
        </p:txBody>
      </p:sp>
    </p:spTree>
    <p:extLst>
      <p:ext uri="{BB962C8B-B14F-4D97-AF65-F5344CB8AC3E}">
        <p14:creationId xmlns:p14="http://schemas.microsoft.com/office/powerpoint/2010/main" val="42449997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a:t>非重复值的使用</a:t>
            </a:r>
          </a:p>
        </p:txBody>
      </p:sp>
      <p:sp>
        <p:nvSpPr>
          <p:cNvPr id="194563" name="Rectangle 3"/>
          <p:cNvSpPr>
            <a:spLocks noGrp="1" noChangeArrowheads="1"/>
          </p:cNvSpPr>
          <p:nvPr>
            <p:ph type="body" idx="1"/>
          </p:nvPr>
        </p:nvSpPr>
        <p:spPr/>
        <p:txBody>
          <a:bodyPr/>
          <a:lstStyle/>
          <a:p>
            <a:pPr>
              <a:lnSpc>
                <a:spcPct val="90000"/>
              </a:lnSpc>
            </a:pPr>
            <a:r>
              <a:rPr lang="en-US" altLang="zh-CN" sz="2100"/>
              <a:t>1</a:t>
            </a:r>
            <a:r>
              <a:rPr lang="zh-CN" altLang="en-US" sz="2100"/>
              <a:t>）序列号</a:t>
            </a:r>
          </a:p>
          <a:p>
            <a:pPr lvl="1">
              <a:lnSpc>
                <a:spcPct val="90000"/>
              </a:lnSpc>
            </a:pPr>
            <a:r>
              <a:rPr lang="zh-CN" altLang="en-US" sz="2000"/>
              <a:t>计数的策略：对付重放攻击的一种方法是在认证交换中使用一个序数来给每一个消息报文编号。仅当收到的消息序数顺序合法时才接受之。但这种方法的困难是要求双方必须保持上次消息的序号。</a:t>
            </a:r>
          </a:p>
          <a:p>
            <a:pPr eaLnBrk="0" hangingPunct="0">
              <a:lnSpc>
                <a:spcPct val="90000"/>
              </a:lnSpc>
              <a:spcBef>
                <a:spcPct val="0"/>
              </a:spcBef>
            </a:pPr>
            <a:r>
              <a:rPr lang="en-US" altLang="zh-CN" sz="2100"/>
              <a:t>2</a:t>
            </a:r>
            <a:r>
              <a:rPr lang="zh-CN" altLang="en-US" sz="2100"/>
              <a:t>）时间戳</a:t>
            </a:r>
          </a:p>
          <a:p>
            <a:pPr lvl="1" eaLnBrk="0" hangingPunct="0">
              <a:lnSpc>
                <a:spcPct val="90000"/>
              </a:lnSpc>
              <a:spcBef>
                <a:spcPct val="0"/>
              </a:spcBef>
            </a:pPr>
            <a:r>
              <a:rPr lang="en-US" altLang="zh-CN" sz="2000"/>
              <a:t>A</a:t>
            </a:r>
            <a:r>
              <a:rPr lang="zh-CN" altLang="en-US" sz="2000"/>
              <a:t>接受一个新消息仅当该消息包含一个时间戳，该时间戳在</a:t>
            </a:r>
            <a:r>
              <a:rPr lang="en-US" altLang="zh-CN" sz="2000"/>
              <a:t>A</a:t>
            </a:r>
            <a:r>
              <a:rPr lang="zh-CN" altLang="en-US" sz="2000"/>
              <a:t>看来，是足够接近</a:t>
            </a:r>
            <a:r>
              <a:rPr lang="en-US" altLang="zh-CN" sz="2000"/>
              <a:t>A</a:t>
            </a:r>
            <a:r>
              <a:rPr lang="zh-CN" altLang="en-US" sz="2000"/>
              <a:t>所知道的当前时间；这种方法要求不同参与者之间的时钟需要同步</a:t>
            </a:r>
          </a:p>
          <a:p>
            <a:pPr eaLnBrk="0" hangingPunct="0">
              <a:lnSpc>
                <a:spcPct val="90000"/>
              </a:lnSpc>
              <a:spcBef>
                <a:spcPct val="0"/>
              </a:spcBef>
            </a:pPr>
            <a:r>
              <a:rPr lang="en-US" altLang="zh-CN" sz="2100"/>
              <a:t>3</a:t>
            </a:r>
            <a:r>
              <a:rPr lang="zh-CN" altLang="en-US" sz="2100"/>
              <a:t>）验证者发送随机值（如询问）：不可预测、不重复</a:t>
            </a:r>
          </a:p>
        </p:txBody>
      </p:sp>
    </p:spTree>
    <p:extLst>
      <p:ext uri="{BB962C8B-B14F-4D97-AF65-F5344CB8AC3E}">
        <p14:creationId xmlns:p14="http://schemas.microsoft.com/office/powerpoint/2010/main" val="25865097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t>时间戳</a:t>
            </a:r>
          </a:p>
        </p:txBody>
      </p:sp>
      <p:sp>
        <p:nvSpPr>
          <p:cNvPr id="195587" name="Rectangle 3"/>
          <p:cNvSpPr>
            <a:spLocks noGrp="1" noChangeArrowheads="1"/>
          </p:cNvSpPr>
          <p:nvPr>
            <p:ph type="body" idx="1"/>
          </p:nvPr>
        </p:nvSpPr>
        <p:spPr/>
        <p:txBody>
          <a:bodyPr/>
          <a:lstStyle/>
          <a:p>
            <a:pPr marL="447675" indent="-447675">
              <a:lnSpc>
                <a:spcPct val="90000"/>
              </a:lnSpc>
            </a:pPr>
            <a:r>
              <a:rPr lang="zh-CN" altLang="en-US"/>
              <a:t>在网络环境中，特别是在分布式网络环境中，时钟同步并不容易做到</a:t>
            </a:r>
          </a:p>
          <a:p>
            <a:pPr marL="447675" indent="-447675">
              <a:lnSpc>
                <a:spcPct val="90000"/>
              </a:lnSpc>
            </a:pPr>
            <a:r>
              <a:rPr lang="zh-CN" altLang="en-US"/>
              <a:t>一旦时钟同步失败</a:t>
            </a:r>
          </a:p>
          <a:p>
            <a:pPr marL="889000" lvl="1" indent="-439738">
              <a:lnSpc>
                <a:spcPct val="90000"/>
              </a:lnSpc>
            </a:pPr>
            <a:r>
              <a:rPr lang="zh-CN" altLang="en-US"/>
              <a:t>要么协议不能正常服务，影响可用性</a:t>
            </a:r>
            <a:r>
              <a:rPr lang="en-US" altLang="zh-CN"/>
              <a:t>(availability)</a:t>
            </a:r>
            <a:r>
              <a:rPr lang="zh-CN" altLang="en-US"/>
              <a:t>，造成拒绝服务</a:t>
            </a:r>
            <a:r>
              <a:rPr lang="en-US" altLang="zh-CN"/>
              <a:t>(DOS)</a:t>
            </a:r>
          </a:p>
          <a:p>
            <a:pPr marL="889000" lvl="1" indent="-439738">
              <a:lnSpc>
                <a:spcPct val="90000"/>
              </a:lnSpc>
            </a:pPr>
            <a:r>
              <a:rPr lang="zh-CN" altLang="en-US"/>
              <a:t>要么放大时钟窗口，造成攻击的机会</a:t>
            </a:r>
          </a:p>
          <a:p>
            <a:pPr marL="447675" indent="-447675">
              <a:lnSpc>
                <a:spcPct val="90000"/>
              </a:lnSpc>
            </a:pPr>
            <a:r>
              <a:rPr lang="zh-CN" altLang="en-US"/>
              <a:t>时间窗大小的选择应根据消息的时效性来确定</a:t>
            </a:r>
          </a:p>
          <a:p>
            <a:pPr marL="447675" indent="-447675">
              <a:lnSpc>
                <a:spcPct val="90000"/>
              </a:lnSpc>
            </a:pPr>
            <a:endParaRPr lang="en-US" altLang="zh-CN"/>
          </a:p>
        </p:txBody>
      </p:sp>
    </p:spTree>
    <p:extLst>
      <p:ext uri="{BB962C8B-B14F-4D97-AF65-F5344CB8AC3E}">
        <p14:creationId xmlns:p14="http://schemas.microsoft.com/office/powerpoint/2010/main" val="5511975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sz="3400"/>
              <a:t>询问</a:t>
            </a:r>
            <a:r>
              <a:rPr lang="en-US" altLang="zh-CN" sz="3400"/>
              <a:t>/</a:t>
            </a:r>
            <a:r>
              <a:rPr lang="zh-CN" altLang="en-US" sz="3400"/>
              <a:t>应答方式</a:t>
            </a:r>
            <a:r>
              <a:rPr lang="en-US" altLang="zh-CN" sz="3400"/>
              <a:t>(Challenge/Response)</a:t>
            </a:r>
          </a:p>
        </p:txBody>
      </p:sp>
      <p:sp>
        <p:nvSpPr>
          <p:cNvPr id="196611" name="Rectangle 3"/>
          <p:cNvSpPr>
            <a:spLocks noGrp="1" noChangeArrowheads="1"/>
          </p:cNvSpPr>
          <p:nvPr>
            <p:ph type="body" idx="1"/>
          </p:nvPr>
        </p:nvSpPr>
        <p:spPr/>
        <p:txBody>
          <a:bodyPr/>
          <a:lstStyle/>
          <a:p>
            <a:pPr marL="447675" indent="-447675"/>
            <a:r>
              <a:rPr lang="en-US" altLang="zh-CN" sz="1900"/>
              <a:t>A</a:t>
            </a:r>
            <a:r>
              <a:rPr lang="zh-CN" altLang="en-US" sz="1900"/>
              <a:t>期望从</a:t>
            </a:r>
            <a:r>
              <a:rPr lang="en-US" altLang="zh-CN" sz="1900"/>
              <a:t>B</a:t>
            </a:r>
            <a:r>
              <a:rPr lang="zh-CN" altLang="en-US" sz="1900"/>
              <a:t>获得一个消息</a:t>
            </a:r>
          </a:p>
          <a:p>
            <a:pPr marL="889000" lvl="1" indent="-439738"/>
            <a:r>
              <a:rPr lang="zh-CN" altLang="en-US" sz="2000"/>
              <a:t>首先发给</a:t>
            </a:r>
            <a:r>
              <a:rPr lang="en-US" altLang="zh-CN" sz="2000"/>
              <a:t>B</a:t>
            </a:r>
            <a:r>
              <a:rPr lang="zh-CN" altLang="en-US" sz="2000"/>
              <a:t>一个随机值</a:t>
            </a:r>
            <a:r>
              <a:rPr lang="en-US" altLang="zh-CN" sz="2000"/>
              <a:t>(challenge)</a:t>
            </a:r>
          </a:p>
          <a:p>
            <a:pPr marL="889000" lvl="1" indent="-439738"/>
            <a:r>
              <a:rPr lang="en-US" altLang="zh-CN" sz="2000"/>
              <a:t>B</a:t>
            </a:r>
            <a:r>
              <a:rPr lang="zh-CN" altLang="en-US" sz="2000"/>
              <a:t>收到这个值之后，对它作某种变换，并送回去</a:t>
            </a:r>
          </a:p>
          <a:p>
            <a:pPr marL="889000" lvl="1" indent="-439738"/>
            <a:r>
              <a:rPr lang="en-US" altLang="zh-CN" sz="2000"/>
              <a:t>A</a:t>
            </a:r>
            <a:r>
              <a:rPr lang="zh-CN" altLang="en-US" sz="2000"/>
              <a:t>收到</a:t>
            </a:r>
            <a:r>
              <a:rPr lang="en-US" altLang="zh-CN" sz="2000"/>
              <a:t>B</a:t>
            </a:r>
            <a:r>
              <a:rPr lang="zh-CN" altLang="en-US" sz="2000"/>
              <a:t>的</a:t>
            </a:r>
            <a:r>
              <a:rPr lang="en-US" altLang="zh-CN" sz="2000"/>
              <a:t>response</a:t>
            </a:r>
            <a:r>
              <a:rPr lang="zh-CN" altLang="en-US" sz="2000"/>
              <a:t>，希望包含这个随机值</a:t>
            </a:r>
          </a:p>
          <a:p>
            <a:pPr marL="447675" indent="-447675"/>
            <a:r>
              <a:rPr lang="zh-CN" altLang="en-US" sz="1900"/>
              <a:t>在有的协议中，这个</a:t>
            </a:r>
            <a:r>
              <a:rPr lang="en-US" altLang="zh-CN" sz="1900"/>
              <a:t>challenge</a:t>
            </a:r>
            <a:r>
              <a:rPr lang="zh-CN" altLang="en-US" sz="1900"/>
              <a:t>也称为</a:t>
            </a:r>
            <a:r>
              <a:rPr lang="en-US" altLang="zh-CN" sz="1900"/>
              <a:t>nonce</a:t>
            </a:r>
          </a:p>
          <a:p>
            <a:pPr marL="889000" lvl="1" indent="-439738"/>
            <a:r>
              <a:rPr lang="zh-CN" altLang="en-US" sz="2000"/>
              <a:t>可能明文传输，也可能密文传输</a:t>
            </a:r>
          </a:p>
          <a:p>
            <a:pPr marL="889000" lvl="1" indent="-439738"/>
            <a:r>
              <a:rPr lang="zh-CN" altLang="en-US" sz="2000"/>
              <a:t>这个条件可以是知道某个口令，也可能是其他的事情</a:t>
            </a:r>
          </a:p>
          <a:p>
            <a:pPr marL="889000" lvl="1" indent="-439738"/>
            <a:r>
              <a:rPr lang="zh-CN" altLang="en-US" sz="2000"/>
              <a:t>变换例子：用密钥加密，说明</a:t>
            </a:r>
            <a:r>
              <a:rPr lang="en-US" altLang="zh-CN" sz="2000"/>
              <a:t>B</a:t>
            </a:r>
            <a:r>
              <a:rPr lang="zh-CN" altLang="en-US" sz="2000"/>
              <a:t>知道这个密钥</a:t>
            </a:r>
            <a:r>
              <a:rPr lang="en-US" altLang="zh-CN" sz="2000"/>
              <a:t>;</a:t>
            </a:r>
            <a:br>
              <a:rPr lang="en-US" altLang="zh-CN" sz="2000"/>
            </a:br>
            <a:r>
              <a:rPr lang="zh-CN" altLang="en-US" sz="2000"/>
              <a:t>简单运算，比如增一，说明</a:t>
            </a:r>
            <a:r>
              <a:rPr lang="en-US" altLang="zh-CN" sz="2000"/>
              <a:t>B</a:t>
            </a:r>
            <a:r>
              <a:rPr lang="zh-CN" altLang="en-US" sz="2000"/>
              <a:t>知道这个随机值</a:t>
            </a:r>
          </a:p>
          <a:p>
            <a:pPr marL="447675" indent="-447675" eaLnBrk="0" hangingPunct="0">
              <a:spcBef>
                <a:spcPct val="0"/>
              </a:spcBef>
            </a:pPr>
            <a:r>
              <a:rPr lang="zh-CN" altLang="en-US" sz="1900"/>
              <a:t>询问</a:t>
            </a:r>
            <a:r>
              <a:rPr lang="en-US" altLang="zh-CN" sz="1900"/>
              <a:t>/</a:t>
            </a:r>
            <a:r>
              <a:rPr lang="zh-CN" altLang="en-US" sz="1900"/>
              <a:t>应答方法不适应非连接性的应用，因为它要求在传输开始之前先有握手的额外开销，这就抵消了无连接通信的主要特点。</a:t>
            </a:r>
            <a:endParaRPr lang="zh-CN" altLang="en-US" sz="2100"/>
          </a:p>
        </p:txBody>
      </p:sp>
    </p:spTree>
    <p:extLst>
      <p:ext uri="{BB962C8B-B14F-4D97-AF65-F5344CB8AC3E}">
        <p14:creationId xmlns:p14="http://schemas.microsoft.com/office/powerpoint/2010/main" val="21039922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zh-CN" altLang="en-US" dirty="0" smtClean="0"/>
              <a:t>认证协议 </a:t>
            </a:r>
            <a:r>
              <a:rPr lang="en-US" altLang="zh-CN" dirty="0" smtClean="0"/>
              <a:t>—— </a:t>
            </a:r>
            <a:r>
              <a:rPr lang="zh-CN" altLang="en-US" dirty="0" smtClean="0"/>
              <a:t>鉴别</a:t>
            </a:r>
            <a:r>
              <a:rPr lang="zh-CN" altLang="en-US" dirty="0"/>
              <a:t>协议</a:t>
            </a:r>
          </a:p>
        </p:txBody>
      </p:sp>
      <p:sp>
        <p:nvSpPr>
          <p:cNvPr id="312323" name="Rectangle 3"/>
          <p:cNvSpPr>
            <a:spLocks noGrp="1" noChangeArrowheads="1"/>
          </p:cNvSpPr>
          <p:nvPr>
            <p:ph type="body" idx="1"/>
          </p:nvPr>
        </p:nvSpPr>
        <p:spPr/>
        <p:txBody>
          <a:bodyPr/>
          <a:lstStyle/>
          <a:p>
            <a:r>
              <a:rPr lang="zh-CN" altLang="en-US"/>
              <a:t>相互鉴别 </a:t>
            </a:r>
            <a:r>
              <a:rPr lang="en-US" altLang="zh-CN"/>
              <a:t>(</a:t>
            </a:r>
            <a:r>
              <a:rPr lang="en-US" altLang="zh-CN" sz="2600" b="1"/>
              <a:t>mutual authentication</a:t>
            </a:r>
            <a:r>
              <a:rPr lang="en-US" altLang="zh-CN"/>
              <a:t>)</a:t>
            </a:r>
          </a:p>
          <a:p>
            <a:r>
              <a:rPr lang="zh-CN" altLang="en-US"/>
              <a:t>单向鉴别 </a:t>
            </a:r>
            <a:r>
              <a:rPr lang="en-US" altLang="zh-CN"/>
              <a:t>(</a:t>
            </a:r>
            <a:r>
              <a:rPr lang="en-US" altLang="zh-CN" sz="2600" b="1"/>
              <a:t>one-way authentication</a:t>
            </a:r>
            <a:r>
              <a:rPr lang="en-US" altLang="zh-CN"/>
              <a:t>)</a:t>
            </a:r>
          </a:p>
          <a:p>
            <a:endParaRPr lang="en-US" altLang="zh-CN"/>
          </a:p>
        </p:txBody>
      </p:sp>
    </p:spTree>
    <p:extLst>
      <p:ext uri="{BB962C8B-B14F-4D97-AF65-F5344CB8AC3E}">
        <p14:creationId xmlns:p14="http://schemas.microsoft.com/office/powerpoint/2010/main" val="13802617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a:t>相互鉴别协议</a:t>
            </a:r>
          </a:p>
        </p:txBody>
      </p:sp>
      <p:sp>
        <p:nvSpPr>
          <p:cNvPr id="313347" name="Rectangle 3"/>
          <p:cNvSpPr>
            <a:spLocks noGrp="1" noChangeArrowheads="1"/>
          </p:cNvSpPr>
          <p:nvPr>
            <p:ph type="body" idx="1"/>
          </p:nvPr>
        </p:nvSpPr>
        <p:spPr/>
        <p:txBody>
          <a:bodyPr/>
          <a:lstStyle/>
          <a:p>
            <a:pPr>
              <a:lnSpc>
                <a:spcPct val="80000"/>
              </a:lnSpc>
            </a:pPr>
            <a:r>
              <a:rPr lang="zh-CN" altLang="en-US" sz="2600"/>
              <a:t>最常用的协议。该协议使得通信各方互相认证鉴别各自的身份，然后交换会话密钥。</a:t>
            </a:r>
          </a:p>
          <a:p>
            <a:pPr>
              <a:lnSpc>
                <a:spcPct val="80000"/>
              </a:lnSpc>
            </a:pPr>
            <a:r>
              <a:rPr lang="zh-CN" altLang="en-US" sz="2600"/>
              <a:t>基于鉴别的密钥交换核心问题有两个：</a:t>
            </a:r>
          </a:p>
          <a:p>
            <a:pPr lvl="1">
              <a:lnSpc>
                <a:spcPct val="80000"/>
              </a:lnSpc>
            </a:pPr>
            <a:r>
              <a:rPr lang="zh-CN" altLang="en-US" sz="2400"/>
              <a:t>保密性</a:t>
            </a:r>
          </a:p>
          <a:p>
            <a:pPr lvl="1">
              <a:lnSpc>
                <a:spcPct val="80000"/>
              </a:lnSpc>
            </a:pPr>
            <a:r>
              <a:rPr lang="zh-CN" altLang="en-US" sz="2400"/>
              <a:t>时效性</a:t>
            </a:r>
          </a:p>
          <a:p>
            <a:pPr lvl="1">
              <a:lnSpc>
                <a:spcPct val="80000"/>
              </a:lnSpc>
              <a:buFont typeface="Wingdings" pitchFamily="2" charset="2"/>
              <a:buNone/>
            </a:pPr>
            <a:endParaRPr lang="zh-CN" altLang="en-US" sz="2400"/>
          </a:p>
          <a:p>
            <a:pPr>
              <a:lnSpc>
                <a:spcPct val="80000"/>
              </a:lnSpc>
              <a:buFont typeface="Wingdings" pitchFamily="2" charset="2"/>
              <a:buNone/>
            </a:pPr>
            <a:r>
              <a:rPr lang="zh-CN" altLang="en-US" sz="1900"/>
              <a:t>     </a:t>
            </a:r>
            <a:r>
              <a:rPr lang="zh-CN" altLang="en-US" sz="2600"/>
              <a:t>为了防止伪装和防止暴露会话密钥，基本鉴别和会话密码信息必须以保密形式通信，这就要求预先存在保密或公开密钥供实现加密使用。第二个问题也很重要，因为涉及防止消息重放攻击。</a:t>
            </a:r>
          </a:p>
        </p:txBody>
      </p:sp>
    </p:spTree>
    <p:extLst>
      <p:ext uri="{BB962C8B-B14F-4D97-AF65-F5344CB8AC3E}">
        <p14:creationId xmlns:p14="http://schemas.microsoft.com/office/powerpoint/2010/main" val="30676226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t>相互鉴别协议</a:t>
            </a:r>
          </a:p>
        </p:txBody>
      </p:sp>
      <p:sp>
        <p:nvSpPr>
          <p:cNvPr id="197635" name="Rectangle 3"/>
          <p:cNvSpPr>
            <a:spLocks noGrp="1" noChangeArrowheads="1"/>
          </p:cNvSpPr>
          <p:nvPr>
            <p:ph type="body" idx="1"/>
          </p:nvPr>
        </p:nvSpPr>
        <p:spPr/>
        <p:txBody>
          <a:bodyPr/>
          <a:lstStyle/>
          <a:p>
            <a:r>
              <a:rPr lang="zh-CN" altLang="en-US"/>
              <a:t>传统加密方法</a:t>
            </a:r>
          </a:p>
          <a:p>
            <a:pPr lvl="1"/>
            <a:r>
              <a:rPr lang="en-US" altLang="zh-CN"/>
              <a:t>Needham/Schroeder Protocol [1978]</a:t>
            </a:r>
          </a:p>
          <a:p>
            <a:pPr lvl="1"/>
            <a:r>
              <a:rPr lang="en-US" altLang="zh-CN"/>
              <a:t>Denning Protocol [1982]</a:t>
            </a:r>
          </a:p>
          <a:p>
            <a:pPr lvl="1"/>
            <a:r>
              <a:rPr lang="en-US" altLang="zh-CN"/>
              <a:t>KEHN92</a:t>
            </a:r>
          </a:p>
          <a:p>
            <a:r>
              <a:rPr lang="zh-CN" altLang="en-US"/>
              <a:t>公钥加密方法</a:t>
            </a:r>
          </a:p>
          <a:p>
            <a:pPr lvl="1"/>
            <a:r>
              <a:rPr lang="zh-CN" altLang="en-US"/>
              <a:t>一个基于临时值握手协议：</a:t>
            </a:r>
            <a:r>
              <a:rPr lang="en-US" altLang="zh-CN"/>
              <a:t>WOO92a</a:t>
            </a:r>
          </a:p>
          <a:p>
            <a:pPr lvl="1"/>
            <a:r>
              <a:rPr lang="zh-CN" altLang="en-US"/>
              <a:t>一个基于临时值握手协议：</a:t>
            </a:r>
            <a:r>
              <a:rPr lang="en-US" altLang="zh-CN"/>
              <a:t>WOO92b</a:t>
            </a:r>
          </a:p>
          <a:p>
            <a:endParaRPr lang="en-US" altLang="zh-CN"/>
          </a:p>
        </p:txBody>
      </p:sp>
    </p:spTree>
    <p:extLst>
      <p:ext uri="{BB962C8B-B14F-4D97-AF65-F5344CB8AC3E}">
        <p14:creationId xmlns:p14="http://schemas.microsoft.com/office/powerpoint/2010/main" val="16768695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t>Needham/Schroeder Protocol [1978]</a:t>
            </a:r>
          </a:p>
        </p:txBody>
      </p:sp>
      <p:sp>
        <p:nvSpPr>
          <p:cNvPr id="198659" name="Rectangle 3"/>
          <p:cNvSpPr>
            <a:spLocks noGrp="1" noChangeArrowheads="1"/>
          </p:cNvSpPr>
          <p:nvPr>
            <p:ph type="body" idx="1"/>
          </p:nvPr>
        </p:nvSpPr>
        <p:spPr/>
        <p:txBody>
          <a:bodyPr/>
          <a:lstStyle/>
          <a:p>
            <a:endParaRPr lang="zh-CN" altLang="zh-CN"/>
          </a:p>
        </p:txBody>
      </p:sp>
      <p:pic>
        <p:nvPicPr>
          <p:cNvPr id="198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145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700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dirty="0"/>
              <a:t>Needham/Schroeder Protocol [1978]</a:t>
            </a:r>
          </a:p>
        </p:txBody>
      </p:sp>
      <p:sp>
        <p:nvSpPr>
          <p:cNvPr id="199683" name="Rectangle 3"/>
          <p:cNvSpPr>
            <a:spLocks noGrp="1" noChangeArrowheads="1"/>
          </p:cNvSpPr>
          <p:nvPr>
            <p:ph type="body" sz="half" idx="1"/>
          </p:nvPr>
        </p:nvSpPr>
        <p:spPr>
          <a:xfrm>
            <a:off x="611188" y="2554560"/>
            <a:ext cx="4346575" cy="4114800"/>
          </a:xfrm>
        </p:spPr>
        <p:txBody>
          <a:bodyPr/>
          <a:lstStyle/>
          <a:p>
            <a:pPr marL="447675" indent="-447675">
              <a:lnSpc>
                <a:spcPct val="80000"/>
              </a:lnSpc>
            </a:pPr>
            <a:r>
              <a:rPr lang="zh-CN" altLang="en-US" sz="2000" dirty="0"/>
              <a:t>保密密钥</a:t>
            </a:r>
            <a:r>
              <a:rPr lang="en-US" altLang="zh-CN" sz="2000" dirty="0" err="1"/>
              <a:t>Ka</a:t>
            </a:r>
            <a:r>
              <a:rPr lang="zh-CN" altLang="en-US" sz="2000" dirty="0"/>
              <a:t>和</a:t>
            </a:r>
            <a:r>
              <a:rPr lang="en-US" altLang="zh-CN" sz="2000" dirty="0"/>
              <a:t>Kb</a:t>
            </a:r>
            <a:r>
              <a:rPr lang="zh-CN" altLang="en-US" sz="2000" dirty="0"/>
              <a:t>分别是</a:t>
            </a:r>
            <a:r>
              <a:rPr lang="en-US" altLang="zh-CN" sz="2000" dirty="0"/>
              <a:t>A</a:t>
            </a:r>
            <a:r>
              <a:rPr lang="zh-CN" altLang="en-US" sz="2000" dirty="0"/>
              <a:t>和</a:t>
            </a:r>
            <a:r>
              <a:rPr lang="en-US" altLang="zh-CN" sz="2000" dirty="0"/>
              <a:t>KDC</a:t>
            </a:r>
            <a:r>
              <a:rPr lang="zh-CN" altLang="en-US" sz="2000" dirty="0"/>
              <a:t>、</a:t>
            </a:r>
            <a:r>
              <a:rPr lang="en-US" altLang="zh-CN" sz="2000" dirty="0"/>
              <a:t>B</a:t>
            </a:r>
            <a:r>
              <a:rPr lang="zh-CN" altLang="en-US" sz="2000" dirty="0"/>
              <a:t>和</a:t>
            </a:r>
            <a:r>
              <a:rPr lang="en-US" altLang="zh-CN" sz="2000" dirty="0"/>
              <a:t>KDC</a:t>
            </a:r>
            <a:r>
              <a:rPr lang="zh-CN" altLang="en-US" sz="2000" dirty="0"/>
              <a:t>之间共享的密钥。本协议的目的就是要安全地分发一个会话密钥</a:t>
            </a:r>
            <a:r>
              <a:rPr lang="en-US" altLang="zh-CN" sz="2000" dirty="0"/>
              <a:t>Ks</a:t>
            </a:r>
            <a:r>
              <a:rPr lang="zh-CN" altLang="en-US" sz="2000" dirty="0"/>
              <a:t>给</a:t>
            </a:r>
            <a:r>
              <a:rPr lang="en-US" altLang="zh-CN" sz="2000" dirty="0"/>
              <a:t>A</a:t>
            </a:r>
            <a:r>
              <a:rPr lang="zh-CN" altLang="en-US" sz="2000" dirty="0"/>
              <a:t>和</a:t>
            </a:r>
            <a:r>
              <a:rPr lang="en-US" altLang="zh-CN" sz="2000" dirty="0"/>
              <a:t>B</a:t>
            </a:r>
            <a:r>
              <a:rPr lang="zh-CN" altLang="en-US" sz="2000" dirty="0"/>
              <a:t>。</a:t>
            </a:r>
          </a:p>
          <a:p>
            <a:pPr marL="889000" lvl="1" indent="-439738">
              <a:lnSpc>
                <a:spcPct val="80000"/>
              </a:lnSpc>
            </a:pPr>
            <a:r>
              <a:rPr lang="en-US" altLang="zh-CN" sz="1800" dirty="0"/>
              <a:t>A</a:t>
            </a:r>
            <a:r>
              <a:rPr lang="zh-CN" altLang="en-US" sz="1800" dirty="0"/>
              <a:t>在第</a:t>
            </a:r>
            <a:r>
              <a:rPr lang="en-US" altLang="zh-CN" sz="1800" dirty="0"/>
              <a:t>2</a:t>
            </a:r>
            <a:r>
              <a:rPr lang="zh-CN" altLang="en-US" sz="1800" dirty="0"/>
              <a:t>步安全地得到了一个新的会话密钥，</a:t>
            </a:r>
          </a:p>
          <a:p>
            <a:pPr marL="889000" lvl="1" indent="-439738">
              <a:lnSpc>
                <a:spcPct val="80000"/>
              </a:lnSpc>
            </a:pPr>
            <a:r>
              <a:rPr lang="zh-CN" altLang="en-US" sz="1800" dirty="0"/>
              <a:t>第</a:t>
            </a:r>
            <a:r>
              <a:rPr lang="en-US" altLang="zh-CN" sz="1800" dirty="0"/>
              <a:t>3</a:t>
            </a:r>
            <a:r>
              <a:rPr lang="zh-CN" altLang="en-US" sz="1800" dirty="0"/>
              <a:t>步只能由</a:t>
            </a:r>
            <a:r>
              <a:rPr lang="en-US" altLang="zh-CN" sz="1800" dirty="0"/>
              <a:t>B</a:t>
            </a:r>
            <a:r>
              <a:rPr lang="zh-CN" altLang="en-US" sz="1800" dirty="0"/>
              <a:t>解密、并理解。</a:t>
            </a:r>
          </a:p>
          <a:p>
            <a:pPr marL="889000" lvl="1" indent="-439738">
              <a:lnSpc>
                <a:spcPct val="80000"/>
              </a:lnSpc>
            </a:pPr>
            <a:r>
              <a:rPr lang="zh-CN" altLang="en-US" sz="1800" dirty="0"/>
              <a:t>第</a:t>
            </a:r>
            <a:r>
              <a:rPr lang="en-US" altLang="zh-CN" sz="1800" dirty="0"/>
              <a:t>4</a:t>
            </a:r>
            <a:r>
              <a:rPr lang="zh-CN" altLang="en-US" sz="1800" dirty="0"/>
              <a:t>步表明</a:t>
            </a:r>
            <a:r>
              <a:rPr lang="en-US" altLang="zh-CN" sz="1800" dirty="0"/>
              <a:t>B</a:t>
            </a:r>
            <a:r>
              <a:rPr lang="zh-CN" altLang="en-US" sz="1800" dirty="0"/>
              <a:t>已知道</a:t>
            </a:r>
            <a:r>
              <a:rPr lang="en-US" altLang="zh-CN" sz="1800" dirty="0"/>
              <a:t>Ks</a:t>
            </a:r>
            <a:r>
              <a:rPr lang="zh-CN" altLang="en-US" sz="1800" dirty="0"/>
              <a:t>了。</a:t>
            </a:r>
          </a:p>
          <a:p>
            <a:pPr marL="889000" lvl="1" indent="-439738">
              <a:lnSpc>
                <a:spcPct val="80000"/>
              </a:lnSpc>
            </a:pPr>
            <a:r>
              <a:rPr lang="zh-CN" altLang="en-US" sz="1800" dirty="0"/>
              <a:t>第</a:t>
            </a:r>
            <a:r>
              <a:rPr lang="en-US" altLang="zh-CN" sz="1800" dirty="0"/>
              <a:t>5</a:t>
            </a:r>
            <a:r>
              <a:rPr lang="zh-CN" altLang="en-US" sz="1800" dirty="0"/>
              <a:t>步表明</a:t>
            </a:r>
            <a:r>
              <a:rPr lang="en-US" altLang="zh-CN" sz="1800" dirty="0"/>
              <a:t>B</a:t>
            </a:r>
            <a:r>
              <a:rPr lang="zh-CN" altLang="en-US" sz="1800" dirty="0"/>
              <a:t>相信</a:t>
            </a:r>
            <a:r>
              <a:rPr lang="en-US" altLang="zh-CN" sz="1800" dirty="0"/>
              <a:t>A</a:t>
            </a:r>
            <a:r>
              <a:rPr lang="zh-CN" altLang="en-US" sz="1800" dirty="0"/>
              <a:t>知道</a:t>
            </a:r>
            <a:r>
              <a:rPr lang="en-US" altLang="zh-CN" sz="1800" dirty="0"/>
              <a:t>Ks</a:t>
            </a:r>
            <a:r>
              <a:rPr lang="zh-CN" altLang="en-US" sz="1800" dirty="0"/>
              <a:t>并且消息不是伪造的。</a:t>
            </a:r>
          </a:p>
          <a:p>
            <a:pPr marL="447675" indent="-447675">
              <a:lnSpc>
                <a:spcPct val="80000"/>
              </a:lnSpc>
            </a:pPr>
            <a:r>
              <a:rPr lang="zh-CN" altLang="en-US" sz="2000" dirty="0"/>
              <a:t>第</a:t>
            </a:r>
            <a:r>
              <a:rPr lang="en-US" altLang="zh-CN" sz="2000" dirty="0"/>
              <a:t>4</a:t>
            </a:r>
            <a:r>
              <a:rPr lang="zh-CN" altLang="en-US" sz="2000" dirty="0"/>
              <a:t>，</a:t>
            </a:r>
            <a:r>
              <a:rPr lang="en-US" altLang="zh-CN" sz="2000" dirty="0"/>
              <a:t>5</a:t>
            </a:r>
            <a:r>
              <a:rPr lang="zh-CN" altLang="en-US" sz="2000" dirty="0"/>
              <a:t>步目的是为了防止某种类型的重放攻击。特别是，如果敌方能够在第</a:t>
            </a:r>
            <a:r>
              <a:rPr lang="en-US" altLang="zh-CN" sz="2000" dirty="0"/>
              <a:t>3</a:t>
            </a:r>
            <a:r>
              <a:rPr lang="zh-CN" altLang="en-US" sz="2000" dirty="0"/>
              <a:t>步捕获该消息，并重放之，这将在某种程度上干扰破坏</a:t>
            </a:r>
            <a:r>
              <a:rPr lang="en-US" altLang="zh-CN" sz="2000" dirty="0"/>
              <a:t>B</a:t>
            </a:r>
            <a:r>
              <a:rPr lang="zh-CN" altLang="en-US" sz="2000" dirty="0"/>
              <a:t>方的运行操作。</a:t>
            </a:r>
          </a:p>
          <a:p>
            <a:pPr marL="447675" indent="-447675">
              <a:lnSpc>
                <a:spcPct val="80000"/>
              </a:lnSpc>
            </a:pPr>
            <a:endParaRPr lang="en-US" altLang="zh-CN" sz="2000" dirty="0"/>
          </a:p>
        </p:txBody>
      </p:sp>
      <p:sp>
        <p:nvSpPr>
          <p:cNvPr id="199684" name="Rectangle 4"/>
          <p:cNvSpPr>
            <a:spLocks noChangeArrowheads="1"/>
          </p:cNvSpPr>
          <p:nvPr/>
        </p:nvSpPr>
        <p:spPr bwMode="auto">
          <a:xfrm>
            <a:off x="4932363" y="2630760"/>
            <a:ext cx="40322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1</a:t>
            </a:r>
            <a:r>
              <a:rPr kumimoji="1" lang="zh-CN" altLang="en-US" b="1"/>
              <a:t>、</a:t>
            </a:r>
            <a:r>
              <a:rPr kumimoji="1" lang="en-US" altLang="zh-CN" b="1"/>
              <a:t>A </a:t>
            </a:r>
            <a:r>
              <a:rPr kumimoji="1" lang="en-US" altLang="zh-CN" b="1">
                <a:sym typeface="Symbol" pitchFamily="18" charset="2"/>
              </a:rPr>
              <a:t> KDC</a:t>
            </a:r>
            <a:r>
              <a:rPr kumimoji="1" lang="zh-CN" altLang="en-US" b="1">
                <a:sym typeface="Symbol" pitchFamily="18" charset="2"/>
              </a:rPr>
              <a:t>：</a:t>
            </a:r>
            <a:r>
              <a:rPr kumimoji="1" lang="en-US" altLang="zh-CN" b="1">
                <a:sym typeface="Symbol" pitchFamily="18" charset="2"/>
              </a:rPr>
              <a:t>ID</a:t>
            </a:r>
            <a:r>
              <a:rPr kumimoji="1" lang="en-US" altLang="zh-CN" b="1" baseline="-25000">
                <a:sym typeface="Symbol" pitchFamily="18" charset="2"/>
              </a:rPr>
              <a:t>A</a:t>
            </a:r>
            <a:r>
              <a:rPr kumimoji="1" lang="en-US" altLang="zh-CN" b="1">
                <a:sym typeface="Symbol" pitchFamily="18" charset="2"/>
              </a:rPr>
              <a:t>||IDB||N1</a:t>
            </a:r>
          </a:p>
          <a:p>
            <a:r>
              <a:rPr kumimoji="1" lang="en-US" altLang="zh-CN" b="1">
                <a:sym typeface="Symbol" pitchFamily="18" charset="2"/>
              </a:rPr>
              <a:t>2</a:t>
            </a:r>
            <a:r>
              <a:rPr kumimoji="1" lang="zh-CN" altLang="en-US" b="1">
                <a:sym typeface="Symbol" pitchFamily="18" charset="2"/>
              </a:rPr>
              <a:t>、</a:t>
            </a:r>
            <a:r>
              <a:rPr kumimoji="1" lang="en-US" altLang="zh-CN" b="1">
                <a:sym typeface="Symbol" pitchFamily="18" charset="2"/>
              </a:rPr>
              <a:t>KDC  A</a:t>
            </a:r>
            <a:r>
              <a:rPr kumimoji="1" lang="zh-CN" altLang="en-US" b="1">
                <a:sym typeface="Symbol" pitchFamily="18" charset="2"/>
              </a:rPr>
              <a:t>：</a:t>
            </a:r>
            <a:r>
              <a:rPr kumimoji="1" lang="en-US" altLang="zh-CN" b="1">
                <a:sym typeface="Symbol" pitchFamily="18" charset="2"/>
              </a:rPr>
              <a:t>EKa[Ks||ID</a:t>
            </a:r>
            <a:r>
              <a:rPr kumimoji="1" lang="en-US" altLang="zh-CN" b="1" baseline="-25000">
                <a:sym typeface="Symbol" pitchFamily="18" charset="2"/>
              </a:rPr>
              <a:t>B</a:t>
            </a:r>
            <a:r>
              <a:rPr kumimoji="1" lang="en-US" altLang="zh-CN" b="1">
                <a:sym typeface="Symbol" pitchFamily="18" charset="2"/>
              </a:rPr>
              <a:t>||N1||EKb[Ks||ID</a:t>
            </a:r>
            <a:r>
              <a:rPr kumimoji="1" lang="en-US" altLang="zh-CN" b="1" baseline="-25000">
                <a:sym typeface="Symbol" pitchFamily="18" charset="2"/>
              </a:rPr>
              <a:t>A</a:t>
            </a:r>
            <a:r>
              <a:rPr kumimoji="1" lang="en-US" altLang="zh-CN" b="1">
                <a:sym typeface="Symbol" pitchFamily="18" charset="2"/>
              </a:rPr>
              <a:t>]]</a:t>
            </a:r>
          </a:p>
          <a:p>
            <a:r>
              <a:rPr kumimoji="1" lang="en-US" altLang="zh-CN" b="1">
                <a:sym typeface="Symbol" pitchFamily="18" charset="2"/>
              </a:rPr>
              <a:t>3</a:t>
            </a:r>
            <a:r>
              <a:rPr kumimoji="1" lang="zh-CN" altLang="en-US" b="1">
                <a:sym typeface="Symbol" pitchFamily="18" charset="2"/>
              </a:rPr>
              <a:t>、</a:t>
            </a:r>
            <a:r>
              <a:rPr kumimoji="1" lang="en-US" altLang="zh-CN" b="1"/>
              <a:t>A </a:t>
            </a:r>
            <a:r>
              <a:rPr kumimoji="1" lang="en-US" altLang="zh-CN" b="1">
                <a:sym typeface="Symbol" pitchFamily="18" charset="2"/>
              </a:rPr>
              <a:t> B</a:t>
            </a:r>
            <a:r>
              <a:rPr kumimoji="1" lang="zh-CN" altLang="en-US" b="1">
                <a:sym typeface="Symbol" pitchFamily="18" charset="2"/>
              </a:rPr>
              <a:t>：      </a:t>
            </a:r>
            <a:r>
              <a:rPr kumimoji="1" lang="en-US" altLang="zh-CN" b="1">
                <a:sym typeface="Symbol" pitchFamily="18" charset="2"/>
              </a:rPr>
              <a:t>EKb[Ks||ID</a:t>
            </a:r>
            <a:r>
              <a:rPr kumimoji="1" lang="en-US" altLang="zh-CN" b="1" baseline="-25000">
                <a:sym typeface="Symbol" pitchFamily="18" charset="2"/>
              </a:rPr>
              <a:t>A</a:t>
            </a:r>
            <a:r>
              <a:rPr kumimoji="1" lang="en-US" altLang="zh-CN" b="1">
                <a:sym typeface="Symbol" pitchFamily="18" charset="2"/>
              </a:rPr>
              <a:t>]</a:t>
            </a:r>
          </a:p>
          <a:p>
            <a:r>
              <a:rPr kumimoji="1" lang="en-US" altLang="zh-CN" b="1">
                <a:sym typeface="Symbol" pitchFamily="18" charset="2"/>
              </a:rPr>
              <a:t>4</a:t>
            </a:r>
            <a:r>
              <a:rPr kumimoji="1" lang="zh-CN" altLang="en-US" b="1">
                <a:sym typeface="Symbol" pitchFamily="18" charset="2"/>
              </a:rPr>
              <a:t>、</a:t>
            </a:r>
            <a:r>
              <a:rPr kumimoji="1" lang="en-US" altLang="zh-CN" b="1"/>
              <a:t>B </a:t>
            </a:r>
            <a:r>
              <a:rPr kumimoji="1" lang="en-US" altLang="zh-CN" b="1">
                <a:sym typeface="Symbol" pitchFamily="18" charset="2"/>
              </a:rPr>
              <a:t> A</a:t>
            </a:r>
            <a:r>
              <a:rPr kumimoji="1" lang="zh-CN" altLang="en-US" b="1">
                <a:sym typeface="Symbol" pitchFamily="18" charset="2"/>
              </a:rPr>
              <a:t>：      </a:t>
            </a:r>
            <a:r>
              <a:rPr kumimoji="1" lang="en-US" altLang="zh-CN" b="1">
                <a:sym typeface="Symbol" pitchFamily="18" charset="2"/>
              </a:rPr>
              <a:t>EKs[N2]</a:t>
            </a:r>
          </a:p>
          <a:p>
            <a:r>
              <a:rPr kumimoji="1" lang="en-US" altLang="zh-CN" b="1">
                <a:sym typeface="Symbol" pitchFamily="18" charset="2"/>
              </a:rPr>
              <a:t>5</a:t>
            </a:r>
            <a:r>
              <a:rPr kumimoji="1" lang="zh-CN" altLang="en-US" b="1">
                <a:sym typeface="Symbol" pitchFamily="18" charset="2"/>
              </a:rPr>
              <a:t>、</a:t>
            </a:r>
            <a:r>
              <a:rPr kumimoji="1" lang="en-US" altLang="zh-CN" b="1"/>
              <a:t>A </a:t>
            </a:r>
            <a:r>
              <a:rPr kumimoji="1" lang="en-US" altLang="zh-CN" b="1">
                <a:sym typeface="Symbol" pitchFamily="18" charset="2"/>
              </a:rPr>
              <a:t> B</a:t>
            </a:r>
            <a:r>
              <a:rPr kumimoji="1" lang="zh-CN" altLang="en-US" b="1">
                <a:sym typeface="Symbol" pitchFamily="18" charset="2"/>
              </a:rPr>
              <a:t>：      </a:t>
            </a:r>
            <a:r>
              <a:rPr kumimoji="1" lang="en-US" altLang="zh-CN" b="1">
                <a:sym typeface="Symbol" pitchFamily="18" charset="2"/>
              </a:rPr>
              <a:t>EKs[f(N2)]</a:t>
            </a:r>
          </a:p>
        </p:txBody>
      </p:sp>
    </p:spTree>
    <p:extLst>
      <p:ext uri="{BB962C8B-B14F-4D97-AF65-F5344CB8AC3E}">
        <p14:creationId xmlns:p14="http://schemas.microsoft.com/office/powerpoint/2010/main" val="1493548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2635</TotalTime>
  <Words>10922</Words>
  <Application>Microsoft Office PowerPoint</Application>
  <PresentationFormat>全屏显示(4:3)</PresentationFormat>
  <Paragraphs>1324</Paragraphs>
  <Slides>131</Slides>
  <Notes>16</Notes>
  <HiddenSlides>3</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131</vt:i4>
      </vt:variant>
    </vt:vector>
  </HeadingPairs>
  <TitlesOfParts>
    <vt:vector size="135" baseType="lpstr">
      <vt:lpstr>自定义设计方案</vt:lpstr>
      <vt:lpstr>剪辑</vt:lpstr>
      <vt:lpstr>MS_ClipArt_Gallery.2</vt:lpstr>
      <vt:lpstr>Microsoft Word Picture</vt:lpstr>
      <vt:lpstr>软件安全  主讲人：余翔湛 yxz@hit.edu.cn</vt:lpstr>
      <vt:lpstr>课程内容</vt:lpstr>
      <vt:lpstr>软件安全开发</vt:lpstr>
      <vt:lpstr>面向网络攻击的软件安全设计</vt:lpstr>
      <vt:lpstr>信息鉴别</vt:lpstr>
      <vt:lpstr>需求与问题</vt:lpstr>
      <vt:lpstr>需求与问题</vt:lpstr>
      <vt:lpstr>对攻击者的假设</vt:lpstr>
      <vt:lpstr>信息鉴别的目标</vt:lpstr>
      <vt:lpstr>信息的鉴别</vt:lpstr>
      <vt:lpstr>消息加密函数</vt:lpstr>
      <vt:lpstr>对称密钥（秘密密钥）加密技术</vt:lpstr>
      <vt:lpstr>PowerPoint 演示文稿</vt:lpstr>
      <vt:lpstr>什么是公开密钥加密技术</vt:lpstr>
      <vt:lpstr>PowerPoint 演示文稿</vt:lpstr>
      <vt:lpstr>公钥密码体制（RSA）</vt:lpstr>
      <vt:lpstr>PowerPoint 演示文稿</vt:lpstr>
      <vt:lpstr>PowerPoint 演示文稿</vt:lpstr>
      <vt:lpstr>PowerPoint 演示文稿</vt:lpstr>
      <vt:lpstr>散列函数Hash Function </vt:lpstr>
      <vt:lpstr>几种常用的HASH算法</vt:lpstr>
      <vt:lpstr>散列函数的基本用法（a、b） </vt:lpstr>
      <vt:lpstr>散列函数的基本用法（c） </vt:lpstr>
      <vt:lpstr>散列函数的基本用法(d) </vt:lpstr>
      <vt:lpstr>hash函数小结</vt:lpstr>
      <vt:lpstr>消息鉴别码MAC</vt:lpstr>
      <vt:lpstr>MAC的基本用法(a)</vt:lpstr>
      <vt:lpstr>MAC的基本用法(b)</vt:lpstr>
      <vt:lpstr>MAC的基本用法(c)</vt:lpstr>
      <vt:lpstr>数字签名</vt:lpstr>
      <vt:lpstr> </vt:lpstr>
      <vt:lpstr>数字签名应具有的性质</vt:lpstr>
      <vt:lpstr>数字签名的设计要求 </vt:lpstr>
      <vt:lpstr>PowerPoint 演示文稿</vt:lpstr>
      <vt:lpstr>数字签名技术</vt:lpstr>
      <vt:lpstr>PowerPoint 演示文稿</vt:lpstr>
      <vt:lpstr>直接数字签名（DDS） </vt:lpstr>
      <vt:lpstr>直接数字签名 </vt:lpstr>
      <vt:lpstr>直接数字签名的缺点</vt:lpstr>
      <vt:lpstr>仲裁数字签名</vt:lpstr>
      <vt:lpstr>PowerPoint 演示文稿</vt:lpstr>
      <vt:lpstr>PowerPoint 演示文稿</vt:lpstr>
      <vt:lpstr>PowerPoint 演示文稿</vt:lpstr>
      <vt:lpstr>PowerPoint 演示文稿</vt:lpstr>
      <vt:lpstr>密钥管理</vt:lpstr>
      <vt:lpstr>密钥类型（1）</vt:lpstr>
      <vt:lpstr>密钥类型（2）</vt:lpstr>
      <vt:lpstr>密钥类型（3）</vt:lpstr>
      <vt:lpstr>密钥管理</vt:lpstr>
      <vt:lpstr>密钥产生</vt:lpstr>
      <vt:lpstr>PowerPoint 演示文稿</vt:lpstr>
      <vt:lpstr>PowerPoint 演示文稿</vt:lpstr>
      <vt:lpstr>好的密钥的特点</vt:lpstr>
      <vt:lpstr>不同等级的密钥的产生方式不同</vt:lpstr>
      <vt:lpstr>密钥的产生方式</vt:lpstr>
      <vt:lpstr>两种密钥产生方式对比</vt:lpstr>
      <vt:lpstr>密钥分配与密钥协定</vt:lpstr>
      <vt:lpstr>密钥分配</vt:lpstr>
      <vt:lpstr>密钥分配</vt:lpstr>
      <vt:lpstr>主密钥的分配方式</vt:lpstr>
      <vt:lpstr>两种密钥分配技术</vt:lpstr>
      <vt:lpstr>密钥的静态分配</vt:lpstr>
      <vt:lpstr>密钥的动态分配</vt:lpstr>
      <vt:lpstr>密钥分配</vt:lpstr>
      <vt:lpstr>基于对称密码体制的密钥分配</vt:lpstr>
      <vt:lpstr>带鉴别与抗重放机制的密钥分配方案</vt:lpstr>
      <vt:lpstr>PowerPoint 演示文稿</vt:lpstr>
      <vt:lpstr>基于公开密钥体制的秘密密钥分配</vt:lpstr>
      <vt:lpstr>Simple secret key distribution</vt:lpstr>
      <vt:lpstr>Merkle协议的中间人攻击</vt:lpstr>
      <vt:lpstr>公开密钥的管理</vt:lpstr>
      <vt:lpstr>公开密钥的分配</vt:lpstr>
      <vt:lpstr>Public announcement</vt:lpstr>
      <vt:lpstr>Publicly available directory</vt:lpstr>
      <vt:lpstr>Publicly available directory</vt:lpstr>
      <vt:lpstr>Publicly available directory</vt:lpstr>
      <vt:lpstr>Public-key authority</vt:lpstr>
      <vt:lpstr>Public-key authority</vt:lpstr>
      <vt:lpstr>Public-key certificates</vt:lpstr>
      <vt:lpstr>Public-key certificates</vt:lpstr>
      <vt:lpstr>Exchange of public-key certificates</vt:lpstr>
      <vt:lpstr>一种混合方案</vt:lpstr>
      <vt:lpstr>身份鉴别</vt:lpstr>
      <vt:lpstr>鉴别Authentication</vt:lpstr>
      <vt:lpstr>鉴别的需求和目的</vt:lpstr>
      <vt:lpstr>身份鉴别</vt:lpstr>
      <vt:lpstr>认证协议：设计一个协议(一)</vt:lpstr>
      <vt:lpstr>认证协议：设计一个协议(二)</vt:lpstr>
      <vt:lpstr>针对认证协议的一些常见攻击手段和相应对策</vt:lpstr>
      <vt:lpstr>常见攻击和对策(二)</vt:lpstr>
      <vt:lpstr>重放</vt:lpstr>
      <vt:lpstr>非重复值的使用</vt:lpstr>
      <vt:lpstr>时间戳</vt:lpstr>
      <vt:lpstr>询问/应答方式(Challenge/Response)</vt:lpstr>
      <vt:lpstr>认证协议 —— 鉴别协议</vt:lpstr>
      <vt:lpstr>相互鉴别协议</vt:lpstr>
      <vt:lpstr>相互鉴别协议</vt:lpstr>
      <vt:lpstr>Needham/Schroeder Protocol [1978]</vt:lpstr>
      <vt:lpstr>Needham/Schroeder Protocol [1978]</vt:lpstr>
      <vt:lpstr>Denning Protocol [1982] 改进</vt:lpstr>
      <vt:lpstr>Denning Protocol [1982] 改进</vt:lpstr>
      <vt:lpstr>Kehn92</vt:lpstr>
      <vt:lpstr>关于Kehn92协议</vt:lpstr>
      <vt:lpstr>公开密钥加密方法</vt:lpstr>
      <vt:lpstr>一个基于临时值握手协议：WOO92a</vt:lpstr>
      <vt:lpstr>一个基于临时值握手协议：WOO92b</vt:lpstr>
      <vt:lpstr>单向鉴别One-Way Authentication</vt:lpstr>
      <vt:lpstr>传统加密方法</vt:lpstr>
      <vt:lpstr>公钥加密方法</vt:lpstr>
      <vt:lpstr>基于票据的认证协议</vt:lpstr>
      <vt:lpstr>PowerPoint 演示文稿</vt:lpstr>
      <vt:lpstr>PowerPoint 演示文稿</vt:lpstr>
      <vt:lpstr>PowerPoint 演示文稿</vt:lpstr>
      <vt:lpstr>PowerPoint 演示文稿</vt:lpstr>
      <vt:lpstr>非否认协议</vt:lpstr>
      <vt:lpstr>PowerPoint 演示文稿</vt:lpstr>
      <vt:lpstr>PowerPoint 演示文稿</vt:lpstr>
      <vt:lpstr>Offline TTP协议：Asokan-Shoup-Waidner协议</vt:lpstr>
      <vt:lpstr>总结：各种威胁及防范方案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272</cp:revision>
  <dcterms:created xsi:type="dcterms:W3CDTF">1601-01-01T00:00:00Z</dcterms:created>
  <dcterms:modified xsi:type="dcterms:W3CDTF">2020-10-11T15:03:01Z</dcterms:modified>
</cp:coreProperties>
</file>