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av" ContentType="audio/wav"/>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08"/>
  </p:notesMasterIdLst>
  <p:handoutMasterIdLst>
    <p:handoutMasterId r:id="rId109"/>
  </p:handoutMasterIdLst>
  <p:sldIdLst>
    <p:sldId id="263" r:id="rId2"/>
    <p:sldId id="1426" r:id="rId3"/>
    <p:sldId id="584" r:id="rId4"/>
    <p:sldId id="585" r:id="rId5"/>
    <p:sldId id="726" r:id="rId6"/>
    <p:sldId id="727" r:id="rId7"/>
    <p:sldId id="728" r:id="rId8"/>
    <p:sldId id="729" r:id="rId9"/>
    <p:sldId id="730" r:id="rId10"/>
    <p:sldId id="731" r:id="rId11"/>
    <p:sldId id="733" r:id="rId12"/>
    <p:sldId id="734" r:id="rId13"/>
    <p:sldId id="736" r:id="rId14"/>
    <p:sldId id="740" r:id="rId15"/>
    <p:sldId id="741" r:id="rId16"/>
    <p:sldId id="742" r:id="rId17"/>
    <p:sldId id="743" r:id="rId18"/>
    <p:sldId id="744" r:id="rId19"/>
    <p:sldId id="745" r:id="rId20"/>
    <p:sldId id="748" r:id="rId21"/>
    <p:sldId id="749" r:id="rId22"/>
    <p:sldId id="762" r:id="rId23"/>
    <p:sldId id="763" r:id="rId24"/>
    <p:sldId id="764" r:id="rId25"/>
    <p:sldId id="759" r:id="rId26"/>
    <p:sldId id="760" r:id="rId27"/>
    <p:sldId id="761" r:id="rId28"/>
    <p:sldId id="1427" r:id="rId29"/>
    <p:sldId id="1428" r:id="rId30"/>
    <p:sldId id="1429" r:id="rId31"/>
    <p:sldId id="1430" r:id="rId32"/>
    <p:sldId id="1431" r:id="rId33"/>
    <p:sldId id="1432" r:id="rId34"/>
    <p:sldId id="765" r:id="rId35"/>
    <p:sldId id="1456" r:id="rId36"/>
    <p:sldId id="1457" r:id="rId37"/>
    <p:sldId id="768" r:id="rId38"/>
    <p:sldId id="770" r:id="rId39"/>
    <p:sldId id="771" r:id="rId40"/>
    <p:sldId id="775" r:id="rId41"/>
    <p:sldId id="777" r:id="rId42"/>
    <p:sldId id="1458" r:id="rId43"/>
    <p:sldId id="778" r:id="rId44"/>
    <p:sldId id="779" r:id="rId45"/>
    <p:sldId id="780" r:id="rId46"/>
    <p:sldId id="1415" r:id="rId47"/>
    <p:sldId id="1416" r:id="rId48"/>
    <p:sldId id="1417" r:id="rId49"/>
    <p:sldId id="1418" r:id="rId50"/>
    <p:sldId id="1419" r:id="rId51"/>
    <p:sldId id="1420" r:id="rId52"/>
    <p:sldId id="1421" r:id="rId53"/>
    <p:sldId id="1422" r:id="rId54"/>
    <p:sldId id="1423" r:id="rId55"/>
    <p:sldId id="1424" r:id="rId56"/>
    <p:sldId id="1425" r:id="rId57"/>
    <p:sldId id="1459" r:id="rId58"/>
    <p:sldId id="865" r:id="rId59"/>
    <p:sldId id="866" r:id="rId60"/>
    <p:sldId id="868" r:id="rId61"/>
    <p:sldId id="1274" r:id="rId62"/>
    <p:sldId id="869" r:id="rId63"/>
    <p:sldId id="870" r:id="rId64"/>
    <p:sldId id="871" r:id="rId65"/>
    <p:sldId id="872" r:id="rId66"/>
    <p:sldId id="873" r:id="rId67"/>
    <p:sldId id="874" r:id="rId68"/>
    <p:sldId id="875" r:id="rId69"/>
    <p:sldId id="876" r:id="rId70"/>
    <p:sldId id="1257" r:id="rId71"/>
    <p:sldId id="1258" r:id="rId72"/>
    <p:sldId id="1259" r:id="rId73"/>
    <p:sldId id="1260" r:id="rId74"/>
    <p:sldId id="879" r:id="rId75"/>
    <p:sldId id="880" r:id="rId76"/>
    <p:sldId id="881" r:id="rId77"/>
    <p:sldId id="882" r:id="rId78"/>
    <p:sldId id="883" r:id="rId79"/>
    <p:sldId id="884" r:id="rId80"/>
    <p:sldId id="1306" r:id="rId81"/>
    <p:sldId id="1307" r:id="rId82"/>
    <p:sldId id="1308" r:id="rId83"/>
    <p:sldId id="1410" r:id="rId84"/>
    <p:sldId id="1411" r:id="rId85"/>
    <p:sldId id="1412" r:id="rId86"/>
    <p:sldId id="1413" r:id="rId87"/>
    <p:sldId id="1414" r:id="rId88"/>
    <p:sldId id="1309" r:id="rId89"/>
    <p:sldId id="1310" r:id="rId90"/>
    <p:sldId id="1311" r:id="rId91"/>
    <p:sldId id="1312" r:id="rId92"/>
    <p:sldId id="1313" r:id="rId93"/>
    <p:sldId id="1314" r:id="rId94"/>
    <p:sldId id="1315" r:id="rId95"/>
    <p:sldId id="1332" r:id="rId96"/>
    <p:sldId id="1316" r:id="rId97"/>
    <p:sldId id="1317" r:id="rId98"/>
    <p:sldId id="1318" r:id="rId99"/>
    <p:sldId id="1319" r:id="rId100"/>
    <p:sldId id="1333" r:id="rId101"/>
    <p:sldId id="1320" r:id="rId102"/>
    <p:sldId id="1460" r:id="rId103"/>
    <p:sldId id="1462" r:id="rId104"/>
    <p:sldId id="1463" r:id="rId105"/>
    <p:sldId id="1461" r:id="rId106"/>
    <p:sldId id="1464" r:id="rId107"/>
  </p:sldIdLst>
  <p:sldSz cx="9144000" cy="6858000" type="screen4x3"/>
  <p:notesSz cx="6858000" cy="9144000"/>
  <p:defaultTextStyle>
    <a:defPPr>
      <a:defRPr lang="en-US"/>
    </a:defPPr>
    <a:lvl1pPr algn="l" rtl="0" fontAlgn="base">
      <a:spcBef>
        <a:spcPct val="0"/>
      </a:spcBef>
      <a:spcAft>
        <a:spcPct val="0"/>
      </a:spcAft>
      <a:defRPr sz="1600" b="1" kern="1200">
        <a:solidFill>
          <a:schemeClr val="tx1"/>
        </a:solidFill>
        <a:latin typeface="Times New Roman"/>
        <a:ea typeface="楷体_GB2312" pitchFamily="49" charset="-122"/>
        <a:cs typeface="+mn-cs"/>
      </a:defRPr>
    </a:lvl1pPr>
    <a:lvl2pPr marL="457200" algn="l" rtl="0" fontAlgn="base">
      <a:spcBef>
        <a:spcPct val="0"/>
      </a:spcBef>
      <a:spcAft>
        <a:spcPct val="0"/>
      </a:spcAft>
      <a:defRPr sz="1600" b="1" kern="1200">
        <a:solidFill>
          <a:schemeClr val="tx1"/>
        </a:solidFill>
        <a:latin typeface="Times New Roman"/>
        <a:ea typeface="楷体_GB2312" pitchFamily="49" charset="-122"/>
        <a:cs typeface="+mn-cs"/>
      </a:defRPr>
    </a:lvl2pPr>
    <a:lvl3pPr marL="914400" algn="l" rtl="0" fontAlgn="base">
      <a:spcBef>
        <a:spcPct val="0"/>
      </a:spcBef>
      <a:spcAft>
        <a:spcPct val="0"/>
      </a:spcAft>
      <a:defRPr sz="1600" b="1" kern="1200">
        <a:solidFill>
          <a:schemeClr val="tx1"/>
        </a:solidFill>
        <a:latin typeface="Times New Roman"/>
        <a:ea typeface="楷体_GB2312" pitchFamily="49" charset="-122"/>
        <a:cs typeface="+mn-cs"/>
      </a:defRPr>
    </a:lvl3pPr>
    <a:lvl4pPr marL="1371600" algn="l" rtl="0" fontAlgn="base">
      <a:spcBef>
        <a:spcPct val="0"/>
      </a:spcBef>
      <a:spcAft>
        <a:spcPct val="0"/>
      </a:spcAft>
      <a:defRPr sz="1600" b="1" kern="1200">
        <a:solidFill>
          <a:schemeClr val="tx1"/>
        </a:solidFill>
        <a:latin typeface="Times New Roman"/>
        <a:ea typeface="楷体_GB2312" pitchFamily="49" charset="-122"/>
        <a:cs typeface="+mn-cs"/>
      </a:defRPr>
    </a:lvl4pPr>
    <a:lvl5pPr marL="1828800" algn="l" rtl="0" fontAlgn="base">
      <a:spcBef>
        <a:spcPct val="0"/>
      </a:spcBef>
      <a:spcAft>
        <a:spcPct val="0"/>
      </a:spcAft>
      <a:defRPr sz="1600" b="1" kern="1200">
        <a:solidFill>
          <a:schemeClr val="tx1"/>
        </a:solidFill>
        <a:latin typeface="Times New Roman"/>
        <a:ea typeface="楷体_GB2312" pitchFamily="49" charset="-122"/>
        <a:cs typeface="+mn-cs"/>
      </a:defRPr>
    </a:lvl5pPr>
    <a:lvl6pPr marL="2286000" algn="l" defTabSz="914400" rtl="0" eaLnBrk="1" latinLnBrk="0" hangingPunct="1">
      <a:defRPr sz="1600" b="1" kern="1200">
        <a:solidFill>
          <a:schemeClr val="tx1"/>
        </a:solidFill>
        <a:latin typeface="Times New Roman"/>
        <a:ea typeface="楷体_GB2312" pitchFamily="49" charset="-122"/>
        <a:cs typeface="+mn-cs"/>
      </a:defRPr>
    </a:lvl6pPr>
    <a:lvl7pPr marL="2743200" algn="l" defTabSz="914400" rtl="0" eaLnBrk="1" latinLnBrk="0" hangingPunct="1">
      <a:defRPr sz="1600" b="1" kern="1200">
        <a:solidFill>
          <a:schemeClr val="tx1"/>
        </a:solidFill>
        <a:latin typeface="Times New Roman"/>
        <a:ea typeface="楷体_GB2312" pitchFamily="49" charset="-122"/>
        <a:cs typeface="+mn-cs"/>
      </a:defRPr>
    </a:lvl7pPr>
    <a:lvl8pPr marL="3200400" algn="l" defTabSz="914400" rtl="0" eaLnBrk="1" latinLnBrk="0" hangingPunct="1">
      <a:defRPr sz="1600" b="1" kern="1200">
        <a:solidFill>
          <a:schemeClr val="tx1"/>
        </a:solidFill>
        <a:latin typeface="Times New Roman"/>
        <a:ea typeface="楷体_GB2312" pitchFamily="49" charset="-122"/>
        <a:cs typeface="+mn-cs"/>
      </a:defRPr>
    </a:lvl8pPr>
    <a:lvl9pPr marL="3657600" algn="l" defTabSz="914400" rtl="0" eaLnBrk="1" latinLnBrk="0" hangingPunct="1">
      <a:defRPr sz="1600" b="1" kern="1200">
        <a:solidFill>
          <a:schemeClr val="tx1"/>
        </a:solidFill>
        <a:latin typeface="Times New Roman"/>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95" autoAdjust="0"/>
    <p:restoredTop sz="84740" autoAdjust="0"/>
  </p:normalViewPr>
  <p:slideViewPr>
    <p:cSldViewPr>
      <p:cViewPr varScale="1">
        <p:scale>
          <a:sx n="75" d="100"/>
          <a:sy n="75" d="100"/>
        </p:scale>
        <p:origin x="1536"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Lst>
  </p:outlineViewPr>
  <p:notesTextViewPr>
    <p:cViewPr>
      <p:scale>
        <a:sx n="100" d="100"/>
        <a:sy n="100" d="100"/>
      </p:scale>
      <p:origin x="0" y="0"/>
    </p:cViewPr>
  </p:notesTextViewPr>
  <p:sorterViewPr>
    <p:cViewPr>
      <p:scale>
        <a:sx n="66" d="100"/>
        <a:sy n="66" d="100"/>
      </p:scale>
      <p:origin x="0" y="7008"/>
    </p:cViewPr>
  </p:sorterViewPr>
  <p:notesViewPr>
    <p:cSldViewPr>
      <p:cViewPr varScale="1">
        <p:scale>
          <a:sx n="56" d="100"/>
          <a:sy n="56" d="100"/>
        </p:scale>
        <p:origin x="-185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handoutMaster" Target="handoutMasters/handout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_rels/viewProps.xml.rels><?xml version="1.0" encoding="UTF-8" standalone="yes"?>
<Relationships xmlns="http://schemas.openxmlformats.org/package/2006/relationships"><Relationship Id="rId13" Type="http://schemas.openxmlformats.org/officeDocument/2006/relationships/slide" Target="slides/slide17.xml"/><Relationship Id="rId18" Type="http://schemas.openxmlformats.org/officeDocument/2006/relationships/slide" Target="slides/slide22.xml"/><Relationship Id="rId26" Type="http://schemas.openxmlformats.org/officeDocument/2006/relationships/slide" Target="slides/slide30.xml"/><Relationship Id="rId39" Type="http://schemas.openxmlformats.org/officeDocument/2006/relationships/slide" Target="slides/slide45.xml"/><Relationship Id="rId21" Type="http://schemas.openxmlformats.org/officeDocument/2006/relationships/slide" Target="slides/slide25.xml"/><Relationship Id="rId34" Type="http://schemas.openxmlformats.org/officeDocument/2006/relationships/slide" Target="slides/slide40.xml"/><Relationship Id="rId7" Type="http://schemas.openxmlformats.org/officeDocument/2006/relationships/slide" Target="slides/slide11.xml"/><Relationship Id="rId2" Type="http://schemas.openxmlformats.org/officeDocument/2006/relationships/slide" Target="slides/slide5.xml"/><Relationship Id="rId16" Type="http://schemas.openxmlformats.org/officeDocument/2006/relationships/slide" Target="slides/slide20.xml"/><Relationship Id="rId20" Type="http://schemas.openxmlformats.org/officeDocument/2006/relationships/slide" Target="slides/slide24.xml"/><Relationship Id="rId29" Type="http://schemas.openxmlformats.org/officeDocument/2006/relationships/slide" Target="slides/slide35.xml"/><Relationship Id="rId41" Type="http://schemas.openxmlformats.org/officeDocument/2006/relationships/slide" Target="slides/slide80.xml"/><Relationship Id="rId1" Type="http://schemas.openxmlformats.org/officeDocument/2006/relationships/slide" Target="slides/slide4.xml"/><Relationship Id="rId6" Type="http://schemas.openxmlformats.org/officeDocument/2006/relationships/slide" Target="slides/slide10.xml"/><Relationship Id="rId11" Type="http://schemas.openxmlformats.org/officeDocument/2006/relationships/slide" Target="slides/slide15.xml"/><Relationship Id="rId24" Type="http://schemas.openxmlformats.org/officeDocument/2006/relationships/slide" Target="slides/slide28.xml"/><Relationship Id="rId32" Type="http://schemas.openxmlformats.org/officeDocument/2006/relationships/slide" Target="slides/slide38.xml"/><Relationship Id="rId37" Type="http://schemas.openxmlformats.org/officeDocument/2006/relationships/slide" Target="slides/slide43.xml"/><Relationship Id="rId40" Type="http://schemas.openxmlformats.org/officeDocument/2006/relationships/slide" Target="slides/slide46.xml"/><Relationship Id="rId5" Type="http://schemas.openxmlformats.org/officeDocument/2006/relationships/slide" Target="slides/slide8.xml"/><Relationship Id="rId15" Type="http://schemas.openxmlformats.org/officeDocument/2006/relationships/slide" Target="slides/slide19.xml"/><Relationship Id="rId23" Type="http://schemas.openxmlformats.org/officeDocument/2006/relationships/slide" Target="slides/slide27.xml"/><Relationship Id="rId28" Type="http://schemas.openxmlformats.org/officeDocument/2006/relationships/slide" Target="slides/slide34.xml"/><Relationship Id="rId36" Type="http://schemas.openxmlformats.org/officeDocument/2006/relationships/slide" Target="slides/slide42.xml"/><Relationship Id="rId10" Type="http://schemas.openxmlformats.org/officeDocument/2006/relationships/slide" Target="slides/slide14.xml"/><Relationship Id="rId19" Type="http://schemas.openxmlformats.org/officeDocument/2006/relationships/slide" Target="slides/slide23.xml"/><Relationship Id="rId31" Type="http://schemas.openxmlformats.org/officeDocument/2006/relationships/slide" Target="slides/slide37.xml"/><Relationship Id="rId4" Type="http://schemas.openxmlformats.org/officeDocument/2006/relationships/slide" Target="slides/slide7.xml"/><Relationship Id="rId9" Type="http://schemas.openxmlformats.org/officeDocument/2006/relationships/slide" Target="slides/slide13.xml"/><Relationship Id="rId14" Type="http://schemas.openxmlformats.org/officeDocument/2006/relationships/slide" Target="slides/slide18.xml"/><Relationship Id="rId22" Type="http://schemas.openxmlformats.org/officeDocument/2006/relationships/slide" Target="slides/slide26.xml"/><Relationship Id="rId27" Type="http://schemas.openxmlformats.org/officeDocument/2006/relationships/slide" Target="slides/slide33.xml"/><Relationship Id="rId30" Type="http://schemas.openxmlformats.org/officeDocument/2006/relationships/slide" Target="slides/slide36.xml"/><Relationship Id="rId35" Type="http://schemas.openxmlformats.org/officeDocument/2006/relationships/slide" Target="slides/slide41.xml"/><Relationship Id="rId8" Type="http://schemas.openxmlformats.org/officeDocument/2006/relationships/slide" Target="slides/slide12.xml"/><Relationship Id="rId3" Type="http://schemas.openxmlformats.org/officeDocument/2006/relationships/slide" Target="slides/slide6.xml"/><Relationship Id="rId12" Type="http://schemas.openxmlformats.org/officeDocument/2006/relationships/slide" Target="slides/slide16.xml"/><Relationship Id="rId17" Type="http://schemas.openxmlformats.org/officeDocument/2006/relationships/slide" Target="slides/slide21.xml"/><Relationship Id="rId25" Type="http://schemas.openxmlformats.org/officeDocument/2006/relationships/slide" Target="slides/slide29.xml"/><Relationship Id="rId33" Type="http://schemas.openxmlformats.org/officeDocument/2006/relationships/slide" Target="slides/slide39.xml"/><Relationship Id="rId38" Type="http://schemas.openxmlformats.org/officeDocument/2006/relationships/slide" Target="slides/slide4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b="0">
                <a:latin typeface="Times New Roman" pitchFamily="18" charset="0"/>
                <a:ea typeface="宋体" pitchFamily="2" charset="-122"/>
              </a:defRPr>
            </a:lvl1pPr>
          </a:lstStyle>
          <a:p>
            <a:pPr>
              <a:defRPr/>
            </a:pPr>
            <a:endParaRPr lang="zh-CN" altLang="en-US"/>
          </a:p>
        </p:txBody>
      </p:sp>
      <p:sp>
        <p:nvSpPr>
          <p:cNvPr id="277507" name="Rectangle 3"/>
          <p:cNvSpPr>
            <a:spLocks noGrp="1" noChangeArrowheads="1"/>
          </p:cNvSpPr>
          <p:nvPr>
            <p:ph type="dt" sz="quarter"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itchFamily="18" charset="0"/>
                <a:ea typeface="宋体" pitchFamily="2" charset="-122"/>
              </a:defRPr>
            </a:lvl1pPr>
          </a:lstStyle>
          <a:p>
            <a:pPr>
              <a:defRPr/>
            </a:pPr>
            <a:endParaRPr lang="en-US" altLang="zh-CN"/>
          </a:p>
        </p:txBody>
      </p:sp>
      <p:sp>
        <p:nvSpPr>
          <p:cNvPr id="277508" name="Rectangle 4"/>
          <p:cNvSpPr>
            <a:spLocks noGrp="1" noChangeArrowheads="1"/>
          </p:cNvSpPr>
          <p:nvPr>
            <p:ph type="ftr" sz="quarter" idx="2"/>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b="0">
                <a:latin typeface="Times New Roman" pitchFamily="18" charset="0"/>
                <a:ea typeface="宋体" pitchFamily="2" charset="-122"/>
              </a:defRPr>
            </a:lvl1pPr>
          </a:lstStyle>
          <a:p>
            <a:pPr>
              <a:defRPr/>
            </a:pPr>
            <a:endParaRPr lang="en-US" altLang="zh-CN"/>
          </a:p>
        </p:txBody>
      </p:sp>
      <p:sp>
        <p:nvSpPr>
          <p:cNvPr id="277509" name="Rectangle 5"/>
          <p:cNvSpPr>
            <a:spLocks noGrp="1" noChangeArrowheads="1"/>
          </p:cNvSpPr>
          <p:nvPr>
            <p:ph type="sldNum" sz="quarter" idx="3"/>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itchFamily="18" charset="0"/>
                <a:ea typeface="宋体" pitchFamily="2" charset="-122"/>
              </a:defRPr>
            </a:lvl1pPr>
          </a:lstStyle>
          <a:p>
            <a:pPr>
              <a:defRPr/>
            </a:pPr>
            <a:fld id="{010D87AB-01A3-424C-82A9-11796D76D718}" type="slidenum">
              <a:rPr lang="zh-CN" altLang="en-US"/>
              <a:pPr>
                <a:defRPr/>
              </a:pPr>
              <a:t>‹#›</a:t>
            </a:fld>
            <a:endParaRPr lang="en-US" altLang="zh-CN"/>
          </a:p>
        </p:txBody>
      </p:sp>
    </p:spTree>
    <p:extLst>
      <p:ext uri="{BB962C8B-B14F-4D97-AF65-F5344CB8AC3E}">
        <p14:creationId xmlns:p14="http://schemas.microsoft.com/office/powerpoint/2010/main" val="37150179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0"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b="0">
                <a:latin typeface="Times New Roman" pitchFamily="18" charset="0"/>
                <a:ea typeface="宋体" pitchFamily="2" charset="-122"/>
              </a:defRPr>
            </a:lvl1pPr>
          </a:lstStyle>
          <a:p>
            <a:pPr>
              <a:defRPr/>
            </a:pPr>
            <a:endParaRPr lang="zh-CN" altLang="en-US"/>
          </a:p>
        </p:txBody>
      </p:sp>
      <p:sp>
        <p:nvSpPr>
          <p:cNvPr id="155651"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itchFamily="18" charset="0"/>
                <a:ea typeface="宋体" pitchFamily="2" charset="-122"/>
              </a:defRPr>
            </a:lvl1pPr>
          </a:lstStyle>
          <a:p>
            <a:pPr>
              <a:defRPr/>
            </a:pPr>
            <a:endParaRPr lang="en-US" altLang="zh-CN"/>
          </a:p>
        </p:txBody>
      </p:sp>
      <p:sp>
        <p:nvSpPr>
          <p:cNvPr id="184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5653"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55654"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b="0">
                <a:latin typeface="Times New Roman" pitchFamily="18" charset="0"/>
                <a:ea typeface="宋体" pitchFamily="2" charset="-122"/>
              </a:defRPr>
            </a:lvl1pPr>
          </a:lstStyle>
          <a:p>
            <a:pPr>
              <a:defRPr/>
            </a:pPr>
            <a:endParaRPr lang="en-US" altLang="zh-CN"/>
          </a:p>
        </p:txBody>
      </p:sp>
      <p:sp>
        <p:nvSpPr>
          <p:cNvPr id="155655"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itchFamily="18" charset="0"/>
                <a:ea typeface="宋体" pitchFamily="2" charset="-122"/>
              </a:defRPr>
            </a:lvl1pPr>
          </a:lstStyle>
          <a:p>
            <a:pPr>
              <a:defRPr/>
            </a:pPr>
            <a:fld id="{845949E8-7FFA-4820-BC56-FC33B8D0B52C}" type="slidenum">
              <a:rPr lang="zh-CN" altLang="en-US"/>
              <a:pPr>
                <a:defRPr/>
              </a:pPr>
              <a:t>‹#›</a:t>
            </a:fld>
            <a:endParaRPr lang="en-US" altLang="zh-CN"/>
          </a:p>
        </p:txBody>
      </p:sp>
    </p:spTree>
    <p:extLst>
      <p:ext uri="{BB962C8B-B14F-4D97-AF65-F5344CB8AC3E}">
        <p14:creationId xmlns:p14="http://schemas.microsoft.com/office/powerpoint/2010/main" val="39260997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miter lim="800000"/>
            <a:headEnd/>
            <a:tailEnd/>
          </a:ln>
        </p:spPr>
        <p:txBody>
          <a:bodyPr/>
          <a:lstStyle/>
          <a:p>
            <a:fld id="{EB66C9CC-32A4-4FA1-8CA1-64AB7EC9CD47}" type="slidenum">
              <a:rPr lang="zh-CN" altLang="en-US" smtClean="0">
                <a:latin typeface="Times New Roman"/>
                <a:ea typeface="宋体" charset="-122"/>
              </a:rPr>
              <a:pPr/>
              <a:t>12</a:t>
            </a:fld>
            <a:endParaRPr lang="en-US" altLang="zh-CN" smtClean="0">
              <a:latin typeface="Times New Roman"/>
              <a:ea typeface="宋体" charset="-122"/>
            </a:endParaRPr>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xfrm>
            <a:off x="914400" y="4343400"/>
            <a:ext cx="5029200" cy="4114800"/>
          </a:xfrm>
          <a:noFill/>
        </p:spPr>
        <p:txBody>
          <a:bodyPr/>
          <a:lstStyle/>
          <a:p>
            <a:pPr eaLnBrk="1" hangingPunct="1"/>
            <a:r>
              <a:rPr lang="en-US" altLang="zh-CN" smtClean="0">
                <a:latin typeface="Times New Roman"/>
                <a:ea typeface="宋体" charset="-122"/>
              </a:rPr>
              <a:t>DPMI (DOS Protected Mode Interface)</a:t>
            </a:r>
            <a:r>
              <a:rPr lang="zh-CN" altLang="en-US" smtClean="0">
                <a:latin typeface="Times New Roman"/>
                <a:ea typeface="宋体" charset="-122"/>
              </a:rPr>
              <a:t>：</a:t>
            </a:r>
            <a:r>
              <a:rPr lang="en-US" altLang="zh-CN" smtClean="0">
                <a:latin typeface="Times New Roman"/>
                <a:ea typeface="宋体" charset="-122"/>
              </a:rPr>
              <a:t>dos</a:t>
            </a:r>
            <a:r>
              <a:rPr lang="zh-CN" altLang="en-US" smtClean="0">
                <a:latin typeface="Times New Roman"/>
                <a:ea typeface="宋体" charset="-122"/>
              </a:rPr>
              <a:t>保护模式</a:t>
            </a:r>
          </a:p>
          <a:p>
            <a:pPr eaLnBrk="1" hangingPunct="1"/>
            <a:r>
              <a:rPr lang="en-US" altLang="zh-CN" smtClean="0">
                <a:latin typeface="Times New Roman"/>
                <a:ea typeface="宋体" charset="-122"/>
              </a:rPr>
              <a:t>Vxd </a:t>
            </a:r>
            <a:r>
              <a:rPr lang="zh-CN" altLang="en-US" smtClean="0">
                <a:latin typeface="Times New Roman"/>
                <a:ea typeface="宋体" charset="-122"/>
              </a:rPr>
              <a:t>设备驱动程序</a:t>
            </a:r>
          </a:p>
        </p:txBody>
      </p:sp>
    </p:spTree>
    <p:extLst>
      <p:ext uri="{BB962C8B-B14F-4D97-AF65-F5344CB8AC3E}">
        <p14:creationId xmlns:p14="http://schemas.microsoft.com/office/powerpoint/2010/main" val="1269025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ln>
            <a:miter lim="800000"/>
            <a:headEnd/>
            <a:tailEnd/>
          </a:ln>
        </p:spPr>
        <p:txBody>
          <a:bodyPr/>
          <a:lstStyle/>
          <a:p>
            <a:fld id="{F8A3569F-9022-40F3-8939-95162E40E460}" type="slidenum">
              <a:rPr lang="zh-CN" altLang="en-US" smtClean="0">
                <a:latin typeface="Times New Roman"/>
                <a:ea typeface="宋体" charset="-122"/>
              </a:rPr>
              <a:pPr/>
              <a:t>18</a:t>
            </a:fld>
            <a:endParaRPr lang="en-US" altLang="zh-CN" smtClean="0">
              <a:latin typeface="Times New Roman"/>
              <a:ea typeface="宋体" charset="-122"/>
            </a:endParaRPr>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xfrm>
            <a:off x="914400" y="4343400"/>
            <a:ext cx="5029200" cy="4114800"/>
          </a:xfrm>
          <a:noFill/>
        </p:spPr>
        <p:txBody>
          <a:bodyPr/>
          <a:lstStyle/>
          <a:p>
            <a:pPr eaLnBrk="1" hangingPunct="1"/>
            <a:r>
              <a:rPr lang="zh-CN" altLang="en-US" smtClean="0">
                <a:latin typeface="Times New Roman"/>
                <a:ea typeface="宋体" charset="-122"/>
              </a:rPr>
              <a:t>修改文件关联关系</a:t>
            </a:r>
          </a:p>
        </p:txBody>
      </p:sp>
    </p:spTree>
    <p:extLst>
      <p:ext uri="{BB962C8B-B14F-4D97-AF65-F5344CB8AC3E}">
        <p14:creationId xmlns:p14="http://schemas.microsoft.com/office/powerpoint/2010/main" val="4045779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ln>
            <a:miter lim="800000"/>
            <a:headEnd/>
            <a:tailEnd/>
          </a:ln>
        </p:spPr>
        <p:txBody>
          <a:bodyPr/>
          <a:lstStyle/>
          <a:p>
            <a:fld id="{F79C4589-7587-4265-AD44-6BB252725827}" type="slidenum">
              <a:rPr lang="zh-CN" altLang="en-US" smtClean="0">
                <a:latin typeface="Times New Roman"/>
                <a:ea typeface="宋体" charset="-122"/>
              </a:rPr>
              <a:pPr/>
              <a:t>24</a:t>
            </a:fld>
            <a:endParaRPr lang="en-US" altLang="zh-CN" smtClean="0">
              <a:latin typeface="Times New Roman"/>
              <a:ea typeface="宋体" charset="-122"/>
            </a:endParaRPr>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p:spPr>
        <p:txBody>
          <a:bodyPr/>
          <a:lstStyle/>
          <a:p>
            <a:pPr eaLnBrk="1" hangingPunct="1"/>
            <a:r>
              <a:rPr lang="zh-CN" altLang="en-US" smtClean="0">
                <a:latin typeface="Times New Roman"/>
                <a:ea typeface="宋体" charset="-122"/>
              </a:rPr>
              <a:t>灰鸽子 木马</a:t>
            </a:r>
          </a:p>
          <a:p>
            <a:pPr eaLnBrk="1" hangingPunct="1"/>
            <a:r>
              <a:rPr lang="zh-CN" altLang="en-US" smtClean="0">
                <a:latin typeface="Times New Roman"/>
                <a:ea typeface="宋体" charset="-122"/>
              </a:rPr>
              <a:t>    灰鸽子客户端和服务端都是采用</a:t>
            </a:r>
            <a:r>
              <a:rPr lang="en-US" altLang="zh-CN" smtClean="0">
                <a:latin typeface="Times New Roman"/>
                <a:ea typeface="宋体" charset="-122"/>
              </a:rPr>
              <a:t>Delphi</a:t>
            </a:r>
            <a:r>
              <a:rPr lang="zh-CN" altLang="en-US" smtClean="0">
                <a:latin typeface="Times New Roman"/>
                <a:ea typeface="宋体" charset="-122"/>
              </a:rPr>
              <a:t>编写。黑客利用客户端程序配置出服务端程序。可配置的信息主要包括上线类型（如等待连接还是主动连接）、主动连接时使用的公网</a:t>
            </a:r>
            <a:r>
              <a:rPr lang="en-US" altLang="zh-CN" smtClean="0">
                <a:latin typeface="Times New Roman"/>
                <a:ea typeface="宋体" charset="-122"/>
              </a:rPr>
              <a:t>IP</a:t>
            </a:r>
            <a:r>
              <a:rPr lang="zh-CN" altLang="en-US" smtClean="0">
                <a:latin typeface="Times New Roman"/>
                <a:ea typeface="宋体" charset="-122"/>
              </a:rPr>
              <a:t>、连接密码、使用的端口、启动项名称、服务名称，进程隐藏方式，使用的壳，代理，图标等等。 使得处于各种网络环境的用户都可能中毒。配置出来的服务端文件文件名为</a:t>
            </a:r>
            <a:r>
              <a:rPr lang="en-US" altLang="zh-CN" smtClean="0">
                <a:latin typeface="Times New Roman"/>
                <a:ea typeface="宋体" charset="-122"/>
              </a:rPr>
              <a:t>G_Server.exe</a:t>
            </a:r>
            <a:r>
              <a:rPr lang="zh-CN" altLang="en-US" smtClean="0">
                <a:latin typeface="Times New Roman"/>
                <a:ea typeface="宋体" charset="-122"/>
              </a:rPr>
              <a:t>（这是默认的，当然也可以改变）。然后黑客利用一切办法诱骗用户运行</a:t>
            </a:r>
            <a:r>
              <a:rPr lang="en-US" altLang="zh-CN" smtClean="0">
                <a:latin typeface="Times New Roman"/>
                <a:ea typeface="宋体" charset="-122"/>
              </a:rPr>
              <a:t>G_Server.exe</a:t>
            </a:r>
            <a:r>
              <a:rPr lang="zh-CN" altLang="en-US" smtClean="0">
                <a:latin typeface="Times New Roman"/>
                <a:ea typeface="宋体" charset="-122"/>
              </a:rPr>
              <a:t>程序。</a:t>
            </a:r>
          </a:p>
          <a:p>
            <a:pPr eaLnBrk="1" hangingPunct="1"/>
            <a:r>
              <a:rPr lang="zh-CN" altLang="en-US" smtClean="0">
                <a:latin typeface="Times New Roman"/>
                <a:ea typeface="宋体" charset="-122"/>
              </a:rPr>
              <a:t>    当使用在合法情况下时，灰鸽子是一款优秀的远程控制软件。但如果拿它做一些非法的事，灰鸽子就成了很强大的黑客工具。</a:t>
            </a:r>
          </a:p>
        </p:txBody>
      </p:sp>
    </p:spTree>
    <p:extLst>
      <p:ext uri="{BB962C8B-B14F-4D97-AF65-F5344CB8AC3E}">
        <p14:creationId xmlns:p14="http://schemas.microsoft.com/office/powerpoint/2010/main" val="3756077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a:ln>
            <a:miter lim="800000"/>
            <a:headEnd/>
            <a:tailEnd/>
          </a:ln>
        </p:spPr>
        <p:txBody>
          <a:bodyPr/>
          <a:lstStyle/>
          <a:p>
            <a:fld id="{5F329238-3386-4750-8AAE-609370F81728}" type="slidenum">
              <a:rPr lang="zh-CN" altLang="en-US" smtClean="0">
                <a:latin typeface="Times New Roman"/>
                <a:ea typeface="宋体" charset="-122"/>
              </a:rPr>
              <a:pPr/>
              <a:t>45</a:t>
            </a:fld>
            <a:endParaRPr lang="en-US" altLang="zh-CN" smtClean="0">
              <a:latin typeface="Times New Roman"/>
              <a:ea typeface="宋体" charset="-122"/>
            </a:endParaRPr>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xfrm>
            <a:off x="914400" y="4343400"/>
            <a:ext cx="5029200" cy="4114800"/>
          </a:xfrm>
          <a:noFill/>
        </p:spPr>
        <p:txBody>
          <a:bodyPr/>
          <a:lstStyle/>
          <a:p>
            <a:pPr lvl="2" eaLnBrk="1" hangingPunct="1"/>
            <a:r>
              <a:rPr lang="zh-CN" altLang="en-US" smtClean="0">
                <a:latin typeface="Times New Roman"/>
                <a:ea typeface="宋体" charset="-122"/>
              </a:rPr>
              <a:t>特征码的优化：散列</a:t>
            </a:r>
          </a:p>
          <a:p>
            <a:pPr eaLnBrk="1" hangingPunct="1"/>
            <a:endParaRPr lang="zh-CN" altLang="en-US" smtClean="0">
              <a:latin typeface="Times New Roman"/>
              <a:ea typeface="宋体" charset="-122"/>
            </a:endParaRPr>
          </a:p>
        </p:txBody>
      </p:sp>
    </p:spTree>
    <p:extLst>
      <p:ext uri="{BB962C8B-B14F-4D97-AF65-F5344CB8AC3E}">
        <p14:creationId xmlns:p14="http://schemas.microsoft.com/office/powerpoint/2010/main" val="285404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268413"/>
            <a:ext cx="2058988" cy="45370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68413"/>
            <a:ext cx="6029325" cy="45370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68413"/>
            <a:ext cx="8229600" cy="711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2420938"/>
            <a:ext cx="4038600" cy="3384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2420938"/>
            <a:ext cx="4038600" cy="3384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268413"/>
            <a:ext cx="8240713" cy="45370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68413"/>
            <a:ext cx="8229600" cy="711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2420938"/>
            <a:ext cx="4038600" cy="3384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9313" y="2420938"/>
            <a:ext cx="4038600" cy="16160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9313" y="4189413"/>
            <a:ext cx="4038600" cy="16160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68413"/>
            <a:ext cx="8229600" cy="7112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2420938"/>
            <a:ext cx="8229600" cy="3384550"/>
          </a:xfrm>
        </p:spPr>
        <p:txBody>
          <a:bodyPr/>
          <a:lstStyle/>
          <a:p>
            <a:pPr lvl="0"/>
            <a:endParaRPr lang="zh-CN" altLang="en-U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1268413"/>
            <a:ext cx="8229600" cy="7112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68313" y="2420938"/>
            <a:ext cx="8229600" cy="3384550"/>
          </a:xfrm>
        </p:spPr>
        <p:txBody>
          <a:bodyPr/>
          <a:lstStyle/>
          <a:p>
            <a:pPr lvl="0"/>
            <a:endParaRPr lang="zh-CN" alt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2420938"/>
            <a:ext cx="4038600" cy="3384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2420938"/>
            <a:ext cx="4038600" cy="3384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268413"/>
            <a:ext cx="8229600" cy="711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68313" y="2420938"/>
            <a:ext cx="8229600" cy="3384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3799" name="Text Box 7"/>
          <p:cNvSpPr txBox="1">
            <a:spLocks noChangeArrowheads="1"/>
          </p:cNvSpPr>
          <p:nvPr/>
        </p:nvSpPr>
        <p:spPr bwMode="auto">
          <a:xfrm>
            <a:off x="1692275" y="333375"/>
            <a:ext cx="7272338" cy="366713"/>
          </a:xfrm>
          <a:prstGeom prst="rect">
            <a:avLst/>
          </a:prstGeom>
          <a:noFill/>
          <a:ln>
            <a:noFill/>
          </a:ln>
          <a:effectLst/>
          <a:extLst/>
        </p:spPr>
        <p:txBody>
          <a:bodyPr>
            <a:spAutoFit/>
          </a:bodyPr>
          <a:lstStyle/>
          <a:p>
            <a:pPr eaLnBrk="0" hangingPunct="0">
              <a:spcBef>
                <a:spcPct val="50000"/>
              </a:spcBef>
              <a:defRPr/>
            </a:pPr>
            <a:endParaRPr lang="zh-CN" altLang="en-US" sz="1800" b="0">
              <a:latin typeface="Arial" charset="0"/>
              <a:ea typeface="宋体" pitchFamily="2" charset="-122"/>
            </a:endParaRPr>
          </a:p>
        </p:txBody>
      </p:sp>
      <p:pic>
        <p:nvPicPr>
          <p:cNvPr id="1029" name="Picture 8" descr="图片1"/>
          <p:cNvPicPr>
            <a:picLocks noChangeAspect="1" noChangeArrowheads="1"/>
          </p:cNvPicPr>
          <p:nvPr/>
        </p:nvPicPr>
        <p:blipFill>
          <a:blip r:embed="rId18"/>
          <a:srcRect/>
          <a:stretch>
            <a:fillRect/>
          </a:stretch>
        </p:blipFill>
        <p:spPr bwMode="auto">
          <a:xfrm>
            <a:off x="1363663" y="26988"/>
            <a:ext cx="7816850" cy="881062"/>
          </a:xfrm>
          <a:prstGeom prst="rect">
            <a:avLst/>
          </a:prstGeom>
          <a:noFill/>
          <a:ln w="9525">
            <a:noFill/>
            <a:miter lim="800000"/>
            <a:headEnd/>
            <a:tailEnd/>
          </a:ln>
        </p:spPr>
      </p:pic>
      <p:sp>
        <p:nvSpPr>
          <p:cNvPr id="33801" name="Text Box 9"/>
          <p:cNvSpPr txBox="1">
            <a:spLocks noChangeArrowheads="1"/>
          </p:cNvSpPr>
          <p:nvPr/>
        </p:nvSpPr>
        <p:spPr bwMode="auto">
          <a:xfrm>
            <a:off x="1403350" y="836613"/>
            <a:ext cx="5832475" cy="366712"/>
          </a:xfrm>
          <a:prstGeom prst="rect">
            <a:avLst/>
          </a:prstGeom>
          <a:noFill/>
          <a:ln>
            <a:noFill/>
          </a:ln>
          <a:effectLst/>
          <a:extLst/>
        </p:spPr>
        <p:txBody>
          <a:bodyPr>
            <a:spAutoFit/>
          </a:bodyPr>
          <a:lstStyle/>
          <a:p>
            <a:pPr eaLnBrk="0" hangingPunct="0">
              <a:spcBef>
                <a:spcPct val="50000"/>
              </a:spcBef>
              <a:defRPr/>
            </a:pPr>
            <a:endParaRPr lang="zh-CN" altLang="en-US" sz="1800" b="0">
              <a:latin typeface="Arial" charset="0"/>
              <a:ea typeface="宋体" pitchFamily="2" charset="-122"/>
            </a:endParaRPr>
          </a:p>
        </p:txBody>
      </p:sp>
      <p:sp>
        <p:nvSpPr>
          <p:cNvPr id="33802" name="Text Box 10"/>
          <p:cNvSpPr txBox="1">
            <a:spLocks noChangeArrowheads="1"/>
          </p:cNvSpPr>
          <p:nvPr/>
        </p:nvSpPr>
        <p:spPr bwMode="auto">
          <a:xfrm>
            <a:off x="1476375" y="333375"/>
            <a:ext cx="6048375" cy="336550"/>
          </a:xfrm>
          <a:prstGeom prst="rect">
            <a:avLst/>
          </a:prstGeom>
          <a:solidFill>
            <a:schemeClr val="bg1"/>
          </a:solidFill>
          <a:ln>
            <a:noFill/>
          </a:ln>
          <a:effectLst/>
          <a:extLst/>
        </p:spPr>
        <p:txBody>
          <a:bodyPr>
            <a:spAutoFit/>
          </a:bodyPr>
          <a:lstStyle/>
          <a:p>
            <a:pPr eaLnBrk="0" hangingPunct="0">
              <a:spcBef>
                <a:spcPct val="50000"/>
              </a:spcBef>
              <a:defRPr/>
            </a:pPr>
            <a:r>
              <a:rPr lang="en-US" altLang="zh-CN" sz="1400" b="0" i="1">
                <a:latin typeface="Arial" charset="0"/>
                <a:ea typeface="宋体" pitchFamily="2" charset="-122"/>
              </a:rPr>
              <a:t>    </a:t>
            </a:r>
            <a:r>
              <a:rPr lang="en-US" altLang="zh-CN" i="1">
                <a:latin typeface="Times New Roman" pitchFamily="18" charset="0"/>
                <a:ea typeface="宋体" pitchFamily="2" charset="-122"/>
              </a:rPr>
              <a:t>                 Computer Network and Information Security</a:t>
            </a:r>
          </a:p>
        </p:txBody>
      </p:sp>
    </p:spTree>
  </p:cSld>
  <p:clrMap bg1="lt1" tx1="dk1" bg2="lt2" tx2="dk2" accent1="accent1" accent2="accent2" accent3="accent3" accent4="accent4" accent5="accent5" accent6="accent6" hlink="hlink" folHlink="folHlink"/>
  <p:sldLayoutIdLst>
    <p:sldLayoutId id="2147483678" r:id="rId1"/>
    <p:sldLayoutId id="2147483677" r:id="rId2"/>
    <p:sldLayoutId id="2147483676" r:id="rId3"/>
    <p:sldLayoutId id="2147483675" r:id="rId4"/>
    <p:sldLayoutId id="2147483674" r:id="rId5"/>
    <p:sldLayoutId id="2147483673" r:id="rId6"/>
    <p:sldLayoutId id="2147483672" r:id="rId7"/>
    <p:sldLayoutId id="2147483671" r:id="rId8"/>
    <p:sldLayoutId id="2147483670" r:id="rId9"/>
    <p:sldLayoutId id="2147483669" r:id="rId10"/>
    <p:sldLayoutId id="2147483668" r:id="rId11"/>
    <p:sldLayoutId id="2147483667" r:id="rId12"/>
    <p:sldLayoutId id="2147483666" r:id="rId13"/>
    <p:sldLayoutId id="2147483665" r:id="rId14"/>
    <p:sldLayoutId id="2147483664" r:id="rId15"/>
    <p:sldLayoutId id="2147483663" r:id="rId16"/>
  </p:sldLayoutIdLst>
  <p:txStyles>
    <p:titleStyle>
      <a:lvl1pPr algn="ctr" rtl="0" eaLnBrk="0" fontAlgn="base" hangingPunct="0">
        <a:spcBef>
          <a:spcPct val="0"/>
        </a:spcBef>
        <a:spcAft>
          <a:spcPct val="0"/>
        </a:spcAft>
        <a:defRPr sz="4400">
          <a:solidFill>
            <a:schemeClr val="tx2"/>
          </a:solidFill>
          <a:latin typeface="+mj-lt"/>
          <a:ea typeface="+mj-ea"/>
          <a:cs typeface="隶书"/>
        </a:defRPr>
      </a:lvl1pPr>
      <a:lvl2pPr algn="ctr" rtl="0" eaLnBrk="0" fontAlgn="base" hangingPunct="0">
        <a:spcBef>
          <a:spcPct val="0"/>
        </a:spcBef>
        <a:spcAft>
          <a:spcPct val="0"/>
        </a:spcAft>
        <a:defRPr sz="4400">
          <a:solidFill>
            <a:schemeClr val="tx2"/>
          </a:solidFill>
          <a:latin typeface="Arial" charset="0"/>
          <a:ea typeface="隶书" pitchFamily="49" charset="-122"/>
          <a:cs typeface="隶书"/>
        </a:defRPr>
      </a:lvl2pPr>
      <a:lvl3pPr algn="ctr" rtl="0" eaLnBrk="0" fontAlgn="base" hangingPunct="0">
        <a:spcBef>
          <a:spcPct val="0"/>
        </a:spcBef>
        <a:spcAft>
          <a:spcPct val="0"/>
        </a:spcAft>
        <a:defRPr sz="4400">
          <a:solidFill>
            <a:schemeClr val="tx2"/>
          </a:solidFill>
          <a:latin typeface="Arial" charset="0"/>
          <a:ea typeface="隶书" pitchFamily="49" charset="-122"/>
          <a:cs typeface="隶书"/>
        </a:defRPr>
      </a:lvl3pPr>
      <a:lvl4pPr algn="ctr" rtl="0" eaLnBrk="0" fontAlgn="base" hangingPunct="0">
        <a:spcBef>
          <a:spcPct val="0"/>
        </a:spcBef>
        <a:spcAft>
          <a:spcPct val="0"/>
        </a:spcAft>
        <a:defRPr sz="4400">
          <a:solidFill>
            <a:schemeClr val="tx2"/>
          </a:solidFill>
          <a:latin typeface="Arial" charset="0"/>
          <a:ea typeface="隶书" pitchFamily="49" charset="-122"/>
          <a:cs typeface="隶书"/>
        </a:defRPr>
      </a:lvl4pPr>
      <a:lvl5pPr algn="ctr" rtl="0" eaLnBrk="0" fontAlgn="base" hangingPunct="0">
        <a:spcBef>
          <a:spcPct val="0"/>
        </a:spcBef>
        <a:spcAft>
          <a:spcPct val="0"/>
        </a:spcAft>
        <a:defRPr sz="4400">
          <a:solidFill>
            <a:schemeClr val="tx2"/>
          </a:solidFill>
          <a:latin typeface="Arial" charset="0"/>
          <a:ea typeface="隶书" pitchFamily="49" charset="-122"/>
          <a:cs typeface="隶书"/>
        </a:defRPr>
      </a:lvl5pPr>
      <a:lvl6pPr marL="457200" algn="ctr" rtl="0" fontAlgn="base">
        <a:spcBef>
          <a:spcPct val="0"/>
        </a:spcBef>
        <a:spcAft>
          <a:spcPct val="0"/>
        </a:spcAft>
        <a:defRPr sz="4400">
          <a:solidFill>
            <a:schemeClr val="tx2"/>
          </a:solidFill>
          <a:latin typeface="Arial" charset="0"/>
          <a:ea typeface="隶书" pitchFamily="49" charset="-122"/>
        </a:defRPr>
      </a:lvl6pPr>
      <a:lvl7pPr marL="914400" algn="ctr" rtl="0" fontAlgn="base">
        <a:spcBef>
          <a:spcPct val="0"/>
        </a:spcBef>
        <a:spcAft>
          <a:spcPct val="0"/>
        </a:spcAft>
        <a:defRPr sz="4400">
          <a:solidFill>
            <a:schemeClr val="tx2"/>
          </a:solidFill>
          <a:latin typeface="Arial" charset="0"/>
          <a:ea typeface="隶书" pitchFamily="49" charset="-122"/>
        </a:defRPr>
      </a:lvl7pPr>
      <a:lvl8pPr marL="1371600" algn="ctr" rtl="0" fontAlgn="base">
        <a:spcBef>
          <a:spcPct val="0"/>
        </a:spcBef>
        <a:spcAft>
          <a:spcPct val="0"/>
        </a:spcAft>
        <a:defRPr sz="4400">
          <a:solidFill>
            <a:schemeClr val="tx2"/>
          </a:solidFill>
          <a:latin typeface="Arial" charset="0"/>
          <a:ea typeface="隶书" pitchFamily="49" charset="-122"/>
        </a:defRPr>
      </a:lvl8pPr>
      <a:lvl9pPr marL="1828800" algn="ctr" rtl="0" fontAlgn="base">
        <a:spcBef>
          <a:spcPct val="0"/>
        </a:spcBef>
        <a:spcAft>
          <a:spcPct val="0"/>
        </a:spcAft>
        <a:defRPr sz="4400">
          <a:solidFill>
            <a:schemeClr val="tx2"/>
          </a:solidFill>
          <a:latin typeface="Arial" charset="0"/>
          <a:ea typeface="隶书" pitchFamily="49"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victim.net/" TargetMode="External"/><Relationship Id="rId2" Type="http://schemas.openxmlformats.org/officeDocument/2006/relationships/hyperlink" Target="http://www.victim.net:3389/" TargetMode="External"/><Relationship Id="rId1" Type="http://schemas.openxmlformats.org/officeDocument/2006/relationships/slideLayout" Target="../slideLayouts/slideLayout2.xml"/><Relationship Id="rId4" Type="http://schemas.openxmlformats.org/officeDocument/2006/relationships/hyperlink" Target="http://www.victim.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slide" Target="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 Target="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381000" y="3263900"/>
            <a:ext cx="8229600" cy="1244600"/>
          </a:xfrm>
        </p:spPr>
        <p:txBody>
          <a:bodyPr/>
          <a:lstStyle/>
          <a:p>
            <a:pPr eaLnBrk="1" hangingPunct="1"/>
            <a:r>
              <a:rPr lang="zh-CN" altLang="en-US" smtClean="0">
                <a:latin typeface="楷体_GB2312" pitchFamily="49" charset="-122"/>
                <a:ea typeface="楷体_GB2312" pitchFamily="49" charset="-122"/>
              </a:rPr>
              <a:t>软件安全</a:t>
            </a:r>
            <a:br>
              <a:rPr lang="zh-CN" altLang="en-US" smtClean="0">
                <a:latin typeface="楷体_GB2312" pitchFamily="49" charset="-122"/>
                <a:ea typeface="楷体_GB2312" pitchFamily="49" charset="-122"/>
              </a:rPr>
            </a:br>
            <a:r>
              <a:rPr lang="zh-CN" altLang="en-US" smtClean="0">
                <a:latin typeface="楷体_GB2312" pitchFamily="49" charset="-122"/>
                <a:ea typeface="楷体_GB2312" pitchFamily="49" charset="-122"/>
              </a:rPr>
              <a:t/>
            </a:r>
            <a:br>
              <a:rPr lang="zh-CN" altLang="en-US" smtClean="0">
                <a:latin typeface="楷体_GB2312" pitchFamily="49" charset="-122"/>
                <a:ea typeface="楷体_GB2312" pitchFamily="49" charset="-122"/>
              </a:rPr>
            </a:br>
            <a:r>
              <a:rPr lang="zh-CN" altLang="en-US" sz="3200" smtClean="0">
                <a:latin typeface="楷体_GB2312" pitchFamily="49" charset="-122"/>
                <a:ea typeface="楷体_GB2312" pitchFamily="49" charset="-122"/>
              </a:rPr>
              <a:t>主讲人：余翔湛</a:t>
            </a:r>
            <a:br>
              <a:rPr lang="zh-CN" altLang="en-US" sz="3200" smtClean="0">
                <a:latin typeface="楷体_GB2312" pitchFamily="49" charset="-122"/>
                <a:ea typeface="楷体_GB2312" pitchFamily="49" charset="-122"/>
              </a:rPr>
            </a:br>
            <a:r>
              <a:rPr lang="en-US" altLang="zh-CN" sz="2800" smtClean="0">
                <a:latin typeface="Times New Roman"/>
                <a:ea typeface="楷体_GB2312" pitchFamily="49" charset="-122"/>
              </a:rPr>
              <a:t>yxz@hit.edu.cn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zh-CN" altLang="en-US" smtClean="0">
                <a:ea typeface="黑体" pitchFamily="2" charset="-122"/>
              </a:rPr>
              <a:t>攻击主机的恶意软件的引导</a:t>
            </a:r>
            <a:r>
              <a:rPr lang="en-US" altLang="zh-CN" smtClean="0">
                <a:ea typeface="黑体" pitchFamily="2" charset="-122"/>
              </a:rPr>
              <a:t>(</a:t>
            </a:r>
            <a:r>
              <a:rPr lang="zh-CN" altLang="en-US" smtClean="0">
                <a:ea typeface="黑体" pitchFamily="2" charset="-122"/>
              </a:rPr>
              <a:t>加载</a:t>
            </a:r>
            <a:r>
              <a:rPr lang="en-US" altLang="zh-CN" smtClean="0">
                <a:ea typeface="黑体" pitchFamily="2" charset="-122"/>
              </a:rPr>
              <a:t>)</a:t>
            </a:r>
          </a:p>
        </p:txBody>
      </p:sp>
      <p:sp>
        <p:nvSpPr>
          <p:cNvPr id="29698" name="Rectangle 3"/>
          <p:cNvSpPr>
            <a:spLocks noGrp="1" noChangeArrowheads="1"/>
          </p:cNvSpPr>
          <p:nvPr>
            <p:ph type="body" idx="1"/>
          </p:nvPr>
        </p:nvSpPr>
        <p:spPr>
          <a:xfrm>
            <a:off x="468313" y="2133600"/>
            <a:ext cx="8229600" cy="3384550"/>
          </a:xfrm>
        </p:spPr>
        <p:txBody>
          <a:bodyPr/>
          <a:lstStyle/>
          <a:p>
            <a:pPr eaLnBrk="1" hangingPunct="1">
              <a:lnSpc>
                <a:spcPct val="90000"/>
              </a:lnSpc>
            </a:pPr>
            <a:endParaRPr lang="zh-CN" altLang="en-US" sz="2800" smtClean="0"/>
          </a:p>
          <a:p>
            <a:pPr eaLnBrk="1" hangingPunct="1">
              <a:lnSpc>
                <a:spcPct val="90000"/>
              </a:lnSpc>
            </a:pPr>
            <a:r>
              <a:rPr lang="zh-CN" altLang="en-US" sz="2800" smtClean="0"/>
              <a:t>恶意软件被激活的过程</a:t>
            </a:r>
          </a:p>
          <a:p>
            <a:pPr eaLnBrk="1" hangingPunct="1">
              <a:lnSpc>
                <a:spcPct val="90000"/>
              </a:lnSpc>
            </a:pPr>
            <a:r>
              <a:rPr lang="zh-CN" altLang="en-US" sz="2800" smtClean="0"/>
              <a:t>恶意软件从静态到动态的过程</a:t>
            </a:r>
          </a:p>
          <a:p>
            <a:pPr eaLnBrk="1" hangingPunct="1">
              <a:lnSpc>
                <a:spcPct val="90000"/>
              </a:lnSpc>
            </a:pPr>
            <a:r>
              <a:rPr lang="zh-CN" altLang="en-US" sz="2800" smtClean="0"/>
              <a:t>恶意软件进入内存的过程</a:t>
            </a:r>
          </a:p>
          <a:p>
            <a:pPr eaLnBrk="1" hangingPunct="1">
              <a:lnSpc>
                <a:spcPct val="90000"/>
              </a:lnSpc>
            </a:pPr>
            <a:r>
              <a:rPr lang="zh-CN" altLang="en-US" sz="2800" smtClean="0"/>
              <a:t>是恶意软件获得计算机控制权的第一步</a:t>
            </a:r>
          </a:p>
          <a:p>
            <a:pPr eaLnBrk="1" hangingPunct="1">
              <a:lnSpc>
                <a:spcPct val="90000"/>
              </a:lnSpc>
            </a:pPr>
            <a:r>
              <a:rPr lang="zh-CN" altLang="en-US" sz="2800" smtClean="0"/>
              <a:t>是恶意软件能够被执行的基础</a:t>
            </a:r>
            <a:br>
              <a:rPr lang="zh-CN" altLang="en-US" sz="2800" smtClean="0"/>
            </a:br>
            <a:endParaRPr lang="zh-CN" altLang="en-US" sz="2800"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2"/>
          <p:cNvSpPr>
            <a:spLocks noGrp="1" noChangeArrowheads="1"/>
          </p:cNvSpPr>
          <p:nvPr>
            <p:ph type="title"/>
          </p:nvPr>
        </p:nvSpPr>
        <p:spPr/>
        <p:txBody>
          <a:bodyPr/>
          <a:lstStyle/>
          <a:p>
            <a:pPr eaLnBrk="1" hangingPunct="1"/>
            <a:endParaRPr lang="zh-CN" altLang="en-US" smtClean="0"/>
          </a:p>
        </p:txBody>
      </p:sp>
      <p:sp>
        <p:nvSpPr>
          <p:cNvPr id="163842" name="Rectangle 3"/>
          <p:cNvSpPr>
            <a:spLocks noGrp="1" noChangeArrowheads="1"/>
          </p:cNvSpPr>
          <p:nvPr>
            <p:ph type="body" idx="1"/>
          </p:nvPr>
        </p:nvSpPr>
        <p:spPr/>
        <p:txBody>
          <a:bodyPr/>
          <a:lstStyle/>
          <a:p>
            <a:pPr eaLnBrk="1" hangingPunct="1"/>
            <a:r>
              <a:rPr lang="zh-CN" altLang="en-US" smtClean="0"/>
              <a:t>双数组算法的特点</a:t>
            </a:r>
          </a:p>
          <a:p>
            <a:pPr lvl="1" eaLnBrk="1" hangingPunct="1"/>
            <a:r>
              <a:rPr lang="zh-CN" altLang="en-US" smtClean="0"/>
              <a:t>内存利用率高</a:t>
            </a:r>
          </a:p>
          <a:p>
            <a:pPr lvl="1" eaLnBrk="1" hangingPunct="1"/>
            <a:r>
              <a:rPr lang="zh-CN" altLang="en-US" smtClean="0"/>
              <a:t>检测</a:t>
            </a:r>
            <a:r>
              <a:rPr lang="en-US" altLang="zh-CN" smtClean="0"/>
              <a:t>(</a:t>
            </a:r>
            <a:r>
              <a:rPr lang="zh-CN" altLang="en-US" smtClean="0"/>
              <a:t>扫描</a:t>
            </a:r>
            <a:r>
              <a:rPr lang="en-US" altLang="zh-CN" smtClean="0"/>
              <a:t>)</a:t>
            </a:r>
            <a:r>
              <a:rPr lang="zh-CN" altLang="en-US" smtClean="0"/>
              <a:t>时间复杂度</a:t>
            </a:r>
            <a:r>
              <a:rPr lang="en-US" altLang="zh-CN" smtClean="0"/>
              <a:t>O(n),</a:t>
            </a:r>
            <a:r>
              <a:rPr lang="zh-CN" altLang="en-US" smtClean="0"/>
              <a:t>检测效率高</a:t>
            </a:r>
          </a:p>
          <a:p>
            <a:pPr lvl="1" eaLnBrk="1" hangingPunct="1"/>
            <a:r>
              <a:rPr lang="zh-CN" altLang="en-US" smtClean="0"/>
              <a:t>缺点</a:t>
            </a:r>
          </a:p>
          <a:p>
            <a:pPr lvl="2" eaLnBrk="1" hangingPunct="1"/>
            <a:r>
              <a:rPr lang="zh-CN" altLang="en-US" smtClean="0"/>
              <a:t>初始化时间长；</a:t>
            </a:r>
          </a:p>
          <a:p>
            <a:pPr lvl="2" eaLnBrk="1" hangingPunct="1"/>
            <a:r>
              <a:rPr lang="zh-CN" altLang="en-US" smtClean="0"/>
              <a:t>模式的变化，无法动态重构</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2817" name="Rectangle 2"/>
          <p:cNvSpPr>
            <a:spLocks noGrp="1" noChangeArrowheads="1"/>
          </p:cNvSpPr>
          <p:nvPr>
            <p:ph type="title"/>
          </p:nvPr>
        </p:nvSpPr>
        <p:spPr/>
        <p:txBody>
          <a:bodyPr/>
          <a:lstStyle/>
          <a:p>
            <a:pPr eaLnBrk="1" hangingPunct="1"/>
            <a:endParaRPr lang="zh-CN" altLang="en-US" smtClean="0"/>
          </a:p>
        </p:txBody>
      </p:sp>
      <p:sp>
        <p:nvSpPr>
          <p:cNvPr id="162818" name="Rectangle 3"/>
          <p:cNvSpPr>
            <a:spLocks noGrp="1" noChangeArrowheads="1"/>
          </p:cNvSpPr>
          <p:nvPr>
            <p:ph type="body" idx="1"/>
          </p:nvPr>
        </p:nvSpPr>
        <p:spPr/>
        <p:txBody>
          <a:bodyPr/>
          <a:lstStyle/>
          <a:p>
            <a:pPr eaLnBrk="1" hangingPunct="1"/>
            <a:r>
              <a:rPr lang="zh-CN" altLang="en-US" dirty="0" smtClean="0">
                <a:solidFill>
                  <a:srgbClr val="000000"/>
                </a:solidFill>
              </a:rPr>
              <a:t>习题：利用双数组方法构建模式集</a:t>
            </a:r>
            <a:r>
              <a:rPr lang="en-US" altLang="zh-CN" dirty="0" smtClean="0">
                <a:solidFill>
                  <a:srgbClr val="000000"/>
                </a:solidFill>
              </a:rPr>
              <a:t>{</a:t>
            </a:r>
            <a:r>
              <a:rPr lang="en-US" altLang="zh-CN" i="1" dirty="0" err="1" smtClean="0">
                <a:solidFill>
                  <a:srgbClr val="000000"/>
                </a:solidFill>
              </a:rPr>
              <a:t>them,the,her</a:t>
            </a:r>
            <a:r>
              <a:rPr lang="en-US" altLang="zh-CN" dirty="0" smtClean="0">
                <a:solidFill>
                  <a:srgbClr val="000000"/>
                </a:solidFill>
              </a:rPr>
              <a:t>} </a:t>
            </a:r>
            <a:r>
              <a:rPr lang="zh-CN" altLang="en-US" dirty="0" smtClean="0">
                <a:solidFill>
                  <a:srgbClr val="000000"/>
                </a:solidFill>
              </a:rPr>
              <a:t>的有限状态自动机，列出</a:t>
            </a:r>
            <a:r>
              <a:rPr lang="en-US" altLang="zh-CN" dirty="0" smtClean="0">
                <a:solidFill>
                  <a:srgbClr val="000000"/>
                </a:solidFill>
              </a:rPr>
              <a:t>Next</a:t>
            </a:r>
            <a:r>
              <a:rPr lang="zh-CN" altLang="en-US" dirty="0" smtClean="0">
                <a:solidFill>
                  <a:srgbClr val="000000"/>
                </a:solidFill>
              </a:rPr>
              <a:t>，</a:t>
            </a:r>
            <a:r>
              <a:rPr lang="en-US" altLang="zh-CN" dirty="0" smtClean="0">
                <a:solidFill>
                  <a:srgbClr val="000000"/>
                </a:solidFill>
              </a:rPr>
              <a:t>Base</a:t>
            </a:r>
            <a:r>
              <a:rPr lang="zh-CN" altLang="en-US" dirty="0" smtClean="0">
                <a:solidFill>
                  <a:srgbClr val="000000"/>
                </a:solidFill>
              </a:rPr>
              <a:t>，</a:t>
            </a:r>
            <a:r>
              <a:rPr lang="en-US" altLang="zh-CN" dirty="0" smtClean="0">
                <a:solidFill>
                  <a:srgbClr val="000000"/>
                </a:solidFill>
              </a:rPr>
              <a:t>Check</a:t>
            </a:r>
            <a:r>
              <a:rPr lang="zh-CN" altLang="en-US" dirty="0" smtClean="0">
                <a:solidFill>
                  <a:srgbClr val="000000"/>
                </a:solidFill>
              </a:rPr>
              <a:t>表。</a:t>
            </a:r>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2"/>
          <p:cNvSpPr>
            <a:spLocks noGrp="1" noChangeArrowheads="1"/>
          </p:cNvSpPr>
          <p:nvPr>
            <p:ph type="title"/>
          </p:nvPr>
        </p:nvSpPr>
        <p:spPr/>
        <p:txBody>
          <a:bodyPr/>
          <a:lstStyle/>
          <a:p>
            <a:pPr eaLnBrk="1" hangingPunct="1"/>
            <a:r>
              <a:rPr lang="en-US" altLang="zh-CN" dirty="0" smtClean="0"/>
              <a:t>IP</a:t>
            </a:r>
            <a:r>
              <a:rPr lang="zh-CN" altLang="en-US" dirty="0" smtClean="0"/>
              <a:t>地址类信息的匹配？</a:t>
            </a:r>
          </a:p>
        </p:txBody>
      </p:sp>
      <p:sp>
        <p:nvSpPr>
          <p:cNvPr id="163842" name="Rectangle 3"/>
          <p:cNvSpPr>
            <a:spLocks noGrp="1" noChangeArrowheads="1"/>
          </p:cNvSpPr>
          <p:nvPr>
            <p:ph type="body" idx="1"/>
          </p:nvPr>
        </p:nvSpPr>
        <p:spPr>
          <a:xfrm>
            <a:off x="457200" y="1844824"/>
            <a:ext cx="8229600" cy="3384550"/>
          </a:xfrm>
        </p:spPr>
        <p:txBody>
          <a:bodyPr/>
          <a:lstStyle/>
          <a:p>
            <a:pPr eaLnBrk="1" hangingPunct="1"/>
            <a:r>
              <a:rPr lang="en-US" altLang="zh-CN" dirty="0" smtClean="0"/>
              <a:t>IP</a:t>
            </a:r>
            <a:r>
              <a:rPr lang="zh-CN" altLang="en-US" dirty="0" smtClean="0"/>
              <a:t>地址匹配的特点和需求</a:t>
            </a:r>
            <a:endParaRPr lang="en-US" altLang="zh-CN" dirty="0" smtClean="0"/>
          </a:p>
          <a:p>
            <a:pPr lvl="1"/>
            <a:r>
              <a:rPr lang="zh-CN" altLang="zh-CN" dirty="0" smtClean="0"/>
              <a:t>模式</a:t>
            </a:r>
            <a:r>
              <a:rPr lang="zh-CN" altLang="zh-CN" dirty="0"/>
              <a:t>串为子网与子网掩码的组合。例如，子网为</a:t>
            </a:r>
            <a:r>
              <a:rPr lang="en-US" altLang="zh-CN" dirty="0"/>
              <a:t>192.168.0.0</a:t>
            </a:r>
            <a:r>
              <a:rPr lang="zh-CN" altLang="zh-CN" dirty="0"/>
              <a:t>，子网掩码为</a:t>
            </a:r>
            <a:r>
              <a:rPr lang="en-US" altLang="zh-CN" dirty="0"/>
              <a:t>255.255.0.0</a:t>
            </a:r>
            <a:r>
              <a:rPr lang="zh-CN" altLang="zh-CN" dirty="0"/>
              <a:t>的模式，可以表示为</a:t>
            </a:r>
            <a:r>
              <a:rPr lang="en-US" altLang="zh-CN" dirty="0"/>
              <a:t>(192.168.0.0</a:t>
            </a:r>
            <a:r>
              <a:rPr lang="zh-CN" altLang="zh-CN" dirty="0"/>
              <a:t>，</a:t>
            </a:r>
            <a:r>
              <a:rPr lang="en-US" altLang="zh-CN" dirty="0"/>
              <a:t>255.255.0.0)</a:t>
            </a:r>
            <a:r>
              <a:rPr lang="zh-CN" altLang="zh-CN" dirty="0"/>
              <a:t>或</a:t>
            </a:r>
            <a:r>
              <a:rPr lang="en-US" altLang="zh-CN" dirty="0"/>
              <a:t>192.168.0.0/16</a:t>
            </a:r>
            <a:r>
              <a:rPr lang="zh-CN" altLang="zh-CN" dirty="0"/>
              <a:t>。</a:t>
            </a:r>
          </a:p>
          <a:p>
            <a:pPr lvl="1"/>
            <a:r>
              <a:rPr lang="zh-CN" altLang="zh-CN" dirty="0"/>
              <a:t>是基于</a:t>
            </a:r>
            <a:r>
              <a:rPr lang="en-US" altLang="zh-CN" dirty="0"/>
              <a:t>IP</a:t>
            </a:r>
            <a:r>
              <a:rPr lang="zh-CN" altLang="zh-CN" dirty="0"/>
              <a:t>地址前缀字符匹配。例如，当模式串为</a:t>
            </a:r>
            <a:r>
              <a:rPr lang="en-US" altLang="zh-CN" dirty="0"/>
              <a:t>192.168.0.0/17</a:t>
            </a:r>
            <a:r>
              <a:rPr lang="zh-CN" altLang="zh-CN" dirty="0"/>
              <a:t>时，只需匹配</a:t>
            </a:r>
            <a:r>
              <a:rPr lang="en-US" altLang="zh-CN" dirty="0"/>
              <a:t>IP</a:t>
            </a:r>
            <a:r>
              <a:rPr lang="zh-CN" altLang="zh-CN" dirty="0"/>
              <a:t>地址的前</a:t>
            </a:r>
            <a:r>
              <a:rPr lang="en-US" altLang="zh-CN" dirty="0"/>
              <a:t>17</a:t>
            </a:r>
            <a:r>
              <a:rPr lang="zh-CN" altLang="zh-CN" dirty="0"/>
              <a:t>位即可。</a:t>
            </a:r>
          </a:p>
          <a:p>
            <a:endParaRPr lang="zh-CN" altLang="en-US" dirty="0" smtClean="0"/>
          </a:p>
        </p:txBody>
      </p:sp>
    </p:spTree>
    <p:extLst>
      <p:ext uri="{BB962C8B-B14F-4D97-AF65-F5344CB8AC3E}">
        <p14:creationId xmlns:p14="http://schemas.microsoft.com/office/powerpoint/2010/main" val="313625460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2"/>
          <p:cNvSpPr>
            <a:spLocks noGrp="1" noChangeArrowheads="1"/>
          </p:cNvSpPr>
          <p:nvPr>
            <p:ph type="title"/>
          </p:nvPr>
        </p:nvSpPr>
        <p:spPr/>
        <p:txBody>
          <a:bodyPr/>
          <a:lstStyle/>
          <a:p>
            <a:pPr eaLnBrk="1" hangingPunct="1"/>
            <a:endParaRPr lang="zh-CN" altLang="en-US" dirty="0" smtClean="0"/>
          </a:p>
        </p:txBody>
      </p:sp>
      <p:sp>
        <p:nvSpPr>
          <p:cNvPr id="163842" name="Rectangle 3"/>
          <p:cNvSpPr>
            <a:spLocks noGrp="1" noChangeArrowheads="1"/>
          </p:cNvSpPr>
          <p:nvPr>
            <p:ph type="body" idx="1"/>
          </p:nvPr>
        </p:nvSpPr>
        <p:spPr>
          <a:xfrm>
            <a:off x="439688" y="836712"/>
            <a:ext cx="8229600" cy="3384550"/>
          </a:xfrm>
        </p:spPr>
        <p:txBody>
          <a:bodyPr/>
          <a:lstStyle/>
          <a:p>
            <a:pPr eaLnBrk="1" hangingPunct="1"/>
            <a:r>
              <a:rPr lang="zh-CN" altLang="zh-CN" dirty="0"/>
              <a:t>现有的多模式匹配</a:t>
            </a:r>
            <a:r>
              <a:rPr lang="zh-CN" altLang="zh-CN" dirty="0" smtClean="0"/>
              <a:t>算法</a:t>
            </a:r>
            <a:r>
              <a:rPr lang="zh-CN" altLang="en-US" dirty="0" smtClean="0"/>
              <a:t>针对</a:t>
            </a:r>
            <a:r>
              <a:rPr lang="en-US" altLang="zh-CN" dirty="0" smtClean="0"/>
              <a:t>IP</a:t>
            </a:r>
            <a:r>
              <a:rPr lang="zh-CN" altLang="en-US" dirty="0" smtClean="0"/>
              <a:t>地址匹配的问题</a:t>
            </a:r>
            <a:endParaRPr lang="en-US" altLang="zh-CN" dirty="0" smtClean="0"/>
          </a:p>
          <a:p>
            <a:pPr lvl="1"/>
            <a:r>
              <a:rPr lang="en-US" altLang="zh-CN" dirty="0" smtClean="0"/>
              <a:t>AC</a:t>
            </a:r>
            <a:r>
              <a:rPr lang="zh-CN" altLang="zh-CN" dirty="0"/>
              <a:t>算法虽然是基于前缀的多模式匹配算法，但其无法很好地表示</a:t>
            </a:r>
            <a:r>
              <a:rPr lang="en-US" altLang="zh-CN" dirty="0"/>
              <a:t>IP</a:t>
            </a:r>
            <a:r>
              <a:rPr lang="zh-CN" altLang="zh-CN" dirty="0"/>
              <a:t>地址“子网</a:t>
            </a:r>
            <a:r>
              <a:rPr lang="en-US" altLang="zh-CN" dirty="0"/>
              <a:t>+</a:t>
            </a:r>
            <a:r>
              <a:rPr lang="zh-CN" altLang="zh-CN" dirty="0"/>
              <a:t>子网掩码”的</a:t>
            </a:r>
            <a:r>
              <a:rPr lang="zh-CN" altLang="zh-CN" dirty="0" smtClean="0"/>
              <a:t>模式</a:t>
            </a:r>
            <a:endParaRPr lang="en-US" altLang="zh-CN" dirty="0" smtClean="0"/>
          </a:p>
          <a:p>
            <a:pPr lvl="1"/>
            <a:r>
              <a:rPr lang="en-US" altLang="zh-CN" dirty="0" smtClean="0"/>
              <a:t>AC</a:t>
            </a:r>
            <a:r>
              <a:rPr lang="zh-CN" altLang="en-US" dirty="0" smtClean="0"/>
              <a:t>算法的</a:t>
            </a:r>
            <a:r>
              <a:rPr lang="zh-CN" altLang="zh-CN" dirty="0" smtClean="0"/>
              <a:t>失效函数</a:t>
            </a:r>
            <a:r>
              <a:rPr lang="zh-CN" altLang="en-US" dirty="0" smtClean="0"/>
              <a:t>在</a:t>
            </a:r>
            <a:r>
              <a:rPr lang="en-US" altLang="zh-CN" dirty="0" smtClean="0"/>
              <a:t>IP</a:t>
            </a:r>
            <a:r>
              <a:rPr lang="zh-CN" altLang="en-US" dirty="0" smtClean="0"/>
              <a:t>地址匹配中</a:t>
            </a:r>
            <a:r>
              <a:rPr lang="zh-CN" altLang="zh-CN" dirty="0"/>
              <a:t>失去作用</a:t>
            </a:r>
            <a:r>
              <a:rPr lang="zh-CN" altLang="en-US" dirty="0" smtClean="0"/>
              <a:t>，且</a:t>
            </a:r>
            <a:r>
              <a:rPr lang="en-US" altLang="zh-CN" dirty="0" smtClean="0"/>
              <a:t>IP</a:t>
            </a:r>
            <a:r>
              <a:rPr lang="zh-CN" altLang="en-US" dirty="0" smtClean="0"/>
              <a:t>地址匹配需精确匹配</a:t>
            </a:r>
            <a:r>
              <a:rPr lang="zh-CN" altLang="en-US" dirty="0"/>
              <a:t>前缀</a:t>
            </a:r>
            <a:r>
              <a:rPr lang="zh-CN" altLang="zh-CN" dirty="0" smtClean="0"/>
              <a:t>。</a:t>
            </a:r>
            <a:endParaRPr lang="en-US" altLang="zh-CN" dirty="0" smtClean="0"/>
          </a:p>
          <a:p>
            <a:pPr lvl="1"/>
            <a:r>
              <a:rPr lang="en-US" altLang="zh-CN" dirty="0" smtClean="0"/>
              <a:t>WM</a:t>
            </a:r>
            <a:r>
              <a:rPr lang="zh-CN" altLang="zh-CN" dirty="0"/>
              <a:t>算法是基于字符后缀的匹配模式，与</a:t>
            </a:r>
            <a:r>
              <a:rPr lang="en-US" altLang="zh-CN" dirty="0"/>
              <a:t>IP</a:t>
            </a:r>
            <a:r>
              <a:rPr lang="zh-CN" altLang="zh-CN" dirty="0"/>
              <a:t>地址的前缀</a:t>
            </a:r>
            <a:r>
              <a:rPr lang="zh-CN" altLang="zh-CN" dirty="0" smtClean="0"/>
              <a:t>匹配</a:t>
            </a:r>
            <a:r>
              <a:rPr lang="zh-CN" altLang="en-US" dirty="0" smtClean="0"/>
              <a:t>思想</a:t>
            </a:r>
            <a:r>
              <a:rPr lang="zh-CN" altLang="zh-CN" dirty="0" smtClean="0"/>
              <a:t>不符</a:t>
            </a:r>
            <a:r>
              <a:rPr lang="zh-CN" altLang="zh-CN" dirty="0"/>
              <a:t>；同时，其字符跳跃的特性在</a:t>
            </a:r>
            <a:r>
              <a:rPr lang="en-US" altLang="zh-CN" dirty="0"/>
              <a:t>IP</a:t>
            </a:r>
            <a:r>
              <a:rPr lang="zh-CN" altLang="zh-CN" dirty="0"/>
              <a:t>地址匹配中也无法很好的展现出来</a:t>
            </a:r>
            <a:r>
              <a:rPr lang="zh-CN" altLang="zh-CN" dirty="0" smtClean="0"/>
              <a:t>。</a:t>
            </a:r>
            <a:endParaRPr lang="zh-CN" altLang="en-US" dirty="0" smtClean="0"/>
          </a:p>
        </p:txBody>
      </p:sp>
    </p:spTree>
    <p:extLst>
      <p:ext uri="{BB962C8B-B14F-4D97-AF65-F5344CB8AC3E}">
        <p14:creationId xmlns:p14="http://schemas.microsoft.com/office/powerpoint/2010/main" val="30498610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3"/>
          <p:cNvSpPr>
            <a:spLocks noGrp="1" noChangeArrowheads="1"/>
          </p:cNvSpPr>
          <p:nvPr>
            <p:ph type="body" idx="1"/>
          </p:nvPr>
        </p:nvSpPr>
        <p:spPr>
          <a:xfrm>
            <a:off x="467544" y="1124744"/>
            <a:ext cx="8229600" cy="3384550"/>
          </a:xfrm>
        </p:spPr>
        <p:txBody>
          <a:bodyPr/>
          <a:lstStyle/>
          <a:p>
            <a:pPr eaLnBrk="1" hangingPunct="1"/>
            <a:r>
              <a:rPr lang="zh-CN" altLang="en-US" dirty="0" smtClean="0"/>
              <a:t>基于</a:t>
            </a:r>
            <a:r>
              <a:rPr lang="zh-CN" altLang="zh-CN" dirty="0"/>
              <a:t>二进制</a:t>
            </a:r>
            <a:r>
              <a:rPr lang="en-US" altLang="zh-CN" dirty="0" err="1"/>
              <a:t>trie</a:t>
            </a:r>
            <a:r>
              <a:rPr lang="zh-CN" altLang="zh-CN" dirty="0" smtClean="0"/>
              <a:t>树</a:t>
            </a:r>
            <a:r>
              <a:rPr lang="zh-CN" altLang="en-US" dirty="0" smtClean="0"/>
              <a:t>的</a:t>
            </a:r>
            <a:r>
              <a:rPr lang="en-US" altLang="zh-CN" dirty="0" smtClean="0"/>
              <a:t>IP</a:t>
            </a:r>
            <a:r>
              <a:rPr lang="zh-CN" altLang="zh-CN" dirty="0" smtClean="0"/>
              <a:t>地址前缀</a:t>
            </a:r>
            <a:r>
              <a:rPr lang="zh-CN" altLang="en-US" dirty="0" smtClean="0"/>
              <a:t>匹配方法</a:t>
            </a:r>
            <a:endParaRPr lang="en-US" altLang="zh-CN" dirty="0" smtClean="0"/>
          </a:p>
          <a:p>
            <a:pPr lvl="1"/>
            <a:r>
              <a:rPr lang="zh-CN" altLang="zh-CN" dirty="0"/>
              <a:t>每一</a:t>
            </a:r>
            <a:r>
              <a:rPr lang="zh-CN" altLang="zh-CN" dirty="0" smtClean="0"/>
              <a:t>个</a:t>
            </a:r>
            <a:r>
              <a:rPr lang="en-US" altLang="zh-CN" dirty="0" smtClean="0"/>
              <a:t>IP</a:t>
            </a:r>
            <a:r>
              <a:rPr lang="zh-CN" altLang="en-US" dirty="0" smtClean="0"/>
              <a:t>地址信息</a:t>
            </a:r>
            <a:r>
              <a:rPr lang="zh-CN" altLang="zh-CN" dirty="0" smtClean="0"/>
              <a:t>存储</a:t>
            </a:r>
            <a:r>
              <a:rPr lang="zh-CN" altLang="zh-CN" dirty="0"/>
              <a:t>在二进制数的一个节点，且此转发信息对应的前缀长度与其所在的层数一致，其目的是查找最长前缀匹配</a:t>
            </a:r>
            <a:r>
              <a:rPr lang="zh-CN" altLang="zh-CN" dirty="0" smtClean="0"/>
              <a:t>。</a:t>
            </a:r>
            <a:endParaRPr lang="en-US" altLang="zh-CN" dirty="0" smtClean="0"/>
          </a:p>
          <a:p>
            <a:pPr lvl="1"/>
            <a:r>
              <a:rPr lang="zh-CN" altLang="zh-CN" dirty="0"/>
              <a:t>二进制</a:t>
            </a:r>
            <a:r>
              <a:rPr lang="en-US" altLang="zh-CN" dirty="0" err="1"/>
              <a:t>trie</a:t>
            </a:r>
            <a:r>
              <a:rPr lang="zh-CN" altLang="zh-CN" dirty="0"/>
              <a:t>树每次只比较一个比特</a:t>
            </a:r>
            <a:r>
              <a:rPr lang="zh-CN" altLang="zh-CN" dirty="0" smtClean="0"/>
              <a:t>位</a:t>
            </a:r>
            <a:endParaRPr lang="en-US" altLang="zh-CN" dirty="0" smtClean="0"/>
          </a:p>
          <a:p>
            <a:pPr lvl="1"/>
            <a:r>
              <a:rPr lang="zh-CN" altLang="en-US" dirty="0" smtClean="0"/>
              <a:t>优化方法：</a:t>
            </a:r>
            <a:r>
              <a:rPr lang="zh-CN" altLang="zh-CN" dirty="0"/>
              <a:t>前缀</a:t>
            </a:r>
            <a:r>
              <a:rPr lang="zh-CN" altLang="zh-CN" dirty="0" smtClean="0"/>
              <a:t>扩展</a:t>
            </a:r>
            <a:r>
              <a:rPr lang="zh-CN" altLang="en-US" dirty="0" smtClean="0"/>
              <a:t>、独立前缀、压缩</a:t>
            </a:r>
            <a:endParaRPr lang="en-US" altLang="zh-CN" dirty="0" smtClean="0"/>
          </a:p>
          <a:p>
            <a:pPr lvl="1"/>
            <a:r>
              <a:rPr lang="zh-CN" altLang="en-US" dirty="0" smtClean="0"/>
              <a:t>缺点：</a:t>
            </a:r>
            <a:r>
              <a:rPr lang="zh-CN" altLang="zh-CN" dirty="0" smtClean="0"/>
              <a:t>最</a:t>
            </a:r>
            <a:r>
              <a:rPr lang="zh-CN" altLang="zh-CN" dirty="0"/>
              <a:t>长前缀</a:t>
            </a:r>
            <a:r>
              <a:rPr lang="zh-CN" altLang="zh-CN" dirty="0" smtClean="0"/>
              <a:t>匹配</a:t>
            </a:r>
            <a:r>
              <a:rPr lang="zh-CN" altLang="en-US" dirty="0" smtClean="0"/>
              <a:t>（</a:t>
            </a:r>
            <a:r>
              <a:rPr lang="zh-CN" altLang="zh-CN" dirty="0" smtClean="0"/>
              <a:t>即</a:t>
            </a:r>
            <a:r>
              <a:rPr lang="zh-CN" altLang="zh-CN" dirty="0"/>
              <a:t>单一</a:t>
            </a:r>
            <a:r>
              <a:rPr lang="zh-CN" altLang="zh-CN" dirty="0" smtClean="0"/>
              <a:t>命中</a:t>
            </a:r>
            <a:r>
              <a:rPr lang="zh-CN" altLang="en-US" dirty="0" smtClean="0"/>
              <a:t>）</a:t>
            </a:r>
            <a:r>
              <a:rPr lang="zh-CN" altLang="zh-CN" dirty="0" smtClean="0"/>
              <a:t>，</a:t>
            </a:r>
            <a:r>
              <a:rPr lang="zh-CN" altLang="en-US" dirty="0" smtClean="0"/>
              <a:t>很难</a:t>
            </a:r>
            <a:r>
              <a:rPr lang="zh-CN" altLang="zh-CN" dirty="0" smtClean="0"/>
              <a:t>适用于</a:t>
            </a:r>
            <a:r>
              <a:rPr lang="zh-CN" altLang="zh-CN" dirty="0"/>
              <a:t>多模式匹配的应用场景</a:t>
            </a:r>
            <a:endParaRPr lang="zh-CN" altLang="en-US" dirty="0" smtClean="0"/>
          </a:p>
        </p:txBody>
      </p:sp>
    </p:spTree>
    <p:extLst>
      <p:ext uri="{BB962C8B-B14F-4D97-AF65-F5344CB8AC3E}">
        <p14:creationId xmlns:p14="http://schemas.microsoft.com/office/powerpoint/2010/main" val="252171132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2"/>
          <p:cNvSpPr>
            <a:spLocks noGrp="1" noChangeArrowheads="1"/>
          </p:cNvSpPr>
          <p:nvPr>
            <p:ph type="title"/>
          </p:nvPr>
        </p:nvSpPr>
        <p:spPr/>
        <p:txBody>
          <a:bodyPr/>
          <a:lstStyle/>
          <a:p>
            <a:pPr eaLnBrk="1" hangingPunct="1"/>
            <a:r>
              <a:rPr lang="en-US" altLang="zh-CN" dirty="0" smtClean="0"/>
              <a:t>IP</a:t>
            </a:r>
            <a:r>
              <a:rPr lang="zh-CN" altLang="en-US" dirty="0" smtClean="0"/>
              <a:t>地址类信息的</a:t>
            </a:r>
            <a:r>
              <a:rPr lang="zh-CN" altLang="en-US" dirty="0" smtClean="0"/>
              <a:t>匹配方法</a:t>
            </a:r>
            <a:endParaRPr lang="zh-CN" altLang="en-US" dirty="0" smtClean="0"/>
          </a:p>
        </p:txBody>
      </p:sp>
      <p:sp>
        <p:nvSpPr>
          <p:cNvPr id="163842" name="Rectangle 3"/>
          <p:cNvSpPr>
            <a:spLocks noGrp="1" noChangeArrowheads="1"/>
          </p:cNvSpPr>
          <p:nvPr>
            <p:ph type="body" idx="1"/>
          </p:nvPr>
        </p:nvSpPr>
        <p:spPr>
          <a:xfrm>
            <a:off x="473348" y="1979613"/>
            <a:ext cx="8229600" cy="3384550"/>
          </a:xfrm>
        </p:spPr>
        <p:txBody>
          <a:bodyPr/>
          <a:lstStyle/>
          <a:p>
            <a:pPr eaLnBrk="1" hangingPunct="1"/>
            <a:r>
              <a:rPr lang="zh-CN" altLang="en-US" dirty="0" smtClean="0"/>
              <a:t>基于</a:t>
            </a:r>
            <a:r>
              <a:rPr lang="en-US" altLang="zh-CN" dirty="0" smtClean="0"/>
              <a:t>AC</a:t>
            </a:r>
            <a:r>
              <a:rPr lang="zh-CN" altLang="en-US" dirty="0" smtClean="0"/>
              <a:t>双数</a:t>
            </a:r>
            <a:r>
              <a:rPr lang="zh-CN" altLang="en-US" dirty="0" smtClean="0"/>
              <a:t>组</a:t>
            </a:r>
            <a:r>
              <a:rPr lang="zh-CN" altLang="en-US" dirty="0" smtClean="0"/>
              <a:t>算法的</a:t>
            </a:r>
            <a:r>
              <a:rPr lang="en-US" altLang="zh-CN" dirty="0" smtClean="0"/>
              <a:t>IP</a:t>
            </a:r>
            <a:r>
              <a:rPr lang="zh-CN" altLang="en-US" dirty="0" smtClean="0"/>
              <a:t>地址匹配</a:t>
            </a:r>
            <a:endParaRPr lang="en-US" altLang="zh-CN" dirty="0" smtClean="0"/>
          </a:p>
          <a:p>
            <a:pPr lvl="1" eaLnBrk="1" hangingPunct="1"/>
            <a:endParaRPr lang="en-US" altLang="zh-CN" dirty="0" smtClean="0"/>
          </a:p>
          <a:p>
            <a:pPr lvl="1" eaLnBrk="1" hangingPunct="1"/>
            <a:endParaRPr lang="en-US" altLang="zh-CN" dirty="0"/>
          </a:p>
          <a:p>
            <a:pPr lvl="1" eaLnBrk="1" hangingPunct="1"/>
            <a:endParaRPr lang="en-US" altLang="zh-CN" dirty="0" smtClean="0"/>
          </a:p>
          <a:p>
            <a:pPr lvl="1" eaLnBrk="1" hangingPunct="1"/>
            <a:r>
              <a:rPr lang="en-US" altLang="zh-CN" sz="2000" dirty="0" smtClean="0"/>
              <a:t>A</a:t>
            </a:r>
            <a:r>
              <a:rPr lang="zh-CN" altLang="zh-CN" sz="2000" dirty="0"/>
              <a:t>类地址的字符串长度为</a:t>
            </a:r>
            <a:r>
              <a:rPr lang="en-US" altLang="zh-CN" sz="2000" dirty="0"/>
              <a:t>1</a:t>
            </a:r>
            <a:r>
              <a:rPr lang="zh-CN" altLang="zh-CN" sz="2000" dirty="0"/>
              <a:t>个字节，</a:t>
            </a:r>
            <a:r>
              <a:rPr lang="en-US" altLang="zh-CN" sz="2000" dirty="0"/>
              <a:t>B</a:t>
            </a:r>
            <a:r>
              <a:rPr lang="zh-CN" altLang="zh-CN" sz="2000" dirty="0"/>
              <a:t>类地址为两个字节，</a:t>
            </a:r>
            <a:r>
              <a:rPr lang="en-US" altLang="zh-CN" sz="2000" dirty="0"/>
              <a:t>C</a:t>
            </a:r>
            <a:r>
              <a:rPr lang="zh-CN" altLang="zh-CN" sz="2000" dirty="0"/>
              <a:t>类地址为</a:t>
            </a:r>
            <a:r>
              <a:rPr lang="en-US" altLang="zh-CN" sz="2000" dirty="0"/>
              <a:t>3</a:t>
            </a:r>
            <a:r>
              <a:rPr lang="zh-CN" altLang="zh-CN" sz="2000" dirty="0"/>
              <a:t>个字节，</a:t>
            </a:r>
            <a:r>
              <a:rPr lang="en-US" altLang="zh-CN" sz="2000" dirty="0"/>
              <a:t>D</a:t>
            </a:r>
            <a:r>
              <a:rPr lang="zh-CN" altLang="zh-CN" sz="2000" dirty="0"/>
              <a:t>类地址</a:t>
            </a:r>
            <a:r>
              <a:rPr lang="en-US" altLang="zh-CN" sz="2000" dirty="0"/>
              <a:t>4</a:t>
            </a:r>
            <a:r>
              <a:rPr lang="zh-CN" altLang="zh-CN" sz="2000" dirty="0"/>
              <a:t>个</a:t>
            </a:r>
            <a:r>
              <a:rPr lang="zh-CN" altLang="zh-CN" sz="2000" dirty="0" smtClean="0"/>
              <a:t>字节</a:t>
            </a:r>
            <a:endParaRPr lang="en-US" altLang="zh-CN" sz="2000" dirty="0" smtClean="0"/>
          </a:p>
          <a:p>
            <a:pPr lvl="1" eaLnBrk="1" hangingPunct="1"/>
            <a:r>
              <a:rPr lang="zh-CN" altLang="zh-CN" sz="2000" dirty="0" smtClean="0"/>
              <a:t>模式</a:t>
            </a:r>
            <a:r>
              <a:rPr lang="zh-CN" altLang="zh-CN" sz="2000" dirty="0"/>
              <a:t>串为“</a:t>
            </a:r>
            <a:r>
              <a:rPr lang="en-US" altLang="zh-CN" sz="2000" dirty="0"/>
              <a:t>100.99.98.0/23</a:t>
            </a:r>
            <a:r>
              <a:rPr lang="zh-CN" altLang="zh-CN" sz="2000" dirty="0"/>
              <a:t>”</a:t>
            </a:r>
            <a:r>
              <a:rPr lang="zh-CN" altLang="zh-CN" sz="2000" dirty="0" smtClean="0"/>
              <a:t>，</a:t>
            </a:r>
            <a:r>
              <a:rPr lang="zh-CN" altLang="en-US" sz="2000" dirty="0" smtClean="0"/>
              <a:t>将其转化为</a:t>
            </a:r>
            <a:r>
              <a:rPr lang="en-US" altLang="zh-CN" sz="2000" dirty="0" smtClean="0"/>
              <a:t>C</a:t>
            </a:r>
            <a:r>
              <a:rPr lang="zh-CN" altLang="zh-CN" sz="2000" dirty="0"/>
              <a:t>类地址；使用前缀扩展，将其转化为</a:t>
            </a:r>
            <a:r>
              <a:rPr lang="en-US" altLang="zh-CN" sz="2000" dirty="0"/>
              <a:t>{</a:t>
            </a:r>
            <a:r>
              <a:rPr lang="zh-CN" altLang="zh-CN" sz="2000" dirty="0"/>
              <a:t>“</a:t>
            </a:r>
            <a:r>
              <a:rPr lang="en-US" altLang="zh-CN" sz="2000" dirty="0"/>
              <a:t>192.168.98.0/24</a:t>
            </a:r>
            <a:r>
              <a:rPr lang="zh-CN" altLang="zh-CN" sz="2000" dirty="0"/>
              <a:t>”，“</a:t>
            </a:r>
            <a:r>
              <a:rPr lang="en-US" altLang="zh-CN" sz="2000" dirty="0"/>
              <a:t>192.168.99.0/24</a:t>
            </a:r>
            <a:r>
              <a:rPr lang="zh-CN" altLang="zh-CN" sz="2000" dirty="0"/>
              <a:t>”</a:t>
            </a:r>
            <a:r>
              <a:rPr lang="en-US" altLang="zh-CN" sz="2000" dirty="0"/>
              <a:t>}</a:t>
            </a:r>
            <a:r>
              <a:rPr lang="zh-CN" altLang="zh-CN" sz="2000" dirty="0"/>
              <a:t>，则其对应的字符串集合是</a:t>
            </a:r>
            <a:r>
              <a:rPr lang="en-US" altLang="zh-CN" sz="2000" dirty="0"/>
              <a:t>{</a:t>
            </a:r>
            <a:r>
              <a:rPr lang="zh-CN" altLang="zh-CN" sz="2000" dirty="0"/>
              <a:t>“</a:t>
            </a:r>
            <a:r>
              <a:rPr lang="en-US" altLang="zh-CN" sz="2000" dirty="0" err="1"/>
              <a:t>dcb</a:t>
            </a:r>
            <a:r>
              <a:rPr lang="zh-CN" altLang="zh-CN" sz="2000" dirty="0"/>
              <a:t>”，“</a:t>
            </a:r>
            <a:r>
              <a:rPr lang="en-US" altLang="zh-CN" sz="2000" dirty="0"/>
              <a:t>dcc</a:t>
            </a:r>
            <a:r>
              <a:rPr lang="zh-CN" altLang="zh-CN" sz="2000" dirty="0"/>
              <a:t>”</a:t>
            </a:r>
            <a:r>
              <a:rPr lang="en-US" altLang="zh-CN" sz="2000" dirty="0"/>
              <a:t>}</a:t>
            </a:r>
            <a:r>
              <a:rPr lang="zh-CN" altLang="zh-CN" sz="2000" dirty="0"/>
              <a:t>。再根据转化后的字符串集合，构建</a:t>
            </a:r>
            <a:r>
              <a:rPr lang="en-US" altLang="zh-CN" sz="2000" dirty="0"/>
              <a:t>AC</a:t>
            </a:r>
            <a:r>
              <a:rPr lang="zh-CN" altLang="zh-CN" sz="2000" dirty="0"/>
              <a:t>自动机。以模式集</a:t>
            </a:r>
            <a:r>
              <a:rPr lang="en-US" altLang="zh-CN" sz="2000" dirty="0"/>
              <a:t>{</a:t>
            </a:r>
            <a:r>
              <a:rPr lang="zh-CN" altLang="zh-CN" sz="2000" dirty="0"/>
              <a:t>“</a:t>
            </a:r>
            <a:r>
              <a:rPr lang="en-US" altLang="zh-CN" sz="2000" dirty="0"/>
              <a:t>100.99.98.0/23</a:t>
            </a:r>
            <a:r>
              <a:rPr lang="zh-CN" altLang="zh-CN" sz="2000" dirty="0"/>
              <a:t>”，“</a:t>
            </a:r>
            <a:r>
              <a:rPr lang="en-US" altLang="zh-CN" sz="2000" dirty="0"/>
              <a:t>99.0.0.0/8</a:t>
            </a:r>
            <a:r>
              <a:rPr lang="zh-CN" altLang="zh-CN" sz="2000" dirty="0"/>
              <a:t>”，“</a:t>
            </a:r>
            <a:r>
              <a:rPr lang="en-US" altLang="zh-CN" sz="2000" dirty="0"/>
              <a:t>99.97.97.97/32</a:t>
            </a:r>
            <a:r>
              <a:rPr lang="zh-CN" altLang="zh-CN" sz="2000" dirty="0"/>
              <a:t>”</a:t>
            </a:r>
            <a:r>
              <a:rPr lang="en-US" altLang="zh-CN" sz="2000" dirty="0"/>
              <a:t>}</a:t>
            </a:r>
            <a:r>
              <a:rPr lang="zh-CN" altLang="zh-CN" sz="2000" dirty="0"/>
              <a:t>为例，预处理后形成的字符串集合为</a:t>
            </a:r>
            <a:r>
              <a:rPr lang="en-US" altLang="zh-CN" sz="2000" dirty="0"/>
              <a:t>{</a:t>
            </a:r>
            <a:r>
              <a:rPr lang="zh-CN" altLang="zh-CN" sz="2000" dirty="0"/>
              <a:t>“</a:t>
            </a:r>
            <a:r>
              <a:rPr lang="en-US" altLang="zh-CN" sz="2000" dirty="0" err="1"/>
              <a:t>dcb</a:t>
            </a:r>
            <a:r>
              <a:rPr lang="zh-CN" altLang="zh-CN" sz="2000" dirty="0"/>
              <a:t>”，“</a:t>
            </a:r>
            <a:r>
              <a:rPr lang="en-US" altLang="zh-CN" sz="2000" dirty="0"/>
              <a:t>dcc</a:t>
            </a:r>
            <a:r>
              <a:rPr lang="zh-CN" altLang="zh-CN" sz="2000" dirty="0"/>
              <a:t>”，“</a:t>
            </a:r>
            <a:r>
              <a:rPr lang="en-US" altLang="zh-CN" sz="2000" dirty="0"/>
              <a:t>c</a:t>
            </a:r>
            <a:r>
              <a:rPr lang="zh-CN" altLang="zh-CN" sz="2000" dirty="0"/>
              <a:t>”，“</a:t>
            </a:r>
            <a:r>
              <a:rPr lang="en-US" altLang="zh-CN" sz="2000" dirty="0" err="1"/>
              <a:t>caaa</a:t>
            </a:r>
            <a:r>
              <a:rPr lang="zh-CN" altLang="zh-CN" sz="2000" dirty="0"/>
              <a:t>”</a:t>
            </a:r>
            <a:r>
              <a:rPr lang="en-US" altLang="zh-CN" sz="2000" dirty="0"/>
              <a:t>}</a:t>
            </a:r>
            <a:endParaRPr lang="zh-CN" altLang="en-US" sz="2000" dirty="0" smtClean="0"/>
          </a:p>
        </p:txBody>
      </p:sp>
      <p:pic>
        <p:nvPicPr>
          <p:cNvPr id="4" name="图片 3"/>
          <p:cNvPicPr/>
          <p:nvPr/>
        </p:nvPicPr>
        <p:blipFill>
          <a:blip r:embed="rId2">
            <a:extLst>
              <a:ext uri="{28A0092B-C50C-407E-A947-70E740481C1C}">
                <a14:useLocalDpi xmlns:a14="http://schemas.microsoft.com/office/drawing/2010/main" val="0"/>
              </a:ext>
            </a:extLst>
          </a:blip>
          <a:srcRect t="12030" b="6015"/>
          <a:stretch>
            <a:fillRect/>
          </a:stretch>
        </p:blipFill>
        <p:spPr>
          <a:xfrm>
            <a:off x="1043608" y="2492896"/>
            <a:ext cx="6696744" cy="1584176"/>
          </a:xfrm>
          <a:prstGeom prst="rect">
            <a:avLst/>
          </a:prstGeom>
          <a:noFill/>
          <a:ln>
            <a:noFill/>
          </a:ln>
        </p:spPr>
      </p:pic>
    </p:spTree>
    <p:extLst>
      <p:ext uri="{BB962C8B-B14F-4D97-AF65-F5344CB8AC3E}">
        <p14:creationId xmlns:p14="http://schemas.microsoft.com/office/powerpoint/2010/main" val="243056764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3"/>
          <p:cNvSpPr>
            <a:spLocks noGrp="1" noChangeArrowheads="1"/>
          </p:cNvSpPr>
          <p:nvPr>
            <p:ph type="body" idx="1"/>
          </p:nvPr>
        </p:nvSpPr>
        <p:spPr>
          <a:xfrm>
            <a:off x="467544" y="1196752"/>
            <a:ext cx="8229600" cy="3384550"/>
          </a:xfrm>
        </p:spPr>
        <p:txBody>
          <a:bodyPr/>
          <a:lstStyle/>
          <a:p>
            <a:pPr eaLnBrk="1" hangingPunct="1"/>
            <a:r>
              <a:rPr lang="zh-CN" altLang="en-US" dirty="0" smtClean="0"/>
              <a:t>基于</a:t>
            </a:r>
            <a:r>
              <a:rPr lang="en-US" altLang="zh-CN" dirty="0" smtClean="0"/>
              <a:t>AC</a:t>
            </a:r>
            <a:r>
              <a:rPr lang="zh-CN" altLang="en-US" dirty="0" smtClean="0"/>
              <a:t>双数</a:t>
            </a:r>
            <a:r>
              <a:rPr lang="zh-CN" altLang="en-US" dirty="0" smtClean="0"/>
              <a:t>组</a:t>
            </a:r>
            <a:r>
              <a:rPr lang="zh-CN" altLang="en-US" dirty="0" smtClean="0"/>
              <a:t>算法的</a:t>
            </a:r>
            <a:r>
              <a:rPr lang="en-US" altLang="zh-CN" dirty="0" smtClean="0"/>
              <a:t>IP</a:t>
            </a:r>
            <a:r>
              <a:rPr lang="zh-CN" altLang="en-US" dirty="0" smtClean="0"/>
              <a:t>地址匹配方法的特点</a:t>
            </a:r>
            <a:endParaRPr lang="en-US" altLang="zh-CN" dirty="0" smtClean="0"/>
          </a:p>
          <a:p>
            <a:pPr lvl="1" eaLnBrk="1" hangingPunct="1"/>
            <a:r>
              <a:rPr lang="zh-CN" altLang="zh-CN" sz="2000" dirty="0" smtClean="0"/>
              <a:t>前缀</a:t>
            </a:r>
            <a:r>
              <a:rPr lang="zh-CN" altLang="zh-CN" sz="2000" dirty="0"/>
              <a:t>扩展后的</a:t>
            </a:r>
            <a:r>
              <a:rPr lang="en-US" altLang="zh-CN" sz="2000" dirty="0"/>
              <a:t>IP</a:t>
            </a:r>
            <a:r>
              <a:rPr lang="zh-CN" altLang="zh-CN" sz="2000" dirty="0"/>
              <a:t>模式至多只有</a:t>
            </a:r>
            <a:r>
              <a:rPr lang="en-US" altLang="zh-CN" sz="2000" dirty="0"/>
              <a:t>4</a:t>
            </a:r>
            <a:r>
              <a:rPr lang="zh-CN" altLang="zh-CN" sz="2000" dirty="0"/>
              <a:t>个字节，故优化的</a:t>
            </a:r>
            <a:r>
              <a:rPr lang="en-US" altLang="zh-CN" sz="2000" dirty="0"/>
              <a:t>DAT</a:t>
            </a:r>
            <a:r>
              <a:rPr lang="zh-CN" altLang="zh-CN" sz="2000" dirty="0"/>
              <a:t>算法中，</a:t>
            </a:r>
            <a:r>
              <a:rPr lang="en-US" altLang="zh-CN" sz="2000" dirty="0"/>
              <a:t>AC</a:t>
            </a:r>
            <a:r>
              <a:rPr lang="zh-CN" altLang="zh-CN" sz="2000" dirty="0"/>
              <a:t>自动机最深层数为</a:t>
            </a:r>
            <a:r>
              <a:rPr lang="en-US" altLang="zh-CN" sz="2000" dirty="0"/>
              <a:t>4</a:t>
            </a:r>
            <a:r>
              <a:rPr lang="zh-CN" altLang="zh-CN" sz="2000" dirty="0"/>
              <a:t>，搜索速度快，效果</a:t>
            </a:r>
            <a:r>
              <a:rPr lang="zh-CN" altLang="zh-CN" sz="2000" dirty="0" smtClean="0"/>
              <a:t>好</a:t>
            </a:r>
            <a:endParaRPr lang="en-US" altLang="zh-CN" sz="2000" dirty="0" smtClean="0"/>
          </a:p>
          <a:p>
            <a:pPr lvl="1" eaLnBrk="1" hangingPunct="1"/>
            <a:r>
              <a:rPr lang="zh-CN" altLang="en-US" sz="2000" dirty="0" smtClean="0"/>
              <a:t>不用使用</a:t>
            </a:r>
            <a:r>
              <a:rPr lang="en-US" altLang="zh-CN" sz="2000" dirty="0" smtClean="0"/>
              <a:t>fail</a:t>
            </a:r>
            <a:r>
              <a:rPr lang="zh-CN" altLang="en-US" sz="2000" dirty="0" smtClean="0"/>
              <a:t>函数，所有失效都转向根节点</a:t>
            </a:r>
            <a:endParaRPr lang="en-US" altLang="zh-CN" sz="2000" dirty="0" smtClean="0"/>
          </a:p>
          <a:p>
            <a:pPr lvl="1" eaLnBrk="1" hangingPunct="1"/>
            <a:r>
              <a:rPr lang="zh-CN" altLang="zh-CN" sz="2000" dirty="0" smtClean="0"/>
              <a:t>采用</a:t>
            </a:r>
            <a:r>
              <a:rPr lang="zh-CN" altLang="zh-CN" sz="2000" dirty="0"/>
              <a:t>了前缀扩展技术，造成了大量的数据冗余，大大占用了内存</a:t>
            </a:r>
            <a:r>
              <a:rPr lang="zh-CN" altLang="zh-CN" sz="2000" dirty="0" smtClean="0"/>
              <a:t>空间</a:t>
            </a:r>
            <a:endParaRPr lang="en-US" altLang="zh-CN" sz="2000" dirty="0" smtClean="0"/>
          </a:p>
          <a:p>
            <a:pPr lvl="1" eaLnBrk="1" hangingPunct="1"/>
            <a:r>
              <a:rPr lang="zh-CN" altLang="zh-CN" sz="2000" dirty="0" smtClean="0"/>
              <a:t>考虑</a:t>
            </a:r>
            <a:r>
              <a:rPr lang="zh-CN" altLang="zh-CN" sz="2000" dirty="0"/>
              <a:t>到</a:t>
            </a:r>
            <a:r>
              <a:rPr lang="en-US" altLang="zh-CN" sz="2000" dirty="0"/>
              <a:t>DAT</a:t>
            </a:r>
            <a:r>
              <a:rPr lang="zh-CN" altLang="zh-CN" sz="2000" dirty="0"/>
              <a:t>算法的自动机是逐层构建的</a:t>
            </a:r>
            <a:r>
              <a:rPr lang="zh-CN" altLang="zh-CN" sz="2000" dirty="0" smtClean="0"/>
              <a:t>，</a:t>
            </a:r>
            <a:r>
              <a:rPr lang="zh-CN" altLang="en-US" sz="2000" dirty="0" smtClean="0"/>
              <a:t>模式</a:t>
            </a:r>
            <a:r>
              <a:rPr lang="zh-CN" altLang="en-US" sz="2000" dirty="0"/>
              <a:t>较多地情况下</a:t>
            </a:r>
            <a:r>
              <a:rPr lang="zh-CN" altLang="zh-CN" sz="2000" dirty="0" smtClean="0"/>
              <a:t>增加</a:t>
            </a:r>
            <a:r>
              <a:rPr lang="zh-CN" altLang="en-US" sz="2000" dirty="0" smtClean="0"/>
              <a:t>状态</a:t>
            </a:r>
            <a:r>
              <a:rPr lang="zh-CN" altLang="zh-CN" sz="2000" dirty="0" smtClean="0"/>
              <a:t>节点</a:t>
            </a:r>
            <a:r>
              <a:rPr lang="zh-CN" altLang="zh-CN" sz="2000" dirty="0"/>
              <a:t>时会可能</a:t>
            </a:r>
            <a:r>
              <a:rPr lang="zh-CN" altLang="zh-CN" sz="2000" dirty="0" smtClean="0"/>
              <a:t>会</a:t>
            </a:r>
            <a:r>
              <a:rPr lang="zh-CN" altLang="en-US" sz="2000" dirty="0" smtClean="0"/>
              <a:t>增加</a:t>
            </a:r>
            <a:r>
              <a:rPr lang="en-US" altLang="zh-CN" sz="2000" dirty="0" smtClean="0"/>
              <a:t>next</a:t>
            </a:r>
            <a:r>
              <a:rPr lang="zh-CN" altLang="zh-CN" sz="2000" dirty="0"/>
              <a:t>表</a:t>
            </a:r>
            <a:r>
              <a:rPr lang="zh-CN" altLang="zh-CN" sz="2000" dirty="0" smtClean="0"/>
              <a:t>冲突</a:t>
            </a:r>
            <a:r>
              <a:rPr lang="zh-CN" altLang="en-US" sz="2000" dirty="0" smtClean="0"/>
              <a:t>的概率</a:t>
            </a:r>
            <a:r>
              <a:rPr lang="zh-CN" altLang="zh-CN" sz="2000" dirty="0" smtClean="0"/>
              <a:t>。</a:t>
            </a:r>
            <a:endParaRPr lang="en-US" altLang="zh-CN" sz="2000" dirty="0"/>
          </a:p>
        </p:txBody>
      </p:sp>
    </p:spTree>
    <p:extLst>
      <p:ext uri="{BB962C8B-B14F-4D97-AF65-F5344CB8AC3E}">
        <p14:creationId xmlns:p14="http://schemas.microsoft.com/office/powerpoint/2010/main" val="11993303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606425" y="1363663"/>
            <a:ext cx="8080375" cy="568325"/>
          </a:xfrm>
        </p:spPr>
        <p:txBody>
          <a:bodyPr/>
          <a:lstStyle/>
          <a:p>
            <a:pPr eaLnBrk="1" hangingPunct="1"/>
            <a:r>
              <a:rPr lang="zh-CN" altLang="en-US" smtClean="0"/>
              <a:t>引导机制（一）</a:t>
            </a:r>
          </a:p>
        </p:txBody>
      </p:sp>
      <p:sp>
        <p:nvSpPr>
          <p:cNvPr id="30722" name="Rectangle 3"/>
          <p:cNvSpPr>
            <a:spLocks noGrp="1" noChangeArrowheads="1"/>
          </p:cNvSpPr>
          <p:nvPr>
            <p:ph type="body" idx="1"/>
          </p:nvPr>
        </p:nvSpPr>
        <p:spPr>
          <a:xfrm>
            <a:off x="835025" y="2487613"/>
            <a:ext cx="7564438" cy="2919412"/>
          </a:xfrm>
        </p:spPr>
        <p:txBody>
          <a:bodyPr/>
          <a:lstStyle/>
          <a:p>
            <a:pPr algn="just" eaLnBrk="1" hangingPunct="1"/>
            <a:r>
              <a:rPr lang="zh-CN" altLang="en-US" smtClean="0">
                <a:latin typeface="宋体" charset="-122"/>
              </a:rPr>
              <a:t>引导机制的主要作用是将静态恶意软件激活，使之成为动态（加载）。</a:t>
            </a:r>
            <a:r>
              <a:rPr lang="zh-CN" altLang="en-US" smtClean="0">
                <a:latin typeface="Times New Roman"/>
              </a:rPr>
              <a:t> </a:t>
            </a:r>
          </a:p>
          <a:p>
            <a:pPr algn="just" eaLnBrk="1" hangingPunct="1"/>
            <a:r>
              <a:rPr lang="zh-CN" altLang="en-US" smtClean="0">
                <a:latin typeface="Times New Roman"/>
              </a:rPr>
              <a:t>其加载受到操作系统的制约。有</a:t>
            </a:r>
            <a:r>
              <a:rPr lang="zh-CN" altLang="en-US" smtClean="0">
                <a:latin typeface="宋体" charset="-122"/>
              </a:rPr>
              <a:t>下面几种方式</a:t>
            </a:r>
            <a:r>
              <a:rPr lang="zh-CN" altLang="en-US" smtClean="0">
                <a:latin typeface="Times New Roman"/>
              </a:rPr>
              <a:t>：①参与系统启动过程②依附正常文件加载③恶意程序被直接运行</a:t>
            </a:r>
            <a:r>
              <a:rPr lang="zh-CN" altLang="en-US" smtClean="0">
                <a:latin typeface="楷体_GB2312" pitchFamily="49" charset="-122"/>
              </a:rPr>
              <a:t>④攻破主机</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533400" y="304800"/>
            <a:ext cx="8385175" cy="914400"/>
          </a:xfrm>
        </p:spPr>
        <p:txBody>
          <a:bodyPr/>
          <a:lstStyle/>
          <a:p>
            <a:pPr eaLnBrk="1" hangingPunct="1"/>
            <a:r>
              <a:rPr lang="zh-CN" altLang="en-US" smtClean="0"/>
              <a:t>引导机制（二）</a:t>
            </a:r>
          </a:p>
        </p:txBody>
      </p:sp>
      <p:sp>
        <p:nvSpPr>
          <p:cNvPr id="31746" name="Rectangle 3"/>
          <p:cNvSpPr>
            <a:spLocks noGrp="1" noChangeArrowheads="1"/>
          </p:cNvSpPr>
          <p:nvPr>
            <p:ph type="body" idx="1"/>
          </p:nvPr>
        </p:nvSpPr>
        <p:spPr>
          <a:xfrm>
            <a:off x="533400" y="1341438"/>
            <a:ext cx="7710488" cy="5040312"/>
          </a:xfrm>
        </p:spPr>
        <p:txBody>
          <a:bodyPr/>
          <a:lstStyle/>
          <a:p>
            <a:pPr algn="just" eaLnBrk="1" hangingPunct="1">
              <a:lnSpc>
                <a:spcPct val="90000"/>
              </a:lnSpc>
            </a:pPr>
            <a:r>
              <a:rPr lang="zh-CN" altLang="en-US" sz="2800" smtClean="0">
                <a:latin typeface="Times New Roman"/>
              </a:rPr>
              <a:t>加载过程，主要由</a:t>
            </a:r>
            <a:r>
              <a:rPr lang="zh-CN" altLang="en-US" sz="2800" smtClean="0">
                <a:latin typeface="宋体" charset="-122"/>
              </a:rPr>
              <a:t>3</a:t>
            </a:r>
            <a:r>
              <a:rPr lang="zh-CN" altLang="en-US" sz="2800" smtClean="0">
                <a:latin typeface="Times New Roman"/>
              </a:rPr>
              <a:t>个步骤组成：</a:t>
            </a:r>
            <a:r>
              <a:rPr lang="zh-CN" altLang="en-US" sz="2400" smtClean="0">
                <a:latin typeface="Times New Roman"/>
              </a:rPr>
              <a:t> </a:t>
            </a:r>
          </a:p>
          <a:p>
            <a:pPr lvl="1" algn="just" eaLnBrk="1" hangingPunct="1">
              <a:lnSpc>
                <a:spcPct val="90000"/>
              </a:lnSpc>
            </a:pPr>
            <a:r>
              <a:rPr lang="zh-CN" altLang="en-US" sz="2400" smtClean="0">
                <a:latin typeface="Times New Roman"/>
              </a:rPr>
              <a:t>（1）系统正常程序部分的加载；</a:t>
            </a:r>
          </a:p>
          <a:p>
            <a:pPr lvl="1" algn="just" eaLnBrk="1" hangingPunct="1">
              <a:lnSpc>
                <a:spcPct val="90000"/>
              </a:lnSpc>
            </a:pPr>
            <a:r>
              <a:rPr lang="zh-CN" altLang="en-US" sz="2400" smtClean="0">
                <a:latin typeface="Times New Roman"/>
              </a:rPr>
              <a:t>（2）恶意软件的定位和驻留；</a:t>
            </a:r>
            <a:endParaRPr lang="zh-CN" altLang="en-US" sz="1800" smtClean="0">
              <a:latin typeface="Times New Roman"/>
            </a:endParaRPr>
          </a:p>
          <a:p>
            <a:pPr lvl="1" algn="just" eaLnBrk="1" hangingPunct="1">
              <a:lnSpc>
                <a:spcPct val="90000"/>
              </a:lnSpc>
            </a:pPr>
            <a:r>
              <a:rPr lang="zh-CN" altLang="en-US" sz="2400" smtClean="0">
                <a:latin typeface="Times New Roman"/>
              </a:rPr>
              <a:t>（3）恢复系统功能</a:t>
            </a:r>
          </a:p>
          <a:p>
            <a:pPr algn="just" eaLnBrk="1" hangingPunct="1">
              <a:lnSpc>
                <a:spcPct val="90000"/>
              </a:lnSpc>
            </a:pPr>
            <a:r>
              <a:rPr lang="en-US" altLang="zh-CN" sz="2800" smtClean="0">
                <a:latin typeface="Times New Roman"/>
              </a:rPr>
              <a:t>Windows </a:t>
            </a:r>
            <a:r>
              <a:rPr lang="zh-CN" altLang="en-US" sz="2800" smtClean="0">
                <a:latin typeface="Times New Roman"/>
              </a:rPr>
              <a:t>环境下恶意软件的加载</a:t>
            </a:r>
          </a:p>
          <a:p>
            <a:pPr lvl="1" algn="just" eaLnBrk="1" hangingPunct="1">
              <a:lnSpc>
                <a:spcPct val="90000"/>
              </a:lnSpc>
            </a:pPr>
            <a:r>
              <a:rPr lang="zh-CN" altLang="en-US" sz="2400" smtClean="0">
                <a:latin typeface="宋体" charset="-122"/>
              </a:rPr>
              <a:t>将恶意软件作为一个</a:t>
            </a:r>
            <a:r>
              <a:rPr lang="en-US" altLang="zh-CN" sz="2400" smtClean="0">
                <a:latin typeface="Times New Roman"/>
              </a:rPr>
              <a:t>Windows</a:t>
            </a:r>
            <a:r>
              <a:rPr lang="zh-CN" altLang="en-US" sz="2400" smtClean="0">
                <a:latin typeface="宋体" charset="-122"/>
              </a:rPr>
              <a:t>环境下的应用程序，拥有自己的窗口（隐藏的）和消息处理函数；</a:t>
            </a:r>
          </a:p>
          <a:p>
            <a:pPr lvl="1" algn="just" eaLnBrk="1" hangingPunct="1">
              <a:lnSpc>
                <a:spcPct val="90000"/>
              </a:lnSpc>
            </a:pPr>
            <a:r>
              <a:rPr lang="zh-CN" altLang="en-US" sz="2400" smtClean="0">
                <a:latin typeface="宋体" charset="-122"/>
              </a:rPr>
              <a:t>使用</a:t>
            </a:r>
            <a:r>
              <a:rPr lang="en-US" altLang="zh-CN" sz="2400" smtClean="0">
                <a:latin typeface="Times New Roman"/>
              </a:rPr>
              <a:t>DPMI</a:t>
            </a:r>
            <a:r>
              <a:rPr lang="zh-CN" altLang="en-US" sz="2400" smtClean="0">
                <a:latin typeface="宋体" charset="-122"/>
              </a:rPr>
              <a:t>申请一块系统内存，将病毒代码放入其中；</a:t>
            </a:r>
          </a:p>
          <a:p>
            <a:pPr lvl="1" algn="just" eaLnBrk="1" hangingPunct="1">
              <a:lnSpc>
                <a:spcPct val="90000"/>
              </a:lnSpc>
            </a:pPr>
            <a:r>
              <a:rPr lang="zh-CN" altLang="en-US" sz="2400" smtClean="0">
                <a:latin typeface="宋体" charset="-122"/>
              </a:rPr>
              <a:t>将恶意软件作为一个</a:t>
            </a:r>
            <a:r>
              <a:rPr lang="en-US" altLang="zh-CN" sz="2400" smtClean="0">
                <a:latin typeface="Times New Roman"/>
              </a:rPr>
              <a:t>VXD</a:t>
            </a:r>
            <a:r>
              <a:rPr lang="zh-CN" altLang="en-US" sz="2400" smtClean="0">
                <a:latin typeface="宋体" charset="-122"/>
              </a:rPr>
              <a:t>或</a:t>
            </a:r>
            <a:r>
              <a:rPr lang="en-US" altLang="zh-CN" sz="2400" smtClean="0">
                <a:latin typeface="Times New Roman"/>
              </a:rPr>
              <a:t>VDD</a:t>
            </a:r>
            <a:r>
              <a:rPr lang="zh-CN" altLang="en-US" sz="2400" smtClean="0">
                <a:latin typeface="宋体" charset="-122"/>
              </a:rPr>
              <a:t>加载到内存中运行。</a:t>
            </a:r>
            <a:r>
              <a:rPr lang="zh-CN" altLang="en-US" sz="2000" smtClean="0">
                <a:latin typeface="Times New Roman"/>
              </a:rPr>
              <a:t> </a:t>
            </a:r>
          </a:p>
          <a:p>
            <a:pPr lvl="1" algn="just" eaLnBrk="1" hangingPunct="1">
              <a:lnSpc>
                <a:spcPct val="90000"/>
              </a:lnSpc>
            </a:pPr>
            <a:r>
              <a:rPr lang="zh-CN" altLang="en-US" sz="2400" smtClean="0">
                <a:latin typeface="宋体" charset="-122"/>
              </a:rPr>
              <a:t>恶意软件附着在正常文件中被加载运行</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eaLnBrk="1" hangingPunct="1"/>
            <a:r>
              <a:rPr lang="zh-CN" altLang="en-US" smtClean="0"/>
              <a:t>恶意软件的结构</a:t>
            </a:r>
            <a:endParaRPr lang="en-US" altLang="zh-CN" smtClean="0"/>
          </a:p>
        </p:txBody>
      </p:sp>
      <p:sp>
        <p:nvSpPr>
          <p:cNvPr id="33794" name="Rectangle 3"/>
          <p:cNvSpPr>
            <a:spLocks noGrp="1" noChangeArrowheads="1"/>
          </p:cNvSpPr>
          <p:nvPr>
            <p:ph type="body" idx="1"/>
          </p:nvPr>
        </p:nvSpPr>
        <p:spPr/>
        <p:txBody>
          <a:bodyPr/>
          <a:lstStyle/>
          <a:p>
            <a:pPr eaLnBrk="1" hangingPunct="1"/>
            <a:r>
              <a:rPr lang="zh-CN" altLang="en-US" smtClean="0"/>
              <a:t>基本组成</a:t>
            </a:r>
          </a:p>
          <a:p>
            <a:pPr lvl="1" eaLnBrk="1" hangingPunct="1"/>
            <a:r>
              <a:rPr lang="zh-CN" altLang="en-US" smtClean="0"/>
              <a:t>触发机制：控制恶意软件的发作</a:t>
            </a:r>
          </a:p>
          <a:p>
            <a:pPr lvl="1" eaLnBrk="1" hangingPunct="1"/>
            <a:r>
              <a:rPr lang="zh-CN" altLang="en-US" smtClean="0"/>
              <a:t>传播机制：负责恶意软件的感染和传播</a:t>
            </a:r>
          </a:p>
          <a:p>
            <a:pPr lvl="1" eaLnBrk="1" hangingPunct="1"/>
            <a:r>
              <a:rPr lang="zh-CN" altLang="en-US" smtClean="0"/>
              <a:t>表现机制：展现破坏性</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body" idx="1"/>
          </p:nvPr>
        </p:nvSpPr>
        <p:spPr>
          <a:xfrm>
            <a:off x="381000" y="1600200"/>
            <a:ext cx="8458200" cy="4572000"/>
          </a:xfrm>
        </p:spPr>
        <p:txBody>
          <a:bodyPr/>
          <a:lstStyle/>
          <a:p>
            <a:pPr eaLnBrk="1" hangingPunct="1">
              <a:lnSpc>
                <a:spcPct val="80000"/>
              </a:lnSpc>
            </a:pPr>
            <a:r>
              <a:rPr lang="zh-CN" altLang="en-US" sz="2800" smtClean="0">
                <a:latin typeface="宋体" charset="-122"/>
              </a:rPr>
              <a:t>就目前出现的各种恶意软件来看，传统病毒的寄生目标有两种：一种是寄生或感染相关系统进程。另一种是寄生在可执行文件（如</a:t>
            </a:r>
            <a:r>
              <a:rPr lang="en-US" altLang="zh-CN" sz="2800" b="1" smtClean="0">
                <a:latin typeface="宋体" charset="-122"/>
              </a:rPr>
              <a:t>.</a:t>
            </a:r>
            <a:r>
              <a:rPr lang="en-US" altLang="zh-CN" sz="2800" smtClean="0">
                <a:latin typeface="宋体" charset="-122"/>
              </a:rPr>
              <a:t>EXE, </a:t>
            </a:r>
            <a:r>
              <a:rPr lang="en-US" altLang="zh-CN" sz="2800" b="1" smtClean="0">
                <a:latin typeface="宋体" charset="-122"/>
              </a:rPr>
              <a:t>.</a:t>
            </a:r>
            <a:r>
              <a:rPr lang="en-US" altLang="zh-CN" sz="2800" smtClean="0">
                <a:latin typeface="宋体" charset="-122"/>
              </a:rPr>
              <a:t>COM,</a:t>
            </a:r>
            <a:r>
              <a:rPr lang="en-US" altLang="zh-CN" sz="2800" b="1" smtClean="0">
                <a:latin typeface="宋体" charset="-122"/>
              </a:rPr>
              <a:t>.</a:t>
            </a:r>
            <a:r>
              <a:rPr lang="en-US" altLang="zh-CN" sz="2800" smtClean="0">
                <a:latin typeface="宋体" charset="-122"/>
              </a:rPr>
              <a:t>SYS, </a:t>
            </a:r>
            <a:r>
              <a:rPr lang="en-US" altLang="zh-CN" sz="2800" b="1" smtClean="0">
                <a:latin typeface="宋体" charset="-122"/>
              </a:rPr>
              <a:t>.</a:t>
            </a:r>
            <a:r>
              <a:rPr lang="en-US" altLang="zh-CN" sz="2800" smtClean="0">
                <a:latin typeface="宋体" charset="-122"/>
              </a:rPr>
              <a:t>OVL,  </a:t>
            </a:r>
            <a:r>
              <a:rPr lang="en-US" altLang="zh-CN" sz="2800" b="1" smtClean="0">
                <a:latin typeface="宋体" charset="-122"/>
              </a:rPr>
              <a:t>.</a:t>
            </a:r>
            <a:r>
              <a:rPr lang="en-US" altLang="zh-CN" sz="2800" smtClean="0">
                <a:latin typeface="宋体" charset="-122"/>
              </a:rPr>
              <a:t>DLL, </a:t>
            </a:r>
            <a:r>
              <a:rPr lang="en-US" altLang="zh-CN" sz="2800" b="1" smtClean="0">
                <a:latin typeface="宋体" charset="-122"/>
              </a:rPr>
              <a:t>.</a:t>
            </a:r>
            <a:r>
              <a:rPr lang="en-US" altLang="zh-CN" sz="2800" smtClean="0">
                <a:latin typeface="宋体" charset="-122"/>
              </a:rPr>
              <a:t>VXD</a:t>
            </a:r>
            <a:r>
              <a:rPr lang="zh-CN" altLang="en-US" sz="2800" smtClean="0">
                <a:latin typeface="宋体" charset="-122"/>
              </a:rPr>
              <a:t>文件等）中。</a:t>
            </a:r>
          </a:p>
          <a:p>
            <a:pPr eaLnBrk="1" hangingPunct="1">
              <a:lnSpc>
                <a:spcPct val="80000"/>
              </a:lnSpc>
            </a:pPr>
            <a:r>
              <a:rPr lang="zh-CN" altLang="en-US" sz="2800" smtClean="0">
                <a:latin typeface="宋体" charset="-122"/>
              </a:rPr>
              <a:t>另外一些可能被感染的数据文件（</a:t>
            </a:r>
            <a:r>
              <a:rPr lang="en-US" altLang="zh-CN" sz="2800" smtClean="0">
                <a:latin typeface="宋体" charset="-122"/>
              </a:rPr>
              <a:t>Word</a:t>
            </a:r>
            <a:r>
              <a:rPr lang="zh-CN" altLang="en-US" sz="2800" smtClean="0">
                <a:latin typeface="宋体" charset="-122"/>
              </a:rPr>
              <a:t>文档、数据表格、数据库、演示文档等等）其实也是可以看作一种特殊的可执行文件（宏）（主要是微软的办公软件系统）。</a:t>
            </a:r>
          </a:p>
          <a:p>
            <a:pPr eaLnBrk="1" hangingPunct="1">
              <a:lnSpc>
                <a:spcPct val="80000"/>
              </a:lnSpc>
            </a:pPr>
            <a:r>
              <a:rPr lang="zh-CN" altLang="en-US" sz="2800" smtClean="0">
                <a:latin typeface="宋体" charset="-122"/>
              </a:rPr>
              <a:t>还有一些恶意软件会存在于网页中，利用了网页的一些控件的执行功能。</a:t>
            </a:r>
          </a:p>
          <a:p>
            <a:pPr eaLnBrk="1" hangingPunct="1">
              <a:lnSpc>
                <a:spcPct val="80000"/>
              </a:lnSpc>
            </a:pPr>
            <a:r>
              <a:rPr lang="zh-CN" altLang="en-US" sz="2800" smtClean="0">
                <a:latin typeface="宋体" charset="-122"/>
              </a:rPr>
              <a:t>存在系统安全漏洞的主机或者网络</a:t>
            </a:r>
          </a:p>
        </p:txBody>
      </p:sp>
      <p:sp>
        <p:nvSpPr>
          <p:cNvPr id="34818" name="Rectangle 3"/>
          <p:cNvSpPr>
            <a:spLocks noGrp="1" noChangeArrowheads="1"/>
          </p:cNvSpPr>
          <p:nvPr>
            <p:ph type="title"/>
          </p:nvPr>
        </p:nvSpPr>
        <p:spPr>
          <a:xfrm>
            <a:off x="457200" y="981075"/>
            <a:ext cx="8229600" cy="473075"/>
          </a:xfrm>
        </p:spPr>
        <p:txBody>
          <a:bodyPr/>
          <a:lstStyle/>
          <a:p>
            <a:pPr eaLnBrk="1" hangingPunct="1"/>
            <a:r>
              <a:rPr lang="zh-CN" altLang="en-US" smtClean="0"/>
              <a:t>感染目标</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zh-CN" altLang="en-US" smtClean="0"/>
              <a:t>感染方式</a:t>
            </a:r>
          </a:p>
        </p:txBody>
      </p:sp>
      <p:sp>
        <p:nvSpPr>
          <p:cNvPr id="35842" name="Rectangle 3"/>
          <p:cNvSpPr>
            <a:spLocks noGrp="1" noChangeArrowheads="1"/>
          </p:cNvSpPr>
          <p:nvPr>
            <p:ph type="body" idx="1"/>
          </p:nvPr>
        </p:nvSpPr>
        <p:spPr/>
        <p:txBody>
          <a:bodyPr/>
          <a:lstStyle/>
          <a:p>
            <a:pPr eaLnBrk="1" hangingPunct="1">
              <a:lnSpc>
                <a:spcPct val="90000"/>
              </a:lnSpc>
              <a:buFontTx/>
              <a:buNone/>
            </a:pPr>
            <a:r>
              <a:rPr lang="zh-CN" altLang="en-US" sz="2400" smtClean="0">
                <a:latin typeface="宋体" charset="-122"/>
              </a:rPr>
              <a:t>  通常采用替代法、插入法、链接法和独立存在法</a:t>
            </a:r>
            <a:r>
              <a:rPr lang="zh-CN" altLang="en-US" sz="2400" smtClean="0"/>
              <a:t> </a:t>
            </a:r>
          </a:p>
          <a:p>
            <a:pPr eaLnBrk="1" hangingPunct="1">
              <a:lnSpc>
                <a:spcPct val="90000"/>
              </a:lnSpc>
            </a:pPr>
            <a:r>
              <a:rPr lang="zh-CN" altLang="en-US" sz="2400" smtClean="0"/>
              <a:t>替代法：传统病毒代码替换宿主程序。替换磁盘启动扇区、主引导区中的代码；替换具体文件；替换某些与系统相关的区域。</a:t>
            </a:r>
          </a:p>
          <a:p>
            <a:pPr lvl="1" eaLnBrk="1" hangingPunct="1">
              <a:lnSpc>
                <a:spcPct val="90000"/>
              </a:lnSpc>
              <a:buFontTx/>
              <a:buNone/>
            </a:pPr>
            <a:r>
              <a:rPr lang="zh-CN" altLang="en-US" sz="2000" smtClean="0"/>
              <a:t>特点：</a:t>
            </a:r>
          </a:p>
          <a:p>
            <a:pPr lvl="1" eaLnBrk="1" hangingPunct="1">
              <a:lnSpc>
                <a:spcPct val="90000"/>
              </a:lnSpc>
            </a:pPr>
            <a:r>
              <a:rPr lang="zh-CN" altLang="en-US" sz="2000" smtClean="0"/>
              <a:t>目标是比较固定的，可预知的</a:t>
            </a:r>
          </a:p>
          <a:p>
            <a:pPr lvl="1" eaLnBrk="1" hangingPunct="1">
              <a:lnSpc>
                <a:spcPct val="90000"/>
              </a:lnSpc>
            </a:pPr>
            <a:r>
              <a:rPr lang="zh-CN" altLang="en-US" sz="2000" smtClean="0"/>
              <a:t>病毒具备频繁攻击的机会</a:t>
            </a:r>
          </a:p>
          <a:p>
            <a:pPr lvl="1" eaLnBrk="1" hangingPunct="1">
              <a:lnSpc>
                <a:spcPct val="90000"/>
              </a:lnSpc>
            </a:pPr>
            <a:r>
              <a:rPr lang="zh-CN" altLang="en-US" sz="2000" smtClean="0"/>
              <a:t>要保护好原扇区中的代码</a:t>
            </a:r>
          </a:p>
          <a:p>
            <a:pPr lvl="1" eaLnBrk="1" hangingPunct="1">
              <a:lnSpc>
                <a:spcPct val="90000"/>
              </a:lnSpc>
            </a:pPr>
            <a:r>
              <a:rPr lang="zh-CN" altLang="en-US" sz="2000" smtClean="0"/>
              <a:t>如果病毒大于一定字节，需要额外的磁盘空间，并需要隐藏</a:t>
            </a:r>
          </a:p>
          <a:p>
            <a:pPr lvl="1" eaLnBrk="1" hangingPunct="1">
              <a:lnSpc>
                <a:spcPct val="90000"/>
              </a:lnSpc>
            </a:pPr>
            <a:r>
              <a:rPr lang="zh-CN" altLang="en-US" sz="2000" smtClean="0"/>
              <a:t>隐蔽性较差</a:t>
            </a:r>
          </a:p>
          <a:p>
            <a:pPr eaLnBrk="1" hangingPunct="1">
              <a:lnSpc>
                <a:spcPct val="90000"/>
              </a:lnSpc>
              <a:buFontTx/>
              <a:buNone/>
            </a:pPr>
            <a:endParaRPr lang="zh-CN" altLang="en-US" sz="240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pPr eaLnBrk="1" hangingPunct="1"/>
            <a:endParaRPr lang="zh-CN" altLang="en-US" smtClean="0"/>
          </a:p>
        </p:txBody>
      </p:sp>
      <p:sp>
        <p:nvSpPr>
          <p:cNvPr id="36866" name="Rectangle 3"/>
          <p:cNvSpPr>
            <a:spLocks noGrp="1" noChangeArrowheads="1"/>
          </p:cNvSpPr>
          <p:nvPr>
            <p:ph type="body" idx="1"/>
          </p:nvPr>
        </p:nvSpPr>
        <p:spPr>
          <a:xfrm>
            <a:off x="468313" y="1700213"/>
            <a:ext cx="8229600" cy="3384550"/>
          </a:xfrm>
        </p:spPr>
        <p:txBody>
          <a:bodyPr/>
          <a:lstStyle/>
          <a:p>
            <a:pPr eaLnBrk="1" hangingPunct="1"/>
            <a:r>
              <a:rPr lang="zh-CN" altLang="en-US" sz="2400" smtClean="0">
                <a:latin typeface="宋体" charset="-122"/>
              </a:rPr>
              <a:t>文件型病毒常感染可执行文件</a:t>
            </a:r>
          </a:p>
          <a:p>
            <a:pPr eaLnBrk="1" hangingPunct="1"/>
            <a:r>
              <a:rPr lang="zh-CN" altLang="en-US" sz="2400" smtClean="0">
                <a:latin typeface="宋体" charset="-122"/>
              </a:rPr>
              <a:t>插入法</a:t>
            </a:r>
            <a:r>
              <a:rPr lang="zh-CN" altLang="en-US" sz="2400" smtClean="0"/>
              <a:t>：可执行程序做宿主。目的是使病毒程序获得占用内存内存的机会。</a:t>
            </a:r>
          </a:p>
          <a:p>
            <a:pPr lvl="1" eaLnBrk="1" hangingPunct="1"/>
            <a:r>
              <a:rPr lang="zh-CN" altLang="en-US" sz="2000" smtClean="0"/>
              <a:t>感染文件头部、尾部和中部</a:t>
            </a:r>
          </a:p>
        </p:txBody>
      </p:sp>
      <p:sp>
        <p:nvSpPr>
          <p:cNvPr id="36867" name="Rectangle 4"/>
          <p:cNvSpPr>
            <a:spLocks noChangeArrowheads="1"/>
          </p:cNvSpPr>
          <p:nvPr/>
        </p:nvSpPr>
        <p:spPr bwMode="auto">
          <a:xfrm>
            <a:off x="1295400" y="3657600"/>
            <a:ext cx="1524000" cy="2133600"/>
          </a:xfrm>
          <a:prstGeom prst="rect">
            <a:avLst/>
          </a:prstGeom>
          <a:noFill/>
          <a:ln w="9525">
            <a:solidFill>
              <a:schemeClr val="tx1"/>
            </a:solidFill>
            <a:miter lim="800000"/>
            <a:headEnd/>
            <a:tailEnd/>
          </a:ln>
        </p:spPr>
        <p:txBody>
          <a:bodyPr wrap="none" anchor="ctr"/>
          <a:lstStyle/>
          <a:p>
            <a:pPr eaLnBrk="0" hangingPunct="0"/>
            <a:endParaRPr lang="zh-CN" altLang="en-US"/>
          </a:p>
        </p:txBody>
      </p:sp>
      <p:sp>
        <p:nvSpPr>
          <p:cNvPr id="36868" name="Line 5"/>
          <p:cNvSpPr>
            <a:spLocks noChangeShapeType="1"/>
          </p:cNvSpPr>
          <p:nvPr/>
        </p:nvSpPr>
        <p:spPr bwMode="auto">
          <a:xfrm>
            <a:off x="1295400" y="4343400"/>
            <a:ext cx="1524000" cy="0"/>
          </a:xfrm>
          <a:prstGeom prst="line">
            <a:avLst/>
          </a:prstGeom>
          <a:noFill/>
          <a:ln w="9525">
            <a:solidFill>
              <a:schemeClr val="tx1"/>
            </a:solidFill>
            <a:miter lim="800000"/>
            <a:headEnd/>
            <a:tailEnd/>
          </a:ln>
        </p:spPr>
        <p:txBody>
          <a:bodyPr wrap="none"/>
          <a:lstStyle/>
          <a:p>
            <a:endParaRPr lang="zh-CN" altLang="en-US"/>
          </a:p>
        </p:txBody>
      </p:sp>
      <p:sp>
        <p:nvSpPr>
          <p:cNvPr id="36869" name="Text Box 6"/>
          <p:cNvSpPr txBox="1">
            <a:spLocks noChangeArrowheads="1"/>
          </p:cNvSpPr>
          <p:nvPr/>
        </p:nvSpPr>
        <p:spPr bwMode="auto">
          <a:xfrm>
            <a:off x="1295400" y="3733800"/>
            <a:ext cx="1403350" cy="457200"/>
          </a:xfrm>
          <a:prstGeom prst="rect">
            <a:avLst/>
          </a:prstGeom>
          <a:noFill/>
          <a:ln w="9525">
            <a:noFill/>
            <a:miter lim="800000"/>
            <a:headEnd/>
            <a:tailEnd/>
          </a:ln>
        </p:spPr>
        <p:txBody>
          <a:bodyPr wrap="none">
            <a:spAutoFit/>
          </a:bodyPr>
          <a:lstStyle/>
          <a:p>
            <a:r>
              <a:rPr kumimoji="1" lang="zh-CN" altLang="en-US" sz="2400" b="0">
                <a:latin typeface="Tahoma" pitchFamily="34" charset="0"/>
                <a:ea typeface="宋体" charset="-122"/>
              </a:rPr>
              <a:t>病毒代码</a:t>
            </a:r>
          </a:p>
        </p:txBody>
      </p:sp>
      <p:sp>
        <p:nvSpPr>
          <p:cNvPr id="36870" name="Text Box 7"/>
          <p:cNvSpPr txBox="1">
            <a:spLocks noChangeArrowheads="1"/>
          </p:cNvSpPr>
          <p:nvPr/>
        </p:nvSpPr>
        <p:spPr bwMode="auto">
          <a:xfrm>
            <a:off x="1371600" y="4800600"/>
            <a:ext cx="1403350" cy="457200"/>
          </a:xfrm>
          <a:prstGeom prst="rect">
            <a:avLst/>
          </a:prstGeom>
          <a:noFill/>
          <a:ln w="9525">
            <a:noFill/>
            <a:miter lim="800000"/>
            <a:headEnd/>
            <a:tailEnd/>
          </a:ln>
        </p:spPr>
        <p:txBody>
          <a:bodyPr wrap="none">
            <a:spAutoFit/>
          </a:bodyPr>
          <a:lstStyle/>
          <a:p>
            <a:r>
              <a:rPr kumimoji="1" lang="zh-CN" altLang="en-US" sz="2400" b="0">
                <a:latin typeface="Tahoma" pitchFamily="34" charset="0"/>
                <a:ea typeface="宋体" charset="-122"/>
              </a:rPr>
              <a:t>宿主程序</a:t>
            </a:r>
          </a:p>
        </p:txBody>
      </p:sp>
      <p:sp>
        <p:nvSpPr>
          <p:cNvPr id="36871" name="Rectangle 8"/>
          <p:cNvSpPr>
            <a:spLocks noChangeArrowheads="1"/>
          </p:cNvSpPr>
          <p:nvPr/>
        </p:nvSpPr>
        <p:spPr bwMode="auto">
          <a:xfrm>
            <a:off x="3810000" y="3657600"/>
            <a:ext cx="1524000" cy="2133600"/>
          </a:xfrm>
          <a:prstGeom prst="rect">
            <a:avLst/>
          </a:prstGeom>
          <a:noFill/>
          <a:ln w="9525">
            <a:solidFill>
              <a:schemeClr val="tx1"/>
            </a:solidFill>
            <a:miter lim="800000"/>
            <a:headEnd/>
            <a:tailEnd/>
          </a:ln>
        </p:spPr>
        <p:txBody>
          <a:bodyPr wrap="none" anchor="ctr"/>
          <a:lstStyle/>
          <a:p>
            <a:pPr eaLnBrk="0" hangingPunct="0"/>
            <a:endParaRPr lang="zh-CN" altLang="en-US"/>
          </a:p>
        </p:txBody>
      </p:sp>
      <p:sp>
        <p:nvSpPr>
          <p:cNvPr id="36872" name="Line 9"/>
          <p:cNvSpPr>
            <a:spLocks noChangeShapeType="1"/>
          </p:cNvSpPr>
          <p:nvPr/>
        </p:nvSpPr>
        <p:spPr bwMode="auto">
          <a:xfrm>
            <a:off x="3810000" y="4343400"/>
            <a:ext cx="1524000" cy="0"/>
          </a:xfrm>
          <a:prstGeom prst="line">
            <a:avLst/>
          </a:prstGeom>
          <a:noFill/>
          <a:ln w="9525">
            <a:solidFill>
              <a:schemeClr val="tx1"/>
            </a:solidFill>
            <a:miter lim="800000"/>
            <a:headEnd/>
            <a:tailEnd/>
          </a:ln>
        </p:spPr>
        <p:txBody>
          <a:bodyPr wrap="none"/>
          <a:lstStyle/>
          <a:p>
            <a:endParaRPr lang="zh-CN" altLang="en-US"/>
          </a:p>
        </p:txBody>
      </p:sp>
      <p:sp>
        <p:nvSpPr>
          <p:cNvPr id="36873" name="Text Box 10"/>
          <p:cNvSpPr txBox="1">
            <a:spLocks noChangeArrowheads="1"/>
          </p:cNvSpPr>
          <p:nvPr/>
        </p:nvSpPr>
        <p:spPr bwMode="auto">
          <a:xfrm>
            <a:off x="3886200" y="4419600"/>
            <a:ext cx="1403350" cy="457200"/>
          </a:xfrm>
          <a:prstGeom prst="rect">
            <a:avLst/>
          </a:prstGeom>
          <a:noFill/>
          <a:ln w="9525">
            <a:noFill/>
            <a:miter lim="800000"/>
            <a:headEnd/>
            <a:tailEnd/>
          </a:ln>
        </p:spPr>
        <p:txBody>
          <a:bodyPr wrap="none">
            <a:spAutoFit/>
          </a:bodyPr>
          <a:lstStyle/>
          <a:p>
            <a:r>
              <a:rPr kumimoji="1" lang="zh-CN" altLang="en-US" sz="2400" b="0">
                <a:latin typeface="Tahoma" pitchFamily="34" charset="0"/>
                <a:ea typeface="宋体" charset="-122"/>
              </a:rPr>
              <a:t>病毒代码</a:t>
            </a:r>
          </a:p>
        </p:txBody>
      </p:sp>
      <p:sp>
        <p:nvSpPr>
          <p:cNvPr id="36874" name="Text Box 11"/>
          <p:cNvSpPr txBox="1">
            <a:spLocks noChangeArrowheads="1"/>
          </p:cNvSpPr>
          <p:nvPr/>
        </p:nvSpPr>
        <p:spPr bwMode="auto">
          <a:xfrm>
            <a:off x="3886200" y="5257800"/>
            <a:ext cx="1403350" cy="457200"/>
          </a:xfrm>
          <a:prstGeom prst="rect">
            <a:avLst/>
          </a:prstGeom>
          <a:noFill/>
          <a:ln w="9525">
            <a:noFill/>
            <a:miter lim="800000"/>
            <a:headEnd/>
            <a:tailEnd/>
          </a:ln>
        </p:spPr>
        <p:txBody>
          <a:bodyPr wrap="none">
            <a:spAutoFit/>
          </a:bodyPr>
          <a:lstStyle/>
          <a:p>
            <a:r>
              <a:rPr kumimoji="1" lang="zh-CN" altLang="en-US" sz="2400" b="0">
                <a:latin typeface="Tahoma" pitchFamily="34" charset="0"/>
                <a:ea typeface="宋体" charset="-122"/>
              </a:rPr>
              <a:t>宿主程序</a:t>
            </a:r>
          </a:p>
        </p:txBody>
      </p:sp>
      <p:sp>
        <p:nvSpPr>
          <p:cNvPr id="36875" name="Rectangle 12"/>
          <p:cNvSpPr>
            <a:spLocks noChangeArrowheads="1"/>
          </p:cNvSpPr>
          <p:nvPr/>
        </p:nvSpPr>
        <p:spPr bwMode="auto">
          <a:xfrm>
            <a:off x="6400800" y="3657600"/>
            <a:ext cx="1524000" cy="2133600"/>
          </a:xfrm>
          <a:prstGeom prst="rect">
            <a:avLst/>
          </a:prstGeom>
          <a:noFill/>
          <a:ln w="9525">
            <a:solidFill>
              <a:schemeClr val="tx1"/>
            </a:solidFill>
            <a:miter lim="800000"/>
            <a:headEnd/>
            <a:tailEnd/>
          </a:ln>
        </p:spPr>
        <p:txBody>
          <a:bodyPr wrap="none" anchor="ctr"/>
          <a:lstStyle/>
          <a:p>
            <a:pPr eaLnBrk="0" hangingPunct="0"/>
            <a:endParaRPr lang="zh-CN" altLang="en-US"/>
          </a:p>
        </p:txBody>
      </p:sp>
      <p:sp>
        <p:nvSpPr>
          <p:cNvPr id="36876" name="Line 13"/>
          <p:cNvSpPr>
            <a:spLocks noChangeShapeType="1"/>
          </p:cNvSpPr>
          <p:nvPr/>
        </p:nvSpPr>
        <p:spPr bwMode="auto">
          <a:xfrm>
            <a:off x="6372225" y="5157788"/>
            <a:ext cx="1524000" cy="0"/>
          </a:xfrm>
          <a:prstGeom prst="line">
            <a:avLst/>
          </a:prstGeom>
          <a:noFill/>
          <a:ln w="9525">
            <a:solidFill>
              <a:schemeClr val="tx1"/>
            </a:solidFill>
            <a:miter lim="800000"/>
            <a:headEnd/>
            <a:tailEnd/>
          </a:ln>
        </p:spPr>
        <p:txBody>
          <a:bodyPr wrap="none"/>
          <a:lstStyle/>
          <a:p>
            <a:endParaRPr lang="zh-CN" altLang="en-US"/>
          </a:p>
        </p:txBody>
      </p:sp>
      <p:sp>
        <p:nvSpPr>
          <p:cNvPr id="36877" name="Text Box 14"/>
          <p:cNvSpPr txBox="1">
            <a:spLocks noChangeArrowheads="1"/>
          </p:cNvSpPr>
          <p:nvPr/>
        </p:nvSpPr>
        <p:spPr bwMode="auto">
          <a:xfrm>
            <a:off x="6443663" y="5300663"/>
            <a:ext cx="1403350" cy="457200"/>
          </a:xfrm>
          <a:prstGeom prst="rect">
            <a:avLst/>
          </a:prstGeom>
          <a:noFill/>
          <a:ln w="9525">
            <a:noFill/>
            <a:miter lim="800000"/>
            <a:headEnd/>
            <a:tailEnd/>
          </a:ln>
        </p:spPr>
        <p:txBody>
          <a:bodyPr wrap="none">
            <a:spAutoFit/>
          </a:bodyPr>
          <a:lstStyle/>
          <a:p>
            <a:r>
              <a:rPr kumimoji="1" lang="zh-CN" altLang="en-US" sz="2400" b="0">
                <a:latin typeface="Tahoma" pitchFamily="34" charset="0"/>
                <a:ea typeface="宋体" charset="-122"/>
              </a:rPr>
              <a:t>病毒代码</a:t>
            </a:r>
          </a:p>
        </p:txBody>
      </p:sp>
      <p:sp>
        <p:nvSpPr>
          <p:cNvPr id="36878" name="Text Box 15"/>
          <p:cNvSpPr txBox="1">
            <a:spLocks noChangeArrowheads="1"/>
          </p:cNvSpPr>
          <p:nvPr/>
        </p:nvSpPr>
        <p:spPr bwMode="auto">
          <a:xfrm>
            <a:off x="6477000" y="3733800"/>
            <a:ext cx="1403350" cy="457200"/>
          </a:xfrm>
          <a:prstGeom prst="rect">
            <a:avLst/>
          </a:prstGeom>
          <a:noFill/>
          <a:ln w="9525">
            <a:noFill/>
            <a:miter lim="800000"/>
            <a:headEnd/>
            <a:tailEnd/>
          </a:ln>
        </p:spPr>
        <p:txBody>
          <a:bodyPr wrap="none">
            <a:spAutoFit/>
          </a:bodyPr>
          <a:lstStyle/>
          <a:p>
            <a:r>
              <a:rPr kumimoji="1" lang="zh-CN" altLang="en-US" sz="2400" b="0">
                <a:latin typeface="Tahoma" pitchFamily="34" charset="0"/>
                <a:ea typeface="宋体" charset="-122"/>
              </a:rPr>
              <a:t>宿主程序</a:t>
            </a:r>
          </a:p>
        </p:txBody>
      </p:sp>
      <p:sp>
        <p:nvSpPr>
          <p:cNvPr id="36879" name="Text Box 16"/>
          <p:cNvSpPr txBox="1">
            <a:spLocks noChangeArrowheads="1"/>
          </p:cNvSpPr>
          <p:nvPr/>
        </p:nvSpPr>
        <p:spPr bwMode="auto">
          <a:xfrm>
            <a:off x="3886200" y="3810000"/>
            <a:ext cx="1403350" cy="457200"/>
          </a:xfrm>
          <a:prstGeom prst="rect">
            <a:avLst/>
          </a:prstGeom>
          <a:noFill/>
          <a:ln w="9525">
            <a:noFill/>
            <a:miter lim="800000"/>
            <a:headEnd/>
            <a:tailEnd/>
          </a:ln>
        </p:spPr>
        <p:txBody>
          <a:bodyPr wrap="none">
            <a:spAutoFit/>
          </a:bodyPr>
          <a:lstStyle/>
          <a:p>
            <a:r>
              <a:rPr kumimoji="1" lang="zh-CN" altLang="en-US" sz="2400" b="0">
                <a:latin typeface="Tahoma" pitchFamily="34" charset="0"/>
                <a:ea typeface="宋体" charset="-122"/>
              </a:rPr>
              <a:t>宿主程序</a:t>
            </a:r>
          </a:p>
        </p:txBody>
      </p:sp>
      <p:sp>
        <p:nvSpPr>
          <p:cNvPr id="36880" name="Line 17"/>
          <p:cNvSpPr>
            <a:spLocks noChangeShapeType="1"/>
          </p:cNvSpPr>
          <p:nvPr/>
        </p:nvSpPr>
        <p:spPr bwMode="auto">
          <a:xfrm>
            <a:off x="3810000" y="5029200"/>
            <a:ext cx="1524000" cy="0"/>
          </a:xfrm>
          <a:prstGeom prst="line">
            <a:avLst/>
          </a:prstGeom>
          <a:noFill/>
          <a:ln w="9525">
            <a:solidFill>
              <a:schemeClr val="tx1"/>
            </a:solidFill>
            <a:miter lim="800000"/>
            <a:headEnd/>
            <a:tailEnd/>
          </a:ln>
        </p:spPr>
        <p:txBody>
          <a:bodyPr wrap="none"/>
          <a:lstStyle/>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eaLnBrk="1" hangingPunct="1"/>
            <a:endParaRPr lang="zh-CN" altLang="en-US" smtClean="0"/>
          </a:p>
        </p:txBody>
      </p:sp>
      <p:sp>
        <p:nvSpPr>
          <p:cNvPr id="37890" name="Rectangle 3"/>
          <p:cNvSpPr>
            <a:spLocks noGrp="1" noChangeArrowheads="1"/>
          </p:cNvSpPr>
          <p:nvPr>
            <p:ph type="body" idx="1"/>
          </p:nvPr>
        </p:nvSpPr>
        <p:spPr>
          <a:xfrm>
            <a:off x="468313" y="1989138"/>
            <a:ext cx="8229600" cy="3384550"/>
          </a:xfrm>
        </p:spPr>
        <p:txBody>
          <a:bodyPr/>
          <a:lstStyle/>
          <a:p>
            <a:pPr eaLnBrk="1" hangingPunct="1"/>
            <a:r>
              <a:rPr lang="zh-CN" altLang="en-US" smtClean="0"/>
              <a:t>特点：</a:t>
            </a:r>
          </a:p>
          <a:p>
            <a:pPr lvl="1" eaLnBrk="1" hangingPunct="1"/>
            <a:r>
              <a:rPr lang="zh-CN" altLang="en-US" smtClean="0"/>
              <a:t>目标宿主不固定，不可预知</a:t>
            </a:r>
          </a:p>
          <a:p>
            <a:pPr lvl="1" eaLnBrk="1" hangingPunct="1"/>
            <a:r>
              <a:rPr lang="zh-CN" altLang="en-US" smtClean="0"/>
              <a:t>病毒在感染过程中不能卡死</a:t>
            </a:r>
          </a:p>
          <a:p>
            <a:pPr lvl="1" eaLnBrk="1" hangingPunct="1"/>
            <a:r>
              <a:rPr lang="zh-CN" altLang="en-US" smtClean="0"/>
              <a:t>宿主不能因为病毒代码的插入而卡死</a:t>
            </a:r>
          </a:p>
          <a:p>
            <a:pPr lvl="1" eaLnBrk="1" hangingPunct="1"/>
            <a:r>
              <a:rPr lang="zh-CN" altLang="en-US" smtClean="0"/>
              <a:t>隐藏技术的使用增强了隐蔽性</a:t>
            </a:r>
          </a:p>
          <a:p>
            <a:pPr lvl="1" eaLnBrk="1" hangingPunct="1"/>
            <a:r>
              <a:rPr lang="zh-CN" altLang="en-US" smtClean="0"/>
              <a:t>中间插入方法编写较为困难，比较少见</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pPr eaLnBrk="1" hangingPunct="1"/>
            <a:endParaRPr lang="zh-CN" altLang="en-US" smtClean="0"/>
          </a:p>
        </p:txBody>
      </p:sp>
      <p:sp>
        <p:nvSpPr>
          <p:cNvPr id="38914" name="Rectangle 3"/>
          <p:cNvSpPr>
            <a:spLocks noGrp="1" noChangeArrowheads="1"/>
          </p:cNvSpPr>
          <p:nvPr>
            <p:ph type="body" idx="1"/>
          </p:nvPr>
        </p:nvSpPr>
        <p:spPr/>
        <p:txBody>
          <a:bodyPr/>
          <a:lstStyle/>
          <a:p>
            <a:pPr eaLnBrk="1" hangingPunct="1"/>
            <a:r>
              <a:rPr lang="zh-CN" altLang="en-US" sz="2400" smtClean="0">
                <a:latin typeface="宋体" charset="-122"/>
              </a:rPr>
              <a:t>链式感染法：不改动宿主主体，改动或利用宿主的相关信息将恶意程序体和宿主程序体链成一体。</a:t>
            </a:r>
          </a:p>
          <a:p>
            <a:pPr lvl="1" eaLnBrk="1" hangingPunct="1"/>
            <a:r>
              <a:rPr lang="zh-CN" altLang="en-US" sz="2000" smtClean="0">
                <a:latin typeface="宋体" charset="-122"/>
              </a:rPr>
              <a:t>修改目录、文件的起始簇号，指向病毒程序，保存原簇号。</a:t>
            </a:r>
          </a:p>
          <a:p>
            <a:pPr lvl="1" eaLnBrk="1" hangingPunct="1">
              <a:buFontTx/>
              <a:buNone/>
            </a:pPr>
            <a:endParaRPr lang="zh-CN" altLang="en-US" sz="2000" smtClean="0">
              <a:latin typeface="宋体" charset="-122"/>
            </a:endParaRPr>
          </a:p>
          <a:p>
            <a:pPr lvl="1" eaLnBrk="1" hangingPunct="1">
              <a:buFontTx/>
              <a:buNone/>
            </a:pPr>
            <a:r>
              <a:rPr lang="zh-CN" altLang="en-US" sz="2000" smtClean="0">
                <a:latin typeface="宋体" charset="-122"/>
              </a:rPr>
              <a:t>特点：</a:t>
            </a:r>
          </a:p>
          <a:p>
            <a:pPr lvl="1" eaLnBrk="1" hangingPunct="1"/>
            <a:r>
              <a:rPr lang="zh-CN" altLang="en-US" sz="2000" smtClean="0">
                <a:latin typeface="宋体" charset="-122"/>
              </a:rPr>
              <a:t>隐蔽性强，不易发现</a:t>
            </a:r>
          </a:p>
          <a:p>
            <a:pPr lvl="1" eaLnBrk="1" hangingPunct="1"/>
            <a:r>
              <a:rPr lang="zh-CN" altLang="en-US" sz="2000" smtClean="0">
                <a:latin typeface="宋体" charset="-122"/>
              </a:rPr>
              <a:t>与操作系统使用的文件系统相关联</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pPr eaLnBrk="1" hangingPunct="1"/>
            <a:endParaRPr lang="zh-CN" altLang="en-US" smtClean="0"/>
          </a:p>
        </p:txBody>
      </p:sp>
      <p:sp>
        <p:nvSpPr>
          <p:cNvPr id="40962" name="Rectangle 3"/>
          <p:cNvSpPr>
            <a:spLocks noGrp="1" noChangeArrowheads="1"/>
          </p:cNvSpPr>
          <p:nvPr>
            <p:ph type="body" idx="1"/>
          </p:nvPr>
        </p:nvSpPr>
        <p:spPr/>
        <p:txBody>
          <a:bodyPr/>
          <a:lstStyle/>
          <a:p>
            <a:pPr eaLnBrk="1" hangingPunct="1">
              <a:lnSpc>
                <a:spcPct val="80000"/>
              </a:lnSpc>
            </a:pPr>
            <a:r>
              <a:rPr lang="zh-CN" altLang="en-US" sz="2800" smtClean="0">
                <a:latin typeface="宋体" charset="-122"/>
              </a:rPr>
              <a:t>独立存在法：没有宿主，不寄生在别的程序上，恶意程序本身是独立的。</a:t>
            </a:r>
          </a:p>
          <a:p>
            <a:pPr lvl="1" eaLnBrk="1" hangingPunct="1">
              <a:lnSpc>
                <a:spcPct val="80000"/>
              </a:lnSpc>
              <a:buFontTx/>
              <a:buNone/>
            </a:pPr>
            <a:r>
              <a:rPr lang="zh-CN" altLang="en-US" sz="2400" smtClean="0"/>
              <a:t>特点：</a:t>
            </a:r>
          </a:p>
          <a:p>
            <a:pPr lvl="1" eaLnBrk="1" hangingPunct="1">
              <a:lnSpc>
                <a:spcPct val="80000"/>
              </a:lnSpc>
            </a:pPr>
            <a:r>
              <a:rPr lang="zh-CN" altLang="en-US" sz="2400" smtClean="0"/>
              <a:t>不易被启动</a:t>
            </a:r>
          </a:p>
          <a:p>
            <a:pPr lvl="1" eaLnBrk="1" hangingPunct="1">
              <a:lnSpc>
                <a:spcPct val="80000"/>
              </a:lnSpc>
            </a:pPr>
            <a:r>
              <a:rPr lang="zh-CN" altLang="en-US" sz="2400" smtClean="0"/>
              <a:t>破坏性极强</a:t>
            </a:r>
          </a:p>
          <a:p>
            <a:pPr lvl="1" eaLnBrk="1" hangingPunct="1">
              <a:lnSpc>
                <a:spcPct val="80000"/>
              </a:lnSpc>
            </a:pPr>
            <a:r>
              <a:rPr lang="zh-CN" altLang="en-US" sz="2400" smtClean="0"/>
              <a:t>通常文件名字带有诱惑性</a:t>
            </a:r>
          </a:p>
          <a:p>
            <a:pPr lvl="1" eaLnBrk="1" hangingPunct="1">
              <a:lnSpc>
                <a:spcPct val="80000"/>
              </a:lnSpc>
            </a:pPr>
            <a:r>
              <a:rPr lang="zh-CN" altLang="en-US" sz="2400" smtClean="0">
                <a:latin typeface="宋体" charset="-122"/>
              </a:rPr>
              <a:t>有时候可能被别的程序调用，与其他的方式配合使用</a:t>
            </a:r>
          </a:p>
          <a:p>
            <a:pPr lvl="1" eaLnBrk="1" hangingPunct="1">
              <a:lnSpc>
                <a:spcPct val="80000"/>
              </a:lnSpc>
            </a:pPr>
            <a:r>
              <a:rPr lang="zh-CN" altLang="en-US" sz="2400" smtClean="0">
                <a:latin typeface="宋体" charset="-122"/>
              </a:rPr>
              <a:t>利用计算机漏洞，通过先攻破计算机，获得权限来使用</a:t>
            </a:r>
          </a:p>
          <a:p>
            <a:pPr lvl="1" eaLnBrk="1" hangingPunct="1">
              <a:lnSpc>
                <a:spcPct val="80000"/>
              </a:lnSpc>
            </a:pPr>
            <a:r>
              <a:rPr lang="zh-CN" altLang="en-US" sz="2400" smtClean="0">
                <a:latin typeface="宋体" charset="-122"/>
              </a:rPr>
              <a:t>不易于发现</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a:xfrm>
            <a:off x="468313" y="1052513"/>
            <a:ext cx="8229600" cy="711200"/>
          </a:xfrm>
        </p:spPr>
        <p:txBody>
          <a:bodyPr/>
          <a:lstStyle/>
          <a:p>
            <a:r>
              <a:rPr lang="zh-CN" altLang="en-US"/>
              <a:t>课程内容</a:t>
            </a:r>
            <a:endParaRPr lang="en-US" altLang="zh-CN"/>
          </a:p>
        </p:txBody>
      </p:sp>
      <p:sp>
        <p:nvSpPr>
          <p:cNvPr id="494595" name="Rectangle 3"/>
          <p:cNvSpPr>
            <a:spLocks noGrp="1" noChangeArrowheads="1"/>
          </p:cNvSpPr>
          <p:nvPr>
            <p:ph type="body" idx="1"/>
          </p:nvPr>
        </p:nvSpPr>
        <p:spPr>
          <a:xfrm>
            <a:off x="1403350" y="1989138"/>
            <a:ext cx="6551613" cy="4267200"/>
          </a:xfrm>
        </p:spPr>
        <p:txBody>
          <a:bodyPr/>
          <a:lstStyle/>
          <a:p>
            <a:pPr marL="609600" indent="-609600">
              <a:buFontTx/>
              <a:buAutoNum type="arabicPeriod"/>
            </a:pPr>
            <a:r>
              <a:rPr lang="zh-CN" altLang="en-US" dirty="0"/>
              <a:t>软件安全需求</a:t>
            </a:r>
          </a:p>
          <a:p>
            <a:pPr marL="609600" indent="-609600">
              <a:buFontTx/>
              <a:buAutoNum type="arabicPeriod"/>
            </a:pPr>
            <a:r>
              <a:rPr lang="zh-CN" altLang="en-US" dirty="0"/>
              <a:t>软件安全面临的威胁</a:t>
            </a:r>
          </a:p>
          <a:p>
            <a:pPr marL="609600" indent="-609600">
              <a:buFontTx/>
              <a:buAutoNum type="arabicPeriod"/>
            </a:pPr>
            <a:r>
              <a:rPr lang="zh-CN" altLang="en-US" dirty="0" smtClean="0"/>
              <a:t>软件安全开发</a:t>
            </a:r>
            <a:endParaRPr lang="en-US" altLang="zh-CN" dirty="0" smtClean="0"/>
          </a:p>
          <a:p>
            <a:pPr marL="609600" indent="-609600">
              <a:buFontTx/>
              <a:buAutoNum type="arabicPeriod"/>
            </a:pPr>
            <a:r>
              <a:rPr lang="zh-CN" altLang="en-US" dirty="0" smtClean="0">
                <a:solidFill>
                  <a:srgbClr val="FF0000"/>
                </a:solidFill>
              </a:rPr>
              <a:t>恶意</a:t>
            </a:r>
            <a:r>
              <a:rPr lang="zh-CN" altLang="en-US" dirty="0">
                <a:solidFill>
                  <a:srgbClr val="FF0000"/>
                </a:solidFill>
              </a:rPr>
              <a:t>软件防范</a:t>
            </a:r>
          </a:p>
          <a:p>
            <a:pPr marL="609600" indent="-609600">
              <a:buFontTx/>
              <a:buAutoNum type="arabicPeriod"/>
            </a:pPr>
            <a:r>
              <a:rPr lang="zh-CN" altLang="en-US" dirty="0" smtClean="0"/>
              <a:t>程序</a:t>
            </a:r>
            <a:r>
              <a:rPr lang="zh-CN" altLang="en-US" dirty="0"/>
              <a:t>安全性测试</a:t>
            </a:r>
          </a:p>
        </p:txBody>
      </p:sp>
    </p:spTree>
    <p:extLst>
      <p:ext uri="{BB962C8B-B14F-4D97-AF65-F5344CB8AC3E}">
        <p14:creationId xmlns:p14="http://schemas.microsoft.com/office/powerpoint/2010/main" val="17336853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pPr eaLnBrk="1" hangingPunct="1"/>
            <a:r>
              <a:rPr lang="zh-CN" altLang="en-US" sz="4800" b="1" smtClean="0">
                <a:latin typeface="宋体" charset="-122"/>
              </a:rPr>
              <a:t>感染途径</a:t>
            </a:r>
          </a:p>
        </p:txBody>
      </p:sp>
      <p:sp>
        <p:nvSpPr>
          <p:cNvPr id="41986" name="Rectangle 3"/>
          <p:cNvSpPr>
            <a:spLocks noGrp="1" noChangeArrowheads="1"/>
          </p:cNvSpPr>
          <p:nvPr>
            <p:ph type="body" idx="1"/>
          </p:nvPr>
        </p:nvSpPr>
        <p:spPr/>
        <p:txBody>
          <a:bodyPr/>
          <a:lstStyle/>
          <a:p>
            <a:pPr eaLnBrk="1" hangingPunct="1"/>
            <a:r>
              <a:rPr lang="zh-CN" altLang="en-US" smtClean="0"/>
              <a:t>网络上的感染：</a:t>
            </a:r>
            <a:r>
              <a:rPr lang="zh-CN" altLang="en-US" sz="2400" smtClean="0">
                <a:latin typeface="宋体" charset="-122"/>
              </a:rPr>
              <a:t>利用网络间或系统间的通信或数据共享机制实现的。</a:t>
            </a:r>
          </a:p>
          <a:p>
            <a:pPr eaLnBrk="1" hangingPunct="1"/>
            <a:r>
              <a:rPr lang="zh-CN" altLang="en-US" smtClean="0">
                <a:latin typeface="宋体" charset="-122"/>
              </a:rPr>
              <a:t>存储介质：</a:t>
            </a:r>
            <a:r>
              <a:rPr lang="zh-CN" altLang="en-US" sz="2400" smtClean="0">
                <a:latin typeface="宋体" charset="-122"/>
              </a:rPr>
              <a:t>软盘、光盘、硬盘或磁带等</a:t>
            </a:r>
          </a:p>
          <a:p>
            <a:pPr eaLnBrk="1" hangingPunct="1"/>
            <a:r>
              <a:rPr lang="zh-CN" altLang="en-US" smtClean="0">
                <a:latin typeface="宋体" charset="-122"/>
              </a:rPr>
              <a:t>利用内存作为中间媒介：</a:t>
            </a:r>
            <a:r>
              <a:rPr lang="zh-CN" altLang="en-US" sz="2400" smtClean="0">
                <a:latin typeface="宋体" charset="-122"/>
              </a:rPr>
              <a:t>进入主机内存，再由内存侵入干净的介质或文件</a:t>
            </a:r>
            <a:endParaRPr lang="zh-CN" altLang="en-US"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zh-CN" altLang="en-US" smtClean="0"/>
              <a:t>触发机制</a:t>
            </a:r>
          </a:p>
        </p:txBody>
      </p:sp>
      <p:sp>
        <p:nvSpPr>
          <p:cNvPr id="43010" name="Rectangle 3"/>
          <p:cNvSpPr>
            <a:spLocks noGrp="1" noChangeArrowheads="1"/>
          </p:cNvSpPr>
          <p:nvPr>
            <p:ph type="body" idx="1"/>
          </p:nvPr>
        </p:nvSpPr>
        <p:spPr/>
        <p:txBody>
          <a:bodyPr/>
          <a:lstStyle/>
          <a:p>
            <a:pPr eaLnBrk="1" hangingPunct="1"/>
            <a:r>
              <a:rPr lang="zh-CN" altLang="en-US" smtClean="0"/>
              <a:t>可触发性病毒</a:t>
            </a:r>
          </a:p>
          <a:p>
            <a:pPr lvl="1" eaLnBrk="1" hangingPunct="1"/>
            <a:r>
              <a:rPr lang="zh-CN" altLang="en-US" smtClean="0"/>
              <a:t>控制病毒感染和破坏的频度</a:t>
            </a:r>
          </a:p>
          <a:p>
            <a:pPr lvl="1" eaLnBrk="1" hangingPunct="1"/>
            <a:r>
              <a:rPr lang="zh-CN" altLang="en-US" smtClean="0"/>
              <a:t>是攻击性和潜伏性之间的调整杠杆</a:t>
            </a:r>
          </a:p>
          <a:p>
            <a:pPr eaLnBrk="1" hangingPunct="1"/>
            <a:r>
              <a:rPr lang="zh-CN" altLang="en-US" smtClean="0"/>
              <a:t>苛刻的触发条件导致好的潜伏性，较差的传播性，低杀伤力。</a:t>
            </a:r>
          </a:p>
          <a:p>
            <a:pPr eaLnBrk="1" hangingPunct="1"/>
            <a:r>
              <a:rPr lang="zh-CN" altLang="en-US" smtClean="0"/>
              <a:t>宽松的触发条件导致频繁感染和破坏，容易暴露，杀伤力也不会很大。</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pPr eaLnBrk="1" hangingPunct="1"/>
            <a:r>
              <a:rPr lang="zh-CN" altLang="en-US" smtClean="0"/>
              <a:t>破坏机制</a:t>
            </a:r>
          </a:p>
        </p:txBody>
      </p:sp>
      <p:sp>
        <p:nvSpPr>
          <p:cNvPr id="44034" name="Rectangle 3"/>
          <p:cNvSpPr>
            <a:spLocks noGrp="1" noChangeArrowheads="1"/>
          </p:cNvSpPr>
          <p:nvPr>
            <p:ph type="body" idx="1"/>
          </p:nvPr>
        </p:nvSpPr>
        <p:spPr/>
        <p:txBody>
          <a:bodyPr/>
          <a:lstStyle/>
          <a:p>
            <a:pPr eaLnBrk="1" hangingPunct="1">
              <a:lnSpc>
                <a:spcPct val="80000"/>
              </a:lnSpc>
            </a:pPr>
            <a:r>
              <a:rPr lang="zh-CN" altLang="en-US" sz="2400" smtClean="0"/>
              <a:t>硬件</a:t>
            </a:r>
          </a:p>
          <a:p>
            <a:pPr eaLnBrk="1" hangingPunct="1">
              <a:lnSpc>
                <a:spcPct val="80000"/>
              </a:lnSpc>
              <a:buFontTx/>
              <a:buNone/>
            </a:pPr>
            <a:r>
              <a:rPr lang="zh-CN" altLang="en-US" sz="2400" smtClean="0"/>
              <a:t>	</a:t>
            </a:r>
            <a:r>
              <a:rPr lang="en-US" altLang="zh-CN" sz="2000" smtClean="0">
                <a:latin typeface="Times New Roman"/>
              </a:rPr>
              <a:t>CIH</a:t>
            </a:r>
          </a:p>
          <a:p>
            <a:pPr eaLnBrk="1" hangingPunct="1">
              <a:lnSpc>
                <a:spcPct val="80000"/>
              </a:lnSpc>
            </a:pPr>
            <a:r>
              <a:rPr lang="zh-CN" altLang="en-US" sz="2400" smtClean="0"/>
              <a:t>软件</a:t>
            </a:r>
          </a:p>
          <a:p>
            <a:pPr eaLnBrk="1" hangingPunct="1">
              <a:lnSpc>
                <a:spcPct val="80000"/>
              </a:lnSpc>
              <a:buFontTx/>
              <a:buNone/>
            </a:pPr>
            <a:r>
              <a:rPr lang="zh-CN" altLang="en-US" sz="2000" smtClean="0">
                <a:latin typeface="Times New Roman"/>
              </a:rPr>
              <a:t>	</a:t>
            </a:r>
            <a:r>
              <a:rPr lang="en-US" altLang="zh-CN" sz="2000" smtClean="0">
                <a:latin typeface="Times New Roman"/>
              </a:rPr>
              <a:t>Nimda</a:t>
            </a:r>
          </a:p>
          <a:p>
            <a:pPr eaLnBrk="1" hangingPunct="1">
              <a:lnSpc>
                <a:spcPct val="80000"/>
              </a:lnSpc>
            </a:pPr>
            <a:r>
              <a:rPr lang="zh-CN" altLang="en-US" sz="2400" smtClean="0"/>
              <a:t>网络连接</a:t>
            </a:r>
          </a:p>
          <a:p>
            <a:pPr eaLnBrk="1" hangingPunct="1">
              <a:lnSpc>
                <a:spcPct val="80000"/>
              </a:lnSpc>
              <a:buFontTx/>
              <a:buNone/>
            </a:pPr>
            <a:r>
              <a:rPr lang="zh-CN" altLang="en-US" sz="2400" smtClean="0"/>
              <a:t>	</a:t>
            </a:r>
            <a:r>
              <a:rPr lang="en-US" altLang="zh-CN" sz="2000" smtClean="0">
                <a:latin typeface="Times New Roman"/>
              </a:rPr>
              <a:t>Welchia</a:t>
            </a:r>
          </a:p>
          <a:p>
            <a:pPr eaLnBrk="1" hangingPunct="1">
              <a:lnSpc>
                <a:spcPct val="80000"/>
              </a:lnSpc>
            </a:pPr>
            <a:r>
              <a:rPr lang="zh-CN" altLang="en-US" sz="2400" smtClean="0"/>
              <a:t>拒绝服务</a:t>
            </a:r>
          </a:p>
          <a:p>
            <a:pPr eaLnBrk="1" hangingPunct="1">
              <a:lnSpc>
                <a:spcPct val="80000"/>
              </a:lnSpc>
              <a:buFontTx/>
              <a:buNone/>
            </a:pPr>
            <a:r>
              <a:rPr lang="en-US" altLang="zh-CN" sz="2000" smtClean="0">
                <a:latin typeface="Times New Roman"/>
              </a:rPr>
              <a:t> 	Code Red</a:t>
            </a:r>
            <a:endParaRPr lang="zh-CN" altLang="en-US" sz="2400" smtClean="0"/>
          </a:p>
          <a:p>
            <a:pPr eaLnBrk="1" hangingPunct="1">
              <a:lnSpc>
                <a:spcPct val="80000"/>
              </a:lnSpc>
            </a:pPr>
            <a:r>
              <a:rPr lang="zh-CN" altLang="en-US" sz="2400" smtClean="0"/>
              <a:t>信息窃取、控制</a:t>
            </a:r>
          </a:p>
          <a:p>
            <a:pPr lvl="1" eaLnBrk="1" hangingPunct="1">
              <a:lnSpc>
                <a:spcPct val="80000"/>
              </a:lnSpc>
            </a:pPr>
            <a:r>
              <a:rPr lang="zh-CN" altLang="en-US" sz="2000" smtClean="0">
                <a:latin typeface="Times New Roman"/>
              </a:rPr>
              <a:t>盗号木马</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pPr eaLnBrk="1" hangingPunct="1"/>
            <a:r>
              <a:rPr lang="zh-CN" altLang="en-US" smtClean="0"/>
              <a:t>恶意软件危害的例子</a:t>
            </a:r>
          </a:p>
        </p:txBody>
      </p:sp>
      <p:sp>
        <p:nvSpPr>
          <p:cNvPr id="45058" name="Rectangle 3"/>
          <p:cNvSpPr>
            <a:spLocks noGrp="1" noChangeArrowheads="1"/>
          </p:cNvSpPr>
          <p:nvPr>
            <p:ph type="body" idx="1"/>
          </p:nvPr>
        </p:nvSpPr>
        <p:spPr>
          <a:xfrm>
            <a:off x="755650" y="1844675"/>
            <a:ext cx="8108950" cy="4321175"/>
          </a:xfrm>
        </p:spPr>
        <p:txBody>
          <a:bodyPr/>
          <a:lstStyle/>
          <a:p>
            <a:pPr eaLnBrk="1" hangingPunct="1"/>
            <a:r>
              <a:rPr lang="en-US" altLang="zh-CN" smtClean="0"/>
              <a:t>CIH</a:t>
            </a:r>
          </a:p>
          <a:p>
            <a:pPr eaLnBrk="1" hangingPunct="1">
              <a:buFontTx/>
              <a:buNone/>
            </a:pPr>
            <a:r>
              <a:rPr lang="zh-CN" altLang="en-US" smtClean="0"/>
              <a:t>	</a:t>
            </a:r>
            <a:r>
              <a:rPr lang="zh-CN" altLang="en-US" sz="2400" smtClean="0">
                <a:latin typeface="楷体_GB2312" pitchFamily="49" charset="-122"/>
              </a:rPr>
              <a:t>主要表现在于</a:t>
            </a:r>
            <a:r>
              <a:rPr lang="en-US" altLang="zh-CN" sz="2400" smtClean="0">
                <a:latin typeface="楷体_GB2312" pitchFamily="49" charset="-122"/>
              </a:rPr>
              <a:t>CIH</a:t>
            </a:r>
            <a:r>
              <a:rPr lang="zh-CN" altLang="en-US" sz="2400" smtClean="0">
                <a:latin typeface="楷体_GB2312" pitchFamily="49" charset="-122"/>
              </a:rPr>
              <a:t>病毒发作后，硬盘数据全部丢失，甚至主板上的</a:t>
            </a:r>
            <a:r>
              <a:rPr lang="en-US" altLang="zh-CN" sz="2400" smtClean="0">
                <a:latin typeface="Times New Roman"/>
              </a:rPr>
              <a:t>BIOS</a:t>
            </a:r>
            <a:r>
              <a:rPr lang="zh-CN" altLang="en-US" sz="2400" smtClean="0">
                <a:latin typeface="楷体_GB2312" pitchFamily="49" charset="-122"/>
              </a:rPr>
              <a:t>中的原内容被会彻底破坏，主机无法启动。只有更换</a:t>
            </a:r>
            <a:r>
              <a:rPr lang="en-US" altLang="zh-CN" sz="2400" smtClean="0">
                <a:latin typeface="Times New Roman"/>
              </a:rPr>
              <a:t>BIOS</a:t>
            </a:r>
            <a:r>
              <a:rPr lang="zh-CN" altLang="en-US" sz="2400" smtClean="0">
                <a:latin typeface="楷体_GB2312" pitchFamily="49" charset="-122"/>
              </a:rPr>
              <a:t>，或是向固定在主板上的</a:t>
            </a:r>
            <a:r>
              <a:rPr lang="en-US" altLang="zh-CN" sz="2400" smtClean="0">
                <a:latin typeface="Times New Roman"/>
              </a:rPr>
              <a:t>BIOS</a:t>
            </a:r>
            <a:r>
              <a:rPr lang="zh-CN" altLang="en-US" sz="2400" smtClean="0">
                <a:latin typeface="楷体_GB2312" pitchFamily="49" charset="-122"/>
              </a:rPr>
              <a:t>中重新写入原来版本的程序，才能解决问题。</a:t>
            </a:r>
          </a:p>
          <a:p>
            <a:pPr eaLnBrk="1" hangingPunct="1"/>
            <a:r>
              <a:rPr lang="en-US" altLang="zh-CN" smtClean="0"/>
              <a:t>Welchia </a:t>
            </a:r>
          </a:p>
          <a:p>
            <a:pPr eaLnBrk="1" hangingPunct="1">
              <a:buFontTx/>
              <a:buNone/>
            </a:pPr>
            <a:r>
              <a:rPr lang="en-US" altLang="zh-CN" sz="2400" smtClean="0">
                <a:latin typeface="楷体_GB2312" pitchFamily="49" charset="-122"/>
              </a:rPr>
              <a:t>	</a:t>
            </a:r>
            <a:r>
              <a:rPr lang="zh-CN" altLang="en-US" sz="2400" smtClean="0">
                <a:latin typeface="楷体_GB2312" pitchFamily="49" charset="-122"/>
              </a:rPr>
              <a:t>网络被</a:t>
            </a:r>
            <a:r>
              <a:rPr lang="en-US" altLang="zh-CN" sz="2400" smtClean="0">
                <a:latin typeface="Times New Roman"/>
              </a:rPr>
              <a:t>ICMP</a:t>
            </a:r>
            <a:r>
              <a:rPr lang="zh-CN" altLang="en-US" sz="2400" smtClean="0">
                <a:latin typeface="楷体_GB2312" pitchFamily="49" charset="-122"/>
              </a:rPr>
              <a:t>扫描包彻底堵塞</a:t>
            </a:r>
            <a:endParaRPr lang="en-US" altLang="zh-CN" sz="2400" smtClean="0">
              <a:latin typeface="楷体_GB2312" pitchFamily="49"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eaLnBrk="1" hangingPunct="1"/>
            <a:endParaRPr lang="zh-CN" altLang="en-US" smtClean="0"/>
          </a:p>
        </p:txBody>
      </p:sp>
      <p:sp>
        <p:nvSpPr>
          <p:cNvPr id="46082" name="Rectangle 3"/>
          <p:cNvSpPr>
            <a:spLocks noGrp="1" noChangeArrowheads="1"/>
          </p:cNvSpPr>
          <p:nvPr>
            <p:ph type="body" idx="1"/>
          </p:nvPr>
        </p:nvSpPr>
        <p:spPr>
          <a:xfrm>
            <a:off x="838200" y="1628775"/>
            <a:ext cx="7772400" cy="4752975"/>
          </a:xfrm>
        </p:spPr>
        <p:txBody>
          <a:bodyPr/>
          <a:lstStyle/>
          <a:p>
            <a:pPr eaLnBrk="1" hangingPunct="1">
              <a:lnSpc>
                <a:spcPct val="90000"/>
              </a:lnSpc>
            </a:pPr>
            <a:r>
              <a:rPr lang="en-US" altLang="zh-CN" sz="2400" smtClean="0">
                <a:latin typeface="Times New Roman"/>
              </a:rPr>
              <a:t>Code Red</a:t>
            </a:r>
            <a:endParaRPr lang="zh-CN" altLang="en-US" sz="2800" smtClean="0"/>
          </a:p>
          <a:p>
            <a:pPr eaLnBrk="1" hangingPunct="1">
              <a:lnSpc>
                <a:spcPct val="90000"/>
              </a:lnSpc>
              <a:buFontTx/>
              <a:buNone/>
            </a:pPr>
            <a:r>
              <a:rPr lang="en-US" altLang="zh-CN" sz="2400" smtClean="0">
                <a:latin typeface="Times New Roman"/>
              </a:rPr>
              <a:t> 	</a:t>
            </a:r>
            <a:r>
              <a:rPr lang="zh-CN" altLang="en-US" sz="2400" smtClean="0">
                <a:latin typeface="Times New Roman"/>
              </a:rPr>
              <a:t>通过</a:t>
            </a:r>
            <a:r>
              <a:rPr lang="en-US" altLang="zh-CN" sz="2400" smtClean="0">
                <a:latin typeface="Times New Roman"/>
              </a:rPr>
              <a:t>Internet</a:t>
            </a:r>
            <a:r>
              <a:rPr lang="zh-CN" altLang="en-US" sz="2400" smtClean="0">
                <a:latin typeface="Times New Roman"/>
              </a:rPr>
              <a:t>传播，利用</a:t>
            </a:r>
            <a:r>
              <a:rPr lang="en-US" altLang="zh-CN" sz="2400" smtClean="0">
                <a:latin typeface="Times New Roman"/>
              </a:rPr>
              <a:t>IIS</a:t>
            </a:r>
            <a:r>
              <a:rPr lang="zh-CN" altLang="en-US" sz="2400" smtClean="0">
                <a:latin typeface="Times New Roman"/>
              </a:rPr>
              <a:t>服务漏洞， </a:t>
            </a:r>
            <a:r>
              <a:rPr lang="en-US" altLang="zh-CN" sz="2400" smtClean="0">
                <a:latin typeface="Times New Roman"/>
              </a:rPr>
              <a:t>SYN</a:t>
            </a:r>
            <a:r>
              <a:rPr lang="zh-CN" altLang="en-US" sz="2400" smtClean="0">
                <a:latin typeface="Times New Roman"/>
              </a:rPr>
              <a:t>包阻塞</a:t>
            </a:r>
            <a:r>
              <a:rPr lang="en-US" altLang="zh-CN" sz="2400" smtClean="0">
                <a:latin typeface="Times New Roman"/>
              </a:rPr>
              <a:t>IIS</a:t>
            </a:r>
            <a:r>
              <a:rPr lang="zh-CN" altLang="en-US" sz="2400" smtClean="0">
                <a:latin typeface="Times New Roman"/>
              </a:rPr>
              <a:t>服务，进而使整个机器不能正常访问</a:t>
            </a:r>
            <a:endParaRPr lang="zh-CN" altLang="en-US" sz="2400" b="1" smtClean="0"/>
          </a:p>
          <a:p>
            <a:pPr eaLnBrk="1" hangingPunct="1">
              <a:lnSpc>
                <a:spcPct val="90000"/>
              </a:lnSpc>
            </a:pPr>
            <a:r>
              <a:rPr lang="zh-CN" altLang="en-US" sz="2400" smtClean="0"/>
              <a:t>灰鸽子 木马</a:t>
            </a:r>
          </a:p>
          <a:p>
            <a:pPr eaLnBrk="1" hangingPunct="1">
              <a:lnSpc>
                <a:spcPct val="90000"/>
              </a:lnSpc>
              <a:buFontTx/>
              <a:buNone/>
            </a:pPr>
            <a:r>
              <a:rPr lang="zh-CN" altLang="en-US" sz="2400" smtClean="0"/>
              <a:t>    灰鸽子客户端和服务端都是采用</a:t>
            </a:r>
            <a:r>
              <a:rPr lang="en-US" altLang="zh-CN" sz="2400" smtClean="0"/>
              <a:t>Delphi</a:t>
            </a:r>
            <a:r>
              <a:rPr lang="zh-CN" altLang="en-US" sz="2400" smtClean="0"/>
              <a:t>编写。黑客利用客户端程序配置出服务端程序。可配置的信息主要包括上线类型（如等待连接还是主动连接）、主动连接时使用的公网</a:t>
            </a:r>
            <a:r>
              <a:rPr lang="en-US" altLang="zh-CN" sz="2400" smtClean="0"/>
              <a:t>IP</a:t>
            </a:r>
            <a:r>
              <a:rPr lang="zh-CN" altLang="en-US" sz="2400" smtClean="0"/>
              <a:t>、连接密码、使用的端口、启动项名称、服务名称，进程隐藏方式，使用的壳，代理，图标等等。 使得处于各种网络环境的用户都可能中毒。配置出来的服务端文件文件名为</a:t>
            </a:r>
            <a:r>
              <a:rPr lang="en-US" altLang="zh-CN" sz="2400" smtClean="0"/>
              <a:t>G_Server.exe</a:t>
            </a:r>
            <a:r>
              <a:rPr lang="zh-CN" altLang="en-US" sz="2400" smtClean="0"/>
              <a:t>（这是默认的，当然也可以改变）。然后黑客利用一切办法诱骗用户运行</a:t>
            </a:r>
            <a:r>
              <a:rPr lang="en-US" altLang="zh-CN" sz="2400" smtClean="0"/>
              <a:t>G_Server.exe</a:t>
            </a:r>
            <a:r>
              <a:rPr lang="zh-CN" altLang="en-US" sz="2400" smtClean="0"/>
              <a:t>程序。</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p:txBody>
          <a:bodyPr/>
          <a:lstStyle/>
          <a:p>
            <a:pPr eaLnBrk="1" hangingPunct="1"/>
            <a:r>
              <a:rPr lang="zh-CN" altLang="en-US" smtClean="0"/>
              <a:t>熊猫烧香病毒</a:t>
            </a:r>
          </a:p>
        </p:txBody>
      </p:sp>
      <p:sp>
        <p:nvSpPr>
          <p:cNvPr id="698371" name="Rectangle 3"/>
          <p:cNvSpPr>
            <a:spLocks noGrp="1" noChangeArrowheads="1"/>
          </p:cNvSpPr>
          <p:nvPr>
            <p:ph type="body" sz="half" idx="1"/>
          </p:nvPr>
        </p:nvSpPr>
        <p:spPr>
          <a:xfrm>
            <a:off x="457200" y="1905000"/>
            <a:ext cx="3808413" cy="4114800"/>
          </a:xfrm>
        </p:spPr>
        <p:txBody>
          <a:bodyPr/>
          <a:lstStyle/>
          <a:p>
            <a:pPr eaLnBrk="1" hangingPunct="1"/>
            <a:r>
              <a:rPr lang="zh-CN" altLang="en-US" sz="2800" smtClean="0"/>
              <a:t>该病毒发作时</a:t>
            </a:r>
          </a:p>
        </p:txBody>
      </p:sp>
      <p:pic>
        <p:nvPicPr>
          <p:cNvPr id="48131" name="Picture 4" descr="1"/>
          <p:cNvPicPr>
            <a:picLocks noChangeAspect="1" noChangeArrowheads="1" noCrop="1"/>
          </p:cNvPicPr>
          <p:nvPr/>
        </p:nvPicPr>
        <p:blipFill>
          <a:blip r:embed="rId4"/>
          <a:srcRect/>
          <a:stretch>
            <a:fillRect/>
          </a:stretch>
        </p:blipFill>
        <p:spPr bwMode="auto">
          <a:xfrm>
            <a:off x="971550" y="2924175"/>
            <a:ext cx="3168650" cy="2243138"/>
          </a:xfrm>
          <a:prstGeom prst="rect">
            <a:avLst/>
          </a:prstGeom>
          <a:noFill/>
          <a:ln w="9525">
            <a:noFill/>
            <a:miter lim="800000"/>
            <a:headEnd/>
            <a:tailEnd/>
          </a:ln>
        </p:spPr>
      </p:pic>
      <p:pic>
        <p:nvPicPr>
          <p:cNvPr id="48132" name="Picture 5" descr="2"/>
          <p:cNvPicPr>
            <a:picLocks noChangeAspect="1" noChangeArrowheads="1"/>
          </p:cNvPicPr>
          <p:nvPr/>
        </p:nvPicPr>
        <p:blipFill>
          <a:blip r:embed="rId5"/>
          <a:srcRect/>
          <a:stretch>
            <a:fillRect/>
          </a:stretch>
        </p:blipFill>
        <p:spPr bwMode="auto">
          <a:xfrm>
            <a:off x="4860925" y="2924175"/>
            <a:ext cx="3382963" cy="2233613"/>
          </a:xfrm>
          <a:prstGeom prst="rect">
            <a:avLst/>
          </a:prstGeom>
          <a:noFill/>
          <a:ln w="9525">
            <a:noFill/>
            <a:miter lim="800000"/>
            <a:headEnd/>
            <a:tailEnd/>
          </a:ln>
        </p:spPr>
      </p:pic>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98370">
                                            <p:txEl>
                                              <p:pRg st="0" end="0"/>
                                            </p:txEl>
                                          </p:spTgt>
                                        </p:tgtEl>
                                        <p:attrNameLst>
                                          <p:attrName>style.visibility</p:attrName>
                                        </p:attrNameLst>
                                      </p:cBhvr>
                                      <p:to>
                                        <p:strVal val="visible"/>
                                      </p:to>
                                    </p:set>
                                    <p:anim calcmode="lin" valueType="num">
                                      <p:cBhvr additive="base">
                                        <p:cTn id="7" dur="500" fill="hold"/>
                                        <p:tgtEl>
                                          <p:spTgt spid="69837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9837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打开时发金属声.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98371">
                                            <p:txEl>
                                              <p:pRg st="0" end="0"/>
                                            </p:txEl>
                                          </p:spTgt>
                                        </p:tgtEl>
                                        <p:attrNameLst>
                                          <p:attrName>style.visibility</p:attrName>
                                        </p:attrNameLst>
                                      </p:cBhvr>
                                      <p:to>
                                        <p:strVal val="visible"/>
                                      </p:to>
                                    </p:set>
                                    <p:anim calcmode="lin" valueType="num">
                                      <p:cBhvr additive="base">
                                        <p:cTn id="13" dur="500" fill="hold"/>
                                        <p:tgtEl>
                                          <p:spTgt spid="69837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9837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370" grpId="0" build="p" autoUpdateAnimBg="0" advAuto="0"/>
      <p:bldP spid="698371"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468313" y="1052513"/>
            <a:ext cx="8229600" cy="711200"/>
          </a:xfrm>
        </p:spPr>
        <p:txBody>
          <a:bodyPr/>
          <a:lstStyle/>
          <a:p>
            <a:pPr eaLnBrk="1" hangingPunct="1"/>
            <a:r>
              <a:rPr lang="zh-CN" altLang="en-US" sz="4000" smtClean="0"/>
              <a:t>熊猫烧香（变种 </a:t>
            </a:r>
            <a:r>
              <a:rPr lang="en-US" altLang="zh-CN" sz="4000" smtClean="0"/>
              <a:t>spoclsv.exe  </a:t>
            </a:r>
            <a:r>
              <a:rPr lang="zh-CN" altLang="en-US" sz="4000" smtClean="0"/>
              <a:t>）</a:t>
            </a:r>
          </a:p>
        </p:txBody>
      </p:sp>
      <p:sp>
        <p:nvSpPr>
          <p:cNvPr id="49154" name="Rectangle 3"/>
          <p:cNvSpPr>
            <a:spLocks noGrp="1" noChangeArrowheads="1"/>
          </p:cNvSpPr>
          <p:nvPr>
            <p:ph type="body" idx="1"/>
          </p:nvPr>
        </p:nvSpPr>
        <p:spPr>
          <a:xfrm>
            <a:off x="395288" y="1989138"/>
            <a:ext cx="8748712" cy="4608512"/>
          </a:xfrm>
        </p:spPr>
        <p:txBody>
          <a:bodyPr/>
          <a:lstStyle/>
          <a:p>
            <a:pPr eaLnBrk="1" hangingPunct="1">
              <a:lnSpc>
                <a:spcPct val="80000"/>
              </a:lnSpc>
            </a:pPr>
            <a:r>
              <a:rPr lang="zh-CN" altLang="en-US" sz="2000" smtClean="0"/>
              <a:t>感染机制：</a:t>
            </a:r>
            <a:r>
              <a:rPr lang="en-US" altLang="zh-CN" sz="2000" smtClean="0"/>
              <a:t>IE7</a:t>
            </a:r>
            <a:r>
              <a:rPr lang="zh-CN" altLang="en-US" sz="2000" smtClean="0"/>
              <a:t>的漏洞、木马、局域网、移动存储设备。</a:t>
            </a:r>
          </a:p>
          <a:p>
            <a:pPr eaLnBrk="1" hangingPunct="1">
              <a:lnSpc>
                <a:spcPct val="80000"/>
              </a:lnSpc>
            </a:pPr>
            <a:r>
              <a:rPr lang="zh-CN" altLang="en-US" sz="2000" smtClean="0"/>
              <a:t>感染过程：</a:t>
            </a:r>
          </a:p>
          <a:p>
            <a:pPr lvl="1" eaLnBrk="1" hangingPunct="1">
              <a:lnSpc>
                <a:spcPct val="80000"/>
              </a:lnSpc>
            </a:pPr>
            <a:r>
              <a:rPr lang="zh-CN" altLang="en-US" sz="1800" smtClean="0"/>
              <a:t>运行后复制自身到系统目录</a:t>
            </a:r>
            <a:r>
              <a:rPr lang="en-US" altLang="zh-CN" sz="1800" smtClean="0"/>
              <a:t>:%System%\drivers\spoclsv.exe</a:t>
            </a:r>
            <a:r>
              <a:rPr lang="zh-CN" altLang="en-US" sz="1800" smtClean="0"/>
              <a:t>。</a:t>
            </a:r>
          </a:p>
          <a:p>
            <a:pPr lvl="1" eaLnBrk="1" hangingPunct="1">
              <a:lnSpc>
                <a:spcPct val="80000"/>
              </a:lnSpc>
            </a:pPr>
            <a:r>
              <a:rPr lang="zh-CN" altLang="en-US" sz="1800" smtClean="0"/>
              <a:t> 创建启动项</a:t>
            </a:r>
            <a:r>
              <a:rPr lang="en-US" altLang="zh-CN" sz="1800" smtClean="0"/>
              <a:t>[HKEY_CURRENT_USER\Software\Microsoft\Windows\CurrentVersion\Run]"svcshare"="%System%\drivers\spoclsv.exe“</a:t>
            </a:r>
          </a:p>
          <a:p>
            <a:pPr lvl="1" eaLnBrk="1" hangingPunct="1">
              <a:lnSpc>
                <a:spcPct val="80000"/>
              </a:lnSpc>
            </a:pPr>
            <a:r>
              <a:rPr lang="zh-CN" altLang="en-US" sz="2000" smtClean="0"/>
              <a:t>修改注册表信息干扰“显示所有文件和文件夹”设置：</a:t>
            </a:r>
            <a:r>
              <a:rPr lang="en-US" altLang="zh-CN" sz="2000" smtClean="0"/>
              <a:t>HKEY_LOCAL_MACHINE\SOFTWARE\Microsoft\Windows\CurrentVersion\Explorer\Advanced\Folder\Hidden\SHOWALL]"CheckedValue"=dword:00000000</a:t>
            </a:r>
          </a:p>
          <a:p>
            <a:pPr lvl="1" eaLnBrk="1" hangingPunct="1">
              <a:lnSpc>
                <a:spcPct val="80000"/>
              </a:lnSpc>
            </a:pPr>
            <a:r>
              <a:rPr lang="zh-CN" altLang="en-US" sz="2000" smtClean="0"/>
              <a:t>在各分区根目录生成副本：</a:t>
            </a:r>
            <a:r>
              <a:rPr lang="en-US" altLang="zh-CN" sz="2000" smtClean="0"/>
              <a:t>X:\setup.exe  X:\autorun.inf </a:t>
            </a:r>
          </a:p>
          <a:p>
            <a:pPr lvl="1" eaLnBrk="1" hangingPunct="1">
              <a:lnSpc>
                <a:spcPct val="80000"/>
              </a:lnSpc>
            </a:pPr>
            <a:r>
              <a:rPr lang="zh-CN" altLang="en-US" sz="1800" smtClean="0"/>
              <a:t>关闭对头窗口、进程，禁用对头服务，禁用系统安全项</a:t>
            </a:r>
          </a:p>
          <a:p>
            <a:pPr lvl="1" eaLnBrk="1" hangingPunct="1">
              <a:lnSpc>
                <a:spcPct val="80000"/>
              </a:lnSpc>
            </a:pPr>
            <a:r>
              <a:rPr lang="zh-CN" altLang="en-US" sz="1800" smtClean="0"/>
              <a:t>遍历目录，感染</a:t>
            </a:r>
            <a:r>
              <a:rPr lang="en-US" altLang="zh-CN" sz="2000" smtClean="0"/>
              <a:t>exe</a:t>
            </a:r>
            <a:r>
              <a:rPr lang="zh-CN" altLang="en-US" sz="2000" smtClean="0"/>
              <a:t>、</a:t>
            </a:r>
            <a:r>
              <a:rPr lang="en-US" altLang="zh-CN" sz="2000" smtClean="0"/>
              <a:t>com</a:t>
            </a:r>
            <a:r>
              <a:rPr lang="zh-CN" altLang="en-US" sz="2000" smtClean="0"/>
              <a:t>、</a:t>
            </a:r>
            <a:r>
              <a:rPr lang="en-US" altLang="zh-CN" sz="2000" smtClean="0"/>
              <a:t>scr</a:t>
            </a:r>
            <a:r>
              <a:rPr lang="zh-CN" altLang="en-US" sz="2000" smtClean="0"/>
              <a:t>、</a:t>
            </a:r>
            <a:r>
              <a:rPr lang="en-US" altLang="zh-CN" sz="2000" smtClean="0"/>
              <a:t>pif</a:t>
            </a:r>
            <a:r>
              <a:rPr lang="zh-CN" altLang="en-US" sz="2000" smtClean="0"/>
              <a:t>等文件；将自身捆绑在被感染文件前端，并在尾部添加标记信息：</a:t>
            </a:r>
            <a:r>
              <a:rPr lang="en-US" altLang="zh-CN" sz="2000" smtClean="0"/>
              <a:t>QUOTE:.WhBoy{</a:t>
            </a:r>
            <a:r>
              <a:rPr lang="zh-CN" altLang="en-US" sz="2000" smtClean="0"/>
              <a:t>原文件名</a:t>
            </a:r>
            <a:r>
              <a:rPr lang="en-US" altLang="zh-CN" sz="2000" smtClean="0"/>
              <a:t>}.exe.{</a:t>
            </a:r>
            <a:r>
              <a:rPr lang="zh-CN" altLang="en-US" sz="2000" smtClean="0"/>
              <a:t>原文件大小</a:t>
            </a:r>
            <a:r>
              <a:rPr lang="en-US" altLang="zh-CN" sz="2000" smtClean="0"/>
              <a:t>}.</a:t>
            </a:r>
          </a:p>
          <a:p>
            <a:pPr lvl="1" eaLnBrk="1" hangingPunct="1">
              <a:lnSpc>
                <a:spcPct val="80000"/>
              </a:lnSpc>
            </a:pPr>
            <a:r>
              <a:rPr lang="zh-CN" altLang="en-US" sz="1800" smtClean="0"/>
              <a:t>在本局域网内尝试弱口令</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zh-CN" altLang="en-US" sz="4000" smtClean="0"/>
              <a:t>熊猫烧香（变种 </a:t>
            </a:r>
            <a:r>
              <a:rPr lang="en-US" altLang="zh-CN" sz="4000" smtClean="0"/>
              <a:t>SVCH0ST.exe </a:t>
            </a:r>
            <a:r>
              <a:rPr lang="zh-CN" altLang="en-US" sz="4000" smtClean="0"/>
              <a:t>）</a:t>
            </a:r>
          </a:p>
        </p:txBody>
      </p:sp>
      <p:sp>
        <p:nvSpPr>
          <p:cNvPr id="50178" name="Rectangle 3"/>
          <p:cNvSpPr>
            <a:spLocks noGrp="1" noChangeArrowheads="1"/>
          </p:cNvSpPr>
          <p:nvPr>
            <p:ph type="body" idx="1"/>
          </p:nvPr>
        </p:nvSpPr>
        <p:spPr/>
        <p:txBody>
          <a:bodyPr/>
          <a:lstStyle/>
          <a:p>
            <a:pPr eaLnBrk="1" hangingPunct="1">
              <a:lnSpc>
                <a:spcPct val="80000"/>
              </a:lnSpc>
            </a:pPr>
            <a:r>
              <a:rPr lang="zh-CN" altLang="en-US" sz="2400" smtClean="0"/>
              <a:t>每隔一段时间（</a:t>
            </a:r>
            <a:r>
              <a:rPr lang="en-US" altLang="zh-CN" sz="2400" smtClean="0"/>
              <a:t>18</a:t>
            </a:r>
            <a:r>
              <a:rPr lang="zh-CN" altLang="en-US" sz="2400" smtClean="0"/>
              <a:t>秒）访问固定链接，查询新的变种</a:t>
            </a:r>
          </a:p>
          <a:p>
            <a:pPr eaLnBrk="1" hangingPunct="1">
              <a:lnSpc>
                <a:spcPct val="80000"/>
              </a:lnSpc>
            </a:pPr>
            <a:r>
              <a:rPr lang="zh-CN" altLang="en-US" sz="2400" smtClean="0"/>
              <a:t>刷新</a:t>
            </a:r>
            <a:r>
              <a:rPr lang="en-US" altLang="zh-CN" sz="2400" smtClean="0"/>
              <a:t>bbs.qq.com</a:t>
            </a:r>
            <a:r>
              <a:rPr lang="zh-CN" altLang="en-US" sz="2400" smtClean="0"/>
              <a:t>，某</a:t>
            </a:r>
            <a:r>
              <a:rPr lang="en-US" altLang="zh-CN" sz="2400" smtClean="0"/>
              <a:t>QQ</a:t>
            </a:r>
            <a:r>
              <a:rPr lang="zh-CN" altLang="en-US" sz="2400" smtClean="0"/>
              <a:t>秀链接。</a:t>
            </a:r>
          </a:p>
          <a:p>
            <a:pPr eaLnBrk="1" hangingPunct="1">
              <a:lnSpc>
                <a:spcPct val="80000"/>
              </a:lnSpc>
            </a:pPr>
            <a:r>
              <a:rPr lang="zh-CN" altLang="en-US" sz="2400" smtClean="0"/>
              <a:t>连接*****</a:t>
            </a:r>
            <a:r>
              <a:rPr lang="en-US" altLang="zh-CN" sz="2400" smtClean="0"/>
              <a:t>.3322.org</a:t>
            </a:r>
            <a:r>
              <a:rPr lang="zh-CN" altLang="en-US" sz="2400" smtClean="0"/>
              <a:t>下载某文件，并根据该文件记录的地址，去</a:t>
            </a:r>
            <a:r>
              <a:rPr lang="en-US" altLang="zh-CN" sz="2400" smtClean="0"/>
              <a:t>www.****.com</a:t>
            </a:r>
            <a:r>
              <a:rPr lang="zh-CN" altLang="en-US" sz="2400" smtClean="0"/>
              <a:t>下载某</a:t>
            </a:r>
            <a:r>
              <a:rPr lang="en-US" altLang="zh-CN" sz="2400" smtClean="0"/>
              <a:t>ddos</a:t>
            </a:r>
            <a:r>
              <a:rPr lang="zh-CN" altLang="en-US" sz="2400" smtClean="0"/>
              <a:t>程序，下载成功后执行该程序。 </a:t>
            </a:r>
          </a:p>
          <a:p>
            <a:pPr eaLnBrk="1" hangingPunct="1">
              <a:lnSpc>
                <a:spcPct val="80000"/>
              </a:lnSpc>
            </a:pPr>
            <a:r>
              <a:rPr lang="zh-CN" altLang="en-US" sz="2400" smtClean="0"/>
              <a:t>连接</a:t>
            </a:r>
            <a:r>
              <a:rPr lang="en-US" altLang="zh-CN" sz="2400" smtClean="0"/>
              <a:t>ddos2.****.com</a:t>
            </a:r>
            <a:r>
              <a:rPr lang="zh-CN" altLang="en-US" sz="2400" smtClean="0"/>
              <a:t>，获取攻击地址列表和攻击配置，并根据配置文件，进行相应的攻击。 </a:t>
            </a:r>
            <a:br>
              <a:rPr lang="zh-CN" altLang="en-US" sz="2400" smtClean="0"/>
            </a:br>
            <a:r>
              <a:rPr lang="zh-CN" altLang="en-US" sz="2400" smtClean="0"/>
              <a:t>   配置文件如下： </a:t>
            </a:r>
            <a:br>
              <a:rPr lang="zh-CN" altLang="en-US" sz="2400" smtClean="0"/>
            </a:br>
            <a:r>
              <a:rPr lang="zh-CN" altLang="en-US" sz="2400" smtClean="0"/>
              <a:t>    </a:t>
            </a:r>
            <a:r>
              <a:rPr lang="en-US" altLang="zh-CN" sz="2400" smtClean="0">
                <a:hlinkClick r:id="rId2"/>
              </a:rPr>
              <a:t>www.victim.net:3389</a:t>
            </a:r>
            <a:r>
              <a:rPr lang="en-US" altLang="zh-CN" sz="2400" smtClean="0"/>
              <a:t> </a:t>
            </a:r>
            <a:br>
              <a:rPr lang="en-US" altLang="zh-CN" sz="2400" smtClean="0"/>
            </a:br>
            <a:r>
              <a:rPr lang="en-US" altLang="zh-CN" sz="2400" smtClean="0"/>
              <a:t>    </a:t>
            </a:r>
            <a:r>
              <a:rPr lang="en-US" altLang="zh-CN" sz="2400" smtClean="0">
                <a:hlinkClick r:id="rId3"/>
              </a:rPr>
              <a:t>www.victim.net:80</a:t>
            </a:r>
            <a:r>
              <a:rPr lang="en-US" altLang="zh-CN" sz="2400" smtClean="0"/>
              <a:t> </a:t>
            </a:r>
            <a:br>
              <a:rPr lang="en-US" altLang="zh-CN" sz="2400" smtClean="0"/>
            </a:br>
            <a:r>
              <a:rPr lang="en-US" altLang="zh-CN" sz="2400" smtClean="0"/>
              <a:t>    </a:t>
            </a:r>
            <a:r>
              <a:rPr lang="en-US" altLang="zh-CN" sz="2400" smtClean="0">
                <a:hlinkClick r:id="rId4"/>
              </a:rPr>
              <a:t>www.victim.com:80</a:t>
            </a:r>
            <a:r>
              <a:rPr lang="en-US" altLang="zh-CN" sz="2400" smtClean="0"/>
              <a:t> </a:t>
            </a:r>
            <a:br>
              <a:rPr lang="en-US" altLang="zh-CN" sz="2400" smtClean="0"/>
            </a:br>
            <a:r>
              <a:rPr lang="en-US" altLang="zh-CN" sz="2400" smtClean="0"/>
              <a:t>    </a:t>
            </a:r>
            <a:r>
              <a:rPr lang="en-US" altLang="zh-CN" sz="2400" smtClean="0">
                <a:hlinkClick r:id="rId3"/>
              </a:rPr>
              <a:t>www.victim.net:80</a:t>
            </a:r>
            <a:r>
              <a:rPr lang="en-US" altLang="zh-CN" sz="2400" smtClean="0"/>
              <a:t> </a:t>
            </a:r>
            <a:br>
              <a:rPr lang="en-US" altLang="zh-CN" sz="2400" smtClean="0"/>
            </a:br>
            <a:endParaRPr lang="zh-CN" altLang="en-US" sz="240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Rectangle 2"/>
          <p:cNvSpPr>
            <a:spLocks noGrp="1" noChangeArrowheads="1"/>
          </p:cNvSpPr>
          <p:nvPr>
            <p:ph type="title"/>
          </p:nvPr>
        </p:nvSpPr>
        <p:spPr/>
        <p:txBody>
          <a:bodyPr/>
          <a:lstStyle/>
          <a:p>
            <a:pPr eaLnBrk="1" hangingPunct="1"/>
            <a:endParaRPr lang="zh-CN" altLang="en-US" smtClean="0"/>
          </a:p>
        </p:txBody>
      </p:sp>
      <p:sp>
        <p:nvSpPr>
          <p:cNvPr id="196610" name="Rectangle 3"/>
          <p:cNvSpPr>
            <a:spLocks noGrp="1" noChangeArrowheads="1"/>
          </p:cNvSpPr>
          <p:nvPr>
            <p:ph type="body" idx="1"/>
          </p:nvPr>
        </p:nvSpPr>
        <p:spPr/>
        <p:txBody>
          <a:bodyPr/>
          <a:lstStyle/>
          <a:p>
            <a:pPr eaLnBrk="1" hangingPunct="1"/>
            <a:r>
              <a:rPr lang="zh-CN" altLang="en-US" sz="2800" smtClean="0"/>
              <a:t>网络病毒与攻击</a:t>
            </a:r>
          </a:p>
          <a:p>
            <a:pPr lvl="1" eaLnBrk="1" hangingPunct="1"/>
            <a:r>
              <a:rPr lang="zh-CN" altLang="en-US" sz="2400" smtClean="0"/>
              <a:t>是一种智能化、自动化，综合心理学、网络攻击、密码学和计算机传统病毒技术，利用各种漏洞或使用者误用，被动或主动通过网络进行传播的，有可能不需要使用者干预即可运行的攻击性程序或代码 </a:t>
            </a:r>
          </a:p>
          <a:p>
            <a:pPr lvl="1" eaLnBrk="1" hangingPunct="1"/>
            <a:r>
              <a:rPr lang="zh-CN" altLang="en-US" sz="2400" smtClean="0"/>
              <a:t>使用者误用例子</a:t>
            </a:r>
            <a:r>
              <a:rPr lang="en-US" altLang="zh-CN" sz="2400" smtClean="0"/>
              <a:t>:</a:t>
            </a:r>
            <a:r>
              <a:rPr lang="zh-CN" altLang="en-US" sz="2400" smtClean="0"/>
              <a:t>以</a:t>
            </a:r>
            <a:r>
              <a:rPr lang="en-US" altLang="zh-CN" sz="2400" smtClean="0"/>
              <a:t>ActiveX</a:t>
            </a:r>
            <a:r>
              <a:rPr lang="zh-CN" altLang="en-US" sz="2400" smtClean="0"/>
              <a:t>技术和</a:t>
            </a:r>
            <a:r>
              <a:rPr lang="en-US" altLang="zh-CN" sz="2400" smtClean="0"/>
              <a:t>Java Applet</a:t>
            </a:r>
            <a:r>
              <a:rPr lang="zh-CN" altLang="en-US" sz="2400" smtClean="0"/>
              <a:t>为载体，潜伏在</a:t>
            </a:r>
            <a:r>
              <a:rPr lang="en-US" altLang="zh-CN" sz="2400" smtClean="0"/>
              <a:t>HTML</a:t>
            </a:r>
            <a:r>
              <a:rPr lang="zh-CN" altLang="en-US" sz="2400" smtClean="0"/>
              <a:t>网页里面。用户只要简单地浏览</a:t>
            </a:r>
            <a:r>
              <a:rPr lang="en-US" altLang="zh-CN" sz="2400" smtClean="0"/>
              <a:t>Internet</a:t>
            </a:r>
            <a:r>
              <a:rPr lang="zh-CN" altLang="en-US" sz="2400" smtClean="0"/>
              <a:t>网页，就会将</a:t>
            </a:r>
            <a:r>
              <a:rPr lang="en-US" altLang="zh-CN" sz="2400" smtClean="0"/>
              <a:t>ActiveX</a:t>
            </a:r>
            <a:r>
              <a:rPr lang="zh-CN" altLang="en-US" sz="2400" smtClean="0"/>
              <a:t>或</a:t>
            </a:r>
            <a:r>
              <a:rPr lang="en-US" altLang="zh-CN" sz="2400" smtClean="0"/>
              <a:t>Java</a:t>
            </a:r>
            <a:r>
              <a:rPr lang="zh-CN" altLang="en-US" sz="2400" smtClean="0"/>
              <a:t>程序下载到自己的硬盘中，这时用户完全毫无觉察。</a:t>
            </a:r>
          </a:p>
        </p:txBody>
      </p:sp>
    </p:spTree>
    <p:extLst>
      <p:ext uri="{BB962C8B-B14F-4D97-AF65-F5344CB8AC3E}">
        <p14:creationId xmlns:p14="http://schemas.microsoft.com/office/powerpoint/2010/main" val="35974794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Rectangle 2"/>
          <p:cNvSpPr>
            <a:spLocks noGrp="1" noChangeArrowheads="1"/>
          </p:cNvSpPr>
          <p:nvPr>
            <p:ph type="title"/>
          </p:nvPr>
        </p:nvSpPr>
        <p:spPr/>
        <p:txBody>
          <a:bodyPr/>
          <a:lstStyle/>
          <a:p>
            <a:pPr eaLnBrk="1" hangingPunct="1"/>
            <a:endParaRPr lang="zh-CN" altLang="en-US" smtClean="0"/>
          </a:p>
        </p:txBody>
      </p:sp>
      <p:sp>
        <p:nvSpPr>
          <p:cNvPr id="197634" name="Rectangle 3"/>
          <p:cNvSpPr>
            <a:spLocks noGrp="1" noChangeArrowheads="1"/>
          </p:cNvSpPr>
          <p:nvPr>
            <p:ph type="body" idx="1"/>
          </p:nvPr>
        </p:nvSpPr>
        <p:spPr/>
        <p:txBody>
          <a:bodyPr/>
          <a:lstStyle/>
          <a:p>
            <a:pPr eaLnBrk="1" hangingPunct="1"/>
            <a:r>
              <a:rPr lang="zh-CN" altLang="en-US" smtClean="0"/>
              <a:t>网络病毒及攻击程序的引导</a:t>
            </a:r>
          </a:p>
          <a:p>
            <a:pPr lvl="1" eaLnBrk="1" hangingPunct="1"/>
            <a:r>
              <a:rPr lang="zh-CN" altLang="en-US" smtClean="0"/>
              <a:t>利用漏洞进行网络攻击获得运行权限：缓冲区溢出攻击</a:t>
            </a:r>
          </a:p>
          <a:p>
            <a:pPr lvl="1" eaLnBrk="1" hangingPunct="1"/>
            <a:r>
              <a:rPr lang="zh-CN" altLang="en-US" smtClean="0"/>
              <a:t>用户的误用行为：人为的网络下载、弱口令</a:t>
            </a:r>
          </a:p>
          <a:p>
            <a:pPr lvl="1" eaLnBrk="1" hangingPunct="1"/>
            <a:r>
              <a:rPr lang="zh-CN" altLang="en-US" smtClean="0"/>
              <a:t>协议的缺陷：局域网访问、嗅探</a:t>
            </a:r>
          </a:p>
          <a:p>
            <a:pPr lvl="1" eaLnBrk="1" hangingPunct="1"/>
            <a:r>
              <a:rPr lang="zh-CN" altLang="en-US" smtClean="0"/>
              <a:t>。。。。。。。</a:t>
            </a:r>
          </a:p>
        </p:txBody>
      </p:sp>
    </p:spTree>
    <p:extLst>
      <p:ext uri="{BB962C8B-B14F-4D97-AF65-F5344CB8AC3E}">
        <p14:creationId xmlns:p14="http://schemas.microsoft.com/office/powerpoint/2010/main" val="465042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381000" y="3263900"/>
            <a:ext cx="8229600" cy="1244600"/>
          </a:xfrm>
        </p:spPr>
        <p:txBody>
          <a:bodyPr/>
          <a:lstStyle/>
          <a:p>
            <a:pPr eaLnBrk="1" hangingPunct="1"/>
            <a:r>
              <a:rPr lang="zh-CN" altLang="en-US" sz="4000" smtClean="0"/>
              <a:t>恶意软件防范</a:t>
            </a:r>
            <a:r>
              <a:rPr lang="zh-CN" altLang="en-US" smtClean="0">
                <a:ea typeface="华文中宋"/>
                <a:cs typeface="华文中宋"/>
              </a:rPr>
              <a:t/>
            </a:r>
            <a:br>
              <a:rPr lang="zh-CN" altLang="en-US" smtClean="0">
                <a:ea typeface="华文中宋"/>
                <a:cs typeface="华文中宋"/>
              </a:rPr>
            </a:br>
            <a:endParaRPr lang="zh-CN" altLang="en-US" sz="3200" smtClean="0">
              <a:ea typeface="华文中宋"/>
              <a:cs typeface="华文中宋"/>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Rectangle 2"/>
          <p:cNvSpPr>
            <a:spLocks noGrp="1" noChangeArrowheads="1"/>
          </p:cNvSpPr>
          <p:nvPr>
            <p:ph type="title"/>
          </p:nvPr>
        </p:nvSpPr>
        <p:spPr/>
        <p:txBody>
          <a:bodyPr/>
          <a:lstStyle/>
          <a:p>
            <a:pPr eaLnBrk="1" hangingPunct="1"/>
            <a:r>
              <a:rPr lang="zh-CN" altLang="en-US" sz="4000" smtClean="0"/>
              <a:t>典型的网络病毒</a:t>
            </a:r>
            <a:r>
              <a:rPr lang="en-US" altLang="zh-CN" sz="4000" smtClean="0"/>
              <a:t>:</a:t>
            </a:r>
            <a:r>
              <a:rPr lang="zh-CN" altLang="en-US" sz="4000" smtClean="0"/>
              <a:t>尼姆达蠕虫病毒</a:t>
            </a:r>
          </a:p>
        </p:txBody>
      </p:sp>
      <p:sp>
        <p:nvSpPr>
          <p:cNvPr id="198658" name="Rectangle 3"/>
          <p:cNvSpPr>
            <a:spLocks noGrp="1" noChangeArrowheads="1"/>
          </p:cNvSpPr>
          <p:nvPr>
            <p:ph type="body" idx="1"/>
          </p:nvPr>
        </p:nvSpPr>
        <p:spPr/>
        <p:txBody>
          <a:bodyPr/>
          <a:lstStyle/>
          <a:p>
            <a:pPr eaLnBrk="1" hangingPunct="1"/>
            <a:r>
              <a:rPr lang="zh-CN" altLang="en-US" sz="2800" smtClean="0"/>
              <a:t>尼姆达通过网络对</a:t>
            </a:r>
            <a:r>
              <a:rPr lang="en-US" altLang="zh-CN" sz="2800" smtClean="0"/>
              <a:t>Windows</a:t>
            </a:r>
            <a:r>
              <a:rPr lang="zh-CN" altLang="en-US" sz="2800" smtClean="0"/>
              <a:t>操作系统进行感染的蠕虫。但是它与以前所有的网络蠕虫的最大不同之处在于，尼姆达通过多种不同的途径进行传播，而且感染多种</a:t>
            </a:r>
            <a:r>
              <a:rPr lang="en-US" altLang="zh-CN" sz="2800" smtClean="0"/>
              <a:t>Windows</a:t>
            </a:r>
            <a:r>
              <a:rPr lang="zh-CN" altLang="en-US" sz="2800" smtClean="0"/>
              <a:t>操作系统。</a:t>
            </a:r>
          </a:p>
          <a:p>
            <a:pPr eaLnBrk="1" hangingPunct="1"/>
            <a:r>
              <a:rPr lang="zh-CN" altLang="en-US" sz="2800" smtClean="0"/>
              <a:t>尼姆达用了半小时之内就传遍了整个世界，对</a:t>
            </a:r>
            <a:r>
              <a:rPr lang="en-US" altLang="zh-CN" sz="2800" smtClean="0"/>
              <a:t>Nimda</a:t>
            </a:r>
            <a:r>
              <a:rPr lang="zh-CN" altLang="en-US" sz="2800" smtClean="0"/>
              <a:t>造成的损失评估数据从</a:t>
            </a:r>
            <a:r>
              <a:rPr lang="en-US" altLang="zh-CN" sz="2800" smtClean="0"/>
              <a:t>5</a:t>
            </a:r>
            <a:r>
              <a:rPr lang="zh-CN" altLang="en-US" sz="2800" smtClean="0"/>
              <a:t>亿美元攀升到</a:t>
            </a:r>
            <a:r>
              <a:rPr lang="en-US" altLang="zh-CN" sz="2800" smtClean="0"/>
              <a:t>26</a:t>
            </a:r>
            <a:r>
              <a:rPr lang="zh-CN" altLang="en-US" sz="2800" smtClean="0"/>
              <a:t>亿美元后，继续攀升，到现在已无法估计。</a:t>
            </a:r>
          </a:p>
        </p:txBody>
      </p:sp>
    </p:spTree>
    <p:extLst>
      <p:ext uri="{BB962C8B-B14F-4D97-AF65-F5344CB8AC3E}">
        <p14:creationId xmlns:p14="http://schemas.microsoft.com/office/powerpoint/2010/main" val="30913498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9681" name="Rectangle 2"/>
          <p:cNvSpPr>
            <a:spLocks noGrp="1" noChangeArrowheads="1"/>
          </p:cNvSpPr>
          <p:nvPr>
            <p:ph type="title"/>
          </p:nvPr>
        </p:nvSpPr>
        <p:spPr>
          <a:xfrm>
            <a:off x="2232025" y="1457325"/>
            <a:ext cx="5437188" cy="327025"/>
          </a:xfrm>
        </p:spPr>
        <p:txBody>
          <a:bodyPr/>
          <a:lstStyle/>
          <a:p>
            <a:pPr eaLnBrk="1" hangingPunct="1"/>
            <a:r>
              <a:rPr lang="en-US" altLang="zh-CN" sz="3700" smtClean="0">
                <a:solidFill>
                  <a:schemeClr val="tx1"/>
                </a:solidFill>
              </a:rPr>
              <a:t>Worm.Nimda</a:t>
            </a:r>
            <a:r>
              <a:rPr lang="zh-CN" altLang="en-US" sz="3700" smtClean="0">
                <a:solidFill>
                  <a:schemeClr val="tx1"/>
                </a:solidFill>
              </a:rPr>
              <a:t>传播方式</a:t>
            </a:r>
          </a:p>
        </p:txBody>
      </p:sp>
      <p:pic>
        <p:nvPicPr>
          <p:cNvPr id="199682" name="Picture 3" descr="NIMDA"/>
          <p:cNvPicPr>
            <a:picLocks noGrp="1" noChangeAspect="1" noChangeArrowheads="1"/>
          </p:cNvPicPr>
          <p:nvPr>
            <p:ph idx="1"/>
          </p:nvPr>
        </p:nvPicPr>
        <p:blipFill>
          <a:blip r:embed="rId2"/>
          <a:srcRect/>
          <a:stretch>
            <a:fillRect/>
          </a:stretch>
        </p:blipFill>
        <p:spPr>
          <a:xfrm>
            <a:off x="971550" y="1246188"/>
            <a:ext cx="7777163" cy="5307012"/>
          </a:xfrm>
        </p:spPr>
      </p:pic>
    </p:spTree>
    <p:extLst>
      <p:ext uri="{BB962C8B-B14F-4D97-AF65-F5344CB8AC3E}">
        <p14:creationId xmlns:p14="http://schemas.microsoft.com/office/powerpoint/2010/main" val="13423226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705" name="Picture 2" descr="NIMDA传播方式"/>
          <p:cNvPicPr>
            <a:picLocks noChangeAspect="1" noChangeArrowheads="1"/>
          </p:cNvPicPr>
          <p:nvPr/>
        </p:nvPicPr>
        <p:blipFill>
          <a:blip r:embed="rId2"/>
          <a:srcRect/>
          <a:stretch>
            <a:fillRect/>
          </a:stretch>
        </p:blipFill>
        <p:spPr bwMode="auto">
          <a:xfrm>
            <a:off x="1476375" y="1125538"/>
            <a:ext cx="6477000" cy="5100637"/>
          </a:xfrm>
          <a:prstGeom prst="rect">
            <a:avLst/>
          </a:prstGeom>
          <a:noFill/>
          <a:ln w="9525">
            <a:noFill/>
            <a:miter lim="800000"/>
            <a:headEnd/>
            <a:tailEnd/>
          </a:ln>
        </p:spPr>
      </p:pic>
      <p:sp>
        <p:nvSpPr>
          <p:cNvPr id="200706" name="Rectangle 3"/>
          <p:cNvSpPr>
            <a:spLocks noChangeArrowheads="1"/>
          </p:cNvSpPr>
          <p:nvPr/>
        </p:nvSpPr>
        <p:spPr bwMode="auto">
          <a:xfrm>
            <a:off x="1676400" y="476250"/>
            <a:ext cx="5345113" cy="593725"/>
          </a:xfrm>
          <a:prstGeom prst="rect">
            <a:avLst/>
          </a:prstGeom>
          <a:noFill/>
          <a:ln w="9525">
            <a:noFill/>
            <a:miter lim="800000"/>
            <a:headEnd/>
            <a:tailEnd/>
          </a:ln>
        </p:spPr>
        <p:txBody>
          <a:bodyPr anchor="b"/>
          <a:lstStyle/>
          <a:p>
            <a:pPr algn="ctr"/>
            <a:r>
              <a:rPr lang="en-US" altLang="zh-CN" sz="3700" b="0">
                <a:latin typeface="Arial" charset="0"/>
                <a:ea typeface="隶书" pitchFamily="49" charset="-122"/>
              </a:rPr>
              <a:t>Worm.Nimda</a:t>
            </a:r>
            <a:r>
              <a:rPr lang="zh-CN" altLang="en-US" sz="3700" b="0">
                <a:latin typeface="Arial" charset="0"/>
                <a:ea typeface="隶书" pitchFamily="49" charset="-122"/>
              </a:rPr>
              <a:t>传播方式</a:t>
            </a:r>
          </a:p>
        </p:txBody>
      </p:sp>
    </p:spTree>
    <p:extLst>
      <p:ext uri="{BB962C8B-B14F-4D97-AF65-F5344CB8AC3E}">
        <p14:creationId xmlns:p14="http://schemas.microsoft.com/office/powerpoint/2010/main" val="22054213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Rectangle 2"/>
          <p:cNvSpPr>
            <a:spLocks noGrp="1" noChangeArrowheads="1"/>
          </p:cNvSpPr>
          <p:nvPr>
            <p:ph type="title"/>
          </p:nvPr>
        </p:nvSpPr>
        <p:spPr>
          <a:xfrm>
            <a:off x="468313" y="981075"/>
            <a:ext cx="8229600" cy="711200"/>
          </a:xfrm>
        </p:spPr>
        <p:txBody>
          <a:bodyPr/>
          <a:lstStyle/>
          <a:p>
            <a:pPr eaLnBrk="1" hangingPunct="1"/>
            <a:r>
              <a:rPr lang="zh-CN" altLang="en-US" smtClean="0"/>
              <a:t>尼姆达病毒</a:t>
            </a:r>
          </a:p>
        </p:txBody>
      </p:sp>
      <p:sp>
        <p:nvSpPr>
          <p:cNvPr id="201730" name="Rectangle 3"/>
          <p:cNvSpPr>
            <a:spLocks noGrp="1" noChangeArrowheads="1"/>
          </p:cNvSpPr>
          <p:nvPr>
            <p:ph type="body" idx="1"/>
          </p:nvPr>
        </p:nvSpPr>
        <p:spPr>
          <a:xfrm>
            <a:off x="827088" y="1628775"/>
            <a:ext cx="7848600" cy="4818063"/>
          </a:xfrm>
        </p:spPr>
        <p:txBody>
          <a:bodyPr/>
          <a:lstStyle/>
          <a:p>
            <a:pPr eaLnBrk="1" hangingPunct="1">
              <a:lnSpc>
                <a:spcPct val="90000"/>
              </a:lnSpc>
            </a:pPr>
            <a:r>
              <a:rPr lang="en-US" altLang="zh-CN" sz="2800" smtClean="0">
                <a:latin typeface="楷体_GB2312" pitchFamily="49" charset="-122"/>
              </a:rPr>
              <a:t>Worms.Nimda</a:t>
            </a:r>
            <a:r>
              <a:rPr lang="zh-CN" altLang="en-US" sz="2800" smtClean="0">
                <a:latin typeface="楷体_GB2312" pitchFamily="49" charset="-122"/>
              </a:rPr>
              <a:t>蠕虫，通过</a:t>
            </a:r>
            <a:r>
              <a:rPr lang="en-US" altLang="zh-CN" sz="2800" smtClean="0">
                <a:latin typeface="楷体_GB2312" pitchFamily="49" charset="-122"/>
              </a:rPr>
              <a:t>email</a:t>
            </a:r>
            <a:r>
              <a:rPr lang="zh-CN" altLang="en-US" sz="2800" smtClean="0">
                <a:latin typeface="楷体_GB2312" pitchFamily="49" charset="-122"/>
              </a:rPr>
              <a:t>、共享网络资源、</a:t>
            </a:r>
            <a:r>
              <a:rPr lang="en-US" altLang="zh-CN" sz="2800" smtClean="0">
                <a:latin typeface="楷体_GB2312" pitchFamily="49" charset="-122"/>
              </a:rPr>
              <a:t>IIS</a:t>
            </a:r>
            <a:r>
              <a:rPr lang="zh-CN" altLang="en-US" sz="2800" smtClean="0">
                <a:latin typeface="楷体_GB2312" pitchFamily="49" charset="-122"/>
              </a:rPr>
              <a:t>服务器传播。同时它也是一个感染本地文件的病毒。</a:t>
            </a:r>
          </a:p>
          <a:p>
            <a:pPr eaLnBrk="1" hangingPunct="1">
              <a:lnSpc>
                <a:spcPct val="90000"/>
              </a:lnSpc>
            </a:pPr>
            <a:r>
              <a:rPr lang="zh-CN" altLang="en-US" sz="2800" smtClean="0">
                <a:latin typeface="楷体_GB2312" pitchFamily="49" charset="-122"/>
              </a:rPr>
              <a:t>通过多种方式进行传播，几乎包括目前所有流行病毒的传播手段：</a:t>
            </a:r>
          </a:p>
          <a:p>
            <a:pPr eaLnBrk="1" hangingPunct="1">
              <a:lnSpc>
                <a:spcPct val="90000"/>
              </a:lnSpc>
              <a:buFontTx/>
              <a:buNone/>
            </a:pPr>
            <a:r>
              <a:rPr lang="zh-CN" altLang="en-US" sz="2800" smtClean="0">
                <a:latin typeface="楷体_GB2312" pitchFamily="49" charset="-122"/>
              </a:rPr>
              <a:t>	①通过</a:t>
            </a:r>
            <a:r>
              <a:rPr lang="en-US" altLang="zh-CN" sz="2800" smtClean="0">
                <a:latin typeface="楷体_GB2312" pitchFamily="49" charset="-122"/>
              </a:rPr>
              <a:t>email</a:t>
            </a:r>
            <a:r>
              <a:rPr lang="zh-CN" altLang="en-US" sz="2800" smtClean="0">
                <a:latin typeface="楷体_GB2312" pitchFamily="49" charset="-122"/>
              </a:rPr>
              <a:t>将自己发送出去；</a:t>
            </a:r>
            <a:br>
              <a:rPr lang="zh-CN" altLang="en-US" sz="2800" smtClean="0">
                <a:latin typeface="楷体_GB2312" pitchFamily="49" charset="-122"/>
              </a:rPr>
            </a:br>
            <a:r>
              <a:rPr lang="zh-CN" altLang="en-US" sz="2800" smtClean="0">
                <a:latin typeface="楷体_GB2312" pitchFamily="49" charset="-122"/>
              </a:rPr>
              <a:t>②利用没有打补丁的微软（</a:t>
            </a:r>
            <a:r>
              <a:rPr lang="en-US" altLang="zh-CN" sz="2800" smtClean="0">
                <a:latin typeface="楷体_GB2312" pitchFamily="49" charset="-122"/>
              </a:rPr>
              <a:t>NT/2000</a:t>
            </a:r>
            <a:r>
              <a:rPr lang="zh-CN" altLang="en-US" sz="2800" smtClean="0">
                <a:latin typeface="楷体_GB2312" pitchFamily="49" charset="-122"/>
              </a:rPr>
              <a:t>）</a:t>
            </a:r>
            <a:r>
              <a:rPr lang="en-US" altLang="zh-CN" sz="2800" smtClean="0">
                <a:latin typeface="楷体_GB2312" pitchFamily="49" charset="-122"/>
              </a:rPr>
              <a:t>IIS</a:t>
            </a:r>
            <a:r>
              <a:rPr lang="zh-CN" altLang="en-US" sz="2800" smtClean="0">
                <a:latin typeface="楷体_GB2312" pitchFamily="49" charset="-122"/>
              </a:rPr>
              <a:t>服务器的漏洞，攻击</a:t>
            </a:r>
            <a:r>
              <a:rPr lang="en-US" altLang="zh-CN" sz="2800" smtClean="0">
                <a:latin typeface="楷体_GB2312" pitchFamily="49" charset="-122"/>
              </a:rPr>
              <a:t>IIS</a:t>
            </a:r>
            <a:r>
              <a:rPr lang="zh-CN" altLang="en-US" sz="2800" smtClean="0">
                <a:latin typeface="楷体_GB2312" pitchFamily="49" charset="-122"/>
              </a:rPr>
              <a:t>，将病毒文件复制到</a:t>
            </a:r>
            <a:r>
              <a:rPr lang="en-US" altLang="zh-CN" sz="2800" smtClean="0">
                <a:latin typeface="楷体_GB2312" pitchFamily="49" charset="-122"/>
              </a:rPr>
              <a:t>IIS</a:t>
            </a:r>
            <a:r>
              <a:rPr lang="zh-CN" altLang="en-US" sz="2800" smtClean="0">
                <a:latin typeface="楷体_GB2312" pitchFamily="49" charset="-122"/>
              </a:rPr>
              <a:t>服务器上；</a:t>
            </a:r>
          </a:p>
          <a:p>
            <a:pPr eaLnBrk="1" hangingPunct="1">
              <a:lnSpc>
                <a:spcPct val="90000"/>
              </a:lnSpc>
              <a:buFontTx/>
              <a:buNone/>
            </a:pPr>
            <a:r>
              <a:rPr lang="zh-CN" altLang="en-US" sz="2800" smtClean="0">
                <a:latin typeface="楷体_GB2312" pitchFamily="49" charset="-122"/>
              </a:rPr>
              <a:t>	③感染本地文件和远程网络共享文件</a:t>
            </a:r>
          </a:p>
          <a:p>
            <a:pPr eaLnBrk="1" hangingPunct="1">
              <a:lnSpc>
                <a:spcPct val="90000"/>
              </a:lnSpc>
              <a:buFontTx/>
              <a:buNone/>
            </a:pPr>
            <a:r>
              <a:rPr lang="zh-CN" altLang="en-US" sz="2800" smtClean="0">
                <a:latin typeface="楷体_GB2312" pitchFamily="49" charset="-122"/>
              </a:rPr>
              <a:t>	④感染浏览的网页；</a:t>
            </a:r>
            <a:endParaRPr lang="en-US" altLang="zh-CN" sz="2800" smtClean="0">
              <a:latin typeface="楷体_GB2312" pitchFamily="49" charset="-122"/>
            </a:endParaRPr>
          </a:p>
        </p:txBody>
      </p:sp>
    </p:spTree>
    <p:extLst>
      <p:ext uri="{BB962C8B-B14F-4D97-AF65-F5344CB8AC3E}">
        <p14:creationId xmlns:p14="http://schemas.microsoft.com/office/powerpoint/2010/main" val="11435296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a:xfrm>
            <a:off x="468313" y="1052513"/>
            <a:ext cx="8229600" cy="711200"/>
          </a:xfrm>
        </p:spPr>
        <p:txBody>
          <a:bodyPr/>
          <a:lstStyle/>
          <a:p>
            <a:pPr eaLnBrk="1" hangingPunct="1"/>
            <a:r>
              <a:rPr lang="zh-CN" altLang="en-US" smtClean="0"/>
              <a:t>恶意软件的防范</a:t>
            </a:r>
          </a:p>
        </p:txBody>
      </p:sp>
      <p:sp>
        <p:nvSpPr>
          <p:cNvPr id="51202" name="Rectangle 3"/>
          <p:cNvSpPr>
            <a:spLocks noGrp="1" noChangeArrowheads="1"/>
          </p:cNvSpPr>
          <p:nvPr>
            <p:ph type="body" idx="1"/>
          </p:nvPr>
        </p:nvSpPr>
        <p:spPr>
          <a:xfrm>
            <a:off x="827088" y="1844675"/>
            <a:ext cx="7772400" cy="4751388"/>
          </a:xfrm>
        </p:spPr>
        <p:txBody>
          <a:bodyPr/>
          <a:lstStyle/>
          <a:p>
            <a:pPr eaLnBrk="1" hangingPunct="1">
              <a:lnSpc>
                <a:spcPct val="90000"/>
              </a:lnSpc>
            </a:pPr>
            <a:r>
              <a:rPr lang="zh-CN" altLang="en-US" sz="3600" smtClean="0"/>
              <a:t>防范方法</a:t>
            </a:r>
          </a:p>
          <a:p>
            <a:pPr lvl="1" eaLnBrk="1" hangingPunct="1">
              <a:lnSpc>
                <a:spcPct val="90000"/>
              </a:lnSpc>
            </a:pPr>
            <a:r>
              <a:rPr lang="zh-CN" altLang="en-US" sz="3200" smtClean="0"/>
              <a:t>检测</a:t>
            </a:r>
          </a:p>
          <a:p>
            <a:pPr lvl="1" eaLnBrk="1" hangingPunct="1">
              <a:lnSpc>
                <a:spcPct val="90000"/>
              </a:lnSpc>
            </a:pPr>
            <a:r>
              <a:rPr lang="zh-CN" altLang="en-US" sz="3200" smtClean="0"/>
              <a:t>鉴别</a:t>
            </a:r>
          </a:p>
          <a:p>
            <a:pPr lvl="1" eaLnBrk="1" hangingPunct="1">
              <a:lnSpc>
                <a:spcPct val="90000"/>
              </a:lnSpc>
            </a:pPr>
            <a:r>
              <a:rPr lang="zh-CN" altLang="en-US" sz="3200" smtClean="0"/>
              <a:t>消除</a:t>
            </a:r>
          </a:p>
          <a:p>
            <a:pPr eaLnBrk="1" hangingPunct="1">
              <a:lnSpc>
                <a:spcPct val="90000"/>
              </a:lnSpc>
            </a:pPr>
            <a:r>
              <a:rPr lang="zh-CN" altLang="en-US" sz="3600" smtClean="0"/>
              <a:t>防范恶意软件的层面</a:t>
            </a:r>
          </a:p>
          <a:p>
            <a:pPr lvl="1" eaLnBrk="1" hangingPunct="1">
              <a:lnSpc>
                <a:spcPct val="90000"/>
              </a:lnSpc>
            </a:pPr>
            <a:r>
              <a:rPr lang="zh-CN" altLang="en-US" sz="3200" smtClean="0"/>
              <a:t>主机层面的防范</a:t>
            </a:r>
          </a:p>
          <a:p>
            <a:pPr lvl="1" eaLnBrk="1" hangingPunct="1">
              <a:lnSpc>
                <a:spcPct val="90000"/>
              </a:lnSpc>
            </a:pPr>
            <a:r>
              <a:rPr lang="zh-CN" altLang="en-US" sz="3200" smtClean="0"/>
              <a:t>网络级的防范</a:t>
            </a:r>
          </a:p>
          <a:p>
            <a:pPr lvl="1" eaLnBrk="1" hangingPunct="1">
              <a:lnSpc>
                <a:spcPct val="90000"/>
              </a:lnSpc>
            </a:pPr>
            <a:r>
              <a:rPr lang="zh-CN" altLang="en-US" sz="3200" smtClean="0"/>
              <a:t>大规模网络的恶意软件防范</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961" name="Rectangle 2"/>
          <p:cNvSpPr>
            <a:spLocks noGrp="1" noChangeArrowheads="1"/>
          </p:cNvSpPr>
          <p:nvPr>
            <p:ph type="title"/>
          </p:nvPr>
        </p:nvSpPr>
        <p:spPr>
          <a:xfrm>
            <a:off x="468313" y="1052513"/>
            <a:ext cx="8229600" cy="711200"/>
          </a:xfrm>
        </p:spPr>
        <p:txBody>
          <a:bodyPr/>
          <a:lstStyle/>
          <a:p>
            <a:pPr eaLnBrk="1" hangingPunct="1"/>
            <a:r>
              <a:rPr lang="zh-CN" altLang="en-US" dirty="0" smtClean="0"/>
              <a:t>传统网络病毒检测与发现技术</a:t>
            </a:r>
          </a:p>
        </p:txBody>
      </p:sp>
      <p:sp>
        <p:nvSpPr>
          <p:cNvPr id="1149962" name="Rectangle 3"/>
          <p:cNvSpPr>
            <a:spLocks noGrp="1" noChangeArrowheads="1"/>
          </p:cNvSpPr>
          <p:nvPr>
            <p:ph type="body" idx="1"/>
          </p:nvPr>
        </p:nvSpPr>
        <p:spPr>
          <a:xfrm>
            <a:off x="838200" y="1690688"/>
            <a:ext cx="7772400" cy="4762500"/>
          </a:xfrm>
        </p:spPr>
        <p:txBody>
          <a:bodyPr/>
          <a:lstStyle/>
          <a:p>
            <a:pPr eaLnBrk="1" hangingPunct="1">
              <a:lnSpc>
                <a:spcPct val="80000"/>
              </a:lnSpc>
            </a:pPr>
            <a:r>
              <a:rPr lang="en-US" altLang="zh-CN" sz="2800" smtClean="0"/>
              <a:t>Snort</a:t>
            </a:r>
          </a:p>
          <a:p>
            <a:pPr eaLnBrk="1" hangingPunct="1">
              <a:lnSpc>
                <a:spcPct val="80000"/>
              </a:lnSpc>
            </a:pPr>
            <a:endParaRPr lang="zh-CN" altLang="en-US" sz="2800" smtClean="0"/>
          </a:p>
          <a:p>
            <a:pPr eaLnBrk="1" hangingPunct="1">
              <a:lnSpc>
                <a:spcPct val="80000"/>
              </a:lnSpc>
            </a:pPr>
            <a:endParaRPr lang="zh-CN" altLang="en-US" sz="2800" smtClean="0"/>
          </a:p>
          <a:p>
            <a:pPr eaLnBrk="1" hangingPunct="1">
              <a:lnSpc>
                <a:spcPct val="80000"/>
              </a:lnSpc>
            </a:pPr>
            <a:endParaRPr lang="zh-CN" altLang="en-US" sz="2800" smtClean="0"/>
          </a:p>
          <a:p>
            <a:pPr eaLnBrk="1" hangingPunct="1">
              <a:lnSpc>
                <a:spcPct val="80000"/>
              </a:lnSpc>
            </a:pPr>
            <a:endParaRPr lang="zh-CN" altLang="en-US" sz="2800" smtClean="0"/>
          </a:p>
          <a:p>
            <a:pPr eaLnBrk="1" hangingPunct="1">
              <a:lnSpc>
                <a:spcPct val="80000"/>
              </a:lnSpc>
            </a:pPr>
            <a:endParaRPr lang="zh-CN" altLang="en-US" sz="2800" smtClean="0"/>
          </a:p>
          <a:p>
            <a:pPr eaLnBrk="1" hangingPunct="1">
              <a:lnSpc>
                <a:spcPct val="80000"/>
              </a:lnSpc>
            </a:pPr>
            <a:endParaRPr lang="zh-CN" altLang="en-US" sz="2800" smtClean="0"/>
          </a:p>
          <a:p>
            <a:pPr eaLnBrk="1" hangingPunct="1">
              <a:lnSpc>
                <a:spcPct val="80000"/>
              </a:lnSpc>
            </a:pPr>
            <a:endParaRPr lang="zh-CN" altLang="en-US" sz="2800" smtClean="0"/>
          </a:p>
          <a:p>
            <a:pPr eaLnBrk="1" hangingPunct="1">
              <a:lnSpc>
                <a:spcPct val="80000"/>
              </a:lnSpc>
            </a:pPr>
            <a:r>
              <a:rPr lang="zh-CN" altLang="en-US" sz="2800" smtClean="0"/>
              <a:t>对于网络级即在网络中传输的病毒</a:t>
            </a:r>
            <a:r>
              <a:rPr lang="en-US" altLang="zh-CN" sz="2800" smtClean="0"/>
              <a:t>,</a:t>
            </a:r>
            <a:r>
              <a:rPr lang="zh-CN" altLang="en-US" sz="2800" smtClean="0"/>
              <a:t>采用类似</a:t>
            </a:r>
            <a:r>
              <a:rPr lang="en-US" altLang="zh-CN" sz="2800" smtClean="0"/>
              <a:t>IDS</a:t>
            </a:r>
            <a:r>
              <a:rPr lang="zh-CN" altLang="en-US" sz="2800" smtClean="0"/>
              <a:t>的</a:t>
            </a:r>
            <a:r>
              <a:rPr lang="en-US" altLang="zh-CN" sz="2800" smtClean="0"/>
              <a:t>Snort</a:t>
            </a:r>
            <a:r>
              <a:rPr lang="zh-CN" altLang="en-US" sz="2800" smtClean="0"/>
              <a:t>机制和技术进行检测</a:t>
            </a:r>
          </a:p>
          <a:p>
            <a:pPr eaLnBrk="1" hangingPunct="1">
              <a:lnSpc>
                <a:spcPct val="80000"/>
              </a:lnSpc>
            </a:pPr>
            <a:r>
              <a:rPr lang="zh-CN" altLang="en-US" sz="2800" smtClean="0"/>
              <a:t>采用传统的文件级反病毒技术进行检测</a:t>
            </a:r>
          </a:p>
        </p:txBody>
      </p:sp>
      <p:sp>
        <p:nvSpPr>
          <p:cNvPr id="1149963" name="Rectangle 4"/>
          <p:cNvSpPr>
            <a:spLocks noChangeArrowheads="1"/>
          </p:cNvSpPr>
          <p:nvPr/>
        </p:nvSpPr>
        <p:spPr bwMode="auto">
          <a:xfrm>
            <a:off x="0" y="2763838"/>
            <a:ext cx="9144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1149960" name="Object 8"/>
          <p:cNvGraphicFramePr>
            <a:graphicFrameLocks noChangeAspect="1"/>
          </p:cNvGraphicFramePr>
          <p:nvPr/>
        </p:nvGraphicFramePr>
        <p:xfrm>
          <a:off x="755650" y="2133600"/>
          <a:ext cx="7993063" cy="2038350"/>
        </p:xfrm>
        <a:graphic>
          <a:graphicData uri="http://schemas.openxmlformats.org/presentationml/2006/ole">
            <mc:AlternateContent xmlns:mc="http://schemas.openxmlformats.org/markup-compatibility/2006">
              <mc:Choice xmlns:v="urn:schemas-microsoft-com:vml" Requires="v">
                <p:oleObj spid="_x0000_s3096" name="图片" r:id="rId3" imgW="4248111" imgH="1085476" progId="Word.Picture.8">
                  <p:embed/>
                </p:oleObj>
              </mc:Choice>
              <mc:Fallback>
                <p:oleObj name="图片" r:id="rId3" imgW="4248111" imgH="1085476"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133600"/>
                        <a:ext cx="7993063" cy="2038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49964" name="Rectangle 6"/>
          <p:cNvSpPr>
            <a:spLocks noChangeArrowheads="1"/>
          </p:cNvSpPr>
          <p:nvPr/>
        </p:nvSpPr>
        <p:spPr bwMode="auto">
          <a:xfrm>
            <a:off x="3348038" y="4221163"/>
            <a:ext cx="3168650" cy="457200"/>
          </a:xfrm>
          <a:prstGeom prst="rect">
            <a:avLst/>
          </a:prstGeom>
          <a:noFill/>
          <a:ln w="9525">
            <a:noFill/>
            <a:miter lim="800000"/>
            <a:headEnd/>
            <a:tailEnd/>
          </a:ln>
        </p:spPr>
        <p:txBody>
          <a:bodyPr anchor="ctr">
            <a:spAutoFit/>
          </a:bodyPr>
          <a:lstStyle/>
          <a:p>
            <a:pPr algn="ctr"/>
            <a:r>
              <a:rPr kumimoji="1" lang="en-US" altLang="zh-CN" sz="2400" b="0">
                <a:latin typeface="Tahoma" pitchFamily="34" charset="0"/>
                <a:ea typeface="宋体" charset="-122"/>
              </a:rPr>
              <a:t>Snort</a:t>
            </a:r>
            <a:r>
              <a:rPr kumimoji="1" lang="zh-CN" altLang="en-US" sz="2400" b="0">
                <a:ea typeface="宋体" charset="-122"/>
              </a:rPr>
              <a:t>体系结构</a:t>
            </a:r>
          </a:p>
        </p:txBody>
      </p:sp>
    </p:spTree>
    <p:extLst>
      <p:ext uri="{BB962C8B-B14F-4D97-AF65-F5344CB8AC3E}">
        <p14:creationId xmlns:p14="http://schemas.microsoft.com/office/powerpoint/2010/main" val="22948352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eaLnBrk="1" hangingPunct="1"/>
            <a:r>
              <a:rPr lang="en-US" altLang="zh-CN" sz="4000" smtClean="0">
                <a:solidFill>
                  <a:schemeClr val="tx1"/>
                </a:solidFill>
              </a:rPr>
              <a:t>3. </a:t>
            </a:r>
            <a:r>
              <a:rPr lang="zh-CN" altLang="en-US" sz="4000" smtClean="0">
                <a:solidFill>
                  <a:schemeClr val="tx1"/>
                </a:solidFill>
              </a:rPr>
              <a:t>恶意软件防范</a:t>
            </a:r>
            <a:endParaRPr lang="en-US" altLang="zh-CN" sz="4000" smtClean="0">
              <a:solidFill>
                <a:schemeClr val="tx1"/>
              </a:solidFill>
            </a:endParaRPr>
          </a:p>
        </p:txBody>
      </p:sp>
      <p:sp>
        <p:nvSpPr>
          <p:cNvPr id="23554" name="Rectangle 3"/>
          <p:cNvSpPr>
            <a:spLocks noGrp="1" noChangeArrowheads="1"/>
          </p:cNvSpPr>
          <p:nvPr>
            <p:ph type="body" idx="1"/>
          </p:nvPr>
        </p:nvSpPr>
        <p:spPr>
          <a:xfrm>
            <a:off x="1908175" y="2060575"/>
            <a:ext cx="5975350" cy="3600450"/>
          </a:xfrm>
        </p:spPr>
        <p:txBody>
          <a:bodyPr/>
          <a:lstStyle/>
          <a:p>
            <a:pPr eaLnBrk="1" hangingPunct="1"/>
            <a:r>
              <a:rPr lang="zh-CN" altLang="en-US" dirty="0">
                <a:latin typeface="楷体_GB2312" pitchFamily="49" charset="-122"/>
              </a:rPr>
              <a:t>恶意软件</a:t>
            </a:r>
            <a:r>
              <a:rPr lang="zh-CN" altLang="en-US" dirty="0" smtClean="0">
                <a:latin typeface="楷体_GB2312" pitchFamily="49" charset="-122"/>
              </a:rPr>
              <a:t>结构</a:t>
            </a:r>
            <a:endParaRPr lang="zh-CN" altLang="en-US" dirty="0">
              <a:latin typeface="楷体_GB2312" pitchFamily="49" charset="-122"/>
            </a:endParaRPr>
          </a:p>
          <a:p>
            <a:pPr algn="just" eaLnBrk="1" hangingPunct="1"/>
            <a:r>
              <a:rPr lang="zh-CN" altLang="en-US" dirty="0" smtClean="0">
                <a:solidFill>
                  <a:srgbClr val="FF0000"/>
                </a:solidFill>
                <a:latin typeface="楷体_GB2312" pitchFamily="49" charset="-122"/>
              </a:rPr>
              <a:t>基于特征检测的恶意软件识别</a:t>
            </a:r>
            <a:endParaRPr lang="en-US" altLang="zh-CN" dirty="0" smtClean="0">
              <a:solidFill>
                <a:srgbClr val="FF0000"/>
              </a:solidFill>
              <a:latin typeface="楷体_GB2312" pitchFamily="49" charset="-122"/>
            </a:endParaRPr>
          </a:p>
          <a:p>
            <a:pPr algn="just" eaLnBrk="1" hangingPunct="1"/>
            <a:r>
              <a:rPr lang="zh-CN" altLang="en-US" dirty="0" smtClean="0">
                <a:latin typeface="楷体_GB2312" pitchFamily="49" charset="-122"/>
              </a:rPr>
              <a:t>基于异常检测的</a:t>
            </a:r>
            <a:r>
              <a:rPr lang="zh-CN" altLang="en-US" dirty="0">
                <a:latin typeface="楷体_GB2312" pitchFamily="49" charset="-122"/>
              </a:rPr>
              <a:t>恶意软件识别</a:t>
            </a:r>
            <a:endParaRPr lang="en-US" altLang="zh-CN" dirty="0">
              <a:latin typeface="楷体_GB2312" pitchFamily="49" charset="-122"/>
            </a:endParaRPr>
          </a:p>
          <a:p>
            <a:pPr algn="just" eaLnBrk="1" hangingPunct="1"/>
            <a:r>
              <a:rPr lang="zh-CN" altLang="en-US" dirty="0" smtClean="0">
                <a:latin typeface="楷体_GB2312" pitchFamily="49" charset="-122"/>
              </a:rPr>
              <a:t>恶意软件攻击遏制</a:t>
            </a:r>
          </a:p>
          <a:p>
            <a:pPr eaLnBrk="1" hangingPunct="1"/>
            <a:endParaRPr lang="zh-CN" altLang="en-US" dirty="0" smtClean="0">
              <a:latin typeface="楷体_GB2312" pitchFamily="49" charset="-122"/>
            </a:endParaRPr>
          </a:p>
        </p:txBody>
      </p:sp>
    </p:spTree>
    <p:extLst>
      <p:ext uri="{BB962C8B-B14F-4D97-AF65-F5344CB8AC3E}">
        <p14:creationId xmlns:p14="http://schemas.microsoft.com/office/powerpoint/2010/main" val="32487203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p:txBody>
          <a:bodyPr/>
          <a:lstStyle/>
          <a:p>
            <a:pPr eaLnBrk="1" hangingPunct="1"/>
            <a:r>
              <a:rPr lang="zh-CN" altLang="en-US" dirty="0" smtClean="0"/>
              <a:t>恶意软件的识别与对抗技术</a:t>
            </a:r>
          </a:p>
        </p:txBody>
      </p:sp>
      <p:sp>
        <p:nvSpPr>
          <p:cNvPr id="53250" name="Rectangle 3"/>
          <p:cNvSpPr>
            <a:spLocks noGrp="1" noChangeArrowheads="1"/>
          </p:cNvSpPr>
          <p:nvPr>
            <p:ph type="body" idx="1"/>
          </p:nvPr>
        </p:nvSpPr>
        <p:spPr/>
        <p:txBody>
          <a:bodyPr/>
          <a:lstStyle/>
          <a:p>
            <a:pPr eaLnBrk="1" hangingPunct="1"/>
            <a:r>
              <a:rPr lang="zh-CN" altLang="en-US" dirty="0" smtClean="0"/>
              <a:t>基于特征的恶意软件检测技术</a:t>
            </a:r>
          </a:p>
          <a:p>
            <a:pPr eaLnBrk="1" hangingPunct="1"/>
            <a:r>
              <a:rPr lang="zh-CN" altLang="en-US" dirty="0" smtClean="0"/>
              <a:t>恶意软件的反检测技术</a:t>
            </a:r>
          </a:p>
          <a:p>
            <a:pPr eaLnBrk="1" hangingPunct="1"/>
            <a:r>
              <a:rPr lang="zh-CN" altLang="en-US" dirty="0" smtClean="0"/>
              <a:t>新的对抗技术</a:t>
            </a:r>
          </a:p>
          <a:p>
            <a:pPr eaLnBrk="1" hangingPunct="1">
              <a:buFontTx/>
              <a:buNone/>
            </a:pPr>
            <a:endParaRPr lang="zh-CN" alt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pPr eaLnBrk="1" hangingPunct="1"/>
            <a:r>
              <a:rPr lang="zh-CN" altLang="en-US" smtClean="0"/>
              <a:t>恶意软件发作的异常表现</a:t>
            </a:r>
          </a:p>
        </p:txBody>
      </p:sp>
      <p:sp>
        <p:nvSpPr>
          <p:cNvPr id="54274" name="Rectangle 3"/>
          <p:cNvSpPr>
            <a:spLocks noGrp="1" noChangeArrowheads="1"/>
          </p:cNvSpPr>
          <p:nvPr>
            <p:ph type="body" idx="1"/>
          </p:nvPr>
        </p:nvSpPr>
        <p:spPr/>
        <p:txBody>
          <a:bodyPr/>
          <a:lstStyle/>
          <a:p>
            <a:pPr eaLnBrk="1" hangingPunct="1"/>
            <a:r>
              <a:rPr lang="zh-CN" altLang="en-US" smtClean="0"/>
              <a:t>硬盘</a:t>
            </a:r>
          </a:p>
          <a:p>
            <a:pPr eaLnBrk="1" hangingPunct="1"/>
            <a:r>
              <a:rPr lang="en-US" altLang="zh-CN" smtClean="0"/>
              <a:t>CPU</a:t>
            </a:r>
          </a:p>
          <a:p>
            <a:pPr eaLnBrk="1" hangingPunct="1"/>
            <a:r>
              <a:rPr lang="zh-CN" altLang="en-US" smtClean="0"/>
              <a:t>内存</a:t>
            </a:r>
          </a:p>
          <a:p>
            <a:pPr eaLnBrk="1" hangingPunct="1"/>
            <a:r>
              <a:rPr lang="zh-CN" altLang="en-US" smtClean="0"/>
              <a:t>网络</a:t>
            </a:r>
          </a:p>
          <a:p>
            <a:pPr eaLnBrk="1" hangingPunct="1"/>
            <a:r>
              <a:rPr lang="zh-CN" altLang="en-US" smtClean="0"/>
              <a:t>文件</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3"/>
          <p:cNvSpPr>
            <a:spLocks noGrp="1" noChangeArrowheads="1"/>
          </p:cNvSpPr>
          <p:nvPr>
            <p:ph type="body" idx="1"/>
          </p:nvPr>
        </p:nvSpPr>
        <p:spPr>
          <a:xfrm>
            <a:off x="539750" y="1052513"/>
            <a:ext cx="8229600" cy="5616575"/>
          </a:xfrm>
        </p:spPr>
        <p:txBody>
          <a:bodyPr/>
          <a:lstStyle/>
          <a:p>
            <a:pPr eaLnBrk="1" hangingPunct="1">
              <a:lnSpc>
                <a:spcPct val="80000"/>
              </a:lnSpc>
            </a:pPr>
            <a:r>
              <a:rPr lang="zh-CN" altLang="en-US" sz="2400" smtClean="0"/>
              <a:t>硬盘出现各种异常，甚至使机器无法正常启动</a:t>
            </a:r>
          </a:p>
          <a:p>
            <a:pPr lvl="1" eaLnBrk="1" hangingPunct="1">
              <a:lnSpc>
                <a:spcPct val="80000"/>
              </a:lnSpc>
            </a:pPr>
            <a:r>
              <a:rPr lang="zh-CN" altLang="en-US" sz="2000" smtClean="0"/>
              <a:t>丢失</a:t>
            </a:r>
            <a:r>
              <a:rPr lang="en-US" altLang="zh-CN" sz="2000" smtClean="0">
                <a:latin typeface="Times New Roman"/>
              </a:rPr>
              <a:t>MBR</a:t>
            </a:r>
          </a:p>
          <a:p>
            <a:pPr lvl="1" eaLnBrk="1" hangingPunct="1">
              <a:lnSpc>
                <a:spcPct val="80000"/>
              </a:lnSpc>
            </a:pPr>
            <a:r>
              <a:rPr lang="en-US" altLang="zh-CN" sz="2000" smtClean="0">
                <a:latin typeface="Times New Roman"/>
              </a:rPr>
              <a:t>FAT</a:t>
            </a:r>
            <a:r>
              <a:rPr lang="zh-CN" altLang="en-US" sz="2000" smtClean="0"/>
              <a:t>损坏</a:t>
            </a:r>
          </a:p>
          <a:p>
            <a:pPr lvl="1" eaLnBrk="1" hangingPunct="1">
              <a:lnSpc>
                <a:spcPct val="80000"/>
              </a:lnSpc>
            </a:pPr>
            <a:r>
              <a:rPr lang="zh-CN" altLang="en-US" sz="2000" smtClean="0"/>
              <a:t>坏簇</a:t>
            </a:r>
          </a:p>
          <a:p>
            <a:pPr eaLnBrk="1" hangingPunct="1">
              <a:lnSpc>
                <a:spcPct val="80000"/>
              </a:lnSpc>
            </a:pPr>
            <a:r>
              <a:rPr lang="en-US" altLang="zh-CN" sz="2800" smtClean="0"/>
              <a:t>CPU</a:t>
            </a:r>
            <a:r>
              <a:rPr lang="zh-CN" altLang="en-US" sz="2800" smtClean="0"/>
              <a:t>利用率过高</a:t>
            </a:r>
          </a:p>
          <a:p>
            <a:pPr eaLnBrk="1" hangingPunct="1">
              <a:lnSpc>
                <a:spcPct val="80000"/>
              </a:lnSpc>
              <a:buFontTx/>
              <a:buNone/>
            </a:pPr>
            <a:r>
              <a:rPr lang="zh-CN" altLang="en-US" sz="2400" smtClean="0">
                <a:latin typeface="楷体_GB2312" pitchFamily="49" charset="-122"/>
              </a:rPr>
              <a:t>	通常</a:t>
            </a:r>
            <a:r>
              <a:rPr lang="en-US" altLang="zh-CN" sz="2400" smtClean="0">
                <a:latin typeface="楷体_GB2312" pitchFamily="49" charset="-122"/>
              </a:rPr>
              <a:t>CPU</a:t>
            </a:r>
            <a:r>
              <a:rPr lang="zh-CN" altLang="en-US" sz="2400" smtClean="0">
                <a:latin typeface="楷体_GB2312" pitchFamily="49" charset="-122"/>
              </a:rPr>
              <a:t>利用率应该在</a:t>
            </a:r>
            <a:r>
              <a:rPr lang="en-US" altLang="zh-CN" sz="2400" smtClean="0">
                <a:latin typeface="楷体_GB2312" pitchFamily="49" charset="-122"/>
              </a:rPr>
              <a:t>10%</a:t>
            </a:r>
            <a:r>
              <a:rPr lang="zh-CN" altLang="en-US" sz="2400" smtClean="0">
                <a:latin typeface="楷体_GB2312" pitchFamily="49" charset="-122"/>
              </a:rPr>
              <a:t>以下</a:t>
            </a:r>
            <a:endParaRPr lang="en-US" altLang="zh-CN" sz="2400" smtClean="0">
              <a:latin typeface="楷体_GB2312" pitchFamily="49" charset="-122"/>
            </a:endParaRPr>
          </a:p>
          <a:p>
            <a:pPr eaLnBrk="1" hangingPunct="1">
              <a:lnSpc>
                <a:spcPct val="80000"/>
              </a:lnSpc>
            </a:pPr>
            <a:r>
              <a:rPr lang="zh-CN" altLang="en-US" sz="2800" smtClean="0"/>
              <a:t>内存消耗太高</a:t>
            </a:r>
          </a:p>
          <a:p>
            <a:pPr eaLnBrk="1" hangingPunct="1">
              <a:lnSpc>
                <a:spcPct val="80000"/>
              </a:lnSpc>
              <a:buFontTx/>
              <a:buNone/>
            </a:pPr>
            <a:r>
              <a:rPr lang="zh-CN" altLang="en-US" sz="2800" smtClean="0"/>
              <a:t>	</a:t>
            </a:r>
            <a:r>
              <a:rPr lang="zh-CN" altLang="en-US" sz="2400" smtClean="0"/>
              <a:t>甚至接近物理内存的两倍</a:t>
            </a:r>
            <a:endParaRPr lang="en-US" altLang="zh-CN" sz="2400" smtClean="0"/>
          </a:p>
          <a:p>
            <a:pPr eaLnBrk="1" hangingPunct="1">
              <a:lnSpc>
                <a:spcPct val="80000"/>
              </a:lnSpc>
            </a:pPr>
            <a:r>
              <a:rPr lang="zh-CN" altLang="en-US" sz="2800" smtClean="0"/>
              <a:t>出现异常文件</a:t>
            </a:r>
          </a:p>
          <a:p>
            <a:pPr eaLnBrk="1" hangingPunct="1">
              <a:lnSpc>
                <a:spcPct val="80000"/>
              </a:lnSpc>
              <a:buFontTx/>
              <a:buNone/>
            </a:pPr>
            <a:r>
              <a:rPr lang="zh-CN" altLang="en-US" sz="2800" smtClean="0"/>
              <a:t>	</a:t>
            </a:r>
            <a:r>
              <a:rPr lang="zh-CN" altLang="en-US" sz="2400" smtClean="0">
                <a:latin typeface="楷体_GB2312" pitchFamily="49" charset="-122"/>
              </a:rPr>
              <a:t>比如，每个目录出现</a:t>
            </a:r>
            <a:r>
              <a:rPr lang="en-US" altLang="zh-CN" sz="2400" smtClean="0">
                <a:latin typeface="楷体_GB2312" pitchFamily="49" charset="-122"/>
              </a:rPr>
              <a:t>.eml</a:t>
            </a:r>
            <a:r>
              <a:rPr lang="zh-CN" altLang="en-US" sz="2400" smtClean="0">
                <a:latin typeface="楷体_GB2312" pitchFamily="49" charset="-122"/>
              </a:rPr>
              <a:t>文件</a:t>
            </a:r>
          </a:p>
          <a:p>
            <a:pPr eaLnBrk="1" hangingPunct="1">
              <a:lnSpc>
                <a:spcPct val="80000"/>
              </a:lnSpc>
            </a:pPr>
            <a:r>
              <a:rPr lang="zh-CN" altLang="en-US" sz="2800" smtClean="0"/>
              <a:t>网络访问变慢</a:t>
            </a:r>
          </a:p>
          <a:p>
            <a:pPr eaLnBrk="1" hangingPunct="1">
              <a:lnSpc>
                <a:spcPct val="80000"/>
              </a:lnSpc>
              <a:buFontTx/>
              <a:buNone/>
            </a:pPr>
            <a:r>
              <a:rPr lang="en-US" altLang="zh-CN" sz="2800" smtClean="0"/>
              <a:t>	</a:t>
            </a:r>
            <a:r>
              <a:rPr lang="en-US" altLang="zh-CN" sz="2400" smtClean="0">
                <a:latin typeface="Times New Roman"/>
              </a:rPr>
              <a:t>netstat</a:t>
            </a:r>
            <a:r>
              <a:rPr lang="en-US" altLang="zh-CN" sz="2400" smtClean="0">
                <a:latin typeface="楷体_GB2312" pitchFamily="49" charset="-122"/>
              </a:rPr>
              <a:t> </a:t>
            </a:r>
            <a:r>
              <a:rPr lang="en-US" altLang="zh-CN" sz="2400" smtClean="0"/>
              <a:t>–</a:t>
            </a:r>
            <a:r>
              <a:rPr lang="en-US" altLang="zh-CN" sz="2400" smtClean="0">
                <a:latin typeface="Times New Roman"/>
              </a:rPr>
              <a:t>an</a:t>
            </a:r>
            <a:r>
              <a:rPr lang="zh-CN" altLang="en-US" sz="2400" smtClean="0">
                <a:latin typeface="楷体_GB2312" pitchFamily="49" charset="-122"/>
              </a:rPr>
              <a:t>出现古怪连接</a:t>
            </a:r>
          </a:p>
          <a:p>
            <a:pPr eaLnBrk="1" hangingPunct="1">
              <a:lnSpc>
                <a:spcPct val="80000"/>
              </a:lnSpc>
            </a:pPr>
            <a:r>
              <a:rPr lang="zh-CN" altLang="en-US" sz="2800" smtClean="0"/>
              <a:t>操纵失灵</a:t>
            </a:r>
          </a:p>
          <a:p>
            <a:pPr eaLnBrk="1" hangingPunct="1">
              <a:lnSpc>
                <a:spcPct val="80000"/>
              </a:lnSpc>
              <a:buFontTx/>
              <a:buNone/>
            </a:pPr>
            <a:r>
              <a:rPr lang="en-US" altLang="zh-CN" sz="2800" smtClean="0"/>
              <a:t>	</a:t>
            </a:r>
            <a:r>
              <a:rPr lang="zh-CN" altLang="en-US" sz="2400" smtClean="0">
                <a:latin typeface="Times New Roman"/>
              </a:rPr>
              <a:t>计算机反映迟钝</a:t>
            </a:r>
            <a:endParaRPr lang="en-US" altLang="zh-CN" sz="2400" smtClean="0">
              <a:latin typeface="Times New Roman"/>
            </a:endParaRPr>
          </a:p>
          <a:p>
            <a:pPr eaLnBrk="1" hangingPunct="1">
              <a:lnSpc>
                <a:spcPct val="80000"/>
              </a:lnSpc>
            </a:pPr>
            <a:endParaRPr lang="zh-CN" altLang="en-US" sz="24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eaLnBrk="1" hangingPunct="1"/>
            <a:r>
              <a:rPr lang="en-US" altLang="zh-CN" sz="4000" smtClean="0">
                <a:solidFill>
                  <a:schemeClr val="tx1"/>
                </a:solidFill>
              </a:rPr>
              <a:t>3. </a:t>
            </a:r>
            <a:r>
              <a:rPr lang="zh-CN" altLang="en-US" sz="4000" smtClean="0">
                <a:solidFill>
                  <a:schemeClr val="tx1"/>
                </a:solidFill>
              </a:rPr>
              <a:t>恶意软件防范</a:t>
            </a:r>
            <a:endParaRPr lang="en-US" altLang="zh-CN" sz="4000" smtClean="0">
              <a:solidFill>
                <a:schemeClr val="tx1"/>
              </a:solidFill>
            </a:endParaRPr>
          </a:p>
        </p:txBody>
      </p:sp>
      <p:sp>
        <p:nvSpPr>
          <p:cNvPr id="23554" name="Rectangle 3"/>
          <p:cNvSpPr>
            <a:spLocks noGrp="1" noChangeArrowheads="1"/>
          </p:cNvSpPr>
          <p:nvPr>
            <p:ph type="body" idx="1"/>
          </p:nvPr>
        </p:nvSpPr>
        <p:spPr>
          <a:xfrm>
            <a:off x="1908175" y="2060575"/>
            <a:ext cx="5975350" cy="3600450"/>
          </a:xfrm>
        </p:spPr>
        <p:txBody>
          <a:bodyPr/>
          <a:lstStyle/>
          <a:p>
            <a:pPr eaLnBrk="1" hangingPunct="1"/>
            <a:r>
              <a:rPr lang="zh-CN" altLang="en-US" dirty="0">
                <a:latin typeface="楷体_GB2312" pitchFamily="49" charset="-122"/>
              </a:rPr>
              <a:t>恶意软件</a:t>
            </a:r>
            <a:r>
              <a:rPr lang="zh-CN" altLang="en-US" dirty="0" smtClean="0">
                <a:latin typeface="楷体_GB2312" pitchFamily="49" charset="-122"/>
              </a:rPr>
              <a:t>结构</a:t>
            </a:r>
            <a:endParaRPr lang="zh-CN" altLang="en-US" dirty="0">
              <a:latin typeface="楷体_GB2312" pitchFamily="49" charset="-122"/>
            </a:endParaRPr>
          </a:p>
          <a:p>
            <a:pPr algn="just" eaLnBrk="1" hangingPunct="1"/>
            <a:r>
              <a:rPr lang="zh-CN" altLang="en-US" dirty="0" smtClean="0">
                <a:latin typeface="楷体_GB2312" pitchFamily="49" charset="-122"/>
              </a:rPr>
              <a:t>基于特征检测的恶意软件识别</a:t>
            </a:r>
            <a:endParaRPr lang="en-US" altLang="zh-CN" dirty="0" smtClean="0">
              <a:latin typeface="楷体_GB2312" pitchFamily="49" charset="-122"/>
            </a:endParaRPr>
          </a:p>
          <a:p>
            <a:pPr algn="just" eaLnBrk="1" hangingPunct="1"/>
            <a:r>
              <a:rPr lang="zh-CN" altLang="en-US" dirty="0" smtClean="0">
                <a:latin typeface="楷体_GB2312" pitchFamily="49" charset="-122"/>
              </a:rPr>
              <a:t>基于异常检测的</a:t>
            </a:r>
            <a:r>
              <a:rPr lang="zh-CN" altLang="en-US" dirty="0">
                <a:latin typeface="楷体_GB2312" pitchFamily="49" charset="-122"/>
              </a:rPr>
              <a:t>恶意软件识别</a:t>
            </a:r>
            <a:endParaRPr lang="en-US" altLang="zh-CN" dirty="0">
              <a:latin typeface="楷体_GB2312" pitchFamily="49" charset="-122"/>
            </a:endParaRPr>
          </a:p>
          <a:p>
            <a:pPr algn="just" eaLnBrk="1" hangingPunct="1"/>
            <a:r>
              <a:rPr lang="zh-CN" altLang="en-US" dirty="0" smtClean="0">
                <a:latin typeface="楷体_GB2312" pitchFamily="49" charset="-122"/>
              </a:rPr>
              <a:t>恶意软件攻击遏制</a:t>
            </a:r>
          </a:p>
          <a:p>
            <a:pPr eaLnBrk="1" hangingPunct="1"/>
            <a:endParaRPr lang="zh-CN" altLang="en-US" dirty="0" smtClean="0">
              <a:latin typeface="楷体_GB2312" pitchFamily="49"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endParaRPr lang="en-US" altLang="zh-CN" smtClean="0"/>
          </a:p>
        </p:txBody>
      </p:sp>
      <p:sp>
        <p:nvSpPr>
          <p:cNvPr id="56322" name="Rectangle 3"/>
          <p:cNvSpPr>
            <a:spLocks noGrp="1" noChangeArrowheads="1"/>
          </p:cNvSpPr>
          <p:nvPr>
            <p:ph type="body" idx="1"/>
          </p:nvPr>
        </p:nvSpPr>
        <p:spPr/>
        <p:txBody>
          <a:bodyPr/>
          <a:lstStyle/>
          <a:p>
            <a:pPr eaLnBrk="1" hangingPunct="1"/>
            <a:r>
              <a:rPr lang="zh-CN" altLang="en-US" smtClean="0"/>
              <a:t>手工检测</a:t>
            </a:r>
          </a:p>
          <a:p>
            <a:pPr eaLnBrk="1" hangingPunct="1">
              <a:buFontTx/>
              <a:buNone/>
            </a:pPr>
            <a:r>
              <a:rPr lang="zh-CN" altLang="en-US" smtClean="0"/>
              <a:t>		偶尔使用</a:t>
            </a:r>
          </a:p>
          <a:p>
            <a:pPr eaLnBrk="1" hangingPunct="1">
              <a:buFontTx/>
              <a:buNone/>
            </a:pPr>
            <a:r>
              <a:rPr lang="en-US" altLang="zh-CN" smtClean="0"/>
              <a:t>		</a:t>
            </a:r>
            <a:r>
              <a:rPr lang="zh-CN" altLang="en-US" smtClean="0"/>
              <a:t>基础</a:t>
            </a:r>
          </a:p>
          <a:p>
            <a:pPr eaLnBrk="1" hangingPunct="1"/>
            <a:r>
              <a:rPr lang="zh-CN" altLang="en-US" smtClean="0"/>
              <a:t>自动（软件）检测</a:t>
            </a:r>
          </a:p>
          <a:p>
            <a:pPr eaLnBrk="1" hangingPunct="1">
              <a:buFontTx/>
              <a:buNone/>
            </a:pPr>
            <a:r>
              <a:rPr lang="en-US" altLang="zh-CN" smtClean="0"/>
              <a:t>		</a:t>
            </a:r>
            <a:r>
              <a:rPr lang="zh-CN" altLang="en-US" smtClean="0"/>
              <a:t>大量使用</a:t>
            </a:r>
          </a:p>
          <a:p>
            <a:pPr eaLnBrk="1" hangingPunct="1">
              <a:buFontTx/>
              <a:buNone/>
            </a:pPr>
            <a:r>
              <a:rPr lang="en-US" altLang="zh-CN" smtClean="0"/>
              <a:t>		</a:t>
            </a:r>
            <a:r>
              <a:rPr lang="zh-CN" altLang="en-US" smtClean="0"/>
              <a:t>实时保护</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a:xfrm>
            <a:off x="684213" y="1196975"/>
            <a:ext cx="7907337" cy="473075"/>
          </a:xfrm>
        </p:spPr>
        <p:txBody>
          <a:bodyPr/>
          <a:lstStyle/>
          <a:p>
            <a:pPr eaLnBrk="1" hangingPunct="1"/>
            <a:r>
              <a:rPr lang="zh-CN" altLang="en-US" dirty="0" smtClean="0"/>
              <a:t>恶意软件的常用检测技术</a:t>
            </a:r>
          </a:p>
        </p:txBody>
      </p:sp>
      <p:sp>
        <p:nvSpPr>
          <p:cNvPr id="57346" name="Rectangle 3"/>
          <p:cNvSpPr>
            <a:spLocks noGrp="1" noRot="1" noChangeArrowheads="1"/>
          </p:cNvSpPr>
          <p:nvPr>
            <p:ph type="body" idx="1"/>
          </p:nvPr>
        </p:nvSpPr>
        <p:spPr>
          <a:xfrm>
            <a:off x="1116013" y="2205038"/>
            <a:ext cx="6264275" cy="2332037"/>
          </a:xfrm>
        </p:spPr>
        <p:txBody>
          <a:bodyPr>
            <a:spAutoFit/>
          </a:bodyPr>
          <a:lstStyle/>
          <a:p>
            <a:pPr eaLnBrk="1" hangingPunct="1">
              <a:buFontTx/>
              <a:buNone/>
            </a:pPr>
            <a:r>
              <a:rPr lang="zh-CN" altLang="en-US" smtClean="0"/>
              <a:t>检测恶意软件的技术与方法有：</a:t>
            </a:r>
          </a:p>
          <a:p>
            <a:pPr eaLnBrk="1" hangingPunct="1"/>
            <a:r>
              <a:rPr lang="zh-CN" altLang="en-US" smtClean="0"/>
              <a:t>特征代码法</a:t>
            </a:r>
          </a:p>
          <a:p>
            <a:pPr eaLnBrk="1" hangingPunct="1"/>
            <a:r>
              <a:rPr lang="zh-CN" altLang="en-US" smtClean="0"/>
              <a:t>校验和法</a:t>
            </a:r>
          </a:p>
          <a:p>
            <a:pPr eaLnBrk="1" hangingPunct="1"/>
            <a:r>
              <a:rPr lang="zh-CN" altLang="en-US" smtClean="0"/>
              <a:t>行为监测法</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zh-CN" altLang="en-US" dirty="0"/>
              <a:t>恶意</a:t>
            </a:r>
            <a:r>
              <a:rPr lang="zh-CN" altLang="en-US" dirty="0" smtClean="0"/>
              <a:t>软件的特征是什么？</a:t>
            </a:r>
            <a:endParaRPr lang="en-US" altLang="zh-CN" dirty="0" smtClean="0"/>
          </a:p>
        </p:txBody>
      </p:sp>
      <p:sp>
        <p:nvSpPr>
          <p:cNvPr id="56322" name="Rectangle 3"/>
          <p:cNvSpPr>
            <a:spLocks noGrp="1" noChangeArrowheads="1"/>
          </p:cNvSpPr>
          <p:nvPr>
            <p:ph type="body" idx="1"/>
          </p:nvPr>
        </p:nvSpPr>
        <p:spPr/>
        <p:txBody>
          <a:bodyPr/>
          <a:lstStyle/>
          <a:p>
            <a:pPr eaLnBrk="1" hangingPunct="1"/>
            <a:r>
              <a:rPr lang="zh-CN" altLang="en-US" dirty="0" smtClean="0">
                <a:solidFill>
                  <a:srgbClr val="FF0000"/>
                </a:solidFill>
              </a:rPr>
              <a:t>字符类特征（字节特征）：特征代码法</a:t>
            </a:r>
            <a:endParaRPr lang="en-US" altLang="zh-CN" dirty="0" smtClean="0">
              <a:solidFill>
                <a:srgbClr val="FF0000"/>
              </a:solidFill>
            </a:endParaRPr>
          </a:p>
          <a:p>
            <a:pPr eaLnBrk="1" hangingPunct="1"/>
            <a:r>
              <a:rPr lang="zh-CN" altLang="en-US" dirty="0" smtClean="0">
                <a:solidFill>
                  <a:srgbClr val="FF0000"/>
                </a:solidFill>
              </a:rPr>
              <a:t>二进制类特征（位特征）：随机性检测</a:t>
            </a:r>
            <a:r>
              <a:rPr lang="en-US" altLang="zh-CN" dirty="0" smtClean="0">
                <a:solidFill>
                  <a:srgbClr val="FF0000"/>
                </a:solidFill>
              </a:rPr>
              <a:t>+</a:t>
            </a:r>
            <a:r>
              <a:rPr lang="zh-CN" altLang="en-US" dirty="0">
                <a:solidFill>
                  <a:srgbClr val="FF0000"/>
                </a:solidFill>
              </a:rPr>
              <a:t>特征代码</a:t>
            </a:r>
            <a:r>
              <a:rPr lang="zh-CN" altLang="en-US" dirty="0" smtClean="0">
                <a:solidFill>
                  <a:srgbClr val="FF0000"/>
                </a:solidFill>
              </a:rPr>
              <a:t>法</a:t>
            </a:r>
            <a:endParaRPr lang="en-US" altLang="zh-CN" dirty="0" smtClean="0">
              <a:solidFill>
                <a:srgbClr val="FF0000"/>
              </a:solidFill>
            </a:endParaRPr>
          </a:p>
          <a:p>
            <a:pPr eaLnBrk="1" hangingPunct="1"/>
            <a:r>
              <a:rPr lang="zh-CN" altLang="en-US" dirty="0" smtClean="0"/>
              <a:t>统计特征：异常检测方法</a:t>
            </a:r>
            <a:endParaRPr lang="en-US" altLang="zh-CN" dirty="0" smtClean="0"/>
          </a:p>
          <a:p>
            <a:pPr eaLnBrk="1" hangingPunct="1"/>
            <a:r>
              <a:rPr lang="zh-CN" altLang="en-US" dirty="0" smtClean="0"/>
              <a:t>结构特征：表达式方法</a:t>
            </a:r>
            <a:endParaRPr lang="en-US" altLang="zh-CN" dirty="0" smtClean="0"/>
          </a:p>
        </p:txBody>
      </p:sp>
    </p:spTree>
    <p:extLst>
      <p:ext uri="{BB962C8B-B14F-4D97-AF65-F5344CB8AC3E}">
        <p14:creationId xmlns:p14="http://schemas.microsoft.com/office/powerpoint/2010/main" val="32808237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468313" y="1125538"/>
            <a:ext cx="8229600" cy="711200"/>
          </a:xfrm>
        </p:spPr>
        <p:txBody>
          <a:bodyPr/>
          <a:lstStyle/>
          <a:p>
            <a:pPr eaLnBrk="1" hangingPunct="1"/>
            <a:r>
              <a:rPr lang="zh-CN" altLang="en-US" smtClean="0"/>
              <a:t>特征代码法</a:t>
            </a:r>
          </a:p>
        </p:txBody>
      </p:sp>
      <p:sp>
        <p:nvSpPr>
          <p:cNvPr id="58370" name="Rectangle 3"/>
          <p:cNvSpPr>
            <a:spLocks noGrp="1" noChangeArrowheads="1"/>
          </p:cNvSpPr>
          <p:nvPr>
            <p:ph type="body" idx="1"/>
          </p:nvPr>
        </p:nvSpPr>
        <p:spPr>
          <a:xfrm>
            <a:off x="755650" y="1989138"/>
            <a:ext cx="7772400" cy="4114800"/>
          </a:xfrm>
        </p:spPr>
        <p:txBody>
          <a:bodyPr/>
          <a:lstStyle/>
          <a:p>
            <a:pPr algn="just" eaLnBrk="1" hangingPunct="1">
              <a:lnSpc>
                <a:spcPct val="80000"/>
              </a:lnSpc>
            </a:pPr>
            <a:r>
              <a:rPr lang="zh-CN" altLang="en-US" sz="2800" smtClean="0">
                <a:latin typeface="Times New Roman"/>
              </a:rPr>
              <a:t>一种恶意代码可能感染很多文件或计算机系统的多个地方，而且在每个被感染的文件中，恶意代码程序所在的位置也不尽相同，但是恶意代码一般都具有明显的特征代码，这些特征代码，可能是感染标记（一般由若干个英文字母和阿拉伯数字组成）。也可能是一小段计算机程序，它由若干个计算机指令组成。特征代码不一定是连续的，也可以用一些通配符或模糊代码来表示任意代码，只要是同一种恶意代码，在任何一个被该恶意代码感染的文件或计算机中，总能找到这些特征代码。</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p:txBody>
          <a:bodyPr/>
          <a:lstStyle/>
          <a:p>
            <a:pPr eaLnBrk="1" hangingPunct="1"/>
            <a:r>
              <a:rPr lang="zh-CN" altLang="en-US" smtClean="0"/>
              <a:t>特征代码法</a:t>
            </a:r>
          </a:p>
        </p:txBody>
      </p:sp>
      <p:sp>
        <p:nvSpPr>
          <p:cNvPr id="59394" name="Rectangle 3"/>
          <p:cNvSpPr>
            <a:spLocks noGrp="1" noChangeArrowheads="1"/>
          </p:cNvSpPr>
          <p:nvPr>
            <p:ph type="body" idx="1"/>
          </p:nvPr>
        </p:nvSpPr>
        <p:spPr>
          <a:xfrm>
            <a:off x="900113" y="2060575"/>
            <a:ext cx="7559675" cy="3697288"/>
          </a:xfrm>
        </p:spPr>
        <p:txBody>
          <a:bodyPr/>
          <a:lstStyle/>
          <a:p>
            <a:pPr eaLnBrk="1" hangingPunct="1"/>
            <a:r>
              <a:rPr lang="zh-CN" altLang="en-US" smtClean="0">
                <a:latin typeface="楷体_GB2312" pitchFamily="49" charset="-122"/>
              </a:rPr>
              <a:t>特征代码法是检测</a:t>
            </a:r>
            <a:r>
              <a:rPr lang="zh-CN" altLang="en-US" smtClean="0">
                <a:solidFill>
                  <a:srgbClr val="FF9900"/>
                </a:solidFill>
                <a:latin typeface="楷体_GB2312" pitchFamily="49" charset="-122"/>
              </a:rPr>
              <a:t>已知</a:t>
            </a:r>
            <a:r>
              <a:rPr lang="zh-CN" altLang="en-US" smtClean="0">
                <a:latin typeface="Times New Roman"/>
              </a:rPr>
              <a:t>恶意代码</a:t>
            </a:r>
            <a:r>
              <a:rPr lang="zh-CN" altLang="en-US" smtClean="0">
                <a:latin typeface="楷体_GB2312" pitchFamily="49" charset="-122"/>
              </a:rPr>
              <a:t>的最简单、开销最小的方法。 </a:t>
            </a:r>
          </a:p>
          <a:p>
            <a:pPr eaLnBrk="1" hangingPunct="1"/>
            <a:r>
              <a:rPr lang="zh-CN" altLang="en-US" smtClean="0">
                <a:latin typeface="楷体_GB2312" pitchFamily="49" charset="-122"/>
              </a:rPr>
              <a:t>典型的误用检测的方法。</a:t>
            </a:r>
          </a:p>
          <a:p>
            <a:pPr eaLnBrk="1" hangingPunct="1"/>
            <a:r>
              <a:rPr lang="zh-CN" altLang="en-US" smtClean="0">
                <a:latin typeface="楷体_GB2312" pitchFamily="49" charset="-122"/>
              </a:rPr>
              <a:t>特征码是指能够唯一标示某一</a:t>
            </a:r>
            <a:r>
              <a:rPr lang="zh-CN" altLang="en-US" smtClean="0">
                <a:latin typeface="Times New Roman"/>
              </a:rPr>
              <a:t>恶意代码</a:t>
            </a:r>
            <a:r>
              <a:rPr lang="zh-CN" altLang="en-US" smtClean="0">
                <a:latin typeface="楷体_GB2312" pitchFamily="49" charset="-122"/>
              </a:rPr>
              <a:t>的一段二进制串。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eaLnBrk="1" hangingPunct="1"/>
            <a:endParaRPr lang="zh-CN" altLang="en-US" smtClean="0"/>
          </a:p>
        </p:txBody>
      </p:sp>
      <p:sp>
        <p:nvSpPr>
          <p:cNvPr id="60418" name="Rectangle 3"/>
          <p:cNvSpPr>
            <a:spLocks noGrp="1" noChangeArrowheads="1"/>
          </p:cNvSpPr>
          <p:nvPr>
            <p:ph type="body" idx="1"/>
          </p:nvPr>
        </p:nvSpPr>
        <p:spPr/>
        <p:txBody>
          <a:bodyPr/>
          <a:lstStyle/>
          <a:p>
            <a:pPr eaLnBrk="1" hangingPunct="1"/>
            <a:r>
              <a:rPr lang="zh-CN" altLang="en-US" dirty="0" smtClean="0"/>
              <a:t>特征代码法检测的两个关键</a:t>
            </a:r>
          </a:p>
          <a:p>
            <a:pPr lvl="1" eaLnBrk="1" hangingPunct="1"/>
            <a:r>
              <a:rPr lang="zh-CN" altLang="en-US" dirty="0" smtClean="0"/>
              <a:t>特征码的匹配技术</a:t>
            </a:r>
          </a:p>
          <a:p>
            <a:pPr lvl="2" eaLnBrk="1" hangingPunct="1"/>
            <a:r>
              <a:rPr lang="zh-CN" altLang="en-US" dirty="0" smtClean="0"/>
              <a:t>串匹配</a:t>
            </a:r>
            <a:endParaRPr lang="en-US" altLang="zh-CN" dirty="0" smtClean="0"/>
          </a:p>
          <a:p>
            <a:pPr lvl="2" eaLnBrk="1" hangingPunct="1"/>
            <a:r>
              <a:rPr lang="zh-CN" altLang="en-US" dirty="0" smtClean="0"/>
              <a:t>有限状态自动机</a:t>
            </a:r>
          </a:p>
          <a:p>
            <a:pPr lvl="1" eaLnBrk="1" hangingPunct="1"/>
            <a:r>
              <a:rPr lang="zh-CN" altLang="en-US" dirty="0" smtClean="0"/>
              <a:t>特征码的提取</a:t>
            </a:r>
          </a:p>
          <a:p>
            <a:pPr lvl="2" eaLnBrk="1" hangingPunct="1"/>
            <a:r>
              <a:rPr lang="zh-CN" altLang="en-US" dirty="0" smtClean="0"/>
              <a:t>特征码的唯一性</a:t>
            </a:r>
          </a:p>
          <a:p>
            <a:pPr lvl="2" eaLnBrk="1" hangingPunct="1"/>
            <a:r>
              <a:rPr lang="zh-CN" altLang="en-US" dirty="0" smtClean="0"/>
              <a:t>特征码的优化</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noChangeArrowheads="1"/>
          </p:cNvSpPr>
          <p:nvPr>
            <p:ph type="title"/>
          </p:nvPr>
        </p:nvSpPr>
        <p:spPr/>
        <p:txBody>
          <a:bodyPr/>
          <a:lstStyle/>
          <a:p>
            <a:pPr eaLnBrk="1" hangingPunct="1"/>
            <a:endParaRPr lang="zh-CN" altLang="en-US" smtClean="0"/>
          </a:p>
        </p:txBody>
      </p:sp>
      <p:sp>
        <p:nvSpPr>
          <p:cNvPr id="151554" name="Rectangle 3"/>
          <p:cNvSpPr>
            <a:spLocks noGrp="1" noChangeArrowheads="1"/>
          </p:cNvSpPr>
          <p:nvPr>
            <p:ph type="body" idx="1"/>
          </p:nvPr>
        </p:nvSpPr>
        <p:spPr>
          <a:xfrm>
            <a:off x="539552" y="1628800"/>
            <a:ext cx="8229600" cy="3384550"/>
          </a:xfrm>
        </p:spPr>
        <p:txBody>
          <a:bodyPr/>
          <a:lstStyle/>
          <a:p>
            <a:pPr eaLnBrk="1" hangingPunct="1"/>
            <a:endParaRPr lang="en-US" altLang="zh-CN" dirty="0" smtClean="0"/>
          </a:p>
          <a:p>
            <a:pPr eaLnBrk="1" hangingPunct="1"/>
            <a:r>
              <a:rPr lang="zh-CN" altLang="en-US" dirty="0" smtClean="0"/>
              <a:t>病毒特征码的提取</a:t>
            </a:r>
          </a:p>
          <a:p>
            <a:pPr lvl="1" eaLnBrk="1" hangingPunct="1"/>
            <a:r>
              <a:rPr lang="zh-CN" altLang="en-US" dirty="0" smtClean="0"/>
              <a:t>最大公共子串问题</a:t>
            </a:r>
          </a:p>
          <a:p>
            <a:pPr lvl="1" eaLnBrk="1" hangingPunct="1"/>
            <a:r>
              <a:rPr lang="zh-CN" altLang="en-US" dirty="0" smtClean="0"/>
              <a:t>最大公共子序列问题</a:t>
            </a:r>
            <a:endParaRPr lang="en-US" altLang="zh-CN" dirty="0" smtClean="0"/>
          </a:p>
          <a:p>
            <a:pPr lvl="1" eaLnBrk="1" hangingPunct="1"/>
            <a:endParaRPr lang="zh-CN" altLang="en-US" dirty="0" smtClean="0"/>
          </a:p>
        </p:txBody>
      </p:sp>
    </p:spTree>
    <p:extLst>
      <p:ext uri="{BB962C8B-B14F-4D97-AF65-F5344CB8AC3E}">
        <p14:creationId xmlns:p14="http://schemas.microsoft.com/office/powerpoint/2010/main" val="27657295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a:spLocks noGrp="1" noChangeArrowheads="1"/>
          </p:cNvSpPr>
          <p:nvPr>
            <p:ph type="title"/>
          </p:nvPr>
        </p:nvSpPr>
        <p:spPr/>
        <p:txBody>
          <a:bodyPr/>
          <a:lstStyle/>
          <a:p>
            <a:pPr eaLnBrk="1" hangingPunct="1"/>
            <a:endParaRPr lang="zh-CN" altLang="en-US" smtClean="0"/>
          </a:p>
        </p:txBody>
      </p:sp>
      <p:sp>
        <p:nvSpPr>
          <p:cNvPr id="152578" name="Rectangle 3"/>
          <p:cNvSpPr>
            <a:spLocks noGrp="1" noChangeArrowheads="1"/>
          </p:cNvSpPr>
          <p:nvPr>
            <p:ph type="body" idx="1"/>
          </p:nvPr>
        </p:nvSpPr>
        <p:spPr/>
        <p:txBody>
          <a:bodyPr/>
          <a:lstStyle/>
          <a:p>
            <a:pPr eaLnBrk="1" hangingPunct="1"/>
            <a:r>
              <a:rPr lang="zh-CN" altLang="en-US" sz="2800" smtClean="0"/>
              <a:t>最长公共子串（</a:t>
            </a:r>
            <a:r>
              <a:rPr lang="en-US" altLang="zh-CN" sz="2800" smtClean="0"/>
              <a:t>Longest common substring, </a:t>
            </a:r>
            <a:r>
              <a:rPr lang="zh-CN" altLang="en-US" sz="2800" smtClean="0"/>
              <a:t>简称</a:t>
            </a:r>
            <a:r>
              <a:rPr lang="en-US" altLang="zh-CN" sz="2800" smtClean="0"/>
              <a:t>LCS</a:t>
            </a:r>
            <a:r>
              <a:rPr lang="zh-CN" altLang="en-US" sz="2800" smtClean="0"/>
              <a:t>）问题</a:t>
            </a:r>
          </a:p>
          <a:p>
            <a:pPr lvl="1" eaLnBrk="1" hangingPunct="1"/>
            <a:r>
              <a:rPr lang="zh-CN" altLang="en-US" smtClean="0"/>
              <a:t>最求出给定的一组字符串的长度最大的共有的子字符串</a:t>
            </a:r>
            <a:endParaRPr lang="zh-CN" altLang="zh-CN" smtClean="0"/>
          </a:p>
          <a:p>
            <a:pPr lvl="1" eaLnBrk="1" hangingPunct="1"/>
            <a:r>
              <a:rPr lang="zh-CN" altLang="en-US" smtClean="0"/>
              <a:t>举例，以下三个字符串的</a:t>
            </a:r>
            <a:r>
              <a:rPr lang="en-US" altLang="zh-CN" smtClean="0"/>
              <a:t>LCS</a:t>
            </a:r>
            <a:r>
              <a:rPr lang="zh-CN" altLang="en-US" smtClean="0"/>
              <a:t>就是 </a:t>
            </a:r>
            <a:r>
              <a:rPr lang="en-US" altLang="zh-CN" smtClean="0"/>
              <a:t>cde</a:t>
            </a:r>
            <a:r>
              <a:rPr lang="zh-CN" altLang="en-US" smtClean="0"/>
              <a:t> </a:t>
            </a:r>
            <a:br>
              <a:rPr lang="zh-CN" altLang="en-US" smtClean="0"/>
            </a:br>
            <a:r>
              <a:rPr lang="zh-CN" altLang="en-US" smtClean="0"/>
              <a:t>   </a:t>
            </a:r>
            <a:r>
              <a:rPr lang="en-US" altLang="zh-CN" smtClean="0"/>
              <a:t>abcde  </a:t>
            </a:r>
            <a:br>
              <a:rPr lang="en-US" altLang="zh-CN" smtClean="0"/>
            </a:br>
            <a:r>
              <a:rPr lang="en-US" altLang="zh-CN" smtClean="0"/>
              <a:t>   cdef  </a:t>
            </a:r>
            <a:br>
              <a:rPr lang="en-US" altLang="zh-CN" smtClean="0"/>
            </a:br>
            <a:r>
              <a:rPr lang="en-US" altLang="zh-CN" smtClean="0"/>
              <a:t>   ccde </a:t>
            </a:r>
          </a:p>
          <a:p>
            <a:pPr lvl="1" eaLnBrk="1" hangingPunct="1"/>
            <a:r>
              <a:rPr lang="zh-CN" altLang="en-US" smtClean="0"/>
              <a:t>用处：查找网络传输数据中的最长相同片段</a:t>
            </a:r>
          </a:p>
        </p:txBody>
      </p:sp>
    </p:spTree>
    <p:extLst>
      <p:ext uri="{BB962C8B-B14F-4D97-AF65-F5344CB8AC3E}">
        <p14:creationId xmlns:p14="http://schemas.microsoft.com/office/powerpoint/2010/main" val="37207967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p:cNvSpPr>
            <a:spLocks noGrp="1" noChangeArrowheads="1"/>
          </p:cNvSpPr>
          <p:nvPr>
            <p:ph type="title"/>
          </p:nvPr>
        </p:nvSpPr>
        <p:spPr/>
        <p:txBody>
          <a:bodyPr/>
          <a:lstStyle/>
          <a:p>
            <a:pPr eaLnBrk="1" hangingPunct="1"/>
            <a:endParaRPr lang="zh-CN" altLang="en-US" smtClean="0"/>
          </a:p>
        </p:txBody>
      </p:sp>
      <p:sp>
        <p:nvSpPr>
          <p:cNvPr id="153602" name="Rectangle 3"/>
          <p:cNvSpPr>
            <a:spLocks noGrp="1" noChangeArrowheads="1"/>
          </p:cNvSpPr>
          <p:nvPr>
            <p:ph type="body" idx="1"/>
          </p:nvPr>
        </p:nvSpPr>
        <p:spPr>
          <a:xfrm>
            <a:off x="457200" y="1600200"/>
            <a:ext cx="8229600" cy="5068888"/>
          </a:xfrm>
        </p:spPr>
        <p:txBody>
          <a:bodyPr/>
          <a:lstStyle/>
          <a:p>
            <a:pPr eaLnBrk="1" hangingPunct="1"/>
            <a:r>
              <a:rPr lang="zh-CN" altLang="en-US" smtClean="0"/>
              <a:t>方法</a:t>
            </a:r>
          </a:p>
          <a:p>
            <a:pPr lvl="1" eaLnBrk="1" hangingPunct="1"/>
            <a:r>
              <a:rPr lang="zh-CN" altLang="en-US" smtClean="0"/>
              <a:t>广义后缀树（</a:t>
            </a:r>
            <a:r>
              <a:rPr lang="en-US" altLang="zh-CN" smtClean="0"/>
              <a:t>Generalized Suffix Tree</a:t>
            </a:r>
            <a:r>
              <a:rPr lang="zh-CN" altLang="en-US" smtClean="0"/>
              <a:t>，简称</a:t>
            </a:r>
            <a:r>
              <a:rPr lang="en-US" altLang="zh-CN" smtClean="0"/>
              <a:t>GST)</a:t>
            </a:r>
            <a:r>
              <a:rPr lang="zh-CN" altLang="en-US" smtClean="0"/>
              <a:t>算法 </a:t>
            </a:r>
          </a:p>
          <a:p>
            <a:pPr lvl="1" eaLnBrk="1" hangingPunct="1"/>
            <a:r>
              <a:rPr lang="zh-CN" altLang="en-US" smtClean="0"/>
              <a:t>把给定的</a:t>
            </a:r>
            <a:r>
              <a:rPr lang="en-US" altLang="zh-CN" smtClean="0"/>
              <a:t>N</a:t>
            </a:r>
            <a:r>
              <a:rPr lang="zh-CN" altLang="en-US" smtClean="0"/>
              <a:t>个源字符串的所有的后缀建成一颗树</a:t>
            </a:r>
            <a:endParaRPr lang="zh-CN" altLang="zh-CN" smtClean="0"/>
          </a:p>
          <a:p>
            <a:pPr lvl="2" eaLnBrk="1" hangingPunct="1"/>
            <a:r>
              <a:rPr lang="zh-CN" altLang="zh-CN" sz="2800" smtClean="0"/>
              <a:t>所有后缀</a:t>
            </a:r>
            <a:endParaRPr lang="zh-CN" altLang="en-US" sz="2800" smtClean="0"/>
          </a:p>
          <a:p>
            <a:pPr lvl="2" eaLnBrk="1" hangingPunct="1"/>
            <a:r>
              <a:rPr lang="zh-CN" altLang="zh-CN" sz="2800" smtClean="0"/>
              <a:t>构建树</a:t>
            </a:r>
            <a:endParaRPr lang="zh-CN" altLang="en-US" sz="2800" smtClean="0"/>
          </a:p>
          <a:p>
            <a:pPr lvl="2" eaLnBrk="1" hangingPunct="1"/>
            <a:r>
              <a:rPr lang="zh-CN" altLang="zh-CN" sz="2800" smtClean="0"/>
              <a:t>通过树的查找，获得最大公共子串</a:t>
            </a:r>
          </a:p>
        </p:txBody>
      </p:sp>
    </p:spTree>
    <p:extLst>
      <p:ext uri="{BB962C8B-B14F-4D97-AF65-F5344CB8AC3E}">
        <p14:creationId xmlns:p14="http://schemas.microsoft.com/office/powerpoint/2010/main" val="20944494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a:spLocks noGrp="1" noChangeArrowheads="1"/>
          </p:cNvSpPr>
          <p:nvPr>
            <p:ph type="title"/>
          </p:nvPr>
        </p:nvSpPr>
        <p:spPr/>
        <p:txBody>
          <a:bodyPr/>
          <a:lstStyle/>
          <a:p>
            <a:pPr eaLnBrk="1" hangingPunct="1"/>
            <a:endParaRPr lang="zh-CN" altLang="en-US" smtClean="0"/>
          </a:p>
        </p:txBody>
      </p:sp>
      <p:sp>
        <p:nvSpPr>
          <p:cNvPr id="154626" name="Rectangle 3"/>
          <p:cNvSpPr>
            <a:spLocks noGrp="1" noChangeArrowheads="1"/>
          </p:cNvSpPr>
          <p:nvPr>
            <p:ph type="body" idx="1"/>
          </p:nvPr>
        </p:nvSpPr>
        <p:spPr>
          <a:xfrm>
            <a:off x="457200" y="1600200"/>
            <a:ext cx="8229600" cy="5068888"/>
          </a:xfrm>
        </p:spPr>
        <p:txBody>
          <a:bodyPr/>
          <a:lstStyle/>
          <a:p>
            <a:pPr eaLnBrk="1" hangingPunct="1">
              <a:lnSpc>
                <a:spcPct val="90000"/>
              </a:lnSpc>
            </a:pPr>
            <a:r>
              <a:rPr lang="zh-CN" altLang="en-US" sz="2400" smtClean="0"/>
              <a:t>字符串后缀的提取</a:t>
            </a:r>
          </a:p>
          <a:p>
            <a:pPr lvl="1" eaLnBrk="1" hangingPunct="1">
              <a:lnSpc>
                <a:spcPct val="90000"/>
              </a:lnSpc>
            </a:pPr>
            <a:r>
              <a:rPr lang="zh-CN" altLang="en-US" sz="2400" smtClean="0"/>
              <a:t>以字符串 </a:t>
            </a:r>
            <a:r>
              <a:rPr lang="en-US" altLang="zh-CN" sz="2400" smtClean="0"/>
              <a:t>aboreabo</a:t>
            </a:r>
            <a:r>
              <a:rPr lang="zh-CN" altLang="en-US" sz="2400" smtClean="0"/>
              <a:t>为例，把它的所有后缀按字典顺序排列后为：</a:t>
            </a:r>
          </a:p>
          <a:p>
            <a:pPr lvl="2" eaLnBrk="1" hangingPunct="1">
              <a:lnSpc>
                <a:spcPct val="90000"/>
              </a:lnSpc>
            </a:pPr>
            <a:r>
              <a:rPr lang="en-US" altLang="zh-CN" smtClean="0"/>
              <a:t>abo</a:t>
            </a:r>
          </a:p>
          <a:p>
            <a:pPr lvl="2" eaLnBrk="1" hangingPunct="1">
              <a:lnSpc>
                <a:spcPct val="90000"/>
              </a:lnSpc>
            </a:pPr>
            <a:r>
              <a:rPr lang="en-US" altLang="zh-CN" smtClean="0"/>
              <a:t>aboreabo</a:t>
            </a:r>
          </a:p>
          <a:p>
            <a:pPr lvl="2" eaLnBrk="1" hangingPunct="1">
              <a:lnSpc>
                <a:spcPct val="90000"/>
              </a:lnSpc>
            </a:pPr>
            <a:r>
              <a:rPr lang="en-US" altLang="zh-CN" smtClean="0"/>
              <a:t>bo</a:t>
            </a:r>
          </a:p>
          <a:p>
            <a:pPr lvl="2" eaLnBrk="1" hangingPunct="1">
              <a:lnSpc>
                <a:spcPct val="90000"/>
              </a:lnSpc>
            </a:pPr>
            <a:r>
              <a:rPr lang="en-US" altLang="zh-CN" smtClean="0"/>
              <a:t>boreabo</a:t>
            </a:r>
          </a:p>
          <a:p>
            <a:pPr lvl="2" eaLnBrk="1" hangingPunct="1">
              <a:lnSpc>
                <a:spcPct val="90000"/>
              </a:lnSpc>
            </a:pPr>
            <a:r>
              <a:rPr lang="en-US" altLang="zh-CN" smtClean="0"/>
              <a:t>eabo</a:t>
            </a:r>
          </a:p>
          <a:p>
            <a:pPr lvl="2" eaLnBrk="1" hangingPunct="1">
              <a:lnSpc>
                <a:spcPct val="90000"/>
              </a:lnSpc>
            </a:pPr>
            <a:r>
              <a:rPr lang="en-US" altLang="zh-CN" smtClean="0"/>
              <a:t>o</a:t>
            </a:r>
          </a:p>
          <a:p>
            <a:pPr lvl="2" eaLnBrk="1" hangingPunct="1">
              <a:lnSpc>
                <a:spcPct val="90000"/>
              </a:lnSpc>
            </a:pPr>
            <a:r>
              <a:rPr lang="en-US" altLang="zh-CN" smtClean="0"/>
              <a:t>oreabo</a:t>
            </a:r>
          </a:p>
          <a:p>
            <a:pPr lvl="2" eaLnBrk="1" hangingPunct="1">
              <a:lnSpc>
                <a:spcPct val="90000"/>
              </a:lnSpc>
            </a:pPr>
            <a:r>
              <a:rPr lang="en-US" altLang="zh-CN" smtClean="0"/>
              <a:t>Reabo</a:t>
            </a:r>
          </a:p>
          <a:p>
            <a:pPr lvl="1" eaLnBrk="1" hangingPunct="1">
              <a:lnSpc>
                <a:spcPct val="90000"/>
              </a:lnSpc>
            </a:pPr>
            <a:r>
              <a:rPr lang="zh-CN" altLang="en-US" sz="2400" smtClean="0"/>
              <a:t>任意一个子串都可以看作某一个后缀的前缀</a:t>
            </a:r>
            <a:endParaRPr lang="zh-CN" altLang="en-US" sz="2000" smtClean="0"/>
          </a:p>
        </p:txBody>
      </p:sp>
    </p:spTree>
    <p:extLst>
      <p:ext uri="{BB962C8B-B14F-4D97-AF65-F5344CB8AC3E}">
        <p14:creationId xmlns:p14="http://schemas.microsoft.com/office/powerpoint/2010/main" val="37802185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pPr eaLnBrk="1" hangingPunct="1"/>
            <a:r>
              <a:rPr lang="zh-CN" altLang="en-US" smtClean="0">
                <a:latin typeface="楷体_GB2312" pitchFamily="49" charset="-122"/>
              </a:rPr>
              <a:t>传统恶意软件 </a:t>
            </a:r>
            <a:r>
              <a:rPr lang="en-US" altLang="zh-CN" smtClean="0"/>
              <a:t>—</a:t>
            </a:r>
            <a:r>
              <a:rPr lang="en-US" altLang="zh-CN" smtClean="0">
                <a:latin typeface="楷体_GB2312" pitchFamily="49" charset="-122"/>
              </a:rPr>
              <a:t> </a:t>
            </a:r>
            <a:r>
              <a:rPr lang="zh-CN" altLang="en-US" smtClean="0">
                <a:latin typeface="楷体_GB2312" pitchFamily="49" charset="-122"/>
              </a:rPr>
              <a:t>计算机病毒</a:t>
            </a:r>
          </a:p>
        </p:txBody>
      </p:sp>
      <p:sp>
        <p:nvSpPr>
          <p:cNvPr id="24578" name="Rectangle 3"/>
          <p:cNvSpPr>
            <a:spLocks noGrp="1" noChangeArrowheads="1"/>
          </p:cNvSpPr>
          <p:nvPr>
            <p:ph type="body" idx="1"/>
          </p:nvPr>
        </p:nvSpPr>
        <p:spPr/>
        <p:txBody>
          <a:bodyPr/>
          <a:lstStyle/>
          <a:p>
            <a:pPr eaLnBrk="1" hangingPunct="1">
              <a:lnSpc>
                <a:spcPct val="90000"/>
              </a:lnSpc>
            </a:pPr>
            <a:r>
              <a:rPr lang="en-US" altLang="zh-CN" sz="2400" smtClean="0">
                <a:latin typeface="楷体_GB2312" pitchFamily="49" charset="-122"/>
              </a:rPr>
              <a:t>1949</a:t>
            </a:r>
            <a:r>
              <a:rPr lang="zh-CN" altLang="en-US" sz="2400" smtClean="0">
                <a:latin typeface="楷体_GB2312" pitchFamily="49" charset="-122"/>
              </a:rPr>
              <a:t>年，计算机之父冯</a:t>
            </a:r>
            <a:r>
              <a:rPr lang="en-US" altLang="zh-CN" sz="2400" smtClean="0"/>
              <a:t>·</a:t>
            </a:r>
            <a:r>
              <a:rPr lang="zh-CN" altLang="en-US" sz="2400" smtClean="0">
                <a:latin typeface="楷体_GB2312" pitchFamily="49" charset="-122"/>
              </a:rPr>
              <a:t>诺伊曼在</a:t>
            </a:r>
            <a:r>
              <a:rPr lang="en-US" altLang="zh-CN" sz="2400" smtClean="0">
                <a:latin typeface="楷体_GB2312" pitchFamily="49" charset="-122"/>
              </a:rPr>
              <a:t>《</a:t>
            </a:r>
            <a:r>
              <a:rPr lang="zh-CN" altLang="en-US" sz="2400" smtClean="0">
                <a:latin typeface="楷体_GB2312" pitchFamily="49" charset="-122"/>
              </a:rPr>
              <a:t>复杂自动机组织论</a:t>
            </a:r>
            <a:r>
              <a:rPr lang="en-US" altLang="zh-CN" sz="2400" smtClean="0">
                <a:latin typeface="楷体_GB2312" pitchFamily="49" charset="-122"/>
              </a:rPr>
              <a:t>》</a:t>
            </a:r>
            <a:r>
              <a:rPr lang="zh-CN" altLang="en-US" sz="2400" smtClean="0">
                <a:latin typeface="楷体_GB2312" pitchFamily="49" charset="-122"/>
              </a:rPr>
              <a:t>中定义了计算机病毒的概念</a:t>
            </a:r>
            <a:r>
              <a:rPr lang="en-US" altLang="zh-CN" sz="2400" smtClean="0"/>
              <a:t>——</a:t>
            </a:r>
            <a:r>
              <a:rPr lang="zh-CN" altLang="en-US" sz="2400" smtClean="0">
                <a:latin typeface="楷体_GB2312" pitchFamily="49" charset="-122"/>
              </a:rPr>
              <a:t>能够实际复制自身的自动机。</a:t>
            </a:r>
          </a:p>
          <a:p>
            <a:pPr eaLnBrk="1" hangingPunct="1">
              <a:lnSpc>
                <a:spcPct val="90000"/>
              </a:lnSpc>
            </a:pPr>
            <a:r>
              <a:rPr lang="zh-CN" altLang="en-US" sz="2400" smtClean="0"/>
              <a:t>“</a:t>
            </a:r>
            <a:r>
              <a:rPr lang="zh-CN" altLang="en-US" sz="2400" smtClean="0">
                <a:latin typeface="楷体_GB2312" pitchFamily="49" charset="-122"/>
              </a:rPr>
              <a:t>计算机病毒</a:t>
            </a:r>
            <a:r>
              <a:rPr lang="zh-CN" altLang="en-US" sz="2400" smtClean="0"/>
              <a:t>”</a:t>
            </a:r>
            <a:r>
              <a:rPr lang="zh-CN" altLang="en-US" sz="2400" smtClean="0">
                <a:latin typeface="楷体_GB2312" pitchFamily="49" charset="-122"/>
              </a:rPr>
              <a:t>有很多种定义，国外最流行的定义为：计算机病毒，是一段附着在其他程序上的可以实现自我繁殖的程序代码。复制生成后的新病毒同样具有感染其他程序的功能。</a:t>
            </a:r>
            <a:endParaRPr lang="en-US" altLang="zh-CN" sz="2400" smtClean="0">
              <a:latin typeface="楷体_GB2312" pitchFamily="49" charset="-122"/>
            </a:endParaRPr>
          </a:p>
          <a:p>
            <a:pPr eaLnBrk="1" hangingPunct="1">
              <a:lnSpc>
                <a:spcPct val="90000"/>
              </a:lnSpc>
            </a:pPr>
            <a:r>
              <a:rPr lang="zh-CN" altLang="en-US" sz="2400" smtClean="0">
                <a:latin typeface="楷体_GB2312" pitchFamily="49" charset="-122"/>
              </a:rPr>
              <a:t>在</a:t>
            </a:r>
            <a:r>
              <a:rPr lang="en-US" altLang="zh-CN" sz="2400" smtClean="0">
                <a:latin typeface="楷体_GB2312" pitchFamily="49" charset="-122"/>
              </a:rPr>
              <a:t>《</a:t>
            </a:r>
            <a:r>
              <a:rPr lang="zh-CN" altLang="en-US" sz="2400" smtClean="0">
                <a:latin typeface="楷体_GB2312" pitchFamily="49" charset="-122"/>
              </a:rPr>
              <a:t>中华人民共和国计算机信息系统安全保护条例</a:t>
            </a:r>
            <a:r>
              <a:rPr lang="en-US" altLang="zh-CN" sz="2400" smtClean="0">
                <a:latin typeface="楷体_GB2312" pitchFamily="49" charset="-122"/>
              </a:rPr>
              <a:t>》</a:t>
            </a:r>
            <a:r>
              <a:rPr lang="zh-CN" altLang="en-US" sz="2400" smtClean="0">
                <a:latin typeface="楷体_GB2312" pitchFamily="49" charset="-122"/>
              </a:rPr>
              <a:t>中的定义为：</a:t>
            </a:r>
            <a:r>
              <a:rPr lang="zh-CN" altLang="en-US" sz="2400" smtClean="0"/>
              <a:t>“</a:t>
            </a:r>
            <a:r>
              <a:rPr lang="zh-CN" altLang="en-US" sz="2400" smtClean="0">
                <a:latin typeface="楷体_GB2312" pitchFamily="49" charset="-122"/>
              </a:rPr>
              <a:t>计算机病毒是指编制或者在计算机程序中插入的破坏计算机功能或者数据，影响计算机使用并且能够自我复制的一组计算机指令或者程序代码</a:t>
            </a:r>
            <a:r>
              <a:rPr lang="zh-CN" altLang="en-US" sz="2400" smtClean="0"/>
              <a:t>”</a:t>
            </a:r>
            <a:r>
              <a:rPr lang="zh-CN" altLang="en-US" sz="2400" smtClean="0">
                <a:latin typeface="楷体_GB2312" pitchFamily="49" charset="-122"/>
              </a:rPr>
              <a: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2"/>
          <p:cNvSpPr>
            <a:spLocks noGrp="1" noChangeArrowheads="1"/>
          </p:cNvSpPr>
          <p:nvPr>
            <p:ph type="title"/>
          </p:nvPr>
        </p:nvSpPr>
        <p:spPr/>
        <p:txBody>
          <a:bodyPr/>
          <a:lstStyle/>
          <a:p>
            <a:pPr eaLnBrk="1" hangingPunct="1"/>
            <a:endParaRPr lang="zh-CN" altLang="en-US" smtClean="0"/>
          </a:p>
        </p:txBody>
      </p:sp>
      <p:sp>
        <p:nvSpPr>
          <p:cNvPr id="155650" name="Rectangle 3"/>
          <p:cNvSpPr>
            <a:spLocks noGrp="1" noChangeArrowheads="1"/>
          </p:cNvSpPr>
          <p:nvPr>
            <p:ph type="body" idx="1"/>
          </p:nvPr>
        </p:nvSpPr>
        <p:spPr>
          <a:xfrm>
            <a:off x="457200" y="1600200"/>
            <a:ext cx="8229600" cy="5068888"/>
          </a:xfrm>
        </p:spPr>
        <p:txBody>
          <a:bodyPr/>
          <a:lstStyle/>
          <a:p>
            <a:pPr eaLnBrk="1" hangingPunct="1">
              <a:lnSpc>
                <a:spcPct val="90000"/>
              </a:lnSpc>
            </a:pPr>
            <a:r>
              <a:rPr lang="en-US" altLang="zh-CN" sz="2400" smtClean="0"/>
              <a:t>GST</a:t>
            </a:r>
            <a:r>
              <a:rPr lang="zh-CN" altLang="en-US" sz="2400" smtClean="0"/>
              <a:t>的特点</a:t>
            </a:r>
            <a:endParaRPr lang="zh-CN" sz="2400" smtClean="0"/>
          </a:p>
          <a:p>
            <a:pPr lvl="1" eaLnBrk="1" hangingPunct="1">
              <a:lnSpc>
                <a:spcPct val="90000"/>
              </a:lnSpc>
            </a:pPr>
            <a:r>
              <a:rPr lang="zh-CN" altLang="en-US" sz="2400" smtClean="0"/>
              <a:t>树的每个节点是一个字符，树根是空字符串“”</a:t>
            </a:r>
            <a:endParaRPr lang="zh-CN" altLang="zh-CN" sz="2400" smtClean="0"/>
          </a:p>
          <a:p>
            <a:pPr lvl="1" eaLnBrk="1" hangingPunct="1">
              <a:lnSpc>
                <a:spcPct val="90000"/>
              </a:lnSpc>
            </a:pPr>
            <a:r>
              <a:rPr lang="zh-CN" altLang="en-US" sz="2400" smtClean="0"/>
              <a:t>任意一个后缀子串都可以由一条从根开始的路径表达 </a:t>
            </a:r>
            <a:br>
              <a:rPr lang="zh-CN" altLang="en-US" sz="2400" smtClean="0"/>
            </a:br>
            <a:r>
              <a:rPr lang="zh-CN" altLang="en-US" sz="2400" smtClean="0"/>
              <a:t>    （将这条路径上的节点字符依次拼接起来就可以得到这个后缀）</a:t>
            </a:r>
            <a:endParaRPr lang="zh-CN" altLang="zh-CN" sz="2400" smtClean="0"/>
          </a:p>
          <a:p>
            <a:pPr lvl="1" eaLnBrk="1" hangingPunct="1">
              <a:lnSpc>
                <a:spcPct val="90000"/>
              </a:lnSpc>
            </a:pPr>
            <a:r>
              <a:rPr lang="zh-CN" altLang="en-US" sz="2400" smtClean="0"/>
              <a:t>任意一个子串都可以由一条从根开始的路径表达，我们可以从根节点开始一个字符一个字符的跟踪这条路径从而得到任意一个子串</a:t>
            </a:r>
            <a:endParaRPr lang="zh-CN" altLang="zh-CN" sz="2400" smtClean="0"/>
          </a:p>
          <a:p>
            <a:pPr lvl="1" eaLnBrk="1" hangingPunct="1">
              <a:lnSpc>
                <a:spcPct val="90000"/>
              </a:lnSpc>
            </a:pPr>
            <a:r>
              <a:rPr lang="zh-CN" altLang="en-US" sz="2400" smtClean="0"/>
              <a:t>为了满足查找公共子串的需求，每个节点还应该有从属于哪个源字符串的信息 </a:t>
            </a:r>
            <a:endParaRPr lang="zh-CN" altLang="zh-CN" sz="2400" smtClean="0"/>
          </a:p>
          <a:p>
            <a:pPr lvl="1" eaLnBrk="1" hangingPunct="1">
              <a:lnSpc>
                <a:spcPct val="90000"/>
              </a:lnSpc>
            </a:pPr>
            <a:r>
              <a:rPr lang="zh-CN" altLang="en-US" sz="2400" smtClean="0"/>
              <a:t>在这棵</a:t>
            </a:r>
            <a:r>
              <a:rPr lang="en-US" altLang="zh-CN" sz="2400" smtClean="0"/>
              <a:t>GST</a:t>
            </a:r>
            <a:r>
              <a:rPr lang="zh-CN" altLang="en-US" sz="2400" smtClean="0"/>
              <a:t>树上，如果找到深度最大并且从属于所有源字串的节点，那么把从根到这个节点的路径上的所有节点字符串拼接起来就是</a:t>
            </a:r>
            <a:r>
              <a:rPr lang="en-US" altLang="zh-CN" sz="2400" smtClean="0"/>
              <a:t>LCS </a:t>
            </a:r>
          </a:p>
        </p:txBody>
      </p:sp>
    </p:spTree>
    <p:extLst>
      <p:ext uri="{BB962C8B-B14F-4D97-AF65-F5344CB8AC3E}">
        <p14:creationId xmlns:p14="http://schemas.microsoft.com/office/powerpoint/2010/main" val="15391686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a:spLocks noGrp="1" noChangeArrowheads="1"/>
          </p:cNvSpPr>
          <p:nvPr>
            <p:ph type="title"/>
          </p:nvPr>
        </p:nvSpPr>
        <p:spPr/>
        <p:txBody>
          <a:bodyPr/>
          <a:lstStyle/>
          <a:p>
            <a:pPr eaLnBrk="1" hangingPunct="1"/>
            <a:endParaRPr lang="zh-CN" altLang="en-US" smtClean="0"/>
          </a:p>
        </p:txBody>
      </p:sp>
      <p:sp>
        <p:nvSpPr>
          <p:cNvPr id="156674" name="Rectangle 3"/>
          <p:cNvSpPr>
            <a:spLocks noGrp="1" noChangeArrowheads="1"/>
          </p:cNvSpPr>
          <p:nvPr>
            <p:ph type="body" idx="1"/>
          </p:nvPr>
        </p:nvSpPr>
        <p:spPr>
          <a:xfrm>
            <a:off x="457200" y="1600200"/>
            <a:ext cx="8507413" cy="5068888"/>
          </a:xfrm>
        </p:spPr>
        <p:txBody>
          <a:bodyPr/>
          <a:lstStyle/>
          <a:p>
            <a:pPr eaLnBrk="1" hangingPunct="1"/>
            <a:r>
              <a:rPr lang="zh-CN" altLang="en-US" sz="2400" smtClean="0"/>
              <a:t>举例</a:t>
            </a:r>
            <a:r>
              <a:rPr lang="en-US" altLang="zh-CN" sz="2400" smtClean="0"/>
              <a:t>{abcde cdef  ccde }</a:t>
            </a:r>
          </a:p>
          <a:p>
            <a:pPr eaLnBrk="1" hangingPunct="1"/>
            <a:r>
              <a:rPr lang="zh-CN" altLang="en-US" sz="2400" smtClean="0"/>
              <a:t>构建各子串的所有后缀</a:t>
            </a:r>
          </a:p>
          <a:p>
            <a:pPr lvl="1" eaLnBrk="1" hangingPunct="1"/>
            <a:r>
              <a:rPr lang="zh-CN" altLang="en-US" sz="2400" smtClean="0"/>
              <a:t> </a:t>
            </a:r>
            <a:r>
              <a:rPr lang="en-US" altLang="zh-CN" sz="2400" smtClean="0"/>
              <a:t>abcde.1     cdef.2        ccde.3 </a:t>
            </a:r>
            <a:br>
              <a:rPr lang="en-US" altLang="zh-CN" sz="2400" smtClean="0"/>
            </a:br>
            <a:r>
              <a:rPr lang="en-US" altLang="zh-CN" sz="2400" smtClean="0"/>
              <a:t> bcde.1       def.2          cde.3 </a:t>
            </a:r>
            <a:br>
              <a:rPr lang="en-US" altLang="zh-CN" sz="2400" smtClean="0"/>
            </a:br>
            <a:r>
              <a:rPr lang="en-US" altLang="zh-CN" sz="2400" smtClean="0"/>
              <a:t> cde.1         ef.2            de.3  </a:t>
            </a:r>
            <a:br>
              <a:rPr lang="en-US" altLang="zh-CN" sz="2400" smtClean="0"/>
            </a:br>
            <a:r>
              <a:rPr lang="en-US" altLang="zh-CN" sz="2400" smtClean="0"/>
              <a:t> de.1           f.2              e.3 </a:t>
            </a:r>
            <a:br>
              <a:rPr lang="en-US" altLang="zh-CN" sz="2400" smtClean="0"/>
            </a:br>
            <a:r>
              <a:rPr lang="en-US" altLang="zh-CN" sz="2400" smtClean="0"/>
              <a:t> e.1 </a:t>
            </a:r>
          </a:p>
          <a:p>
            <a:pPr lvl="1" eaLnBrk="1" hangingPunct="1"/>
            <a:r>
              <a:rPr lang="en-US" altLang="zh-CN" sz="2400" smtClean="0"/>
              <a:t>.1</a:t>
            </a:r>
            <a:r>
              <a:rPr lang="zh-CN" altLang="en-US" sz="2400" smtClean="0"/>
              <a:t>表示是从第一个串</a:t>
            </a:r>
            <a:r>
              <a:rPr lang="en-US" altLang="zh-CN" sz="2400" smtClean="0"/>
              <a:t>abcde</a:t>
            </a:r>
            <a:r>
              <a:rPr lang="zh-CN" altLang="en-US" sz="2400" smtClean="0"/>
              <a:t>来的，同理</a:t>
            </a:r>
            <a:r>
              <a:rPr lang="en-US" altLang="zh-CN" sz="2400" smtClean="0"/>
              <a:t>.2,.3</a:t>
            </a:r>
            <a:r>
              <a:rPr lang="zh-CN" altLang="en-US" sz="2400" smtClean="0"/>
              <a:t>分别表示从</a:t>
            </a:r>
            <a:r>
              <a:rPr lang="en-US" altLang="zh-CN" sz="2400" smtClean="0"/>
              <a:t>cdef</a:t>
            </a:r>
            <a:r>
              <a:rPr lang="zh-CN" altLang="en-US" sz="2400" smtClean="0"/>
              <a:t>，</a:t>
            </a:r>
            <a:r>
              <a:rPr lang="en-US" altLang="zh-CN" sz="2400" smtClean="0"/>
              <a:t>ccde</a:t>
            </a:r>
            <a:r>
              <a:rPr lang="zh-CN" altLang="en-US" sz="2400" smtClean="0"/>
              <a:t>来的</a:t>
            </a:r>
            <a:endParaRPr lang="zh-CN" altLang="en-US" smtClean="0"/>
          </a:p>
        </p:txBody>
      </p:sp>
    </p:spTree>
    <p:extLst>
      <p:ext uri="{BB962C8B-B14F-4D97-AF65-F5344CB8AC3E}">
        <p14:creationId xmlns:p14="http://schemas.microsoft.com/office/powerpoint/2010/main" val="31707611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2"/>
          <p:cNvSpPr>
            <a:spLocks noGrp="1" noChangeArrowheads="1"/>
          </p:cNvSpPr>
          <p:nvPr>
            <p:ph type="title"/>
          </p:nvPr>
        </p:nvSpPr>
        <p:spPr/>
        <p:txBody>
          <a:bodyPr/>
          <a:lstStyle/>
          <a:p>
            <a:pPr eaLnBrk="1" hangingPunct="1"/>
            <a:endParaRPr lang="zh-CN" altLang="en-US" smtClean="0"/>
          </a:p>
        </p:txBody>
      </p:sp>
      <p:sp>
        <p:nvSpPr>
          <p:cNvPr id="157698" name="Oval 3"/>
          <p:cNvSpPr>
            <a:spLocks noChangeArrowheads="1"/>
          </p:cNvSpPr>
          <p:nvPr/>
        </p:nvSpPr>
        <p:spPr bwMode="auto">
          <a:xfrm>
            <a:off x="179388" y="622300"/>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zh-CN" altLang="en-US" sz="2800">
                <a:solidFill>
                  <a:srgbClr val="272777"/>
                </a:solidFill>
              </a:rPr>
              <a:t>“”</a:t>
            </a:r>
          </a:p>
        </p:txBody>
      </p:sp>
      <p:sp>
        <p:nvSpPr>
          <p:cNvPr id="157699" name="Oval 4"/>
          <p:cNvSpPr>
            <a:spLocks noChangeArrowheads="1"/>
          </p:cNvSpPr>
          <p:nvPr/>
        </p:nvSpPr>
        <p:spPr bwMode="auto">
          <a:xfrm>
            <a:off x="1906588" y="6207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lang="en-US" altLang="zh-CN" sz="1800" b="0">
                <a:latin typeface="Arial" charset="0"/>
                <a:ea typeface="宋体" charset="-122"/>
              </a:rPr>
              <a:t>a.</a:t>
            </a:r>
            <a:r>
              <a:rPr kumimoji="1" lang="en-US" altLang="zh-CN" sz="1800" b="0">
                <a:solidFill>
                  <a:srgbClr val="272777"/>
                </a:solidFill>
              </a:rPr>
              <a:t>1</a:t>
            </a:r>
          </a:p>
        </p:txBody>
      </p:sp>
      <p:sp>
        <p:nvSpPr>
          <p:cNvPr id="157700" name="Oval 5"/>
          <p:cNvSpPr>
            <a:spLocks noChangeArrowheads="1"/>
          </p:cNvSpPr>
          <p:nvPr/>
        </p:nvSpPr>
        <p:spPr bwMode="auto">
          <a:xfrm>
            <a:off x="3275013" y="6207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lang="en-US" altLang="zh-CN" sz="1800" b="0">
                <a:latin typeface="Arial" charset="0"/>
                <a:ea typeface="宋体" charset="-122"/>
              </a:rPr>
              <a:t>b. </a:t>
            </a:r>
            <a:r>
              <a:rPr kumimoji="1" lang="en-US" altLang="zh-CN" sz="1800" b="0">
                <a:solidFill>
                  <a:srgbClr val="272777"/>
                </a:solidFill>
                <a:latin typeface="Arial" charset="0"/>
                <a:ea typeface="宋体" charset="-122"/>
              </a:rPr>
              <a:t>1</a:t>
            </a:r>
          </a:p>
        </p:txBody>
      </p:sp>
      <p:sp>
        <p:nvSpPr>
          <p:cNvPr id="157701" name="Oval 6"/>
          <p:cNvSpPr>
            <a:spLocks noChangeArrowheads="1"/>
          </p:cNvSpPr>
          <p:nvPr/>
        </p:nvSpPr>
        <p:spPr bwMode="auto">
          <a:xfrm>
            <a:off x="4498975" y="6207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lang="en-US" altLang="zh-CN" sz="1800" b="0">
                <a:latin typeface="Arial" charset="0"/>
                <a:ea typeface="宋体" charset="-122"/>
              </a:rPr>
              <a:t>c.1</a:t>
            </a:r>
            <a:endParaRPr kumimoji="1" lang="en-US" altLang="zh-CN" sz="2800">
              <a:solidFill>
                <a:srgbClr val="272777"/>
              </a:solidFill>
            </a:endParaRPr>
          </a:p>
        </p:txBody>
      </p:sp>
      <p:sp>
        <p:nvSpPr>
          <p:cNvPr id="157702" name="Oval 7"/>
          <p:cNvSpPr>
            <a:spLocks noChangeArrowheads="1"/>
          </p:cNvSpPr>
          <p:nvPr/>
        </p:nvSpPr>
        <p:spPr bwMode="auto">
          <a:xfrm>
            <a:off x="5722938" y="6207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lang="en-US" altLang="zh-CN" sz="1800" b="0">
                <a:latin typeface="Arial" charset="0"/>
                <a:ea typeface="宋体" charset="-122"/>
              </a:rPr>
              <a:t>d.1</a:t>
            </a:r>
            <a:endParaRPr kumimoji="1" lang="en-US" altLang="zh-CN" sz="2800">
              <a:solidFill>
                <a:srgbClr val="272777"/>
              </a:solidFill>
            </a:endParaRPr>
          </a:p>
        </p:txBody>
      </p:sp>
      <p:cxnSp>
        <p:nvCxnSpPr>
          <p:cNvPr id="157703" name="AutoShape 8"/>
          <p:cNvCxnSpPr>
            <a:cxnSpLocks noChangeShapeType="1"/>
          </p:cNvCxnSpPr>
          <p:nvPr/>
        </p:nvCxnSpPr>
        <p:spPr bwMode="auto">
          <a:xfrm rot="16200000" flipH="1">
            <a:off x="-1100137" y="2906713"/>
            <a:ext cx="4860925" cy="1584325"/>
          </a:xfrm>
          <a:prstGeom prst="bentConnector2">
            <a:avLst/>
          </a:prstGeom>
          <a:noFill/>
          <a:ln w="9525">
            <a:solidFill>
              <a:schemeClr val="tx1"/>
            </a:solidFill>
            <a:miter lim="800000"/>
            <a:headEnd/>
            <a:tailEnd type="triangle" w="med" len="med"/>
          </a:ln>
        </p:spPr>
      </p:cxnSp>
      <p:sp>
        <p:nvSpPr>
          <p:cNvPr id="157704" name="Line 9"/>
          <p:cNvSpPr>
            <a:spLocks noChangeShapeType="1"/>
          </p:cNvSpPr>
          <p:nvPr/>
        </p:nvSpPr>
        <p:spPr bwMode="auto">
          <a:xfrm>
            <a:off x="827088" y="908050"/>
            <a:ext cx="1079500" cy="0"/>
          </a:xfrm>
          <a:prstGeom prst="line">
            <a:avLst/>
          </a:prstGeom>
          <a:noFill/>
          <a:ln w="9525">
            <a:solidFill>
              <a:schemeClr val="tx1"/>
            </a:solidFill>
            <a:round/>
            <a:headEnd/>
            <a:tailEnd type="triangle" w="med" len="med"/>
          </a:ln>
        </p:spPr>
        <p:txBody>
          <a:bodyPr/>
          <a:lstStyle/>
          <a:p>
            <a:endParaRPr lang="zh-CN" altLang="en-US"/>
          </a:p>
        </p:txBody>
      </p:sp>
      <p:sp>
        <p:nvSpPr>
          <p:cNvPr id="157705" name="Line 10"/>
          <p:cNvSpPr>
            <a:spLocks noChangeShapeType="1"/>
          </p:cNvSpPr>
          <p:nvPr/>
        </p:nvSpPr>
        <p:spPr bwMode="auto">
          <a:xfrm>
            <a:off x="2554288" y="908050"/>
            <a:ext cx="720725" cy="0"/>
          </a:xfrm>
          <a:prstGeom prst="line">
            <a:avLst/>
          </a:prstGeom>
          <a:noFill/>
          <a:ln w="9525">
            <a:solidFill>
              <a:schemeClr val="tx1"/>
            </a:solidFill>
            <a:round/>
            <a:headEnd/>
            <a:tailEnd type="triangle" w="med" len="med"/>
          </a:ln>
        </p:spPr>
        <p:txBody>
          <a:bodyPr/>
          <a:lstStyle/>
          <a:p>
            <a:endParaRPr lang="zh-CN" altLang="en-US"/>
          </a:p>
        </p:txBody>
      </p:sp>
      <p:sp>
        <p:nvSpPr>
          <p:cNvPr id="157706" name="Line 11"/>
          <p:cNvSpPr>
            <a:spLocks noChangeShapeType="1"/>
          </p:cNvSpPr>
          <p:nvPr/>
        </p:nvSpPr>
        <p:spPr bwMode="auto">
          <a:xfrm>
            <a:off x="3922713" y="909638"/>
            <a:ext cx="576262" cy="0"/>
          </a:xfrm>
          <a:prstGeom prst="line">
            <a:avLst/>
          </a:prstGeom>
          <a:noFill/>
          <a:ln w="9525">
            <a:solidFill>
              <a:schemeClr val="tx1"/>
            </a:solidFill>
            <a:round/>
            <a:headEnd/>
            <a:tailEnd type="triangle" w="med" len="med"/>
          </a:ln>
        </p:spPr>
        <p:txBody>
          <a:bodyPr/>
          <a:lstStyle/>
          <a:p>
            <a:endParaRPr lang="zh-CN" altLang="en-US"/>
          </a:p>
        </p:txBody>
      </p:sp>
      <p:sp>
        <p:nvSpPr>
          <p:cNvPr id="157707" name="Line 12"/>
          <p:cNvSpPr>
            <a:spLocks noChangeShapeType="1"/>
          </p:cNvSpPr>
          <p:nvPr/>
        </p:nvSpPr>
        <p:spPr bwMode="auto">
          <a:xfrm>
            <a:off x="5146675" y="908050"/>
            <a:ext cx="576263" cy="0"/>
          </a:xfrm>
          <a:prstGeom prst="line">
            <a:avLst/>
          </a:prstGeom>
          <a:noFill/>
          <a:ln w="9525">
            <a:solidFill>
              <a:schemeClr val="tx1"/>
            </a:solidFill>
            <a:round/>
            <a:headEnd/>
            <a:tailEnd type="triangle" w="med" len="med"/>
          </a:ln>
        </p:spPr>
        <p:txBody>
          <a:bodyPr/>
          <a:lstStyle/>
          <a:p>
            <a:endParaRPr lang="zh-CN" altLang="en-US"/>
          </a:p>
        </p:txBody>
      </p:sp>
      <p:sp>
        <p:nvSpPr>
          <p:cNvPr id="157708" name="Text Box 13"/>
          <p:cNvSpPr txBox="1">
            <a:spLocks noChangeArrowheads="1"/>
          </p:cNvSpPr>
          <p:nvPr/>
        </p:nvSpPr>
        <p:spPr bwMode="auto">
          <a:xfrm>
            <a:off x="1042988" y="476250"/>
            <a:ext cx="576262" cy="396875"/>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endParaRPr kumimoji="1" lang="zh-CN" altLang="en-US" sz="2000">
              <a:solidFill>
                <a:srgbClr val="272777"/>
              </a:solidFill>
            </a:endParaRPr>
          </a:p>
        </p:txBody>
      </p:sp>
      <p:sp>
        <p:nvSpPr>
          <p:cNvPr id="157709" name="Text Box 14"/>
          <p:cNvSpPr txBox="1">
            <a:spLocks noChangeArrowheads="1"/>
          </p:cNvSpPr>
          <p:nvPr/>
        </p:nvSpPr>
        <p:spPr bwMode="auto">
          <a:xfrm>
            <a:off x="1547813" y="549275"/>
            <a:ext cx="360362" cy="519113"/>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endParaRPr kumimoji="1" lang="zh-CN" altLang="en-US" sz="2800">
              <a:solidFill>
                <a:srgbClr val="272777"/>
              </a:solidFill>
            </a:endParaRPr>
          </a:p>
        </p:txBody>
      </p:sp>
      <p:sp>
        <p:nvSpPr>
          <p:cNvPr id="157710" name="Oval 15"/>
          <p:cNvSpPr>
            <a:spLocks noChangeArrowheads="1"/>
          </p:cNvSpPr>
          <p:nvPr/>
        </p:nvSpPr>
        <p:spPr bwMode="auto">
          <a:xfrm>
            <a:off x="6946900" y="6207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lang="en-US" altLang="zh-CN" sz="1800" b="0">
                <a:latin typeface="Arial" charset="0"/>
                <a:ea typeface="宋体" charset="-122"/>
              </a:rPr>
              <a:t>e.1</a:t>
            </a:r>
            <a:endParaRPr kumimoji="1" lang="en-US" altLang="zh-CN" sz="2800">
              <a:solidFill>
                <a:srgbClr val="272777"/>
              </a:solidFill>
            </a:endParaRPr>
          </a:p>
        </p:txBody>
      </p:sp>
      <p:sp>
        <p:nvSpPr>
          <p:cNvPr id="157711" name="Line 16"/>
          <p:cNvSpPr>
            <a:spLocks noChangeShapeType="1"/>
          </p:cNvSpPr>
          <p:nvPr/>
        </p:nvSpPr>
        <p:spPr bwMode="auto">
          <a:xfrm>
            <a:off x="6370638" y="908050"/>
            <a:ext cx="576262" cy="0"/>
          </a:xfrm>
          <a:prstGeom prst="line">
            <a:avLst/>
          </a:prstGeom>
          <a:noFill/>
          <a:ln w="9525">
            <a:solidFill>
              <a:schemeClr val="tx1"/>
            </a:solidFill>
            <a:round/>
            <a:headEnd/>
            <a:tailEnd type="triangle" w="med" len="med"/>
          </a:ln>
        </p:spPr>
        <p:txBody>
          <a:bodyPr/>
          <a:lstStyle/>
          <a:p>
            <a:endParaRPr lang="zh-CN" altLang="en-US"/>
          </a:p>
        </p:txBody>
      </p:sp>
      <p:sp>
        <p:nvSpPr>
          <p:cNvPr id="157712" name="Oval 17"/>
          <p:cNvSpPr>
            <a:spLocks noChangeArrowheads="1"/>
          </p:cNvSpPr>
          <p:nvPr/>
        </p:nvSpPr>
        <p:spPr bwMode="auto">
          <a:xfrm>
            <a:off x="1979613" y="1557338"/>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lang="en-US" altLang="zh-CN" sz="1800" b="0">
                <a:latin typeface="Arial" charset="0"/>
                <a:ea typeface="宋体" charset="-122"/>
              </a:rPr>
              <a:t>b. </a:t>
            </a:r>
            <a:r>
              <a:rPr kumimoji="1" lang="en-US" altLang="zh-CN" sz="1800">
                <a:solidFill>
                  <a:srgbClr val="272777"/>
                </a:solidFill>
                <a:latin typeface="Arial" charset="0"/>
                <a:ea typeface="宋体" charset="-122"/>
              </a:rPr>
              <a:t>1</a:t>
            </a:r>
          </a:p>
        </p:txBody>
      </p:sp>
      <p:sp>
        <p:nvSpPr>
          <p:cNvPr id="157713" name="Oval 18"/>
          <p:cNvSpPr>
            <a:spLocks noChangeArrowheads="1"/>
          </p:cNvSpPr>
          <p:nvPr/>
        </p:nvSpPr>
        <p:spPr bwMode="auto">
          <a:xfrm>
            <a:off x="3203575" y="1557338"/>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lang="en-US" altLang="zh-CN" sz="1800" b="0">
                <a:latin typeface="Arial" charset="0"/>
                <a:ea typeface="宋体" charset="-122"/>
              </a:rPr>
              <a:t>c.1</a:t>
            </a:r>
            <a:endParaRPr kumimoji="1" lang="en-US" altLang="zh-CN" sz="2800">
              <a:solidFill>
                <a:srgbClr val="272777"/>
              </a:solidFill>
            </a:endParaRPr>
          </a:p>
        </p:txBody>
      </p:sp>
      <p:sp>
        <p:nvSpPr>
          <p:cNvPr id="157714" name="Oval 19"/>
          <p:cNvSpPr>
            <a:spLocks noChangeArrowheads="1"/>
          </p:cNvSpPr>
          <p:nvPr/>
        </p:nvSpPr>
        <p:spPr bwMode="auto">
          <a:xfrm>
            <a:off x="4427538" y="1557338"/>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lang="en-US" altLang="zh-CN" sz="1800" b="0">
                <a:latin typeface="Arial" charset="0"/>
                <a:ea typeface="宋体" charset="-122"/>
              </a:rPr>
              <a:t>d.1</a:t>
            </a:r>
            <a:endParaRPr kumimoji="1" lang="en-US" altLang="zh-CN" sz="2800">
              <a:solidFill>
                <a:srgbClr val="272777"/>
              </a:solidFill>
            </a:endParaRPr>
          </a:p>
        </p:txBody>
      </p:sp>
      <p:sp>
        <p:nvSpPr>
          <p:cNvPr id="157715" name="Line 20"/>
          <p:cNvSpPr>
            <a:spLocks noChangeShapeType="1"/>
          </p:cNvSpPr>
          <p:nvPr/>
        </p:nvSpPr>
        <p:spPr bwMode="auto">
          <a:xfrm>
            <a:off x="2627313" y="1846263"/>
            <a:ext cx="576262" cy="0"/>
          </a:xfrm>
          <a:prstGeom prst="line">
            <a:avLst/>
          </a:prstGeom>
          <a:noFill/>
          <a:ln w="9525">
            <a:solidFill>
              <a:schemeClr val="tx1"/>
            </a:solidFill>
            <a:round/>
            <a:headEnd/>
            <a:tailEnd type="triangle" w="med" len="med"/>
          </a:ln>
        </p:spPr>
        <p:txBody>
          <a:bodyPr/>
          <a:lstStyle/>
          <a:p>
            <a:endParaRPr lang="zh-CN" altLang="en-US"/>
          </a:p>
        </p:txBody>
      </p:sp>
      <p:sp>
        <p:nvSpPr>
          <p:cNvPr id="157716" name="Line 21"/>
          <p:cNvSpPr>
            <a:spLocks noChangeShapeType="1"/>
          </p:cNvSpPr>
          <p:nvPr/>
        </p:nvSpPr>
        <p:spPr bwMode="auto">
          <a:xfrm>
            <a:off x="3851275" y="1844675"/>
            <a:ext cx="576263" cy="0"/>
          </a:xfrm>
          <a:prstGeom prst="line">
            <a:avLst/>
          </a:prstGeom>
          <a:noFill/>
          <a:ln w="9525">
            <a:solidFill>
              <a:schemeClr val="tx1"/>
            </a:solidFill>
            <a:round/>
            <a:headEnd/>
            <a:tailEnd type="triangle" w="med" len="med"/>
          </a:ln>
        </p:spPr>
        <p:txBody>
          <a:bodyPr/>
          <a:lstStyle/>
          <a:p>
            <a:endParaRPr lang="zh-CN" altLang="en-US"/>
          </a:p>
        </p:txBody>
      </p:sp>
      <p:sp>
        <p:nvSpPr>
          <p:cNvPr id="157717" name="Oval 22"/>
          <p:cNvSpPr>
            <a:spLocks noChangeArrowheads="1"/>
          </p:cNvSpPr>
          <p:nvPr/>
        </p:nvSpPr>
        <p:spPr bwMode="auto">
          <a:xfrm>
            <a:off x="5651500" y="1557338"/>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lang="en-US" altLang="zh-CN" sz="1800" b="0">
                <a:latin typeface="Arial" charset="0"/>
                <a:ea typeface="宋体" charset="-122"/>
              </a:rPr>
              <a:t>e.1</a:t>
            </a:r>
            <a:endParaRPr kumimoji="1" lang="en-US" altLang="zh-CN" sz="2800">
              <a:solidFill>
                <a:srgbClr val="272777"/>
              </a:solidFill>
            </a:endParaRPr>
          </a:p>
        </p:txBody>
      </p:sp>
      <p:sp>
        <p:nvSpPr>
          <p:cNvPr id="157718" name="Line 23"/>
          <p:cNvSpPr>
            <a:spLocks noChangeShapeType="1"/>
          </p:cNvSpPr>
          <p:nvPr/>
        </p:nvSpPr>
        <p:spPr bwMode="auto">
          <a:xfrm>
            <a:off x="5075238" y="1844675"/>
            <a:ext cx="576262" cy="0"/>
          </a:xfrm>
          <a:prstGeom prst="line">
            <a:avLst/>
          </a:prstGeom>
          <a:noFill/>
          <a:ln w="9525">
            <a:solidFill>
              <a:schemeClr val="tx1"/>
            </a:solidFill>
            <a:round/>
            <a:headEnd/>
            <a:tailEnd type="triangle" w="med" len="med"/>
          </a:ln>
        </p:spPr>
        <p:txBody>
          <a:bodyPr/>
          <a:lstStyle/>
          <a:p>
            <a:endParaRPr lang="zh-CN" altLang="en-US"/>
          </a:p>
        </p:txBody>
      </p:sp>
      <p:sp>
        <p:nvSpPr>
          <p:cNvPr id="157719" name="Line 24"/>
          <p:cNvSpPr>
            <a:spLocks noChangeShapeType="1"/>
          </p:cNvSpPr>
          <p:nvPr/>
        </p:nvSpPr>
        <p:spPr bwMode="auto">
          <a:xfrm>
            <a:off x="538163" y="1916113"/>
            <a:ext cx="1439862" cy="0"/>
          </a:xfrm>
          <a:prstGeom prst="line">
            <a:avLst/>
          </a:prstGeom>
          <a:noFill/>
          <a:ln w="9525">
            <a:solidFill>
              <a:schemeClr val="tx1"/>
            </a:solidFill>
            <a:round/>
            <a:headEnd/>
            <a:tailEnd type="triangle" w="med" len="med"/>
          </a:ln>
        </p:spPr>
        <p:txBody>
          <a:bodyPr/>
          <a:lstStyle/>
          <a:p>
            <a:endParaRPr lang="zh-CN" altLang="en-US"/>
          </a:p>
        </p:txBody>
      </p:sp>
      <p:sp>
        <p:nvSpPr>
          <p:cNvPr id="157720" name="Oval 25"/>
          <p:cNvSpPr>
            <a:spLocks noChangeArrowheads="1"/>
          </p:cNvSpPr>
          <p:nvPr/>
        </p:nvSpPr>
        <p:spPr bwMode="auto">
          <a:xfrm>
            <a:off x="1979613" y="2492375"/>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lang="en-US" altLang="zh-CN" sz="1800" b="0">
                <a:latin typeface="Arial" charset="0"/>
                <a:ea typeface="宋体" charset="-122"/>
              </a:rPr>
              <a:t>c.1.2.3</a:t>
            </a:r>
            <a:endParaRPr kumimoji="1" lang="en-US" altLang="zh-CN" sz="2800">
              <a:solidFill>
                <a:srgbClr val="272777"/>
              </a:solidFill>
            </a:endParaRPr>
          </a:p>
        </p:txBody>
      </p:sp>
      <p:sp>
        <p:nvSpPr>
          <p:cNvPr id="157721" name="Oval 26"/>
          <p:cNvSpPr>
            <a:spLocks noChangeArrowheads="1"/>
          </p:cNvSpPr>
          <p:nvPr/>
        </p:nvSpPr>
        <p:spPr bwMode="auto">
          <a:xfrm>
            <a:off x="3203575" y="249396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lang="en-US" altLang="zh-CN" sz="1800" b="0">
                <a:latin typeface="Arial" charset="0"/>
                <a:ea typeface="宋体" charset="-122"/>
              </a:rPr>
              <a:t>d.1.2.3</a:t>
            </a:r>
            <a:endParaRPr kumimoji="1" lang="en-US" altLang="zh-CN" sz="2800">
              <a:solidFill>
                <a:srgbClr val="272777"/>
              </a:solidFill>
            </a:endParaRPr>
          </a:p>
        </p:txBody>
      </p:sp>
      <p:sp>
        <p:nvSpPr>
          <p:cNvPr id="157722" name="Line 27"/>
          <p:cNvSpPr>
            <a:spLocks noChangeShapeType="1"/>
          </p:cNvSpPr>
          <p:nvPr/>
        </p:nvSpPr>
        <p:spPr bwMode="auto">
          <a:xfrm>
            <a:off x="2627313" y="2781300"/>
            <a:ext cx="576262" cy="0"/>
          </a:xfrm>
          <a:prstGeom prst="line">
            <a:avLst/>
          </a:prstGeom>
          <a:noFill/>
          <a:ln w="9525">
            <a:solidFill>
              <a:schemeClr val="tx1"/>
            </a:solidFill>
            <a:round/>
            <a:headEnd/>
            <a:tailEnd type="triangle" w="med" len="med"/>
          </a:ln>
        </p:spPr>
        <p:txBody>
          <a:bodyPr/>
          <a:lstStyle/>
          <a:p>
            <a:endParaRPr lang="zh-CN" altLang="en-US"/>
          </a:p>
        </p:txBody>
      </p:sp>
      <p:sp>
        <p:nvSpPr>
          <p:cNvPr id="157723" name="Oval 28"/>
          <p:cNvSpPr>
            <a:spLocks noChangeArrowheads="1"/>
          </p:cNvSpPr>
          <p:nvPr/>
        </p:nvSpPr>
        <p:spPr bwMode="auto">
          <a:xfrm>
            <a:off x="4427538" y="249396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lang="en-US" altLang="zh-CN" sz="1800" b="0">
                <a:latin typeface="Arial" charset="0"/>
                <a:ea typeface="宋体" charset="-122"/>
              </a:rPr>
              <a:t>e.1.2.3</a:t>
            </a:r>
            <a:endParaRPr kumimoji="1" lang="en-US" altLang="zh-CN" sz="2800">
              <a:solidFill>
                <a:srgbClr val="272777"/>
              </a:solidFill>
            </a:endParaRPr>
          </a:p>
        </p:txBody>
      </p:sp>
      <p:sp>
        <p:nvSpPr>
          <p:cNvPr id="157724" name="Line 29"/>
          <p:cNvSpPr>
            <a:spLocks noChangeShapeType="1"/>
          </p:cNvSpPr>
          <p:nvPr/>
        </p:nvSpPr>
        <p:spPr bwMode="auto">
          <a:xfrm>
            <a:off x="3851275" y="2781300"/>
            <a:ext cx="576263" cy="0"/>
          </a:xfrm>
          <a:prstGeom prst="line">
            <a:avLst/>
          </a:prstGeom>
          <a:noFill/>
          <a:ln w="9525">
            <a:solidFill>
              <a:schemeClr val="tx1"/>
            </a:solidFill>
            <a:round/>
            <a:headEnd/>
            <a:tailEnd type="triangle" w="med" len="med"/>
          </a:ln>
        </p:spPr>
        <p:txBody>
          <a:bodyPr/>
          <a:lstStyle/>
          <a:p>
            <a:endParaRPr lang="zh-CN" altLang="en-US"/>
          </a:p>
        </p:txBody>
      </p:sp>
      <p:sp>
        <p:nvSpPr>
          <p:cNvPr id="157725" name="Line 30"/>
          <p:cNvSpPr>
            <a:spLocks noChangeShapeType="1"/>
          </p:cNvSpPr>
          <p:nvPr/>
        </p:nvSpPr>
        <p:spPr bwMode="auto">
          <a:xfrm>
            <a:off x="538163" y="2781300"/>
            <a:ext cx="1439862" cy="0"/>
          </a:xfrm>
          <a:prstGeom prst="line">
            <a:avLst/>
          </a:prstGeom>
          <a:noFill/>
          <a:ln w="9525">
            <a:solidFill>
              <a:schemeClr val="tx1"/>
            </a:solidFill>
            <a:round/>
            <a:headEnd/>
            <a:tailEnd type="triangle" w="med" len="med"/>
          </a:ln>
        </p:spPr>
        <p:txBody>
          <a:bodyPr/>
          <a:lstStyle/>
          <a:p>
            <a:endParaRPr lang="zh-CN" altLang="en-US"/>
          </a:p>
        </p:txBody>
      </p:sp>
      <p:sp>
        <p:nvSpPr>
          <p:cNvPr id="157726" name="Oval 31"/>
          <p:cNvSpPr>
            <a:spLocks noChangeArrowheads="1"/>
          </p:cNvSpPr>
          <p:nvPr/>
        </p:nvSpPr>
        <p:spPr bwMode="auto">
          <a:xfrm>
            <a:off x="5651500" y="249396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lang="en-US" altLang="zh-CN" sz="1800" b="0">
                <a:latin typeface="Arial" charset="0"/>
                <a:ea typeface="宋体" charset="-122"/>
              </a:rPr>
              <a:t>f.2</a:t>
            </a:r>
            <a:endParaRPr kumimoji="1" lang="en-US" altLang="zh-CN" sz="2800">
              <a:solidFill>
                <a:srgbClr val="272777"/>
              </a:solidFill>
            </a:endParaRPr>
          </a:p>
        </p:txBody>
      </p:sp>
      <p:sp>
        <p:nvSpPr>
          <p:cNvPr id="157727" name="Line 32"/>
          <p:cNvSpPr>
            <a:spLocks noChangeShapeType="1"/>
          </p:cNvSpPr>
          <p:nvPr/>
        </p:nvSpPr>
        <p:spPr bwMode="auto">
          <a:xfrm>
            <a:off x="5075238" y="2781300"/>
            <a:ext cx="576262" cy="0"/>
          </a:xfrm>
          <a:prstGeom prst="line">
            <a:avLst/>
          </a:prstGeom>
          <a:noFill/>
          <a:ln w="9525">
            <a:solidFill>
              <a:schemeClr val="tx1"/>
            </a:solidFill>
            <a:round/>
            <a:headEnd/>
            <a:tailEnd type="triangle" w="med" len="med"/>
          </a:ln>
        </p:spPr>
        <p:txBody>
          <a:bodyPr/>
          <a:lstStyle/>
          <a:p>
            <a:endParaRPr lang="zh-CN" altLang="en-US"/>
          </a:p>
        </p:txBody>
      </p:sp>
      <p:sp>
        <p:nvSpPr>
          <p:cNvPr id="157728" name="Oval 33"/>
          <p:cNvSpPr>
            <a:spLocks noChangeArrowheads="1"/>
          </p:cNvSpPr>
          <p:nvPr/>
        </p:nvSpPr>
        <p:spPr bwMode="auto">
          <a:xfrm>
            <a:off x="3276600" y="335756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lang="en-US" altLang="zh-CN" sz="1800" b="0">
                <a:latin typeface="Arial" charset="0"/>
                <a:ea typeface="宋体" charset="-122"/>
              </a:rPr>
              <a:t>c.3</a:t>
            </a:r>
            <a:endParaRPr kumimoji="1" lang="en-US" altLang="zh-CN" sz="2800">
              <a:solidFill>
                <a:srgbClr val="272777"/>
              </a:solidFill>
            </a:endParaRPr>
          </a:p>
        </p:txBody>
      </p:sp>
      <p:sp>
        <p:nvSpPr>
          <p:cNvPr id="157729" name="Oval 34"/>
          <p:cNvSpPr>
            <a:spLocks noChangeArrowheads="1"/>
          </p:cNvSpPr>
          <p:nvPr/>
        </p:nvSpPr>
        <p:spPr bwMode="auto">
          <a:xfrm>
            <a:off x="4500563" y="335756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lang="en-US" altLang="zh-CN" sz="1800" b="0">
                <a:latin typeface="Arial" charset="0"/>
                <a:ea typeface="宋体" charset="-122"/>
              </a:rPr>
              <a:t>d.3</a:t>
            </a:r>
            <a:endParaRPr kumimoji="1" lang="en-US" altLang="zh-CN" sz="2800">
              <a:solidFill>
                <a:srgbClr val="272777"/>
              </a:solidFill>
            </a:endParaRPr>
          </a:p>
        </p:txBody>
      </p:sp>
      <p:sp>
        <p:nvSpPr>
          <p:cNvPr id="157730" name="Line 35"/>
          <p:cNvSpPr>
            <a:spLocks noChangeShapeType="1"/>
          </p:cNvSpPr>
          <p:nvPr/>
        </p:nvSpPr>
        <p:spPr bwMode="auto">
          <a:xfrm>
            <a:off x="3924300" y="3644900"/>
            <a:ext cx="576263" cy="0"/>
          </a:xfrm>
          <a:prstGeom prst="line">
            <a:avLst/>
          </a:prstGeom>
          <a:noFill/>
          <a:ln w="9525">
            <a:solidFill>
              <a:schemeClr val="tx1"/>
            </a:solidFill>
            <a:round/>
            <a:headEnd/>
            <a:tailEnd type="triangle" w="med" len="med"/>
          </a:ln>
        </p:spPr>
        <p:txBody>
          <a:bodyPr/>
          <a:lstStyle/>
          <a:p>
            <a:endParaRPr lang="zh-CN" altLang="en-US"/>
          </a:p>
        </p:txBody>
      </p:sp>
      <p:sp>
        <p:nvSpPr>
          <p:cNvPr id="157731" name="Oval 36"/>
          <p:cNvSpPr>
            <a:spLocks noChangeArrowheads="1"/>
          </p:cNvSpPr>
          <p:nvPr/>
        </p:nvSpPr>
        <p:spPr bwMode="auto">
          <a:xfrm>
            <a:off x="5724525" y="335756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lang="en-US" altLang="zh-CN" sz="1800" b="0">
                <a:latin typeface="Arial" charset="0"/>
                <a:ea typeface="宋体" charset="-122"/>
              </a:rPr>
              <a:t>e.3</a:t>
            </a:r>
            <a:endParaRPr kumimoji="1" lang="en-US" altLang="zh-CN" sz="2800">
              <a:solidFill>
                <a:srgbClr val="272777"/>
              </a:solidFill>
            </a:endParaRPr>
          </a:p>
        </p:txBody>
      </p:sp>
      <p:sp>
        <p:nvSpPr>
          <p:cNvPr id="157732" name="Line 37"/>
          <p:cNvSpPr>
            <a:spLocks noChangeShapeType="1"/>
          </p:cNvSpPr>
          <p:nvPr/>
        </p:nvSpPr>
        <p:spPr bwMode="auto">
          <a:xfrm>
            <a:off x="5148263" y="3644900"/>
            <a:ext cx="576262" cy="0"/>
          </a:xfrm>
          <a:prstGeom prst="line">
            <a:avLst/>
          </a:prstGeom>
          <a:noFill/>
          <a:ln w="9525">
            <a:solidFill>
              <a:schemeClr val="tx1"/>
            </a:solidFill>
            <a:round/>
            <a:headEnd/>
            <a:tailEnd type="triangle" w="med" len="med"/>
          </a:ln>
        </p:spPr>
        <p:txBody>
          <a:bodyPr/>
          <a:lstStyle/>
          <a:p>
            <a:endParaRPr lang="zh-CN" altLang="en-US"/>
          </a:p>
        </p:txBody>
      </p:sp>
      <p:cxnSp>
        <p:nvCxnSpPr>
          <p:cNvPr id="157733" name="AutoShape 38"/>
          <p:cNvCxnSpPr>
            <a:cxnSpLocks noChangeShapeType="1"/>
            <a:stCxn id="157720" idx="4"/>
            <a:endCxn id="157728" idx="2"/>
          </p:cNvCxnSpPr>
          <p:nvPr/>
        </p:nvCxnSpPr>
        <p:spPr bwMode="auto">
          <a:xfrm rot="16200000" flipH="1">
            <a:off x="2519363" y="2924175"/>
            <a:ext cx="541338" cy="973137"/>
          </a:xfrm>
          <a:prstGeom prst="bentConnector2">
            <a:avLst/>
          </a:prstGeom>
          <a:noFill/>
          <a:ln w="9525">
            <a:solidFill>
              <a:schemeClr val="tx1"/>
            </a:solidFill>
            <a:miter lim="800000"/>
            <a:headEnd/>
            <a:tailEnd type="triangle" w="med" len="med"/>
          </a:ln>
        </p:spPr>
      </p:cxnSp>
      <p:sp>
        <p:nvSpPr>
          <p:cNvPr id="157734" name="Oval 39"/>
          <p:cNvSpPr>
            <a:spLocks noChangeArrowheads="1"/>
          </p:cNvSpPr>
          <p:nvPr/>
        </p:nvSpPr>
        <p:spPr bwMode="auto">
          <a:xfrm>
            <a:off x="2051050" y="4149725"/>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lang="en-US" altLang="zh-CN" sz="1800" b="0">
                <a:latin typeface="Arial" charset="0"/>
                <a:ea typeface="宋体" charset="-122"/>
              </a:rPr>
              <a:t>d.1.2.3</a:t>
            </a:r>
            <a:endParaRPr kumimoji="1" lang="en-US" altLang="zh-CN" sz="2800">
              <a:solidFill>
                <a:srgbClr val="272777"/>
              </a:solidFill>
            </a:endParaRPr>
          </a:p>
        </p:txBody>
      </p:sp>
      <p:sp>
        <p:nvSpPr>
          <p:cNvPr id="157735" name="Oval 40"/>
          <p:cNvSpPr>
            <a:spLocks noChangeArrowheads="1"/>
          </p:cNvSpPr>
          <p:nvPr/>
        </p:nvSpPr>
        <p:spPr bwMode="auto">
          <a:xfrm>
            <a:off x="3275013" y="4149725"/>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lang="en-US" altLang="zh-CN" sz="1800" b="0">
                <a:latin typeface="Arial" charset="0"/>
                <a:ea typeface="宋体" charset="-122"/>
              </a:rPr>
              <a:t>e.1.2.3</a:t>
            </a:r>
            <a:endParaRPr kumimoji="1" lang="en-US" altLang="zh-CN" sz="2800">
              <a:solidFill>
                <a:srgbClr val="272777"/>
              </a:solidFill>
            </a:endParaRPr>
          </a:p>
        </p:txBody>
      </p:sp>
      <p:sp>
        <p:nvSpPr>
          <p:cNvPr id="157736" name="Line 41"/>
          <p:cNvSpPr>
            <a:spLocks noChangeShapeType="1"/>
          </p:cNvSpPr>
          <p:nvPr/>
        </p:nvSpPr>
        <p:spPr bwMode="auto">
          <a:xfrm>
            <a:off x="2698750" y="4437063"/>
            <a:ext cx="576263" cy="0"/>
          </a:xfrm>
          <a:prstGeom prst="line">
            <a:avLst/>
          </a:prstGeom>
          <a:noFill/>
          <a:ln w="9525">
            <a:solidFill>
              <a:schemeClr val="tx1"/>
            </a:solidFill>
            <a:round/>
            <a:headEnd/>
            <a:tailEnd type="triangle" w="med" len="med"/>
          </a:ln>
        </p:spPr>
        <p:txBody>
          <a:bodyPr/>
          <a:lstStyle/>
          <a:p>
            <a:endParaRPr lang="zh-CN" altLang="en-US"/>
          </a:p>
        </p:txBody>
      </p:sp>
      <p:sp>
        <p:nvSpPr>
          <p:cNvPr id="157737" name="Oval 42"/>
          <p:cNvSpPr>
            <a:spLocks noChangeArrowheads="1"/>
          </p:cNvSpPr>
          <p:nvPr/>
        </p:nvSpPr>
        <p:spPr bwMode="auto">
          <a:xfrm>
            <a:off x="4498975" y="4149725"/>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lang="en-US" altLang="zh-CN" sz="1800" b="0">
                <a:latin typeface="Arial" charset="0"/>
                <a:ea typeface="宋体" charset="-122"/>
              </a:rPr>
              <a:t>f.2</a:t>
            </a:r>
            <a:endParaRPr kumimoji="1" lang="en-US" altLang="zh-CN" sz="2800">
              <a:solidFill>
                <a:srgbClr val="272777"/>
              </a:solidFill>
            </a:endParaRPr>
          </a:p>
        </p:txBody>
      </p:sp>
      <p:sp>
        <p:nvSpPr>
          <p:cNvPr id="157738" name="Line 43"/>
          <p:cNvSpPr>
            <a:spLocks noChangeShapeType="1"/>
          </p:cNvSpPr>
          <p:nvPr/>
        </p:nvSpPr>
        <p:spPr bwMode="auto">
          <a:xfrm>
            <a:off x="3922713" y="4437063"/>
            <a:ext cx="576262" cy="0"/>
          </a:xfrm>
          <a:prstGeom prst="line">
            <a:avLst/>
          </a:prstGeom>
          <a:noFill/>
          <a:ln w="9525">
            <a:solidFill>
              <a:schemeClr val="tx1"/>
            </a:solidFill>
            <a:round/>
            <a:headEnd/>
            <a:tailEnd type="triangle" w="med" len="med"/>
          </a:ln>
        </p:spPr>
        <p:txBody>
          <a:bodyPr/>
          <a:lstStyle/>
          <a:p>
            <a:endParaRPr lang="zh-CN" altLang="en-US"/>
          </a:p>
        </p:txBody>
      </p:sp>
      <p:sp>
        <p:nvSpPr>
          <p:cNvPr id="157739" name="Oval 44"/>
          <p:cNvSpPr>
            <a:spLocks noChangeArrowheads="1"/>
          </p:cNvSpPr>
          <p:nvPr/>
        </p:nvSpPr>
        <p:spPr bwMode="auto">
          <a:xfrm>
            <a:off x="2122488" y="5013325"/>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lang="en-US" altLang="zh-CN" sz="1800" b="0">
                <a:latin typeface="Arial" charset="0"/>
                <a:ea typeface="宋体" charset="-122"/>
              </a:rPr>
              <a:t>e.1.2.3</a:t>
            </a:r>
            <a:endParaRPr kumimoji="1" lang="en-US" altLang="zh-CN" sz="2800">
              <a:solidFill>
                <a:srgbClr val="272777"/>
              </a:solidFill>
            </a:endParaRPr>
          </a:p>
        </p:txBody>
      </p:sp>
      <p:sp>
        <p:nvSpPr>
          <p:cNvPr id="157740" name="Line 45"/>
          <p:cNvSpPr>
            <a:spLocks noChangeShapeType="1"/>
          </p:cNvSpPr>
          <p:nvPr/>
        </p:nvSpPr>
        <p:spPr bwMode="auto">
          <a:xfrm>
            <a:off x="538163" y="4508500"/>
            <a:ext cx="1439862" cy="0"/>
          </a:xfrm>
          <a:prstGeom prst="line">
            <a:avLst/>
          </a:prstGeom>
          <a:noFill/>
          <a:ln w="9525">
            <a:solidFill>
              <a:schemeClr val="tx1"/>
            </a:solidFill>
            <a:round/>
            <a:headEnd/>
            <a:tailEnd type="triangle" w="med" len="med"/>
          </a:ln>
        </p:spPr>
        <p:txBody>
          <a:bodyPr/>
          <a:lstStyle/>
          <a:p>
            <a:endParaRPr lang="zh-CN" altLang="en-US"/>
          </a:p>
        </p:txBody>
      </p:sp>
      <p:sp>
        <p:nvSpPr>
          <p:cNvPr id="157741" name="Oval 46"/>
          <p:cNvSpPr>
            <a:spLocks noChangeArrowheads="1"/>
          </p:cNvSpPr>
          <p:nvPr/>
        </p:nvSpPr>
        <p:spPr bwMode="auto">
          <a:xfrm>
            <a:off x="3348038" y="5013325"/>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lang="en-US" altLang="zh-CN" sz="1800" b="0">
                <a:latin typeface="Arial" charset="0"/>
                <a:ea typeface="宋体" charset="-122"/>
              </a:rPr>
              <a:t>f.2</a:t>
            </a:r>
            <a:endParaRPr kumimoji="1" lang="en-US" altLang="zh-CN" sz="2800">
              <a:solidFill>
                <a:srgbClr val="272777"/>
              </a:solidFill>
            </a:endParaRPr>
          </a:p>
        </p:txBody>
      </p:sp>
      <p:sp>
        <p:nvSpPr>
          <p:cNvPr id="157742" name="Line 47"/>
          <p:cNvSpPr>
            <a:spLocks noChangeShapeType="1"/>
          </p:cNvSpPr>
          <p:nvPr/>
        </p:nvSpPr>
        <p:spPr bwMode="auto">
          <a:xfrm>
            <a:off x="2771775" y="5300663"/>
            <a:ext cx="576263" cy="0"/>
          </a:xfrm>
          <a:prstGeom prst="line">
            <a:avLst/>
          </a:prstGeom>
          <a:noFill/>
          <a:ln w="9525">
            <a:solidFill>
              <a:schemeClr val="tx1"/>
            </a:solidFill>
            <a:round/>
            <a:headEnd/>
            <a:tailEnd type="triangle" w="med" len="med"/>
          </a:ln>
        </p:spPr>
        <p:txBody>
          <a:bodyPr/>
          <a:lstStyle/>
          <a:p>
            <a:endParaRPr lang="zh-CN" altLang="en-US"/>
          </a:p>
        </p:txBody>
      </p:sp>
      <p:sp>
        <p:nvSpPr>
          <p:cNvPr id="157743" name="Oval 48"/>
          <p:cNvSpPr>
            <a:spLocks noChangeArrowheads="1"/>
          </p:cNvSpPr>
          <p:nvPr/>
        </p:nvSpPr>
        <p:spPr bwMode="auto">
          <a:xfrm>
            <a:off x="2124075" y="5805488"/>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lang="en-US" altLang="zh-CN" sz="1800" b="0">
                <a:latin typeface="Arial" charset="0"/>
                <a:ea typeface="宋体" charset="-122"/>
              </a:rPr>
              <a:t>f.2</a:t>
            </a:r>
            <a:endParaRPr kumimoji="1" lang="en-US" altLang="zh-CN" sz="2800">
              <a:solidFill>
                <a:srgbClr val="272777"/>
              </a:solidFill>
            </a:endParaRPr>
          </a:p>
        </p:txBody>
      </p:sp>
      <p:sp>
        <p:nvSpPr>
          <p:cNvPr id="157744" name="Line 49"/>
          <p:cNvSpPr>
            <a:spLocks noChangeShapeType="1"/>
          </p:cNvSpPr>
          <p:nvPr/>
        </p:nvSpPr>
        <p:spPr bwMode="auto">
          <a:xfrm>
            <a:off x="538163" y="5373688"/>
            <a:ext cx="1584325" cy="0"/>
          </a:xfrm>
          <a:prstGeom prst="line">
            <a:avLst/>
          </a:prstGeom>
          <a:noFill/>
          <a:ln w="9525">
            <a:solidFill>
              <a:schemeClr val="tx1"/>
            </a:solidFill>
            <a:round/>
            <a:headEnd/>
            <a:tailEnd type="triangle" w="med" len="med"/>
          </a:ln>
        </p:spPr>
        <p:txBody>
          <a:bodyPr/>
          <a:lstStyle/>
          <a:p>
            <a:endParaRPr lang="zh-CN" altLang="en-US"/>
          </a:p>
        </p:txBody>
      </p:sp>
      <p:sp>
        <p:nvSpPr>
          <p:cNvPr id="157745" name="Rectangle 50"/>
          <p:cNvSpPr>
            <a:spLocks noChangeArrowheads="1"/>
          </p:cNvSpPr>
          <p:nvPr/>
        </p:nvSpPr>
        <p:spPr bwMode="auto">
          <a:xfrm>
            <a:off x="4932363" y="5013325"/>
            <a:ext cx="3702050" cy="1465263"/>
          </a:xfrm>
          <a:prstGeom prst="rect">
            <a:avLst/>
          </a:prstGeom>
          <a:noFill/>
          <a:ln w="9525">
            <a:noFill/>
            <a:miter lim="800000"/>
            <a:headEnd/>
            <a:tailEnd/>
          </a:ln>
        </p:spPr>
        <p:txBody>
          <a:bodyPr wrap="none">
            <a:spAutoFit/>
          </a:bodyPr>
          <a:lstStyle/>
          <a:p>
            <a:pPr lvl="1">
              <a:spcBef>
                <a:spcPct val="20000"/>
              </a:spcBef>
            </a:pPr>
            <a:r>
              <a:rPr lang="zh-CN" altLang="en-US" sz="1800" b="0">
                <a:latin typeface="Arial" charset="0"/>
                <a:ea typeface="宋体" charset="-122"/>
              </a:rPr>
              <a:t> </a:t>
            </a:r>
            <a:r>
              <a:rPr lang="en-US" altLang="zh-CN" sz="1800" b="0">
                <a:latin typeface="Arial" charset="0"/>
                <a:ea typeface="宋体" charset="-122"/>
              </a:rPr>
              <a:t>abcde.1     cdef.2        ccde.3 </a:t>
            </a:r>
            <a:br>
              <a:rPr lang="en-US" altLang="zh-CN" sz="1800" b="0">
                <a:latin typeface="Arial" charset="0"/>
                <a:ea typeface="宋体" charset="-122"/>
              </a:rPr>
            </a:br>
            <a:r>
              <a:rPr lang="en-US" altLang="zh-CN" sz="1800" b="0">
                <a:latin typeface="Arial" charset="0"/>
                <a:ea typeface="宋体" charset="-122"/>
              </a:rPr>
              <a:t> bcde.1       def.2          cde.3 </a:t>
            </a:r>
            <a:br>
              <a:rPr lang="en-US" altLang="zh-CN" sz="1800" b="0">
                <a:latin typeface="Arial" charset="0"/>
                <a:ea typeface="宋体" charset="-122"/>
              </a:rPr>
            </a:br>
            <a:r>
              <a:rPr lang="en-US" altLang="zh-CN" sz="1800" b="0">
                <a:latin typeface="Arial" charset="0"/>
                <a:ea typeface="宋体" charset="-122"/>
              </a:rPr>
              <a:t> cde.1         ef.2            de.3  </a:t>
            </a:r>
            <a:br>
              <a:rPr lang="en-US" altLang="zh-CN" sz="1800" b="0">
                <a:latin typeface="Arial" charset="0"/>
                <a:ea typeface="宋体" charset="-122"/>
              </a:rPr>
            </a:br>
            <a:r>
              <a:rPr lang="en-US" altLang="zh-CN" sz="1800" b="0">
                <a:latin typeface="Arial" charset="0"/>
                <a:ea typeface="宋体" charset="-122"/>
              </a:rPr>
              <a:t> de.1           f.2              e.3 </a:t>
            </a:r>
            <a:br>
              <a:rPr lang="en-US" altLang="zh-CN" sz="1800" b="0">
                <a:latin typeface="Arial" charset="0"/>
                <a:ea typeface="宋体" charset="-122"/>
              </a:rPr>
            </a:br>
            <a:r>
              <a:rPr lang="en-US" altLang="zh-CN" sz="1800" b="0">
                <a:latin typeface="Arial" charset="0"/>
                <a:ea typeface="宋体" charset="-122"/>
              </a:rPr>
              <a:t> e.1 </a:t>
            </a:r>
          </a:p>
        </p:txBody>
      </p:sp>
    </p:spTree>
    <p:extLst>
      <p:ext uri="{BB962C8B-B14F-4D97-AF65-F5344CB8AC3E}">
        <p14:creationId xmlns:p14="http://schemas.microsoft.com/office/powerpoint/2010/main" val="27753180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2"/>
          <p:cNvSpPr>
            <a:spLocks noGrp="1" noChangeArrowheads="1"/>
          </p:cNvSpPr>
          <p:nvPr>
            <p:ph type="title"/>
          </p:nvPr>
        </p:nvSpPr>
        <p:spPr/>
        <p:txBody>
          <a:bodyPr/>
          <a:lstStyle/>
          <a:p>
            <a:pPr eaLnBrk="1" hangingPunct="1"/>
            <a:endParaRPr lang="zh-CN" altLang="en-US" smtClean="0"/>
          </a:p>
        </p:txBody>
      </p:sp>
      <p:sp>
        <p:nvSpPr>
          <p:cNvPr id="158722" name="Rectangle 3"/>
          <p:cNvSpPr>
            <a:spLocks noGrp="1" noChangeArrowheads="1"/>
          </p:cNvSpPr>
          <p:nvPr>
            <p:ph type="body" idx="1"/>
          </p:nvPr>
        </p:nvSpPr>
        <p:spPr>
          <a:xfrm>
            <a:off x="468313" y="2060575"/>
            <a:ext cx="8229600" cy="3384550"/>
          </a:xfrm>
        </p:spPr>
        <p:txBody>
          <a:bodyPr/>
          <a:lstStyle/>
          <a:p>
            <a:pPr eaLnBrk="1" hangingPunct="1">
              <a:lnSpc>
                <a:spcPct val="90000"/>
              </a:lnSpc>
            </a:pPr>
            <a:r>
              <a:rPr lang="zh-CN" altLang="en-US" smtClean="0"/>
              <a:t>如果特征不连续呢？</a:t>
            </a:r>
          </a:p>
          <a:p>
            <a:pPr lvl="1" eaLnBrk="1" hangingPunct="1">
              <a:lnSpc>
                <a:spcPct val="90000"/>
              </a:lnSpc>
            </a:pPr>
            <a:r>
              <a:rPr lang="zh-CN" altLang="en-US" smtClean="0"/>
              <a:t>多个字符串的最长子序列提取，而不是子串</a:t>
            </a:r>
          </a:p>
          <a:p>
            <a:pPr eaLnBrk="1" hangingPunct="1">
              <a:lnSpc>
                <a:spcPct val="90000"/>
              </a:lnSpc>
            </a:pPr>
            <a:r>
              <a:rPr lang="zh-CN" altLang="en-US" smtClean="0"/>
              <a:t>提取最长公共子序列的方法</a:t>
            </a:r>
          </a:p>
          <a:p>
            <a:pPr lvl="1" eaLnBrk="1" hangingPunct="1">
              <a:lnSpc>
                <a:spcPct val="90000"/>
              </a:lnSpc>
            </a:pPr>
            <a:r>
              <a:rPr lang="zh-CN" altLang="en-US" smtClean="0"/>
              <a:t>动态规划方法</a:t>
            </a:r>
          </a:p>
          <a:p>
            <a:pPr lvl="1" eaLnBrk="1" hangingPunct="1">
              <a:lnSpc>
                <a:spcPct val="90000"/>
              </a:lnSpc>
            </a:pPr>
            <a:r>
              <a:rPr lang="zh-CN" altLang="en-US" smtClean="0"/>
              <a:t>实现方式</a:t>
            </a:r>
          </a:p>
          <a:p>
            <a:pPr lvl="2" eaLnBrk="1" hangingPunct="1">
              <a:lnSpc>
                <a:spcPct val="90000"/>
              </a:lnSpc>
            </a:pPr>
            <a:r>
              <a:rPr lang="zh-CN" altLang="en-US" smtClean="0"/>
              <a:t>采用动态规划方法提取两个字符串的最长公共子序列</a:t>
            </a:r>
          </a:p>
          <a:p>
            <a:pPr lvl="2" eaLnBrk="1" hangingPunct="1">
              <a:lnSpc>
                <a:spcPct val="90000"/>
              </a:lnSpc>
            </a:pPr>
            <a:r>
              <a:rPr lang="zh-CN" altLang="en-US" smtClean="0"/>
              <a:t>利用已提取的最长公共子序列，再和第三个字符串进行最长公共子序列的提取</a:t>
            </a:r>
          </a:p>
          <a:p>
            <a:pPr lvl="2" eaLnBrk="1" hangingPunct="1">
              <a:lnSpc>
                <a:spcPct val="90000"/>
              </a:lnSpc>
            </a:pPr>
            <a:r>
              <a:rPr lang="zh-CN" altLang="en-US" smtClean="0"/>
              <a:t>反复进行，直到比完所有的字符串</a:t>
            </a:r>
          </a:p>
        </p:txBody>
      </p:sp>
    </p:spTree>
    <p:extLst>
      <p:ext uri="{BB962C8B-B14F-4D97-AF65-F5344CB8AC3E}">
        <p14:creationId xmlns:p14="http://schemas.microsoft.com/office/powerpoint/2010/main" val="266639748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2"/>
          <p:cNvSpPr>
            <a:spLocks noGrp="1" noChangeArrowheads="1"/>
          </p:cNvSpPr>
          <p:nvPr>
            <p:ph type="title"/>
          </p:nvPr>
        </p:nvSpPr>
        <p:spPr/>
        <p:txBody>
          <a:bodyPr/>
          <a:lstStyle/>
          <a:p>
            <a:pPr eaLnBrk="1" hangingPunct="1"/>
            <a:endParaRPr lang="zh-CN" altLang="en-US" smtClean="0"/>
          </a:p>
        </p:txBody>
      </p:sp>
      <p:sp>
        <p:nvSpPr>
          <p:cNvPr id="159746" name="Rectangle 3"/>
          <p:cNvSpPr>
            <a:spLocks noGrp="1" noChangeArrowheads="1"/>
          </p:cNvSpPr>
          <p:nvPr>
            <p:ph type="body" idx="1"/>
          </p:nvPr>
        </p:nvSpPr>
        <p:spPr>
          <a:xfrm>
            <a:off x="468313" y="1989138"/>
            <a:ext cx="8229600" cy="3384550"/>
          </a:xfrm>
        </p:spPr>
        <p:txBody>
          <a:bodyPr/>
          <a:lstStyle/>
          <a:p>
            <a:pPr eaLnBrk="1" hangingPunct="1">
              <a:lnSpc>
                <a:spcPct val="90000"/>
              </a:lnSpc>
            </a:pPr>
            <a:r>
              <a:rPr lang="zh-CN" altLang="en-US" smtClean="0"/>
              <a:t>序列</a:t>
            </a:r>
            <a:r>
              <a:rPr lang="en-US" altLang="zh-CN" smtClean="0"/>
              <a:t>S1</a:t>
            </a:r>
            <a:r>
              <a:rPr lang="zh-CN" altLang="en-US" smtClean="0"/>
              <a:t>和序列</a:t>
            </a:r>
            <a:r>
              <a:rPr lang="en-US" altLang="zh-CN" smtClean="0"/>
              <a:t>S2</a:t>
            </a:r>
          </a:p>
          <a:p>
            <a:pPr lvl="1" eaLnBrk="1" hangingPunct="1">
              <a:lnSpc>
                <a:spcPct val="90000"/>
              </a:lnSpc>
            </a:pPr>
            <a:r>
              <a:rPr lang="zh-CN" altLang="en-US" smtClean="0"/>
              <a:t>长度分别为</a:t>
            </a:r>
            <a:r>
              <a:rPr lang="en-US" altLang="zh-CN" smtClean="0"/>
              <a:t>m</a:t>
            </a:r>
            <a:r>
              <a:rPr lang="zh-CN" altLang="en-US" smtClean="0"/>
              <a:t>，</a:t>
            </a:r>
            <a:r>
              <a:rPr lang="en-US" altLang="zh-CN" smtClean="0"/>
              <a:t>n</a:t>
            </a:r>
            <a:r>
              <a:rPr lang="zh-CN" altLang="en-US" smtClean="0"/>
              <a:t>，用数组</a:t>
            </a:r>
            <a:r>
              <a:rPr lang="en-US" altLang="zh-CN" smtClean="0"/>
              <a:t>S1[m]</a:t>
            </a:r>
            <a:r>
              <a:rPr lang="zh-CN" altLang="en-US" smtClean="0"/>
              <a:t>， </a:t>
            </a:r>
            <a:r>
              <a:rPr lang="en-US" altLang="zh-CN" smtClean="0"/>
              <a:t>S2[n]</a:t>
            </a:r>
            <a:r>
              <a:rPr lang="zh-CN" altLang="en-US" smtClean="0"/>
              <a:t>表示</a:t>
            </a:r>
          </a:p>
          <a:p>
            <a:pPr lvl="1" eaLnBrk="1" hangingPunct="1">
              <a:lnSpc>
                <a:spcPct val="90000"/>
              </a:lnSpc>
            </a:pPr>
            <a:r>
              <a:rPr lang="zh-CN" altLang="en-US" smtClean="0"/>
              <a:t>创建</a:t>
            </a:r>
            <a:r>
              <a:rPr lang="en-US" altLang="zh-CN" smtClean="0"/>
              <a:t>1</a:t>
            </a:r>
            <a:r>
              <a:rPr lang="zh-CN" altLang="en-US" smtClean="0"/>
              <a:t>个二维数组</a:t>
            </a:r>
            <a:r>
              <a:rPr lang="en-US" altLang="zh-CN" smtClean="0"/>
              <a:t>L[m,n]</a:t>
            </a:r>
          </a:p>
          <a:p>
            <a:pPr lvl="2" eaLnBrk="1" hangingPunct="1">
              <a:lnSpc>
                <a:spcPct val="90000"/>
              </a:lnSpc>
            </a:pPr>
            <a:r>
              <a:rPr lang="zh-CN" altLang="en-US" smtClean="0"/>
              <a:t>初始化</a:t>
            </a:r>
            <a:r>
              <a:rPr lang="en-US" altLang="zh-CN" smtClean="0"/>
              <a:t>L</a:t>
            </a:r>
            <a:r>
              <a:rPr lang="zh-CN" altLang="en-US" smtClean="0"/>
              <a:t>数组内容为</a:t>
            </a:r>
            <a:r>
              <a:rPr lang="en-US" altLang="zh-CN" smtClean="0"/>
              <a:t>0</a:t>
            </a:r>
          </a:p>
          <a:p>
            <a:pPr lvl="2" eaLnBrk="1" hangingPunct="1">
              <a:lnSpc>
                <a:spcPct val="90000"/>
              </a:lnSpc>
            </a:pPr>
            <a:r>
              <a:rPr lang="en-US" altLang="zh-CN" smtClean="0"/>
              <a:t>m,n</a:t>
            </a:r>
            <a:r>
              <a:rPr lang="zh-CN" altLang="en-US" smtClean="0"/>
              <a:t>分别从</a:t>
            </a:r>
            <a:r>
              <a:rPr lang="en-US" altLang="zh-CN" smtClean="0"/>
              <a:t>0</a:t>
            </a:r>
            <a:r>
              <a:rPr lang="zh-CN" altLang="en-US" smtClean="0"/>
              <a:t>开始</a:t>
            </a:r>
            <a:r>
              <a:rPr lang="en-US" altLang="zh-CN" smtClean="0"/>
              <a:t>,m++,n++</a:t>
            </a:r>
            <a:r>
              <a:rPr lang="zh-CN" altLang="en-US" smtClean="0"/>
              <a:t>循环：</a:t>
            </a:r>
          </a:p>
          <a:p>
            <a:pPr lvl="3" eaLnBrk="1" hangingPunct="1">
              <a:lnSpc>
                <a:spcPct val="90000"/>
              </a:lnSpc>
            </a:pPr>
            <a:r>
              <a:rPr lang="zh-CN" altLang="en-US" smtClean="0"/>
              <a:t>如果</a:t>
            </a:r>
            <a:r>
              <a:rPr lang="en-US" altLang="zh-CN" smtClean="0"/>
              <a:t>S1[m]== S2[n]</a:t>
            </a:r>
            <a:r>
              <a:rPr lang="zh-CN" altLang="en-US" smtClean="0"/>
              <a:t>；则</a:t>
            </a:r>
            <a:r>
              <a:rPr lang="en-US" altLang="zh-CN" smtClean="0"/>
              <a:t>L[m,n]= L[m-1,n-1]+1</a:t>
            </a:r>
            <a:r>
              <a:rPr lang="zh-CN" altLang="en-US" smtClean="0"/>
              <a:t>；</a:t>
            </a:r>
          </a:p>
          <a:p>
            <a:pPr lvl="3" eaLnBrk="1" hangingPunct="1">
              <a:lnSpc>
                <a:spcPct val="90000"/>
              </a:lnSpc>
            </a:pPr>
            <a:r>
              <a:rPr lang="zh-CN" altLang="en-US" smtClean="0"/>
              <a:t>如果</a:t>
            </a:r>
            <a:r>
              <a:rPr lang="en-US" altLang="zh-CN" smtClean="0"/>
              <a:t>S1[m]</a:t>
            </a:r>
            <a:r>
              <a:rPr lang="zh-CN" altLang="en-US" smtClean="0"/>
              <a:t>！</a:t>
            </a:r>
            <a:r>
              <a:rPr lang="en-US" altLang="zh-CN" smtClean="0"/>
              <a:t>= S2[n]</a:t>
            </a:r>
            <a:r>
              <a:rPr lang="zh-CN" altLang="en-US" smtClean="0"/>
              <a:t>；则</a:t>
            </a:r>
            <a:r>
              <a:rPr lang="en-US" altLang="zh-CN" smtClean="0"/>
              <a:t>L[m,n]= max{L[m,n-1]</a:t>
            </a:r>
            <a:r>
              <a:rPr lang="zh-CN" altLang="en-US" smtClean="0"/>
              <a:t>， </a:t>
            </a:r>
            <a:r>
              <a:rPr lang="en-US" altLang="zh-CN" smtClean="0"/>
              <a:t>L[m-1,n]}</a:t>
            </a:r>
          </a:p>
          <a:p>
            <a:pPr lvl="1" eaLnBrk="1" hangingPunct="1">
              <a:lnSpc>
                <a:spcPct val="90000"/>
              </a:lnSpc>
            </a:pPr>
            <a:r>
              <a:rPr lang="zh-CN" altLang="en-US" smtClean="0"/>
              <a:t>最后</a:t>
            </a:r>
            <a:r>
              <a:rPr lang="en-US" altLang="zh-CN" smtClean="0"/>
              <a:t>L[m,n]</a:t>
            </a:r>
            <a:r>
              <a:rPr lang="zh-CN" altLang="en-US" smtClean="0"/>
              <a:t>中的数字一定是最大的，且这个数字就是最长公共子序列的长度</a:t>
            </a:r>
          </a:p>
          <a:p>
            <a:pPr lvl="1" eaLnBrk="1" hangingPunct="1">
              <a:lnSpc>
                <a:spcPct val="90000"/>
              </a:lnSpc>
            </a:pPr>
            <a:r>
              <a:rPr lang="zh-CN" altLang="en-US" smtClean="0"/>
              <a:t>从数组</a:t>
            </a:r>
            <a:r>
              <a:rPr lang="en-US" altLang="zh-CN" smtClean="0"/>
              <a:t>L</a:t>
            </a:r>
            <a:r>
              <a:rPr lang="zh-CN" altLang="en-US" smtClean="0"/>
              <a:t>中找出一个最长的公共子序列</a:t>
            </a:r>
          </a:p>
        </p:txBody>
      </p:sp>
    </p:spTree>
    <p:extLst>
      <p:ext uri="{BB962C8B-B14F-4D97-AF65-F5344CB8AC3E}">
        <p14:creationId xmlns:p14="http://schemas.microsoft.com/office/powerpoint/2010/main" val="119172667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2"/>
          <p:cNvSpPr>
            <a:spLocks noGrp="1" noChangeArrowheads="1"/>
          </p:cNvSpPr>
          <p:nvPr>
            <p:ph type="title"/>
          </p:nvPr>
        </p:nvSpPr>
        <p:spPr/>
        <p:txBody>
          <a:bodyPr/>
          <a:lstStyle/>
          <a:p>
            <a:pPr eaLnBrk="1" hangingPunct="1"/>
            <a:endParaRPr lang="zh-CN" altLang="en-US" smtClean="0"/>
          </a:p>
        </p:txBody>
      </p:sp>
      <p:sp>
        <p:nvSpPr>
          <p:cNvPr id="160770" name="Rectangle 3"/>
          <p:cNvSpPr>
            <a:spLocks noGrp="1" noChangeArrowheads="1"/>
          </p:cNvSpPr>
          <p:nvPr>
            <p:ph type="body" idx="1"/>
          </p:nvPr>
        </p:nvSpPr>
        <p:spPr/>
        <p:txBody>
          <a:bodyPr/>
          <a:lstStyle/>
          <a:p>
            <a:pPr eaLnBrk="1" hangingPunct="1"/>
            <a:r>
              <a:rPr lang="zh-CN" altLang="en-US" smtClean="0"/>
              <a:t>从数组</a:t>
            </a:r>
            <a:r>
              <a:rPr lang="en-US" altLang="zh-CN" smtClean="0"/>
              <a:t>L</a:t>
            </a:r>
            <a:r>
              <a:rPr lang="zh-CN" altLang="en-US" smtClean="0"/>
              <a:t>中查找一个最长的公共子序列</a:t>
            </a:r>
          </a:p>
          <a:p>
            <a:pPr lvl="1" eaLnBrk="1" hangingPunct="1"/>
            <a:r>
              <a:rPr lang="en-US" altLang="zh-CN" smtClean="0"/>
              <a:t>i</a:t>
            </a:r>
            <a:r>
              <a:rPr lang="zh-CN" altLang="en-US" smtClean="0"/>
              <a:t>，</a:t>
            </a:r>
            <a:r>
              <a:rPr lang="en-US" altLang="zh-CN" smtClean="0"/>
              <a:t>j</a:t>
            </a:r>
            <a:r>
              <a:rPr lang="zh-CN" altLang="en-US" smtClean="0"/>
              <a:t>分别从</a:t>
            </a:r>
            <a:r>
              <a:rPr lang="en-US" altLang="zh-CN" smtClean="0"/>
              <a:t>m,n</a:t>
            </a:r>
            <a:r>
              <a:rPr lang="zh-CN" altLang="en-US" smtClean="0"/>
              <a:t>开始，递减循环直到</a:t>
            </a:r>
            <a:r>
              <a:rPr lang="en-US" altLang="zh-CN" smtClean="0"/>
              <a:t>i=0</a:t>
            </a:r>
            <a:r>
              <a:rPr lang="zh-CN" altLang="en-US" smtClean="0"/>
              <a:t>，</a:t>
            </a:r>
            <a:r>
              <a:rPr lang="en-US" altLang="zh-CN" smtClean="0"/>
              <a:t>j=0</a:t>
            </a:r>
            <a:r>
              <a:rPr lang="zh-CN" altLang="en-US" smtClean="0"/>
              <a:t>：</a:t>
            </a:r>
          </a:p>
          <a:p>
            <a:pPr lvl="2" eaLnBrk="1" hangingPunct="1"/>
            <a:r>
              <a:rPr lang="zh-CN" altLang="en-US" smtClean="0"/>
              <a:t>如果</a:t>
            </a:r>
            <a:r>
              <a:rPr lang="en-US" altLang="zh-CN" smtClean="0"/>
              <a:t>S1[i]== S2[j]</a:t>
            </a:r>
            <a:r>
              <a:rPr lang="zh-CN" altLang="en-US" smtClean="0"/>
              <a:t>，则将</a:t>
            </a:r>
            <a:r>
              <a:rPr lang="en-US" altLang="zh-CN" smtClean="0"/>
              <a:t>S1[i]</a:t>
            </a:r>
            <a:r>
              <a:rPr lang="zh-CN" altLang="en-US" smtClean="0"/>
              <a:t>字符插入到子序列内，</a:t>
            </a:r>
            <a:r>
              <a:rPr lang="en-US" altLang="zh-CN" smtClean="0"/>
              <a:t>i--</a:t>
            </a:r>
            <a:r>
              <a:rPr lang="zh-CN" altLang="en-US" smtClean="0"/>
              <a:t>，</a:t>
            </a:r>
            <a:r>
              <a:rPr lang="en-US" altLang="zh-CN" smtClean="0"/>
              <a:t>j--</a:t>
            </a:r>
            <a:r>
              <a:rPr lang="zh-CN" altLang="en-US" smtClean="0"/>
              <a:t>；</a:t>
            </a:r>
          </a:p>
          <a:p>
            <a:pPr lvl="2" eaLnBrk="1" hangingPunct="1"/>
            <a:r>
              <a:rPr lang="zh-CN" altLang="en-US" smtClean="0"/>
              <a:t>如果</a:t>
            </a:r>
            <a:r>
              <a:rPr lang="en-US" altLang="zh-CN" smtClean="0"/>
              <a:t>S1[i]</a:t>
            </a:r>
            <a:r>
              <a:rPr lang="zh-CN" altLang="en-US" smtClean="0"/>
              <a:t>！</a:t>
            </a:r>
            <a:r>
              <a:rPr lang="en-US" altLang="zh-CN" smtClean="0"/>
              <a:t>= S2[j]</a:t>
            </a:r>
            <a:r>
              <a:rPr lang="zh-CN" altLang="en-US" smtClean="0"/>
              <a:t>，则比较</a:t>
            </a:r>
            <a:r>
              <a:rPr lang="en-US" altLang="zh-CN" smtClean="0"/>
              <a:t>L[i,j-1]</a:t>
            </a:r>
            <a:r>
              <a:rPr lang="zh-CN" altLang="en-US" smtClean="0"/>
              <a:t>与</a:t>
            </a:r>
            <a:r>
              <a:rPr lang="en-US" altLang="zh-CN" smtClean="0"/>
              <a:t>L[i-1,j]</a:t>
            </a:r>
            <a:r>
              <a:rPr lang="zh-CN" altLang="en-US" smtClean="0"/>
              <a:t>， </a:t>
            </a:r>
            <a:r>
              <a:rPr lang="en-US" altLang="zh-CN" smtClean="0"/>
              <a:t>L[i,j-1]</a:t>
            </a:r>
            <a:r>
              <a:rPr lang="zh-CN" altLang="en-US" smtClean="0"/>
              <a:t>大，则</a:t>
            </a:r>
            <a:r>
              <a:rPr lang="en-US" altLang="zh-CN" smtClean="0"/>
              <a:t>j--</a:t>
            </a:r>
            <a:r>
              <a:rPr lang="zh-CN" altLang="en-US" smtClean="0"/>
              <a:t>，否则</a:t>
            </a:r>
            <a:r>
              <a:rPr lang="en-US" altLang="zh-CN" smtClean="0"/>
              <a:t>i--</a:t>
            </a:r>
            <a:r>
              <a:rPr lang="zh-CN" altLang="en-US" smtClean="0"/>
              <a:t>；（相等？任选一个）</a:t>
            </a:r>
          </a:p>
        </p:txBody>
      </p:sp>
    </p:spTree>
    <p:extLst>
      <p:ext uri="{BB962C8B-B14F-4D97-AF65-F5344CB8AC3E}">
        <p14:creationId xmlns:p14="http://schemas.microsoft.com/office/powerpoint/2010/main" val="325827813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2"/>
          <p:cNvSpPr>
            <a:spLocks noGrp="1" noChangeArrowheads="1"/>
          </p:cNvSpPr>
          <p:nvPr>
            <p:ph type="title"/>
          </p:nvPr>
        </p:nvSpPr>
        <p:spPr/>
        <p:txBody>
          <a:bodyPr/>
          <a:lstStyle/>
          <a:p>
            <a:pPr eaLnBrk="1" hangingPunct="1"/>
            <a:endParaRPr lang="zh-CN" altLang="en-US" smtClean="0"/>
          </a:p>
        </p:txBody>
      </p:sp>
      <p:sp>
        <p:nvSpPr>
          <p:cNvPr id="161794" name="Rectangle 3"/>
          <p:cNvSpPr>
            <a:spLocks noGrp="1" noChangeArrowheads="1"/>
          </p:cNvSpPr>
          <p:nvPr>
            <p:ph type="body" idx="1"/>
          </p:nvPr>
        </p:nvSpPr>
        <p:spPr/>
        <p:txBody>
          <a:bodyPr/>
          <a:lstStyle/>
          <a:p>
            <a:pPr eaLnBrk="1" hangingPunct="1"/>
            <a:endParaRPr lang="zh-CN" altLang="en-US" smtClean="0"/>
          </a:p>
        </p:txBody>
      </p:sp>
      <p:pic>
        <p:nvPicPr>
          <p:cNvPr id="161795" name="Picture 4" descr="XF7_13E[@7F0JDS(RU8R$H5"/>
          <p:cNvPicPr>
            <a:picLocks noChangeAspect="1" noChangeArrowheads="1"/>
          </p:cNvPicPr>
          <p:nvPr/>
        </p:nvPicPr>
        <p:blipFill>
          <a:blip r:embed="rId2"/>
          <a:srcRect/>
          <a:stretch>
            <a:fillRect/>
          </a:stretch>
        </p:blipFill>
        <p:spPr bwMode="auto">
          <a:xfrm>
            <a:off x="1908175" y="1125538"/>
            <a:ext cx="5057775" cy="5184775"/>
          </a:xfrm>
          <a:prstGeom prst="rect">
            <a:avLst/>
          </a:prstGeom>
          <a:noFill/>
          <a:ln w="9525">
            <a:noFill/>
            <a:miter lim="800000"/>
            <a:headEnd/>
            <a:tailEnd/>
          </a:ln>
        </p:spPr>
      </p:pic>
    </p:spTree>
    <p:extLst>
      <p:ext uri="{BB962C8B-B14F-4D97-AF65-F5344CB8AC3E}">
        <p14:creationId xmlns:p14="http://schemas.microsoft.com/office/powerpoint/2010/main" val="219114153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习题</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zh-CN" dirty="0" smtClean="0"/>
              <a:t>网络</a:t>
            </a:r>
            <a:r>
              <a:rPr lang="zh-CN" altLang="zh-CN" dirty="0"/>
              <a:t>中捕获了</a:t>
            </a:r>
            <a:r>
              <a:rPr lang="en-US" altLang="zh-CN" dirty="0"/>
              <a:t>2</a:t>
            </a:r>
            <a:r>
              <a:rPr lang="zh-CN" altLang="zh-CN" dirty="0"/>
              <a:t>个数据包</a:t>
            </a:r>
            <a:r>
              <a:rPr lang="en-US" altLang="zh-CN" dirty="0"/>
              <a:t>{</a:t>
            </a:r>
            <a:r>
              <a:rPr lang="en-US" altLang="zh-CN" dirty="0" err="1"/>
              <a:t>bdcaba</a:t>
            </a:r>
            <a:r>
              <a:rPr lang="en-US" altLang="zh-CN" dirty="0"/>
              <a:t>}</a:t>
            </a:r>
            <a:r>
              <a:rPr lang="zh-CN" altLang="zh-CN" dirty="0"/>
              <a:t>，</a:t>
            </a:r>
            <a:r>
              <a:rPr lang="en-US" altLang="zh-CN" dirty="0"/>
              <a:t>{</a:t>
            </a:r>
            <a:r>
              <a:rPr lang="en-US" altLang="zh-CN" dirty="0" err="1"/>
              <a:t>abcbdba</a:t>
            </a:r>
            <a:r>
              <a:rPr lang="en-US" altLang="zh-CN" dirty="0"/>
              <a:t>}</a:t>
            </a:r>
            <a:r>
              <a:rPr lang="zh-CN" altLang="zh-CN" dirty="0"/>
              <a:t>，怀疑在这</a:t>
            </a:r>
            <a:r>
              <a:rPr lang="en-US" altLang="zh-CN" dirty="0"/>
              <a:t>2</a:t>
            </a:r>
            <a:r>
              <a:rPr lang="zh-CN" altLang="zh-CN" dirty="0"/>
              <a:t>个数据包中包含相同的恶意代码片段，请提取出其中的最长公共子</a:t>
            </a:r>
            <a:r>
              <a:rPr lang="zh-CN" altLang="zh-CN" dirty="0" smtClean="0"/>
              <a:t>序列</a:t>
            </a:r>
            <a:endParaRPr lang="zh-CN" altLang="zh-CN" dirty="0"/>
          </a:p>
        </p:txBody>
      </p:sp>
    </p:spTree>
    <p:extLst>
      <p:ext uri="{BB962C8B-B14F-4D97-AF65-F5344CB8AC3E}">
        <p14:creationId xmlns:p14="http://schemas.microsoft.com/office/powerpoint/2010/main" val="27011964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ChangeArrowheads="1"/>
          </p:cNvSpPr>
          <p:nvPr>
            <p:ph type="title"/>
          </p:nvPr>
        </p:nvSpPr>
        <p:spPr>
          <a:xfrm>
            <a:off x="468313" y="908050"/>
            <a:ext cx="8229600" cy="711200"/>
          </a:xfrm>
        </p:spPr>
        <p:txBody>
          <a:bodyPr/>
          <a:lstStyle/>
          <a:p>
            <a:pPr eaLnBrk="1" hangingPunct="1"/>
            <a:r>
              <a:rPr lang="zh-CN" altLang="en-US" smtClean="0"/>
              <a:t>多模式匹配算法</a:t>
            </a:r>
          </a:p>
        </p:txBody>
      </p:sp>
      <p:sp>
        <p:nvSpPr>
          <p:cNvPr id="108546" name="Rectangle 3"/>
          <p:cNvSpPr>
            <a:spLocks noGrp="1" noChangeArrowheads="1"/>
          </p:cNvSpPr>
          <p:nvPr>
            <p:ph type="body" idx="1"/>
          </p:nvPr>
        </p:nvSpPr>
        <p:spPr>
          <a:xfrm>
            <a:off x="611188" y="1628775"/>
            <a:ext cx="8137525" cy="4752975"/>
          </a:xfrm>
        </p:spPr>
        <p:txBody>
          <a:bodyPr/>
          <a:lstStyle/>
          <a:p>
            <a:pPr eaLnBrk="1" hangingPunct="1">
              <a:lnSpc>
                <a:spcPct val="80000"/>
              </a:lnSpc>
            </a:pPr>
            <a:r>
              <a:rPr lang="zh-CN" altLang="en-US" sz="2800" smtClean="0"/>
              <a:t>多模式匹配问题在生物计算、信息检索及信号处理领域有着非常广泛的应用。</a:t>
            </a:r>
          </a:p>
          <a:p>
            <a:pPr eaLnBrk="1" hangingPunct="1">
              <a:lnSpc>
                <a:spcPct val="80000"/>
              </a:lnSpc>
            </a:pPr>
            <a:r>
              <a:rPr lang="zh-CN" altLang="en-US" sz="2800" smtClean="0"/>
              <a:t>最早也是最著名的以线性时间复杂度解决这个问题的算法是</a:t>
            </a:r>
            <a:r>
              <a:rPr lang="en-US" altLang="zh-CN" sz="2800" smtClean="0"/>
              <a:t>1975</a:t>
            </a:r>
            <a:r>
              <a:rPr lang="zh-CN" altLang="en-US" sz="2800" smtClean="0"/>
              <a:t>年</a:t>
            </a:r>
            <a:r>
              <a:rPr lang="en-US" altLang="zh-CN" sz="2800" smtClean="0"/>
              <a:t>Aho-Corasick</a:t>
            </a:r>
            <a:r>
              <a:rPr lang="zh-CN" altLang="en-US" sz="2800" smtClean="0"/>
              <a:t>提出的</a:t>
            </a:r>
            <a:r>
              <a:rPr lang="en-US" altLang="zh-CN" sz="2800" smtClean="0"/>
              <a:t>AC75</a:t>
            </a:r>
            <a:r>
              <a:rPr lang="zh-CN" altLang="en-US" sz="2800" smtClean="0"/>
              <a:t>；</a:t>
            </a:r>
          </a:p>
          <a:p>
            <a:pPr eaLnBrk="1" hangingPunct="1">
              <a:lnSpc>
                <a:spcPct val="80000"/>
              </a:lnSpc>
            </a:pPr>
            <a:r>
              <a:rPr lang="zh-CN" altLang="en-US" sz="2800" smtClean="0"/>
              <a:t>对于单模式还有非常好高效的算法</a:t>
            </a:r>
            <a:r>
              <a:rPr lang="en-US" altLang="zh-CN" sz="2800" smtClean="0"/>
              <a:t>BM77,</a:t>
            </a:r>
            <a:r>
              <a:rPr lang="zh-CN" altLang="en-US" sz="2800" smtClean="0"/>
              <a:t>由</a:t>
            </a:r>
            <a:r>
              <a:rPr lang="en-US" altLang="zh-CN" sz="2800" smtClean="0"/>
              <a:t>BM</a:t>
            </a:r>
            <a:r>
              <a:rPr lang="zh-CN" altLang="en-US" sz="2800" smtClean="0"/>
              <a:t>中的跳跃思想衍生出了许多变种，应用于单模式和多模式匹配中。</a:t>
            </a:r>
          </a:p>
          <a:p>
            <a:pPr eaLnBrk="1" hangingPunct="1">
              <a:lnSpc>
                <a:spcPct val="80000"/>
              </a:lnSpc>
            </a:pPr>
            <a:r>
              <a:rPr lang="en-US" altLang="zh-CN" sz="2800" smtClean="0"/>
              <a:t>Commentz-Walter</a:t>
            </a:r>
            <a:r>
              <a:rPr lang="zh-CN" altLang="en-US" sz="2800" smtClean="0"/>
              <a:t>就是在结合</a:t>
            </a:r>
            <a:r>
              <a:rPr lang="en-US" altLang="zh-CN" sz="2800" smtClean="0"/>
              <a:t>AC</a:t>
            </a:r>
            <a:r>
              <a:rPr lang="zh-CN" altLang="en-US" sz="2800" smtClean="0"/>
              <a:t>和</a:t>
            </a:r>
            <a:r>
              <a:rPr lang="en-US" altLang="zh-CN" sz="2800" smtClean="0"/>
              <a:t>BM</a:t>
            </a:r>
            <a:r>
              <a:rPr lang="zh-CN" altLang="en-US" sz="2800" smtClean="0"/>
              <a:t>的思想产生的一种多模式匹配算法，</a:t>
            </a:r>
          </a:p>
          <a:p>
            <a:pPr eaLnBrk="1" hangingPunct="1">
              <a:lnSpc>
                <a:spcPct val="80000"/>
              </a:lnSpc>
            </a:pPr>
            <a:r>
              <a:rPr lang="zh-CN" altLang="en-US" sz="2800" smtClean="0"/>
              <a:t>另外，</a:t>
            </a:r>
            <a:r>
              <a:rPr lang="en-US" altLang="zh-CN" sz="2800" smtClean="0"/>
              <a:t>1992</a:t>
            </a:r>
            <a:r>
              <a:rPr lang="zh-CN" altLang="en-US" sz="2800" smtClean="0"/>
              <a:t>年</a:t>
            </a:r>
            <a:r>
              <a:rPr lang="en-US" altLang="zh-CN" sz="2800" smtClean="0"/>
              <a:t>Wu.Sum</a:t>
            </a:r>
            <a:r>
              <a:rPr lang="zh-CN" altLang="en-US" sz="2800" smtClean="0"/>
              <a:t>和</a:t>
            </a:r>
            <a:r>
              <a:rPr lang="en-US" altLang="zh-CN" sz="2800" smtClean="0"/>
              <a:t>Udi.manber</a:t>
            </a:r>
            <a:r>
              <a:rPr lang="zh-CN" altLang="en-US" sz="2800" smtClean="0"/>
              <a:t>提出的</a:t>
            </a:r>
            <a:r>
              <a:rPr lang="en-US" altLang="zh-CN" sz="2800" smtClean="0"/>
              <a:t>agrep</a:t>
            </a:r>
            <a:r>
              <a:rPr lang="zh-CN" altLang="en-US" sz="2800" smtClean="0"/>
              <a:t>是最好的多模算法之一。</a:t>
            </a:r>
          </a:p>
          <a:p>
            <a:pPr eaLnBrk="1" hangingPunct="1">
              <a:lnSpc>
                <a:spcPct val="80000"/>
              </a:lnSpc>
            </a:pPr>
            <a:r>
              <a:rPr lang="zh-CN" altLang="en-US" sz="2800" smtClean="0"/>
              <a:t>近年来，由于后缀树（</a:t>
            </a:r>
            <a:r>
              <a:rPr lang="en-US" altLang="zh-CN" sz="2800" smtClean="0"/>
              <a:t>suffix tree</a:t>
            </a:r>
            <a:r>
              <a:rPr lang="zh-CN" altLang="en-US" sz="2800" smtClean="0"/>
              <a:t>）和后缀自动机</a:t>
            </a:r>
            <a:r>
              <a:rPr lang="en-US" altLang="zh-CN" sz="2800" smtClean="0"/>
              <a:t>(suffix auromaton)</a:t>
            </a:r>
            <a:r>
              <a:rPr lang="zh-CN" altLang="en-US" sz="2800" smtClean="0"/>
              <a:t>的引入，又出现了</a:t>
            </a:r>
            <a:r>
              <a:rPr lang="en-US" altLang="zh-CN" sz="2800" smtClean="0"/>
              <a:t>DAWG</a:t>
            </a:r>
            <a:r>
              <a:rPr lang="zh-CN" altLang="en-US" sz="2800" smtClean="0"/>
              <a:t>－</a:t>
            </a:r>
            <a:r>
              <a:rPr lang="en-US" altLang="zh-CN" sz="2800" smtClean="0"/>
              <a:t>MATCH</a:t>
            </a:r>
            <a:r>
              <a:rPr lang="zh-CN" altLang="en-US" sz="2800" smtClean="0"/>
              <a:t>和</a:t>
            </a:r>
            <a:r>
              <a:rPr lang="en-US" altLang="zh-CN" sz="2800" smtClean="0"/>
              <a:t>MultiBDM</a:t>
            </a:r>
            <a:r>
              <a:rPr lang="zh-CN" altLang="en-US" sz="2800" smtClean="0"/>
              <a:t>。</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ChangeArrowheads="1"/>
          </p:cNvSpPr>
          <p:nvPr>
            <p:ph type="title"/>
          </p:nvPr>
        </p:nvSpPr>
        <p:spPr>
          <a:xfrm>
            <a:off x="539750" y="836613"/>
            <a:ext cx="8147050" cy="1143000"/>
          </a:xfrm>
        </p:spPr>
        <p:txBody>
          <a:bodyPr/>
          <a:lstStyle/>
          <a:p>
            <a:pPr eaLnBrk="1" hangingPunct="1"/>
            <a:r>
              <a:rPr lang="en-US" altLang="zh-CN" sz="4000" smtClean="0"/>
              <a:t>AC</a:t>
            </a:r>
            <a:r>
              <a:rPr lang="zh-CN" altLang="en-US" sz="4000" smtClean="0"/>
              <a:t>算法</a:t>
            </a:r>
            <a:r>
              <a:rPr lang="en-US" altLang="zh-CN" sz="4000" smtClean="0"/>
              <a:t>----</a:t>
            </a:r>
            <a:r>
              <a:rPr lang="zh-CN" altLang="en-US" sz="4000" smtClean="0"/>
              <a:t>有限自动机的多模式匹配算法</a:t>
            </a:r>
          </a:p>
        </p:txBody>
      </p:sp>
      <p:sp>
        <p:nvSpPr>
          <p:cNvPr id="109570" name="Rectangle 3"/>
          <p:cNvSpPr>
            <a:spLocks noGrp="1" noChangeArrowheads="1"/>
          </p:cNvSpPr>
          <p:nvPr>
            <p:ph type="body" idx="1"/>
          </p:nvPr>
        </p:nvSpPr>
        <p:spPr>
          <a:xfrm>
            <a:off x="611188" y="1890713"/>
            <a:ext cx="7848600" cy="4346575"/>
          </a:xfrm>
        </p:spPr>
        <p:txBody>
          <a:bodyPr/>
          <a:lstStyle/>
          <a:p>
            <a:pPr eaLnBrk="1" hangingPunct="1">
              <a:lnSpc>
                <a:spcPct val="90000"/>
              </a:lnSpc>
            </a:pPr>
            <a:r>
              <a:rPr lang="en-US" altLang="zh-CN" smtClean="0"/>
              <a:t>Aho-Corasick</a:t>
            </a:r>
            <a:r>
              <a:rPr lang="zh-CN" altLang="en-US" smtClean="0"/>
              <a:t>自动机算法（简称</a:t>
            </a:r>
            <a:r>
              <a:rPr lang="en-US" altLang="zh-CN" smtClean="0"/>
              <a:t>AC</a:t>
            </a:r>
            <a:r>
              <a:rPr lang="zh-CN" altLang="en-US" smtClean="0"/>
              <a:t>自动机）</a:t>
            </a:r>
            <a:r>
              <a:rPr lang="en-US" altLang="zh-CN" smtClean="0"/>
              <a:t>1975</a:t>
            </a:r>
            <a:r>
              <a:rPr lang="zh-CN" altLang="en-US" smtClean="0"/>
              <a:t>年产生于贝尔实验室。该算法应用有限自动机巧妙地将字符比较转化为了状态转移。</a:t>
            </a:r>
          </a:p>
          <a:p>
            <a:pPr lvl="1" eaLnBrk="1" hangingPunct="1">
              <a:lnSpc>
                <a:spcPct val="90000"/>
              </a:lnSpc>
            </a:pPr>
            <a:r>
              <a:rPr lang="zh-CN" altLang="en-US" smtClean="0">
                <a:solidFill>
                  <a:srgbClr val="000000"/>
                </a:solidFill>
              </a:rPr>
              <a:t>是一种树型有限自动机，包含一组状态，每个状态用一个数字代表。状态机读入文本串</a:t>
            </a:r>
            <a:r>
              <a:rPr lang="en-US" altLang="zh-CN" i="1" smtClean="0">
                <a:solidFill>
                  <a:srgbClr val="000000"/>
                </a:solidFill>
              </a:rPr>
              <a:t>y</a:t>
            </a:r>
            <a:r>
              <a:rPr lang="zh-CN" altLang="en-US" smtClean="0">
                <a:solidFill>
                  <a:srgbClr val="000000"/>
                </a:solidFill>
              </a:rPr>
              <a:t>中的字符，然后通过产生状态转移或者偶尔发送输出的方式来处理文本。</a:t>
            </a:r>
          </a:p>
          <a:p>
            <a:pPr lvl="1" eaLnBrk="1" hangingPunct="1">
              <a:lnSpc>
                <a:spcPct val="90000"/>
              </a:lnSpc>
            </a:pPr>
            <a:r>
              <a:rPr lang="zh-CN" altLang="en-US" smtClean="0">
                <a:solidFill>
                  <a:srgbClr val="000000"/>
                </a:solidFill>
              </a:rPr>
              <a:t>树型有限自动机的行为通过三个函数来指示：转向函数</a:t>
            </a:r>
            <a:r>
              <a:rPr lang="en-US" altLang="zh-CN" i="1" smtClean="0">
                <a:solidFill>
                  <a:srgbClr val="000000"/>
                </a:solidFill>
              </a:rPr>
              <a:t>g</a:t>
            </a:r>
            <a:r>
              <a:rPr lang="zh-CN" altLang="en-US" smtClean="0">
                <a:solidFill>
                  <a:srgbClr val="000000"/>
                </a:solidFill>
              </a:rPr>
              <a:t>，失效函数</a:t>
            </a:r>
            <a:r>
              <a:rPr lang="en-US" altLang="zh-CN" i="1" smtClean="0">
                <a:solidFill>
                  <a:srgbClr val="000000"/>
                </a:solidFill>
              </a:rPr>
              <a:t>f</a:t>
            </a:r>
            <a:r>
              <a:rPr lang="zh-CN" altLang="en-US" smtClean="0">
                <a:solidFill>
                  <a:srgbClr val="000000"/>
                </a:solidFill>
              </a:rPr>
              <a:t>和输出函数</a:t>
            </a:r>
            <a:r>
              <a:rPr lang="en-US" altLang="zh-CN" i="1" smtClean="0">
                <a:solidFill>
                  <a:srgbClr val="000000"/>
                </a:solidFill>
              </a:rPr>
              <a:t>output</a:t>
            </a:r>
            <a:r>
              <a:rPr lang="zh-CN" altLang="en-US" smtClean="0">
                <a:solidFill>
                  <a:srgbClr val="000000"/>
                </a:solidFill>
              </a:rPr>
              <a:t>。</a:t>
            </a:r>
            <a:endParaRPr lang="zh-CN" altLang="en-US"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eaLnBrk="1" hangingPunct="1"/>
            <a:r>
              <a:rPr lang="zh-CN" altLang="en-US" smtClean="0"/>
              <a:t>恶意代码</a:t>
            </a:r>
          </a:p>
        </p:txBody>
      </p:sp>
      <p:sp>
        <p:nvSpPr>
          <p:cNvPr id="25602" name="Rectangle 3"/>
          <p:cNvSpPr>
            <a:spLocks noGrp="1" noChangeArrowheads="1"/>
          </p:cNvSpPr>
          <p:nvPr>
            <p:ph type="body" idx="1"/>
          </p:nvPr>
        </p:nvSpPr>
        <p:spPr/>
        <p:txBody>
          <a:bodyPr/>
          <a:lstStyle/>
          <a:p>
            <a:pPr eaLnBrk="1" hangingPunct="1">
              <a:lnSpc>
                <a:spcPct val="90000"/>
              </a:lnSpc>
            </a:pPr>
            <a:r>
              <a:rPr lang="zh-CN" altLang="en-US" smtClean="0"/>
              <a:t>恶意代码（</a:t>
            </a:r>
            <a:r>
              <a:rPr lang="en-US" altLang="zh-CN" smtClean="0"/>
              <a:t>Malicious code</a:t>
            </a:r>
            <a:r>
              <a:rPr lang="zh-CN" altLang="en-US" smtClean="0"/>
              <a:t>）、恶意软件</a:t>
            </a:r>
            <a:r>
              <a:rPr lang="en-US" altLang="zh-CN" smtClean="0"/>
              <a:t>Malware</a:t>
            </a:r>
            <a:r>
              <a:rPr lang="zh-CN" altLang="en-US" smtClean="0"/>
              <a:t>（</a:t>
            </a:r>
            <a:r>
              <a:rPr lang="en-US" altLang="zh-CN" smtClean="0"/>
              <a:t>Malicious Software</a:t>
            </a:r>
            <a:r>
              <a:rPr lang="zh-CN" altLang="en-US" smtClean="0"/>
              <a:t>）</a:t>
            </a:r>
          </a:p>
          <a:p>
            <a:pPr lvl="1" eaLnBrk="1" hangingPunct="1">
              <a:lnSpc>
                <a:spcPct val="90000"/>
              </a:lnSpc>
            </a:pPr>
            <a:r>
              <a:rPr lang="zh-CN" altLang="en-US" smtClean="0"/>
              <a:t>该软件违背计算机信息系统用户的意愿，执行时某些代码以破坏、窃取、恶意利用等为目的。若某程序代码集合中包含了一段此类的代码，则称此代码为恶意代码。</a:t>
            </a:r>
          </a:p>
          <a:p>
            <a:pPr lvl="2" eaLnBrk="1" hangingPunct="1">
              <a:lnSpc>
                <a:spcPct val="90000"/>
              </a:lnSpc>
            </a:pPr>
            <a:r>
              <a:rPr lang="zh-CN" altLang="en-US" smtClean="0"/>
              <a:t>恶意的目的</a:t>
            </a:r>
          </a:p>
          <a:p>
            <a:pPr lvl="2" eaLnBrk="1" hangingPunct="1">
              <a:lnSpc>
                <a:spcPct val="90000"/>
              </a:lnSpc>
            </a:pPr>
            <a:r>
              <a:rPr lang="zh-CN" altLang="en-US" smtClean="0"/>
              <a:t>本身是程序</a:t>
            </a:r>
          </a:p>
          <a:p>
            <a:pPr lvl="2" eaLnBrk="1" hangingPunct="1">
              <a:lnSpc>
                <a:spcPct val="90000"/>
              </a:lnSpc>
            </a:pPr>
            <a:r>
              <a:rPr lang="zh-CN" altLang="en-US" smtClean="0"/>
              <a:t>通过执行发生作用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Text Box 2"/>
          <p:cNvSpPr txBox="1">
            <a:spLocks noChangeArrowheads="1"/>
          </p:cNvSpPr>
          <p:nvPr/>
        </p:nvSpPr>
        <p:spPr bwMode="auto">
          <a:xfrm>
            <a:off x="323850" y="836613"/>
            <a:ext cx="7993063" cy="457200"/>
          </a:xfrm>
          <a:prstGeom prst="rect">
            <a:avLst/>
          </a:prstGeom>
          <a:noFill/>
          <a:ln w="9525">
            <a:noFill/>
            <a:miter lim="800000"/>
            <a:headEnd/>
            <a:tailEnd/>
          </a:ln>
        </p:spPr>
        <p:txBody>
          <a:bodyPr>
            <a:spAutoFit/>
          </a:bodyPr>
          <a:lstStyle/>
          <a:p>
            <a:pPr>
              <a:spcBef>
                <a:spcPct val="50000"/>
              </a:spcBef>
            </a:pPr>
            <a:r>
              <a:rPr lang="zh-CN" altLang="en-US" sz="2400">
                <a:solidFill>
                  <a:srgbClr val="000000"/>
                </a:solidFill>
                <a:latin typeface="Arial" charset="0"/>
                <a:ea typeface="宋体" charset="-122"/>
              </a:rPr>
              <a:t>例如：对应模式集</a:t>
            </a:r>
            <a:r>
              <a:rPr lang="en-US" altLang="zh-CN" sz="2400">
                <a:solidFill>
                  <a:srgbClr val="000000"/>
                </a:solidFill>
                <a:latin typeface="Arial" charset="0"/>
                <a:ea typeface="宋体" charset="-122"/>
              </a:rPr>
              <a:t>{</a:t>
            </a:r>
            <a:r>
              <a:rPr lang="en-US" altLang="zh-CN" sz="2400" i="1">
                <a:solidFill>
                  <a:srgbClr val="000000"/>
                </a:solidFill>
                <a:latin typeface="Arial" charset="0"/>
                <a:ea typeface="宋体" charset="-122"/>
              </a:rPr>
              <a:t>he, she, his, hers</a:t>
            </a:r>
            <a:r>
              <a:rPr lang="en-US" altLang="zh-CN" sz="2400">
                <a:solidFill>
                  <a:srgbClr val="000000"/>
                </a:solidFill>
                <a:latin typeface="Arial" charset="0"/>
                <a:ea typeface="宋体" charset="-122"/>
              </a:rPr>
              <a:t>}</a:t>
            </a:r>
            <a:r>
              <a:rPr lang="zh-CN" altLang="en-US" sz="2400">
                <a:solidFill>
                  <a:srgbClr val="000000"/>
                </a:solidFill>
                <a:latin typeface="Arial" charset="0"/>
                <a:ea typeface="宋体" charset="-122"/>
              </a:rPr>
              <a:t>的树型有限自动机</a:t>
            </a:r>
          </a:p>
        </p:txBody>
      </p:sp>
      <p:pic>
        <p:nvPicPr>
          <p:cNvPr id="110594" name="Picture 3"/>
          <p:cNvPicPr>
            <a:picLocks noChangeAspect="1" noChangeArrowheads="1"/>
          </p:cNvPicPr>
          <p:nvPr/>
        </p:nvPicPr>
        <p:blipFill>
          <a:blip r:embed="rId2"/>
          <a:srcRect/>
          <a:stretch>
            <a:fillRect/>
          </a:stretch>
        </p:blipFill>
        <p:spPr bwMode="auto">
          <a:xfrm>
            <a:off x="1835150" y="1412875"/>
            <a:ext cx="4321175" cy="1728788"/>
          </a:xfrm>
          <a:prstGeom prst="rect">
            <a:avLst/>
          </a:prstGeom>
          <a:noFill/>
          <a:ln w="9525">
            <a:noFill/>
            <a:miter lim="800000"/>
            <a:headEnd/>
            <a:tailEnd/>
          </a:ln>
        </p:spPr>
      </p:pic>
      <p:sp>
        <p:nvSpPr>
          <p:cNvPr id="110595" name="Text Box 4"/>
          <p:cNvSpPr txBox="1">
            <a:spLocks noChangeArrowheads="1"/>
          </p:cNvSpPr>
          <p:nvPr/>
        </p:nvSpPr>
        <p:spPr bwMode="auto">
          <a:xfrm>
            <a:off x="2773363" y="3206750"/>
            <a:ext cx="2519362" cy="366713"/>
          </a:xfrm>
          <a:prstGeom prst="rect">
            <a:avLst/>
          </a:prstGeom>
          <a:noFill/>
          <a:ln w="9525">
            <a:noFill/>
            <a:miter lim="800000"/>
            <a:headEnd/>
            <a:tailEnd/>
          </a:ln>
        </p:spPr>
        <p:txBody>
          <a:bodyPr>
            <a:spAutoFit/>
          </a:bodyPr>
          <a:lstStyle/>
          <a:p>
            <a:pPr>
              <a:spcBef>
                <a:spcPct val="50000"/>
              </a:spcBef>
            </a:pPr>
            <a:r>
              <a:rPr lang="zh-CN" altLang="en-US" sz="1800" b="0">
                <a:solidFill>
                  <a:srgbClr val="000000"/>
                </a:solidFill>
                <a:latin typeface="Arial" charset="0"/>
                <a:ea typeface="宋体" charset="-122"/>
              </a:rPr>
              <a:t>图</a:t>
            </a:r>
            <a:r>
              <a:rPr lang="en-US" altLang="zh-CN" sz="1800" b="0">
                <a:solidFill>
                  <a:srgbClr val="000000"/>
                </a:solidFill>
                <a:latin typeface="Arial" charset="0"/>
                <a:ea typeface="宋体" charset="-122"/>
              </a:rPr>
              <a:t>1</a:t>
            </a:r>
            <a:r>
              <a:rPr lang="en-US" altLang="zh-CN" sz="1800">
                <a:solidFill>
                  <a:srgbClr val="000000"/>
                </a:solidFill>
                <a:latin typeface="Arial" charset="0"/>
                <a:ea typeface="宋体" charset="-122"/>
              </a:rPr>
              <a:t>  a</a:t>
            </a:r>
            <a:r>
              <a:rPr lang="zh-CN" altLang="en-US" sz="1800" b="0">
                <a:solidFill>
                  <a:srgbClr val="000000"/>
                </a:solidFill>
                <a:latin typeface="Arial" charset="0"/>
                <a:ea typeface="宋体" charset="-122"/>
              </a:rPr>
              <a:t>） 转向函数</a:t>
            </a:r>
            <a:r>
              <a:rPr lang="en-US" altLang="zh-CN" sz="1800" b="0" i="1">
                <a:solidFill>
                  <a:srgbClr val="000000"/>
                </a:solidFill>
                <a:latin typeface="Arial" charset="0"/>
                <a:ea typeface="宋体" charset="-122"/>
              </a:rPr>
              <a:t>g</a:t>
            </a:r>
          </a:p>
        </p:txBody>
      </p:sp>
      <p:pic>
        <p:nvPicPr>
          <p:cNvPr id="110596" name="Picture 5"/>
          <p:cNvPicPr>
            <a:picLocks noChangeAspect="1" noChangeArrowheads="1"/>
          </p:cNvPicPr>
          <p:nvPr/>
        </p:nvPicPr>
        <p:blipFill>
          <a:blip r:embed="rId3"/>
          <a:srcRect/>
          <a:stretch>
            <a:fillRect/>
          </a:stretch>
        </p:blipFill>
        <p:spPr bwMode="auto">
          <a:xfrm>
            <a:off x="1835150" y="3717925"/>
            <a:ext cx="4321175" cy="503238"/>
          </a:xfrm>
          <a:prstGeom prst="rect">
            <a:avLst/>
          </a:prstGeom>
          <a:noFill/>
          <a:ln w="9525">
            <a:noFill/>
            <a:miter lim="800000"/>
            <a:headEnd/>
            <a:tailEnd/>
          </a:ln>
        </p:spPr>
      </p:pic>
      <p:sp>
        <p:nvSpPr>
          <p:cNvPr id="110597" name="Text Box 6"/>
          <p:cNvSpPr txBox="1">
            <a:spLocks noChangeArrowheads="1"/>
          </p:cNvSpPr>
          <p:nvPr/>
        </p:nvSpPr>
        <p:spPr bwMode="auto">
          <a:xfrm>
            <a:off x="2843213" y="4286250"/>
            <a:ext cx="2376487" cy="366713"/>
          </a:xfrm>
          <a:prstGeom prst="rect">
            <a:avLst/>
          </a:prstGeom>
          <a:noFill/>
          <a:ln w="9525">
            <a:noFill/>
            <a:miter lim="800000"/>
            <a:headEnd/>
            <a:tailEnd/>
          </a:ln>
        </p:spPr>
        <p:txBody>
          <a:bodyPr>
            <a:spAutoFit/>
          </a:bodyPr>
          <a:lstStyle/>
          <a:p>
            <a:pPr>
              <a:spcBef>
                <a:spcPct val="50000"/>
              </a:spcBef>
            </a:pPr>
            <a:r>
              <a:rPr lang="zh-CN" altLang="en-US" sz="1800" b="0">
                <a:solidFill>
                  <a:srgbClr val="000000"/>
                </a:solidFill>
                <a:latin typeface="Arial" charset="0"/>
                <a:ea typeface="宋体" charset="-122"/>
              </a:rPr>
              <a:t>图</a:t>
            </a:r>
            <a:r>
              <a:rPr lang="en-US" altLang="zh-CN" sz="1800" b="0">
                <a:solidFill>
                  <a:srgbClr val="000000"/>
                </a:solidFill>
                <a:latin typeface="Arial" charset="0"/>
                <a:ea typeface="宋体" charset="-122"/>
              </a:rPr>
              <a:t>1</a:t>
            </a:r>
            <a:r>
              <a:rPr lang="en-US" altLang="zh-CN" sz="1800" b="0">
                <a:latin typeface="Arial" charset="0"/>
                <a:ea typeface="宋体" charset="-122"/>
              </a:rPr>
              <a:t>  </a:t>
            </a:r>
            <a:r>
              <a:rPr lang="en-US" altLang="zh-CN" sz="1800">
                <a:solidFill>
                  <a:srgbClr val="000000"/>
                </a:solidFill>
                <a:latin typeface="Arial" charset="0"/>
                <a:ea typeface="宋体" charset="-122"/>
              </a:rPr>
              <a:t>b</a:t>
            </a:r>
            <a:r>
              <a:rPr lang="zh-CN" altLang="en-US" sz="1800" b="0">
                <a:solidFill>
                  <a:srgbClr val="000000"/>
                </a:solidFill>
                <a:latin typeface="Arial" charset="0"/>
                <a:ea typeface="宋体" charset="-122"/>
              </a:rPr>
              <a:t>） 失效函数</a:t>
            </a:r>
            <a:r>
              <a:rPr lang="en-US" altLang="zh-CN" sz="1800" b="0" i="1">
                <a:solidFill>
                  <a:srgbClr val="000000"/>
                </a:solidFill>
                <a:latin typeface="Arial" charset="0"/>
                <a:ea typeface="宋体" charset="-122"/>
              </a:rPr>
              <a:t>f</a:t>
            </a:r>
            <a:r>
              <a:rPr lang="en-US" altLang="zh-CN" sz="1800" b="0">
                <a:latin typeface="Arial" charset="0"/>
                <a:ea typeface="宋体" charset="-122"/>
              </a:rPr>
              <a:t> </a:t>
            </a:r>
          </a:p>
        </p:txBody>
      </p:sp>
      <p:pic>
        <p:nvPicPr>
          <p:cNvPr id="110598" name="Picture 7"/>
          <p:cNvPicPr>
            <a:picLocks noChangeAspect="1" noChangeArrowheads="1"/>
          </p:cNvPicPr>
          <p:nvPr/>
        </p:nvPicPr>
        <p:blipFill>
          <a:blip r:embed="rId4"/>
          <a:srcRect/>
          <a:stretch>
            <a:fillRect/>
          </a:stretch>
        </p:blipFill>
        <p:spPr bwMode="auto">
          <a:xfrm>
            <a:off x="2339975" y="4724400"/>
            <a:ext cx="3384550" cy="1512888"/>
          </a:xfrm>
          <a:prstGeom prst="rect">
            <a:avLst/>
          </a:prstGeom>
          <a:noFill/>
          <a:ln w="9525">
            <a:noFill/>
            <a:miter lim="800000"/>
            <a:headEnd/>
            <a:tailEnd/>
          </a:ln>
        </p:spPr>
      </p:pic>
      <p:sp>
        <p:nvSpPr>
          <p:cNvPr id="110599" name="Text Box 8"/>
          <p:cNvSpPr txBox="1">
            <a:spLocks noChangeArrowheads="1"/>
          </p:cNvSpPr>
          <p:nvPr/>
        </p:nvSpPr>
        <p:spPr bwMode="auto">
          <a:xfrm>
            <a:off x="2771775" y="6302375"/>
            <a:ext cx="2736850" cy="366713"/>
          </a:xfrm>
          <a:prstGeom prst="rect">
            <a:avLst/>
          </a:prstGeom>
          <a:noFill/>
          <a:ln w="9525">
            <a:noFill/>
            <a:miter lim="800000"/>
            <a:headEnd/>
            <a:tailEnd/>
          </a:ln>
        </p:spPr>
        <p:txBody>
          <a:bodyPr>
            <a:spAutoFit/>
          </a:bodyPr>
          <a:lstStyle/>
          <a:p>
            <a:pPr>
              <a:spcBef>
                <a:spcPct val="50000"/>
              </a:spcBef>
            </a:pPr>
            <a:r>
              <a:rPr lang="zh-CN" altLang="en-US" sz="1800" b="0">
                <a:solidFill>
                  <a:srgbClr val="000000"/>
                </a:solidFill>
                <a:latin typeface="Arial" charset="0"/>
                <a:ea typeface="宋体" charset="-122"/>
              </a:rPr>
              <a:t>图</a:t>
            </a:r>
            <a:r>
              <a:rPr lang="en-US" altLang="zh-CN" sz="1800" b="0">
                <a:solidFill>
                  <a:srgbClr val="000000"/>
                </a:solidFill>
                <a:latin typeface="Arial" charset="0"/>
                <a:ea typeface="宋体" charset="-122"/>
              </a:rPr>
              <a:t>1</a:t>
            </a:r>
            <a:r>
              <a:rPr lang="en-US" altLang="zh-CN" sz="1800" b="0">
                <a:latin typeface="Arial" charset="0"/>
                <a:ea typeface="宋体" charset="-122"/>
              </a:rPr>
              <a:t>  </a:t>
            </a:r>
            <a:r>
              <a:rPr lang="en-US" altLang="zh-CN" sz="1800">
                <a:solidFill>
                  <a:srgbClr val="000000"/>
                </a:solidFill>
                <a:latin typeface="Arial" charset="0"/>
                <a:ea typeface="宋体" charset="-122"/>
              </a:rPr>
              <a:t>c</a:t>
            </a:r>
            <a:r>
              <a:rPr lang="zh-CN" altLang="en-US" sz="1800" b="0">
                <a:solidFill>
                  <a:srgbClr val="000000"/>
                </a:solidFill>
                <a:latin typeface="Arial" charset="0"/>
                <a:ea typeface="宋体" charset="-122"/>
              </a:rPr>
              <a:t>） 输出函数</a:t>
            </a:r>
            <a:r>
              <a:rPr lang="en-US" altLang="zh-CN" sz="1800" b="0" i="1">
                <a:solidFill>
                  <a:srgbClr val="000000"/>
                </a:solidFill>
                <a:latin typeface="Arial" charset="0"/>
                <a:ea typeface="宋体" charset="-122"/>
              </a:rPr>
              <a:t>output  </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title"/>
          </p:nvPr>
        </p:nvSpPr>
        <p:spPr/>
        <p:txBody>
          <a:bodyPr/>
          <a:lstStyle/>
          <a:p>
            <a:pPr eaLnBrk="1" hangingPunct="1"/>
            <a:endParaRPr lang="zh-CN" altLang="en-US" smtClean="0"/>
          </a:p>
        </p:txBody>
      </p:sp>
      <p:sp>
        <p:nvSpPr>
          <p:cNvPr id="111618" name="Rectangle 3"/>
          <p:cNvSpPr>
            <a:spLocks noGrp="1" noChangeArrowheads="1"/>
          </p:cNvSpPr>
          <p:nvPr>
            <p:ph type="body" idx="1"/>
          </p:nvPr>
        </p:nvSpPr>
        <p:spPr>
          <a:xfrm>
            <a:off x="468313" y="1700213"/>
            <a:ext cx="8229600" cy="3384550"/>
          </a:xfrm>
        </p:spPr>
        <p:txBody>
          <a:bodyPr/>
          <a:lstStyle/>
          <a:p>
            <a:pPr eaLnBrk="1" hangingPunct="1">
              <a:lnSpc>
                <a:spcPct val="90000"/>
              </a:lnSpc>
            </a:pPr>
            <a:r>
              <a:rPr lang="en-US" altLang="zh-CN" sz="2400" smtClean="0"/>
              <a:t>AC</a:t>
            </a:r>
            <a:r>
              <a:rPr lang="zh-CN" altLang="en-US" sz="2400" smtClean="0"/>
              <a:t>算法的基本思想是这样的：</a:t>
            </a:r>
          </a:p>
          <a:p>
            <a:pPr lvl="1" algn="just" eaLnBrk="1" hangingPunct="1">
              <a:lnSpc>
                <a:spcPct val="90000"/>
              </a:lnSpc>
            </a:pPr>
            <a:r>
              <a:rPr lang="zh-CN" altLang="en-US" sz="2400" smtClean="0"/>
              <a:t>在预处理阶段，</a:t>
            </a:r>
            <a:r>
              <a:rPr lang="en-US" altLang="zh-CN" sz="2400" smtClean="0"/>
              <a:t>AC</a:t>
            </a:r>
            <a:r>
              <a:rPr lang="zh-CN" altLang="en-US" sz="2400" smtClean="0"/>
              <a:t>自动机算法建立了三个函数，转向函数</a:t>
            </a:r>
            <a:r>
              <a:rPr lang="en-US" altLang="zh-CN" sz="2400" i="1" smtClean="0"/>
              <a:t>goto</a:t>
            </a:r>
            <a:r>
              <a:rPr lang="zh-CN" altLang="en-US" sz="2400" smtClean="0"/>
              <a:t>，失效函数</a:t>
            </a:r>
            <a:r>
              <a:rPr lang="en-US" altLang="zh-CN" sz="2400" i="1" smtClean="0"/>
              <a:t>failure</a:t>
            </a:r>
            <a:r>
              <a:rPr lang="zh-CN" altLang="en-US" sz="2400" smtClean="0"/>
              <a:t>和输出函数</a:t>
            </a:r>
            <a:r>
              <a:rPr lang="en-US" altLang="zh-CN" sz="2400" i="1" smtClean="0"/>
              <a:t>output</a:t>
            </a:r>
            <a:r>
              <a:rPr lang="zh-CN" altLang="en-US" sz="2400" smtClean="0"/>
              <a:t>，由此构造了一个树型有限自动机。</a:t>
            </a:r>
          </a:p>
          <a:p>
            <a:pPr lvl="1" algn="just" eaLnBrk="1" hangingPunct="1">
              <a:lnSpc>
                <a:spcPct val="90000"/>
              </a:lnSpc>
            </a:pPr>
            <a:r>
              <a:rPr lang="zh-CN" altLang="en-US" sz="2400" smtClean="0"/>
              <a:t>在搜索查找阶段，则通过这三个函数的交叉使用扫描文本，定位出关键字在文本中的所有出现位置。</a:t>
            </a:r>
          </a:p>
          <a:p>
            <a:pPr eaLnBrk="1" hangingPunct="1">
              <a:lnSpc>
                <a:spcPct val="90000"/>
              </a:lnSpc>
            </a:pPr>
            <a:r>
              <a:rPr lang="zh-CN" altLang="en-US" sz="2400" smtClean="0"/>
              <a:t>此算法有两个特点，一个是扫描文本时完全不需要回溯，另一个是时间复杂度为</a:t>
            </a:r>
            <a:r>
              <a:rPr lang="en-US" altLang="zh-CN" sz="2400" i="1" smtClean="0"/>
              <a:t>O</a:t>
            </a:r>
            <a:r>
              <a:rPr lang="en-US" altLang="zh-CN" sz="2400" smtClean="0"/>
              <a:t>(</a:t>
            </a:r>
            <a:r>
              <a:rPr lang="en-US" altLang="zh-CN" sz="2400" i="1" smtClean="0"/>
              <a:t>n</a:t>
            </a:r>
            <a:r>
              <a:rPr lang="en-US" altLang="zh-CN" sz="2400" smtClean="0"/>
              <a:t>)</a:t>
            </a:r>
            <a:r>
              <a:rPr lang="zh-CN" altLang="en-US" sz="2400" smtClean="0"/>
              <a:t>，时间复杂度与关键字的数目和长度无关。</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Text Box 2"/>
          <p:cNvSpPr txBox="1">
            <a:spLocks noChangeArrowheads="1"/>
          </p:cNvSpPr>
          <p:nvPr/>
        </p:nvSpPr>
        <p:spPr bwMode="auto">
          <a:xfrm>
            <a:off x="395288" y="836613"/>
            <a:ext cx="8497887" cy="4108450"/>
          </a:xfrm>
          <a:prstGeom prst="rect">
            <a:avLst/>
          </a:prstGeom>
          <a:noFill/>
          <a:ln w="9525">
            <a:noFill/>
            <a:miter lim="800000"/>
            <a:headEnd/>
            <a:tailEnd/>
          </a:ln>
        </p:spPr>
        <p:txBody>
          <a:bodyPr>
            <a:spAutoFit/>
          </a:bodyPr>
          <a:lstStyle/>
          <a:p>
            <a:pPr>
              <a:spcBef>
                <a:spcPct val="50000"/>
              </a:spcBef>
            </a:pPr>
            <a:r>
              <a:rPr lang="zh-CN" altLang="en-US" sz="1800" b="0">
                <a:latin typeface="楷体_GB2312" pitchFamily="49" charset="-122"/>
              </a:rPr>
              <a:t> </a:t>
            </a:r>
            <a:r>
              <a:rPr lang="en-US" altLang="zh-CN" sz="2400" b="0">
                <a:solidFill>
                  <a:srgbClr val="000000"/>
                </a:solidFill>
                <a:latin typeface="楷体_GB2312" pitchFamily="49" charset="-122"/>
              </a:rPr>
              <a:t>3. </a:t>
            </a:r>
            <a:r>
              <a:rPr lang="zh-CN" altLang="en-US" sz="2400" b="0">
                <a:solidFill>
                  <a:srgbClr val="000000"/>
                </a:solidFill>
                <a:latin typeface="楷体_GB2312" pitchFamily="49" charset="-122"/>
              </a:rPr>
              <a:t>转向，失效和输出函数的构建 </a:t>
            </a:r>
          </a:p>
          <a:p>
            <a:r>
              <a:rPr lang="zh-CN" altLang="en-US" sz="2400" b="0">
                <a:solidFill>
                  <a:srgbClr val="000000"/>
                </a:solidFill>
                <a:latin typeface="楷体_GB2312" pitchFamily="49" charset="-122"/>
              </a:rPr>
              <a:t>    现在说明如何根据一个关键字集建立正确的转向、失效和输出函数。整个构建包含两个部分，在第一部分确定状态和转向函数，在第二部分我们计算失效函数。输出函数的计算则是穿插在第一部分和第二部分中完成。</a:t>
            </a:r>
          </a:p>
          <a:p>
            <a:r>
              <a:rPr lang="zh-CN" altLang="en-US" sz="2400" b="0">
                <a:solidFill>
                  <a:srgbClr val="000000"/>
                </a:solidFill>
                <a:latin typeface="楷体_GB2312" pitchFamily="49" charset="-122"/>
              </a:rPr>
              <a:t>  为了构建转向函数，我们需要建立一个状态转移图。开始，这个图只包含一个代表状态</a:t>
            </a:r>
            <a:r>
              <a:rPr lang="en-US" altLang="zh-CN" sz="2400" b="0" i="1">
                <a:solidFill>
                  <a:srgbClr val="000000"/>
                </a:solidFill>
                <a:latin typeface="楷体_GB2312" pitchFamily="49" charset="-122"/>
              </a:rPr>
              <a:t>0</a:t>
            </a:r>
            <a:r>
              <a:rPr lang="zh-CN" altLang="en-US" sz="2400" b="0">
                <a:solidFill>
                  <a:srgbClr val="000000"/>
                </a:solidFill>
                <a:latin typeface="楷体_GB2312" pitchFamily="49" charset="-122"/>
              </a:rPr>
              <a:t>。然后，通过添加一条从起始状态出发的路径的方式，依次向图中输入每个关键字</a:t>
            </a:r>
            <a:r>
              <a:rPr lang="en-US" altLang="zh-CN" sz="2400" b="0" i="1">
                <a:solidFill>
                  <a:srgbClr val="000000"/>
                </a:solidFill>
                <a:latin typeface="楷体_GB2312" pitchFamily="49" charset="-122"/>
              </a:rPr>
              <a:t>p</a:t>
            </a:r>
            <a:r>
              <a:rPr lang="zh-CN" altLang="en-US" sz="2400" b="0">
                <a:solidFill>
                  <a:srgbClr val="000000"/>
                </a:solidFill>
                <a:latin typeface="楷体_GB2312" pitchFamily="49" charset="-122"/>
              </a:rPr>
              <a:t>。新的顶点和边被加入到图表中，以致于产生了一条能拼写出关键字</a:t>
            </a:r>
            <a:r>
              <a:rPr lang="en-US" altLang="zh-CN" sz="2400" b="0" i="1">
                <a:solidFill>
                  <a:srgbClr val="000000"/>
                </a:solidFill>
                <a:latin typeface="楷体_GB2312" pitchFamily="49" charset="-122"/>
              </a:rPr>
              <a:t>p</a:t>
            </a:r>
            <a:r>
              <a:rPr lang="zh-CN" altLang="en-US" sz="2400" b="0">
                <a:solidFill>
                  <a:srgbClr val="000000"/>
                </a:solidFill>
                <a:latin typeface="楷体_GB2312" pitchFamily="49" charset="-122"/>
              </a:rPr>
              <a:t>的路径。关键字</a:t>
            </a:r>
            <a:r>
              <a:rPr lang="en-US" altLang="zh-CN" sz="2400" b="0" i="1">
                <a:solidFill>
                  <a:srgbClr val="000000"/>
                </a:solidFill>
                <a:latin typeface="楷体_GB2312" pitchFamily="49" charset="-122"/>
              </a:rPr>
              <a:t>p</a:t>
            </a:r>
            <a:r>
              <a:rPr lang="zh-CN" altLang="en-US" sz="2400" b="0">
                <a:solidFill>
                  <a:srgbClr val="000000"/>
                </a:solidFill>
                <a:latin typeface="楷体_GB2312" pitchFamily="49" charset="-122"/>
              </a:rPr>
              <a:t>会被添加到这条路径的终止状态的输出函数中。当然只有必要时才会在图表中增加新的边。</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Text Box 2"/>
          <p:cNvSpPr txBox="1">
            <a:spLocks noChangeArrowheads="1"/>
          </p:cNvSpPr>
          <p:nvPr/>
        </p:nvSpPr>
        <p:spPr bwMode="auto">
          <a:xfrm>
            <a:off x="395288" y="836613"/>
            <a:ext cx="8208962" cy="1004887"/>
          </a:xfrm>
          <a:prstGeom prst="rect">
            <a:avLst/>
          </a:prstGeom>
          <a:noFill/>
          <a:ln w="9525">
            <a:noFill/>
            <a:miter lim="800000"/>
            <a:headEnd/>
            <a:tailEnd/>
          </a:ln>
        </p:spPr>
        <p:txBody>
          <a:bodyPr>
            <a:spAutoFit/>
          </a:bodyPr>
          <a:lstStyle/>
          <a:p>
            <a:pPr>
              <a:spcBef>
                <a:spcPct val="50000"/>
              </a:spcBef>
            </a:pPr>
            <a:r>
              <a:rPr lang="zh-CN" altLang="en-US" sz="2400" b="0">
                <a:solidFill>
                  <a:srgbClr val="000000"/>
                </a:solidFill>
              </a:rPr>
              <a:t>例如</a:t>
            </a:r>
            <a:r>
              <a:rPr lang="en-US" altLang="zh-CN" sz="2400" b="0">
                <a:solidFill>
                  <a:srgbClr val="000000"/>
                </a:solidFill>
              </a:rPr>
              <a:t>: </a:t>
            </a:r>
            <a:r>
              <a:rPr lang="zh-CN" altLang="en-US" sz="2400" b="0">
                <a:solidFill>
                  <a:srgbClr val="000000"/>
                </a:solidFill>
              </a:rPr>
              <a:t>对关键字集</a:t>
            </a:r>
            <a:r>
              <a:rPr lang="en-US" altLang="zh-CN" sz="2400" b="0">
                <a:solidFill>
                  <a:srgbClr val="000000"/>
                </a:solidFill>
              </a:rPr>
              <a:t>{</a:t>
            </a:r>
            <a:r>
              <a:rPr lang="en-US" altLang="zh-CN" sz="2400" b="0" i="1">
                <a:solidFill>
                  <a:srgbClr val="000000"/>
                </a:solidFill>
              </a:rPr>
              <a:t>he, she, his, hers</a:t>
            </a:r>
            <a:r>
              <a:rPr lang="en-US" altLang="zh-CN" sz="2400" b="0">
                <a:solidFill>
                  <a:srgbClr val="000000"/>
                </a:solidFill>
              </a:rPr>
              <a:t>}</a:t>
            </a:r>
            <a:r>
              <a:rPr lang="zh-CN" altLang="en-US" sz="2400" b="0">
                <a:solidFill>
                  <a:srgbClr val="000000"/>
                </a:solidFill>
              </a:rPr>
              <a:t>建立转向函数。</a:t>
            </a:r>
          </a:p>
          <a:p>
            <a:pPr>
              <a:spcBef>
                <a:spcPct val="50000"/>
              </a:spcBef>
              <a:buFont typeface="Wingdings"/>
              <a:buChar char="Ø"/>
            </a:pPr>
            <a:r>
              <a:rPr lang="zh-CN" altLang="en-US" sz="2400" b="0">
                <a:solidFill>
                  <a:srgbClr val="000000"/>
                </a:solidFill>
              </a:rPr>
              <a:t> 向图表中添加第一个关键字，得到：</a:t>
            </a:r>
          </a:p>
        </p:txBody>
      </p:sp>
      <p:pic>
        <p:nvPicPr>
          <p:cNvPr id="113666" name="Picture 3"/>
          <p:cNvPicPr>
            <a:picLocks noChangeAspect="1" noChangeArrowheads="1"/>
          </p:cNvPicPr>
          <p:nvPr/>
        </p:nvPicPr>
        <p:blipFill>
          <a:blip r:embed="rId2"/>
          <a:srcRect/>
          <a:stretch>
            <a:fillRect/>
          </a:stretch>
        </p:blipFill>
        <p:spPr bwMode="auto">
          <a:xfrm>
            <a:off x="2339975" y="1844675"/>
            <a:ext cx="3959225" cy="792163"/>
          </a:xfrm>
          <a:prstGeom prst="rect">
            <a:avLst/>
          </a:prstGeom>
          <a:noFill/>
          <a:ln w="9525">
            <a:noFill/>
            <a:miter lim="800000"/>
            <a:headEnd/>
            <a:tailEnd/>
          </a:ln>
        </p:spPr>
      </p:pic>
      <p:sp>
        <p:nvSpPr>
          <p:cNvPr id="113667" name="Text Box 4"/>
          <p:cNvSpPr txBox="1">
            <a:spLocks noChangeArrowheads="1"/>
          </p:cNvSpPr>
          <p:nvPr/>
        </p:nvSpPr>
        <p:spPr bwMode="auto">
          <a:xfrm>
            <a:off x="468313" y="2779713"/>
            <a:ext cx="8064500" cy="1370012"/>
          </a:xfrm>
          <a:prstGeom prst="rect">
            <a:avLst/>
          </a:prstGeom>
          <a:noFill/>
          <a:ln w="9525">
            <a:noFill/>
            <a:miter lim="800000"/>
            <a:headEnd/>
            <a:tailEnd/>
          </a:ln>
        </p:spPr>
        <p:txBody>
          <a:bodyPr>
            <a:spAutoFit/>
          </a:bodyPr>
          <a:lstStyle/>
          <a:p>
            <a:pPr>
              <a:spcBef>
                <a:spcPct val="50000"/>
              </a:spcBef>
            </a:pPr>
            <a:r>
              <a:rPr lang="zh-CN" altLang="en-US" sz="2400" b="0">
                <a:solidFill>
                  <a:srgbClr val="000000"/>
                </a:solidFill>
              </a:rPr>
              <a:t> 从状态</a:t>
            </a:r>
            <a:r>
              <a:rPr lang="en-US" altLang="zh-CN" sz="2400" b="0">
                <a:solidFill>
                  <a:srgbClr val="000000"/>
                </a:solidFill>
              </a:rPr>
              <a:t>0</a:t>
            </a:r>
            <a:r>
              <a:rPr lang="zh-CN" altLang="en-US" sz="2400" b="0">
                <a:solidFill>
                  <a:srgbClr val="000000"/>
                </a:solidFill>
              </a:rPr>
              <a:t>到状态</a:t>
            </a:r>
            <a:r>
              <a:rPr lang="en-US" altLang="zh-CN" sz="2400" b="0">
                <a:solidFill>
                  <a:srgbClr val="000000"/>
                </a:solidFill>
              </a:rPr>
              <a:t>2</a:t>
            </a:r>
            <a:r>
              <a:rPr lang="zh-CN" altLang="en-US" sz="2400" b="0">
                <a:solidFill>
                  <a:srgbClr val="000000"/>
                </a:solidFill>
              </a:rPr>
              <a:t>的路径拼写出了关键字“</a:t>
            </a:r>
            <a:r>
              <a:rPr lang="en-US" altLang="zh-CN" sz="2400" b="0" i="1">
                <a:solidFill>
                  <a:srgbClr val="000000"/>
                </a:solidFill>
              </a:rPr>
              <a:t>he</a:t>
            </a:r>
            <a:r>
              <a:rPr lang="en-US" altLang="zh-CN" sz="2400" b="0">
                <a:solidFill>
                  <a:srgbClr val="000000"/>
                </a:solidFill>
              </a:rPr>
              <a:t>”</a:t>
            </a:r>
            <a:r>
              <a:rPr lang="zh-CN" altLang="en-US" sz="2400" b="0">
                <a:solidFill>
                  <a:srgbClr val="000000"/>
                </a:solidFill>
              </a:rPr>
              <a:t>，我们把输出“</a:t>
            </a:r>
            <a:r>
              <a:rPr lang="en-US" altLang="zh-CN" sz="2400" b="0" i="1">
                <a:solidFill>
                  <a:srgbClr val="000000"/>
                </a:solidFill>
              </a:rPr>
              <a:t>he</a:t>
            </a:r>
            <a:r>
              <a:rPr lang="en-US" altLang="zh-CN" sz="2400" b="0">
                <a:solidFill>
                  <a:srgbClr val="000000"/>
                </a:solidFill>
              </a:rPr>
              <a:t>”</a:t>
            </a:r>
            <a:r>
              <a:rPr lang="zh-CN" altLang="en-US" sz="2400" b="0">
                <a:solidFill>
                  <a:srgbClr val="000000"/>
                </a:solidFill>
              </a:rPr>
              <a:t>和状态</a:t>
            </a:r>
            <a:r>
              <a:rPr lang="en-US" altLang="zh-CN" sz="2400" b="0">
                <a:solidFill>
                  <a:srgbClr val="000000"/>
                </a:solidFill>
              </a:rPr>
              <a:t>2</a:t>
            </a:r>
            <a:r>
              <a:rPr lang="zh-CN" altLang="en-US" sz="2400" b="0">
                <a:solidFill>
                  <a:srgbClr val="000000"/>
                </a:solidFill>
              </a:rPr>
              <a:t>相关联。</a:t>
            </a:r>
          </a:p>
          <a:p>
            <a:pPr>
              <a:spcBef>
                <a:spcPct val="50000"/>
              </a:spcBef>
              <a:buFont typeface="Wingdings"/>
              <a:buChar char="Ø"/>
            </a:pPr>
            <a:r>
              <a:rPr lang="zh-CN" altLang="en-US" sz="2400" b="0">
                <a:solidFill>
                  <a:srgbClr val="000000"/>
                </a:solidFill>
              </a:rPr>
              <a:t> 添加第二个关键字“</a:t>
            </a:r>
            <a:r>
              <a:rPr lang="en-US" altLang="zh-CN" sz="2400" b="0" i="1">
                <a:solidFill>
                  <a:srgbClr val="000000"/>
                </a:solidFill>
              </a:rPr>
              <a:t>she</a:t>
            </a:r>
            <a:r>
              <a:rPr lang="en-US" altLang="zh-CN" sz="2400" b="0">
                <a:solidFill>
                  <a:srgbClr val="000000"/>
                </a:solidFill>
              </a:rPr>
              <a:t>”</a:t>
            </a:r>
            <a:r>
              <a:rPr lang="zh-CN" altLang="en-US" sz="2400" b="0">
                <a:solidFill>
                  <a:srgbClr val="000000"/>
                </a:solidFill>
              </a:rPr>
              <a:t>，得到：</a:t>
            </a:r>
          </a:p>
        </p:txBody>
      </p:sp>
      <p:pic>
        <p:nvPicPr>
          <p:cNvPr id="113668" name="Picture 5"/>
          <p:cNvPicPr>
            <a:picLocks noChangeAspect="1" noChangeArrowheads="1"/>
          </p:cNvPicPr>
          <p:nvPr/>
        </p:nvPicPr>
        <p:blipFill>
          <a:blip r:embed="rId3"/>
          <a:srcRect/>
          <a:stretch>
            <a:fillRect/>
          </a:stretch>
        </p:blipFill>
        <p:spPr bwMode="auto">
          <a:xfrm>
            <a:off x="2268538" y="4149725"/>
            <a:ext cx="3959225" cy="1706563"/>
          </a:xfrm>
          <a:prstGeom prst="rect">
            <a:avLst/>
          </a:prstGeom>
          <a:noFill/>
          <a:ln w="9525">
            <a:noFill/>
            <a:miter lim="800000"/>
            <a:headEnd/>
            <a:tailEnd/>
          </a:ln>
        </p:spPr>
      </p:pic>
      <p:sp>
        <p:nvSpPr>
          <p:cNvPr id="113669" name="Text Box 6"/>
          <p:cNvSpPr txBox="1">
            <a:spLocks noChangeArrowheads="1"/>
          </p:cNvSpPr>
          <p:nvPr/>
        </p:nvSpPr>
        <p:spPr bwMode="auto">
          <a:xfrm>
            <a:off x="755650" y="6092825"/>
            <a:ext cx="4392613" cy="457200"/>
          </a:xfrm>
          <a:prstGeom prst="rect">
            <a:avLst/>
          </a:prstGeom>
          <a:noFill/>
          <a:ln w="9525">
            <a:noFill/>
            <a:miter lim="800000"/>
            <a:headEnd/>
            <a:tailEnd/>
          </a:ln>
        </p:spPr>
        <p:txBody>
          <a:bodyPr>
            <a:spAutoFit/>
          </a:bodyPr>
          <a:lstStyle/>
          <a:p>
            <a:pPr>
              <a:spcBef>
                <a:spcPct val="50000"/>
              </a:spcBef>
            </a:pPr>
            <a:r>
              <a:rPr lang="zh-CN" altLang="en-US" sz="2400" b="0">
                <a:solidFill>
                  <a:srgbClr val="000000"/>
                </a:solidFill>
              </a:rPr>
              <a:t>输出“</a:t>
            </a:r>
            <a:r>
              <a:rPr lang="en-US" altLang="zh-CN" sz="2400" b="0" i="1">
                <a:solidFill>
                  <a:srgbClr val="000000"/>
                </a:solidFill>
              </a:rPr>
              <a:t>she</a:t>
            </a:r>
            <a:r>
              <a:rPr lang="en-US" altLang="zh-CN" sz="2400" b="0">
                <a:solidFill>
                  <a:srgbClr val="000000"/>
                </a:solidFill>
              </a:rPr>
              <a:t>”</a:t>
            </a:r>
            <a:r>
              <a:rPr lang="zh-CN" altLang="en-US" sz="2400" b="0">
                <a:solidFill>
                  <a:srgbClr val="000000"/>
                </a:solidFill>
              </a:rPr>
              <a:t>和状态</a:t>
            </a:r>
            <a:r>
              <a:rPr lang="en-US" altLang="zh-CN" sz="2400" b="0" i="1">
                <a:solidFill>
                  <a:srgbClr val="000000"/>
                </a:solidFill>
              </a:rPr>
              <a:t>5</a:t>
            </a:r>
            <a:r>
              <a:rPr lang="zh-CN" altLang="en-US" sz="2400" b="0">
                <a:solidFill>
                  <a:srgbClr val="000000"/>
                </a:solidFill>
              </a:rPr>
              <a:t>相关联。</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ext Box 2"/>
          <p:cNvSpPr txBox="1">
            <a:spLocks noChangeArrowheads="1"/>
          </p:cNvSpPr>
          <p:nvPr/>
        </p:nvSpPr>
        <p:spPr bwMode="auto">
          <a:xfrm>
            <a:off x="395288" y="1017588"/>
            <a:ext cx="8353425" cy="1187450"/>
          </a:xfrm>
          <a:prstGeom prst="rect">
            <a:avLst/>
          </a:prstGeom>
          <a:noFill/>
          <a:ln w="9525">
            <a:noFill/>
            <a:miter lim="800000"/>
            <a:headEnd/>
            <a:tailEnd/>
          </a:ln>
        </p:spPr>
        <p:txBody>
          <a:bodyPr>
            <a:spAutoFit/>
          </a:bodyPr>
          <a:lstStyle/>
          <a:p>
            <a:pPr>
              <a:spcBef>
                <a:spcPct val="50000"/>
              </a:spcBef>
              <a:buFont typeface="Wingdings"/>
              <a:buChar char="Ø"/>
            </a:pPr>
            <a:r>
              <a:rPr lang="zh-CN" altLang="en-US" sz="2400" b="0">
                <a:solidFill>
                  <a:srgbClr val="000000"/>
                </a:solidFill>
              </a:rPr>
              <a:t> 增加第三个关键字“</a:t>
            </a:r>
            <a:r>
              <a:rPr lang="en-US" altLang="zh-CN" sz="2400" b="0" i="1">
                <a:solidFill>
                  <a:srgbClr val="000000"/>
                </a:solidFill>
              </a:rPr>
              <a:t>his</a:t>
            </a:r>
            <a:r>
              <a:rPr lang="en-US" altLang="zh-CN" sz="2400" b="0">
                <a:solidFill>
                  <a:srgbClr val="000000"/>
                </a:solidFill>
              </a:rPr>
              <a:t>”</a:t>
            </a:r>
            <a:r>
              <a:rPr lang="zh-CN" altLang="en-US" sz="2400" b="0">
                <a:solidFill>
                  <a:srgbClr val="000000"/>
                </a:solidFill>
              </a:rPr>
              <a:t>，我们得到了下面这个图。注意到当我们增加关键字“</a:t>
            </a:r>
            <a:r>
              <a:rPr lang="en-US" altLang="zh-CN" sz="2400" b="0" i="1">
                <a:solidFill>
                  <a:srgbClr val="000000"/>
                </a:solidFill>
              </a:rPr>
              <a:t>his</a:t>
            </a:r>
            <a:r>
              <a:rPr lang="en-US" altLang="zh-CN" sz="2400" b="0">
                <a:solidFill>
                  <a:srgbClr val="000000"/>
                </a:solidFill>
              </a:rPr>
              <a:t>”</a:t>
            </a:r>
            <a:r>
              <a:rPr lang="zh-CN" altLang="en-US" sz="2400" b="0">
                <a:solidFill>
                  <a:srgbClr val="000000"/>
                </a:solidFill>
              </a:rPr>
              <a:t>时，已经存在一条从状态</a:t>
            </a:r>
            <a:r>
              <a:rPr lang="en-US" altLang="zh-CN" sz="2400" b="0">
                <a:solidFill>
                  <a:srgbClr val="000000"/>
                </a:solidFill>
              </a:rPr>
              <a:t>0</a:t>
            </a:r>
            <a:r>
              <a:rPr lang="zh-CN" altLang="en-US" sz="2400" b="0">
                <a:solidFill>
                  <a:srgbClr val="000000"/>
                </a:solidFill>
              </a:rPr>
              <a:t>到状态</a:t>
            </a:r>
            <a:r>
              <a:rPr lang="en-US" altLang="zh-CN" sz="2400" b="0">
                <a:solidFill>
                  <a:srgbClr val="000000"/>
                </a:solidFill>
              </a:rPr>
              <a:t>1</a:t>
            </a:r>
            <a:r>
              <a:rPr lang="zh-CN" altLang="en-US" sz="2400" b="0">
                <a:solidFill>
                  <a:srgbClr val="000000"/>
                </a:solidFill>
              </a:rPr>
              <a:t>标记着</a:t>
            </a:r>
            <a:r>
              <a:rPr lang="en-US" altLang="zh-CN" sz="2400" b="0" i="1">
                <a:solidFill>
                  <a:srgbClr val="000000"/>
                </a:solidFill>
              </a:rPr>
              <a:t>h</a:t>
            </a:r>
            <a:r>
              <a:rPr lang="zh-CN" altLang="en-US" sz="2400" b="0">
                <a:solidFill>
                  <a:srgbClr val="000000"/>
                </a:solidFill>
              </a:rPr>
              <a:t>的边了，所以我们不必另外添加一条同样的边。</a:t>
            </a:r>
            <a:endParaRPr lang="zh-CN" altLang="en-US" sz="1800" b="0"/>
          </a:p>
        </p:txBody>
      </p:sp>
      <p:pic>
        <p:nvPicPr>
          <p:cNvPr id="114690" name="Picture 3"/>
          <p:cNvPicPr>
            <a:picLocks noChangeAspect="1" noChangeArrowheads="1"/>
          </p:cNvPicPr>
          <p:nvPr/>
        </p:nvPicPr>
        <p:blipFill>
          <a:blip r:embed="rId2"/>
          <a:srcRect/>
          <a:stretch>
            <a:fillRect/>
          </a:stretch>
        </p:blipFill>
        <p:spPr bwMode="auto">
          <a:xfrm>
            <a:off x="2124075" y="2420938"/>
            <a:ext cx="5038725" cy="2592387"/>
          </a:xfrm>
          <a:prstGeom prst="rect">
            <a:avLst/>
          </a:prstGeom>
          <a:noFill/>
          <a:ln w="9525">
            <a:noFill/>
            <a:miter lim="800000"/>
            <a:headEnd/>
            <a:tailEnd/>
          </a:ln>
        </p:spPr>
      </p:pic>
      <p:sp>
        <p:nvSpPr>
          <p:cNvPr id="114691" name="Text Box 4"/>
          <p:cNvSpPr txBox="1">
            <a:spLocks noChangeArrowheads="1"/>
          </p:cNvSpPr>
          <p:nvPr/>
        </p:nvSpPr>
        <p:spPr bwMode="auto">
          <a:xfrm>
            <a:off x="539750" y="5157788"/>
            <a:ext cx="7345363" cy="869950"/>
          </a:xfrm>
          <a:prstGeom prst="rect">
            <a:avLst/>
          </a:prstGeom>
          <a:noFill/>
          <a:ln w="9525">
            <a:noFill/>
            <a:miter lim="800000"/>
            <a:headEnd/>
            <a:tailEnd/>
          </a:ln>
        </p:spPr>
        <p:txBody>
          <a:bodyPr>
            <a:spAutoFit/>
          </a:bodyPr>
          <a:lstStyle/>
          <a:p>
            <a:pPr>
              <a:spcBef>
                <a:spcPct val="50000"/>
              </a:spcBef>
              <a:buFont typeface="Wingdings"/>
              <a:buNone/>
            </a:pPr>
            <a:r>
              <a:rPr lang="zh-CN" altLang="en-US" sz="2400" b="0">
                <a:solidFill>
                  <a:srgbClr val="000000"/>
                </a:solidFill>
              </a:rPr>
              <a:t>输出“</a:t>
            </a:r>
            <a:r>
              <a:rPr lang="en-US" altLang="zh-CN" sz="2400" b="0" i="1">
                <a:solidFill>
                  <a:srgbClr val="000000"/>
                </a:solidFill>
              </a:rPr>
              <a:t>his</a:t>
            </a:r>
            <a:r>
              <a:rPr lang="en-US" altLang="zh-CN" sz="2400" b="0">
                <a:solidFill>
                  <a:srgbClr val="000000"/>
                </a:solidFill>
              </a:rPr>
              <a:t>”</a:t>
            </a:r>
            <a:r>
              <a:rPr lang="zh-CN" altLang="en-US" sz="2400" b="0">
                <a:solidFill>
                  <a:srgbClr val="000000"/>
                </a:solidFill>
              </a:rPr>
              <a:t>是和状态</a:t>
            </a:r>
            <a:r>
              <a:rPr lang="en-US" altLang="zh-CN" sz="2400" b="0">
                <a:solidFill>
                  <a:srgbClr val="000000"/>
                </a:solidFill>
              </a:rPr>
              <a:t>7</a:t>
            </a:r>
            <a:r>
              <a:rPr lang="zh-CN" altLang="en-US" sz="2400" b="0">
                <a:solidFill>
                  <a:srgbClr val="000000"/>
                </a:solidFill>
              </a:rPr>
              <a:t>相关联的</a:t>
            </a:r>
            <a:endParaRPr lang="zh-CN" altLang="en-US" sz="1800" b="0"/>
          </a:p>
          <a:p>
            <a:pPr>
              <a:spcBef>
                <a:spcPct val="50000"/>
              </a:spcBef>
            </a:pPr>
            <a:endParaRPr lang="zh-CN" altLang="en-US" sz="1800" b="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ext Box 2"/>
          <p:cNvSpPr txBox="1">
            <a:spLocks noChangeArrowheads="1"/>
          </p:cNvSpPr>
          <p:nvPr/>
        </p:nvSpPr>
        <p:spPr bwMode="auto">
          <a:xfrm>
            <a:off x="395288" y="981075"/>
            <a:ext cx="6408737" cy="457200"/>
          </a:xfrm>
          <a:prstGeom prst="rect">
            <a:avLst/>
          </a:prstGeom>
          <a:noFill/>
          <a:ln w="9525">
            <a:noFill/>
            <a:miter lim="800000"/>
            <a:headEnd/>
            <a:tailEnd/>
          </a:ln>
        </p:spPr>
        <p:txBody>
          <a:bodyPr>
            <a:spAutoFit/>
          </a:bodyPr>
          <a:lstStyle/>
          <a:p>
            <a:pPr>
              <a:spcBef>
                <a:spcPct val="50000"/>
              </a:spcBef>
              <a:buFont typeface="Wingdings"/>
              <a:buChar char="Ø"/>
            </a:pPr>
            <a:r>
              <a:rPr lang="zh-CN" altLang="en-US" sz="2400" b="0">
                <a:solidFill>
                  <a:srgbClr val="000000"/>
                </a:solidFill>
              </a:rPr>
              <a:t> 添加第四个关键字“</a:t>
            </a:r>
            <a:r>
              <a:rPr lang="en-US" altLang="zh-CN" sz="2400" b="0" i="1">
                <a:solidFill>
                  <a:srgbClr val="000000"/>
                </a:solidFill>
              </a:rPr>
              <a:t>hers</a:t>
            </a:r>
            <a:r>
              <a:rPr lang="en-US" altLang="zh-CN" sz="2400" b="0">
                <a:solidFill>
                  <a:srgbClr val="000000"/>
                </a:solidFill>
              </a:rPr>
              <a:t>”</a:t>
            </a:r>
            <a:r>
              <a:rPr lang="zh-CN" altLang="en-US" sz="2400" b="0">
                <a:solidFill>
                  <a:srgbClr val="000000"/>
                </a:solidFill>
              </a:rPr>
              <a:t>，可以得到：</a:t>
            </a:r>
          </a:p>
        </p:txBody>
      </p:sp>
      <p:pic>
        <p:nvPicPr>
          <p:cNvPr id="115714" name="Picture 3"/>
          <p:cNvPicPr>
            <a:picLocks noChangeAspect="1" noChangeArrowheads="1"/>
          </p:cNvPicPr>
          <p:nvPr/>
        </p:nvPicPr>
        <p:blipFill>
          <a:blip r:embed="rId2"/>
          <a:srcRect/>
          <a:stretch>
            <a:fillRect/>
          </a:stretch>
        </p:blipFill>
        <p:spPr bwMode="auto">
          <a:xfrm>
            <a:off x="1476375" y="1555750"/>
            <a:ext cx="5543550" cy="2881313"/>
          </a:xfrm>
          <a:prstGeom prst="rect">
            <a:avLst/>
          </a:prstGeom>
          <a:noFill/>
          <a:ln w="9525">
            <a:noFill/>
            <a:miter lim="800000"/>
            <a:headEnd/>
            <a:tailEnd/>
          </a:ln>
        </p:spPr>
      </p:pic>
      <p:sp>
        <p:nvSpPr>
          <p:cNvPr id="115715" name="Text Box 4"/>
          <p:cNvSpPr txBox="1">
            <a:spLocks noChangeArrowheads="1"/>
          </p:cNvSpPr>
          <p:nvPr/>
        </p:nvSpPr>
        <p:spPr bwMode="auto">
          <a:xfrm>
            <a:off x="611188" y="4618038"/>
            <a:ext cx="7777162" cy="1370012"/>
          </a:xfrm>
          <a:prstGeom prst="rect">
            <a:avLst/>
          </a:prstGeom>
          <a:noFill/>
          <a:ln w="9525">
            <a:noFill/>
            <a:miter lim="800000"/>
            <a:headEnd/>
            <a:tailEnd/>
          </a:ln>
        </p:spPr>
        <p:txBody>
          <a:bodyPr>
            <a:spAutoFit/>
          </a:bodyPr>
          <a:lstStyle/>
          <a:p>
            <a:pPr>
              <a:spcBef>
                <a:spcPct val="50000"/>
              </a:spcBef>
            </a:pPr>
            <a:r>
              <a:rPr lang="zh-CN" altLang="en-US" sz="2400" b="0">
                <a:solidFill>
                  <a:srgbClr val="000000"/>
                </a:solidFill>
              </a:rPr>
              <a:t>输出“</a:t>
            </a:r>
            <a:r>
              <a:rPr lang="en-US" altLang="zh-CN" sz="2400" b="0" i="1">
                <a:solidFill>
                  <a:srgbClr val="000000"/>
                </a:solidFill>
              </a:rPr>
              <a:t>hers</a:t>
            </a:r>
            <a:r>
              <a:rPr lang="en-US" altLang="zh-CN" sz="2400" b="0">
                <a:solidFill>
                  <a:srgbClr val="000000"/>
                </a:solidFill>
              </a:rPr>
              <a:t>”</a:t>
            </a:r>
            <a:r>
              <a:rPr lang="zh-CN" altLang="en-US" sz="2400" b="0">
                <a:solidFill>
                  <a:srgbClr val="000000"/>
                </a:solidFill>
              </a:rPr>
              <a:t>和状态</a:t>
            </a:r>
            <a:r>
              <a:rPr lang="en-US" altLang="zh-CN" sz="2400" b="0">
                <a:solidFill>
                  <a:srgbClr val="000000"/>
                </a:solidFill>
              </a:rPr>
              <a:t>9</a:t>
            </a:r>
            <a:r>
              <a:rPr lang="zh-CN" altLang="en-US" sz="2400" b="0">
                <a:solidFill>
                  <a:srgbClr val="000000"/>
                </a:solidFill>
              </a:rPr>
              <a:t>相关联。</a:t>
            </a:r>
          </a:p>
          <a:p>
            <a:pPr>
              <a:spcBef>
                <a:spcPct val="50000"/>
              </a:spcBef>
            </a:pPr>
            <a:r>
              <a:rPr lang="zh-CN" altLang="en-US" sz="2400" b="0">
                <a:solidFill>
                  <a:srgbClr val="000000"/>
                </a:solidFill>
              </a:rPr>
              <a:t>在这里，我们能够使用已有的两条边：一条是从状态</a:t>
            </a:r>
            <a:r>
              <a:rPr lang="en-US" altLang="zh-CN" sz="2400" b="0">
                <a:solidFill>
                  <a:srgbClr val="000000"/>
                </a:solidFill>
              </a:rPr>
              <a:t>0</a:t>
            </a:r>
            <a:r>
              <a:rPr lang="zh-CN" altLang="en-US" sz="2400" b="0">
                <a:solidFill>
                  <a:srgbClr val="000000"/>
                </a:solidFill>
              </a:rPr>
              <a:t>到</a:t>
            </a:r>
            <a:r>
              <a:rPr lang="en-US" altLang="zh-CN" sz="2400" b="0">
                <a:solidFill>
                  <a:srgbClr val="000000"/>
                </a:solidFill>
              </a:rPr>
              <a:t>1</a:t>
            </a:r>
            <a:r>
              <a:rPr lang="zh-CN" altLang="en-US" sz="2400" b="0">
                <a:solidFill>
                  <a:srgbClr val="000000"/>
                </a:solidFill>
              </a:rPr>
              <a:t>标记着</a:t>
            </a:r>
            <a:r>
              <a:rPr lang="en-US" altLang="zh-CN" sz="2400" b="0" i="1">
                <a:solidFill>
                  <a:srgbClr val="000000"/>
                </a:solidFill>
              </a:rPr>
              <a:t>h</a:t>
            </a:r>
            <a:r>
              <a:rPr lang="zh-CN" altLang="en-US" sz="2400" b="0">
                <a:solidFill>
                  <a:srgbClr val="000000"/>
                </a:solidFill>
              </a:rPr>
              <a:t>的边；一条是从状态</a:t>
            </a:r>
            <a:r>
              <a:rPr lang="en-US" altLang="zh-CN" sz="2400" b="0">
                <a:solidFill>
                  <a:srgbClr val="000000"/>
                </a:solidFill>
              </a:rPr>
              <a:t>1</a:t>
            </a:r>
            <a:r>
              <a:rPr lang="zh-CN" altLang="en-US" sz="2400" b="0">
                <a:solidFill>
                  <a:srgbClr val="000000"/>
                </a:solidFill>
              </a:rPr>
              <a:t>到</a:t>
            </a:r>
            <a:r>
              <a:rPr lang="en-US" altLang="zh-CN" sz="2400" b="0">
                <a:solidFill>
                  <a:srgbClr val="000000"/>
                </a:solidFill>
              </a:rPr>
              <a:t>2</a:t>
            </a:r>
            <a:r>
              <a:rPr lang="zh-CN" altLang="en-US" sz="2400" b="0">
                <a:solidFill>
                  <a:srgbClr val="000000"/>
                </a:solidFill>
              </a:rPr>
              <a:t>标记着</a:t>
            </a:r>
            <a:r>
              <a:rPr lang="en-US" altLang="zh-CN" sz="2400" b="0" i="1">
                <a:solidFill>
                  <a:srgbClr val="000000"/>
                </a:solidFill>
              </a:rPr>
              <a:t>e</a:t>
            </a:r>
            <a:r>
              <a:rPr lang="zh-CN" altLang="en-US" sz="2400" b="0">
                <a:solidFill>
                  <a:srgbClr val="000000"/>
                </a:solidFill>
              </a:rPr>
              <a:t>的边。</a:t>
            </a:r>
            <a:r>
              <a:rPr lang="zh-CN" altLang="en-US" sz="1800" b="0"/>
              <a:t> </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ext Box 2"/>
          <p:cNvSpPr txBox="1">
            <a:spLocks noChangeArrowheads="1"/>
          </p:cNvSpPr>
          <p:nvPr/>
        </p:nvSpPr>
        <p:spPr bwMode="auto">
          <a:xfrm>
            <a:off x="611188" y="908050"/>
            <a:ext cx="7848600" cy="1552575"/>
          </a:xfrm>
          <a:prstGeom prst="rect">
            <a:avLst/>
          </a:prstGeom>
          <a:noFill/>
          <a:ln w="9525">
            <a:noFill/>
            <a:miter lim="800000"/>
            <a:headEnd/>
            <a:tailEnd/>
          </a:ln>
        </p:spPr>
        <p:txBody>
          <a:bodyPr>
            <a:spAutoFit/>
          </a:bodyPr>
          <a:lstStyle/>
          <a:p>
            <a:pPr>
              <a:spcBef>
                <a:spcPct val="50000"/>
              </a:spcBef>
            </a:pPr>
            <a:r>
              <a:rPr lang="zh-CN" altLang="en-US" sz="1800" b="0"/>
              <a:t>          </a:t>
            </a:r>
            <a:r>
              <a:rPr lang="zh-CN" altLang="en-US" sz="2400" b="0">
                <a:solidFill>
                  <a:srgbClr val="000000"/>
                </a:solidFill>
              </a:rPr>
              <a:t>这样，图已经成为一棵带根的树。为了完成转向函数的构建，我们对除了</a:t>
            </a:r>
            <a:r>
              <a:rPr lang="en-US" altLang="zh-CN" sz="2400" b="0">
                <a:solidFill>
                  <a:srgbClr val="000000"/>
                </a:solidFill>
              </a:rPr>
              <a:t>h</a:t>
            </a:r>
            <a:r>
              <a:rPr lang="zh-CN" altLang="en-US" sz="2400" b="0">
                <a:solidFill>
                  <a:srgbClr val="000000"/>
                </a:solidFill>
              </a:rPr>
              <a:t>和</a:t>
            </a:r>
            <a:r>
              <a:rPr lang="en-US" altLang="zh-CN" sz="2400" b="0">
                <a:solidFill>
                  <a:srgbClr val="000000"/>
                </a:solidFill>
              </a:rPr>
              <a:t>s</a:t>
            </a:r>
            <a:r>
              <a:rPr lang="zh-CN" altLang="en-US" sz="2400" b="0">
                <a:solidFill>
                  <a:srgbClr val="000000"/>
                </a:solidFill>
              </a:rPr>
              <a:t>外的其他每个字符，都增加一个从状态</a:t>
            </a:r>
            <a:r>
              <a:rPr lang="en-US" altLang="zh-CN" sz="2400" b="0">
                <a:solidFill>
                  <a:srgbClr val="000000"/>
                </a:solidFill>
              </a:rPr>
              <a:t>0</a:t>
            </a:r>
            <a:r>
              <a:rPr lang="zh-CN" altLang="en-US" sz="2400" b="0">
                <a:solidFill>
                  <a:srgbClr val="000000"/>
                </a:solidFill>
              </a:rPr>
              <a:t>到状态</a:t>
            </a:r>
            <a:r>
              <a:rPr lang="en-US" altLang="zh-CN" sz="2400" b="0">
                <a:solidFill>
                  <a:srgbClr val="000000"/>
                </a:solidFill>
              </a:rPr>
              <a:t>0</a:t>
            </a:r>
            <a:r>
              <a:rPr lang="zh-CN" altLang="en-US" sz="2400" b="0">
                <a:solidFill>
                  <a:srgbClr val="000000"/>
                </a:solidFill>
              </a:rPr>
              <a:t>的循环。这样，我们得到了如图</a:t>
            </a:r>
            <a:r>
              <a:rPr lang="en-US" altLang="zh-CN" sz="2400" b="0">
                <a:solidFill>
                  <a:srgbClr val="000000"/>
                </a:solidFill>
              </a:rPr>
              <a:t>1 a) </a:t>
            </a:r>
            <a:r>
              <a:rPr lang="zh-CN" altLang="en-US" sz="2400" b="0">
                <a:solidFill>
                  <a:srgbClr val="000000"/>
                </a:solidFill>
              </a:rPr>
              <a:t>所示的状态转移图，这个图就代表转向函数。</a:t>
            </a:r>
          </a:p>
        </p:txBody>
      </p:sp>
      <p:pic>
        <p:nvPicPr>
          <p:cNvPr id="116738" name="Picture 3"/>
          <p:cNvPicPr>
            <a:picLocks noChangeAspect="1" noChangeArrowheads="1"/>
          </p:cNvPicPr>
          <p:nvPr/>
        </p:nvPicPr>
        <p:blipFill>
          <a:blip r:embed="rId2"/>
          <a:srcRect/>
          <a:stretch>
            <a:fillRect/>
          </a:stretch>
        </p:blipFill>
        <p:spPr bwMode="auto">
          <a:xfrm>
            <a:off x="1547813" y="2708275"/>
            <a:ext cx="5545137" cy="2808288"/>
          </a:xfrm>
          <a:prstGeom prst="rect">
            <a:avLst/>
          </a:prstGeom>
          <a:noFill/>
          <a:ln w="9525">
            <a:noFill/>
            <a:miter lim="800000"/>
            <a:headEnd/>
            <a:tailEnd/>
          </a:ln>
        </p:spPr>
      </p:pic>
      <p:sp>
        <p:nvSpPr>
          <p:cNvPr id="116739" name="Text Box 4"/>
          <p:cNvSpPr txBox="1">
            <a:spLocks noChangeArrowheads="1"/>
          </p:cNvSpPr>
          <p:nvPr/>
        </p:nvSpPr>
        <p:spPr bwMode="auto">
          <a:xfrm>
            <a:off x="3890963" y="5875338"/>
            <a:ext cx="825500" cy="396875"/>
          </a:xfrm>
          <a:prstGeom prst="rect">
            <a:avLst/>
          </a:prstGeom>
          <a:noFill/>
          <a:ln w="9525">
            <a:noFill/>
            <a:miter lim="800000"/>
            <a:headEnd/>
            <a:tailEnd/>
          </a:ln>
        </p:spPr>
        <p:txBody>
          <a:bodyPr wrap="none">
            <a:spAutoFit/>
          </a:bodyPr>
          <a:lstStyle/>
          <a:p>
            <a:pPr eaLnBrk="0" hangingPunct="0"/>
            <a:r>
              <a:rPr lang="zh-CN" altLang="en-US" sz="2000" b="0">
                <a:solidFill>
                  <a:srgbClr val="000000"/>
                </a:solidFill>
              </a:rPr>
              <a:t>图</a:t>
            </a:r>
            <a:r>
              <a:rPr lang="en-US" altLang="zh-CN" sz="2000" b="0">
                <a:solidFill>
                  <a:srgbClr val="000000"/>
                </a:solidFill>
              </a:rPr>
              <a:t>1 a)</a:t>
            </a:r>
            <a:endParaRPr lang="zh-CN" altLang="en-US" sz="2000" b="0">
              <a:solidFill>
                <a:srgbClr val="000000"/>
              </a:solidFill>
            </a:endParaRP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ChangeArrowheads="1"/>
          </p:cNvSpPr>
          <p:nvPr/>
        </p:nvSpPr>
        <p:spPr bwMode="auto">
          <a:xfrm>
            <a:off x="1187450" y="620713"/>
            <a:ext cx="6624638" cy="5832475"/>
          </a:xfrm>
          <a:prstGeom prst="rect">
            <a:avLst/>
          </a:prstGeom>
          <a:solidFill>
            <a:srgbClr val="FFFFFF"/>
          </a:solidFill>
          <a:ln w="9525">
            <a:solidFill>
              <a:srgbClr val="000000"/>
            </a:solidFill>
            <a:miter lim="800000"/>
            <a:headEnd/>
            <a:tailEnd/>
          </a:ln>
        </p:spPr>
        <p:txBody>
          <a:bodyPr/>
          <a:lstStyle/>
          <a:p>
            <a:r>
              <a:rPr lang="zh-CN" altLang="en-US" sz="1800">
                <a:latin typeface="宋体" charset="-122"/>
                <a:ea typeface="宋体" charset="-122"/>
              </a:rPr>
              <a:t>算法</a:t>
            </a:r>
            <a:r>
              <a:rPr lang="en-US" altLang="zh-CN" sz="1800">
                <a:latin typeface="宋体" charset="-122"/>
                <a:ea typeface="宋体" charset="-122"/>
              </a:rPr>
              <a:t>1</a:t>
            </a:r>
            <a:r>
              <a:rPr lang="zh-CN" altLang="en-US" sz="1800" b="0">
                <a:latin typeface="宋体" charset="-122"/>
                <a:ea typeface="宋体" charset="-122"/>
              </a:rPr>
              <a:t>：</a:t>
            </a:r>
            <a:r>
              <a:rPr lang="zh-CN" altLang="en-US" sz="1800" b="0">
                <a:latin typeface="楷体_GB2312" pitchFamily="49" charset="-122"/>
              </a:rPr>
              <a:t>建立转向函数</a:t>
            </a:r>
            <a:r>
              <a:rPr lang="en-US" altLang="zh-CN" sz="1800" b="0" i="1">
                <a:latin typeface="宋体" charset="-122"/>
                <a:ea typeface="宋体" charset="-122"/>
              </a:rPr>
              <a:t>g</a:t>
            </a:r>
            <a:r>
              <a:rPr lang="zh-CN" altLang="en-US" sz="1800" b="0">
                <a:latin typeface="宋体" charset="-122"/>
                <a:ea typeface="宋体" charset="-122"/>
              </a:rPr>
              <a:t>。</a:t>
            </a:r>
          </a:p>
          <a:p>
            <a:r>
              <a:rPr lang="zh-CN" altLang="en-US" sz="1800">
                <a:latin typeface="宋体" charset="-122"/>
                <a:ea typeface="宋体" charset="-122"/>
              </a:rPr>
              <a:t>输入</a:t>
            </a:r>
            <a:r>
              <a:rPr lang="zh-CN" altLang="en-US" sz="1800" b="0">
                <a:latin typeface="宋体" charset="-122"/>
                <a:ea typeface="宋体" charset="-122"/>
              </a:rPr>
              <a:t>：</a:t>
            </a:r>
            <a:r>
              <a:rPr lang="zh-CN" altLang="en-US" sz="1800" b="0">
                <a:latin typeface="楷体_GB2312" pitchFamily="49" charset="-122"/>
              </a:rPr>
              <a:t>关键字集</a:t>
            </a:r>
            <a:r>
              <a:rPr lang="en-US" altLang="zh-CN" sz="1800" b="0" i="1">
                <a:ea typeface="宋体" charset="-122"/>
              </a:rPr>
              <a:t>P</a:t>
            </a:r>
            <a:r>
              <a:rPr lang="en-US" altLang="zh-CN" sz="1800" b="0">
                <a:ea typeface="宋体" charset="-122"/>
              </a:rPr>
              <a:t>={</a:t>
            </a:r>
            <a:r>
              <a:rPr lang="en-US" altLang="zh-CN" sz="1800" b="0" i="1">
                <a:ea typeface="宋体" charset="-122"/>
              </a:rPr>
              <a:t>p</a:t>
            </a:r>
            <a:r>
              <a:rPr lang="en-US" altLang="zh-CN" sz="1800" b="0" i="1" baseline="30000">
                <a:ea typeface="宋体" charset="-122"/>
              </a:rPr>
              <a:t>1</a:t>
            </a:r>
            <a:r>
              <a:rPr lang="en-US" altLang="zh-CN" sz="1800" b="0" i="1">
                <a:ea typeface="宋体" charset="-122"/>
              </a:rPr>
              <a:t>,p</a:t>
            </a:r>
            <a:r>
              <a:rPr lang="en-US" altLang="zh-CN" sz="1800" b="0" i="1" baseline="30000">
                <a:ea typeface="宋体" charset="-122"/>
              </a:rPr>
              <a:t>2</a:t>
            </a:r>
            <a:r>
              <a:rPr lang="en-US" altLang="zh-CN" sz="1800" b="0" i="1">
                <a:ea typeface="宋体" charset="-122"/>
              </a:rPr>
              <a:t>,p</a:t>
            </a:r>
            <a:r>
              <a:rPr lang="en-US" altLang="zh-CN" sz="1800" b="0" i="1" baseline="30000">
                <a:ea typeface="宋体" charset="-122"/>
              </a:rPr>
              <a:t>3</a:t>
            </a:r>
            <a:r>
              <a:rPr lang="en-US" altLang="zh-CN" sz="1800" b="0" i="1">
                <a:ea typeface="宋体" charset="-122"/>
              </a:rPr>
              <a:t>,…,p</a:t>
            </a:r>
            <a:r>
              <a:rPr lang="en-US" altLang="zh-CN" sz="1800" b="0" i="1" baseline="30000">
                <a:ea typeface="宋体" charset="-122"/>
              </a:rPr>
              <a:t>r</a:t>
            </a:r>
            <a:r>
              <a:rPr lang="en-US" altLang="zh-CN" sz="1800" b="0">
                <a:ea typeface="宋体" charset="-122"/>
              </a:rPr>
              <a:t>}</a:t>
            </a:r>
            <a:r>
              <a:rPr lang="zh-CN" altLang="en-US" sz="1800" b="0">
                <a:latin typeface="宋体" charset="-122"/>
                <a:ea typeface="宋体" charset="-122"/>
              </a:rPr>
              <a:t>。</a:t>
            </a:r>
          </a:p>
          <a:p>
            <a:r>
              <a:rPr lang="zh-CN" altLang="en-US" sz="1800">
                <a:latin typeface="宋体" charset="-122"/>
                <a:ea typeface="宋体" charset="-122"/>
              </a:rPr>
              <a:t>输出</a:t>
            </a:r>
            <a:r>
              <a:rPr lang="zh-CN" altLang="en-US" sz="1800" b="0">
                <a:latin typeface="宋体" charset="-122"/>
                <a:ea typeface="宋体" charset="-122"/>
              </a:rPr>
              <a:t>：</a:t>
            </a:r>
            <a:r>
              <a:rPr lang="zh-CN" altLang="en-US" sz="1800" b="0">
                <a:latin typeface="楷体_GB2312" pitchFamily="49" charset="-122"/>
              </a:rPr>
              <a:t>转向函数</a:t>
            </a:r>
            <a:r>
              <a:rPr lang="en-US" altLang="zh-CN" sz="1800" b="0" i="1"/>
              <a:t>g</a:t>
            </a:r>
            <a:r>
              <a:rPr lang="zh-CN" altLang="en-US" sz="1800" b="0">
                <a:latin typeface="楷体_GB2312" pitchFamily="49" charset="-122"/>
              </a:rPr>
              <a:t>和部分的</a:t>
            </a:r>
            <a:r>
              <a:rPr lang="en-US" altLang="zh-CN" sz="1800" b="0" i="1"/>
              <a:t>output</a:t>
            </a:r>
            <a:r>
              <a:rPr lang="zh-CN" altLang="en-US" sz="1800" b="0">
                <a:latin typeface="楷体_GB2312" pitchFamily="49" charset="-122"/>
              </a:rPr>
              <a:t>函数</a:t>
            </a:r>
            <a:r>
              <a:rPr lang="zh-CN" altLang="en-US" sz="1800" b="0">
                <a:latin typeface="宋体" charset="-122"/>
                <a:ea typeface="宋体" charset="-122"/>
              </a:rPr>
              <a:t>。</a:t>
            </a:r>
          </a:p>
          <a:p>
            <a:r>
              <a:rPr lang="zh-CN" altLang="en-US" sz="1800">
                <a:latin typeface="宋体" charset="-122"/>
                <a:ea typeface="宋体" charset="-122"/>
              </a:rPr>
              <a:t>方法</a:t>
            </a:r>
            <a:r>
              <a:rPr lang="en-US" altLang="zh-CN" sz="1800">
                <a:latin typeface="宋体" charset="-122"/>
                <a:ea typeface="宋体" charset="-122"/>
              </a:rPr>
              <a:t>:</a:t>
            </a:r>
          </a:p>
          <a:p>
            <a:r>
              <a:rPr lang="en-US" altLang="zh-CN" sz="1000" b="0">
                <a:ea typeface="宋体" charset="-122"/>
              </a:rPr>
              <a:t>     </a:t>
            </a:r>
          </a:p>
          <a:p>
            <a:endParaRPr lang="zh-CN" altLang="en-US" sz="1800" b="0">
              <a:latin typeface="Arial" charset="0"/>
              <a:ea typeface="宋体" charset="-122"/>
            </a:endParaRPr>
          </a:p>
        </p:txBody>
      </p:sp>
      <p:pic>
        <p:nvPicPr>
          <p:cNvPr id="117762" name="Picture 3"/>
          <p:cNvPicPr>
            <a:picLocks noChangeAspect="1" noChangeArrowheads="1"/>
          </p:cNvPicPr>
          <p:nvPr/>
        </p:nvPicPr>
        <p:blipFill>
          <a:blip r:embed="rId2"/>
          <a:srcRect/>
          <a:stretch>
            <a:fillRect/>
          </a:stretch>
        </p:blipFill>
        <p:spPr bwMode="auto">
          <a:xfrm>
            <a:off x="2124075" y="1484313"/>
            <a:ext cx="5111750" cy="4824412"/>
          </a:xfrm>
          <a:prstGeom prst="rect">
            <a:avLst/>
          </a:prstGeom>
          <a:noFill/>
          <a:ln w="9525">
            <a:noFill/>
            <a:miter lim="800000"/>
            <a:headEnd/>
            <a:tailEnd/>
          </a:ln>
        </p:spPr>
      </p:pic>
      <p:sp>
        <p:nvSpPr>
          <p:cNvPr id="117763" name="Text Box 4"/>
          <p:cNvSpPr txBox="1">
            <a:spLocks noChangeArrowheads="1"/>
          </p:cNvSpPr>
          <p:nvPr/>
        </p:nvSpPr>
        <p:spPr bwMode="auto">
          <a:xfrm>
            <a:off x="2268538" y="6453188"/>
            <a:ext cx="4248150" cy="366712"/>
          </a:xfrm>
          <a:prstGeom prst="rect">
            <a:avLst/>
          </a:prstGeom>
          <a:noFill/>
          <a:ln w="9525">
            <a:noFill/>
            <a:miter lim="800000"/>
            <a:headEnd/>
            <a:tailEnd/>
          </a:ln>
        </p:spPr>
        <p:txBody>
          <a:bodyPr>
            <a:spAutoFit/>
          </a:bodyPr>
          <a:lstStyle/>
          <a:p>
            <a:pPr>
              <a:spcBef>
                <a:spcPct val="50000"/>
              </a:spcBef>
            </a:pPr>
            <a:r>
              <a:rPr lang="zh-CN" altLang="en-US" sz="1800" b="0">
                <a:solidFill>
                  <a:srgbClr val="000000"/>
                </a:solidFill>
                <a:latin typeface="Arial" charset="0"/>
                <a:ea typeface="宋体" charset="-122"/>
              </a:rPr>
              <a:t>图</a:t>
            </a:r>
            <a:r>
              <a:rPr lang="en-US" altLang="zh-CN" sz="1800" b="0">
                <a:solidFill>
                  <a:srgbClr val="000000"/>
                </a:solidFill>
                <a:latin typeface="Arial" charset="0"/>
                <a:ea typeface="宋体" charset="-122"/>
              </a:rPr>
              <a:t>2  </a:t>
            </a:r>
            <a:r>
              <a:rPr lang="zh-CN" altLang="en-US" sz="1800" b="0">
                <a:solidFill>
                  <a:srgbClr val="000000"/>
                </a:solidFill>
                <a:latin typeface="Arial" charset="0"/>
                <a:ea typeface="宋体" charset="-122"/>
              </a:rPr>
              <a:t>建立转向函数</a:t>
            </a:r>
            <a:r>
              <a:rPr lang="en-US" altLang="zh-CN" sz="1800" b="0" i="1">
                <a:solidFill>
                  <a:srgbClr val="000000"/>
                </a:solidFill>
                <a:latin typeface="Arial" charset="0"/>
                <a:ea typeface="宋体" charset="-122"/>
              </a:rPr>
              <a:t>g</a:t>
            </a:r>
            <a:r>
              <a:rPr lang="zh-CN" altLang="en-US" sz="1800" b="0">
                <a:solidFill>
                  <a:srgbClr val="000000"/>
                </a:solidFill>
                <a:latin typeface="Arial" charset="0"/>
                <a:ea typeface="宋体" charset="-122"/>
              </a:rPr>
              <a:t>的伪代码</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Text Box 2"/>
          <p:cNvSpPr txBox="1">
            <a:spLocks noChangeArrowheads="1"/>
          </p:cNvSpPr>
          <p:nvPr/>
        </p:nvSpPr>
        <p:spPr bwMode="auto">
          <a:xfrm>
            <a:off x="539750" y="765175"/>
            <a:ext cx="8064500" cy="1552575"/>
          </a:xfrm>
          <a:prstGeom prst="rect">
            <a:avLst/>
          </a:prstGeom>
          <a:noFill/>
          <a:ln w="9525">
            <a:noFill/>
            <a:miter lim="800000"/>
            <a:headEnd/>
            <a:tailEnd/>
          </a:ln>
        </p:spPr>
        <p:txBody>
          <a:bodyPr>
            <a:spAutoFit/>
          </a:bodyPr>
          <a:lstStyle/>
          <a:p>
            <a:r>
              <a:rPr lang="zh-CN" altLang="en-US" sz="2400" b="0">
                <a:solidFill>
                  <a:srgbClr val="000000"/>
                </a:solidFill>
              </a:rPr>
              <a:t>    失效函数是根据转向函数建立的。首先，我们定义状态转移图中状态</a:t>
            </a:r>
            <a:r>
              <a:rPr lang="en-US" altLang="zh-CN" sz="2400" b="0">
                <a:solidFill>
                  <a:srgbClr val="000000"/>
                </a:solidFill>
              </a:rPr>
              <a:t>s</a:t>
            </a:r>
            <a:r>
              <a:rPr lang="zh-CN" altLang="en-US" sz="2400" b="0">
                <a:solidFill>
                  <a:srgbClr val="000000"/>
                </a:solidFill>
              </a:rPr>
              <a:t>的深度为从状态</a:t>
            </a:r>
            <a:r>
              <a:rPr lang="en-US" altLang="zh-CN" sz="2400" b="0">
                <a:solidFill>
                  <a:srgbClr val="000000"/>
                </a:solidFill>
              </a:rPr>
              <a:t>0</a:t>
            </a:r>
            <a:r>
              <a:rPr lang="zh-CN" altLang="en-US" sz="2400" b="0">
                <a:solidFill>
                  <a:srgbClr val="000000"/>
                </a:solidFill>
              </a:rPr>
              <a:t>到状态</a:t>
            </a:r>
            <a:r>
              <a:rPr lang="en-US" altLang="zh-CN" sz="2400" b="0">
                <a:solidFill>
                  <a:srgbClr val="000000"/>
                </a:solidFill>
              </a:rPr>
              <a:t>s</a:t>
            </a:r>
            <a:r>
              <a:rPr lang="zh-CN" altLang="en-US" sz="2400" b="0">
                <a:solidFill>
                  <a:srgbClr val="000000"/>
                </a:solidFill>
              </a:rPr>
              <a:t>的最短路径。</a:t>
            </a:r>
          </a:p>
          <a:p>
            <a:r>
              <a:rPr lang="zh-CN" altLang="en-US" sz="2400" b="0">
                <a:solidFill>
                  <a:srgbClr val="000000"/>
                </a:solidFill>
              </a:rPr>
              <a:t>例如图</a:t>
            </a:r>
            <a:r>
              <a:rPr lang="en-US" altLang="zh-CN" sz="2400" b="0">
                <a:solidFill>
                  <a:srgbClr val="000000"/>
                </a:solidFill>
              </a:rPr>
              <a:t>1 a)</a:t>
            </a:r>
            <a:r>
              <a:rPr lang="zh-CN" altLang="en-US" sz="2400" b="0">
                <a:solidFill>
                  <a:srgbClr val="000000"/>
                </a:solidFill>
              </a:rPr>
              <a:t>起始状态的深度是</a:t>
            </a:r>
            <a:r>
              <a:rPr lang="en-US" altLang="zh-CN" sz="2400" b="0">
                <a:solidFill>
                  <a:srgbClr val="000000"/>
                </a:solidFill>
              </a:rPr>
              <a:t>0</a:t>
            </a:r>
            <a:r>
              <a:rPr lang="zh-CN" altLang="en-US" sz="2400" b="0">
                <a:solidFill>
                  <a:srgbClr val="000000"/>
                </a:solidFill>
              </a:rPr>
              <a:t>，状态</a:t>
            </a:r>
            <a:r>
              <a:rPr lang="en-US" altLang="zh-CN" sz="2400" b="0">
                <a:solidFill>
                  <a:srgbClr val="000000"/>
                </a:solidFill>
              </a:rPr>
              <a:t>1</a:t>
            </a:r>
            <a:r>
              <a:rPr lang="zh-CN" altLang="en-US" sz="2400" b="0">
                <a:solidFill>
                  <a:srgbClr val="000000"/>
                </a:solidFill>
              </a:rPr>
              <a:t>和</a:t>
            </a:r>
            <a:r>
              <a:rPr lang="en-US" altLang="zh-CN" sz="2400" b="0">
                <a:solidFill>
                  <a:srgbClr val="000000"/>
                </a:solidFill>
              </a:rPr>
              <a:t>3</a:t>
            </a:r>
            <a:r>
              <a:rPr lang="zh-CN" altLang="en-US" sz="2400" b="0">
                <a:solidFill>
                  <a:srgbClr val="000000"/>
                </a:solidFill>
              </a:rPr>
              <a:t>的深度是</a:t>
            </a:r>
            <a:r>
              <a:rPr lang="en-US" altLang="zh-CN" sz="2400" b="0">
                <a:solidFill>
                  <a:srgbClr val="000000"/>
                </a:solidFill>
              </a:rPr>
              <a:t>1</a:t>
            </a:r>
            <a:r>
              <a:rPr lang="zh-CN" altLang="en-US" sz="2400" b="0">
                <a:solidFill>
                  <a:srgbClr val="000000"/>
                </a:solidFill>
              </a:rPr>
              <a:t>，状态</a:t>
            </a:r>
            <a:r>
              <a:rPr lang="en-US" altLang="zh-CN" sz="2400" b="0">
                <a:solidFill>
                  <a:srgbClr val="000000"/>
                </a:solidFill>
              </a:rPr>
              <a:t>2</a:t>
            </a:r>
            <a:r>
              <a:rPr lang="zh-CN" altLang="en-US" sz="2400" b="0">
                <a:solidFill>
                  <a:srgbClr val="000000"/>
                </a:solidFill>
              </a:rPr>
              <a:t>，</a:t>
            </a:r>
            <a:r>
              <a:rPr lang="en-US" altLang="zh-CN" sz="2400" b="0">
                <a:solidFill>
                  <a:srgbClr val="000000"/>
                </a:solidFill>
              </a:rPr>
              <a:t>4</a:t>
            </a:r>
            <a:r>
              <a:rPr lang="zh-CN" altLang="en-US" sz="2400" b="0">
                <a:solidFill>
                  <a:srgbClr val="000000"/>
                </a:solidFill>
              </a:rPr>
              <a:t>，和</a:t>
            </a:r>
            <a:r>
              <a:rPr lang="en-US" altLang="zh-CN" sz="2400" b="0">
                <a:solidFill>
                  <a:srgbClr val="000000"/>
                </a:solidFill>
              </a:rPr>
              <a:t>6</a:t>
            </a:r>
            <a:r>
              <a:rPr lang="zh-CN" altLang="en-US" sz="2400" b="0">
                <a:solidFill>
                  <a:srgbClr val="000000"/>
                </a:solidFill>
              </a:rPr>
              <a:t>的深度是</a:t>
            </a:r>
            <a:r>
              <a:rPr lang="en-US" altLang="zh-CN" sz="2400" b="0">
                <a:solidFill>
                  <a:srgbClr val="000000"/>
                </a:solidFill>
              </a:rPr>
              <a:t>2</a:t>
            </a:r>
            <a:r>
              <a:rPr lang="zh-CN" altLang="en-US" sz="2400" b="0">
                <a:solidFill>
                  <a:srgbClr val="000000"/>
                </a:solidFill>
              </a:rPr>
              <a:t>，等等。 </a:t>
            </a:r>
            <a:endParaRPr lang="zh-CN" altLang="en-US" sz="1800" b="0"/>
          </a:p>
        </p:txBody>
      </p:sp>
      <p:pic>
        <p:nvPicPr>
          <p:cNvPr id="118786" name="Picture 3"/>
          <p:cNvPicPr>
            <a:picLocks noChangeAspect="1" noChangeArrowheads="1"/>
          </p:cNvPicPr>
          <p:nvPr/>
        </p:nvPicPr>
        <p:blipFill>
          <a:blip r:embed="rId2"/>
          <a:srcRect/>
          <a:stretch>
            <a:fillRect/>
          </a:stretch>
        </p:blipFill>
        <p:spPr bwMode="auto">
          <a:xfrm>
            <a:off x="1476375" y="2276475"/>
            <a:ext cx="5545138" cy="2808288"/>
          </a:xfrm>
          <a:prstGeom prst="rect">
            <a:avLst/>
          </a:prstGeom>
          <a:noFill/>
          <a:ln w="9525">
            <a:noFill/>
            <a:miter lim="800000"/>
            <a:headEnd/>
            <a:tailEnd/>
          </a:ln>
        </p:spPr>
      </p:pic>
      <p:sp>
        <p:nvSpPr>
          <p:cNvPr id="118787" name="Text Box 4"/>
          <p:cNvSpPr txBox="1">
            <a:spLocks noChangeArrowheads="1"/>
          </p:cNvSpPr>
          <p:nvPr/>
        </p:nvSpPr>
        <p:spPr bwMode="auto">
          <a:xfrm>
            <a:off x="611188" y="5084763"/>
            <a:ext cx="7705725" cy="1552575"/>
          </a:xfrm>
          <a:prstGeom prst="rect">
            <a:avLst/>
          </a:prstGeom>
          <a:noFill/>
          <a:ln w="9525">
            <a:noFill/>
            <a:miter lim="800000"/>
            <a:headEnd/>
            <a:tailEnd/>
          </a:ln>
        </p:spPr>
        <p:txBody>
          <a:bodyPr>
            <a:spAutoFit/>
          </a:bodyPr>
          <a:lstStyle/>
          <a:p>
            <a:pPr algn="ctr">
              <a:spcBef>
                <a:spcPct val="50000"/>
              </a:spcBef>
            </a:pPr>
            <a:r>
              <a:rPr lang="zh-CN" altLang="en-US" sz="2400" b="0">
                <a:solidFill>
                  <a:srgbClr val="000000"/>
                </a:solidFill>
              </a:rPr>
              <a:t>   图</a:t>
            </a:r>
            <a:r>
              <a:rPr lang="en-US" altLang="zh-CN" sz="2400" b="0">
                <a:solidFill>
                  <a:srgbClr val="000000"/>
                </a:solidFill>
              </a:rPr>
              <a:t>1 a)</a:t>
            </a:r>
          </a:p>
          <a:p>
            <a:pPr>
              <a:spcBef>
                <a:spcPct val="50000"/>
              </a:spcBef>
            </a:pPr>
            <a:r>
              <a:rPr lang="en-US" altLang="zh-CN" sz="2400" b="0">
                <a:solidFill>
                  <a:srgbClr val="000000"/>
                </a:solidFill>
              </a:rPr>
              <a:t>d(0) = 0;        d(1) =</a:t>
            </a:r>
            <a:r>
              <a:rPr lang="en-US" altLang="zh-CN" sz="1800" b="0"/>
              <a:t> </a:t>
            </a:r>
            <a:r>
              <a:rPr lang="en-US" altLang="zh-CN" sz="2400" b="0">
                <a:solidFill>
                  <a:srgbClr val="000000"/>
                </a:solidFill>
              </a:rPr>
              <a:t>d(3) = 1;      d(2) = d(6) = d(4) = 2</a:t>
            </a:r>
          </a:p>
          <a:p>
            <a:pPr>
              <a:spcBef>
                <a:spcPct val="50000"/>
              </a:spcBef>
            </a:pPr>
            <a:r>
              <a:rPr lang="en-US" altLang="zh-CN" sz="2400" b="0">
                <a:solidFill>
                  <a:srgbClr val="000000"/>
                </a:solidFill>
              </a:rPr>
              <a:t>              d(8) = d(7) = d(5) = 3;      d(9) = 4</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Text Box 2"/>
          <p:cNvSpPr txBox="1">
            <a:spLocks noChangeArrowheads="1"/>
          </p:cNvSpPr>
          <p:nvPr/>
        </p:nvSpPr>
        <p:spPr bwMode="auto">
          <a:xfrm>
            <a:off x="323850" y="938213"/>
            <a:ext cx="8351838" cy="3925887"/>
          </a:xfrm>
          <a:prstGeom prst="rect">
            <a:avLst/>
          </a:prstGeom>
          <a:noFill/>
          <a:ln w="9525">
            <a:noFill/>
            <a:miter lim="800000"/>
            <a:headEnd/>
            <a:tailEnd/>
          </a:ln>
        </p:spPr>
        <p:txBody>
          <a:bodyPr>
            <a:spAutoFit/>
          </a:bodyPr>
          <a:lstStyle/>
          <a:p>
            <a:pPr>
              <a:buFont typeface="Wingdings"/>
              <a:buChar char="Ø"/>
            </a:pPr>
            <a:r>
              <a:rPr lang="zh-CN" altLang="en-US" sz="2400" b="0">
                <a:solidFill>
                  <a:srgbClr val="000000"/>
                </a:solidFill>
                <a:latin typeface="楷体_GB2312" pitchFamily="49" charset="-122"/>
              </a:rPr>
              <a:t> 计算思路：先计算所有深度是</a:t>
            </a:r>
            <a:r>
              <a:rPr lang="en-US" altLang="zh-CN" sz="2400" b="0">
                <a:solidFill>
                  <a:srgbClr val="000000"/>
                </a:solidFill>
                <a:latin typeface="楷体_GB2312" pitchFamily="49" charset="-122"/>
              </a:rPr>
              <a:t>1</a:t>
            </a:r>
            <a:r>
              <a:rPr lang="zh-CN" altLang="en-US" sz="2400" b="0">
                <a:solidFill>
                  <a:srgbClr val="000000"/>
                </a:solidFill>
                <a:latin typeface="楷体_GB2312" pitchFamily="49" charset="-122"/>
              </a:rPr>
              <a:t>的状态的失效函数值，然后计算所有深度为</a:t>
            </a:r>
            <a:r>
              <a:rPr lang="en-US" altLang="zh-CN" sz="2400" b="0">
                <a:solidFill>
                  <a:srgbClr val="000000"/>
                </a:solidFill>
                <a:latin typeface="楷体_GB2312" pitchFamily="49" charset="-122"/>
              </a:rPr>
              <a:t>2</a:t>
            </a:r>
            <a:r>
              <a:rPr lang="zh-CN" altLang="en-US" sz="2400" b="0">
                <a:solidFill>
                  <a:srgbClr val="000000"/>
                </a:solidFill>
                <a:latin typeface="楷体_GB2312" pitchFamily="49" charset="-122"/>
              </a:rPr>
              <a:t>的状态，以此类推，直到所有状态（除了状态</a:t>
            </a:r>
            <a:r>
              <a:rPr lang="en-US" altLang="zh-CN" sz="2400" b="0">
                <a:solidFill>
                  <a:srgbClr val="000000"/>
                </a:solidFill>
                <a:latin typeface="楷体_GB2312" pitchFamily="49" charset="-122"/>
              </a:rPr>
              <a:t>0</a:t>
            </a:r>
            <a:r>
              <a:rPr lang="zh-CN" altLang="en-US" sz="2400" b="0">
                <a:solidFill>
                  <a:srgbClr val="000000"/>
                </a:solidFill>
                <a:latin typeface="楷体_GB2312" pitchFamily="49" charset="-122"/>
              </a:rPr>
              <a:t>，因为它的深度没有定义）的失效函数值都被计算出。</a:t>
            </a:r>
          </a:p>
          <a:p>
            <a:pPr>
              <a:buFont typeface="Wingdings"/>
              <a:buChar char="Ø"/>
            </a:pPr>
            <a:endParaRPr lang="zh-CN" altLang="en-US" sz="2400" b="0">
              <a:solidFill>
                <a:srgbClr val="000000"/>
              </a:solidFill>
              <a:latin typeface="楷体_GB2312" pitchFamily="49" charset="-122"/>
            </a:endParaRPr>
          </a:p>
          <a:p>
            <a:pPr>
              <a:buFont typeface="Wingdings"/>
              <a:buChar char="Ø"/>
            </a:pPr>
            <a:r>
              <a:rPr lang="zh-CN" altLang="en-US" sz="2400" b="0">
                <a:solidFill>
                  <a:srgbClr val="000000"/>
                </a:solidFill>
                <a:latin typeface="楷体_GB2312" pitchFamily="49" charset="-122"/>
              </a:rPr>
              <a:t> 计算方法：用于计算某个状态失效函数值的算法在概念上是非常简单的。首先，令所有深度为</a:t>
            </a:r>
            <a:r>
              <a:rPr lang="en-US" altLang="zh-CN" sz="2400" b="0">
                <a:solidFill>
                  <a:srgbClr val="000000"/>
                </a:solidFill>
                <a:latin typeface="楷体_GB2312" pitchFamily="49" charset="-122"/>
              </a:rPr>
              <a:t>1</a:t>
            </a:r>
            <a:r>
              <a:rPr lang="zh-CN" altLang="en-US" sz="2400" b="0">
                <a:solidFill>
                  <a:srgbClr val="000000"/>
                </a:solidFill>
                <a:latin typeface="楷体_GB2312" pitchFamily="49" charset="-122"/>
              </a:rPr>
              <a:t>的状态</a:t>
            </a:r>
            <a:r>
              <a:rPr lang="en-US" altLang="zh-CN" sz="2400" b="0">
                <a:solidFill>
                  <a:srgbClr val="000000"/>
                </a:solidFill>
                <a:latin typeface="楷体_GB2312" pitchFamily="49" charset="-122"/>
              </a:rPr>
              <a:t>s</a:t>
            </a:r>
            <a:r>
              <a:rPr lang="zh-CN" altLang="en-US" sz="2400" b="0">
                <a:solidFill>
                  <a:srgbClr val="000000"/>
                </a:solidFill>
                <a:latin typeface="楷体_GB2312" pitchFamily="49" charset="-122"/>
              </a:rPr>
              <a:t>的函数值为</a:t>
            </a:r>
            <a:r>
              <a:rPr lang="en-US" altLang="zh-CN" sz="2400" b="0">
                <a:solidFill>
                  <a:srgbClr val="000000"/>
                </a:solidFill>
                <a:latin typeface="楷体_GB2312" pitchFamily="49" charset="-122"/>
              </a:rPr>
              <a:t>f(s) = 0</a:t>
            </a:r>
            <a:r>
              <a:rPr lang="zh-CN" altLang="en-US" sz="2400" b="0">
                <a:solidFill>
                  <a:srgbClr val="000000"/>
                </a:solidFill>
                <a:latin typeface="楷体_GB2312" pitchFamily="49" charset="-122"/>
              </a:rPr>
              <a:t>。假设所有深度小于</a:t>
            </a:r>
            <a:r>
              <a:rPr lang="en-US" altLang="zh-CN" sz="2400" b="0">
                <a:solidFill>
                  <a:srgbClr val="000000"/>
                </a:solidFill>
                <a:latin typeface="楷体_GB2312" pitchFamily="49" charset="-122"/>
              </a:rPr>
              <a:t>d</a:t>
            </a:r>
            <a:r>
              <a:rPr lang="zh-CN" altLang="en-US" sz="2400" b="0">
                <a:solidFill>
                  <a:srgbClr val="000000"/>
                </a:solidFill>
                <a:latin typeface="楷体_GB2312" pitchFamily="49" charset="-122"/>
              </a:rPr>
              <a:t>的状态的</a:t>
            </a:r>
            <a:r>
              <a:rPr lang="en-US" altLang="zh-CN" sz="2400" b="0">
                <a:solidFill>
                  <a:srgbClr val="000000"/>
                </a:solidFill>
                <a:latin typeface="楷体_GB2312" pitchFamily="49" charset="-122"/>
              </a:rPr>
              <a:t>f</a:t>
            </a:r>
            <a:r>
              <a:rPr lang="zh-CN" altLang="en-US" sz="2400" b="0">
                <a:solidFill>
                  <a:srgbClr val="000000"/>
                </a:solidFill>
                <a:latin typeface="楷体_GB2312" pitchFamily="49" charset="-122"/>
              </a:rPr>
              <a:t>值都已经被算出了，那么深度为</a:t>
            </a:r>
            <a:r>
              <a:rPr lang="en-US" altLang="zh-CN" sz="2400" b="0">
                <a:solidFill>
                  <a:srgbClr val="000000"/>
                </a:solidFill>
                <a:latin typeface="楷体_GB2312" pitchFamily="49" charset="-122"/>
              </a:rPr>
              <a:t>d</a:t>
            </a:r>
            <a:r>
              <a:rPr lang="zh-CN" altLang="en-US" sz="2400" b="0">
                <a:solidFill>
                  <a:srgbClr val="000000"/>
                </a:solidFill>
                <a:latin typeface="楷体_GB2312" pitchFamily="49" charset="-122"/>
              </a:rPr>
              <a:t>的状态的失效函数值将根据深度小于</a:t>
            </a:r>
            <a:r>
              <a:rPr lang="en-US" altLang="zh-CN" sz="2400" b="0">
                <a:solidFill>
                  <a:srgbClr val="000000"/>
                </a:solidFill>
                <a:latin typeface="楷体_GB2312" pitchFamily="49" charset="-122"/>
              </a:rPr>
              <a:t>d</a:t>
            </a:r>
            <a:r>
              <a:rPr lang="zh-CN" altLang="en-US" sz="2400" b="0">
                <a:solidFill>
                  <a:srgbClr val="000000"/>
                </a:solidFill>
                <a:latin typeface="楷体_GB2312" pitchFamily="49" charset="-122"/>
              </a:rPr>
              <a:t>的状态的失效函数值来计算。 </a:t>
            </a:r>
          </a:p>
          <a:p>
            <a:pPr>
              <a:spcBef>
                <a:spcPct val="50000"/>
              </a:spcBef>
            </a:pPr>
            <a:endParaRPr lang="zh-CN" altLang="en-US" sz="2400" b="0">
              <a:solidFill>
                <a:srgbClr val="000000"/>
              </a:solidFill>
              <a:latin typeface="楷体_GB2312" pitchFamily="49" charset="-122"/>
            </a:endParaRPr>
          </a:p>
        </p:txBody>
      </p:sp>
      <p:sp>
        <p:nvSpPr>
          <p:cNvPr id="119810" name="Text Box 3"/>
          <p:cNvSpPr txBox="1">
            <a:spLocks noChangeArrowheads="1"/>
          </p:cNvSpPr>
          <p:nvPr/>
        </p:nvSpPr>
        <p:spPr bwMode="auto">
          <a:xfrm>
            <a:off x="250825" y="4508500"/>
            <a:ext cx="8496300" cy="1552575"/>
          </a:xfrm>
          <a:prstGeom prst="rect">
            <a:avLst/>
          </a:prstGeom>
          <a:noFill/>
          <a:ln w="9525">
            <a:noFill/>
            <a:miter lim="800000"/>
            <a:headEnd/>
            <a:tailEnd/>
          </a:ln>
        </p:spPr>
        <p:txBody>
          <a:bodyPr>
            <a:spAutoFit/>
          </a:bodyPr>
          <a:lstStyle/>
          <a:p>
            <a:pPr marL="342900" indent="-342900"/>
            <a:r>
              <a:rPr lang="zh-CN" altLang="en-US" sz="2400" b="0">
                <a:solidFill>
                  <a:srgbClr val="000000"/>
                </a:solidFill>
              </a:rPr>
              <a:t>    为了计算深度为</a:t>
            </a:r>
            <a:r>
              <a:rPr lang="en-US" altLang="zh-CN" sz="2400" b="0">
                <a:solidFill>
                  <a:srgbClr val="000000"/>
                </a:solidFill>
              </a:rPr>
              <a:t>d</a:t>
            </a:r>
            <a:r>
              <a:rPr lang="zh-CN" altLang="en-US" sz="2400" b="0">
                <a:solidFill>
                  <a:srgbClr val="000000"/>
                </a:solidFill>
              </a:rPr>
              <a:t>的</a:t>
            </a:r>
            <a:r>
              <a:rPr lang="en-US" altLang="zh-CN" sz="2400" b="0">
                <a:solidFill>
                  <a:srgbClr val="000000"/>
                </a:solidFill>
              </a:rPr>
              <a:t>s</a:t>
            </a:r>
            <a:r>
              <a:rPr lang="zh-CN" altLang="en-US" sz="2400" b="0">
                <a:solidFill>
                  <a:srgbClr val="000000"/>
                </a:solidFill>
              </a:rPr>
              <a:t>状态的失效函数值，我们考虑深度为</a:t>
            </a:r>
            <a:r>
              <a:rPr lang="en-US" altLang="zh-CN" sz="2400" b="0">
                <a:solidFill>
                  <a:srgbClr val="000000"/>
                </a:solidFill>
              </a:rPr>
              <a:t>d-1</a:t>
            </a:r>
            <a:r>
              <a:rPr lang="zh-CN" altLang="en-US" sz="2400" b="0">
                <a:solidFill>
                  <a:srgbClr val="000000"/>
                </a:solidFill>
              </a:rPr>
              <a:t>的状态</a:t>
            </a:r>
            <a:r>
              <a:rPr lang="en-US" altLang="zh-CN" sz="2400" b="0">
                <a:solidFill>
                  <a:srgbClr val="000000"/>
                </a:solidFill>
              </a:rPr>
              <a:t>r</a:t>
            </a:r>
            <a:r>
              <a:rPr lang="zh-CN" altLang="en-US" sz="2400" b="0">
                <a:solidFill>
                  <a:srgbClr val="000000"/>
                </a:solidFill>
              </a:rPr>
              <a:t>，存在某个输入</a:t>
            </a:r>
            <a:r>
              <a:rPr lang="en-US" altLang="zh-CN" sz="2400" b="0">
                <a:solidFill>
                  <a:srgbClr val="000000"/>
                </a:solidFill>
              </a:rPr>
              <a:t>a</a:t>
            </a:r>
            <a:r>
              <a:rPr lang="zh-CN" altLang="en-US" sz="2400" b="0">
                <a:solidFill>
                  <a:srgbClr val="000000"/>
                </a:solidFill>
              </a:rPr>
              <a:t>，使得</a:t>
            </a:r>
            <a:r>
              <a:rPr lang="en-US" altLang="zh-CN" sz="2400" b="0">
                <a:solidFill>
                  <a:srgbClr val="000000"/>
                </a:solidFill>
              </a:rPr>
              <a:t>g(r, a) = s</a:t>
            </a:r>
            <a:r>
              <a:rPr lang="zh-CN" altLang="en-US" sz="2400" b="0">
                <a:solidFill>
                  <a:srgbClr val="000000"/>
                </a:solidFill>
              </a:rPr>
              <a:t>。执行以下步骤：</a:t>
            </a:r>
          </a:p>
          <a:p>
            <a:pPr marL="342900" indent="-342900">
              <a:buFont typeface="Wingdings"/>
              <a:buChar char="Ø"/>
            </a:pPr>
            <a:r>
              <a:rPr lang="en-US" altLang="zh-CN" sz="2400" b="0">
                <a:solidFill>
                  <a:srgbClr val="000000"/>
                </a:solidFill>
              </a:rPr>
              <a:t>Step1</a:t>
            </a:r>
            <a:r>
              <a:rPr lang="zh-CN" altLang="en-US" sz="2400" b="0">
                <a:solidFill>
                  <a:srgbClr val="000000"/>
                </a:solidFill>
              </a:rPr>
              <a:t>：</a:t>
            </a:r>
            <a:r>
              <a:rPr lang="en-US" altLang="zh-CN" sz="2400" b="0">
                <a:solidFill>
                  <a:srgbClr val="000000"/>
                </a:solidFill>
              </a:rPr>
              <a:t>state = f(r)</a:t>
            </a:r>
            <a:r>
              <a:rPr lang="zh-CN" altLang="en-US" sz="2400" b="0">
                <a:solidFill>
                  <a:srgbClr val="000000"/>
                </a:solidFill>
              </a:rPr>
              <a:t>。</a:t>
            </a:r>
          </a:p>
          <a:p>
            <a:pPr marL="342900" indent="-342900">
              <a:buFont typeface="Wingdings"/>
              <a:buChar char="Ø"/>
            </a:pPr>
            <a:r>
              <a:rPr lang="en-US" altLang="zh-CN" sz="2400" b="0">
                <a:solidFill>
                  <a:srgbClr val="000000"/>
                </a:solidFill>
              </a:rPr>
              <a:t>Step2</a:t>
            </a:r>
            <a:r>
              <a:rPr lang="zh-CN" altLang="en-US" sz="2400" b="0">
                <a:solidFill>
                  <a:srgbClr val="000000"/>
                </a:solidFill>
              </a:rPr>
              <a:t>：记</a:t>
            </a:r>
            <a:r>
              <a:rPr lang="en-US" altLang="zh-CN" sz="2400" b="0">
                <a:solidFill>
                  <a:srgbClr val="000000"/>
                </a:solidFill>
              </a:rPr>
              <a:t>f(s) = g(state, a)</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pPr eaLnBrk="1" hangingPunct="1"/>
            <a:r>
              <a:rPr lang="zh-CN" altLang="en-US" b="1" smtClean="0"/>
              <a:t>不必要代码</a:t>
            </a:r>
          </a:p>
        </p:txBody>
      </p:sp>
      <p:sp>
        <p:nvSpPr>
          <p:cNvPr id="26626" name="Rectangle 3"/>
          <p:cNvSpPr>
            <a:spLocks noGrp="1" noChangeArrowheads="1"/>
          </p:cNvSpPr>
          <p:nvPr>
            <p:ph type="body" idx="1"/>
          </p:nvPr>
        </p:nvSpPr>
        <p:spPr/>
        <p:txBody>
          <a:bodyPr/>
          <a:lstStyle/>
          <a:p>
            <a:pPr eaLnBrk="1" hangingPunct="1"/>
            <a:r>
              <a:rPr lang="zh-CN" altLang="en-US" smtClean="0"/>
              <a:t>不必要代码（</a:t>
            </a:r>
            <a:r>
              <a:rPr lang="en-US" altLang="zh-CN" smtClean="0"/>
              <a:t>Unwanted Code</a:t>
            </a:r>
            <a:r>
              <a:rPr lang="zh-CN" altLang="en-US" smtClean="0"/>
              <a:t>）</a:t>
            </a:r>
          </a:p>
          <a:p>
            <a:pPr lvl="1" eaLnBrk="1" hangingPunct="1"/>
            <a:r>
              <a:rPr lang="zh-CN" altLang="en-US" smtClean="0"/>
              <a:t>是指没有作用却会带来危险的代码，一个最安全的定义是把所有不必要的代码都看作是恶意的，不必要代码比恶意代码具有更宽泛的含义，包括所有可能与某个组织安全策略相冲突的软件。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ChangeArrowheads="1"/>
          </p:cNvSpPr>
          <p:nvPr>
            <p:ph type="title"/>
          </p:nvPr>
        </p:nvSpPr>
        <p:spPr/>
        <p:txBody>
          <a:bodyPr/>
          <a:lstStyle/>
          <a:p>
            <a:pPr eaLnBrk="1" hangingPunct="1"/>
            <a:endParaRPr lang="zh-CN" altLang="en-US" smtClean="0"/>
          </a:p>
        </p:txBody>
      </p:sp>
      <p:sp>
        <p:nvSpPr>
          <p:cNvPr id="120834" name="Oval 3"/>
          <p:cNvSpPr>
            <a:spLocks noChangeArrowheads="1"/>
          </p:cNvSpPr>
          <p:nvPr/>
        </p:nvSpPr>
        <p:spPr bwMode="auto">
          <a:xfrm>
            <a:off x="1692275" y="23479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0</a:t>
            </a:r>
          </a:p>
        </p:txBody>
      </p:sp>
      <p:sp>
        <p:nvSpPr>
          <p:cNvPr id="120835" name="Oval 4"/>
          <p:cNvSpPr>
            <a:spLocks noChangeArrowheads="1"/>
          </p:cNvSpPr>
          <p:nvPr/>
        </p:nvSpPr>
        <p:spPr bwMode="auto">
          <a:xfrm>
            <a:off x="3419475" y="23479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1</a:t>
            </a:r>
          </a:p>
        </p:txBody>
      </p:sp>
      <p:sp>
        <p:nvSpPr>
          <p:cNvPr id="120836" name="Oval 5"/>
          <p:cNvSpPr>
            <a:spLocks noChangeArrowheads="1"/>
          </p:cNvSpPr>
          <p:nvPr/>
        </p:nvSpPr>
        <p:spPr bwMode="auto">
          <a:xfrm>
            <a:off x="4787900" y="23479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2</a:t>
            </a:r>
          </a:p>
        </p:txBody>
      </p:sp>
      <p:sp>
        <p:nvSpPr>
          <p:cNvPr id="120837" name="Oval 6"/>
          <p:cNvSpPr>
            <a:spLocks noChangeArrowheads="1"/>
          </p:cNvSpPr>
          <p:nvPr/>
        </p:nvSpPr>
        <p:spPr bwMode="auto">
          <a:xfrm>
            <a:off x="6011863" y="23479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8</a:t>
            </a:r>
          </a:p>
        </p:txBody>
      </p:sp>
      <p:sp>
        <p:nvSpPr>
          <p:cNvPr id="120838" name="Oval 7"/>
          <p:cNvSpPr>
            <a:spLocks noChangeArrowheads="1"/>
          </p:cNvSpPr>
          <p:nvPr/>
        </p:nvSpPr>
        <p:spPr bwMode="auto">
          <a:xfrm>
            <a:off x="7235825" y="23479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9</a:t>
            </a:r>
          </a:p>
        </p:txBody>
      </p:sp>
      <p:sp>
        <p:nvSpPr>
          <p:cNvPr id="120839" name="Oval 8"/>
          <p:cNvSpPr>
            <a:spLocks noChangeArrowheads="1"/>
          </p:cNvSpPr>
          <p:nvPr/>
        </p:nvSpPr>
        <p:spPr bwMode="auto">
          <a:xfrm>
            <a:off x="4716463" y="3716338"/>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6</a:t>
            </a:r>
          </a:p>
        </p:txBody>
      </p:sp>
      <p:sp>
        <p:nvSpPr>
          <p:cNvPr id="120840" name="Oval 9"/>
          <p:cNvSpPr>
            <a:spLocks noChangeArrowheads="1"/>
          </p:cNvSpPr>
          <p:nvPr/>
        </p:nvSpPr>
        <p:spPr bwMode="auto">
          <a:xfrm>
            <a:off x="6011863" y="3716338"/>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7</a:t>
            </a:r>
          </a:p>
        </p:txBody>
      </p:sp>
      <p:sp>
        <p:nvSpPr>
          <p:cNvPr id="120841" name="Oval 10"/>
          <p:cNvSpPr>
            <a:spLocks noChangeArrowheads="1"/>
          </p:cNvSpPr>
          <p:nvPr/>
        </p:nvSpPr>
        <p:spPr bwMode="auto">
          <a:xfrm>
            <a:off x="3563938" y="486886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3</a:t>
            </a:r>
          </a:p>
        </p:txBody>
      </p:sp>
      <p:sp>
        <p:nvSpPr>
          <p:cNvPr id="120842" name="Oval 11"/>
          <p:cNvSpPr>
            <a:spLocks noChangeArrowheads="1"/>
          </p:cNvSpPr>
          <p:nvPr/>
        </p:nvSpPr>
        <p:spPr bwMode="auto">
          <a:xfrm>
            <a:off x="4787900" y="4795838"/>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4</a:t>
            </a:r>
          </a:p>
        </p:txBody>
      </p:sp>
      <p:sp>
        <p:nvSpPr>
          <p:cNvPr id="120843" name="Oval 12"/>
          <p:cNvSpPr>
            <a:spLocks noChangeArrowheads="1"/>
          </p:cNvSpPr>
          <p:nvPr/>
        </p:nvSpPr>
        <p:spPr bwMode="auto">
          <a:xfrm>
            <a:off x="6011863" y="4795838"/>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5</a:t>
            </a:r>
          </a:p>
        </p:txBody>
      </p:sp>
      <p:cxnSp>
        <p:nvCxnSpPr>
          <p:cNvPr id="120844" name="AutoShape 13"/>
          <p:cNvCxnSpPr>
            <a:cxnSpLocks noChangeShapeType="1"/>
            <a:stCxn id="120834" idx="4"/>
            <a:endCxn id="120841" idx="2"/>
          </p:cNvCxnSpPr>
          <p:nvPr/>
        </p:nvCxnSpPr>
        <p:spPr bwMode="auto">
          <a:xfrm rot="16200000" flipH="1">
            <a:off x="1691482" y="3320256"/>
            <a:ext cx="2197100" cy="1547813"/>
          </a:xfrm>
          <a:prstGeom prst="bentConnector2">
            <a:avLst/>
          </a:prstGeom>
          <a:noFill/>
          <a:ln w="9525">
            <a:solidFill>
              <a:schemeClr val="tx1"/>
            </a:solidFill>
            <a:miter lim="800000"/>
            <a:headEnd/>
            <a:tailEnd type="triangle" w="med" len="med"/>
          </a:ln>
        </p:spPr>
      </p:cxnSp>
      <p:sp>
        <p:nvSpPr>
          <p:cNvPr id="120845" name="Line 14"/>
          <p:cNvSpPr>
            <a:spLocks noChangeShapeType="1"/>
          </p:cNvSpPr>
          <p:nvPr/>
        </p:nvSpPr>
        <p:spPr bwMode="auto">
          <a:xfrm>
            <a:off x="2339975" y="2636838"/>
            <a:ext cx="1079500" cy="0"/>
          </a:xfrm>
          <a:prstGeom prst="line">
            <a:avLst/>
          </a:prstGeom>
          <a:noFill/>
          <a:ln w="9525">
            <a:solidFill>
              <a:schemeClr val="tx1"/>
            </a:solidFill>
            <a:round/>
            <a:headEnd/>
            <a:tailEnd type="triangle" w="med" len="med"/>
          </a:ln>
        </p:spPr>
        <p:txBody>
          <a:bodyPr/>
          <a:lstStyle/>
          <a:p>
            <a:endParaRPr lang="zh-CN" altLang="en-US"/>
          </a:p>
        </p:txBody>
      </p:sp>
      <p:sp>
        <p:nvSpPr>
          <p:cNvPr id="120846" name="Line 15"/>
          <p:cNvSpPr>
            <a:spLocks noChangeShapeType="1"/>
          </p:cNvSpPr>
          <p:nvPr/>
        </p:nvSpPr>
        <p:spPr bwMode="auto">
          <a:xfrm>
            <a:off x="4067175" y="2636838"/>
            <a:ext cx="720725" cy="0"/>
          </a:xfrm>
          <a:prstGeom prst="line">
            <a:avLst/>
          </a:prstGeom>
          <a:noFill/>
          <a:ln w="9525">
            <a:solidFill>
              <a:schemeClr val="tx1"/>
            </a:solidFill>
            <a:round/>
            <a:headEnd/>
            <a:tailEnd type="triangle" w="med" len="med"/>
          </a:ln>
        </p:spPr>
        <p:txBody>
          <a:bodyPr/>
          <a:lstStyle/>
          <a:p>
            <a:endParaRPr lang="zh-CN" altLang="en-US"/>
          </a:p>
        </p:txBody>
      </p:sp>
      <p:sp>
        <p:nvSpPr>
          <p:cNvPr id="120847" name="Line 16"/>
          <p:cNvSpPr>
            <a:spLocks noChangeShapeType="1"/>
          </p:cNvSpPr>
          <p:nvPr/>
        </p:nvSpPr>
        <p:spPr bwMode="auto">
          <a:xfrm>
            <a:off x="5435600" y="2636838"/>
            <a:ext cx="576263" cy="0"/>
          </a:xfrm>
          <a:prstGeom prst="line">
            <a:avLst/>
          </a:prstGeom>
          <a:noFill/>
          <a:ln w="9525">
            <a:solidFill>
              <a:schemeClr val="tx1"/>
            </a:solidFill>
            <a:round/>
            <a:headEnd/>
            <a:tailEnd type="triangle" w="med" len="med"/>
          </a:ln>
        </p:spPr>
        <p:txBody>
          <a:bodyPr/>
          <a:lstStyle/>
          <a:p>
            <a:endParaRPr lang="zh-CN" altLang="en-US"/>
          </a:p>
        </p:txBody>
      </p:sp>
      <p:sp>
        <p:nvSpPr>
          <p:cNvPr id="120848" name="Line 17"/>
          <p:cNvSpPr>
            <a:spLocks noChangeShapeType="1"/>
          </p:cNvSpPr>
          <p:nvPr/>
        </p:nvSpPr>
        <p:spPr bwMode="auto">
          <a:xfrm>
            <a:off x="6659563" y="2636838"/>
            <a:ext cx="576262" cy="0"/>
          </a:xfrm>
          <a:prstGeom prst="line">
            <a:avLst/>
          </a:prstGeom>
          <a:noFill/>
          <a:ln w="9525">
            <a:solidFill>
              <a:schemeClr val="tx1"/>
            </a:solidFill>
            <a:round/>
            <a:headEnd/>
            <a:tailEnd type="triangle" w="med" len="med"/>
          </a:ln>
        </p:spPr>
        <p:txBody>
          <a:bodyPr/>
          <a:lstStyle/>
          <a:p>
            <a:endParaRPr lang="zh-CN" altLang="en-US"/>
          </a:p>
        </p:txBody>
      </p:sp>
      <p:cxnSp>
        <p:nvCxnSpPr>
          <p:cNvPr id="120849" name="AutoShape 18"/>
          <p:cNvCxnSpPr>
            <a:cxnSpLocks noChangeShapeType="1"/>
            <a:stCxn id="120835" idx="4"/>
            <a:endCxn id="120839" idx="2"/>
          </p:cNvCxnSpPr>
          <p:nvPr/>
        </p:nvCxnSpPr>
        <p:spPr bwMode="auto">
          <a:xfrm rot="16200000" flipH="1">
            <a:off x="3707606" y="3031332"/>
            <a:ext cx="1044575" cy="973138"/>
          </a:xfrm>
          <a:prstGeom prst="bentConnector2">
            <a:avLst/>
          </a:prstGeom>
          <a:noFill/>
          <a:ln w="9525">
            <a:solidFill>
              <a:schemeClr val="tx1"/>
            </a:solidFill>
            <a:miter lim="800000"/>
            <a:headEnd/>
            <a:tailEnd type="triangle" w="med" len="med"/>
          </a:ln>
        </p:spPr>
      </p:cxnSp>
      <p:sp>
        <p:nvSpPr>
          <p:cNvPr id="120850" name="Line 19"/>
          <p:cNvSpPr>
            <a:spLocks noChangeShapeType="1"/>
          </p:cNvSpPr>
          <p:nvPr/>
        </p:nvSpPr>
        <p:spPr bwMode="auto">
          <a:xfrm>
            <a:off x="4211638" y="5156200"/>
            <a:ext cx="576262" cy="0"/>
          </a:xfrm>
          <a:prstGeom prst="line">
            <a:avLst/>
          </a:prstGeom>
          <a:noFill/>
          <a:ln w="9525">
            <a:solidFill>
              <a:schemeClr val="tx1"/>
            </a:solidFill>
            <a:round/>
            <a:headEnd/>
            <a:tailEnd type="triangle" w="med" len="med"/>
          </a:ln>
        </p:spPr>
        <p:txBody>
          <a:bodyPr/>
          <a:lstStyle/>
          <a:p>
            <a:endParaRPr lang="zh-CN" altLang="en-US"/>
          </a:p>
        </p:txBody>
      </p:sp>
      <p:sp>
        <p:nvSpPr>
          <p:cNvPr id="120851" name="Line 20"/>
          <p:cNvSpPr>
            <a:spLocks noChangeShapeType="1"/>
          </p:cNvSpPr>
          <p:nvPr/>
        </p:nvSpPr>
        <p:spPr bwMode="auto">
          <a:xfrm>
            <a:off x="5435600" y="5156200"/>
            <a:ext cx="576263" cy="0"/>
          </a:xfrm>
          <a:prstGeom prst="line">
            <a:avLst/>
          </a:prstGeom>
          <a:noFill/>
          <a:ln w="9525">
            <a:solidFill>
              <a:schemeClr val="tx1"/>
            </a:solidFill>
            <a:round/>
            <a:headEnd/>
            <a:tailEnd type="triangle" w="med" len="med"/>
          </a:ln>
        </p:spPr>
        <p:txBody>
          <a:bodyPr/>
          <a:lstStyle/>
          <a:p>
            <a:endParaRPr lang="zh-CN" altLang="en-US"/>
          </a:p>
        </p:txBody>
      </p:sp>
      <p:sp>
        <p:nvSpPr>
          <p:cNvPr id="120852" name="Line 21"/>
          <p:cNvSpPr>
            <a:spLocks noChangeShapeType="1"/>
          </p:cNvSpPr>
          <p:nvPr/>
        </p:nvSpPr>
        <p:spPr bwMode="auto">
          <a:xfrm>
            <a:off x="5364163" y="4003675"/>
            <a:ext cx="647700" cy="0"/>
          </a:xfrm>
          <a:prstGeom prst="line">
            <a:avLst/>
          </a:prstGeom>
          <a:noFill/>
          <a:ln w="9525">
            <a:solidFill>
              <a:schemeClr val="tx1"/>
            </a:solidFill>
            <a:round/>
            <a:headEnd/>
            <a:tailEnd type="triangle" w="med" len="med"/>
          </a:ln>
        </p:spPr>
        <p:txBody>
          <a:bodyPr/>
          <a:lstStyle/>
          <a:p>
            <a:endParaRPr lang="zh-CN" altLang="en-US"/>
          </a:p>
        </p:txBody>
      </p:sp>
      <p:cxnSp>
        <p:nvCxnSpPr>
          <p:cNvPr id="120853" name="AutoShape 22"/>
          <p:cNvCxnSpPr>
            <a:cxnSpLocks noChangeShapeType="1"/>
            <a:stCxn id="120834" idx="0"/>
            <a:endCxn id="120834" idx="3"/>
          </p:cNvCxnSpPr>
          <p:nvPr/>
        </p:nvCxnSpPr>
        <p:spPr bwMode="auto">
          <a:xfrm rot="-5400000" flipH="1" flipV="1">
            <a:off x="1625600" y="2509838"/>
            <a:ext cx="552450" cy="228600"/>
          </a:xfrm>
          <a:prstGeom prst="curvedConnector5">
            <a:avLst>
              <a:gd name="adj1" fmla="val -62648"/>
              <a:gd name="adj2" fmla="val 393745"/>
              <a:gd name="adj3" fmla="val 97699"/>
            </a:avLst>
          </a:prstGeom>
          <a:noFill/>
          <a:ln w="9525">
            <a:solidFill>
              <a:schemeClr val="tx1"/>
            </a:solidFill>
            <a:round/>
            <a:headEnd/>
            <a:tailEnd type="triangle" w="med" len="med"/>
          </a:ln>
        </p:spPr>
      </p:cxnSp>
      <p:sp>
        <p:nvSpPr>
          <p:cNvPr id="120854" name="Text Box 23"/>
          <p:cNvSpPr txBox="1">
            <a:spLocks noChangeArrowheads="1"/>
          </p:cNvSpPr>
          <p:nvPr/>
        </p:nvSpPr>
        <p:spPr bwMode="auto">
          <a:xfrm>
            <a:off x="1114425" y="2060575"/>
            <a:ext cx="1296988" cy="396875"/>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000">
                <a:solidFill>
                  <a:srgbClr val="272777"/>
                </a:solidFill>
              </a:rPr>
              <a:t>¬{h,s}</a:t>
            </a:r>
          </a:p>
        </p:txBody>
      </p:sp>
      <p:sp>
        <p:nvSpPr>
          <p:cNvPr id="120855" name="Text Box 24"/>
          <p:cNvSpPr txBox="1">
            <a:spLocks noChangeArrowheads="1"/>
          </p:cNvSpPr>
          <p:nvPr/>
        </p:nvSpPr>
        <p:spPr bwMode="auto">
          <a:xfrm>
            <a:off x="2555875" y="2203450"/>
            <a:ext cx="576263" cy="396875"/>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endParaRPr kumimoji="1" lang="zh-CN" altLang="en-US" sz="2000">
              <a:solidFill>
                <a:srgbClr val="272777"/>
              </a:solidFill>
            </a:endParaRPr>
          </a:p>
        </p:txBody>
      </p:sp>
      <p:sp>
        <p:nvSpPr>
          <p:cNvPr id="120856" name="Text Box 25"/>
          <p:cNvSpPr txBox="1">
            <a:spLocks noChangeArrowheads="1"/>
          </p:cNvSpPr>
          <p:nvPr/>
        </p:nvSpPr>
        <p:spPr bwMode="auto">
          <a:xfrm>
            <a:off x="2555875" y="2060575"/>
            <a:ext cx="360363" cy="519113"/>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h</a:t>
            </a:r>
          </a:p>
        </p:txBody>
      </p:sp>
      <p:sp>
        <p:nvSpPr>
          <p:cNvPr id="120857" name="Text Box 26"/>
          <p:cNvSpPr txBox="1">
            <a:spLocks noChangeArrowheads="1"/>
          </p:cNvSpPr>
          <p:nvPr/>
        </p:nvSpPr>
        <p:spPr bwMode="auto">
          <a:xfrm>
            <a:off x="4140200" y="2132013"/>
            <a:ext cx="360363" cy="519112"/>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e</a:t>
            </a:r>
          </a:p>
        </p:txBody>
      </p:sp>
      <p:sp>
        <p:nvSpPr>
          <p:cNvPr id="120858" name="Text Box 27"/>
          <p:cNvSpPr txBox="1">
            <a:spLocks noChangeArrowheads="1"/>
          </p:cNvSpPr>
          <p:nvPr/>
        </p:nvSpPr>
        <p:spPr bwMode="auto">
          <a:xfrm>
            <a:off x="5364163" y="2132013"/>
            <a:ext cx="360362" cy="519112"/>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r</a:t>
            </a:r>
          </a:p>
        </p:txBody>
      </p:sp>
      <p:sp>
        <p:nvSpPr>
          <p:cNvPr id="120859" name="Text Box 28"/>
          <p:cNvSpPr txBox="1">
            <a:spLocks noChangeArrowheads="1"/>
          </p:cNvSpPr>
          <p:nvPr/>
        </p:nvSpPr>
        <p:spPr bwMode="auto">
          <a:xfrm>
            <a:off x="6732588" y="2203450"/>
            <a:ext cx="360362" cy="519113"/>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s</a:t>
            </a:r>
          </a:p>
        </p:txBody>
      </p:sp>
      <p:sp>
        <p:nvSpPr>
          <p:cNvPr id="120860" name="Text Box 29"/>
          <p:cNvSpPr txBox="1">
            <a:spLocks noChangeArrowheads="1"/>
          </p:cNvSpPr>
          <p:nvPr/>
        </p:nvSpPr>
        <p:spPr bwMode="auto">
          <a:xfrm>
            <a:off x="4067175" y="3484563"/>
            <a:ext cx="360363" cy="519112"/>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i</a:t>
            </a:r>
          </a:p>
        </p:txBody>
      </p:sp>
      <p:sp>
        <p:nvSpPr>
          <p:cNvPr id="120861" name="Text Box 30"/>
          <p:cNvSpPr txBox="1">
            <a:spLocks noChangeArrowheads="1"/>
          </p:cNvSpPr>
          <p:nvPr/>
        </p:nvSpPr>
        <p:spPr bwMode="auto">
          <a:xfrm>
            <a:off x="5364163" y="3484563"/>
            <a:ext cx="360362" cy="519112"/>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s</a:t>
            </a:r>
          </a:p>
        </p:txBody>
      </p:sp>
      <p:sp>
        <p:nvSpPr>
          <p:cNvPr id="120862" name="Text Box 31"/>
          <p:cNvSpPr txBox="1">
            <a:spLocks noChangeArrowheads="1"/>
          </p:cNvSpPr>
          <p:nvPr/>
        </p:nvSpPr>
        <p:spPr bwMode="auto">
          <a:xfrm>
            <a:off x="2700338" y="4637088"/>
            <a:ext cx="360362" cy="519112"/>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s</a:t>
            </a:r>
          </a:p>
        </p:txBody>
      </p:sp>
      <p:sp>
        <p:nvSpPr>
          <p:cNvPr id="120863" name="Text Box 32"/>
          <p:cNvSpPr txBox="1">
            <a:spLocks noChangeArrowheads="1"/>
          </p:cNvSpPr>
          <p:nvPr/>
        </p:nvSpPr>
        <p:spPr bwMode="auto">
          <a:xfrm>
            <a:off x="4211638" y="4637088"/>
            <a:ext cx="360362" cy="519112"/>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h</a:t>
            </a:r>
          </a:p>
        </p:txBody>
      </p:sp>
      <p:sp>
        <p:nvSpPr>
          <p:cNvPr id="120864" name="Text Box 33"/>
          <p:cNvSpPr txBox="1">
            <a:spLocks noChangeArrowheads="1"/>
          </p:cNvSpPr>
          <p:nvPr/>
        </p:nvSpPr>
        <p:spPr bwMode="auto">
          <a:xfrm>
            <a:off x="5508625" y="4637088"/>
            <a:ext cx="360363" cy="519112"/>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e</a:t>
            </a:r>
          </a:p>
        </p:txBody>
      </p:sp>
      <p:sp>
        <p:nvSpPr>
          <p:cNvPr id="120865" name="AutoShape 34">
            <a:hlinkClick r:id="" action="ppaction://hlinkshowjump?jump=lastslideviewed" highlightClick="1"/>
          </p:cNvPr>
          <p:cNvSpPr>
            <a:spLocks noChangeArrowheads="1"/>
          </p:cNvSpPr>
          <p:nvPr/>
        </p:nvSpPr>
        <p:spPr bwMode="auto">
          <a:xfrm>
            <a:off x="7308850" y="5084763"/>
            <a:ext cx="719138" cy="649287"/>
          </a:xfrm>
          <a:prstGeom prst="actionButtonReturn">
            <a:avLst/>
          </a:prstGeom>
          <a:solidFill>
            <a:schemeClr val="accent1"/>
          </a:solidFill>
          <a:ln w="9525">
            <a:noFill/>
            <a:miter lim="800000"/>
            <a:headEnd/>
            <a:tailEnd/>
          </a:ln>
        </p:spPr>
        <p:txBody>
          <a:bodyPr wrap="none" anchor="ctr"/>
          <a:lstStyle/>
          <a:p>
            <a:pPr eaLnBrk="0" hangingPunct="0"/>
            <a:endParaRPr lang="zh-CN" alt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title"/>
          </p:nvPr>
        </p:nvSpPr>
        <p:spPr>
          <a:xfrm>
            <a:off x="468313" y="908050"/>
            <a:ext cx="8229600" cy="711200"/>
          </a:xfrm>
        </p:spPr>
        <p:txBody>
          <a:bodyPr/>
          <a:lstStyle/>
          <a:p>
            <a:pPr eaLnBrk="1" hangingPunct="1"/>
            <a:r>
              <a:rPr lang="zh-CN" altLang="en-US" smtClean="0"/>
              <a:t>失效函数</a:t>
            </a:r>
          </a:p>
        </p:txBody>
      </p:sp>
      <p:sp>
        <p:nvSpPr>
          <p:cNvPr id="1282051" name="Rectangle 3"/>
          <p:cNvSpPr>
            <a:spLocks noGrp="1" noChangeArrowheads="1"/>
          </p:cNvSpPr>
          <p:nvPr>
            <p:ph type="body" idx="1"/>
          </p:nvPr>
        </p:nvSpPr>
        <p:spPr>
          <a:xfrm>
            <a:off x="755650" y="1628775"/>
            <a:ext cx="7772400" cy="4968875"/>
          </a:xfrm>
        </p:spPr>
        <p:txBody>
          <a:bodyPr/>
          <a:lstStyle/>
          <a:p>
            <a:pPr eaLnBrk="1" hangingPunct="1">
              <a:lnSpc>
                <a:spcPct val="90000"/>
              </a:lnSpc>
            </a:pPr>
            <a:r>
              <a:rPr lang="en-US" altLang="zh-CN" sz="2800" smtClean="0"/>
              <a:t>g(r,a)=r’</a:t>
            </a:r>
          </a:p>
          <a:p>
            <a:pPr eaLnBrk="1" hangingPunct="1">
              <a:lnSpc>
                <a:spcPct val="90000"/>
              </a:lnSpc>
            </a:pPr>
            <a:r>
              <a:rPr lang="en-US" altLang="zh-CN" sz="2800" smtClean="0"/>
              <a:t>state=f(r)</a:t>
            </a:r>
          </a:p>
          <a:p>
            <a:pPr eaLnBrk="1" hangingPunct="1">
              <a:lnSpc>
                <a:spcPct val="90000"/>
              </a:lnSpc>
            </a:pPr>
            <a:r>
              <a:rPr lang="en-US" altLang="zh-CN" sz="2800" smtClean="0"/>
              <a:t>f(r’)=g(state,a)</a:t>
            </a:r>
          </a:p>
          <a:p>
            <a:pPr eaLnBrk="1" hangingPunct="1">
              <a:lnSpc>
                <a:spcPct val="90000"/>
              </a:lnSpc>
            </a:pPr>
            <a:r>
              <a:rPr lang="en-US" altLang="zh-CN" sz="2800" smtClean="0"/>
              <a:t>d=1 </a:t>
            </a:r>
          </a:p>
          <a:p>
            <a:pPr eaLnBrk="1" hangingPunct="1">
              <a:lnSpc>
                <a:spcPct val="90000"/>
              </a:lnSpc>
            </a:pPr>
            <a:r>
              <a:rPr lang="en-US" altLang="zh-CN" sz="2800" smtClean="0">
                <a:hlinkClick r:id="rId2" action="ppaction://hlinksldjump"/>
              </a:rPr>
              <a:t>1</a:t>
            </a:r>
            <a:r>
              <a:rPr lang="en-US" altLang="zh-CN" sz="2800" smtClean="0"/>
              <a:t>,</a:t>
            </a:r>
            <a:r>
              <a:rPr lang="en-US" altLang="zh-CN" sz="2800" smtClean="0">
                <a:hlinkClick r:id="rId2" action="ppaction://hlinksldjump"/>
              </a:rPr>
              <a:t>3</a:t>
            </a:r>
            <a:endParaRPr lang="en-US" altLang="zh-CN" sz="2800" smtClean="0"/>
          </a:p>
          <a:p>
            <a:pPr eaLnBrk="1" hangingPunct="1">
              <a:lnSpc>
                <a:spcPct val="90000"/>
              </a:lnSpc>
            </a:pPr>
            <a:r>
              <a:rPr lang="en-US" altLang="zh-CN" sz="2800" smtClean="0"/>
              <a:t>f(1)=0,f(3)=0</a:t>
            </a:r>
          </a:p>
          <a:p>
            <a:pPr eaLnBrk="1" hangingPunct="1">
              <a:lnSpc>
                <a:spcPct val="90000"/>
              </a:lnSpc>
            </a:pPr>
            <a:r>
              <a:rPr lang="en-US" altLang="zh-CN" sz="2800" smtClean="0"/>
              <a:t>d=2</a:t>
            </a:r>
          </a:p>
          <a:p>
            <a:pPr eaLnBrk="1" hangingPunct="1">
              <a:lnSpc>
                <a:spcPct val="90000"/>
              </a:lnSpc>
            </a:pPr>
            <a:r>
              <a:rPr lang="en-US" altLang="zh-CN" sz="2800" smtClean="0">
                <a:hlinkClick r:id="rId2" action="ppaction://hlinksldjump"/>
              </a:rPr>
              <a:t>2</a:t>
            </a:r>
            <a:r>
              <a:rPr lang="en-US" altLang="zh-CN" sz="2800" smtClean="0"/>
              <a:t>=g(1,e),state=f(1)=0,  f(2)=g(state,e)=0</a:t>
            </a:r>
          </a:p>
          <a:p>
            <a:pPr eaLnBrk="1" hangingPunct="1">
              <a:lnSpc>
                <a:spcPct val="90000"/>
              </a:lnSpc>
            </a:pPr>
            <a:r>
              <a:rPr lang="en-US" altLang="zh-CN" sz="2800" smtClean="0">
                <a:hlinkClick r:id="rId2" action="ppaction://hlinksldjump"/>
              </a:rPr>
              <a:t>6</a:t>
            </a:r>
            <a:r>
              <a:rPr lang="en-US" altLang="zh-CN" sz="2800" smtClean="0"/>
              <a:t>=g(1,i),state=f(1)=0,  f(6)=g(state,i)=0</a:t>
            </a:r>
          </a:p>
          <a:p>
            <a:pPr eaLnBrk="1" hangingPunct="1">
              <a:lnSpc>
                <a:spcPct val="90000"/>
              </a:lnSpc>
            </a:pPr>
            <a:r>
              <a:rPr lang="en-US" altLang="zh-CN" sz="2800" smtClean="0">
                <a:hlinkClick r:id="rId2" action="ppaction://hlinksldjump"/>
              </a:rPr>
              <a:t>4</a:t>
            </a:r>
            <a:r>
              <a:rPr lang="en-US" altLang="zh-CN" sz="2800" smtClean="0"/>
              <a:t>=g(3,h),state=f(3)=0, f(4)=g(state,h)=g(0,h)=1</a:t>
            </a:r>
          </a:p>
          <a:p>
            <a:pPr eaLnBrk="1" hangingPunct="1">
              <a:lnSpc>
                <a:spcPct val="90000"/>
              </a:lnSpc>
            </a:pPr>
            <a:endParaRPr lang="zh-CN" altLang="en-US" sz="2800" smtClean="0"/>
          </a:p>
        </p:txBody>
      </p:sp>
      <p:grpSp>
        <p:nvGrpSpPr>
          <p:cNvPr id="121859" name="组合 1"/>
          <p:cNvGrpSpPr>
            <a:grpSpLocks/>
          </p:cNvGrpSpPr>
          <p:nvPr/>
        </p:nvGrpSpPr>
        <p:grpSpPr bwMode="auto">
          <a:xfrm>
            <a:off x="3706813" y="1555750"/>
            <a:ext cx="5113337" cy="2378075"/>
            <a:chOff x="1114425" y="2060575"/>
            <a:chExt cx="6769100" cy="3455988"/>
          </a:xfrm>
        </p:grpSpPr>
        <p:sp>
          <p:nvSpPr>
            <p:cNvPr id="121860" name="Oval 3"/>
            <p:cNvSpPr>
              <a:spLocks noChangeArrowheads="1"/>
            </p:cNvSpPr>
            <p:nvPr/>
          </p:nvSpPr>
          <p:spPr bwMode="auto">
            <a:xfrm>
              <a:off x="1692275" y="23479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0</a:t>
              </a:r>
            </a:p>
          </p:txBody>
        </p:sp>
        <p:sp>
          <p:nvSpPr>
            <p:cNvPr id="121861" name="Oval 4"/>
            <p:cNvSpPr>
              <a:spLocks noChangeArrowheads="1"/>
            </p:cNvSpPr>
            <p:nvPr/>
          </p:nvSpPr>
          <p:spPr bwMode="auto">
            <a:xfrm>
              <a:off x="3419475" y="23479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1</a:t>
              </a:r>
            </a:p>
          </p:txBody>
        </p:sp>
        <p:sp>
          <p:nvSpPr>
            <p:cNvPr id="121862" name="Oval 5"/>
            <p:cNvSpPr>
              <a:spLocks noChangeArrowheads="1"/>
            </p:cNvSpPr>
            <p:nvPr/>
          </p:nvSpPr>
          <p:spPr bwMode="auto">
            <a:xfrm>
              <a:off x="4787900" y="23479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2</a:t>
              </a:r>
            </a:p>
          </p:txBody>
        </p:sp>
        <p:sp>
          <p:nvSpPr>
            <p:cNvPr id="121863" name="Oval 6"/>
            <p:cNvSpPr>
              <a:spLocks noChangeArrowheads="1"/>
            </p:cNvSpPr>
            <p:nvPr/>
          </p:nvSpPr>
          <p:spPr bwMode="auto">
            <a:xfrm>
              <a:off x="6011863" y="23479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8</a:t>
              </a:r>
            </a:p>
          </p:txBody>
        </p:sp>
        <p:sp>
          <p:nvSpPr>
            <p:cNvPr id="121864" name="Oval 7"/>
            <p:cNvSpPr>
              <a:spLocks noChangeArrowheads="1"/>
            </p:cNvSpPr>
            <p:nvPr/>
          </p:nvSpPr>
          <p:spPr bwMode="auto">
            <a:xfrm>
              <a:off x="7235825" y="23479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9</a:t>
              </a:r>
            </a:p>
          </p:txBody>
        </p:sp>
        <p:sp>
          <p:nvSpPr>
            <p:cNvPr id="121865" name="Oval 8"/>
            <p:cNvSpPr>
              <a:spLocks noChangeArrowheads="1"/>
            </p:cNvSpPr>
            <p:nvPr/>
          </p:nvSpPr>
          <p:spPr bwMode="auto">
            <a:xfrm>
              <a:off x="4716463" y="3716338"/>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6</a:t>
              </a:r>
            </a:p>
          </p:txBody>
        </p:sp>
        <p:sp>
          <p:nvSpPr>
            <p:cNvPr id="121866" name="Oval 9"/>
            <p:cNvSpPr>
              <a:spLocks noChangeArrowheads="1"/>
            </p:cNvSpPr>
            <p:nvPr/>
          </p:nvSpPr>
          <p:spPr bwMode="auto">
            <a:xfrm>
              <a:off x="6011863" y="3716338"/>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7</a:t>
              </a:r>
            </a:p>
          </p:txBody>
        </p:sp>
        <p:sp>
          <p:nvSpPr>
            <p:cNvPr id="121867" name="Oval 10"/>
            <p:cNvSpPr>
              <a:spLocks noChangeArrowheads="1"/>
            </p:cNvSpPr>
            <p:nvPr/>
          </p:nvSpPr>
          <p:spPr bwMode="auto">
            <a:xfrm>
              <a:off x="3563938" y="486886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3</a:t>
              </a:r>
            </a:p>
          </p:txBody>
        </p:sp>
        <p:sp>
          <p:nvSpPr>
            <p:cNvPr id="121868" name="Oval 11"/>
            <p:cNvSpPr>
              <a:spLocks noChangeArrowheads="1"/>
            </p:cNvSpPr>
            <p:nvPr/>
          </p:nvSpPr>
          <p:spPr bwMode="auto">
            <a:xfrm>
              <a:off x="4787900" y="4795838"/>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4</a:t>
              </a:r>
            </a:p>
          </p:txBody>
        </p:sp>
        <p:sp>
          <p:nvSpPr>
            <p:cNvPr id="121869" name="Oval 12"/>
            <p:cNvSpPr>
              <a:spLocks noChangeArrowheads="1"/>
            </p:cNvSpPr>
            <p:nvPr/>
          </p:nvSpPr>
          <p:spPr bwMode="auto">
            <a:xfrm>
              <a:off x="6011863" y="4795838"/>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5</a:t>
              </a:r>
            </a:p>
          </p:txBody>
        </p:sp>
        <p:cxnSp>
          <p:nvCxnSpPr>
            <p:cNvPr id="121870" name="AutoShape 13"/>
            <p:cNvCxnSpPr>
              <a:cxnSpLocks noChangeShapeType="1"/>
              <a:stCxn id="121860" idx="4"/>
              <a:endCxn id="121867" idx="2"/>
            </p:cNvCxnSpPr>
            <p:nvPr/>
          </p:nvCxnSpPr>
          <p:spPr bwMode="auto">
            <a:xfrm rot="16200000" flipH="1">
              <a:off x="1691482" y="3320256"/>
              <a:ext cx="2197100" cy="1547813"/>
            </a:xfrm>
            <a:prstGeom prst="bentConnector2">
              <a:avLst/>
            </a:prstGeom>
            <a:noFill/>
            <a:ln w="9525">
              <a:solidFill>
                <a:schemeClr val="tx1"/>
              </a:solidFill>
              <a:miter lim="800000"/>
              <a:headEnd/>
              <a:tailEnd type="triangle" w="med" len="med"/>
            </a:ln>
          </p:spPr>
        </p:cxnSp>
        <p:sp>
          <p:nvSpPr>
            <p:cNvPr id="121871" name="Line 14"/>
            <p:cNvSpPr>
              <a:spLocks noChangeShapeType="1"/>
            </p:cNvSpPr>
            <p:nvPr/>
          </p:nvSpPr>
          <p:spPr bwMode="auto">
            <a:xfrm>
              <a:off x="2339975" y="2636838"/>
              <a:ext cx="1079500" cy="0"/>
            </a:xfrm>
            <a:prstGeom prst="line">
              <a:avLst/>
            </a:prstGeom>
            <a:noFill/>
            <a:ln w="9525">
              <a:solidFill>
                <a:schemeClr val="tx1"/>
              </a:solidFill>
              <a:round/>
              <a:headEnd/>
              <a:tailEnd type="triangle" w="med" len="med"/>
            </a:ln>
          </p:spPr>
          <p:txBody>
            <a:bodyPr/>
            <a:lstStyle/>
            <a:p>
              <a:endParaRPr lang="zh-CN" altLang="en-US"/>
            </a:p>
          </p:txBody>
        </p:sp>
        <p:sp>
          <p:nvSpPr>
            <p:cNvPr id="121872" name="Line 15"/>
            <p:cNvSpPr>
              <a:spLocks noChangeShapeType="1"/>
            </p:cNvSpPr>
            <p:nvPr/>
          </p:nvSpPr>
          <p:spPr bwMode="auto">
            <a:xfrm>
              <a:off x="4067175" y="2636838"/>
              <a:ext cx="720725" cy="0"/>
            </a:xfrm>
            <a:prstGeom prst="line">
              <a:avLst/>
            </a:prstGeom>
            <a:noFill/>
            <a:ln w="9525">
              <a:solidFill>
                <a:schemeClr val="tx1"/>
              </a:solidFill>
              <a:round/>
              <a:headEnd/>
              <a:tailEnd type="triangle" w="med" len="med"/>
            </a:ln>
          </p:spPr>
          <p:txBody>
            <a:bodyPr/>
            <a:lstStyle/>
            <a:p>
              <a:endParaRPr lang="zh-CN" altLang="en-US"/>
            </a:p>
          </p:txBody>
        </p:sp>
        <p:sp>
          <p:nvSpPr>
            <p:cNvPr id="121873" name="Line 16"/>
            <p:cNvSpPr>
              <a:spLocks noChangeShapeType="1"/>
            </p:cNvSpPr>
            <p:nvPr/>
          </p:nvSpPr>
          <p:spPr bwMode="auto">
            <a:xfrm>
              <a:off x="5435600" y="2636838"/>
              <a:ext cx="576263" cy="0"/>
            </a:xfrm>
            <a:prstGeom prst="line">
              <a:avLst/>
            </a:prstGeom>
            <a:noFill/>
            <a:ln w="9525">
              <a:solidFill>
                <a:schemeClr val="tx1"/>
              </a:solidFill>
              <a:round/>
              <a:headEnd/>
              <a:tailEnd type="triangle" w="med" len="med"/>
            </a:ln>
          </p:spPr>
          <p:txBody>
            <a:bodyPr/>
            <a:lstStyle/>
            <a:p>
              <a:endParaRPr lang="zh-CN" altLang="en-US"/>
            </a:p>
          </p:txBody>
        </p:sp>
        <p:sp>
          <p:nvSpPr>
            <p:cNvPr id="121874" name="Line 17"/>
            <p:cNvSpPr>
              <a:spLocks noChangeShapeType="1"/>
            </p:cNvSpPr>
            <p:nvPr/>
          </p:nvSpPr>
          <p:spPr bwMode="auto">
            <a:xfrm>
              <a:off x="6659563" y="2636838"/>
              <a:ext cx="576262" cy="0"/>
            </a:xfrm>
            <a:prstGeom prst="line">
              <a:avLst/>
            </a:prstGeom>
            <a:noFill/>
            <a:ln w="9525">
              <a:solidFill>
                <a:schemeClr val="tx1"/>
              </a:solidFill>
              <a:round/>
              <a:headEnd/>
              <a:tailEnd type="triangle" w="med" len="med"/>
            </a:ln>
          </p:spPr>
          <p:txBody>
            <a:bodyPr/>
            <a:lstStyle/>
            <a:p>
              <a:endParaRPr lang="zh-CN" altLang="en-US"/>
            </a:p>
          </p:txBody>
        </p:sp>
        <p:cxnSp>
          <p:nvCxnSpPr>
            <p:cNvPr id="121875" name="AutoShape 18"/>
            <p:cNvCxnSpPr>
              <a:cxnSpLocks noChangeShapeType="1"/>
              <a:stCxn id="121861" idx="4"/>
              <a:endCxn id="121865" idx="2"/>
            </p:cNvCxnSpPr>
            <p:nvPr/>
          </p:nvCxnSpPr>
          <p:spPr bwMode="auto">
            <a:xfrm rot="16200000" flipH="1">
              <a:off x="3707606" y="3031332"/>
              <a:ext cx="1044575" cy="973138"/>
            </a:xfrm>
            <a:prstGeom prst="bentConnector2">
              <a:avLst/>
            </a:prstGeom>
            <a:noFill/>
            <a:ln w="9525">
              <a:solidFill>
                <a:schemeClr val="tx1"/>
              </a:solidFill>
              <a:miter lim="800000"/>
              <a:headEnd/>
              <a:tailEnd type="triangle" w="med" len="med"/>
            </a:ln>
          </p:spPr>
        </p:cxnSp>
        <p:sp>
          <p:nvSpPr>
            <p:cNvPr id="121876" name="Line 19"/>
            <p:cNvSpPr>
              <a:spLocks noChangeShapeType="1"/>
            </p:cNvSpPr>
            <p:nvPr/>
          </p:nvSpPr>
          <p:spPr bwMode="auto">
            <a:xfrm>
              <a:off x="4211638" y="5156200"/>
              <a:ext cx="576262" cy="0"/>
            </a:xfrm>
            <a:prstGeom prst="line">
              <a:avLst/>
            </a:prstGeom>
            <a:noFill/>
            <a:ln w="9525">
              <a:solidFill>
                <a:schemeClr val="tx1"/>
              </a:solidFill>
              <a:round/>
              <a:headEnd/>
              <a:tailEnd type="triangle" w="med" len="med"/>
            </a:ln>
          </p:spPr>
          <p:txBody>
            <a:bodyPr/>
            <a:lstStyle/>
            <a:p>
              <a:endParaRPr lang="zh-CN" altLang="en-US"/>
            </a:p>
          </p:txBody>
        </p:sp>
        <p:sp>
          <p:nvSpPr>
            <p:cNvPr id="121877" name="Line 20"/>
            <p:cNvSpPr>
              <a:spLocks noChangeShapeType="1"/>
            </p:cNvSpPr>
            <p:nvPr/>
          </p:nvSpPr>
          <p:spPr bwMode="auto">
            <a:xfrm>
              <a:off x="5435600" y="5156200"/>
              <a:ext cx="576263" cy="0"/>
            </a:xfrm>
            <a:prstGeom prst="line">
              <a:avLst/>
            </a:prstGeom>
            <a:noFill/>
            <a:ln w="9525">
              <a:solidFill>
                <a:schemeClr val="tx1"/>
              </a:solidFill>
              <a:round/>
              <a:headEnd/>
              <a:tailEnd type="triangle" w="med" len="med"/>
            </a:ln>
          </p:spPr>
          <p:txBody>
            <a:bodyPr/>
            <a:lstStyle/>
            <a:p>
              <a:endParaRPr lang="zh-CN" altLang="en-US"/>
            </a:p>
          </p:txBody>
        </p:sp>
        <p:sp>
          <p:nvSpPr>
            <p:cNvPr id="121878" name="Line 21"/>
            <p:cNvSpPr>
              <a:spLocks noChangeShapeType="1"/>
            </p:cNvSpPr>
            <p:nvPr/>
          </p:nvSpPr>
          <p:spPr bwMode="auto">
            <a:xfrm>
              <a:off x="5364163" y="4003675"/>
              <a:ext cx="647700" cy="0"/>
            </a:xfrm>
            <a:prstGeom prst="line">
              <a:avLst/>
            </a:prstGeom>
            <a:noFill/>
            <a:ln w="9525">
              <a:solidFill>
                <a:schemeClr val="tx1"/>
              </a:solidFill>
              <a:round/>
              <a:headEnd/>
              <a:tailEnd type="triangle" w="med" len="med"/>
            </a:ln>
          </p:spPr>
          <p:txBody>
            <a:bodyPr/>
            <a:lstStyle/>
            <a:p>
              <a:endParaRPr lang="zh-CN" altLang="en-US"/>
            </a:p>
          </p:txBody>
        </p:sp>
        <p:cxnSp>
          <p:nvCxnSpPr>
            <p:cNvPr id="121879" name="AutoShape 22"/>
            <p:cNvCxnSpPr>
              <a:cxnSpLocks noChangeShapeType="1"/>
              <a:stCxn id="121860" idx="0"/>
              <a:endCxn id="121860" idx="3"/>
            </p:cNvCxnSpPr>
            <p:nvPr/>
          </p:nvCxnSpPr>
          <p:spPr bwMode="auto">
            <a:xfrm rot="-5400000" flipH="1" flipV="1">
              <a:off x="1625600" y="2509838"/>
              <a:ext cx="552450" cy="228600"/>
            </a:xfrm>
            <a:prstGeom prst="curvedConnector5">
              <a:avLst>
                <a:gd name="adj1" fmla="val -62648"/>
                <a:gd name="adj2" fmla="val 393745"/>
                <a:gd name="adj3" fmla="val 97699"/>
              </a:avLst>
            </a:prstGeom>
            <a:noFill/>
            <a:ln w="9525">
              <a:solidFill>
                <a:schemeClr val="tx1"/>
              </a:solidFill>
              <a:round/>
              <a:headEnd/>
              <a:tailEnd type="triangle" w="med" len="med"/>
            </a:ln>
          </p:spPr>
        </p:cxnSp>
        <p:sp>
          <p:nvSpPr>
            <p:cNvPr id="121880" name="Text Box 23"/>
            <p:cNvSpPr txBox="1">
              <a:spLocks noChangeArrowheads="1"/>
            </p:cNvSpPr>
            <p:nvPr/>
          </p:nvSpPr>
          <p:spPr bwMode="auto">
            <a:xfrm>
              <a:off x="1114425" y="2060575"/>
              <a:ext cx="1296988"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¬{h,s}</a:t>
              </a:r>
            </a:p>
          </p:txBody>
        </p:sp>
        <p:sp>
          <p:nvSpPr>
            <p:cNvPr id="121881" name="Text Box 24"/>
            <p:cNvSpPr txBox="1">
              <a:spLocks noChangeArrowheads="1"/>
            </p:cNvSpPr>
            <p:nvPr/>
          </p:nvSpPr>
          <p:spPr bwMode="auto">
            <a:xfrm>
              <a:off x="2555874" y="2203450"/>
              <a:ext cx="5762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endParaRPr kumimoji="1" lang="zh-CN" altLang="en-US">
                <a:solidFill>
                  <a:srgbClr val="272777"/>
                </a:solidFill>
              </a:endParaRPr>
            </a:p>
          </p:txBody>
        </p:sp>
        <p:sp>
          <p:nvSpPr>
            <p:cNvPr id="121882" name="Text Box 25"/>
            <p:cNvSpPr txBox="1">
              <a:spLocks noChangeArrowheads="1"/>
            </p:cNvSpPr>
            <p:nvPr/>
          </p:nvSpPr>
          <p:spPr bwMode="auto">
            <a:xfrm>
              <a:off x="2555874" y="2060575"/>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h</a:t>
              </a:r>
            </a:p>
          </p:txBody>
        </p:sp>
        <p:sp>
          <p:nvSpPr>
            <p:cNvPr id="121883" name="Text Box 26"/>
            <p:cNvSpPr txBox="1">
              <a:spLocks noChangeArrowheads="1"/>
            </p:cNvSpPr>
            <p:nvPr/>
          </p:nvSpPr>
          <p:spPr bwMode="auto">
            <a:xfrm>
              <a:off x="4140200" y="2132013"/>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e</a:t>
              </a:r>
            </a:p>
          </p:txBody>
        </p:sp>
        <p:sp>
          <p:nvSpPr>
            <p:cNvPr id="121884" name="Text Box 27"/>
            <p:cNvSpPr txBox="1">
              <a:spLocks noChangeArrowheads="1"/>
            </p:cNvSpPr>
            <p:nvPr/>
          </p:nvSpPr>
          <p:spPr bwMode="auto">
            <a:xfrm>
              <a:off x="5364163" y="2132013"/>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r</a:t>
              </a:r>
            </a:p>
          </p:txBody>
        </p:sp>
        <p:sp>
          <p:nvSpPr>
            <p:cNvPr id="121885" name="Text Box 28"/>
            <p:cNvSpPr txBox="1">
              <a:spLocks noChangeArrowheads="1"/>
            </p:cNvSpPr>
            <p:nvPr/>
          </p:nvSpPr>
          <p:spPr bwMode="auto">
            <a:xfrm>
              <a:off x="6732587" y="2203450"/>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s</a:t>
              </a:r>
            </a:p>
          </p:txBody>
        </p:sp>
        <p:sp>
          <p:nvSpPr>
            <p:cNvPr id="121886" name="Text Box 29"/>
            <p:cNvSpPr txBox="1">
              <a:spLocks noChangeArrowheads="1"/>
            </p:cNvSpPr>
            <p:nvPr/>
          </p:nvSpPr>
          <p:spPr bwMode="auto">
            <a:xfrm>
              <a:off x="4067174" y="3484562"/>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i</a:t>
              </a:r>
            </a:p>
          </p:txBody>
        </p:sp>
        <p:sp>
          <p:nvSpPr>
            <p:cNvPr id="121887" name="Text Box 30"/>
            <p:cNvSpPr txBox="1">
              <a:spLocks noChangeArrowheads="1"/>
            </p:cNvSpPr>
            <p:nvPr/>
          </p:nvSpPr>
          <p:spPr bwMode="auto">
            <a:xfrm>
              <a:off x="5364163" y="3484562"/>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s</a:t>
              </a:r>
            </a:p>
          </p:txBody>
        </p:sp>
        <p:sp>
          <p:nvSpPr>
            <p:cNvPr id="121888" name="Text Box 31"/>
            <p:cNvSpPr txBox="1">
              <a:spLocks noChangeArrowheads="1"/>
            </p:cNvSpPr>
            <p:nvPr/>
          </p:nvSpPr>
          <p:spPr bwMode="auto">
            <a:xfrm>
              <a:off x="2700338" y="4637088"/>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s</a:t>
              </a:r>
            </a:p>
          </p:txBody>
        </p:sp>
        <p:sp>
          <p:nvSpPr>
            <p:cNvPr id="121889" name="Text Box 32"/>
            <p:cNvSpPr txBox="1">
              <a:spLocks noChangeArrowheads="1"/>
            </p:cNvSpPr>
            <p:nvPr/>
          </p:nvSpPr>
          <p:spPr bwMode="auto">
            <a:xfrm>
              <a:off x="4211638" y="4637088"/>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h</a:t>
              </a:r>
            </a:p>
          </p:txBody>
        </p:sp>
        <p:sp>
          <p:nvSpPr>
            <p:cNvPr id="121890" name="Text Box 33"/>
            <p:cNvSpPr txBox="1">
              <a:spLocks noChangeArrowheads="1"/>
            </p:cNvSpPr>
            <p:nvPr/>
          </p:nvSpPr>
          <p:spPr bwMode="auto">
            <a:xfrm>
              <a:off x="5508625" y="4637088"/>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82051">
                                            <p:txEl>
                                              <p:pRg st="3" end="3"/>
                                            </p:txEl>
                                          </p:spTgt>
                                        </p:tgtEl>
                                        <p:attrNameLst>
                                          <p:attrName>style.visibility</p:attrName>
                                        </p:attrNameLst>
                                      </p:cBhvr>
                                      <p:to>
                                        <p:strVal val="visible"/>
                                      </p:to>
                                    </p:set>
                                    <p:animEffect transition="in" filter="blinds(horizontal)">
                                      <p:cBhvr>
                                        <p:cTn id="7" dur="500"/>
                                        <p:tgtEl>
                                          <p:spTgt spid="128205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82051">
                                            <p:txEl>
                                              <p:pRg st="4" end="4"/>
                                            </p:txEl>
                                          </p:spTgt>
                                        </p:tgtEl>
                                        <p:attrNameLst>
                                          <p:attrName>style.visibility</p:attrName>
                                        </p:attrNameLst>
                                      </p:cBhvr>
                                      <p:to>
                                        <p:strVal val="visible"/>
                                      </p:to>
                                    </p:set>
                                    <p:animEffect transition="in" filter="blinds(horizontal)">
                                      <p:cBhvr>
                                        <p:cTn id="12" dur="500"/>
                                        <p:tgtEl>
                                          <p:spTgt spid="1282051">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82051">
                                            <p:txEl>
                                              <p:pRg st="5" end="5"/>
                                            </p:txEl>
                                          </p:spTgt>
                                        </p:tgtEl>
                                        <p:attrNameLst>
                                          <p:attrName>style.visibility</p:attrName>
                                        </p:attrNameLst>
                                      </p:cBhvr>
                                      <p:to>
                                        <p:strVal val="visible"/>
                                      </p:to>
                                    </p:set>
                                    <p:animEffect transition="in" filter="blinds(horizontal)">
                                      <p:cBhvr>
                                        <p:cTn id="17" dur="500"/>
                                        <p:tgtEl>
                                          <p:spTgt spid="1282051">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82051">
                                            <p:txEl>
                                              <p:pRg st="6" end="6"/>
                                            </p:txEl>
                                          </p:spTgt>
                                        </p:tgtEl>
                                        <p:attrNameLst>
                                          <p:attrName>style.visibility</p:attrName>
                                        </p:attrNameLst>
                                      </p:cBhvr>
                                      <p:to>
                                        <p:strVal val="visible"/>
                                      </p:to>
                                    </p:set>
                                    <p:animEffect transition="in" filter="blinds(horizontal)">
                                      <p:cBhvr>
                                        <p:cTn id="22" dur="500"/>
                                        <p:tgtEl>
                                          <p:spTgt spid="1282051">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282051">
                                            <p:txEl>
                                              <p:pRg st="7" end="7"/>
                                            </p:txEl>
                                          </p:spTgt>
                                        </p:tgtEl>
                                        <p:attrNameLst>
                                          <p:attrName>style.visibility</p:attrName>
                                        </p:attrNameLst>
                                      </p:cBhvr>
                                      <p:to>
                                        <p:strVal val="visible"/>
                                      </p:to>
                                    </p:set>
                                    <p:animEffect transition="in" filter="blinds(horizontal)">
                                      <p:cBhvr>
                                        <p:cTn id="27" dur="500"/>
                                        <p:tgtEl>
                                          <p:spTgt spid="1282051">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282051">
                                            <p:txEl>
                                              <p:pRg st="8" end="8"/>
                                            </p:txEl>
                                          </p:spTgt>
                                        </p:tgtEl>
                                        <p:attrNameLst>
                                          <p:attrName>style.visibility</p:attrName>
                                        </p:attrNameLst>
                                      </p:cBhvr>
                                      <p:to>
                                        <p:strVal val="visible"/>
                                      </p:to>
                                    </p:set>
                                    <p:animEffect transition="in" filter="blinds(horizontal)">
                                      <p:cBhvr>
                                        <p:cTn id="32" dur="500"/>
                                        <p:tgtEl>
                                          <p:spTgt spid="1282051">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282051">
                                            <p:txEl>
                                              <p:pRg st="9" end="9"/>
                                            </p:txEl>
                                          </p:spTgt>
                                        </p:tgtEl>
                                        <p:attrNameLst>
                                          <p:attrName>style.visibility</p:attrName>
                                        </p:attrNameLst>
                                      </p:cBhvr>
                                      <p:to>
                                        <p:strVal val="visible"/>
                                      </p:to>
                                    </p:set>
                                    <p:animEffect transition="in" filter="blinds(horizontal)">
                                      <p:cBhvr>
                                        <p:cTn id="37" dur="500"/>
                                        <p:tgtEl>
                                          <p:spTgt spid="12820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ChangeArrowheads="1"/>
          </p:cNvSpPr>
          <p:nvPr>
            <p:ph type="title"/>
          </p:nvPr>
        </p:nvSpPr>
        <p:spPr>
          <a:xfrm>
            <a:off x="539750" y="836613"/>
            <a:ext cx="8229600" cy="711200"/>
          </a:xfrm>
        </p:spPr>
        <p:txBody>
          <a:bodyPr/>
          <a:lstStyle/>
          <a:p>
            <a:pPr eaLnBrk="1" hangingPunct="1"/>
            <a:r>
              <a:rPr lang="zh-CN" altLang="en-US" smtClean="0"/>
              <a:t>失效函数</a:t>
            </a:r>
          </a:p>
        </p:txBody>
      </p:sp>
      <p:sp>
        <p:nvSpPr>
          <p:cNvPr id="1283075" name="Rectangle 3"/>
          <p:cNvSpPr>
            <a:spLocks noGrp="1" noChangeArrowheads="1"/>
          </p:cNvSpPr>
          <p:nvPr>
            <p:ph type="body" idx="1"/>
          </p:nvPr>
        </p:nvSpPr>
        <p:spPr>
          <a:xfrm>
            <a:off x="827088" y="1557338"/>
            <a:ext cx="7772400" cy="4891087"/>
          </a:xfrm>
        </p:spPr>
        <p:txBody>
          <a:bodyPr/>
          <a:lstStyle/>
          <a:p>
            <a:pPr eaLnBrk="1" hangingPunct="1">
              <a:lnSpc>
                <a:spcPct val="80000"/>
              </a:lnSpc>
            </a:pPr>
            <a:r>
              <a:rPr lang="en-US" altLang="zh-CN" sz="2800" smtClean="0"/>
              <a:t>g(r,a)=r’</a:t>
            </a:r>
          </a:p>
          <a:p>
            <a:pPr eaLnBrk="1" hangingPunct="1">
              <a:lnSpc>
                <a:spcPct val="80000"/>
              </a:lnSpc>
            </a:pPr>
            <a:r>
              <a:rPr lang="en-US" altLang="zh-CN" sz="2800" smtClean="0"/>
              <a:t>state=f(r) </a:t>
            </a:r>
          </a:p>
          <a:p>
            <a:pPr eaLnBrk="1" hangingPunct="1">
              <a:lnSpc>
                <a:spcPct val="80000"/>
              </a:lnSpc>
            </a:pPr>
            <a:r>
              <a:rPr lang="en-US" altLang="zh-CN" sz="2800" smtClean="0"/>
              <a:t>f(r’)=g(state,a)</a:t>
            </a:r>
          </a:p>
          <a:p>
            <a:pPr eaLnBrk="1" hangingPunct="1">
              <a:lnSpc>
                <a:spcPct val="80000"/>
              </a:lnSpc>
            </a:pPr>
            <a:r>
              <a:rPr lang="en-US" altLang="zh-CN" sz="2800" smtClean="0"/>
              <a:t>if g(state,a)=fails state=f(r)</a:t>
            </a:r>
          </a:p>
          <a:p>
            <a:pPr eaLnBrk="1" hangingPunct="1"/>
            <a:r>
              <a:rPr lang="en-US" altLang="zh-CN" sz="2800" smtClean="0"/>
              <a:t>f(6)=0   f(2)=0  f(4)=1</a:t>
            </a:r>
          </a:p>
          <a:p>
            <a:pPr eaLnBrk="1" hangingPunct="1"/>
            <a:r>
              <a:rPr lang="en-US" altLang="zh-CN" sz="2800" smtClean="0"/>
              <a:t>d=3</a:t>
            </a:r>
          </a:p>
          <a:p>
            <a:pPr eaLnBrk="1" hangingPunct="1"/>
            <a:r>
              <a:rPr lang="en-US" altLang="zh-CN" sz="2800" smtClean="0">
                <a:hlinkClick r:id="rId2" action="ppaction://hlinksldjump"/>
              </a:rPr>
              <a:t>8</a:t>
            </a:r>
            <a:r>
              <a:rPr lang="en-US" altLang="zh-CN" sz="2800" smtClean="0"/>
              <a:t>=g(2,r) state=f(2)=0, f(8)=g(state,r)=0</a:t>
            </a:r>
          </a:p>
          <a:p>
            <a:pPr eaLnBrk="1" hangingPunct="1"/>
            <a:r>
              <a:rPr lang="en-US" altLang="zh-CN" sz="2800" smtClean="0">
                <a:hlinkClick r:id="rId2" action="ppaction://hlinksldjump"/>
              </a:rPr>
              <a:t>7</a:t>
            </a:r>
            <a:r>
              <a:rPr lang="en-US" altLang="zh-CN" sz="2800" smtClean="0"/>
              <a:t>=g(6,s) state=f(6)=0,f(7)=g(state,s)=g(0,s)=3</a:t>
            </a:r>
          </a:p>
          <a:p>
            <a:pPr eaLnBrk="1" hangingPunct="1"/>
            <a:r>
              <a:rPr lang="en-US" altLang="zh-CN" sz="2800" smtClean="0">
                <a:hlinkClick r:id="rId2" action="ppaction://hlinksldjump"/>
              </a:rPr>
              <a:t>5</a:t>
            </a:r>
            <a:r>
              <a:rPr lang="en-US" altLang="zh-CN" sz="2800" smtClean="0"/>
              <a:t>=g(4,e) state=f(4)=1,f(5)=g(1,e)=2</a:t>
            </a:r>
          </a:p>
          <a:p>
            <a:pPr eaLnBrk="1" hangingPunct="1"/>
            <a:r>
              <a:rPr lang="en-US" altLang="zh-CN" sz="2800" smtClean="0"/>
              <a:t>d=4</a:t>
            </a:r>
          </a:p>
          <a:p>
            <a:pPr eaLnBrk="1" hangingPunct="1"/>
            <a:r>
              <a:rPr lang="en-US" altLang="zh-CN" sz="2800" smtClean="0">
                <a:hlinkClick r:id="rId2" action="ppaction://hlinksldjump"/>
              </a:rPr>
              <a:t>9</a:t>
            </a:r>
            <a:r>
              <a:rPr lang="en-US" altLang="zh-CN" sz="2800" smtClean="0"/>
              <a:t>=g(8,s) state=f(8)=0,f(9)=g(0,s)=3</a:t>
            </a:r>
          </a:p>
          <a:p>
            <a:pPr eaLnBrk="1" hangingPunct="1">
              <a:lnSpc>
                <a:spcPct val="80000"/>
              </a:lnSpc>
            </a:pPr>
            <a:endParaRPr lang="zh-CN" altLang="en-US" sz="2800" smtClean="0"/>
          </a:p>
        </p:txBody>
      </p:sp>
      <p:grpSp>
        <p:nvGrpSpPr>
          <p:cNvPr id="122883" name="组合 3"/>
          <p:cNvGrpSpPr>
            <a:grpSpLocks/>
          </p:cNvGrpSpPr>
          <p:nvPr/>
        </p:nvGrpSpPr>
        <p:grpSpPr bwMode="auto">
          <a:xfrm>
            <a:off x="3995738" y="1412875"/>
            <a:ext cx="5113337" cy="2376488"/>
            <a:chOff x="1114425" y="2060575"/>
            <a:chExt cx="6769100" cy="3455988"/>
          </a:xfrm>
        </p:grpSpPr>
        <p:sp>
          <p:nvSpPr>
            <p:cNvPr id="122884" name="Oval 3"/>
            <p:cNvSpPr>
              <a:spLocks noChangeArrowheads="1"/>
            </p:cNvSpPr>
            <p:nvPr/>
          </p:nvSpPr>
          <p:spPr bwMode="auto">
            <a:xfrm>
              <a:off x="1692275" y="23479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0</a:t>
              </a:r>
            </a:p>
          </p:txBody>
        </p:sp>
        <p:sp>
          <p:nvSpPr>
            <p:cNvPr id="122885" name="Oval 4"/>
            <p:cNvSpPr>
              <a:spLocks noChangeArrowheads="1"/>
            </p:cNvSpPr>
            <p:nvPr/>
          </p:nvSpPr>
          <p:spPr bwMode="auto">
            <a:xfrm>
              <a:off x="3419475" y="23479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1</a:t>
              </a:r>
            </a:p>
          </p:txBody>
        </p:sp>
        <p:sp>
          <p:nvSpPr>
            <p:cNvPr id="122886" name="Oval 5"/>
            <p:cNvSpPr>
              <a:spLocks noChangeArrowheads="1"/>
            </p:cNvSpPr>
            <p:nvPr/>
          </p:nvSpPr>
          <p:spPr bwMode="auto">
            <a:xfrm>
              <a:off x="4787900" y="23479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2</a:t>
              </a:r>
            </a:p>
          </p:txBody>
        </p:sp>
        <p:sp>
          <p:nvSpPr>
            <p:cNvPr id="122887" name="Oval 6"/>
            <p:cNvSpPr>
              <a:spLocks noChangeArrowheads="1"/>
            </p:cNvSpPr>
            <p:nvPr/>
          </p:nvSpPr>
          <p:spPr bwMode="auto">
            <a:xfrm>
              <a:off x="6011863" y="23479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8</a:t>
              </a:r>
            </a:p>
          </p:txBody>
        </p:sp>
        <p:sp>
          <p:nvSpPr>
            <p:cNvPr id="122888" name="Oval 7"/>
            <p:cNvSpPr>
              <a:spLocks noChangeArrowheads="1"/>
            </p:cNvSpPr>
            <p:nvPr/>
          </p:nvSpPr>
          <p:spPr bwMode="auto">
            <a:xfrm>
              <a:off x="7235825" y="23479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9</a:t>
              </a:r>
            </a:p>
          </p:txBody>
        </p:sp>
        <p:sp>
          <p:nvSpPr>
            <p:cNvPr id="122889" name="Oval 8"/>
            <p:cNvSpPr>
              <a:spLocks noChangeArrowheads="1"/>
            </p:cNvSpPr>
            <p:nvPr/>
          </p:nvSpPr>
          <p:spPr bwMode="auto">
            <a:xfrm>
              <a:off x="4716463" y="3716338"/>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6</a:t>
              </a:r>
            </a:p>
          </p:txBody>
        </p:sp>
        <p:sp>
          <p:nvSpPr>
            <p:cNvPr id="122890" name="Oval 9"/>
            <p:cNvSpPr>
              <a:spLocks noChangeArrowheads="1"/>
            </p:cNvSpPr>
            <p:nvPr/>
          </p:nvSpPr>
          <p:spPr bwMode="auto">
            <a:xfrm>
              <a:off x="6011863" y="3716338"/>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7</a:t>
              </a:r>
            </a:p>
          </p:txBody>
        </p:sp>
        <p:sp>
          <p:nvSpPr>
            <p:cNvPr id="122891" name="Oval 10"/>
            <p:cNvSpPr>
              <a:spLocks noChangeArrowheads="1"/>
            </p:cNvSpPr>
            <p:nvPr/>
          </p:nvSpPr>
          <p:spPr bwMode="auto">
            <a:xfrm>
              <a:off x="3563938" y="486886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3</a:t>
              </a:r>
            </a:p>
          </p:txBody>
        </p:sp>
        <p:sp>
          <p:nvSpPr>
            <p:cNvPr id="122892" name="Oval 11"/>
            <p:cNvSpPr>
              <a:spLocks noChangeArrowheads="1"/>
            </p:cNvSpPr>
            <p:nvPr/>
          </p:nvSpPr>
          <p:spPr bwMode="auto">
            <a:xfrm>
              <a:off x="4787900" y="4795838"/>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4</a:t>
              </a:r>
            </a:p>
          </p:txBody>
        </p:sp>
        <p:sp>
          <p:nvSpPr>
            <p:cNvPr id="122893" name="Oval 12"/>
            <p:cNvSpPr>
              <a:spLocks noChangeArrowheads="1"/>
            </p:cNvSpPr>
            <p:nvPr/>
          </p:nvSpPr>
          <p:spPr bwMode="auto">
            <a:xfrm>
              <a:off x="6011863" y="4795838"/>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5</a:t>
              </a:r>
            </a:p>
          </p:txBody>
        </p:sp>
        <p:cxnSp>
          <p:nvCxnSpPr>
            <p:cNvPr id="122894" name="AutoShape 13"/>
            <p:cNvCxnSpPr>
              <a:cxnSpLocks noChangeShapeType="1"/>
              <a:stCxn id="122884" idx="4"/>
              <a:endCxn id="122891" idx="2"/>
            </p:cNvCxnSpPr>
            <p:nvPr/>
          </p:nvCxnSpPr>
          <p:spPr bwMode="auto">
            <a:xfrm rot="16200000" flipH="1">
              <a:off x="1691482" y="3320256"/>
              <a:ext cx="2197100" cy="1547813"/>
            </a:xfrm>
            <a:prstGeom prst="bentConnector2">
              <a:avLst/>
            </a:prstGeom>
            <a:noFill/>
            <a:ln w="9525">
              <a:solidFill>
                <a:schemeClr val="tx1"/>
              </a:solidFill>
              <a:miter lim="800000"/>
              <a:headEnd/>
              <a:tailEnd type="triangle" w="med" len="med"/>
            </a:ln>
          </p:spPr>
        </p:cxnSp>
        <p:sp>
          <p:nvSpPr>
            <p:cNvPr id="122895" name="Line 14"/>
            <p:cNvSpPr>
              <a:spLocks noChangeShapeType="1"/>
            </p:cNvSpPr>
            <p:nvPr/>
          </p:nvSpPr>
          <p:spPr bwMode="auto">
            <a:xfrm>
              <a:off x="2339975" y="2636838"/>
              <a:ext cx="1079500" cy="0"/>
            </a:xfrm>
            <a:prstGeom prst="line">
              <a:avLst/>
            </a:prstGeom>
            <a:noFill/>
            <a:ln w="9525">
              <a:solidFill>
                <a:schemeClr val="tx1"/>
              </a:solidFill>
              <a:round/>
              <a:headEnd/>
              <a:tailEnd type="triangle" w="med" len="med"/>
            </a:ln>
          </p:spPr>
          <p:txBody>
            <a:bodyPr/>
            <a:lstStyle/>
            <a:p>
              <a:endParaRPr lang="zh-CN" altLang="en-US"/>
            </a:p>
          </p:txBody>
        </p:sp>
        <p:sp>
          <p:nvSpPr>
            <p:cNvPr id="122896" name="Line 15"/>
            <p:cNvSpPr>
              <a:spLocks noChangeShapeType="1"/>
            </p:cNvSpPr>
            <p:nvPr/>
          </p:nvSpPr>
          <p:spPr bwMode="auto">
            <a:xfrm>
              <a:off x="4067175" y="2636838"/>
              <a:ext cx="720725" cy="0"/>
            </a:xfrm>
            <a:prstGeom prst="line">
              <a:avLst/>
            </a:prstGeom>
            <a:noFill/>
            <a:ln w="9525">
              <a:solidFill>
                <a:schemeClr val="tx1"/>
              </a:solidFill>
              <a:round/>
              <a:headEnd/>
              <a:tailEnd type="triangle" w="med" len="med"/>
            </a:ln>
          </p:spPr>
          <p:txBody>
            <a:bodyPr/>
            <a:lstStyle/>
            <a:p>
              <a:endParaRPr lang="zh-CN" altLang="en-US"/>
            </a:p>
          </p:txBody>
        </p:sp>
        <p:sp>
          <p:nvSpPr>
            <p:cNvPr id="122897" name="Line 16"/>
            <p:cNvSpPr>
              <a:spLocks noChangeShapeType="1"/>
            </p:cNvSpPr>
            <p:nvPr/>
          </p:nvSpPr>
          <p:spPr bwMode="auto">
            <a:xfrm>
              <a:off x="5435600" y="2636838"/>
              <a:ext cx="576263" cy="0"/>
            </a:xfrm>
            <a:prstGeom prst="line">
              <a:avLst/>
            </a:prstGeom>
            <a:noFill/>
            <a:ln w="9525">
              <a:solidFill>
                <a:schemeClr val="tx1"/>
              </a:solidFill>
              <a:round/>
              <a:headEnd/>
              <a:tailEnd type="triangle" w="med" len="med"/>
            </a:ln>
          </p:spPr>
          <p:txBody>
            <a:bodyPr/>
            <a:lstStyle/>
            <a:p>
              <a:endParaRPr lang="zh-CN" altLang="en-US"/>
            </a:p>
          </p:txBody>
        </p:sp>
        <p:sp>
          <p:nvSpPr>
            <p:cNvPr id="122898" name="Line 17"/>
            <p:cNvSpPr>
              <a:spLocks noChangeShapeType="1"/>
            </p:cNvSpPr>
            <p:nvPr/>
          </p:nvSpPr>
          <p:spPr bwMode="auto">
            <a:xfrm>
              <a:off x="6659563" y="2636838"/>
              <a:ext cx="576262" cy="0"/>
            </a:xfrm>
            <a:prstGeom prst="line">
              <a:avLst/>
            </a:prstGeom>
            <a:noFill/>
            <a:ln w="9525">
              <a:solidFill>
                <a:schemeClr val="tx1"/>
              </a:solidFill>
              <a:round/>
              <a:headEnd/>
              <a:tailEnd type="triangle" w="med" len="med"/>
            </a:ln>
          </p:spPr>
          <p:txBody>
            <a:bodyPr/>
            <a:lstStyle/>
            <a:p>
              <a:endParaRPr lang="zh-CN" altLang="en-US"/>
            </a:p>
          </p:txBody>
        </p:sp>
        <p:cxnSp>
          <p:nvCxnSpPr>
            <p:cNvPr id="122899" name="AutoShape 18"/>
            <p:cNvCxnSpPr>
              <a:cxnSpLocks noChangeShapeType="1"/>
              <a:stCxn id="122885" idx="4"/>
              <a:endCxn id="122889" idx="2"/>
            </p:cNvCxnSpPr>
            <p:nvPr/>
          </p:nvCxnSpPr>
          <p:spPr bwMode="auto">
            <a:xfrm rot="16200000" flipH="1">
              <a:off x="3707606" y="3031332"/>
              <a:ext cx="1044575" cy="973138"/>
            </a:xfrm>
            <a:prstGeom prst="bentConnector2">
              <a:avLst/>
            </a:prstGeom>
            <a:noFill/>
            <a:ln w="9525">
              <a:solidFill>
                <a:schemeClr val="tx1"/>
              </a:solidFill>
              <a:miter lim="800000"/>
              <a:headEnd/>
              <a:tailEnd type="triangle" w="med" len="med"/>
            </a:ln>
          </p:spPr>
        </p:cxnSp>
        <p:sp>
          <p:nvSpPr>
            <p:cNvPr id="122900" name="Line 19"/>
            <p:cNvSpPr>
              <a:spLocks noChangeShapeType="1"/>
            </p:cNvSpPr>
            <p:nvPr/>
          </p:nvSpPr>
          <p:spPr bwMode="auto">
            <a:xfrm>
              <a:off x="4211638" y="5156200"/>
              <a:ext cx="576262" cy="0"/>
            </a:xfrm>
            <a:prstGeom prst="line">
              <a:avLst/>
            </a:prstGeom>
            <a:noFill/>
            <a:ln w="9525">
              <a:solidFill>
                <a:schemeClr val="tx1"/>
              </a:solidFill>
              <a:round/>
              <a:headEnd/>
              <a:tailEnd type="triangle" w="med" len="med"/>
            </a:ln>
          </p:spPr>
          <p:txBody>
            <a:bodyPr/>
            <a:lstStyle/>
            <a:p>
              <a:endParaRPr lang="zh-CN" altLang="en-US"/>
            </a:p>
          </p:txBody>
        </p:sp>
        <p:sp>
          <p:nvSpPr>
            <p:cNvPr id="122901" name="Line 20"/>
            <p:cNvSpPr>
              <a:spLocks noChangeShapeType="1"/>
            </p:cNvSpPr>
            <p:nvPr/>
          </p:nvSpPr>
          <p:spPr bwMode="auto">
            <a:xfrm>
              <a:off x="5435600" y="5156200"/>
              <a:ext cx="576263" cy="0"/>
            </a:xfrm>
            <a:prstGeom prst="line">
              <a:avLst/>
            </a:prstGeom>
            <a:noFill/>
            <a:ln w="9525">
              <a:solidFill>
                <a:schemeClr val="tx1"/>
              </a:solidFill>
              <a:round/>
              <a:headEnd/>
              <a:tailEnd type="triangle" w="med" len="med"/>
            </a:ln>
          </p:spPr>
          <p:txBody>
            <a:bodyPr/>
            <a:lstStyle/>
            <a:p>
              <a:endParaRPr lang="zh-CN" altLang="en-US"/>
            </a:p>
          </p:txBody>
        </p:sp>
        <p:sp>
          <p:nvSpPr>
            <p:cNvPr id="122902" name="Line 21"/>
            <p:cNvSpPr>
              <a:spLocks noChangeShapeType="1"/>
            </p:cNvSpPr>
            <p:nvPr/>
          </p:nvSpPr>
          <p:spPr bwMode="auto">
            <a:xfrm>
              <a:off x="5364163" y="4003675"/>
              <a:ext cx="647700" cy="0"/>
            </a:xfrm>
            <a:prstGeom prst="line">
              <a:avLst/>
            </a:prstGeom>
            <a:noFill/>
            <a:ln w="9525">
              <a:solidFill>
                <a:schemeClr val="tx1"/>
              </a:solidFill>
              <a:round/>
              <a:headEnd/>
              <a:tailEnd type="triangle" w="med" len="med"/>
            </a:ln>
          </p:spPr>
          <p:txBody>
            <a:bodyPr/>
            <a:lstStyle/>
            <a:p>
              <a:endParaRPr lang="zh-CN" altLang="en-US"/>
            </a:p>
          </p:txBody>
        </p:sp>
        <p:cxnSp>
          <p:nvCxnSpPr>
            <p:cNvPr id="122903" name="AutoShape 22"/>
            <p:cNvCxnSpPr>
              <a:cxnSpLocks noChangeShapeType="1"/>
              <a:stCxn id="122884" idx="0"/>
              <a:endCxn id="122884" idx="3"/>
            </p:cNvCxnSpPr>
            <p:nvPr/>
          </p:nvCxnSpPr>
          <p:spPr bwMode="auto">
            <a:xfrm rot="-5400000" flipH="1" flipV="1">
              <a:off x="1625600" y="2509838"/>
              <a:ext cx="552450" cy="228600"/>
            </a:xfrm>
            <a:prstGeom prst="curvedConnector5">
              <a:avLst>
                <a:gd name="adj1" fmla="val -62648"/>
                <a:gd name="adj2" fmla="val 393745"/>
                <a:gd name="adj3" fmla="val 97699"/>
              </a:avLst>
            </a:prstGeom>
            <a:noFill/>
            <a:ln w="9525">
              <a:solidFill>
                <a:schemeClr val="tx1"/>
              </a:solidFill>
              <a:round/>
              <a:headEnd/>
              <a:tailEnd type="triangle" w="med" len="med"/>
            </a:ln>
          </p:spPr>
        </p:cxnSp>
        <p:sp>
          <p:nvSpPr>
            <p:cNvPr id="122904" name="Text Box 23"/>
            <p:cNvSpPr txBox="1">
              <a:spLocks noChangeArrowheads="1"/>
            </p:cNvSpPr>
            <p:nvPr/>
          </p:nvSpPr>
          <p:spPr bwMode="auto">
            <a:xfrm>
              <a:off x="1114425" y="2060575"/>
              <a:ext cx="1296988"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¬{h,s}</a:t>
              </a:r>
            </a:p>
          </p:txBody>
        </p:sp>
        <p:sp>
          <p:nvSpPr>
            <p:cNvPr id="122905" name="Text Box 24"/>
            <p:cNvSpPr txBox="1">
              <a:spLocks noChangeArrowheads="1"/>
            </p:cNvSpPr>
            <p:nvPr/>
          </p:nvSpPr>
          <p:spPr bwMode="auto">
            <a:xfrm>
              <a:off x="2555874" y="2203450"/>
              <a:ext cx="5762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endParaRPr kumimoji="1" lang="zh-CN" altLang="en-US">
                <a:solidFill>
                  <a:srgbClr val="272777"/>
                </a:solidFill>
              </a:endParaRPr>
            </a:p>
          </p:txBody>
        </p:sp>
        <p:sp>
          <p:nvSpPr>
            <p:cNvPr id="122906" name="Text Box 25"/>
            <p:cNvSpPr txBox="1">
              <a:spLocks noChangeArrowheads="1"/>
            </p:cNvSpPr>
            <p:nvPr/>
          </p:nvSpPr>
          <p:spPr bwMode="auto">
            <a:xfrm>
              <a:off x="2555874" y="2060575"/>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h</a:t>
              </a:r>
            </a:p>
          </p:txBody>
        </p:sp>
        <p:sp>
          <p:nvSpPr>
            <p:cNvPr id="122907" name="Text Box 26"/>
            <p:cNvSpPr txBox="1">
              <a:spLocks noChangeArrowheads="1"/>
            </p:cNvSpPr>
            <p:nvPr/>
          </p:nvSpPr>
          <p:spPr bwMode="auto">
            <a:xfrm>
              <a:off x="4140200" y="2132013"/>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e</a:t>
              </a:r>
            </a:p>
          </p:txBody>
        </p:sp>
        <p:sp>
          <p:nvSpPr>
            <p:cNvPr id="122908" name="Text Box 27"/>
            <p:cNvSpPr txBox="1">
              <a:spLocks noChangeArrowheads="1"/>
            </p:cNvSpPr>
            <p:nvPr/>
          </p:nvSpPr>
          <p:spPr bwMode="auto">
            <a:xfrm>
              <a:off x="5364163" y="2132013"/>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r</a:t>
              </a:r>
            </a:p>
          </p:txBody>
        </p:sp>
        <p:sp>
          <p:nvSpPr>
            <p:cNvPr id="122909" name="Text Box 28"/>
            <p:cNvSpPr txBox="1">
              <a:spLocks noChangeArrowheads="1"/>
            </p:cNvSpPr>
            <p:nvPr/>
          </p:nvSpPr>
          <p:spPr bwMode="auto">
            <a:xfrm>
              <a:off x="6732587" y="2203450"/>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s</a:t>
              </a:r>
            </a:p>
          </p:txBody>
        </p:sp>
        <p:sp>
          <p:nvSpPr>
            <p:cNvPr id="122910" name="Text Box 29"/>
            <p:cNvSpPr txBox="1">
              <a:spLocks noChangeArrowheads="1"/>
            </p:cNvSpPr>
            <p:nvPr/>
          </p:nvSpPr>
          <p:spPr bwMode="auto">
            <a:xfrm>
              <a:off x="4067174" y="3484562"/>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i</a:t>
              </a:r>
            </a:p>
          </p:txBody>
        </p:sp>
        <p:sp>
          <p:nvSpPr>
            <p:cNvPr id="122911" name="Text Box 30"/>
            <p:cNvSpPr txBox="1">
              <a:spLocks noChangeArrowheads="1"/>
            </p:cNvSpPr>
            <p:nvPr/>
          </p:nvSpPr>
          <p:spPr bwMode="auto">
            <a:xfrm>
              <a:off x="5364163" y="3484562"/>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s</a:t>
              </a:r>
            </a:p>
          </p:txBody>
        </p:sp>
        <p:sp>
          <p:nvSpPr>
            <p:cNvPr id="122912" name="Text Box 31"/>
            <p:cNvSpPr txBox="1">
              <a:spLocks noChangeArrowheads="1"/>
            </p:cNvSpPr>
            <p:nvPr/>
          </p:nvSpPr>
          <p:spPr bwMode="auto">
            <a:xfrm>
              <a:off x="2700338" y="4637088"/>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s</a:t>
              </a:r>
            </a:p>
          </p:txBody>
        </p:sp>
        <p:sp>
          <p:nvSpPr>
            <p:cNvPr id="122913" name="Text Box 32"/>
            <p:cNvSpPr txBox="1">
              <a:spLocks noChangeArrowheads="1"/>
            </p:cNvSpPr>
            <p:nvPr/>
          </p:nvSpPr>
          <p:spPr bwMode="auto">
            <a:xfrm>
              <a:off x="4211638" y="4637088"/>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h</a:t>
              </a:r>
            </a:p>
          </p:txBody>
        </p:sp>
        <p:sp>
          <p:nvSpPr>
            <p:cNvPr id="122914" name="Text Box 33"/>
            <p:cNvSpPr txBox="1">
              <a:spLocks noChangeArrowheads="1"/>
            </p:cNvSpPr>
            <p:nvPr/>
          </p:nvSpPr>
          <p:spPr bwMode="auto">
            <a:xfrm>
              <a:off x="5508625" y="4637088"/>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83075">
                                            <p:txEl>
                                              <p:pRg st="5" end="5"/>
                                            </p:txEl>
                                          </p:spTgt>
                                        </p:tgtEl>
                                        <p:attrNameLst>
                                          <p:attrName>style.visibility</p:attrName>
                                        </p:attrNameLst>
                                      </p:cBhvr>
                                      <p:to>
                                        <p:strVal val="visible"/>
                                      </p:to>
                                    </p:set>
                                    <p:animEffect transition="in" filter="blinds(horizontal)">
                                      <p:cBhvr>
                                        <p:cTn id="7" dur="500"/>
                                        <p:tgtEl>
                                          <p:spTgt spid="1283075">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83075">
                                            <p:txEl>
                                              <p:pRg st="6" end="6"/>
                                            </p:txEl>
                                          </p:spTgt>
                                        </p:tgtEl>
                                        <p:attrNameLst>
                                          <p:attrName>style.visibility</p:attrName>
                                        </p:attrNameLst>
                                      </p:cBhvr>
                                      <p:to>
                                        <p:strVal val="visible"/>
                                      </p:to>
                                    </p:set>
                                    <p:animEffect transition="in" filter="blinds(horizontal)">
                                      <p:cBhvr>
                                        <p:cTn id="12" dur="500"/>
                                        <p:tgtEl>
                                          <p:spTgt spid="1283075">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83075">
                                            <p:txEl>
                                              <p:pRg st="7" end="7"/>
                                            </p:txEl>
                                          </p:spTgt>
                                        </p:tgtEl>
                                        <p:attrNameLst>
                                          <p:attrName>style.visibility</p:attrName>
                                        </p:attrNameLst>
                                      </p:cBhvr>
                                      <p:to>
                                        <p:strVal val="visible"/>
                                      </p:to>
                                    </p:set>
                                    <p:animEffect transition="in" filter="blinds(horizontal)">
                                      <p:cBhvr>
                                        <p:cTn id="17" dur="500"/>
                                        <p:tgtEl>
                                          <p:spTgt spid="1283075">
                                            <p:txEl>
                                              <p:pRg st="7" end="7"/>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83075">
                                            <p:txEl>
                                              <p:pRg st="8" end="8"/>
                                            </p:txEl>
                                          </p:spTgt>
                                        </p:tgtEl>
                                        <p:attrNameLst>
                                          <p:attrName>style.visibility</p:attrName>
                                        </p:attrNameLst>
                                      </p:cBhvr>
                                      <p:to>
                                        <p:strVal val="visible"/>
                                      </p:to>
                                    </p:set>
                                    <p:animEffect transition="in" filter="blinds(horizontal)">
                                      <p:cBhvr>
                                        <p:cTn id="22" dur="500"/>
                                        <p:tgtEl>
                                          <p:spTgt spid="1283075">
                                            <p:txEl>
                                              <p:pRg st="8" end="8"/>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283075">
                                            <p:txEl>
                                              <p:pRg st="9" end="9"/>
                                            </p:txEl>
                                          </p:spTgt>
                                        </p:tgtEl>
                                        <p:attrNameLst>
                                          <p:attrName>style.visibility</p:attrName>
                                        </p:attrNameLst>
                                      </p:cBhvr>
                                      <p:to>
                                        <p:strVal val="visible"/>
                                      </p:to>
                                    </p:set>
                                    <p:animEffect transition="in" filter="blinds(horizontal)">
                                      <p:cBhvr>
                                        <p:cTn id="27" dur="500"/>
                                        <p:tgtEl>
                                          <p:spTgt spid="1283075">
                                            <p:txEl>
                                              <p:pRg st="9" end="9"/>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283075">
                                            <p:txEl>
                                              <p:pRg st="10" end="10"/>
                                            </p:txEl>
                                          </p:spTgt>
                                        </p:tgtEl>
                                        <p:attrNameLst>
                                          <p:attrName>style.visibility</p:attrName>
                                        </p:attrNameLst>
                                      </p:cBhvr>
                                      <p:to>
                                        <p:strVal val="visible"/>
                                      </p:to>
                                    </p:set>
                                    <p:animEffect transition="in" filter="blinds(horizontal)">
                                      <p:cBhvr>
                                        <p:cTn id="32" dur="500"/>
                                        <p:tgtEl>
                                          <p:spTgt spid="128307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noChangeArrowheads="1"/>
          </p:cNvSpPr>
          <p:nvPr>
            <p:ph type="title"/>
          </p:nvPr>
        </p:nvSpPr>
        <p:spPr/>
        <p:txBody>
          <a:bodyPr/>
          <a:lstStyle/>
          <a:p>
            <a:pPr eaLnBrk="1" hangingPunct="1"/>
            <a:r>
              <a:rPr lang="zh-CN" altLang="en-US" smtClean="0"/>
              <a:t>输出函数</a:t>
            </a:r>
          </a:p>
        </p:txBody>
      </p:sp>
      <p:sp>
        <p:nvSpPr>
          <p:cNvPr id="1284099" name="Rectangle 3"/>
          <p:cNvSpPr>
            <a:spLocks noGrp="1" noChangeArrowheads="1"/>
          </p:cNvSpPr>
          <p:nvPr>
            <p:ph type="body" idx="1"/>
          </p:nvPr>
        </p:nvSpPr>
        <p:spPr/>
        <p:txBody>
          <a:bodyPr/>
          <a:lstStyle/>
          <a:p>
            <a:pPr eaLnBrk="1" hangingPunct="1"/>
            <a:r>
              <a:rPr lang="zh-CN" altLang="en-US" smtClean="0"/>
              <a:t>在计算失效函数的过程中，也更新了输出函数。当求出</a:t>
            </a:r>
            <a:r>
              <a:rPr lang="en-US" altLang="zh-CN" i="1" smtClean="0"/>
              <a:t>f</a:t>
            </a:r>
            <a:r>
              <a:rPr lang="en-US" altLang="zh-CN" smtClean="0"/>
              <a:t>(s) = </a:t>
            </a:r>
            <a:r>
              <a:rPr lang="en-US" altLang="zh-CN" i="1" smtClean="0"/>
              <a:t>s</a:t>
            </a:r>
            <a:r>
              <a:rPr lang="en-US" altLang="zh-CN" smtClean="0"/>
              <a:t>’</a:t>
            </a:r>
            <a:r>
              <a:rPr lang="zh-CN" altLang="en-US" smtClean="0"/>
              <a:t>时，我们把状态</a:t>
            </a:r>
            <a:r>
              <a:rPr lang="en-US" altLang="zh-CN" i="1" smtClean="0"/>
              <a:t>s</a:t>
            </a:r>
            <a:r>
              <a:rPr lang="zh-CN" altLang="en-US" smtClean="0"/>
              <a:t>的输出和状态</a:t>
            </a:r>
            <a:r>
              <a:rPr lang="en-US" altLang="zh-CN" i="1" smtClean="0"/>
              <a:t>s</a:t>
            </a:r>
            <a:r>
              <a:rPr lang="en-US" altLang="zh-CN" smtClean="0"/>
              <a:t>’</a:t>
            </a:r>
            <a:r>
              <a:rPr lang="zh-CN" altLang="en-US" smtClean="0"/>
              <a:t>的输出合并到一起。</a:t>
            </a:r>
          </a:p>
          <a:p>
            <a:pPr eaLnBrk="1" hangingPunct="1"/>
            <a:r>
              <a:rPr lang="zh-CN" altLang="en-US" smtClean="0"/>
              <a:t>对于上面的例子，</a:t>
            </a:r>
            <a:r>
              <a:rPr lang="en-US" altLang="zh-CN" i="1" smtClean="0"/>
              <a:t>f</a:t>
            </a:r>
            <a:r>
              <a:rPr lang="en-US" altLang="zh-CN" smtClean="0"/>
              <a:t>(5) = 2</a:t>
            </a:r>
            <a:r>
              <a:rPr lang="zh-CN" altLang="en-US" smtClean="0"/>
              <a:t>。这时，把状态</a:t>
            </a:r>
            <a:r>
              <a:rPr lang="en-US" altLang="zh-CN" smtClean="0"/>
              <a:t>2</a:t>
            </a:r>
            <a:r>
              <a:rPr lang="zh-CN" altLang="en-US" smtClean="0"/>
              <a:t>的输出集，也就是</a:t>
            </a:r>
            <a:r>
              <a:rPr lang="en-US" altLang="zh-CN" smtClean="0"/>
              <a:t>{</a:t>
            </a:r>
            <a:r>
              <a:rPr lang="en-US" altLang="zh-CN" i="1" smtClean="0"/>
              <a:t>he</a:t>
            </a:r>
            <a:r>
              <a:rPr lang="en-US" altLang="zh-CN" smtClean="0"/>
              <a:t>}</a:t>
            </a:r>
            <a:r>
              <a:rPr lang="zh-CN" altLang="en-US" smtClean="0"/>
              <a:t>，增加到状态</a:t>
            </a:r>
            <a:r>
              <a:rPr lang="en-US" altLang="zh-CN" smtClean="0"/>
              <a:t>5</a:t>
            </a:r>
            <a:r>
              <a:rPr lang="zh-CN" altLang="en-US" smtClean="0"/>
              <a:t>的输出集中，这样就得到了</a:t>
            </a:r>
            <a:r>
              <a:rPr lang="en-US" altLang="zh-CN" smtClean="0"/>
              <a:t>5</a:t>
            </a:r>
            <a:r>
              <a:rPr lang="zh-CN" altLang="en-US" smtClean="0"/>
              <a:t>的新的输出集合</a:t>
            </a:r>
            <a:r>
              <a:rPr lang="en-US" altLang="zh-CN" smtClean="0"/>
              <a:t>{</a:t>
            </a:r>
            <a:r>
              <a:rPr lang="en-US" altLang="zh-CN" i="1" smtClean="0"/>
              <a:t>he</a:t>
            </a:r>
            <a:r>
              <a:rPr lang="en-US" altLang="zh-CN" smtClean="0"/>
              <a:t>, </a:t>
            </a:r>
            <a:r>
              <a:rPr lang="en-US" altLang="zh-CN" i="1" smtClean="0"/>
              <a:t>she</a:t>
            </a:r>
            <a:r>
              <a:rPr lang="en-US" altLang="zh-CN" smtClean="0"/>
              <a:t>}</a:t>
            </a:r>
            <a:r>
              <a:rPr lang="zh-CN" altLang="en-US" smtClean="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84099">
                                            <p:txEl>
                                              <p:pRg st="0" end="0"/>
                                            </p:txEl>
                                          </p:spTgt>
                                        </p:tgtEl>
                                        <p:attrNameLst>
                                          <p:attrName>style.visibility</p:attrName>
                                        </p:attrNameLst>
                                      </p:cBhvr>
                                      <p:to>
                                        <p:strVal val="visible"/>
                                      </p:to>
                                    </p:set>
                                    <p:animEffect transition="in" filter="blinds(horizontal)">
                                      <p:cBhvr>
                                        <p:cTn id="7" dur="500"/>
                                        <p:tgtEl>
                                          <p:spTgt spid="1284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84099">
                                            <p:txEl>
                                              <p:pRg st="1" end="1"/>
                                            </p:txEl>
                                          </p:spTgt>
                                        </p:tgtEl>
                                        <p:attrNameLst>
                                          <p:attrName>style.visibility</p:attrName>
                                        </p:attrNameLst>
                                      </p:cBhvr>
                                      <p:to>
                                        <p:strVal val="visible"/>
                                      </p:to>
                                    </p:set>
                                    <p:animEffect transition="in" filter="blinds(horizontal)">
                                      <p:cBhvr>
                                        <p:cTn id="12" dur="500"/>
                                        <p:tgtEl>
                                          <p:spTgt spid="128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ChangeArrowheads="1"/>
          </p:cNvSpPr>
          <p:nvPr/>
        </p:nvSpPr>
        <p:spPr bwMode="auto">
          <a:xfrm>
            <a:off x="1187450" y="692150"/>
            <a:ext cx="6624638" cy="5832475"/>
          </a:xfrm>
          <a:prstGeom prst="rect">
            <a:avLst/>
          </a:prstGeom>
          <a:solidFill>
            <a:srgbClr val="FFFFFF"/>
          </a:solidFill>
          <a:ln w="9525">
            <a:solidFill>
              <a:srgbClr val="000000"/>
            </a:solidFill>
            <a:miter lim="800000"/>
            <a:headEnd/>
            <a:tailEnd/>
          </a:ln>
        </p:spPr>
        <p:txBody>
          <a:bodyPr/>
          <a:lstStyle/>
          <a:p>
            <a:r>
              <a:rPr lang="zh-CN" altLang="en-US" sz="1800">
                <a:latin typeface="宋体" charset="-122"/>
                <a:ea typeface="宋体" charset="-122"/>
              </a:rPr>
              <a:t>算法</a:t>
            </a:r>
            <a:r>
              <a:rPr lang="en-US" altLang="zh-CN" sz="1800">
                <a:latin typeface="宋体" charset="-122"/>
                <a:ea typeface="宋体" charset="-122"/>
              </a:rPr>
              <a:t>2</a:t>
            </a:r>
            <a:r>
              <a:rPr lang="zh-CN" altLang="en-US" sz="1800" b="0">
                <a:latin typeface="宋体" charset="-122"/>
                <a:ea typeface="宋体" charset="-122"/>
              </a:rPr>
              <a:t>：</a:t>
            </a:r>
            <a:r>
              <a:rPr lang="zh-CN" altLang="en-US" sz="1800" b="0">
                <a:latin typeface="楷体_GB2312" pitchFamily="49" charset="-122"/>
              </a:rPr>
              <a:t>建立</a:t>
            </a:r>
            <a:r>
              <a:rPr lang="zh-CN" altLang="en-US" sz="1800" b="0"/>
              <a:t>失效函数</a:t>
            </a:r>
            <a:r>
              <a:rPr lang="en-US" altLang="zh-CN" sz="1800" b="0" i="1">
                <a:ea typeface="宋体" charset="-122"/>
              </a:rPr>
              <a:t>f</a:t>
            </a:r>
            <a:r>
              <a:rPr lang="zh-CN" altLang="en-US" sz="1800" b="0">
                <a:latin typeface="宋体" charset="-122"/>
                <a:ea typeface="宋体" charset="-122"/>
              </a:rPr>
              <a:t>。</a:t>
            </a:r>
          </a:p>
          <a:p>
            <a:r>
              <a:rPr lang="zh-CN" altLang="en-US" sz="1800">
                <a:latin typeface="宋体" charset="-122"/>
                <a:ea typeface="宋体" charset="-122"/>
              </a:rPr>
              <a:t>输入</a:t>
            </a:r>
            <a:r>
              <a:rPr lang="zh-CN" altLang="en-US" sz="1800" b="0">
                <a:latin typeface="宋体" charset="-122"/>
                <a:ea typeface="宋体" charset="-122"/>
              </a:rPr>
              <a:t>：</a:t>
            </a:r>
            <a:r>
              <a:rPr lang="zh-CN" altLang="en-US" sz="1800" b="0">
                <a:latin typeface="楷体_GB2312" pitchFamily="49" charset="-122"/>
              </a:rPr>
              <a:t>转向函数</a:t>
            </a:r>
            <a:r>
              <a:rPr lang="en-US" altLang="zh-CN" sz="1800" b="0" i="1"/>
              <a:t>g</a:t>
            </a:r>
            <a:r>
              <a:rPr lang="zh-CN" altLang="en-US" sz="1800" b="0">
                <a:latin typeface="楷体_GB2312" pitchFamily="49" charset="-122"/>
              </a:rPr>
              <a:t>和部分的输出函数</a:t>
            </a:r>
            <a:r>
              <a:rPr lang="en-US" altLang="zh-CN" sz="1800" b="0" i="1"/>
              <a:t>output</a:t>
            </a:r>
            <a:r>
              <a:rPr lang="zh-CN" altLang="en-US" sz="1800" b="0">
                <a:latin typeface="宋体" charset="-122"/>
                <a:ea typeface="宋体" charset="-122"/>
              </a:rPr>
              <a:t>。</a:t>
            </a:r>
          </a:p>
          <a:p>
            <a:pPr algn="just"/>
            <a:r>
              <a:rPr lang="zh-CN" altLang="en-US" sz="1800">
                <a:latin typeface="宋体" charset="-122"/>
                <a:ea typeface="宋体" charset="-122"/>
              </a:rPr>
              <a:t>输出</a:t>
            </a:r>
            <a:r>
              <a:rPr lang="zh-CN" altLang="en-US" sz="1800" b="0">
                <a:latin typeface="宋体" charset="-122"/>
                <a:ea typeface="宋体" charset="-122"/>
              </a:rPr>
              <a:t>：</a:t>
            </a:r>
            <a:r>
              <a:rPr lang="zh-CN" altLang="en-US" sz="1800" b="0"/>
              <a:t>失效函数</a:t>
            </a:r>
            <a:r>
              <a:rPr lang="en-US" altLang="zh-CN" sz="1800" b="0" i="1">
                <a:ea typeface="宋体" charset="-122"/>
              </a:rPr>
              <a:t>f</a:t>
            </a:r>
            <a:r>
              <a:rPr lang="zh-CN" altLang="en-US" sz="1800" b="0"/>
              <a:t>和完整</a:t>
            </a:r>
            <a:r>
              <a:rPr lang="zh-CN" altLang="en-US" sz="1800" b="0">
                <a:ea typeface="宋体" charset="-122"/>
              </a:rPr>
              <a:t>的</a:t>
            </a:r>
            <a:r>
              <a:rPr lang="zh-CN" altLang="en-US" sz="1800" b="0">
                <a:latin typeface="楷体_GB2312" pitchFamily="49" charset="-122"/>
              </a:rPr>
              <a:t>输出函数</a:t>
            </a:r>
            <a:r>
              <a:rPr lang="en-US" altLang="zh-CN" sz="1800" b="0" i="1"/>
              <a:t>output</a:t>
            </a:r>
            <a:r>
              <a:rPr lang="zh-CN" altLang="en-US" sz="1800" b="0">
                <a:latin typeface="宋体" charset="-122"/>
                <a:ea typeface="宋体" charset="-122"/>
              </a:rPr>
              <a:t>。</a:t>
            </a:r>
          </a:p>
          <a:p>
            <a:r>
              <a:rPr lang="zh-CN" altLang="en-US" sz="1800">
                <a:latin typeface="Arial" charset="0"/>
                <a:ea typeface="宋体" charset="-122"/>
              </a:rPr>
              <a:t>方法</a:t>
            </a:r>
            <a:r>
              <a:rPr lang="en-US" altLang="zh-CN" sz="1800">
                <a:latin typeface="Arial" charset="0"/>
                <a:ea typeface="宋体" charset="-122"/>
              </a:rPr>
              <a:t>:</a:t>
            </a:r>
          </a:p>
          <a:p>
            <a:endParaRPr lang="zh-CN" altLang="en-US" sz="1800" b="0">
              <a:latin typeface="Arial" charset="0"/>
              <a:ea typeface="宋体" charset="-122"/>
            </a:endParaRPr>
          </a:p>
        </p:txBody>
      </p:sp>
      <p:pic>
        <p:nvPicPr>
          <p:cNvPr id="124930" name="Picture 3"/>
          <p:cNvPicPr>
            <a:picLocks noChangeAspect="1" noChangeArrowheads="1"/>
          </p:cNvPicPr>
          <p:nvPr/>
        </p:nvPicPr>
        <p:blipFill>
          <a:blip r:embed="rId2"/>
          <a:srcRect/>
          <a:stretch>
            <a:fillRect/>
          </a:stretch>
        </p:blipFill>
        <p:spPr bwMode="auto">
          <a:xfrm>
            <a:off x="1979613" y="1557338"/>
            <a:ext cx="4321175" cy="4895850"/>
          </a:xfrm>
          <a:prstGeom prst="rect">
            <a:avLst/>
          </a:prstGeom>
          <a:noFill/>
          <a:ln w="9525">
            <a:noFill/>
            <a:miter lim="800000"/>
            <a:headEnd/>
            <a:tailEnd/>
          </a:ln>
        </p:spPr>
      </p:pic>
      <p:sp>
        <p:nvSpPr>
          <p:cNvPr id="124931" name="Text Box 4"/>
          <p:cNvSpPr txBox="1">
            <a:spLocks noChangeArrowheads="1"/>
          </p:cNvSpPr>
          <p:nvPr/>
        </p:nvSpPr>
        <p:spPr bwMode="auto">
          <a:xfrm>
            <a:off x="2484438" y="6518275"/>
            <a:ext cx="5113337" cy="366713"/>
          </a:xfrm>
          <a:prstGeom prst="rect">
            <a:avLst/>
          </a:prstGeom>
          <a:noFill/>
          <a:ln w="9525">
            <a:noFill/>
            <a:miter lim="800000"/>
            <a:headEnd/>
            <a:tailEnd/>
          </a:ln>
        </p:spPr>
        <p:txBody>
          <a:bodyPr>
            <a:spAutoFit/>
          </a:bodyPr>
          <a:lstStyle/>
          <a:p>
            <a:pPr>
              <a:spcBef>
                <a:spcPct val="50000"/>
              </a:spcBef>
            </a:pPr>
            <a:r>
              <a:rPr lang="zh-CN" altLang="en-US" sz="1800" b="0">
                <a:solidFill>
                  <a:srgbClr val="000000"/>
                </a:solidFill>
                <a:latin typeface="Arial" charset="0"/>
                <a:ea typeface="宋体" charset="-122"/>
              </a:rPr>
              <a:t>图</a:t>
            </a:r>
            <a:r>
              <a:rPr lang="en-US" altLang="zh-CN" sz="1800" b="0">
                <a:solidFill>
                  <a:srgbClr val="000000"/>
                </a:solidFill>
                <a:latin typeface="Arial" charset="0"/>
                <a:ea typeface="宋体" charset="-122"/>
              </a:rPr>
              <a:t>3  </a:t>
            </a:r>
            <a:r>
              <a:rPr lang="zh-CN" altLang="en-US" sz="1800" b="0">
                <a:solidFill>
                  <a:srgbClr val="000000"/>
                </a:solidFill>
                <a:latin typeface="Arial" charset="0"/>
                <a:ea typeface="宋体" charset="-122"/>
              </a:rPr>
              <a:t>建立失效函数</a:t>
            </a:r>
            <a:r>
              <a:rPr lang="en-US" altLang="zh-CN" sz="1800" b="0" i="1">
                <a:solidFill>
                  <a:srgbClr val="000000"/>
                </a:solidFill>
                <a:latin typeface="Arial" charset="0"/>
                <a:ea typeface="宋体" charset="-122"/>
              </a:rPr>
              <a:t>f</a:t>
            </a:r>
            <a:r>
              <a:rPr lang="zh-CN" altLang="en-US" sz="1800" b="0">
                <a:solidFill>
                  <a:srgbClr val="000000"/>
                </a:solidFill>
                <a:latin typeface="Arial" charset="0"/>
                <a:ea typeface="宋体" charset="-122"/>
              </a:rPr>
              <a:t>的伪代码</a:t>
            </a: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Text Box 2"/>
          <p:cNvSpPr txBox="1">
            <a:spLocks noChangeArrowheads="1"/>
          </p:cNvSpPr>
          <p:nvPr/>
        </p:nvSpPr>
        <p:spPr bwMode="auto">
          <a:xfrm>
            <a:off x="323850" y="836613"/>
            <a:ext cx="8496300" cy="4327525"/>
          </a:xfrm>
          <a:prstGeom prst="rect">
            <a:avLst/>
          </a:prstGeom>
          <a:noFill/>
          <a:ln w="9525">
            <a:noFill/>
            <a:miter lim="800000"/>
            <a:headEnd/>
            <a:tailEnd/>
          </a:ln>
        </p:spPr>
        <p:txBody>
          <a:bodyPr>
            <a:spAutoFit/>
          </a:bodyPr>
          <a:lstStyle/>
          <a:p>
            <a:pPr>
              <a:spcBef>
                <a:spcPct val="20000"/>
              </a:spcBef>
            </a:pPr>
            <a:r>
              <a:rPr lang="zh-CN" altLang="en-US" sz="2400" b="0">
                <a:solidFill>
                  <a:srgbClr val="000000"/>
                </a:solidFill>
              </a:rPr>
              <a:t> </a:t>
            </a:r>
            <a:r>
              <a:rPr lang="en-US" altLang="zh-CN" sz="2400" b="0">
                <a:solidFill>
                  <a:srgbClr val="000000"/>
                </a:solidFill>
              </a:rPr>
              <a:t>4. </a:t>
            </a:r>
            <a:r>
              <a:rPr lang="zh-CN" altLang="en-US" sz="2400" b="0">
                <a:solidFill>
                  <a:srgbClr val="000000"/>
                </a:solidFill>
              </a:rPr>
              <a:t>转向函数的构建 </a:t>
            </a:r>
          </a:p>
          <a:p>
            <a:pPr>
              <a:spcBef>
                <a:spcPct val="20000"/>
              </a:spcBef>
            </a:pPr>
            <a:r>
              <a:rPr lang="zh-CN" altLang="en-US" sz="2400" b="0">
                <a:solidFill>
                  <a:srgbClr val="000000"/>
                </a:solidFill>
              </a:rPr>
              <a:t>    图</a:t>
            </a:r>
            <a:r>
              <a:rPr lang="en-US" altLang="zh-CN" sz="2400" b="0">
                <a:solidFill>
                  <a:srgbClr val="000000"/>
                </a:solidFill>
              </a:rPr>
              <a:t>1</a:t>
            </a:r>
            <a:r>
              <a:rPr lang="zh-CN" altLang="en-US" sz="2400" b="0">
                <a:solidFill>
                  <a:srgbClr val="000000"/>
                </a:solidFill>
              </a:rPr>
              <a:t>中树型自动机的状态有</a:t>
            </a:r>
            <a:r>
              <a:rPr lang="en-US" altLang="zh-CN" sz="2400" b="0">
                <a:solidFill>
                  <a:srgbClr val="000000"/>
                </a:solidFill>
              </a:rPr>
              <a:t>0, 1, …, 9</a:t>
            </a:r>
            <a:r>
              <a:rPr lang="zh-CN" altLang="en-US" sz="2400" b="0">
                <a:solidFill>
                  <a:srgbClr val="000000"/>
                </a:solidFill>
              </a:rPr>
              <a:t>。某个状态（通常是</a:t>
            </a:r>
            <a:r>
              <a:rPr lang="en-US" altLang="zh-CN" sz="2400" b="0">
                <a:solidFill>
                  <a:srgbClr val="000000"/>
                </a:solidFill>
              </a:rPr>
              <a:t>0</a:t>
            </a:r>
            <a:r>
              <a:rPr lang="zh-CN" altLang="en-US" sz="2400" b="0">
                <a:solidFill>
                  <a:srgbClr val="000000"/>
                </a:solidFill>
              </a:rPr>
              <a:t>状态）被指定为起始状态。</a:t>
            </a:r>
          </a:p>
          <a:p>
            <a:pPr>
              <a:spcBef>
                <a:spcPct val="20000"/>
              </a:spcBef>
            </a:pPr>
            <a:r>
              <a:rPr lang="zh-CN" altLang="en-US" sz="2400" b="0">
                <a:solidFill>
                  <a:srgbClr val="000000"/>
                </a:solidFill>
              </a:rPr>
              <a:t>    转向函数把一个由状态和输入字符组成的二元组映射成另一个状态或者一条失败消息。</a:t>
            </a:r>
          </a:p>
          <a:p>
            <a:pPr>
              <a:spcBef>
                <a:spcPct val="20000"/>
              </a:spcBef>
            </a:pPr>
            <a:r>
              <a:rPr lang="zh-CN" altLang="en-US" sz="2400" b="0">
                <a:solidFill>
                  <a:srgbClr val="000000"/>
                </a:solidFill>
              </a:rPr>
              <a:t>    图</a:t>
            </a:r>
            <a:r>
              <a:rPr lang="en-US" altLang="zh-CN" sz="2400" b="0">
                <a:solidFill>
                  <a:srgbClr val="000000"/>
                </a:solidFill>
              </a:rPr>
              <a:t>1 a) </a:t>
            </a:r>
            <a:r>
              <a:rPr lang="zh-CN" altLang="en-US" sz="2400" b="0">
                <a:solidFill>
                  <a:srgbClr val="000000"/>
                </a:solidFill>
              </a:rPr>
              <a:t>的状态图代表转向函数</a:t>
            </a:r>
            <a:r>
              <a:rPr lang="en-US" altLang="zh-CN" sz="2400" b="0">
                <a:solidFill>
                  <a:srgbClr val="000000"/>
                </a:solidFill>
              </a:rPr>
              <a:t>g</a:t>
            </a:r>
            <a:r>
              <a:rPr lang="zh-CN" altLang="en-US" sz="2400" b="0">
                <a:solidFill>
                  <a:srgbClr val="000000"/>
                </a:solidFill>
              </a:rPr>
              <a:t>。比如</a:t>
            </a:r>
            <a:r>
              <a:rPr lang="en-US" altLang="zh-CN" sz="2400" b="0">
                <a:solidFill>
                  <a:srgbClr val="000000"/>
                </a:solidFill>
              </a:rPr>
              <a:t>,</a:t>
            </a:r>
            <a:r>
              <a:rPr lang="zh-CN" altLang="en-US" sz="2400" b="0">
                <a:solidFill>
                  <a:srgbClr val="000000"/>
                </a:solidFill>
              </a:rPr>
              <a:t>从</a:t>
            </a:r>
            <a:r>
              <a:rPr lang="en-US" altLang="zh-CN" sz="2400" b="0">
                <a:solidFill>
                  <a:srgbClr val="000000"/>
                </a:solidFill>
              </a:rPr>
              <a:t>0</a:t>
            </a:r>
            <a:r>
              <a:rPr lang="zh-CN" altLang="en-US" sz="2400" b="0">
                <a:solidFill>
                  <a:srgbClr val="000000"/>
                </a:solidFill>
              </a:rPr>
              <a:t>到</a:t>
            </a:r>
            <a:r>
              <a:rPr lang="en-US" altLang="zh-CN" sz="2400" b="0">
                <a:solidFill>
                  <a:srgbClr val="000000"/>
                </a:solidFill>
              </a:rPr>
              <a:t>1</a:t>
            </a:r>
            <a:r>
              <a:rPr lang="zh-CN" altLang="en-US" sz="2400" b="0">
                <a:solidFill>
                  <a:srgbClr val="000000"/>
                </a:solidFill>
              </a:rPr>
              <a:t>标记着</a:t>
            </a:r>
            <a:r>
              <a:rPr lang="en-US" altLang="zh-CN" sz="2400" b="0">
                <a:solidFill>
                  <a:srgbClr val="000000"/>
                </a:solidFill>
              </a:rPr>
              <a:t>h </a:t>
            </a:r>
            <a:r>
              <a:rPr lang="zh-CN" altLang="en-US" sz="2400" b="0">
                <a:solidFill>
                  <a:srgbClr val="000000"/>
                </a:solidFill>
              </a:rPr>
              <a:t>的边表示</a:t>
            </a:r>
            <a:r>
              <a:rPr lang="en-US" altLang="zh-CN" sz="2400" b="0">
                <a:solidFill>
                  <a:srgbClr val="000000"/>
                </a:solidFill>
              </a:rPr>
              <a:t>g(0, h) = 1</a:t>
            </a:r>
            <a:r>
              <a:rPr lang="zh-CN" altLang="en-US" sz="2400" b="0">
                <a:solidFill>
                  <a:srgbClr val="000000"/>
                </a:solidFill>
              </a:rPr>
              <a:t>，如果缺省箭头则表示失败。可见，对除</a:t>
            </a:r>
            <a:r>
              <a:rPr lang="en-US" altLang="zh-CN" sz="2400" b="0">
                <a:solidFill>
                  <a:srgbClr val="000000"/>
                </a:solidFill>
              </a:rPr>
              <a:t>e</a:t>
            </a:r>
            <a:r>
              <a:rPr lang="zh-CN" altLang="en-US" sz="2400" b="0">
                <a:solidFill>
                  <a:srgbClr val="000000"/>
                </a:solidFill>
              </a:rPr>
              <a:t>和</a:t>
            </a:r>
            <a:r>
              <a:rPr lang="en-US" altLang="zh-CN" sz="2400" b="0">
                <a:solidFill>
                  <a:srgbClr val="000000"/>
                </a:solidFill>
              </a:rPr>
              <a:t>i</a:t>
            </a:r>
            <a:r>
              <a:rPr lang="zh-CN" altLang="en-US" sz="2400" b="0">
                <a:solidFill>
                  <a:srgbClr val="000000"/>
                </a:solidFill>
              </a:rPr>
              <a:t>之外的其他输入字符，都有</a:t>
            </a:r>
            <a:r>
              <a:rPr lang="en-US" altLang="zh-CN" sz="2400" b="0">
                <a:solidFill>
                  <a:srgbClr val="000000"/>
                </a:solidFill>
              </a:rPr>
              <a:t>g(1, h) = fail</a:t>
            </a:r>
            <a:r>
              <a:rPr lang="zh-CN" altLang="en-US" sz="2400" b="0">
                <a:solidFill>
                  <a:srgbClr val="000000"/>
                </a:solidFill>
              </a:rPr>
              <a:t>。所有的树型有限自动机都有一个共同的特点，即对任何输入字符</a:t>
            </a:r>
            <a:r>
              <a:rPr lang="en-US" altLang="zh-CN" sz="2400" b="0">
                <a:solidFill>
                  <a:srgbClr val="000000"/>
                </a:solidFill>
              </a:rPr>
              <a:t>a, </a:t>
            </a:r>
            <a:r>
              <a:rPr lang="zh-CN" altLang="en-US" sz="2400" b="0">
                <a:solidFill>
                  <a:srgbClr val="000000"/>
                </a:solidFill>
              </a:rPr>
              <a:t>都有</a:t>
            </a:r>
            <a:r>
              <a:rPr lang="en-US" altLang="zh-CN" sz="2400" b="0">
                <a:solidFill>
                  <a:srgbClr val="000000"/>
                </a:solidFill>
              </a:rPr>
              <a:t>g(0, a) != fail</a:t>
            </a:r>
            <a:r>
              <a:rPr lang="zh-CN" altLang="en-US" sz="2400" b="0">
                <a:solidFill>
                  <a:srgbClr val="000000"/>
                </a:solidFill>
              </a:rPr>
              <a:t>。我们将看到，转向函数在</a:t>
            </a:r>
            <a:r>
              <a:rPr lang="en-US" altLang="zh-CN" sz="2400" b="0">
                <a:solidFill>
                  <a:srgbClr val="000000"/>
                </a:solidFill>
              </a:rPr>
              <a:t>0</a:t>
            </a:r>
            <a:r>
              <a:rPr lang="zh-CN" altLang="en-US" sz="2400" b="0">
                <a:solidFill>
                  <a:srgbClr val="000000"/>
                </a:solidFill>
              </a:rPr>
              <a:t>状态上的这种性质确保每个输入字符都可以在状态机的一个操作循环内被处理。    </a:t>
            </a: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Text Box 2"/>
          <p:cNvSpPr txBox="1">
            <a:spLocks noChangeArrowheads="1"/>
          </p:cNvSpPr>
          <p:nvPr/>
        </p:nvSpPr>
        <p:spPr bwMode="auto">
          <a:xfrm>
            <a:off x="250825" y="765175"/>
            <a:ext cx="8424863" cy="1187450"/>
          </a:xfrm>
          <a:prstGeom prst="rect">
            <a:avLst/>
          </a:prstGeom>
          <a:noFill/>
          <a:ln w="9525">
            <a:noFill/>
            <a:miter lim="800000"/>
            <a:headEnd/>
            <a:tailEnd/>
          </a:ln>
        </p:spPr>
        <p:txBody>
          <a:bodyPr>
            <a:spAutoFit/>
          </a:bodyPr>
          <a:lstStyle/>
          <a:p>
            <a:r>
              <a:rPr lang="zh-CN" altLang="en-US" sz="2400" b="0">
                <a:solidFill>
                  <a:srgbClr val="000000"/>
                </a:solidFill>
              </a:rPr>
              <a:t>举个例子，记树型有限自动机为状态机</a:t>
            </a:r>
            <a:r>
              <a:rPr lang="en-US" altLang="zh-CN" sz="2400" b="0" i="1">
                <a:solidFill>
                  <a:srgbClr val="000000"/>
                </a:solidFill>
              </a:rPr>
              <a:t>M</a:t>
            </a:r>
            <a:r>
              <a:rPr lang="zh-CN" altLang="en-US" sz="2400" b="0">
                <a:solidFill>
                  <a:srgbClr val="000000"/>
                </a:solidFill>
              </a:rPr>
              <a:t>。状态机</a:t>
            </a:r>
            <a:r>
              <a:rPr lang="en-US" altLang="zh-CN" sz="2400" b="0" i="1">
                <a:solidFill>
                  <a:srgbClr val="000000"/>
                </a:solidFill>
              </a:rPr>
              <a:t>M</a:t>
            </a:r>
            <a:r>
              <a:rPr lang="zh-CN" altLang="en-US" sz="2400" b="0">
                <a:solidFill>
                  <a:srgbClr val="000000"/>
                </a:solidFill>
              </a:rPr>
              <a:t>利用图</a:t>
            </a:r>
            <a:r>
              <a:rPr lang="en-US" altLang="zh-CN" sz="2400" b="0">
                <a:solidFill>
                  <a:srgbClr val="000000"/>
                </a:solidFill>
              </a:rPr>
              <a:t>1</a:t>
            </a:r>
            <a:r>
              <a:rPr lang="zh-CN" altLang="en-US" sz="2400" b="0">
                <a:solidFill>
                  <a:srgbClr val="000000"/>
                </a:solidFill>
              </a:rPr>
              <a:t>的函数去处理输入文本“</a:t>
            </a:r>
            <a:r>
              <a:rPr lang="en-US" altLang="zh-CN" sz="2400" b="0" i="1">
                <a:solidFill>
                  <a:srgbClr val="000000"/>
                </a:solidFill>
              </a:rPr>
              <a:t>ushers</a:t>
            </a:r>
            <a:r>
              <a:rPr lang="en-US" altLang="zh-CN" sz="2400" b="0">
                <a:solidFill>
                  <a:srgbClr val="000000"/>
                </a:solidFill>
              </a:rPr>
              <a:t>”</a:t>
            </a:r>
            <a:r>
              <a:rPr lang="zh-CN" altLang="en-US" sz="2400" b="0">
                <a:solidFill>
                  <a:srgbClr val="000000"/>
                </a:solidFill>
              </a:rPr>
              <a:t>，图</a:t>
            </a:r>
            <a:r>
              <a:rPr lang="en-US" altLang="zh-CN" sz="2400" b="0">
                <a:solidFill>
                  <a:srgbClr val="000000"/>
                </a:solidFill>
              </a:rPr>
              <a:t>4</a:t>
            </a:r>
            <a:r>
              <a:rPr lang="zh-CN" altLang="en-US" sz="2400" b="0">
                <a:solidFill>
                  <a:srgbClr val="000000"/>
                </a:solidFill>
              </a:rPr>
              <a:t>显示了</a:t>
            </a:r>
            <a:r>
              <a:rPr lang="en-US" altLang="zh-CN" sz="2400" b="0" i="1">
                <a:solidFill>
                  <a:srgbClr val="000000"/>
                </a:solidFill>
              </a:rPr>
              <a:t>M</a:t>
            </a:r>
            <a:r>
              <a:rPr lang="zh-CN" altLang="en-US" sz="2400" b="0">
                <a:solidFill>
                  <a:srgbClr val="000000"/>
                </a:solidFill>
              </a:rPr>
              <a:t>在处理文本串时产生的状态转移情况。</a:t>
            </a:r>
            <a:endParaRPr lang="zh-CN" altLang="en-US" sz="1800" b="0"/>
          </a:p>
        </p:txBody>
      </p:sp>
      <p:sp>
        <p:nvSpPr>
          <p:cNvPr id="126978" name="Text Box 3"/>
          <p:cNvSpPr txBox="1">
            <a:spLocks noChangeArrowheads="1"/>
          </p:cNvSpPr>
          <p:nvPr/>
        </p:nvSpPr>
        <p:spPr bwMode="auto">
          <a:xfrm>
            <a:off x="395288" y="3644900"/>
            <a:ext cx="8424862" cy="3013075"/>
          </a:xfrm>
          <a:prstGeom prst="rect">
            <a:avLst/>
          </a:prstGeom>
          <a:noFill/>
          <a:ln w="9525">
            <a:noFill/>
            <a:miter lim="800000"/>
            <a:headEnd/>
            <a:tailEnd/>
          </a:ln>
        </p:spPr>
        <p:txBody>
          <a:bodyPr>
            <a:spAutoFit/>
          </a:bodyPr>
          <a:lstStyle/>
          <a:p>
            <a:r>
              <a:rPr lang="zh-CN" altLang="en-US" sz="2400" b="0">
                <a:solidFill>
                  <a:srgbClr val="000000"/>
                </a:solidFill>
              </a:rPr>
              <a:t>考虑</a:t>
            </a:r>
            <a:r>
              <a:rPr lang="en-US" altLang="zh-CN" sz="2400" b="0">
                <a:solidFill>
                  <a:srgbClr val="000000"/>
                </a:solidFill>
              </a:rPr>
              <a:t>M</a:t>
            </a:r>
            <a:r>
              <a:rPr lang="zh-CN" altLang="en-US" sz="2400" b="0">
                <a:solidFill>
                  <a:srgbClr val="000000"/>
                </a:solidFill>
              </a:rPr>
              <a:t>在状态</a:t>
            </a:r>
            <a:r>
              <a:rPr lang="en-US" altLang="zh-CN" sz="2400" b="0">
                <a:solidFill>
                  <a:srgbClr val="000000"/>
                </a:solidFill>
              </a:rPr>
              <a:t>4</a:t>
            </a:r>
            <a:r>
              <a:rPr lang="zh-CN" altLang="en-US" sz="2400" b="0">
                <a:solidFill>
                  <a:srgbClr val="000000"/>
                </a:solidFill>
              </a:rPr>
              <a:t>，且当前输入字符为</a:t>
            </a:r>
            <a:r>
              <a:rPr lang="en-US" altLang="zh-CN" sz="2400" b="0">
                <a:solidFill>
                  <a:srgbClr val="000000"/>
                </a:solidFill>
              </a:rPr>
              <a:t>e</a:t>
            </a:r>
            <a:r>
              <a:rPr lang="zh-CN" altLang="en-US" sz="2400" b="0">
                <a:solidFill>
                  <a:srgbClr val="000000"/>
                </a:solidFill>
              </a:rPr>
              <a:t>时的操作循环。由于</a:t>
            </a:r>
            <a:r>
              <a:rPr lang="en-US" altLang="zh-CN" sz="2400" b="0">
                <a:solidFill>
                  <a:srgbClr val="000000"/>
                </a:solidFill>
              </a:rPr>
              <a:t>g(4, e) = 5</a:t>
            </a:r>
            <a:r>
              <a:rPr lang="zh-CN" altLang="en-US" sz="2400" b="0">
                <a:solidFill>
                  <a:srgbClr val="000000"/>
                </a:solidFill>
              </a:rPr>
              <a:t>，状态机进入状态</a:t>
            </a:r>
            <a:r>
              <a:rPr lang="en-US" altLang="zh-CN" sz="2400" b="0">
                <a:solidFill>
                  <a:srgbClr val="000000"/>
                </a:solidFill>
              </a:rPr>
              <a:t>5</a:t>
            </a:r>
            <a:r>
              <a:rPr lang="zh-CN" altLang="en-US" sz="2400" b="0">
                <a:solidFill>
                  <a:srgbClr val="000000"/>
                </a:solidFill>
              </a:rPr>
              <a:t>，文本指针将前进到下一个输入字符，并且输出</a:t>
            </a:r>
            <a:r>
              <a:rPr lang="en-US" altLang="zh-CN" sz="2400" b="0">
                <a:solidFill>
                  <a:srgbClr val="000000"/>
                </a:solidFill>
              </a:rPr>
              <a:t>output(5)</a:t>
            </a:r>
            <a:r>
              <a:rPr lang="zh-CN" altLang="en-US" sz="2400" b="0">
                <a:solidFill>
                  <a:srgbClr val="000000"/>
                </a:solidFill>
              </a:rPr>
              <a:t>。这个输出表明状态机已经发现输入文本的第四个位置是“</a:t>
            </a:r>
            <a:r>
              <a:rPr lang="en-US" altLang="zh-CN" sz="2400" b="0">
                <a:solidFill>
                  <a:srgbClr val="000000"/>
                </a:solidFill>
              </a:rPr>
              <a:t>she”</a:t>
            </a:r>
            <a:r>
              <a:rPr lang="zh-CN" altLang="en-US" sz="2400" b="0">
                <a:solidFill>
                  <a:srgbClr val="000000"/>
                </a:solidFill>
              </a:rPr>
              <a:t>和“</a:t>
            </a:r>
            <a:r>
              <a:rPr lang="en-US" altLang="zh-CN" sz="2400" b="0">
                <a:solidFill>
                  <a:srgbClr val="000000"/>
                </a:solidFill>
              </a:rPr>
              <a:t>he”</a:t>
            </a:r>
            <a:r>
              <a:rPr lang="zh-CN" altLang="en-US" sz="2400" b="0">
                <a:solidFill>
                  <a:srgbClr val="000000"/>
                </a:solidFill>
              </a:rPr>
              <a:t>出现的结束位置。在状态</a:t>
            </a:r>
            <a:r>
              <a:rPr lang="en-US" altLang="zh-CN" sz="2400" b="0">
                <a:solidFill>
                  <a:srgbClr val="000000"/>
                </a:solidFill>
              </a:rPr>
              <a:t>5</a:t>
            </a:r>
            <a:r>
              <a:rPr lang="zh-CN" altLang="en-US" sz="2400" b="0">
                <a:solidFill>
                  <a:srgbClr val="000000"/>
                </a:solidFill>
              </a:rPr>
              <a:t>上输入字符</a:t>
            </a:r>
            <a:r>
              <a:rPr lang="en-US" altLang="zh-CN" sz="2400" b="0">
                <a:solidFill>
                  <a:srgbClr val="000000"/>
                </a:solidFill>
              </a:rPr>
              <a:t>r</a:t>
            </a:r>
            <a:r>
              <a:rPr lang="zh-CN" altLang="en-US" sz="2400" b="0">
                <a:solidFill>
                  <a:srgbClr val="000000"/>
                </a:solidFill>
              </a:rPr>
              <a:t>，状态机</a:t>
            </a:r>
            <a:r>
              <a:rPr lang="en-US" altLang="zh-CN" sz="2400" b="0">
                <a:solidFill>
                  <a:srgbClr val="000000"/>
                </a:solidFill>
              </a:rPr>
              <a:t>M</a:t>
            </a:r>
            <a:r>
              <a:rPr lang="zh-CN" altLang="en-US" sz="2400" b="0">
                <a:solidFill>
                  <a:srgbClr val="000000"/>
                </a:solidFill>
              </a:rPr>
              <a:t>在此次操作循环中将产生两次状态转移。由于</a:t>
            </a:r>
            <a:r>
              <a:rPr lang="en-US" altLang="zh-CN" sz="2400" b="0">
                <a:solidFill>
                  <a:srgbClr val="000000"/>
                </a:solidFill>
              </a:rPr>
              <a:t>g(5, r) = fail</a:t>
            </a:r>
            <a:r>
              <a:rPr lang="zh-CN" altLang="en-US" sz="2400" b="0">
                <a:solidFill>
                  <a:srgbClr val="000000"/>
                </a:solidFill>
              </a:rPr>
              <a:t>，</a:t>
            </a:r>
            <a:r>
              <a:rPr lang="en-US" altLang="zh-CN" sz="2400" b="0">
                <a:solidFill>
                  <a:srgbClr val="000000"/>
                </a:solidFill>
              </a:rPr>
              <a:t>M</a:t>
            </a:r>
            <a:r>
              <a:rPr lang="zh-CN" altLang="en-US" sz="2400" b="0">
                <a:solidFill>
                  <a:srgbClr val="000000"/>
                </a:solidFill>
              </a:rPr>
              <a:t>进入状态</a:t>
            </a:r>
            <a:r>
              <a:rPr lang="en-US" altLang="zh-CN" sz="2400" b="0">
                <a:solidFill>
                  <a:srgbClr val="000000"/>
                </a:solidFill>
              </a:rPr>
              <a:t>2 = f(5)</a:t>
            </a:r>
            <a:r>
              <a:rPr lang="zh-CN" altLang="en-US" sz="2400" b="0">
                <a:solidFill>
                  <a:srgbClr val="000000"/>
                </a:solidFill>
              </a:rPr>
              <a:t>。然后因为</a:t>
            </a:r>
            <a:r>
              <a:rPr lang="en-US" altLang="zh-CN" sz="2400" b="0">
                <a:solidFill>
                  <a:srgbClr val="000000"/>
                </a:solidFill>
              </a:rPr>
              <a:t>g(2, r) = 8</a:t>
            </a:r>
            <a:r>
              <a:rPr lang="zh-CN" altLang="en-US" sz="2400" b="0">
                <a:solidFill>
                  <a:srgbClr val="000000"/>
                </a:solidFill>
              </a:rPr>
              <a:t>，</a:t>
            </a:r>
            <a:r>
              <a:rPr lang="en-US" altLang="zh-CN" sz="2400" b="0">
                <a:solidFill>
                  <a:srgbClr val="000000"/>
                </a:solidFill>
              </a:rPr>
              <a:t>M</a:t>
            </a:r>
            <a:r>
              <a:rPr lang="zh-CN" altLang="en-US" sz="2400" b="0">
                <a:solidFill>
                  <a:srgbClr val="000000"/>
                </a:solidFill>
              </a:rPr>
              <a:t>进入状态</a:t>
            </a:r>
            <a:r>
              <a:rPr lang="en-US" altLang="zh-CN" sz="2400" b="0">
                <a:solidFill>
                  <a:srgbClr val="000000"/>
                </a:solidFill>
              </a:rPr>
              <a:t>8</a:t>
            </a:r>
            <a:r>
              <a:rPr lang="zh-CN" altLang="en-US" sz="2400" b="0">
                <a:solidFill>
                  <a:srgbClr val="000000"/>
                </a:solidFill>
              </a:rPr>
              <a:t>，同时前进到下一个输入字符。在这次操作循环中没有输出产生。</a:t>
            </a:r>
          </a:p>
        </p:txBody>
      </p:sp>
      <p:pic>
        <p:nvPicPr>
          <p:cNvPr id="126979" name="Picture 4"/>
          <p:cNvPicPr>
            <a:picLocks noChangeAspect="1" noChangeArrowheads="1"/>
          </p:cNvPicPr>
          <p:nvPr/>
        </p:nvPicPr>
        <p:blipFill>
          <a:blip r:embed="rId2"/>
          <a:srcRect/>
          <a:stretch>
            <a:fillRect/>
          </a:stretch>
        </p:blipFill>
        <p:spPr bwMode="auto">
          <a:xfrm>
            <a:off x="1979613" y="2060575"/>
            <a:ext cx="4679950" cy="1008063"/>
          </a:xfrm>
          <a:prstGeom prst="rect">
            <a:avLst/>
          </a:prstGeom>
          <a:noFill/>
          <a:ln w="9525">
            <a:noFill/>
            <a:miter lim="800000"/>
            <a:headEnd/>
            <a:tailEnd/>
          </a:ln>
        </p:spPr>
      </p:pic>
      <p:sp>
        <p:nvSpPr>
          <p:cNvPr id="126980" name="Text Box 5"/>
          <p:cNvSpPr txBox="1">
            <a:spLocks noChangeArrowheads="1"/>
          </p:cNvSpPr>
          <p:nvPr/>
        </p:nvSpPr>
        <p:spPr bwMode="auto">
          <a:xfrm>
            <a:off x="2413000" y="3206750"/>
            <a:ext cx="4103688" cy="366713"/>
          </a:xfrm>
          <a:prstGeom prst="rect">
            <a:avLst/>
          </a:prstGeom>
          <a:noFill/>
          <a:ln w="9525">
            <a:noFill/>
            <a:miter lim="800000"/>
            <a:headEnd/>
            <a:tailEnd/>
          </a:ln>
        </p:spPr>
        <p:txBody>
          <a:bodyPr>
            <a:spAutoFit/>
          </a:bodyPr>
          <a:lstStyle/>
          <a:p>
            <a:pPr>
              <a:spcBef>
                <a:spcPct val="50000"/>
              </a:spcBef>
            </a:pPr>
            <a:r>
              <a:rPr lang="zh-CN" altLang="en-US" sz="1800" b="0">
                <a:solidFill>
                  <a:srgbClr val="000000"/>
                </a:solidFill>
                <a:latin typeface="Arial" charset="0"/>
                <a:ea typeface="宋体" charset="-122"/>
              </a:rPr>
              <a:t>图</a:t>
            </a:r>
            <a:r>
              <a:rPr lang="en-US" altLang="zh-CN" sz="1800" b="0">
                <a:solidFill>
                  <a:srgbClr val="000000"/>
                </a:solidFill>
                <a:latin typeface="Arial" charset="0"/>
                <a:ea typeface="宋体" charset="-122"/>
              </a:rPr>
              <a:t>4 </a:t>
            </a:r>
            <a:r>
              <a:rPr lang="zh-CN" altLang="en-US" sz="1800" b="0">
                <a:solidFill>
                  <a:srgbClr val="000000"/>
                </a:solidFill>
                <a:latin typeface="Arial" charset="0"/>
                <a:ea typeface="宋体" charset="-122"/>
              </a:rPr>
              <a:t>扫描“</a:t>
            </a:r>
            <a:r>
              <a:rPr lang="en-US" altLang="zh-CN" sz="1800" b="0" i="1">
                <a:solidFill>
                  <a:srgbClr val="000000"/>
                </a:solidFill>
                <a:latin typeface="Arial" charset="0"/>
                <a:ea typeface="宋体" charset="-122"/>
              </a:rPr>
              <a:t>ushers</a:t>
            </a:r>
            <a:r>
              <a:rPr lang="en-US" altLang="zh-CN" sz="1800" b="0">
                <a:solidFill>
                  <a:srgbClr val="000000"/>
                </a:solidFill>
                <a:latin typeface="Arial" charset="0"/>
                <a:ea typeface="宋体" charset="-122"/>
              </a:rPr>
              <a:t>”</a:t>
            </a:r>
            <a:r>
              <a:rPr lang="zh-CN" altLang="en-US" sz="1800" b="0">
                <a:solidFill>
                  <a:srgbClr val="000000"/>
                </a:solidFill>
                <a:latin typeface="Arial" charset="0"/>
                <a:ea typeface="宋体" charset="-122"/>
              </a:rPr>
              <a:t>时的状态转换序列</a:t>
            </a:r>
            <a:r>
              <a:rPr lang="zh-CN" altLang="en-US" sz="1800" b="0">
                <a:latin typeface="Arial" charset="0"/>
                <a:ea typeface="宋体" charset="-122"/>
              </a:rPr>
              <a:t> </a:t>
            </a: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Text Box 2"/>
          <p:cNvSpPr txBox="1">
            <a:spLocks noChangeArrowheads="1"/>
          </p:cNvSpPr>
          <p:nvPr/>
        </p:nvSpPr>
        <p:spPr bwMode="auto">
          <a:xfrm>
            <a:off x="395288" y="1196975"/>
            <a:ext cx="8137525" cy="3743325"/>
          </a:xfrm>
          <a:prstGeom prst="rect">
            <a:avLst/>
          </a:prstGeom>
          <a:noFill/>
          <a:ln w="9525">
            <a:noFill/>
            <a:miter lim="800000"/>
            <a:headEnd/>
            <a:tailEnd/>
          </a:ln>
        </p:spPr>
        <p:txBody>
          <a:bodyPr>
            <a:spAutoFit/>
          </a:bodyPr>
          <a:lstStyle/>
          <a:p>
            <a:pPr marL="342900" indent="-342900"/>
            <a:r>
              <a:rPr lang="zh-CN" altLang="en-US" sz="2400" b="0">
                <a:solidFill>
                  <a:srgbClr val="000000"/>
                </a:solidFill>
              </a:rPr>
              <a:t>      记</a:t>
            </a:r>
            <a:r>
              <a:rPr lang="en-US" altLang="zh-CN" sz="2400" b="0">
                <a:solidFill>
                  <a:srgbClr val="000000"/>
                </a:solidFill>
              </a:rPr>
              <a:t>s</a:t>
            </a:r>
            <a:r>
              <a:rPr lang="zh-CN" altLang="en-US" sz="2400" b="0">
                <a:solidFill>
                  <a:srgbClr val="000000"/>
                </a:solidFill>
              </a:rPr>
              <a:t>为状态机的当前状态，</a:t>
            </a:r>
            <a:r>
              <a:rPr lang="en-US" altLang="zh-CN" sz="2400" b="0">
                <a:solidFill>
                  <a:srgbClr val="000000"/>
                </a:solidFill>
              </a:rPr>
              <a:t>a</a:t>
            </a:r>
            <a:r>
              <a:rPr lang="zh-CN" altLang="en-US" sz="2400" b="0">
                <a:solidFill>
                  <a:srgbClr val="000000"/>
                </a:solidFill>
              </a:rPr>
              <a:t>为输入文本</a:t>
            </a:r>
            <a:r>
              <a:rPr lang="en-US" altLang="zh-CN" sz="2400" b="0">
                <a:solidFill>
                  <a:srgbClr val="000000"/>
                </a:solidFill>
              </a:rPr>
              <a:t>y</a:t>
            </a:r>
            <a:r>
              <a:rPr lang="zh-CN" altLang="en-US" sz="2400" b="0">
                <a:solidFill>
                  <a:srgbClr val="000000"/>
                </a:solidFill>
              </a:rPr>
              <a:t>的当前输入字符。树型有限自动机的一次操作循环可以定义如下： </a:t>
            </a:r>
          </a:p>
          <a:p>
            <a:pPr marL="342900" indent="-342900">
              <a:buFontTx/>
              <a:buAutoNum type="arabicPeriod"/>
            </a:pPr>
            <a:r>
              <a:rPr lang="zh-CN" altLang="en-US" sz="2400" b="0">
                <a:solidFill>
                  <a:srgbClr val="000000"/>
                </a:solidFill>
              </a:rPr>
              <a:t> 如果</a:t>
            </a:r>
            <a:r>
              <a:rPr lang="en-US" altLang="zh-CN" sz="2400" b="0">
                <a:solidFill>
                  <a:srgbClr val="000000"/>
                </a:solidFill>
              </a:rPr>
              <a:t>g(s, a) = s</a:t>
            </a:r>
            <a:r>
              <a:rPr lang="zh-CN" altLang="en-US" sz="2400" b="0">
                <a:solidFill>
                  <a:srgbClr val="000000"/>
                </a:solidFill>
              </a:rPr>
              <a:t>，，那么树型有限自动机将做一个转向动作。自动机进入状态</a:t>
            </a:r>
            <a:r>
              <a:rPr lang="en-US" altLang="zh-CN" sz="2400" b="0">
                <a:solidFill>
                  <a:srgbClr val="000000"/>
                </a:solidFill>
              </a:rPr>
              <a:t>s</a:t>
            </a:r>
            <a:r>
              <a:rPr lang="zh-CN" altLang="en-US" sz="2400" b="0">
                <a:solidFill>
                  <a:srgbClr val="000000"/>
                </a:solidFill>
              </a:rPr>
              <a:t>，而且</a:t>
            </a:r>
            <a:r>
              <a:rPr lang="en-US" altLang="zh-CN" sz="2400" b="0">
                <a:solidFill>
                  <a:srgbClr val="000000"/>
                </a:solidFill>
              </a:rPr>
              <a:t>y</a:t>
            </a:r>
            <a:r>
              <a:rPr lang="zh-CN" altLang="en-US" sz="2400" b="0">
                <a:solidFill>
                  <a:srgbClr val="000000"/>
                </a:solidFill>
              </a:rPr>
              <a:t>的下一个字符变成当前的输入字符。另外，如果</a:t>
            </a:r>
            <a:r>
              <a:rPr lang="en-US" altLang="zh-CN" sz="2400" b="0">
                <a:solidFill>
                  <a:srgbClr val="000000"/>
                </a:solidFill>
              </a:rPr>
              <a:t>output(s)</a:t>
            </a:r>
            <a:r>
              <a:rPr lang="zh-CN" altLang="en-US" sz="2400" b="0">
                <a:solidFill>
                  <a:srgbClr val="000000"/>
                </a:solidFill>
              </a:rPr>
              <a:t>不为空，那么状态机将输出与当前输入字符位置相对应的一组关键字。</a:t>
            </a:r>
          </a:p>
          <a:p>
            <a:pPr marL="342900" indent="-342900">
              <a:buFontTx/>
              <a:buAutoNum type="arabicPeriod"/>
            </a:pPr>
            <a:endParaRPr lang="zh-CN" altLang="en-US" sz="2400" b="0">
              <a:solidFill>
                <a:srgbClr val="000000"/>
              </a:solidFill>
            </a:endParaRPr>
          </a:p>
          <a:p>
            <a:pPr marL="342900" indent="-342900">
              <a:buFontTx/>
              <a:buAutoNum type="arabicPeriod"/>
            </a:pPr>
            <a:r>
              <a:rPr lang="zh-CN" altLang="en-US" sz="2400" b="0">
                <a:solidFill>
                  <a:srgbClr val="000000"/>
                </a:solidFill>
              </a:rPr>
              <a:t> 如果</a:t>
            </a:r>
            <a:r>
              <a:rPr lang="en-US" altLang="zh-CN" sz="2400" b="0">
                <a:solidFill>
                  <a:srgbClr val="000000"/>
                </a:solidFill>
              </a:rPr>
              <a:t>g(s, a) = fail</a:t>
            </a:r>
            <a:r>
              <a:rPr lang="zh-CN" altLang="en-US" sz="2400" b="0">
                <a:solidFill>
                  <a:srgbClr val="000000"/>
                </a:solidFill>
              </a:rPr>
              <a:t>，状态机将询问失效函数</a:t>
            </a:r>
            <a:r>
              <a:rPr lang="en-US" altLang="zh-CN" sz="2400" b="0">
                <a:solidFill>
                  <a:srgbClr val="000000"/>
                </a:solidFill>
              </a:rPr>
              <a:t>f</a:t>
            </a:r>
            <a:r>
              <a:rPr lang="zh-CN" altLang="en-US" sz="2400" b="0">
                <a:solidFill>
                  <a:srgbClr val="000000"/>
                </a:solidFill>
              </a:rPr>
              <a:t>并且进行失效转移。如果 </a:t>
            </a:r>
            <a:r>
              <a:rPr lang="en-US" altLang="zh-CN" sz="2400" b="0">
                <a:solidFill>
                  <a:srgbClr val="000000"/>
                </a:solidFill>
              </a:rPr>
              <a:t>f(s) = s’</a:t>
            </a:r>
            <a:r>
              <a:rPr lang="zh-CN" altLang="en-US" sz="2400" b="0">
                <a:solidFill>
                  <a:srgbClr val="000000"/>
                </a:solidFill>
              </a:rPr>
              <a:t>，那么状态机将以</a:t>
            </a:r>
            <a:r>
              <a:rPr lang="en-US" altLang="zh-CN" sz="2400" b="0">
                <a:solidFill>
                  <a:srgbClr val="000000"/>
                </a:solidFill>
              </a:rPr>
              <a:t>s’</a:t>
            </a:r>
            <a:r>
              <a:rPr lang="zh-CN" altLang="en-US" sz="2400" b="0">
                <a:solidFill>
                  <a:srgbClr val="000000"/>
                </a:solidFill>
              </a:rPr>
              <a:t>，作为当前状态，</a:t>
            </a:r>
            <a:r>
              <a:rPr lang="en-US" altLang="zh-CN" sz="2400" b="0">
                <a:solidFill>
                  <a:srgbClr val="000000"/>
                </a:solidFill>
              </a:rPr>
              <a:t>a</a:t>
            </a:r>
            <a:r>
              <a:rPr lang="zh-CN" altLang="en-US" sz="2400" b="0">
                <a:solidFill>
                  <a:srgbClr val="000000"/>
                </a:solidFill>
              </a:rPr>
              <a:t>为当前输入字符重复这个操作循环。</a:t>
            </a:r>
            <a:r>
              <a:rPr lang="zh-CN" altLang="en-US" sz="1800" b="0"/>
              <a:t> </a:t>
            </a: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ChangeArrowheads="1"/>
          </p:cNvSpPr>
          <p:nvPr/>
        </p:nvSpPr>
        <p:spPr bwMode="auto">
          <a:xfrm>
            <a:off x="1331913" y="836613"/>
            <a:ext cx="6408737" cy="5113337"/>
          </a:xfrm>
          <a:prstGeom prst="rect">
            <a:avLst/>
          </a:prstGeom>
          <a:solidFill>
            <a:srgbClr val="FFFFFF"/>
          </a:solidFill>
          <a:ln w="9525">
            <a:solidFill>
              <a:srgbClr val="000000"/>
            </a:solidFill>
            <a:miter lim="800000"/>
            <a:headEnd/>
            <a:tailEnd/>
          </a:ln>
        </p:spPr>
        <p:txBody>
          <a:bodyPr/>
          <a:lstStyle/>
          <a:p>
            <a:r>
              <a:rPr lang="zh-CN" altLang="en-US" sz="1800">
                <a:latin typeface="宋体" charset="-122"/>
                <a:ea typeface="宋体" charset="-122"/>
              </a:rPr>
              <a:t>算法</a:t>
            </a:r>
            <a:r>
              <a:rPr lang="en-US" altLang="zh-CN" sz="1800">
                <a:latin typeface="宋体" charset="-122"/>
                <a:ea typeface="宋体" charset="-122"/>
              </a:rPr>
              <a:t>3</a:t>
            </a:r>
            <a:r>
              <a:rPr lang="zh-CN" altLang="en-US" sz="1800" b="0">
                <a:latin typeface="宋体" charset="-122"/>
                <a:ea typeface="宋体" charset="-122"/>
              </a:rPr>
              <a:t>：</a:t>
            </a:r>
            <a:r>
              <a:rPr lang="zh-CN" altLang="en-US" sz="1800" b="0">
                <a:latin typeface="楷体_GB2312" pitchFamily="49" charset="-122"/>
              </a:rPr>
              <a:t>树型有限状态机</a:t>
            </a:r>
            <a:r>
              <a:rPr lang="zh-CN" altLang="en-US" sz="1800" b="0">
                <a:latin typeface="宋体" charset="-122"/>
                <a:ea typeface="宋体" charset="-122"/>
              </a:rPr>
              <a:t>。</a:t>
            </a:r>
          </a:p>
          <a:p>
            <a:r>
              <a:rPr lang="zh-CN" altLang="en-US" sz="1800">
                <a:latin typeface="宋体" charset="-122"/>
                <a:ea typeface="宋体" charset="-122"/>
              </a:rPr>
              <a:t>输入</a:t>
            </a:r>
            <a:r>
              <a:rPr lang="zh-CN" altLang="en-US" sz="1800" b="0">
                <a:latin typeface="宋体" charset="-122"/>
                <a:ea typeface="宋体" charset="-122"/>
              </a:rPr>
              <a:t>：</a:t>
            </a:r>
            <a:r>
              <a:rPr lang="zh-CN" altLang="en-US" sz="1800" b="0">
                <a:latin typeface="楷体_GB2312" pitchFamily="49" charset="-122"/>
              </a:rPr>
              <a:t>一个字符串</a:t>
            </a:r>
            <a:r>
              <a:rPr lang="en-US" altLang="zh-CN" sz="1800" b="0" i="1"/>
              <a:t>y</a:t>
            </a:r>
            <a:r>
              <a:rPr lang="en-US" altLang="zh-CN" sz="1800" b="0"/>
              <a:t>={</a:t>
            </a:r>
            <a:r>
              <a:rPr lang="en-US" altLang="zh-CN" sz="1800" b="0" i="1"/>
              <a:t>y</a:t>
            </a:r>
            <a:r>
              <a:rPr lang="en-US" altLang="zh-CN" sz="1800" b="0" i="1" baseline="-25000"/>
              <a:t>1</a:t>
            </a:r>
            <a:r>
              <a:rPr lang="en-US" altLang="zh-CN" sz="1800" b="0" i="1"/>
              <a:t>y</a:t>
            </a:r>
            <a:r>
              <a:rPr lang="en-US" altLang="zh-CN" sz="1800" b="0" i="1" baseline="-25000"/>
              <a:t>2</a:t>
            </a:r>
            <a:r>
              <a:rPr lang="en-US" altLang="zh-CN" sz="1800" b="0" i="1"/>
              <a:t>y</a:t>
            </a:r>
            <a:r>
              <a:rPr lang="en-US" altLang="zh-CN" sz="1800" b="0" i="1" baseline="-25000"/>
              <a:t>3</a:t>
            </a:r>
            <a:r>
              <a:rPr lang="en-US" altLang="zh-CN" sz="1800" b="0" i="1"/>
              <a:t>…y</a:t>
            </a:r>
            <a:r>
              <a:rPr lang="en-US" altLang="zh-CN" sz="1800" b="0" i="1" baseline="-25000"/>
              <a:t>n</a:t>
            </a:r>
            <a:r>
              <a:rPr lang="en-US" altLang="zh-CN" sz="1800" b="0"/>
              <a:t>}</a:t>
            </a:r>
            <a:r>
              <a:rPr lang="zh-CN" altLang="en-US" sz="1800" b="0">
                <a:latin typeface="楷体_GB2312" pitchFamily="49" charset="-122"/>
              </a:rPr>
              <a:t>（其中</a:t>
            </a:r>
            <a:r>
              <a:rPr lang="en-US" altLang="zh-CN" sz="1800" b="0" i="1"/>
              <a:t>y</a:t>
            </a:r>
            <a:r>
              <a:rPr lang="en-US" altLang="zh-CN" sz="1800" b="0" i="1" baseline="-25000">
                <a:latin typeface="楷体_GB2312" pitchFamily="49" charset="-122"/>
              </a:rPr>
              <a:t>i</a:t>
            </a:r>
            <a:r>
              <a:rPr lang="zh-CN" altLang="en-US" sz="1800" b="0">
                <a:latin typeface="楷体_GB2312" pitchFamily="49" charset="-122"/>
              </a:rPr>
              <a:t>是一个输入字符）；一台 包含上述转向函数</a:t>
            </a:r>
            <a:r>
              <a:rPr lang="en-US" altLang="zh-CN" sz="1800" b="0" i="1"/>
              <a:t>g</a:t>
            </a:r>
            <a:r>
              <a:rPr lang="zh-CN" altLang="en-US" sz="1800" b="0">
                <a:latin typeface="楷体_GB2312" pitchFamily="49" charset="-122"/>
              </a:rPr>
              <a:t>，失效函数</a:t>
            </a:r>
            <a:r>
              <a:rPr lang="en-US" altLang="zh-CN" sz="1800" b="0" i="1">
                <a:latin typeface="楷体_GB2312" pitchFamily="49" charset="-122"/>
              </a:rPr>
              <a:t>f</a:t>
            </a:r>
            <a:r>
              <a:rPr lang="zh-CN" altLang="en-US" sz="1800" b="0">
                <a:latin typeface="楷体_GB2312" pitchFamily="49" charset="-122"/>
              </a:rPr>
              <a:t>和输出函数</a:t>
            </a:r>
            <a:r>
              <a:rPr lang="en-US" altLang="zh-CN" sz="1800" b="0" i="1"/>
              <a:t>output</a:t>
            </a:r>
            <a:r>
              <a:rPr lang="zh-CN" altLang="en-US" sz="1800" b="0">
                <a:latin typeface="楷体_GB2312" pitchFamily="49" charset="-122"/>
              </a:rPr>
              <a:t>的树型有限自动机。</a:t>
            </a:r>
            <a:endParaRPr lang="zh-CN" altLang="en-US" sz="1800" b="0">
              <a:latin typeface="宋体" charset="-122"/>
              <a:ea typeface="宋体" charset="-122"/>
            </a:endParaRPr>
          </a:p>
          <a:p>
            <a:r>
              <a:rPr lang="zh-CN" altLang="en-US" sz="1800">
                <a:latin typeface="宋体" charset="-122"/>
                <a:ea typeface="宋体" charset="-122"/>
              </a:rPr>
              <a:t>输出</a:t>
            </a:r>
            <a:r>
              <a:rPr lang="zh-CN" altLang="en-US" sz="1800" b="0">
                <a:latin typeface="宋体" charset="-122"/>
                <a:ea typeface="宋体" charset="-122"/>
              </a:rPr>
              <a:t>：</a:t>
            </a:r>
            <a:r>
              <a:rPr lang="zh-CN" altLang="en-US" sz="1800" b="0">
                <a:latin typeface="楷体_GB2312" pitchFamily="49" charset="-122"/>
              </a:rPr>
              <a:t>关键字在</a:t>
            </a:r>
            <a:r>
              <a:rPr lang="en-US" altLang="zh-CN" sz="1800" b="0" i="1"/>
              <a:t>y</a:t>
            </a:r>
            <a:r>
              <a:rPr lang="zh-CN" altLang="en-US" sz="1800" b="0">
                <a:latin typeface="楷体_GB2312" pitchFamily="49" charset="-122"/>
              </a:rPr>
              <a:t>中出现的位置</a:t>
            </a:r>
            <a:r>
              <a:rPr lang="zh-CN" altLang="en-US" sz="1800" b="0">
                <a:latin typeface="宋体" charset="-122"/>
                <a:ea typeface="宋体" charset="-122"/>
              </a:rPr>
              <a:t>。</a:t>
            </a:r>
          </a:p>
          <a:p>
            <a:r>
              <a:rPr lang="zh-CN" altLang="en-US" sz="1000" b="0">
                <a:ea typeface="宋体" charset="-122"/>
              </a:rPr>
              <a:t>     </a:t>
            </a:r>
          </a:p>
          <a:p>
            <a:endParaRPr lang="zh-CN" altLang="en-US" sz="1800" b="0">
              <a:latin typeface="Arial" charset="0"/>
              <a:ea typeface="宋体" charset="-122"/>
            </a:endParaRPr>
          </a:p>
        </p:txBody>
      </p:sp>
      <p:pic>
        <p:nvPicPr>
          <p:cNvPr id="129026" name="Picture 3"/>
          <p:cNvPicPr>
            <a:picLocks noChangeAspect="1" noChangeArrowheads="1"/>
          </p:cNvPicPr>
          <p:nvPr/>
        </p:nvPicPr>
        <p:blipFill>
          <a:blip r:embed="rId2"/>
          <a:srcRect/>
          <a:stretch>
            <a:fillRect/>
          </a:stretch>
        </p:blipFill>
        <p:spPr bwMode="auto">
          <a:xfrm>
            <a:off x="2411413" y="2349500"/>
            <a:ext cx="4608512" cy="3455988"/>
          </a:xfrm>
          <a:prstGeom prst="rect">
            <a:avLst/>
          </a:prstGeom>
          <a:noFill/>
          <a:ln w="9525">
            <a:noFill/>
            <a:miter lim="800000"/>
            <a:headEnd/>
            <a:tailEnd/>
          </a:ln>
        </p:spPr>
      </p:pic>
      <p:sp>
        <p:nvSpPr>
          <p:cNvPr id="129027" name="Text Box 4"/>
          <p:cNvSpPr txBox="1">
            <a:spLocks noChangeArrowheads="1"/>
          </p:cNvSpPr>
          <p:nvPr/>
        </p:nvSpPr>
        <p:spPr bwMode="auto">
          <a:xfrm>
            <a:off x="1979613" y="6021388"/>
            <a:ext cx="5832475" cy="366712"/>
          </a:xfrm>
          <a:prstGeom prst="rect">
            <a:avLst/>
          </a:prstGeom>
          <a:noFill/>
          <a:ln w="9525">
            <a:noFill/>
            <a:miter lim="800000"/>
            <a:headEnd/>
            <a:tailEnd/>
          </a:ln>
        </p:spPr>
        <p:txBody>
          <a:bodyPr>
            <a:spAutoFit/>
          </a:bodyPr>
          <a:lstStyle/>
          <a:p>
            <a:pPr>
              <a:spcBef>
                <a:spcPct val="50000"/>
              </a:spcBef>
            </a:pPr>
            <a:r>
              <a:rPr lang="zh-CN" altLang="en-US" sz="1800" b="0">
                <a:solidFill>
                  <a:srgbClr val="000000"/>
                </a:solidFill>
                <a:latin typeface="Arial" charset="0"/>
                <a:ea typeface="宋体" charset="-122"/>
              </a:rPr>
              <a:t>图</a:t>
            </a:r>
            <a:r>
              <a:rPr lang="en-US" altLang="zh-CN" sz="1800" b="0">
                <a:solidFill>
                  <a:srgbClr val="000000"/>
                </a:solidFill>
                <a:latin typeface="Arial" charset="0"/>
                <a:ea typeface="宋体" charset="-122"/>
              </a:rPr>
              <a:t>5  </a:t>
            </a:r>
            <a:r>
              <a:rPr lang="zh-CN" altLang="en-US" sz="1800" b="0">
                <a:solidFill>
                  <a:srgbClr val="000000"/>
                </a:solidFill>
                <a:latin typeface="Arial" charset="0"/>
                <a:ea typeface="宋体" charset="-122"/>
              </a:rPr>
              <a:t>建立树型有限自动机的算法伪代码</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ext Box 2"/>
          <p:cNvSpPr txBox="1">
            <a:spLocks noChangeArrowheads="1"/>
          </p:cNvSpPr>
          <p:nvPr/>
        </p:nvSpPr>
        <p:spPr bwMode="auto">
          <a:xfrm>
            <a:off x="468313" y="850900"/>
            <a:ext cx="8207375" cy="6007100"/>
          </a:xfrm>
          <a:prstGeom prst="rect">
            <a:avLst/>
          </a:prstGeom>
          <a:noFill/>
          <a:ln w="9525">
            <a:noFill/>
            <a:miter lim="800000"/>
            <a:headEnd/>
            <a:tailEnd/>
          </a:ln>
        </p:spPr>
        <p:txBody>
          <a:bodyPr>
            <a:spAutoFit/>
          </a:bodyPr>
          <a:lstStyle/>
          <a:p>
            <a:pPr>
              <a:spcBef>
                <a:spcPct val="20000"/>
              </a:spcBef>
            </a:pPr>
            <a:r>
              <a:rPr lang="zh-CN" altLang="en-US" sz="2400" b="0">
                <a:solidFill>
                  <a:srgbClr val="000000"/>
                </a:solidFill>
              </a:rPr>
              <a:t> </a:t>
            </a:r>
            <a:r>
              <a:rPr lang="en-US" altLang="zh-CN" sz="2400" b="0">
                <a:solidFill>
                  <a:srgbClr val="000000"/>
                </a:solidFill>
              </a:rPr>
              <a:t>5. AC</a:t>
            </a:r>
            <a:r>
              <a:rPr lang="zh-CN" altLang="en-US" sz="2400" b="0">
                <a:solidFill>
                  <a:srgbClr val="000000"/>
                </a:solidFill>
              </a:rPr>
              <a:t>自动机 </a:t>
            </a:r>
            <a:r>
              <a:rPr lang="en-US" altLang="zh-CN" sz="2400" b="0">
                <a:solidFill>
                  <a:srgbClr val="000000"/>
                </a:solidFill>
              </a:rPr>
              <a:t>(</a:t>
            </a:r>
            <a:r>
              <a:rPr lang="zh-CN" altLang="en-US" sz="2400" b="0">
                <a:solidFill>
                  <a:srgbClr val="000000"/>
                </a:solidFill>
              </a:rPr>
              <a:t>匹配过程总结</a:t>
            </a:r>
            <a:r>
              <a:rPr lang="en-US" altLang="zh-CN" sz="2400" b="0">
                <a:solidFill>
                  <a:srgbClr val="000000"/>
                </a:solidFill>
              </a:rPr>
              <a:t>)</a:t>
            </a:r>
          </a:p>
          <a:p>
            <a:pPr>
              <a:spcBef>
                <a:spcPct val="20000"/>
              </a:spcBef>
              <a:buFont typeface="Wingdings"/>
              <a:buChar char="Ø"/>
            </a:pPr>
            <a:r>
              <a:rPr lang="zh-CN" altLang="en-US" sz="2400" b="0">
                <a:solidFill>
                  <a:srgbClr val="000000"/>
                </a:solidFill>
              </a:rPr>
              <a:t> 预处理阶段：</a:t>
            </a:r>
          </a:p>
          <a:p>
            <a:pPr>
              <a:spcBef>
                <a:spcPct val="20000"/>
              </a:spcBef>
            </a:pPr>
            <a:r>
              <a:rPr lang="zh-CN" altLang="en-US" sz="2400" b="0">
                <a:solidFill>
                  <a:srgbClr val="000000"/>
                </a:solidFill>
              </a:rPr>
              <a:t>     转向函数把一个由状态和输入字符组成的二元组映射成另一个状态或者一条失败消息。</a:t>
            </a:r>
          </a:p>
          <a:p>
            <a:pPr>
              <a:spcBef>
                <a:spcPct val="20000"/>
              </a:spcBef>
            </a:pPr>
            <a:r>
              <a:rPr lang="zh-CN" altLang="en-US" sz="2400" b="0">
                <a:solidFill>
                  <a:srgbClr val="000000"/>
                </a:solidFill>
              </a:rPr>
              <a:t>      失效函数把一个状态映射成另一个状态。当转向函数报告失效时，失效函数就会被询问。</a:t>
            </a:r>
          </a:p>
          <a:p>
            <a:pPr>
              <a:spcBef>
                <a:spcPct val="20000"/>
              </a:spcBef>
            </a:pPr>
            <a:r>
              <a:rPr lang="zh-CN" altLang="en-US" sz="2400" b="0">
                <a:solidFill>
                  <a:srgbClr val="000000"/>
                </a:solidFill>
              </a:rPr>
              <a:t>       输出状态，它们表示已经有一组关键字被发现。输出函数通过把一组关键字集（可能是空集）和每个状态相联系的方法，使得这种输出状态的概念形式化。</a:t>
            </a:r>
          </a:p>
          <a:p>
            <a:pPr>
              <a:spcBef>
                <a:spcPct val="20000"/>
              </a:spcBef>
              <a:buFont typeface="Wingdings"/>
              <a:buChar char="Ø"/>
            </a:pPr>
            <a:r>
              <a:rPr lang="zh-CN" altLang="en-US" sz="2400" b="0">
                <a:solidFill>
                  <a:srgbClr val="000000"/>
                </a:solidFill>
              </a:rPr>
              <a:t> 搜索查找阶段：</a:t>
            </a:r>
          </a:p>
          <a:p>
            <a:pPr>
              <a:spcBef>
                <a:spcPct val="20000"/>
              </a:spcBef>
            </a:pPr>
            <a:r>
              <a:rPr lang="zh-CN" altLang="en-US" sz="2400" b="0">
                <a:solidFill>
                  <a:srgbClr val="000000"/>
                </a:solidFill>
              </a:rPr>
              <a:t>    文本扫描开始时，初始状态置为状态机的</a:t>
            </a:r>
            <a:r>
              <a:rPr lang="en-US" altLang="zh-CN" sz="2400" b="0">
                <a:solidFill>
                  <a:srgbClr val="000000"/>
                </a:solidFill>
              </a:rPr>
              <a:t>0</a:t>
            </a:r>
            <a:r>
              <a:rPr lang="zh-CN" altLang="en-US" sz="2400" b="0">
                <a:solidFill>
                  <a:srgbClr val="000000"/>
                </a:solidFill>
              </a:rPr>
              <a:t>状态，而输入文本</a:t>
            </a:r>
            <a:r>
              <a:rPr lang="en-US" altLang="zh-CN" sz="2400" b="0" i="1">
                <a:solidFill>
                  <a:srgbClr val="000000"/>
                </a:solidFill>
              </a:rPr>
              <a:t>y</a:t>
            </a:r>
            <a:r>
              <a:rPr lang="zh-CN" altLang="en-US" sz="2400" b="0">
                <a:solidFill>
                  <a:srgbClr val="000000"/>
                </a:solidFill>
              </a:rPr>
              <a:t>的首字符作为当前输入字符。然后，开始按照转向函数进行状态转移。如果转移失败则询问失效函数，自动机状态转为失效函数定义的状态。每次的状态转移都要检查输出函数。</a:t>
            </a:r>
            <a:endParaRPr lang="zh-CN" altLang="en-US" sz="1800" b="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zh-CN" altLang="en-US" smtClean="0"/>
              <a:t>传统计算机病毒的结构特点</a:t>
            </a:r>
          </a:p>
        </p:txBody>
      </p:sp>
      <p:sp>
        <p:nvSpPr>
          <p:cNvPr id="27650" name="Rectangle 3"/>
          <p:cNvSpPr>
            <a:spLocks noGrp="1" noChangeArrowheads="1"/>
          </p:cNvSpPr>
          <p:nvPr>
            <p:ph type="body" idx="1"/>
          </p:nvPr>
        </p:nvSpPr>
        <p:spPr/>
        <p:txBody>
          <a:bodyPr/>
          <a:lstStyle/>
          <a:p>
            <a:pPr eaLnBrk="1" hangingPunct="1"/>
            <a:r>
              <a:rPr lang="zh-CN" altLang="en-US" smtClean="0"/>
              <a:t>传统计算机病毒的结构特点</a:t>
            </a:r>
          </a:p>
          <a:p>
            <a:pPr lvl="1" eaLnBrk="1" hangingPunct="1"/>
            <a:r>
              <a:rPr lang="zh-CN" altLang="en-US" smtClean="0"/>
              <a:t>一段程序</a:t>
            </a:r>
          </a:p>
          <a:p>
            <a:pPr lvl="1" eaLnBrk="1" hangingPunct="1"/>
            <a:r>
              <a:rPr lang="zh-CN" altLang="en-US" smtClean="0"/>
              <a:t>需要有宿主—计算机的可执行部分</a:t>
            </a:r>
          </a:p>
          <a:p>
            <a:pPr lvl="2" eaLnBrk="1" hangingPunct="1"/>
            <a:r>
              <a:rPr lang="zh-CN" altLang="en-US" smtClean="0"/>
              <a:t>系统引导区</a:t>
            </a:r>
          </a:p>
          <a:p>
            <a:pPr lvl="2" eaLnBrk="1" hangingPunct="1"/>
            <a:r>
              <a:rPr lang="zh-CN" altLang="en-US" smtClean="0"/>
              <a:t>可执行文件</a:t>
            </a:r>
          </a:p>
          <a:p>
            <a:pPr lvl="2" eaLnBrk="1" hangingPunct="1"/>
            <a:r>
              <a:rPr lang="zh-CN" altLang="en-US" smtClean="0"/>
              <a:t>其它文件，具有可执行的功能</a:t>
            </a:r>
          </a:p>
          <a:p>
            <a:pPr lvl="1" eaLnBrk="1" hangingPunct="1"/>
            <a:r>
              <a:rPr lang="zh-CN" altLang="en-US" smtClean="0"/>
              <a:t>改变宿主：修改文件、引导纪录、扇区标志</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noChangeArrowheads="1"/>
          </p:cNvSpPr>
          <p:nvPr>
            <p:ph type="body" idx="1"/>
          </p:nvPr>
        </p:nvSpPr>
        <p:spPr>
          <a:xfrm>
            <a:off x="915988" y="1773238"/>
            <a:ext cx="7777162" cy="3113087"/>
          </a:xfrm>
        </p:spPr>
        <p:txBody>
          <a:bodyPr/>
          <a:lstStyle/>
          <a:p>
            <a:pPr eaLnBrk="1" hangingPunct="1"/>
            <a:r>
              <a:rPr lang="en-US" altLang="zh-CN" smtClean="0"/>
              <a:t>AC</a:t>
            </a:r>
            <a:r>
              <a:rPr lang="zh-CN" altLang="en-US" smtClean="0"/>
              <a:t>算法的特点</a:t>
            </a:r>
          </a:p>
          <a:p>
            <a:pPr lvl="1" eaLnBrk="1" hangingPunct="1"/>
            <a:r>
              <a:rPr lang="zh-CN" altLang="en-US" smtClean="0"/>
              <a:t>自动机的构建是建立在深度优先的基础上</a:t>
            </a:r>
          </a:p>
          <a:p>
            <a:pPr lvl="1" eaLnBrk="1" hangingPunct="1"/>
            <a:r>
              <a:rPr lang="zh-CN" altLang="en-US" smtClean="0"/>
              <a:t>算法构建不受模式集内容变化的影响</a:t>
            </a:r>
          </a:p>
          <a:p>
            <a:pPr lvl="2" eaLnBrk="1" hangingPunct="1"/>
            <a:r>
              <a:rPr lang="zh-CN" altLang="en-US" smtClean="0"/>
              <a:t>模式集内容可动态变化</a:t>
            </a:r>
          </a:p>
          <a:p>
            <a:pPr lvl="1" eaLnBrk="1" hangingPunct="1"/>
            <a:r>
              <a:rPr lang="zh-CN" altLang="en-US" smtClean="0"/>
              <a:t>扫描（检测）的时间复杂度与待测文本长度有关</a:t>
            </a:r>
          </a:p>
          <a:p>
            <a:pPr lvl="2" eaLnBrk="1" hangingPunct="1"/>
            <a:r>
              <a:rPr lang="zh-CN" altLang="en-US" smtClean="0"/>
              <a:t>扫描的效率与模式的长度（扫描深度）有关</a:t>
            </a:r>
          </a:p>
          <a:p>
            <a:pPr lvl="1" eaLnBrk="1" hangingPunct="1"/>
            <a:r>
              <a:rPr lang="zh-CN" altLang="en-US" smtClean="0"/>
              <a:t>算法构建与扫描时存在内存浪费</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p:cNvSpPr>
            <a:spLocks noGrp="1" noChangeArrowheads="1"/>
          </p:cNvSpPr>
          <p:nvPr>
            <p:ph type="title"/>
          </p:nvPr>
        </p:nvSpPr>
        <p:spPr/>
        <p:txBody>
          <a:bodyPr/>
          <a:lstStyle/>
          <a:p>
            <a:pPr eaLnBrk="1" hangingPunct="1"/>
            <a:endParaRPr lang="zh-CN" altLang="en-US" smtClean="0"/>
          </a:p>
        </p:txBody>
      </p:sp>
      <p:sp>
        <p:nvSpPr>
          <p:cNvPr id="132098" name="Rectangle 3"/>
          <p:cNvSpPr>
            <a:spLocks noGrp="1" noChangeArrowheads="1"/>
          </p:cNvSpPr>
          <p:nvPr>
            <p:ph type="body" sz="half" idx="1"/>
          </p:nvPr>
        </p:nvSpPr>
        <p:spPr>
          <a:xfrm>
            <a:off x="468313" y="1268413"/>
            <a:ext cx="7926387" cy="1819275"/>
          </a:xfrm>
        </p:spPr>
        <p:txBody>
          <a:bodyPr/>
          <a:lstStyle/>
          <a:p>
            <a:pPr eaLnBrk="1" hangingPunct="1"/>
            <a:r>
              <a:rPr lang="en-US" altLang="zh-CN" sz="2800" smtClean="0"/>
              <a:t>AC</a:t>
            </a:r>
            <a:r>
              <a:rPr lang="zh-CN" altLang="en-US" sz="2800" smtClean="0"/>
              <a:t>算法的内存占用问题：</a:t>
            </a:r>
            <a:endParaRPr lang="en-US" altLang="zh-CN" sz="2800" smtClean="0"/>
          </a:p>
          <a:p>
            <a:pPr lvl="1" eaLnBrk="1" hangingPunct="1"/>
            <a:r>
              <a:rPr lang="zh-CN" altLang="en-US" sz="2400" smtClean="0"/>
              <a:t>转向函数</a:t>
            </a:r>
          </a:p>
          <a:p>
            <a:pPr lvl="1" eaLnBrk="1" hangingPunct="1"/>
            <a:endParaRPr lang="zh-CN" altLang="en-US" sz="2400" smtClean="0"/>
          </a:p>
          <a:p>
            <a:pPr lvl="1" eaLnBrk="1" hangingPunct="1"/>
            <a:endParaRPr lang="zh-CN" altLang="en-US" sz="2400" smtClean="0"/>
          </a:p>
          <a:p>
            <a:pPr lvl="1" eaLnBrk="1" hangingPunct="1"/>
            <a:endParaRPr lang="zh-CN" altLang="en-US" sz="2400" smtClean="0"/>
          </a:p>
          <a:p>
            <a:pPr lvl="1" eaLnBrk="1" hangingPunct="1"/>
            <a:endParaRPr lang="zh-CN" altLang="en-US" sz="2400" smtClean="0"/>
          </a:p>
          <a:p>
            <a:pPr lvl="1" eaLnBrk="1" hangingPunct="1"/>
            <a:endParaRPr lang="zh-CN" altLang="en-US" sz="2400" smtClean="0"/>
          </a:p>
        </p:txBody>
      </p:sp>
      <p:pic>
        <p:nvPicPr>
          <p:cNvPr id="132099" name="Picture 4"/>
          <p:cNvPicPr>
            <a:picLocks noChangeAspect="1" noChangeArrowheads="1"/>
          </p:cNvPicPr>
          <p:nvPr/>
        </p:nvPicPr>
        <p:blipFill>
          <a:blip r:embed="rId2"/>
          <a:srcRect/>
          <a:stretch>
            <a:fillRect/>
          </a:stretch>
        </p:blipFill>
        <p:spPr bwMode="auto">
          <a:xfrm>
            <a:off x="1692275" y="2492375"/>
            <a:ext cx="4321175" cy="1728788"/>
          </a:xfrm>
          <a:prstGeom prst="rect">
            <a:avLst/>
          </a:prstGeom>
          <a:noFill/>
          <a:ln w="9525">
            <a:noFill/>
            <a:miter lim="800000"/>
            <a:headEnd/>
            <a:tailEnd/>
          </a:ln>
        </p:spPr>
      </p:pic>
      <p:graphicFrame>
        <p:nvGraphicFramePr>
          <p:cNvPr id="1347589" name="Group 5"/>
          <p:cNvGraphicFramePr>
            <a:graphicFrameLocks noGrp="1"/>
          </p:cNvGraphicFramePr>
          <p:nvPr>
            <p:ph sz="half" idx="2"/>
          </p:nvPr>
        </p:nvGraphicFramePr>
        <p:xfrm>
          <a:off x="1665288" y="4625975"/>
          <a:ext cx="7027862" cy="503238"/>
        </p:xfrm>
        <a:graphic>
          <a:graphicData uri="http://schemas.openxmlformats.org/drawingml/2006/table">
            <a:tbl>
              <a:tblPr/>
              <a:tblGrid>
                <a:gridCol w="304800"/>
                <a:gridCol w="306387"/>
                <a:gridCol w="304800"/>
                <a:gridCol w="306388"/>
                <a:gridCol w="306387"/>
                <a:gridCol w="304800"/>
                <a:gridCol w="304800"/>
                <a:gridCol w="306388"/>
                <a:gridCol w="304800"/>
                <a:gridCol w="304800"/>
                <a:gridCol w="306387"/>
                <a:gridCol w="306388"/>
                <a:gridCol w="306387"/>
                <a:gridCol w="304800"/>
                <a:gridCol w="304800"/>
                <a:gridCol w="306388"/>
                <a:gridCol w="304800"/>
                <a:gridCol w="304800"/>
                <a:gridCol w="306387"/>
                <a:gridCol w="306388"/>
                <a:gridCol w="304800"/>
                <a:gridCol w="306387"/>
                <a:gridCol w="304800"/>
              </a:tblGrid>
              <a:tr h="503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A</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B</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C</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D</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E</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F</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G</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H</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I</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J</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K</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L</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M</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N</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O</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P</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Q</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R</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S</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T</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U</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V</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W</a:t>
                      </a:r>
                    </a:p>
                  </a:txBody>
                  <a:tcPr anchor="ctr" horzOverflow="overflow">
                    <a:lnL>
                      <a:noFill/>
                    </a:lnL>
                    <a:lnR>
                      <a:noFill/>
                    </a:lnR>
                    <a:lnT>
                      <a:noFill/>
                    </a:lnT>
                    <a:lnB>
                      <a:noFill/>
                    </a:lnB>
                    <a:lnTlToBr>
                      <a:noFill/>
                    </a:lnTlToBr>
                    <a:lnBlToTr>
                      <a:noFill/>
                    </a:lnBlToTr>
                    <a:solidFill>
                      <a:srgbClr val="FAEBD7"/>
                    </a:solidFill>
                  </a:tcPr>
                </a:tc>
              </a:tr>
            </a:tbl>
          </a:graphicData>
        </a:graphic>
      </p:graphicFrame>
      <p:sp>
        <p:nvSpPr>
          <p:cNvPr id="132124" name="Rectangle 33"/>
          <p:cNvSpPr>
            <a:spLocks noChangeArrowheads="1"/>
          </p:cNvSpPr>
          <p:nvPr/>
        </p:nvSpPr>
        <p:spPr bwMode="auto">
          <a:xfrm>
            <a:off x="900113" y="4797425"/>
            <a:ext cx="7632700" cy="1800225"/>
          </a:xfrm>
          <a:prstGeom prst="rect">
            <a:avLst/>
          </a:prstGeom>
          <a:noFill/>
          <a:ln w="9525">
            <a:noFill/>
            <a:miter lim="800000"/>
            <a:headEnd/>
            <a:tailEnd/>
          </a:ln>
        </p:spPr>
        <p:txBody>
          <a:bodyPr/>
          <a:lstStyle/>
          <a:p>
            <a:pPr marL="342900" indent="-342900">
              <a:spcBef>
                <a:spcPct val="20000"/>
              </a:spcBef>
              <a:buFontTx/>
              <a:buChar char="•"/>
            </a:pPr>
            <a:r>
              <a:rPr lang="en-US" altLang="zh-CN" sz="2800" b="0">
                <a:latin typeface="Arial" charset="0"/>
              </a:rPr>
              <a:t>0  </a:t>
            </a:r>
            <a:r>
              <a:rPr lang="en-US" altLang="zh-CN" sz="1400" b="0">
                <a:latin typeface="Arial" charset="0"/>
              </a:rPr>
              <a:t>NULL NULL                        1                                                                 3</a:t>
            </a:r>
          </a:p>
          <a:p>
            <a:pPr marL="342900" indent="-342900">
              <a:spcBef>
                <a:spcPct val="20000"/>
              </a:spcBef>
              <a:buFontTx/>
              <a:buChar char="•"/>
            </a:pPr>
            <a:r>
              <a:rPr lang="en-US" altLang="zh-CN" sz="2800" b="0">
                <a:latin typeface="Arial" charset="0"/>
              </a:rPr>
              <a:t>1  </a:t>
            </a:r>
            <a:r>
              <a:rPr lang="en-US" altLang="zh-CN" sz="1400" b="0">
                <a:latin typeface="Arial" charset="0"/>
              </a:rPr>
              <a:t>NULL NULL      2                     6</a:t>
            </a:r>
            <a:endParaRPr lang="en-US" altLang="zh-CN" sz="2800" b="0">
              <a:latin typeface="Arial" charset="0"/>
            </a:endParaRPr>
          </a:p>
          <a:p>
            <a:pPr marL="342900" indent="-342900">
              <a:spcBef>
                <a:spcPct val="20000"/>
              </a:spcBef>
              <a:buFontTx/>
              <a:buChar char="•"/>
            </a:pPr>
            <a:r>
              <a:rPr lang="en-US" altLang="zh-CN" sz="2800" b="0">
                <a:latin typeface="Arial" charset="0"/>
              </a:rPr>
              <a:t>2  </a:t>
            </a:r>
            <a:r>
              <a:rPr lang="en-US" altLang="zh-CN" sz="1400" b="0">
                <a:latin typeface="Arial" charset="0"/>
              </a:rPr>
              <a:t>NULL NULL                                                                                     8</a:t>
            </a:r>
            <a:endParaRPr lang="zh-CN" altLang="en-US" sz="1400" b="0">
              <a:latin typeface="Arial"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ChangeArrowheads="1"/>
          </p:cNvSpPr>
          <p:nvPr>
            <p:ph type="title"/>
          </p:nvPr>
        </p:nvSpPr>
        <p:spPr/>
        <p:txBody>
          <a:bodyPr/>
          <a:lstStyle/>
          <a:p>
            <a:pPr eaLnBrk="1" hangingPunct="1"/>
            <a:endParaRPr lang="zh-CN" altLang="en-US" smtClean="0"/>
          </a:p>
        </p:txBody>
      </p:sp>
      <p:sp>
        <p:nvSpPr>
          <p:cNvPr id="133122" name="Rectangle 3"/>
          <p:cNvSpPr>
            <a:spLocks noGrp="1" noChangeArrowheads="1"/>
          </p:cNvSpPr>
          <p:nvPr>
            <p:ph type="body" idx="1"/>
          </p:nvPr>
        </p:nvSpPr>
        <p:spPr>
          <a:xfrm>
            <a:off x="468313" y="1773238"/>
            <a:ext cx="8229600" cy="3384550"/>
          </a:xfrm>
        </p:spPr>
        <p:txBody>
          <a:bodyPr/>
          <a:lstStyle/>
          <a:p>
            <a:pPr eaLnBrk="1" hangingPunct="1"/>
            <a:r>
              <a:rPr lang="zh-CN" altLang="en-US" smtClean="0"/>
              <a:t>内存的占用</a:t>
            </a:r>
          </a:p>
          <a:p>
            <a:pPr lvl="1" eaLnBrk="1" hangingPunct="1"/>
            <a:r>
              <a:rPr lang="en-US" altLang="zh-CN" smtClean="0"/>
              <a:t>ASCII</a:t>
            </a:r>
            <a:r>
              <a:rPr lang="zh-CN" altLang="en-US" smtClean="0"/>
              <a:t>码集合作为待检测文本的输入与模式集呢？</a:t>
            </a:r>
          </a:p>
          <a:p>
            <a:pPr lvl="1" eaLnBrk="1" hangingPunct="1"/>
            <a:r>
              <a:rPr lang="zh-CN" altLang="en-US" smtClean="0"/>
              <a:t>每个状态的转向函数至少</a:t>
            </a:r>
            <a:r>
              <a:rPr lang="en-US" altLang="zh-CN" smtClean="0"/>
              <a:t>256×4</a:t>
            </a:r>
            <a:r>
              <a:rPr lang="zh-CN" altLang="en-US" smtClean="0"/>
              <a:t>字节</a:t>
            </a:r>
            <a:r>
              <a:rPr lang="en-US" altLang="zh-CN" smtClean="0"/>
              <a:t>=1K</a:t>
            </a:r>
          </a:p>
          <a:p>
            <a:pPr lvl="2" eaLnBrk="1" hangingPunct="1"/>
            <a:r>
              <a:rPr lang="zh-CN" altLang="en-US" smtClean="0"/>
              <a:t>不包括</a:t>
            </a:r>
            <a:r>
              <a:rPr lang="en-US" altLang="zh-CN" smtClean="0"/>
              <a:t>failure</a:t>
            </a:r>
            <a:r>
              <a:rPr lang="zh-CN" altLang="en-US" smtClean="0"/>
              <a:t>，</a:t>
            </a:r>
            <a:r>
              <a:rPr lang="en-US" altLang="zh-CN" smtClean="0"/>
              <a:t>output</a:t>
            </a:r>
          </a:p>
          <a:p>
            <a:pPr lvl="1" eaLnBrk="1" hangingPunct="1"/>
            <a:r>
              <a:rPr lang="zh-CN" altLang="en-US" smtClean="0"/>
              <a:t>实际上，大量的转向是指向</a:t>
            </a:r>
            <a:r>
              <a:rPr lang="en-US" altLang="zh-CN" smtClean="0"/>
              <a:t>Null</a:t>
            </a:r>
            <a:r>
              <a:rPr lang="zh-CN" altLang="en-US" smtClean="0"/>
              <a:t>的</a:t>
            </a:r>
          </a:p>
          <a:p>
            <a:pPr lvl="1" eaLnBrk="1" hangingPunct="1"/>
            <a:r>
              <a:rPr lang="zh-CN" altLang="en-US" smtClean="0"/>
              <a:t>怎么减少无用转向的内存占用呢？</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p:cNvSpPr>
            <a:spLocks noGrp="1" noChangeArrowheads="1"/>
          </p:cNvSpPr>
          <p:nvPr>
            <p:ph type="title"/>
          </p:nvPr>
        </p:nvSpPr>
        <p:spPr/>
        <p:txBody>
          <a:bodyPr/>
          <a:lstStyle/>
          <a:p>
            <a:pPr eaLnBrk="1" hangingPunct="1"/>
            <a:endParaRPr lang="zh-CN" altLang="en-US" smtClean="0"/>
          </a:p>
        </p:txBody>
      </p:sp>
      <p:sp>
        <p:nvSpPr>
          <p:cNvPr id="134146" name="Rectangle 3"/>
          <p:cNvSpPr>
            <a:spLocks noGrp="1" noChangeArrowheads="1"/>
          </p:cNvSpPr>
          <p:nvPr>
            <p:ph type="body" idx="1"/>
          </p:nvPr>
        </p:nvSpPr>
        <p:spPr/>
        <p:txBody>
          <a:bodyPr/>
          <a:lstStyle/>
          <a:p>
            <a:pPr eaLnBrk="1" hangingPunct="1"/>
            <a:r>
              <a:rPr lang="zh-CN" altLang="en-US" smtClean="0"/>
              <a:t>基于</a:t>
            </a:r>
            <a:r>
              <a:rPr lang="en-US" altLang="zh-CN" smtClean="0"/>
              <a:t>AC</a:t>
            </a:r>
            <a:r>
              <a:rPr lang="zh-CN" altLang="en-US" smtClean="0"/>
              <a:t>算法的优化方法</a:t>
            </a:r>
          </a:p>
          <a:p>
            <a:pPr lvl="1" eaLnBrk="1" hangingPunct="1"/>
            <a:r>
              <a:rPr lang="zh-CN" altLang="en-US" smtClean="0"/>
              <a:t>行压缩方法</a:t>
            </a:r>
          </a:p>
          <a:p>
            <a:pPr lvl="1" eaLnBrk="1" hangingPunct="1"/>
            <a:r>
              <a:rPr lang="zh-CN" altLang="en-US" smtClean="0"/>
              <a:t>位图方法</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ChangeArrowheads="1"/>
          </p:cNvSpPr>
          <p:nvPr>
            <p:ph type="title"/>
          </p:nvPr>
        </p:nvSpPr>
        <p:spPr/>
        <p:txBody>
          <a:bodyPr/>
          <a:lstStyle/>
          <a:p>
            <a:pPr eaLnBrk="1" hangingPunct="1"/>
            <a:endParaRPr lang="zh-CN" altLang="en-US" smtClean="0"/>
          </a:p>
        </p:txBody>
      </p:sp>
      <p:sp>
        <p:nvSpPr>
          <p:cNvPr id="135170" name="Rectangle 3"/>
          <p:cNvSpPr>
            <a:spLocks noGrp="1" noChangeArrowheads="1"/>
          </p:cNvSpPr>
          <p:nvPr>
            <p:ph type="body" idx="1"/>
          </p:nvPr>
        </p:nvSpPr>
        <p:spPr>
          <a:xfrm>
            <a:off x="457645" y="1808770"/>
            <a:ext cx="8229600" cy="3384550"/>
          </a:xfrm>
        </p:spPr>
        <p:txBody>
          <a:bodyPr/>
          <a:lstStyle/>
          <a:p>
            <a:pPr eaLnBrk="1" hangingPunct="1"/>
            <a:r>
              <a:rPr lang="zh-CN" altLang="en-US" dirty="0" smtClean="0"/>
              <a:t>行压缩方法</a:t>
            </a:r>
          </a:p>
          <a:p>
            <a:pPr lvl="1" eaLnBrk="1" hangingPunct="1"/>
            <a:r>
              <a:rPr lang="zh-CN" altLang="en-US" dirty="0" smtClean="0"/>
              <a:t>每个状态的</a:t>
            </a:r>
            <a:r>
              <a:rPr lang="en-US" altLang="zh-CN" dirty="0" err="1" smtClean="0"/>
              <a:t>goto</a:t>
            </a:r>
            <a:r>
              <a:rPr lang="zh-CN" altLang="en-US" dirty="0" smtClean="0"/>
              <a:t>函数只保存能发生转移的可能</a:t>
            </a:r>
          </a:p>
          <a:p>
            <a:pPr lvl="1" eaLnBrk="1" hangingPunct="1"/>
            <a:r>
              <a:rPr lang="zh-CN" altLang="en-US" dirty="0" smtClean="0"/>
              <a:t>例如：状态</a:t>
            </a:r>
            <a:r>
              <a:rPr lang="en-US" altLang="zh-CN" dirty="0" smtClean="0"/>
              <a:t>0</a:t>
            </a:r>
            <a:r>
              <a:rPr lang="zh-CN" altLang="en-US" dirty="0" smtClean="0"/>
              <a:t>时，只有输入</a:t>
            </a:r>
            <a:r>
              <a:rPr lang="en-US" altLang="zh-CN" dirty="0" smtClean="0"/>
              <a:t>h</a:t>
            </a:r>
            <a:r>
              <a:rPr lang="zh-CN" altLang="en-US" dirty="0" smtClean="0"/>
              <a:t>或</a:t>
            </a:r>
            <a:r>
              <a:rPr lang="en-US" altLang="zh-CN" dirty="0" smtClean="0"/>
              <a:t>s</a:t>
            </a:r>
            <a:r>
              <a:rPr lang="zh-CN" altLang="en-US" dirty="0" smtClean="0"/>
              <a:t>时才有转向，那么，</a:t>
            </a:r>
            <a:r>
              <a:rPr lang="en-US" altLang="zh-CN" dirty="0" err="1" smtClean="0"/>
              <a:t>goto</a:t>
            </a:r>
            <a:r>
              <a:rPr lang="zh-CN" altLang="en-US" dirty="0" smtClean="0"/>
              <a:t>函数只保存</a:t>
            </a:r>
            <a:r>
              <a:rPr lang="en-US" altLang="zh-CN" dirty="0" smtClean="0"/>
              <a:t>h</a:t>
            </a:r>
            <a:r>
              <a:rPr lang="zh-CN" altLang="en-US" dirty="0" smtClean="0"/>
              <a:t>，</a:t>
            </a:r>
            <a:r>
              <a:rPr lang="en-US" altLang="zh-CN" dirty="0" smtClean="0"/>
              <a:t>s</a:t>
            </a:r>
            <a:r>
              <a:rPr lang="zh-CN" altLang="en-US" dirty="0" smtClean="0"/>
              <a:t>和</a:t>
            </a:r>
            <a:r>
              <a:rPr lang="en-US" altLang="zh-CN" dirty="0" smtClean="0"/>
              <a:t>1</a:t>
            </a:r>
            <a:r>
              <a:rPr lang="zh-CN" altLang="en-US" dirty="0" smtClean="0"/>
              <a:t>，</a:t>
            </a:r>
            <a:r>
              <a:rPr lang="en-US" altLang="zh-CN" dirty="0" smtClean="0"/>
              <a:t>3</a:t>
            </a:r>
          </a:p>
          <a:p>
            <a:pPr lvl="1" eaLnBrk="1" hangingPunct="1"/>
            <a:r>
              <a:rPr lang="zh-CN" altLang="en-US" dirty="0" smtClean="0"/>
              <a:t>即：</a:t>
            </a:r>
            <a:r>
              <a:rPr lang="en-US" altLang="zh-CN" dirty="0" err="1" smtClean="0"/>
              <a:t>goto</a:t>
            </a:r>
            <a:r>
              <a:rPr lang="zh-CN" altLang="en-US" dirty="0" smtClean="0"/>
              <a:t>函数是一个数组、队列或链表，保存</a:t>
            </a:r>
          </a:p>
          <a:p>
            <a:pPr lvl="1" eaLnBrk="1" hangingPunct="1">
              <a:buFontTx/>
              <a:buNone/>
            </a:pPr>
            <a:r>
              <a:rPr lang="zh-CN" altLang="en-US" dirty="0" smtClean="0"/>
              <a:t>   </a:t>
            </a:r>
            <a:r>
              <a:rPr lang="en-US" altLang="zh-CN" dirty="0" smtClean="0"/>
              <a:t>2</a:t>
            </a:r>
            <a:r>
              <a:rPr lang="zh-CN" altLang="en-US" dirty="0" smtClean="0"/>
              <a:t>，</a:t>
            </a:r>
            <a:r>
              <a:rPr lang="en-US" altLang="zh-CN" dirty="0" smtClean="0"/>
              <a:t>h</a:t>
            </a:r>
            <a:r>
              <a:rPr lang="zh-CN" altLang="en-US" dirty="0" smtClean="0"/>
              <a:t>，</a:t>
            </a:r>
            <a:r>
              <a:rPr lang="en-US" altLang="zh-CN" dirty="0" smtClean="0"/>
              <a:t>s</a:t>
            </a:r>
            <a:r>
              <a:rPr lang="zh-CN" altLang="en-US" dirty="0" smtClean="0"/>
              <a:t>，</a:t>
            </a:r>
            <a:r>
              <a:rPr lang="en-US" altLang="zh-CN" dirty="0" smtClean="0"/>
              <a:t>1</a:t>
            </a:r>
            <a:r>
              <a:rPr lang="zh-CN" altLang="en-US" dirty="0" smtClean="0"/>
              <a:t>，</a:t>
            </a:r>
            <a:r>
              <a:rPr lang="en-US" altLang="zh-CN" dirty="0" smtClean="0"/>
              <a:t>3</a:t>
            </a:r>
          </a:p>
          <a:p>
            <a:pPr lvl="1" eaLnBrk="1" hangingPunct="1">
              <a:buFontTx/>
              <a:buNone/>
            </a:pPr>
            <a:endParaRPr lang="en-US" altLang="zh-CN" dirty="0" smtClean="0"/>
          </a:p>
        </p:txBody>
      </p:sp>
      <p:grpSp>
        <p:nvGrpSpPr>
          <p:cNvPr id="135171" name="Group 35"/>
          <p:cNvGrpSpPr>
            <a:grpSpLocks/>
          </p:cNvGrpSpPr>
          <p:nvPr/>
        </p:nvGrpSpPr>
        <p:grpSpPr bwMode="auto">
          <a:xfrm>
            <a:off x="4716463" y="4700588"/>
            <a:ext cx="4178300" cy="1968500"/>
            <a:chOff x="702" y="1298"/>
            <a:chExt cx="4264" cy="2204"/>
          </a:xfrm>
        </p:grpSpPr>
        <p:sp>
          <p:nvSpPr>
            <p:cNvPr id="135172" name="Oval 4"/>
            <p:cNvSpPr>
              <a:spLocks noChangeArrowheads="1"/>
            </p:cNvSpPr>
            <p:nvPr/>
          </p:nvSpPr>
          <p:spPr bwMode="auto">
            <a:xfrm>
              <a:off x="1066" y="1479"/>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0</a:t>
              </a:r>
            </a:p>
          </p:txBody>
        </p:sp>
        <p:sp>
          <p:nvSpPr>
            <p:cNvPr id="135173" name="Oval 5"/>
            <p:cNvSpPr>
              <a:spLocks noChangeArrowheads="1"/>
            </p:cNvSpPr>
            <p:nvPr/>
          </p:nvSpPr>
          <p:spPr bwMode="auto">
            <a:xfrm>
              <a:off x="2154" y="1479"/>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1</a:t>
              </a:r>
            </a:p>
          </p:txBody>
        </p:sp>
        <p:sp>
          <p:nvSpPr>
            <p:cNvPr id="135174" name="Oval 6"/>
            <p:cNvSpPr>
              <a:spLocks noChangeArrowheads="1"/>
            </p:cNvSpPr>
            <p:nvPr/>
          </p:nvSpPr>
          <p:spPr bwMode="auto">
            <a:xfrm>
              <a:off x="3016" y="1479"/>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2</a:t>
              </a:r>
            </a:p>
          </p:txBody>
        </p:sp>
        <p:sp>
          <p:nvSpPr>
            <p:cNvPr id="135175" name="Oval 7"/>
            <p:cNvSpPr>
              <a:spLocks noChangeArrowheads="1"/>
            </p:cNvSpPr>
            <p:nvPr/>
          </p:nvSpPr>
          <p:spPr bwMode="auto">
            <a:xfrm>
              <a:off x="3787" y="1479"/>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8</a:t>
              </a:r>
            </a:p>
          </p:txBody>
        </p:sp>
        <p:sp>
          <p:nvSpPr>
            <p:cNvPr id="135176" name="Oval 8"/>
            <p:cNvSpPr>
              <a:spLocks noChangeArrowheads="1"/>
            </p:cNvSpPr>
            <p:nvPr/>
          </p:nvSpPr>
          <p:spPr bwMode="auto">
            <a:xfrm>
              <a:off x="4558" y="1479"/>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9</a:t>
              </a:r>
            </a:p>
          </p:txBody>
        </p:sp>
        <p:sp>
          <p:nvSpPr>
            <p:cNvPr id="135177" name="Oval 9"/>
            <p:cNvSpPr>
              <a:spLocks noChangeArrowheads="1"/>
            </p:cNvSpPr>
            <p:nvPr/>
          </p:nvSpPr>
          <p:spPr bwMode="auto">
            <a:xfrm>
              <a:off x="2971" y="2341"/>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6</a:t>
              </a:r>
            </a:p>
          </p:txBody>
        </p:sp>
        <p:sp>
          <p:nvSpPr>
            <p:cNvPr id="135178" name="Oval 10"/>
            <p:cNvSpPr>
              <a:spLocks noChangeArrowheads="1"/>
            </p:cNvSpPr>
            <p:nvPr/>
          </p:nvSpPr>
          <p:spPr bwMode="auto">
            <a:xfrm>
              <a:off x="3787" y="2341"/>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7</a:t>
              </a:r>
            </a:p>
          </p:txBody>
        </p:sp>
        <p:sp>
          <p:nvSpPr>
            <p:cNvPr id="135179" name="Oval 11"/>
            <p:cNvSpPr>
              <a:spLocks noChangeArrowheads="1"/>
            </p:cNvSpPr>
            <p:nvPr/>
          </p:nvSpPr>
          <p:spPr bwMode="auto">
            <a:xfrm>
              <a:off x="2245" y="3067"/>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3</a:t>
              </a:r>
            </a:p>
          </p:txBody>
        </p:sp>
        <p:sp>
          <p:nvSpPr>
            <p:cNvPr id="135180" name="Oval 12"/>
            <p:cNvSpPr>
              <a:spLocks noChangeArrowheads="1"/>
            </p:cNvSpPr>
            <p:nvPr/>
          </p:nvSpPr>
          <p:spPr bwMode="auto">
            <a:xfrm>
              <a:off x="3016" y="3021"/>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4</a:t>
              </a:r>
            </a:p>
          </p:txBody>
        </p:sp>
        <p:sp>
          <p:nvSpPr>
            <p:cNvPr id="135181" name="Oval 13"/>
            <p:cNvSpPr>
              <a:spLocks noChangeArrowheads="1"/>
            </p:cNvSpPr>
            <p:nvPr/>
          </p:nvSpPr>
          <p:spPr bwMode="auto">
            <a:xfrm>
              <a:off x="3787" y="3021"/>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5</a:t>
              </a:r>
            </a:p>
          </p:txBody>
        </p:sp>
        <p:cxnSp>
          <p:nvCxnSpPr>
            <p:cNvPr id="135182" name="AutoShape 14"/>
            <p:cNvCxnSpPr>
              <a:cxnSpLocks noChangeShapeType="1"/>
              <a:stCxn id="135172" idx="4"/>
              <a:endCxn id="135179" idx="2"/>
            </p:cNvCxnSpPr>
            <p:nvPr/>
          </p:nvCxnSpPr>
          <p:spPr bwMode="auto">
            <a:xfrm rot="16200000" flipH="1">
              <a:off x="1066" y="2091"/>
              <a:ext cx="1384" cy="975"/>
            </a:xfrm>
            <a:prstGeom prst="bentConnector2">
              <a:avLst/>
            </a:prstGeom>
            <a:noFill/>
            <a:ln w="9525">
              <a:solidFill>
                <a:schemeClr val="tx1"/>
              </a:solidFill>
              <a:miter lim="800000"/>
              <a:headEnd/>
              <a:tailEnd type="triangle" w="med" len="med"/>
            </a:ln>
          </p:spPr>
        </p:cxnSp>
        <p:sp>
          <p:nvSpPr>
            <p:cNvPr id="135183" name="Line 15"/>
            <p:cNvSpPr>
              <a:spLocks noChangeShapeType="1"/>
            </p:cNvSpPr>
            <p:nvPr/>
          </p:nvSpPr>
          <p:spPr bwMode="auto">
            <a:xfrm>
              <a:off x="1474" y="1661"/>
              <a:ext cx="680" cy="0"/>
            </a:xfrm>
            <a:prstGeom prst="line">
              <a:avLst/>
            </a:prstGeom>
            <a:noFill/>
            <a:ln w="9525">
              <a:solidFill>
                <a:schemeClr val="tx1"/>
              </a:solidFill>
              <a:round/>
              <a:headEnd/>
              <a:tailEnd type="triangle" w="med" len="med"/>
            </a:ln>
          </p:spPr>
          <p:txBody>
            <a:bodyPr/>
            <a:lstStyle/>
            <a:p>
              <a:endParaRPr lang="zh-CN" altLang="en-US"/>
            </a:p>
          </p:txBody>
        </p:sp>
        <p:sp>
          <p:nvSpPr>
            <p:cNvPr id="135184" name="Line 16"/>
            <p:cNvSpPr>
              <a:spLocks noChangeShapeType="1"/>
            </p:cNvSpPr>
            <p:nvPr/>
          </p:nvSpPr>
          <p:spPr bwMode="auto">
            <a:xfrm>
              <a:off x="2562" y="1661"/>
              <a:ext cx="454" cy="0"/>
            </a:xfrm>
            <a:prstGeom prst="line">
              <a:avLst/>
            </a:prstGeom>
            <a:noFill/>
            <a:ln w="9525">
              <a:solidFill>
                <a:schemeClr val="tx1"/>
              </a:solidFill>
              <a:round/>
              <a:headEnd/>
              <a:tailEnd type="triangle" w="med" len="med"/>
            </a:ln>
          </p:spPr>
          <p:txBody>
            <a:bodyPr/>
            <a:lstStyle/>
            <a:p>
              <a:endParaRPr lang="zh-CN" altLang="en-US"/>
            </a:p>
          </p:txBody>
        </p:sp>
        <p:sp>
          <p:nvSpPr>
            <p:cNvPr id="135185" name="Line 17"/>
            <p:cNvSpPr>
              <a:spLocks noChangeShapeType="1"/>
            </p:cNvSpPr>
            <p:nvPr/>
          </p:nvSpPr>
          <p:spPr bwMode="auto">
            <a:xfrm>
              <a:off x="3424" y="1661"/>
              <a:ext cx="363" cy="0"/>
            </a:xfrm>
            <a:prstGeom prst="line">
              <a:avLst/>
            </a:prstGeom>
            <a:noFill/>
            <a:ln w="9525">
              <a:solidFill>
                <a:schemeClr val="tx1"/>
              </a:solidFill>
              <a:round/>
              <a:headEnd/>
              <a:tailEnd type="triangle" w="med" len="med"/>
            </a:ln>
          </p:spPr>
          <p:txBody>
            <a:bodyPr/>
            <a:lstStyle/>
            <a:p>
              <a:endParaRPr lang="zh-CN" altLang="en-US"/>
            </a:p>
          </p:txBody>
        </p:sp>
        <p:sp>
          <p:nvSpPr>
            <p:cNvPr id="135186" name="Line 18"/>
            <p:cNvSpPr>
              <a:spLocks noChangeShapeType="1"/>
            </p:cNvSpPr>
            <p:nvPr/>
          </p:nvSpPr>
          <p:spPr bwMode="auto">
            <a:xfrm>
              <a:off x="4195" y="1661"/>
              <a:ext cx="363" cy="0"/>
            </a:xfrm>
            <a:prstGeom prst="line">
              <a:avLst/>
            </a:prstGeom>
            <a:noFill/>
            <a:ln w="9525">
              <a:solidFill>
                <a:schemeClr val="tx1"/>
              </a:solidFill>
              <a:round/>
              <a:headEnd/>
              <a:tailEnd type="triangle" w="med" len="med"/>
            </a:ln>
          </p:spPr>
          <p:txBody>
            <a:bodyPr/>
            <a:lstStyle/>
            <a:p>
              <a:endParaRPr lang="zh-CN" altLang="en-US"/>
            </a:p>
          </p:txBody>
        </p:sp>
        <p:cxnSp>
          <p:nvCxnSpPr>
            <p:cNvPr id="135187" name="AutoShape 19"/>
            <p:cNvCxnSpPr>
              <a:cxnSpLocks noChangeShapeType="1"/>
              <a:stCxn id="135173" idx="4"/>
              <a:endCxn id="135177" idx="2"/>
            </p:cNvCxnSpPr>
            <p:nvPr/>
          </p:nvCxnSpPr>
          <p:spPr bwMode="auto">
            <a:xfrm rot="16200000" flipH="1">
              <a:off x="2336" y="1909"/>
              <a:ext cx="658" cy="613"/>
            </a:xfrm>
            <a:prstGeom prst="bentConnector2">
              <a:avLst/>
            </a:prstGeom>
            <a:noFill/>
            <a:ln w="9525">
              <a:solidFill>
                <a:schemeClr val="tx1"/>
              </a:solidFill>
              <a:miter lim="800000"/>
              <a:headEnd/>
              <a:tailEnd type="triangle" w="med" len="med"/>
            </a:ln>
          </p:spPr>
        </p:cxnSp>
        <p:sp>
          <p:nvSpPr>
            <p:cNvPr id="135188" name="Line 20"/>
            <p:cNvSpPr>
              <a:spLocks noChangeShapeType="1"/>
            </p:cNvSpPr>
            <p:nvPr/>
          </p:nvSpPr>
          <p:spPr bwMode="auto">
            <a:xfrm>
              <a:off x="2653" y="3248"/>
              <a:ext cx="363" cy="0"/>
            </a:xfrm>
            <a:prstGeom prst="line">
              <a:avLst/>
            </a:prstGeom>
            <a:noFill/>
            <a:ln w="9525">
              <a:solidFill>
                <a:schemeClr val="tx1"/>
              </a:solidFill>
              <a:round/>
              <a:headEnd/>
              <a:tailEnd type="triangle" w="med" len="med"/>
            </a:ln>
          </p:spPr>
          <p:txBody>
            <a:bodyPr/>
            <a:lstStyle/>
            <a:p>
              <a:endParaRPr lang="zh-CN" altLang="en-US"/>
            </a:p>
          </p:txBody>
        </p:sp>
        <p:sp>
          <p:nvSpPr>
            <p:cNvPr id="135189" name="Line 21"/>
            <p:cNvSpPr>
              <a:spLocks noChangeShapeType="1"/>
            </p:cNvSpPr>
            <p:nvPr/>
          </p:nvSpPr>
          <p:spPr bwMode="auto">
            <a:xfrm>
              <a:off x="3424" y="3248"/>
              <a:ext cx="363" cy="0"/>
            </a:xfrm>
            <a:prstGeom prst="line">
              <a:avLst/>
            </a:prstGeom>
            <a:noFill/>
            <a:ln w="9525">
              <a:solidFill>
                <a:schemeClr val="tx1"/>
              </a:solidFill>
              <a:round/>
              <a:headEnd/>
              <a:tailEnd type="triangle" w="med" len="med"/>
            </a:ln>
          </p:spPr>
          <p:txBody>
            <a:bodyPr/>
            <a:lstStyle/>
            <a:p>
              <a:endParaRPr lang="zh-CN" altLang="en-US"/>
            </a:p>
          </p:txBody>
        </p:sp>
        <p:sp>
          <p:nvSpPr>
            <p:cNvPr id="135190" name="Line 22"/>
            <p:cNvSpPr>
              <a:spLocks noChangeShapeType="1"/>
            </p:cNvSpPr>
            <p:nvPr/>
          </p:nvSpPr>
          <p:spPr bwMode="auto">
            <a:xfrm>
              <a:off x="3379" y="2522"/>
              <a:ext cx="408" cy="0"/>
            </a:xfrm>
            <a:prstGeom prst="line">
              <a:avLst/>
            </a:prstGeom>
            <a:noFill/>
            <a:ln w="9525">
              <a:solidFill>
                <a:schemeClr val="tx1"/>
              </a:solidFill>
              <a:round/>
              <a:headEnd/>
              <a:tailEnd type="triangle" w="med" len="med"/>
            </a:ln>
          </p:spPr>
          <p:txBody>
            <a:bodyPr/>
            <a:lstStyle/>
            <a:p>
              <a:endParaRPr lang="zh-CN" altLang="en-US"/>
            </a:p>
          </p:txBody>
        </p:sp>
        <p:cxnSp>
          <p:nvCxnSpPr>
            <p:cNvPr id="135191" name="AutoShape 23"/>
            <p:cNvCxnSpPr>
              <a:cxnSpLocks noChangeShapeType="1"/>
              <a:stCxn id="135172" idx="0"/>
              <a:endCxn id="135172" idx="3"/>
            </p:cNvCxnSpPr>
            <p:nvPr/>
          </p:nvCxnSpPr>
          <p:spPr bwMode="auto">
            <a:xfrm rot="-5400000" flipH="1" flipV="1">
              <a:off x="1024" y="1581"/>
              <a:ext cx="348" cy="144"/>
            </a:xfrm>
            <a:prstGeom prst="curvedConnector5">
              <a:avLst>
                <a:gd name="adj1" fmla="val -62648"/>
                <a:gd name="adj2" fmla="val 393745"/>
                <a:gd name="adj3" fmla="val 97699"/>
              </a:avLst>
            </a:prstGeom>
            <a:noFill/>
            <a:ln w="9525">
              <a:solidFill>
                <a:schemeClr val="tx1"/>
              </a:solidFill>
              <a:round/>
              <a:headEnd/>
              <a:tailEnd type="triangle" w="med" len="med"/>
            </a:ln>
          </p:spPr>
        </p:cxnSp>
        <p:sp>
          <p:nvSpPr>
            <p:cNvPr id="135192" name="Text Box 24"/>
            <p:cNvSpPr txBox="1">
              <a:spLocks noChangeArrowheads="1"/>
            </p:cNvSpPr>
            <p:nvPr/>
          </p:nvSpPr>
          <p:spPr bwMode="auto">
            <a:xfrm>
              <a:off x="702" y="1298"/>
              <a:ext cx="817" cy="444"/>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000">
                  <a:solidFill>
                    <a:srgbClr val="272777"/>
                  </a:solidFill>
                </a:rPr>
                <a:t>¬{h,s}</a:t>
              </a:r>
            </a:p>
          </p:txBody>
        </p:sp>
        <p:sp>
          <p:nvSpPr>
            <p:cNvPr id="135193" name="Text Box 25"/>
            <p:cNvSpPr txBox="1">
              <a:spLocks noChangeArrowheads="1"/>
            </p:cNvSpPr>
            <p:nvPr/>
          </p:nvSpPr>
          <p:spPr bwMode="auto">
            <a:xfrm>
              <a:off x="1609" y="1389"/>
              <a:ext cx="365" cy="444"/>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endParaRPr kumimoji="1" lang="zh-CN" altLang="en-US" sz="2000">
                <a:solidFill>
                  <a:srgbClr val="272777"/>
                </a:solidFill>
              </a:endParaRPr>
            </a:p>
          </p:txBody>
        </p:sp>
        <p:sp>
          <p:nvSpPr>
            <p:cNvPr id="135194" name="Text Box 26"/>
            <p:cNvSpPr txBox="1">
              <a:spLocks noChangeArrowheads="1"/>
            </p:cNvSpPr>
            <p:nvPr/>
          </p:nvSpPr>
          <p:spPr bwMode="auto">
            <a:xfrm>
              <a:off x="1609" y="1298"/>
              <a:ext cx="229" cy="581"/>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h</a:t>
              </a:r>
            </a:p>
          </p:txBody>
        </p:sp>
        <p:sp>
          <p:nvSpPr>
            <p:cNvPr id="135195" name="Text Box 27"/>
            <p:cNvSpPr txBox="1">
              <a:spLocks noChangeArrowheads="1"/>
            </p:cNvSpPr>
            <p:nvPr/>
          </p:nvSpPr>
          <p:spPr bwMode="auto">
            <a:xfrm>
              <a:off x="2607" y="1342"/>
              <a:ext cx="229" cy="582"/>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e</a:t>
              </a:r>
            </a:p>
          </p:txBody>
        </p:sp>
        <p:sp>
          <p:nvSpPr>
            <p:cNvPr id="135196" name="Text Box 28"/>
            <p:cNvSpPr txBox="1">
              <a:spLocks noChangeArrowheads="1"/>
            </p:cNvSpPr>
            <p:nvPr/>
          </p:nvSpPr>
          <p:spPr bwMode="auto">
            <a:xfrm>
              <a:off x="3378" y="1342"/>
              <a:ext cx="229" cy="582"/>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r</a:t>
              </a:r>
            </a:p>
          </p:txBody>
        </p:sp>
        <p:sp>
          <p:nvSpPr>
            <p:cNvPr id="135197" name="Text Box 29"/>
            <p:cNvSpPr txBox="1">
              <a:spLocks noChangeArrowheads="1"/>
            </p:cNvSpPr>
            <p:nvPr/>
          </p:nvSpPr>
          <p:spPr bwMode="auto">
            <a:xfrm>
              <a:off x="4240" y="1389"/>
              <a:ext cx="229" cy="581"/>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s</a:t>
              </a:r>
            </a:p>
          </p:txBody>
        </p:sp>
        <p:sp>
          <p:nvSpPr>
            <p:cNvPr id="135198" name="Text Box 30"/>
            <p:cNvSpPr txBox="1">
              <a:spLocks noChangeArrowheads="1"/>
            </p:cNvSpPr>
            <p:nvPr/>
          </p:nvSpPr>
          <p:spPr bwMode="auto">
            <a:xfrm>
              <a:off x="2562" y="2196"/>
              <a:ext cx="227" cy="581"/>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i</a:t>
              </a:r>
            </a:p>
          </p:txBody>
        </p:sp>
        <p:sp>
          <p:nvSpPr>
            <p:cNvPr id="135199" name="Text Box 31"/>
            <p:cNvSpPr txBox="1">
              <a:spLocks noChangeArrowheads="1"/>
            </p:cNvSpPr>
            <p:nvPr/>
          </p:nvSpPr>
          <p:spPr bwMode="auto">
            <a:xfrm>
              <a:off x="3378" y="2196"/>
              <a:ext cx="229" cy="581"/>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s</a:t>
              </a:r>
            </a:p>
          </p:txBody>
        </p:sp>
        <p:sp>
          <p:nvSpPr>
            <p:cNvPr id="135200" name="Text Box 32"/>
            <p:cNvSpPr txBox="1">
              <a:spLocks noChangeArrowheads="1"/>
            </p:cNvSpPr>
            <p:nvPr/>
          </p:nvSpPr>
          <p:spPr bwMode="auto">
            <a:xfrm>
              <a:off x="1702" y="2921"/>
              <a:ext cx="226" cy="581"/>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s</a:t>
              </a:r>
            </a:p>
          </p:txBody>
        </p:sp>
        <p:sp>
          <p:nvSpPr>
            <p:cNvPr id="135201" name="Text Box 33"/>
            <p:cNvSpPr txBox="1">
              <a:spLocks noChangeArrowheads="1"/>
            </p:cNvSpPr>
            <p:nvPr/>
          </p:nvSpPr>
          <p:spPr bwMode="auto">
            <a:xfrm>
              <a:off x="2653" y="2921"/>
              <a:ext cx="226" cy="581"/>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h</a:t>
              </a:r>
            </a:p>
          </p:txBody>
        </p:sp>
        <p:sp>
          <p:nvSpPr>
            <p:cNvPr id="135202" name="Text Box 34"/>
            <p:cNvSpPr txBox="1">
              <a:spLocks noChangeArrowheads="1"/>
            </p:cNvSpPr>
            <p:nvPr/>
          </p:nvSpPr>
          <p:spPr bwMode="auto">
            <a:xfrm>
              <a:off x="3471" y="2921"/>
              <a:ext cx="226" cy="581"/>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e</a:t>
              </a:r>
            </a:p>
          </p:txBody>
        </p:sp>
      </p:gr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p:cNvSpPr>
            <a:spLocks noGrp="1" noChangeArrowheads="1"/>
          </p:cNvSpPr>
          <p:nvPr>
            <p:ph type="title"/>
          </p:nvPr>
        </p:nvSpPr>
        <p:spPr/>
        <p:txBody>
          <a:bodyPr/>
          <a:lstStyle/>
          <a:p>
            <a:pPr eaLnBrk="1" hangingPunct="1"/>
            <a:endParaRPr lang="zh-CN" altLang="en-US" smtClean="0"/>
          </a:p>
        </p:txBody>
      </p:sp>
      <p:sp>
        <p:nvSpPr>
          <p:cNvPr id="136194" name="Rectangle 3"/>
          <p:cNvSpPr>
            <a:spLocks noGrp="1" noChangeArrowheads="1"/>
          </p:cNvSpPr>
          <p:nvPr>
            <p:ph type="body" idx="1"/>
          </p:nvPr>
        </p:nvSpPr>
        <p:spPr/>
        <p:txBody>
          <a:bodyPr/>
          <a:lstStyle/>
          <a:p>
            <a:pPr eaLnBrk="1" hangingPunct="1"/>
            <a:r>
              <a:rPr lang="zh-CN" altLang="en-US" smtClean="0"/>
              <a:t>行压缩方法的特点</a:t>
            </a:r>
          </a:p>
          <a:p>
            <a:pPr lvl="1" eaLnBrk="1" hangingPunct="1"/>
            <a:r>
              <a:rPr lang="zh-CN" altLang="en-US" smtClean="0"/>
              <a:t>状态少于字符集的一半时，能减少内存占用</a:t>
            </a:r>
          </a:p>
          <a:p>
            <a:pPr lvl="1" eaLnBrk="1" hangingPunct="1"/>
            <a:r>
              <a:rPr lang="zh-CN" altLang="en-US" smtClean="0"/>
              <a:t>缺点：扫描时，会发生无用的状态查找</a:t>
            </a:r>
          </a:p>
          <a:p>
            <a:pPr lvl="2" eaLnBrk="1" hangingPunct="1"/>
            <a:r>
              <a:rPr lang="zh-CN" altLang="en-US" smtClean="0"/>
              <a:t>若</a:t>
            </a:r>
            <a:r>
              <a:rPr lang="en-US" altLang="zh-CN" smtClean="0"/>
              <a:t>goto</a:t>
            </a:r>
            <a:r>
              <a:rPr lang="zh-CN" altLang="en-US" smtClean="0"/>
              <a:t>函数转向为</a:t>
            </a:r>
            <a:r>
              <a:rPr lang="en-US" altLang="zh-CN" smtClean="0"/>
              <a:t>Null</a:t>
            </a:r>
            <a:r>
              <a:rPr lang="zh-CN" altLang="en-US" smtClean="0"/>
              <a:t>时，其实查找了该状态的整个队列</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2"/>
          <p:cNvSpPr>
            <a:spLocks noGrp="1" noChangeArrowheads="1"/>
          </p:cNvSpPr>
          <p:nvPr>
            <p:ph type="title"/>
          </p:nvPr>
        </p:nvSpPr>
        <p:spPr/>
        <p:txBody>
          <a:bodyPr/>
          <a:lstStyle/>
          <a:p>
            <a:pPr eaLnBrk="1" hangingPunct="1"/>
            <a:endParaRPr lang="zh-CN" altLang="en-US" smtClean="0"/>
          </a:p>
        </p:txBody>
      </p:sp>
      <p:sp>
        <p:nvSpPr>
          <p:cNvPr id="137218" name="Rectangle 3"/>
          <p:cNvSpPr>
            <a:spLocks noGrp="1" noChangeArrowheads="1"/>
          </p:cNvSpPr>
          <p:nvPr>
            <p:ph type="body" idx="1"/>
          </p:nvPr>
        </p:nvSpPr>
        <p:spPr>
          <a:xfrm>
            <a:off x="323850" y="1412875"/>
            <a:ext cx="8229600" cy="3384550"/>
          </a:xfrm>
        </p:spPr>
        <p:txBody>
          <a:bodyPr/>
          <a:lstStyle/>
          <a:p>
            <a:pPr eaLnBrk="1" hangingPunct="1">
              <a:lnSpc>
                <a:spcPct val="90000"/>
              </a:lnSpc>
            </a:pPr>
            <a:r>
              <a:rPr lang="zh-CN" altLang="en-US" smtClean="0"/>
              <a:t>位图方法</a:t>
            </a:r>
          </a:p>
          <a:p>
            <a:pPr lvl="1" eaLnBrk="1" hangingPunct="1">
              <a:lnSpc>
                <a:spcPct val="90000"/>
              </a:lnSpc>
            </a:pPr>
            <a:r>
              <a:rPr lang="zh-CN" altLang="en-US" smtClean="0"/>
              <a:t>每个状态的</a:t>
            </a:r>
            <a:r>
              <a:rPr lang="en-US" altLang="zh-CN" smtClean="0"/>
              <a:t>goto</a:t>
            </a:r>
            <a:r>
              <a:rPr lang="zh-CN" altLang="en-US" smtClean="0"/>
              <a:t>函数，首先利用位图表明哪个输入会有转向，然后指明转向的状态</a:t>
            </a:r>
          </a:p>
          <a:p>
            <a:pPr lvl="1" eaLnBrk="1" hangingPunct="1">
              <a:lnSpc>
                <a:spcPct val="90000"/>
              </a:lnSpc>
            </a:pPr>
            <a:r>
              <a:rPr lang="zh-CN" altLang="en-US" smtClean="0"/>
              <a:t>如果输入字符集为</a:t>
            </a:r>
            <a:r>
              <a:rPr lang="en-US" altLang="zh-CN" smtClean="0"/>
              <a:t>0-255</a:t>
            </a:r>
            <a:r>
              <a:rPr lang="zh-CN" altLang="en-US" smtClean="0"/>
              <a:t>，即单个字符</a:t>
            </a:r>
          </a:p>
          <a:p>
            <a:pPr lvl="2" eaLnBrk="1" hangingPunct="1">
              <a:lnSpc>
                <a:spcPct val="90000"/>
              </a:lnSpc>
            </a:pPr>
            <a:r>
              <a:rPr lang="zh-CN" altLang="en-US" smtClean="0"/>
              <a:t>则为每个状态建立一个</a:t>
            </a:r>
            <a:r>
              <a:rPr lang="en-US" altLang="zh-CN" smtClean="0"/>
              <a:t>256</a:t>
            </a:r>
            <a:r>
              <a:rPr lang="zh-CN" altLang="en-US" smtClean="0"/>
              <a:t>位的位图，如某位为</a:t>
            </a:r>
            <a:r>
              <a:rPr lang="en-US" altLang="zh-CN" smtClean="0"/>
              <a:t>1</a:t>
            </a:r>
            <a:r>
              <a:rPr lang="zh-CN" altLang="en-US" smtClean="0"/>
              <a:t>，则表明当前状态输入该位对应的字符时有转向。</a:t>
            </a:r>
          </a:p>
          <a:p>
            <a:pPr lvl="2" eaLnBrk="1" hangingPunct="1">
              <a:lnSpc>
                <a:spcPct val="90000"/>
              </a:lnSpc>
            </a:pPr>
            <a:r>
              <a:rPr lang="zh-CN" altLang="en-US" smtClean="0"/>
              <a:t>如</a:t>
            </a:r>
            <a:r>
              <a:rPr lang="en-US" altLang="zh-CN" smtClean="0"/>
              <a:t>0</a:t>
            </a:r>
            <a:r>
              <a:rPr lang="zh-CN" altLang="en-US" smtClean="0"/>
              <a:t>状态，其</a:t>
            </a:r>
            <a:r>
              <a:rPr lang="en-US" altLang="zh-CN" smtClean="0"/>
              <a:t>goto</a:t>
            </a:r>
            <a:r>
              <a:rPr lang="zh-CN" altLang="en-US" smtClean="0"/>
              <a:t>函数为：位图中第</a:t>
            </a:r>
            <a:r>
              <a:rPr lang="en-US" altLang="zh-CN" smtClean="0"/>
              <a:t>104</a:t>
            </a:r>
            <a:r>
              <a:rPr lang="zh-CN" altLang="en-US" smtClean="0"/>
              <a:t>位，第</a:t>
            </a:r>
            <a:r>
              <a:rPr lang="en-US" altLang="zh-CN" smtClean="0"/>
              <a:t>115</a:t>
            </a:r>
            <a:r>
              <a:rPr lang="zh-CN" altLang="en-US" smtClean="0"/>
              <a:t>位为</a:t>
            </a:r>
            <a:r>
              <a:rPr lang="en-US" altLang="zh-CN" smtClean="0"/>
              <a:t>1</a:t>
            </a:r>
            <a:r>
              <a:rPr lang="zh-CN" altLang="en-US" smtClean="0"/>
              <a:t>，其他位为</a:t>
            </a:r>
            <a:r>
              <a:rPr lang="en-US" altLang="zh-CN" smtClean="0"/>
              <a:t>0</a:t>
            </a:r>
            <a:r>
              <a:rPr lang="zh-CN" altLang="en-US" smtClean="0"/>
              <a:t>；然后</a:t>
            </a:r>
            <a:r>
              <a:rPr lang="en-US" altLang="zh-CN" smtClean="0"/>
              <a:t>h</a:t>
            </a:r>
            <a:r>
              <a:rPr lang="zh-CN" altLang="en-US" smtClean="0"/>
              <a:t>，</a:t>
            </a:r>
            <a:r>
              <a:rPr lang="en-US" altLang="zh-CN" smtClean="0"/>
              <a:t>1</a:t>
            </a:r>
            <a:r>
              <a:rPr lang="zh-CN" altLang="en-US" smtClean="0"/>
              <a:t>，</a:t>
            </a:r>
            <a:r>
              <a:rPr lang="en-US" altLang="zh-CN" smtClean="0"/>
              <a:t>s</a:t>
            </a:r>
            <a:r>
              <a:rPr lang="zh-CN" altLang="en-US" smtClean="0"/>
              <a:t>，</a:t>
            </a:r>
            <a:r>
              <a:rPr lang="en-US" altLang="zh-CN" smtClean="0"/>
              <a:t>3</a:t>
            </a:r>
            <a:r>
              <a:rPr lang="zh-CN" altLang="en-US" smtClean="0"/>
              <a:t>。</a:t>
            </a:r>
          </a:p>
          <a:p>
            <a:pPr lvl="1" eaLnBrk="1" hangingPunct="1">
              <a:lnSpc>
                <a:spcPct val="90000"/>
              </a:lnSpc>
            </a:pPr>
            <a:endParaRPr lang="zh-CN" altLang="en-US" smtClean="0"/>
          </a:p>
        </p:txBody>
      </p:sp>
      <p:grpSp>
        <p:nvGrpSpPr>
          <p:cNvPr id="137219" name="Group 4"/>
          <p:cNvGrpSpPr>
            <a:grpSpLocks/>
          </p:cNvGrpSpPr>
          <p:nvPr/>
        </p:nvGrpSpPr>
        <p:grpSpPr bwMode="auto">
          <a:xfrm>
            <a:off x="4965700" y="4889500"/>
            <a:ext cx="4178300" cy="1968500"/>
            <a:chOff x="702" y="1298"/>
            <a:chExt cx="4264" cy="2204"/>
          </a:xfrm>
        </p:grpSpPr>
        <p:sp>
          <p:nvSpPr>
            <p:cNvPr id="137220" name="Oval 5"/>
            <p:cNvSpPr>
              <a:spLocks noChangeArrowheads="1"/>
            </p:cNvSpPr>
            <p:nvPr/>
          </p:nvSpPr>
          <p:spPr bwMode="auto">
            <a:xfrm>
              <a:off x="1066" y="1479"/>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0</a:t>
              </a:r>
            </a:p>
          </p:txBody>
        </p:sp>
        <p:sp>
          <p:nvSpPr>
            <p:cNvPr id="137221" name="Oval 6"/>
            <p:cNvSpPr>
              <a:spLocks noChangeArrowheads="1"/>
            </p:cNvSpPr>
            <p:nvPr/>
          </p:nvSpPr>
          <p:spPr bwMode="auto">
            <a:xfrm>
              <a:off x="2154" y="1479"/>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1</a:t>
              </a:r>
            </a:p>
          </p:txBody>
        </p:sp>
        <p:sp>
          <p:nvSpPr>
            <p:cNvPr id="137222" name="Oval 7"/>
            <p:cNvSpPr>
              <a:spLocks noChangeArrowheads="1"/>
            </p:cNvSpPr>
            <p:nvPr/>
          </p:nvSpPr>
          <p:spPr bwMode="auto">
            <a:xfrm>
              <a:off x="3016" y="1479"/>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2</a:t>
              </a:r>
            </a:p>
          </p:txBody>
        </p:sp>
        <p:sp>
          <p:nvSpPr>
            <p:cNvPr id="137223" name="Oval 8"/>
            <p:cNvSpPr>
              <a:spLocks noChangeArrowheads="1"/>
            </p:cNvSpPr>
            <p:nvPr/>
          </p:nvSpPr>
          <p:spPr bwMode="auto">
            <a:xfrm>
              <a:off x="3787" y="1479"/>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8</a:t>
              </a:r>
            </a:p>
          </p:txBody>
        </p:sp>
        <p:sp>
          <p:nvSpPr>
            <p:cNvPr id="137224" name="Oval 9"/>
            <p:cNvSpPr>
              <a:spLocks noChangeArrowheads="1"/>
            </p:cNvSpPr>
            <p:nvPr/>
          </p:nvSpPr>
          <p:spPr bwMode="auto">
            <a:xfrm>
              <a:off x="4558" y="1479"/>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9</a:t>
              </a:r>
            </a:p>
          </p:txBody>
        </p:sp>
        <p:sp>
          <p:nvSpPr>
            <p:cNvPr id="137225" name="Oval 10"/>
            <p:cNvSpPr>
              <a:spLocks noChangeArrowheads="1"/>
            </p:cNvSpPr>
            <p:nvPr/>
          </p:nvSpPr>
          <p:spPr bwMode="auto">
            <a:xfrm>
              <a:off x="2971" y="2341"/>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6</a:t>
              </a:r>
            </a:p>
          </p:txBody>
        </p:sp>
        <p:sp>
          <p:nvSpPr>
            <p:cNvPr id="137226" name="Oval 11"/>
            <p:cNvSpPr>
              <a:spLocks noChangeArrowheads="1"/>
            </p:cNvSpPr>
            <p:nvPr/>
          </p:nvSpPr>
          <p:spPr bwMode="auto">
            <a:xfrm>
              <a:off x="3787" y="2341"/>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7</a:t>
              </a:r>
            </a:p>
          </p:txBody>
        </p:sp>
        <p:sp>
          <p:nvSpPr>
            <p:cNvPr id="137227" name="Oval 12"/>
            <p:cNvSpPr>
              <a:spLocks noChangeArrowheads="1"/>
            </p:cNvSpPr>
            <p:nvPr/>
          </p:nvSpPr>
          <p:spPr bwMode="auto">
            <a:xfrm>
              <a:off x="2245" y="3067"/>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3</a:t>
              </a:r>
            </a:p>
          </p:txBody>
        </p:sp>
        <p:sp>
          <p:nvSpPr>
            <p:cNvPr id="137228" name="Oval 13"/>
            <p:cNvSpPr>
              <a:spLocks noChangeArrowheads="1"/>
            </p:cNvSpPr>
            <p:nvPr/>
          </p:nvSpPr>
          <p:spPr bwMode="auto">
            <a:xfrm>
              <a:off x="3016" y="3021"/>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4</a:t>
              </a:r>
            </a:p>
          </p:txBody>
        </p:sp>
        <p:sp>
          <p:nvSpPr>
            <p:cNvPr id="137229" name="Oval 14"/>
            <p:cNvSpPr>
              <a:spLocks noChangeArrowheads="1"/>
            </p:cNvSpPr>
            <p:nvPr/>
          </p:nvSpPr>
          <p:spPr bwMode="auto">
            <a:xfrm>
              <a:off x="3787" y="3021"/>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5</a:t>
              </a:r>
            </a:p>
          </p:txBody>
        </p:sp>
        <p:cxnSp>
          <p:nvCxnSpPr>
            <p:cNvPr id="137230" name="AutoShape 15"/>
            <p:cNvCxnSpPr>
              <a:cxnSpLocks noChangeShapeType="1"/>
              <a:stCxn id="137220" idx="4"/>
              <a:endCxn id="137227" idx="2"/>
            </p:cNvCxnSpPr>
            <p:nvPr/>
          </p:nvCxnSpPr>
          <p:spPr bwMode="auto">
            <a:xfrm rot="16200000" flipH="1">
              <a:off x="1066" y="2091"/>
              <a:ext cx="1384" cy="975"/>
            </a:xfrm>
            <a:prstGeom prst="bentConnector2">
              <a:avLst/>
            </a:prstGeom>
            <a:noFill/>
            <a:ln w="9525">
              <a:solidFill>
                <a:schemeClr val="tx1"/>
              </a:solidFill>
              <a:miter lim="800000"/>
              <a:headEnd/>
              <a:tailEnd type="triangle" w="med" len="med"/>
            </a:ln>
          </p:spPr>
        </p:cxnSp>
        <p:sp>
          <p:nvSpPr>
            <p:cNvPr id="137231" name="Line 16"/>
            <p:cNvSpPr>
              <a:spLocks noChangeShapeType="1"/>
            </p:cNvSpPr>
            <p:nvPr/>
          </p:nvSpPr>
          <p:spPr bwMode="auto">
            <a:xfrm>
              <a:off x="1474" y="1661"/>
              <a:ext cx="680" cy="0"/>
            </a:xfrm>
            <a:prstGeom prst="line">
              <a:avLst/>
            </a:prstGeom>
            <a:noFill/>
            <a:ln w="9525">
              <a:solidFill>
                <a:schemeClr val="tx1"/>
              </a:solidFill>
              <a:round/>
              <a:headEnd/>
              <a:tailEnd type="triangle" w="med" len="med"/>
            </a:ln>
          </p:spPr>
          <p:txBody>
            <a:bodyPr/>
            <a:lstStyle/>
            <a:p>
              <a:endParaRPr lang="zh-CN" altLang="en-US"/>
            </a:p>
          </p:txBody>
        </p:sp>
        <p:sp>
          <p:nvSpPr>
            <p:cNvPr id="137232" name="Line 17"/>
            <p:cNvSpPr>
              <a:spLocks noChangeShapeType="1"/>
            </p:cNvSpPr>
            <p:nvPr/>
          </p:nvSpPr>
          <p:spPr bwMode="auto">
            <a:xfrm>
              <a:off x="2562" y="1661"/>
              <a:ext cx="454" cy="0"/>
            </a:xfrm>
            <a:prstGeom prst="line">
              <a:avLst/>
            </a:prstGeom>
            <a:noFill/>
            <a:ln w="9525">
              <a:solidFill>
                <a:schemeClr val="tx1"/>
              </a:solidFill>
              <a:round/>
              <a:headEnd/>
              <a:tailEnd type="triangle" w="med" len="med"/>
            </a:ln>
          </p:spPr>
          <p:txBody>
            <a:bodyPr/>
            <a:lstStyle/>
            <a:p>
              <a:endParaRPr lang="zh-CN" altLang="en-US"/>
            </a:p>
          </p:txBody>
        </p:sp>
        <p:sp>
          <p:nvSpPr>
            <p:cNvPr id="137233" name="Line 18"/>
            <p:cNvSpPr>
              <a:spLocks noChangeShapeType="1"/>
            </p:cNvSpPr>
            <p:nvPr/>
          </p:nvSpPr>
          <p:spPr bwMode="auto">
            <a:xfrm>
              <a:off x="3424" y="1661"/>
              <a:ext cx="363" cy="0"/>
            </a:xfrm>
            <a:prstGeom prst="line">
              <a:avLst/>
            </a:prstGeom>
            <a:noFill/>
            <a:ln w="9525">
              <a:solidFill>
                <a:schemeClr val="tx1"/>
              </a:solidFill>
              <a:round/>
              <a:headEnd/>
              <a:tailEnd type="triangle" w="med" len="med"/>
            </a:ln>
          </p:spPr>
          <p:txBody>
            <a:bodyPr/>
            <a:lstStyle/>
            <a:p>
              <a:endParaRPr lang="zh-CN" altLang="en-US"/>
            </a:p>
          </p:txBody>
        </p:sp>
        <p:sp>
          <p:nvSpPr>
            <p:cNvPr id="137234" name="Line 19"/>
            <p:cNvSpPr>
              <a:spLocks noChangeShapeType="1"/>
            </p:cNvSpPr>
            <p:nvPr/>
          </p:nvSpPr>
          <p:spPr bwMode="auto">
            <a:xfrm>
              <a:off x="4195" y="1661"/>
              <a:ext cx="363" cy="0"/>
            </a:xfrm>
            <a:prstGeom prst="line">
              <a:avLst/>
            </a:prstGeom>
            <a:noFill/>
            <a:ln w="9525">
              <a:solidFill>
                <a:schemeClr val="tx1"/>
              </a:solidFill>
              <a:round/>
              <a:headEnd/>
              <a:tailEnd type="triangle" w="med" len="med"/>
            </a:ln>
          </p:spPr>
          <p:txBody>
            <a:bodyPr/>
            <a:lstStyle/>
            <a:p>
              <a:endParaRPr lang="zh-CN" altLang="en-US"/>
            </a:p>
          </p:txBody>
        </p:sp>
        <p:cxnSp>
          <p:nvCxnSpPr>
            <p:cNvPr id="137235" name="AutoShape 20"/>
            <p:cNvCxnSpPr>
              <a:cxnSpLocks noChangeShapeType="1"/>
              <a:stCxn id="137221" idx="4"/>
              <a:endCxn id="137225" idx="2"/>
            </p:cNvCxnSpPr>
            <p:nvPr/>
          </p:nvCxnSpPr>
          <p:spPr bwMode="auto">
            <a:xfrm rot="16200000" flipH="1">
              <a:off x="2336" y="1909"/>
              <a:ext cx="658" cy="613"/>
            </a:xfrm>
            <a:prstGeom prst="bentConnector2">
              <a:avLst/>
            </a:prstGeom>
            <a:noFill/>
            <a:ln w="9525">
              <a:solidFill>
                <a:schemeClr val="tx1"/>
              </a:solidFill>
              <a:miter lim="800000"/>
              <a:headEnd/>
              <a:tailEnd type="triangle" w="med" len="med"/>
            </a:ln>
          </p:spPr>
        </p:cxnSp>
        <p:sp>
          <p:nvSpPr>
            <p:cNvPr id="137236" name="Line 21"/>
            <p:cNvSpPr>
              <a:spLocks noChangeShapeType="1"/>
            </p:cNvSpPr>
            <p:nvPr/>
          </p:nvSpPr>
          <p:spPr bwMode="auto">
            <a:xfrm>
              <a:off x="2653" y="3248"/>
              <a:ext cx="363" cy="0"/>
            </a:xfrm>
            <a:prstGeom prst="line">
              <a:avLst/>
            </a:prstGeom>
            <a:noFill/>
            <a:ln w="9525">
              <a:solidFill>
                <a:schemeClr val="tx1"/>
              </a:solidFill>
              <a:round/>
              <a:headEnd/>
              <a:tailEnd type="triangle" w="med" len="med"/>
            </a:ln>
          </p:spPr>
          <p:txBody>
            <a:bodyPr/>
            <a:lstStyle/>
            <a:p>
              <a:endParaRPr lang="zh-CN" altLang="en-US"/>
            </a:p>
          </p:txBody>
        </p:sp>
        <p:sp>
          <p:nvSpPr>
            <p:cNvPr id="137237" name="Line 22"/>
            <p:cNvSpPr>
              <a:spLocks noChangeShapeType="1"/>
            </p:cNvSpPr>
            <p:nvPr/>
          </p:nvSpPr>
          <p:spPr bwMode="auto">
            <a:xfrm>
              <a:off x="3424" y="3248"/>
              <a:ext cx="363" cy="0"/>
            </a:xfrm>
            <a:prstGeom prst="line">
              <a:avLst/>
            </a:prstGeom>
            <a:noFill/>
            <a:ln w="9525">
              <a:solidFill>
                <a:schemeClr val="tx1"/>
              </a:solidFill>
              <a:round/>
              <a:headEnd/>
              <a:tailEnd type="triangle" w="med" len="med"/>
            </a:ln>
          </p:spPr>
          <p:txBody>
            <a:bodyPr/>
            <a:lstStyle/>
            <a:p>
              <a:endParaRPr lang="zh-CN" altLang="en-US"/>
            </a:p>
          </p:txBody>
        </p:sp>
        <p:sp>
          <p:nvSpPr>
            <p:cNvPr id="137238" name="Line 23"/>
            <p:cNvSpPr>
              <a:spLocks noChangeShapeType="1"/>
            </p:cNvSpPr>
            <p:nvPr/>
          </p:nvSpPr>
          <p:spPr bwMode="auto">
            <a:xfrm>
              <a:off x="3379" y="2522"/>
              <a:ext cx="408" cy="0"/>
            </a:xfrm>
            <a:prstGeom prst="line">
              <a:avLst/>
            </a:prstGeom>
            <a:noFill/>
            <a:ln w="9525">
              <a:solidFill>
                <a:schemeClr val="tx1"/>
              </a:solidFill>
              <a:round/>
              <a:headEnd/>
              <a:tailEnd type="triangle" w="med" len="med"/>
            </a:ln>
          </p:spPr>
          <p:txBody>
            <a:bodyPr/>
            <a:lstStyle/>
            <a:p>
              <a:endParaRPr lang="zh-CN" altLang="en-US"/>
            </a:p>
          </p:txBody>
        </p:sp>
        <p:cxnSp>
          <p:nvCxnSpPr>
            <p:cNvPr id="137239" name="AutoShape 24"/>
            <p:cNvCxnSpPr>
              <a:cxnSpLocks noChangeShapeType="1"/>
              <a:stCxn id="137220" idx="0"/>
              <a:endCxn id="137220" idx="3"/>
            </p:cNvCxnSpPr>
            <p:nvPr/>
          </p:nvCxnSpPr>
          <p:spPr bwMode="auto">
            <a:xfrm rot="-5400000" flipH="1" flipV="1">
              <a:off x="1024" y="1581"/>
              <a:ext cx="348" cy="144"/>
            </a:xfrm>
            <a:prstGeom prst="curvedConnector5">
              <a:avLst>
                <a:gd name="adj1" fmla="val -62648"/>
                <a:gd name="adj2" fmla="val 393745"/>
                <a:gd name="adj3" fmla="val 97699"/>
              </a:avLst>
            </a:prstGeom>
            <a:noFill/>
            <a:ln w="9525">
              <a:solidFill>
                <a:schemeClr val="tx1"/>
              </a:solidFill>
              <a:round/>
              <a:headEnd/>
              <a:tailEnd type="triangle" w="med" len="med"/>
            </a:ln>
          </p:spPr>
        </p:cxnSp>
        <p:sp>
          <p:nvSpPr>
            <p:cNvPr id="137240" name="Text Box 25"/>
            <p:cNvSpPr txBox="1">
              <a:spLocks noChangeArrowheads="1"/>
            </p:cNvSpPr>
            <p:nvPr/>
          </p:nvSpPr>
          <p:spPr bwMode="auto">
            <a:xfrm>
              <a:off x="702" y="1298"/>
              <a:ext cx="817" cy="444"/>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000">
                  <a:solidFill>
                    <a:srgbClr val="272777"/>
                  </a:solidFill>
                </a:rPr>
                <a:t>¬{h,s}</a:t>
              </a:r>
            </a:p>
          </p:txBody>
        </p:sp>
        <p:sp>
          <p:nvSpPr>
            <p:cNvPr id="137241" name="Text Box 26"/>
            <p:cNvSpPr txBox="1">
              <a:spLocks noChangeArrowheads="1"/>
            </p:cNvSpPr>
            <p:nvPr/>
          </p:nvSpPr>
          <p:spPr bwMode="auto">
            <a:xfrm>
              <a:off x="1609" y="1389"/>
              <a:ext cx="365" cy="444"/>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endParaRPr kumimoji="1" lang="zh-CN" altLang="en-US" sz="2000">
                <a:solidFill>
                  <a:srgbClr val="272777"/>
                </a:solidFill>
              </a:endParaRPr>
            </a:p>
          </p:txBody>
        </p:sp>
        <p:sp>
          <p:nvSpPr>
            <p:cNvPr id="137242" name="Text Box 27"/>
            <p:cNvSpPr txBox="1">
              <a:spLocks noChangeArrowheads="1"/>
            </p:cNvSpPr>
            <p:nvPr/>
          </p:nvSpPr>
          <p:spPr bwMode="auto">
            <a:xfrm>
              <a:off x="1609" y="1298"/>
              <a:ext cx="229" cy="581"/>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h</a:t>
              </a:r>
            </a:p>
          </p:txBody>
        </p:sp>
        <p:sp>
          <p:nvSpPr>
            <p:cNvPr id="137243" name="Text Box 28"/>
            <p:cNvSpPr txBox="1">
              <a:spLocks noChangeArrowheads="1"/>
            </p:cNvSpPr>
            <p:nvPr/>
          </p:nvSpPr>
          <p:spPr bwMode="auto">
            <a:xfrm>
              <a:off x="2607" y="1342"/>
              <a:ext cx="229" cy="582"/>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e</a:t>
              </a:r>
            </a:p>
          </p:txBody>
        </p:sp>
        <p:sp>
          <p:nvSpPr>
            <p:cNvPr id="137244" name="Text Box 29"/>
            <p:cNvSpPr txBox="1">
              <a:spLocks noChangeArrowheads="1"/>
            </p:cNvSpPr>
            <p:nvPr/>
          </p:nvSpPr>
          <p:spPr bwMode="auto">
            <a:xfrm>
              <a:off x="3378" y="1342"/>
              <a:ext cx="229" cy="582"/>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r</a:t>
              </a:r>
            </a:p>
          </p:txBody>
        </p:sp>
        <p:sp>
          <p:nvSpPr>
            <p:cNvPr id="137245" name="Text Box 30"/>
            <p:cNvSpPr txBox="1">
              <a:spLocks noChangeArrowheads="1"/>
            </p:cNvSpPr>
            <p:nvPr/>
          </p:nvSpPr>
          <p:spPr bwMode="auto">
            <a:xfrm>
              <a:off x="4240" y="1389"/>
              <a:ext cx="229" cy="581"/>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s</a:t>
              </a:r>
            </a:p>
          </p:txBody>
        </p:sp>
        <p:sp>
          <p:nvSpPr>
            <p:cNvPr id="137246" name="Text Box 31"/>
            <p:cNvSpPr txBox="1">
              <a:spLocks noChangeArrowheads="1"/>
            </p:cNvSpPr>
            <p:nvPr/>
          </p:nvSpPr>
          <p:spPr bwMode="auto">
            <a:xfrm>
              <a:off x="2562" y="2196"/>
              <a:ext cx="227" cy="581"/>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i</a:t>
              </a:r>
            </a:p>
          </p:txBody>
        </p:sp>
        <p:sp>
          <p:nvSpPr>
            <p:cNvPr id="137247" name="Text Box 32"/>
            <p:cNvSpPr txBox="1">
              <a:spLocks noChangeArrowheads="1"/>
            </p:cNvSpPr>
            <p:nvPr/>
          </p:nvSpPr>
          <p:spPr bwMode="auto">
            <a:xfrm>
              <a:off x="3378" y="2196"/>
              <a:ext cx="229" cy="581"/>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s</a:t>
              </a:r>
            </a:p>
          </p:txBody>
        </p:sp>
        <p:sp>
          <p:nvSpPr>
            <p:cNvPr id="137248" name="Text Box 33"/>
            <p:cNvSpPr txBox="1">
              <a:spLocks noChangeArrowheads="1"/>
            </p:cNvSpPr>
            <p:nvPr/>
          </p:nvSpPr>
          <p:spPr bwMode="auto">
            <a:xfrm>
              <a:off x="1702" y="2921"/>
              <a:ext cx="226" cy="581"/>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s</a:t>
              </a:r>
            </a:p>
          </p:txBody>
        </p:sp>
        <p:sp>
          <p:nvSpPr>
            <p:cNvPr id="137249" name="Text Box 34"/>
            <p:cNvSpPr txBox="1">
              <a:spLocks noChangeArrowheads="1"/>
            </p:cNvSpPr>
            <p:nvPr/>
          </p:nvSpPr>
          <p:spPr bwMode="auto">
            <a:xfrm>
              <a:off x="2653" y="2921"/>
              <a:ext cx="226" cy="581"/>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h</a:t>
              </a:r>
            </a:p>
          </p:txBody>
        </p:sp>
        <p:sp>
          <p:nvSpPr>
            <p:cNvPr id="137250" name="Text Box 35"/>
            <p:cNvSpPr txBox="1">
              <a:spLocks noChangeArrowheads="1"/>
            </p:cNvSpPr>
            <p:nvPr/>
          </p:nvSpPr>
          <p:spPr bwMode="auto">
            <a:xfrm>
              <a:off x="3471" y="2921"/>
              <a:ext cx="226" cy="581"/>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e</a:t>
              </a:r>
            </a:p>
          </p:txBody>
        </p:sp>
      </p:gr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ChangeArrowheads="1"/>
          </p:cNvSpPr>
          <p:nvPr>
            <p:ph type="title"/>
          </p:nvPr>
        </p:nvSpPr>
        <p:spPr/>
        <p:txBody>
          <a:bodyPr/>
          <a:lstStyle/>
          <a:p>
            <a:pPr eaLnBrk="1" hangingPunct="1"/>
            <a:endParaRPr lang="zh-CN" altLang="en-US" smtClean="0"/>
          </a:p>
        </p:txBody>
      </p:sp>
      <p:sp>
        <p:nvSpPr>
          <p:cNvPr id="138242" name="Rectangle 3"/>
          <p:cNvSpPr>
            <a:spLocks noGrp="1" noChangeArrowheads="1"/>
          </p:cNvSpPr>
          <p:nvPr>
            <p:ph type="body" idx="1"/>
          </p:nvPr>
        </p:nvSpPr>
        <p:spPr/>
        <p:txBody>
          <a:bodyPr/>
          <a:lstStyle/>
          <a:p>
            <a:pPr eaLnBrk="1" hangingPunct="1"/>
            <a:r>
              <a:rPr lang="zh-CN" altLang="en-US" smtClean="0"/>
              <a:t>位图方法的特点</a:t>
            </a:r>
          </a:p>
          <a:p>
            <a:pPr lvl="1" eaLnBrk="1" hangingPunct="1"/>
            <a:r>
              <a:rPr lang="zh-CN" altLang="en-US" smtClean="0"/>
              <a:t>与行压缩相似，可转向的状态越少，内存节约效果越好</a:t>
            </a:r>
          </a:p>
          <a:p>
            <a:pPr lvl="1" eaLnBrk="1" hangingPunct="1"/>
            <a:r>
              <a:rPr lang="zh-CN" altLang="en-US" smtClean="0"/>
              <a:t>如转向为</a:t>
            </a:r>
            <a:r>
              <a:rPr lang="en-US" altLang="zh-CN" smtClean="0"/>
              <a:t>Null</a:t>
            </a:r>
            <a:r>
              <a:rPr lang="zh-CN" altLang="en-US" smtClean="0"/>
              <a:t>，可以立即通过位图发现</a:t>
            </a:r>
          </a:p>
          <a:p>
            <a:pPr lvl="1" eaLnBrk="1" hangingPunct="1"/>
            <a:r>
              <a:rPr lang="zh-CN" altLang="en-US" smtClean="0"/>
              <a:t>缺点：位图会固定占用</a:t>
            </a:r>
            <a:r>
              <a:rPr lang="en-US" altLang="zh-CN" smtClean="0"/>
              <a:t>32</a:t>
            </a:r>
            <a:r>
              <a:rPr lang="zh-CN" altLang="en-US" smtClean="0"/>
              <a:t>字节（如果字符集是</a:t>
            </a:r>
            <a:r>
              <a:rPr lang="en-US" altLang="zh-CN" smtClean="0"/>
              <a:t>0-255</a:t>
            </a:r>
            <a:r>
              <a:rPr lang="zh-CN" altLang="en-US" smtClean="0"/>
              <a:t>的话，即输入为单个字符）</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2"/>
          <p:cNvSpPr>
            <a:spLocks noGrp="1" noChangeArrowheads="1"/>
          </p:cNvSpPr>
          <p:nvPr>
            <p:ph type="title"/>
          </p:nvPr>
        </p:nvSpPr>
        <p:spPr/>
        <p:txBody>
          <a:bodyPr/>
          <a:lstStyle/>
          <a:p>
            <a:pPr eaLnBrk="1" hangingPunct="1"/>
            <a:r>
              <a:rPr lang="zh-CN" altLang="en-US" smtClean="0"/>
              <a:t>双数组改进方法</a:t>
            </a:r>
          </a:p>
        </p:txBody>
      </p:sp>
      <p:sp>
        <p:nvSpPr>
          <p:cNvPr id="139266" name="Rectangle 3"/>
          <p:cNvSpPr>
            <a:spLocks noGrp="1" noChangeArrowheads="1"/>
          </p:cNvSpPr>
          <p:nvPr>
            <p:ph type="body" idx="1"/>
          </p:nvPr>
        </p:nvSpPr>
        <p:spPr>
          <a:xfrm>
            <a:off x="468313" y="2133600"/>
            <a:ext cx="8229600" cy="3384550"/>
          </a:xfrm>
        </p:spPr>
        <p:txBody>
          <a:bodyPr/>
          <a:lstStyle/>
          <a:p>
            <a:pPr eaLnBrk="1" hangingPunct="1"/>
            <a:r>
              <a:rPr lang="en-US" altLang="zh-CN" smtClean="0"/>
              <a:t>AC</a:t>
            </a:r>
            <a:r>
              <a:rPr lang="zh-CN" altLang="en-US" smtClean="0"/>
              <a:t>算法改进</a:t>
            </a:r>
          </a:p>
          <a:p>
            <a:pPr lvl="1" eaLnBrk="1" hangingPunct="1"/>
            <a:r>
              <a:rPr lang="zh-CN" altLang="en-US" smtClean="0"/>
              <a:t>转向函数中引入双数组：</a:t>
            </a:r>
            <a:r>
              <a:rPr lang="en-US" altLang="zh-CN" smtClean="0"/>
              <a:t>Base</a:t>
            </a:r>
            <a:r>
              <a:rPr lang="zh-CN" altLang="en-US" smtClean="0"/>
              <a:t>表，</a:t>
            </a:r>
            <a:r>
              <a:rPr lang="en-US" altLang="zh-CN" smtClean="0"/>
              <a:t>Check</a:t>
            </a:r>
            <a:r>
              <a:rPr lang="zh-CN" altLang="en-US" smtClean="0"/>
              <a:t>表</a:t>
            </a:r>
          </a:p>
          <a:p>
            <a:pPr lvl="1" eaLnBrk="1" hangingPunct="1"/>
            <a:r>
              <a:rPr lang="en-US" altLang="zh-CN" smtClean="0"/>
              <a:t>Base</a:t>
            </a:r>
            <a:r>
              <a:rPr lang="zh-CN" altLang="en-US" smtClean="0"/>
              <a:t>表：当前状态的</a:t>
            </a:r>
            <a:r>
              <a:rPr lang="en-US" altLang="zh-CN" smtClean="0"/>
              <a:t>Base</a:t>
            </a:r>
            <a:r>
              <a:rPr lang="zh-CN" altLang="en-US" smtClean="0"/>
              <a:t>值</a:t>
            </a:r>
            <a:r>
              <a:rPr lang="en-US" altLang="zh-CN" smtClean="0"/>
              <a:t>+ASCII</a:t>
            </a:r>
            <a:r>
              <a:rPr lang="zh-CN" altLang="en-US" smtClean="0"/>
              <a:t>输入</a:t>
            </a:r>
            <a:r>
              <a:rPr lang="en-US" altLang="zh-CN" smtClean="0"/>
              <a:t>=</a:t>
            </a:r>
            <a:r>
              <a:rPr lang="zh-CN" altLang="en-US" smtClean="0"/>
              <a:t>下一个状态的偏移。</a:t>
            </a:r>
          </a:p>
          <a:p>
            <a:pPr lvl="1" eaLnBrk="1" hangingPunct="1"/>
            <a:r>
              <a:rPr lang="en-US" altLang="zh-CN" smtClean="0"/>
              <a:t>Check</a:t>
            </a:r>
            <a:r>
              <a:rPr lang="zh-CN" altLang="en-US" smtClean="0"/>
              <a:t>表：当前状态的父状态信息</a:t>
            </a:r>
          </a:p>
          <a:p>
            <a:pPr lvl="2" eaLnBrk="1" hangingPunct="1"/>
            <a:r>
              <a:rPr lang="zh-CN" altLang="en-US" smtClean="0"/>
              <a:t>父状态是唯一的</a:t>
            </a:r>
          </a:p>
          <a:p>
            <a:pPr lvl="1" eaLnBrk="1" hangingPunct="1"/>
            <a:r>
              <a:rPr lang="zh-CN" altLang="en-US" smtClean="0"/>
              <a:t>自动机构建是建立在广度优先的基础上</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ChangeArrowheads="1"/>
          </p:cNvSpPr>
          <p:nvPr>
            <p:ph type="title"/>
          </p:nvPr>
        </p:nvSpPr>
        <p:spPr/>
        <p:txBody>
          <a:bodyPr/>
          <a:lstStyle/>
          <a:p>
            <a:pPr eaLnBrk="1" hangingPunct="1"/>
            <a:endParaRPr lang="zh-CN" altLang="en-US" smtClean="0"/>
          </a:p>
        </p:txBody>
      </p:sp>
      <p:sp>
        <p:nvSpPr>
          <p:cNvPr id="140290" name="Rectangle 3"/>
          <p:cNvSpPr>
            <a:spLocks noGrp="1" noChangeArrowheads="1"/>
          </p:cNvSpPr>
          <p:nvPr>
            <p:ph type="body" idx="1"/>
          </p:nvPr>
        </p:nvSpPr>
        <p:spPr>
          <a:xfrm>
            <a:off x="539750" y="1341438"/>
            <a:ext cx="7924800" cy="5111750"/>
          </a:xfrm>
        </p:spPr>
        <p:txBody>
          <a:bodyPr/>
          <a:lstStyle/>
          <a:p>
            <a:pPr eaLnBrk="1" hangingPunct="1"/>
            <a:r>
              <a:rPr lang="zh-CN" altLang="en-US" smtClean="0"/>
              <a:t>算法的初始化：转向函数：</a:t>
            </a:r>
            <a:r>
              <a:rPr lang="en-US" altLang="zh-CN" smtClean="0"/>
              <a:t>Next</a:t>
            </a:r>
            <a:r>
              <a:rPr lang="zh-CN" altLang="en-US" smtClean="0"/>
              <a:t>表，</a:t>
            </a:r>
            <a:r>
              <a:rPr lang="en-US" altLang="zh-CN" smtClean="0"/>
              <a:t>Base</a:t>
            </a:r>
            <a:r>
              <a:rPr lang="zh-CN" altLang="en-US" smtClean="0"/>
              <a:t>表、</a:t>
            </a:r>
            <a:r>
              <a:rPr lang="en-US" altLang="zh-CN" smtClean="0"/>
              <a:t>Check</a:t>
            </a:r>
            <a:r>
              <a:rPr lang="zh-CN" altLang="en-US" smtClean="0"/>
              <a:t>表；</a:t>
            </a:r>
            <a:r>
              <a:rPr lang="en-US" altLang="zh-CN" smtClean="0"/>
              <a:t>output</a:t>
            </a:r>
            <a:r>
              <a:rPr lang="zh-CN" altLang="en-US" smtClean="0"/>
              <a:t>函数；</a:t>
            </a:r>
            <a:r>
              <a:rPr lang="en-US" altLang="zh-CN" smtClean="0"/>
              <a:t>Failure</a:t>
            </a:r>
            <a:r>
              <a:rPr lang="zh-CN" altLang="en-US" smtClean="0"/>
              <a:t>函数</a:t>
            </a:r>
          </a:p>
          <a:p>
            <a:pPr lvl="1" eaLnBrk="1" hangingPunct="1"/>
            <a:r>
              <a:rPr lang="zh-CN" altLang="en-US" smtClean="0"/>
              <a:t>转向函数：广度优先</a:t>
            </a:r>
          </a:p>
          <a:p>
            <a:pPr lvl="2" eaLnBrk="1" hangingPunct="1"/>
            <a:r>
              <a:rPr lang="en-US" altLang="zh-CN" smtClean="0"/>
              <a:t>Next</a:t>
            </a:r>
            <a:r>
              <a:rPr lang="zh-CN" altLang="en-US" smtClean="0"/>
              <a:t>表</a:t>
            </a:r>
          </a:p>
          <a:p>
            <a:pPr lvl="2" eaLnBrk="1" hangingPunct="1"/>
            <a:r>
              <a:rPr lang="en-US" altLang="zh-CN" smtClean="0"/>
              <a:t>Base</a:t>
            </a:r>
            <a:r>
              <a:rPr lang="zh-CN" altLang="en-US" smtClean="0"/>
              <a:t>表</a:t>
            </a:r>
          </a:p>
          <a:p>
            <a:pPr lvl="2" eaLnBrk="1" hangingPunct="1"/>
            <a:r>
              <a:rPr lang="en-US" altLang="zh-CN" smtClean="0"/>
              <a:t>Check</a:t>
            </a:r>
            <a:r>
              <a:rPr lang="zh-CN" altLang="en-US" smtClean="0"/>
              <a:t>表</a:t>
            </a:r>
          </a:p>
          <a:p>
            <a:pPr lvl="1" eaLnBrk="1" hangingPunct="1"/>
            <a:r>
              <a:rPr lang="en-US" altLang="zh-CN" smtClean="0"/>
              <a:t>output</a:t>
            </a:r>
            <a:r>
              <a:rPr lang="zh-CN" altLang="en-US" smtClean="0"/>
              <a:t>函数与</a:t>
            </a:r>
            <a:r>
              <a:rPr lang="en-US" altLang="zh-CN" smtClean="0"/>
              <a:t>AC</a:t>
            </a:r>
            <a:r>
              <a:rPr lang="zh-CN" altLang="en-US" smtClean="0"/>
              <a:t>算法一样</a:t>
            </a:r>
          </a:p>
          <a:p>
            <a:pPr lvl="1" eaLnBrk="1" hangingPunct="1"/>
            <a:r>
              <a:rPr lang="en-US" altLang="zh-CN" smtClean="0"/>
              <a:t>Failure</a:t>
            </a:r>
            <a:r>
              <a:rPr lang="zh-CN" altLang="en-US" smtClean="0"/>
              <a:t>函数</a:t>
            </a:r>
          </a:p>
          <a:p>
            <a:pPr lvl="2" eaLnBrk="1" hangingPunct="1"/>
            <a:r>
              <a:rPr lang="zh-CN" altLang="en-US" smtClean="0"/>
              <a:t>与转向函数一起构造</a:t>
            </a:r>
          </a:p>
          <a:p>
            <a:pPr lvl="1" eaLnBrk="1" hangingPunct="1"/>
            <a:endParaRPr lang="zh-CN" alt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pPr eaLnBrk="1" hangingPunct="1"/>
            <a:r>
              <a:rPr lang="zh-CN" altLang="en-US" smtClean="0"/>
              <a:t>恶意软件的状态</a:t>
            </a:r>
          </a:p>
        </p:txBody>
      </p:sp>
      <p:sp>
        <p:nvSpPr>
          <p:cNvPr id="28674" name="Rectangle 3"/>
          <p:cNvSpPr>
            <a:spLocks noGrp="1" noChangeArrowheads="1"/>
          </p:cNvSpPr>
          <p:nvPr>
            <p:ph type="body" idx="4294967295"/>
          </p:nvPr>
        </p:nvSpPr>
        <p:spPr>
          <a:xfrm>
            <a:off x="838200" y="1700213"/>
            <a:ext cx="7772400" cy="4114800"/>
          </a:xfrm>
        </p:spPr>
        <p:txBody>
          <a:bodyPr/>
          <a:lstStyle/>
          <a:p>
            <a:pPr eaLnBrk="1" hangingPunct="1"/>
            <a:r>
              <a:rPr lang="zh-CN" altLang="en-US" smtClean="0"/>
              <a:t>静态</a:t>
            </a:r>
          </a:p>
          <a:p>
            <a:pPr lvl="1" eaLnBrk="1" hangingPunct="1"/>
            <a:r>
              <a:rPr lang="zh-CN" altLang="en-US" smtClean="0"/>
              <a:t>存储介质中的恶意软件</a:t>
            </a:r>
          </a:p>
          <a:p>
            <a:pPr eaLnBrk="1" hangingPunct="1"/>
            <a:r>
              <a:rPr lang="zh-CN" altLang="en-US" smtClean="0"/>
              <a:t>动态</a:t>
            </a:r>
          </a:p>
          <a:p>
            <a:pPr lvl="1" eaLnBrk="1" hangingPunct="1"/>
            <a:r>
              <a:rPr lang="zh-CN" altLang="en-US" smtClean="0"/>
              <a:t>内存中的恶意软件</a:t>
            </a:r>
          </a:p>
          <a:p>
            <a:pPr lvl="1" eaLnBrk="1" hangingPunct="1"/>
            <a:r>
              <a:rPr lang="zh-CN" altLang="en-US" smtClean="0"/>
              <a:t>能激活态</a:t>
            </a:r>
          </a:p>
          <a:p>
            <a:pPr lvl="1" eaLnBrk="1" hangingPunct="1"/>
            <a:r>
              <a:rPr lang="zh-CN" altLang="en-US" smtClean="0"/>
              <a:t>激活态</a:t>
            </a:r>
          </a:p>
        </p:txBody>
      </p:sp>
      <p:sp>
        <p:nvSpPr>
          <p:cNvPr id="28675" name="Text Box 4"/>
          <p:cNvSpPr txBox="1">
            <a:spLocks noChangeArrowheads="1"/>
          </p:cNvSpPr>
          <p:nvPr/>
        </p:nvSpPr>
        <p:spPr bwMode="auto">
          <a:xfrm>
            <a:off x="1355725" y="5097463"/>
            <a:ext cx="996950" cy="579437"/>
          </a:xfrm>
          <a:prstGeom prst="rect">
            <a:avLst/>
          </a:prstGeom>
          <a:noFill/>
          <a:ln w="9525">
            <a:noFill/>
            <a:miter lim="800000"/>
            <a:headEnd/>
            <a:tailEnd/>
          </a:ln>
        </p:spPr>
        <p:txBody>
          <a:bodyPr wrap="none">
            <a:spAutoFit/>
          </a:bodyPr>
          <a:lstStyle/>
          <a:p>
            <a:r>
              <a:rPr kumimoji="1" lang="zh-CN" altLang="en-US" sz="3200" b="0">
                <a:latin typeface="Tahoma" pitchFamily="34" charset="0"/>
                <a:ea typeface="宋体" charset="-122"/>
              </a:rPr>
              <a:t>静态</a:t>
            </a:r>
          </a:p>
        </p:txBody>
      </p:sp>
      <p:sp>
        <p:nvSpPr>
          <p:cNvPr id="28676" name="Line 5"/>
          <p:cNvSpPr>
            <a:spLocks noChangeShapeType="1"/>
          </p:cNvSpPr>
          <p:nvPr/>
        </p:nvSpPr>
        <p:spPr bwMode="auto">
          <a:xfrm>
            <a:off x="2438400" y="5410200"/>
            <a:ext cx="99060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28677" name="Text Box 6"/>
          <p:cNvSpPr txBox="1">
            <a:spLocks noChangeArrowheads="1"/>
          </p:cNvSpPr>
          <p:nvPr/>
        </p:nvSpPr>
        <p:spPr bwMode="auto">
          <a:xfrm>
            <a:off x="3641725" y="5059363"/>
            <a:ext cx="1809750" cy="579437"/>
          </a:xfrm>
          <a:prstGeom prst="rect">
            <a:avLst/>
          </a:prstGeom>
          <a:noFill/>
          <a:ln w="9525">
            <a:noFill/>
            <a:miter lim="800000"/>
            <a:headEnd/>
            <a:tailEnd/>
          </a:ln>
        </p:spPr>
        <p:txBody>
          <a:bodyPr wrap="none">
            <a:spAutoFit/>
          </a:bodyPr>
          <a:lstStyle/>
          <a:p>
            <a:r>
              <a:rPr kumimoji="1" lang="zh-CN" altLang="en-US" sz="3200" b="0">
                <a:latin typeface="Tahoma" pitchFamily="34" charset="0"/>
                <a:ea typeface="宋体" charset="-122"/>
              </a:rPr>
              <a:t>能激活态</a:t>
            </a:r>
          </a:p>
        </p:txBody>
      </p:sp>
      <p:sp>
        <p:nvSpPr>
          <p:cNvPr id="28678" name="Line 7"/>
          <p:cNvSpPr>
            <a:spLocks noChangeShapeType="1"/>
          </p:cNvSpPr>
          <p:nvPr/>
        </p:nvSpPr>
        <p:spPr bwMode="auto">
          <a:xfrm>
            <a:off x="5562600" y="5410200"/>
            <a:ext cx="99060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28679" name="Text Box 8"/>
          <p:cNvSpPr txBox="1">
            <a:spLocks noChangeArrowheads="1"/>
          </p:cNvSpPr>
          <p:nvPr/>
        </p:nvSpPr>
        <p:spPr bwMode="auto">
          <a:xfrm>
            <a:off x="6689725" y="5059363"/>
            <a:ext cx="1403350" cy="579437"/>
          </a:xfrm>
          <a:prstGeom prst="rect">
            <a:avLst/>
          </a:prstGeom>
          <a:noFill/>
          <a:ln w="9525">
            <a:noFill/>
            <a:miter lim="800000"/>
            <a:headEnd/>
            <a:tailEnd/>
          </a:ln>
        </p:spPr>
        <p:txBody>
          <a:bodyPr wrap="none">
            <a:spAutoFit/>
          </a:bodyPr>
          <a:lstStyle/>
          <a:p>
            <a:r>
              <a:rPr kumimoji="1" lang="zh-CN" altLang="en-US" sz="3200" b="0">
                <a:latin typeface="Tahoma" pitchFamily="34" charset="0"/>
                <a:ea typeface="宋体" charset="-122"/>
              </a:rPr>
              <a:t>激活态</a:t>
            </a:r>
          </a:p>
        </p:txBody>
      </p:sp>
      <p:sp>
        <p:nvSpPr>
          <p:cNvPr id="28680" name="Text Box 9"/>
          <p:cNvSpPr txBox="1">
            <a:spLocks noChangeArrowheads="1"/>
          </p:cNvSpPr>
          <p:nvPr/>
        </p:nvSpPr>
        <p:spPr bwMode="auto">
          <a:xfrm>
            <a:off x="2514600" y="4953000"/>
            <a:ext cx="793750" cy="457200"/>
          </a:xfrm>
          <a:prstGeom prst="rect">
            <a:avLst/>
          </a:prstGeom>
          <a:noFill/>
          <a:ln w="9525">
            <a:noFill/>
            <a:miter lim="800000"/>
            <a:headEnd/>
            <a:tailEnd/>
          </a:ln>
        </p:spPr>
        <p:txBody>
          <a:bodyPr wrap="none">
            <a:spAutoFit/>
          </a:bodyPr>
          <a:lstStyle/>
          <a:p>
            <a:r>
              <a:rPr kumimoji="1" lang="zh-CN" altLang="en-US" sz="2400" b="0">
                <a:latin typeface="Tahoma" pitchFamily="34" charset="0"/>
                <a:ea typeface="宋体" charset="-122"/>
              </a:rPr>
              <a:t>激活</a:t>
            </a:r>
          </a:p>
        </p:txBody>
      </p:sp>
      <p:sp>
        <p:nvSpPr>
          <p:cNvPr id="28681" name="Text Box 10"/>
          <p:cNvSpPr txBox="1">
            <a:spLocks noChangeArrowheads="1"/>
          </p:cNvSpPr>
          <p:nvPr/>
        </p:nvSpPr>
        <p:spPr bwMode="auto">
          <a:xfrm>
            <a:off x="5699125" y="4973638"/>
            <a:ext cx="793750" cy="457200"/>
          </a:xfrm>
          <a:prstGeom prst="rect">
            <a:avLst/>
          </a:prstGeom>
          <a:noFill/>
          <a:ln w="9525">
            <a:noFill/>
            <a:miter lim="800000"/>
            <a:headEnd/>
            <a:tailEnd/>
          </a:ln>
        </p:spPr>
        <p:txBody>
          <a:bodyPr wrap="none">
            <a:spAutoFit/>
          </a:bodyPr>
          <a:lstStyle/>
          <a:p>
            <a:r>
              <a:rPr kumimoji="1" lang="zh-CN" altLang="en-US" sz="2400" b="0">
                <a:latin typeface="Tahoma" pitchFamily="34" charset="0"/>
                <a:ea typeface="宋体" charset="-122"/>
              </a:rPr>
              <a:t>执行</a:t>
            </a:r>
          </a:p>
        </p:txBody>
      </p:sp>
      <p:cxnSp>
        <p:nvCxnSpPr>
          <p:cNvPr id="28682" name="AutoShape 11"/>
          <p:cNvCxnSpPr>
            <a:cxnSpLocks noChangeShapeType="1"/>
            <a:stCxn id="28675" idx="2"/>
            <a:endCxn id="28679" idx="2"/>
          </p:cNvCxnSpPr>
          <p:nvPr/>
        </p:nvCxnSpPr>
        <p:spPr bwMode="auto">
          <a:xfrm rot="5400000" flipH="1" flipV="1">
            <a:off x="4603750" y="2889250"/>
            <a:ext cx="38100" cy="5537200"/>
          </a:xfrm>
          <a:prstGeom prst="curvedConnector3">
            <a:avLst>
              <a:gd name="adj1" fmla="val -1929171"/>
            </a:avLst>
          </a:prstGeom>
          <a:noFill/>
          <a:ln w="9525">
            <a:solidFill>
              <a:schemeClr val="tx1"/>
            </a:solidFill>
            <a:miter lim="800000"/>
            <a:headEnd/>
            <a:tailEnd type="triangle" w="med" len="med"/>
          </a:ln>
        </p:spPr>
      </p:cxnSp>
      <p:sp>
        <p:nvSpPr>
          <p:cNvPr id="28683" name="Text Box 12"/>
          <p:cNvSpPr txBox="1">
            <a:spLocks noChangeArrowheads="1"/>
          </p:cNvSpPr>
          <p:nvPr/>
        </p:nvSpPr>
        <p:spPr bwMode="auto">
          <a:xfrm>
            <a:off x="4114800" y="5943600"/>
            <a:ext cx="793750" cy="457200"/>
          </a:xfrm>
          <a:prstGeom prst="rect">
            <a:avLst/>
          </a:prstGeom>
          <a:noFill/>
          <a:ln w="9525">
            <a:noFill/>
            <a:miter lim="800000"/>
            <a:headEnd/>
            <a:tailEnd/>
          </a:ln>
        </p:spPr>
        <p:txBody>
          <a:bodyPr wrap="none">
            <a:spAutoFit/>
          </a:bodyPr>
          <a:lstStyle/>
          <a:p>
            <a:r>
              <a:rPr kumimoji="1" lang="zh-CN" altLang="en-US" sz="2400" b="0">
                <a:latin typeface="Tahoma" pitchFamily="34" charset="0"/>
                <a:ea typeface="宋体" charset="-122"/>
              </a:rPr>
              <a:t>激活</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p:cNvSpPr>
            <a:spLocks noGrp="1" noChangeArrowheads="1"/>
          </p:cNvSpPr>
          <p:nvPr>
            <p:ph type="title"/>
          </p:nvPr>
        </p:nvSpPr>
        <p:spPr/>
        <p:txBody>
          <a:bodyPr/>
          <a:lstStyle/>
          <a:p>
            <a:pPr eaLnBrk="1" hangingPunct="1"/>
            <a:endParaRPr lang="zh-CN" altLang="en-US" smtClean="0"/>
          </a:p>
        </p:txBody>
      </p:sp>
      <p:sp>
        <p:nvSpPr>
          <p:cNvPr id="141314" name="Rectangle 3"/>
          <p:cNvSpPr>
            <a:spLocks noGrp="1" noChangeArrowheads="1"/>
          </p:cNvSpPr>
          <p:nvPr>
            <p:ph type="body" idx="1"/>
          </p:nvPr>
        </p:nvSpPr>
        <p:spPr>
          <a:xfrm>
            <a:off x="468313" y="2420938"/>
            <a:ext cx="8229600" cy="661987"/>
          </a:xfrm>
        </p:spPr>
        <p:txBody>
          <a:bodyPr/>
          <a:lstStyle/>
          <a:p>
            <a:pPr eaLnBrk="1" hangingPunct="1"/>
            <a:r>
              <a:rPr lang="en-US" altLang="zh-CN" smtClean="0"/>
              <a:t>Base</a:t>
            </a:r>
            <a:r>
              <a:rPr lang="zh-CN" altLang="en-US" smtClean="0"/>
              <a:t>表、</a:t>
            </a:r>
            <a:r>
              <a:rPr lang="en-US" altLang="zh-CN" smtClean="0"/>
              <a:t>Check</a:t>
            </a:r>
            <a:r>
              <a:rPr lang="zh-CN" altLang="en-US" smtClean="0"/>
              <a:t>表</a:t>
            </a:r>
          </a:p>
        </p:txBody>
      </p:sp>
      <p:pic>
        <p:nvPicPr>
          <p:cNvPr id="141315" name="Picture 4" descr="tripple"/>
          <p:cNvPicPr>
            <a:picLocks noChangeAspect="1" noChangeArrowheads="1"/>
          </p:cNvPicPr>
          <p:nvPr/>
        </p:nvPicPr>
        <p:blipFill>
          <a:blip r:embed="rId2"/>
          <a:srcRect/>
          <a:stretch>
            <a:fillRect/>
          </a:stretch>
        </p:blipFill>
        <p:spPr bwMode="auto">
          <a:xfrm>
            <a:off x="395288" y="1268413"/>
            <a:ext cx="7775575" cy="2725737"/>
          </a:xfrm>
          <a:prstGeom prst="rect">
            <a:avLst/>
          </a:prstGeom>
          <a:noFill/>
          <a:ln w="9525">
            <a:noFill/>
            <a:miter lim="800000"/>
            <a:headEnd/>
            <a:tailEnd/>
          </a:ln>
        </p:spPr>
      </p:pic>
      <p:sp>
        <p:nvSpPr>
          <p:cNvPr id="141316" name="Rectangle 5"/>
          <p:cNvSpPr>
            <a:spLocks noChangeArrowheads="1"/>
          </p:cNvSpPr>
          <p:nvPr/>
        </p:nvSpPr>
        <p:spPr bwMode="auto">
          <a:xfrm>
            <a:off x="395288" y="4365625"/>
            <a:ext cx="7924800" cy="2205038"/>
          </a:xfrm>
          <a:prstGeom prst="rect">
            <a:avLst/>
          </a:prstGeom>
          <a:noFill/>
          <a:ln w="9525">
            <a:noFill/>
            <a:miter lim="800000"/>
            <a:headEnd/>
            <a:tailEnd/>
          </a:ln>
        </p:spPr>
        <p:txBody>
          <a:bodyPr/>
          <a:lstStyle/>
          <a:p>
            <a:pPr marL="342900" indent="-342900">
              <a:spcBef>
                <a:spcPct val="20000"/>
              </a:spcBef>
              <a:buFontTx/>
              <a:buChar char="•"/>
            </a:pPr>
            <a:r>
              <a:rPr lang="en-US" altLang="zh-CN" sz="2000" b="0">
                <a:latin typeface="Arial" charset="0"/>
              </a:rPr>
              <a:t>Next</a:t>
            </a:r>
            <a:r>
              <a:rPr lang="zh-CN" altLang="en-US" sz="2000" b="0">
                <a:latin typeface="Arial" charset="0"/>
              </a:rPr>
              <a:t>为转向函数表（数组、链表），下标是位置偏移量，输出是状态值。</a:t>
            </a:r>
          </a:p>
          <a:p>
            <a:pPr marL="342900" indent="-342900">
              <a:spcBef>
                <a:spcPct val="20000"/>
              </a:spcBef>
              <a:buFontTx/>
              <a:buChar char="•"/>
            </a:pPr>
            <a:r>
              <a:rPr lang="en-US" altLang="zh-CN" sz="2000" b="0">
                <a:latin typeface="Arial" charset="0"/>
              </a:rPr>
              <a:t>Base</a:t>
            </a:r>
            <a:r>
              <a:rPr lang="zh-CN" altLang="en-US" sz="2000" b="0">
                <a:latin typeface="Arial" charset="0"/>
              </a:rPr>
              <a:t>表（数组），下标是状态值，输出是</a:t>
            </a:r>
            <a:r>
              <a:rPr lang="en-US" altLang="zh-CN" sz="2000" b="0">
                <a:latin typeface="Arial" charset="0"/>
              </a:rPr>
              <a:t>Base</a:t>
            </a:r>
            <a:r>
              <a:rPr lang="zh-CN" altLang="en-US" sz="2000" b="0">
                <a:latin typeface="Arial" charset="0"/>
              </a:rPr>
              <a:t>值。</a:t>
            </a:r>
            <a:r>
              <a:rPr lang="en-US" altLang="zh-CN" sz="2000" b="0">
                <a:latin typeface="Arial" charset="0"/>
              </a:rPr>
              <a:t>Next</a:t>
            </a:r>
            <a:r>
              <a:rPr lang="zh-CN" altLang="en-US" sz="2000" b="0">
                <a:latin typeface="Arial" charset="0"/>
              </a:rPr>
              <a:t>表中当前状态为</a:t>
            </a:r>
            <a:r>
              <a:rPr lang="en-US" altLang="zh-CN" sz="2000" b="0">
                <a:latin typeface="Arial" charset="0"/>
              </a:rPr>
              <a:t>s</a:t>
            </a:r>
            <a:r>
              <a:rPr lang="zh-CN" altLang="en-US" sz="2000" b="0">
                <a:latin typeface="Arial" charset="0"/>
              </a:rPr>
              <a:t>，输入为</a:t>
            </a:r>
            <a:r>
              <a:rPr lang="en-US" altLang="zh-CN" sz="2000" b="0">
                <a:latin typeface="Arial" charset="0"/>
              </a:rPr>
              <a:t>c</a:t>
            </a:r>
            <a:r>
              <a:rPr lang="zh-CN" altLang="en-US" sz="2000" b="0">
                <a:latin typeface="Arial" charset="0"/>
              </a:rPr>
              <a:t>时，假设应跳转为状态</a:t>
            </a:r>
            <a:r>
              <a:rPr lang="en-US" altLang="zh-CN" sz="2000" b="0">
                <a:latin typeface="Arial" charset="0"/>
              </a:rPr>
              <a:t>t</a:t>
            </a:r>
            <a:r>
              <a:rPr lang="zh-CN" altLang="en-US" sz="2000" b="0">
                <a:latin typeface="Arial" charset="0"/>
              </a:rPr>
              <a:t>，状态</a:t>
            </a:r>
            <a:r>
              <a:rPr lang="en-US" altLang="zh-CN" sz="2000" b="0">
                <a:latin typeface="Arial" charset="0"/>
              </a:rPr>
              <a:t>t</a:t>
            </a:r>
            <a:r>
              <a:rPr lang="zh-CN" altLang="en-US" sz="2000" b="0">
                <a:latin typeface="Arial" charset="0"/>
              </a:rPr>
              <a:t>在</a:t>
            </a:r>
            <a:r>
              <a:rPr lang="en-US" altLang="zh-CN" sz="2000" b="0">
                <a:latin typeface="Arial" charset="0"/>
              </a:rPr>
              <a:t>Next</a:t>
            </a:r>
            <a:r>
              <a:rPr lang="zh-CN" altLang="en-US" sz="2000" b="0">
                <a:latin typeface="Arial" charset="0"/>
              </a:rPr>
              <a:t>表中的位置</a:t>
            </a:r>
            <a:r>
              <a:rPr lang="en-US" altLang="zh-CN" sz="2000" b="0">
                <a:latin typeface="Arial" charset="0"/>
              </a:rPr>
              <a:t>=</a:t>
            </a:r>
            <a:r>
              <a:rPr lang="zh-CN" altLang="en-US" sz="2000" b="0">
                <a:latin typeface="Arial" charset="0"/>
              </a:rPr>
              <a:t>状态</a:t>
            </a:r>
            <a:r>
              <a:rPr lang="en-US" altLang="zh-CN" sz="2000" b="0">
                <a:latin typeface="Arial" charset="0"/>
              </a:rPr>
              <a:t>S</a:t>
            </a:r>
            <a:r>
              <a:rPr lang="zh-CN" altLang="en-US" sz="2000" b="0">
                <a:latin typeface="Arial" charset="0"/>
              </a:rPr>
              <a:t>的位置</a:t>
            </a:r>
            <a:r>
              <a:rPr lang="en-US" altLang="zh-CN" sz="2000" b="0">
                <a:latin typeface="Arial" charset="0"/>
              </a:rPr>
              <a:t>+</a:t>
            </a:r>
            <a:r>
              <a:rPr lang="zh-CN" altLang="en-US" sz="2000" b="0">
                <a:latin typeface="Arial" charset="0"/>
              </a:rPr>
              <a:t>状态</a:t>
            </a:r>
            <a:r>
              <a:rPr lang="en-US" altLang="zh-CN" sz="2000" b="0">
                <a:latin typeface="Arial" charset="0"/>
              </a:rPr>
              <a:t>S</a:t>
            </a:r>
            <a:r>
              <a:rPr lang="zh-CN" altLang="en-US" sz="2000" b="0">
                <a:latin typeface="Arial" charset="0"/>
              </a:rPr>
              <a:t>的</a:t>
            </a:r>
            <a:r>
              <a:rPr lang="en-US" altLang="zh-CN" sz="2000" b="0">
                <a:latin typeface="Arial" charset="0"/>
              </a:rPr>
              <a:t>Base</a:t>
            </a:r>
            <a:r>
              <a:rPr lang="zh-CN" altLang="en-US" sz="2000" b="0">
                <a:latin typeface="Arial" charset="0"/>
              </a:rPr>
              <a:t>值</a:t>
            </a:r>
            <a:r>
              <a:rPr lang="en-US" altLang="zh-CN" sz="2000" b="0">
                <a:latin typeface="Arial" charset="0"/>
              </a:rPr>
              <a:t>+</a:t>
            </a:r>
            <a:r>
              <a:rPr lang="zh-CN" altLang="en-US" sz="2000" b="0">
                <a:latin typeface="Arial" charset="0"/>
              </a:rPr>
              <a:t>输入</a:t>
            </a:r>
            <a:r>
              <a:rPr lang="en-US" altLang="zh-CN" sz="2000" b="0">
                <a:latin typeface="Arial" charset="0"/>
              </a:rPr>
              <a:t>c</a:t>
            </a:r>
            <a:r>
              <a:rPr lang="zh-CN" altLang="en-US" sz="2000" b="0">
                <a:latin typeface="Arial" charset="0"/>
              </a:rPr>
              <a:t>的</a:t>
            </a:r>
            <a:r>
              <a:rPr lang="en-US" altLang="zh-CN" sz="2000" b="0">
                <a:latin typeface="Arial" charset="0"/>
              </a:rPr>
              <a:t>ASCII</a:t>
            </a:r>
            <a:r>
              <a:rPr lang="zh-CN" altLang="en-US" sz="2000" b="0">
                <a:latin typeface="Arial" charset="0"/>
              </a:rPr>
              <a:t>码值。</a:t>
            </a:r>
          </a:p>
          <a:p>
            <a:pPr marL="342900" indent="-342900">
              <a:spcBef>
                <a:spcPct val="20000"/>
              </a:spcBef>
              <a:buFontTx/>
              <a:buChar char="•"/>
            </a:pPr>
            <a:r>
              <a:rPr lang="en-US" altLang="zh-CN" sz="2000" b="0">
                <a:latin typeface="Arial" charset="0"/>
              </a:rPr>
              <a:t>Check</a:t>
            </a:r>
            <a:r>
              <a:rPr lang="zh-CN" altLang="en-US" sz="2000" b="0">
                <a:latin typeface="Arial" charset="0"/>
              </a:rPr>
              <a:t>表（数组），下标是状态值，输出是下标状态的父状态的值。</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p:cNvSpPr>
            <a:spLocks noGrp="1" noChangeArrowheads="1"/>
          </p:cNvSpPr>
          <p:nvPr>
            <p:ph type="title"/>
          </p:nvPr>
        </p:nvSpPr>
        <p:spPr/>
        <p:txBody>
          <a:bodyPr/>
          <a:lstStyle/>
          <a:p>
            <a:pPr eaLnBrk="1" hangingPunct="1"/>
            <a:endParaRPr lang="zh-CN" altLang="en-US" smtClean="0"/>
          </a:p>
        </p:txBody>
      </p:sp>
      <p:sp>
        <p:nvSpPr>
          <p:cNvPr id="142338" name="Rectangle 3"/>
          <p:cNvSpPr>
            <a:spLocks noGrp="1" noChangeArrowheads="1"/>
          </p:cNvSpPr>
          <p:nvPr>
            <p:ph type="body" sz="half" idx="1"/>
          </p:nvPr>
        </p:nvSpPr>
        <p:spPr>
          <a:xfrm>
            <a:off x="539750" y="1341438"/>
            <a:ext cx="8280400" cy="2303462"/>
          </a:xfrm>
        </p:spPr>
        <p:txBody>
          <a:bodyPr/>
          <a:lstStyle/>
          <a:p>
            <a:pPr eaLnBrk="1" hangingPunct="1">
              <a:lnSpc>
                <a:spcPct val="80000"/>
              </a:lnSpc>
            </a:pPr>
            <a:r>
              <a:rPr lang="zh-CN" altLang="en-US" smtClean="0"/>
              <a:t>转向函数： </a:t>
            </a:r>
            <a:r>
              <a:rPr lang="en-US" altLang="zh-CN" smtClean="0"/>
              <a:t>Next</a:t>
            </a:r>
            <a:r>
              <a:rPr lang="zh-CN" altLang="en-US" smtClean="0"/>
              <a:t>表，</a:t>
            </a:r>
            <a:r>
              <a:rPr lang="en-US" altLang="zh-CN" smtClean="0"/>
              <a:t>Base</a:t>
            </a:r>
            <a:r>
              <a:rPr lang="zh-CN" altLang="en-US" smtClean="0"/>
              <a:t>表、</a:t>
            </a:r>
            <a:r>
              <a:rPr lang="en-US" altLang="zh-CN" smtClean="0"/>
              <a:t>Check</a:t>
            </a:r>
            <a:r>
              <a:rPr lang="zh-CN" altLang="en-US" smtClean="0"/>
              <a:t>表</a:t>
            </a:r>
          </a:p>
          <a:p>
            <a:pPr lvl="1" eaLnBrk="1" hangingPunct="1">
              <a:lnSpc>
                <a:spcPct val="80000"/>
              </a:lnSpc>
            </a:pPr>
            <a:r>
              <a:rPr lang="en-US" altLang="zh-CN" sz="2000" smtClean="0"/>
              <a:t>Next</a:t>
            </a:r>
            <a:r>
              <a:rPr lang="zh-CN" altLang="en-US" sz="2000" smtClean="0"/>
              <a:t>表初始化，模式集输入广度优先，模式集中所有模式的第一个输入作为第一层，考虑构建</a:t>
            </a:r>
            <a:r>
              <a:rPr lang="en-US" altLang="zh-CN" sz="2000" smtClean="0"/>
              <a:t>Next</a:t>
            </a:r>
            <a:r>
              <a:rPr lang="zh-CN" altLang="en-US" sz="2000" smtClean="0"/>
              <a:t>表。 </a:t>
            </a:r>
            <a:r>
              <a:rPr lang="en-US" altLang="zh-CN" sz="2000" smtClean="0"/>
              <a:t>ASCII</a:t>
            </a:r>
            <a:r>
              <a:rPr lang="zh-CN" altLang="en-US" sz="2000" smtClean="0"/>
              <a:t>码输入可能有</a:t>
            </a:r>
            <a:r>
              <a:rPr lang="en-US" altLang="zh-CN" sz="2000" smtClean="0"/>
              <a:t>256</a:t>
            </a:r>
            <a:r>
              <a:rPr lang="zh-CN" altLang="en-US" sz="2000" smtClean="0"/>
              <a:t>种，就申请</a:t>
            </a:r>
            <a:r>
              <a:rPr lang="en-US" altLang="zh-CN" sz="2000" smtClean="0"/>
              <a:t>256</a:t>
            </a:r>
            <a:r>
              <a:rPr lang="zh-CN" altLang="en-US" sz="2000" smtClean="0"/>
              <a:t>个存储单元。每个模式的第一个输入的字符按小到大排序，最小的输入字符，其在</a:t>
            </a:r>
            <a:r>
              <a:rPr lang="en-US" altLang="zh-CN" sz="2000" smtClean="0"/>
              <a:t>Next</a:t>
            </a:r>
            <a:r>
              <a:rPr lang="zh-CN" altLang="en-US" sz="2000" smtClean="0"/>
              <a:t>表中的偏移量为</a:t>
            </a:r>
            <a:r>
              <a:rPr lang="en-US" altLang="zh-CN" sz="2000" smtClean="0"/>
              <a:t>1</a:t>
            </a:r>
            <a:r>
              <a:rPr lang="zh-CN" altLang="en-US" sz="2000" smtClean="0"/>
              <a:t>，其他的输入字符按他的位置对应相应的偏移。</a:t>
            </a:r>
          </a:p>
        </p:txBody>
      </p:sp>
      <p:graphicFrame>
        <p:nvGraphicFramePr>
          <p:cNvPr id="1352708" name="Group 4"/>
          <p:cNvGraphicFramePr>
            <a:graphicFrameLocks noGrp="1"/>
          </p:cNvGraphicFramePr>
          <p:nvPr>
            <p:ph sz="quarter" idx="2"/>
          </p:nvPr>
        </p:nvGraphicFramePr>
        <p:xfrm>
          <a:off x="4211638" y="5084763"/>
          <a:ext cx="3886200" cy="804672"/>
        </p:xfrm>
        <a:graphic>
          <a:graphicData uri="http://schemas.openxmlformats.org/drawingml/2006/table">
            <a:tbl>
              <a:tblPr/>
              <a:tblGrid>
                <a:gridCol w="342900"/>
                <a:gridCol w="347662"/>
                <a:gridCol w="342900"/>
                <a:gridCol w="342900"/>
                <a:gridCol w="341313"/>
                <a:gridCol w="342900"/>
                <a:gridCol w="342900"/>
                <a:gridCol w="342900"/>
                <a:gridCol w="342900"/>
                <a:gridCol w="341312"/>
                <a:gridCol w="455613"/>
              </a:tblGrid>
              <a:tr h="182563">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楷体_GB2312" pitchFamily="49" charset="-122"/>
                        </a:rPr>
                        <a:t>0</a:t>
                      </a:r>
                      <a:endParaRPr kumimoji="0" lang="en-US" altLang="zh-CN" sz="12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楷体_GB2312" pitchFamily="49" charset="-122"/>
                        </a:rPr>
                        <a:t>1</a:t>
                      </a:r>
                      <a:endParaRPr kumimoji="0" lang="en-US" altLang="zh-CN" sz="12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楷体_GB2312" pitchFamily="49" charset="-122"/>
                        </a:rPr>
                        <a:t>2</a:t>
                      </a:r>
                      <a:endParaRPr kumimoji="0" lang="en-US" altLang="zh-CN" sz="12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楷体_GB2312" pitchFamily="49" charset="-122"/>
                        </a:rPr>
                        <a:t>3</a:t>
                      </a:r>
                      <a:endParaRPr kumimoji="0" lang="en-US" altLang="zh-CN" sz="12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楷体_GB2312" pitchFamily="49" charset="-122"/>
                        </a:rPr>
                        <a:t>4</a:t>
                      </a:r>
                      <a:endParaRPr kumimoji="0" lang="en-US" altLang="zh-CN" sz="12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楷体_GB2312" pitchFamily="49" charset="-122"/>
                        </a:rPr>
                        <a:t>5</a:t>
                      </a:r>
                      <a:endParaRPr kumimoji="0" lang="en-US" altLang="zh-CN" sz="12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楷体_GB2312" pitchFamily="49" charset="-122"/>
                        </a:rPr>
                        <a:t>6</a:t>
                      </a:r>
                      <a:endParaRPr kumimoji="0" lang="en-US" altLang="zh-CN" sz="12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楷体_GB2312" pitchFamily="49" charset="-122"/>
                        </a:rPr>
                        <a:t>7</a:t>
                      </a:r>
                      <a:endParaRPr kumimoji="0" lang="en-US" altLang="zh-CN" sz="12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楷体_GB2312" pitchFamily="49" charset="-122"/>
                        </a:rPr>
                        <a:t>8</a:t>
                      </a:r>
                      <a:endParaRPr kumimoji="0" lang="en-US" altLang="zh-CN" sz="12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楷体_GB2312" pitchFamily="49" charset="-122"/>
                        </a:rPr>
                        <a:t>9</a:t>
                      </a:r>
                      <a:endParaRPr kumimoji="0" lang="en-US" altLang="zh-CN" sz="12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楷体_GB2312" pitchFamily="49" charset="-122"/>
                        </a:rPr>
                        <a:t>10</a:t>
                      </a:r>
                      <a:endParaRPr kumimoji="0" lang="en-US" altLang="zh-CN" sz="12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6850">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楷体_GB2312" pitchFamily="49" charset="-122"/>
                        </a:rPr>
                        <a:t>0</a:t>
                      </a:r>
                      <a:endParaRPr kumimoji="0" lang="en-US" altLang="zh-CN" sz="12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楷体_GB2312" pitchFamily="49" charset="-122"/>
                        </a:rPr>
                        <a:t>1</a:t>
                      </a:r>
                      <a:endParaRPr kumimoji="0" lang="en-US" altLang="zh-CN" sz="12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楷体_GB2312" pitchFamily="49" charset="-122"/>
                        </a:rPr>
                        <a:t>2</a:t>
                      </a:r>
                      <a:endParaRPr kumimoji="0" lang="en-US" altLang="zh-CN" sz="12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楷体_GB2312" pitchFamily="49" charset="-122"/>
                        </a:rPr>
                        <a:t>3</a:t>
                      </a:r>
                      <a:endParaRPr kumimoji="0" lang="en-US" altLang="zh-CN" sz="12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5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楷体_GB2312" pitchFamily="49" charset="-122"/>
                        </a:rPr>
                        <a:t>c</a:t>
                      </a:r>
                      <a:endParaRPr kumimoji="0" lang="en-US" altLang="zh-CN" sz="12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楷体_GB2312" pitchFamily="49" charset="-122"/>
                        </a:rPr>
                        <a:t>f</a:t>
                      </a:r>
                      <a:endParaRPr kumimoji="0" lang="en-US" altLang="zh-CN" sz="12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楷体_GB2312" pitchFamily="49" charset="-122"/>
                        </a:rPr>
                        <a:t>g</a:t>
                      </a:r>
                      <a:endParaRPr kumimoji="0" lang="en-US" altLang="zh-CN" sz="12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142389" name="Picture 54" descr="tripple"/>
          <p:cNvPicPr>
            <a:picLocks noChangeAspect="1" noChangeArrowheads="1"/>
          </p:cNvPicPr>
          <p:nvPr/>
        </p:nvPicPr>
        <p:blipFill>
          <a:blip r:embed="rId2"/>
          <a:srcRect/>
          <a:stretch>
            <a:fillRect/>
          </a:stretch>
        </p:blipFill>
        <p:spPr bwMode="auto">
          <a:xfrm>
            <a:off x="1619250" y="3068638"/>
            <a:ext cx="4968875" cy="1743075"/>
          </a:xfrm>
          <a:prstGeom prst="rect">
            <a:avLst/>
          </a:prstGeom>
          <a:noFill/>
          <a:ln w="9525">
            <a:noFill/>
            <a:miter lim="800000"/>
            <a:headEnd/>
            <a:tailEnd/>
          </a:ln>
        </p:spPr>
      </p:pic>
      <p:sp>
        <p:nvSpPr>
          <p:cNvPr id="142390" name="Rectangle 55"/>
          <p:cNvSpPr>
            <a:spLocks noChangeArrowheads="1"/>
          </p:cNvSpPr>
          <p:nvPr/>
        </p:nvSpPr>
        <p:spPr bwMode="auto">
          <a:xfrm>
            <a:off x="611188" y="4941888"/>
            <a:ext cx="7924800" cy="517525"/>
          </a:xfrm>
          <a:prstGeom prst="rect">
            <a:avLst/>
          </a:prstGeom>
          <a:noFill/>
          <a:ln w="9525">
            <a:noFill/>
            <a:miter lim="800000"/>
            <a:headEnd/>
            <a:tailEnd/>
          </a:ln>
        </p:spPr>
        <p:txBody>
          <a:bodyPr/>
          <a:lstStyle/>
          <a:p>
            <a:pPr marL="342900" indent="-342900">
              <a:spcBef>
                <a:spcPct val="20000"/>
              </a:spcBef>
              <a:buFontTx/>
              <a:buChar char="•"/>
            </a:pPr>
            <a:r>
              <a:rPr lang="zh-CN" altLang="en-US" sz="2000" b="0">
                <a:latin typeface="Arial" charset="0"/>
              </a:rPr>
              <a:t>如</a:t>
            </a:r>
            <a:r>
              <a:rPr lang="en-US" altLang="zh-CN" sz="2000" b="0">
                <a:latin typeface="Arial" charset="0"/>
              </a:rPr>
              <a:t>0</a:t>
            </a:r>
            <a:r>
              <a:rPr lang="zh-CN" altLang="en-US" sz="2000" b="0">
                <a:latin typeface="Arial" charset="0"/>
              </a:rPr>
              <a:t>状态有</a:t>
            </a:r>
            <a:r>
              <a:rPr lang="en-US" altLang="zh-CN" sz="2000" b="0">
                <a:latin typeface="Arial" charset="0"/>
              </a:rPr>
              <a:t>3</a:t>
            </a:r>
            <a:r>
              <a:rPr lang="zh-CN" altLang="en-US" sz="2000" b="0">
                <a:latin typeface="Arial" charset="0"/>
              </a:rPr>
              <a:t>个输入</a:t>
            </a:r>
            <a:r>
              <a:rPr lang="en-US" altLang="zh-CN" sz="2000" b="0">
                <a:latin typeface="Arial" charset="0"/>
              </a:rPr>
              <a:t>c</a:t>
            </a:r>
            <a:r>
              <a:rPr lang="zh-CN" altLang="en-US" sz="2000" b="0">
                <a:latin typeface="Arial" charset="0"/>
              </a:rPr>
              <a:t>，</a:t>
            </a:r>
            <a:r>
              <a:rPr lang="en-US" altLang="zh-CN" sz="2000" b="0">
                <a:latin typeface="Arial" charset="0"/>
              </a:rPr>
              <a:t>f</a:t>
            </a:r>
            <a:r>
              <a:rPr lang="zh-CN" altLang="en-US" sz="2000" b="0">
                <a:latin typeface="Arial" charset="0"/>
              </a:rPr>
              <a:t>，</a:t>
            </a:r>
            <a:r>
              <a:rPr lang="en-US" altLang="zh-CN" sz="2000" b="0">
                <a:latin typeface="Arial" charset="0"/>
              </a:rPr>
              <a:t>g;</a:t>
            </a:r>
          </a:p>
          <a:p>
            <a:pPr marL="342900" indent="-342900">
              <a:spcBef>
                <a:spcPct val="20000"/>
              </a:spcBef>
              <a:buFontTx/>
              <a:buChar char="•"/>
            </a:pPr>
            <a:r>
              <a:rPr lang="en-US" altLang="zh-CN" sz="2000" b="0">
                <a:latin typeface="Arial" charset="0"/>
              </a:rPr>
              <a:t>Next</a:t>
            </a:r>
            <a:r>
              <a:rPr lang="zh-CN" altLang="en-US" sz="2000" b="0">
                <a:latin typeface="Arial" charset="0"/>
              </a:rPr>
              <a:t>表</a:t>
            </a:r>
          </a:p>
          <a:p>
            <a:pPr marL="342900" indent="-342900">
              <a:spcBef>
                <a:spcPct val="20000"/>
              </a:spcBef>
              <a:buFontTx/>
              <a:buChar char="•"/>
            </a:pPr>
            <a:r>
              <a:rPr lang="en-US" altLang="zh-CN" sz="2000" b="0">
                <a:latin typeface="Arial" charset="0"/>
              </a:rPr>
              <a:t>Base</a:t>
            </a:r>
            <a:r>
              <a:rPr lang="zh-CN" altLang="en-US" sz="2000" b="0">
                <a:latin typeface="Arial" charset="0"/>
              </a:rPr>
              <a:t>表： </a:t>
            </a:r>
            <a:r>
              <a:rPr lang="en-US" altLang="zh-CN" sz="2000" b="0">
                <a:latin typeface="Arial" charset="0"/>
              </a:rPr>
              <a:t>base[0]=-98</a:t>
            </a:r>
          </a:p>
          <a:p>
            <a:pPr marL="342900" indent="-342900">
              <a:spcBef>
                <a:spcPct val="20000"/>
              </a:spcBef>
              <a:buFontTx/>
              <a:buChar char="•"/>
            </a:pPr>
            <a:r>
              <a:rPr lang="en-US" altLang="zh-CN" sz="2000" b="0">
                <a:latin typeface="Arial" charset="0"/>
              </a:rPr>
              <a:t>Check</a:t>
            </a:r>
            <a:r>
              <a:rPr lang="zh-CN" altLang="en-US" sz="2000" b="0">
                <a:latin typeface="Arial" charset="0"/>
              </a:rPr>
              <a:t>表：</a:t>
            </a:r>
            <a:r>
              <a:rPr lang="en-US" altLang="zh-CN" sz="2000" b="0">
                <a:latin typeface="Arial" charset="0"/>
              </a:rPr>
              <a:t>Check[1]=0</a:t>
            </a:r>
          </a:p>
          <a:p>
            <a:pPr marL="342900" indent="-342900">
              <a:spcBef>
                <a:spcPct val="20000"/>
              </a:spcBef>
            </a:pPr>
            <a:r>
              <a:rPr lang="en-US" altLang="zh-CN" sz="2000" b="0">
                <a:latin typeface="Arial" charset="0"/>
              </a:rPr>
              <a:t> Check[2]=0; Check[3]=0 </a:t>
            </a:r>
          </a:p>
        </p:txBody>
      </p:sp>
      <p:graphicFrame>
        <p:nvGraphicFramePr>
          <p:cNvPr id="1352760" name="Group 56"/>
          <p:cNvGraphicFramePr>
            <a:graphicFrameLocks noGrp="1"/>
          </p:cNvGraphicFramePr>
          <p:nvPr>
            <p:ph sz="quarter" idx="3"/>
          </p:nvPr>
        </p:nvGraphicFramePr>
        <p:xfrm>
          <a:off x="4211638" y="6092825"/>
          <a:ext cx="4108450" cy="719138"/>
        </p:xfrm>
        <a:graphic>
          <a:graphicData uri="http://schemas.openxmlformats.org/drawingml/2006/table">
            <a:tbl>
              <a:tblPr/>
              <a:tblGrid>
                <a:gridCol w="361950"/>
                <a:gridCol w="368300"/>
                <a:gridCol w="361950"/>
                <a:gridCol w="363537"/>
                <a:gridCol w="360363"/>
                <a:gridCol w="361950"/>
                <a:gridCol w="363537"/>
                <a:gridCol w="361950"/>
                <a:gridCol w="361950"/>
                <a:gridCol w="361950"/>
                <a:gridCol w="481013"/>
              </a:tblGrid>
              <a:tr h="368300">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000" b="1" i="0" u="none" strike="noStrike" cap="none" normalizeH="0" baseline="0" smtClean="0">
                          <a:ln>
                            <a:noFill/>
                          </a:ln>
                          <a:solidFill>
                            <a:schemeClr val="tx1"/>
                          </a:solidFill>
                          <a:effectLst/>
                          <a:latin typeface="Times New Roman" pitchFamily="18" charset="0"/>
                          <a:ea typeface="楷体_GB2312" pitchFamily="49" charset="-122"/>
                        </a:rPr>
                        <a:t>0</a:t>
                      </a:r>
                      <a:endParaRPr kumimoji="0" lang="en-US" altLang="zh-CN" sz="10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000" b="1" i="0" u="none" strike="noStrike" cap="none" normalizeH="0" baseline="0" smtClean="0">
                          <a:ln>
                            <a:noFill/>
                          </a:ln>
                          <a:solidFill>
                            <a:schemeClr val="tx1"/>
                          </a:solidFill>
                          <a:effectLst/>
                          <a:latin typeface="Times New Roman" pitchFamily="18" charset="0"/>
                          <a:ea typeface="楷体_GB2312" pitchFamily="49" charset="-122"/>
                        </a:rPr>
                        <a:t>1</a:t>
                      </a:r>
                      <a:endParaRPr kumimoji="0" lang="en-US" altLang="zh-CN" sz="10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000" b="1" i="0" u="none" strike="noStrike" cap="none" normalizeH="0" baseline="0" smtClean="0">
                          <a:ln>
                            <a:noFill/>
                          </a:ln>
                          <a:solidFill>
                            <a:schemeClr val="tx1"/>
                          </a:solidFill>
                          <a:effectLst/>
                          <a:latin typeface="Times New Roman" pitchFamily="18" charset="0"/>
                          <a:ea typeface="楷体_GB2312" pitchFamily="49" charset="-122"/>
                        </a:rPr>
                        <a:t>2</a:t>
                      </a:r>
                      <a:endParaRPr kumimoji="0" lang="en-US" altLang="zh-CN" sz="10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000" b="1" i="0" u="none" strike="noStrike" cap="none" normalizeH="0" baseline="0" smtClean="0">
                          <a:ln>
                            <a:noFill/>
                          </a:ln>
                          <a:solidFill>
                            <a:schemeClr val="tx1"/>
                          </a:solidFill>
                          <a:effectLst/>
                          <a:latin typeface="Times New Roman" pitchFamily="18" charset="0"/>
                          <a:ea typeface="楷体_GB2312" pitchFamily="49" charset="-122"/>
                        </a:rPr>
                        <a:t>3</a:t>
                      </a:r>
                      <a:endParaRPr kumimoji="0" lang="en-US" altLang="zh-CN" sz="10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000" b="1" i="0" u="none" strike="noStrike" cap="none" normalizeH="0" baseline="0" smtClean="0">
                          <a:ln>
                            <a:noFill/>
                          </a:ln>
                          <a:solidFill>
                            <a:schemeClr val="tx1"/>
                          </a:solidFill>
                          <a:effectLst/>
                          <a:latin typeface="Times New Roman" pitchFamily="18" charset="0"/>
                          <a:ea typeface="楷体_GB2312" pitchFamily="49" charset="-122"/>
                        </a:rPr>
                        <a:t>4</a:t>
                      </a:r>
                      <a:endParaRPr kumimoji="0" lang="en-US" altLang="zh-CN" sz="10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000" b="1" i="0" u="none" strike="noStrike" cap="none" normalizeH="0" baseline="0" smtClean="0">
                          <a:ln>
                            <a:noFill/>
                          </a:ln>
                          <a:solidFill>
                            <a:schemeClr val="tx1"/>
                          </a:solidFill>
                          <a:effectLst/>
                          <a:latin typeface="Times New Roman" pitchFamily="18" charset="0"/>
                          <a:ea typeface="楷体_GB2312" pitchFamily="49" charset="-122"/>
                        </a:rPr>
                        <a:t>5</a:t>
                      </a:r>
                      <a:endParaRPr kumimoji="0" lang="en-US" altLang="zh-CN" sz="10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000" b="1" i="0" u="none" strike="noStrike" cap="none" normalizeH="0" baseline="0" smtClean="0">
                          <a:ln>
                            <a:noFill/>
                          </a:ln>
                          <a:solidFill>
                            <a:schemeClr val="tx1"/>
                          </a:solidFill>
                          <a:effectLst/>
                          <a:latin typeface="Times New Roman" pitchFamily="18" charset="0"/>
                          <a:ea typeface="楷体_GB2312" pitchFamily="49" charset="-122"/>
                        </a:rPr>
                        <a:t>6</a:t>
                      </a:r>
                      <a:endParaRPr kumimoji="0" lang="en-US" altLang="zh-CN" sz="10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000" b="1" i="0" u="none" strike="noStrike" cap="none" normalizeH="0" baseline="0" smtClean="0">
                          <a:ln>
                            <a:noFill/>
                          </a:ln>
                          <a:solidFill>
                            <a:schemeClr val="tx1"/>
                          </a:solidFill>
                          <a:effectLst/>
                          <a:latin typeface="Times New Roman" pitchFamily="18" charset="0"/>
                          <a:ea typeface="楷体_GB2312" pitchFamily="49" charset="-122"/>
                        </a:rPr>
                        <a:t>7</a:t>
                      </a:r>
                      <a:endParaRPr kumimoji="0" lang="en-US" altLang="zh-CN" sz="10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000" b="1" i="0" u="none" strike="noStrike" cap="none" normalizeH="0" baseline="0" smtClean="0">
                          <a:ln>
                            <a:noFill/>
                          </a:ln>
                          <a:solidFill>
                            <a:schemeClr val="tx1"/>
                          </a:solidFill>
                          <a:effectLst/>
                          <a:latin typeface="Times New Roman" pitchFamily="18" charset="0"/>
                          <a:ea typeface="楷体_GB2312" pitchFamily="49" charset="-122"/>
                        </a:rPr>
                        <a:t>8</a:t>
                      </a:r>
                      <a:endParaRPr kumimoji="0" lang="en-US" altLang="zh-CN" sz="10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000" b="1" i="0" u="none" strike="noStrike" cap="none" normalizeH="0" baseline="0" smtClean="0">
                          <a:ln>
                            <a:noFill/>
                          </a:ln>
                          <a:solidFill>
                            <a:schemeClr val="tx1"/>
                          </a:solidFill>
                          <a:effectLst/>
                          <a:latin typeface="Times New Roman" pitchFamily="18" charset="0"/>
                          <a:ea typeface="楷体_GB2312" pitchFamily="49" charset="-122"/>
                        </a:rPr>
                        <a:t>9</a:t>
                      </a:r>
                      <a:endParaRPr kumimoji="0" lang="en-US" altLang="zh-CN" sz="10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000" b="1" i="0" u="none" strike="noStrike" cap="none" normalizeH="0" baseline="0" smtClean="0">
                          <a:ln>
                            <a:noFill/>
                          </a:ln>
                          <a:solidFill>
                            <a:schemeClr val="tx1"/>
                          </a:solidFill>
                          <a:effectLst/>
                          <a:latin typeface="Times New Roman" pitchFamily="18" charset="0"/>
                          <a:ea typeface="楷体_GB2312" pitchFamily="49" charset="-122"/>
                        </a:rPr>
                        <a:t>10</a:t>
                      </a:r>
                      <a:endParaRPr kumimoji="0" lang="en-US" altLang="zh-CN" sz="10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838">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000" b="1" i="0" u="none" strike="noStrike" cap="none" normalizeH="0" baseline="0" smtClean="0">
                          <a:ln>
                            <a:noFill/>
                          </a:ln>
                          <a:solidFill>
                            <a:schemeClr val="tx1"/>
                          </a:solidFill>
                          <a:effectLst/>
                          <a:latin typeface="Times New Roman" pitchFamily="18" charset="0"/>
                          <a:ea typeface="楷体_GB2312" pitchFamily="49" charset="-122"/>
                        </a:rPr>
                        <a:t>-98</a:t>
                      </a:r>
                      <a:endParaRPr kumimoji="0" lang="en-US" altLang="zh-CN" sz="10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2"/>
          <p:cNvSpPr>
            <a:spLocks noGrp="1" noChangeArrowheads="1"/>
          </p:cNvSpPr>
          <p:nvPr>
            <p:ph type="title"/>
          </p:nvPr>
        </p:nvSpPr>
        <p:spPr/>
        <p:txBody>
          <a:bodyPr/>
          <a:lstStyle/>
          <a:p>
            <a:pPr eaLnBrk="1" hangingPunct="1"/>
            <a:endParaRPr lang="zh-CN" altLang="en-US" smtClean="0"/>
          </a:p>
        </p:txBody>
      </p:sp>
      <p:sp>
        <p:nvSpPr>
          <p:cNvPr id="143362" name="Rectangle 3"/>
          <p:cNvSpPr>
            <a:spLocks noGrp="1" noChangeArrowheads="1"/>
          </p:cNvSpPr>
          <p:nvPr>
            <p:ph type="body" idx="1"/>
          </p:nvPr>
        </p:nvSpPr>
        <p:spPr/>
        <p:txBody>
          <a:bodyPr/>
          <a:lstStyle/>
          <a:p>
            <a:pPr eaLnBrk="1" hangingPunct="1"/>
            <a:r>
              <a:rPr lang="zh-CN" altLang="en-US" smtClean="0"/>
              <a:t>相应的查找算法</a:t>
            </a:r>
            <a:r>
              <a:rPr lang="en-US" altLang="zh-CN" smtClean="0"/>
              <a:t>:</a:t>
            </a:r>
            <a:r>
              <a:rPr lang="zh-CN" altLang="en-US" smtClean="0"/>
              <a:t>状态</a:t>
            </a:r>
            <a:r>
              <a:rPr lang="en-US" altLang="zh-CN" smtClean="0"/>
              <a:t>S</a:t>
            </a:r>
            <a:r>
              <a:rPr lang="zh-CN" altLang="en-US" smtClean="0"/>
              <a:t>，输入为</a:t>
            </a:r>
            <a:r>
              <a:rPr lang="en-US" altLang="zh-CN" smtClean="0"/>
              <a:t>C</a:t>
            </a:r>
            <a:r>
              <a:rPr lang="zh-CN" altLang="en-US" smtClean="0"/>
              <a:t>，求跳转状态</a:t>
            </a:r>
            <a:r>
              <a:rPr lang="en-US" altLang="zh-CN" smtClean="0"/>
              <a:t>next  state</a:t>
            </a:r>
          </a:p>
          <a:p>
            <a:pPr lvl="1" eaLnBrk="1" hangingPunct="1"/>
            <a:r>
              <a:rPr lang="en-US" altLang="zh-CN" smtClean="0"/>
              <a:t>t := Next[&amp;s+base[s] + c];</a:t>
            </a:r>
          </a:p>
          <a:p>
            <a:pPr lvl="1" eaLnBrk="1" hangingPunct="1"/>
            <a:r>
              <a:rPr lang="en-US" altLang="zh-CN" smtClean="0"/>
              <a:t>if check[t] = s </a:t>
            </a:r>
          </a:p>
          <a:p>
            <a:pPr lvl="1" eaLnBrk="1" hangingPunct="1">
              <a:buFontTx/>
              <a:buNone/>
            </a:pPr>
            <a:r>
              <a:rPr lang="en-US" altLang="zh-CN" smtClean="0"/>
              <a:t>        then    next  state := t</a:t>
            </a:r>
          </a:p>
          <a:p>
            <a:pPr lvl="1" eaLnBrk="1" hangingPunct="1">
              <a:buFontTx/>
              <a:buNone/>
            </a:pPr>
            <a:r>
              <a:rPr lang="en-US" altLang="zh-CN" smtClean="0"/>
              <a:t>        else    fail</a:t>
            </a:r>
          </a:p>
          <a:p>
            <a:pPr lvl="1" eaLnBrk="1" hangingPunct="1">
              <a:buFontTx/>
              <a:buNone/>
            </a:pPr>
            <a:r>
              <a:rPr lang="en-US" altLang="zh-CN" smtClean="0"/>
              <a:t>        endif</a:t>
            </a:r>
            <a:endParaRPr lang="zh-CN" altLang="en-US"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noChangeArrowheads="1"/>
          </p:cNvSpPr>
          <p:nvPr>
            <p:ph type="title"/>
          </p:nvPr>
        </p:nvSpPr>
        <p:spPr/>
        <p:txBody>
          <a:bodyPr/>
          <a:lstStyle/>
          <a:p>
            <a:pPr eaLnBrk="1" hangingPunct="1"/>
            <a:endParaRPr lang="zh-CN" altLang="en-US" smtClean="0"/>
          </a:p>
        </p:txBody>
      </p:sp>
      <p:sp>
        <p:nvSpPr>
          <p:cNvPr id="144386" name="Rectangle 3"/>
          <p:cNvSpPr>
            <a:spLocks noGrp="1" noChangeArrowheads="1"/>
          </p:cNvSpPr>
          <p:nvPr>
            <p:ph type="body" idx="1"/>
          </p:nvPr>
        </p:nvSpPr>
        <p:spPr/>
        <p:txBody>
          <a:bodyPr/>
          <a:lstStyle/>
          <a:p>
            <a:pPr eaLnBrk="1" hangingPunct="1"/>
            <a:r>
              <a:rPr lang="zh-CN" altLang="en-US" sz="2800" smtClean="0"/>
              <a:t>转向函数： </a:t>
            </a:r>
            <a:r>
              <a:rPr lang="en-US" altLang="zh-CN" sz="2800" smtClean="0"/>
              <a:t>Next</a:t>
            </a:r>
            <a:r>
              <a:rPr lang="zh-CN" altLang="en-US" sz="2800" smtClean="0"/>
              <a:t>表，</a:t>
            </a:r>
            <a:r>
              <a:rPr lang="en-US" altLang="zh-CN" sz="2800" smtClean="0"/>
              <a:t>Base</a:t>
            </a:r>
            <a:r>
              <a:rPr lang="zh-CN" altLang="en-US" sz="2800" smtClean="0"/>
              <a:t>表、</a:t>
            </a:r>
            <a:r>
              <a:rPr lang="en-US" altLang="zh-CN" sz="2800" smtClean="0"/>
              <a:t>Check</a:t>
            </a:r>
            <a:r>
              <a:rPr lang="zh-CN" altLang="en-US" sz="2800" smtClean="0"/>
              <a:t>表</a:t>
            </a:r>
          </a:p>
          <a:p>
            <a:pPr lvl="1" eaLnBrk="1" hangingPunct="1"/>
            <a:r>
              <a:rPr lang="en-US" altLang="zh-CN" sz="2400" smtClean="0"/>
              <a:t>Next</a:t>
            </a:r>
            <a:r>
              <a:rPr lang="zh-CN" altLang="en-US" sz="2400" smtClean="0"/>
              <a:t>表，</a:t>
            </a:r>
            <a:r>
              <a:rPr lang="en-US" altLang="zh-CN" sz="2400" smtClean="0"/>
              <a:t>Base</a:t>
            </a:r>
            <a:r>
              <a:rPr lang="zh-CN" altLang="en-US" sz="2400" smtClean="0"/>
              <a:t>表，</a:t>
            </a:r>
            <a:r>
              <a:rPr lang="en-US" altLang="zh-CN" sz="2400" smtClean="0"/>
              <a:t>Check</a:t>
            </a:r>
            <a:r>
              <a:rPr lang="zh-CN" altLang="en-US" sz="2400" smtClean="0"/>
              <a:t>表的构建重复前面的步骤。</a:t>
            </a:r>
          </a:p>
          <a:p>
            <a:pPr lvl="2" eaLnBrk="1" hangingPunct="1"/>
            <a:r>
              <a:rPr lang="zh-CN" altLang="en-US" sz="2000" smtClean="0"/>
              <a:t>模式集中的所有第</a:t>
            </a:r>
            <a:r>
              <a:rPr lang="en-US" altLang="zh-CN" sz="2000" smtClean="0"/>
              <a:t>2</a:t>
            </a:r>
            <a:r>
              <a:rPr lang="zh-CN" altLang="en-US" sz="2000" smtClean="0"/>
              <a:t>个输入，第</a:t>
            </a:r>
            <a:r>
              <a:rPr lang="en-US" altLang="zh-CN" sz="2000" smtClean="0"/>
              <a:t>3</a:t>
            </a:r>
            <a:r>
              <a:rPr lang="zh-CN" altLang="en-US" sz="2000" smtClean="0"/>
              <a:t>个输入。。。。。。</a:t>
            </a:r>
          </a:p>
          <a:p>
            <a:pPr lvl="2" eaLnBrk="1" hangingPunct="1"/>
            <a:r>
              <a:rPr lang="zh-CN" altLang="en-US" sz="2000" smtClean="0"/>
              <a:t>每次都从</a:t>
            </a:r>
            <a:r>
              <a:rPr lang="en-US" altLang="zh-CN" sz="2000" smtClean="0"/>
              <a:t>Next</a:t>
            </a:r>
            <a:r>
              <a:rPr lang="zh-CN" altLang="en-US" sz="2000" smtClean="0"/>
              <a:t>的开始部分查找空闲的空间，看是否够分，如果不够分，再申请</a:t>
            </a:r>
            <a:r>
              <a:rPr lang="en-US" altLang="zh-CN" sz="2000" smtClean="0"/>
              <a:t>256</a:t>
            </a:r>
            <a:r>
              <a:rPr lang="zh-CN" altLang="en-US" sz="2000" smtClean="0"/>
              <a:t>的空间。</a:t>
            </a:r>
          </a:p>
          <a:p>
            <a:pPr eaLnBrk="1" hangingPunct="1"/>
            <a:r>
              <a:rPr lang="en-US" altLang="zh-CN" sz="2800" smtClean="0"/>
              <a:t>Output</a:t>
            </a:r>
            <a:r>
              <a:rPr lang="zh-CN" altLang="en-US" sz="2800" smtClean="0"/>
              <a:t>函数、 </a:t>
            </a:r>
            <a:r>
              <a:rPr lang="en-US" altLang="zh-CN" sz="2800" smtClean="0"/>
              <a:t>Failure</a:t>
            </a:r>
            <a:r>
              <a:rPr lang="zh-CN" altLang="en-US" sz="2800" smtClean="0"/>
              <a:t>函数构建与</a:t>
            </a:r>
            <a:r>
              <a:rPr lang="en-US" altLang="zh-CN" sz="2800" smtClean="0"/>
              <a:t>AC</a:t>
            </a:r>
            <a:r>
              <a:rPr lang="zh-CN" altLang="en-US" sz="2800" smtClean="0"/>
              <a:t>相同。</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2"/>
          <p:cNvSpPr>
            <a:spLocks noGrp="1" noChangeArrowheads="1"/>
          </p:cNvSpPr>
          <p:nvPr>
            <p:ph type="title"/>
          </p:nvPr>
        </p:nvSpPr>
        <p:spPr/>
        <p:txBody>
          <a:bodyPr/>
          <a:lstStyle/>
          <a:p>
            <a:pPr eaLnBrk="1" hangingPunct="1"/>
            <a:endParaRPr lang="zh-CN" altLang="en-US" smtClean="0"/>
          </a:p>
        </p:txBody>
      </p:sp>
      <p:sp>
        <p:nvSpPr>
          <p:cNvPr id="145410" name="Rectangle 3"/>
          <p:cNvSpPr>
            <a:spLocks noGrp="1" noChangeArrowheads="1"/>
          </p:cNvSpPr>
          <p:nvPr>
            <p:ph type="body" idx="1"/>
          </p:nvPr>
        </p:nvSpPr>
        <p:spPr/>
        <p:txBody>
          <a:bodyPr/>
          <a:lstStyle/>
          <a:p>
            <a:pPr eaLnBrk="1" hangingPunct="1"/>
            <a:r>
              <a:rPr lang="zh-CN" altLang="en-US" smtClean="0"/>
              <a:t>例子：构建</a:t>
            </a:r>
            <a:r>
              <a:rPr lang="zh-CN" altLang="en-US" smtClean="0">
                <a:solidFill>
                  <a:srgbClr val="000000"/>
                </a:solidFill>
              </a:rPr>
              <a:t>模式集</a:t>
            </a:r>
            <a:r>
              <a:rPr lang="en-US" altLang="zh-CN" smtClean="0">
                <a:solidFill>
                  <a:srgbClr val="000000"/>
                </a:solidFill>
              </a:rPr>
              <a:t>{</a:t>
            </a:r>
            <a:r>
              <a:rPr lang="en-US" altLang="zh-CN" i="1" smtClean="0">
                <a:solidFill>
                  <a:srgbClr val="000000"/>
                </a:solidFill>
              </a:rPr>
              <a:t>he, she, his, hers</a:t>
            </a:r>
            <a:r>
              <a:rPr lang="en-US" altLang="zh-CN" smtClean="0">
                <a:solidFill>
                  <a:srgbClr val="000000"/>
                </a:solidFill>
              </a:rPr>
              <a:t>}</a:t>
            </a:r>
            <a:r>
              <a:rPr lang="zh-CN" altLang="en-US" smtClean="0">
                <a:solidFill>
                  <a:srgbClr val="000000"/>
                </a:solidFill>
              </a:rPr>
              <a:t>的有限自动机</a:t>
            </a:r>
          </a:p>
          <a:p>
            <a:pPr lvl="1" eaLnBrk="1" hangingPunct="1"/>
            <a:r>
              <a:rPr lang="zh-CN" altLang="en-US" smtClean="0">
                <a:solidFill>
                  <a:srgbClr val="000000"/>
                </a:solidFill>
              </a:rPr>
              <a:t>模式集第一层</a:t>
            </a:r>
            <a:r>
              <a:rPr lang="en-US" altLang="zh-CN" smtClean="0">
                <a:solidFill>
                  <a:srgbClr val="000000"/>
                </a:solidFill>
              </a:rPr>
              <a:t>{h,s}</a:t>
            </a:r>
          </a:p>
          <a:p>
            <a:pPr lvl="1" eaLnBrk="1" hangingPunct="1"/>
            <a:r>
              <a:rPr lang="zh-CN" altLang="en-US" smtClean="0">
                <a:solidFill>
                  <a:srgbClr val="000000"/>
                </a:solidFill>
              </a:rPr>
              <a:t>模式集第二层</a:t>
            </a:r>
            <a:r>
              <a:rPr lang="en-US" altLang="zh-CN" smtClean="0">
                <a:solidFill>
                  <a:srgbClr val="000000"/>
                </a:solidFill>
              </a:rPr>
              <a:t>{e,h,i}</a:t>
            </a:r>
          </a:p>
          <a:p>
            <a:pPr lvl="1" eaLnBrk="1" hangingPunct="1"/>
            <a:r>
              <a:rPr lang="zh-CN" altLang="en-US" smtClean="0">
                <a:solidFill>
                  <a:srgbClr val="000000"/>
                </a:solidFill>
              </a:rPr>
              <a:t>模式集第三层</a:t>
            </a:r>
            <a:r>
              <a:rPr lang="en-US" altLang="zh-CN" smtClean="0">
                <a:solidFill>
                  <a:srgbClr val="000000"/>
                </a:solidFill>
              </a:rPr>
              <a:t>{e,s,r}</a:t>
            </a:r>
          </a:p>
          <a:p>
            <a:pPr lvl="1" eaLnBrk="1" hangingPunct="1"/>
            <a:r>
              <a:rPr lang="zh-CN" altLang="en-US" smtClean="0">
                <a:solidFill>
                  <a:srgbClr val="000000"/>
                </a:solidFill>
              </a:rPr>
              <a:t>模式集第四层</a:t>
            </a:r>
            <a:r>
              <a:rPr lang="en-US" altLang="zh-CN" smtClean="0">
                <a:solidFill>
                  <a:srgbClr val="000000"/>
                </a:solidFill>
              </a:rPr>
              <a:t>{s}</a:t>
            </a:r>
          </a:p>
          <a:p>
            <a:pPr eaLnBrk="1" hangingPunct="1"/>
            <a:endParaRPr lang="zh-CN" altLang="en-US" smtClean="0">
              <a:solidFill>
                <a:srgbClr val="000000"/>
              </a:solidFill>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p:cNvSpPr>
            <a:spLocks noGrp="1" noChangeArrowheads="1"/>
          </p:cNvSpPr>
          <p:nvPr>
            <p:ph type="title"/>
          </p:nvPr>
        </p:nvSpPr>
        <p:spPr/>
        <p:txBody>
          <a:bodyPr/>
          <a:lstStyle/>
          <a:p>
            <a:pPr eaLnBrk="1" hangingPunct="1"/>
            <a:endParaRPr lang="zh-CN" altLang="en-US" smtClean="0"/>
          </a:p>
        </p:txBody>
      </p:sp>
      <p:sp>
        <p:nvSpPr>
          <p:cNvPr id="146434" name="Oval 3"/>
          <p:cNvSpPr>
            <a:spLocks noChangeArrowheads="1"/>
          </p:cNvSpPr>
          <p:nvPr/>
        </p:nvSpPr>
        <p:spPr bwMode="auto">
          <a:xfrm>
            <a:off x="1692275" y="23479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Root</a:t>
            </a:r>
          </a:p>
        </p:txBody>
      </p:sp>
      <p:sp>
        <p:nvSpPr>
          <p:cNvPr id="146435" name="Oval 4"/>
          <p:cNvSpPr>
            <a:spLocks noChangeArrowheads="1"/>
          </p:cNvSpPr>
          <p:nvPr/>
        </p:nvSpPr>
        <p:spPr bwMode="auto">
          <a:xfrm>
            <a:off x="3419475" y="2349500"/>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h</a:t>
            </a:r>
          </a:p>
        </p:txBody>
      </p:sp>
      <p:sp>
        <p:nvSpPr>
          <p:cNvPr id="146436" name="Oval 5"/>
          <p:cNvSpPr>
            <a:spLocks noChangeArrowheads="1"/>
          </p:cNvSpPr>
          <p:nvPr/>
        </p:nvSpPr>
        <p:spPr bwMode="auto">
          <a:xfrm>
            <a:off x="4787900" y="23479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e</a:t>
            </a:r>
          </a:p>
        </p:txBody>
      </p:sp>
      <p:sp>
        <p:nvSpPr>
          <p:cNvPr id="146437" name="Oval 6"/>
          <p:cNvSpPr>
            <a:spLocks noChangeArrowheads="1"/>
          </p:cNvSpPr>
          <p:nvPr/>
        </p:nvSpPr>
        <p:spPr bwMode="auto">
          <a:xfrm>
            <a:off x="6011863" y="23479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r</a:t>
            </a:r>
          </a:p>
        </p:txBody>
      </p:sp>
      <p:sp>
        <p:nvSpPr>
          <p:cNvPr id="146438" name="Oval 7"/>
          <p:cNvSpPr>
            <a:spLocks noChangeArrowheads="1"/>
          </p:cNvSpPr>
          <p:nvPr/>
        </p:nvSpPr>
        <p:spPr bwMode="auto">
          <a:xfrm>
            <a:off x="7235825" y="23479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s</a:t>
            </a:r>
          </a:p>
        </p:txBody>
      </p:sp>
      <p:sp>
        <p:nvSpPr>
          <p:cNvPr id="146439" name="Oval 8"/>
          <p:cNvSpPr>
            <a:spLocks noChangeArrowheads="1"/>
          </p:cNvSpPr>
          <p:nvPr/>
        </p:nvSpPr>
        <p:spPr bwMode="auto">
          <a:xfrm>
            <a:off x="4716463" y="3716338"/>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i</a:t>
            </a:r>
          </a:p>
        </p:txBody>
      </p:sp>
      <p:sp>
        <p:nvSpPr>
          <p:cNvPr id="146440" name="Oval 9"/>
          <p:cNvSpPr>
            <a:spLocks noChangeArrowheads="1"/>
          </p:cNvSpPr>
          <p:nvPr/>
        </p:nvSpPr>
        <p:spPr bwMode="auto">
          <a:xfrm>
            <a:off x="6011863" y="3716338"/>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s</a:t>
            </a:r>
          </a:p>
        </p:txBody>
      </p:sp>
      <p:sp>
        <p:nvSpPr>
          <p:cNvPr id="146441" name="Oval 10"/>
          <p:cNvSpPr>
            <a:spLocks noChangeArrowheads="1"/>
          </p:cNvSpPr>
          <p:nvPr/>
        </p:nvSpPr>
        <p:spPr bwMode="auto">
          <a:xfrm>
            <a:off x="3563938" y="486886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s</a:t>
            </a:r>
          </a:p>
        </p:txBody>
      </p:sp>
      <p:sp>
        <p:nvSpPr>
          <p:cNvPr id="146442" name="Oval 11"/>
          <p:cNvSpPr>
            <a:spLocks noChangeArrowheads="1"/>
          </p:cNvSpPr>
          <p:nvPr/>
        </p:nvSpPr>
        <p:spPr bwMode="auto">
          <a:xfrm>
            <a:off x="4787900" y="4795838"/>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h</a:t>
            </a:r>
          </a:p>
        </p:txBody>
      </p:sp>
      <p:sp>
        <p:nvSpPr>
          <p:cNvPr id="146443" name="Oval 12"/>
          <p:cNvSpPr>
            <a:spLocks noChangeArrowheads="1"/>
          </p:cNvSpPr>
          <p:nvPr/>
        </p:nvSpPr>
        <p:spPr bwMode="auto">
          <a:xfrm>
            <a:off x="6011863" y="4795838"/>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e</a:t>
            </a:r>
          </a:p>
        </p:txBody>
      </p:sp>
      <p:cxnSp>
        <p:nvCxnSpPr>
          <p:cNvPr id="146444" name="AutoShape 13"/>
          <p:cNvCxnSpPr>
            <a:cxnSpLocks noChangeShapeType="1"/>
            <a:stCxn id="146434" idx="4"/>
            <a:endCxn id="146441" idx="2"/>
          </p:cNvCxnSpPr>
          <p:nvPr/>
        </p:nvCxnSpPr>
        <p:spPr bwMode="auto">
          <a:xfrm rot="16200000" flipH="1">
            <a:off x="1691482" y="3320256"/>
            <a:ext cx="2197100" cy="1547813"/>
          </a:xfrm>
          <a:prstGeom prst="bentConnector2">
            <a:avLst/>
          </a:prstGeom>
          <a:noFill/>
          <a:ln w="9525">
            <a:solidFill>
              <a:schemeClr val="tx1"/>
            </a:solidFill>
            <a:miter lim="800000"/>
            <a:headEnd/>
            <a:tailEnd type="triangle" w="med" len="med"/>
          </a:ln>
        </p:spPr>
      </p:cxnSp>
      <p:sp>
        <p:nvSpPr>
          <p:cNvPr id="146445" name="Line 14"/>
          <p:cNvSpPr>
            <a:spLocks noChangeShapeType="1"/>
          </p:cNvSpPr>
          <p:nvPr/>
        </p:nvSpPr>
        <p:spPr bwMode="auto">
          <a:xfrm>
            <a:off x="2339975" y="2636838"/>
            <a:ext cx="1079500" cy="0"/>
          </a:xfrm>
          <a:prstGeom prst="line">
            <a:avLst/>
          </a:prstGeom>
          <a:noFill/>
          <a:ln w="9525">
            <a:solidFill>
              <a:schemeClr val="tx1"/>
            </a:solidFill>
            <a:round/>
            <a:headEnd/>
            <a:tailEnd type="triangle" w="med" len="med"/>
          </a:ln>
        </p:spPr>
        <p:txBody>
          <a:bodyPr/>
          <a:lstStyle/>
          <a:p>
            <a:endParaRPr lang="zh-CN" altLang="en-US"/>
          </a:p>
        </p:txBody>
      </p:sp>
      <p:sp>
        <p:nvSpPr>
          <p:cNvPr id="146446" name="Line 15"/>
          <p:cNvSpPr>
            <a:spLocks noChangeShapeType="1"/>
          </p:cNvSpPr>
          <p:nvPr/>
        </p:nvSpPr>
        <p:spPr bwMode="auto">
          <a:xfrm>
            <a:off x="4067175" y="2636838"/>
            <a:ext cx="720725" cy="0"/>
          </a:xfrm>
          <a:prstGeom prst="line">
            <a:avLst/>
          </a:prstGeom>
          <a:noFill/>
          <a:ln w="9525">
            <a:solidFill>
              <a:schemeClr val="tx1"/>
            </a:solidFill>
            <a:round/>
            <a:headEnd/>
            <a:tailEnd type="triangle" w="med" len="med"/>
          </a:ln>
        </p:spPr>
        <p:txBody>
          <a:bodyPr/>
          <a:lstStyle/>
          <a:p>
            <a:endParaRPr lang="zh-CN" altLang="en-US"/>
          </a:p>
        </p:txBody>
      </p:sp>
      <p:sp>
        <p:nvSpPr>
          <p:cNvPr id="146447" name="Line 16"/>
          <p:cNvSpPr>
            <a:spLocks noChangeShapeType="1"/>
          </p:cNvSpPr>
          <p:nvPr/>
        </p:nvSpPr>
        <p:spPr bwMode="auto">
          <a:xfrm>
            <a:off x="5435600" y="2636838"/>
            <a:ext cx="576263" cy="0"/>
          </a:xfrm>
          <a:prstGeom prst="line">
            <a:avLst/>
          </a:prstGeom>
          <a:noFill/>
          <a:ln w="9525">
            <a:solidFill>
              <a:schemeClr val="tx1"/>
            </a:solidFill>
            <a:round/>
            <a:headEnd/>
            <a:tailEnd type="triangle" w="med" len="med"/>
          </a:ln>
        </p:spPr>
        <p:txBody>
          <a:bodyPr/>
          <a:lstStyle/>
          <a:p>
            <a:endParaRPr lang="zh-CN" altLang="en-US"/>
          </a:p>
        </p:txBody>
      </p:sp>
      <p:sp>
        <p:nvSpPr>
          <p:cNvPr id="146448" name="Line 17"/>
          <p:cNvSpPr>
            <a:spLocks noChangeShapeType="1"/>
          </p:cNvSpPr>
          <p:nvPr/>
        </p:nvSpPr>
        <p:spPr bwMode="auto">
          <a:xfrm>
            <a:off x="6659563" y="2636838"/>
            <a:ext cx="576262" cy="0"/>
          </a:xfrm>
          <a:prstGeom prst="line">
            <a:avLst/>
          </a:prstGeom>
          <a:noFill/>
          <a:ln w="9525">
            <a:solidFill>
              <a:schemeClr val="tx1"/>
            </a:solidFill>
            <a:round/>
            <a:headEnd/>
            <a:tailEnd type="triangle" w="med" len="med"/>
          </a:ln>
        </p:spPr>
        <p:txBody>
          <a:bodyPr/>
          <a:lstStyle/>
          <a:p>
            <a:endParaRPr lang="zh-CN" altLang="en-US"/>
          </a:p>
        </p:txBody>
      </p:sp>
      <p:cxnSp>
        <p:nvCxnSpPr>
          <p:cNvPr id="146449" name="AutoShape 18"/>
          <p:cNvCxnSpPr>
            <a:cxnSpLocks noChangeShapeType="1"/>
            <a:stCxn id="146435" idx="4"/>
            <a:endCxn id="146439" idx="2"/>
          </p:cNvCxnSpPr>
          <p:nvPr/>
        </p:nvCxnSpPr>
        <p:spPr bwMode="auto">
          <a:xfrm rot="16200000" flipH="1">
            <a:off x="3708400" y="3032125"/>
            <a:ext cx="1042988" cy="973138"/>
          </a:xfrm>
          <a:prstGeom prst="bentConnector2">
            <a:avLst/>
          </a:prstGeom>
          <a:noFill/>
          <a:ln w="9525">
            <a:solidFill>
              <a:schemeClr val="tx1"/>
            </a:solidFill>
            <a:miter lim="800000"/>
            <a:headEnd/>
            <a:tailEnd type="triangle" w="med" len="med"/>
          </a:ln>
        </p:spPr>
      </p:cxnSp>
      <p:sp>
        <p:nvSpPr>
          <p:cNvPr id="146450" name="Line 19"/>
          <p:cNvSpPr>
            <a:spLocks noChangeShapeType="1"/>
          </p:cNvSpPr>
          <p:nvPr/>
        </p:nvSpPr>
        <p:spPr bwMode="auto">
          <a:xfrm>
            <a:off x="4211638" y="5156200"/>
            <a:ext cx="576262" cy="0"/>
          </a:xfrm>
          <a:prstGeom prst="line">
            <a:avLst/>
          </a:prstGeom>
          <a:noFill/>
          <a:ln w="9525">
            <a:solidFill>
              <a:schemeClr val="tx1"/>
            </a:solidFill>
            <a:round/>
            <a:headEnd/>
            <a:tailEnd type="triangle" w="med" len="med"/>
          </a:ln>
        </p:spPr>
        <p:txBody>
          <a:bodyPr/>
          <a:lstStyle/>
          <a:p>
            <a:endParaRPr lang="zh-CN" altLang="en-US"/>
          </a:p>
        </p:txBody>
      </p:sp>
      <p:sp>
        <p:nvSpPr>
          <p:cNvPr id="146451" name="Line 20"/>
          <p:cNvSpPr>
            <a:spLocks noChangeShapeType="1"/>
          </p:cNvSpPr>
          <p:nvPr/>
        </p:nvSpPr>
        <p:spPr bwMode="auto">
          <a:xfrm>
            <a:off x="5435600" y="5156200"/>
            <a:ext cx="576263" cy="0"/>
          </a:xfrm>
          <a:prstGeom prst="line">
            <a:avLst/>
          </a:prstGeom>
          <a:noFill/>
          <a:ln w="9525">
            <a:solidFill>
              <a:schemeClr val="tx1"/>
            </a:solidFill>
            <a:round/>
            <a:headEnd/>
            <a:tailEnd type="triangle" w="med" len="med"/>
          </a:ln>
        </p:spPr>
        <p:txBody>
          <a:bodyPr/>
          <a:lstStyle/>
          <a:p>
            <a:endParaRPr lang="zh-CN" altLang="en-US"/>
          </a:p>
        </p:txBody>
      </p:sp>
      <p:sp>
        <p:nvSpPr>
          <p:cNvPr id="146452" name="Line 21"/>
          <p:cNvSpPr>
            <a:spLocks noChangeShapeType="1"/>
          </p:cNvSpPr>
          <p:nvPr/>
        </p:nvSpPr>
        <p:spPr bwMode="auto">
          <a:xfrm>
            <a:off x="5364163" y="4003675"/>
            <a:ext cx="647700" cy="0"/>
          </a:xfrm>
          <a:prstGeom prst="line">
            <a:avLst/>
          </a:prstGeom>
          <a:noFill/>
          <a:ln w="9525">
            <a:solidFill>
              <a:schemeClr val="tx1"/>
            </a:solidFill>
            <a:round/>
            <a:headEnd/>
            <a:tailEnd type="triangle" w="med" len="med"/>
          </a:ln>
        </p:spPr>
        <p:txBody>
          <a:bodyPr/>
          <a:lstStyle/>
          <a:p>
            <a:endParaRPr lang="zh-CN" altLang="en-US"/>
          </a:p>
        </p:txBody>
      </p:sp>
      <p:sp>
        <p:nvSpPr>
          <p:cNvPr id="146453" name="Text Box 24"/>
          <p:cNvSpPr txBox="1">
            <a:spLocks noChangeArrowheads="1"/>
          </p:cNvSpPr>
          <p:nvPr/>
        </p:nvSpPr>
        <p:spPr bwMode="auto">
          <a:xfrm>
            <a:off x="2555875" y="2203450"/>
            <a:ext cx="576263" cy="396875"/>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endParaRPr kumimoji="1" lang="zh-CN" altLang="en-US" sz="2000">
              <a:solidFill>
                <a:srgbClr val="272777"/>
              </a:solidFill>
            </a:endParaRPr>
          </a:p>
        </p:txBody>
      </p:sp>
      <p:sp>
        <p:nvSpPr>
          <p:cNvPr id="146454" name="AutoShape 34">
            <a:hlinkClick r:id="" action="ppaction://hlinkshowjump?jump=lastslideviewed" highlightClick="1"/>
          </p:cNvPr>
          <p:cNvSpPr>
            <a:spLocks noChangeArrowheads="1"/>
          </p:cNvSpPr>
          <p:nvPr/>
        </p:nvSpPr>
        <p:spPr bwMode="auto">
          <a:xfrm>
            <a:off x="7308850" y="5084763"/>
            <a:ext cx="719138" cy="649287"/>
          </a:xfrm>
          <a:prstGeom prst="actionButtonReturn">
            <a:avLst/>
          </a:prstGeom>
          <a:solidFill>
            <a:schemeClr val="accent1"/>
          </a:solidFill>
          <a:ln w="9525">
            <a:noFill/>
            <a:miter lim="800000"/>
            <a:headEnd/>
            <a:tailEnd/>
          </a:ln>
        </p:spPr>
        <p:txBody>
          <a:bodyPr wrap="none" anchor="ctr"/>
          <a:lstStyle/>
          <a:p>
            <a:pPr eaLnBrk="0" hangingPunct="0"/>
            <a:endParaRPr lang="zh-CN" alt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2"/>
          <p:cNvSpPr>
            <a:spLocks noGrp="1" noChangeArrowheads="1"/>
          </p:cNvSpPr>
          <p:nvPr>
            <p:ph type="title"/>
          </p:nvPr>
        </p:nvSpPr>
        <p:spPr/>
        <p:txBody>
          <a:bodyPr/>
          <a:lstStyle/>
          <a:p>
            <a:pPr eaLnBrk="1" hangingPunct="1"/>
            <a:r>
              <a:rPr lang="zh-CN" altLang="en-US" smtClean="0">
                <a:solidFill>
                  <a:schemeClr val="bg1"/>
                </a:solidFill>
              </a:rPr>
              <a:t>模式集</a:t>
            </a:r>
            <a:r>
              <a:rPr lang="en-US" altLang="zh-CN" smtClean="0">
                <a:solidFill>
                  <a:schemeClr val="bg1"/>
                </a:solidFill>
              </a:rPr>
              <a:t>{</a:t>
            </a:r>
            <a:r>
              <a:rPr lang="en-US" altLang="zh-CN" i="1" smtClean="0">
                <a:solidFill>
                  <a:schemeClr val="bg1"/>
                </a:solidFill>
              </a:rPr>
              <a:t>he, she, his, hers</a:t>
            </a:r>
            <a:r>
              <a:rPr lang="en-US" altLang="zh-CN" smtClean="0">
                <a:solidFill>
                  <a:schemeClr val="bg1"/>
                </a:solidFill>
              </a:rPr>
              <a:t>}</a:t>
            </a:r>
          </a:p>
        </p:txBody>
      </p:sp>
      <p:graphicFrame>
        <p:nvGraphicFramePr>
          <p:cNvPr id="1356894" name="Group 94"/>
          <p:cNvGraphicFramePr>
            <a:graphicFrameLocks noGrp="1"/>
          </p:cNvGraphicFramePr>
          <p:nvPr>
            <p:ph idx="1"/>
          </p:nvPr>
        </p:nvGraphicFramePr>
        <p:xfrm>
          <a:off x="739775" y="2924175"/>
          <a:ext cx="8224838" cy="914400"/>
        </p:xfrm>
        <a:graphic>
          <a:graphicData uri="http://schemas.openxmlformats.org/drawingml/2006/table">
            <a:tbl>
              <a:tblPr/>
              <a:tblGrid>
                <a:gridCol w="334963"/>
                <a:gridCol w="339725"/>
                <a:gridCol w="333375"/>
                <a:gridCol w="333375"/>
                <a:gridCol w="333375"/>
                <a:gridCol w="333375"/>
                <a:gridCol w="334962"/>
                <a:gridCol w="333375"/>
                <a:gridCol w="334963"/>
                <a:gridCol w="333375"/>
                <a:gridCol w="444500"/>
                <a:gridCol w="442912"/>
                <a:gridCol w="442913"/>
                <a:gridCol w="442912"/>
                <a:gridCol w="446088"/>
                <a:gridCol w="442912"/>
                <a:gridCol w="444500"/>
                <a:gridCol w="441325"/>
                <a:gridCol w="444500"/>
                <a:gridCol w="444500"/>
                <a:gridCol w="442913"/>
              </a:tblGrid>
              <a:tr h="238125">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0</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2</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3</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4</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5</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6</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7</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8</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9</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10</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11</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12</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13</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14</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15</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16</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17</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18</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19</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9713">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0</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0" i="0" u="none" strike="noStrike" cap="none" normalizeH="0" baseline="0" smtClean="0">
                          <a:ln>
                            <a:noFill/>
                          </a:ln>
                          <a:solidFill>
                            <a:schemeClr val="tx1"/>
                          </a:solidFill>
                          <a:effectLst/>
                          <a:latin typeface="Times New Roman" pitchFamily="18" charset="0"/>
                          <a:ea typeface="楷体_GB2312" pitchFamily="49" charset="-122"/>
                        </a:rPr>
                        <a:t>1</a:t>
                      </a:r>
                      <a:endParaRPr kumimoji="0" lang="en-US" altLang="zh-CN"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楷体_GB2312" pitchFamily="49"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0" i="0" u="none" strike="noStrike" cap="none" normalizeH="0" baseline="0" smtClean="0">
                          <a:ln>
                            <a:noFill/>
                          </a:ln>
                          <a:solidFill>
                            <a:schemeClr val="tx1"/>
                          </a:solidFill>
                          <a:effectLst/>
                          <a:latin typeface="Times New Roman" pitchFamily="18" charset="0"/>
                          <a:ea typeface="楷体_GB2312" pitchFamily="49" charset="-122"/>
                        </a:rPr>
                        <a:t>h</a:t>
                      </a:r>
                      <a:endParaRPr kumimoji="0" lang="en-US" altLang="zh-CN"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楷体_GB2312" pitchFamily="49" charset="-122"/>
                        </a:rPr>
                        <a: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47548" name="Rectangle 93"/>
          <p:cNvSpPr>
            <a:spLocks noGrp="1" noChangeArrowheads="1"/>
          </p:cNvSpPr>
          <p:nvPr>
            <p:ph type="body" idx="4294967295"/>
          </p:nvPr>
        </p:nvSpPr>
        <p:spPr>
          <a:xfrm>
            <a:off x="539750" y="1341438"/>
            <a:ext cx="7924800" cy="4824412"/>
          </a:xfrm>
        </p:spPr>
        <p:txBody>
          <a:bodyPr/>
          <a:lstStyle/>
          <a:p>
            <a:pPr eaLnBrk="1" hangingPunct="1"/>
            <a:r>
              <a:rPr lang="en-US" altLang="zh-CN" sz="2800" smtClean="0"/>
              <a:t>ASCII</a:t>
            </a:r>
            <a:r>
              <a:rPr lang="zh-CN" altLang="en-US" sz="2800" smtClean="0"/>
              <a:t>码</a:t>
            </a:r>
            <a:r>
              <a:rPr lang="en-US" altLang="zh-CN" sz="2800" smtClean="0"/>
              <a:t>h=104;s=115;e=101;i=105;r=114</a:t>
            </a:r>
          </a:p>
          <a:p>
            <a:pPr eaLnBrk="1" hangingPunct="1"/>
            <a:r>
              <a:rPr lang="zh-CN" altLang="en-US" sz="2800" smtClean="0"/>
              <a:t>第一层</a:t>
            </a:r>
            <a:r>
              <a:rPr lang="en-US" altLang="zh-CN" sz="2800" smtClean="0">
                <a:solidFill>
                  <a:srgbClr val="000000"/>
                </a:solidFill>
              </a:rPr>
              <a:t>{h,s}</a:t>
            </a:r>
          </a:p>
          <a:p>
            <a:pPr eaLnBrk="1" hangingPunct="1"/>
            <a:r>
              <a:rPr lang="en-US" altLang="zh-CN" sz="2800" smtClean="0">
                <a:solidFill>
                  <a:srgbClr val="000000"/>
                </a:solidFill>
              </a:rPr>
              <a:t>Next</a:t>
            </a:r>
            <a:r>
              <a:rPr lang="zh-CN" altLang="en-US" sz="2800" smtClean="0">
                <a:solidFill>
                  <a:srgbClr val="000000"/>
                </a:solidFill>
              </a:rPr>
              <a:t>表</a:t>
            </a:r>
            <a:r>
              <a:rPr lang="en-US" altLang="zh-CN" sz="2800" smtClean="0">
                <a:solidFill>
                  <a:srgbClr val="000000"/>
                </a:solidFill>
              </a:rPr>
              <a:t>:</a:t>
            </a:r>
            <a:r>
              <a:rPr lang="zh-CN" altLang="en-US" sz="2800" smtClean="0">
                <a:solidFill>
                  <a:srgbClr val="000000"/>
                </a:solidFill>
              </a:rPr>
              <a:t>产生</a:t>
            </a:r>
            <a:r>
              <a:rPr lang="en-US" altLang="zh-CN" sz="2800" smtClean="0">
                <a:solidFill>
                  <a:srgbClr val="000000"/>
                </a:solidFill>
              </a:rPr>
              <a:t>2</a:t>
            </a:r>
            <a:r>
              <a:rPr lang="zh-CN" altLang="en-US" sz="2800" smtClean="0">
                <a:solidFill>
                  <a:srgbClr val="000000"/>
                </a:solidFill>
              </a:rPr>
              <a:t>个新状态，状态</a:t>
            </a:r>
            <a:r>
              <a:rPr lang="en-US" altLang="zh-CN" sz="2800" smtClean="0">
                <a:solidFill>
                  <a:srgbClr val="000000"/>
                </a:solidFill>
              </a:rPr>
              <a:t>1</a:t>
            </a:r>
            <a:r>
              <a:rPr lang="zh-CN" altLang="en-US" sz="2800" smtClean="0">
                <a:solidFill>
                  <a:srgbClr val="000000"/>
                </a:solidFill>
              </a:rPr>
              <a:t>，</a:t>
            </a:r>
            <a:r>
              <a:rPr lang="en-US" altLang="zh-CN" sz="2800" smtClean="0">
                <a:solidFill>
                  <a:srgbClr val="000000"/>
                </a:solidFill>
              </a:rPr>
              <a:t>2</a:t>
            </a:r>
          </a:p>
          <a:p>
            <a:pPr eaLnBrk="1" hangingPunct="1"/>
            <a:endParaRPr lang="zh-CN" altLang="en-US" sz="2800" smtClean="0">
              <a:solidFill>
                <a:srgbClr val="000000"/>
              </a:solidFill>
            </a:endParaRPr>
          </a:p>
          <a:p>
            <a:pPr eaLnBrk="1" hangingPunct="1"/>
            <a:endParaRPr lang="zh-CN" altLang="en-US" sz="2800" smtClean="0">
              <a:solidFill>
                <a:srgbClr val="000000"/>
              </a:solidFill>
            </a:endParaRPr>
          </a:p>
          <a:p>
            <a:pPr eaLnBrk="1" hangingPunct="1"/>
            <a:r>
              <a:rPr lang="en-US" altLang="zh-CN" sz="2800" smtClean="0">
                <a:solidFill>
                  <a:srgbClr val="000000"/>
                </a:solidFill>
              </a:rPr>
              <a:t>Base</a:t>
            </a:r>
            <a:r>
              <a:rPr lang="zh-CN" altLang="en-US" sz="2800" smtClean="0">
                <a:solidFill>
                  <a:srgbClr val="000000"/>
                </a:solidFill>
              </a:rPr>
              <a:t>表：</a:t>
            </a:r>
          </a:p>
          <a:p>
            <a:pPr lvl="1" eaLnBrk="1" hangingPunct="1"/>
            <a:r>
              <a:rPr lang="en-US" altLang="zh-CN" sz="2400" smtClean="0">
                <a:solidFill>
                  <a:srgbClr val="000000"/>
                </a:solidFill>
              </a:rPr>
              <a:t>Base[0]=-103</a:t>
            </a:r>
          </a:p>
          <a:p>
            <a:pPr eaLnBrk="1" hangingPunct="1"/>
            <a:r>
              <a:rPr lang="en-US" altLang="zh-CN" sz="2800" smtClean="0">
                <a:solidFill>
                  <a:srgbClr val="000000"/>
                </a:solidFill>
              </a:rPr>
              <a:t>Check</a:t>
            </a:r>
            <a:r>
              <a:rPr lang="zh-CN" altLang="en-US" sz="2800" smtClean="0">
                <a:solidFill>
                  <a:srgbClr val="000000"/>
                </a:solidFill>
              </a:rPr>
              <a:t>表：</a:t>
            </a:r>
          </a:p>
          <a:p>
            <a:pPr lvl="1" eaLnBrk="1" hangingPunct="1"/>
            <a:r>
              <a:rPr lang="en-US" altLang="zh-CN" sz="2400" smtClean="0">
                <a:solidFill>
                  <a:srgbClr val="000000"/>
                </a:solidFill>
              </a:rPr>
              <a:t>Check[1]=0; Check[2]=0;</a:t>
            </a:r>
          </a:p>
        </p:txBody>
      </p:sp>
      <p:grpSp>
        <p:nvGrpSpPr>
          <p:cNvPr id="147549" name="Group 95"/>
          <p:cNvGrpSpPr>
            <a:grpSpLocks/>
          </p:cNvGrpSpPr>
          <p:nvPr/>
        </p:nvGrpSpPr>
        <p:grpSpPr bwMode="auto">
          <a:xfrm>
            <a:off x="5003800" y="4508500"/>
            <a:ext cx="3600450" cy="1873250"/>
            <a:chOff x="1066" y="1388"/>
            <a:chExt cx="3900" cy="2087"/>
          </a:xfrm>
        </p:grpSpPr>
        <p:sp>
          <p:nvSpPr>
            <p:cNvPr id="147550" name="Oval 96"/>
            <p:cNvSpPr>
              <a:spLocks noChangeArrowheads="1"/>
            </p:cNvSpPr>
            <p:nvPr/>
          </p:nvSpPr>
          <p:spPr bwMode="auto">
            <a:xfrm>
              <a:off x="1066" y="1479"/>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Root</a:t>
              </a:r>
            </a:p>
          </p:txBody>
        </p:sp>
        <p:sp>
          <p:nvSpPr>
            <p:cNvPr id="147551" name="Oval 97"/>
            <p:cNvSpPr>
              <a:spLocks noChangeArrowheads="1"/>
            </p:cNvSpPr>
            <p:nvPr/>
          </p:nvSpPr>
          <p:spPr bwMode="auto">
            <a:xfrm>
              <a:off x="2154" y="1480"/>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3200">
                  <a:solidFill>
                    <a:srgbClr val="272777"/>
                  </a:solidFill>
                </a:rPr>
                <a:t>h</a:t>
              </a:r>
            </a:p>
          </p:txBody>
        </p:sp>
        <p:sp>
          <p:nvSpPr>
            <p:cNvPr id="147552" name="Oval 98"/>
            <p:cNvSpPr>
              <a:spLocks noChangeArrowheads="1"/>
            </p:cNvSpPr>
            <p:nvPr/>
          </p:nvSpPr>
          <p:spPr bwMode="auto">
            <a:xfrm>
              <a:off x="3016" y="1479"/>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3200">
                  <a:solidFill>
                    <a:srgbClr val="272777"/>
                  </a:solidFill>
                </a:rPr>
                <a:t>e</a:t>
              </a:r>
            </a:p>
          </p:txBody>
        </p:sp>
        <p:sp>
          <p:nvSpPr>
            <p:cNvPr id="147553" name="Oval 99"/>
            <p:cNvSpPr>
              <a:spLocks noChangeArrowheads="1"/>
            </p:cNvSpPr>
            <p:nvPr/>
          </p:nvSpPr>
          <p:spPr bwMode="auto">
            <a:xfrm>
              <a:off x="3787" y="1479"/>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3200">
                  <a:solidFill>
                    <a:srgbClr val="272777"/>
                  </a:solidFill>
                </a:rPr>
                <a:t>r</a:t>
              </a:r>
            </a:p>
          </p:txBody>
        </p:sp>
        <p:sp>
          <p:nvSpPr>
            <p:cNvPr id="147554" name="Oval 100"/>
            <p:cNvSpPr>
              <a:spLocks noChangeArrowheads="1"/>
            </p:cNvSpPr>
            <p:nvPr/>
          </p:nvSpPr>
          <p:spPr bwMode="auto">
            <a:xfrm>
              <a:off x="4558" y="1479"/>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3200">
                  <a:solidFill>
                    <a:srgbClr val="272777"/>
                  </a:solidFill>
                </a:rPr>
                <a:t>s</a:t>
              </a:r>
            </a:p>
          </p:txBody>
        </p:sp>
        <p:sp>
          <p:nvSpPr>
            <p:cNvPr id="147555" name="Oval 101"/>
            <p:cNvSpPr>
              <a:spLocks noChangeArrowheads="1"/>
            </p:cNvSpPr>
            <p:nvPr/>
          </p:nvSpPr>
          <p:spPr bwMode="auto">
            <a:xfrm>
              <a:off x="2971" y="2341"/>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3200">
                  <a:solidFill>
                    <a:srgbClr val="272777"/>
                  </a:solidFill>
                </a:rPr>
                <a:t>i</a:t>
              </a:r>
            </a:p>
          </p:txBody>
        </p:sp>
        <p:sp>
          <p:nvSpPr>
            <p:cNvPr id="147556" name="Oval 102"/>
            <p:cNvSpPr>
              <a:spLocks noChangeArrowheads="1"/>
            </p:cNvSpPr>
            <p:nvPr/>
          </p:nvSpPr>
          <p:spPr bwMode="auto">
            <a:xfrm>
              <a:off x="3787" y="2341"/>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3200">
                  <a:solidFill>
                    <a:srgbClr val="272777"/>
                  </a:solidFill>
                </a:rPr>
                <a:t>s</a:t>
              </a:r>
            </a:p>
          </p:txBody>
        </p:sp>
        <p:sp>
          <p:nvSpPr>
            <p:cNvPr id="147557" name="Oval 103"/>
            <p:cNvSpPr>
              <a:spLocks noChangeArrowheads="1"/>
            </p:cNvSpPr>
            <p:nvPr/>
          </p:nvSpPr>
          <p:spPr bwMode="auto">
            <a:xfrm>
              <a:off x="2245" y="3067"/>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3200">
                  <a:solidFill>
                    <a:srgbClr val="272777"/>
                  </a:solidFill>
                </a:rPr>
                <a:t>s</a:t>
              </a:r>
            </a:p>
          </p:txBody>
        </p:sp>
        <p:sp>
          <p:nvSpPr>
            <p:cNvPr id="147558" name="Oval 104"/>
            <p:cNvSpPr>
              <a:spLocks noChangeArrowheads="1"/>
            </p:cNvSpPr>
            <p:nvPr/>
          </p:nvSpPr>
          <p:spPr bwMode="auto">
            <a:xfrm>
              <a:off x="3016" y="3021"/>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3200">
                  <a:solidFill>
                    <a:srgbClr val="272777"/>
                  </a:solidFill>
                </a:rPr>
                <a:t>h</a:t>
              </a:r>
            </a:p>
          </p:txBody>
        </p:sp>
        <p:sp>
          <p:nvSpPr>
            <p:cNvPr id="147559" name="Oval 105"/>
            <p:cNvSpPr>
              <a:spLocks noChangeArrowheads="1"/>
            </p:cNvSpPr>
            <p:nvPr/>
          </p:nvSpPr>
          <p:spPr bwMode="auto">
            <a:xfrm>
              <a:off x="3787" y="3021"/>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3200">
                  <a:solidFill>
                    <a:srgbClr val="272777"/>
                  </a:solidFill>
                </a:rPr>
                <a:t>e</a:t>
              </a:r>
            </a:p>
          </p:txBody>
        </p:sp>
        <p:cxnSp>
          <p:nvCxnSpPr>
            <p:cNvPr id="147560" name="AutoShape 106"/>
            <p:cNvCxnSpPr>
              <a:cxnSpLocks noChangeShapeType="1"/>
              <a:stCxn id="147550" idx="4"/>
              <a:endCxn id="147557" idx="2"/>
            </p:cNvCxnSpPr>
            <p:nvPr/>
          </p:nvCxnSpPr>
          <p:spPr bwMode="auto">
            <a:xfrm rot="16200000" flipH="1">
              <a:off x="1066" y="2091"/>
              <a:ext cx="1384" cy="975"/>
            </a:xfrm>
            <a:prstGeom prst="bentConnector2">
              <a:avLst/>
            </a:prstGeom>
            <a:noFill/>
            <a:ln w="9525">
              <a:solidFill>
                <a:schemeClr val="tx1"/>
              </a:solidFill>
              <a:miter lim="800000"/>
              <a:headEnd/>
              <a:tailEnd type="triangle" w="med" len="med"/>
            </a:ln>
          </p:spPr>
        </p:cxnSp>
        <p:sp>
          <p:nvSpPr>
            <p:cNvPr id="147561" name="Line 107"/>
            <p:cNvSpPr>
              <a:spLocks noChangeShapeType="1"/>
            </p:cNvSpPr>
            <p:nvPr/>
          </p:nvSpPr>
          <p:spPr bwMode="auto">
            <a:xfrm>
              <a:off x="1474" y="1661"/>
              <a:ext cx="680" cy="0"/>
            </a:xfrm>
            <a:prstGeom prst="line">
              <a:avLst/>
            </a:prstGeom>
            <a:noFill/>
            <a:ln w="9525">
              <a:solidFill>
                <a:schemeClr val="tx1"/>
              </a:solidFill>
              <a:round/>
              <a:headEnd/>
              <a:tailEnd type="triangle" w="med" len="med"/>
            </a:ln>
          </p:spPr>
          <p:txBody>
            <a:bodyPr/>
            <a:lstStyle/>
            <a:p>
              <a:endParaRPr lang="zh-CN" altLang="en-US"/>
            </a:p>
          </p:txBody>
        </p:sp>
        <p:sp>
          <p:nvSpPr>
            <p:cNvPr id="147562" name="Line 108"/>
            <p:cNvSpPr>
              <a:spLocks noChangeShapeType="1"/>
            </p:cNvSpPr>
            <p:nvPr/>
          </p:nvSpPr>
          <p:spPr bwMode="auto">
            <a:xfrm>
              <a:off x="2562" y="1661"/>
              <a:ext cx="454" cy="0"/>
            </a:xfrm>
            <a:prstGeom prst="line">
              <a:avLst/>
            </a:prstGeom>
            <a:noFill/>
            <a:ln w="9525">
              <a:solidFill>
                <a:schemeClr val="tx1"/>
              </a:solidFill>
              <a:round/>
              <a:headEnd/>
              <a:tailEnd type="triangle" w="med" len="med"/>
            </a:ln>
          </p:spPr>
          <p:txBody>
            <a:bodyPr/>
            <a:lstStyle/>
            <a:p>
              <a:endParaRPr lang="zh-CN" altLang="en-US"/>
            </a:p>
          </p:txBody>
        </p:sp>
        <p:sp>
          <p:nvSpPr>
            <p:cNvPr id="147563" name="Line 109"/>
            <p:cNvSpPr>
              <a:spLocks noChangeShapeType="1"/>
            </p:cNvSpPr>
            <p:nvPr/>
          </p:nvSpPr>
          <p:spPr bwMode="auto">
            <a:xfrm>
              <a:off x="3424" y="1661"/>
              <a:ext cx="363" cy="0"/>
            </a:xfrm>
            <a:prstGeom prst="line">
              <a:avLst/>
            </a:prstGeom>
            <a:noFill/>
            <a:ln w="9525">
              <a:solidFill>
                <a:schemeClr val="tx1"/>
              </a:solidFill>
              <a:round/>
              <a:headEnd/>
              <a:tailEnd type="triangle" w="med" len="med"/>
            </a:ln>
          </p:spPr>
          <p:txBody>
            <a:bodyPr/>
            <a:lstStyle/>
            <a:p>
              <a:endParaRPr lang="zh-CN" altLang="en-US"/>
            </a:p>
          </p:txBody>
        </p:sp>
        <p:sp>
          <p:nvSpPr>
            <p:cNvPr id="147564" name="Line 110"/>
            <p:cNvSpPr>
              <a:spLocks noChangeShapeType="1"/>
            </p:cNvSpPr>
            <p:nvPr/>
          </p:nvSpPr>
          <p:spPr bwMode="auto">
            <a:xfrm>
              <a:off x="4195" y="1661"/>
              <a:ext cx="363" cy="0"/>
            </a:xfrm>
            <a:prstGeom prst="line">
              <a:avLst/>
            </a:prstGeom>
            <a:noFill/>
            <a:ln w="9525">
              <a:solidFill>
                <a:schemeClr val="tx1"/>
              </a:solidFill>
              <a:round/>
              <a:headEnd/>
              <a:tailEnd type="triangle" w="med" len="med"/>
            </a:ln>
          </p:spPr>
          <p:txBody>
            <a:bodyPr/>
            <a:lstStyle/>
            <a:p>
              <a:endParaRPr lang="zh-CN" altLang="en-US"/>
            </a:p>
          </p:txBody>
        </p:sp>
        <p:cxnSp>
          <p:nvCxnSpPr>
            <p:cNvPr id="147565" name="AutoShape 111"/>
            <p:cNvCxnSpPr>
              <a:cxnSpLocks noChangeShapeType="1"/>
              <a:stCxn id="147551" idx="4"/>
              <a:endCxn id="147555" idx="2"/>
            </p:cNvCxnSpPr>
            <p:nvPr/>
          </p:nvCxnSpPr>
          <p:spPr bwMode="auto">
            <a:xfrm rot="16200000" flipH="1">
              <a:off x="2336" y="1910"/>
              <a:ext cx="657" cy="613"/>
            </a:xfrm>
            <a:prstGeom prst="bentConnector2">
              <a:avLst/>
            </a:prstGeom>
            <a:noFill/>
            <a:ln w="9525">
              <a:solidFill>
                <a:schemeClr val="tx1"/>
              </a:solidFill>
              <a:miter lim="800000"/>
              <a:headEnd/>
              <a:tailEnd type="triangle" w="med" len="med"/>
            </a:ln>
          </p:spPr>
        </p:cxnSp>
        <p:sp>
          <p:nvSpPr>
            <p:cNvPr id="147566" name="Line 112"/>
            <p:cNvSpPr>
              <a:spLocks noChangeShapeType="1"/>
            </p:cNvSpPr>
            <p:nvPr/>
          </p:nvSpPr>
          <p:spPr bwMode="auto">
            <a:xfrm>
              <a:off x="2653" y="3248"/>
              <a:ext cx="363" cy="0"/>
            </a:xfrm>
            <a:prstGeom prst="line">
              <a:avLst/>
            </a:prstGeom>
            <a:noFill/>
            <a:ln w="9525">
              <a:solidFill>
                <a:schemeClr val="tx1"/>
              </a:solidFill>
              <a:round/>
              <a:headEnd/>
              <a:tailEnd type="triangle" w="med" len="med"/>
            </a:ln>
          </p:spPr>
          <p:txBody>
            <a:bodyPr/>
            <a:lstStyle/>
            <a:p>
              <a:endParaRPr lang="zh-CN" altLang="en-US"/>
            </a:p>
          </p:txBody>
        </p:sp>
        <p:sp>
          <p:nvSpPr>
            <p:cNvPr id="147567" name="Line 113"/>
            <p:cNvSpPr>
              <a:spLocks noChangeShapeType="1"/>
            </p:cNvSpPr>
            <p:nvPr/>
          </p:nvSpPr>
          <p:spPr bwMode="auto">
            <a:xfrm>
              <a:off x="3424" y="3248"/>
              <a:ext cx="363" cy="0"/>
            </a:xfrm>
            <a:prstGeom prst="line">
              <a:avLst/>
            </a:prstGeom>
            <a:noFill/>
            <a:ln w="9525">
              <a:solidFill>
                <a:schemeClr val="tx1"/>
              </a:solidFill>
              <a:round/>
              <a:headEnd/>
              <a:tailEnd type="triangle" w="med" len="med"/>
            </a:ln>
          </p:spPr>
          <p:txBody>
            <a:bodyPr/>
            <a:lstStyle/>
            <a:p>
              <a:endParaRPr lang="zh-CN" altLang="en-US"/>
            </a:p>
          </p:txBody>
        </p:sp>
        <p:sp>
          <p:nvSpPr>
            <p:cNvPr id="147568" name="Line 114"/>
            <p:cNvSpPr>
              <a:spLocks noChangeShapeType="1"/>
            </p:cNvSpPr>
            <p:nvPr/>
          </p:nvSpPr>
          <p:spPr bwMode="auto">
            <a:xfrm>
              <a:off x="3379" y="2522"/>
              <a:ext cx="408" cy="0"/>
            </a:xfrm>
            <a:prstGeom prst="line">
              <a:avLst/>
            </a:prstGeom>
            <a:noFill/>
            <a:ln w="9525">
              <a:solidFill>
                <a:schemeClr val="tx1"/>
              </a:solidFill>
              <a:round/>
              <a:headEnd/>
              <a:tailEnd type="triangle" w="med" len="med"/>
            </a:ln>
          </p:spPr>
          <p:txBody>
            <a:bodyPr/>
            <a:lstStyle/>
            <a:p>
              <a:endParaRPr lang="zh-CN" altLang="en-US"/>
            </a:p>
          </p:txBody>
        </p:sp>
        <p:sp>
          <p:nvSpPr>
            <p:cNvPr id="147569" name="Text Box 115"/>
            <p:cNvSpPr txBox="1">
              <a:spLocks noChangeArrowheads="1"/>
            </p:cNvSpPr>
            <p:nvPr/>
          </p:nvSpPr>
          <p:spPr bwMode="auto">
            <a:xfrm>
              <a:off x="1609" y="1388"/>
              <a:ext cx="363" cy="646"/>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endParaRPr kumimoji="1" lang="zh-CN" altLang="en-US" sz="3200">
                <a:solidFill>
                  <a:srgbClr val="272777"/>
                </a:solidFill>
              </a:endParaRPr>
            </a:p>
          </p:txBody>
        </p:sp>
      </p:gr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ChangeArrowheads="1"/>
          </p:cNvSpPr>
          <p:nvPr>
            <p:ph type="body" idx="4294967295"/>
          </p:nvPr>
        </p:nvSpPr>
        <p:spPr>
          <a:xfrm>
            <a:off x="755650" y="1341438"/>
            <a:ext cx="7924800" cy="5256212"/>
          </a:xfrm>
        </p:spPr>
        <p:txBody>
          <a:bodyPr/>
          <a:lstStyle/>
          <a:p>
            <a:pPr eaLnBrk="1" hangingPunct="1">
              <a:lnSpc>
                <a:spcPct val="90000"/>
              </a:lnSpc>
            </a:pPr>
            <a:r>
              <a:rPr lang="en-US" altLang="zh-CN" sz="2400" smtClean="0"/>
              <a:t>ASCII</a:t>
            </a:r>
            <a:r>
              <a:rPr lang="zh-CN" altLang="en-US" sz="2400" smtClean="0"/>
              <a:t>码</a:t>
            </a:r>
            <a:r>
              <a:rPr lang="en-US" altLang="zh-CN" sz="2400" smtClean="0"/>
              <a:t>h=104;s=115;e=101;i=105;r=114</a:t>
            </a:r>
          </a:p>
          <a:p>
            <a:pPr eaLnBrk="1" hangingPunct="1">
              <a:lnSpc>
                <a:spcPct val="90000"/>
              </a:lnSpc>
            </a:pPr>
            <a:r>
              <a:rPr lang="zh-CN" altLang="en-US" sz="2400" smtClean="0">
                <a:solidFill>
                  <a:srgbClr val="000000"/>
                </a:solidFill>
              </a:rPr>
              <a:t>模式集第二层</a:t>
            </a:r>
            <a:r>
              <a:rPr lang="en-US" altLang="zh-CN" sz="2400" smtClean="0">
                <a:solidFill>
                  <a:srgbClr val="000000"/>
                </a:solidFill>
              </a:rPr>
              <a:t>{e,h,i}</a:t>
            </a:r>
          </a:p>
          <a:p>
            <a:pPr eaLnBrk="1" hangingPunct="1">
              <a:lnSpc>
                <a:spcPct val="90000"/>
              </a:lnSpc>
            </a:pPr>
            <a:r>
              <a:rPr lang="en-US" altLang="zh-CN" sz="2400" smtClean="0">
                <a:solidFill>
                  <a:srgbClr val="000000"/>
                </a:solidFill>
              </a:rPr>
              <a:t>Next</a:t>
            </a:r>
            <a:r>
              <a:rPr lang="zh-CN" altLang="en-US" sz="2400" smtClean="0">
                <a:solidFill>
                  <a:srgbClr val="000000"/>
                </a:solidFill>
              </a:rPr>
              <a:t>表</a:t>
            </a:r>
            <a:r>
              <a:rPr lang="en-US" altLang="zh-CN" sz="2400" smtClean="0">
                <a:solidFill>
                  <a:srgbClr val="000000"/>
                </a:solidFill>
              </a:rPr>
              <a:t>:</a:t>
            </a:r>
            <a:r>
              <a:rPr lang="zh-CN" altLang="en-US" sz="2400" smtClean="0">
                <a:solidFill>
                  <a:srgbClr val="000000"/>
                </a:solidFill>
              </a:rPr>
              <a:t>产生</a:t>
            </a:r>
            <a:r>
              <a:rPr lang="en-US" altLang="zh-CN" sz="2400" smtClean="0">
                <a:solidFill>
                  <a:srgbClr val="000000"/>
                </a:solidFill>
              </a:rPr>
              <a:t>3</a:t>
            </a:r>
            <a:r>
              <a:rPr lang="zh-CN" altLang="en-US" sz="2400" smtClean="0">
                <a:solidFill>
                  <a:srgbClr val="000000"/>
                </a:solidFill>
              </a:rPr>
              <a:t>个新状态，状态</a:t>
            </a:r>
            <a:r>
              <a:rPr lang="en-US" altLang="zh-CN" sz="2400" smtClean="0">
                <a:solidFill>
                  <a:srgbClr val="000000"/>
                </a:solidFill>
              </a:rPr>
              <a:t>3</a:t>
            </a:r>
            <a:r>
              <a:rPr lang="zh-CN" altLang="en-US" sz="2400" smtClean="0">
                <a:solidFill>
                  <a:srgbClr val="000000"/>
                </a:solidFill>
              </a:rPr>
              <a:t>，</a:t>
            </a:r>
            <a:r>
              <a:rPr lang="en-US" altLang="zh-CN" sz="2400" smtClean="0">
                <a:solidFill>
                  <a:srgbClr val="000000"/>
                </a:solidFill>
              </a:rPr>
              <a:t>4</a:t>
            </a:r>
            <a:r>
              <a:rPr lang="zh-CN" altLang="en-US" sz="2400" smtClean="0">
                <a:solidFill>
                  <a:srgbClr val="000000"/>
                </a:solidFill>
              </a:rPr>
              <a:t>，</a:t>
            </a:r>
            <a:r>
              <a:rPr lang="en-US" altLang="zh-CN" sz="2400" smtClean="0">
                <a:solidFill>
                  <a:srgbClr val="000000"/>
                </a:solidFill>
              </a:rPr>
              <a:t>5</a:t>
            </a:r>
          </a:p>
          <a:p>
            <a:pPr eaLnBrk="1" hangingPunct="1">
              <a:lnSpc>
                <a:spcPct val="90000"/>
              </a:lnSpc>
            </a:pPr>
            <a:endParaRPr lang="zh-CN" altLang="en-US" sz="2400" smtClean="0">
              <a:solidFill>
                <a:srgbClr val="000000"/>
              </a:solidFill>
            </a:endParaRPr>
          </a:p>
          <a:p>
            <a:pPr eaLnBrk="1" hangingPunct="1">
              <a:lnSpc>
                <a:spcPct val="90000"/>
              </a:lnSpc>
            </a:pPr>
            <a:endParaRPr lang="zh-CN" altLang="en-US" sz="2400" smtClean="0">
              <a:solidFill>
                <a:srgbClr val="000000"/>
              </a:solidFill>
            </a:endParaRPr>
          </a:p>
          <a:p>
            <a:pPr eaLnBrk="1" hangingPunct="1">
              <a:lnSpc>
                <a:spcPct val="90000"/>
              </a:lnSpc>
            </a:pPr>
            <a:endParaRPr lang="en-US" altLang="zh-CN" sz="2400" smtClean="0">
              <a:solidFill>
                <a:srgbClr val="000000"/>
              </a:solidFill>
            </a:endParaRPr>
          </a:p>
          <a:p>
            <a:pPr eaLnBrk="1" hangingPunct="1">
              <a:lnSpc>
                <a:spcPct val="90000"/>
              </a:lnSpc>
            </a:pPr>
            <a:r>
              <a:rPr lang="en-US" altLang="zh-CN" sz="2400" smtClean="0">
                <a:solidFill>
                  <a:srgbClr val="000000"/>
                </a:solidFill>
              </a:rPr>
              <a:t>Base</a:t>
            </a:r>
            <a:r>
              <a:rPr lang="zh-CN" altLang="en-US" sz="2400" smtClean="0">
                <a:solidFill>
                  <a:srgbClr val="000000"/>
                </a:solidFill>
              </a:rPr>
              <a:t>表：</a:t>
            </a:r>
          </a:p>
          <a:p>
            <a:pPr lvl="1" eaLnBrk="1" hangingPunct="1">
              <a:lnSpc>
                <a:spcPct val="90000"/>
              </a:lnSpc>
            </a:pPr>
            <a:r>
              <a:rPr lang="en-US" altLang="zh-CN" sz="2000" smtClean="0">
                <a:solidFill>
                  <a:srgbClr val="000000"/>
                </a:solidFill>
              </a:rPr>
              <a:t>1</a:t>
            </a:r>
            <a:r>
              <a:rPr lang="zh-CN" altLang="en-US" sz="2000" smtClean="0">
                <a:solidFill>
                  <a:srgbClr val="000000"/>
                </a:solidFill>
              </a:rPr>
              <a:t>状态：</a:t>
            </a:r>
            <a:r>
              <a:rPr lang="en-US" altLang="zh-CN" sz="2000" smtClean="0">
                <a:solidFill>
                  <a:srgbClr val="000000"/>
                </a:solidFill>
              </a:rPr>
              <a:t>he,hi;</a:t>
            </a:r>
          </a:p>
          <a:p>
            <a:pPr lvl="2" eaLnBrk="1" hangingPunct="1">
              <a:lnSpc>
                <a:spcPct val="90000"/>
              </a:lnSpc>
            </a:pPr>
            <a:r>
              <a:rPr lang="en-US" altLang="zh-CN" sz="1800" smtClean="0">
                <a:solidFill>
                  <a:srgbClr val="000000"/>
                </a:solidFill>
              </a:rPr>
              <a:t>Base[1]=-100</a:t>
            </a:r>
          </a:p>
          <a:p>
            <a:pPr lvl="1" eaLnBrk="1" hangingPunct="1">
              <a:lnSpc>
                <a:spcPct val="90000"/>
              </a:lnSpc>
            </a:pPr>
            <a:r>
              <a:rPr lang="en-US" altLang="zh-CN" sz="2000" smtClean="0">
                <a:solidFill>
                  <a:srgbClr val="000000"/>
                </a:solidFill>
              </a:rPr>
              <a:t>2</a:t>
            </a:r>
            <a:r>
              <a:rPr lang="zh-CN" altLang="en-US" sz="2000" smtClean="0">
                <a:solidFill>
                  <a:srgbClr val="000000"/>
                </a:solidFill>
              </a:rPr>
              <a:t>状态： </a:t>
            </a:r>
            <a:r>
              <a:rPr lang="en-US" altLang="zh-CN" sz="2000" smtClean="0">
                <a:solidFill>
                  <a:srgbClr val="000000"/>
                </a:solidFill>
              </a:rPr>
              <a:t>sh</a:t>
            </a:r>
            <a:r>
              <a:rPr lang="zh-CN" altLang="en-US" sz="2000" smtClean="0">
                <a:solidFill>
                  <a:srgbClr val="000000"/>
                </a:solidFill>
              </a:rPr>
              <a:t>；</a:t>
            </a:r>
          </a:p>
          <a:p>
            <a:pPr lvl="2" eaLnBrk="1" hangingPunct="1">
              <a:lnSpc>
                <a:spcPct val="90000"/>
              </a:lnSpc>
            </a:pPr>
            <a:r>
              <a:rPr lang="en-US" altLang="zh-CN" sz="1800" smtClean="0">
                <a:solidFill>
                  <a:srgbClr val="000000"/>
                </a:solidFill>
              </a:rPr>
              <a:t>Base[2]=-113</a:t>
            </a:r>
          </a:p>
          <a:p>
            <a:pPr eaLnBrk="1" hangingPunct="1">
              <a:lnSpc>
                <a:spcPct val="90000"/>
              </a:lnSpc>
            </a:pPr>
            <a:r>
              <a:rPr lang="en-US" altLang="zh-CN" sz="2400" smtClean="0">
                <a:solidFill>
                  <a:srgbClr val="000000"/>
                </a:solidFill>
              </a:rPr>
              <a:t>Check</a:t>
            </a:r>
            <a:r>
              <a:rPr lang="zh-CN" altLang="en-US" sz="2400" smtClean="0">
                <a:solidFill>
                  <a:srgbClr val="000000"/>
                </a:solidFill>
              </a:rPr>
              <a:t>表：</a:t>
            </a:r>
          </a:p>
          <a:p>
            <a:pPr lvl="1" eaLnBrk="1" hangingPunct="1">
              <a:lnSpc>
                <a:spcPct val="90000"/>
              </a:lnSpc>
            </a:pPr>
            <a:r>
              <a:rPr lang="en-US" altLang="zh-CN" sz="2000" smtClean="0">
                <a:solidFill>
                  <a:srgbClr val="000000"/>
                </a:solidFill>
              </a:rPr>
              <a:t>Check[3]=1; Check[4]=1; Check[5]=2;</a:t>
            </a:r>
          </a:p>
        </p:txBody>
      </p:sp>
      <p:sp>
        <p:nvSpPr>
          <p:cNvPr id="148482" name="Rectangle 3"/>
          <p:cNvSpPr>
            <a:spLocks noGrp="1" noChangeArrowheads="1"/>
          </p:cNvSpPr>
          <p:nvPr>
            <p:ph type="title"/>
          </p:nvPr>
        </p:nvSpPr>
        <p:spPr>
          <a:xfrm>
            <a:off x="539750" y="765175"/>
            <a:ext cx="8229600" cy="711200"/>
          </a:xfrm>
        </p:spPr>
        <p:txBody>
          <a:bodyPr/>
          <a:lstStyle/>
          <a:p>
            <a:pPr eaLnBrk="1" hangingPunct="1"/>
            <a:r>
              <a:rPr lang="zh-CN" altLang="en-US" smtClean="0">
                <a:solidFill>
                  <a:schemeClr val="tx1"/>
                </a:solidFill>
              </a:rPr>
              <a:t>模式集</a:t>
            </a:r>
            <a:r>
              <a:rPr lang="en-US" altLang="zh-CN" smtClean="0">
                <a:solidFill>
                  <a:schemeClr val="tx1"/>
                </a:solidFill>
              </a:rPr>
              <a:t>{</a:t>
            </a:r>
            <a:r>
              <a:rPr lang="en-US" altLang="zh-CN" i="1" smtClean="0">
                <a:solidFill>
                  <a:schemeClr val="tx1"/>
                </a:solidFill>
              </a:rPr>
              <a:t>he, she, his, hers</a:t>
            </a:r>
            <a:r>
              <a:rPr lang="en-US" altLang="zh-CN" smtClean="0">
                <a:solidFill>
                  <a:schemeClr val="tx1"/>
                </a:solidFill>
              </a:rPr>
              <a:t>}</a:t>
            </a:r>
          </a:p>
        </p:txBody>
      </p:sp>
      <p:graphicFrame>
        <p:nvGraphicFramePr>
          <p:cNvPr id="1357918" name="Group 94"/>
          <p:cNvGraphicFramePr>
            <a:graphicFrameLocks noGrp="1"/>
          </p:cNvGraphicFramePr>
          <p:nvPr>
            <p:ph idx="1"/>
          </p:nvPr>
        </p:nvGraphicFramePr>
        <p:xfrm>
          <a:off x="523875" y="2735263"/>
          <a:ext cx="8224838" cy="914400"/>
        </p:xfrm>
        <a:graphic>
          <a:graphicData uri="http://schemas.openxmlformats.org/drawingml/2006/table">
            <a:tbl>
              <a:tblPr/>
              <a:tblGrid>
                <a:gridCol w="334963"/>
                <a:gridCol w="339725"/>
                <a:gridCol w="333375"/>
                <a:gridCol w="333375"/>
                <a:gridCol w="333375"/>
                <a:gridCol w="333375"/>
                <a:gridCol w="334962"/>
                <a:gridCol w="333375"/>
                <a:gridCol w="334963"/>
                <a:gridCol w="333375"/>
                <a:gridCol w="444500"/>
                <a:gridCol w="442912"/>
                <a:gridCol w="442913"/>
                <a:gridCol w="442912"/>
                <a:gridCol w="446088"/>
                <a:gridCol w="442912"/>
                <a:gridCol w="444500"/>
                <a:gridCol w="441325"/>
                <a:gridCol w="444500"/>
                <a:gridCol w="444500"/>
                <a:gridCol w="442913"/>
              </a:tblGrid>
              <a:tr h="238125">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0</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2</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3</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4</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5</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6</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7</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8</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9</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10</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11</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12</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13</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14</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15</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16</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17</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18</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19</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9713">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0</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楷体_GB2312" pitchFamily="49"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楷体_GB2312" pitchFamily="49" charset="-122"/>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楷体_GB2312" pitchFamily="49"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Arial" charset="0"/>
                          <a:ea typeface="楷体_GB2312" pitchFamily="49"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h</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楷体_GB2312" pitchFamily="49" charset="-122"/>
                        </a:rPr>
                        <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楷体_GB2312" pitchFamily="49" charset="-122"/>
                        </a:rPr>
                        <a:t>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楷体_GB2312" pitchFamily="49" charset="-122"/>
                        </a:rPr>
                        <a:t>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Arial" charset="0"/>
                          <a:ea typeface="楷体_GB2312" pitchFamily="49" charset="-122"/>
                        </a:rPr>
                        <a: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148573" name="Group 95"/>
          <p:cNvGrpSpPr>
            <a:grpSpLocks/>
          </p:cNvGrpSpPr>
          <p:nvPr/>
        </p:nvGrpSpPr>
        <p:grpSpPr bwMode="auto">
          <a:xfrm>
            <a:off x="5435600" y="3860800"/>
            <a:ext cx="3600450" cy="1873250"/>
            <a:chOff x="1066" y="1388"/>
            <a:chExt cx="3900" cy="2087"/>
          </a:xfrm>
        </p:grpSpPr>
        <p:sp>
          <p:nvSpPr>
            <p:cNvPr id="148574" name="Oval 96"/>
            <p:cNvSpPr>
              <a:spLocks noChangeArrowheads="1"/>
            </p:cNvSpPr>
            <p:nvPr/>
          </p:nvSpPr>
          <p:spPr bwMode="auto">
            <a:xfrm>
              <a:off x="1066" y="1479"/>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Root</a:t>
              </a:r>
            </a:p>
          </p:txBody>
        </p:sp>
        <p:sp>
          <p:nvSpPr>
            <p:cNvPr id="148575" name="Oval 97"/>
            <p:cNvSpPr>
              <a:spLocks noChangeArrowheads="1"/>
            </p:cNvSpPr>
            <p:nvPr/>
          </p:nvSpPr>
          <p:spPr bwMode="auto">
            <a:xfrm>
              <a:off x="2154" y="1480"/>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3200">
                  <a:solidFill>
                    <a:srgbClr val="272777"/>
                  </a:solidFill>
                </a:rPr>
                <a:t>h</a:t>
              </a:r>
            </a:p>
          </p:txBody>
        </p:sp>
        <p:sp>
          <p:nvSpPr>
            <p:cNvPr id="148576" name="Oval 98"/>
            <p:cNvSpPr>
              <a:spLocks noChangeArrowheads="1"/>
            </p:cNvSpPr>
            <p:nvPr/>
          </p:nvSpPr>
          <p:spPr bwMode="auto">
            <a:xfrm>
              <a:off x="3016" y="1479"/>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3200">
                  <a:solidFill>
                    <a:srgbClr val="272777"/>
                  </a:solidFill>
                </a:rPr>
                <a:t>e</a:t>
              </a:r>
            </a:p>
          </p:txBody>
        </p:sp>
        <p:sp>
          <p:nvSpPr>
            <p:cNvPr id="148577" name="Oval 99"/>
            <p:cNvSpPr>
              <a:spLocks noChangeArrowheads="1"/>
            </p:cNvSpPr>
            <p:nvPr/>
          </p:nvSpPr>
          <p:spPr bwMode="auto">
            <a:xfrm>
              <a:off x="3787" y="1479"/>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3200">
                  <a:solidFill>
                    <a:srgbClr val="272777"/>
                  </a:solidFill>
                </a:rPr>
                <a:t>r</a:t>
              </a:r>
            </a:p>
          </p:txBody>
        </p:sp>
        <p:sp>
          <p:nvSpPr>
            <p:cNvPr id="148578" name="Oval 100"/>
            <p:cNvSpPr>
              <a:spLocks noChangeArrowheads="1"/>
            </p:cNvSpPr>
            <p:nvPr/>
          </p:nvSpPr>
          <p:spPr bwMode="auto">
            <a:xfrm>
              <a:off x="4558" y="1479"/>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3200">
                  <a:solidFill>
                    <a:srgbClr val="272777"/>
                  </a:solidFill>
                </a:rPr>
                <a:t>s</a:t>
              </a:r>
            </a:p>
          </p:txBody>
        </p:sp>
        <p:sp>
          <p:nvSpPr>
            <p:cNvPr id="148579" name="Oval 101"/>
            <p:cNvSpPr>
              <a:spLocks noChangeArrowheads="1"/>
            </p:cNvSpPr>
            <p:nvPr/>
          </p:nvSpPr>
          <p:spPr bwMode="auto">
            <a:xfrm>
              <a:off x="2971" y="2341"/>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3200">
                  <a:solidFill>
                    <a:srgbClr val="272777"/>
                  </a:solidFill>
                </a:rPr>
                <a:t>i</a:t>
              </a:r>
            </a:p>
          </p:txBody>
        </p:sp>
        <p:sp>
          <p:nvSpPr>
            <p:cNvPr id="148580" name="Oval 102"/>
            <p:cNvSpPr>
              <a:spLocks noChangeArrowheads="1"/>
            </p:cNvSpPr>
            <p:nvPr/>
          </p:nvSpPr>
          <p:spPr bwMode="auto">
            <a:xfrm>
              <a:off x="3787" y="2341"/>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3200">
                  <a:solidFill>
                    <a:srgbClr val="272777"/>
                  </a:solidFill>
                </a:rPr>
                <a:t>s</a:t>
              </a:r>
            </a:p>
          </p:txBody>
        </p:sp>
        <p:sp>
          <p:nvSpPr>
            <p:cNvPr id="148581" name="Oval 103"/>
            <p:cNvSpPr>
              <a:spLocks noChangeArrowheads="1"/>
            </p:cNvSpPr>
            <p:nvPr/>
          </p:nvSpPr>
          <p:spPr bwMode="auto">
            <a:xfrm>
              <a:off x="2245" y="3067"/>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3200">
                  <a:solidFill>
                    <a:srgbClr val="272777"/>
                  </a:solidFill>
                </a:rPr>
                <a:t>s</a:t>
              </a:r>
            </a:p>
          </p:txBody>
        </p:sp>
        <p:sp>
          <p:nvSpPr>
            <p:cNvPr id="148582" name="Oval 104"/>
            <p:cNvSpPr>
              <a:spLocks noChangeArrowheads="1"/>
            </p:cNvSpPr>
            <p:nvPr/>
          </p:nvSpPr>
          <p:spPr bwMode="auto">
            <a:xfrm>
              <a:off x="3016" y="3021"/>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3200">
                  <a:solidFill>
                    <a:srgbClr val="272777"/>
                  </a:solidFill>
                </a:rPr>
                <a:t>h</a:t>
              </a:r>
            </a:p>
          </p:txBody>
        </p:sp>
        <p:sp>
          <p:nvSpPr>
            <p:cNvPr id="148583" name="Oval 105"/>
            <p:cNvSpPr>
              <a:spLocks noChangeArrowheads="1"/>
            </p:cNvSpPr>
            <p:nvPr/>
          </p:nvSpPr>
          <p:spPr bwMode="auto">
            <a:xfrm>
              <a:off x="3787" y="3021"/>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3200">
                  <a:solidFill>
                    <a:srgbClr val="272777"/>
                  </a:solidFill>
                </a:rPr>
                <a:t>e</a:t>
              </a:r>
            </a:p>
          </p:txBody>
        </p:sp>
        <p:cxnSp>
          <p:nvCxnSpPr>
            <p:cNvPr id="148584" name="AutoShape 106"/>
            <p:cNvCxnSpPr>
              <a:cxnSpLocks noChangeShapeType="1"/>
              <a:stCxn id="148574" idx="4"/>
              <a:endCxn id="148581" idx="2"/>
            </p:cNvCxnSpPr>
            <p:nvPr/>
          </p:nvCxnSpPr>
          <p:spPr bwMode="auto">
            <a:xfrm rot="16200000" flipH="1">
              <a:off x="1066" y="2091"/>
              <a:ext cx="1384" cy="975"/>
            </a:xfrm>
            <a:prstGeom prst="bentConnector2">
              <a:avLst/>
            </a:prstGeom>
            <a:noFill/>
            <a:ln w="9525">
              <a:solidFill>
                <a:schemeClr val="tx1"/>
              </a:solidFill>
              <a:miter lim="800000"/>
              <a:headEnd/>
              <a:tailEnd type="triangle" w="med" len="med"/>
            </a:ln>
          </p:spPr>
        </p:cxnSp>
        <p:sp>
          <p:nvSpPr>
            <p:cNvPr id="148585" name="Line 107"/>
            <p:cNvSpPr>
              <a:spLocks noChangeShapeType="1"/>
            </p:cNvSpPr>
            <p:nvPr/>
          </p:nvSpPr>
          <p:spPr bwMode="auto">
            <a:xfrm>
              <a:off x="1474" y="1661"/>
              <a:ext cx="680" cy="0"/>
            </a:xfrm>
            <a:prstGeom prst="line">
              <a:avLst/>
            </a:prstGeom>
            <a:noFill/>
            <a:ln w="9525">
              <a:solidFill>
                <a:schemeClr val="tx1"/>
              </a:solidFill>
              <a:round/>
              <a:headEnd/>
              <a:tailEnd type="triangle" w="med" len="med"/>
            </a:ln>
          </p:spPr>
          <p:txBody>
            <a:bodyPr/>
            <a:lstStyle/>
            <a:p>
              <a:endParaRPr lang="zh-CN" altLang="en-US"/>
            </a:p>
          </p:txBody>
        </p:sp>
        <p:sp>
          <p:nvSpPr>
            <p:cNvPr id="148586" name="Line 108"/>
            <p:cNvSpPr>
              <a:spLocks noChangeShapeType="1"/>
            </p:cNvSpPr>
            <p:nvPr/>
          </p:nvSpPr>
          <p:spPr bwMode="auto">
            <a:xfrm>
              <a:off x="2562" y="1661"/>
              <a:ext cx="454" cy="0"/>
            </a:xfrm>
            <a:prstGeom prst="line">
              <a:avLst/>
            </a:prstGeom>
            <a:noFill/>
            <a:ln w="9525">
              <a:solidFill>
                <a:schemeClr val="tx1"/>
              </a:solidFill>
              <a:round/>
              <a:headEnd/>
              <a:tailEnd type="triangle" w="med" len="med"/>
            </a:ln>
          </p:spPr>
          <p:txBody>
            <a:bodyPr/>
            <a:lstStyle/>
            <a:p>
              <a:endParaRPr lang="zh-CN" altLang="en-US"/>
            </a:p>
          </p:txBody>
        </p:sp>
        <p:sp>
          <p:nvSpPr>
            <p:cNvPr id="148587" name="Line 109"/>
            <p:cNvSpPr>
              <a:spLocks noChangeShapeType="1"/>
            </p:cNvSpPr>
            <p:nvPr/>
          </p:nvSpPr>
          <p:spPr bwMode="auto">
            <a:xfrm>
              <a:off x="3424" y="1661"/>
              <a:ext cx="363" cy="0"/>
            </a:xfrm>
            <a:prstGeom prst="line">
              <a:avLst/>
            </a:prstGeom>
            <a:noFill/>
            <a:ln w="9525">
              <a:solidFill>
                <a:schemeClr val="tx1"/>
              </a:solidFill>
              <a:round/>
              <a:headEnd/>
              <a:tailEnd type="triangle" w="med" len="med"/>
            </a:ln>
          </p:spPr>
          <p:txBody>
            <a:bodyPr/>
            <a:lstStyle/>
            <a:p>
              <a:endParaRPr lang="zh-CN" altLang="en-US"/>
            </a:p>
          </p:txBody>
        </p:sp>
        <p:sp>
          <p:nvSpPr>
            <p:cNvPr id="148588" name="Line 110"/>
            <p:cNvSpPr>
              <a:spLocks noChangeShapeType="1"/>
            </p:cNvSpPr>
            <p:nvPr/>
          </p:nvSpPr>
          <p:spPr bwMode="auto">
            <a:xfrm>
              <a:off x="4195" y="1661"/>
              <a:ext cx="363" cy="0"/>
            </a:xfrm>
            <a:prstGeom prst="line">
              <a:avLst/>
            </a:prstGeom>
            <a:noFill/>
            <a:ln w="9525">
              <a:solidFill>
                <a:schemeClr val="tx1"/>
              </a:solidFill>
              <a:round/>
              <a:headEnd/>
              <a:tailEnd type="triangle" w="med" len="med"/>
            </a:ln>
          </p:spPr>
          <p:txBody>
            <a:bodyPr/>
            <a:lstStyle/>
            <a:p>
              <a:endParaRPr lang="zh-CN" altLang="en-US"/>
            </a:p>
          </p:txBody>
        </p:sp>
        <p:cxnSp>
          <p:nvCxnSpPr>
            <p:cNvPr id="148589" name="AutoShape 111"/>
            <p:cNvCxnSpPr>
              <a:cxnSpLocks noChangeShapeType="1"/>
              <a:stCxn id="148575" idx="4"/>
              <a:endCxn id="148579" idx="2"/>
            </p:cNvCxnSpPr>
            <p:nvPr/>
          </p:nvCxnSpPr>
          <p:spPr bwMode="auto">
            <a:xfrm rot="16200000" flipH="1">
              <a:off x="2336" y="1910"/>
              <a:ext cx="657" cy="613"/>
            </a:xfrm>
            <a:prstGeom prst="bentConnector2">
              <a:avLst/>
            </a:prstGeom>
            <a:noFill/>
            <a:ln w="9525">
              <a:solidFill>
                <a:schemeClr val="tx1"/>
              </a:solidFill>
              <a:miter lim="800000"/>
              <a:headEnd/>
              <a:tailEnd type="triangle" w="med" len="med"/>
            </a:ln>
          </p:spPr>
        </p:cxnSp>
        <p:sp>
          <p:nvSpPr>
            <p:cNvPr id="148590" name="Line 112"/>
            <p:cNvSpPr>
              <a:spLocks noChangeShapeType="1"/>
            </p:cNvSpPr>
            <p:nvPr/>
          </p:nvSpPr>
          <p:spPr bwMode="auto">
            <a:xfrm>
              <a:off x="2653" y="3248"/>
              <a:ext cx="363" cy="0"/>
            </a:xfrm>
            <a:prstGeom prst="line">
              <a:avLst/>
            </a:prstGeom>
            <a:noFill/>
            <a:ln w="9525">
              <a:solidFill>
                <a:schemeClr val="tx1"/>
              </a:solidFill>
              <a:round/>
              <a:headEnd/>
              <a:tailEnd type="triangle" w="med" len="med"/>
            </a:ln>
          </p:spPr>
          <p:txBody>
            <a:bodyPr/>
            <a:lstStyle/>
            <a:p>
              <a:endParaRPr lang="zh-CN" altLang="en-US"/>
            </a:p>
          </p:txBody>
        </p:sp>
        <p:sp>
          <p:nvSpPr>
            <p:cNvPr id="148591" name="Line 113"/>
            <p:cNvSpPr>
              <a:spLocks noChangeShapeType="1"/>
            </p:cNvSpPr>
            <p:nvPr/>
          </p:nvSpPr>
          <p:spPr bwMode="auto">
            <a:xfrm>
              <a:off x="3424" y="3248"/>
              <a:ext cx="363" cy="0"/>
            </a:xfrm>
            <a:prstGeom prst="line">
              <a:avLst/>
            </a:prstGeom>
            <a:noFill/>
            <a:ln w="9525">
              <a:solidFill>
                <a:schemeClr val="tx1"/>
              </a:solidFill>
              <a:round/>
              <a:headEnd/>
              <a:tailEnd type="triangle" w="med" len="med"/>
            </a:ln>
          </p:spPr>
          <p:txBody>
            <a:bodyPr/>
            <a:lstStyle/>
            <a:p>
              <a:endParaRPr lang="zh-CN" altLang="en-US"/>
            </a:p>
          </p:txBody>
        </p:sp>
        <p:sp>
          <p:nvSpPr>
            <p:cNvPr id="148592" name="Line 114"/>
            <p:cNvSpPr>
              <a:spLocks noChangeShapeType="1"/>
            </p:cNvSpPr>
            <p:nvPr/>
          </p:nvSpPr>
          <p:spPr bwMode="auto">
            <a:xfrm>
              <a:off x="3379" y="2522"/>
              <a:ext cx="408" cy="0"/>
            </a:xfrm>
            <a:prstGeom prst="line">
              <a:avLst/>
            </a:prstGeom>
            <a:noFill/>
            <a:ln w="9525">
              <a:solidFill>
                <a:schemeClr val="tx1"/>
              </a:solidFill>
              <a:round/>
              <a:headEnd/>
              <a:tailEnd type="triangle" w="med" len="med"/>
            </a:ln>
          </p:spPr>
          <p:txBody>
            <a:bodyPr/>
            <a:lstStyle/>
            <a:p>
              <a:endParaRPr lang="zh-CN" altLang="en-US"/>
            </a:p>
          </p:txBody>
        </p:sp>
        <p:sp>
          <p:nvSpPr>
            <p:cNvPr id="148593" name="Text Box 115"/>
            <p:cNvSpPr txBox="1">
              <a:spLocks noChangeArrowheads="1"/>
            </p:cNvSpPr>
            <p:nvPr/>
          </p:nvSpPr>
          <p:spPr bwMode="auto">
            <a:xfrm>
              <a:off x="1609" y="1388"/>
              <a:ext cx="363" cy="646"/>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endParaRPr kumimoji="1" lang="zh-CN" altLang="en-US" sz="3200">
                <a:solidFill>
                  <a:srgbClr val="272777"/>
                </a:solidFill>
              </a:endParaRPr>
            </a:p>
          </p:txBody>
        </p:sp>
      </p:gr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p:cNvSpPr>
            <a:spLocks noGrp="1" noChangeArrowheads="1"/>
          </p:cNvSpPr>
          <p:nvPr>
            <p:ph type="body" idx="4294967295"/>
          </p:nvPr>
        </p:nvSpPr>
        <p:spPr>
          <a:xfrm>
            <a:off x="755650" y="1341438"/>
            <a:ext cx="7924800" cy="5256212"/>
          </a:xfrm>
        </p:spPr>
        <p:txBody>
          <a:bodyPr/>
          <a:lstStyle/>
          <a:p>
            <a:pPr eaLnBrk="1" hangingPunct="1">
              <a:lnSpc>
                <a:spcPct val="80000"/>
              </a:lnSpc>
            </a:pPr>
            <a:r>
              <a:rPr lang="en-US" altLang="zh-CN" sz="2400" smtClean="0"/>
              <a:t>ASCII</a:t>
            </a:r>
            <a:r>
              <a:rPr lang="zh-CN" altLang="en-US" sz="2400" smtClean="0"/>
              <a:t>码</a:t>
            </a:r>
            <a:r>
              <a:rPr lang="en-US" altLang="zh-CN" sz="2400" smtClean="0"/>
              <a:t>h=104;s=115;e=101;i=105;r=114</a:t>
            </a:r>
          </a:p>
          <a:p>
            <a:pPr eaLnBrk="1" hangingPunct="1">
              <a:lnSpc>
                <a:spcPct val="80000"/>
              </a:lnSpc>
            </a:pPr>
            <a:r>
              <a:rPr lang="zh-CN" altLang="en-US" sz="2400" smtClean="0">
                <a:solidFill>
                  <a:srgbClr val="000000"/>
                </a:solidFill>
              </a:rPr>
              <a:t>模式集第三层</a:t>
            </a:r>
            <a:r>
              <a:rPr lang="en-US" altLang="zh-CN" sz="2400" smtClean="0">
                <a:solidFill>
                  <a:srgbClr val="000000"/>
                </a:solidFill>
              </a:rPr>
              <a:t>{e,s,r}</a:t>
            </a:r>
          </a:p>
          <a:p>
            <a:pPr eaLnBrk="1" hangingPunct="1">
              <a:lnSpc>
                <a:spcPct val="80000"/>
              </a:lnSpc>
            </a:pPr>
            <a:r>
              <a:rPr lang="en-US" altLang="zh-CN" sz="2400" smtClean="0">
                <a:solidFill>
                  <a:srgbClr val="000000"/>
                </a:solidFill>
              </a:rPr>
              <a:t>Next</a:t>
            </a:r>
            <a:r>
              <a:rPr lang="zh-CN" altLang="en-US" sz="2400" smtClean="0">
                <a:solidFill>
                  <a:srgbClr val="000000"/>
                </a:solidFill>
              </a:rPr>
              <a:t>表</a:t>
            </a:r>
            <a:r>
              <a:rPr lang="en-US" altLang="zh-CN" sz="2400" smtClean="0">
                <a:solidFill>
                  <a:srgbClr val="000000"/>
                </a:solidFill>
              </a:rPr>
              <a:t>:</a:t>
            </a:r>
            <a:r>
              <a:rPr lang="zh-CN" altLang="en-US" sz="2400" smtClean="0">
                <a:solidFill>
                  <a:srgbClr val="000000"/>
                </a:solidFill>
              </a:rPr>
              <a:t>产生</a:t>
            </a:r>
            <a:r>
              <a:rPr lang="en-US" altLang="zh-CN" sz="2400" smtClean="0">
                <a:solidFill>
                  <a:srgbClr val="000000"/>
                </a:solidFill>
              </a:rPr>
              <a:t>3</a:t>
            </a:r>
            <a:r>
              <a:rPr lang="zh-CN" altLang="en-US" sz="2400" smtClean="0">
                <a:solidFill>
                  <a:srgbClr val="000000"/>
                </a:solidFill>
              </a:rPr>
              <a:t>个新状态，状态</a:t>
            </a:r>
            <a:r>
              <a:rPr lang="en-US" altLang="zh-CN" sz="2400" smtClean="0">
                <a:solidFill>
                  <a:srgbClr val="000000"/>
                </a:solidFill>
              </a:rPr>
              <a:t>6</a:t>
            </a:r>
            <a:r>
              <a:rPr lang="zh-CN" altLang="en-US" sz="2400" smtClean="0">
                <a:solidFill>
                  <a:srgbClr val="000000"/>
                </a:solidFill>
              </a:rPr>
              <a:t>，</a:t>
            </a:r>
            <a:r>
              <a:rPr lang="en-US" altLang="zh-CN" sz="2400" smtClean="0">
                <a:solidFill>
                  <a:srgbClr val="000000"/>
                </a:solidFill>
              </a:rPr>
              <a:t>7</a:t>
            </a:r>
            <a:r>
              <a:rPr lang="zh-CN" altLang="en-US" sz="2400" smtClean="0">
                <a:solidFill>
                  <a:srgbClr val="000000"/>
                </a:solidFill>
              </a:rPr>
              <a:t>，</a:t>
            </a:r>
            <a:r>
              <a:rPr lang="en-US" altLang="zh-CN" sz="2400" smtClean="0">
                <a:solidFill>
                  <a:srgbClr val="000000"/>
                </a:solidFill>
              </a:rPr>
              <a:t>8</a:t>
            </a:r>
          </a:p>
          <a:p>
            <a:pPr eaLnBrk="1" hangingPunct="1">
              <a:lnSpc>
                <a:spcPct val="80000"/>
              </a:lnSpc>
            </a:pPr>
            <a:endParaRPr lang="zh-CN" altLang="en-US" sz="2400" smtClean="0">
              <a:solidFill>
                <a:srgbClr val="000000"/>
              </a:solidFill>
            </a:endParaRPr>
          </a:p>
          <a:p>
            <a:pPr eaLnBrk="1" hangingPunct="1">
              <a:lnSpc>
                <a:spcPct val="80000"/>
              </a:lnSpc>
            </a:pPr>
            <a:endParaRPr lang="zh-CN" altLang="en-US" sz="2400" smtClean="0">
              <a:solidFill>
                <a:srgbClr val="000000"/>
              </a:solidFill>
            </a:endParaRPr>
          </a:p>
          <a:p>
            <a:pPr eaLnBrk="1" hangingPunct="1">
              <a:lnSpc>
                <a:spcPct val="80000"/>
              </a:lnSpc>
            </a:pPr>
            <a:endParaRPr lang="en-US" altLang="zh-CN" sz="2400" smtClean="0">
              <a:solidFill>
                <a:srgbClr val="000000"/>
              </a:solidFill>
            </a:endParaRPr>
          </a:p>
          <a:p>
            <a:pPr eaLnBrk="1" hangingPunct="1">
              <a:lnSpc>
                <a:spcPct val="80000"/>
              </a:lnSpc>
            </a:pPr>
            <a:r>
              <a:rPr lang="en-US" altLang="zh-CN" sz="2400" smtClean="0">
                <a:solidFill>
                  <a:srgbClr val="000000"/>
                </a:solidFill>
              </a:rPr>
              <a:t>Base</a:t>
            </a:r>
            <a:r>
              <a:rPr lang="zh-CN" altLang="en-US" sz="2400" smtClean="0">
                <a:solidFill>
                  <a:srgbClr val="000000"/>
                </a:solidFill>
              </a:rPr>
              <a:t>表：</a:t>
            </a:r>
          </a:p>
          <a:p>
            <a:pPr lvl="1" eaLnBrk="1" hangingPunct="1">
              <a:lnSpc>
                <a:spcPct val="80000"/>
              </a:lnSpc>
            </a:pPr>
            <a:r>
              <a:rPr lang="en-US" altLang="zh-CN" sz="2000" smtClean="0">
                <a:solidFill>
                  <a:srgbClr val="000000"/>
                </a:solidFill>
              </a:rPr>
              <a:t>3</a:t>
            </a:r>
            <a:r>
              <a:rPr lang="zh-CN" altLang="en-US" sz="2000" smtClean="0">
                <a:solidFill>
                  <a:srgbClr val="000000"/>
                </a:solidFill>
              </a:rPr>
              <a:t>状态：</a:t>
            </a:r>
            <a:r>
              <a:rPr lang="en-US" altLang="zh-CN" sz="2000" smtClean="0">
                <a:solidFill>
                  <a:srgbClr val="000000"/>
                </a:solidFill>
              </a:rPr>
              <a:t>her;  6</a:t>
            </a:r>
            <a:r>
              <a:rPr lang="zh-CN" altLang="en-US" sz="2000" smtClean="0">
                <a:solidFill>
                  <a:srgbClr val="000000"/>
                </a:solidFill>
              </a:rPr>
              <a:t>状态</a:t>
            </a:r>
          </a:p>
          <a:p>
            <a:pPr lvl="2" eaLnBrk="1" hangingPunct="1">
              <a:lnSpc>
                <a:spcPct val="80000"/>
              </a:lnSpc>
            </a:pPr>
            <a:r>
              <a:rPr lang="en-US" altLang="zh-CN" sz="1800" smtClean="0">
                <a:solidFill>
                  <a:srgbClr val="000000"/>
                </a:solidFill>
              </a:rPr>
              <a:t>Base[3]=-112</a:t>
            </a:r>
          </a:p>
          <a:p>
            <a:pPr lvl="1" eaLnBrk="1" hangingPunct="1">
              <a:lnSpc>
                <a:spcPct val="80000"/>
              </a:lnSpc>
            </a:pPr>
            <a:r>
              <a:rPr lang="en-US" altLang="zh-CN" sz="2000" smtClean="0">
                <a:solidFill>
                  <a:srgbClr val="000000"/>
                </a:solidFill>
              </a:rPr>
              <a:t>4</a:t>
            </a:r>
            <a:r>
              <a:rPr lang="zh-CN" altLang="en-US" sz="2000" smtClean="0">
                <a:solidFill>
                  <a:srgbClr val="000000"/>
                </a:solidFill>
              </a:rPr>
              <a:t>状态： </a:t>
            </a:r>
            <a:r>
              <a:rPr lang="en-US" altLang="zh-CN" sz="2000" smtClean="0">
                <a:solidFill>
                  <a:srgbClr val="000000"/>
                </a:solidFill>
              </a:rPr>
              <a:t>his</a:t>
            </a:r>
            <a:r>
              <a:rPr lang="zh-CN" altLang="en-US" sz="2000" smtClean="0">
                <a:solidFill>
                  <a:srgbClr val="000000"/>
                </a:solidFill>
              </a:rPr>
              <a:t>；</a:t>
            </a:r>
            <a:r>
              <a:rPr lang="en-US" altLang="zh-CN" sz="2000" smtClean="0">
                <a:solidFill>
                  <a:srgbClr val="000000"/>
                </a:solidFill>
              </a:rPr>
              <a:t>7</a:t>
            </a:r>
            <a:r>
              <a:rPr lang="zh-CN" altLang="en-US" sz="2000" smtClean="0">
                <a:solidFill>
                  <a:srgbClr val="000000"/>
                </a:solidFill>
              </a:rPr>
              <a:t>状态</a:t>
            </a:r>
          </a:p>
          <a:p>
            <a:pPr lvl="2" eaLnBrk="1" hangingPunct="1">
              <a:lnSpc>
                <a:spcPct val="80000"/>
              </a:lnSpc>
            </a:pPr>
            <a:r>
              <a:rPr lang="en-US" altLang="zh-CN" sz="1800" smtClean="0">
                <a:solidFill>
                  <a:srgbClr val="000000"/>
                </a:solidFill>
              </a:rPr>
              <a:t>Base[4]=-116</a:t>
            </a:r>
          </a:p>
          <a:p>
            <a:pPr lvl="1" eaLnBrk="1" hangingPunct="1">
              <a:lnSpc>
                <a:spcPct val="80000"/>
              </a:lnSpc>
            </a:pPr>
            <a:r>
              <a:rPr lang="en-US" altLang="zh-CN" sz="2000" smtClean="0">
                <a:solidFill>
                  <a:srgbClr val="000000"/>
                </a:solidFill>
              </a:rPr>
              <a:t>5</a:t>
            </a:r>
            <a:r>
              <a:rPr lang="zh-CN" altLang="en-US" sz="2000" smtClean="0">
                <a:solidFill>
                  <a:srgbClr val="000000"/>
                </a:solidFill>
              </a:rPr>
              <a:t>状态： </a:t>
            </a:r>
            <a:r>
              <a:rPr lang="en-US" altLang="zh-CN" sz="2000" smtClean="0">
                <a:solidFill>
                  <a:srgbClr val="000000"/>
                </a:solidFill>
              </a:rPr>
              <a:t>she</a:t>
            </a:r>
            <a:r>
              <a:rPr lang="zh-CN" altLang="en-US" sz="2000" smtClean="0">
                <a:solidFill>
                  <a:srgbClr val="000000"/>
                </a:solidFill>
              </a:rPr>
              <a:t>；</a:t>
            </a:r>
            <a:r>
              <a:rPr lang="en-US" altLang="zh-CN" sz="2000" smtClean="0">
                <a:solidFill>
                  <a:srgbClr val="000000"/>
                </a:solidFill>
              </a:rPr>
              <a:t>8</a:t>
            </a:r>
            <a:r>
              <a:rPr lang="zh-CN" altLang="en-US" sz="2000" smtClean="0">
                <a:solidFill>
                  <a:srgbClr val="000000"/>
                </a:solidFill>
              </a:rPr>
              <a:t>状态</a:t>
            </a:r>
          </a:p>
          <a:p>
            <a:pPr lvl="2" eaLnBrk="1" hangingPunct="1">
              <a:lnSpc>
                <a:spcPct val="80000"/>
              </a:lnSpc>
            </a:pPr>
            <a:r>
              <a:rPr lang="en-US" altLang="zh-CN" sz="1800" smtClean="0">
                <a:solidFill>
                  <a:srgbClr val="000000"/>
                </a:solidFill>
              </a:rPr>
              <a:t>Base[5]=-97</a:t>
            </a:r>
          </a:p>
          <a:p>
            <a:pPr eaLnBrk="1" hangingPunct="1">
              <a:lnSpc>
                <a:spcPct val="80000"/>
              </a:lnSpc>
            </a:pPr>
            <a:r>
              <a:rPr lang="en-US" altLang="zh-CN" sz="2400" smtClean="0">
                <a:solidFill>
                  <a:srgbClr val="000000"/>
                </a:solidFill>
              </a:rPr>
              <a:t>Check</a:t>
            </a:r>
            <a:r>
              <a:rPr lang="zh-CN" altLang="en-US" sz="2400" smtClean="0">
                <a:solidFill>
                  <a:srgbClr val="000000"/>
                </a:solidFill>
              </a:rPr>
              <a:t>表：</a:t>
            </a:r>
          </a:p>
          <a:p>
            <a:pPr lvl="1" eaLnBrk="1" hangingPunct="1">
              <a:lnSpc>
                <a:spcPct val="80000"/>
              </a:lnSpc>
            </a:pPr>
            <a:r>
              <a:rPr lang="en-US" altLang="zh-CN" sz="2000" smtClean="0">
                <a:solidFill>
                  <a:srgbClr val="000000"/>
                </a:solidFill>
              </a:rPr>
              <a:t>Check[6]=3; Check[7]=4; Check[8]=5;</a:t>
            </a:r>
          </a:p>
        </p:txBody>
      </p:sp>
      <p:sp>
        <p:nvSpPr>
          <p:cNvPr id="149506" name="Rectangle 3"/>
          <p:cNvSpPr>
            <a:spLocks noGrp="1" noChangeArrowheads="1"/>
          </p:cNvSpPr>
          <p:nvPr>
            <p:ph type="title"/>
          </p:nvPr>
        </p:nvSpPr>
        <p:spPr>
          <a:xfrm>
            <a:off x="539750" y="765175"/>
            <a:ext cx="8229600" cy="711200"/>
          </a:xfrm>
        </p:spPr>
        <p:txBody>
          <a:bodyPr/>
          <a:lstStyle/>
          <a:p>
            <a:pPr eaLnBrk="1" hangingPunct="1"/>
            <a:r>
              <a:rPr lang="zh-CN" altLang="en-US" smtClean="0">
                <a:solidFill>
                  <a:schemeClr val="tx1"/>
                </a:solidFill>
              </a:rPr>
              <a:t>模式集</a:t>
            </a:r>
            <a:r>
              <a:rPr lang="en-US" altLang="zh-CN" smtClean="0">
                <a:solidFill>
                  <a:schemeClr val="tx1"/>
                </a:solidFill>
              </a:rPr>
              <a:t>{</a:t>
            </a:r>
            <a:r>
              <a:rPr lang="en-US" altLang="zh-CN" i="1" smtClean="0">
                <a:solidFill>
                  <a:schemeClr val="tx1"/>
                </a:solidFill>
              </a:rPr>
              <a:t>he, she, his, hers</a:t>
            </a:r>
            <a:r>
              <a:rPr lang="en-US" altLang="zh-CN" smtClean="0">
                <a:solidFill>
                  <a:schemeClr val="tx1"/>
                </a:solidFill>
              </a:rPr>
              <a:t>}</a:t>
            </a:r>
          </a:p>
        </p:txBody>
      </p:sp>
      <p:graphicFrame>
        <p:nvGraphicFramePr>
          <p:cNvPr id="1358942" name="Group 94"/>
          <p:cNvGraphicFramePr>
            <a:graphicFrameLocks noGrp="1"/>
          </p:cNvGraphicFramePr>
          <p:nvPr>
            <p:ph idx="1"/>
          </p:nvPr>
        </p:nvGraphicFramePr>
        <p:xfrm>
          <a:off x="468313" y="2492375"/>
          <a:ext cx="8224837" cy="928688"/>
        </p:xfrm>
        <a:graphic>
          <a:graphicData uri="http://schemas.openxmlformats.org/drawingml/2006/table">
            <a:tbl>
              <a:tblPr/>
              <a:tblGrid>
                <a:gridCol w="334962"/>
                <a:gridCol w="339725"/>
                <a:gridCol w="333375"/>
                <a:gridCol w="333375"/>
                <a:gridCol w="333375"/>
                <a:gridCol w="333375"/>
                <a:gridCol w="334963"/>
                <a:gridCol w="333375"/>
                <a:gridCol w="334962"/>
                <a:gridCol w="333375"/>
                <a:gridCol w="444500"/>
                <a:gridCol w="442913"/>
                <a:gridCol w="442912"/>
                <a:gridCol w="442913"/>
                <a:gridCol w="446087"/>
                <a:gridCol w="442913"/>
                <a:gridCol w="444500"/>
                <a:gridCol w="441325"/>
                <a:gridCol w="444500"/>
                <a:gridCol w="444500"/>
                <a:gridCol w="442912"/>
              </a:tblGrid>
              <a:tr h="254000">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0</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2</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3</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4</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5</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6</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7</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8</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9</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10</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11</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12</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13</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14</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15</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16</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17</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18</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19</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2738">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0</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Arial" charset="0"/>
                          <a:ea typeface="楷体_GB2312" pitchFamily="49"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Arial" charset="0"/>
                          <a:ea typeface="楷体_GB2312" pitchFamily="49" charset="-122"/>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楷体_GB2312" pitchFamily="49" charset="-122"/>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楷体_GB2312" pitchFamily="49" charset="-122"/>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Arial" charset="0"/>
                          <a:ea typeface="楷体_GB2312" pitchFamily="49"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楷体_GB2312" pitchFamily="49" charset="-122"/>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Arial" charset="0"/>
                          <a:ea typeface="楷体_GB2312" pitchFamily="49"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h</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Arial" charset="0"/>
                          <a:ea typeface="楷体_GB2312" pitchFamily="49" charset="-122"/>
                        </a:rPr>
                        <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Arial" charset="0"/>
                          <a:ea typeface="楷体_GB2312" pitchFamily="49" charset="-122"/>
                        </a:rPr>
                        <a:t>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楷体_GB2312" pitchFamily="49" charset="-122"/>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楷体_GB2312" pitchFamily="49" charset="-122"/>
                        </a:rPr>
                        <a: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Arial" charset="0"/>
                          <a:ea typeface="楷体_GB2312" pitchFamily="49" charset="-122"/>
                        </a:rPr>
                        <a:t>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楷体_GB2312" pitchFamily="49" charset="-122"/>
                        </a:rPr>
                        <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Arial" charset="0"/>
                          <a:ea typeface="楷体_GB2312" pitchFamily="49" charset="-122"/>
                        </a:rPr>
                        <a: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149597" name="Group 95"/>
          <p:cNvGrpSpPr>
            <a:grpSpLocks/>
          </p:cNvGrpSpPr>
          <p:nvPr/>
        </p:nvGrpSpPr>
        <p:grpSpPr bwMode="auto">
          <a:xfrm>
            <a:off x="5435600" y="3789363"/>
            <a:ext cx="3600450" cy="1873250"/>
            <a:chOff x="1066" y="1388"/>
            <a:chExt cx="3900" cy="2087"/>
          </a:xfrm>
        </p:grpSpPr>
        <p:sp>
          <p:nvSpPr>
            <p:cNvPr id="149598" name="Oval 96"/>
            <p:cNvSpPr>
              <a:spLocks noChangeArrowheads="1"/>
            </p:cNvSpPr>
            <p:nvPr/>
          </p:nvSpPr>
          <p:spPr bwMode="auto">
            <a:xfrm>
              <a:off x="1066" y="1479"/>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Root</a:t>
              </a:r>
            </a:p>
          </p:txBody>
        </p:sp>
        <p:sp>
          <p:nvSpPr>
            <p:cNvPr id="149599" name="Oval 97"/>
            <p:cNvSpPr>
              <a:spLocks noChangeArrowheads="1"/>
            </p:cNvSpPr>
            <p:nvPr/>
          </p:nvSpPr>
          <p:spPr bwMode="auto">
            <a:xfrm>
              <a:off x="2154" y="1480"/>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3200">
                  <a:solidFill>
                    <a:srgbClr val="272777"/>
                  </a:solidFill>
                </a:rPr>
                <a:t>h</a:t>
              </a:r>
            </a:p>
          </p:txBody>
        </p:sp>
        <p:sp>
          <p:nvSpPr>
            <p:cNvPr id="149600" name="Oval 98"/>
            <p:cNvSpPr>
              <a:spLocks noChangeArrowheads="1"/>
            </p:cNvSpPr>
            <p:nvPr/>
          </p:nvSpPr>
          <p:spPr bwMode="auto">
            <a:xfrm>
              <a:off x="3016" y="1479"/>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3200">
                  <a:solidFill>
                    <a:srgbClr val="272777"/>
                  </a:solidFill>
                </a:rPr>
                <a:t>e</a:t>
              </a:r>
            </a:p>
          </p:txBody>
        </p:sp>
        <p:sp>
          <p:nvSpPr>
            <p:cNvPr id="149601" name="Oval 99"/>
            <p:cNvSpPr>
              <a:spLocks noChangeArrowheads="1"/>
            </p:cNvSpPr>
            <p:nvPr/>
          </p:nvSpPr>
          <p:spPr bwMode="auto">
            <a:xfrm>
              <a:off x="3787" y="1479"/>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3200">
                  <a:solidFill>
                    <a:srgbClr val="272777"/>
                  </a:solidFill>
                </a:rPr>
                <a:t>r</a:t>
              </a:r>
            </a:p>
          </p:txBody>
        </p:sp>
        <p:sp>
          <p:nvSpPr>
            <p:cNvPr id="149602" name="Oval 100"/>
            <p:cNvSpPr>
              <a:spLocks noChangeArrowheads="1"/>
            </p:cNvSpPr>
            <p:nvPr/>
          </p:nvSpPr>
          <p:spPr bwMode="auto">
            <a:xfrm>
              <a:off x="4558" y="1479"/>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3200">
                  <a:solidFill>
                    <a:srgbClr val="272777"/>
                  </a:solidFill>
                </a:rPr>
                <a:t>s</a:t>
              </a:r>
            </a:p>
          </p:txBody>
        </p:sp>
        <p:sp>
          <p:nvSpPr>
            <p:cNvPr id="149603" name="Oval 101"/>
            <p:cNvSpPr>
              <a:spLocks noChangeArrowheads="1"/>
            </p:cNvSpPr>
            <p:nvPr/>
          </p:nvSpPr>
          <p:spPr bwMode="auto">
            <a:xfrm>
              <a:off x="2971" y="2341"/>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3200">
                  <a:solidFill>
                    <a:srgbClr val="272777"/>
                  </a:solidFill>
                </a:rPr>
                <a:t>i</a:t>
              </a:r>
            </a:p>
          </p:txBody>
        </p:sp>
        <p:sp>
          <p:nvSpPr>
            <p:cNvPr id="149604" name="Oval 102"/>
            <p:cNvSpPr>
              <a:spLocks noChangeArrowheads="1"/>
            </p:cNvSpPr>
            <p:nvPr/>
          </p:nvSpPr>
          <p:spPr bwMode="auto">
            <a:xfrm>
              <a:off x="3787" y="2341"/>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3200">
                  <a:solidFill>
                    <a:srgbClr val="272777"/>
                  </a:solidFill>
                </a:rPr>
                <a:t>s</a:t>
              </a:r>
            </a:p>
          </p:txBody>
        </p:sp>
        <p:sp>
          <p:nvSpPr>
            <p:cNvPr id="149605" name="Oval 103"/>
            <p:cNvSpPr>
              <a:spLocks noChangeArrowheads="1"/>
            </p:cNvSpPr>
            <p:nvPr/>
          </p:nvSpPr>
          <p:spPr bwMode="auto">
            <a:xfrm>
              <a:off x="2245" y="3067"/>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3200">
                  <a:solidFill>
                    <a:srgbClr val="272777"/>
                  </a:solidFill>
                </a:rPr>
                <a:t>s</a:t>
              </a:r>
            </a:p>
          </p:txBody>
        </p:sp>
        <p:sp>
          <p:nvSpPr>
            <p:cNvPr id="149606" name="Oval 104"/>
            <p:cNvSpPr>
              <a:spLocks noChangeArrowheads="1"/>
            </p:cNvSpPr>
            <p:nvPr/>
          </p:nvSpPr>
          <p:spPr bwMode="auto">
            <a:xfrm>
              <a:off x="3016" y="3021"/>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3200">
                  <a:solidFill>
                    <a:srgbClr val="272777"/>
                  </a:solidFill>
                </a:rPr>
                <a:t>h</a:t>
              </a:r>
            </a:p>
          </p:txBody>
        </p:sp>
        <p:sp>
          <p:nvSpPr>
            <p:cNvPr id="149607" name="Oval 105"/>
            <p:cNvSpPr>
              <a:spLocks noChangeArrowheads="1"/>
            </p:cNvSpPr>
            <p:nvPr/>
          </p:nvSpPr>
          <p:spPr bwMode="auto">
            <a:xfrm>
              <a:off x="3787" y="3021"/>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3200">
                  <a:solidFill>
                    <a:srgbClr val="272777"/>
                  </a:solidFill>
                </a:rPr>
                <a:t>e</a:t>
              </a:r>
            </a:p>
          </p:txBody>
        </p:sp>
        <p:cxnSp>
          <p:nvCxnSpPr>
            <p:cNvPr id="149608" name="AutoShape 106"/>
            <p:cNvCxnSpPr>
              <a:cxnSpLocks noChangeShapeType="1"/>
              <a:stCxn id="149598" idx="4"/>
              <a:endCxn id="149605" idx="2"/>
            </p:cNvCxnSpPr>
            <p:nvPr/>
          </p:nvCxnSpPr>
          <p:spPr bwMode="auto">
            <a:xfrm rot="16200000" flipH="1">
              <a:off x="1066" y="2091"/>
              <a:ext cx="1384" cy="975"/>
            </a:xfrm>
            <a:prstGeom prst="bentConnector2">
              <a:avLst/>
            </a:prstGeom>
            <a:noFill/>
            <a:ln w="9525">
              <a:solidFill>
                <a:schemeClr val="tx1"/>
              </a:solidFill>
              <a:miter lim="800000"/>
              <a:headEnd/>
              <a:tailEnd type="triangle" w="med" len="med"/>
            </a:ln>
          </p:spPr>
        </p:cxnSp>
        <p:sp>
          <p:nvSpPr>
            <p:cNvPr id="149609" name="Line 107"/>
            <p:cNvSpPr>
              <a:spLocks noChangeShapeType="1"/>
            </p:cNvSpPr>
            <p:nvPr/>
          </p:nvSpPr>
          <p:spPr bwMode="auto">
            <a:xfrm>
              <a:off x="1474" y="1661"/>
              <a:ext cx="680" cy="0"/>
            </a:xfrm>
            <a:prstGeom prst="line">
              <a:avLst/>
            </a:prstGeom>
            <a:noFill/>
            <a:ln w="9525">
              <a:solidFill>
                <a:schemeClr val="tx1"/>
              </a:solidFill>
              <a:round/>
              <a:headEnd/>
              <a:tailEnd type="triangle" w="med" len="med"/>
            </a:ln>
          </p:spPr>
          <p:txBody>
            <a:bodyPr/>
            <a:lstStyle/>
            <a:p>
              <a:endParaRPr lang="zh-CN" altLang="en-US"/>
            </a:p>
          </p:txBody>
        </p:sp>
        <p:sp>
          <p:nvSpPr>
            <p:cNvPr id="149610" name="Line 108"/>
            <p:cNvSpPr>
              <a:spLocks noChangeShapeType="1"/>
            </p:cNvSpPr>
            <p:nvPr/>
          </p:nvSpPr>
          <p:spPr bwMode="auto">
            <a:xfrm>
              <a:off x="2562" y="1661"/>
              <a:ext cx="454" cy="0"/>
            </a:xfrm>
            <a:prstGeom prst="line">
              <a:avLst/>
            </a:prstGeom>
            <a:noFill/>
            <a:ln w="9525">
              <a:solidFill>
                <a:schemeClr val="tx1"/>
              </a:solidFill>
              <a:round/>
              <a:headEnd/>
              <a:tailEnd type="triangle" w="med" len="med"/>
            </a:ln>
          </p:spPr>
          <p:txBody>
            <a:bodyPr/>
            <a:lstStyle/>
            <a:p>
              <a:endParaRPr lang="zh-CN" altLang="en-US"/>
            </a:p>
          </p:txBody>
        </p:sp>
        <p:sp>
          <p:nvSpPr>
            <p:cNvPr id="149611" name="Line 109"/>
            <p:cNvSpPr>
              <a:spLocks noChangeShapeType="1"/>
            </p:cNvSpPr>
            <p:nvPr/>
          </p:nvSpPr>
          <p:spPr bwMode="auto">
            <a:xfrm>
              <a:off x="3424" y="1661"/>
              <a:ext cx="363" cy="0"/>
            </a:xfrm>
            <a:prstGeom prst="line">
              <a:avLst/>
            </a:prstGeom>
            <a:noFill/>
            <a:ln w="9525">
              <a:solidFill>
                <a:schemeClr val="tx1"/>
              </a:solidFill>
              <a:round/>
              <a:headEnd/>
              <a:tailEnd type="triangle" w="med" len="med"/>
            </a:ln>
          </p:spPr>
          <p:txBody>
            <a:bodyPr/>
            <a:lstStyle/>
            <a:p>
              <a:endParaRPr lang="zh-CN" altLang="en-US"/>
            </a:p>
          </p:txBody>
        </p:sp>
        <p:sp>
          <p:nvSpPr>
            <p:cNvPr id="149612" name="Line 110"/>
            <p:cNvSpPr>
              <a:spLocks noChangeShapeType="1"/>
            </p:cNvSpPr>
            <p:nvPr/>
          </p:nvSpPr>
          <p:spPr bwMode="auto">
            <a:xfrm>
              <a:off x="4195" y="1661"/>
              <a:ext cx="363" cy="0"/>
            </a:xfrm>
            <a:prstGeom prst="line">
              <a:avLst/>
            </a:prstGeom>
            <a:noFill/>
            <a:ln w="9525">
              <a:solidFill>
                <a:schemeClr val="tx1"/>
              </a:solidFill>
              <a:round/>
              <a:headEnd/>
              <a:tailEnd type="triangle" w="med" len="med"/>
            </a:ln>
          </p:spPr>
          <p:txBody>
            <a:bodyPr/>
            <a:lstStyle/>
            <a:p>
              <a:endParaRPr lang="zh-CN" altLang="en-US"/>
            </a:p>
          </p:txBody>
        </p:sp>
        <p:cxnSp>
          <p:nvCxnSpPr>
            <p:cNvPr id="149613" name="AutoShape 111"/>
            <p:cNvCxnSpPr>
              <a:cxnSpLocks noChangeShapeType="1"/>
              <a:stCxn id="149599" idx="4"/>
              <a:endCxn id="149603" idx="2"/>
            </p:cNvCxnSpPr>
            <p:nvPr/>
          </p:nvCxnSpPr>
          <p:spPr bwMode="auto">
            <a:xfrm rot="16200000" flipH="1">
              <a:off x="2336" y="1910"/>
              <a:ext cx="657" cy="613"/>
            </a:xfrm>
            <a:prstGeom prst="bentConnector2">
              <a:avLst/>
            </a:prstGeom>
            <a:noFill/>
            <a:ln w="9525">
              <a:solidFill>
                <a:schemeClr val="tx1"/>
              </a:solidFill>
              <a:miter lim="800000"/>
              <a:headEnd/>
              <a:tailEnd type="triangle" w="med" len="med"/>
            </a:ln>
          </p:spPr>
        </p:cxnSp>
        <p:sp>
          <p:nvSpPr>
            <p:cNvPr id="149614" name="Line 112"/>
            <p:cNvSpPr>
              <a:spLocks noChangeShapeType="1"/>
            </p:cNvSpPr>
            <p:nvPr/>
          </p:nvSpPr>
          <p:spPr bwMode="auto">
            <a:xfrm>
              <a:off x="2653" y="3248"/>
              <a:ext cx="363" cy="0"/>
            </a:xfrm>
            <a:prstGeom prst="line">
              <a:avLst/>
            </a:prstGeom>
            <a:noFill/>
            <a:ln w="9525">
              <a:solidFill>
                <a:schemeClr val="tx1"/>
              </a:solidFill>
              <a:round/>
              <a:headEnd/>
              <a:tailEnd type="triangle" w="med" len="med"/>
            </a:ln>
          </p:spPr>
          <p:txBody>
            <a:bodyPr/>
            <a:lstStyle/>
            <a:p>
              <a:endParaRPr lang="zh-CN" altLang="en-US"/>
            </a:p>
          </p:txBody>
        </p:sp>
        <p:sp>
          <p:nvSpPr>
            <p:cNvPr id="149615" name="Line 113"/>
            <p:cNvSpPr>
              <a:spLocks noChangeShapeType="1"/>
            </p:cNvSpPr>
            <p:nvPr/>
          </p:nvSpPr>
          <p:spPr bwMode="auto">
            <a:xfrm>
              <a:off x="3424" y="3248"/>
              <a:ext cx="363" cy="0"/>
            </a:xfrm>
            <a:prstGeom prst="line">
              <a:avLst/>
            </a:prstGeom>
            <a:noFill/>
            <a:ln w="9525">
              <a:solidFill>
                <a:schemeClr val="tx1"/>
              </a:solidFill>
              <a:round/>
              <a:headEnd/>
              <a:tailEnd type="triangle" w="med" len="med"/>
            </a:ln>
          </p:spPr>
          <p:txBody>
            <a:bodyPr/>
            <a:lstStyle/>
            <a:p>
              <a:endParaRPr lang="zh-CN" altLang="en-US"/>
            </a:p>
          </p:txBody>
        </p:sp>
        <p:sp>
          <p:nvSpPr>
            <p:cNvPr id="149616" name="Line 114"/>
            <p:cNvSpPr>
              <a:spLocks noChangeShapeType="1"/>
            </p:cNvSpPr>
            <p:nvPr/>
          </p:nvSpPr>
          <p:spPr bwMode="auto">
            <a:xfrm>
              <a:off x="3379" y="2522"/>
              <a:ext cx="408" cy="0"/>
            </a:xfrm>
            <a:prstGeom prst="line">
              <a:avLst/>
            </a:prstGeom>
            <a:noFill/>
            <a:ln w="9525">
              <a:solidFill>
                <a:schemeClr val="tx1"/>
              </a:solidFill>
              <a:round/>
              <a:headEnd/>
              <a:tailEnd type="triangle" w="med" len="med"/>
            </a:ln>
          </p:spPr>
          <p:txBody>
            <a:bodyPr/>
            <a:lstStyle/>
            <a:p>
              <a:endParaRPr lang="zh-CN" altLang="en-US"/>
            </a:p>
          </p:txBody>
        </p:sp>
        <p:sp>
          <p:nvSpPr>
            <p:cNvPr id="149617" name="Text Box 115"/>
            <p:cNvSpPr txBox="1">
              <a:spLocks noChangeArrowheads="1"/>
            </p:cNvSpPr>
            <p:nvPr/>
          </p:nvSpPr>
          <p:spPr bwMode="auto">
            <a:xfrm>
              <a:off x="1609" y="1388"/>
              <a:ext cx="363" cy="646"/>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endParaRPr kumimoji="1" lang="zh-CN" altLang="en-US" sz="3200">
                <a:solidFill>
                  <a:srgbClr val="272777"/>
                </a:solidFill>
              </a:endParaRPr>
            </a:p>
          </p:txBody>
        </p:sp>
      </p:gr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2"/>
          <p:cNvSpPr>
            <a:spLocks noGrp="1" noChangeArrowheads="1"/>
          </p:cNvSpPr>
          <p:nvPr>
            <p:ph type="body" idx="4294967295"/>
          </p:nvPr>
        </p:nvSpPr>
        <p:spPr>
          <a:xfrm>
            <a:off x="755650" y="1341438"/>
            <a:ext cx="7924800" cy="5256212"/>
          </a:xfrm>
        </p:spPr>
        <p:txBody>
          <a:bodyPr/>
          <a:lstStyle/>
          <a:p>
            <a:pPr eaLnBrk="1" hangingPunct="1">
              <a:lnSpc>
                <a:spcPct val="90000"/>
              </a:lnSpc>
            </a:pPr>
            <a:r>
              <a:rPr lang="en-US" altLang="zh-CN" sz="2800" smtClean="0"/>
              <a:t>ASCII</a:t>
            </a:r>
            <a:r>
              <a:rPr lang="zh-CN" altLang="en-US" sz="2800" smtClean="0"/>
              <a:t>码</a:t>
            </a:r>
            <a:r>
              <a:rPr lang="en-US" altLang="zh-CN" sz="2800" smtClean="0"/>
              <a:t>h=104;s=115;e=101;i=105;r=114</a:t>
            </a:r>
          </a:p>
          <a:p>
            <a:pPr eaLnBrk="1" hangingPunct="1">
              <a:lnSpc>
                <a:spcPct val="90000"/>
              </a:lnSpc>
            </a:pPr>
            <a:r>
              <a:rPr lang="zh-CN" altLang="en-US" sz="2800" smtClean="0">
                <a:solidFill>
                  <a:srgbClr val="000000"/>
                </a:solidFill>
              </a:rPr>
              <a:t>模式集第四层</a:t>
            </a:r>
            <a:r>
              <a:rPr lang="en-US" altLang="zh-CN" sz="2800" smtClean="0">
                <a:solidFill>
                  <a:srgbClr val="000000"/>
                </a:solidFill>
              </a:rPr>
              <a:t>{s}</a:t>
            </a:r>
          </a:p>
          <a:p>
            <a:pPr eaLnBrk="1" hangingPunct="1">
              <a:lnSpc>
                <a:spcPct val="90000"/>
              </a:lnSpc>
            </a:pPr>
            <a:r>
              <a:rPr lang="en-US" altLang="zh-CN" sz="2800" smtClean="0">
                <a:solidFill>
                  <a:srgbClr val="000000"/>
                </a:solidFill>
              </a:rPr>
              <a:t>Next</a:t>
            </a:r>
            <a:r>
              <a:rPr lang="zh-CN" altLang="en-US" sz="2800" smtClean="0">
                <a:solidFill>
                  <a:srgbClr val="000000"/>
                </a:solidFill>
              </a:rPr>
              <a:t>表</a:t>
            </a:r>
            <a:r>
              <a:rPr lang="en-US" altLang="zh-CN" sz="2800" smtClean="0">
                <a:solidFill>
                  <a:srgbClr val="000000"/>
                </a:solidFill>
              </a:rPr>
              <a:t>:</a:t>
            </a:r>
            <a:r>
              <a:rPr lang="zh-CN" altLang="en-US" sz="2800" smtClean="0">
                <a:solidFill>
                  <a:srgbClr val="000000"/>
                </a:solidFill>
              </a:rPr>
              <a:t>产生</a:t>
            </a:r>
            <a:r>
              <a:rPr lang="en-US" altLang="zh-CN" sz="2800" smtClean="0">
                <a:solidFill>
                  <a:srgbClr val="000000"/>
                </a:solidFill>
              </a:rPr>
              <a:t>1</a:t>
            </a:r>
            <a:r>
              <a:rPr lang="zh-CN" altLang="en-US" sz="2800" smtClean="0">
                <a:solidFill>
                  <a:srgbClr val="000000"/>
                </a:solidFill>
              </a:rPr>
              <a:t>个新状态，状态</a:t>
            </a:r>
            <a:r>
              <a:rPr lang="en-US" altLang="zh-CN" sz="2800" smtClean="0">
                <a:solidFill>
                  <a:srgbClr val="000000"/>
                </a:solidFill>
              </a:rPr>
              <a:t>9</a:t>
            </a:r>
          </a:p>
          <a:p>
            <a:pPr eaLnBrk="1" hangingPunct="1">
              <a:lnSpc>
                <a:spcPct val="90000"/>
              </a:lnSpc>
            </a:pPr>
            <a:endParaRPr lang="zh-CN" altLang="en-US" sz="2800" smtClean="0">
              <a:solidFill>
                <a:srgbClr val="000000"/>
              </a:solidFill>
            </a:endParaRPr>
          </a:p>
          <a:p>
            <a:pPr eaLnBrk="1" hangingPunct="1">
              <a:lnSpc>
                <a:spcPct val="90000"/>
              </a:lnSpc>
            </a:pPr>
            <a:endParaRPr lang="zh-CN" altLang="en-US" sz="2800" smtClean="0">
              <a:solidFill>
                <a:srgbClr val="000000"/>
              </a:solidFill>
            </a:endParaRPr>
          </a:p>
          <a:p>
            <a:pPr eaLnBrk="1" hangingPunct="1">
              <a:lnSpc>
                <a:spcPct val="90000"/>
              </a:lnSpc>
            </a:pPr>
            <a:endParaRPr lang="en-US" altLang="zh-CN" sz="2800" smtClean="0">
              <a:solidFill>
                <a:srgbClr val="000000"/>
              </a:solidFill>
            </a:endParaRPr>
          </a:p>
          <a:p>
            <a:pPr eaLnBrk="1" hangingPunct="1">
              <a:lnSpc>
                <a:spcPct val="90000"/>
              </a:lnSpc>
            </a:pPr>
            <a:r>
              <a:rPr lang="en-US" altLang="zh-CN" sz="2800" smtClean="0">
                <a:solidFill>
                  <a:srgbClr val="000000"/>
                </a:solidFill>
              </a:rPr>
              <a:t>Base</a:t>
            </a:r>
            <a:r>
              <a:rPr lang="zh-CN" altLang="en-US" sz="2800" smtClean="0">
                <a:solidFill>
                  <a:srgbClr val="000000"/>
                </a:solidFill>
              </a:rPr>
              <a:t>表：</a:t>
            </a:r>
          </a:p>
          <a:p>
            <a:pPr lvl="1" eaLnBrk="1" hangingPunct="1">
              <a:lnSpc>
                <a:spcPct val="90000"/>
              </a:lnSpc>
            </a:pPr>
            <a:r>
              <a:rPr lang="en-US" altLang="zh-CN" sz="2400" smtClean="0">
                <a:solidFill>
                  <a:srgbClr val="000000"/>
                </a:solidFill>
              </a:rPr>
              <a:t>6</a:t>
            </a:r>
            <a:r>
              <a:rPr lang="zh-CN" altLang="en-US" sz="2400" smtClean="0">
                <a:solidFill>
                  <a:srgbClr val="000000"/>
                </a:solidFill>
              </a:rPr>
              <a:t>状态：</a:t>
            </a:r>
            <a:r>
              <a:rPr lang="en-US" altLang="zh-CN" sz="2400" smtClean="0">
                <a:solidFill>
                  <a:srgbClr val="000000"/>
                </a:solidFill>
              </a:rPr>
              <a:t>hers;  9</a:t>
            </a:r>
            <a:r>
              <a:rPr lang="zh-CN" altLang="en-US" sz="2400" smtClean="0">
                <a:solidFill>
                  <a:srgbClr val="000000"/>
                </a:solidFill>
              </a:rPr>
              <a:t>状态</a:t>
            </a:r>
          </a:p>
          <a:p>
            <a:pPr lvl="2" eaLnBrk="1" hangingPunct="1">
              <a:lnSpc>
                <a:spcPct val="90000"/>
              </a:lnSpc>
            </a:pPr>
            <a:r>
              <a:rPr lang="en-US" altLang="zh-CN" sz="2000" smtClean="0">
                <a:solidFill>
                  <a:srgbClr val="000000"/>
                </a:solidFill>
              </a:rPr>
              <a:t>Base[6]=-111</a:t>
            </a:r>
          </a:p>
          <a:p>
            <a:pPr eaLnBrk="1" hangingPunct="1">
              <a:lnSpc>
                <a:spcPct val="90000"/>
              </a:lnSpc>
            </a:pPr>
            <a:r>
              <a:rPr lang="en-US" altLang="zh-CN" sz="2800" smtClean="0">
                <a:solidFill>
                  <a:srgbClr val="000000"/>
                </a:solidFill>
              </a:rPr>
              <a:t>Check</a:t>
            </a:r>
            <a:r>
              <a:rPr lang="zh-CN" altLang="en-US" sz="2800" smtClean="0">
                <a:solidFill>
                  <a:srgbClr val="000000"/>
                </a:solidFill>
              </a:rPr>
              <a:t>表：</a:t>
            </a:r>
          </a:p>
          <a:p>
            <a:pPr lvl="1" eaLnBrk="1" hangingPunct="1">
              <a:lnSpc>
                <a:spcPct val="90000"/>
              </a:lnSpc>
            </a:pPr>
            <a:r>
              <a:rPr lang="en-US" altLang="zh-CN" sz="2400" smtClean="0">
                <a:solidFill>
                  <a:srgbClr val="000000"/>
                </a:solidFill>
              </a:rPr>
              <a:t>Check[9]=6; </a:t>
            </a:r>
          </a:p>
        </p:txBody>
      </p:sp>
      <p:sp>
        <p:nvSpPr>
          <p:cNvPr id="150530" name="Rectangle 3"/>
          <p:cNvSpPr>
            <a:spLocks noGrp="1" noChangeArrowheads="1"/>
          </p:cNvSpPr>
          <p:nvPr>
            <p:ph type="title"/>
          </p:nvPr>
        </p:nvSpPr>
        <p:spPr>
          <a:xfrm>
            <a:off x="468313" y="692150"/>
            <a:ext cx="8229600" cy="711200"/>
          </a:xfrm>
        </p:spPr>
        <p:txBody>
          <a:bodyPr/>
          <a:lstStyle/>
          <a:p>
            <a:pPr eaLnBrk="1" hangingPunct="1"/>
            <a:r>
              <a:rPr lang="zh-CN" altLang="en-US" smtClean="0">
                <a:solidFill>
                  <a:schemeClr val="tx1"/>
                </a:solidFill>
              </a:rPr>
              <a:t>模式集</a:t>
            </a:r>
            <a:r>
              <a:rPr lang="en-US" altLang="zh-CN" smtClean="0">
                <a:solidFill>
                  <a:schemeClr val="tx1"/>
                </a:solidFill>
              </a:rPr>
              <a:t>{</a:t>
            </a:r>
            <a:r>
              <a:rPr lang="en-US" altLang="zh-CN" i="1" smtClean="0">
                <a:solidFill>
                  <a:schemeClr val="tx1"/>
                </a:solidFill>
              </a:rPr>
              <a:t>he, she, his, hers</a:t>
            </a:r>
            <a:r>
              <a:rPr lang="en-US" altLang="zh-CN" smtClean="0">
                <a:solidFill>
                  <a:schemeClr val="tx1"/>
                </a:solidFill>
              </a:rPr>
              <a:t>}</a:t>
            </a:r>
          </a:p>
        </p:txBody>
      </p:sp>
      <p:graphicFrame>
        <p:nvGraphicFramePr>
          <p:cNvPr id="1359966" name="Group 94"/>
          <p:cNvGraphicFramePr>
            <a:graphicFrameLocks noGrp="1"/>
          </p:cNvGraphicFramePr>
          <p:nvPr>
            <p:ph idx="1"/>
          </p:nvPr>
        </p:nvGraphicFramePr>
        <p:xfrm>
          <a:off x="468313" y="3068638"/>
          <a:ext cx="8224837" cy="928688"/>
        </p:xfrm>
        <a:graphic>
          <a:graphicData uri="http://schemas.openxmlformats.org/drawingml/2006/table">
            <a:tbl>
              <a:tblPr/>
              <a:tblGrid>
                <a:gridCol w="334962"/>
                <a:gridCol w="339725"/>
                <a:gridCol w="333375"/>
                <a:gridCol w="333375"/>
                <a:gridCol w="333375"/>
                <a:gridCol w="333375"/>
                <a:gridCol w="334963"/>
                <a:gridCol w="333375"/>
                <a:gridCol w="334962"/>
                <a:gridCol w="333375"/>
                <a:gridCol w="444500"/>
                <a:gridCol w="442913"/>
                <a:gridCol w="442912"/>
                <a:gridCol w="442913"/>
                <a:gridCol w="446087"/>
                <a:gridCol w="442913"/>
                <a:gridCol w="444500"/>
                <a:gridCol w="441325"/>
                <a:gridCol w="444500"/>
                <a:gridCol w="444500"/>
                <a:gridCol w="442912"/>
              </a:tblGrid>
              <a:tr h="285750">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0</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2</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3</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4</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5</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6</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7</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8</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9</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10</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11</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12</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13</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14</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15</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16</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17</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18</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19</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2738">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0</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1</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Arial" charset="0"/>
                          <a:ea typeface="楷体_GB2312" pitchFamily="49"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Arial" charset="0"/>
                          <a:ea typeface="楷体_GB2312" pitchFamily="49" charset="-122"/>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楷体_GB2312" pitchFamily="49" charset="-122"/>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楷体_GB2312" pitchFamily="49" charset="-122"/>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Arial" charset="0"/>
                          <a:ea typeface="楷体_GB2312" pitchFamily="49"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楷体_GB2312" pitchFamily="49" charset="-122"/>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FF3300"/>
                          </a:solidFill>
                          <a:effectLst/>
                          <a:latin typeface="Arial" charset="0"/>
                          <a:ea typeface="楷体_GB2312" pitchFamily="49" charset="-122"/>
                        </a:rPr>
                        <a:t>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Arial" charset="0"/>
                          <a:ea typeface="楷体_GB2312" pitchFamily="49"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楷体_GB2312" pitchFamily="49" charset="-122"/>
                        </a:rPr>
                        <a:t>h</a:t>
                      </a:r>
                      <a:endParaRPr kumimoji="0" lang="en-US" altLang="zh-CN"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Arial" charset="0"/>
                          <a:ea typeface="楷体_GB2312" pitchFamily="49" charset="-122"/>
                        </a:rPr>
                        <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Arial" charset="0"/>
                          <a:ea typeface="楷体_GB2312" pitchFamily="49" charset="-122"/>
                        </a:rPr>
                        <a:t>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楷体_GB2312" pitchFamily="49" charset="-122"/>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楷体_GB2312" pitchFamily="49" charset="-122"/>
                        </a:rPr>
                        <a: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Arial" charset="0"/>
                          <a:ea typeface="楷体_GB2312" pitchFamily="49" charset="-122"/>
                        </a:rPr>
                        <a:t>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楷体_GB2312" pitchFamily="49" charset="-122"/>
                        </a:rPr>
                        <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rgbClr val="FF3300"/>
                          </a:solidFill>
                          <a:effectLst/>
                          <a:latin typeface="Arial" charset="0"/>
                          <a:ea typeface="楷体_GB2312" pitchFamily="49" charset="-122"/>
                        </a:rPr>
                        <a: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Arial" charset="0"/>
                          <a:ea typeface="楷体_GB2312" pitchFamily="49" charset="-122"/>
                        </a:rPr>
                        <a: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150621" name="Group 95"/>
          <p:cNvGrpSpPr>
            <a:grpSpLocks/>
          </p:cNvGrpSpPr>
          <p:nvPr/>
        </p:nvGrpSpPr>
        <p:grpSpPr bwMode="auto">
          <a:xfrm>
            <a:off x="5003800" y="4508500"/>
            <a:ext cx="3600450" cy="1873250"/>
            <a:chOff x="1066" y="1388"/>
            <a:chExt cx="3900" cy="2087"/>
          </a:xfrm>
        </p:grpSpPr>
        <p:sp>
          <p:nvSpPr>
            <p:cNvPr id="150622" name="Oval 96"/>
            <p:cNvSpPr>
              <a:spLocks noChangeArrowheads="1"/>
            </p:cNvSpPr>
            <p:nvPr/>
          </p:nvSpPr>
          <p:spPr bwMode="auto">
            <a:xfrm>
              <a:off x="1066" y="1479"/>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Root</a:t>
              </a:r>
            </a:p>
          </p:txBody>
        </p:sp>
        <p:sp>
          <p:nvSpPr>
            <p:cNvPr id="150623" name="Oval 97"/>
            <p:cNvSpPr>
              <a:spLocks noChangeArrowheads="1"/>
            </p:cNvSpPr>
            <p:nvPr/>
          </p:nvSpPr>
          <p:spPr bwMode="auto">
            <a:xfrm>
              <a:off x="2154" y="1480"/>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3200">
                  <a:solidFill>
                    <a:srgbClr val="272777"/>
                  </a:solidFill>
                </a:rPr>
                <a:t>h</a:t>
              </a:r>
            </a:p>
          </p:txBody>
        </p:sp>
        <p:sp>
          <p:nvSpPr>
            <p:cNvPr id="150624" name="Oval 98"/>
            <p:cNvSpPr>
              <a:spLocks noChangeArrowheads="1"/>
            </p:cNvSpPr>
            <p:nvPr/>
          </p:nvSpPr>
          <p:spPr bwMode="auto">
            <a:xfrm>
              <a:off x="3016" y="1479"/>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3200">
                  <a:solidFill>
                    <a:srgbClr val="272777"/>
                  </a:solidFill>
                </a:rPr>
                <a:t>e</a:t>
              </a:r>
            </a:p>
          </p:txBody>
        </p:sp>
        <p:sp>
          <p:nvSpPr>
            <p:cNvPr id="150625" name="Oval 99"/>
            <p:cNvSpPr>
              <a:spLocks noChangeArrowheads="1"/>
            </p:cNvSpPr>
            <p:nvPr/>
          </p:nvSpPr>
          <p:spPr bwMode="auto">
            <a:xfrm>
              <a:off x="3787" y="1479"/>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3200">
                  <a:solidFill>
                    <a:srgbClr val="272777"/>
                  </a:solidFill>
                </a:rPr>
                <a:t>r</a:t>
              </a:r>
            </a:p>
          </p:txBody>
        </p:sp>
        <p:sp>
          <p:nvSpPr>
            <p:cNvPr id="150626" name="Oval 100"/>
            <p:cNvSpPr>
              <a:spLocks noChangeArrowheads="1"/>
            </p:cNvSpPr>
            <p:nvPr/>
          </p:nvSpPr>
          <p:spPr bwMode="auto">
            <a:xfrm>
              <a:off x="4558" y="1479"/>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3200">
                  <a:solidFill>
                    <a:srgbClr val="272777"/>
                  </a:solidFill>
                </a:rPr>
                <a:t>s</a:t>
              </a:r>
            </a:p>
          </p:txBody>
        </p:sp>
        <p:sp>
          <p:nvSpPr>
            <p:cNvPr id="150627" name="Oval 101"/>
            <p:cNvSpPr>
              <a:spLocks noChangeArrowheads="1"/>
            </p:cNvSpPr>
            <p:nvPr/>
          </p:nvSpPr>
          <p:spPr bwMode="auto">
            <a:xfrm>
              <a:off x="2971" y="2341"/>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3200">
                  <a:solidFill>
                    <a:srgbClr val="272777"/>
                  </a:solidFill>
                </a:rPr>
                <a:t>i</a:t>
              </a:r>
            </a:p>
          </p:txBody>
        </p:sp>
        <p:sp>
          <p:nvSpPr>
            <p:cNvPr id="150628" name="Oval 102"/>
            <p:cNvSpPr>
              <a:spLocks noChangeArrowheads="1"/>
            </p:cNvSpPr>
            <p:nvPr/>
          </p:nvSpPr>
          <p:spPr bwMode="auto">
            <a:xfrm>
              <a:off x="3787" y="2341"/>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3200">
                  <a:solidFill>
                    <a:srgbClr val="272777"/>
                  </a:solidFill>
                </a:rPr>
                <a:t>s</a:t>
              </a:r>
            </a:p>
          </p:txBody>
        </p:sp>
        <p:sp>
          <p:nvSpPr>
            <p:cNvPr id="150629" name="Oval 103"/>
            <p:cNvSpPr>
              <a:spLocks noChangeArrowheads="1"/>
            </p:cNvSpPr>
            <p:nvPr/>
          </p:nvSpPr>
          <p:spPr bwMode="auto">
            <a:xfrm>
              <a:off x="2245" y="3067"/>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3200">
                  <a:solidFill>
                    <a:srgbClr val="272777"/>
                  </a:solidFill>
                </a:rPr>
                <a:t>s</a:t>
              </a:r>
            </a:p>
          </p:txBody>
        </p:sp>
        <p:sp>
          <p:nvSpPr>
            <p:cNvPr id="150630" name="Oval 104"/>
            <p:cNvSpPr>
              <a:spLocks noChangeArrowheads="1"/>
            </p:cNvSpPr>
            <p:nvPr/>
          </p:nvSpPr>
          <p:spPr bwMode="auto">
            <a:xfrm>
              <a:off x="3016" y="3021"/>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3200">
                  <a:solidFill>
                    <a:srgbClr val="272777"/>
                  </a:solidFill>
                </a:rPr>
                <a:t>h</a:t>
              </a:r>
            </a:p>
          </p:txBody>
        </p:sp>
        <p:sp>
          <p:nvSpPr>
            <p:cNvPr id="150631" name="Oval 105"/>
            <p:cNvSpPr>
              <a:spLocks noChangeArrowheads="1"/>
            </p:cNvSpPr>
            <p:nvPr/>
          </p:nvSpPr>
          <p:spPr bwMode="auto">
            <a:xfrm>
              <a:off x="3787" y="3021"/>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3200">
                  <a:solidFill>
                    <a:srgbClr val="272777"/>
                  </a:solidFill>
                </a:rPr>
                <a:t>e</a:t>
              </a:r>
            </a:p>
          </p:txBody>
        </p:sp>
        <p:cxnSp>
          <p:nvCxnSpPr>
            <p:cNvPr id="150632" name="AutoShape 106"/>
            <p:cNvCxnSpPr>
              <a:cxnSpLocks noChangeShapeType="1"/>
              <a:stCxn id="150622" idx="4"/>
              <a:endCxn id="150629" idx="2"/>
            </p:cNvCxnSpPr>
            <p:nvPr/>
          </p:nvCxnSpPr>
          <p:spPr bwMode="auto">
            <a:xfrm rot="16200000" flipH="1">
              <a:off x="1066" y="2091"/>
              <a:ext cx="1384" cy="975"/>
            </a:xfrm>
            <a:prstGeom prst="bentConnector2">
              <a:avLst/>
            </a:prstGeom>
            <a:noFill/>
            <a:ln w="9525">
              <a:solidFill>
                <a:schemeClr val="tx1"/>
              </a:solidFill>
              <a:miter lim="800000"/>
              <a:headEnd/>
              <a:tailEnd type="triangle" w="med" len="med"/>
            </a:ln>
          </p:spPr>
        </p:cxnSp>
        <p:sp>
          <p:nvSpPr>
            <p:cNvPr id="150633" name="Line 107"/>
            <p:cNvSpPr>
              <a:spLocks noChangeShapeType="1"/>
            </p:cNvSpPr>
            <p:nvPr/>
          </p:nvSpPr>
          <p:spPr bwMode="auto">
            <a:xfrm>
              <a:off x="1474" y="1661"/>
              <a:ext cx="680" cy="0"/>
            </a:xfrm>
            <a:prstGeom prst="line">
              <a:avLst/>
            </a:prstGeom>
            <a:noFill/>
            <a:ln w="9525">
              <a:solidFill>
                <a:schemeClr val="tx1"/>
              </a:solidFill>
              <a:round/>
              <a:headEnd/>
              <a:tailEnd type="triangle" w="med" len="med"/>
            </a:ln>
          </p:spPr>
          <p:txBody>
            <a:bodyPr/>
            <a:lstStyle/>
            <a:p>
              <a:endParaRPr lang="zh-CN" altLang="en-US"/>
            </a:p>
          </p:txBody>
        </p:sp>
        <p:sp>
          <p:nvSpPr>
            <p:cNvPr id="150634" name="Line 108"/>
            <p:cNvSpPr>
              <a:spLocks noChangeShapeType="1"/>
            </p:cNvSpPr>
            <p:nvPr/>
          </p:nvSpPr>
          <p:spPr bwMode="auto">
            <a:xfrm>
              <a:off x="2562" y="1661"/>
              <a:ext cx="454" cy="0"/>
            </a:xfrm>
            <a:prstGeom prst="line">
              <a:avLst/>
            </a:prstGeom>
            <a:noFill/>
            <a:ln w="9525">
              <a:solidFill>
                <a:schemeClr val="tx1"/>
              </a:solidFill>
              <a:round/>
              <a:headEnd/>
              <a:tailEnd type="triangle" w="med" len="med"/>
            </a:ln>
          </p:spPr>
          <p:txBody>
            <a:bodyPr/>
            <a:lstStyle/>
            <a:p>
              <a:endParaRPr lang="zh-CN" altLang="en-US"/>
            </a:p>
          </p:txBody>
        </p:sp>
        <p:sp>
          <p:nvSpPr>
            <p:cNvPr id="150635" name="Line 109"/>
            <p:cNvSpPr>
              <a:spLocks noChangeShapeType="1"/>
            </p:cNvSpPr>
            <p:nvPr/>
          </p:nvSpPr>
          <p:spPr bwMode="auto">
            <a:xfrm>
              <a:off x="3424" y="1661"/>
              <a:ext cx="363" cy="0"/>
            </a:xfrm>
            <a:prstGeom prst="line">
              <a:avLst/>
            </a:prstGeom>
            <a:noFill/>
            <a:ln w="9525">
              <a:solidFill>
                <a:schemeClr val="tx1"/>
              </a:solidFill>
              <a:round/>
              <a:headEnd/>
              <a:tailEnd type="triangle" w="med" len="med"/>
            </a:ln>
          </p:spPr>
          <p:txBody>
            <a:bodyPr/>
            <a:lstStyle/>
            <a:p>
              <a:endParaRPr lang="zh-CN" altLang="en-US"/>
            </a:p>
          </p:txBody>
        </p:sp>
        <p:sp>
          <p:nvSpPr>
            <p:cNvPr id="150636" name="Line 110"/>
            <p:cNvSpPr>
              <a:spLocks noChangeShapeType="1"/>
            </p:cNvSpPr>
            <p:nvPr/>
          </p:nvSpPr>
          <p:spPr bwMode="auto">
            <a:xfrm>
              <a:off x="4195" y="1661"/>
              <a:ext cx="363" cy="0"/>
            </a:xfrm>
            <a:prstGeom prst="line">
              <a:avLst/>
            </a:prstGeom>
            <a:noFill/>
            <a:ln w="9525">
              <a:solidFill>
                <a:schemeClr val="tx1"/>
              </a:solidFill>
              <a:round/>
              <a:headEnd/>
              <a:tailEnd type="triangle" w="med" len="med"/>
            </a:ln>
          </p:spPr>
          <p:txBody>
            <a:bodyPr/>
            <a:lstStyle/>
            <a:p>
              <a:endParaRPr lang="zh-CN" altLang="en-US"/>
            </a:p>
          </p:txBody>
        </p:sp>
        <p:cxnSp>
          <p:nvCxnSpPr>
            <p:cNvPr id="150637" name="AutoShape 111"/>
            <p:cNvCxnSpPr>
              <a:cxnSpLocks noChangeShapeType="1"/>
              <a:stCxn id="150623" idx="4"/>
              <a:endCxn id="150627" idx="2"/>
            </p:cNvCxnSpPr>
            <p:nvPr/>
          </p:nvCxnSpPr>
          <p:spPr bwMode="auto">
            <a:xfrm rot="16200000" flipH="1">
              <a:off x="2336" y="1910"/>
              <a:ext cx="657" cy="613"/>
            </a:xfrm>
            <a:prstGeom prst="bentConnector2">
              <a:avLst/>
            </a:prstGeom>
            <a:noFill/>
            <a:ln w="9525">
              <a:solidFill>
                <a:schemeClr val="tx1"/>
              </a:solidFill>
              <a:miter lim="800000"/>
              <a:headEnd/>
              <a:tailEnd type="triangle" w="med" len="med"/>
            </a:ln>
          </p:spPr>
        </p:cxnSp>
        <p:sp>
          <p:nvSpPr>
            <p:cNvPr id="150638" name="Line 112"/>
            <p:cNvSpPr>
              <a:spLocks noChangeShapeType="1"/>
            </p:cNvSpPr>
            <p:nvPr/>
          </p:nvSpPr>
          <p:spPr bwMode="auto">
            <a:xfrm>
              <a:off x="2653" y="3248"/>
              <a:ext cx="363" cy="0"/>
            </a:xfrm>
            <a:prstGeom prst="line">
              <a:avLst/>
            </a:prstGeom>
            <a:noFill/>
            <a:ln w="9525">
              <a:solidFill>
                <a:schemeClr val="tx1"/>
              </a:solidFill>
              <a:round/>
              <a:headEnd/>
              <a:tailEnd type="triangle" w="med" len="med"/>
            </a:ln>
          </p:spPr>
          <p:txBody>
            <a:bodyPr/>
            <a:lstStyle/>
            <a:p>
              <a:endParaRPr lang="zh-CN" altLang="en-US"/>
            </a:p>
          </p:txBody>
        </p:sp>
        <p:sp>
          <p:nvSpPr>
            <p:cNvPr id="150639" name="Line 113"/>
            <p:cNvSpPr>
              <a:spLocks noChangeShapeType="1"/>
            </p:cNvSpPr>
            <p:nvPr/>
          </p:nvSpPr>
          <p:spPr bwMode="auto">
            <a:xfrm>
              <a:off x="3424" y="3248"/>
              <a:ext cx="363" cy="0"/>
            </a:xfrm>
            <a:prstGeom prst="line">
              <a:avLst/>
            </a:prstGeom>
            <a:noFill/>
            <a:ln w="9525">
              <a:solidFill>
                <a:schemeClr val="tx1"/>
              </a:solidFill>
              <a:round/>
              <a:headEnd/>
              <a:tailEnd type="triangle" w="med" len="med"/>
            </a:ln>
          </p:spPr>
          <p:txBody>
            <a:bodyPr/>
            <a:lstStyle/>
            <a:p>
              <a:endParaRPr lang="zh-CN" altLang="en-US"/>
            </a:p>
          </p:txBody>
        </p:sp>
        <p:sp>
          <p:nvSpPr>
            <p:cNvPr id="150640" name="Line 114"/>
            <p:cNvSpPr>
              <a:spLocks noChangeShapeType="1"/>
            </p:cNvSpPr>
            <p:nvPr/>
          </p:nvSpPr>
          <p:spPr bwMode="auto">
            <a:xfrm>
              <a:off x="3379" y="2522"/>
              <a:ext cx="408" cy="0"/>
            </a:xfrm>
            <a:prstGeom prst="line">
              <a:avLst/>
            </a:prstGeom>
            <a:noFill/>
            <a:ln w="9525">
              <a:solidFill>
                <a:schemeClr val="tx1"/>
              </a:solidFill>
              <a:round/>
              <a:headEnd/>
              <a:tailEnd type="triangle" w="med" len="med"/>
            </a:ln>
          </p:spPr>
          <p:txBody>
            <a:bodyPr/>
            <a:lstStyle/>
            <a:p>
              <a:endParaRPr lang="zh-CN" altLang="en-US"/>
            </a:p>
          </p:txBody>
        </p:sp>
        <p:sp>
          <p:nvSpPr>
            <p:cNvPr id="150641" name="Text Box 115"/>
            <p:cNvSpPr txBox="1">
              <a:spLocks noChangeArrowheads="1"/>
            </p:cNvSpPr>
            <p:nvPr/>
          </p:nvSpPr>
          <p:spPr bwMode="auto">
            <a:xfrm>
              <a:off x="1609" y="1388"/>
              <a:ext cx="363" cy="646"/>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endParaRPr kumimoji="1" lang="zh-CN" altLang="en-US" sz="3200">
                <a:solidFill>
                  <a:srgbClr val="272777"/>
                </a:solidFill>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fontScheme name="自定义设计方案">
      <a:majorFont>
        <a:latin typeface="Arial"/>
        <a:ea typeface="隶书"/>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ea typeface="楷体_GB2312" pitchFamily="49"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模板</Template>
  <TotalTime>3370</TotalTime>
  <Words>7094</Words>
  <Application>Microsoft Office PowerPoint</Application>
  <PresentationFormat>全屏显示(4:3)</PresentationFormat>
  <Paragraphs>962</Paragraphs>
  <Slides>106</Slides>
  <Notes>4</Notes>
  <HiddenSlides>1</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106</vt:i4>
      </vt:variant>
    </vt:vector>
  </HeadingPairs>
  <TitlesOfParts>
    <vt:vector size="118" baseType="lpstr">
      <vt:lpstr>Monotype Sorts</vt:lpstr>
      <vt:lpstr>黑体</vt:lpstr>
      <vt:lpstr>华文中宋</vt:lpstr>
      <vt:lpstr>楷体_GB2312</vt:lpstr>
      <vt:lpstr>隶书</vt:lpstr>
      <vt:lpstr>宋体</vt:lpstr>
      <vt:lpstr>Arial</vt:lpstr>
      <vt:lpstr>Tahoma</vt:lpstr>
      <vt:lpstr>Times New Roman</vt:lpstr>
      <vt:lpstr>Wingdings</vt:lpstr>
      <vt:lpstr>自定义设计方案</vt:lpstr>
      <vt:lpstr>图片</vt:lpstr>
      <vt:lpstr>软件安全  主讲人：余翔湛 yxz@hit.edu.cn</vt:lpstr>
      <vt:lpstr>课程内容</vt:lpstr>
      <vt:lpstr>恶意软件防范 </vt:lpstr>
      <vt:lpstr>3. 恶意软件防范</vt:lpstr>
      <vt:lpstr>传统恶意软件 — 计算机病毒</vt:lpstr>
      <vt:lpstr>恶意代码</vt:lpstr>
      <vt:lpstr>不必要代码</vt:lpstr>
      <vt:lpstr>传统计算机病毒的结构特点</vt:lpstr>
      <vt:lpstr>恶意软件的状态</vt:lpstr>
      <vt:lpstr>攻击主机的恶意软件的引导(加载)</vt:lpstr>
      <vt:lpstr>引导机制（一）</vt:lpstr>
      <vt:lpstr>引导机制（二）</vt:lpstr>
      <vt:lpstr>恶意软件的结构</vt:lpstr>
      <vt:lpstr>感染目标</vt:lpstr>
      <vt:lpstr>感染方式</vt:lpstr>
      <vt:lpstr>PowerPoint 演示文稿</vt:lpstr>
      <vt:lpstr>PowerPoint 演示文稿</vt:lpstr>
      <vt:lpstr>PowerPoint 演示文稿</vt:lpstr>
      <vt:lpstr>PowerPoint 演示文稿</vt:lpstr>
      <vt:lpstr>感染途径</vt:lpstr>
      <vt:lpstr>触发机制</vt:lpstr>
      <vt:lpstr>破坏机制</vt:lpstr>
      <vt:lpstr>恶意软件危害的例子</vt:lpstr>
      <vt:lpstr>PowerPoint 演示文稿</vt:lpstr>
      <vt:lpstr>熊猫烧香病毒</vt:lpstr>
      <vt:lpstr>熊猫烧香（变种 spoclsv.exe  ）</vt:lpstr>
      <vt:lpstr>熊猫烧香（变种 SVCH0ST.exe ）</vt:lpstr>
      <vt:lpstr>PowerPoint 演示文稿</vt:lpstr>
      <vt:lpstr>PowerPoint 演示文稿</vt:lpstr>
      <vt:lpstr>典型的网络病毒:尼姆达蠕虫病毒</vt:lpstr>
      <vt:lpstr>Worm.Nimda传播方式</vt:lpstr>
      <vt:lpstr>PowerPoint 演示文稿</vt:lpstr>
      <vt:lpstr>尼姆达病毒</vt:lpstr>
      <vt:lpstr>恶意软件的防范</vt:lpstr>
      <vt:lpstr>传统网络病毒检测与发现技术</vt:lpstr>
      <vt:lpstr>3. 恶意软件防范</vt:lpstr>
      <vt:lpstr>恶意软件的识别与对抗技术</vt:lpstr>
      <vt:lpstr>恶意软件发作的异常表现</vt:lpstr>
      <vt:lpstr>PowerPoint 演示文稿</vt:lpstr>
      <vt:lpstr>PowerPoint 演示文稿</vt:lpstr>
      <vt:lpstr>恶意软件的常用检测技术</vt:lpstr>
      <vt:lpstr>恶意软件的特征是什么？</vt:lpstr>
      <vt:lpstr>特征代码法</vt:lpstr>
      <vt:lpstr>特征代码法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习题2</vt:lpstr>
      <vt:lpstr>多模式匹配算法</vt:lpstr>
      <vt:lpstr>AC算法----有限自动机的多模式匹配算法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失效函数</vt:lpstr>
      <vt:lpstr>失效函数</vt:lpstr>
      <vt:lpstr>输出函数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双数组改进方法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模式集{he, she, his, hers}</vt:lpstr>
      <vt:lpstr>模式集{he, she, his, hers}</vt:lpstr>
      <vt:lpstr>模式集{he, she, his, hers}</vt:lpstr>
      <vt:lpstr>模式集{he, she, his, hers}</vt:lpstr>
      <vt:lpstr>PowerPoint 演示文稿</vt:lpstr>
      <vt:lpstr>PowerPoint 演示文稿</vt:lpstr>
      <vt:lpstr>IP地址类信息的匹配？</vt:lpstr>
      <vt:lpstr>PowerPoint 演示文稿</vt:lpstr>
      <vt:lpstr>PowerPoint 演示文稿</vt:lpstr>
      <vt:lpstr>IP地址类信息的匹配方法</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pact</dc:creator>
  <cp:lastModifiedBy>yxz</cp:lastModifiedBy>
  <cp:revision>371</cp:revision>
  <dcterms:created xsi:type="dcterms:W3CDTF">1601-01-01T00:00:00Z</dcterms:created>
  <dcterms:modified xsi:type="dcterms:W3CDTF">2018-10-16T01:46:59Z</dcterms:modified>
</cp:coreProperties>
</file>